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5.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96" r:id="rId2"/>
    <p:sldMasterId id="2147483722" r:id="rId3"/>
    <p:sldMasterId id="2147483748" r:id="rId4"/>
    <p:sldMasterId id="2147483775" r:id="rId5"/>
    <p:sldMasterId id="2147483811" r:id="rId6"/>
  </p:sldMasterIdLst>
  <p:notesMasterIdLst>
    <p:notesMasterId r:id="rId152"/>
  </p:notesMasterIdLst>
  <p:sldIdLst>
    <p:sldId id="256" r:id="rId7"/>
    <p:sldId id="383" r:id="rId8"/>
    <p:sldId id="382" r:id="rId9"/>
    <p:sldId id="257" r:id="rId10"/>
    <p:sldId id="384" r:id="rId11"/>
    <p:sldId id="385" r:id="rId12"/>
    <p:sldId id="386" r:id="rId13"/>
    <p:sldId id="258" r:id="rId14"/>
    <p:sldId id="259" r:id="rId15"/>
    <p:sldId id="387" r:id="rId16"/>
    <p:sldId id="260" r:id="rId17"/>
    <p:sldId id="262" r:id="rId18"/>
    <p:sldId id="263" r:id="rId19"/>
    <p:sldId id="264" r:id="rId20"/>
    <p:sldId id="388" r:id="rId21"/>
    <p:sldId id="389" r:id="rId22"/>
    <p:sldId id="390" r:id="rId23"/>
    <p:sldId id="391" r:id="rId24"/>
    <p:sldId id="392" r:id="rId25"/>
    <p:sldId id="393" r:id="rId26"/>
    <p:sldId id="269" r:id="rId27"/>
    <p:sldId id="332" r:id="rId28"/>
    <p:sldId id="333" r:id="rId29"/>
    <p:sldId id="396" r:id="rId30"/>
    <p:sldId id="397" r:id="rId31"/>
    <p:sldId id="398" r:id="rId32"/>
    <p:sldId id="399"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1" r:id="rId60"/>
    <p:sldId id="362" r:id="rId61"/>
    <p:sldId id="363" r:id="rId62"/>
    <p:sldId id="364" r:id="rId63"/>
    <p:sldId id="365" r:id="rId64"/>
    <p:sldId id="366" r:id="rId65"/>
    <p:sldId id="367" r:id="rId66"/>
    <p:sldId id="368" r:id="rId67"/>
    <p:sldId id="369" r:id="rId68"/>
    <p:sldId id="370" r:id="rId69"/>
    <p:sldId id="371" r:id="rId70"/>
    <p:sldId id="372" r:id="rId71"/>
    <p:sldId id="373" r:id="rId72"/>
    <p:sldId id="374" r:id="rId73"/>
    <p:sldId id="375" r:id="rId74"/>
    <p:sldId id="376" r:id="rId75"/>
    <p:sldId id="377" r:id="rId76"/>
    <p:sldId id="378" r:id="rId77"/>
    <p:sldId id="381" r:id="rId78"/>
    <p:sldId id="400" r:id="rId79"/>
    <p:sldId id="481" r:id="rId80"/>
    <p:sldId id="401" r:id="rId81"/>
    <p:sldId id="402" r:id="rId82"/>
    <p:sldId id="403" r:id="rId83"/>
    <p:sldId id="404" r:id="rId84"/>
    <p:sldId id="405" r:id="rId85"/>
    <p:sldId id="406" r:id="rId86"/>
    <p:sldId id="409" r:id="rId87"/>
    <p:sldId id="410" r:id="rId88"/>
    <p:sldId id="412" r:id="rId89"/>
    <p:sldId id="413" r:id="rId90"/>
    <p:sldId id="414" r:id="rId91"/>
    <p:sldId id="415" r:id="rId92"/>
    <p:sldId id="416" r:id="rId93"/>
    <p:sldId id="417" r:id="rId94"/>
    <p:sldId id="418" r:id="rId95"/>
    <p:sldId id="419" r:id="rId96"/>
    <p:sldId id="420" r:id="rId97"/>
    <p:sldId id="421" r:id="rId98"/>
    <p:sldId id="422" r:id="rId99"/>
    <p:sldId id="424" r:id="rId100"/>
    <p:sldId id="423" r:id="rId101"/>
    <p:sldId id="425" r:id="rId102"/>
    <p:sldId id="426" r:id="rId103"/>
    <p:sldId id="427" r:id="rId104"/>
    <p:sldId id="428" r:id="rId105"/>
    <p:sldId id="429" r:id="rId106"/>
    <p:sldId id="430" r:id="rId107"/>
    <p:sldId id="431" r:id="rId108"/>
    <p:sldId id="433" r:id="rId109"/>
    <p:sldId id="432" r:id="rId110"/>
    <p:sldId id="435" r:id="rId111"/>
    <p:sldId id="456" r:id="rId112"/>
    <p:sldId id="457" r:id="rId113"/>
    <p:sldId id="458" r:id="rId114"/>
    <p:sldId id="459" r:id="rId115"/>
    <p:sldId id="460" r:id="rId116"/>
    <p:sldId id="461" r:id="rId117"/>
    <p:sldId id="462" r:id="rId118"/>
    <p:sldId id="463" r:id="rId119"/>
    <p:sldId id="465" r:id="rId120"/>
    <p:sldId id="464" r:id="rId121"/>
    <p:sldId id="467" r:id="rId122"/>
    <p:sldId id="480" r:id="rId123"/>
    <p:sldId id="437" r:id="rId124"/>
    <p:sldId id="438" r:id="rId125"/>
    <p:sldId id="448" r:id="rId126"/>
    <p:sldId id="449" r:id="rId127"/>
    <p:sldId id="450" r:id="rId128"/>
    <p:sldId id="451" r:id="rId129"/>
    <p:sldId id="452" r:id="rId130"/>
    <p:sldId id="439" r:id="rId131"/>
    <p:sldId id="473" r:id="rId132"/>
    <p:sldId id="470" r:id="rId133"/>
    <p:sldId id="468" r:id="rId134"/>
    <p:sldId id="469" r:id="rId135"/>
    <p:sldId id="471" r:id="rId136"/>
    <p:sldId id="441" r:id="rId137"/>
    <p:sldId id="474" r:id="rId138"/>
    <p:sldId id="475" r:id="rId139"/>
    <p:sldId id="444" r:id="rId140"/>
    <p:sldId id="445" r:id="rId141"/>
    <p:sldId id="482" r:id="rId142"/>
    <p:sldId id="483" r:id="rId143"/>
    <p:sldId id="447" r:id="rId144"/>
    <p:sldId id="443" r:id="rId145"/>
    <p:sldId id="453" r:id="rId146"/>
    <p:sldId id="454" r:id="rId147"/>
    <p:sldId id="476" r:id="rId148"/>
    <p:sldId id="477" r:id="rId149"/>
    <p:sldId id="478" r:id="rId150"/>
    <p:sldId id="479" r:id="rId15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500"/>
    <a:srgbClr val="FE4200"/>
    <a:srgbClr val="E98F44"/>
    <a:srgbClr val="D2CCE6"/>
    <a:srgbClr val="0067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A581A1-1D70-4C73-B6A4-742A63F047D8}">
  <a:tblStyle styleId="{C6A581A1-1D70-4C73-B6A4-742A63F047D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FF3E9"/>
          </a:solidFill>
        </a:fill>
      </a:tcStyle>
    </a:wholeTbl>
    <a:band1H>
      <a:tcTxStyle b="off" i="off"/>
      <a:tcStyle>
        <a:tcBdr/>
        <a:fill>
          <a:solidFill>
            <a:srgbClr val="DEE7D0"/>
          </a:solidFill>
        </a:fill>
      </a:tcStyle>
    </a:band1H>
    <a:band2H>
      <a:tcTxStyle b="off" i="off"/>
      <a:tcStyle>
        <a:tcBdr/>
      </a:tcStyle>
    </a:band2H>
    <a:band1V>
      <a:tcTxStyle b="off" i="off"/>
      <a:tcStyle>
        <a:tcBdr/>
        <a:fill>
          <a:solidFill>
            <a:srgbClr val="DEE7D0"/>
          </a:solidFill>
        </a:fill>
      </a:tcStyle>
    </a:band1V>
    <a:band2V>
      <a:tcTxStyle b="off" i="off"/>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3"/>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3"/>
          </a:solidFill>
        </a:fill>
      </a:tcStyle>
    </a:firstRow>
    <a:neCell>
      <a:tcTxStyle b="off" i="off"/>
      <a:tcStyle>
        <a:tcBdr/>
      </a:tcStyle>
    </a:neCell>
    <a:nwCell>
      <a:tcTxStyle b="off" i="off"/>
      <a:tcStyle>
        <a:tcBdr/>
      </a:tcStyle>
    </a:nwCell>
  </a:tblStyle>
  <a:tblStyle styleId="{29BB21CA-31D8-4ACC-9BCE-1CFFEFA9DD33}" styleName="Table_1">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675DE4-D94F-4CDA-A30A-FB3B1679C609}"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10"/>
    <p:restoredTop sz="81096" autoAdjust="0"/>
  </p:normalViewPr>
  <p:slideViewPr>
    <p:cSldViewPr snapToGrid="0">
      <p:cViewPr>
        <p:scale>
          <a:sx n="119" d="100"/>
          <a:sy n="119" d="100"/>
        </p:scale>
        <p:origin x="600" y="184"/>
      </p:cViewPr>
      <p:guideLst/>
    </p:cSldViewPr>
  </p:slideViewPr>
  <p:notesTextViewPr>
    <p:cViewPr>
      <p:scale>
        <a:sx n="1" d="1"/>
        <a:sy n="1" d="1"/>
      </p:scale>
      <p:origin x="0" y="0"/>
    </p:cViewPr>
  </p:notesTextViewPr>
  <p:sorterViewPr>
    <p:cViewPr varScale="1">
      <p:scale>
        <a:sx n="100" d="100"/>
        <a:sy n="100" d="100"/>
      </p:scale>
      <p:origin x="0" y="-1796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6.xml"/><Relationship Id="rId143" Type="http://schemas.openxmlformats.org/officeDocument/2006/relationships/slide" Target="slides/slide137.xml"/><Relationship Id="rId144" Type="http://schemas.openxmlformats.org/officeDocument/2006/relationships/slide" Target="slides/slide138.xml"/><Relationship Id="rId145" Type="http://schemas.openxmlformats.org/officeDocument/2006/relationships/slide" Target="slides/slide139.xml"/><Relationship Id="rId146" Type="http://schemas.openxmlformats.org/officeDocument/2006/relationships/slide" Target="slides/slide140.xml"/><Relationship Id="rId147" Type="http://schemas.openxmlformats.org/officeDocument/2006/relationships/slide" Target="slides/slide141.xml"/><Relationship Id="rId148" Type="http://schemas.openxmlformats.org/officeDocument/2006/relationships/slide" Target="slides/slide142.xml"/><Relationship Id="rId149" Type="http://schemas.openxmlformats.org/officeDocument/2006/relationships/slide" Target="slides/slide14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150" Type="http://schemas.openxmlformats.org/officeDocument/2006/relationships/slide" Target="slides/slide144.xml"/><Relationship Id="rId151" Type="http://schemas.openxmlformats.org/officeDocument/2006/relationships/slide" Target="slides/slide145.xml"/><Relationship Id="rId152" Type="http://schemas.openxmlformats.org/officeDocument/2006/relationships/notesMaster" Target="notesMasters/notesMaster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53" Type="http://schemas.openxmlformats.org/officeDocument/2006/relationships/presProps" Target="presProps.xml"/><Relationship Id="rId154" Type="http://schemas.openxmlformats.org/officeDocument/2006/relationships/viewProps" Target="viewProps.xml"/><Relationship Id="rId155" Type="http://schemas.openxmlformats.org/officeDocument/2006/relationships/theme" Target="theme/theme1.xml"/><Relationship Id="rId156"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slide" Target="slides/slide130.xml"/><Relationship Id="rId137" Type="http://schemas.openxmlformats.org/officeDocument/2006/relationships/slide" Target="slides/slide131.xml"/><Relationship Id="rId138" Type="http://schemas.openxmlformats.org/officeDocument/2006/relationships/slide" Target="slides/slide132.xml"/><Relationship Id="rId139" Type="http://schemas.openxmlformats.org/officeDocument/2006/relationships/slide" Target="slides/slide13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94.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40" Type="http://schemas.openxmlformats.org/officeDocument/2006/relationships/slide" Target="slides/slide134.xml"/><Relationship Id="rId141" Type="http://schemas.openxmlformats.org/officeDocument/2006/relationships/slide" Target="slides/slide1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 Id="rId2"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20546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84" name="Shape 184"/>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a:t>
            </a:fld>
            <a:endParaRPr/>
          </a:p>
        </p:txBody>
      </p:sp>
    </p:spTree>
    <p:extLst>
      <p:ext uri="{BB962C8B-B14F-4D97-AF65-F5344CB8AC3E}">
        <p14:creationId xmlns:p14="http://schemas.microsoft.com/office/powerpoint/2010/main" val="323804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2" name="Shape 822"/>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Char char="●"/>
            </a:pPr>
            <a:r>
              <a:rPr lang="en"/>
              <a:t>One of the great things about P4 is that it can be compiled to many different network devices</a:t>
            </a:r>
            <a:endParaRPr/>
          </a:p>
          <a:p>
            <a:pPr marL="457200" lvl="0" indent="-317500" rtl="0">
              <a:lnSpc>
                <a:spcPct val="115000"/>
              </a:lnSpc>
              <a:spcBef>
                <a:spcPts val="0"/>
              </a:spcBef>
              <a:spcAft>
                <a:spcPts val="0"/>
              </a:spcAft>
              <a:buSzPts val="1400"/>
              <a:buChar char="●"/>
            </a:pPr>
            <a:r>
              <a:rPr lang="en"/>
              <a:t>The Barefoot Tofino is a flexible Match+Action based ASIC that is programmable by P4</a:t>
            </a:r>
            <a:endParaRPr/>
          </a:p>
          <a:p>
            <a:pPr marL="457200" lvl="0" indent="-317500" rtl="0">
              <a:lnSpc>
                <a:spcPct val="115000"/>
              </a:lnSpc>
              <a:spcBef>
                <a:spcPts val="0"/>
              </a:spcBef>
              <a:spcAft>
                <a:spcPts val="0"/>
              </a:spcAft>
              <a:buSzPts val="1400"/>
              <a:buChar char="●"/>
            </a:pPr>
            <a:r>
              <a:rPr lang="en"/>
              <a:t>Netronome has a P4 and C based framework for programing their SmartNIC</a:t>
            </a:r>
            <a:endParaRPr/>
          </a:p>
          <a:p>
            <a:pPr marL="457200" lvl="0" indent="-317500" rtl="0">
              <a:lnSpc>
                <a:spcPct val="115000"/>
              </a:lnSpc>
              <a:spcBef>
                <a:spcPts val="0"/>
              </a:spcBef>
              <a:spcAft>
                <a:spcPts val="0"/>
              </a:spcAft>
              <a:buSzPts val="1400"/>
              <a:buChar char="●"/>
            </a:pPr>
            <a:r>
              <a:rPr lang="en"/>
              <a:t>There are P4 compilers for software switches such as Open vSwitch and VPP</a:t>
            </a:r>
            <a:endParaRPr/>
          </a:p>
          <a:p>
            <a:pPr marL="457200" lvl="0" indent="-317500" rtl="0">
              <a:lnSpc>
                <a:spcPct val="115000"/>
              </a:lnSpc>
              <a:spcBef>
                <a:spcPts val="0"/>
              </a:spcBef>
              <a:spcAft>
                <a:spcPts val="0"/>
              </a:spcAft>
              <a:buSzPts val="1400"/>
              <a:buChar char="●"/>
            </a:pPr>
            <a:r>
              <a:rPr lang="en"/>
              <a:t>And Xilinx has a P4 compiler for FPGAs, which has already been integrated into the workflow for programming the NetFPGA platform</a:t>
            </a:r>
            <a:endParaRPr/>
          </a:p>
          <a:p>
            <a:pPr marL="0" marR="0" lvl="0" indent="0" algn="l" rtl="0">
              <a:spcBef>
                <a:spcPts val="0"/>
              </a:spcBef>
              <a:spcAft>
                <a:spcPts val="0"/>
              </a:spcAft>
              <a:buClr>
                <a:schemeClr val="dk1"/>
              </a:buClr>
              <a:buSzPts val="300"/>
              <a:buFont typeface="Calibri"/>
              <a:buNone/>
            </a:pPr>
            <a:endParaRPr/>
          </a:p>
        </p:txBody>
      </p:sp>
      <p:sp>
        <p:nvSpPr>
          <p:cNvPr id="823" name="Shape 823"/>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11</a:t>
            </a:fld>
            <a:endParaRPr/>
          </a:p>
        </p:txBody>
      </p:sp>
    </p:spTree>
    <p:extLst>
      <p:ext uri="{BB962C8B-B14F-4D97-AF65-F5344CB8AC3E}">
        <p14:creationId xmlns:p14="http://schemas.microsoft.com/office/powerpoint/2010/main" val="1185778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Shape 8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8" name="Shape 83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Char char="●"/>
            </a:pPr>
            <a:r>
              <a:rPr lang="en"/>
              <a:t>Now what can you do with P4?</a:t>
            </a:r>
            <a:endParaRPr/>
          </a:p>
          <a:p>
            <a:pPr marL="457200" lvl="0" indent="-317500" rtl="0">
              <a:lnSpc>
                <a:spcPct val="115000"/>
              </a:lnSpc>
              <a:spcBef>
                <a:spcPts val="0"/>
              </a:spcBef>
              <a:spcAft>
                <a:spcPts val="0"/>
              </a:spcAft>
              <a:buSzPts val="1400"/>
              <a:buChar char="●"/>
            </a:pPr>
            <a:r>
              <a:rPr lang="en"/>
              <a:t>There are already a lot of interesting applications. Many of which have been published in high profile conferences such as SIGCOMM</a:t>
            </a:r>
            <a:endParaRPr/>
          </a:p>
          <a:p>
            <a:pPr marL="457200" lvl="0" indent="-317500" rtl="0">
              <a:lnSpc>
                <a:spcPct val="115000"/>
              </a:lnSpc>
              <a:spcBef>
                <a:spcPts val="0"/>
              </a:spcBef>
              <a:spcAft>
                <a:spcPts val="0"/>
              </a:spcAft>
              <a:buSzPts val="1400"/>
              <a:buChar char="●"/>
            </a:pPr>
            <a:r>
              <a:rPr lang="en"/>
              <a:t>SilkRoad, which is a stateful layer 4 load balancer implemented in hardware using the primitives provided by P4</a:t>
            </a:r>
            <a:endParaRPr/>
          </a:p>
          <a:p>
            <a:pPr marL="457200" lvl="0" indent="-317500" rtl="0">
              <a:lnSpc>
                <a:spcPct val="115000"/>
              </a:lnSpc>
              <a:spcBef>
                <a:spcPts val="0"/>
              </a:spcBef>
              <a:spcAft>
                <a:spcPts val="0"/>
              </a:spcAft>
              <a:buSzPts val="1400"/>
              <a:buChar char="●"/>
            </a:pPr>
            <a:r>
              <a:rPr lang="en"/>
              <a:t>NDP, which is a low latency congestion control algorithm for data centers</a:t>
            </a:r>
            <a:endParaRPr/>
          </a:p>
          <a:p>
            <a:pPr marL="457200" lvl="0" indent="-317500" rtl="0">
              <a:lnSpc>
                <a:spcPct val="115000"/>
              </a:lnSpc>
              <a:spcBef>
                <a:spcPts val="0"/>
              </a:spcBef>
              <a:spcAft>
                <a:spcPts val="0"/>
              </a:spcAft>
              <a:buSzPts val="1400"/>
              <a:buChar char="●"/>
            </a:pPr>
            <a:r>
              <a:rPr lang="en"/>
              <a:t>You can also implement a fast in-network cache for key-value stores</a:t>
            </a:r>
            <a:endParaRPr/>
          </a:p>
          <a:p>
            <a:pPr marL="457200" lvl="0" indent="-317500" rtl="0">
              <a:lnSpc>
                <a:spcPct val="115000"/>
              </a:lnSpc>
              <a:spcBef>
                <a:spcPts val="0"/>
              </a:spcBef>
              <a:spcAft>
                <a:spcPts val="0"/>
              </a:spcAft>
              <a:buSzPts val="1400"/>
              <a:buChar char="●"/>
            </a:pPr>
            <a:r>
              <a:rPr lang="en"/>
              <a:t>Or new telemetry techniques that provide unprecedented visibility into your network</a:t>
            </a:r>
            <a:endParaRPr/>
          </a:p>
          <a:p>
            <a:pPr marL="457200" lvl="0" indent="-317500" rtl="0">
              <a:lnSpc>
                <a:spcPct val="115000"/>
              </a:lnSpc>
              <a:spcBef>
                <a:spcPts val="0"/>
              </a:spcBef>
              <a:spcAft>
                <a:spcPts val="0"/>
              </a:spcAft>
              <a:buSzPts val="1400"/>
              <a:buChar char="●"/>
            </a:pPr>
            <a:r>
              <a:rPr lang="en"/>
              <a:t>Or you can even implement Paxos in your network</a:t>
            </a:r>
            <a:endParaRPr/>
          </a:p>
          <a:p>
            <a:pPr marL="457200" lvl="0" indent="-317500" rtl="0">
              <a:lnSpc>
                <a:spcPct val="115000"/>
              </a:lnSpc>
              <a:spcBef>
                <a:spcPts val="0"/>
              </a:spcBef>
              <a:spcAft>
                <a:spcPts val="0"/>
              </a:spcAft>
              <a:buSzPts val="1400"/>
              <a:buChar char="●"/>
            </a:pPr>
            <a:r>
              <a:rPr lang="en"/>
              <a:t>The list goes on…</a:t>
            </a:r>
            <a:endParaRPr/>
          </a:p>
          <a:p>
            <a:pPr marL="171450" marR="0" lvl="0" indent="-171450" algn="l" rtl="0">
              <a:spcBef>
                <a:spcPts val="0"/>
              </a:spcBef>
              <a:spcAft>
                <a:spcPts val="0"/>
              </a:spcAft>
              <a:buClr>
                <a:schemeClr val="dk1"/>
              </a:buClr>
              <a:buSzPts val="1200"/>
              <a:buFont typeface="Calibri"/>
              <a:buNone/>
            </a:pPr>
            <a:endParaRPr/>
          </a:p>
        </p:txBody>
      </p:sp>
      <p:sp>
        <p:nvSpPr>
          <p:cNvPr id="839" name="Shape 83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12</a:t>
            </a:fld>
            <a:endParaRPr/>
          </a:p>
        </p:txBody>
      </p:sp>
    </p:spTree>
    <p:extLst>
      <p:ext uri="{BB962C8B-B14F-4D97-AF65-F5344CB8AC3E}">
        <p14:creationId xmlns:p14="http://schemas.microsoft.com/office/powerpoint/2010/main" val="2156017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47" name="Shape 847"/>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Char char="●"/>
            </a:pPr>
            <a:r>
              <a:rPr lang="en"/>
              <a:t>The ideas, surrounding the programmability of high-speed data planes appeared around 2013 &lt;click&gt; and in that same year the language name, which stands for </a:t>
            </a:r>
            <a:r>
              <a:rPr lang="en" b="1"/>
              <a:t>Programming Protocol Packet Processors(P4) </a:t>
            </a:r>
            <a:r>
              <a:rPr lang="en"/>
              <a:t>was coined</a:t>
            </a:r>
            <a:endParaRPr/>
          </a:p>
          <a:p>
            <a:pPr marL="457200" lvl="0" indent="-317500" rtl="0">
              <a:lnSpc>
                <a:spcPct val="115000"/>
              </a:lnSpc>
              <a:spcBef>
                <a:spcPts val="0"/>
              </a:spcBef>
              <a:spcAft>
                <a:spcPts val="0"/>
              </a:spcAft>
              <a:buSzPts val="1400"/>
              <a:buChar char="●"/>
            </a:pPr>
            <a:r>
              <a:rPr lang="en"/>
              <a:t>The language took its shape in 2014 &lt;click&gt;, and that’s when the first paper was published</a:t>
            </a:r>
            <a:endParaRPr/>
          </a:p>
          <a:p>
            <a:pPr marL="457200" lvl="0" indent="-317500" rtl="0">
              <a:lnSpc>
                <a:spcPct val="115000"/>
              </a:lnSpc>
              <a:spcBef>
                <a:spcPts val="0"/>
              </a:spcBef>
              <a:spcAft>
                <a:spcPts val="0"/>
              </a:spcAft>
              <a:buSzPts val="1400"/>
              <a:buChar char="●"/>
            </a:pPr>
            <a:r>
              <a:rPr lang="en"/>
              <a:t>Later, in that same year, the more formal and detailed public spec was released &lt;click&gt; along with the behavioral model and the compiler for it.</a:t>
            </a:r>
            <a:endParaRPr/>
          </a:p>
          <a:p>
            <a:pPr marL="457200" lvl="0" indent="-317500" rtl="0">
              <a:lnSpc>
                <a:spcPct val="115000"/>
              </a:lnSpc>
              <a:spcBef>
                <a:spcPts val="0"/>
              </a:spcBef>
              <a:spcAft>
                <a:spcPts val="0"/>
              </a:spcAft>
              <a:buSzPts val="1400"/>
              <a:buChar char="●"/>
            </a:pPr>
            <a:r>
              <a:rPr lang="en"/>
              <a:t>Since then there were minor spec revisions and amendments, but the language is quite stable and is supported on a number of targets</a:t>
            </a:r>
            <a:endParaRPr/>
          </a:p>
          <a:p>
            <a:pPr marL="457200" lvl="0" indent="-317500" rtl="0">
              <a:lnSpc>
                <a:spcPct val="115000"/>
              </a:lnSpc>
              <a:spcBef>
                <a:spcPts val="0"/>
              </a:spcBef>
              <a:spcAft>
                <a:spcPts val="0"/>
              </a:spcAft>
              <a:buSzPts val="1400"/>
              <a:buChar char="●"/>
            </a:pPr>
            <a:r>
              <a:rPr lang="en"/>
              <a:t>The idea of P4_16 germinated for some time and in April 2016 the first versions of the draft spec and the new compiler were committed to Github. &lt;click&gt;</a:t>
            </a:r>
            <a:endParaRPr/>
          </a:p>
          <a:p>
            <a:pPr marL="457200" lvl="0" indent="-317500" rtl="0">
              <a:lnSpc>
                <a:spcPct val="115000"/>
              </a:lnSpc>
              <a:spcBef>
                <a:spcPts val="0"/>
              </a:spcBef>
              <a:spcAft>
                <a:spcPts val="0"/>
              </a:spcAft>
              <a:buSzPts val="1400"/>
              <a:buChar char="●"/>
            </a:pPr>
            <a:r>
              <a:rPr lang="en"/>
              <a:t>Since then the language and tools were in intensive development and the first public draft was released in 2016, in December.</a:t>
            </a:r>
            <a:endParaRPr/>
          </a:p>
          <a:p>
            <a:pPr marL="457200" lvl="0" indent="-317500" rtl="0">
              <a:lnSpc>
                <a:spcPct val="115000"/>
              </a:lnSpc>
              <a:spcBef>
                <a:spcPts val="0"/>
              </a:spcBef>
              <a:spcAft>
                <a:spcPts val="0"/>
              </a:spcAft>
              <a:buSzPts val="1400"/>
              <a:buChar char="●"/>
            </a:pPr>
            <a:r>
              <a:rPr lang="en"/>
              <a:t>As many of you are probably aware, as of May 2017 the P4_16 language specification has been released and the p4-spec Github repository became publicly available.</a:t>
            </a:r>
            <a:endParaRPr/>
          </a:p>
          <a:p>
            <a:pPr marL="457200" lvl="0" indent="-317500" rtl="0">
              <a:lnSpc>
                <a:spcPct val="115000"/>
              </a:lnSpc>
              <a:spcBef>
                <a:spcPts val="0"/>
              </a:spcBef>
              <a:spcAft>
                <a:spcPts val="0"/>
              </a:spcAft>
              <a:buSzPts val="1400"/>
              <a:buChar char="●"/>
            </a:pPr>
            <a:r>
              <a:rPr lang="en"/>
              <a:t>A couple of words about versioning. Once P4_16 started to take shape, the original P4 became P4_14. We took our clues from a number of programming languages, such as C, C++, Fortran and Algol before them, noticing that the language that tend to have more independent implementations often use the year, while the languages with one dominant implementation tend to use regular version that corresponds to the version of that implementation. For P4 The version naming is based on the year of the original inception and then it takes about a year to finalize the spec. We support two versions of spelling: one for the terminals and “normal” programming work and a fancy one for the printed publications. Obviously, if you are familiar with TEX, you know that the underscore is the subscript indicator, so it is critically important to use underscore and not dash between “P4” and “16” (or 14 for that matter)</a:t>
            </a:r>
            <a:endParaRPr/>
          </a:p>
        </p:txBody>
      </p:sp>
      <p:sp>
        <p:nvSpPr>
          <p:cNvPr id="848" name="Shape 848"/>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13</a:t>
            </a:fld>
            <a:endParaRPr/>
          </a:p>
        </p:txBody>
      </p:sp>
    </p:spTree>
    <p:extLst>
      <p:ext uri="{BB962C8B-B14F-4D97-AF65-F5344CB8AC3E}">
        <p14:creationId xmlns:p14="http://schemas.microsoft.com/office/powerpoint/2010/main" val="304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Shape 8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5" name="Shape 85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Char char="●"/>
            </a:pPr>
            <a:r>
              <a:rPr lang="en"/>
              <a:t>We will start with the basic P4  building blocks</a:t>
            </a:r>
            <a:endParaRPr/>
          </a:p>
          <a:p>
            <a:pPr marL="0" marR="0" lvl="0" indent="0" algn="l" rtl="0">
              <a:spcBef>
                <a:spcPts val="0"/>
              </a:spcBef>
              <a:spcAft>
                <a:spcPts val="0"/>
              </a:spcAft>
              <a:buClr>
                <a:schemeClr val="dk1"/>
              </a:buClr>
              <a:buSzPts val="300"/>
              <a:buFont typeface="Calibri"/>
              <a:buNone/>
            </a:pPr>
            <a:endParaRPr/>
          </a:p>
        </p:txBody>
      </p:sp>
      <p:sp>
        <p:nvSpPr>
          <p:cNvPr id="856" name="Shape 85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14</a:t>
            </a:fld>
            <a:endParaRPr/>
          </a:p>
        </p:txBody>
      </p:sp>
    </p:spTree>
    <p:extLst>
      <p:ext uri="{BB962C8B-B14F-4D97-AF65-F5344CB8AC3E}">
        <p14:creationId xmlns:p14="http://schemas.microsoft.com/office/powerpoint/2010/main" val="1258057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order to design</a:t>
            </a:r>
            <a:r>
              <a:rPr lang="en-US" baseline="0" dirty="0" smtClean="0"/>
              <a:t> a programming language, it is very useful to settle on the abstract machine, that is suited for the algorithms we'd like to express.</a:t>
            </a:r>
          </a:p>
          <a:p>
            <a:endParaRPr lang="en-US" baseline="0" dirty="0" smtClean="0"/>
          </a:p>
          <a:p>
            <a:r>
              <a:rPr lang="en-US" baseline="0" dirty="0" smtClean="0"/>
              <a:t>P4 is based on the abstract model of a high-speed packet processing device, called PISA, which stands for Protocol-Independent Switch Architecture. It served as a basis for P4_14 so we will first look at this classis and then see how P4_16 was able to expand on that idea.</a:t>
            </a:r>
          </a:p>
          <a:p>
            <a:endParaRPr lang="en-US" baseline="0" dirty="0" smtClean="0"/>
          </a:p>
          <a:p>
            <a:r>
              <a:rPr lang="en-US" baseline="0" dirty="0" smtClean="0"/>
              <a:t>PISA incorporates four basic components:</a:t>
            </a:r>
          </a:p>
          <a:p>
            <a:r>
              <a:rPr lang="en-US" baseline="0" dirty="0" smtClean="0"/>
              <a:t>&lt;click&gt;</a:t>
            </a:r>
          </a:p>
          <a:p>
            <a:pPr marL="228600" indent="-228600">
              <a:buFont typeface="+mj-lt"/>
              <a:buAutoNum type="arabicPeriod"/>
            </a:pPr>
            <a:r>
              <a:rPr lang="en-US" baseline="0" dirty="0" smtClean="0"/>
              <a:t>First, it is a programmable parser, which determines, which packet headers will be recognized by the data plane program. It is modeled as a simple, deterministic state machine, that consumes packet data and identifiers headers. It transitions between states typically by looking at specific fields in the previously identified headers. For example: The first 14 bytes are an Ethernet header. Then, if you look at the Ethertype, you know that the next header is a VLAN tag, an IPv4 or IPv6 header, an MPLS label, etc. If a parser identified an IPv4 header, it can jump to the next state based on IP protocol and so on.</a:t>
            </a:r>
          </a:p>
          <a:p>
            <a:pPr marL="228600" indent="-228600">
              <a:buFont typeface="+mj-lt"/>
              <a:buAutoNum type="arabicPeriod"/>
            </a:pPr>
            <a:r>
              <a:rPr lang="en-US" baseline="0" dirty="0" smtClean="0"/>
              <a:t>At the heart of the PISA architecture is a pipeline, consisting of a set of stages that perform the same fundamental operation, that we call “Match </a:t>
            </a:r>
            <a:r>
              <a:rPr lang="mr-IN" baseline="0" dirty="0" smtClean="0"/>
              <a:t>–</a:t>
            </a:r>
            <a:r>
              <a:rPr lang="en-US" baseline="0" dirty="0" smtClean="0"/>
              <a:t> Action”. These stages are identical, hardware-wise and do not anything about protocols. What they can do is to match some data against a table that contains some entries and execute  a corresponding action. If you think about it, that’s pretty much all the networking devices do. For example, an L2 switch will use a Destination MAC address (and a VLAN) to perform a match in an L2 table and then execute an action, such as “send a packet to this egress port”. Similarly, L3 switching is also easily reduced to a sequence of matches, such as Destination IP address lookup will produce a </a:t>
            </a:r>
            <a:r>
              <a:rPr lang="en-US" baseline="0" dirty="0" err="1" smtClean="0"/>
              <a:t>NexthopID</a:t>
            </a:r>
            <a:r>
              <a:rPr lang="en-US" baseline="0" dirty="0" smtClean="0"/>
              <a:t> and a lookup on a </a:t>
            </a:r>
            <a:r>
              <a:rPr lang="en-US" baseline="0" dirty="0" err="1" smtClean="0"/>
              <a:t>Nexthop</a:t>
            </a:r>
            <a:r>
              <a:rPr lang="en-US" baseline="0" dirty="0" smtClean="0"/>
              <a:t> ID will produce actions, such as “send to port”, :change MAC address”, “decrement TTL”, etc. ACLs, MPLS switching, everything can be expressed this way. Even basic things like if() or switch() statements can also be reduced to the basic operation of match and Action. </a:t>
            </a:r>
          </a:p>
          <a:p>
            <a:pPr marL="228600" indent="-228600">
              <a:buFont typeface="+mj-lt"/>
              <a:buAutoNum type="arabicPeriod"/>
            </a:pPr>
            <a:r>
              <a:rPr lang="en-US" baseline="0" dirty="0" smtClean="0"/>
              <a:t>At the end of the pipeline, there is a programmable deparser that performs (as its name says)the operation, which is a reverse of the parsing. It re-assembles the packets back (e.g., by serializing the headers) so that the packets can go back onto the wire, into the queueing/replication engine etc.</a:t>
            </a:r>
          </a:p>
          <a:p>
            <a:pPr marL="228600" indent="-228600">
              <a:buFont typeface="+mj-lt"/>
              <a:buAutoNum type="arabicPeriod"/>
            </a:pPr>
            <a:r>
              <a:rPr lang="en-US" baseline="0" dirty="0" smtClean="0"/>
              <a:t>The last important component is a mechanism through which the data (e.g. the intermediate results) are passed from one component to the other. It is schematically represented as arrows in this drawing, but in the real system it could be a very wide dedicated bus, shared memory/registers or something else. This is probably the most critical component, since without it nothing will work. As we will see later, the rest are optional.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66657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a:t>
            </a:r>
            <a:r>
              <a:rPr lang="en-US" baseline="0" dirty="0" smtClean="0"/>
              <a:t> way PISA operates is quite straightforward (both figuratively and literally). </a:t>
            </a:r>
          </a:p>
          <a:p>
            <a:endParaRPr lang="en-US" baseline="0" dirty="0" smtClean="0"/>
          </a:p>
          <a:p>
            <a:r>
              <a:rPr lang="en-US" baseline="0" dirty="0" smtClean="0"/>
              <a:t>First, a packet arrives at the parser, which splits it into the individual headers, according to the parser program.</a:t>
            </a:r>
          </a:p>
          <a:p>
            <a:r>
              <a:rPr lang="en-US" baseline="0" dirty="0" smtClean="0"/>
              <a:t>Then the parsed headers are passed into the match-action pipeline that matches either the headers or the intermediate results against match-action tables and performs a variety of operations:</a:t>
            </a:r>
          </a:p>
          <a:p>
            <a:pPr marL="171450" indent="-171450">
              <a:buFont typeface="Arial" charset="0"/>
              <a:buChar char="•"/>
            </a:pPr>
            <a:r>
              <a:rPr lang="en-US" baseline="0" dirty="0" smtClean="0"/>
              <a:t>For example it can remove or add headers</a:t>
            </a:r>
          </a:p>
          <a:p>
            <a:pPr marL="171450" indent="-171450">
              <a:buFont typeface="Arial" charset="0"/>
              <a:buChar char="•"/>
            </a:pPr>
            <a:r>
              <a:rPr lang="en-US" baseline="0" dirty="0" smtClean="0"/>
              <a:t>It can freely move the data between the headers, the intermediate results and the device state (represented here as tables)</a:t>
            </a:r>
          </a:p>
          <a:p>
            <a:pPr marL="171450" indent="-171450">
              <a:buFont typeface="Arial" charset="0"/>
              <a:buChar char="•"/>
            </a:pPr>
            <a:r>
              <a:rPr lang="en-US" baseline="0" dirty="0" smtClean="0"/>
              <a:t>It can perform both simple arithmetic and more specialized operations</a:t>
            </a:r>
          </a:p>
          <a:p>
            <a:pPr marL="0" lvl="0" indent="0">
              <a:buFont typeface="Arial" charset="0"/>
              <a:buNone/>
            </a:pPr>
            <a:r>
              <a:rPr lang="en-US" baseline="0" dirty="0" smtClean="0"/>
              <a:t>Last, the deparser serializes the remaining headers  back into the packet byte-stream</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395041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Again,</a:t>
            </a:r>
            <a:r>
              <a:rPr lang="en-US" baseline="0" dirty="0" smtClean="0"/>
              <a:t> the device is actually totally unaware of what it is doing. It is the P4 programmer, aided by the compiler that programs the device so that it actions make sense from the protocol processing point of view. </a:t>
            </a:r>
          </a:p>
          <a:p>
            <a:endParaRPr lang="en-US" baseline="0" dirty="0" smtClean="0"/>
          </a:p>
          <a:p>
            <a:r>
              <a:rPr lang="en-US" baseline="0" dirty="0" smtClean="0"/>
              <a:t>For example, given (a very schematically drawn program for basic L3 processing) the compiler can choose to map it onto a pipeline this way. </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47320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Again,</a:t>
            </a:r>
            <a:r>
              <a:rPr lang="en-US" baseline="0" dirty="0" smtClean="0"/>
              <a:t> the device is actually totally unaware of what it is doing. It is the P4 programmer, aided by the compiler that programs the device so that it actions make sense from the protocol processing point of view. </a:t>
            </a:r>
          </a:p>
          <a:p>
            <a:endParaRPr lang="en-US" baseline="0" dirty="0" smtClean="0"/>
          </a:p>
          <a:p>
            <a:r>
              <a:rPr lang="en-US" baseline="0" dirty="0" smtClean="0"/>
              <a:t>For example, given (a very schematically drawn program for basic L3 processing) the compiler can choose to map it onto a pipeline this way. </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977558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build a real switch, we typically need &lt;click&gt; both an ingress and an&lt;click&gt;  egress pipeline and Queueing</a:t>
            </a:r>
            <a:r>
              <a:rPr lang="en-US" baseline="0" dirty="0" smtClean="0"/>
              <a:t>/Replication engine between them. &lt;click&gt;</a:t>
            </a:r>
          </a:p>
          <a:p>
            <a:endParaRPr lang="en-US" baseline="0" dirty="0" smtClean="0"/>
          </a:p>
          <a:p>
            <a:r>
              <a:rPr lang="en-US" baseline="0" dirty="0" smtClean="0"/>
              <a:t>P4_14 specification explicitly prescribes the following model, which looks like an extended PISA pipeline with the non-P4 programmable Packet Queueing Replication and Scheduling block spliced in. </a:t>
            </a:r>
          </a:p>
          <a:p>
            <a:r>
              <a:rPr lang="en-US" baseline="0" dirty="0" smtClean="0"/>
              <a:t>Or. if you want you can think of it as two PISA pipelines, one with the deparser chopped off and another one with the parser chopped off being joined together by Packet Queueing, Replication and Scheduling block.</a:t>
            </a:r>
          </a:p>
          <a:p>
            <a:endParaRPr lang="en-US" dirty="0" smtClean="0"/>
          </a:p>
          <a:p>
            <a:r>
              <a:rPr lang="en-US" dirty="0" smtClean="0"/>
              <a:t>Also, those</a:t>
            </a:r>
            <a:r>
              <a:rPr lang="en-US" baseline="0" dirty="0" smtClean="0"/>
              <a:t> of you familiar with P4_14 know that the deparser is implicitly programmable. </a:t>
            </a:r>
          </a:p>
          <a:p>
            <a:endParaRPr lang="en-US" dirty="0" smtClean="0"/>
          </a:p>
          <a:p>
            <a:r>
              <a:rPr lang="en-US" dirty="0" smtClean="0"/>
              <a:t>However, this is not the only architecture</a:t>
            </a:r>
            <a:r>
              <a:rPr lang="en-US" baseline="0" dirty="0" smtClean="0"/>
              <a:t> that is possible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771898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 of the greatest innovations</a:t>
            </a:r>
            <a:r>
              <a:rPr lang="en-US" baseline="0" dirty="0" smtClean="0"/>
              <a:t> </a:t>
            </a:r>
            <a:r>
              <a:rPr lang="en-US" dirty="0" smtClean="0"/>
              <a:t>P4_16 takes a very radical position: all architectures must be supported!</a:t>
            </a:r>
            <a:r>
              <a:rPr lang="en-US" baseline="0" dirty="0" smtClean="0"/>
              <a:t> And it does this by doing two things:</a:t>
            </a:r>
          </a:p>
          <a:p>
            <a:pPr marL="171450" indent="-171450">
              <a:buFont typeface="Arial" charset="0"/>
              <a:buChar char="•"/>
            </a:pPr>
            <a:r>
              <a:rPr lang="en-US" baseline="0" dirty="0" smtClean="0"/>
              <a:t>First, it generalizes the notion of the pipeline and </a:t>
            </a:r>
          </a:p>
          <a:p>
            <a:pPr marL="171450" indent="-171450">
              <a:buFont typeface="Arial" charset="0"/>
              <a:buChar char="•"/>
            </a:pPr>
            <a:r>
              <a:rPr lang="en-US" baseline="0" dirty="0" smtClean="0"/>
              <a:t>Second, it removes the description of the “standard” pipeline architecture from the specification. </a:t>
            </a:r>
          </a:p>
          <a:p>
            <a:pPr marL="171450" indent="-171450">
              <a:buFont typeface="Arial" charset="0"/>
              <a:buChar char="•"/>
            </a:pPr>
            <a:endParaRPr lang="en-US" baseline="0" dirty="0" smtClean="0"/>
          </a:p>
          <a:p>
            <a:pPr marL="0" indent="0">
              <a:buFont typeface="Arial" charset="0"/>
              <a:buNone/>
            </a:pPr>
            <a:r>
              <a:rPr lang="en-US" baseline="0" dirty="0" smtClean="0"/>
              <a:t>This makes the language much smaller and more generic, applicable to all architectures. </a:t>
            </a:r>
          </a:p>
          <a:p>
            <a:pPr marL="0" indent="0">
              <a:buFont typeface="Arial" charset="0"/>
              <a:buNone/>
            </a:pPr>
            <a:endParaRPr lang="en-US" baseline="0" dirty="0" smtClean="0"/>
          </a:p>
          <a:p>
            <a:pPr marL="0" indent="0">
              <a:buFont typeface="Arial" charset="0"/>
              <a:buNone/>
            </a:pPr>
            <a:r>
              <a:rPr lang="en-US" baseline="0" dirty="0" smtClean="0"/>
              <a:t>Basically, the community and develops and standardizes the language itself and the core library of the specialized objects that must always be present. &lt;click&gt;</a:t>
            </a:r>
          </a:p>
          <a:p>
            <a:pPr marL="0" indent="0">
              <a:buFont typeface="Arial" charset="0"/>
              <a:buNone/>
            </a:pPr>
            <a:endParaRPr lang="en-US" baseline="0" dirty="0" smtClean="0"/>
          </a:p>
          <a:p>
            <a:pPr marL="0" indent="0">
              <a:buFont typeface="Arial" charset="0"/>
              <a:buNone/>
            </a:pPr>
            <a:r>
              <a:rPr lang="en-US" baseline="0" dirty="0" smtClean="0"/>
              <a:t>The vendors of the specific devices provide the architecture definitions for their platforms and the libraries of externs that they support. &lt;click&gt;</a:t>
            </a:r>
          </a:p>
          <a:p>
            <a:pPr marL="0" indent="0">
              <a:buFont typeface="Arial" charset="0"/>
              <a:buNone/>
            </a:pPr>
            <a:endParaRPr lang="en-US" baseline="0" dirty="0" smtClean="0"/>
          </a:p>
          <a:p>
            <a:pPr marL="0" indent="0">
              <a:buFont typeface="Arial" charset="0"/>
              <a:buNone/>
            </a:pPr>
            <a:r>
              <a:rPr lang="en-US" baseline="0" dirty="0" smtClean="0"/>
              <a:t>Since we do have community-developed targets as well, some of these architectures will be community developed.</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42108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690575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2"/>
        <p:cNvGrpSpPr/>
        <p:nvPr/>
      </p:nvGrpSpPr>
      <p:grpSpPr>
        <a:xfrm>
          <a:off x="0" y="0"/>
          <a:ext cx="0" cy="0"/>
          <a:chOff x="0" y="0"/>
          <a:chExt cx="0" cy="0"/>
        </a:xfrm>
      </p:grpSpPr>
      <p:sp>
        <p:nvSpPr>
          <p:cNvPr id="1293" name="Shape 1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4" name="Shape 12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295" name="Shape 1295"/>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
              <a:t>21</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942068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P4 has 6 different categories of language elements that allow us to fully program flexible pipelines.</a:t>
            </a:r>
          </a:p>
          <a:p>
            <a:endParaRPr lang="en-US" baseline="0" dirty="0" smtClean="0"/>
          </a:p>
          <a:p>
            <a:pPr marL="228600" indent="-228600">
              <a:buFont typeface="+mj-lt"/>
              <a:buAutoNum type="arabicPeriod"/>
            </a:pPr>
            <a:r>
              <a:rPr lang="en-US" baseline="0" dirty="0" smtClean="0"/>
              <a:t> At the base, there is a system of types that describes everything that the programmable components can operate on and, quite importantly how the information is transferred within them or between them.</a:t>
            </a:r>
          </a:p>
          <a:p>
            <a:pPr marL="228600" indent="-228600">
              <a:buFont typeface="+mj-lt"/>
              <a:buAutoNum type="arabicPeriod"/>
            </a:pPr>
            <a:r>
              <a:rPr lang="en-US" baseline="0" dirty="0" smtClean="0"/>
              <a:t>P4 also supports expressions and simple, “non-looping” control statements that can be used pretty much everywhere as long as the target has the right capabilities</a:t>
            </a:r>
          </a:p>
          <a:p>
            <a:pPr marL="228600" indent="-228600">
              <a:buFont typeface="+mj-lt"/>
              <a:buAutoNum type="arabicPeriod"/>
            </a:pPr>
            <a:r>
              <a:rPr lang="en-US" baseline="0" dirty="0" smtClean="0"/>
              <a:t>Controls represent imperative, sequential programming model. Represent the processing, done by the match-action units, but also are used to represent packet reassembly and other types of processing.</a:t>
            </a:r>
          </a:p>
          <a:p>
            <a:pPr marL="228600" indent="-228600">
              <a:buFont typeface="+mj-lt"/>
              <a:buAutoNum type="arabicPeriod"/>
            </a:pPr>
            <a:r>
              <a:rPr lang="en-US" baseline="0" dirty="0" smtClean="0"/>
              <a:t>Parsers require different programming style. Their execution is best represented as a state machine</a:t>
            </a:r>
          </a:p>
          <a:p>
            <a:pPr marL="0" indent="0">
              <a:buFont typeface="+mj-lt"/>
              <a:buNone/>
            </a:pPr>
            <a:endParaRPr lang="en-US" baseline="0" dirty="0" smtClean="0"/>
          </a:p>
          <a:p>
            <a:pPr marL="0" indent="0">
              <a:buFont typeface="+mj-lt"/>
              <a:buNone/>
            </a:pPr>
            <a:r>
              <a:rPr lang="en-US" baseline="0" dirty="0" smtClean="0"/>
              <a:t>These are language elements that are found in the user programs. In addition to that, there are two classes of language elements that are used in the files that are written by the vendors. There are:</a:t>
            </a:r>
          </a:p>
          <a:p>
            <a:pPr marL="228600" indent="-228600">
              <a:buFont typeface="+mj-lt"/>
              <a:buAutoNum type="arabicPeriod"/>
            </a:pPr>
            <a:r>
              <a:rPr lang="en-US" baseline="0" dirty="0" smtClean="0"/>
              <a:t>The descriptions of the particular pipeline: what programmable blocks does it contain &lt;click&gt; and what their interfaces &lt;click&gt;  are</a:t>
            </a:r>
          </a:p>
          <a:p>
            <a:pPr marL="228600" indent="-228600">
              <a:buFont typeface="+mj-lt"/>
              <a:buAutoNum type="arabicPeriod"/>
            </a:pPr>
            <a:r>
              <a:rPr lang="en-US" baseline="0" dirty="0" smtClean="0"/>
              <a:t>The declarations of the specialized processing elements that can’t otherwise be expressed in the language. </a:t>
            </a: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476450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Shape 15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3" name="Shape 159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rtl="0">
              <a:spcBef>
                <a:spcPts val="0"/>
              </a:spcBef>
              <a:spcAft>
                <a:spcPts val="0"/>
              </a:spcAft>
              <a:buSzPts val="1400"/>
              <a:buChar char="●"/>
            </a:pPr>
            <a:r>
              <a:rPr lang="en"/>
              <a:t>Here on the left I am showing a list of the various standard metadata fields defined for the V1Model.</a:t>
            </a:r>
            <a:endParaRPr/>
          </a:p>
          <a:p>
            <a:pPr marL="457200" lvl="0" indent="-317500" rtl="0">
              <a:spcBef>
                <a:spcPts val="0"/>
              </a:spcBef>
              <a:spcAft>
                <a:spcPts val="0"/>
              </a:spcAft>
              <a:buSzPts val="1400"/>
              <a:buChar char="●"/>
            </a:pPr>
            <a:r>
              <a:rPr lang="en"/>
              <a:t>I’ll point out some of the most commonly used fields</a:t>
            </a:r>
            <a:endParaRPr/>
          </a:p>
          <a:p>
            <a:pPr marL="457200" lvl="0" indent="-317500" rtl="0">
              <a:spcBef>
                <a:spcPts val="0"/>
              </a:spcBef>
              <a:spcAft>
                <a:spcPts val="0"/>
              </a:spcAft>
              <a:buSzPts val="1400"/>
              <a:buChar char="●"/>
            </a:pPr>
            <a:r>
              <a:rPr lang="en"/>
              <a:t>The ingress_port is set by the simple_switch target and indicates the port on which the packet arrived</a:t>
            </a:r>
            <a:endParaRPr/>
          </a:p>
          <a:p>
            <a:pPr marL="457200" lvl="0" indent="-317500" rtl="0">
              <a:spcBef>
                <a:spcPts val="0"/>
              </a:spcBef>
              <a:spcAft>
                <a:spcPts val="0"/>
              </a:spcAft>
              <a:buSzPts val="1400"/>
              <a:buChar char="●"/>
            </a:pPr>
            <a:r>
              <a:rPr lang="en"/>
              <a:t>The egress_spec field should be set in the ingress pipeline to tell the traffic manager which port to send the packet to</a:t>
            </a:r>
            <a:endParaRPr/>
          </a:p>
          <a:p>
            <a:pPr marL="457200" lvl="0" indent="-317500" rtl="0">
              <a:spcBef>
                <a:spcPts val="0"/>
              </a:spcBef>
              <a:spcAft>
                <a:spcPts val="0"/>
              </a:spcAft>
              <a:buSzPts val="1400"/>
              <a:buChar char="●"/>
            </a:pPr>
            <a:r>
              <a:rPr lang="en"/>
              <a:t>The egress_port can be read within the egress pipeline, and indicates which port the packet is departing from</a:t>
            </a:r>
            <a:endParaRPr/>
          </a:p>
          <a:p>
            <a:pPr marL="457200" lvl="0" indent="-317500" rtl="0">
              <a:spcBef>
                <a:spcPts val="0"/>
              </a:spcBef>
              <a:spcAft>
                <a:spcPts val="0"/>
              </a:spcAft>
              <a:buSzPts val="1400"/>
              <a:buChar char="●"/>
            </a:pPr>
            <a:r>
              <a:rPr lang="en"/>
              <a:t>There are also many other fields here that can be used by P4 programs that target the V1Model</a:t>
            </a:r>
            <a:endParaRPr/>
          </a:p>
          <a:p>
            <a:pPr marL="0" lvl="0" indent="0" rtl="0">
              <a:spcBef>
                <a:spcPts val="0"/>
              </a:spcBef>
              <a:spcAft>
                <a:spcPts val="0"/>
              </a:spcAft>
              <a:buNone/>
            </a:pPr>
            <a:endParaRPr/>
          </a:p>
          <a:p>
            <a:pPr marL="0" lvl="0" indent="0" rtl="0">
              <a:spcBef>
                <a:spcPts val="0"/>
              </a:spcBef>
              <a:spcAft>
                <a:spcPts val="0"/>
              </a:spcAft>
              <a:buNone/>
            </a:pPr>
            <a:r>
              <a:rPr lang="en"/>
              <a:t>****</a:t>
            </a:r>
            <a:endParaRPr/>
          </a:p>
          <a:p>
            <a:pPr marL="457200" lvl="0" indent="-317500" rtl="0">
              <a:spcBef>
                <a:spcPts val="0"/>
              </a:spcBef>
              <a:spcAft>
                <a:spcPts val="0"/>
              </a:spcAft>
              <a:buSzPts val="1400"/>
              <a:buChar char="●"/>
            </a:pPr>
            <a:r>
              <a:rPr lang="en"/>
              <a:t>Need to define externs for the V1Model as well?</a:t>
            </a:r>
            <a:endParaRPr/>
          </a:p>
        </p:txBody>
      </p:sp>
      <p:sp>
        <p:nvSpPr>
          <p:cNvPr id="1594" name="Shape 1594"/>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
              <a:t>24</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983468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Shape 16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304800" algn="l" rtl="0">
              <a:spcBef>
                <a:spcPts val="0"/>
              </a:spcBef>
              <a:spcAft>
                <a:spcPts val="0"/>
              </a:spcAft>
              <a:buClr>
                <a:schemeClr val="dk1"/>
              </a:buClr>
              <a:buSzPts val="1200"/>
              <a:buFont typeface="Calibri"/>
              <a:buChar char="●"/>
            </a:pPr>
            <a:r>
              <a:rPr lang="en" dirty="0"/>
              <a:t>Here is a template for a typical P4 program written for the V1Model</a:t>
            </a:r>
            <a:endParaRPr dirty="0"/>
          </a:p>
          <a:p>
            <a:pPr marL="457200" marR="0" lvl="0" indent="-317500" algn="l" rtl="0">
              <a:spcBef>
                <a:spcPts val="0"/>
              </a:spcBef>
              <a:spcAft>
                <a:spcPts val="0"/>
              </a:spcAft>
              <a:buSzPts val="1400"/>
              <a:buChar char="●"/>
            </a:pPr>
            <a:r>
              <a:rPr lang="en" dirty="0"/>
              <a:t>At the top of the file, we must include core.p4 because it defines some of the common types that are used in all P4 programs </a:t>
            </a:r>
            <a:endParaRPr dirty="0"/>
          </a:p>
          <a:p>
            <a:pPr marL="457200" marR="0" lvl="0" indent="-317500" algn="l" rtl="0">
              <a:spcBef>
                <a:spcPts val="0"/>
              </a:spcBef>
              <a:spcAft>
                <a:spcPts val="0"/>
              </a:spcAft>
              <a:buSzPts val="1400"/>
              <a:buChar char="●"/>
            </a:pPr>
            <a:r>
              <a:rPr lang="en" dirty="0"/>
              <a:t>&lt;click&gt; We also must include v1model.p4, which provides the definition of the V1Model architecture and also declares the various externs that can be used for this target; such as counters, meters, and registers</a:t>
            </a:r>
            <a:endParaRPr dirty="0"/>
          </a:p>
          <a:p>
            <a:pPr marL="457200" marR="0" lvl="0" indent="-317500" algn="l" rtl="0">
              <a:spcBef>
                <a:spcPts val="0"/>
              </a:spcBef>
              <a:spcAft>
                <a:spcPts val="0"/>
              </a:spcAft>
              <a:buSzPts val="1400"/>
              <a:buChar char="●"/>
            </a:pPr>
            <a:r>
              <a:rPr lang="en" dirty="0"/>
              <a:t>&lt;click&gt; A P4 program typically begins by declaring the format of various packet headers and building the headers and metadata structs. These structs are passed from block to block, along with the standard_metadata, as the packet traverses the architecture</a:t>
            </a:r>
            <a:endParaRPr dirty="0"/>
          </a:p>
          <a:p>
            <a:pPr marL="457200" marR="0" lvl="0" indent="-317500" algn="l" rtl="0">
              <a:spcBef>
                <a:spcPts val="0"/>
              </a:spcBef>
              <a:spcAft>
                <a:spcPts val="0"/>
              </a:spcAft>
              <a:buSzPts val="1400"/>
              <a:buChar char="●"/>
            </a:pPr>
            <a:r>
              <a:rPr lang="en" dirty="0"/>
              <a:t>Subsequently, the P4 source file (or files) must define the functionality for the parser</a:t>
            </a:r>
            <a:endParaRPr dirty="0"/>
          </a:p>
          <a:p>
            <a:pPr marL="457200" marR="0" lvl="0" indent="-317500" algn="l" rtl="0">
              <a:spcBef>
                <a:spcPts val="0"/>
              </a:spcBef>
              <a:spcAft>
                <a:spcPts val="0"/>
              </a:spcAft>
              <a:buSzPts val="1400"/>
              <a:buChar char="●"/>
            </a:pPr>
            <a:r>
              <a:rPr lang="en" dirty="0"/>
              <a:t>&lt;click&gt; checksum verification block</a:t>
            </a:r>
            <a:endParaRPr dirty="0"/>
          </a:p>
          <a:p>
            <a:pPr marL="457200" marR="0" lvl="0" indent="-317500" algn="l" rtl="0">
              <a:spcBef>
                <a:spcPts val="0"/>
              </a:spcBef>
              <a:spcAft>
                <a:spcPts val="0"/>
              </a:spcAft>
              <a:buSzPts val="1400"/>
              <a:buChar char="●"/>
            </a:pPr>
            <a:r>
              <a:rPr lang="en" dirty="0"/>
              <a:t>&lt;click&gt; ingress match-action processing</a:t>
            </a:r>
            <a:endParaRPr dirty="0"/>
          </a:p>
          <a:p>
            <a:pPr marL="457200" marR="0" lvl="0" indent="-317500" algn="l" rtl="0">
              <a:spcBef>
                <a:spcPts val="0"/>
              </a:spcBef>
              <a:spcAft>
                <a:spcPts val="0"/>
              </a:spcAft>
              <a:buSzPts val="1400"/>
              <a:buChar char="●"/>
            </a:pPr>
            <a:r>
              <a:rPr lang="en" dirty="0"/>
              <a:t>&lt;click&gt; egress match-action processing</a:t>
            </a:r>
            <a:endParaRPr dirty="0"/>
          </a:p>
          <a:p>
            <a:pPr marL="457200" marR="0" lvl="0" indent="-317500" algn="l" rtl="0">
              <a:spcBef>
                <a:spcPts val="0"/>
              </a:spcBef>
              <a:spcAft>
                <a:spcPts val="0"/>
              </a:spcAft>
              <a:buSzPts val="1400"/>
              <a:buChar char="●"/>
            </a:pPr>
            <a:r>
              <a:rPr lang="en" dirty="0"/>
              <a:t>&lt;click&gt; checksum update block</a:t>
            </a:r>
            <a:endParaRPr dirty="0"/>
          </a:p>
          <a:p>
            <a:pPr marL="457200" marR="0" lvl="0" indent="-317500" algn="l" rtl="0">
              <a:spcBef>
                <a:spcPts val="0"/>
              </a:spcBef>
              <a:spcAft>
                <a:spcPts val="0"/>
              </a:spcAft>
              <a:buSzPts val="1400"/>
              <a:buChar char="●"/>
            </a:pPr>
            <a:r>
              <a:rPr lang="en" dirty="0"/>
              <a:t>&lt;click&gt; deparser</a:t>
            </a:r>
            <a:endParaRPr dirty="0"/>
          </a:p>
          <a:p>
            <a:pPr marL="457200" marR="0" lvl="0" indent="-317500" algn="l" rtl="0">
              <a:spcBef>
                <a:spcPts val="0"/>
              </a:spcBef>
              <a:spcAft>
                <a:spcPts val="0"/>
              </a:spcAft>
              <a:buSzPts val="1400"/>
              <a:buChar char="●"/>
            </a:pPr>
            <a:r>
              <a:rPr lang="en" dirty="0"/>
              <a:t>&lt;click&gt; And finally, the P4 program must instantiate an instance of the architecture called main.</a:t>
            </a:r>
            <a:endParaRPr dirty="0"/>
          </a:p>
          <a:p>
            <a:pPr marL="457200" marR="0" lvl="0" indent="-317500" algn="l" rtl="0">
              <a:spcBef>
                <a:spcPts val="0"/>
              </a:spcBef>
              <a:spcAft>
                <a:spcPts val="0"/>
              </a:spcAft>
              <a:buSzPts val="1400"/>
              <a:buChar char="●"/>
            </a:pPr>
            <a:r>
              <a:rPr lang="en" dirty="0"/>
              <a:t>Let’s now take a look at the most basic example of a P4 program</a:t>
            </a:r>
            <a:endParaRPr dirty="0"/>
          </a:p>
        </p:txBody>
      </p:sp>
      <p:sp>
        <p:nvSpPr>
          <p:cNvPr id="1602" name="Shape 16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89231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Shape 1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0" name="Shape 162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rtl="0">
              <a:spcBef>
                <a:spcPts val="0"/>
              </a:spcBef>
              <a:spcAft>
                <a:spcPts val="0"/>
              </a:spcAft>
              <a:buSzPts val="1400"/>
              <a:buChar char="●"/>
            </a:pPr>
            <a:r>
              <a:rPr lang="en"/>
              <a:t>This is what I like to call the Hello World example for P4 programs. It is essentially just a wire that connects port 1 to port 2.</a:t>
            </a:r>
            <a:endParaRPr/>
          </a:p>
          <a:p>
            <a:pPr marL="457200" lvl="0" indent="-317500" rtl="0">
              <a:spcBef>
                <a:spcPts val="0"/>
              </a:spcBef>
              <a:spcAft>
                <a:spcPts val="0"/>
              </a:spcAft>
              <a:buSzPts val="1400"/>
              <a:buChar char="●"/>
            </a:pPr>
            <a:r>
              <a:rPr lang="en"/>
              <a:t>For this example, the parser does not need to extract any headers from the packet. It simple accepts and the packet is passed along to MyVerifyChecksum() block, which also does not need to do anything.</a:t>
            </a:r>
            <a:endParaRPr/>
          </a:p>
          <a:p>
            <a:pPr marL="457200" lvl="0" indent="-317500" rtl="0">
              <a:spcBef>
                <a:spcPts val="0"/>
              </a:spcBef>
              <a:spcAft>
                <a:spcPts val="0"/>
              </a:spcAft>
              <a:buSzPts val="1400"/>
              <a:buChar char="●"/>
            </a:pPr>
            <a:r>
              <a:rPr lang="en"/>
              <a:t>&lt;click&gt; When the packet reaches the MyIngress() block, the P4 program checks the port on which the packet arrived by reading the ingress_port field of the standard_metadata bus and decides which port to send the packet to using a simple if, else-if statement.</a:t>
            </a:r>
            <a:endParaRPr/>
          </a:p>
          <a:p>
            <a:pPr marL="457200" lvl="0" indent="-317500" rtl="0">
              <a:spcBef>
                <a:spcPts val="0"/>
              </a:spcBef>
              <a:spcAft>
                <a:spcPts val="0"/>
              </a:spcAft>
              <a:buSzPts val="1400"/>
              <a:buChar char="●"/>
            </a:pPr>
            <a:r>
              <a:rPr lang="en"/>
              <a:t>The rest of the blocks do not need to do anything and at the end of the program we instantiate the switch.</a:t>
            </a:r>
            <a:endParaRPr/>
          </a:p>
          <a:p>
            <a:pPr marL="457200" lvl="0" indent="-317500" rtl="0">
              <a:spcBef>
                <a:spcPts val="0"/>
              </a:spcBef>
              <a:spcAft>
                <a:spcPts val="0"/>
              </a:spcAft>
              <a:buSzPts val="1400"/>
              <a:buChar char="●"/>
            </a:pPr>
            <a:r>
              <a:rPr lang="en"/>
              <a:t>As you can see, all packets that arrives on port 1 will be sent to port 2 and all packets that arrive on port 2 will be sent to port 1</a:t>
            </a:r>
            <a:endParaRPr/>
          </a:p>
          <a:p>
            <a:pPr marL="457200" lvl="0" indent="-317500" rtl="0">
              <a:spcBef>
                <a:spcPts val="0"/>
              </a:spcBef>
              <a:spcAft>
                <a:spcPts val="0"/>
              </a:spcAft>
              <a:buSzPts val="1400"/>
              <a:buChar char="●"/>
            </a:pPr>
            <a:r>
              <a:rPr lang="en"/>
              <a:t>In this example, the connection between port 1 and port 2 is hardcoded and cannot be changed after the P4 program is compiled. Let’s see how we can make the switch a bit more flexible</a:t>
            </a:r>
            <a:endParaRPr/>
          </a:p>
        </p:txBody>
      </p:sp>
      <p:sp>
        <p:nvSpPr>
          <p:cNvPr id="1621" name="Shape 1621"/>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
              <a:t>26</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588465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Shape 16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0" name="Shape 16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lvl="0" indent="-317500" rtl="0">
              <a:spcBef>
                <a:spcPts val="0"/>
              </a:spcBef>
              <a:spcAft>
                <a:spcPts val="0"/>
              </a:spcAft>
              <a:buSzPts val="1400"/>
              <a:buChar char="●"/>
            </a:pPr>
            <a:r>
              <a:rPr lang="en"/>
              <a:t>This design achieves the exact same functionality as what we just saw, but rather than using the if, else-if statement in the MyIngress control block, it uses a single table, called forward.</a:t>
            </a:r>
            <a:endParaRPr/>
          </a:p>
          <a:p>
            <a:pPr marL="457200" lvl="0" indent="-317500" rtl="0">
              <a:spcBef>
                <a:spcPts val="0"/>
              </a:spcBef>
              <a:spcAft>
                <a:spcPts val="0"/>
              </a:spcAft>
              <a:buSzPts val="1400"/>
              <a:buChar char="●"/>
            </a:pPr>
            <a:r>
              <a:rPr lang="en"/>
              <a:t>The forward table matches on the ingress_port field, and can invoke either the set_egress_spec action, or NoAction.</a:t>
            </a:r>
            <a:endParaRPr/>
          </a:p>
          <a:p>
            <a:pPr marL="457200" lvl="0" indent="-317500" rtl="0">
              <a:spcBef>
                <a:spcPts val="0"/>
              </a:spcBef>
              <a:spcAft>
                <a:spcPts val="0"/>
              </a:spcAft>
              <a:buSzPts val="1400"/>
              <a:buChar char="●"/>
            </a:pPr>
            <a:r>
              <a:rPr lang="en"/>
              <a:t>The table entries specify which action to take, along with any input parameters, for different ingress_port values.</a:t>
            </a:r>
            <a:endParaRPr/>
          </a:p>
          <a:p>
            <a:pPr marL="457200" lvl="0" indent="-317500" rtl="0">
              <a:spcBef>
                <a:spcPts val="0"/>
              </a:spcBef>
              <a:spcAft>
                <a:spcPts val="0"/>
              </a:spcAft>
              <a:buSzPts val="1400"/>
              <a:buChar char="●"/>
            </a:pPr>
            <a:r>
              <a:rPr lang="en"/>
              <a:t>We will explain P4 tables in more detail shortly.</a:t>
            </a:r>
            <a:endParaRPr/>
          </a:p>
          <a:p>
            <a:pPr marL="457200" lvl="0" indent="-317500" rtl="0">
              <a:spcBef>
                <a:spcPts val="0"/>
              </a:spcBef>
              <a:spcAft>
                <a:spcPts val="0"/>
              </a:spcAft>
              <a:buSzPts val="1400"/>
              <a:buChar char="●"/>
            </a:pPr>
            <a:r>
              <a:rPr lang="en"/>
              <a:t>By writing our P4 program in this way, we have created a much more flexible switch because now we can add and remove table entries from the control plane to determine how to to route packets between the various ports. And we can do this without changing the P4 program at all.</a:t>
            </a:r>
            <a:endParaRPr/>
          </a:p>
        </p:txBody>
      </p:sp>
      <p:sp>
        <p:nvSpPr>
          <p:cNvPr id="1631" name="Shape 1631"/>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300"/>
              <a:buFont typeface="Calibri"/>
              <a:buNone/>
            </a:pPr>
            <a:fld id="{00000000-1234-1234-1234-123412341234}" type="slidenum">
              <a:rPr lang="en"/>
              <a:t>27</a:t>
            </a:fld>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580330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 us</a:t>
            </a:r>
            <a:r>
              <a:rPr lang="en-US" baseline="0" dirty="0" smtClean="0"/>
              <a:t> declare the most familiar header </a:t>
            </a:r>
            <a:r>
              <a:rPr lang="mr-IN" baseline="0" dirty="0" smtClean="0"/>
              <a:t>–</a:t>
            </a:r>
            <a:r>
              <a:rPr lang="en-US" baseline="0" dirty="0" smtClean="0"/>
              <a:t> the </a:t>
            </a:r>
            <a:r>
              <a:rPr lang="en-US" baseline="0" dirty="0" err="1" smtClean="0"/>
              <a:t>ethernet</a:t>
            </a:r>
            <a:r>
              <a:rPr lang="en-US" baseline="0" dirty="0" smtClean="0"/>
              <a:t> header. Here we use the most important and the most basic type, bit&lt;N&gt;. There are some other basic types as well, int&lt;n&gt; and varbit&lt;n&gt;. </a:t>
            </a:r>
          </a:p>
          <a:p>
            <a:r>
              <a:rPr lang="en-US" baseline="0" dirty="0" smtClean="0"/>
              <a:t>Signed integers are used much more rarely and we’ll cover varbits in a moment.</a:t>
            </a:r>
          </a:p>
          <a:p>
            <a:r>
              <a:rPr lang="en-US" baseline="0" dirty="0" smtClean="0"/>
              <a:t>Header is a derived type. &lt;click&gt;</a:t>
            </a:r>
          </a:p>
          <a:p>
            <a:r>
              <a:rPr lang="en-US" baseline="0" dirty="0" smtClean="0"/>
              <a:t>It describes the size of the fields, but also their order on the wire.  &lt;click&gt;</a:t>
            </a:r>
          </a:p>
          <a:p>
            <a:r>
              <a:rPr lang="en-US" baseline="0" dirty="0" err="1" smtClean="0"/>
              <a:t>Heades</a:t>
            </a:r>
            <a:r>
              <a:rPr lang="en-US" baseline="0" dirty="0" smtClean="0"/>
              <a:t> must be byte-aligned &lt;click&gt;</a:t>
            </a:r>
          </a:p>
          <a:p>
            <a:endParaRPr lang="en-US" baseline="0" dirty="0" smtClean="0"/>
          </a:p>
          <a:p>
            <a:r>
              <a:rPr lang="en-US" baseline="0" dirty="0" smtClean="0"/>
              <a:t>Let’s define another header, that I am sure you are all </a:t>
            </a:r>
            <a:r>
              <a:rPr lang="en-US" baseline="0" dirty="0" err="1" smtClean="0"/>
              <a:t>famil</a:t>
            </a: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27DED7F-8428-4513-BC9A-AC4CD152AA70}"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1283184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can make our definitions even more readable (and less error prone) by using the typedef construct.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27DED7F-8428-4513-BC9A-AC4CD152AA70}"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943868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see one more example</a:t>
            </a:r>
            <a:r>
              <a:rPr lang="en-US" baseline="0" dirty="0" smtClean="0"/>
              <a:t> of a header definition. </a:t>
            </a:r>
          </a:p>
          <a:p>
            <a:endParaRPr lang="en-US" baseline="0" dirty="0" smtClean="0"/>
          </a:p>
          <a:p>
            <a:r>
              <a:rPr lang="en-US" baseline="0" dirty="0" smtClean="0"/>
              <a:t>Note, by the way that you do not have to declare headers in P4 to correspond exactly to how they are defined in the standard. We will later see that sometimes it might be advantageous to split the definition into multiple P4 headers or to parse only the beginning of the header.</a:t>
            </a:r>
          </a:p>
          <a:p>
            <a:endParaRPr lang="en-US" baseline="0" dirty="0" smtClean="0"/>
          </a:p>
          <a:p>
            <a:r>
              <a:rPr lang="en-US" baseline="0" dirty="0" smtClean="0"/>
              <a:t>Obviously, you can expand the structure </a:t>
            </a:r>
            <a:r>
              <a:rPr lang="en-US" baseline="0" dirty="0" err="1" smtClean="0"/>
              <a:t>my_headers_t</a:t>
            </a:r>
            <a:r>
              <a:rPr lang="en-US" baseline="0" dirty="0" smtClean="0"/>
              <a:t>. Will you be able to do that? Sure!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27DED7F-8428-4513-BC9A-AC4CD152AA70}"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5234786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350325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91" name="Shape 191"/>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4</a:t>
            </a:fld>
            <a:endParaRPr/>
          </a:p>
        </p:txBody>
      </p:sp>
    </p:spTree>
    <p:extLst>
      <p:ext uri="{BB962C8B-B14F-4D97-AF65-F5344CB8AC3E}">
        <p14:creationId xmlns:p14="http://schemas.microsoft.com/office/powerpoint/2010/main" val="3554742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7568080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Before we can write the parser, we need to understand how it is represented in P4_16. Again, the specific representation</a:t>
            </a:r>
            <a:r>
              <a:rPr lang="en-US" baseline="0" dirty="0" smtClean="0"/>
              <a:t> depends on the architecture, so let’s see how parsers look in P4D2 architecture, designed for this class.</a:t>
            </a:r>
          </a:p>
          <a:p>
            <a:endParaRPr lang="en-US" baseline="0" dirty="0" smtClean="0"/>
          </a:p>
          <a:p>
            <a:r>
              <a:rPr lang="en-US" baseline="0" dirty="0" smtClean="0"/>
              <a:t>In general, the idea is that the parser takes the input packet and returns a user-defined structure with the headers you, the user might be interested in.</a:t>
            </a:r>
          </a:p>
          <a:p>
            <a:endParaRPr lang="en-US" baseline="0" dirty="0" smtClean="0"/>
          </a:p>
          <a:p>
            <a:r>
              <a:rPr lang="en-US" baseline="0" dirty="0" smtClean="0"/>
              <a:t>Before we can declare anything, we need to include the standard P416 core library, i.e. the file, named “core.p4”. It is this file that declares a special extern object that represents a packet that we will be parsing. </a:t>
            </a:r>
          </a:p>
          <a:p>
            <a:r>
              <a:rPr lang="en-US" baseline="0" dirty="0" smtClean="0"/>
              <a:t>We also need to include the description of the architecture we are writing for, in this case P4D2.</a:t>
            </a:r>
          </a:p>
          <a:p>
            <a:endParaRPr lang="en-US" dirty="0" smtClean="0"/>
          </a:p>
          <a:p>
            <a:r>
              <a:rPr lang="en-US" dirty="0" smtClean="0"/>
              <a:t>We’ve already declared</a:t>
            </a:r>
            <a:r>
              <a:rPr lang="en-US" baseline="0" dirty="0" smtClean="0"/>
              <a:t> the struct, representing the user headers, so I am going just to repeat it here. This is the bare minimum. </a:t>
            </a:r>
          </a:p>
          <a:p>
            <a:endParaRPr lang="en-US" baseline="0" dirty="0" smtClean="0"/>
          </a:p>
          <a:p>
            <a:r>
              <a:rPr lang="en-US" baseline="0" dirty="0" smtClean="0"/>
              <a:t>But, there is more! Our P4D2 architecture is also designed to provide the ingress port as one of the input for the parser. The following structure is defined in p4d2model.p4 and it will be the input to the parser too.</a:t>
            </a:r>
          </a:p>
          <a:p>
            <a:r>
              <a:rPr lang="en-US" baseline="0" dirty="0" smtClean="0"/>
              <a:t>Also, as a nod to P4_14, P4D2 architecture also allows the user metadata to be passed through the parser. Before it enters the parser, the platform will initialize it to 0</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629491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a:t>
            </a:r>
            <a:r>
              <a:rPr lang="en-US" baseline="0" dirty="0" smtClean="0"/>
              <a:t> we will complete the state machine and we are done!</a:t>
            </a:r>
          </a:p>
          <a:p>
            <a:endParaRPr lang="en-US" baseline="0" dirty="0" smtClean="0"/>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810095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we will implement a parser for ARP packets. Notice that the ARP header</a:t>
            </a:r>
            <a:r>
              <a:rPr lang="en-US" baseline="0" dirty="0" smtClean="0"/>
              <a:t> has a protocol-independent  and protocol-dependent portions. Therefore for P4 purposes it is better to split it in two. In our case we will only be concerned with ARP-IPv4. </a:t>
            </a:r>
          </a:p>
          <a:p>
            <a:endParaRPr lang="en-US" baseline="0" dirty="0" smtClean="0"/>
          </a:p>
          <a:p>
            <a:r>
              <a:rPr lang="en-US" baseline="0" dirty="0" smtClean="0"/>
              <a:t>So, first we will extract the protocol-independent portion &lt;click&gt; and only after checking that this is Ethernet/IPv4 ARP we will go further. This requires checking 4 fields and what you see is a construct called tuple that allows us to conveniently select on multiple fields.</a:t>
            </a:r>
          </a:p>
          <a:p>
            <a:endParaRPr lang="en-US" baseline="0" dirty="0" smtClean="0"/>
          </a:p>
          <a:p>
            <a:r>
              <a:rPr lang="en-US" baseline="0" dirty="0" smtClean="0"/>
              <a:t>Also, you might wonder, where these nice constants are coming from. Obviously, I could have used #</a:t>
            </a:r>
            <a:r>
              <a:rPr lang="en-US" baseline="0" dirty="0" err="1" smtClean="0"/>
              <a:t>define’s</a:t>
            </a:r>
            <a:r>
              <a:rPr lang="en-US" baseline="0" dirty="0" smtClean="0"/>
              <a:t> since P4 uses C preprocessor, but in P4_16 we have a very convenient construct, called const, which works as expected. The only thing is that these definitions should go a little higher, either in the beginning of the parser function </a:t>
            </a:r>
            <a:r>
              <a:rPr lang="en-US" baseline="0" dirty="0" err="1" smtClean="0"/>
              <a:t>MyParser</a:t>
            </a:r>
            <a:r>
              <a:rPr lang="en-US" baseline="0" dirty="0" smtClean="0"/>
              <a:t>() or in the </a:t>
            </a:r>
            <a:r>
              <a:rPr lang="en-US" baseline="0" dirty="0" err="1" smtClean="0"/>
              <a:t>toplevel</a:t>
            </a:r>
            <a:r>
              <a:rPr lang="en-US" baseline="0" dirty="0" smtClean="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245630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a:t>
            </a:r>
            <a:r>
              <a:rPr lang="en-US" baseline="0" dirty="0" smtClean="0"/>
              <a:t> is not uncommon to receive malformed packets in the network. We all know that there are a variety reasons for that.</a:t>
            </a:r>
          </a:p>
          <a:p>
            <a:endParaRPr lang="en-US" baseline="0" dirty="0" smtClean="0"/>
          </a:p>
          <a:p>
            <a:r>
              <a:rPr lang="en-US" baseline="0" dirty="0" smtClean="0"/>
              <a:t>These are a couple of ways how you can use the parser to mark the unwanted packets early or parse packets wisely.</a:t>
            </a:r>
          </a:p>
          <a:p>
            <a:endParaRPr lang="en-US" baseline="0" dirty="0" smtClean="0"/>
          </a:p>
          <a:p>
            <a:r>
              <a:rPr lang="en-US" baseline="0" dirty="0" smtClean="0"/>
              <a:t>As you remember, I mentioned that there are two terminal states for a parser: accept and reject. So far, the parser that we’ve written would end up transitioning only it into the accept state. </a:t>
            </a:r>
          </a:p>
          <a:p>
            <a:r>
              <a:rPr lang="en-US" baseline="0" dirty="0" smtClean="0"/>
              <a:t>Transitioning into the reject state is rarely done explicitly. More often than not, it is done implicitly, more like an exception. </a:t>
            </a:r>
          </a:p>
          <a:p>
            <a:r>
              <a:rPr lang="en-US" baseline="0" dirty="0" smtClean="0"/>
              <a:t>The main mechanism we use for that is the verify statement, which you can think of as a hybrid between assert() and throw(). Here is an example. First we define  our own exceptions. There is a special error type for that in the language. You can define any number of these exceptions. If the condition in the verify() statement is not met, the parser will transition into the reject state and the error will be set. </a:t>
            </a:r>
          </a:p>
          <a:p>
            <a:endParaRPr lang="en-US" baseline="0" dirty="0" smtClean="0"/>
          </a:p>
          <a:p>
            <a:r>
              <a:rPr lang="en-US" baseline="0" dirty="0" smtClean="0"/>
              <a:t>There are a number of ways the transition into the reject state can happen implicitly. Errors for these cases are already defined in the core library.</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696934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we</a:t>
            </a:r>
            <a:r>
              <a:rPr lang="en-US" baseline="0" dirty="0" smtClean="0"/>
              <a:t> declare a header that is common between IPv4 and IPv6 (both start with the </a:t>
            </a:r>
            <a:r>
              <a:rPr lang="en-US" baseline="0" dirty="0" err="1" smtClean="0"/>
              <a:t>nybble</a:t>
            </a:r>
            <a:r>
              <a:rPr lang="en-US" baseline="0" dirty="0" smtClean="0"/>
              <a:t>, indicating the protocol version). </a:t>
            </a:r>
          </a:p>
          <a:p>
            <a:r>
              <a:rPr lang="en-US" baseline="0" dirty="0" smtClean="0"/>
              <a:t>One of the reasons for not using the real ipv4_t or ipv6_t is to avoid a condition, where we have less than 20 bytes of payload (in L2 case), but </a:t>
            </a:r>
            <a:r>
              <a:rPr lang="en-US" baseline="0" dirty="0" err="1" smtClean="0"/>
              <a:t>lookahed</a:t>
            </a:r>
            <a:r>
              <a:rPr lang="en-US" baseline="0" dirty="0" smtClean="0"/>
              <a:t>&lt;ipv4_t&gt; will </a:t>
            </a:r>
            <a:r>
              <a:rPr lang="en-US" baseline="0" dirty="0" err="1" smtClean="0"/>
              <a:t>singlal</a:t>
            </a:r>
            <a:r>
              <a:rPr lang="en-US" baseline="0" dirty="0" smtClean="0"/>
              <a:t> </a:t>
            </a:r>
            <a:r>
              <a:rPr lang="en-US" baseline="0" dirty="0" err="1" smtClean="0"/>
              <a:t>PacketTooShort</a:t>
            </a:r>
            <a:r>
              <a:rPr lang="en-US" baseline="0" dirty="0" smtClean="0"/>
              <a:t> error.</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4037727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loops</a:t>
            </a:r>
            <a:r>
              <a:rPr lang="en-US" baseline="0" dirty="0" smtClean="0"/>
              <a:t> or recursion, can only move forward</a:t>
            </a:r>
          </a:p>
          <a:p>
            <a:r>
              <a:rPr lang="en-US" baseline="0" dirty="0" smtClean="0"/>
              <a:t>Sequential execution, if-statement, switch-statement, forward </a:t>
            </a:r>
            <a:r>
              <a:rPr lang="en-US" baseline="0" dirty="0" err="1" smtClean="0"/>
              <a:t>goto</a:t>
            </a:r>
            <a:endParaRPr lang="en-US" baseline="0" dirty="0" smtClean="0"/>
          </a:p>
          <a:p>
            <a:r>
              <a:rPr lang="en-US" baseline="0" dirty="0" smtClean="0"/>
              <a:t>Most </a:t>
            </a:r>
            <a:r>
              <a:rPr lang="en-US" baseline="0" dirty="0" err="1" smtClean="0"/>
              <a:t>pkt</a:t>
            </a:r>
            <a:r>
              <a:rPr lang="en-US" baseline="0" dirty="0" smtClean="0"/>
              <a:t> processing </a:t>
            </a:r>
            <a:r>
              <a:rPr lang="en-US" baseline="0" dirty="0" err="1" smtClean="0"/>
              <a:t>algs</a:t>
            </a:r>
            <a:r>
              <a:rPr lang="en-US" baseline="0" dirty="0" smtClean="0"/>
              <a:t> can be expressed as a DAG (except parsing): match-action, </a:t>
            </a:r>
            <a:r>
              <a:rPr lang="en-US" baseline="0" dirty="0" err="1" smtClean="0"/>
              <a:t>deparsing</a:t>
            </a:r>
            <a:endParaRPr lang="en-US" dirty="0"/>
          </a:p>
        </p:txBody>
      </p:sp>
    </p:spTree>
    <p:extLst>
      <p:ext uri="{BB962C8B-B14F-4D97-AF65-F5344CB8AC3E}">
        <p14:creationId xmlns:p14="http://schemas.microsoft.com/office/powerpoint/2010/main" val="1670392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This program will swap </a:t>
            </a:r>
            <a:r>
              <a:rPr lang="en-US" baseline="0" dirty="0" err="1" smtClean="0"/>
              <a:t>src</a:t>
            </a:r>
            <a:r>
              <a:rPr lang="en-US" baseline="0" dirty="0" smtClean="0"/>
              <a:t> and </a:t>
            </a:r>
            <a:r>
              <a:rPr lang="en-US" baseline="0" dirty="0" err="1" smtClean="0"/>
              <a:t>dst</a:t>
            </a:r>
            <a:r>
              <a:rPr lang="en-US" baseline="0" dirty="0" smtClean="0"/>
              <a:t> MAC addresses then send </a:t>
            </a:r>
            <a:r>
              <a:rPr lang="en-US" baseline="0" dirty="0" err="1" smtClean="0"/>
              <a:t>pkt</a:t>
            </a:r>
            <a:r>
              <a:rPr lang="en-US" baseline="0" dirty="0" smtClean="0"/>
              <a:t> to same port on which it arrived</a:t>
            </a:r>
          </a:p>
          <a:p>
            <a:r>
              <a:rPr lang="en-US" baseline="0" dirty="0" smtClean="0"/>
              <a:t>Interface definition, sits between parser and PRE</a:t>
            </a:r>
          </a:p>
          <a:p>
            <a:pPr lvl="1"/>
            <a:r>
              <a:rPr lang="en-US" baseline="0" dirty="0" smtClean="0"/>
              <a:t>User defined </a:t>
            </a:r>
            <a:r>
              <a:rPr lang="en-US" baseline="0" dirty="0" err="1" smtClean="0"/>
              <a:t>hdrs</a:t>
            </a:r>
            <a:r>
              <a:rPr lang="en-US" baseline="0" dirty="0" smtClean="0"/>
              <a:t> and metadata </a:t>
            </a:r>
            <a:r>
              <a:rPr lang="mr-IN" baseline="0" dirty="0" smtClean="0"/>
              <a:t>–</a:t>
            </a:r>
            <a:r>
              <a:rPr lang="en-US" baseline="0" dirty="0" smtClean="0"/>
              <a:t> both input and output</a:t>
            </a:r>
          </a:p>
          <a:p>
            <a:pPr lvl="1"/>
            <a:r>
              <a:rPr lang="en-US" baseline="0" dirty="0" err="1" smtClean="0"/>
              <a:t>std_metadata</a:t>
            </a:r>
            <a:r>
              <a:rPr lang="en-US" baseline="0" dirty="0" smtClean="0"/>
              <a:t> as per V1 Architecture, some fields are input some are output</a:t>
            </a:r>
          </a:p>
          <a:p>
            <a:pPr lvl="0"/>
            <a:r>
              <a:rPr lang="en-US" baseline="0" dirty="0" smtClean="0"/>
              <a:t>Walk through program</a:t>
            </a:r>
          </a:p>
          <a:p>
            <a:pPr lvl="0"/>
            <a:r>
              <a:rPr lang="en-US" baseline="0" dirty="0" smtClean="0"/>
              <a:t>Once the </a:t>
            </a:r>
            <a:r>
              <a:rPr lang="en-US" baseline="0" dirty="0" err="1" smtClean="0"/>
              <a:t>egress_spec</a:t>
            </a:r>
            <a:r>
              <a:rPr lang="en-US" baseline="0" dirty="0" smtClean="0"/>
              <a:t> field is set, the PRE (next slide) takes that and moves the </a:t>
            </a:r>
            <a:r>
              <a:rPr lang="en-US" baseline="0" dirty="0" err="1" smtClean="0"/>
              <a:t>pkt</a:t>
            </a:r>
            <a:r>
              <a:rPr lang="en-US" baseline="0" dirty="0" smtClean="0"/>
              <a:t> to the correct output port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584345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a:t>
            </a:r>
            <a:r>
              <a:rPr lang="en-US" baseline="0" dirty="0" smtClean="0"/>
              <a:t> by setting certain </a:t>
            </a:r>
            <a:r>
              <a:rPr lang="en-US" baseline="0" dirty="0" err="1" smtClean="0"/>
              <a:t>std_metadata</a:t>
            </a:r>
            <a:r>
              <a:rPr lang="en-US" baseline="0" dirty="0" smtClean="0"/>
              <a:t> fields in the ingress control block you can configure the PRE to perform various functions</a:t>
            </a:r>
          </a:p>
          <a:p>
            <a:pPr lvl="1"/>
            <a:r>
              <a:rPr lang="en-US" baseline="0" dirty="0" smtClean="0"/>
              <a:t>Move a single packet to single egress port</a:t>
            </a:r>
          </a:p>
          <a:p>
            <a:pPr lvl="1"/>
            <a:r>
              <a:rPr lang="en-US" baseline="0" dirty="0" err="1" smtClean="0"/>
              <a:t>Mulitcast</a:t>
            </a:r>
            <a:r>
              <a:rPr lang="en-US" baseline="0" dirty="0" smtClean="0"/>
              <a:t>, etc.</a:t>
            </a:r>
          </a:p>
          <a:p>
            <a:pPr lvl="0"/>
            <a:r>
              <a:rPr lang="en-US" baseline="0" dirty="0" smtClean="0"/>
              <a:t>This is for V1 Architecture, not all architectures must have a PRE or these </a:t>
            </a:r>
            <a:r>
              <a:rPr lang="en-US" baseline="0" dirty="0" err="1" smtClean="0"/>
              <a:t>std_metadata</a:t>
            </a:r>
            <a:r>
              <a:rPr lang="en-US" baseline="0" dirty="0" smtClean="0"/>
              <a:t> fields</a:t>
            </a:r>
          </a:p>
          <a:p>
            <a:pPr lvl="0"/>
            <a:r>
              <a:rPr lang="en-US" baseline="0" dirty="0" smtClean="0"/>
              <a:t>We do not need to know implementation details of the PRE in order to use it in a P4 program</a:t>
            </a:r>
          </a:p>
          <a:p>
            <a:pPr lvl="0"/>
            <a:r>
              <a:rPr lang="en-US" baseline="0" dirty="0" smtClean="0"/>
              <a:t>Interact with it by setting and reading metadata fields (and perhaps configuration from a control interface)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3610529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Let’s restructure our</a:t>
            </a:r>
            <a:r>
              <a:rPr lang="en-US" baseline="0" dirty="0" smtClean="0"/>
              <a:t> </a:t>
            </a:r>
            <a:r>
              <a:rPr lang="en-US" baseline="0" dirty="0" smtClean="0"/>
              <a:t>reflector </a:t>
            </a:r>
            <a:r>
              <a:rPr lang="en-US" baseline="0" dirty="0" smtClean="0"/>
              <a:t>program. We will do this by defining actions, which is quite similar to how functions are defined in C. </a:t>
            </a:r>
            <a:endParaRPr lang="en-US" baseline="0" dirty="0" smtClean="0"/>
          </a:p>
          <a:p>
            <a:endParaRPr lang="en-US" baseline="0" dirty="0" smtClean="0"/>
          </a:p>
          <a:p>
            <a:r>
              <a:rPr lang="en-US" baseline="0" dirty="0" smtClean="0"/>
              <a:t>First is an action to drop packets. Specific to V1 Arch</a:t>
            </a:r>
          </a:p>
          <a:p>
            <a:r>
              <a:rPr lang="en-US" baseline="0" dirty="0" err="1" smtClean="0"/>
              <a:t>Pkt</a:t>
            </a:r>
            <a:r>
              <a:rPr lang="en-US" baseline="0" dirty="0" smtClean="0"/>
              <a:t> only marked to be dropped</a:t>
            </a:r>
          </a:p>
          <a:p>
            <a:endParaRPr lang="en-US" baseline="0" dirty="0" smtClean="0"/>
          </a:p>
          <a:p>
            <a:r>
              <a:rPr lang="en-US" baseline="0" dirty="0" smtClean="0"/>
              <a:t>The next action, </a:t>
            </a:r>
            <a:r>
              <a:rPr lang="en-US" baseline="0" dirty="0" err="1" smtClean="0"/>
              <a:t>swap_mac</a:t>
            </a:r>
            <a:r>
              <a:rPr lang="en-US" baseline="0" dirty="0" smtClean="0"/>
              <a:t> will swap any 48-bit quantities</a:t>
            </a:r>
            <a:r>
              <a:rPr lang="en-US" baseline="0" dirty="0" smtClean="0"/>
              <a:t>.</a:t>
            </a:r>
          </a:p>
          <a:p>
            <a:r>
              <a:rPr lang="en-US" baseline="0" dirty="0" smtClean="0"/>
              <a:t>Type and direction for parameters, possible directions: in, out, or </a:t>
            </a:r>
            <a:r>
              <a:rPr lang="en-US" baseline="0" dirty="0" err="1" smtClean="0"/>
              <a:t>inout</a:t>
            </a:r>
            <a:endParaRPr lang="en-US" baseline="0" dirty="0" smtClean="0"/>
          </a:p>
          <a:p>
            <a:endParaRPr lang="en-US" baseline="0" dirty="0" smtClean="0"/>
          </a:p>
          <a:p>
            <a:r>
              <a:rPr lang="en-US" baseline="0" dirty="0" smtClean="0"/>
              <a:t>The last action is </a:t>
            </a:r>
            <a:r>
              <a:rPr lang="en-US" baseline="0" dirty="0" err="1" smtClean="0"/>
              <a:t>reflect_to_other_port</a:t>
            </a:r>
            <a:r>
              <a:rPr lang="en-US" baseline="0" dirty="0" smtClean="0"/>
              <a:t>()</a:t>
            </a:r>
          </a:p>
          <a:p>
            <a:r>
              <a:rPr lang="en-US" baseline="0" dirty="0" smtClean="0"/>
              <a:t>It </a:t>
            </a:r>
            <a:r>
              <a:rPr lang="en-US" baseline="0" dirty="0" smtClean="0"/>
              <a:t>shows a simple use of an expression. </a:t>
            </a:r>
            <a:r>
              <a:rPr lang="en-US" baseline="0" dirty="0" smtClean="0"/>
              <a:t>The </a:t>
            </a:r>
            <a:r>
              <a:rPr lang="en-US" baseline="0" dirty="0" err="1" smtClean="0"/>
              <a:t>egress_spec</a:t>
            </a:r>
            <a:r>
              <a:rPr lang="en-US" baseline="0" dirty="0" smtClean="0"/>
              <a:t> is set to the </a:t>
            </a:r>
            <a:r>
              <a:rPr lang="en-US" baseline="0" dirty="0" err="1" smtClean="0"/>
              <a:t>ingress_port</a:t>
            </a:r>
            <a:r>
              <a:rPr lang="en-US" baseline="0" dirty="0" smtClean="0"/>
              <a:t> with the last bit inverted by using an XOR operation.</a:t>
            </a:r>
          </a:p>
          <a:p>
            <a:r>
              <a:rPr lang="en-US" baseline="0" dirty="0" smtClean="0"/>
              <a:t>P4 supports numerous such operations</a:t>
            </a:r>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2859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 we</a:t>
            </a:r>
            <a:r>
              <a:rPr lang="en-US" baseline="0" dirty="0" smtClean="0"/>
              <a:t> discuss networking or telecommunications equipment, we often refer to the ”Three Planes, namely the Management Plane, the Control Plane and the Data Plane</a:t>
            </a:r>
          </a:p>
          <a:p>
            <a:r>
              <a:rPr lang="en-US" baseline="0" dirty="0" smtClean="0"/>
              <a:t>We often use these terms, but if you try to Google them, it might be difficult to find a canonical </a:t>
            </a:r>
            <a:r>
              <a:rPr lang="en-US" baseline="0" dirty="0" err="1" smtClean="0"/>
              <a:t>defiinition</a:t>
            </a:r>
            <a:r>
              <a:rPr lang="en-US" baseline="0" dirty="0" smtClean="0"/>
              <a:t>. </a:t>
            </a:r>
          </a:p>
          <a:p>
            <a:r>
              <a:rPr lang="en-US" baseline="0" dirty="0" smtClean="0"/>
              <a:t>Nevertheless, for our purposes we will define a Plane as </a:t>
            </a:r>
            <a:r>
              <a:rPr lang="en-US" b="1" baseline="0" dirty="0" smtClean="0"/>
              <a:t>a class  (or a group) of algorithms</a:t>
            </a:r>
            <a:r>
              <a:rPr lang="en-US" baseline="0" dirty="0" smtClean="0"/>
              <a:t>. &lt;click&gt;</a:t>
            </a:r>
          </a:p>
          <a:p>
            <a:endParaRPr lang="en-US" baseline="0" dirty="0" smtClean="0"/>
          </a:p>
          <a:p>
            <a:r>
              <a:rPr lang="en-US" baseline="0" dirty="0" smtClean="0"/>
              <a:t>Traditionally, we distinguish between the three classes:</a:t>
            </a:r>
          </a:p>
          <a:p>
            <a:pPr marL="171450" indent="-171450">
              <a:buFont typeface="Arial" charset="0"/>
              <a:buChar char="•"/>
            </a:pPr>
            <a:r>
              <a:rPr lang="en-US" baseline="0" dirty="0" smtClean="0"/>
              <a:t>At the bottom if this diagram we have Data Plane (sometimes also referred to as Forwarding plane). These are the algorithms that process each and every data packet that ingresses or egresses the device. Obviously, these algorithms should be very fast and because of that they can‘t be very complicated. At modern networking speeds that reach multiple terabits per second for a given device, often the only way to implement these algorithms is by using  a specialized device, an ASIC.</a:t>
            </a:r>
          </a:p>
          <a:p>
            <a:pPr marL="171450" indent="-171450">
              <a:buFont typeface="Arial" charset="0"/>
              <a:buChar char="•"/>
            </a:pPr>
            <a:r>
              <a:rPr lang="en-US" baseline="0" dirty="0" smtClean="0"/>
              <a:t>In the middle, we have the Control Plane. It processes a relatively small subset of all packets (i.e. the control packets), but employs vastly more complex  algorithms and protocols to give a networking device its “intelligence”.</a:t>
            </a:r>
          </a:p>
          <a:p>
            <a:pPr marL="171450" indent="-171450">
              <a:buFont typeface="Arial" charset="0"/>
              <a:buChar char="•"/>
            </a:pPr>
            <a:r>
              <a:rPr lang="en-US" baseline="0" dirty="0" smtClean="0"/>
              <a:t>And on top we have the Management Plane, all the fancy GUIs and less fancy CLIs. There, the emphasis is not on speed, but on the ease of use and the looks. </a:t>
            </a:r>
          </a:p>
          <a:p>
            <a:pPr marL="0" indent="0">
              <a:buFont typeface="Arial" charset="0"/>
              <a:buNone/>
            </a:pPr>
            <a:endParaRPr lang="en-US" baseline="0" dirty="0" smtClean="0"/>
          </a:p>
          <a:p>
            <a:pPr marL="0" indent="0">
              <a:buFont typeface="Arial" charset="0"/>
              <a:buNone/>
            </a:pPr>
            <a:r>
              <a:rPr lang="en-US" baseline="0" dirty="0" smtClean="0"/>
              <a:t>Obviously, this is a very simplified picture. I intentionally omitted such important components as port management and platform management, because they are not directly related to packet processing.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4714713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4278477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else can we do with actions?</a:t>
            </a:r>
          </a:p>
          <a:p>
            <a:r>
              <a:rPr lang="en-US" dirty="0" smtClean="0"/>
              <a:t>Headers</a:t>
            </a:r>
            <a:r>
              <a:rPr lang="en-US" baseline="0" dirty="0" smtClean="0"/>
              <a:t> have a validity bit </a:t>
            </a:r>
            <a:r>
              <a:rPr lang="mr-IN" baseline="0" dirty="0" smtClean="0"/>
              <a:t>–</a:t>
            </a:r>
            <a:r>
              <a:rPr lang="en-US" baseline="0" dirty="0" smtClean="0"/>
              <a:t> actions to manipulate them, set by parser upon extraction</a:t>
            </a:r>
          </a:p>
          <a:p>
            <a:r>
              <a:rPr lang="en-US" baseline="0" dirty="0" smtClean="0"/>
              <a:t>To add a header, </a:t>
            </a:r>
            <a:r>
              <a:rPr lang="en-US" baseline="0" dirty="0" err="1" smtClean="0"/>
              <a:t>setValid</a:t>
            </a:r>
            <a:r>
              <a:rPr lang="en-US" baseline="0" dirty="0" smtClean="0"/>
              <a:t>() then populate fields</a:t>
            </a:r>
          </a:p>
          <a:p>
            <a:r>
              <a:rPr lang="en-US" baseline="0" dirty="0" smtClean="0"/>
              <a:t>To remove header </a:t>
            </a:r>
            <a:r>
              <a:rPr lang="en-US" baseline="0" dirty="0" err="1" smtClean="0"/>
              <a:t>setInvalid</a:t>
            </a:r>
            <a:r>
              <a:rPr lang="en-US" baseline="0" dirty="0" smtClean="0"/>
              <a:t>()</a:t>
            </a:r>
          </a:p>
          <a:p>
            <a:r>
              <a:rPr lang="en-US" baseline="0" dirty="0" smtClean="0"/>
              <a:t>To check if header is valid</a:t>
            </a:r>
            <a:endParaRPr lang="en-US"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1278842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Another</a:t>
            </a:r>
            <a:r>
              <a:rPr lang="en-US" baseline="0" dirty="0" smtClean="0"/>
              <a:t> example of working with headers</a:t>
            </a:r>
          </a:p>
          <a:p>
            <a:endParaRPr lang="en-US" baseline="0" dirty="0" smtClean="0"/>
          </a:p>
          <a:p>
            <a:r>
              <a:rPr lang="en-US" baseline="0" dirty="0" err="1" smtClean="0"/>
              <a:t>Decapsulating</a:t>
            </a:r>
            <a:r>
              <a:rPr lang="en-US" baseline="0" dirty="0" smtClean="0"/>
              <a:t> IP in IP is pretty easy</a:t>
            </a:r>
          </a:p>
          <a:p>
            <a:endParaRPr lang="en-US" baseline="0" dirty="0" smtClean="0"/>
          </a:p>
          <a:p>
            <a:r>
              <a:rPr lang="en-US" baseline="0" dirty="0" smtClean="0"/>
              <a:t>And if we want to pop off an MPLS label,</a:t>
            </a:r>
          </a:p>
          <a:p>
            <a:r>
              <a:rPr lang="en-US" baseline="0" dirty="0" smtClean="0"/>
              <a:t>Header stacks provide a convenient method for popping off the first element, </a:t>
            </a:r>
            <a:r>
              <a:rPr lang="en-US" baseline="0" dirty="0" err="1" smtClean="0"/>
              <a:t>pop_front</a:t>
            </a:r>
            <a:endParaRPr lang="en-US" baseline="0" dirty="0" smtClean="0"/>
          </a:p>
          <a:p>
            <a:endParaRPr lang="en-US" baseline="0" dirty="0" smtClean="0"/>
          </a:p>
          <a:p>
            <a:r>
              <a:rPr lang="en-US" baseline="0" dirty="0" smtClean="0"/>
              <a:t>And for the reverse operation we can use </a:t>
            </a:r>
            <a:r>
              <a:rPr lang="en-US" baseline="0" dirty="0" err="1" smtClean="0"/>
              <a:t>push_front</a:t>
            </a:r>
            <a:r>
              <a:rPr lang="en-US" baseline="0" dirty="0" smtClean="0"/>
              <a: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308944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bit concatenation</a:t>
            </a:r>
          </a:p>
          <a:p>
            <a:r>
              <a:rPr lang="en-US" dirty="0" smtClean="0"/>
              <a:t>bit slicing</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40140575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Match-action tables are probably the central construct</a:t>
            </a:r>
            <a:r>
              <a:rPr lang="en-US" baseline="0" dirty="0" smtClean="0"/>
              <a:t> of P4</a:t>
            </a:r>
          </a:p>
          <a:p>
            <a:r>
              <a:rPr lang="en-US" baseline="0" dirty="0" smtClean="0"/>
              <a:t>Don’t have to use tables in P4 program, but compiler may map actions, if-statements, and branches in control flow to tables if that is what is provided by underlying target</a:t>
            </a:r>
          </a:p>
          <a:p>
            <a:endParaRPr lang="en-US" dirty="0"/>
          </a:p>
        </p:txBody>
      </p:sp>
    </p:spTree>
    <p:extLst>
      <p:ext uri="{BB962C8B-B14F-4D97-AF65-F5344CB8AC3E}">
        <p14:creationId xmlns:p14="http://schemas.microsoft.com/office/powerpoint/2010/main" val="1589270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Table</a:t>
            </a:r>
            <a:r>
              <a:rPr lang="en-US" baseline="0" dirty="0" smtClean="0"/>
              <a:t> operation is relatively simple, yet powerful. The tables consist of entries that </a:t>
            </a:r>
            <a:r>
              <a:rPr lang="en-US" baseline="0" dirty="0" err="1" smtClean="0"/>
              <a:t>normammy</a:t>
            </a:r>
            <a:r>
              <a:rPr lang="en-US" baseline="0" dirty="0" smtClean="0"/>
              <a:t> contain a key, action and action data, although the key and the action data are optional. The entries is the table are populated by the control plane. It can also query them, of course. </a:t>
            </a:r>
          </a:p>
          <a:p>
            <a:r>
              <a:rPr lang="en-US" baseline="0" dirty="0" smtClean="0"/>
              <a:t>The entries establish correspondence between the key and a given action plus action data. In addition to that, the control table can also specify the default action and the action data for it (if needed).</a:t>
            </a:r>
          </a:p>
          <a:p>
            <a:endParaRPr lang="en-US" baseline="0" dirty="0" smtClean="0"/>
          </a:p>
          <a:p>
            <a:r>
              <a:rPr lang="en-US" baseline="0" dirty="0" smtClean="0"/>
              <a:t>The process of match and </a:t>
            </a:r>
            <a:r>
              <a:rPr lang="en-US" baseline="0" dirty="0" err="1" smtClean="0"/>
              <a:t>actinon</a:t>
            </a:r>
            <a:r>
              <a:rPr lang="en-US" baseline="0" dirty="0" smtClean="0"/>
              <a:t> is called “applying a table”. </a:t>
            </a:r>
          </a:p>
          <a:p>
            <a:r>
              <a:rPr lang="en-US" baseline="0" dirty="0" smtClean="0"/>
              <a:t>First the lookup key is formed. It can contain fields from any headers or any metadata. In fact, these can also be expressions. </a:t>
            </a:r>
          </a:p>
          <a:p>
            <a:r>
              <a:rPr lang="en-US" baseline="0" dirty="0" smtClean="0"/>
              <a:t>Then, the actual lookup (match) happens. The results of the lookup are: the action and the action data and a hit indicator. If the match was successful, the action and the action data come from the table, otherwise it will be the default action/default action data.</a:t>
            </a:r>
          </a:p>
          <a:p>
            <a:r>
              <a:rPr lang="en-US" baseline="0" dirty="0" smtClean="0"/>
              <a:t>Once selected, the action and the action data go into the action execution unit. In addition, all the headers and metadata are also available there. We will see it later, but it is very important to understand that actions operate on two very different classes of parameters: the data plane parameters (shown as  light beige) and the action data parameter that come from the control plane (shown as green).</a:t>
            </a:r>
          </a:p>
          <a:p>
            <a:endParaRPr lang="en-US" baseline="0" dirty="0" smtClean="0"/>
          </a:p>
          <a:p>
            <a:r>
              <a:rPr lang="en-US" baseline="0" dirty="0" smtClean="0"/>
              <a:t>Finally, the results go into the headers or metadata. Since the input and output is always the same, tables can be joined in long processing chains very easily.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1462747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Take a moment to highlight</a:t>
            </a:r>
            <a:r>
              <a:rPr lang="en-US" baseline="0" dirty="0" smtClean="0"/>
              <a:t> the roles of the data-plane and control-plane</a:t>
            </a:r>
          </a:p>
          <a:p>
            <a:endParaRPr lang="en-US" dirty="0" smtClean="0"/>
          </a:p>
          <a:p>
            <a:r>
              <a:rPr lang="en-US" dirty="0" smtClean="0"/>
              <a:t>Control-plane provides runtime control of the P4 program</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2094381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Let us define </a:t>
            </a:r>
            <a:r>
              <a:rPr lang="en-US" dirty="0" smtClean="0"/>
              <a:t>actions</a:t>
            </a:r>
            <a:r>
              <a:rPr lang="en-US" baseline="0" dirty="0" smtClean="0"/>
              <a:t> used for L3 forwarding</a:t>
            </a:r>
          </a:p>
          <a:p>
            <a:r>
              <a:rPr lang="en-US" baseline="0" dirty="0" smtClean="0"/>
              <a:t>Note that the parameters are directionless </a:t>
            </a:r>
            <a:r>
              <a:rPr lang="mr-IN" baseline="0" dirty="0" smtClean="0"/>
              <a:t>–</a:t>
            </a:r>
            <a:r>
              <a:rPr lang="en-US" baseline="0" dirty="0" smtClean="0"/>
              <a:t> come from the control-plane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264728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26932795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7097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586031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match type</a:t>
            </a:r>
          </a:p>
          <a:p>
            <a:r>
              <a:rPr lang="en-US" baseline="0" dirty="0" smtClean="0"/>
              <a:t>Now the table contents are a bit more complicated because we have to specify a mask for each key</a:t>
            </a:r>
          </a:p>
          <a:p>
            <a:r>
              <a:rPr lang="en-US" baseline="0" dirty="0" smtClean="0"/>
              <a:t>It is again, the control-plane’s job to configure the table entries</a:t>
            </a:r>
            <a:endParaRPr lang="en-US" dirty="0"/>
          </a:p>
        </p:txBody>
      </p:sp>
    </p:spTree>
    <p:extLst>
      <p:ext uri="{BB962C8B-B14F-4D97-AF65-F5344CB8AC3E}">
        <p14:creationId xmlns:p14="http://schemas.microsoft.com/office/powerpoint/2010/main" val="17173008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we've seen how to declare</a:t>
            </a:r>
            <a:r>
              <a:rPr lang="en-US" baseline="0" dirty="0" smtClean="0"/>
              <a:t> tables, lets take a look at how to use them in a control block</a:t>
            </a:r>
            <a:endParaRPr lang="en-US" dirty="0"/>
          </a:p>
        </p:txBody>
      </p:sp>
    </p:spTree>
    <p:extLst>
      <p:ext uri="{BB962C8B-B14F-4D97-AF65-F5344CB8AC3E}">
        <p14:creationId xmlns:p14="http://schemas.microsoft.com/office/powerpoint/2010/main" val="21170974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Table’s apply method returns two special objects that can useful</a:t>
            </a:r>
            <a:r>
              <a:rPr lang="en-US" baseline="0" dirty="0" smtClean="0"/>
              <a:t> for manipulating the control flow of your program</a:t>
            </a:r>
          </a:p>
          <a:p>
            <a:r>
              <a:rPr lang="en-US" baseline="0" dirty="0" smtClean="0"/>
              <a:t>hit</a:t>
            </a:r>
          </a:p>
          <a:p>
            <a:r>
              <a:rPr lang="en-US" baseline="0" dirty="0" err="1" smtClean="0"/>
              <a:t>action_run</a:t>
            </a:r>
            <a:endParaRPr lang="en-US" baseline="0" dirty="0" smtClean="0"/>
          </a:p>
          <a:p>
            <a:r>
              <a:rPr lang="en-US" baseline="0" dirty="0" smtClean="0"/>
              <a:t>Can also use return and exit as forward </a:t>
            </a:r>
            <a:r>
              <a:rPr lang="en-US" baseline="0" dirty="0" err="1" smtClean="0"/>
              <a:t>goto</a:t>
            </a:r>
            <a:r>
              <a:rPr lang="en-US" baseline="0" dirty="0" smtClean="0"/>
              <a:t> statements to skip additional processing</a:t>
            </a:r>
            <a:endParaRPr lang="en-US" dirty="0"/>
          </a:p>
        </p:txBody>
      </p:sp>
    </p:spTree>
    <p:extLst>
      <p:ext uri="{BB962C8B-B14F-4D97-AF65-F5344CB8AC3E}">
        <p14:creationId xmlns:p14="http://schemas.microsoft.com/office/powerpoint/2010/main" val="1839902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Table</a:t>
            </a:r>
            <a:r>
              <a:rPr lang="en-US" baseline="0" dirty="0" smtClean="0"/>
              <a:t> match keys can also be expressions</a:t>
            </a:r>
          </a:p>
          <a:p>
            <a:r>
              <a:rPr lang="en-US" baseline="0" dirty="0" err="1" smtClean="0"/>
              <a:t>isValid</a:t>
            </a:r>
            <a:r>
              <a:rPr lang="en-US" baseline="0" dirty="0" smtClean="0"/>
              <a:t>() is popular because you don’t want to match on a header that is not valid</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19007810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Can initialize static table entries</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483690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by now we’ve learned how to parse the packets, we’ve learned how to process the packets</a:t>
            </a:r>
          </a:p>
          <a:p>
            <a:r>
              <a:rPr lang="en-US" baseline="0" dirty="0" smtClean="0"/>
              <a:t>Now we will learn how to </a:t>
            </a:r>
            <a:r>
              <a:rPr lang="en-US" baseline="0" dirty="0" err="1" smtClean="0"/>
              <a:t>deparse</a:t>
            </a:r>
            <a:r>
              <a:rPr lang="en-US" baseline="0" dirty="0" smtClean="0"/>
              <a:t> the packet</a:t>
            </a:r>
          </a:p>
        </p:txBody>
      </p:sp>
    </p:spTree>
    <p:extLst>
      <p:ext uri="{BB962C8B-B14F-4D97-AF65-F5344CB8AC3E}">
        <p14:creationId xmlns:p14="http://schemas.microsoft.com/office/powerpoint/2010/main" val="4257097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Deparsing</a:t>
            </a:r>
            <a:r>
              <a:rPr lang="en-US" baseline="0" dirty="0" smtClean="0"/>
              <a:t> is a very simple procedure, we just need to output the headers in the right order</a:t>
            </a:r>
          </a:p>
          <a:p>
            <a:r>
              <a:rPr lang="en-US" baseline="0" dirty="0" smtClean="0"/>
              <a:t>Sequential so we can use control block</a:t>
            </a:r>
          </a:p>
          <a:p>
            <a:r>
              <a:rPr lang="en-US" baseline="0" dirty="0" smtClean="0"/>
              <a:t>Core p4 </a:t>
            </a:r>
            <a:r>
              <a:rPr lang="en-US" baseline="0" dirty="0" err="1" smtClean="0"/>
              <a:t>lang</a:t>
            </a:r>
            <a:r>
              <a:rPr lang="en-US" baseline="0" dirty="0" smtClean="0"/>
              <a:t> defines </a:t>
            </a:r>
            <a:r>
              <a:rPr lang="en-US" baseline="0" dirty="0" err="1" smtClean="0"/>
              <a:t>packet_out</a:t>
            </a:r>
            <a:r>
              <a:rPr lang="en-US" baseline="0" dirty="0" smtClean="0"/>
              <a:t> </a:t>
            </a:r>
            <a:r>
              <a:rPr lang="mr-IN" baseline="0" dirty="0" smtClean="0"/>
              <a:t>–</a:t>
            </a:r>
            <a:r>
              <a:rPr lang="en-US" baseline="0" dirty="0" smtClean="0"/>
              <a:t> byte stream to assemble</a:t>
            </a:r>
          </a:p>
          <a:p>
            <a:r>
              <a:rPr lang="en-US" baseline="0" dirty="0" smtClean="0"/>
              <a:t>Emit only inserts the header into the packet if it is valid. Can be header or header stack</a:t>
            </a:r>
          </a:p>
          <a:p>
            <a:r>
              <a:rPr lang="en-US" baseline="0" dirty="0" smtClean="0"/>
              <a:t>A single packet will only have one of ARP, IPv4, or IPv6</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22071303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Simplified even more</a:t>
            </a:r>
          </a:p>
          <a:p>
            <a:r>
              <a:rPr lang="en-US" dirty="0" smtClean="0"/>
              <a:t>Will</a:t>
            </a:r>
            <a:r>
              <a:rPr lang="en-US" baseline="0" dirty="0" smtClean="0"/>
              <a:t> emit only headers that are valid in exactly the order that they are defined in the headers </a:t>
            </a:r>
            <a:r>
              <a:rPr lang="en-US" baseline="0" dirty="0" err="1" smtClean="0"/>
              <a:t>struct</a:t>
            </a:r>
            <a:endParaRPr lang="en-US" dirty="0"/>
          </a:p>
        </p:txBody>
      </p:sp>
    </p:spTree>
    <p:extLst>
      <p:ext uri="{BB962C8B-B14F-4D97-AF65-F5344CB8AC3E}">
        <p14:creationId xmlns:p14="http://schemas.microsoft.com/office/powerpoint/2010/main" val="1095992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1822304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smtClean="0"/>
              <a:t>Till now we’ve been mostly only using</a:t>
            </a:r>
            <a:r>
              <a:rPr lang="en-US" baseline="0" dirty="0" smtClean="0"/>
              <a:t> the core language features</a:t>
            </a:r>
          </a:p>
          <a:p>
            <a:r>
              <a:rPr lang="en-US" dirty="0" smtClean="0"/>
              <a:t>Truth is, many devices have specialized components and functionality that cannot be</a:t>
            </a:r>
            <a:r>
              <a:rPr lang="en-US" baseline="0" dirty="0" smtClean="0"/>
              <a:t> expressed in P4 and differ from vendor to vendor</a:t>
            </a:r>
          </a:p>
          <a:p>
            <a:pPr lvl="1"/>
            <a:r>
              <a:rPr lang="en-US" baseline="0" dirty="0" smtClean="0"/>
              <a:t>Special hash functions</a:t>
            </a:r>
          </a:p>
          <a:p>
            <a:pPr lvl="1"/>
            <a:r>
              <a:rPr lang="en-US" baseline="0" dirty="0" smtClean="0"/>
              <a:t>Encryption </a:t>
            </a:r>
          </a:p>
          <a:p>
            <a:pPr lvl="1"/>
            <a:r>
              <a:rPr lang="en-US" baseline="0" dirty="0" err="1" smtClean="0"/>
              <a:t>RegEx</a:t>
            </a:r>
            <a:r>
              <a:rPr lang="en-US" baseline="0" dirty="0" smtClean="0"/>
              <a:t> matching</a:t>
            </a:r>
          </a:p>
          <a:p>
            <a:r>
              <a:rPr lang="en-US" baseline="0" dirty="0" smtClean="0"/>
              <a:t>Devices may have state that is accessible to the control-plane</a:t>
            </a:r>
          </a:p>
          <a:p>
            <a:r>
              <a:rPr lang="en-US" baseline="0" dirty="0" smtClean="0"/>
              <a:t>Devices and functionality is exposed to P4 program using this extern mechanism</a:t>
            </a:r>
          </a:p>
          <a:p>
            <a:r>
              <a:rPr lang="en-US" baseline="0" dirty="0" smtClean="0"/>
              <a:t>Externs are like black boxes to P4 program, they just see the interface, inputs and outputs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118232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38540481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All objects in P4 can be divided in two big classes:</a:t>
            </a:r>
          </a:p>
          <a:p>
            <a:pPr marL="228600" indent="-228600">
              <a:buAutoNum type="arabicParenR"/>
            </a:pPr>
            <a:r>
              <a:rPr lang="en-US" dirty="0" smtClean="0"/>
              <a:t>Stateless objects do not keep their state between packets. </a:t>
            </a:r>
            <a:r>
              <a:rPr lang="en-US" dirty="0" smtClean="0"/>
              <a:t>Metadata, headers</a:t>
            </a:r>
          </a:p>
          <a:p>
            <a:pPr marL="228600" indent="-228600">
              <a:buAutoNum type="arabicParenR"/>
            </a:pPr>
            <a:r>
              <a:rPr lang="en-US" baseline="0" dirty="0" smtClean="0"/>
              <a:t>There </a:t>
            </a:r>
            <a:r>
              <a:rPr lang="en-US" baseline="0" dirty="0" smtClean="0"/>
              <a:t>are only two kinds of stateful objects in P4_16: tables and </a:t>
            </a:r>
            <a:r>
              <a:rPr lang="en-US" baseline="0" dirty="0" smtClean="0"/>
              <a:t>externs.</a:t>
            </a:r>
          </a:p>
          <a:p>
            <a:pPr marL="228600" indent="-228600">
              <a:buAutoNum type="arabicParenR"/>
            </a:pPr>
            <a:r>
              <a:rPr lang="en-US" baseline="0" dirty="0" smtClean="0"/>
              <a:t>There are various generally useful </a:t>
            </a:r>
            <a:r>
              <a:rPr lang="en-US" baseline="0" dirty="0" err="1" smtClean="0"/>
              <a:t>stateful</a:t>
            </a:r>
            <a:r>
              <a:rPr lang="en-US" baseline="0" dirty="0" smtClean="0"/>
              <a:t> externs defined for the V1 Architecture, which have a certain data plane and control plane interface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171553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How</a:t>
            </a:r>
            <a:r>
              <a:rPr lang="en-US" baseline="0" dirty="0" smtClean="0"/>
              <a:t> counter extern is defined for V1 Arch</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20057365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Suppose,</a:t>
            </a:r>
            <a:r>
              <a:rPr lang="en-US" baseline="0" dirty="0" smtClean="0"/>
              <a:t> we’d like to have a set of counters that will be incremented for some given flow. Perhaps, we want to count the packets. </a:t>
            </a:r>
          </a:p>
          <a:p>
            <a:endParaRPr lang="en-US" baseline="0" dirty="0" smtClean="0"/>
          </a:p>
          <a:p>
            <a:r>
              <a:rPr lang="en-US" baseline="0" dirty="0" smtClean="0"/>
              <a:t>First, let’s instantiate a counter array. We need to do do it inside some control, </a:t>
            </a:r>
            <a:r>
              <a:rPr lang="en-US" baseline="0" dirty="0" err="1" smtClean="0"/>
              <a:t>e.g</a:t>
            </a:r>
            <a:r>
              <a:rPr lang="en-US" baseline="0" dirty="0" smtClean="0"/>
              <a:t> .our </a:t>
            </a:r>
            <a:r>
              <a:rPr lang="en-US" baseline="0" dirty="0" err="1" smtClean="0"/>
              <a:t>MyIngress</a:t>
            </a:r>
            <a:r>
              <a:rPr lang="en-US" baseline="0" dirty="0" smtClean="0"/>
              <a:t> control function. </a:t>
            </a:r>
          </a:p>
          <a:p>
            <a:r>
              <a:rPr lang="en-US" baseline="0" dirty="0" smtClean="0"/>
              <a:t>We write it as a call to the instantiation method with the parameters we like. In this particular case I just created an array of 1024 packet counters and this object will be called </a:t>
            </a:r>
            <a:r>
              <a:rPr lang="en-US" baseline="0" dirty="0" err="1" smtClean="0"/>
              <a:t>flow_counter</a:t>
            </a:r>
            <a:r>
              <a:rPr lang="en-US" baseline="0" dirty="0" smtClean="0"/>
              <a:t>. Besides the fact that the compiler will allocate proper resources, the fact that we give an object instantiation a name is extremely important. That means that the compiler will also be able to generate appropriate APIs to access this object.</a:t>
            </a:r>
          </a:p>
          <a:p>
            <a:endParaRPr lang="en-US" baseline="0" dirty="0" smtClean="0"/>
          </a:p>
          <a:p>
            <a:r>
              <a:rPr lang="en-US" baseline="0" dirty="0" smtClean="0"/>
              <a:t>Now, we can define an action that can increment the counter. </a:t>
            </a:r>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28257553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Meters are useful policing</a:t>
            </a:r>
            <a:r>
              <a:rPr lang="en-US" baseline="0" dirty="0" smtClean="0"/>
              <a:t> your traffic and doing rate limiting</a:t>
            </a:r>
            <a:endParaRPr lang="en-US" dirty="0"/>
          </a:p>
        </p:txBody>
      </p:sp>
    </p:spTree>
    <p:extLst>
      <p:ext uri="{BB962C8B-B14F-4D97-AF65-F5344CB8AC3E}">
        <p14:creationId xmlns:p14="http://schemas.microsoft.com/office/powerpoint/2010/main" val="523754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a:t>
            </a:r>
            <a:r>
              <a:rPr lang="en-US" baseline="0" dirty="0" smtClean="0"/>
              <a:t> I show the most generic universal stateful object, available in V1 architecture. It is called a “register” and it can store arbitrary data. This data can also be retrieved. </a:t>
            </a:r>
          </a:p>
          <a:p>
            <a:endParaRPr lang="en-US" baseline="0" dirty="0" smtClean="0"/>
          </a:p>
          <a:p>
            <a:r>
              <a:rPr lang="en-US" baseline="0" dirty="0" smtClean="0"/>
              <a:t>Registers are defined as being able to store values of any type, therefore the definition is templated. In reality, of course, there might be limitations. I can easily see registers being able to store bit&lt;n&gt; values up to a certain width, but storing a struct of headers might be more difficult. </a:t>
            </a:r>
          </a:p>
          <a:p>
            <a:endParaRPr lang="en-US" baseline="0" dirty="0" smtClean="0"/>
          </a:p>
          <a:p>
            <a:r>
              <a:rPr lang="en-US" baseline="0" dirty="0" smtClean="0"/>
              <a:t>In any case, when instantiating the register, we provide two arguments: one is the type of the values that will be stored and another one is the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1788968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Extern</a:t>
            </a:r>
            <a:r>
              <a:rPr lang="en-US" baseline="0" dirty="0" smtClean="0"/>
              <a:t> to calculate 16-bit checksums, useful for computing IPv4 checksum</a:t>
            </a:r>
          </a:p>
          <a:p>
            <a:endParaRPr lang="en-US" baseline="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1069641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151589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77</a:t>
            </a:fld>
            <a:endParaRPr lang="en-US">
              <a:solidFill>
                <a:prstClr val="black"/>
              </a:solidFill>
              <a:latin typeface="Calibri"/>
            </a:endParaRPr>
          </a:p>
        </p:txBody>
      </p:sp>
    </p:spTree>
    <p:extLst>
      <p:ext uri="{BB962C8B-B14F-4D97-AF65-F5344CB8AC3E}">
        <p14:creationId xmlns:p14="http://schemas.microsoft.com/office/powerpoint/2010/main" val="4579616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70475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1775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8" name="Shape 19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Char char="●"/>
            </a:pPr>
            <a:r>
              <a:rPr lang="en"/>
              <a:t>To explain what data-plane programming is let me first describe how network systems are currently built</a:t>
            </a:r>
            <a:endParaRPr/>
          </a:p>
          <a:p>
            <a:pPr marL="457200" lvl="0" indent="-317500" rtl="0">
              <a:lnSpc>
                <a:spcPct val="115000"/>
              </a:lnSpc>
              <a:spcBef>
                <a:spcPts val="0"/>
              </a:spcBef>
              <a:spcAft>
                <a:spcPts val="0"/>
              </a:spcAft>
              <a:buSzPts val="1400"/>
              <a:buChar char="●"/>
            </a:pPr>
            <a:r>
              <a:rPr lang="en"/>
              <a:t>When you start building a network system you first define your list of requirements and the features you want to include</a:t>
            </a:r>
            <a:endParaRPr/>
          </a:p>
          <a:p>
            <a:pPr marL="457200" lvl="0" indent="-317500" rtl="0">
              <a:lnSpc>
                <a:spcPct val="115000"/>
              </a:lnSpc>
              <a:spcBef>
                <a:spcPts val="0"/>
              </a:spcBef>
              <a:spcAft>
                <a:spcPts val="0"/>
              </a:spcAft>
              <a:buSzPts val="1400"/>
              <a:buChar char="●"/>
            </a:pPr>
            <a:r>
              <a:rPr lang="en"/>
              <a:t>You then look at all of the different available packet-processing chips out there, which all have a datasheet that explains roughly in English how they process packets</a:t>
            </a:r>
            <a:endParaRPr/>
          </a:p>
          <a:p>
            <a:pPr marL="457200" lvl="0" indent="-317500" rtl="0">
              <a:lnSpc>
                <a:spcPct val="115000"/>
              </a:lnSpc>
              <a:spcBef>
                <a:spcPts val="0"/>
              </a:spcBef>
              <a:spcAft>
                <a:spcPts val="0"/>
              </a:spcAft>
              <a:buSzPts val="1400"/>
              <a:buChar char="●"/>
            </a:pPr>
            <a:r>
              <a:rPr lang="en"/>
              <a:t>You try to pick the one that best suits your needs, of course it also probably has a bunch of stuff you don’t need</a:t>
            </a:r>
            <a:endParaRPr/>
          </a:p>
          <a:p>
            <a:pPr marL="457200" lvl="0" indent="-317500" rtl="0">
              <a:lnSpc>
                <a:spcPct val="115000"/>
              </a:lnSpc>
              <a:spcBef>
                <a:spcPts val="0"/>
              </a:spcBef>
              <a:spcAft>
                <a:spcPts val="0"/>
              </a:spcAft>
              <a:buSzPts val="1400"/>
              <a:buChar char="●"/>
            </a:pPr>
            <a:r>
              <a:rPr lang="en"/>
              <a:t>But once you decide on a chip, that defines bottoms-up how your system will be built. It defines how the driver is written as well as how the control-plane running in the switch OS is able to interact with the forwarding plane in the fixed-function chip</a:t>
            </a:r>
            <a:endParaRPr/>
          </a:p>
          <a:p>
            <a:pPr marL="457200" lvl="0" indent="-317500" rtl="0">
              <a:lnSpc>
                <a:spcPct val="115000"/>
              </a:lnSpc>
              <a:spcBef>
                <a:spcPts val="0"/>
              </a:spcBef>
              <a:spcAft>
                <a:spcPts val="0"/>
              </a:spcAft>
              <a:buSzPts val="1400"/>
              <a:buChar char="●"/>
            </a:pPr>
            <a:r>
              <a:rPr lang="en"/>
              <a:t>Now of course, if you want to add a new feature, for example support a new protocol in your system, you need to change the fixed-function chip, which could take 4 years in the best case! And then after 4 years you’ve probably already figured out a hack to get around it, or if you do decide that still want it then you have to replace all of your hardware which is very expensive and can be big pain.</a:t>
            </a:r>
            <a:endParaRPr/>
          </a:p>
          <a:p>
            <a:pPr marL="457200" lvl="0" indent="-317500" rtl="0">
              <a:lnSpc>
                <a:spcPct val="115000"/>
              </a:lnSpc>
              <a:spcBef>
                <a:spcPts val="0"/>
              </a:spcBef>
              <a:spcAft>
                <a:spcPts val="0"/>
              </a:spcAft>
              <a:buSzPts val="1400"/>
              <a:buChar char="●"/>
            </a:pPr>
            <a:r>
              <a:rPr lang="en"/>
              <a:t>Now what P4 and this whole programmable data-plane movement are trying to do is turn this design philosophy upside down.</a:t>
            </a:r>
            <a:endParaRPr/>
          </a:p>
          <a:p>
            <a:pPr marL="0" marR="0" lvl="0" indent="0" algn="l" rtl="0">
              <a:spcBef>
                <a:spcPts val="0"/>
              </a:spcBef>
              <a:spcAft>
                <a:spcPts val="0"/>
              </a:spcAft>
              <a:buClr>
                <a:schemeClr val="dk1"/>
              </a:buClr>
              <a:buSzPts val="300"/>
              <a:buFont typeface="Calibri"/>
              <a:buNone/>
            </a:pPr>
            <a:endParaRPr/>
          </a:p>
        </p:txBody>
      </p:sp>
      <p:sp>
        <p:nvSpPr>
          <p:cNvPr id="199" name="Shape 19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8</a:t>
            </a:fld>
            <a:endParaRPr/>
          </a:p>
        </p:txBody>
      </p:sp>
    </p:spTree>
    <p:extLst>
      <p:ext uri="{BB962C8B-B14F-4D97-AF65-F5344CB8AC3E}">
        <p14:creationId xmlns:p14="http://schemas.microsoft.com/office/powerpoint/2010/main" val="19372543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more expansion interfaces</a:t>
            </a:r>
            <a:r>
              <a:rPr lang="en-US" baseline="0" dirty="0" smtClean="0"/>
              <a:t> for more bandwidth if you're really craving it.</a:t>
            </a:r>
            <a:endParaRPr lang="en-US" dirty="0"/>
          </a:p>
        </p:txBody>
      </p:sp>
    </p:spTree>
    <p:extLst>
      <p:ext uri="{BB962C8B-B14F-4D97-AF65-F5344CB8AC3E}">
        <p14:creationId xmlns:p14="http://schemas.microsoft.com/office/powerpoint/2010/main" val="4748153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a:t>
            </a:r>
            <a:r>
              <a:rPr lang="en-US" baseline="0" dirty="0" smtClean="0"/>
              <a:t> simple</a:t>
            </a:r>
          </a:p>
          <a:p>
            <a:r>
              <a:rPr lang="en-US" baseline="0" dirty="0" smtClean="0"/>
              <a:t>Can be used to express many </a:t>
            </a:r>
            <a:r>
              <a:rPr lang="en-US" baseline="0" dirty="0" err="1" smtClean="0"/>
              <a:t>pkt</a:t>
            </a:r>
            <a:r>
              <a:rPr lang="en-US" baseline="0" dirty="0" smtClean="0"/>
              <a:t> processing </a:t>
            </a:r>
            <a:r>
              <a:rPr lang="en-US" baseline="0" dirty="0" err="1" smtClean="0"/>
              <a:t>algs</a:t>
            </a:r>
            <a:r>
              <a:rPr lang="en-US" baseline="0" dirty="0" smtClean="0"/>
              <a:t> </a:t>
            </a:r>
          </a:p>
          <a:p>
            <a:r>
              <a:rPr lang="en-US" baseline="0" dirty="0" smtClean="0"/>
              <a:t>Parser, M/A, </a:t>
            </a:r>
            <a:r>
              <a:rPr lang="en-US" baseline="0" dirty="0" err="1" smtClean="0"/>
              <a:t>deparsing</a:t>
            </a:r>
            <a:r>
              <a:rPr lang="en-US" baseline="0" dirty="0" smtClean="0"/>
              <a:t> expressed in P4</a:t>
            </a:r>
          </a:p>
          <a:p>
            <a:r>
              <a:rPr lang="en-US" baseline="0" dirty="0" smtClean="0"/>
              <a:t>User defined metadata: </a:t>
            </a:r>
            <a:r>
              <a:rPr lang="en-US" baseline="0" dirty="0" err="1" smtClean="0"/>
              <a:t>user_meta</a:t>
            </a:r>
            <a:r>
              <a:rPr lang="en-US" baseline="0" dirty="0" smtClean="0"/>
              <a:t>, </a:t>
            </a:r>
            <a:r>
              <a:rPr lang="en-US" baseline="0" dirty="0" err="1" smtClean="0"/>
              <a:t>digest_data</a:t>
            </a:r>
            <a:endParaRPr lang="en-US" baseline="0" dirty="0" smtClean="0"/>
          </a:p>
          <a:p>
            <a:r>
              <a:rPr lang="en-US" baseline="0" dirty="0" err="1" smtClean="0"/>
              <a:t>digest_data</a:t>
            </a:r>
            <a:r>
              <a:rPr lang="en-US" baseline="0" dirty="0" smtClean="0"/>
              <a:t> can be sent to CP along with packet or by itself</a:t>
            </a:r>
          </a:p>
          <a:p>
            <a:r>
              <a:rPr lang="en-US" baseline="0" dirty="0" smtClean="0"/>
              <a:t>AXI Lite control interface to add/remove table entries, read/write state in any </a:t>
            </a:r>
            <a:r>
              <a:rPr lang="en-US" baseline="0" dirty="0" err="1" smtClean="0"/>
              <a:t>stateful</a:t>
            </a:r>
            <a:r>
              <a:rPr lang="en-US" baseline="0" dirty="0" smtClean="0"/>
              <a:t> externs </a:t>
            </a:r>
            <a:endParaRPr lang="en-US" dirty="0"/>
          </a:p>
        </p:txBody>
      </p:sp>
    </p:spTree>
    <p:extLst>
      <p:ext uri="{BB962C8B-B14F-4D97-AF65-F5344CB8AC3E}">
        <p14:creationId xmlns:p14="http://schemas.microsoft.com/office/powerpoint/2010/main" val="5165081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Externs are devices whose functionality is not</a:t>
            </a:r>
          </a:p>
          <a:p>
            <a:r>
              <a:rPr lang="en-US" dirty="0" smtClean="0"/>
              <a:t>For P4-&gt;</a:t>
            </a:r>
            <a:r>
              <a:rPr lang="en-US" dirty="0" err="1" smtClean="0"/>
              <a:t>NetFPGA</a:t>
            </a:r>
            <a:r>
              <a:rPr lang="en-US" dirty="0" smtClean="0"/>
              <a:t> they are implemented in</a:t>
            </a:r>
            <a:r>
              <a:rPr lang="en-US" baseline="0" dirty="0" smtClean="0"/>
              <a:t> HDL</a:t>
            </a:r>
          </a:p>
        </p:txBody>
      </p:sp>
    </p:spTree>
    <p:extLst>
      <p:ext uri="{BB962C8B-B14F-4D97-AF65-F5344CB8AC3E}">
        <p14:creationId xmlns:p14="http://schemas.microsoft.com/office/powerpoint/2010/main" val="5781007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smtClean="0"/>
              <a:t>In order to avoid making user always write their own</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smtClean="0"/>
              <a:t>P4-&gt;</a:t>
            </a:r>
            <a:r>
              <a:rPr lang="en-US" baseline="0" dirty="0" err="1" smtClean="0"/>
              <a:t>NetFPGA</a:t>
            </a:r>
            <a:r>
              <a:rPr lang="en-US" baseline="0" dirty="0" smtClean="0"/>
              <a:t> takes a different approach than V1 Arch to expose </a:t>
            </a:r>
            <a:r>
              <a:rPr lang="en-US" baseline="0" dirty="0" err="1" smtClean="0"/>
              <a:t>stateful</a:t>
            </a:r>
            <a:r>
              <a:rPr lang="en-US" baseline="0" dirty="0" smtClean="0"/>
              <a:t> externs</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smtClean="0"/>
              <a:t>Because all read/modify/write operations must be atomic for each </a:t>
            </a:r>
            <a:r>
              <a:rPr lang="en-US" baseline="0" dirty="0" err="1" smtClean="0"/>
              <a:t>pkt</a:t>
            </a:r>
            <a:endParaRPr lang="en-US" baseline="0" dirty="0" smtClean="0"/>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smtClean="0"/>
              <a:t>Not a problem for V1 arch because single thread in SW</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smtClean="0"/>
              <a:t>P4-&gt;</a:t>
            </a:r>
            <a:r>
              <a:rPr lang="en-US" baseline="0" dirty="0" err="1" smtClean="0"/>
              <a:t>NetFPGA</a:t>
            </a:r>
            <a:r>
              <a:rPr lang="en-US" baseline="0" dirty="0" smtClean="0"/>
              <a:t> provides set of </a:t>
            </a:r>
            <a:r>
              <a:rPr lang="en-US" baseline="0" dirty="0" err="1" smtClean="0"/>
              <a:t>stateful</a:t>
            </a:r>
            <a:r>
              <a:rPr lang="en-US" baseline="0" dirty="0" smtClean="0"/>
              <a:t> atoms that each perform some read/modify/write operation atomically</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smtClean="0"/>
              <a:t>Also some useful stateless externs</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aseline="0" dirty="0" smtClean="0"/>
              <a:t>Very important that user be able to add their own easily</a:t>
            </a:r>
          </a:p>
        </p:txBody>
      </p:sp>
    </p:spTree>
    <p:extLst>
      <p:ext uri="{BB962C8B-B14F-4D97-AF65-F5344CB8AC3E}">
        <p14:creationId xmlns:p14="http://schemas.microsoft.com/office/powerpoint/2010/main" val="10066431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how to use a </a:t>
            </a:r>
            <a:r>
              <a:rPr lang="en-US" dirty="0" err="1" smtClean="0"/>
              <a:t>stateful</a:t>
            </a:r>
            <a:r>
              <a:rPr lang="en-US" dirty="0" smtClean="0"/>
              <a:t> atom</a:t>
            </a:r>
          </a:p>
        </p:txBody>
      </p:sp>
    </p:spTree>
    <p:extLst>
      <p:ext uri="{BB962C8B-B14F-4D97-AF65-F5344CB8AC3E}">
        <p14:creationId xmlns:p14="http://schemas.microsoft.com/office/powerpoint/2010/main" val="10225819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initially</a:t>
            </a:r>
            <a:r>
              <a:rPr lang="en-US" baseline="0" dirty="0" smtClean="0"/>
              <a:t> proposed at SIGCOMM a couple years ago</a:t>
            </a:r>
          </a:p>
          <a:p>
            <a:r>
              <a:rPr lang="en-US" baseline="0" dirty="0" smtClean="0"/>
              <a:t>The scheduler (or TM) is only part of modern programmable switch that is not programmable today</a:t>
            </a:r>
          </a:p>
          <a:p>
            <a:r>
              <a:rPr lang="en-US" baseline="0" dirty="0" smtClean="0"/>
              <a:t>Can program Parser, M/A, </a:t>
            </a:r>
            <a:r>
              <a:rPr lang="en-US" baseline="0" dirty="0" err="1" smtClean="0"/>
              <a:t>Deparser</a:t>
            </a:r>
            <a:r>
              <a:rPr lang="en-US" baseline="0" dirty="0" smtClean="0"/>
              <a:t> in P4 </a:t>
            </a:r>
          </a:p>
        </p:txBody>
      </p:sp>
    </p:spTree>
    <p:extLst>
      <p:ext uri="{BB962C8B-B14F-4D97-AF65-F5344CB8AC3E}">
        <p14:creationId xmlns:p14="http://schemas.microsoft.com/office/powerpoint/2010/main" val="717284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PIFO is the proposed abstraction...</a:t>
            </a:r>
          </a:p>
          <a:p>
            <a:r>
              <a:rPr lang="en-US" dirty="0" smtClean="0"/>
              <a:t>Stands for ...</a:t>
            </a:r>
          </a:p>
          <a:p>
            <a:r>
              <a:rPr lang="en-US" dirty="0" smtClean="0"/>
              <a:t>PIFO has been around for a while,</a:t>
            </a:r>
            <a:r>
              <a:rPr lang="en-US" baseline="0" dirty="0" smtClean="0"/>
              <a:t> initially proposed as a theoretical proof construct for proving properties about classes of scheduling </a:t>
            </a:r>
            <a:r>
              <a:rPr lang="en-US" baseline="0" dirty="0" err="1" smtClean="0"/>
              <a:t>algs</a:t>
            </a:r>
            <a:endParaRPr lang="en-US" baseline="0" dirty="0" smtClean="0"/>
          </a:p>
          <a:p>
            <a:r>
              <a:rPr lang="en-US" baseline="0" dirty="0" smtClean="0"/>
              <a:t>Recently realized that it is a useful </a:t>
            </a:r>
            <a:r>
              <a:rPr lang="en-US" baseline="0" dirty="0" err="1" smtClean="0"/>
              <a:t>abtraction</a:t>
            </a:r>
            <a:r>
              <a:rPr lang="en-US" baseline="0" dirty="0" smtClean="0"/>
              <a:t> for HW implementation too</a:t>
            </a:r>
          </a:p>
          <a:p>
            <a:r>
              <a:rPr lang="en-US" baseline="0" dirty="0" smtClean="0"/>
              <a:t>PIFO consists of ...</a:t>
            </a:r>
            <a:endParaRPr lang="en-US" dirty="0" smtClean="0"/>
          </a:p>
          <a:p>
            <a:endParaRPr lang="en-US" dirty="0"/>
          </a:p>
        </p:txBody>
      </p:sp>
    </p:spTree>
    <p:extLst>
      <p:ext uri="{BB962C8B-B14F-4D97-AF65-F5344CB8AC3E}">
        <p14:creationId xmlns:p14="http://schemas.microsoft.com/office/powerpoint/2010/main" val="7475353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congestion control is all about deciding how to allocate the network's scare resources amongst</a:t>
            </a:r>
            <a:r>
              <a:rPr lang="en-US" baseline="0" dirty="0" smtClean="0"/>
              <a:t> the contending flows</a:t>
            </a:r>
          </a:p>
          <a:p>
            <a:r>
              <a:rPr lang="en-US" baseline="0" dirty="0" smtClean="0"/>
              <a:t>It generally tries to maximize throughput of all flows while keeping latencies low</a:t>
            </a:r>
          </a:p>
          <a:p>
            <a:r>
              <a:rPr lang="en-US" baseline="0" dirty="0" smtClean="0"/>
              <a:t>For a long time, congestion control has been implemented primarily in the end hosts, however, the rise of programmable network devices provides a compelling reason to move some of that functionality into the network infrastructure</a:t>
            </a:r>
          </a:p>
          <a:p>
            <a:r>
              <a:rPr lang="en-US" baseline="0" dirty="0" smtClean="0"/>
              <a:t>I think this makes a lot of sense because the network is the only place that really knows it's current congestion status, it's current state </a:t>
            </a:r>
          </a:p>
          <a:p>
            <a:endParaRPr lang="en-US" baseline="0" dirty="0" smtClean="0"/>
          </a:p>
          <a:p>
            <a:endParaRPr lang="en-US" dirty="0"/>
          </a:p>
        </p:txBody>
      </p:sp>
    </p:spTree>
    <p:extLst>
      <p:ext uri="{BB962C8B-B14F-4D97-AF65-F5344CB8AC3E}">
        <p14:creationId xmlns:p14="http://schemas.microsoft.com/office/powerpoint/2010/main" val="14788074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047866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From the very beginning, P4 was a public,</a:t>
            </a:r>
            <a:r>
              <a:rPr lang="en-US" baseline="0" dirty="0" smtClean="0"/>
              <a:t> open project, governed by an independent California non-profit P4 Language Consortium, also known as P4Lang.</a:t>
            </a:r>
          </a:p>
          <a:p>
            <a:r>
              <a:rPr lang="en-US" baseline="0" dirty="0" smtClean="0"/>
              <a:t>All the code is on </a:t>
            </a:r>
            <a:r>
              <a:rPr lang="en-US" baseline="0" dirty="0" err="1" smtClean="0"/>
              <a:t>GiHub</a:t>
            </a:r>
            <a:r>
              <a:rPr lang="en-US" baseline="0" dirty="0" smtClean="0"/>
              <a:t> under the very permissive Apache License</a:t>
            </a:r>
          </a:p>
          <a:p>
            <a:r>
              <a:rPr lang="en-US" baseline="0" dirty="0" smtClean="0"/>
              <a:t>The membership in the consortium is free: everyone is welcome to join and contribute. </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27DED7F-8428-4513-BC9A-AC4CD152AA70}" type="slidenum">
              <a:rPr lang="en-US" smtClean="0"/>
              <a:pPr/>
              <a:t>143</a:t>
            </a:fld>
            <a:endParaRPr lang="en-US"/>
          </a:p>
        </p:txBody>
      </p:sp>
    </p:spTree>
    <p:extLst>
      <p:ext uri="{BB962C8B-B14F-4D97-AF65-F5344CB8AC3E}">
        <p14:creationId xmlns:p14="http://schemas.microsoft.com/office/powerpoint/2010/main" val="206936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8" name="Shape 508"/>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rtl="0">
              <a:lnSpc>
                <a:spcPct val="115000"/>
              </a:lnSpc>
              <a:spcBef>
                <a:spcPts val="0"/>
              </a:spcBef>
              <a:spcAft>
                <a:spcPts val="0"/>
              </a:spcAft>
              <a:buSzPts val="1400"/>
              <a:buChar char="●"/>
            </a:pPr>
            <a:r>
              <a:rPr lang="en"/>
              <a:t>What we really want is to be able to define at a high level exactly how the chip should process packets, which is done by writing a P4 program</a:t>
            </a:r>
            <a:endParaRPr/>
          </a:p>
          <a:p>
            <a:pPr marL="457200" lvl="0" indent="-317500" rtl="0">
              <a:lnSpc>
                <a:spcPct val="115000"/>
              </a:lnSpc>
              <a:spcBef>
                <a:spcPts val="0"/>
              </a:spcBef>
              <a:spcAft>
                <a:spcPts val="0"/>
              </a:spcAft>
              <a:buSzPts val="1400"/>
              <a:buChar char="●"/>
            </a:pPr>
            <a:r>
              <a:rPr lang="en"/>
              <a:t>That P4 program is then compiled down to the chip</a:t>
            </a:r>
            <a:endParaRPr/>
          </a:p>
          <a:p>
            <a:pPr marL="457200" lvl="0" indent="-317500" rtl="0">
              <a:lnSpc>
                <a:spcPct val="115000"/>
              </a:lnSpc>
              <a:spcBef>
                <a:spcPts val="0"/>
              </a:spcBef>
              <a:spcAft>
                <a:spcPts val="0"/>
              </a:spcAft>
              <a:buSzPts val="1400"/>
              <a:buChar char="●"/>
            </a:pPr>
            <a:r>
              <a:rPr lang="en"/>
              <a:t>This way network system designers get to define exactly what features they want to have in their system, without having to rely on third party chip vendors to make the decisions for them</a:t>
            </a:r>
            <a:endParaRPr/>
          </a:p>
          <a:p>
            <a:pPr marL="0" marR="0" lvl="0" indent="0" algn="l" rtl="0">
              <a:spcBef>
                <a:spcPts val="0"/>
              </a:spcBef>
              <a:spcAft>
                <a:spcPts val="0"/>
              </a:spcAft>
              <a:buClr>
                <a:schemeClr val="dk1"/>
              </a:buClr>
              <a:buSzPts val="300"/>
              <a:buFont typeface="Calibri"/>
              <a:buNone/>
            </a:pPr>
            <a:endParaRPr/>
          </a:p>
        </p:txBody>
      </p:sp>
      <p:sp>
        <p:nvSpPr>
          <p:cNvPr id="509" name="Shape 509"/>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 sz="1200" b="0" i="0" u="none" strike="noStrike" cap="none">
                <a:solidFill>
                  <a:schemeClr val="dk1"/>
                </a:solidFill>
                <a:latin typeface="Calibri"/>
                <a:ea typeface="Calibri"/>
                <a:cs typeface="Calibri"/>
                <a:sym typeface="Calibri"/>
              </a:rPr>
              <a:t>9</a:t>
            </a:fld>
            <a:endParaRPr/>
          </a:p>
        </p:txBody>
      </p:sp>
    </p:spTree>
    <p:extLst>
      <p:ext uri="{BB962C8B-B14F-4D97-AF65-F5344CB8AC3E}">
        <p14:creationId xmlns:p14="http://schemas.microsoft.com/office/powerpoint/2010/main" val="24375155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1507158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Why is it good and so important?</a:t>
            </a:r>
          </a:p>
          <a:p>
            <a:endParaRPr lang="en-US" dirty="0" smtClean="0"/>
          </a:p>
          <a:p>
            <a:r>
              <a:rPr lang="en-US" baseline="0" dirty="0" smtClean="0"/>
              <a:t>First of all, you will be able to make the device behave exactly as you want. Most of the time fixed function devices are designed around standard behaviors, because that’s what allows them to sell to most users. But any time you need to go outside of clearly prescribed behaviors (and, believe me, it happens a lot), it might be very difficult to do. When you write your own data plane program, you are free to do anything.</a:t>
            </a:r>
          </a:p>
          <a:p>
            <a:endParaRPr lang="en-US" baseline="0" dirty="0" smtClean="0"/>
          </a:p>
          <a:p>
            <a:r>
              <a:rPr lang="en-US" baseline="0" dirty="0" smtClean="0"/>
              <a:t>Second, you will be able to easily add new features at any time and without waiting for a new chip to be designed. How powerful is that? Imagine that you had to wait for a new CPU every time you wanted to write a new application! </a:t>
            </a:r>
          </a:p>
          <a:p>
            <a:endParaRPr lang="en-US" baseline="0" dirty="0" smtClean="0"/>
          </a:p>
          <a:p>
            <a:r>
              <a:rPr lang="en-US" baseline="0" dirty="0" smtClean="0"/>
              <a:t>And, by the way, if you have some ”secret sauce” you can keep it to yourself, because there is no need to explain anything to the chip vendor (who is most interested in the features that can be </a:t>
            </a:r>
            <a:r>
              <a:rPr lang="en-US" baseline="0" dirty="0" err="1" smtClean="0"/>
              <a:t>mande</a:t>
            </a:r>
            <a:r>
              <a:rPr lang="en-US" baseline="0" dirty="0" smtClean="0"/>
              <a:t> available to everyone).</a:t>
            </a:r>
          </a:p>
          <a:p>
            <a:endParaRPr lang="en-US" baseline="0" dirty="0" smtClean="0"/>
          </a:p>
          <a:p>
            <a:r>
              <a:rPr lang="en-US" dirty="0" smtClean="0"/>
              <a:t>Fourth,</a:t>
            </a:r>
            <a:r>
              <a:rPr lang="en-US" baseline="0" dirty="0" smtClean="0"/>
              <a:t> it is important to remember that high-speed ASICs, even programmable ones, have fixed, finite amount of resources. If a data plane program has to do a lot of things you do not need (which typically happens with a universal, “one-size-fits-all” programs), these resources, both silicon and energy are wasted on the things you don’t need. When you write your program, you can use generic resources, available on a programmable device only for the processing you need. If processing is simple, you can save energy or reduce latency as well.</a:t>
            </a:r>
          </a:p>
          <a:p>
            <a:endParaRPr lang="en-US" baseline="0" dirty="0" smtClean="0"/>
          </a:p>
          <a:p>
            <a:r>
              <a:rPr lang="en-US" baseline="0" dirty="0" smtClean="0"/>
              <a:t>Fifth, it might be a subtle point, but when you remove unused protocols, you are improving the overall reliability of the system, since you leave fewer holes in it.</a:t>
            </a:r>
          </a:p>
          <a:p>
            <a:endParaRPr lang="en-US" baseline="0" dirty="0" smtClean="0"/>
          </a:p>
          <a:p>
            <a:r>
              <a:rPr lang="en-US" baseline="0" dirty="0" smtClean="0"/>
              <a:t>And last, but not least, I will also show you that it is very easy to expose (and export  the internal state of your data plane program outside. And this opens great opportunities in network telemetry and diagnostics that were simply unthinkable before.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04B75EA-1477-344E-914C-8B632A9F764A}"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345876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eg"/><Relationship Id="rId3"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1617132" y="590550"/>
            <a:ext cx="7247400" cy="939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6" name="Shape 56"/>
          <p:cNvSpPr txBox="1">
            <a:spLocks noGrp="1"/>
          </p:cNvSpPr>
          <p:nvPr>
            <p:ph type="body" idx="1"/>
          </p:nvPr>
        </p:nvSpPr>
        <p:spPr>
          <a:xfrm>
            <a:off x="2322735" y="1700435"/>
            <a:ext cx="6541800" cy="27093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57" name="Shape 57"/>
          <p:cNvSpPr/>
          <p:nvPr/>
        </p:nvSpPr>
        <p:spPr>
          <a:xfrm>
            <a:off x="1617133" y="1530349"/>
            <a:ext cx="7247400" cy="936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58" name="Shape 58"/>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de 2">
  <p:cSld name="Code 2">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152400" y="742950"/>
            <a:ext cx="42672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91425" tIns="91425" rIns="91425" bIns="91425" anchor="t" anchorCtr="0"/>
          <a:lstStyle>
            <a:lvl1pPr marL="457200" marR="0" lvl="0" indent="-285750" algn="l" rtl="0">
              <a:lnSpc>
                <a:spcPct val="100000"/>
              </a:lnSpc>
              <a:spcBef>
                <a:spcPts val="180"/>
              </a:spcBef>
              <a:spcAft>
                <a:spcPts val="0"/>
              </a:spcAft>
              <a:buClr>
                <a:srgbClr val="3F3151"/>
              </a:buClr>
              <a:buSzPts val="900"/>
              <a:buFont typeface="Noto Sans Symbols"/>
              <a:buChar char="▪"/>
              <a:defRPr sz="9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0" name="Shape 130"/>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31" name="Shape 131"/>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32" name="Shape 132"/>
          <p:cNvSpPr txBox="1">
            <a:spLocks noGrp="1"/>
          </p:cNvSpPr>
          <p:nvPr>
            <p:ph type="body" idx="2"/>
          </p:nvPr>
        </p:nvSpPr>
        <p:spPr>
          <a:xfrm>
            <a:off x="4572000" y="742950"/>
            <a:ext cx="4284000" cy="20574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33" name="Shape 133"/>
          <p:cNvSpPr txBox="1">
            <a:spLocks noGrp="1"/>
          </p:cNvSpPr>
          <p:nvPr>
            <p:ph type="body" idx="3"/>
          </p:nvPr>
        </p:nvSpPr>
        <p:spPr>
          <a:xfrm>
            <a:off x="4572000" y="2857500"/>
            <a:ext cx="4284000" cy="20004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7467807"/>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84804519"/>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16760910"/>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0807130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7138926"/>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8562796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4179061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063983122"/>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Tree>
    <p:extLst>
      <p:ext uri="{BB962C8B-B14F-4D97-AF65-F5344CB8AC3E}">
        <p14:creationId xmlns:p14="http://schemas.microsoft.com/office/powerpoint/2010/main" val="311448911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31402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de 3">
  <p:cSld name="Code 3">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152400" y="742950"/>
            <a:ext cx="4267200" cy="28575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91425" tIns="91425" rIns="91425" bIns="91425" anchor="t" anchorCtr="0"/>
          <a:lstStyle>
            <a:lvl1pPr marL="457200" marR="0" lvl="0" indent="-285750" algn="l" rtl="0">
              <a:lnSpc>
                <a:spcPct val="100000"/>
              </a:lnSpc>
              <a:spcBef>
                <a:spcPts val="180"/>
              </a:spcBef>
              <a:spcAft>
                <a:spcPts val="0"/>
              </a:spcAft>
              <a:buClr>
                <a:srgbClr val="3F3151"/>
              </a:buClr>
              <a:buSzPts val="900"/>
              <a:buFont typeface="Noto Sans Symbols"/>
              <a:buChar char="▪"/>
              <a:defRPr sz="9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36" name="Shape 136"/>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7" name="Shape 137"/>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38" name="Shape 138"/>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39" name="Shape 139"/>
          <p:cNvSpPr txBox="1">
            <a:spLocks noGrp="1"/>
          </p:cNvSpPr>
          <p:nvPr>
            <p:ph type="body" idx="2"/>
          </p:nvPr>
        </p:nvSpPr>
        <p:spPr>
          <a:xfrm>
            <a:off x="4572000" y="742950"/>
            <a:ext cx="4284000" cy="28575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40" name="Shape 140"/>
          <p:cNvSpPr txBox="1">
            <a:spLocks noGrp="1"/>
          </p:cNvSpPr>
          <p:nvPr>
            <p:ph type="body" idx="3"/>
          </p:nvPr>
        </p:nvSpPr>
        <p:spPr>
          <a:xfrm>
            <a:off x="152400" y="3657600"/>
            <a:ext cx="8703600" cy="12003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Parser</a:t>
            </a:r>
            <a:endParaRPr lang="en-US" sz="1350" kern="1200" dirty="0">
              <a:solidFill>
                <a:prstClr val="black"/>
              </a:solidFill>
            </a:endParaRP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Deparser</a:t>
            </a:r>
            <a:endParaRPr lang="en-US" sz="1350" kern="1200" dirty="0">
              <a:solidFill>
                <a:prstClr val="black"/>
              </a:solidFill>
            </a:endParaRP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smtClean="0">
                <a:solidFill>
                  <a:prstClr val="white"/>
                </a:solidFill>
              </a:rPr>
              <a:t>Metadata bus</a:t>
            </a:r>
            <a:endParaRPr lang="en-US" kern="1200" dirty="0">
              <a:solidFill>
                <a:prstClr val="white"/>
              </a:solidFill>
            </a:endParaRPr>
          </a:p>
        </p:txBody>
      </p:sp>
    </p:spTree>
    <p:extLst>
      <p:ext uri="{BB962C8B-B14F-4D97-AF65-F5344CB8AC3E}">
        <p14:creationId xmlns:p14="http://schemas.microsoft.com/office/powerpoint/2010/main" val="212476937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Tree>
    <p:extLst>
      <p:ext uri="{BB962C8B-B14F-4D97-AF65-F5344CB8AC3E}">
        <p14:creationId xmlns:p14="http://schemas.microsoft.com/office/powerpoint/2010/main" val="222265636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1383185911"/>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7333781"/>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3914760098"/>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228264209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870778618"/>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8361" t="3773" r="351" b="4801"/>
          <a:stretch/>
        </p:blipFill>
        <p:spPr>
          <a:xfrm>
            <a:off x="-8364" y="-72614"/>
            <a:ext cx="9152363" cy="3445136"/>
          </a:xfrm>
          <a:prstGeom prst="rect">
            <a:avLst/>
          </a:prstGeom>
        </p:spPr>
      </p:pic>
      <p:cxnSp>
        <p:nvCxnSpPr>
          <p:cNvPr id="12" name="Straight Connector 11"/>
          <p:cNvCxnSpPr/>
          <p:nvPr userDrawn="1"/>
        </p:nvCxnSpPr>
        <p:spPr bwMode="auto">
          <a:xfrm>
            <a:off x="2963168" y="3773664"/>
            <a:ext cx="0" cy="612967"/>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flipV="1">
            <a:off x="0" y="3357146"/>
            <a:ext cx="9144000" cy="20574"/>
          </a:xfrm>
          <a:prstGeom prst="rect">
            <a:avLst/>
          </a:prstGeom>
          <a:solidFill>
            <a:srgbClr val="C0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defTabSz="457200">
              <a:buClrTx/>
              <a:buFontTx/>
              <a:buNone/>
            </a:pPr>
            <a:endParaRPr lang="en-US" sz="1350" kern="1200" dirty="0" smtClean="0">
              <a:ea typeface="+mn-ea"/>
              <a:cs typeface="+mn-cs"/>
            </a:endParaRPr>
          </a:p>
        </p:txBody>
      </p:sp>
      <p:sp>
        <p:nvSpPr>
          <p:cNvPr id="2" name="Title 1"/>
          <p:cNvSpPr>
            <a:spLocks noGrp="1"/>
          </p:cNvSpPr>
          <p:nvPr>
            <p:ph type="title" hasCustomPrompt="1"/>
          </p:nvPr>
        </p:nvSpPr>
        <p:spPr>
          <a:xfrm>
            <a:off x="3227742" y="3791951"/>
            <a:ext cx="5916258" cy="397764"/>
          </a:xfrm>
          <a:prstGeom prst="rect">
            <a:avLst/>
          </a:prstGeom>
        </p:spPr>
        <p:txBody>
          <a:bodyPr/>
          <a:lstStyle>
            <a:lvl1pPr>
              <a:defRPr>
                <a:solidFill>
                  <a:schemeClr val="tx1">
                    <a:lumMod val="75000"/>
                    <a:lumOff val="25000"/>
                  </a:schemeClr>
                </a:solidFill>
              </a:defRPr>
            </a:lvl1pPr>
          </a:lstStyle>
          <a:p>
            <a:r>
              <a:rPr lang="en-US" dirty="0" smtClean="0"/>
              <a:t>Click to edit Master title style</a:t>
            </a:r>
            <a:br>
              <a:rPr lang="en-US" dirty="0" smtClean="0"/>
            </a:b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3773665"/>
            <a:ext cx="1915517" cy="612966"/>
          </a:xfrm>
          <a:prstGeom prst="rect">
            <a:avLst/>
          </a:prstGeom>
        </p:spPr>
      </p:pic>
    </p:spTree>
    <p:extLst>
      <p:ext uri="{BB962C8B-B14F-4D97-AF65-F5344CB8AC3E}">
        <p14:creationId xmlns:p14="http://schemas.microsoft.com/office/powerpoint/2010/main" val="348639389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smtClean="0"/>
              <a:t>Click to edit Master text styles</a:t>
            </a:r>
          </a:p>
          <a:p>
            <a:pPr lvl="1"/>
            <a:r>
              <a:rPr lang="en-US" smtClean="0"/>
              <a:t>Second level</a:t>
            </a:r>
          </a:p>
          <a:p>
            <a:pPr lvl="2"/>
            <a:r>
              <a:rPr lang="en-US" smtClean="0"/>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23700903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6" name="Rectangle 5"/>
          <p:cNvSpPr/>
          <p:nvPr/>
        </p:nvSpPr>
        <p:spPr bwMode="auto">
          <a:xfrm flipV="1">
            <a:off x="0" y="1"/>
            <a:ext cx="9144000" cy="5143499"/>
          </a:xfrm>
          <a:prstGeom prst="rect">
            <a:avLst/>
          </a:prstGeom>
          <a:solidFill>
            <a:schemeClr val="tx1"/>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buClrTx/>
              <a:buFontTx/>
              <a:buNone/>
            </a:pPr>
            <a:endParaRPr lang="en-US" sz="1350" kern="1200" dirty="0" smtClean="0">
              <a:solidFill>
                <a:srgbClr val="FFFFFF"/>
              </a:solidFill>
              <a:ea typeface="+mn-ea"/>
              <a:cs typeface="+mn-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57" t="1860" b="1725"/>
          <a:stretch/>
        </p:blipFill>
        <p:spPr>
          <a:xfrm>
            <a:off x="32658" y="3"/>
            <a:ext cx="9111343" cy="1616528"/>
          </a:xfrm>
          <a:prstGeom prst="rect">
            <a:avLst/>
          </a:prstGeom>
          <a:ln>
            <a:solidFill>
              <a:schemeClr val="tx1"/>
            </a:solidFill>
          </a:ln>
        </p:spPr>
      </p:pic>
      <p:sp>
        <p:nvSpPr>
          <p:cNvPr id="19" name="Title 18"/>
          <p:cNvSpPr>
            <a:spLocks noGrp="1"/>
          </p:cNvSpPr>
          <p:nvPr>
            <p:ph type="title" hasCustomPrompt="1"/>
          </p:nvPr>
        </p:nvSpPr>
        <p:spPr>
          <a:xfrm>
            <a:off x="473528" y="3059567"/>
            <a:ext cx="8229600" cy="421106"/>
          </a:xfrm>
          <a:ln>
            <a:solidFill>
              <a:schemeClr val="tx1"/>
            </a:solidFill>
          </a:ln>
        </p:spPr>
        <p:txBody>
          <a:bodyPr/>
          <a:lstStyle>
            <a:lvl1pPr>
              <a:defRPr>
                <a:solidFill>
                  <a:schemeClr val="bg1"/>
                </a:solidFill>
              </a:defRPr>
            </a:lvl1pPr>
          </a:lstStyle>
          <a:p>
            <a:r>
              <a:rPr lang="en-US" dirty="0" smtClean="0"/>
              <a:t>TITLE SLIDE</a:t>
            </a:r>
            <a:endParaRPr lang="en-US" dirty="0"/>
          </a:p>
        </p:txBody>
      </p:sp>
    </p:spTree>
    <p:extLst>
      <p:ext uri="{BB962C8B-B14F-4D97-AF65-F5344CB8AC3E}">
        <p14:creationId xmlns:p14="http://schemas.microsoft.com/office/powerpoint/2010/main" val="2866345190"/>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peline 1">
  <p:cSld name="Pipeline 1">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Shape 143"/>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44" name="Shape 144"/>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45" name="Shape 145"/>
          <p:cNvSpPr txBox="1">
            <a:spLocks noGrp="1"/>
          </p:cNvSpPr>
          <p:nvPr>
            <p:ph type="body" idx="1"/>
          </p:nvPr>
        </p:nvSpPr>
        <p:spPr>
          <a:xfrm>
            <a:off x="152400" y="2857500"/>
            <a:ext cx="8686800" cy="20004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46" name="Shape 146"/>
          <p:cNvSpPr/>
          <p:nvPr/>
        </p:nvSpPr>
        <p:spPr>
          <a:xfrm rot="5400000">
            <a:off x="-304800" y="1485900"/>
            <a:ext cx="1828800" cy="457200"/>
          </a:xfrm>
          <a:prstGeom prst="rect">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med" len="med"/>
            <a:tailEnd type="none" w="med" len="med"/>
          </a:ln>
          <a:effectLst>
            <a:outerShdw blurRad="39999" dist="20000" dir="5400000" rotWithShape="0">
              <a:srgbClr val="000000">
                <a:alpha val="36860"/>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dk1"/>
              </a:buClr>
              <a:buSzPts val="338"/>
              <a:buFont typeface="Arial"/>
              <a:buNone/>
            </a:pPr>
            <a:r>
              <a:rPr lang="en" sz="1350" b="0" i="0" u="none" strike="noStrike" cap="none">
                <a:solidFill>
                  <a:schemeClr val="dk1"/>
                </a:solidFill>
                <a:latin typeface="Arial"/>
                <a:ea typeface="Arial"/>
                <a:cs typeface="Arial"/>
                <a:sym typeface="Arial"/>
              </a:rPr>
              <a:t>Parser</a:t>
            </a:r>
            <a:endParaRPr/>
          </a:p>
        </p:txBody>
      </p:sp>
      <p:grpSp>
        <p:nvGrpSpPr>
          <p:cNvPr id="147" name="Shape 147"/>
          <p:cNvGrpSpPr/>
          <p:nvPr/>
        </p:nvGrpSpPr>
        <p:grpSpPr>
          <a:xfrm>
            <a:off x="990658" y="1200267"/>
            <a:ext cx="1524233" cy="1428779"/>
            <a:chOff x="1485649" y="3204982"/>
            <a:chExt cx="1124480" cy="2169089"/>
          </a:xfrm>
        </p:grpSpPr>
        <p:sp>
          <p:nvSpPr>
            <p:cNvPr id="148" name="Shape 148"/>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49" name="Shape 149"/>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50" name="Shape 150"/>
          <p:cNvGrpSpPr/>
          <p:nvPr/>
        </p:nvGrpSpPr>
        <p:grpSpPr>
          <a:xfrm>
            <a:off x="2819458" y="1207796"/>
            <a:ext cx="1524233" cy="1421187"/>
            <a:chOff x="1485649" y="3204982"/>
            <a:chExt cx="1124480" cy="2169089"/>
          </a:xfrm>
        </p:grpSpPr>
        <p:sp>
          <p:nvSpPr>
            <p:cNvPr id="151" name="Shape 151"/>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52" name="Shape 152"/>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53" name="Shape 153"/>
          <p:cNvGrpSpPr/>
          <p:nvPr/>
        </p:nvGrpSpPr>
        <p:grpSpPr>
          <a:xfrm>
            <a:off x="4648257" y="1207794"/>
            <a:ext cx="1524233" cy="1421187"/>
            <a:chOff x="1485649" y="3204982"/>
            <a:chExt cx="1124480" cy="2169089"/>
          </a:xfrm>
        </p:grpSpPr>
        <p:sp>
          <p:nvSpPr>
            <p:cNvPr id="154" name="Shape 154"/>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55" name="Shape 155"/>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grpSp>
        <p:nvGrpSpPr>
          <p:cNvPr id="156" name="Shape 156"/>
          <p:cNvGrpSpPr/>
          <p:nvPr/>
        </p:nvGrpSpPr>
        <p:grpSpPr>
          <a:xfrm>
            <a:off x="6477057" y="1168577"/>
            <a:ext cx="1524233" cy="1460448"/>
            <a:chOff x="1485649" y="3204982"/>
            <a:chExt cx="1124480" cy="2169089"/>
          </a:xfrm>
        </p:grpSpPr>
        <p:sp>
          <p:nvSpPr>
            <p:cNvPr id="157" name="Shape 157"/>
            <p:cNvSpPr/>
            <p:nvPr/>
          </p:nvSpPr>
          <p:spPr>
            <a:xfrm>
              <a:off x="1492629" y="3216471"/>
              <a:ext cx="1117500" cy="2157600"/>
            </a:xfrm>
            <a:prstGeom prst="rect">
              <a:avLst/>
            </a:prstGeom>
            <a:noFill/>
            <a:ln w="25400" cap="flat" cmpd="sng">
              <a:solidFill>
                <a:srgbClr val="395E89"/>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chemeClr val="dk1"/>
                </a:solidFill>
                <a:latin typeface="Arial"/>
                <a:ea typeface="Arial"/>
                <a:cs typeface="Arial"/>
                <a:sym typeface="Arial"/>
              </a:endParaRPr>
            </a:p>
          </p:txBody>
        </p:sp>
        <p:sp>
          <p:nvSpPr>
            <p:cNvPr id="158" name="Shape 158"/>
            <p:cNvSpPr/>
            <p:nvPr/>
          </p:nvSpPr>
          <p:spPr>
            <a:xfrm>
              <a:off x="1485649" y="3204982"/>
              <a:ext cx="1124400" cy="2157600"/>
            </a:xfrm>
            <a:prstGeom prst="rect">
              <a:avLst/>
            </a:prstGeom>
            <a:noFill/>
            <a:ln w="25400" cap="flat" cmpd="sng">
              <a:solidFill>
                <a:schemeClr val="accent1"/>
              </a:solidFill>
              <a:prstDash val="solid"/>
              <a:round/>
              <a:headEnd type="none" w="med" len="med"/>
              <a:tailEnd type="none" w="med" len="med"/>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grpSp>
      <p:sp>
        <p:nvSpPr>
          <p:cNvPr id="159" name="Shape 159"/>
          <p:cNvSpPr/>
          <p:nvPr/>
        </p:nvSpPr>
        <p:spPr>
          <a:xfrm rot="5400000">
            <a:off x="7467598" y="1485900"/>
            <a:ext cx="1828800" cy="457200"/>
          </a:xfrm>
          <a:prstGeom prst="rect">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med" len="med"/>
            <a:tailEnd type="none" w="med" len="med"/>
          </a:ln>
          <a:effectLst>
            <a:outerShdw blurRad="39999" dist="20000" dir="5400000" rotWithShape="0">
              <a:srgbClr val="000000">
                <a:alpha val="36860"/>
              </a:srgbClr>
            </a:outerShdw>
          </a:effectLst>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chemeClr val="dk1"/>
              </a:buClr>
              <a:buSzPts val="338"/>
              <a:buFont typeface="Arial"/>
              <a:buNone/>
            </a:pPr>
            <a:r>
              <a:rPr lang="en" sz="1350" b="0" i="0" u="none" strike="noStrike" cap="none">
                <a:solidFill>
                  <a:schemeClr val="dk1"/>
                </a:solidFill>
                <a:latin typeface="Arial"/>
                <a:ea typeface="Arial"/>
                <a:cs typeface="Arial"/>
                <a:sym typeface="Arial"/>
              </a:rPr>
              <a:t>Deparser</a:t>
            </a:r>
            <a:endParaRPr/>
          </a:p>
        </p:txBody>
      </p:sp>
      <p:sp>
        <p:nvSpPr>
          <p:cNvPr id="160" name="Shape 160"/>
          <p:cNvSpPr/>
          <p:nvPr/>
        </p:nvSpPr>
        <p:spPr>
          <a:xfrm>
            <a:off x="685800" y="843349"/>
            <a:ext cx="7620000" cy="280500"/>
          </a:xfrm>
          <a:prstGeom prst="rect">
            <a:avLst/>
          </a:prstGeom>
          <a:solidFill>
            <a:schemeClr val="accent3"/>
          </a:solidFill>
          <a:ln w="25400" cap="flat" cmpd="sng">
            <a:solidFill>
              <a:srgbClr val="71884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50"/>
              <a:buFont typeface="Arial"/>
              <a:buNone/>
            </a:pPr>
            <a:r>
              <a:rPr lang="en" sz="1400" b="0" i="0" u="none" strike="noStrike" cap="none">
                <a:solidFill>
                  <a:schemeClr val="lt1"/>
                </a:solidFill>
                <a:latin typeface="Arial"/>
                <a:ea typeface="Arial"/>
                <a:cs typeface="Arial"/>
                <a:sym typeface="Arial"/>
              </a:rPr>
              <a:t>Metadata bus</a:t>
            </a: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995365"/>
            <a:ext cx="8233646" cy="3201253"/>
          </a:xfrm>
        </p:spPr>
        <p:txBody>
          <a:bodyPr/>
          <a:lstStyle>
            <a:lvl1pPr marL="171450" indent="-171450"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500" b="1" dirty="0" smtClean="0">
                <a:solidFill>
                  <a:schemeClr val="accent4"/>
                </a:solidFill>
                <a:latin typeface="+mn-lt"/>
                <a:ea typeface="+mn-ea"/>
                <a:cs typeface="+mn-cs"/>
              </a:defRPr>
            </a:lvl1pPr>
            <a:lvl2pPr marL="347663" indent="-130969">
              <a:lnSpc>
                <a:spcPct val="110000"/>
              </a:lnSpc>
              <a:defRPr/>
            </a:lvl2pPr>
            <a:lvl3pPr marL="511969" indent="-129779">
              <a:lnSpc>
                <a:spcPct val="110000"/>
              </a:lnSpc>
              <a:defRPr/>
            </a:lvl3pPr>
            <a:lvl4pPr marL="685800" indent="-129779">
              <a:lnSpc>
                <a:spcPct val="110000"/>
              </a:lnSpc>
              <a:buFont typeface="Arial" pitchFamily="34" charset="0"/>
              <a:buChar char="–"/>
              <a:defRPr sz="1050"/>
            </a:lvl4pPr>
            <a:lvl5pPr marL="989410" indent="-260747">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751269395"/>
      </p:ext>
    </p:extLst>
  </p:cSld>
  <p:clrMapOvr>
    <a:masterClrMapping/>
  </p:clrMapOvr>
  <p:timing>
    <p:tnLst>
      <p:par>
        <p:cTn id="1" dur="indefinite" restart="never" nodeType="tmRoot"/>
      </p:par>
    </p:tnLst>
  </p:timing>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0"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506606242"/>
      </p:ext>
    </p:extLst>
  </p:cSld>
  <p:clrMapOvr>
    <a:masterClrMapping/>
  </p:clrMapOvr>
  <p:timing>
    <p:tnLst>
      <p:par>
        <p:cTn id="1" dur="indefinite" restart="never" nodeType="tmRoot"/>
      </p:par>
    </p:tnLst>
  </p:timing>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11"/>
          <p:cNvSpPr txBox="1">
            <a:spLocks noChangeArrowheads="1"/>
          </p:cNvSpPr>
          <p:nvPr/>
        </p:nvSpPr>
        <p:spPr bwMode="auto">
          <a:xfrm>
            <a:off x="457200" y="530145"/>
            <a:ext cx="8229600" cy="432385"/>
          </a:xfrm>
          <a:prstGeom prst="rect">
            <a:avLst/>
          </a:prstGeom>
          <a:noFill/>
          <a:ln w="9525">
            <a:noFill/>
            <a:miter lim="800000"/>
            <a:headEnd/>
            <a:tailEnd/>
          </a:ln>
        </p:spPr>
        <p:txBody>
          <a:bodyPr vert="horz" wrap="square" lIns="0" tIns="34290" rIns="68580" bIns="34290" numCol="1" anchor="t" anchorCtr="0" compatLnSpc="1">
            <a:prstTxWarp prst="textNoShape">
              <a:avLst/>
            </a:prstTxWarp>
          </a:bodyPr>
          <a:lstStyle>
            <a:lvl1pPr algn="l" rtl="0" eaLnBrk="1" fontAlgn="base" hangingPunct="1">
              <a:lnSpc>
                <a:spcPct val="98000"/>
              </a:lnSpc>
              <a:spcBef>
                <a:spcPct val="0"/>
              </a:spcBef>
              <a:spcAft>
                <a:spcPct val="0"/>
              </a:spcAft>
              <a:defRPr lang="en-US" sz="3200" b="0" baseline="0" dirty="0" smtClean="0">
                <a:solidFill>
                  <a:schemeClr val="tx1">
                    <a:lumMod val="75000"/>
                    <a:lumOff val="25000"/>
                  </a:schemeClr>
                </a:solidFill>
                <a:latin typeface="+mj-lt"/>
                <a:ea typeface="+mj-ea"/>
                <a:cs typeface="+mj-cs"/>
              </a:defRPr>
            </a:lvl1pPr>
            <a:lvl2pPr algn="l" rtl="0" eaLnBrk="1" fontAlgn="base" hangingPunct="1">
              <a:lnSpc>
                <a:spcPct val="115000"/>
              </a:lnSpc>
              <a:spcBef>
                <a:spcPct val="0"/>
              </a:spcBef>
              <a:spcAft>
                <a:spcPct val="0"/>
              </a:spcAft>
              <a:defRPr sz="2800" b="1">
                <a:solidFill>
                  <a:schemeClr val="bg1"/>
                </a:solidFill>
                <a:latin typeface="Arial" charset="0"/>
              </a:defRPr>
            </a:lvl2pPr>
            <a:lvl3pPr algn="l" rtl="0" eaLnBrk="1" fontAlgn="base" hangingPunct="1">
              <a:lnSpc>
                <a:spcPct val="115000"/>
              </a:lnSpc>
              <a:spcBef>
                <a:spcPct val="0"/>
              </a:spcBef>
              <a:spcAft>
                <a:spcPct val="0"/>
              </a:spcAft>
              <a:defRPr sz="2800" b="1">
                <a:solidFill>
                  <a:schemeClr val="bg1"/>
                </a:solidFill>
                <a:latin typeface="Arial" charset="0"/>
              </a:defRPr>
            </a:lvl3pPr>
            <a:lvl4pPr algn="l" rtl="0" eaLnBrk="1" fontAlgn="base" hangingPunct="1">
              <a:lnSpc>
                <a:spcPct val="115000"/>
              </a:lnSpc>
              <a:spcBef>
                <a:spcPct val="0"/>
              </a:spcBef>
              <a:spcAft>
                <a:spcPct val="0"/>
              </a:spcAft>
              <a:defRPr sz="2800" b="1">
                <a:solidFill>
                  <a:schemeClr val="bg1"/>
                </a:solidFill>
                <a:latin typeface="Arial" charset="0"/>
              </a:defRPr>
            </a:lvl4pPr>
            <a:lvl5pPr algn="l" rtl="0" eaLnBrk="1" fontAlgn="base" hangingPunct="1">
              <a:lnSpc>
                <a:spcPct val="115000"/>
              </a:lnSpc>
              <a:spcBef>
                <a:spcPct val="0"/>
              </a:spcBef>
              <a:spcAft>
                <a:spcPct val="0"/>
              </a:spcAft>
              <a:defRPr sz="2800" b="1">
                <a:solidFill>
                  <a:schemeClr val="bg1"/>
                </a:solidFill>
                <a:latin typeface="Arial" charset="0"/>
              </a:defRPr>
            </a:lvl5pPr>
            <a:lvl6pPr marL="457200" algn="l" rtl="0" eaLnBrk="1" fontAlgn="base" hangingPunct="1">
              <a:lnSpc>
                <a:spcPct val="115000"/>
              </a:lnSpc>
              <a:spcBef>
                <a:spcPct val="0"/>
              </a:spcBef>
              <a:spcAft>
                <a:spcPct val="0"/>
              </a:spcAft>
              <a:defRPr sz="2800" b="1">
                <a:solidFill>
                  <a:schemeClr val="bg1"/>
                </a:solidFill>
                <a:latin typeface="Arial" charset="0"/>
              </a:defRPr>
            </a:lvl6pPr>
            <a:lvl7pPr marL="914400" algn="l" rtl="0" eaLnBrk="1" fontAlgn="base" hangingPunct="1">
              <a:lnSpc>
                <a:spcPct val="115000"/>
              </a:lnSpc>
              <a:spcBef>
                <a:spcPct val="0"/>
              </a:spcBef>
              <a:spcAft>
                <a:spcPct val="0"/>
              </a:spcAft>
              <a:defRPr sz="2800" b="1">
                <a:solidFill>
                  <a:schemeClr val="bg1"/>
                </a:solidFill>
                <a:latin typeface="Arial" charset="0"/>
              </a:defRPr>
            </a:lvl7pPr>
            <a:lvl8pPr marL="1371600" algn="l" rtl="0" eaLnBrk="1" fontAlgn="base" hangingPunct="1">
              <a:lnSpc>
                <a:spcPct val="115000"/>
              </a:lnSpc>
              <a:spcBef>
                <a:spcPct val="0"/>
              </a:spcBef>
              <a:spcAft>
                <a:spcPct val="0"/>
              </a:spcAft>
              <a:defRPr sz="2800" b="1">
                <a:solidFill>
                  <a:schemeClr val="bg1"/>
                </a:solidFill>
                <a:latin typeface="Arial" charset="0"/>
              </a:defRPr>
            </a:lvl8pPr>
            <a:lvl9pPr marL="1828800" algn="l" rtl="0" eaLnBrk="1" fontAlgn="base" hangingPunct="1">
              <a:lnSpc>
                <a:spcPct val="115000"/>
              </a:lnSpc>
              <a:spcBef>
                <a:spcPct val="0"/>
              </a:spcBef>
              <a:spcAft>
                <a:spcPct val="0"/>
              </a:spcAft>
              <a:defRPr sz="2800" b="1">
                <a:solidFill>
                  <a:schemeClr val="bg1"/>
                </a:solidFill>
                <a:latin typeface="Arial" charset="0"/>
              </a:defRPr>
            </a:lvl9pPr>
          </a:lstStyle>
          <a:p>
            <a:pPr>
              <a:buClrTx/>
              <a:buFontTx/>
              <a:buNone/>
            </a:pPr>
            <a:r>
              <a:rPr sz="1650">
                <a:solidFill>
                  <a:srgbClr val="000000">
                    <a:lumMod val="75000"/>
                    <a:lumOff val="25000"/>
                  </a:srgbClr>
                </a:solidFill>
              </a:rPr>
              <a:t>This is a Subhead if needed</a:t>
            </a:r>
          </a:p>
        </p:txBody>
      </p:sp>
      <p:sp>
        <p:nvSpPr>
          <p:cNvPr id="5"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334328628"/>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27742" y="3791951"/>
            <a:ext cx="5916258" cy="397764"/>
          </a:xfrm>
        </p:spPr>
        <p:txBody>
          <a:bodyPr/>
          <a:lstStyle>
            <a:lvl1pPr>
              <a:defRPr>
                <a:solidFill>
                  <a:schemeClr val="tx1">
                    <a:lumMod val="75000"/>
                    <a:lumOff val="25000"/>
                  </a:schemeClr>
                </a:solidFill>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3259633512"/>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smtClean="0"/>
              <a:t>Click to edit Master text styles</a:t>
            </a:r>
          </a:p>
          <a:p>
            <a:pPr lvl="1"/>
            <a:r>
              <a:rPr lang="en-US" smtClean="0"/>
              <a:t>Second level</a:t>
            </a:r>
          </a:p>
          <a:p>
            <a:pPr lvl="2"/>
            <a:r>
              <a:rPr lang="en-US" smtClean="0"/>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buClrTx/>
              <a:buFontTx/>
              <a:buNone/>
            </a:pPr>
            <a:fld id="{EF2C6A51-DB54-4175-8348-276A8FCC8934}" type="slidenum">
              <a:rPr>
                <a:solidFill>
                  <a:srgbClr val="000000"/>
                </a:solidFill>
              </a:rPr>
              <a:pPr>
                <a:buClrTx/>
                <a:buFontTx/>
                <a:buNone/>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799765214"/>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No Body Copy">
    <p:spTree>
      <p:nvGrpSpPr>
        <p:cNvPr id="1" name=""/>
        <p:cNvGrpSpPr/>
        <p:nvPr/>
      </p:nvGrpSpPr>
      <p:grpSpPr>
        <a:xfrm>
          <a:off x="0" y="0"/>
          <a:ext cx="0" cy="0"/>
          <a:chOff x="0" y="0"/>
          <a:chExt cx="0" cy="0"/>
        </a:xfrm>
      </p:grpSpPr>
      <p:sp>
        <p:nvSpPr>
          <p:cNvPr id="9"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buClrTx/>
              <a:buFontTx/>
              <a:buNone/>
            </a:pPr>
            <a:fld id="{EF2C6A51-DB54-4175-8348-276A8FCC8934}" type="slidenum">
              <a:rPr>
                <a:solidFill>
                  <a:srgbClr val="000000"/>
                </a:solidFill>
              </a:rPr>
              <a:pPr>
                <a:buClrTx/>
                <a:buFontTx/>
                <a:buNone/>
              </a:pPr>
              <a:t>‹#›</a:t>
            </a:fld>
            <a:endParaRPr dirty="0">
              <a:solidFill>
                <a:srgbClr val="000000"/>
              </a:solidFill>
            </a:endParaRPr>
          </a:p>
        </p:txBody>
      </p:sp>
      <p:sp>
        <p:nvSpPr>
          <p:cNvPr id="4" name="Title 1"/>
          <p:cNvSpPr>
            <a:spLocks noGrp="1"/>
          </p:cNvSpPr>
          <p:nvPr>
            <p:ph type="title"/>
          </p:nvPr>
        </p:nvSpPr>
        <p:spPr>
          <a:xfrm>
            <a:off x="812800" y="157163"/>
            <a:ext cx="8263467" cy="397764"/>
          </a:xfrm>
        </p:spPr>
        <p:txBody>
          <a:bodyPr/>
          <a:lstStyle/>
          <a:p>
            <a:r>
              <a:rPr lang="en-US" smtClean="0"/>
              <a:t>Click to edit Master title style</a:t>
            </a:r>
            <a:endParaRPr lang="en-US"/>
          </a:p>
        </p:txBody>
      </p:sp>
    </p:spTree>
    <p:extLst>
      <p:ext uri="{BB962C8B-B14F-4D97-AF65-F5344CB8AC3E}">
        <p14:creationId xmlns:p14="http://schemas.microsoft.com/office/powerpoint/2010/main" val="16781456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172200" y="4643437"/>
            <a:ext cx="2476500" cy="357188"/>
          </a:xfrm>
          <a:prstGeom prst="rect">
            <a:avLst/>
          </a:prstGeom>
        </p:spPr>
        <p:txBody>
          <a:bodyPr/>
          <a:lstStyle/>
          <a:p>
            <a:pPr>
              <a:buClrTx/>
              <a:buFontTx/>
              <a:buNone/>
            </a:pPr>
            <a:endParaRPr lang="en-US" sz="1350" kern="1200">
              <a:ea typeface="+mn-ea"/>
              <a:cs typeface="+mn-cs"/>
            </a:endParaRPr>
          </a:p>
        </p:txBody>
      </p:sp>
      <p:sp>
        <p:nvSpPr>
          <p:cNvPr id="5" name="Slide Number Placeholder 4"/>
          <p:cNvSpPr>
            <a:spLocks noGrp="1"/>
          </p:cNvSpPr>
          <p:nvPr>
            <p:ph type="sldNum" sz="quarter" idx="12"/>
          </p:nvPr>
        </p:nvSpPr>
        <p:spPr>
          <a:xfrm>
            <a:off x="457200" y="4935280"/>
            <a:ext cx="838200" cy="183356"/>
          </a:xfrm>
          <a:prstGeom prst="rect">
            <a:avLst/>
          </a:prstGeom>
        </p:spPr>
        <p:txBody>
          <a:bodyPr/>
          <a:lstStyle/>
          <a:p>
            <a:pPr>
              <a:buClrTx/>
              <a:buFontTx/>
              <a:buNone/>
            </a:pPr>
            <a:fld id="{A8E7CC52-8E0D-4D9C-850E-194867B30113}" type="slidenum">
              <a:rPr lang="en-US" sz="1350" kern="1200" smtClean="0">
                <a:ea typeface="+mn-ea"/>
                <a:cs typeface="+mn-cs"/>
              </a:rPr>
              <a:pPr>
                <a:buClrTx/>
                <a:buFontTx/>
                <a:buNone/>
              </a:pPr>
              <a:t>‹#›</a:t>
            </a:fld>
            <a:endParaRPr lang="en-US" sz="1350" kern="1200">
              <a:ea typeface="+mn-ea"/>
              <a:cs typeface="+mn-cs"/>
            </a:endParaRPr>
          </a:p>
        </p:txBody>
      </p:sp>
    </p:spTree>
    <p:extLst>
      <p:ext uri="{BB962C8B-B14F-4D97-AF65-F5344CB8AC3E}">
        <p14:creationId xmlns:p14="http://schemas.microsoft.com/office/powerpoint/2010/main" val="4268354693"/>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Rectangle 23"/>
          <p:cNvSpPr>
            <a:spLocks noGrp="1" noChangeArrowheads="1"/>
          </p:cNvSpPr>
          <p:nvPr>
            <p:ph type="sldNum" sz="quarter" idx="10"/>
          </p:nvPr>
        </p:nvSpPr>
        <p:spPr>
          <a:xfrm>
            <a:off x="457200" y="4932761"/>
            <a:ext cx="838200" cy="183356"/>
          </a:xfrm>
          <a:prstGeom prst="rect">
            <a:avLst/>
          </a:prstGeom>
          <a:ln/>
        </p:spPr>
        <p:txBody>
          <a:bodyPr/>
          <a:lstStyle>
            <a:lvl1pPr>
              <a:defRPr/>
            </a:lvl1pPr>
          </a:lstStyle>
          <a:p>
            <a:pPr>
              <a:buClrTx/>
              <a:buFontTx/>
              <a:buNone/>
            </a:pPr>
            <a:fld id="{A8E7CC52-8E0D-4D9C-850E-194867B30113}" type="slidenum">
              <a:rPr lang="en-US" sz="1350" kern="1200" smtClean="0">
                <a:ea typeface="+mn-ea"/>
                <a:cs typeface="+mn-cs"/>
              </a:rPr>
              <a:pPr>
                <a:buClrTx/>
                <a:buFontTx/>
                <a:buNone/>
              </a:pPr>
              <a:t>‹#›</a:t>
            </a:fld>
            <a:endParaRPr lang="en-US" sz="1350" kern="1200">
              <a:ea typeface="+mn-ea"/>
              <a:cs typeface="+mn-cs"/>
            </a:endParaRPr>
          </a:p>
        </p:txBody>
      </p:sp>
    </p:spTree>
    <p:extLst>
      <p:ext uri="{BB962C8B-B14F-4D97-AF65-F5344CB8AC3E}">
        <p14:creationId xmlns:p14="http://schemas.microsoft.com/office/powerpoint/2010/main" val="9340547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1 w/ Caption">
  <p:cSld name="Content 1 w/ Caption">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3" name="Shape 163"/>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64" name="Shape 164"/>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65" name="Shape 165"/>
          <p:cNvSpPr txBox="1">
            <a:spLocks noGrp="1"/>
          </p:cNvSpPr>
          <p:nvPr>
            <p:ph type="body" idx="1"/>
          </p:nvPr>
        </p:nvSpPr>
        <p:spPr>
          <a:xfrm>
            <a:off x="152400" y="742950"/>
            <a:ext cx="8686800" cy="3429000"/>
          </a:xfrm>
          <a:prstGeom prst="rect">
            <a:avLst/>
          </a:prstGeom>
          <a:noFill/>
          <a:ln>
            <a:noFill/>
          </a:ln>
        </p:spPr>
        <p:txBody>
          <a:bodyPr spcFirstLastPara="1" wrap="square" lIns="91425" tIns="91425" rIns="91425" bIns="91425" anchor="t" anchorCtr="0"/>
          <a:lstStyle>
            <a:lvl1pPr marL="457200" marR="0" lvl="0" indent="-361950" algn="l" rtl="0">
              <a:lnSpc>
                <a:spcPct val="100000"/>
              </a:lnSpc>
              <a:spcBef>
                <a:spcPts val="75"/>
              </a:spcBef>
              <a:spcAft>
                <a:spcPts val="0"/>
              </a:spcAft>
              <a:buClr>
                <a:srgbClr val="3F3151"/>
              </a:buClr>
              <a:buSzPts val="2100"/>
              <a:buFont typeface="Merriweather Sans"/>
              <a:buChar char="•"/>
              <a:defRPr sz="2100" b="1" i="0" u="none" strike="noStrike" cap="none">
                <a:solidFill>
                  <a:schemeClr val="dk1"/>
                </a:solidFill>
                <a:latin typeface="Arial"/>
                <a:ea typeface="Arial"/>
                <a:cs typeface="Arial"/>
                <a:sym typeface="Arial"/>
              </a:defRPr>
            </a:lvl1pPr>
            <a:lvl2pPr marL="914400" marR="0" lvl="1" indent="-342900" algn="l" rtl="0">
              <a:lnSpc>
                <a:spcPct val="100000"/>
              </a:lnSpc>
              <a:spcBef>
                <a:spcPts val="75"/>
              </a:spcBef>
              <a:spcAft>
                <a:spcPts val="0"/>
              </a:spcAft>
              <a:buClr>
                <a:srgbClr val="205867"/>
              </a:buClr>
              <a:buSzPts val="1800"/>
              <a:buFont typeface="Merriweather San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56"/>
              </a:spcBef>
              <a:spcAft>
                <a:spcPts val="0"/>
              </a:spcAft>
              <a:buClr>
                <a:srgbClr val="1F1828"/>
              </a:buClr>
              <a:buSzPts val="1500"/>
              <a:buFont typeface="Merriweather Sans"/>
              <a:buChar char="■"/>
              <a:defRPr sz="150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66" name="Shape 166"/>
          <p:cNvSpPr txBox="1">
            <a:spLocks noGrp="1"/>
          </p:cNvSpPr>
          <p:nvPr>
            <p:ph type="body" idx="2"/>
          </p:nvPr>
        </p:nvSpPr>
        <p:spPr>
          <a:xfrm>
            <a:off x="152400" y="4229101"/>
            <a:ext cx="8686800" cy="440400"/>
          </a:xfrm>
          <a:prstGeom prst="rect">
            <a:avLst/>
          </a:prstGeom>
          <a:noFill/>
          <a:ln>
            <a:noFill/>
          </a:ln>
        </p:spPr>
        <p:txBody>
          <a:bodyPr spcFirstLastPara="1" wrap="square" lIns="91425" tIns="91425" rIns="91425" bIns="91425" anchor="ctr" anchorCtr="0"/>
          <a:lstStyle>
            <a:lvl1pPr marL="457200" marR="0" lvl="0" indent="-342900" algn="ctr" rtl="0">
              <a:lnSpc>
                <a:spcPct val="100000"/>
              </a:lnSpc>
              <a:spcBef>
                <a:spcPts val="360"/>
              </a:spcBef>
              <a:spcAft>
                <a:spcPts val="0"/>
              </a:spcAft>
              <a:buClr>
                <a:srgbClr val="3F3151"/>
              </a:buClr>
              <a:buSzPts val="1800"/>
              <a:buFont typeface="Noto Sans Symbols"/>
              <a:buChar char="●"/>
              <a:defRPr sz="18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no bar">
  <p:cSld name="Title no bar">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9" name="Shape 169"/>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rawingGrid">
  <p:cSld name="DrawingGrid">
    <p:spTree>
      <p:nvGrpSpPr>
        <p:cNvPr id="1" name="Shape 170"/>
        <p:cNvGrpSpPr/>
        <p:nvPr/>
      </p:nvGrpSpPr>
      <p:grpSpPr>
        <a:xfrm>
          <a:off x="0" y="0"/>
          <a:ext cx="0" cy="0"/>
          <a:chOff x="0" y="0"/>
          <a:chExt cx="0" cy="0"/>
        </a:xfrm>
      </p:grpSpPr>
      <p:pic>
        <p:nvPicPr>
          <p:cNvPr id="171" name="Shape 171"/>
          <p:cNvPicPr preferRelativeResize="0"/>
          <p:nvPr/>
        </p:nvPicPr>
        <p:blipFill rotWithShape="1">
          <a:blip r:embed="rId2">
            <a:alphaModFix/>
          </a:blip>
          <a:srcRect/>
          <a:stretch/>
        </p:blipFill>
        <p:spPr>
          <a:xfrm>
            <a:off x="304800" y="228600"/>
            <a:ext cx="8410749" cy="450962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2"/>
        <p:cNvGrpSpPr/>
        <p:nvPr/>
      </p:nvGrpSpPr>
      <p:grpSpPr>
        <a:xfrm>
          <a:off x="0" y="0"/>
          <a:ext cx="0" cy="0"/>
          <a:chOff x="0" y="0"/>
          <a:chExt cx="0" cy="0"/>
        </a:xfrm>
      </p:grpSpPr>
      <p:sp>
        <p:nvSpPr>
          <p:cNvPr id="173" name="Shape 173"/>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000000"/>
              </a:buClr>
              <a:buSzPts val="5200"/>
              <a:buFont typeface="Arial"/>
              <a:buNone/>
              <a:defRPr sz="5200" b="0" i="0" u="none" strike="noStrike" cap="none">
                <a:solidFill>
                  <a:srgbClr val="000000"/>
                </a:solidFill>
                <a:latin typeface="Arial"/>
                <a:ea typeface="Arial"/>
                <a:cs typeface="Arial"/>
                <a:sym typeface="Arial"/>
              </a:defRPr>
            </a:lvl1pPr>
            <a:lvl2pPr lvl="1" indent="0" algn="ctr" rtl="0">
              <a:spcBef>
                <a:spcPts val="0"/>
              </a:spcBef>
              <a:spcAft>
                <a:spcPts val="0"/>
              </a:spcAft>
              <a:buSzPts val="1400"/>
              <a:buNone/>
              <a:defRPr sz="5200"/>
            </a:lvl2pPr>
            <a:lvl3pPr lvl="2" indent="0" algn="ctr" rtl="0">
              <a:spcBef>
                <a:spcPts val="0"/>
              </a:spcBef>
              <a:spcAft>
                <a:spcPts val="0"/>
              </a:spcAft>
              <a:buSzPts val="1400"/>
              <a:buNone/>
              <a:defRPr sz="5200"/>
            </a:lvl3pPr>
            <a:lvl4pPr lvl="3" indent="0" algn="ctr" rtl="0">
              <a:spcBef>
                <a:spcPts val="0"/>
              </a:spcBef>
              <a:spcAft>
                <a:spcPts val="0"/>
              </a:spcAft>
              <a:buSzPts val="1400"/>
              <a:buNone/>
              <a:defRPr sz="5200"/>
            </a:lvl4pPr>
            <a:lvl5pPr lvl="4" indent="0" algn="ctr" rtl="0">
              <a:spcBef>
                <a:spcPts val="0"/>
              </a:spcBef>
              <a:spcAft>
                <a:spcPts val="0"/>
              </a:spcAft>
              <a:buSzPts val="1400"/>
              <a:buNone/>
              <a:defRPr sz="5200"/>
            </a:lvl5pPr>
            <a:lvl6pPr lvl="5" indent="0" algn="ctr" rtl="0">
              <a:spcBef>
                <a:spcPts val="0"/>
              </a:spcBef>
              <a:spcAft>
                <a:spcPts val="0"/>
              </a:spcAft>
              <a:buSzPts val="1400"/>
              <a:buNone/>
              <a:defRPr sz="5200"/>
            </a:lvl6pPr>
            <a:lvl7pPr lvl="6" indent="0" algn="ctr" rtl="0">
              <a:spcBef>
                <a:spcPts val="0"/>
              </a:spcBef>
              <a:spcAft>
                <a:spcPts val="0"/>
              </a:spcAft>
              <a:buSzPts val="1400"/>
              <a:buNone/>
              <a:defRPr sz="5200"/>
            </a:lvl7pPr>
            <a:lvl8pPr lvl="7" indent="0" algn="ctr" rtl="0">
              <a:spcBef>
                <a:spcPts val="0"/>
              </a:spcBef>
              <a:spcAft>
                <a:spcPts val="0"/>
              </a:spcAft>
              <a:buSzPts val="1400"/>
              <a:buNone/>
              <a:defRPr sz="5200"/>
            </a:lvl8pPr>
            <a:lvl9pPr lvl="8" indent="0" algn="ctr" rtl="0">
              <a:spcBef>
                <a:spcPts val="0"/>
              </a:spcBef>
              <a:spcAft>
                <a:spcPts val="0"/>
              </a:spcAft>
              <a:buSzPts val="1400"/>
              <a:buNone/>
              <a:defRPr sz="5200"/>
            </a:lvl9pPr>
          </a:lstStyle>
          <a:p>
            <a:endParaRPr/>
          </a:p>
        </p:txBody>
      </p:sp>
      <p:sp>
        <p:nvSpPr>
          <p:cNvPr id="174" name="Shape 17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75" name="Shape 175"/>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825">
              <a:solidFill>
                <a:srgbClr val="888888"/>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140225"/>
            <a:ext cx="8520600" cy="5727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78" name="Shape 178"/>
          <p:cNvSpPr txBox="1">
            <a:spLocks noGrp="1"/>
          </p:cNvSpPr>
          <p:nvPr>
            <p:ph type="body" idx="1"/>
          </p:nvPr>
        </p:nvSpPr>
        <p:spPr>
          <a:xfrm>
            <a:off x="311700" y="847675"/>
            <a:ext cx="8520600" cy="3957600"/>
          </a:xfrm>
          <a:prstGeom prst="rect">
            <a:avLst/>
          </a:prstGeom>
          <a:noFill/>
          <a:ln>
            <a:noFill/>
          </a:ln>
        </p:spPr>
        <p:txBody>
          <a:bodyPr spcFirstLastPara="1" wrap="square" lIns="91425" tIns="91425" rIns="91425" bIns="91425" anchor="ctr"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79" name="Shape 17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pic>
        <p:nvPicPr>
          <p:cNvPr id="180" name="Shape 180" descr="onos-logo-fliprotate.notext.png"/>
          <p:cNvPicPr preferRelativeResize="0"/>
          <p:nvPr/>
        </p:nvPicPr>
        <p:blipFill>
          <a:blip r:embed="rId2">
            <a:alphaModFix/>
          </a:blip>
          <a:stretch>
            <a:fillRect/>
          </a:stretch>
        </p:blipFill>
        <p:spPr>
          <a:xfrm flipH="1">
            <a:off x="8175550" y="66175"/>
            <a:ext cx="875850" cy="8758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194239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57535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1">
  <p:cSld name="Content 1">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 name="Shape 61"/>
          <p:cNvSpPr txBox="1">
            <a:spLocks noGrp="1"/>
          </p:cNvSpPr>
          <p:nvPr>
            <p:ph type="body" idx="1"/>
          </p:nvPr>
        </p:nvSpPr>
        <p:spPr>
          <a:xfrm>
            <a:off x="152400" y="742951"/>
            <a:ext cx="8686800" cy="4114800"/>
          </a:xfrm>
          <a:prstGeom prst="rect">
            <a:avLst/>
          </a:prstGeom>
          <a:noFill/>
          <a:ln>
            <a:noFill/>
          </a:ln>
        </p:spPr>
        <p:txBody>
          <a:bodyPr spcFirstLastPara="1" wrap="square" lIns="91425" tIns="91425" rIns="91425" bIns="91425" anchor="t" anchorCtr="0"/>
          <a:lstStyle>
            <a:lvl1pPr marL="457200" marR="0" lvl="0" indent="-361950" algn="l" rtl="0">
              <a:lnSpc>
                <a:spcPct val="100000"/>
              </a:lnSpc>
              <a:spcBef>
                <a:spcPts val="75"/>
              </a:spcBef>
              <a:spcAft>
                <a:spcPts val="0"/>
              </a:spcAft>
              <a:buClr>
                <a:srgbClr val="3F3151"/>
              </a:buClr>
              <a:buSzPts val="2100"/>
              <a:buFont typeface="Merriweather Sans"/>
              <a:buChar char="•"/>
              <a:defRPr sz="2100" b="1" i="0" u="none" strike="noStrike" cap="none">
                <a:solidFill>
                  <a:schemeClr val="dk1"/>
                </a:solidFill>
                <a:latin typeface="Arial"/>
                <a:ea typeface="Arial"/>
                <a:cs typeface="Arial"/>
                <a:sym typeface="Arial"/>
              </a:defRPr>
            </a:lvl1pPr>
            <a:lvl2pPr marL="914400" marR="0" lvl="1" indent="-342900" algn="l" rtl="0">
              <a:lnSpc>
                <a:spcPct val="100000"/>
              </a:lnSpc>
              <a:spcBef>
                <a:spcPts val="75"/>
              </a:spcBef>
              <a:spcAft>
                <a:spcPts val="0"/>
              </a:spcAft>
              <a:buClr>
                <a:srgbClr val="205867"/>
              </a:buClr>
              <a:buSzPts val="1800"/>
              <a:buFont typeface="Merriweather Sans"/>
              <a:buChar char="◦"/>
              <a:defRPr sz="1800" b="0" i="0" u="none" strike="noStrike" cap="none">
                <a:solidFill>
                  <a:schemeClr val="dk1"/>
                </a:solidFill>
                <a:latin typeface="Arial"/>
                <a:ea typeface="Arial"/>
                <a:cs typeface="Arial"/>
                <a:sym typeface="Arial"/>
              </a:defRPr>
            </a:lvl2pPr>
            <a:lvl3pPr marL="1371600" marR="0" lvl="2" indent="-323850" algn="l" rtl="0">
              <a:lnSpc>
                <a:spcPct val="100000"/>
              </a:lnSpc>
              <a:spcBef>
                <a:spcPts val="56"/>
              </a:spcBef>
              <a:spcAft>
                <a:spcPts val="0"/>
              </a:spcAft>
              <a:buClr>
                <a:srgbClr val="1F1828"/>
              </a:buClr>
              <a:buSzPts val="1500"/>
              <a:buFont typeface="Merriweather Sans"/>
              <a:buChar char="■"/>
              <a:defRPr sz="1500" b="0" i="0" u="none" strike="noStrike" cap="none">
                <a:solidFill>
                  <a:schemeClr val="dk1"/>
                </a:solidFill>
                <a:latin typeface="Arial"/>
                <a:ea typeface="Arial"/>
                <a:cs typeface="Arial"/>
                <a:sym typeface="Arial"/>
              </a:defRPr>
            </a:lvl3pPr>
            <a:lvl4pPr marL="1828800" marR="0" lvl="3" indent="-304800" algn="l" rtl="0">
              <a:lnSpc>
                <a:spcPct val="100000"/>
              </a:lnSpc>
              <a:spcBef>
                <a:spcPts val="38"/>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4pPr>
            <a:lvl5pPr marL="2286000" marR="0" lvl="4" indent="-304545" algn="l" rtl="0">
              <a:lnSpc>
                <a:spcPct val="100000"/>
              </a:lnSpc>
              <a:spcBef>
                <a:spcPts val="239"/>
              </a:spcBef>
              <a:spcAft>
                <a:spcPts val="0"/>
              </a:spcAft>
              <a:buClr>
                <a:srgbClr val="974806"/>
              </a:buClr>
              <a:buSzPts val="1196"/>
              <a:buFont typeface="Arial"/>
              <a:buChar char="○"/>
              <a:defRPr sz="1196" b="0" i="0" u="none" strike="noStrike" cap="none">
                <a:solidFill>
                  <a:schemeClr val="dk1"/>
                </a:solidFill>
                <a:latin typeface="Arial"/>
                <a:ea typeface="Arial"/>
                <a:cs typeface="Arial"/>
                <a:sym typeface="Arial"/>
              </a:defRPr>
            </a:lvl5pPr>
            <a:lvl6pPr marL="2743200" marR="0" lvl="5"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6pPr>
            <a:lvl7pPr marL="3200400" marR="0" lvl="6"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7pPr>
            <a:lvl8pPr marL="3657600" marR="0" lvl="7"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8pPr>
            <a:lvl9pPr marL="4114800" marR="0" lvl="8" indent="-304292" algn="l" rtl="0">
              <a:lnSpc>
                <a:spcPct val="100000"/>
              </a:lnSpc>
              <a:spcBef>
                <a:spcPts val="239"/>
              </a:spcBef>
              <a:spcAft>
                <a:spcPts val="0"/>
              </a:spcAft>
              <a:buClr>
                <a:schemeClr val="dk1"/>
              </a:buClr>
              <a:buSzPts val="1192"/>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62" name="Shape 62"/>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63" name="Shape 63"/>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08070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6410957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91056343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7613576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625094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551606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6937385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0448249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89254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8773178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 name="Shape 6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67" name="Shape 67"/>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15751170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0051156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Tree>
    <p:extLst>
      <p:ext uri="{BB962C8B-B14F-4D97-AF65-F5344CB8AC3E}">
        <p14:creationId xmlns:p14="http://schemas.microsoft.com/office/powerpoint/2010/main" val="53750396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99417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Parser</a:t>
            </a:r>
            <a:endParaRPr lang="en-US" sz="1350" kern="1200" dirty="0">
              <a:solidFill>
                <a:prstClr val="black"/>
              </a:solidFill>
            </a:endParaRP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Deparser</a:t>
            </a:r>
            <a:endParaRPr lang="en-US" sz="1350" kern="1200" dirty="0">
              <a:solidFill>
                <a:prstClr val="black"/>
              </a:solidFill>
            </a:endParaRP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smtClean="0">
                <a:solidFill>
                  <a:prstClr val="white"/>
                </a:solidFill>
              </a:rPr>
              <a:t>Metadata bus</a:t>
            </a:r>
            <a:endParaRPr lang="en-US" kern="1200" dirty="0">
              <a:solidFill>
                <a:prstClr val="white"/>
              </a:solidFill>
            </a:endParaRPr>
          </a:p>
        </p:txBody>
      </p:sp>
    </p:spTree>
    <p:extLst>
      <p:ext uri="{BB962C8B-B14F-4D97-AF65-F5344CB8AC3E}">
        <p14:creationId xmlns:p14="http://schemas.microsoft.com/office/powerpoint/2010/main" val="320852597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Tree>
    <p:extLst>
      <p:ext uri="{BB962C8B-B14F-4D97-AF65-F5344CB8AC3E}">
        <p14:creationId xmlns:p14="http://schemas.microsoft.com/office/powerpoint/2010/main" val="332009524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415585108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76893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350905122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40994643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 name="Shape 86"/>
          <p:cNvSpPr txBox="1">
            <a:spLocks noGrp="1"/>
          </p:cNvSpPr>
          <p:nvPr>
            <p:ph type="body" idx="1"/>
          </p:nvPr>
        </p:nvSpPr>
        <p:spPr>
          <a:xfrm>
            <a:off x="152400" y="742950"/>
            <a:ext cx="4284000" cy="41148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87" name="Shape 87"/>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88" name="Shape 88"/>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89" name="Shape 89"/>
          <p:cNvSpPr txBox="1">
            <a:spLocks noGrp="1"/>
          </p:cNvSpPr>
          <p:nvPr>
            <p:ph type="body" idx="2"/>
          </p:nvPr>
        </p:nvSpPr>
        <p:spPr>
          <a:xfrm>
            <a:off x="4572000" y="742950"/>
            <a:ext cx="4284000" cy="41148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632516273"/>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8361" t="3773" r="351" b="4801"/>
          <a:stretch/>
        </p:blipFill>
        <p:spPr>
          <a:xfrm>
            <a:off x="-8364" y="-72614"/>
            <a:ext cx="9152363" cy="3445136"/>
          </a:xfrm>
          <a:prstGeom prst="rect">
            <a:avLst/>
          </a:prstGeom>
        </p:spPr>
      </p:pic>
      <p:cxnSp>
        <p:nvCxnSpPr>
          <p:cNvPr id="12" name="Straight Connector 11"/>
          <p:cNvCxnSpPr/>
          <p:nvPr userDrawn="1"/>
        </p:nvCxnSpPr>
        <p:spPr bwMode="auto">
          <a:xfrm>
            <a:off x="2963168" y="3773664"/>
            <a:ext cx="0" cy="612967"/>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flipV="1">
            <a:off x="0" y="3357146"/>
            <a:ext cx="9144000" cy="20574"/>
          </a:xfrm>
          <a:prstGeom prst="rect">
            <a:avLst/>
          </a:prstGeom>
          <a:solidFill>
            <a:srgbClr val="C0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defTabSz="457200">
              <a:buClrTx/>
              <a:buFontTx/>
              <a:buNone/>
            </a:pPr>
            <a:endParaRPr lang="en-US" sz="1350" kern="1200" dirty="0" smtClean="0">
              <a:ea typeface="+mn-ea"/>
              <a:cs typeface="+mn-cs"/>
            </a:endParaRPr>
          </a:p>
        </p:txBody>
      </p:sp>
      <p:sp>
        <p:nvSpPr>
          <p:cNvPr id="2" name="Title 1"/>
          <p:cNvSpPr>
            <a:spLocks noGrp="1"/>
          </p:cNvSpPr>
          <p:nvPr>
            <p:ph type="title" hasCustomPrompt="1"/>
          </p:nvPr>
        </p:nvSpPr>
        <p:spPr>
          <a:xfrm>
            <a:off x="3227742" y="3791951"/>
            <a:ext cx="5916258" cy="397764"/>
          </a:xfrm>
          <a:prstGeom prst="rect">
            <a:avLst/>
          </a:prstGeom>
        </p:spPr>
        <p:txBody>
          <a:bodyPr/>
          <a:lstStyle>
            <a:lvl1pPr>
              <a:defRPr>
                <a:solidFill>
                  <a:schemeClr val="tx1">
                    <a:lumMod val="75000"/>
                    <a:lumOff val="25000"/>
                  </a:schemeClr>
                </a:solidFill>
              </a:defRPr>
            </a:lvl1pPr>
          </a:lstStyle>
          <a:p>
            <a:r>
              <a:rPr lang="en-US" dirty="0" smtClean="0"/>
              <a:t>Click to edit Master title style</a:t>
            </a:r>
            <a:br>
              <a:rPr lang="en-US" dirty="0" smtClean="0"/>
            </a:b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3773665"/>
            <a:ext cx="1915517" cy="612966"/>
          </a:xfrm>
          <a:prstGeom prst="rect">
            <a:avLst/>
          </a:prstGeom>
        </p:spPr>
      </p:pic>
    </p:spTree>
    <p:extLst>
      <p:ext uri="{BB962C8B-B14F-4D97-AF65-F5344CB8AC3E}">
        <p14:creationId xmlns:p14="http://schemas.microsoft.com/office/powerpoint/2010/main" val="159872441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smtClean="0"/>
              <a:t>Click to edit Master text styles</a:t>
            </a:r>
          </a:p>
          <a:p>
            <a:pPr lvl="1"/>
            <a:r>
              <a:rPr lang="en-US" smtClean="0"/>
              <a:t>Second level</a:t>
            </a:r>
          </a:p>
          <a:p>
            <a:pPr lvl="2"/>
            <a:r>
              <a:rPr lang="en-US" smtClean="0"/>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38282796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 name="Shape 66"/>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67" name="Shape 67"/>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97008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8867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798380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318493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53254407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58012771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637609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2 Big/Sm">
  <p:cSld name="Content 2 Big/Sm">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 name="Shape 92"/>
          <p:cNvSpPr txBox="1">
            <a:spLocks noGrp="1"/>
          </p:cNvSpPr>
          <p:nvPr>
            <p:ph type="body" idx="1"/>
          </p:nvPr>
        </p:nvSpPr>
        <p:spPr>
          <a:xfrm>
            <a:off x="152401" y="742950"/>
            <a:ext cx="2802600" cy="41148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75"/>
              </a:spcBef>
              <a:spcAft>
                <a:spcPts val="0"/>
              </a:spcAft>
              <a:buClr>
                <a:srgbClr val="3F3151"/>
              </a:buClr>
              <a:buSzPts val="1500"/>
              <a:buFont typeface="Merriweather Sans"/>
              <a:buChar char="•"/>
              <a:defRPr sz="1500" b="1" i="0" u="none" strike="noStrike" cap="none">
                <a:solidFill>
                  <a:schemeClr val="dk1"/>
                </a:solidFill>
                <a:latin typeface="Arial"/>
                <a:ea typeface="Arial"/>
                <a:cs typeface="Arial"/>
                <a:sym typeface="Arial"/>
              </a:defRPr>
            </a:lvl1pPr>
            <a:lvl2pPr marL="914400" marR="0" lvl="1" indent="-308310" algn="l" rtl="0">
              <a:lnSpc>
                <a:spcPct val="100000"/>
              </a:lnSpc>
              <a:spcBef>
                <a:spcPts val="75"/>
              </a:spcBef>
              <a:spcAft>
                <a:spcPts val="0"/>
              </a:spcAft>
              <a:buClr>
                <a:srgbClr val="205867"/>
              </a:buClr>
              <a:buSzPts val="1255"/>
              <a:buFont typeface="Merriweather Sans"/>
              <a:buChar char="◦"/>
              <a:defRPr sz="135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93" name="Shape 93"/>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94" name="Shape 94"/>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95" name="Shape 95"/>
          <p:cNvSpPr txBox="1">
            <a:spLocks noGrp="1"/>
          </p:cNvSpPr>
          <p:nvPr>
            <p:ph type="body" idx="2"/>
          </p:nvPr>
        </p:nvSpPr>
        <p:spPr>
          <a:xfrm>
            <a:off x="3048000" y="742950"/>
            <a:ext cx="5867400" cy="41148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4724277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0019200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6103031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2502951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1733181"/>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75814997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83249597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76455110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Tree>
    <p:extLst>
      <p:ext uri="{BB962C8B-B14F-4D97-AF65-F5344CB8AC3E}">
        <p14:creationId xmlns:p14="http://schemas.microsoft.com/office/powerpoint/2010/main" val="384613957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8335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2 w/ heading">
  <p:cSld name="Content 2 w/ heading">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8" name="Shape 98"/>
          <p:cNvSpPr/>
          <p:nvPr/>
        </p:nvSpPr>
        <p:spPr>
          <a:xfrm>
            <a:off x="152400" y="607222"/>
            <a:ext cx="8686800" cy="81300"/>
          </a:xfrm>
          <a:prstGeom prst="roundRect">
            <a:avLst>
              <a:gd name="adj" fmla="val 16667"/>
            </a:avLst>
          </a:prstGeom>
          <a:solidFill>
            <a:srgbClr val="8CC63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99" name="Shape 99"/>
          <p:cNvSpPr txBox="1">
            <a:spLocks noGrp="1"/>
          </p:cNvSpPr>
          <p:nvPr>
            <p:ph type="body" idx="1"/>
          </p:nvPr>
        </p:nvSpPr>
        <p:spPr>
          <a:xfrm>
            <a:off x="152605" y="788531"/>
            <a:ext cx="4284000" cy="440400"/>
          </a:xfrm>
          <a:prstGeom prst="rect">
            <a:avLst/>
          </a:prstGeom>
          <a:noFill/>
          <a:ln>
            <a:noFill/>
          </a:ln>
        </p:spPr>
        <p:txBody>
          <a:bodyPr spcFirstLastPara="1" wrap="square" lIns="91425" tIns="91425" rIns="91425" bIns="91425" anchor="ctr" anchorCtr="0"/>
          <a:lstStyle>
            <a:lvl1pPr marL="457200" marR="0" lvl="0" indent="-342900" algn="ctr" rtl="0">
              <a:lnSpc>
                <a:spcPct val="100000"/>
              </a:lnSpc>
              <a:spcBef>
                <a:spcPts val="360"/>
              </a:spcBef>
              <a:spcAft>
                <a:spcPts val="0"/>
              </a:spcAft>
              <a:buClr>
                <a:srgbClr val="3F3151"/>
              </a:buClr>
              <a:buSzPts val="1800"/>
              <a:buFont typeface="Noto Sans Symbols"/>
              <a:buChar char="●"/>
              <a:defRPr sz="18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2"/>
          </p:nvPr>
        </p:nvSpPr>
        <p:spPr>
          <a:xfrm>
            <a:off x="4555067" y="788531"/>
            <a:ext cx="4284000" cy="440400"/>
          </a:xfrm>
          <a:prstGeom prst="rect">
            <a:avLst/>
          </a:prstGeom>
          <a:noFill/>
          <a:ln>
            <a:noFill/>
          </a:ln>
        </p:spPr>
        <p:txBody>
          <a:bodyPr spcFirstLastPara="1" wrap="square" lIns="91425" tIns="91425" rIns="91425" bIns="91425" anchor="ctr" anchorCtr="0"/>
          <a:lstStyle>
            <a:lvl1pPr marL="457200" marR="0" lvl="0" indent="-342900" algn="ctr" rtl="0">
              <a:lnSpc>
                <a:spcPct val="100000"/>
              </a:lnSpc>
              <a:spcBef>
                <a:spcPts val="360"/>
              </a:spcBef>
              <a:spcAft>
                <a:spcPts val="0"/>
              </a:spcAft>
              <a:buClr>
                <a:srgbClr val="3F3151"/>
              </a:buClr>
              <a:buSzPts val="1800"/>
              <a:buFont typeface="Noto Sans Symbols"/>
              <a:buChar char="●"/>
              <a:defRPr sz="18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02" name="Shape 102"/>
          <p:cNvSpPr txBox="1">
            <a:spLocks noGrp="1"/>
          </p:cNvSpPr>
          <p:nvPr>
            <p:ph type="body" idx="3"/>
          </p:nvPr>
        </p:nvSpPr>
        <p:spPr>
          <a:xfrm>
            <a:off x="152400" y="1257300"/>
            <a:ext cx="4284000" cy="36006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body" idx="4"/>
          </p:nvPr>
        </p:nvSpPr>
        <p:spPr>
          <a:xfrm>
            <a:off x="4572000" y="1257300"/>
            <a:ext cx="4284000" cy="36006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Parser</a:t>
            </a:r>
            <a:endParaRPr lang="en-US" sz="1350" kern="1200" dirty="0">
              <a:solidFill>
                <a:prstClr val="black"/>
              </a:solidFill>
            </a:endParaRP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Deparser</a:t>
            </a:r>
            <a:endParaRPr lang="en-US" sz="1350" kern="1200" dirty="0">
              <a:solidFill>
                <a:prstClr val="black"/>
              </a:solidFill>
            </a:endParaRP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smtClean="0">
                <a:solidFill>
                  <a:prstClr val="white"/>
                </a:solidFill>
              </a:rPr>
              <a:t>Metadata bus</a:t>
            </a:r>
            <a:endParaRPr lang="en-US" kern="1200" dirty="0">
              <a:solidFill>
                <a:prstClr val="white"/>
              </a:solidFill>
            </a:endParaRPr>
          </a:p>
        </p:txBody>
      </p:sp>
    </p:spTree>
    <p:extLst>
      <p:ext uri="{BB962C8B-B14F-4D97-AF65-F5344CB8AC3E}">
        <p14:creationId xmlns:p14="http://schemas.microsoft.com/office/powerpoint/2010/main" val="390627023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Tree>
    <p:extLst>
      <p:ext uri="{BB962C8B-B14F-4D97-AF65-F5344CB8AC3E}">
        <p14:creationId xmlns:p14="http://schemas.microsoft.com/office/powerpoint/2010/main" val="235913162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251696971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976175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3396189147"/>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370187225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402701255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8361" t="3773" r="351" b="4801"/>
          <a:stretch/>
        </p:blipFill>
        <p:spPr>
          <a:xfrm>
            <a:off x="-8364" y="-72614"/>
            <a:ext cx="9152363" cy="3445136"/>
          </a:xfrm>
          <a:prstGeom prst="rect">
            <a:avLst/>
          </a:prstGeom>
        </p:spPr>
      </p:pic>
      <p:cxnSp>
        <p:nvCxnSpPr>
          <p:cNvPr id="12" name="Straight Connector 11"/>
          <p:cNvCxnSpPr/>
          <p:nvPr userDrawn="1"/>
        </p:nvCxnSpPr>
        <p:spPr bwMode="auto">
          <a:xfrm>
            <a:off x="2963168" y="3773664"/>
            <a:ext cx="0" cy="612967"/>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flipV="1">
            <a:off x="0" y="3357146"/>
            <a:ext cx="9144000" cy="20574"/>
          </a:xfrm>
          <a:prstGeom prst="rect">
            <a:avLst/>
          </a:prstGeom>
          <a:solidFill>
            <a:srgbClr val="C0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defTabSz="457200">
              <a:buClrTx/>
              <a:buFontTx/>
              <a:buNone/>
            </a:pPr>
            <a:endParaRPr lang="en-US" sz="1350" kern="1200" dirty="0" smtClean="0">
              <a:ea typeface="+mn-ea"/>
              <a:cs typeface="+mn-cs"/>
            </a:endParaRPr>
          </a:p>
        </p:txBody>
      </p:sp>
      <p:sp>
        <p:nvSpPr>
          <p:cNvPr id="2" name="Title 1"/>
          <p:cNvSpPr>
            <a:spLocks noGrp="1"/>
          </p:cNvSpPr>
          <p:nvPr>
            <p:ph type="title" hasCustomPrompt="1"/>
          </p:nvPr>
        </p:nvSpPr>
        <p:spPr>
          <a:xfrm>
            <a:off x="3227742" y="3791951"/>
            <a:ext cx="5916258" cy="397764"/>
          </a:xfrm>
          <a:prstGeom prst="rect">
            <a:avLst/>
          </a:prstGeom>
        </p:spPr>
        <p:txBody>
          <a:bodyPr/>
          <a:lstStyle>
            <a:lvl1pPr>
              <a:defRPr>
                <a:solidFill>
                  <a:schemeClr val="tx1">
                    <a:lumMod val="75000"/>
                    <a:lumOff val="25000"/>
                  </a:schemeClr>
                </a:solidFill>
              </a:defRPr>
            </a:lvl1pPr>
          </a:lstStyle>
          <a:p>
            <a:r>
              <a:rPr lang="en-US" dirty="0" smtClean="0"/>
              <a:t>Click to edit Master title style</a:t>
            </a:r>
            <a:br>
              <a:rPr lang="en-US" dirty="0" smtClean="0"/>
            </a:b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3773665"/>
            <a:ext cx="1915517" cy="612966"/>
          </a:xfrm>
          <a:prstGeom prst="rect">
            <a:avLst/>
          </a:prstGeom>
        </p:spPr>
      </p:pic>
    </p:spTree>
    <p:extLst>
      <p:ext uri="{BB962C8B-B14F-4D97-AF65-F5344CB8AC3E}">
        <p14:creationId xmlns:p14="http://schemas.microsoft.com/office/powerpoint/2010/main" val="2510400735"/>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smtClean="0"/>
              <a:t>Click to edit Master text styles</a:t>
            </a:r>
          </a:p>
          <a:p>
            <a:pPr lvl="1"/>
            <a:r>
              <a:rPr lang="en-US" smtClean="0"/>
              <a:t>Second level</a:t>
            </a:r>
          </a:p>
          <a:p>
            <a:pPr lvl="2"/>
            <a:r>
              <a:rPr lang="en-US" smtClean="0"/>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3617533989"/>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70218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3">
  <p:cSld name="Content 3">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06" name="Shape 106"/>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07" name="Shape 107"/>
          <p:cNvSpPr txBox="1">
            <a:spLocks noGrp="1"/>
          </p:cNvSpPr>
          <p:nvPr>
            <p:ph type="body" idx="1"/>
          </p:nvPr>
        </p:nvSpPr>
        <p:spPr>
          <a:xfrm>
            <a:off x="152401" y="742950"/>
            <a:ext cx="2895600" cy="457200"/>
          </a:xfrm>
          <a:prstGeom prst="rect">
            <a:avLst/>
          </a:prstGeom>
          <a:noFill/>
          <a:ln>
            <a:noFill/>
          </a:ln>
        </p:spPr>
        <p:txBody>
          <a:bodyPr spcFirstLastPara="1" wrap="square" lIns="91425" tIns="91425" rIns="91425" bIns="91425" anchor="ctr" anchorCtr="0"/>
          <a:lstStyle>
            <a:lvl1pPr marL="457200" marR="0" lvl="0" indent="-323850" algn="ctr" rtl="0">
              <a:lnSpc>
                <a:spcPct val="100000"/>
              </a:lnSpc>
              <a:spcBef>
                <a:spcPts val="300"/>
              </a:spcBef>
              <a:spcAft>
                <a:spcPts val="0"/>
              </a:spcAft>
              <a:buClr>
                <a:srgbClr val="3F3151"/>
              </a:buClr>
              <a:buSzPts val="1500"/>
              <a:buFont typeface="Noto Sans Symbols"/>
              <a:buChar char="●"/>
              <a:defRPr sz="15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08" name="Shape 108"/>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09" name="Shape 109"/>
          <p:cNvSpPr txBox="1">
            <a:spLocks noGrp="1"/>
          </p:cNvSpPr>
          <p:nvPr>
            <p:ph type="body" idx="2"/>
          </p:nvPr>
        </p:nvSpPr>
        <p:spPr>
          <a:xfrm>
            <a:off x="152400" y="1257300"/>
            <a:ext cx="2895600" cy="3600600"/>
          </a:xfrm>
          <a:prstGeom prst="rect">
            <a:avLst/>
          </a:prstGeom>
          <a:noFill/>
          <a:ln>
            <a:noFill/>
          </a:ln>
        </p:spPr>
        <p:txBody>
          <a:bodyPr spcFirstLastPara="1" wrap="square" lIns="91425" tIns="91425" rIns="91425" bIns="91425" anchor="t" anchorCtr="0"/>
          <a:lstStyle>
            <a:lvl1pPr marL="457200" marR="0" lvl="0" indent="-308310" algn="l" rtl="0">
              <a:lnSpc>
                <a:spcPct val="100000"/>
              </a:lnSpc>
              <a:spcBef>
                <a:spcPts val="75"/>
              </a:spcBef>
              <a:spcAft>
                <a:spcPts val="0"/>
              </a:spcAft>
              <a:buClr>
                <a:srgbClr val="3F3151"/>
              </a:buClr>
              <a:buSzPts val="1255"/>
              <a:buFont typeface="Merriweather Sans"/>
              <a:buChar char="•"/>
              <a:defRPr sz="1350" b="1" i="0" u="none" strike="noStrike" cap="none">
                <a:solidFill>
                  <a:schemeClr val="dk1"/>
                </a:solidFill>
                <a:latin typeface="Arial"/>
                <a:ea typeface="Arial"/>
                <a:cs typeface="Arial"/>
                <a:sym typeface="Arial"/>
              </a:defRPr>
            </a:lvl1pPr>
            <a:lvl2pPr marL="914400" marR="0" lvl="1" indent="-304800" algn="l" rtl="0">
              <a:lnSpc>
                <a:spcPct val="100000"/>
              </a:lnSpc>
              <a:spcBef>
                <a:spcPts val="75"/>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2pPr>
            <a:lvl3pPr marL="1371600" marR="0" lvl="2" indent="-289351" algn="l" rtl="0">
              <a:lnSpc>
                <a:spcPct val="100000"/>
              </a:lnSpc>
              <a:spcBef>
                <a:spcPts val="56"/>
              </a:spcBef>
              <a:spcAft>
                <a:spcPts val="0"/>
              </a:spcAft>
              <a:buClr>
                <a:srgbClr val="1F1828"/>
              </a:buClr>
              <a:buSzPts val="957"/>
              <a:buFont typeface="Merriweather Sans"/>
              <a:buChar char="■"/>
              <a:defRPr sz="105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3"/>
          </p:nvPr>
        </p:nvSpPr>
        <p:spPr>
          <a:xfrm>
            <a:off x="3124200" y="742950"/>
            <a:ext cx="2895600" cy="457200"/>
          </a:xfrm>
          <a:prstGeom prst="rect">
            <a:avLst/>
          </a:prstGeom>
          <a:noFill/>
          <a:ln>
            <a:noFill/>
          </a:ln>
        </p:spPr>
        <p:txBody>
          <a:bodyPr spcFirstLastPara="1" wrap="square" lIns="91425" tIns="91425" rIns="91425" bIns="91425" anchor="ctr" anchorCtr="0"/>
          <a:lstStyle>
            <a:lvl1pPr marL="457200" marR="0" lvl="0" indent="-323850" algn="ctr" rtl="0">
              <a:lnSpc>
                <a:spcPct val="100000"/>
              </a:lnSpc>
              <a:spcBef>
                <a:spcPts val="300"/>
              </a:spcBef>
              <a:spcAft>
                <a:spcPts val="0"/>
              </a:spcAft>
              <a:buClr>
                <a:srgbClr val="3F3151"/>
              </a:buClr>
              <a:buSzPts val="1500"/>
              <a:buFont typeface="Noto Sans Symbols"/>
              <a:buChar char="●"/>
              <a:defRPr sz="15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body" idx="4"/>
          </p:nvPr>
        </p:nvSpPr>
        <p:spPr>
          <a:xfrm>
            <a:off x="3124200" y="1257300"/>
            <a:ext cx="2895600" cy="3600600"/>
          </a:xfrm>
          <a:prstGeom prst="rect">
            <a:avLst/>
          </a:prstGeom>
          <a:noFill/>
          <a:ln>
            <a:noFill/>
          </a:ln>
        </p:spPr>
        <p:txBody>
          <a:bodyPr spcFirstLastPara="1" wrap="square" lIns="91425" tIns="91425" rIns="91425" bIns="91425" anchor="t" anchorCtr="0"/>
          <a:lstStyle>
            <a:lvl1pPr marL="457200" marR="0" lvl="0" indent="-308310" algn="l" rtl="0">
              <a:lnSpc>
                <a:spcPct val="100000"/>
              </a:lnSpc>
              <a:spcBef>
                <a:spcPts val="75"/>
              </a:spcBef>
              <a:spcAft>
                <a:spcPts val="0"/>
              </a:spcAft>
              <a:buClr>
                <a:srgbClr val="3F3151"/>
              </a:buClr>
              <a:buSzPts val="1255"/>
              <a:buFont typeface="Merriweather Sans"/>
              <a:buChar char="•"/>
              <a:defRPr sz="1350" b="1" i="0" u="none" strike="noStrike" cap="none">
                <a:solidFill>
                  <a:schemeClr val="dk1"/>
                </a:solidFill>
                <a:latin typeface="Arial"/>
                <a:ea typeface="Arial"/>
                <a:cs typeface="Arial"/>
                <a:sym typeface="Arial"/>
              </a:defRPr>
            </a:lvl1pPr>
            <a:lvl2pPr marL="914400" marR="0" lvl="1" indent="-304800" algn="l" rtl="0">
              <a:lnSpc>
                <a:spcPct val="100000"/>
              </a:lnSpc>
              <a:spcBef>
                <a:spcPts val="75"/>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2pPr>
            <a:lvl3pPr marL="1371600" marR="0" lvl="2" indent="-289351" algn="l" rtl="0">
              <a:lnSpc>
                <a:spcPct val="100000"/>
              </a:lnSpc>
              <a:spcBef>
                <a:spcPts val="56"/>
              </a:spcBef>
              <a:spcAft>
                <a:spcPts val="0"/>
              </a:spcAft>
              <a:buClr>
                <a:srgbClr val="1F1828"/>
              </a:buClr>
              <a:buSzPts val="957"/>
              <a:buFont typeface="Merriweather Sans"/>
              <a:buChar char="■"/>
              <a:defRPr sz="105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body" idx="5"/>
          </p:nvPr>
        </p:nvSpPr>
        <p:spPr>
          <a:xfrm>
            <a:off x="6096001" y="742950"/>
            <a:ext cx="2895600" cy="457200"/>
          </a:xfrm>
          <a:prstGeom prst="rect">
            <a:avLst/>
          </a:prstGeom>
          <a:noFill/>
          <a:ln>
            <a:noFill/>
          </a:ln>
        </p:spPr>
        <p:txBody>
          <a:bodyPr spcFirstLastPara="1" wrap="square" lIns="91425" tIns="91425" rIns="91425" bIns="91425" anchor="ctr" anchorCtr="0"/>
          <a:lstStyle>
            <a:lvl1pPr marL="457200" marR="0" lvl="0" indent="-323850" algn="ctr" rtl="0">
              <a:lnSpc>
                <a:spcPct val="100000"/>
              </a:lnSpc>
              <a:spcBef>
                <a:spcPts val="300"/>
              </a:spcBef>
              <a:spcAft>
                <a:spcPts val="0"/>
              </a:spcAft>
              <a:buClr>
                <a:srgbClr val="3F3151"/>
              </a:buClr>
              <a:buSzPts val="1500"/>
              <a:buFont typeface="Noto Sans Symbols"/>
              <a:buChar char="●"/>
              <a:defRPr sz="1500" b="1"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205867"/>
              </a:buClr>
              <a:buSzPts val="1800"/>
              <a:buFont typeface="Noto Sans Symbols"/>
              <a:buChar char="▪"/>
              <a:defRPr sz="1800" b="0" i="0" u="none" strike="noStrike" cap="none">
                <a:solidFill>
                  <a:schemeClr val="dk1"/>
                </a:solidFill>
                <a:latin typeface="Arial"/>
                <a:ea typeface="Arial"/>
                <a:cs typeface="Arial"/>
                <a:sym typeface="Arial"/>
              </a:defRPr>
            </a:lvl2pPr>
            <a:lvl3pPr marL="1371600" marR="0" lvl="2" indent="-304800" algn="l" rtl="0">
              <a:lnSpc>
                <a:spcPct val="100000"/>
              </a:lnSpc>
              <a:spcBef>
                <a:spcPts val="300"/>
              </a:spcBef>
              <a:spcAft>
                <a:spcPts val="0"/>
              </a:spcAft>
              <a:buClr>
                <a:srgbClr val="1F1828"/>
              </a:buClr>
              <a:buSzPts val="1200"/>
              <a:buFont typeface="Noto Sans Symbols"/>
              <a:buChar char="▪"/>
              <a:defRPr sz="1500" b="0" i="0" u="none" strike="noStrike" cap="none">
                <a:solidFill>
                  <a:schemeClr val="dk1"/>
                </a:solidFill>
                <a:latin typeface="Arial"/>
                <a:ea typeface="Arial"/>
                <a:cs typeface="Arial"/>
                <a:sym typeface="Arial"/>
              </a:defRPr>
            </a:lvl3pPr>
            <a:lvl4pPr marL="1828800" marR="0" lvl="3" indent="-306477" algn="l" rtl="0">
              <a:lnSpc>
                <a:spcPct val="100000"/>
              </a:lnSpc>
              <a:spcBef>
                <a:spcPts val="255"/>
              </a:spcBef>
              <a:spcAft>
                <a:spcPts val="0"/>
              </a:spcAft>
              <a:buClr>
                <a:srgbClr val="205867"/>
              </a:buClr>
              <a:buSzPts val="1226"/>
              <a:buFont typeface="Noto Sans Symbols"/>
              <a:buChar char="▪"/>
              <a:defRPr sz="1275" b="0" i="0" u="none" strike="noStrike" cap="none">
                <a:solidFill>
                  <a:schemeClr val="dk1"/>
                </a:solidFill>
                <a:latin typeface="Arial"/>
                <a:ea typeface="Arial"/>
                <a:cs typeface="Arial"/>
                <a:sym typeface="Arial"/>
              </a:defRPr>
            </a:lvl4pPr>
            <a:lvl5pPr marL="2286000" marR="0" lvl="4" indent="-306477" algn="l" rtl="0">
              <a:lnSpc>
                <a:spcPct val="100000"/>
              </a:lnSpc>
              <a:spcBef>
                <a:spcPts val="255"/>
              </a:spcBef>
              <a:spcAft>
                <a:spcPts val="0"/>
              </a:spcAft>
              <a:buClr>
                <a:srgbClr val="974806"/>
              </a:buClr>
              <a:buSzPts val="1226"/>
              <a:buFont typeface="Arial"/>
              <a:buChar char="•"/>
              <a:defRPr sz="1275"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body" idx="6"/>
          </p:nvPr>
        </p:nvSpPr>
        <p:spPr>
          <a:xfrm>
            <a:off x="6096000" y="1257300"/>
            <a:ext cx="2895600" cy="3600600"/>
          </a:xfrm>
          <a:prstGeom prst="rect">
            <a:avLst/>
          </a:prstGeom>
          <a:noFill/>
          <a:ln>
            <a:noFill/>
          </a:ln>
        </p:spPr>
        <p:txBody>
          <a:bodyPr spcFirstLastPara="1" wrap="square" lIns="91425" tIns="91425" rIns="91425" bIns="91425" anchor="t" anchorCtr="0"/>
          <a:lstStyle>
            <a:lvl1pPr marL="457200" marR="0" lvl="0" indent="-308310" algn="l" rtl="0">
              <a:lnSpc>
                <a:spcPct val="100000"/>
              </a:lnSpc>
              <a:spcBef>
                <a:spcPts val="75"/>
              </a:spcBef>
              <a:spcAft>
                <a:spcPts val="0"/>
              </a:spcAft>
              <a:buClr>
                <a:srgbClr val="3F3151"/>
              </a:buClr>
              <a:buSzPts val="1255"/>
              <a:buFont typeface="Merriweather Sans"/>
              <a:buChar char="•"/>
              <a:defRPr sz="1350" b="1" i="0" u="none" strike="noStrike" cap="none">
                <a:solidFill>
                  <a:schemeClr val="dk1"/>
                </a:solidFill>
                <a:latin typeface="Arial"/>
                <a:ea typeface="Arial"/>
                <a:cs typeface="Arial"/>
                <a:sym typeface="Arial"/>
              </a:defRPr>
            </a:lvl1pPr>
            <a:lvl2pPr marL="914400" marR="0" lvl="1" indent="-304800" algn="l" rtl="0">
              <a:lnSpc>
                <a:spcPct val="100000"/>
              </a:lnSpc>
              <a:spcBef>
                <a:spcPts val="75"/>
              </a:spcBef>
              <a:spcAft>
                <a:spcPts val="0"/>
              </a:spcAft>
              <a:buClr>
                <a:srgbClr val="205867"/>
              </a:buClr>
              <a:buSzPts val="1200"/>
              <a:buFont typeface="Merriweather Sans"/>
              <a:buChar char="◦"/>
              <a:defRPr sz="1200" b="0" i="0" u="none" strike="noStrike" cap="none">
                <a:solidFill>
                  <a:schemeClr val="dk1"/>
                </a:solidFill>
                <a:latin typeface="Arial"/>
                <a:ea typeface="Arial"/>
                <a:cs typeface="Arial"/>
                <a:sym typeface="Arial"/>
              </a:defRPr>
            </a:lvl2pPr>
            <a:lvl3pPr marL="1371600" marR="0" lvl="2" indent="-289351" algn="l" rtl="0">
              <a:lnSpc>
                <a:spcPct val="100000"/>
              </a:lnSpc>
              <a:spcBef>
                <a:spcPts val="56"/>
              </a:spcBef>
              <a:spcAft>
                <a:spcPts val="0"/>
              </a:spcAft>
              <a:buClr>
                <a:srgbClr val="1F1828"/>
              </a:buClr>
              <a:buSzPts val="957"/>
              <a:buFont typeface="Merriweather Sans"/>
              <a:buChar char="■"/>
              <a:defRPr sz="1050" b="0" i="0" u="none" strike="noStrike" cap="none">
                <a:solidFill>
                  <a:schemeClr val="dk1"/>
                </a:solidFill>
                <a:latin typeface="Arial"/>
                <a:ea typeface="Arial"/>
                <a:cs typeface="Arial"/>
                <a:sym typeface="Arial"/>
              </a:defRPr>
            </a:lvl3pPr>
            <a:lvl4pPr marL="1828800" marR="0" lvl="3" indent="-285750" algn="l" rtl="0">
              <a:lnSpc>
                <a:spcPct val="100000"/>
              </a:lnSpc>
              <a:spcBef>
                <a:spcPts val="38"/>
              </a:spcBef>
              <a:spcAft>
                <a:spcPts val="0"/>
              </a:spcAft>
              <a:buClr>
                <a:srgbClr val="205867"/>
              </a:buClr>
              <a:buSzPts val="900"/>
              <a:buFont typeface="Merriweather Sans"/>
              <a:buChar char="□"/>
              <a:defRPr sz="90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315219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207025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48627779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35058917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56424634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4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5" name="Content Placeholder 2"/>
          <p:cNvSpPr>
            <a:spLocks noGrp="1"/>
          </p:cNvSpPr>
          <p:nvPr>
            <p:ph sz="half" idx="18"/>
          </p:nvPr>
        </p:nvSpPr>
        <p:spPr>
          <a:xfrm>
            <a:off x="1524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0" name="Text Placeholder 11"/>
          <p:cNvSpPr>
            <a:spLocks noGrp="1"/>
          </p:cNvSpPr>
          <p:nvPr>
            <p:ph type="body" sz="quarter" idx="19"/>
          </p:nvPr>
        </p:nvSpPr>
        <p:spPr>
          <a:xfrm>
            <a:off x="31242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1" name="Content Placeholder 2"/>
          <p:cNvSpPr>
            <a:spLocks noGrp="1"/>
          </p:cNvSpPr>
          <p:nvPr>
            <p:ph sz="half" idx="20"/>
          </p:nvPr>
        </p:nvSpPr>
        <p:spPr>
          <a:xfrm>
            <a:off x="31242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22" name="Text Placeholder 11"/>
          <p:cNvSpPr>
            <a:spLocks noGrp="1"/>
          </p:cNvSpPr>
          <p:nvPr>
            <p:ph type="body" sz="quarter" idx="21"/>
          </p:nvPr>
        </p:nvSpPr>
        <p:spPr>
          <a:xfrm>
            <a:off x="6096001" y="742951"/>
            <a:ext cx="2895600" cy="457200"/>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23" name="Content Placeholder 2"/>
          <p:cNvSpPr>
            <a:spLocks noGrp="1"/>
          </p:cNvSpPr>
          <p:nvPr>
            <p:ph sz="half" idx="22"/>
          </p:nvPr>
        </p:nvSpPr>
        <p:spPr>
          <a:xfrm>
            <a:off x="6096000" y="1257300"/>
            <a:ext cx="2895600" cy="3600450"/>
          </a:xfrm>
          <a:prstGeom prst="rect">
            <a:avLst/>
          </a:prstGeom>
        </p:spPr>
        <p:txBody>
          <a:bodyPr>
            <a:normAutofit/>
          </a:bodyPr>
          <a:lstStyle>
            <a:lvl1pPr marL="137160" indent="-137160">
              <a:spcBef>
                <a:spcPts val="75"/>
              </a:spcBef>
              <a:spcAft>
                <a:spcPts val="75"/>
              </a:spcAft>
              <a:buSzPct val="100000"/>
              <a:buFont typeface="LucidaGrande" charset="0"/>
              <a:buChar char="•"/>
              <a:defRPr sz="1350"/>
            </a:lvl1pPr>
            <a:lvl2pPr marL="274320" indent="-137160">
              <a:spcBef>
                <a:spcPts val="56"/>
              </a:spcBef>
              <a:spcAft>
                <a:spcPts val="56"/>
              </a:spcAft>
              <a:buFont typeface="LucidaGrande" charset="0"/>
              <a:buChar char="◦"/>
              <a:defRPr sz="1200" baseline="0"/>
            </a:lvl2pPr>
            <a:lvl3pPr marL="411480" indent="-137160">
              <a:spcBef>
                <a:spcPts val="38"/>
              </a:spcBef>
              <a:spcAft>
                <a:spcPts val="38"/>
              </a:spcAft>
              <a:buSzPct val="100000"/>
              <a:buFont typeface="LucidaGrande" charset="0"/>
              <a:buChar char="■"/>
              <a:defRPr sz="105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0851184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80009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1600200"/>
            <a:ext cx="8686800" cy="32575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34361586"/>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2 Horz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3638551"/>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742950"/>
            <a:ext cx="8686800" cy="281940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2"/>
          <p:cNvSpPr>
            <a:spLocks noGrp="1"/>
          </p:cNvSpPr>
          <p:nvPr>
            <p:ph sz="half" idx="11"/>
          </p:nvPr>
        </p:nvSpPr>
        <p:spPr>
          <a:xfrm>
            <a:off x="4572000" y="3638550"/>
            <a:ext cx="4267200" cy="1143000"/>
          </a:xfrm>
          <a:prstGeom prst="rect">
            <a:avLst/>
          </a:prstGeom>
        </p:spPr>
        <p:txBody>
          <a:bodyPr>
            <a:normAutofit/>
          </a:bodyPr>
          <a:lstStyle>
            <a:lvl1pPr marL="205740" indent="-205740">
              <a:spcBef>
                <a:spcPts val="75"/>
              </a:spcBef>
              <a:spcAft>
                <a:spcPts val="75"/>
              </a:spcAft>
              <a:buSzPct val="100000"/>
              <a:buFont typeface="LucidaGrande" charset="0"/>
              <a:buChar char="•"/>
              <a:defRPr sz="1600"/>
            </a:lvl1pPr>
            <a:lvl2pPr marL="411480" indent="-200872">
              <a:spcBef>
                <a:spcPts val="56"/>
              </a:spcBef>
              <a:spcAft>
                <a:spcPts val="56"/>
              </a:spcAft>
              <a:buFont typeface="LucidaGrande" charset="0"/>
              <a:buChar char="◦"/>
              <a:defRPr sz="1400"/>
            </a:lvl2pPr>
            <a:lvl3pPr marL="548640" indent="-160697">
              <a:spcBef>
                <a:spcPts val="38"/>
              </a:spcBef>
              <a:spcAft>
                <a:spcPts val="38"/>
              </a:spcAft>
              <a:buSzPct val="100000"/>
              <a:buFont typeface="LucidaGrande" charset="0"/>
              <a:buChar char="■"/>
              <a:defRPr sz="12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005435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2 Horz">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
          </p:nvPr>
        </p:nvSpPr>
        <p:spPr>
          <a:xfrm>
            <a:off x="152400" y="742951"/>
            <a:ext cx="8686800" cy="2000249"/>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34784144"/>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04909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2 Horz Big/Sm">
  <p:cSld name="Content 2 Horz Big/Sm">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6" name="Shape 116"/>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17" name="Shape 117"/>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18" name="Shape 118"/>
          <p:cNvSpPr txBox="1">
            <a:spLocks noGrp="1"/>
          </p:cNvSpPr>
          <p:nvPr>
            <p:ph type="body" idx="1"/>
          </p:nvPr>
        </p:nvSpPr>
        <p:spPr>
          <a:xfrm>
            <a:off x="152400" y="742950"/>
            <a:ext cx="8686800" cy="8001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body" idx="2"/>
          </p:nvPr>
        </p:nvSpPr>
        <p:spPr>
          <a:xfrm>
            <a:off x="152400" y="1600200"/>
            <a:ext cx="8686800" cy="32577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de 1">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857256082"/>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de 2">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0574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4572000" y="2857500"/>
            <a:ext cx="4284134" cy="20002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66122488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de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267200" cy="28575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285750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Content Placeholder 2"/>
          <p:cNvSpPr>
            <a:spLocks noGrp="1"/>
          </p:cNvSpPr>
          <p:nvPr>
            <p:ph sz="half" idx="11"/>
          </p:nvPr>
        </p:nvSpPr>
        <p:spPr>
          <a:xfrm>
            <a:off x="152400" y="3657600"/>
            <a:ext cx="8703734" cy="1200150"/>
          </a:xfrm>
          <a:prstGeom prst="rect">
            <a:avLst/>
          </a:prstGeom>
        </p:spPr>
        <p:txBody>
          <a:bodyPr>
            <a:normAutofit/>
          </a:bodyPr>
          <a:lstStyle>
            <a:lvl1pPr marL="171450" indent="-171450">
              <a:spcBef>
                <a:spcPts val="75"/>
              </a:spcBef>
              <a:spcAft>
                <a:spcPts val="75"/>
              </a:spcAft>
              <a:buSzPct val="100000"/>
              <a:buFont typeface="LucidaGrande" charset="0"/>
              <a:buChar char="•"/>
              <a:defRPr sz="1500"/>
            </a:lvl1pPr>
            <a:lvl2pPr marL="342900" indent="-137160">
              <a:spcBef>
                <a:spcPts val="56"/>
              </a:spcBef>
              <a:spcAft>
                <a:spcPts val="56"/>
              </a:spcAft>
              <a:buFont typeface="LucidaGrande" charset="0"/>
              <a:buChar char="◦"/>
              <a:defRPr sz="1350"/>
            </a:lvl2pPr>
            <a:lvl3pPr marL="480060" indent="-137160">
              <a:spcBef>
                <a:spcPts val="38"/>
              </a:spcBef>
              <a:spcAft>
                <a:spcPts val="38"/>
              </a:spcAft>
              <a:buSzPct val="100000"/>
              <a:buFont typeface="LucidaGrande" charset="0"/>
              <a:buChar char="■"/>
              <a:defRPr sz="1200"/>
            </a:lvl3pPr>
            <a:lvl4pPr marL="617220" indent="-137160">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767271001"/>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de 4">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5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4" name="Content Placeholder 2"/>
          <p:cNvSpPr>
            <a:spLocks noGrp="1"/>
          </p:cNvSpPr>
          <p:nvPr>
            <p:ph sz="half" idx="15"/>
          </p:nvPr>
        </p:nvSpPr>
        <p:spPr>
          <a:xfrm>
            <a:off x="1524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
        <p:nvSpPr>
          <p:cNvPr id="16" name="Content Placeholder 2"/>
          <p:cNvSpPr>
            <a:spLocks noGrp="1"/>
          </p:cNvSpPr>
          <p:nvPr>
            <p:ph sz="half" idx="16"/>
          </p:nvPr>
        </p:nvSpPr>
        <p:spPr>
          <a:xfrm>
            <a:off x="4572000" y="1257300"/>
            <a:ext cx="4267200" cy="360045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a:defRPr lang="en-US" sz="900" b="0" i="0" smtClean="0">
                <a:latin typeface="Menlo" charset="0"/>
                <a:ea typeface="Menlo" charset="0"/>
                <a:cs typeface="Menlo" charset="0"/>
              </a:defRPr>
            </a:lvl1pPr>
          </a:lstStyle>
          <a:p>
            <a:pPr marL="0" lvl="0" indent="0">
              <a:spcBef>
                <a:spcPts val="75"/>
              </a:spcBef>
              <a:spcAft>
                <a:spcPts val="75"/>
              </a:spcAft>
              <a:buFont typeface="LucidaGrande" charset="0"/>
              <a:buNone/>
            </a:pPr>
            <a:r>
              <a:rPr lang="en-US" smtClean="0"/>
              <a:t>Click to edit Master text styles</a:t>
            </a:r>
          </a:p>
        </p:txBody>
      </p:sp>
    </p:spTree>
    <p:extLst>
      <p:ext uri="{BB962C8B-B14F-4D97-AF65-F5344CB8AC3E}">
        <p14:creationId xmlns:p14="http://schemas.microsoft.com/office/powerpoint/2010/main" val="3702508087"/>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de 5">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4419600" cy="4114800"/>
          </a:xfrm>
          <a:prstGeom prst="rect">
            <a:avLst/>
          </a:prstGeom>
          <a:solidFill>
            <a:schemeClr val="bg2"/>
          </a:solidFill>
          <a:effectLst>
            <a:outerShdw blurRad="50800" dist="38100" dir="2700000" algn="tl" rotWithShape="0">
              <a:prstClr val="black">
                <a:alpha val="40000"/>
              </a:prstClr>
            </a:outerShdw>
          </a:effectLst>
        </p:spPr>
        <p:txBody>
          <a:bodyPr lIns="45720" rIns="45720">
            <a:normAutofit/>
          </a:bodyPr>
          <a:lstStyle>
            <a:lvl1pPr marL="0" indent="0">
              <a:spcBef>
                <a:spcPts val="75"/>
              </a:spcBef>
              <a:spcAft>
                <a:spcPts val="75"/>
              </a:spcAft>
              <a:buSzPct val="100000"/>
              <a:buFont typeface="LucidaGrande" charset="0"/>
              <a:buNone/>
              <a:defRPr sz="900" b="0" i="0">
                <a:solidFill>
                  <a:schemeClr val="tx1"/>
                </a:solidFill>
                <a:latin typeface="Menlo" charset="0"/>
                <a:ea typeface="Menlo" charset="0"/>
                <a:cs typeface="Menlo" charset="0"/>
              </a:defRPr>
            </a:lvl1pPr>
            <a:lvl2pPr marL="205740" indent="0">
              <a:spcBef>
                <a:spcPts val="56"/>
              </a:spcBef>
              <a:spcAft>
                <a:spcPts val="56"/>
              </a:spcAft>
              <a:buFont typeface="LucidaGrande" charset="0"/>
              <a:buNone/>
              <a:defRPr sz="1500"/>
            </a:lvl2pPr>
            <a:lvl3pPr marL="342900" indent="0">
              <a:spcBef>
                <a:spcPts val="38"/>
              </a:spcBef>
              <a:spcAft>
                <a:spcPts val="38"/>
              </a:spcAft>
              <a:buSzPct val="100000"/>
              <a:buFont typeface="LucidaGrande" charset="0"/>
              <a:buNone/>
              <a:defRPr sz="1350"/>
            </a:lvl3pPr>
            <a:lvl4pPr marL="480060" indent="0">
              <a:spcBef>
                <a:spcPts val="19"/>
              </a:spcBef>
              <a:spcAft>
                <a:spcPts val="19"/>
              </a:spcAft>
              <a:buSzPct val="100000"/>
              <a:buFont typeface="LucidaGrande" charset="0"/>
              <a:buNone/>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p:txBody>
      </p:sp>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01288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ipeline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2857500"/>
            <a:ext cx="8686800" cy="2000250"/>
          </a:xfrm>
          <a:prstGeom prst="rect">
            <a:avLst/>
          </a:prstGeom>
        </p:spPr>
        <p:txBody>
          <a:bodyPr>
            <a:normAutofit/>
          </a:bodyPr>
          <a:lstStyle>
            <a:lvl1pPr marL="205740" indent="-205740">
              <a:spcBef>
                <a:spcPts val="75"/>
              </a:spcBef>
              <a:spcAft>
                <a:spcPts val="75"/>
              </a:spcAft>
              <a:buSzPct val="100000"/>
              <a:buFont typeface="LucidaGrande" charset="0"/>
              <a:buChar char="•"/>
              <a:defRPr sz="1800"/>
            </a:lvl1pPr>
            <a:lvl2pPr marL="411480" indent="-200872">
              <a:spcBef>
                <a:spcPts val="56"/>
              </a:spcBef>
              <a:spcAft>
                <a:spcPts val="56"/>
              </a:spcAft>
              <a:buFont typeface="LucidaGrande" charset="0"/>
              <a:buChar char="◦"/>
              <a:defRPr sz="1500"/>
            </a:lvl2pPr>
            <a:lvl3pPr marL="548640" indent="-160697">
              <a:spcBef>
                <a:spcPts val="38"/>
              </a:spcBef>
              <a:spcAft>
                <a:spcPts val="38"/>
              </a:spcAft>
              <a:buSzPct val="100000"/>
              <a:buFont typeface="LucidaGrande" charset="0"/>
              <a:buChar char="■"/>
              <a:defRPr sz="135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32" name="Rectangle 31"/>
          <p:cNvSpPr/>
          <p:nvPr userDrawn="1"/>
        </p:nvSpPr>
        <p:spPr>
          <a:xfrm rot="5400000">
            <a:off x="-304799"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Parser</a:t>
            </a:r>
            <a:endParaRPr lang="en-US" sz="1350" kern="1200" dirty="0">
              <a:solidFill>
                <a:prstClr val="black"/>
              </a:solidFill>
            </a:endParaRPr>
          </a:p>
        </p:txBody>
      </p:sp>
      <p:grpSp>
        <p:nvGrpSpPr>
          <p:cNvPr id="33" name="Group 32"/>
          <p:cNvGrpSpPr/>
          <p:nvPr userDrawn="1"/>
        </p:nvGrpSpPr>
        <p:grpSpPr>
          <a:xfrm>
            <a:off x="990600" y="1200150"/>
            <a:ext cx="1524000" cy="1428750"/>
            <a:chOff x="1485649" y="3204982"/>
            <a:chExt cx="1124341" cy="2169166"/>
          </a:xfrm>
          <a:noFill/>
        </p:grpSpPr>
        <p:sp>
          <p:nvSpPr>
            <p:cNvPr id="34" name="Rectangle 3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35" name="Rectangle 3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38" name="Group 37"/>
          <p:cNvGrpSpPr/>
          <p:nvPr userDrawn="1"/>
        </p:nvGrpSpPr>
        <p:grpSpPr>
          <a:xfrm>
            <a:off x="2819400" y="1207716"/>
            <a:ext cx="1524000" cy="1421183"/>
            <a:chOff x="1485649" y="3204982"/>
            <a:chExt cx="1124341" cy="2169166"/>
          </a:xfrm>
          <a:noFill/>
        </p:grpSpPr>
        <p:sp>
          <p:nvSpPr>
            <p:cNvPr id="39" name="Rectangle 3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0" name="Rectangle 3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3" name="Group 42"/>
          <p:cNvGrpSpPr/>
          <p:nvPr userDrawn="1"/>
        </p:nvGrpSpPr>
        <p:grpSpPr>
          <a:xfrm>
            <a:off x="4648200" y="1207716"/>
            <a:ext cx="1524000" cy="1421184"/>
            <a:chOff x="1485649" y="3204982"/>
            <a:chExt cx="1124341" cy="2169166"/>
          </a:xfrm>
          <a:noFill/>
        </p:grpSpPr>
        <p:sp>
          <p:nvSpPr>
            <p:cNvPr id="44" name="Rectangle 43"/>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45" name="Rectangle 44"/>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grpSp>
        <p:nvGrpSpPr>
          <p:cNvPr id="48" name="Group 47"/>
          <p:cNvGrpSpPr/>
          <p:nvPr userDrawn="1"/>
        </p:nvGrpSpPr>
        <p:grpSpPr>
          <a:xfrm>
            <a:off x="6477000" y="1168472"/>
            <a:ext cx="1524000" cy="1460428"/>
            <a:chOff x="1485649" y="3204982"/>
            <a:chExt cx="1124341" cy="2169166"/>
          </a:xfrm>
          <a:noFill/>
        </p:grpSpPr>
        <p:sp>
          <p:nvSpPr>
            <p:cNvPr id="49" name="Rectangle 48"/>
            <p:cNvSpPr/>
            <p:nvPr/>
          </p:nvSpPr>
          <p:spPr>
            <a:xfrm>
              <a:off x="1492629" y="3216471"/>
              <a:ext cx="1117361" cy="215767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rtlCol="0" anchor="ctr"/>
            <a:lstStyle/>
            <a:p>
              <a:pPr algn="ctr" defTabSz="457200">
                <a:buClrTx/>
                <a:buFontTx/>
                <a:buNone/>
              </a:pPr>
              <a:endParaRPr lang="en-US" sz="2100" kern="1200" dirty="0">
                <a:solidFill>
                  <a:prstClr val="black"/>
                </a:solidFill>
              </a:endParaRPr>
            </a:p>
          </p:txBody>
        </p:sp>
        <p:sp>
          <p:nvSpPr>
            <p:cNvPr id="50" name="Rectangle 49"/>
            <p:cNvSpPr/>
            <p:nvPr/>
          </p:nvSpPr>
          <p:spPr>
            <a:xfrm>
              <a:off x="1485649" y="3204982"/>
              <a:ext cx="1124341" cy="2157678"/>
            </a:xfrm>
            <a:prstGeom prst="rect">
              <a:avLst/>
            </a:prstGeom>
            <a:grpFill/>
          </p:spPr>
          <p:style>
            <a:lnRef idx="2">
              <a:schemeClr val="accent1"/>
            </a:lnRef>
            <a:fillRef idx="1">
              <a:schemeClr val="lt1"/>
            </a:fillRef>
            <a:effectRef idx="0">
              <a:schemeClr val="accent1"/>
            </a:effectRef>
            <a:fontRef idx="minor">
              <a:schemeClr val="dk1"/>
            </a:fontRef>
          </p:style>
          <p:txBody>
            <a:bodyPr lIns="45720" tIns="45720" rIns="45720" bIns="45720" rtlCol="0" anchor="ctr"/>
            <a:lstStyle/>
            <a:p>
              <a:pPr algn="ctr" defTabSz="457200">
                <a:buClrTx/>
                <a:buFontTx/>
                <a:buNone/>
              </a:pPr>
              <a:endParaRPr lang="en-US" sz="1350" kern="1200">
                <a:solidFill>
                  <a:prstClr val="black"/>
                </a:solidFill>
              </a:endParaRPr>
            </a:p>
          </p:txBody>
        </p:sp>
      </p:grpSp>
      <p:sp>
        <p:nvSpPr>
          <p:cNvPr id="53" name="Rectangle 52"/>
          <p:cNvSpPr/>
          <p:nvPr userDrawn="1"/>
        </p:nvSpPr>
        <p:spPr>
          <a:xfrm rot="5400000">
            <a:off x="7467600" y="1485901"/>
            <a:ext cx="1828800" cy="457199"/>
          </a:xfrm>
          <a:prstGeom prst="rect">
            <a:avLst/>
          </a:prstGeom>
          <a:ln/>
        </p:spPr>
        <p:style>
          <a:lnRef idx="1">
            <a:schemeClr val="dk1"/>
          </a:lnRef>
          <a:fillRef idx="2">
            <a:schemeClr val="dk1"/>
          </a:fillRef>
          <a:effectRef idx="1">
            <a:schemeClr val="dk1"/>
          </a:effectRef>
          <a:fontRef idx="minor">
            <a:schemeClr val="dk1"/>
          </a:fontRef>
        </p:style>
        <p:txBody>
          <a:bodyPr lIns="34290" tIns="34290" rIns="34290" bIns="34290" rtlCol="0" anchor="ctr"/>
          <a:lstStyle/>
          <a:p>
            <a:pPr algn="ctr" defTabSz="457200">
              <a:buClrTx/>
              <a:buFontTx/>
              <a:buNone/>
            </a:pPr>
            <a:r>
              <a:rPr lang="en-US" sz="1350" kern="1200" dirty="0" smtClean="0">
                <a:solidFill>
                  <a:prstClr val="black"/>
                </a:solidFill>
              </a:rPr>
              <a:t>Deparser</a:t>
            </a:r>
            <a:endParaRPr lang="en-US" sz="1350" kern="1200" dirty="0">
              <a:solidFill>
                <a:prstClr val="black"/>
              </a:solidFill>
            </a:endParaRPr>
          </a:p>
        </p:txBody>
      </p:sp>
      <p:sp>
        <p:nvSpPr>
          <p:cNvPr id="3" name="Rectangle 2"/>
          <p:cNvSpPr/>
          <p:nvPr userDrawn="1"/>
        </p:nvSpPr>
        <p:spPr>
          <a:xfrm>
            <a:off x="685800" y="843349"/>
            <a:ext cx="7620000" cy="2806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r>
              <a:rPr lang="en-US" kern="1200" dirty="0" smtClean="0">
                <a:solidFill>
                  <a:prstClr val="white"/>
                </a:solidFill>
              </a:rPr>
              <a:t>Metadata bus</a:t>
            </a:r>
            <a:endParaRPr lang="en-US" kern="1200" dirty="0">
              <a:solidFill>
                <a:prstClr val="white"/>
              </a:solidFill>
            </a:endParaRPr>
          </a:p>
        </p:txBody>
      </p:sp>
    </p:spTree>
    <p:extLst>
      <p:ext uri="{BB962C8B-B14F-4D97-AF65-F5344CB8AC3E}">
        <p14:creationId xmlns:p14="http://schemas.microsoft.com/office/powerpoint/2010/main" val="412476835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80">
          <p15:clr>
            <a:srgbClr val="FBAE40"/>
          </p15:clr>
        </p15:guide>
        <p15:guide id="2" pos="720">
          <p15:clr>
            <a:srgbClr val="FBAE40"/>
          </p15:clr>
        </p15:guide>
        <p15:guide id="3" pos="1200">
          <p15:clr>
            <a:srgbClr val="FBAE40"/>
          </p15:clr>
        </p15:guide>
        <p15:guide id="4" pos="1872">
          <p15:clr>
            <a:srgbClr val="FBAE40"/>
          </p15:clr>
        </p15:guide>
        <p15:guide id="5" pos="2352">
          <p15:clr>
            <a:srgbClr val="FBAE40"/>
          </p15:clr>
        </p15:guide>
        <p15:guide id="6" pos="3024">
          <p15:clr>
            <a:srgbClr val="FBAE40"/>
          </p15:clr>
        </p15:guide>
        <p15:guide id="7" pos="3504">
          <p15:clr>
            <a:srgbClr val="FBAE40"/>
          </p15:clr>
        </p15:guide>
        <p15:guide id="8" pos="4176">
          <p15:clr>
            <a:srgbClr val="FBAE40"/>
          </p15:clr>
        </p15:guide>
        <p15:guide id="9" pos="465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1 w/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152400" y="742950"/>
            <a:ext cx="8686800" cy="34290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10" name="Text Placeholder 11"/>
          <p:cNvSpPr>
            <a:spLocks noGrp="1"/>
          </p:cNvSpPr>
          <p:nvPr>
            <p:ph type="body" sz="quarter" idx="13"/>
          </p:nvPr>
        </p:nvSpPr>
        <p:spPr>
          <a:xfrm>
            <a:off x="152400" y="4229101"/>
            <a:ext cx="8686800"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Tree>
    <p:extLst>
      <p:ext uri="{BB962C8B-B14F-4D97-AF65-F5344CB8AC3E}">
        <p14:creationId xmlns:p14="http://schemas.microsoft.com/office/powerpoint/2010/main" val="405235964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5"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Tree>
    <p:extLst>
      <p:ext uri="{BB962C8B-B14F-4D97-AF65-F5344CB8AC3E}">
        <p14:creationId xmlns:p14="http://schemas.microsoft.com/office/powerpoint/2010/main" val="3478631129"/>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no bar">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244633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rawingGrid">
    <p:spTree>
      <p:nvGrpSpPr>
        <p:cNvPr id="1" name=""/>
        <p:cNvGrpSpPr/>
        <p:nvPr/>
      </p:nvGrpSpPr>
      <p:grpSpPr>
        <a:xfrm>
          <a:off x="0" y="0"/>
          <a:ext cx="0" cy="0"/>
          <a:chOff x="0" y="0"/>
          <a:chExt cx="0" cy="0"/>
        </a:xfrm>
      </p:grpSpPr>
      <p:pic>
        <p:nvPicPr>
          <p:cNvPr id="1029" name="Picture 10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228600"/>
            <a:ext cx="8540496" cy="4576572"/>
          </a:xfrm>
          <a:prstGeom prst="rect">
            <a:avLst/>
          </a:prstGeom>
        </p:spPr>
      </p:pic>
    </p:spTree>
    <p:extLst>
      <p:ext uri="{BB962C8B-B14F-4D97-AF65-F5344CB8AC3E}">
        <p14:creationId xmlns:p14="http://schemas.microsoft.com/office/powerpoint/2010/main" val="4850853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Content 2 Horz Big/Sm">
  <p:cSld name="1_Content 2 Horz Big/Sm">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152400" y="127400"/>
            <a:ext cx="8686800" cy="479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2700"/>
              <a:buFont typeface="Arial"/>
              <a:buNone/>
              <a:defRPr sz="2700" b="1" i="0" u="none" strike="noStrike" cap="none">
                <a:solidFill>
                  <a:schemeClr val="dk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2" name="Shape 122"/>
          <p:cNvSpPr/>
          <p:nvPr/>
        </p:nvSpPr>
        <p:spPr>
          <a:xfrm>
            <a:off x="152400" y="607222"/>
            <a:ext cx="8686800" cy="81300"/>
          </a:xfrm>
          <a:prstGeom prst="roundRect">
            <a:avLst>
              <a:gd name="adj" fmla="val 16667"/>
            </a:avLst>
          </a:prstGeom>
          <a:gradFill>
            <a:gsLst>
              <a:gs pos="0">
                <a:srgbClr val="50771E"/>
              </a:gs>
              <a:gs pos="50000">
                <a:srgbClr val="76AD2B"/>
              </a:gs>
              <a:gs pos="100000">
                <a:srgbClr val="8DD034"/>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66"/>
              <a:buFont typeface="Arial"/>
              <a:buNone/>
            </a:pPr>
            <a:endParaRPr sz="1266" b="0" i="0" u="none" strike="noStrike" cap="none">
              <a:solidFill>
                <a:srgbClr val="000000"/>
              </a:solidFill>
              <a:latin typeface="Calibri"/>
              <a:ea typeface="Calibri"/>
              <a:cs typeface="Calibri"/>
              <a:sym typeface="Calibri"/>
            </a:endParaRPr>
          </a:p>
        </p:txBody>
      </p:sp>
      <p:sp>
        <p:nvSpPr>
          <p:cNvPr id="123" name="Shape 123"/>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
        <p:nvSpPr>
          <p:cNvPr id="124" name="Shape 124"/>
          <p:cNvSpPr txBox="1">
            <a:spLocks noGrp="1"/>
          </p:cNvSpPr>
          <p:nvPr>
            <p:ph type="body" idx="1"/>
          </p:nvPr>
        </p:nvSpPr>
        <p:spPr>
          <a:xfrm>
            <a:off x="152400" y="3638551"/>
            <a:ext cx="4267200" cy="1143000"/>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75"/>
              </a:spcBef>
              <a:spcAft>
                <a:spcPts val="0"/>
              </a:spcAft>
              <a:buClr>
                <a:srgbClr val="3F3151"/>
              </a:buClr>
              <a:buSzPts val="1600"/>
              <a:buFont typeface="Merriweather Sans"/>
              <a:buChar char="•"/>
              <a:defRPr sz="1600" b="1" i="0" u="none" strike="noStrike" cap="none">
                <a:solidFill>
                  <a:schemeClr val="dk1"/>
                </a:solidFill>
                <a:latin typeface="Arial"/>
                <a:ea typeface="Arial"/>
                <a:cs typeface="Arial"/>
                <a:sym typeface="Arial"/>
              </a:defRPr>
            </a:lvl1pPr>
            <a:lvl2pPr marL="914400" marR="0" lvl="1" indent="-317500" algn="l" rtl="0">
              <a:lnSpc>
                <a:spcPct val="100000"/>
              </a:lnSpc>
              <a:spcBef>
                <a:spcPts val="75"/>
              </a:spcBef>
              <a:spcAft>
                <a:spcPts val="0"/>
              </a:spcAft>
              <a:buClr>
                <a:srgbClr val="205867"/>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25" name="Shape 125"/>
          <p:cNvSpPr txBox="1">
            <a:spLocks noGrp="1"/>
          </p:cNvSpPr>
          <p:nvPr>
            <p:ph type="body" idx="2"/>
          </p:nvPr>
        </p:nvSpPr>
        <p:spPr>
          <a:xfrm>
            <a:off x="152400" y="742950"/>
            <a:ext cx="8686800" cy="28194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75"/>
              </a:spcBef>
              <a:spcAft>
                <a:spcPts val="0"/>
              </a:spcAft>
              <a:buClr>
                <a:srgbClr val="3F3151"/>
              </a:buClr>
              <a:buSzPts val="1800"/>
              <a:buFont typeface="Merriweather Sans"/>
              <a:buChar char="•"/>
              <a:defRPr sz="1800" b="1" i="0" u="none" strike="noStrike" cap="none">
                <a:solidFill>
                  <a:schemeClr val="dk1"/>
                </a:solidFill>
                <a:latin typeface="Arial"/>
                <a:ea typeface="Arial"/>
                <a:cs typeface="Arial"/>
                <a:sym typeface="Arial"/>
              </a:defRPr>
            </a:lvl1pPr>
            <a:lvl2pPr marL="914400" marR="0" lvl="1" indent="-323850" algn="l" rtl="0">
              <a:lnSpc>
                <a:spcPct val="100000"/>
              </a:lnSpc>
              <a:spcBef>
                <a:spcPts val="75"/>
              </a:spcBef>
              <a:spcAft>
                <a:spcPts val="0"/>
              </a:spcAft>
              <a:buClr>
                <a:srgbClr val="205867"/>
              </a:buClr>
              <a:buSzPts val="1500"/>
              <a:buFont typeface="Merriweather Sans"/>
              <a:buChar char="◦"/>
              <a:defRPr sz="1500" b="0" i="0" u="none" strike="noStrike" cap="none">
                <a:solidFill>
                  <a:schemeClr val="dk1"/>
                </a:solidFill>
                <a:latin typeface="Arial"/>
                <a:ea typeface="Arial"/>
                <a:cs typeface="Arial"/>
                <a:sym typeface="Arial"/>
              </a:defRPr>
            </a:lvl2pPr>
            <a:lvl3pPr marL="1371600" marR="0" lvl="2" indent="-308310" algn="l" rtl="0">
              <a:lnSpc>
                <a:spcPct val="100000"/>
              </a:lnSpc>
              <a:spcBef>
                <a:spcPts val="56"/>
              </a:spcBef>
              <a:spcAft>
                <a:spcPts val="0"/>
              </a:spcAft>
              <a:buClr>
                <a:srgbClr val="1F1828"/>
              </a:buClr>
              <a:buSzPts val="1255"/>
              <a:buFont typeface="Merriweather Sans"/>
              <a:buChar char="■"/>
              <a:defRPr sz="135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
        <p:nvSpPr>
          <p:cNvPr id="126" name="Shape 126"/>
          <p:cNvSpPr txBox="1">
            <a:spLocks noGrp="1"/>
          </p:cNvSpPr>
          <p:nvPr>
            <p:ph type="body" idx="3"/>
          </p:nvPr>
        </p:nvSpPr>
        <p:spPr>
          <a:xfrm>
            <a:off x="4572000" y="3638550"/>
            <a:ext cx="4267200" cy="1143000"/>
          </a:xfrm>
          <a:prstGeom prst="rect">
            <a:avLst/>
          </a:prstGeom>
          <a:noFill/>
          <a:ln>
            <a:noFill/>
          </a:ln>
        </p:spPr>
        <p:txBody>
          <a:bodyPr spcFirstLastPara="1" wrap="square" lIns="91425" tIns="91425" rIns="91425" bIns="91425" anchor="t" anchorCtr="0"/>
          <a:lstStyle>
            <a:lvl1pPr marL="457200" marR="0" lvl="0" indent="-330200" algn="l" rtl="0">
              <a:lnSpc>
                <a:spcPct val="100000"/>
              </a:lnSpc>
              <a:spcBef>
                <a:spcPts val="75"/>
              </a:spcBef>
              <a:spcAft>
                <a:spcPts val="0"/>
              </a:spcAft>
              <a:buClr>
                <a:srgbClr val="3F3151"/>
              </a:buClr>
              <a:buSzPts val="1600"/>
              <a:buFont typeface="Merriweather Sans"/>
              <a:buChar char="•"/>
              <a:defRPr sz="1600" b="1" i="0" u="none" strike="noStrike" cap="none">
                <a:solidFill>
                  <a:schemeClr val="dk1"/>
                </a:solidFill>
                <a:latin typeface="Arial"/>
                <a:ea typeface="Arial"/>
                <a:cs typeface="Arial"/>
                <a:sym typeface="Arial"/>
              </a:defRPr>
            </a:lvl1pPr>
            <a:lvl2pPr marL="914400" marR="0" lvl="1" indent="-317500" algn="l" rtl="0">
              <a:lnSpc>
                <a:spcPct val="100000"/>
              </a:lnSpc>
              <a:spcBef>
                <a:spcPts val="75"/>
              </a:spcBef>
              <a:spcAft>
                <a:spcPts val="0"/>
              </a:spcAft>
              <a:buClr>
                <a:srgbClr val="205867"/>
              </a:buClr>
              <a:buSzPts val="1400"/>
              <a:buFont typeface="Merriweather Sans"/>
              <a:buChar char="◦"/>
              <a:defRPr sz="1400" b="0" i="0" u="none" strike="noStrike" cap="none">
                <a:solidFill>
                  <a:schemeClr val="dk1"/>
                </a:solidFill>
                <a:latin typeface="Arial"/>
                <a:ea typeface="Arial"/>
                <a:cs typeface="Arial"/>
                <a:sym typeface="Arial"/>
              </a:defRPr>
            </a:lvl2pPr>
            <a:lvl3pPr marL="1371600" marR="0" lvl="2" indent="-304800" algn="l" rtl="0">
              <a:lnSpc>
                <a:spcPct val="100000"/>
              </a:lnSpc>
              <a:spcBef>
                <a:spcPts val="56"/>
              </a:spcBef>
              <a:spcAft>
                <a:spcPts val="0"/>
              </a:spcAft>
              <a:buClr>
                <a:srgbClr val="1F1828"/>
              </a:buClr>
              <a:buSzPts val="1200"/>
              <a:buFont typeface="Merriweather Sans"/>
              <a:buChar char="■"/>
              <a:defRPr sz="1200" b="0" i="0" u="none" strike="noStrike" cap="none">
                <a:solidFill>
                  <a:schemeClr val="dk1"/>
                </a:solidFill>
                <a:latin typeface="Arial"/>
                <a:ea typeface="Arial"/>
                <a:cs typeface="Arial"/>
                <a:sym typeface="Arial"/>
              </a:defRPr>
            </a:lvl3pPr>
            <a:lvl4pPr marL="1828800" marR="0" lvl="3" indent="-289351" algn="l" rtl="0">
              <a:lnSpc>
                <a:spcPct val="100000"/>
              </a:lnSpc>
              <a:spcBef>
                <a:spcPts val="38"/>
              </a:spcBef>
              <a:spcAft>
                <a:spcPts val="0"/>
              </a:spcAft>
              <a:buClr>
                <a:srgbClr val="205867"/>
              </a:buClr>
              <a:buSzPts val="957"/>
              <a:buFont typeface="Merriweather Sans"/>
              <a:buChar char="□"/>
              <a:defRPr sz="1050" b="0" i="0" u="none" strike="noStrike" cap="none">
                <a:solidFill>
                  <a:schemeClr val="dk1"/>
                </a:solidFill>
                <a:latin typeface="Arial"/>
                <a:ea typeface="Arial"/>
                <a:cs typeface="Arial"/>
                <a:sym typeface="Arial"/>
              </a:defRPr>
            </a:lvl4pPr>
            <a:lvl5pPr marL="2286000" marR="0" lvl="4" indent="-304292" algn="l" rtl="0">
              <a:lnSpc>
                <a:spcPct val="100000"/>
              </a:lnSpc>
              <a:spcBef>
                <a:spcPts val="239"/>
              </a:spcBef>
              <a:spcAft>
                <a:spcPts val="0"/>
              </a:spcAft>
              <a:buClr>
                <a:srgbClr val="974806"/>
              </a:buClr>
              <a:buSzPts val="1192"/>
              <a:buFont typeface="Arial"/>
              <a:buChar char="○"/>
              <a:defRPr sz="1196" b="0" i="0" u="none" strike="noStrike" cap="none">
                <a:solidFill>
                  <a:schemeClr val="dk1"/>
                </a:solidFill>
                <a:latin typeface="Arial"/>
                <a:ea typeface="Arial"/>
                <a:cs typeface="Arial"/>
                <a:sym typeface="Arial"/>
              </a:defRPr>
            </a:lvl5pPr>
            <a:lvl6pPr marL="2743200" marR="0" lvl="5"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6pPr>
            <a:lvl7pPr marL="3200400" marR="0" lvl="6"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7pPr>
            <a:lvl8pPr marL="3657600" marR="0" lvl="7"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8pPr>
            <a:lvl9pPr marL="4114800" marR="0" lvl="8" indent="-304039" algn="l" rtl="0">
              <a:lnSpc>
                <a:spcPct val="100000"/>
              </a:lnSpc>
              <a:spcBef>
                <a:spcPts val="239"/>
              </a:spcBef>
              <a:spcAft>
                <a:spcPts val="0"/>
              </a:spcAft>
              <a:buClr>
                <a:schemeClr val="dk1"/>
              </a:buClr>
              <a:buSzPts val="1188"/>
              <a:buFont typeface="Arial"/>
              <a:buChar char="•"/>
              <a:defRPr sz="1196"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856181"/>
            <a:ext cx="8229600" cy="3823501"/>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D75A3EEF-98F2-9F4A-B623-022FD8B54C9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4781551"/>
            <a:ext cx="6477000" cy="361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390553772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29" name="image3.jpg" descr="Man_Walking_42-25460876-med-res.jpg"/>
          <p:cNvPicPr>
            <a:picLocks noChangeAspect="1"/>
          </p:cNvPicPr>
          <p:nvPr/>
        </p:nvPicPr>
        <p:blipFill>
          <a:blip r:embed="rId2">
            <a:extLst/>
          </a:blip>
          <a:stretch>
            <a:fillRect/>
          </a:stretch>
        </p:blipFill>
        <p:spPr>
          <a:xfrm>
            <a:off x="0" y="0"/>
            <a:ext cx="9144000" cy="5147898"/>
          </a:xfrm>
          <a:prstGeom prst="rect">
            <a:avLst/>
          </a:prstGeom>
          <a:ln w="12700">
            <a:miter lim="400000"/>
          </a:ln>
        </p:spPr>
      </p:pic>
      <p:sp>
        <p:nvSpPr>
          <p:cNvPr id="30" name="Shape 30"/>
          <p:cNvSpPr>
            <a:spLocks noGrp="1"/>
          </p:cNvSpPr>
          <p:nvPr>
            <p:ph type="body" sz="half" idx="1"/>
          </p:nvPr>
        </p:nvSpPr>
        <p:spPr>
          <a:xfrm>
            <a:off x="2895600" y="3479800"/>
            <a:ext cx="5791200" cy="1663700"/>
          </a:xfrm>
          <a:prstGeom prst="rect">
            <a:avLst/>
          </a:prstGeom>
        </p:spPr>
        <p:txBody>
          <a:bodyPr/>
          <a:lstStyle>
            <a:lvl1pPr algn="r">
              <a:spcBef>
                <a:spcPts val="200"/>
              </a:spcBef>
              <a:defRPr sz="1800">
                <a:solidFill>
                  <a:srgbClr val="FFC200"/>
                </a:solidFill>
              </a:defRPr>
            </a:lvl1pPr>
            <a:lvl2pPr marL="469153" indent="-243728" algn="r">
              <a:spcBef>
                <a:spcPts val="200"/>
              </a:spcBef>
              <a:defRPr sz="1800">
                <a:solidFill>
                  <a:srgbClr val="FFC200"/>
                </a:solidFill>
              </a:defRPr>
            </a:lvl2pPr>
            <a:lvl3pPr marL="653256" indent="-192881" algn="r">
              <a:spcBef>
                <a:spcPts val="200"/>
              </a:spcBef>
              <a:defRPr sz="1800">
                <a:solidFill>
                  <a:srgbClr val="FFC200"/>
                </a:solidFill>
              </a:defRPr>
            </a:lvl3pPr>
            <a:lvl4pPr marL="882253" indent="-196453" algn="r">
              <a:spcBef>
                <a:spcPts val="200"/>
              </a:spcBef>
              <a:defRPr sz="1800">
                <a:solidFill>
                  <a:srgbClr val="FFC200"/>
                </a:solidFill>
              </a:defRPr>
            </a:lvl4pPr>
            <a:lvl5pPr marL="1104503" indent="-196453" algn="r">
              <a:spcBef>
                <a:spcPts val="200"/>
              </a:spcBef>
              <a:defRPr sz="1800">
                <a:solidFill>
                  <a:srgbClr val="FFC200"/>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xfrm>
            <a:off x="2895600" y="2116666"/>
            <a:ext cx="5791200" cy="1363134"/>
          </a:xfrm>
          <a:prstGeom prst="rect">
            <a:avLst/>
          </a:prstGeom>
        </p:spPr>
        <p:txBody>
          <a:bodyPr lIns="0" tIns="0" rIns="0" bIns="0" anchor="t"/>
          <a:lstStyle>
            <a:lvl1pPr algn="r">
              <a:lnSpc>
                <a:spcPct val="100000"/>
              </a:lnSpc>
              <a:defRPr sz="2800"/>
            </a:lvl1pPr>
          </a:lstStyle>
          <a:p>
            <a:r>
              <a:t>Title Text</a:t>
            </a:r>
          </a:p>
        </p:txBody>
      </p:sp>
      <p:sp>
        <p:nvSpPr>
          <p:cNvPr id="32" name="Shape 32"/>
          <p:cNvSpPr/>
          <p:nvPr/>
        </p:nvSpPr>
        <p:spPr>
          <a:xfrm>
            <a:off x="0" y="4935746"/>
            <a:ext cx="4114800" cy="202418"/>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cap="all">
                <a:solidFill>
                  <a:srgbClr val="BFBFBF"/>
                </a:solidFill>
              </a:defRPr>
            </a:lvl1pPr>
          </a:lstStyle>
          <a:p>
            <a:pPr defTabSz="457200">
              <a:buClrTx/>
              <a:buFontTx/>
              <a:buNone/>
              <a:defRPr sz="1200" cap="none">
                <a:solidFill>
                  <a:srgbClr val="888888"/>
                </a:solidFill>
              </a:defRPr>
            </a:pPr>
            <a:r>
              <a:rPr sz="800" kern="1200">
                <a:ea typeface="+mn-ea"/>
                <a:cs typeface="+mn-cs"/>
              </a:rPr>
              <a:t>© 2017 Netronome</a:t>
            </a:r>
          </a:p>
        </p:txBody>
      </p:sp>
      <p:pic>
        <p:nvPicPr>
          <p:cNvPr id="33" name="image4.png" descr="Netronome_logo_reversed_clear.png"/>
          <p:cNvPicPr>
            <a:picLocks noChangeAspect="1"/>
          </p:cNvPicPr>
          <p:nvPr/>
        </p:nvPicPr>
        <p:blipFill>
          <a:blip r:embed="rId3">
            <a:extLst/>
          </a:blip>
          <a:stretch>
            <a:fillRect/>
          </a:stretch>
        </p:blipFill>
        <p:spPr>
          <a:xfrm>
            <a:off x="6065249" y="537443"/>
            <a:ext cx="2621551" cy="332508"/>
          </a:xfrm>
          <a:prstGeom prst="rect">
            <a:avLst/>
          </a:prstGeom>
          <a:ln w="12700">
            <a:miter lim="400000"/>
          </a:ln>
        </p:spPr>
      </p:pic>
      <p:sp>
        <p:nvSpPr>
          <p:cNvPr id="34" name="Shape 34"/>
          <p:cNvSpPr>
            <a:spLocks noGrp="1"/>
          </p:cNvSpPr>
          <p:nvPr>
            <p:ph type="sldNum" sz="quarter" idx="2"/>
          </p:nvPr>
        </p:nvSpPr>
        <p:spPr>
          <a:xfrm>
            <a:off x="6553200" y="4627562"/>
            <a:ext cx="2133600" cy="279401"/>
          </a:xfrm>
          <a:prstGeom prst="rect">
            <a:avLst/>
          </a:prstGeom>
        </p:spPr>
        <p:txBody>
          <a:bodyPr wrap="square"/>
          <a:lstStyle>
            <a:lvl1pPr algn="r">
              <a:defRPr sz="1200">
                <a:solidFill>
                  <a:srgbClr val="000000"/>
                </a:solidFill>
              </a:defRPr>
            </a:lvl1pPr>
          </a:lstStyle>
          <a:p>
            <a:fld id="{86CB4B4D-7CA3-9044-876B-883B54F8677D}" type="slidenum">
              <a:rPr/>
              <a:pPr/>
              <a:t>‹#›</a:t>
            </a:fld>
            <a:endParaRPr/>
          </a:p>
        </p:txBody>
      </p:sp>
    </p:spTree>
    <p:extLst>
      <p:ext uri="{BB962C8B-B14F-4D97-AF65-F5344CB8AC3E}">
        <p14:creationId xmlns:p14="http://schemas.microsoft.com/office/powerpoint/2010/main" val="139827558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l="8361" t="3773" r="351" b="4801"/>
          <a:stretch/>
        </p:blipFill>
        <p:spPr>
          <a:xfrm>
            <a:off x="-8364" y="-72614"/>
            <a:ext cx="9152363" cy="3445136"/>
          </a:xfrm>
          <a:prstGeom prst="rect">
            <a:avLst/>
          </a:prstGeom>
        </p:spPr>
      </p:pic>
      <p:cxnSp>
        <p:nvCxnSpPr>
          <p:cNvPr id="12" name="Straight Connector 11"/>
          <p:cNvCxnSpPr/>
          <p:nvPr userDrawn="1"/>
        </p:nvCxnSpPr>
        <p:spPr bwMode="auto">
          <a:xfrm>
            <a:off x="2963168" y="3773664"/>
            <a:ext cx="0" cy="612967"/>
          </a:xfrm>
          <a:prstGeom prst="line">
            <a:avLst/>
          </a:prstGeom>
          <a:solidFill>
            <a:schemeClr val="tx2"/>
          </a:solidFill>
          <a:ln w="9525"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flipV="1">
            <a:off x="0" y="3357146"/>
            <a:ext cx="9144000" cy="20574"/>
          </a:xfrm>
          <a:prstGeom prst="rect">
            <a:avLst/>
          </a:prstGeom>
          <a:solidFill>
            <a:srgbClr val="C0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defTabSz="457200">
              <a:buClrTx/>
              <a:buFontTx/>
              <a:buNone/>
            </a:pPr>
            <a:endParaRPr lang="en-US" sz="1350" kern="1200" dirty="0" smtClean="0">
              <a:ea typeface="+mn-ea"/>
              <a:cs typeface="+mn-cs"/>
            </a:endParaRPr>
          </a:p>
        </p:txBody>
      </p:sp>
      <p:sp>
        <p:nvSpPr>
          <p:cNvPr id="2" name="Title 1"/>
          <p:cNvSpPr>
            <a:spLocks noGrp="1"/>
          </p:cNvSpPr>
          <p:nvPr>
            <p:ph type="title" hasCustomPrompt="1"/>
          </p:nvPr>
        </p:nvSpPr>
        <p:spPr>
          <a:xfrm>
            <a:off x="3227742" y="3791951"/>
            <a:ext cx="5916258" cy="397764"/>
          </a:xfrm>
          <a:prstGeom prst="rect">
            <a:avLst/>
          </a:prstGeom>
        </p:spPr>
        <p:txBody>
          <a:bodyPr/>
          <a:lstStyle>
            <a:lvl1pPr>
              <a:defRPr>
                <a:solidFill>
                  <a:schemeClr val="tx1">
                    <a:lumMod val="75000"/>
                    <a:lumOff val="25000"/>
                  </a:schemeClr>
                </a:solidFill>
              </a:defRPr>
            </a:lvl1pPr>
          </a:lstStyle>
          <a:p>
            <a:r>
              <a:rPr lang="en-US" dirty="0" smtClean="0"/>
              <a:t>Click to edit Master title style</a:t>
            </a:r>
            <a:br>
              <a:rPr lang="en-US" dirty="0" smtClean="0"/>
            </a:b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00" y="3773665"/>
            <a:ext cx="1915517" cy="612966"/>
          </a:xfrm>
          <a:prstGeom prst="rect">
            <a:avLst/>
          </a:prstGeom>
        </p:spPr>
      </p:pic>
    </p:spTree>
    <p:extLst>
      <p:ext uri="{BB962C8B-B14F-4D97-AF65-F5344CB8AC3E}">
        <p14:creationId xmlns:p14="http://schemas.microsoft.com/office/powerpoint/2010/main" val="3672998073"/>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and Content 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5364"/>
            <a:ext cx="7878047" cy="3201253"/>
          </a:xfrm>
          <a:prstGeom prst="rect">
            <a:avLst/>
          </a:prstGeom>
        </p:spPr>
        <p:txBody>
          <a:bodyPr/>
          <a:lstStyle>
            <a:lvl1pPr marL="217885" indent="-217885" algn="l" rtl="0" eaLnBrk="0" fontAlgn="base" hangingPunct="0">
              <a:lnSpc>
                <a:spcPct val="110000"/>
              </a:lnSpc>
              <a:spcBef>
                <a:spcPts val="600"/>
              </a:spcBef>
              <a:spcAft>
                <a:spcPct val="0"/>
              </a:spcAft>
              <a:buClr>
                <a:schemeClr val="tx2"/>
              </a:buClr>
              <a:buSzPct val="88000"/>
              <a:buFont typeface="Wingdings" pitchFamily="2" charset="2"/>
              <a:buBlip>
                <a:blip r:embed="rId2"/>
              </a:buBlip>
              <a:defRPr lang="en-US" sz="1800" b="0" dirty="0" smtClean="0">
                <a:solidFill>
                  <a:schemeClr val="accent4"/>
                </a:solidFill>
                <a:latin typeface="+mn-lt"/>
                <a:ea typeface="+mn-ea"/>
                <a:cs typeface="+mn-cs"/>
              </a:defRPr>
            </a:lvl1pPr>
            <a:lvl2pPr marL="347663" indent="-130969">
              <a:lnSpc>
                <a:spcPct val="110000"/>
              </a:lnSpc>
              <a:defRPr sz="1350"/>
            </a:lvl2pPr>
            <a:lvl3pPr marL="511969" indent="-129779">
              <a:lnSpc>
                <a:spcPct val="110000"/>
              </a:lnSpc>
              <a:defRPr sz="1200"/>
            </a:lvl3pPr>
            <a:lvl4pPr marL="685800" indent="-129779">
              <a:lnSpc>
                <a:spcPct val="110000"/>
              </a:lnSpc>
              <a:buFont typeface="Arial" pitchFamily="34" charset="0"/>
              <a:buChar char="–"/>
              <a:defRPr sz="1050"/>
            </a:lvl4pPr>
            <a:lvl5pPr marL="989410" indent="-260747">
              <a:defRPr/>
            </a:lvl5pPr>
          </a:lstStyle>
          <a:p>
            <a:pPr lvl="0"/>
            <a:r>
              <a:rPr lang="en-US" smtClean="0"/>
              <a:t>Click to edit Master text styles</a:t>
            </a:r>
          </a:p>
          <a:p>
            <a:pPr lvl="1"/>
            <a:r>
              <a:rPr lang="en-US" smtClean="0"/>
              <a:t>Second level</a:t>
            </a:r>
          </a:p>
          <a:p>
            <a:pPr lvl="2"/>
            <a:r>
              <a:rPr lang="en-US" smtClean="0"/>
              <a:t>Third level</a:t>
            </a:r>
          </a:p>
        </p:txBody>
      </p:sp>
      <p:sp>
        <p:nvSpPr>
          <p:cNvPr id="4" name="Rectangle 23"/>
          <p:cNvSpPr>
            <a:spLocks noGrp="1" noChangeArrowheads="1"/>
          </p:cNvSpPr>
          <p:nvPr>
            <p:ph type="sldNum" sz="quarter" idx="10"/>
          </p:nvPr>
        </p:nvSpPr>
        <p:spPr>
          <a:xfrm>
            <a:off x="457200" y="4932761"/>
            <a:ext cx="838200" cy="18335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600" kern="1200" smtClean="0">
                <a:solidFill>
                  <a:schemeClr val="tx1"/>
                </a:solidFill>
                <a:latin typeface="Arial" charset="0"/>
                <a:ea typeface="+mn-ea"/>
                <a:cs typeface="+mn-cs"/>
              </a:defRPr>
            </a:lvl1pPr>
          </a:lstStyle>
          <a:p>
            <a:pPr>
              <a:defRPr/>
            </a:pPr>
            <a:r>
              <a:rPr dirty="0">
                <a:solidFill>
                  <a:srgbClr val="000000"/>
                </a:solidFill>
              </a:rPr>
              <a:t>Page </a:t>
            </a:r>
            <a:fld id="{060BD193-E118-4B16-863C-C8C12C675E3E}" type="slidenum">
              <a:rPr>
                <a:solidFill>
                  <a:srgbClr val="000000"/>
                </a:solidFill>
              </a:rPr>
              <a:pPr>
                <a:defRPr/>
              </a:pPr>
              <a:t>‹#›</a:t>
            </a:fld>
            <a:endParaRPr dirty="0">
              <a:solidFill>
                <a:srgbClr val="000000"/>
              </a:solidFill>
            </a:endParaRPr>
          </a:p>
        </p:txBody>
      </p:sp>
      <p:sp>
        <p:nvSpPr>
          <p:cNvPr id="6" name="Rectangle 11"/>
          <p:cNvSpPr>
            <a:spLocks noGrp="1" noChangeArrowheads="1"/>
          </p:cNvSpPr>
          <p:nvPr>
            <p:ph type="title"/>
          </p:nvPr>
        </p:nvSpPr>
        <p:spPr bwMode="auto">
          <a:xfrm>
            <a:off x="812800" y="157163"/>
            <a:ext cx="7874000" cy="397764"/>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1700121505"/>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7772400" cy="1102520"/>
          </a:xfrm>
          <a:prstGeom prst="rect">
            <a:avLst/>
          </a:prstGeom>
        </p:spPr>
        <p:txBody>
          <a:bodyPr anchor="ct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22" indent="0" algn="ctr">
              <a:buNone/>
              <a:defRPr>
                <a:solidFill>
                  <a:schemeClr val="tx1">
                    <a:tint val="75000"/>
                  </a:schemeClr>
                </a:solidFill>
              </a:defRPr>
            </a:lvl2pPr>
            <a:lvl3pPr marL="685644" indent="0" algn="ctr">
              <a:buNone/>
              <a:defRPr>
                <a:solidFill>
                  <a:schemeClr val="tx1">
                    <a:tint val="75000"/>
                  </a:schemeClr>
                </a:solidFill>
              </a:defRPr>
            </a:lvl3pPr>
            <a:lvl4pPr marL="1028466" indent="0" algn="ctr">
              <a:buNone/>
              <a:defRPr>
                <a:solidFill>
                  <a:schemeClr val="tx1">
                    <a:tint val="75000"/>
                  </a:schemeClr>
                </a:solidFill>
              </a:defRPr>
            </a:lvl4pPr>
            <a:lvl5pPr marL="1371287" indent="0" algn="ctr">
              <a:buNone/>
              <a:defRPr>
                <a:solidFill>
                  <a:schemeClr val="tx1">
                    <a:tint val="75000"/>
                  </a:schemeClr>
                </a:solidFill>
              </a:defRPr>
            </a:lvl5pPr>
            <a:lvl6pPr marL="1714109" indent="0" algn="ctr">
              <a:buNone/>
              <a:defRPr>
                <a:solidFill>
                  <a:schemeClr val="tx1">
                    <a:tint val="75000"/>
                  </a:schemeClr>
                </a:solidFill>
              </a:defRPr>
            </a:lvl6pPr>
            <a:lvl7pPr marL="2056931" indent="0" algn="ctr">
              <a:buNone/>
              <a:defRPr>
                <a:solidFill>
                  <a:schemeClr val="tx1">
                    <a:tint val="75000"/>
                  </a:schemeClr>
                </a:solidFill>
              </a:defRPr>
            </a:lvl7pPr>
            <a:lvl8pPr marL="2399753" indent="0" algn="ctr">
              <a:buNone/>
              <a:defRPr>
                <a:solidFill>
                  <a:schemeClr val="tx1">
                    <a:tint val="75000"/>
                  </a:schemeClr>
                </a:solidFill>
              </a:defRPr>
            </a:lvl8pPr>
            <a:lvl9pPr marL="2742575"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735892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1"/>
          <p:cNvSpPr>
            <a:spLocks noGrp="1"/>
          </p:cNvSpPr>
          <p:nvPr>
            <p:ph type="title"/>
          </p:nvPr>
        </p:nvSpPr>
        <p:spPr>
          <a:xfrm>
            <a:off x="1617132" y="590551"/>
            <a:ext cx="7247467" cy="939800"/>
          </a:xfrm>
          <a:prstGeom prst="rect">
            <a:avLst/>
          </a:prstGeom>
        </p:spPr>
        <p:txBody>
          <a:bodyPr anchor="b"/>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2322736" y="1700436"/>
            <a:ext cx="6541865" cy="2709194"/>
          </a:xfrm>
          <a:prstGeom prst="rect">
            <a:avLst/>
          </a:prstGeom>
        </p:spPr>
        <p:txBody>
          <a:bodyPr>
            <a:noAutofit/>
          </a:bodyPr>
          <a:lstStyle>
            <a:lvl1pPr marL="205740" indent="-205740">
              <a:spcBef>
                <a:spcPts val="75"/>
              </a:spcBef>
              <a:spcAft>
                <a:spcPts val="75"/>
              </a:spcAft>
              <a:buSzPct val="100000"/>
              <a:buFont typeface="LucidaGrande" charset="0"/>
              <a:buChar char="•"/>
              <a:defRPr sz="1800"/>
            </a:lvl1pPr>
            <a:lvl2pPr marL="522267" indent="-200872">
              <a:spcBef>
                <a:spcPts val="56"/>
              </a:spcBef>
              <a:spcAft>
                <a:spcPts val="56"/>
              </a:spcAft>
              <a:buFont typeface="LucidaGrande" charset="0"/>
              <a:buChar char="◦"/>
              <a:defRPr sz="1500"/>
            </a:lvl2pPr>
            <a:lvl3pPr marL="803489" indent="-160697">
              <a:spcBef>
                <a:spcPts val="38"/>
              </a:spcBef>
              <a:spcAft>
                <a:spcPts val="38"/>
              </a:spcAft>
              <a:buSzPct val="100000"/>
              <a:buFont typeface="LucidaGrande" charset="0"/>
              <a:buChar char="■"/>
              <a:defRPr sz="1350"/>
            </a:lvl3pPr>
            <a:lvl4pPr marL="1124885" indent="-160697">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p:txBody>
      </p:sp>
      <p:sp>
        <p:nvSpPr>
          <p:cNvPr id="8" name="AutoShape 4"/>
          <p:cNvSpPr>
            <a:spLocks noChangeArrowheads="1"/>
          </p:cNvSpPr>
          <p:nvPr userDrawn="1"/>
        </p:nvSpPr>
        <p:spPr bwMode="auto">
          <a:xfrm>
            <a:off x="1617133" y="1530349"/>
            <a:ext cx="7247467" cy="93587"/>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78075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1"/>
            <a:ext cx="8686800" cy="4114800"/>
          </a:xfrm>
          <a:prstGeom prst="rect">
            <a:avLst/>
          </a:prstGeom>
        </p:spPr>
        <p:txBody>
          <a:bodyPr>
            <a:normAutofit/>
          </a:bodyPr>
          <a:lstStyle>
            <a:lvl1pPr marL="205740" indent="-205740">
              <a:spcBef>
                <a:spcPts val="75"/>
              </a:spcBef>
              <a:spcAft>
                <a:spcPts val="75"/>
              </a:spcAft>
              <a:buSzPct val="100000"/>
              <a:buFont typeface="LucidaGrande" charset="0"/>
              <a:buChar char="•"/>
              <a:defRPr sz="2100"/>
            </a:lvl1pPr>
            <a:lvl2pPr marL="411480" indent="-200872">
              <a:spcBef>
                <a:spcPts val="56"/>
              </a:spcBef>
              <a:spcAft>
                <a:spcPts val="56"/>
              </a:spcAft>
              <a:buFont typeface="LucidaGrande" charset="0"/>
              <a:buChar char="◦"/>
              <a:defRPr sz="1800"/>
            </a:lvl2pPr>
            <a:lvl3pPr marL="548640" indent="-160697">
              <a:spcBef>
                <a:spcPts val="38"/>
              </a:spcBef>
              <a:spcAft>
                <a:spcPts val="38"/>
              </a:spcAft>
              <a:buSzPct val="100000"/>
              <a:buFont typeface="LucidaGrande" charset="0"/>
              <a:buChar char="■"/>
              <a:defRPr sz="1500"/>
            </a:lvl3pPr>
            <a:lvl4pPr marL="685800" indent="-160697">
              <a:spcBef>
                <a:spcPts val="19"/>
              </a:spcBef>
              <a:spcAft>
                <a:spcPts val="19"/>
              </a:spcAft>
              <a:buSzPct val="100000"/>
              <a:buFont typeface="LucidaGrande" charset="0"/>
              <a:buChar char="□"/>
              <a:defRPr sz="12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5"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5797998"/>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0"/>
          </p:nvPr>
        </p:nvSpPr>
        <p:spPr>
          <a:xfrm>
            <a:off x="4572000" y="742950"/>
            <a:ext cx="4284134"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515209373"/>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2 Big/Sm">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52401" y="742950"/>
            <a:ext cx="2802467" cy="4114800"/>
          </a:xfrm>
          <a:prstGeom prst="rect">
            <a:avLst/>
          </a:prstGeom>
          <a:noFill/>
        </p:spPr>
        <p:txBody>
          <a:bodyPr>
            <a:normAutofit/>
          </a:bodyPr>
          <a:lstStyle>
            <a:lvl1pPr marL="137160" indent="-137160">
              <a:spcBef>
                <a:spcPts val="75"/>
              </a:spcBef>
              <a:spcAft>
                <a:spcPts val="75"/>
              </a:spcAft>
              <a:buSzPct val="100000"/>
              <a:buFont typeface="LucidaGrande" charset="0"/>
              <a:buChar char="•"/>
              <a:defRPr sz="1500"/>
            </a:lvl1pPr>
            <a:lvl2pPr marL="274320" indent="-137160">
              <a:spcBef>
                <a:spcPts val="56"/>
              </a:spcBef>
              <a:spcAft>
                <a:spcPts val="56"/>
              </a:spcAft>
              <a:buFont typeface="LucidaGrande" charset="0"/>
              <a:buChar char="◦"/>
              <a:defRPr sz="1350" baseline="0"/>
            </a:lvl2pPr>
            <a:lvl3pPr marL="411480" indent="-137160">
              <a:spcBef>
                <a:spcPts val="38"/>
              </a:spcBef>
              <a:spcAft>
                <a:spcPts val="38"/>
              </a:spcAft>
              <a:buSzPct val="100000"/>
              <a:buFont typeface="LucidaGrande" charset="0"/>
              <a:buChar char="■"/>
              <a:defRPr sz="1200"/>
            </a:lvl3pPr>
            <a:lvl4pPr marL="1124885" indent="-160697">
              <a:spcBef>
                <a:spcPts val="19"/>
              </a:spcBef>
              <a:spcAft>
                <a:spcPts val="19"/>
              </a:spcAft>
              <a:buSzPct val="100000"/>
              <a:buFont typeface="LucidaGrande" charset="0"/>
              <a:buChar char="□"/>
              <a:defRPr sz="90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p:txBody>
      </p:sp>
      <p:sp>
        <p:nvSpPr>
          <p:cNvPr id="8" name="AutoShape 4"/>
          <p:cNvSpPr>
            <a:spLocks noChangeArrowheads="1"/>
          </p:cNvSpPr>
          <p:nvPr userDrawn="1"/>
        </p:nvSpPr>
        <p:spPr bwMode="auto">
          <a:xfrm>
            <a:off x="152400" y="607222"/>
            <a:ext cx="8686800" cy="81428"/>
          </a:xfrm>
          <a:prstGeom prst="roundRect">
            <a:avLst>
              <a:gd name="adj" fmla="val 16667"/>
            </a:avLst>
          </a:prstGeom>
          <a:gradFill flip="none" rotWithShape="1">
            <a:gsLst>
              <a:gs pos="0">
                <a:srgbClr val="8CC63F">
                  <a:shade val="30000"/>
                  <a:satMod val="115000"/>
                </a:srgbClr>
              </a:gs>
              <a:gs pos="50000">
                <a:srgbClr val="8CC63F">
                  <a:shade val="67500"/>
                  <a:satMod val="115000"/>
                </a:srgbClr>
              </a:gs>
              <a:gs pos="100000">
                <a:srgbClr val="8CC63F">
                  <a:shade val="100000"/>
                  <a:satMod val="115000"/>
                </a:srgbClr>
              </a:gs>
            </a:gsLst>
            <a:lin ang="0" scaled="1"/>
            <a:tileRect/>
          </a:gra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6"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7" name="Content Placeholder 2"/>
          <p:cNvSpPr>
            <a:spLocks noGrp="1"/>
          </p:cNvSpPr>
          <p:nvPr>
            <p:ph sz="half" idx="10"/>
          </p:nvPr>
        </p:nvSpPr>
        <p:spPr>
          <a:xfrm>
            <a:off x="3048000" y="742950"/>
            <a:ext cx="5867400" cy="411480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15784974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 2 w/ heading">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686800" cy="479822"/>
          </a:xfrm>
          <a:prstGeom prst="rect">
            <a:avLst/>
          </a:prstGeom>
        </p:spPr>
        <p:txBody>
          <a:bodyPr>
            <a:normAutofit/>
          </a:bodyPr>
          <a:lstStyle>
            <a:lvl1pPr algn="l">
              <a:defRPr/>
            </a:lvl1pPr>
          </a:lstStyle>
          <a:p>
            <a:r>
              <a:rPr lang="en-US" smtClean="0"/>
              <a:t>Click to edit Master title style</a:t>
            </a:r>
            <a:endParaRPr lang="en-US" dirty="0"/>
          </a:p>
        </p:txBody>
      </p:sp>
      <p:sp>
        <p:nvSpPr>
          <p:cNvPr id="8" name="AutoShape 4"/>
          <p:cNvSpPr>
            <a:spLocks noChangeArrowheads="1"/>
          </p:cNvSpPr>
          <p:nvPr userDrawn="1"/>
        </p:nvSpPr>
        <p:spPr bwMode="auto">
          <a:xfrm>
            <a:off x="152400" y="607222"/>
            <a:ext cx="8686800" cy="81428"/>
          </a:xfrm>
          <a:prstGeom prst="roundRect">
            <a:avLst>
              <a:gd name="adj" fmla="val 16667"/>
            </a:avLst>
          </a:prstGeom>
          <a:solidFill>
            <a:srgbClr val="8CC63F"/>
          </a:solidFill>
          <a:ln w="25400">
            <a:noFill/>
            <a:round/>
            <a:headEnd/>
            <a:tailEnd/>
          </a:ln>
          <a:effectLst/>
        </p:spPr>
        <p:txBody>
          <a:bodyPr wrap="none" anchor="ctr"/>
          <a:lstStyle/>
          <a:p>
            <a:pPr defTabSz="457200">
              <a:buClrTx/>
              <a:buFontTx/>
              <a:buNone/>
            </a:pPr>
            <a:endParaRPr lang="en-US" sz="1266" kern="1200">
              <a:solidFill>
                <a:prstClr val="black"/>
              </a:solidFill>
              <a:latin typeface="Calibri"/>
              <a:rtl val="0"/>
            </a:endParaRPr>
          </a:p>
        </p:txBody>
      </p:sp>
      <p:sp>
        <p:nvSpPr>
          <p:cNvPr id="12" name="Text Placeholder 11"/>
          <p:cNvSpPr>
            <a:spLocks noGrp="1"/>
          </p:cNvSpPr>
          <p:nvPr>
            <p:ph type="body" sz="quarter" idx="13"/>
          </p:nvPr>
        </p:nvSpPr>
        <p:spPr>
          <a:xfrm>
            <a:off x="152605" y="788532"/>
            <a:ext cx="4283928"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13" name="Text Placeholder 11"/>
          <p:cNvSpPr>
            <a:spLocks noGrp="1"/>
          </p:cNvSpPr>
          <p:nvPr>
            <p:ph type="body" sz="quarter" idx="14"/>
          </p:nvPr>
        </p:nvSpPr>
        <p:spPr>
          <a:xfrm>
            <a:off x="4555067" y="788532"/>
            <a:ext cx="4283929" cy="440531"/>
          </a:xfrm>
          <a:prstGeom prst="rect">
            <a:avLst/>
          </a:prstGeom>
        </p:spPr>
        <p:txBody>
          <a:bodyPr anchor="ctr">
            <a:normAutofit/>
          </a:bodyPr>
          <a:lstStyle>
            <a:lvl1pPr marL="0" indent="0" algn="ctr">
              <a:buNone/>
              <a:defRPr sz="1800"/>
            </a:lvl1pPr>
          </a:lstStyle>
          <a:p>
            <a:pPr lvl="0"/>
            <a:r>
              <a:rPr lang="en-US" smtClean="0"/>
              <a:t>Click to edit Master text styles</a:t>
            </a:r>
          </a:p>
        </p:txBody>
      </p:sp>
      <p:sp>
        <p:nvSpPr>
          <p:cNvPr id="9"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fld id="{7D98702C-BA5F-8D4B-B23D-DEB8E47CE420}" type="slidenum">
              <a:rPr lang="en-US" smtClean="0">
                <a:solidFill>
                  <a:prstClr val="black">
                    <a:tint val="75000"/>
                  </a:prstClr>
                </a:solidFill>
              </a:rPr>
              <a:pPr/>
              <a:t>‹#›</a:t>
            </a:fld>
            <a:endParaRPr lang="en-US" dirty="0">
              <a:solidFill>
                <a:prstClr val="black">
                  <a:tint val="75000"/>
                </a:prstClr>
              </a:solidFill>
            </a:endParaRPr>
          </a:p>
        </p:txBody>
      </p:sp>
      <p:sp>
        <p:nvSpPr>
          <p:cNvPr id="10" name="Content Placeholder 2"/>
          <p:cNvSpPr>
            <a:spLocks noGrp="1"/>
          </p:cNvSpPr>
          <p:nvPr>
            <p:ph sz="half" idx="1"/>
          </p:nvPr>
        </p:nvSpPr>
        <p:spPr>
          <a:xfrm>
            <a:off x="1524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Content Placeholder 2"/>
          <p:cNvSpPr>
            <a:spLocks noGrp="1"/>
          </p:cNvSpPr>
          <p:nvPr>
            <p:ph sz="half" idx="10"/>
          </p:nvPr>
        </p:nvSpPr>
        <p:spPr>
          <a:xfrm>
            <a:off x="4572000" y="1257300"/>
            <a:ext cx="4284134" cy="3600450"/>
          </a:xfrm>
          <a:prstGeom prst="rect">
            <a:avLst/>
          </a:prstGeom>
        </p:spPr>
        <p:txBody>
          <a:bodyPr>
            <a:normAutofit/>
          </a:bodyPr>
          <a:lstStyle>
            <a:lvl1pPr marL="171450" indent="-171450">
              <a:spcBef>
                <a:spcPts val="75"/>
              </a:spcBef>
              <a:spcAft>
                <a:spcPts val="75"/>
              </a:spcAft>
              <a:buSzPct val="100000"/>
              <a:buFont typeface="LucidaGrande" charset="0"/>
              <a:buChar char="•"/>
              <a:defRPr sz="1800"/>
            </a:lvl1pPr>
            <a:lvl2pPr marL="342900" indent="-137160">
              <a:spcBef>
                <a:spcPts val="56"/>
              </a:spcBef>
              <a:spcAft>
                <a:spcPts val="56"/>
              </a:spcAft>
              <a:buFont typeface="LucidaGrande" charset="0"/>
              <a:buChar char="◦"/>
              <a:defRPr sz="1500"/>
            </a:lvl2pPr>
            <a:lvl3pPr marL="480060" indent="-137160">
              <a:spcBef>
                <a:spcPts val="38"/>
              </a:spcBef>
              <a:spcAft>
                <a:spcPts val="38"/>
              </a:spcAft>
              <a:buSzPct val="100000"/>
              <a:buFont typeface="LucidaGrande" charset="0"/>
              <a:buChar char="■"/>
              <a:defRPr sz="1350"/>
            </a:lvl3pPr>
            <a:lvl4pPr marL="617220" indent="-137160">
              <a:spcBef>
                <a:spcPts val="19"/>
              </a:spcBef>
              <a:spcAft>
                <a:spcPts val="19"/>
              </a:spcAft>
              <a:buSzPct val="100000"/>
              <a:buFont typeface="LucidaGrande" charset="0"/>
              <a:buChar char="□"/>
              <a:defRPr sz="1050"/>
            </a:lvl4pPr>
            <a:lvl5pPr marL="1371289" indent="0">
              <a:buNone/>
              <a:defRPr sz="1196"/>
            </a:lvl5pPr>
            <a:lvl6pPr>
              <a:defRPr sz="1196"/>
            </a:lvl6pPr>
            <a:lvl7pPr>
              <a:defRPr sz="1196"/>
            </a:lvl7pPr>
            <a:lvl8pPr>
              <a:defRPr sz="1196"/>
            </a:lvl8pPr>
            <a:lvl9pPr>
              <a:defRPr sz="119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7640334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20" Type="http://schemas.openxmlformats.org/officeDocument/2006/relationships/slideLayout" Target="../slideLayouts/slideLayout37.xml"/><Relationship Id="rId21" Type="http://schemas.openxmlformats.org/officeDocument/2006/relationships/slideLayout" Target="../slideLayouts/slideLayout38.xml"/><Relationship Id="rId22" Type="http://schemas.openxmlformats.org/officeDocument/2006/relationships/slideLayout" Target="../slideLayouts/slideLayout39.xml"/><Relationship Id="rId23" Type="http://schemas.openxmlformats.org/officeDocument/2006/relationships/slideLayout" Target="../slideLayouts/slideLayout40.xml"/><Relationship Id="rId24" Type="http://schemas.openxmlformats.org/officeDocument/2006/relationships/slideLayout" Target="../slideLayouts/slideLayout41.xml"/><Relationship Id="rId25" Type="http://schemas.openxmlformats.org/officeDocument/2006/relationships/slideLayout" Target="../slideLayouts/slideLayout42.xml"/><Relationship Id="rId26" Type="http://schemas.openxmlformats.org/officeDocument/2006/relationships/slideLayout" Target="../slideLayouts/slideLayout43.xml"/><Relationship Id="rId27" Type="http://schemas.openxmlformats.org/officeDocument/2006/relationships/theme" Target="../theme/theme2.xml"/><Relationship Id="rId28" Type="http://schemas.openxmlformats.org/officeDocument/2006/relationships/image" Target="../media/image4.png"/><Relationship Id="rId10" Type="http://schemas.openxmlformats.org/officeDocument/2006/relationships/slideLayout" Target="../slideLayouts/slideLayout27.xml"/><Relationship Id="rId11" Type="http://schemas.openxmlformats.org/officeDocument/2006/relationships/slideLayout" Target="../slideLayouts/slideLayout28.xml"/><Relationship Id="rId12" Type="http://schemas.openxmlformats.org/officeDocument/2006/relationships/slideLayout" Target="../slideLayouts/slideLayout29.xml"/><Relationship Id="rId13" Type="http://schemas.openxmlformats.org/officeDocument/2006/relationships/slideLayout" Target="../slideLayouts/slideLayout30.xml"/><Relationship Id="rId14" Type="http://schemas.openxmlformats.org/officeDocument/2006/relationships/slideLayout" Target="../slideLayouts/slideLayout31.xml"/><Relationship Id="rId15" Type="http://schemas.openxmlformats.org/officeDocument/2006/relationships/slideLayout" Target="../slideLayouts/slideLayout32.xml"/><Relationship Id="rId16" Type="http://schemas.openxmlformats.org/officeDocument/2006/relationships/slideLayout" Target="../slideLayouts/slideLayout33.xml"/><Relationship Id="rId17" Type="http://schemas.openxmlformats.org/officeDocument/2006/relationships/slideLayout" Target="../slideLayouts/slideLayout34.xml"/><Relationship Id="rId18" Type="http://schemas.openxmlformats.org/officeDocument/2006/relationships/slideLayout" Target="../slideLayouts/slideLayout35.xml"/><Relationship Id="rId19" Type="http://schemas.openxmlformats.org/officeDocument/2006/relationships/slideLayout" Target="../slideLayouts/slideLayout36.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20" Type="http://schemas.openxmlformats.org/officeDocument/2006/relationships/slideLayout" Target="../slideLayouts/slideLayout63.xml"/><Relationship Id="rId21" Type="http://schemas.openxmlformats.org/officeDocument/2006/relationships/slideLayout" Target="../slideLayouts/slideLayout64.xml"/><Relationship Id="rId22" Type="http://schemas.openxmlformats.org/officeDocument/2006/relationships/slideLayout" Target="../slideLayouts/slideLayout65.xml"/><Relationship Id="rId23" Type="http://schemas.openxmlformats.org/officeDocument/2006/relationships/slideLayout" Target="../slideLayouts/slideLayout66.xml"/><Relationship Id="rId24" Type="http://schemas.openxmlformats.org/officeDocument/2006/relationships/slideLayout" Target="../slideLayouts/slideLayout67.xml"/><Relationship Id="rId25" Type="http://schemas.openxmlformats.org/officeDocument/2006/relationships/slideLayout" Target="../slideLayouts/slideLayout68.xml"/><Relationship Id="rId26" Type="http://schemas.openxmlformats.org/officeDocument/2006/relationships/theme" Target="../theme/theme3.xml"/><Relationship Id="rId27" Type="http://schemas.openxmlformats.org/officeDocument/2006/relationships/image" Target="../media/image4.png"/><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Relationship Id="rId18" Type="http://schemas.openxmlformats.org/officeDocument/2006/relationships/slideLayout" Target="../slideLayouts/slideLayout61.xml"/><Relationship Id="rId19" Type="http://schemas.openxmlformats.org/officeDocument/2006/relationships/slideLayout" Target="../slideLayouts/slideLayout62.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77.xml"/><Relationship Id="rId20" Type="http://schemas.openxmlformats.org/officeDocument/2006/relationships/slideLayout" Target="../slideLayouts/slideLayout88.xml"/><Relationship Id="rId21" Type="http://schemas.openxmlformats.org/officeDocument/2006/relationships/slideLayout" Target="../slideLayouts/slideLayout89.xml"/><Relationship Id="rId22" Type="http://schemas.openxmlformats.org/officeDocument/2006/relationships/slideLayout" Target="../slideLayouts/slideLayout90.xml"/><Relationship Id="rId23" Type="http://schemas.openxmlformats.org/officeDocument/2006/relationships/slideLayout" Target="../slideLayouts/slideLayout91.xml"/><Relationship Id="rId24" Type="http://schemas.openxmlformats.org/officeDocument/2006/relationships/slideLayout" Target="../slideLayouts/slideLayout92.xml"/><Relationship Id="rId25" Type="http://schemas.openxmlformats.org/officeDocument/2006/relationships/slideLayout" Target="../slideLayouts/slideLayout93.xml"/><Relationship Id="rId26" Type="http://schemas.openxmlformats.org/officeDocument/2006/relationships/theme" Target="../theme/theme4.xml"/><Relationship Id="rId27" Type="http://schemas.openxmlformats.org/officeDocument/2006/relationships/image" Target="../media/image4.png"/><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Relationship Id="rId17" Type="http://schemas.openxmlformats.org/officeDocument/2006/relationships/slideLayout" Target="../slideLayouts/slideLayout85.xml"/><Relationship Id="rId18" Type="http://schemas.openxmlformats.org/officeDocument/2006/relationships/slideLayout" Target="../slideLayouts/slideLayout86.xml"/><Relationship Id="rId19" Type="http://schemas.openxmlformats.org/officeDocument/2006/relationships/slideLayout" Target="../slideLayouts/slideLayout87.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102.xml"/><Relationship Id="rId20" Type="http://schemas.openxmlformats.org/officeDocument/2006/relationships/slideLayout" Target="../slideLayouts/slideLayout113.xml"/><Relationship Id="rId21" Type="http://schemas.openxmlformats.org/officeDocument/2006/relationships/slideLayout" Target="../slideLayouts/slideLayout114.xml"/><Relationship Id="rId22" Type="http://schemas.openxmlformats.org/officeDocument/2006/relationships/slideLayout" Target="../slideLayouts/slideLayout115.xml"/><Relationship Id="rId23" Type="http://schemas.openxmlformats.org/officeDocument/2006/relationships/slideLayout" Target="../slideLayouts/slideLayout116.xml"/><Relationship Id="rId24" Type="http://schemas.openxmlformats.org/officeDocument/2006/relationships/slideLayout" Target="../slideLayouts/slideLayout117.xml"/><Relationship Id="rId25" Type="http://schemas.openxmlformats.org/officeDocument/2006/relationships/slideLayout" Target="../slideLayouts/slideLayout118.xml"/><Relationship Id="rId26" Type="http://schemas.openxmlformats.org/officeDocument/2006/relationships/theme" Target="../theme/theme5.xml"/><Relationship Id="rId27" Type="http://schemas.openxmlformats.org/officeDocument/2006/relationships/image" Target="../media/image4.png"/><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Relationship Id="rId16" Type="http://schemas.openxmlformats.org/officeDocument/2006/relationships/slideLayout" Target="../slideLayouts/slideLayout109.xml"/><Relationship Id="rId17" Type="http://schemas.openxmlformats.org/officeDocument/2006/relationships/slideLayout" Target="../slideLayouts/slideLayout110.xml"/><Relationship Id="rId18" Type="http://schemas.openxmlformats.org/officeDocument/2006/relationships/slideLayout" Target="../slideLayouts/slideLayout111.xml"/><Relationship Id="rId19" Type="http://schemas.openxmlformats.org/officeDocument/2006/relationships/slideLayout" Target="../slideLayouts/slideLayout112.xml"/><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s>
</file>

<file path=ppt/slideMasters/_rels/slideMaster6.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9.png"/><Relationship Id="rId1" Type="http://schemas.openxmlformats.org/officeDocument/2006/relationships/slideLayout" Target="../slideLayouts/slideLayout119.xml"/><Relationship Id="rId2" Type="http://schemas.openxmlformats.org/officeDocument/2006/relationships/slideLayout" Target="../slideLayouts/slideLayout120.xml"/><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0"/>
        <p:cNvGrpSpPr/>
        <p:nvPr/>
      </p:nvGrpSpPr>
      <p:grpSpPr>
        <a:xfrm>
          <a:off x="0" y="0"/>
          <a:ext cx="0" cy="0"/>
          <a:chOff x="0" y="0"/>
          <a:chExt cx="0" cy="0"/>
        </a:xfrm>
      </p:grpSpPr>
      <p:sp>
        <p:nvSpPr>
          <p:cNvPr id="51" name="Shape 51"/>
          <p:cNvSpPr txBox="1"/>
          <p:nvPr/>
        </p:nvSpPr>
        <p:spPr>
          <a:xfrm>
            <a:off x="1066804" y="4942346"/>
            <a:ext cx="7010400" cy="21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F7F7F"/>
              </a:buClr>
              <a:buSzPts val="197"/>
              <a:buFont typeface="Arial"/>
              <a:buNone/>
            </a:pPr>
            <a:r>
              <a:rPr lang="en" sz="788" b="0" i="1" u="none" strike="noStrike" cap="none" dirty="0">
                <a:solidFill>
                  <a:srgbClr val="7F7F7F"/>
                </a:solidFill>
                <a:latin typeface="Arial"/>
                <a:ea typeface="Arial"/>
                <a:cs typeface="Arial"/>
                <a:sym typeface="Arial"/>
              </a:rPr>
              <a:t>Copyright  © </a:t>
            </a:r>
            <a:r>
              <a:rPr lang="en" sz="788" b="0" i="1" u="none" strike="noStrike" cap="none" dirty="0" smtClean="0">
                <a:solidFill>
                  <a:srgbClr val="7F7F7F"/>
                </a:solidFill>
                <a:latin typeface="Arial"/>
                <a:ea typeface="Arial"/>
                <a:cs typeface="Arial"/>
                <a:sym typeface="Arial"/>
              </a:rPr>
              <a:t>201</a:t>
            </a:r>
            <a:r>
              <a:rPr lang="en-US" sz="788" b="0" i="1" u="none" strike="noStrike" cap="none" dirty="0" smtClean="0">
                <a:solidFill>
                  <a:srgbClr val="7F7F7F"/>
                </a:solidFill>
                <a:latin typeface="Arial"/>
                <a:ea typeface="Arial"/>
                <a:cs typeface="Arial"/>
                <a:sym typeface="Arial"/>
              </a:rPr>
              <a:t>8</a:t>
            </a:r>
            <a:r>
              <a:rPr lang="en" sz="788" b="0" i="1" u="none" strike="noStrike" cap="none" dirty="0" smtClean="0">
                <a:solidFill>
                  <a:srgbClr val="7F7F7F"/>
                </a:solidFill>
                <a:latin typeface="Arial"/>
                <a:ea typeface="Arial"/>
                <a:cs typeface="Arial"/>
                <a:sym typeface="Arial"/>
              </a:rPr>
              <a:t> </a:t>
            </a:r>
            <a:r>
              <a:rPr lang="en" sz="788" b="0" i="1" u="none" strike="noStrike" cap="none" dirty="0">
                <a:solidFill>
                  <a:srgbClr val="7F7F7F"/>
                </a:solidFill>
                <a:latin typeface="Arial"/>
                <a:ea typeface="Arial"/>
                <a:cs typeface="Arial"/>
                <a:sym typeface="Arial"/>
              </a:rPr>
              <a:t>– P4.org</a:t>
            </a:r>
            <a:endParaRPr dirty="0"/>
          </a:p>
        </p:txBody>
      </p:sp>
      <p:sp>
        <p:nvSpPr>
          <p:cNvPr id="52" name="Shape 52"/>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888888"/>
              </a:buClr>
              <a:buSzPts val="206"/>
              <a:buFont typeface="Arial"/>
              <a:buNone/>
              <a:defRPr sz="825" b="0" i="0" u="none" strike="noStrike" cap="none">
                <a:solidFill>
                  <a:srgbClr val="888888"/>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sz="1400">
              <a:solidFill>
                <a:srgbClr val="000000"/>
              </a:solidFill>
            </a:endParaRPr>
          </a:p>
        </p:txBody>
      </p:sp>
      <p:pic>
        <p:nvPicPr>
          <p:cNvPr id="53" name="Shape 53"/>
          <p:cNvPicPr preferRelativeResize="0"/>
          <p:nvPr/>
        </p:nvPicPr>
        <p:blipFill rotWithShape="1">
          <a:blip r:embed="rId19">
            <a:alphaModFix/>
          </a:blip>
          <a:srcRect/>
          <a:stretch/>
        </p:blipFill>
        <p:spPr>
          <a:xfrm>
            <a:off x="0" y="4889560"/>
            <a:ext cx="685800" cy="251634"/>
          </a:xfrm>
          <a:prstGeom prst="rect">
            <a:avLst/>
          </a:prstGeom>
          <a:noFill/>
          <a:ln>
            <a:noFill/>
          </a:ln>
        </p:spPr>
      </p:pic>
      <p:sp>
        <p:nvSpPr>
          <p:cNvPr id="2" name="fc" descr=" "/>
          <p:cNvSpPr txBox="1"/>
          <p:nvPr userDrawn="1"/>
        </p:nvSpPr>
        <p:spPr>
          <a:xfrm>
            <a:off x="0" y="4823460"/>
            <a:ext cx="9144000" cy="223138"/>
          </a:xfrm>
          <a:prstGeom prst="rect">
            <a:avLst/>
          </a:prstGeom>
          <a:noFill/>
        </p:spPr>
        <p:txBody>
          <a:bodyPr vert="horz" rtlCol="0">
            <a:spAutoFit/>
          </a:bodyPr>
          <a:lstStyle/>
          <a:p>
            <a:pPr algn="ctr"/>
            <a:r>
              <a:rPr lang="en-US" sz="850" b="0" i="0" u="none" baseline="0" smtClean="0">
                <a:solidFill>
                  <a:srgbClr val="000000"/>
                </a:solidFill>
                <a:latin typeface="Microsoft Sans Serif" panose="020B0604020202020204" pitchFamily="34" charset="0"/>
              </a:rPr>
              <a:t> </a:t>
            </a:r>
            <a:endParaRPr lang="en-US" sz="850" b="0" i="0" u="none" baseline="0">
              <a:solidFill>
                <a:srgbClr val="000000"/>
              </a:solidFill>
              <a:latin typeface="Microsoft Sans Serif"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smtClean="0">
                <a:solidFill>
                  <a:prstClr val="black">
                    <a:lumMod val="50000"/>
                    <a:lumOff val="50000"/>
                  </a:prstClr>
                </a:solidFill>
                <a:ea typeface="+mn-ea"/>
                <a:cs typeface="+mn-cs"/>
              </a:rPr>
              <a:t>Copyright  © </a:t>
            </a:r>
            <a:r>
              <a:rPr lang="en-US" sz="788" i="1" kern="1200" dirty="0" smtClean="0">
                <a:solidFill>
                  <a:prstClr val="black">
                    <a:lumMod val="50000"/>
                    <a:lumOff val="50000"/>
                  </a:prstClr>
                </a:solidFill>
                <a:ea typeface="+mn-ea"/>
                <a:cs typeface="+mn-cs"/>
              </a:rPr>
              <a:t>2018 </a:t>
            </a:r>
            <a:r>
              <a:rPr lang="mr-IN" sz="788" i="1" kern="1200" dirty="0" smtClean="0">
                <a:solidFill>
                  <a:prstClr val="black">
                    <a:lumMod val="50000"/>
                    <a:lumOff val="50000"/>
                  </a:prstClr>
                </a:solidFill>
                <a:ea typeface="+mn-ea"/>
                <a:cs typeface="+mn-cs"/>
              </a:rPr>
              <a:t>–</a:t>
            </a:r>
            <a:r>
              <a:rPr lang="en-US" sz="788" i="1" kern="1200" dirty="0" smtClean="0">
                <a:solidFill>
                  <a:prstClr val="black">
                    <a:lumMod val="50000"/>
                    <a:lumOff val="50000"/>
                  </a:prstClr>
                </a:solidFill>
                <a:ea typeface="+mn-ea"/>
                <a:cs typeface="+mn-cs"/>
              </a:rPr>
              <a:t> P4.org</a:t>
            </a:r>
            <a:endParaRPr lang="en-US" sz="788" i="1" kern="1200" dirty="0">
              <a:solidFill>
                <a:prstClr val="black">
                  <a:lumMod val="50000"/>
                  <a:lumOff val="50000"/>
                </a:prstClr>
              </a:solidFill>
              <a:ea typeface="+mn-ea"/>
              <a:cs typeface="+mn-cs"/>
            </a:endParaRP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pic>
        <p:nvPicPr>
          <p:cNvPr id="4" name="Picture 3"/>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 y="4889560"/>
            <a:ext cx="685799" cy="253940"/>
          </a:xfrm>
          <a:prstGeom prst="rect">
            <a:avLst/>
          </a:prstGeom>
        </p:spPr>
      </p:pic>
    </p:spTree>
    <p:extLst>
      <p:ext uri="{BB962C8B-B14F-4D97-AF65-F5344CB8AC3E}">
        <p14:creationId xmlns:p14="http://schemas.microsoft.com/office/powerpoint/2010/main" val="12032419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74" r:id="rId26"/>
  </p:sldLayoutIdLst>
  <p:timing>
    <p:tnLst>
      <p:par>
        <p:cTn id="1" dur="indefinite" restart="never" nodeType="tmRoot"/>
      </p:par>
    </p:tnLst>
  </p:timing>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smtClean="0">
                <a:solidFill>
                  <a:prstClr val="black">
                    <a:lumMod val="50000"/>
                    <a:lumOff val="50000"/>
                  </a:prstClr>
                </a:solidFill>
                <a:ea typeface="+mn-ea"/>
                <a:cs typeface="+mn-cs"/>
              </a:rPr>
              <a:t>Copyright  © </a:t>
            </a:r>
            <a:r>
              <a:rPr lang="en-US" sz="788" i="1" kern="1200" dirty="0" smtClean="0">
                <a:solidFill>
                  <a:prstClr val="black">
                    <a:lumMod val="50000"/>
                    <a:lumOff val="50000"/>
                  </a:prstClr>
                </a:solidFill>
                <a:ea typeface="+mn-ea"/>
                <a:cs typeface="+mn-cs"/>
              </a:rPr>
              <a:t>2018 </a:t>
            </a:r>
            <a:r>
              <a:rPr lang="mr-IN" sz="788" i="1" kern="1200" dirty="0" smtClean="0">
                <a:solidFill>
                  <a:prstClr val="black">
                    <a:lumMod val="50000"/>
                    <a:lumOff val="50000"/>
                  </a:prstClr>
                </a:solidFill>
                <a:ea typeface="+mn-ea"/>
                <a:cs typeface="+mn-cs"/>
              </a:rPr>
              <a:t>–</a:t>
            </a:r>
            <a:r>
              <a:rPr lang="en-US" sz="788" i="1" kern="1200" dirty="0" smtClean="0">
                <a:solidFill>
                  <a:prstClr val="black">
                    <a:lumMod val="50000"/>
                    <a:lumOff val="50000"/>
                  </a:prstClr>
                </a:solidFill>
                <a:ea typeface="+mn-ea"/>
                <a:cs typeface="+mn-cs"/>
              </a:rPr>
              <a:t> P4.org</a:t>
            </a:r>
            <a:endParaRPr lang="en-US" sz="788" i="1" kern="1200" dirty="0">
              <a:solidFill>
                <a:prstClr val="black">
                  <a:lumMod val="50000"/>
                  <a:lumOff val="50000"/>
                </a:prstClr>
              </a:solidFill>
              <a:ea typeface="+mn-ea"/>
              <a:cs typeface="+mn-cs"/>
            </a:endParaRP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pic>
        <p:nvPicPr>
          <p:cNvPr id="4" name="Picture 3"/>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 y="4889560"/>
            <a:ext cx="685799" cy="253940"/>
          </a:xfrm>
          <a:prstGeom prst="rect">
            <a:avLst/>
          </a:prstGeom>
        </p:spPr>
      </p:pic>
    </p:spTree>
    <p:extLst>
      <p:ext uri="{BB962C8B-B14F-4D97-AF65-F5344CB8AC3E}">
        <p14:creationId xmlns:p14="http://schemas.microsoft.com/office/powerpoint/2010/main" val="11861805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Lst>
  <p:timing>
    <p:tnLst>
      <p:par>
        <p:cTn id="1" dur="indefinite" restart="never" nodeType="tmRoot"/>
      </p:par>
    </p:tnLst>
  </p:timing>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smtClean="0">
                <a:solidFill>
                  <a:prstClr val="black">
                    <a:lumMod val="50000"/>
                    <a:lumOff val="50000"/>
                  </a:prstClr>
                </a:solidFill>
                <a:ea typeface="+mn-ea"/>
                <a:cs typeface="+mn-cs"/>
              </a:rPr>
              <a:t>Copyright  © </a:t>
            </a:r>
            <a:r>
              <a:rPr lang="en-US" sz="788" i="1" kern="1200" dirty="0" smtClean="0">
                <a:solidFill>
                  <a:prstClr val="black">
                    <a:lumMod val="50000"/>
                    <a:lumOff val="50000"/>
                  </a:prstClr>
                </a:solidFill>
                <a:ea typeface="+mn-ea"/>
                <a:cs typeface="+mn-cs"/>
              </a:rPr>
              <a:t>2018 </a:t>
            </a:r>
            <a:r>
              <a:rPr lang="mr-IN" sz="788" i="1" kern="1200" dirty="0" smtClean="0">
                <a:solidFill>
                  <a:prstClr val="black">
                    <a:lumMod val="50000"/>
                    <a:lumOff val="50000"/>
                  </a:prstClr>
                </a:solidFill>
                <a:ea typeface="+mn-ea"/>
                <a:cs typeface="+mn-cs"/>
              </a:rPr>
              <a:t>–</a:t>
            </a:r>
            <a:r>
              <a:rPr lang="en-US" sz="788" i="1" kern="1200" dirty="0" smtClean="0">
                <a:solidFill>
                  <a:prstClr val="black">
                    <a:lumMod val="50000"/>
                    <a:lumOff val="50000"/>
                  </a:prstClr>
                </a:solidFill>
                <a:ea typeface="+mn-ea"/>
                <a:cs typeface="+mn-cs"/>
              </a:rPr>
              <a:t> P4.org</a:t>
            </a:r>
            <a:endParaRPr lang="en-US" sz="788" i="1" kern="1200" dirty="0">
              <a:solidFill>
                <a:prstClr val="black">
                  <a:lumMod val="50000"/>
                  <a:lumOff val="50000"/>
                </a:prstClr>
              </a:solidFill>
              <a:ea typeface="+mn-ea"/>
              <a:cs typeface="+mn-cs"/>
            </a:endParaRP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pic>
        <p:nvPicPr>
          <p:cNvPr id="4" name="Picture 3"/>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 y="4889560"/>
            <a:ext cx="685799" cy="253940"/>
          </a:xfrm>
          <a:prstGeom prst="rect">
            <a:avLst/>
          </a:prstGeom>
        </p:spPr>
      </p:pic>
    </p:spTree>
    <p:extLst>
      <p:ext uri="{BB962C8B-B14F-4D97-AF65-F5344CB8AC3E}">
        <p14:creationId xmlns:p14="http://schemas.microsoft.com/office/powerpoint/2010/main" val="243067427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Lst>
  <p:timing>
    <p:tnLst>
      <p:par>
        <p:cTn id="1" dur="indefinite" restart="never" nodeType="tmRoot"/>
      </p:par>
    </p:tnLst>
  </p:timing>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066804" y="4942347"/>
            <a:ext cx="7010399" cy="213585"/>
          </a:xfrm>
          <a:prstGeom prst="rect">
            <a:avLst/>
          </a:prstGeom>
          <a:noFill/>
        </p:spPr>
        <p:txBody>
          <a:bodyPr wrap="square" rtlCol="0">
            <a:spAutoFit/>
          </a:bodyPr>
          <a:lstStyle/>
          <a:p>
            <a:pPr algn="ctr" defTabSz="457200">
              <a:buClrTx/>
              <a:buFontTx/>
              <a:buNone/>
            </a:pPr>
            <a:r>
              <a:rPr lang="en-US" sz="788" i="1" kern="1200" dirty="0" smtClean="0">
                <a:solidFill>
                  <a:prstClr val="black">
                    <a:lumMod val="50000"/>
                    <a:lumOff val="50000"/>
                  </a:prstClr>
                </a:solidFill>
                <a:ea typeface="+mn-ea"/>
                <a:cs typeface="+mn-cs"/>
              </a:rPr>
              <a:t>Copyright  © </a:t>
            </a:r>
            <a:r>
              <a:rPr lang="en-US" sz="788" i="1" kern="1200" dirty="0" smtClean="0">
                <a:solidFill>
                  <a:prstClr val="black">
                    <a:lumMod val="50000"/>
                    <a:lumOff val="50000"/>
                  </a:prstClr>
                </a:solidFill>
                <a:ea typeface="+mn-ea"/>
                <a:cs typeface="+mn-cs"/>
              </a:rPr>
              <a:t>2018 </a:t>
            </a:r>
            <a:r>
              <a:rPr lang="mr-IN" sz="788" i="1" kern="1200" dirty="0" smtClean="0">
                <a:solidFill>
                  <a:prstClr val="black">
                    <a:lumMod val="50000"/>
                    <a:lumOff val="50000"/>
                  </a:prstClr>
                </a:solidFill>
                <a:ea typeface="+mn-ea"/>
                <a:cs typeface="+mn-cs"/>
              </a:rPr>
              <a:t>–</a:t>
            </a:r>
            <a:r>
              <a:rPr lang="en-US" sz="788" i="1" kern="1200" dirty="0" smtClean="0">
                <a:solidFill>
                  <a:prstClr val="black">
                    <a:lumMod val="50000"/>
                    <a:lumOff val="50000"/>
                  </a:prstClr>
                </a:solidFill>
                <a:ea typeface="+mn-ea"/>
                <a:cs typeface="+mn-cs"/>
              </a:rPr>
              <a:t> P4.org</a:t>
            </a:r>
            <a:endParaRPr lang="en-US" sz="788" i="1" kern="1200" dirty="0">
              <a:solidFill>
                <a:prstClr val="black">
                  <a:lumMod val="50000"/>
                  <a:lumOff val="50000"/>
                </a:prstClr>
              </a:solidFill>
              <a:ea typeface="+mn-ea"/>
              <a:cs typeface="+mn-cs"/>
            </a:endParaRPr>
          </a:p>
        </p:txBody>
      </p:sp>
      <p:sp>
        <p:nvSpPr>
          <p:cNvPr id="2" name="Slide Number Placeholder 1"/>
          <p:cNvSpPr>
            <a:spLocks noGrp="1"/>
          </p:cNvSpPr>
          <p:nvPr>
            <p:ph type="sldNum" sz="quarter" idx="4"/>
          </p:nvPr>
        </p:nvSpPr>
        <p:spPr>
          <a:xfrm>
            <a:off x="7924800" y="4926807"/>
            <a:ext cx="1066800" cy="159544"/>
          </a:xfrm>
          <a:prstGeom prst="rect">
            <a:avLst/>
          </a:prstGeom>
        </p:spPr>
        <p:txBody>
          <a:bodyPr vert="horz" lIns="91440" tIns="45720" rIns="91440" bIns="45720" rtlCol="0" anchor="ctr"/>
          <a:lstStyle>
            <a:lvl1pPr algn="r">
              <a:defRPr sz="825">
                <a:solidFill>
                  <a:schemeClr val="tx1">
                    <a:tint val="75000"/>
                  </a:schemeClr>
                </a:solidFill>
              </a:defRPr>
            </a:lvl1pPr>
          </a:lstStyle>
          <a:p>
            <a:pPr defTabSz="457200">
              <a:buClrTx/>
              <a:buFontTx/>
              <a:buNone/>
            </a:pPr>
            <a:fld id="{7D98702C-BA5F-8D4B-B23D-DEB8E47CE420}" type="slidenum">
              <a:rPr lang="en-US" kern="1200" smtClean="0">
                <a:solidFill>
                  <a:prstClr val="black">
                    <a:tint val="75000"/>
                  </a:prstClr>
                </a:solidFill>
                <a:ea typeface="+mn-ea"/>
                <a:cs typeface="+mn-cs"/>
              </a:rPr>
              <a:pPr defTabSz="457200">
                <a:buClrTx/>
                <a:buFontTx/>
                <a:buNone/>
              </a:pPr>
              <a:t>‹#›</a:t>
            </a:fld>
            <a:endParaRPr lang="en-US" kern="1200" dirty="0">
              <a:solidFill>
                <a:prstClr val="black">
                  <a:tint val="75000"/>
                </a:prstClr>
              </a:solidFill>
              <a:ea typeface="+mn-ea"/>
              <a:cs typeface="+mn-cs"/>
            </a:endParaRPr>
          </a:p>
        </p:txBody>
      </p:sp>
      <p:pic>
        <p:nvPicPr>
          <p:cNvPr id="4" name="Picture 3"/>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 y="4889560"/>
            <a:ext cx="685799" cy="253940"/>
          </a:xfrm>
          <a:prstGeom prst="rect">
            <a:avLst/>
          </a:prstGeom>
        </p:spPr>
      </p:pic>
    </p:spTree>
    <p:extLst>
      <p:ext uri="{BB962C8B-B14F-4D97-AF65-F5344CB8AC3E}">
        <p14:creationId xmlns:p14="http://schemas.microsoft.com/office/powerpoint/2010/main" val="8804766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Lst>
  <p:timing>
    <p:tnLst>
      <p:par>
        <p:cTn id="1" dur="indefinite" restart="never" nodeType="tmRoot"/>
      </p:par>
    </p:tnLst>
  </p:timing>
  <p:hf hdr="0" ftr="0" dt="0"/>
  <p:txStyles>
    <p:titleStyle>
      <a:lvl1pPr algn="l" defTabSz="685644" rtl="0" eaLnBrk="1" latinLnBrk="0" hangingPunct="1">
        <a:spcBef>
          <a:spcPct val="0"/>
        </a:spcBef>
        <a:buNone/>
        <a:defRPr sz="2700" b="1" kern="1200">
          <a:solidFill>
            <a:schemeClr val="tx1"/>
          </a:solidFill>
          <a:latin typeface="+mj-lt"/>
          <a:ea typeface="+mj-ea"/>
          <a:cs typeface="+mj-cs"/>
        </a:defRPr>
      </a:lvl1pPr>
    </p:titleStyle>
    <p:body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644" rtl="0" eaLnBrk="1" latinLnBrk="0" hangingPunct="1">
        <a:defRPr sz="1275" kern="1200">
          <a:solidFill>
            <a:schemeClr val="tx1"/>
          </a:solidFill>
          <a:latin typeface="+mn-lt"/>
          <a:ea typeface="+mn-ea"/>
          <a:cs typeface="+mn-cs"/>
        </a:defRPr>
      </a:lvl1pPr>
      <a:lvl2pPr marL="342822" algn="l" defTabSz="685644" rtl="0" eaLnBrk="1" latinLnBrk="0" hangingPunct="1">
        <a:defRPr sz="1275" kern="1200">
          <a:solidFill>
            <a:schemeClr val="tx1"/>
          </a:solidFill>
          <a:latin typeface="+mn-lt"/>
          <a:ea typeface="+mn-ea"/>
          <a:cs typeface="+mn-cs"/>
        </a:defRPr>
      </a:lvl2pPr>
      <a:lvl3pPr marL="685644" algn="l" defTabSz="685644" rtl="0" eaLnBrk="1" latinLnBrk="0" hangingPunct="1">
        <a:defRPr sz="1275" kern="1200">
          <a:solidFill>
            <a:schemeClr val="tx1"/>
          </a:solidFill>
          <a:latin typeface="+mn-lt"/>
          <a:ea typeface="+mn-ea"/>
          <a:cs typeface="+mn-cs"/>
        </a:defRPr>
      </a:lvl3pPr>
      <a:lvl4pPr marL="1028466" algn="l" defTabSz="685644" rtl="0" eaLnBrk="1" latinLnBrk="0" hangingPunct="1">
        <a:defRPr sz="1275" kern="1200">
          <a:solidFill>
            <a:schemeClr val="tx1"/>
          </a:solidFill>
          <a:latin typeface="+mn-lt"/>
          <a:ea typeface="+mn-ea"/>
          <a:cs typeface="+mn-cs"/>
        </a:defRPr>
      </a:lvl4pPr>
      <a:lvl5pPr marL="1371287" algn="l" defTabSz="685644" rtl="0" eaLnBrk="1" latinLnBrk="0" hangingPunct="1">
        <a:defRPr sz="1275" kern="1200">
          <a:solidFill>
            <a:schemeClr val="tx1"/>
          </a:solidFill>
          <a:latin typeface="+mn-lt"/>
          <a:ea typeface="+mn-ea"/>
          <a:cs typeface="+mn-cs"/>
        </a:defRPr>
      </a:lvl5pPr>
      <a:lvl6pPr marL="1714109" algn="l" defTabSz="685644" rtl="0" eaLnBrk="1" latinLnBrk="0" hangingPunct="1">
        <a:defRPr sz="1275" kern="1200">
          <a:solidFill>
            <a:schemeClr val="tx1"/>
          </a:solidFill>
          <a:latin typeface="+mn-lt"/>
          <a:ea typeface="+mn-ea"/>
          <a:cs typeface="+mn-cs"/>
        </a:defRPr>
      </a:lvl6pPr>
      <a:lvl7pPr marL="2056931" algn="l" defTabSz="685644" rtl="0" eaLnBrk="1" latinLnBrk="0" hangingPunct="1">
        <a:defRPr sz="1275" kern="1200">
          <a:solidFill>
            <a:schemeClr val="tx1"/>
          </a:solidFill>
          <a:latin typeface="+mn-lt"/>
          <a:ea typeface="+mn-ea"/>
          <a:cs typeface="+mn-cs"/>
        </a:defRPr>
      </a:lvl7pPr>
      <a:lvl8pPr marL="2399753" algn="l" defTabSz="685644" rtl="0" eaLnBrk="1" latinLnBrk="0" hangingPunct="1">
        <a:defRPr sz="1275" kern="1200">
          <a:solidFill>
            <a:schemeClr val="tx1"/>
          </a:solidFill>
          <a:latin typeface="+mn-lt"/>
          <a:ea typeface="+mn-ea"/>
          <a:cs typeface="+mn-cs"/>
        </a:defRPr>
      </a:lvl8pPr>
      <a:lvl9pPr marL="2742575" algn="l" defTabSz="685644" rtl="0" eaLnBrk="1" latinLnBrk="0" hangingPunct="1">
        <a:defRPr sz="12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p:cNvSpPr/>
          <p:nvPr/>
        </p:nvSpPr>
        <p:spPr bwMode="auto">
          <a:xfrm>
            <a:off x="481262" y="0"/>
            <a:ext cx="8662737" cy="114300"/>
          </a:xfrm>
          <a:prstGeom prst="rect">
            <a:avLst/>
          </a:prstGeom>
          <a:solidFill>
            <a:schemeClr val="tx1">
              <a:lumMod val="65000"/>
              <a:lumOff val="35000"/>
            </a:schemeClr>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buClrTx/>
              <a:buFontTx/>
              <a:buNone/>
            </a:pPr>
            <a:endParaRPr lang="en-US" sz="1350" kern="1200" dirty="0" smtClean="0">
              <a:ea typeface="+mn-ea"/>
              <a:cs typeface="+mn-cs"/>
            </a:endParaRPr>
          </a:p>
        </p:txBody>
      </p:sp>
      <p:sp>
        <p:nvSpPr>
          <p:cNvPr id="2051" name="Rectangle 11"/>
          <p:cNvSpPr>
            <a:spLocks noGrp="1" noChangeArrowheads="1"/>
          </p:cNvSpPr>
          <p:nvPr>
            <p:ph type="title"/>
          </p:nvPr>
        </p:nvSpPr>
        <p:spPr bwMode="auto">
          <a:xfrm>
            <a:off x="457200" y="157163"/>
            <a:ext cx="8229600" cy="42110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2052" name="Rectangle 10"/>
          <p:cNvSpPr>
            <a:spLocks noGrp="1" noChangeArrowheads="1"/>
          </p:cNvSpPr>
          <p:nvPr>
            <p:ph type="body" idx="1"/>
          </p:nvPr>
        </p:nvSpPr>
        <p:spPr bwMode="auto">
          <a:xfrm>
            <a:off x="457200" y="995365"/>
            <a:ext cx="8225554" cy="3201253"/>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16" name="Picture 15" descr="All_Programmable_Text_FINAL.jpg"/>
          <p:cNvPicPr>
            <a:picLocks noChangeAspect="1"/>
          </p:cNvPicPr>
          <p:nvPr/>
        </p:nvPicPr>
        <p:blipFill>
          <a:blip r:embed="rId11"/>
          <a:stretch>
            <a:fillRect/>
          </a:stretch>
        </p:blipFill>
        <p:spPr>
          <a:xfrm>
            <a:off x="5934634" y="4967985"/>
            <a:ext cx="3084852" cy="117950"/>
          </a:xfrm>
          <a:prstGeom prst="rect">
            <a:avLst/>
          </a:prstGeom>
        </p:spPr>
      </p:pic>
      <p:sp>
        <p:nvSpPr>
          <p:cNvPr id="11" name="Rectangle 10"/>
          <p:cNvSpPr/>
          <p:nvPr/>
        </p:nvSpPr>
        <p:spPr bwMode="auto">
          <a:xfrm>
            <a:off x="-1" y="0"/>
            <a:ext cx="481263" cy="114300"/>
          </a:xfrm>
          <a:prstGeom prst="rect">
            <a:avLst/>
          </a:prstGeom>
          <a:solidFill>
            <a:srgbClr val="FF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buClrTx/>
              <a:buFontTx/>
              <a:buNone/>
            </a:pPr>
            <a:endParaRPr lang="en-US" sz="1350" kern="1200" dirty="0" smtClean="0">
              <a:ea typeface="+mn-ea"/>
              <a:cs typeface="+mn-cs"/>
            </a:endParaRPr>
          </a:p>
        </p:txBody>
      </p:sp>
      <p:sp>
        <p:nvSpPr>
          <p:cNvPr id="5" name="fc" descr="XILINX CONFIDENTIAL&#10;."/>
          <p:cNvSpPr txBox="1"/>
          <p:nvPr/>
        </p:nvSpPr>
        <p:spPr bwMode="auto">
          <a:xfrm>
            <a:off x="0" y="4925569"/>
            <a:ext cx="9144000" cy="241220"/>
          </a:xfrm>
          <a:prstGeom prst="rect">
            <a:avLst/>
          </a:prstGeom>
          <a:noFill/>
          <a:ln w="9525">
            <a:noFill/>
            <a:miter lim="800000"/>
            <a:headEnd/>
            <a:tailEnd/>
          </a:ln>
        </p:spPr>
        <p:txBody>
          <a:bodyPr vert="horz" wrap="square" lIns="0" tIns="34290" rIns="68580" bIns="34290" numCol="1" rtlCol="0" anchor="t" anchorCtr="0" compatLnSpc="1">
            <a:prstTxWarp prst="textNoShape">
              <a:avLst/>
            </a:prstTxWarp>
            <a:spAutoFit/>
          </a:bodyPr>
          <a:lstStyle/>
          <a:p>
            <a:pPr marL="171450" indent="-171450" algn="ctr" eaLnBrk="0" fontAlgn="base" hangingPunct="0">
              <a:lnSpc>
                <a:spcPct val="110000"/>
              </a:lnSpc>
              <a:spcBef>
                <a:spcPct val="20000"/>
              </a:spcBef>
              <a:spcAft>
                <a:spcPct val="0"/>
              </a:spcAft>
              <a:buClr>
                <a:srgbClr val="EC891D"/>
              </a:buClr>
              <a:buSzPct val="88000"/>
              <a:buFontTx/>
              <a:buNone/>
            </a:pPr>
            <a:r>
              <a:rPr lang="en-US" sz="750" smtClean="0">
                <a:solidFill>
                  <a:srgbClr val="0070C0"/>
                </a:solidFill>
                <a:latin typeface="arial" panose="020B0604020202020204" pitchFamily="34" charset="0"/>
                <a:ea typeface="+mn-ea"/>
                <a:cs typeface="+mn-cs"/>
              </a:rPr>
              <a:t>XILINX CONFIDENTIAL</a:t>
            </a:r>
            <a:endParaRPr lang="en-US" sz="600" smtClean="0">
              <a:solidFill>
                <a:srgbClr val="0070C0"/>
              </a:solidFill>
              <a:latin typeface="arial" panose="020B0604020202020204" pitchFamily="34" charset="0"/>
              <a:ea typeface="+mn-ea"/>
              <a:cs typeface="+mn-cs"/>
            </a:endParaRPr>
          </a:p>
          <a:p>
            <a:pPr marL="171450" indent="-171450" algn="ctr" eaLnBrk="0" fontAlgn="base" hangingPunct="0">
              <a:lnSpc>
                <a:spcPct val="110000"/>
              </a:lnSpc>
              <a:spcBef>
                <a:spcPct val="20000"/>
              </a:spcBef>
              <a:spcAft>
                <a:spcPct val="0"/>
              </a:spcAft>
              <a:buClr>
                <a:srgbClr val="EC891D"/>
              </a:buClr>
              <a:buSzPct val="88000"/>
              <a:buFontTx/>
              <a:buNone/>
            </a:pPr>
            <a:r>
              <a:rPr lang="en-US" sz="225" smtClean="0">
                <a:solidFill>
                  <a:srgbClr val="FFFFFF"/>
                </a:solidFill>
                <a:latin typeface="arial" panose="020B0604020202020204" pitchFamily="34" charset="0"/>
                <a:ea typeface="+mn-ea"/>
                <a:cs typeface="+mn-cs"/>
              </a:rPr>
              <a:t>.</a:t>
            </a:r>
            <a:endParaRPr lang="en-US" sz="225" dirty="0" smtClean="0">
              <a:solidFill>
                <a:srgbClr val="FFFFFF"/>
              </a:solidFill>
              <a:latin typeface="arial" panose="020B0604020202020204" pitchFamily="34" charset="0"/>
              <a:ea typeface="+mn-ea"/>
              <a:cs typeface="+mn-cs"/>
            </a:endParaRPr>
          </a:p>
        </p:txBody>
      </p:sp>
    </p:spTree>
    <p:extLst>
      <p:ext uri="{BB962C8B-B14F-4D97-AF65-F5344CB8AC3E}">
        <p14:creationId xmlns:p14="http://schemas.microsoft.com/office/powerpoint/2010/main" val="35514788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Lst>
  <p:timing>
    <p:tnLst>
      <p:par>
        <p:cTn id="1" dur="indefinite" restart="never" nodeType="tmRoot"/>
      </p:par>
    </p:tnLst>
  </p:timing>
  <p:hf hdr="0" ftr="0" dt="0"/>
  <p:txStyles>
    <p:titleStyle>
      <a:lvl1pPr algn="l" rtl="0" eaLnBrk="1" fontAlgn="base" hangingPunct="1">
        <a:lnSpc>
          <a:spcPct val="98000"/>
        </a:lnSpc>
        <a:spcBef>
          <a:spcPct val="0"/>
        </a:spcBef>
        <a:spcAft>
          <a:spcPct val="0"/>
        </a:spcAft>
        <a:defRPr lang="en-US" sz="2400" b="0" baseline="0" dirty="0" smtClean="0">
          <a:solidFill>
            <a:schemeClr val="tx1">
              <a:lumMod val="75000"/>
              <a:lumOff val="25000"/>
            </a:schemeClr>
          </a:solidFill>
          <a:latin typeface="Calibri" panose="020F0502020204030204" pitchFamily="34" charset="0"/>
          <a:ea typeface="+mj-ea"/>
          <a:cs typeface="Calibri" panose="020F0502020204030204" pitchFamily="34" charset="0"/>
        </a:defRPr>
      </a:lvl1pPr>
      <a:lvl2pPr algn="l" rtl="0" eaLnBrk="1" fontAlgn="base" hangingPunct="1">
        <a:lnSpc>
          <a:spcPct val="115000"/>
        </a:lnSpc>
        <a:spcBef>
          <a:spcPct val="0"/>
        </a:spcBef>
        <a:spcAft>
          <a:spcPct val="0"/>
        </a:spcAft>
        <a:defRPr sz="2100" b="1">
          <a:solidFill>
            <a:schemeClr val="bg1"/>
          </a:solidFill>
          <a:latin typeface="Arial" charset="0"/>
        </a:defRPr>
      </a:lvl2pPr>
      <a:lvl3pPr algn="l" rtl="0" eaLnBrk="1" fontAlgn="base" hangingPunct="1">
        <a:lnSpc>
          <a:spcPct val="115000"/>
        </a:lnSpc>
        <a:spcBef>
          <a:spcPct val="0"/>
        </a:spcBef>
        <a:spcAft>
          <a:spcPct val="0"/>
        </a:spcAft>
        <a:defRPr sz="2100" b="1">
          <a:solidFill>
            <a:schemeClr val="bg1"/>
          </a:solidFill>
          <a:latin typeface="Arial" charset="0"/>
        </a:defRPr>
      </a:lvl3pPr>
      <a:lvl4pPr algn="l" rtl="0" eaLnBrk="1" fontAlgn="base" hangingPunct="1">
        <a:lnSpc>
          <a:spcPct val="115000"/>
        </a:lnSpc>
        <a:spcBef>
          <a:spcPct val="0"/>
        </a:spcBef>
        <a:spcAft>
          <a:spcPct val="0"/>
        </a:spcAft>
        <a:defRPr sz="2100" b="1">
          <a:solidFill>
            <a:schemeClr val="bg1"/>
          </a:solidFill>
          <a:latin typeface="Arial" charset="0"/>
        </a:defRPr>
      </a:lvl4pPr>
      <a:lvl5pPr algn="l" rtl="0" eaLnBrk="1" fontAlgn="base" hangingPunct="1">
        <a:lnSpc>
          <a:spcPct val="115000"/>
        </a:lnSpc>
        <a:spcBef>
          <a:spcPct val="0"/>
        </a:spcBef>
        <a:spcAft>
          <a:spcPct val="0"/>
        </a:spcAft>
        <a:defRPr sz="2100" b="1">
          <a:solidFill>
            <a:schemeClr val="bg1"/>
          </a:solidFill>
          <a:latin typeface="Arial" charset="0"/>
        </a:defRPr>
      </a:lvl5pPr>
      <a:lvl6pPr marL="342900" algn="l" rtl="0" eaLnBrk="1" fontAlgn="base" hangingPunct="1">
        <a:lnSpc>
          <a:spcPct val="115000"/>
        </a:lnSpc>
        <a:spcBef>
          <a:spcPct val="0"/>
        </a:spcBef>
        <a:spcAft>
          <a:spcPct val="0"/>
        </a:spcAft>
        <a:defRPr sz="2100" b="1">
          <a:solidFill>
            <a:schemeClr val="bg1"/>
          </a:solidFill>
          <a:latin typeface="Arial" charset="0"/>
        </a:defRPr>
      </a:lvl6pPr>
      <a:lvl7pPr marL="685800" algn="l" rtl="0" eaLnBrk="1" fontAlgn="base" hangingPunct="1">
        <a:lnSpc>
          <a:spcPct val="115000"/>
        </a:lnSpc>
        <a:spcBef>
          <a:spcPct val="0"/>
        </a:spcBef>
        <a:spcAft>
          <a:spcPct val="0"/>
        </a:spcAft>
        <a:defRPr sz="2100" b="1">
          <a:solidFill>
            <a:schemeClr val="bg1"/>
          </a:solidFill>
          <a:latin typeface="Arial" charset="0"/>
        </a:defRPr>
      </a:lvl7pPr>
      <a:lvl8pPr marL="1028700" algn="l" rtl="0" eaLnBrk="1" fontAlgn="base" hangingPunct="1">
        <a:lnSpc>
          <a:spcPct val="115000"/>
        </a:lnSpc>
        <a:spcBef>
          <a:spcPct val="0"/>
        </a:spcBef>
        <a:spcAft>
          <a:spcPct val="0"/>
        </a:spcAft>
        <a:defRPr sz="2100" b="1">
          <a:solidFill>
            <a:schemeClr val="bg1"/>
          </a:solidFill>
          <a:latin typeface="Arial" charset="0"/>
        </a:defRPr>
      </a:lvl8pPr>
      <a:lvl9pPr marL="1371600" algn="l" rtl="0" eaLnBrk="1" fontAlgn="base" hangingPunct="1">
        <a:lnSpc>
          <a:spcPct val="115000"/>
        </a:lnSpc>
        <a:spcBef>
          <a:spcPct val="0"/>
        </a:spcBef>
        <a:spcAft>
          <a:spcPct val="0"/>
        </a:spcAft>
        <a:defRPr sz="2100" b="1">
          <a:solidFill>
            <a:schemeClr val="bg1"/>
          </a:solidFill>
          <a:latin typeface="Arial" charset="0"/>
        </a:defRPr>
      </a:lvl9pPr>
    </p:titleStyle>
    <p:bodyStyle>
      <a:lvl1pPr marL="171450" indent="-171450" algn="l" rtl="0" eaLnBrk="1" fontAlgn="base" hangingPunct="1">
        <a:lnSpc>
          <a:spcPct val="110000"/>
        </a:lnSpc>
        <a:spcBef>
          <a:spcPts val="600"/>
        </a:spcBef>
        <a:spcAft>
          <a:spcPct val="0"/>
        </a:spcAft>
        <a:buClr>
          <a:schemeClr val="tx2"/>
        </a:buClr>
        <a:buSzPct val="88000"/>
        <a:buFont typeface="Wingdings" pitchFamily="2" charset="2"/>
        <a:buBlip>
          <a:blip r:embed="rId12"/>
        </a:buBlip>
        <a:defRPr lang="en-US" sz="1500" b="1" dirty="0" smtClean="0">
          <a:solidFill>
            <a:schemeClr val="accent4"/>
          </a:solidFill>
          <a:latin typeface="+mn-lt"/>
          <a:ea typeface="+mn-ea"/>
          <a:cs typeface="+mn-cs"/>
        </a:defRPr>
      </a:lvl1pPr>
      <a:lvl2pPr marL="428625" indent="-171450" algn="l" rtl="0" eaLnBrk="1" fontAlgn="base" hangingPunct="1">
        <a:lnSpc>
          <a:spcPct val="110000"/>
        </a:lnSpc>
        <a:spcBef>
          <a:spcPct val="20000"/>
        </a:spcBef>
        <a:spcAft>
          <a:spcPct val="0"/>
        </a:spcAft>
        <a:buClr>
          <a:schemeClr val="tx1"/>
        </a:buClr>
        <a:buChar char="–"/>
        <a:defRPr lang="en-US" sz="1350" b="0" dirty="0" smtClean="0">
          <a:solidFill>
            <a:schemeClr val="tx1"/>
          </a:solidFill>
          <a:latin typeface="+mn-lt"/>
          <a:ea typeface="+mn-ea"/>
          <a:cs typeface="+mn-cs"/>
        </a:defRPr>
      </a:lvl2pPr>
      <a:lvl3pPr marL="641747" indent="-127397" algn="l" rtl="0" eaLnBrk="1" fontAlgn="base" hangingPunct="1">
        <a:lnSpc>
          <a:spcPct val="110000"/>
        </a:lnSpc>
        <a:spcBef>
          <a:spcPct val="20000"/>
        </a:spcBef>
        <a:spcAft>
          <a:spcPct val="0"/>
        </a:spcAft>
        <a:buClr>
          <a:schemeClr val="tx1"/>
        </a:buClr>
        <a:buChar char="•"/>
        <a:defRPr lang="en-US" sz="1200" b="0" dirty="0" smtClean="0">
          <a:solidFill>
            <a:schemeClr val="tx1"/>
          </a:solidFill>
          <a:latin typeface="+mn-lt"/>
          <a:ea typeface="+mn-ea"/>
          <a:cs typeface="+mn-cs"/>
        </a:defRPr>
      </a:lvl3pPr>
      <a:lvl4pPr marL="1159669" indent="-130969" algn="l" rtl="0" eaLnBrk="1" fontAlgn="base" hangingPunct="1">
        <a:lnSpc>
          <a:spcPct val="110000"/>
        </a:lnSpc>
        <a:spcBef>
          <a:spcPct val="20000"/>
        </a:spcBef>
        <a:spcAft>
          <a:spcPct val="0"/>
        </a:spcAft>
        <a:buClr>
          <a:schemeClr val="tx1"/>
        </a:buClr>
        <a:buFont typeface="Wingdings" pitchFamily="2" charset="2"/>
        <a:buChar char="§"/>
        <a:defRPr lang="en-US" sz="1200" b="0" dirty="0" smtClean="0">
          <a:solidFill>
            <a:schemeClr val="tx1"/>
          </a:solidFill>
          <a:latin typeface="+mn-lt"/>
          <a:ea typeface="+mn-ea"/>
          <a:cs typeface="+mn-cs"/>
        </a:defRPr>
      </a:lvl4pPr>
      <a:lvl5pPr marL="1502569" indent="-130969" algn="l" rtl="0" eaLnBrk="1" fontAlgn="base" hangingPunct="1">
        <a:lnSpc>
          <a:spcPct val="110000"/>
        </a:lnSpc>
        <a:spcBef>
          <a:spcPct val="20000"/>
        </a:spcBef>
        <a:spcAft>
          <a:spcPct val="0"/>
        </a:spcAft>
        <a:buClr>
          <a:schemeClr val="tx1"/>
        </a:buClr>
        <a:buChar char="»"/>
        <a:defRPr lang="en-US" sz="1200" b="0" dirty="0" smtClean="0">
          <a:solidFill>
            <a:schemeClr val="tx1"/>
          </a:solidFill>
          <a:latin typeface="+mn-lt"/>
          <a:ea typeface="+mn-ea"/>
          <a:cs typeface="+mn-cs"/>
        </a:defRPr>
      </a:lvl5pPr>
      <a:lvl6pPr marL="1845469" indent="-130969" algn="l" rtl="0" eaLnBrk="1" fontAlgn="base" hangingPunct="1">
        <a:lnSpc>
          <a:spcPct val="110000"/>
        </a:lnSpc>
        <a:spcBef>
          <a:spcPct val="20000"/>
        </a:spcBef>
        <a:spcAft>
          <a:spcPct val="0"/>
        </a:spcAft>
        <a:buChar char="»"/>
        <a:defRPr sz="900">
          <a:solidFill>
            <a:schemeClr val="tx1"/>
          </a:solidFill>
          <a:latin typeface="+mn-lt"/>
        </a:defRPr>
      </a:lvl6pPr>
      <a:lvl7pPr marL="2188369" indent="-130969" algn="l" rtl="0" eaLnBrk="1" fontAlgn="base" hangingPunct="1">
        <a:lnSpc>
          <a:spcPct val="110000"/>
        </a:lnSpc>
        <a:spcBef>
          <a:spcPct val="20000"/>
        </a:spcBef>
        <a:spcAft>
          <a:spcPct val="0"/>
        </a:spcAft>
        <a:buChar char="»"/>
        <a:defRPr sz="900">
          <a:solidFill>
            <a:schemeClr val="tx1"/>
          </a:solidFill>
          <a:latin typeface="+mn-lt"/>
        </a:defRPr>
      </a:lvl7pPr>
      <a:lvl8pPr marL="2531269" indent="-130969" algn="l" rtl="0" eaLnBrk="1" fontAlgn="base" hangingPunct="1">
        <a:lnSpc>
          <a:spcPct val="110000"/>
        </a:lnSpc>
        <a:spcBef>
          <a:spcPct val="20000"/>
        </a:spcBef>
        <a:spcAft>
          <a:spcPct val="0"/>
        </a:spcAft>
        <a:buChar char="»"/>
        <a:defRPr sz="900">
          <a:solidFill>
            <a:schemeClr val="tx1"/>
          </a:solidFill>
          <a:latin typeface="+mn-lt"/>
        </a:defRPr>
      </a:lvl8pPr>
      <a:lvl9pPr marL="2874169" indent="-130969" algn="l" rtl="0" eaLnBrk="1" fontAlgn="base" hangingPunct="1">
        <a:lnSpc>
          <a:spcPct val="110000"/>
        </a:lnSpc>
        <a:spcBef>
          <a:spcPct val="20000"/>
        </a:spcBef>
        <a:spcAft>
          <a:spcPct val="0"/>
        </a:spcAft>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0.xml"/><Relationship Id="rId3" Type="http://schemas.openxmlformats.org/officeDocument/2006/relationships/image" Target="../media/image41.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4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1.xml"/><Relationship Id="rId3" Type="http://schemas.openxmlformats.org/officeDocument/2006/relationships/image" Target="../media/image4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6.xml.rels><?xml version="1.0" encoding="UTF-8" standalone="yes"?>
<Relationships xmlns="http://schemas.openxmlformats.org/package/2006/relationships"><Relationship Id="rId3" Type="http://schemas.openxmlformats.org/officeDocument/2006/relationships/hyperlink" Target="https://github.com/NetFPGA/P4-NetFPGA-public/wiki" TargetMode="External"/><Relationship Id="rId4" Type="http://schemas.openxmlformats.org/officeDocument/2006/relationships/hyperlink" Target="https://netfpga.wufoo.com/forms/netfpga-special-pricing-request/" TargetMode="External"/><Relationship Id="rId5" Type="http://schemas.openxmlformats.org/officeDocument/2006/relationships/hyperlink" Target="http://store.digilentinc.com/netfpga-sume-virtex-7-fpga-development-board/" TargetMode="External"/><Relationship Id="rId1" Type="http://schemas.openxmlformats.org/officeDocument/2006/relationships/slideLayout" Target="../slideLayouts/slideLayout96.xml"/><Relationship Id="rId2" Type="http://schemas.openxmlformats.org/officeDocument/2006/relationships/image" Target="../media/image3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5.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6.xml"/><Relationship Id="rId3" Type="http://schemas.openxmlformats.org/officeDocument/2006/relationships/image" Target="../media/image4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7.tiff"/><Relationship Id="rId3" Type="http://schemas.openxmlformats.org/officeDocument/2006/relationships/image" Target="../media/image48.tif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7.tiff"/><Relationship Id="rId3" Type="http://schemas.openxmlformats.org/officeDocument/2006/relationships/image" Target="../media/image48.tif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7.xml"/><Relationship Id="rId3" Type="http://schemas.openxmlformats.org/officeDocument/2006/relationships/image" Target="../media/image49.png"/></Relationships>
</file>

<file path=ppt/slides/_rels/slide135.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1" Type="http://schemas.openxmlformats.org/officeDocument/2006/relationships/slideLayout" Target="../slideLayouts/slideLayout96.xml"/><Relationship Id="rId2" Type="http://schemas.openxmlformats.org/officeDocument/2006/relationships/image" Target="../media/image5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1.tiff"/><Relationship Id="rId3" Type="http://schemas.openxmlformats.org/officeDocument/2006/relationships/image" Target="../media/image53.tif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1.tiff"/><Relationship Id="rId3" Type="http://schemas.openxmlformats.org/officeDocument/2006/relationships/image" Target="../media/image53.tif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55.emf"/><Relationship Id="rId3" Type="http://schemas.openxmlformats.org/officeDocument/2006/relationships/image" Target="../media/image5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78.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9.xml"/><Relationship Id="rId4" Type="http://schemas.openxmlformats.org/officeDocument/2006/relationships/oleObject" Target="../embeddings/oleObject1.bin"/><Relationship Id="rId5" Type="http://schemas.openxmlformats.org/officeDocument/2006/relationships/image" Target="../media/image56.wmf"/><Relationship Id="rId6" Type="http://schemas.openxmlformats.org/officeDocument/2006/relationships/oleObject" Target="../embeddings/oleObject2.bin"/><Relationship Id="rId7" Type="http://schemas.openxmlformats.org/officeDocument/2006/relationships/image" Target="../media/image57.wmf"/><Relationship Id="rId1" Type="http://schemas.openxmlformats.org/officeDocument/2006/relationships/vmlDrawing" Target="../drawings/vmlDrawing1.vml"/><Relationship Id="rId2" Type="http://schemas.openxmlformats.org/officeDocument/2006/relationships/slideLayout" Target="../slideLayouts/slideLayout112.xml"/></Relationships>
</file>

<file path=ppt/slides/_rels/slide144.xml.rels><?xml version="1.0" encoding="UTF-8" standalone="yes"?>
<Relationships xmlns="http://schemas.openxmlformats.org/package/2006/relationships"><Relationship Id="rId13" Type="http://schemas.openxmlformats.org/officeDocument/2006/relationships/image" Target="../media/image68.png"/><Relationship Id="rId14" Type="http://schemas.openxmlformats.org/officeDocument/2006/relationships/image" Target="../media/image69.png"/><Relationship Id="rId15" Type="http://schemas.openxmlformats.org/officeDocument/2006/relationships/image" Target="../media/image70.png"/><Relationship Id="rId16" Type="http://schemas.openxmlformats.org/officeDocument/2006/relationships/image" Target="../media/image71.png"/><Relationship Id="rId17" Type="http://schemas.openxmlformats.org/officeDocument/2006/relationships/image" Target="../media/image72.png"/><Relationship Id="rId18" Type="http://schemas.openxmlformats.org/officeDocument/2006/relationships/image" Target="../media/image73.png"/><Relationship Id="rId19" Type="http://schemas.openxmlformats.org/officeDocument/2006/relationships/image" Target="../media/image74.tiff"/><Relationship Id="rId63" Type="http://schemas.openxmlformats.org/officeDocument/2006/relationships/image" Target="../media/image118.tiff"/><Relationship Id="rId64" Type="http://schemas.openxmlformats.org/officeDocument/2006/relationships/image" Target="../media/image119.tiff"/><Relationship Id="rId65" Type="http://schemas.openxmlformats.org/officeDocument/2006/relationships/image" Target="../media/image120.png"/><Relationship Id="rId66" Type="http://schemas.openxmlformats.org/officeDocument/2006/relationships/image" Target="../media/image121.tiff"/><Relationship Id="rId67" Type="http://schemas.openxmlformats.org/officeDocument/2006/relationships/image" Target="../media/image122.tiff"/><Relationship Id="rId68" Type="http://schemas.openxmlformats.org/officeDocument/2006/relationships/image" Target="../media/image123.tiff"/><Relationship Id="rId69" Type="http://schemas.openxmlformats.org/officeDocument/2006/relationships/image" Target="../media/image124.tiff"/><Relationship Id="rId50" Type="http://schemas.openxmlformats.org/officeDocument/2006/relationships/image" Target="../media/image105.png"/><Relationship Id="rId51" Type="http://schemas.openxmlformats.org/officeDocument/2006/relationships/image" Target="../media/image106.png"/><Relationship Id="rId52" Type="http://schemas.openxmlformats.org/officeDocument/2006/relationships/image" Target="../media/image107.png"/><Relationship Id="rId53" Type="http://schemas.openxmlformats.org/officeDocument/2006/relationships/image" Target="../media/image108.png"/><Relationship Id="rId54" Type="http://schemas.openxmlformats.org/officeDocument/2006/relationships/image" Target="../media/image109.png"/><Relationship Id="rId55" Type="http://schemas.openxmlformats.org/officeDocument/2006/relationships/image" Target="../media/image110.png"/><Relationship Id="rId56" Type="http://schemas.openxmlformats.org/officeDocument/2006/relationships/image" Target="../media/image111.png"/><Relationship Id="rId57" Type="http://schemas.openxmlformats.org/officeDocument/2006/relationships/image" Target="../media/image112.png"/><Relationship Id="rId58" Type="http://schemas.openxmlformats.org/officeDocument/2006/relationships/image" Target="../media/image113.png"/><Relationship Id="rId59" Type="http://schemas.openxmlformats.org/officeDocument/2006/relationships/image" Target="../media/image114.tiff"/><Relationship Id="rId40" Type="http://schemas.openxmlformats.org/officeDocument/2006/relationships/image" Target="../media/image95.png"/><Relationship Id="rId41" Type="http://schemas.openxmlformats.org/officeDocument/2006/relationships/image" Target="../media/image96.png"/><Relationship Id="rId42" Type="http://schemas.openxmlformats.org/officeDocument/2006/relationships/image" Target="../media/image97.png"/><Relationship Id="rId43" Type="http://schemas.openxmlformats.org/officeDocument/2006/relationships/image" Target="../media/image98.png"/><Relationship Id="rId44" Type="http://schemas.openxmlformats.org/officeDocument/2006/relationships/image" Target="../media/image99.png"/><Relationship Id="rId45" Type="http://schemas.openxmlformats.org/officeDocument/2006/relationships/image" Target="../media/image100.png"/><Relationship Id="rId46" Type="http://schemas.openxmlformats.org/officeDocument/2006/relationships/image" Target="../media/image101.png"/><Relationship Id="rId47" Type="http://schemas.openxmlformats.org/officeDocument/2006/relationships/image" Target="../media/image102.png"/><Relationship Id="rId48" Type="http://schemas.openxmlformats.org/officeDocument/2006/relationships/image" Target="../media/image103.png"/><Relationship Id="rId49" Type="http://schemas.openxmlformats.org/officeDocument/2006/relationships/image" Target="../media/image104.png"/><Relationship Id="rId1" Type="http://schemas.openxmlformats.org/officeDocument/2006/relationships/slideLayout" Target="../slideLayouts/slideLayout115.xml"/><Relationship Id="rId2" Type="http://schemas.openxmlformats.org/officeDocument/2006/relationships/notesSlide" Target="../notesSlides/notesSlide80.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30" Type="http://schemas.openxmlformats.org/officeDocument/2006/relationships/image" Target="../media/image85.tiff"/><Relationship Id="rId31" Type="http://schemas.openxmlformats.org/officeDocument/2006/relationships/image" Target="../media/image86.tiff"/><Relationship Id="rId32" Type="http://schemas.openxmlformats.org/officeDocument/2006/relationships/image" Target="../media/image87.png"/><Relationship Id="rId33" Type="http://schemas.openxmlformats.org/officeDocument/2006/relationships/image" Target="../media/image88.png"/><Relationship Id="rId34" Type="http://schemas.openxmlformats.org/officeDocument/2006/relationships/image" Target="../media/image89.png"/><Relationship Id="rId35" Type="http://schemas.openxmlformats.org/officeDocument/2006/relationships/image" Target="../media/image90.png"/><Relationship Id="rId36" Type="http://schemas.openxmlformats.org/officeDocument/2006/relationships/image" Target="../media/image91.png"/><Relationship Id="rId37" Type="http://schemas.openxmlformats.org/officeDocument/2006/relationships/image" Target="../media/image92.png"/><Relationship Id="rId38" Type="http://schemas.openxmlformats.org/officeDocument/2006/relationships/image" Target="../media/image93.png"/><Relationship Id="rId39" Type="http://schemas.openxmlformats.org/officeDocument/2006/relationships/image" Target="../media/image94.png"/><Relationship Id="rId70" Type="http://schemas.openxmlformats.org/officeDocument/2006/relationships/image" Target="../media/image125.tiff"/><Relationship Id="rId71" Type="http://schemas.openxmlformats.org/officeDocument/2006/relationships/image" Target="../media/image126.tiff"/><Relationship Id="rId72" Type="http://schemas.openxmlformats.org/officeDocument/2006/relationships/image" Target="../media/image127.tiff"/><Relationship Id="rId20" Type="http://schemas.openxmlformats.org/officeDocument/2006/relationships/image" Target="../media/image75.png"/><Relationship Id="rId21" Type="http://schemas.openxmlformats.org/officeDocument/2006/relationships/image" Target="../media/image76.png"/><Relationship Id="rId22" Type="http://schemas.openxmlformats.org/officeDocument/2006/relationships/image" Target="../media/image77.png"/><Relationship Id="rId23" Type="http://schemas.openxmlformats.org/officeDocument/2006/relationships/image" Target="../media/image78.png"/><Relationship Id="rId24" Type="http://schemas.openxmlformats.org/officeDocument/2006/relationships/image" Target="../media/image79.png"/><Relationship Id="rId25" Type="http://schemas.openxmlformats.org/officeDocument/2006/relationships/image" Target="../media/image80.png"/><Relationship Id="rId26" Type="http://schemas.openxmlformats.org/officeDocument/2006/relationships/image" Target="../media/image81.png"/><Relationship Id="rId27" Type="http://schemas.openxmlformats.org/officeDocument/2006/relationships/image" Target="../media/image82.png"/><Relationship Id="rId28" Type="http://schemas.openxmlformats.org/officeDocument/2006/relationships/image" Target="../media/image83.png"/><Relationship Id="rId29" Type="http://schemas.openxmlformats.org/officeDocument/2006/relationships/image" Target="../media/image84.png"/><Relationship Id="rId73" Type="http://schemas.openxmlformats.org/officeDocument/2006/relationships/image" Target="../media/image128.tiff"/><Relationship Id="rId74" Type="http://schemas.openxmlformats.org/officeDocument/2006/relationships/image" Target="../media/image129.tiff"/><Relationship Id="rId75" Type="http://schemas.openxmlformats.org/officeDocument/2006/relationships/image" Target="../media/image130.tiff"/><Relationship Id="rId60" Type="http://schemas.openxmlformats.org/officeDocument/2006/relationships/image" Target="../media/image115.tiff"/><Relationship Id="rId61" Type="http://schemas.openxmlformats.org/officeDocument/2006/relationships/image" Target="../media/image116.tiff"/><Relationship Id="rId62" Type="http://schemas.openxmlformats.org/officeDocument/2006/relationships/image" Target="../media/image117.tiff"/><Relationship Id="rId10" Type="http://schemas.openxmlformats.org/officeDocument/2006/relationships/image" Target="../media/image65.png"/><Relationship Id="rId11" Type="http://schemas.openxmlformats.org/officeDocument/2006/relationships/image" Target="../media/image66.png"/><Relationship Id="rId12" Type="http://schemas.openxmlformats.org/officeDocument/2006/relationships/image" Target="../media/image6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slideLayout" Target="../slideLayouts/slideLayout20.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1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12.xml"/><Relationship Id="rId2" Type="http://schemas.openxmlformats.org/officeDocument/2006/relationships/notesSlide" Target="../notesSlides/notesSlide6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7.xml"/><Relationship Id="rId3" Type="http://schemas.openxmlformats.org/officeDocument/2006/relationships/image" Target="../media/image2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21.png"/><Relationship Id="rId3" Type="http://schemas.openxmlformats.org/officeDocument/2006/relationships/image" Target="../media/image2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21.png"/><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2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hyperlink" Target="https://github.com/p4lang"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12.xml"/><Relationship Id="rId2" Type="http://schemas.openxmlformats.org/officeDocument/2006/relationships/image" Target="../media/image23.png"/></Relationships>
</file>

<file path=ppt/slides/_rels/slide8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7.jpeg"/><Relationship Id="rId5" Type="http://schemas.openxmlformats.org/officeDocument/2006/relationships/image" Target="../media/image26.png"/><Relationship Id="rId1" Type="http://schemas.openxmlformats.org/officeDocument/2006/relationships/slideLayout" Target="../slideLayouts/slideLayout112.xml"/><Relationship Id="rId2" Type="http://schemas.openxmlformats.org/officeDocument/2006/relationships/image" Target="../media/image2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6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9.png"/><Relationship Id="rId3" Type="http://schemas.openxmlformats.org/officeDocument/2006/relationships/image" Target="../media/image28.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6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hyperlink" Target="https://www.xilinx.com/sdnet"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29.png"/></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96.xml"/><Relationship Id="rId2" Type="http://schemas.openxmlformats.org/officeDocument/2006/relationships/image" Target="../media/image30.png"/></Relationships>
</file>

<file path=ppt/slides/_rels/slide9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96.xml"/><Relationship Id="rId2" Type="http://schemas.openxmlformats.org/officeDocument/2006/relationships/image" Target="../media/image3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36.jpeg"/><Relationship Id="rId3" Type="http://schemas.openxmlformats.org/officeDocument/2006/relationships/image" Target="../media/image3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38.png"/><Relationship Id="rId3" Type="http://schemas.openxmlformats.org/officeDocument/2006/relationships/image" Target="../media/image3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subTitle" idx="1"/>
          </p:nvPr>
        </p:nvSpPr>
        <p:spPr>
          <a:xfrm>
            <a:off x="1739646" y="2354671"/>
            <a:ext cx="5664600" cy="2442412"/>
          </a:xfrm>
          <a:prstGeom prst="rect">
            <a:avLst/>
          </a:prstGeom>
          <a:noFill/>
          <a:ln>
            <a:noFill/>
          </a:ln>
        </p:spPr>
        <p:txBody>
          <a:bodyPr spcFirstLastPara="1" wrap="square" lIns="91425" tIns="45700" rIns="91425" bIns="45700" anchor="t" anchorCtr="0">
            <a:noAutofit/>
          </a:bodyPr>
          <a:lstStyle/>
          <a:p>
            <a:pPr lvl="0">
              <a:buClr>
                <a:srgbClr val="3F3151"/>
              </a:buClr>
              <a:buSzPts val="525"/>
            </a:pPr>
            <a:r>
              <a:rPr lang="en-US" sz="3200" b="1" dirty="0"/>
              <a:t>High-Speed FPGA Packet Processing using the new P4 Programming </a:t>
            </a:r>
            <a:r>
              <a:rPr lang="en-US" sz="3200" b="1" dirty="0" smtClean="0"/>
              <a:t>Language</a:t>
            </a:r>
          </a:p>
          <a:p>
            <a:pPr lvl="0">
              <a:buClr>
                <a:srgbClr val="3F3151"/>
              </a:buClr>
              <a:buSzPts val="525"/>
            </a:pPr>
            <a:endParaRPr lang="en-US" sz="3200" b="1" dirty="0"/>
          </a:p>
          <a:p>
            <a:pPr lvl="0">
              <a:buClr>
                <a:srgbClr val="3F3151"/>
              </a:buClr>
              <a:buSzPts val="525"/>
            </a:pPr>
            <a:r>
              <a:rPr lang="en-US" sz="3200" b="1" dirty="0" smtClean="0"/>
              <a:t>FPGA 2018</a:t>
            </a:r>
            <a:endParaRPr sz="3000" dirty="0"/>
          </a:p>
        </p:txBody>
      </p:sp>
      <p:pic>
        <p:nvPicPr>
          <p:cNvPr id="187" name="Shape 187"/>
          <p:cNvPicPr preferRelativeResize="0"/>
          <p:nvPr/>
        </p:nvPicPr>
        <p:blipFill rotWithShape="1">
          <a:blip r:embed="rId3">
            <a:alphaModFix/>
          </a:blip>
          <a:srcRect/>
          <a:stretch/>
        </p:blipFill>
        <p:spPr>
          <a:xfrm>
            <a:off x="2133600" y="209550"/>
            <a:ext cx="4894194" cy="182971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Benefits of Data Plane Programmability</a:t>
            </a:r>
            <a:endParaRPr lang="en-US" dirty="0"/>
          </a:p>
        </p:txBody>
      </p:sp>
      <p:sp>
        <p:nvSpPr>
          <p:cNvPr id="20" name="Freeform 19"/>
          <p:cNvSpPr/>
          <p:nvPr/>
        </p:nvSpPr>
        <p:spPr>
          <a:xfrm>
            <a:off x="152400" y="744268"/>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smtClean="0">
                <a:solidFill>
                  <a:prstClr val="white"/>
                </a:solidFill>
              </a:rPr>
              <a:t>C</a:t>
            </a:r>
            <a:endParaRPr lang="en-US" sz="1800" b="1" kern="1200" dirty="0">
              <a:solidFill>
                <a:prstClr val="white"/>
              </a:solidFill>
            </a:endParaRPr>
          </a:p>
        </p:txBody>
      </p:sp>
      <p:sp>
        <p:nvSpPr>
          <p:cNvPr id="21" name="Freeform 20"/>
          <p:cNvSpPr/>
          <p:nvPr/>
        </p:nvSpPr>
        <p:spPr>
          <a:xfrm>
            <a:off x="681776" y="744269"/>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smtClean="0">
                <a:solidFill>
                  <a:prstClr val="black">
                    <a:hueOff val="0"/>
                    <a:satOff val="0"/>
                    <a:lumOff val="0"/>
                    <a:alphaOff val="0"/>
                  </a:prstClr>
                </a:solidFill>
              </a:rPr>
              <a:t>Control and Customization. Make the device behave exactly as you want</a:t>
            </a:r>
            <a:endParaRPr lang="en-US" sz="1600" kern="1200" dirty="0">
              <a:solidFill>
                <a:prstClr val="black">
                  <a:hueOff val="0"/>
                  <a:satOff val="0"/>
                  <a:lumOff val="0"/>
                  <a:alphaOff val="0"/>
                </a:prstClr>
              </a:solidFill>
            </a:endParaRPr>
          </a:p>
        </p:txBody>
      </p:sp>
      <p:sp>
        <p:nvSpPr>
          <p:cNvPr id="22" name="Freeform 21"/>
          <p:cNvSpPr/>
          <p:nvPr/>
        </p:nvSpPr>
        <p:spPr>
          <a:xfrm>
            <a:off x="152400" y="1400210"/>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smtClean="0">
                <a:solidFill>
                  <a:prstClr val="white"/>
                </a:solidFill>
              </a:rPr>
              <a:t>R</a:t>
            </a:r>
            <a:endParaRPr lang="en-US" sz="1800" b="1" kern="1200" dirty="0">
              <a:solidFill>
                <a:prstClr val="white"/>
              </a:solidFill>
            </a:endParaRPr>
          </a:p>
        </p:txBody>
      </p:sp>
      <p:sp>
        <p:nvSpPr>
          <p:cNvPr id="23" name="Freeform 22"/>
          <p:cNvSpPr/>
          <p:nvPr/>
        </p:nvSpPr>
        <p:spPr>
          <a:xfrm>
            <a:off x="681776" y="1400211"/>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smtClean="0">
                <a:solidFill>
                  <a:prstClr val="black">
                    <a:hueOff val="0"/>
                    <a:satOff val="0"/>
                    <a:lumOff val="0"/>
                    <a:alphaOff val="0"/>
                  </a:prstClr>
                </a:solidFill>
              </a:rPr>
              <a:t>Reliability. Reduce the risk by removing unused features</a:t>
            </a:r>
            <a:endParaRPr lang="en-US" sz="1600" kern="1200" dirty="0">
              <a:solidFill>
                <a:prstClr val="black">
                  <a:hueOff val="0"/>
                  <a:satOff val="0"/>
                  <a:lumOff val="0"/>
                  <a:alphaOff val="0"/>
                </a:prstClr>
              </a:solidFill>
            </a:endParaRPr>
          </a:p>
        </p:txBody>
      </p:sp>
      <p:sp>
        <p:nvSpPr>
          <p:cNvPr id="24" name="Freeform 23"/>
          <p:cNvSpPr/>
          <p:nvPr/>
        </p:nvSpPr>
        <p:spPr>
          <a:xfrm>
            <a:off x="152400" y="2056152"/>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smtClean="0">
                <a:solidFill>
                  <a:prstClr val="white"/>
                </a:solidFill>
              </a:rPr>
              <a:t>E</a:t>
            </a:r>
            <a:endParaRPr lang="en-US" sz="1800" b="1" kern="1200" dirty="0">
              <a:solidFill>
                <a:prstClr val="white"/>
              </a:solidFill>
            </a:endParaRPr>
          </a:p>
        </p:txBody>
      </p:sp>
      <p:sp>
        <p:nvSpPr>
          <p:cNvPr id="25" name="Freeform 24"/>
          <p:cNvSpPr/>
          <p:nvPr/>
        </p:nvSpPr>
        <p:spPr>
          <a:xfrm>
            <a:off x="681776" y="2056153"/>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smtClean="0">
                <a:solidFill>
                  <a:prstClr val="black">
                    <a:hueOff val="0"/>
                    <a:satOff val="0"/>
                    <a:lumOff val="0"/>
                    <a:alphaOff val="0"/>
                  </a:prstClr>
                </a:solidFill>
              </a:rPr>
              <a:t>Efficiency. Reduce energy consumption and expand scale by doing only what you need</a:t>
            </a:r>
            <a:endParaRPr lang="en-US" sz="1600" kern="1200" dirty="0">
              <a:solidFill>
                <a:prstClr val="black">
                  <a:hueOff val="0"/>
                  <a:satOff val="0"/>
                  <a:lumOff val="0"/>
                  <a:alphaOff val="0"/>
                </a:prstClr>
              </a:solidFill>
            </a:endParaRPr>
          </a:p>
        </p:txBody>
      </p:sp>
      <p:sp>
        <p:nvSpPr>
          <p:cNvPr id="26" name="Freeform 25"/>
          <p:cNvSpPr/>
          <p:nvPr/>
        </p:nvSpPr>
        <p:spPr>
          <a:xfrm>
            <a:off x="152400" y="2712095"/>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smtClean="0">
                <a:solidFill>
                  <a:prstClr val="white"/>
                </a:solidFill>
              </a:rPr>
              <a:t>A</a:t>
            </a:r>
            <a:endParaRPr lang="en-US" sz="1800" b="1" kern="1200" dirty="0">
              <a:solidFill>
                <a:prstClr val="white"/>
              </a:solidFill>
            </a:endParaRPr>
          </a:p>
        </p:txBody>
      </p:sp>
      <p:sp>
        <p:nvSpPr>
          <p:cNvPr id="27" name="Freeform 26"/>
          <p:cNvSpPr/>
          <p:nvPr/>
        </p:nvSpPr>
        <p:spPr>
          <a:xfrm>
            <a:off x="681776" y="2712096"/>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smtClean="0">
                <a:solidFill>
                  <a:prstClr val="black">
                    <a:hueOff val="0"/>
                    <a:satOff val="0"/>
                    <a:lumOff val="0"/>
                    <a:alphaOff val="0"/>
                  </a:prstClr>
                </a:solidFill>
              </a:rPr>
              <a:t>Add new features on your schedule</a:t>
            </a:r>
            <a:endParaRPr lang="en-US" sz="1600" kern="1200" dirty="0">
              <a:solidFill>
                <a:prstClr val="black">
                  <a:hueOff val="0"/>
                  <a:satOff val="0"/>
                  <a:lumOff val="0"/>
                  <a:alphaOff val="0"/>
                </a:prstClr>
              </a:solidFill>
            </a:endParaRPr>
          </a:p>
        </p:txBody>
      </p:sp>
      <p:sp>
        <p:nvSpPr>
          <p:cNvPr id="28" name="Freeform 27"/>
          <p:cNvSpPr/>
          <p:nvPr/>
        </p:nvSpPr>
        <p:spPr>
          <a:xfrm>
            <a:off x="152400" y="3368037"/>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smtClean="0">
                <a:solidFill>
                  <a:prstClr val="white"/>
                </a:solidFill>
              </a:rPr>
              <a:t>T</a:t>
            </a:r>
            <a:endParaRPr lang="en-US" sz="1800" b="1" kern="1200" dirty="0">
              <a:solidFill>
                <a:prstClr val="white"/>
              </a:solidFill>
            </a:endParaRPr>
          </a:p>
        </p:txBody>
      </p:sp>
      <p:sp>
        <p:nvSpPr>
          <p:cNvPr id="29" name="Freeform 28"/>
          <p:cNvSpPr/>
          <p:nvPr/>
        </p:nvSpPr>
        <p:spPr>
          <a:xfrm>
            <a:off x="681776" y="3368038"/>
            <a:ext cx="8157423" cy="491563"/>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6"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smtClean="0">
                <a:solidFill>
                  <a:prstClr val="black">
                    <a:hueOff val="0"/>
                    <a:satOff val="0"/>
                    <a:lumOff val="0"/>
                    <a:alphaOff val="0"/>
                  </a:prstClr>
                </a:solidFill>
              </a:rPr>
              <a:t>Telemetry. Be able to see inside the Data Plane </a:t>
            </a:r>
            <a:endParaRPr lang="en-US" sz="1600" kern="1200" dirty="0">
              <a:solidFill>
                <a:prstClr val="black">
                  <a:hueOff val="0"/>
                  <a:satOff val="0"/>
                  <a:lumOff val="0"/>
                  <a:alphaOff val="0"/>
                </a:prstClr>
              </a:solidFill>
            </a:endParaRPr>
          </a:p>
        </p:txBody>
      </p:sp>
      <p:sp>
        <p:nvSpPr>
          <p:cNvPr id="30" name="Freeform 29"/>
          <p:cNvSpPr/>
          <p:nvPr/>
        </p:nvSpPr>
        <p:spPr>
          <a:xfrm>
            <a:off x="152400" y="4023979"/>
            <a:ext cx="529377" cy="756252"/>
          </a:xfrm>
          <a:custGeom>
            <a:avLst/>
            <a:gdLst>
              <a:gd name="connsiteX0" fmla="*/ 0 w 756251"/>
              <a:gd name="connsiteY0" fmla="*/ 0 h 529376"/>
              <a:gd name="connsiteX1" fmla="*/ 491563 w 756251"/>
              <a:gd name="connsiteY1" fmla="*/ 0 h 529376"/>
              <a:gd name="connsiteX2" fmla="*/ 756251 w 756251"/>
              <a:gd name="connsiteY2" fmla="*/ 264688 h 529376"/>
              <a:gd name="connsiteX3" fmla="*/ 491563 w 756251"/>
              <a:gd name="connsiteY3" fmla="*/ 529376 h 529376"/>
              <a:gd name="connsiteX4" fmla="*/ 0 w 756251"/>
              <a:gd name="connsiteY4" fmla="*/ 529376 h 529376"/>
              <a:gd name="connsiteX5" fmla="*/ 264688 w 756251"/>
              <a:gd name="connsiteY5" fmla="*/ 264688 h 529376"/>
              <a:gd name="connsiteX6" fmla="*/ 0 w 756251"/>
              <a:gd name="connsiteY6" fmla="*/ 0 h 52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6251" h="529376">
                <a:moveTo>
                  <a:pt x="756250" y="0"/>
                </a:moveTo>
                <a:lnTo>
                  <a:pt x="756250" y="344094"/>
                </a:lnTo>
                <a:lnTo>
                  <a:pt x="378126" y="529376"/>
                </a:lnTo>
                <a:lnTo>
                  <a:pt x="1" y="344094"/>
                </a:lnTo>
                <a:lnTo>
                  <a:pt x="1" y="0"/>
                </a:lnTo>
                <a:lnTo>
                  <a:pt x="378126" y="185282"/>
                </a:lnTo>
                <a:lnTo>
                  <a:pt x="756250" y="0"/>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9526" tIns="365760" rIns="9525" bIns="274214" numCol="1" spcCol="1270" anchor="ctr" anchorCtr="0">
            <a:noAutofit/>
          </a:bodyPr>
          <a:lstStyle/>
          <a:p>
            <a:pPr algn="ctr" defTabSz="666750">
              <a:lnSpc>
                <a:spcPct val="90000"/>
              </a:lnSpc>
              <a:spcBef>
                <a:spcPct val="0"/>
              </a:spcBef>
              <a:spcAft>
                <a:spcPct val="35000"/>
              </a:spcAft>
              <a:buClrTx/>
              <a:buFontTx/>
              <a:buNone/>
            </a:pPr>
            <a:r>
              <a:rPr lang="en-US" sz="1800" b="1" kern="1200" dirty="0" smtClean="0">
                <a:solidFill>
                  <a:prstClr val="white"/>
                </a:solidFill>
              </a:rPr>
              <a:t>E</a:t>
            </a:r>
            <a:endParaRPr lang="en-US" sz="1800" b="1" kern="1200" dirty="0">
              <a:solidFill>
                <a:prstClr val="white"/>
              </a:solidFill>
            </a:endParaRPr>
          </a:p>
        </p:txBody>
      </p:sp>
      <p:sp>
        <p:nvSpPr>
          <p:cNvPr id="31" name="Freeform 30"/>
          <p:cNvSpPr/>
          <p:nvPr/>
        </p:nvSpPr>
        <p:spPr>
          <a:xfrm>
            <a:off x="681776" y="4023980"/>
            <a:ext cx="8157423" cy="491564"/>
          </a:xfrm>
          <a:custGeom>
            <a:avLst/>
            <a:gdLst>
              <a:gd name="connsiteX0" fmla="*/ 81929 w 491563"/>
              <a:gd name="connsiteY0" fmla="*/ 0 h 8157423"/>
              <a:gd name="connsiteX1" fmla="*/ 409634 w 491563"/>
              <a:gd name="connsiteY1" fmla="*/ 0 h 8157423"/>
              <a:gd name="connsiteX2" fmla="*/ 491563 w 491563"/>
              <a:gd name="connsiteY2" fmla="*/ 81929 h 8157423"/>
              <a:gd name="connsiteX3" fmla="*/ 491563 w 491563"/>
              <a:gd name="connsiteY3" fmla="*/ 8157423 h 8157423"/>
              <a:gd name="connsiteX4" fmla="*/ 491563 w 491563"/>
              <a:gd name="connsiteY4" fmla="*/ 8157423 h 8157423"/>
              <a:gd name="connsiteX5" fmla="*/ 0 w 491563"/>
              <a:gd name="connsiteY5" fmla="*/ 8157423 h 8157423"/>
              <a:gd name="connsiteX6" fmla="*/ 0 w 491563"/>
              <a:gd name="connsiteY6" fmla="*/ 8157423 h 8157423"/>
              <a:gd name="connsiteX7" fmla="*/ 0 w 491563"/>
              <a:gd name="connsiteY7" fmla="*/ 81929 h 8157423"/>
              <a:gd name="connsiteX8" fmla="*/ 81929 w 491563"/>
              <a:gd name="connsiteY8" fmla="*/ 0 h 815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1563" h="8157423">
                <a:moveTo>
                  <a:pt x="491563" y="1359606"/>
                </a:moveTo>
                <a:lnTo>
                  <a:pt x="491563" y="6797817"/>
                </a:lnTo>
                <a:cubicBezTo>
                  <a:pt x="491563" y="7548700"/>
                  <a:pt x="489353" y="8157415"/>
                  <a:pt x="486626" y="8157415"/>
                </a:cubicBezTo>
                <a:lnTo>
                  <a:pt x="0" y="8157415"/>
                </a:lnTo>
                <a:lnTo>
                  <a:pt x="0" y="8157415"/>
                </a:lnTo>
                <a:lnTo>
                  <a:pt x="0" y="8"/>
                </a:lnTo>
                <a:lnTo>
                  <a:pt x="0" y="8"/>
                </a:lnTo>
                <a:lnTo>
                  <a:pt x="486626" y="8"/>
                </a:lnTo>
                <a:cubicBezTo>
                  <a:pt x="489353" y="8"/>
                  <a:pt x="491563" y="608723"/>
                  <a:pt x="491563" y="1359606"/>
                </a:cubicBezTo>
                <a:close/>
              </a:path>
            </a:pathLst>
          </a:cu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2" tIns="34156" rIns="34156" bIns="34157" numCol="1" spcCol="1270" anchor="ctr" anchorCtr="0">
            <a:noAutofit/>
          </a:bodyPr>
          <a:lstStyle/>
          <a:p>
            <a:pPr marL="171450" lvl="1" indent="-171450" defTabSz="711200">
              <a:lnSpc>
                <a:spcPct val="90000"/>
              </a:lnSpc>
              <a:spcBef>
                <a:spcPct val="0"/>
              </a:spcBef>
              <a:spcAft>
                <a:spcPct val="15000"/>
              </a:spcAft>
              <a:buClrTx/>
              <a:buFontTx/>
              <a:buChar char="•"/>
            </a:pPr>
            <a:r>
              <a:rPr lang="en-US" sz="1600" kern="1200" dirty="0" smtClean="0">
                <a:solidFill>
                  <a:prstClr val="black">
                    <a:hueOff val="0"/>
                    <a:satOff val="0"/>
                    <a:lumOff val="0"/>
                    <a:alphaOff val="0"/>
                  </a:prstClr>
                </a:solidFill>
              </a:rPr>
              <a:t>Exclusivity and Differentiation. No need to share your IP with the chip vendor</a:t>
            </a:r>
            <a:endParaRPr lang="en-US" sz="1600" kern="1200" dirty="0">
              <a:solidFill>
                <a:prstClr val="black">
                  <a:hueOff val="0"/>
                  <a:satOff val="0"/>
                  <a:lumOff val="0"/>
                  <a:alphaOff val="0"/>
                </a:prstClr>
              </a:solidFill>
            </a:endParaRPr>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10136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14:presetBounceEnd="50000">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14:bounceEnd="50000">
                                          <p:cBhvr additive="base">
                                            <p:cTn id="57"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58" dur="500" fill="hold"/>
                                            <p:tgtEl>
                                              <p:spTgt spid="28"/>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14:presetBounceEnd="50000">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14:bounceEnd="50000">
                                          <p:cBhvr additive="base">
                                            <p:cTn id="61" dur="50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6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0-#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Front Panel Ports</a:t>
            </a:r>
            <a:endParaRPr lang="en-US" dirty="0"/>
          </a:p>
        </p:txBody>
      </p:sp>
      <p:sp>
        <p:nvSpPr>
          <p:cNvPr id="3" name="Content Placeholder 2"/>
          <p:cNvSpPr>
            <a:spLocks noGrp="1"/>
          </p:cNvSpPr>
          <p:nvPr>
            <p:ph sz="half" idx="1"/>
          </p:nvPr>
        </p:nvSpPr>
        <p:spPr>
          <a:xfrm>
            <a:off x="152400" y="742951"/>
            <a:ext cx="3496733" cy="4114800"/>
          </a:xfrm>
        </p:spPr>
        <p:txBody>
          <a:bodyPr/>
          <a:lstStyle/>
          <a:p>
            <a:pPr marL="457200" indent="-457200">
              <a:buFont typeface="Arial" panose="020B0604020202020204" pitchFamily="34" charset="0"/>
              <a:buChar char="•"/>
              <a:tabLst>
                <a:tab pos="269875" algn="l"/>
              </a:tabLst>
            </a:pPr>
            <a:r>
              <a:rPr lang="en-US" altLang="zh-CN" dirty="0"/>
              <a:t>4 SFP+ Cages</a:t>
            </a:r>
          </a:p>
          <a:p>
            <a:pPr marL="457200" indent="-457200">
              <a:buFont typeface="Arial" panose="020B0604020202020204" pitchFamily="34" charset="0"/>
              <a:buChar char="•"/>
            </a:pPr>
            <a:r>
              <a:rPr lang="en-US" altLang="zh-CN" dirty="0"/>
              <a:t>Directly connected to</a:t>
            </a:r>
            <a:br>
              <a:rPr lang="en-US" altLang="zh-CN" dirty="0"/>
            </a:br>
            <a:r>
              <a:rPr lang="en-US" altLang="zh-CN" dirty="0"/>
              <a:t>the FPGA</a:t>
            </a:r>
          </a:p>
          <a:p>
            <a:pPr marL="457200" indent="-457200">
              <a:buFont typeface="Arial" panose="020B0604020202020204" pitchFamily="34" charset="0"/>
              <a:buChar char="•"/>
            </a:pPr>
            <a:r>
              <a:rPr lang="en-US" altLang="zh-CN" dirty="0"/>
              <a:t>Supports 10GBase-R transceivers (default)</a:t>
            </a:r>
          </a:p>
          <a:p>
            <a:pPr marL="457200" indent="-457200">
              <a:buFont typeface="Arial" panose="020B0604020202020204" pitchFamily="34" charset="0"/>
              <a:buChar char="•"/>
            </a:pPr>
            <a:r>
              <a:rPr lang="en-US" altLang="zh-CN" dirty="0"/>
              <a:t>Also Supports 1000Base-X transceivers and direct attach </a:t>
            </a:r>
            <a:r>
              <a:rPr lang="en-US" altLang="zh-CN" dirty="0" smtClean="0"/>
              <a:t>cables</a:t>
            </a:r>
            <a:endParaRPr lang="en-GB" altLang="zh-CN" dirty="0"/>
          </a:p>
          <a:p>
            <a:pPr marL="457200" indent="-457200">
              <a:buFont typeface="Arial" panose="020B0604020202020204" pitchFamily="34" charset="0"/>
              <a:buChar char="•"/>
            </a:pPr>
            <a:endParaRPr lang="en-US" altLang="zh-CN" dirty="0"/>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100</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672" y="1450625"/>
            <a:ext cx="4817527" cy="2632778"/>
          </a:xfrm>
          <a:prstGeom prst="rect">
            <a:avLst/>
          </a:prstGeom>
        </p:spPr>
      </p:pic>
      <p:sp>
        <p:nvSpPr>
          <p:cNvPr id="6" name="椭圆 8"/>
          <p:cNvSpPr/>
          <p:nvPr/>
        </p:nvSpPr>
        <p:spPr>
          <a:xfrm>
            <a:off x="3767672" y="2054773"/>
            <a:ext cx="1202790" cy="1541957"/>
          </a:xfrm>
          <a:prstGeom prst="ellipse">
            <a:avLst/>
          </a:prstGeom>
          <a:noFill/>
          <a:ln w="76200">
            <a:solidFill>
              <a:srgbClr val="FF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Tree>
    <p:extLst>
      <p:ext uri="{BB962C8B-B14F-4D97-AF65-F5344CB8AC3E}">
        <p14:creationId xmlns:p14="http://schemas.microsoft.com/office/powerpoint/2010/main" val="14533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Expansion Interfaces</a:t>
            </a:r>
            <a:endParaRPr lang="en-US" dirty="0"/>
          </a:p>
        </p:txBody>
      </p:sp>
      <p:sp>
        <p:nvSpPr>
          <p:cNvPr id="3" name="Content Placeholder 2"/>
          <p:cNvSpPr>
            <a:spLocks noGrp="1"/>
          </p:cNvSpPr>
          <p:nvPr>
            <p:ph sz="half" idx="1"/>
          </p:nvPr>
        </p:nvSpPr>
        <p:spPr>
          <a:xfrm>
            <a:off x="152400" y="742951"/>
            <a:ext cx="3539067" cy="4114800"/>
          </a:xfrm>
        </p:spPr>
        <p:txBody>
          <a:bodyPr/>
          <a:lstStyle/>
          <a:p>
            <a:pPr defTabSz="914400"/>
            <a:r>
              <a:rPr lang="en-US" altLang="zh-CN" dirty="0"/>
              <a:t>FMC HPC connector</a:t>
            </a:r>
          </a:p>
          <a:p>
            <a:pPr lvl="1" defTabSz="914400"/>
            <a:r>
              <a:rPr lang="en-US" altLang="zh-CN" dirty="0"/>
              <a:t>VITA-57 Standard</a:t>
            </a:r>
          </a:p>
          <a:p>
            <a:pPr lvl="1" defTabSz="914400"/>
            <a:r>
              <a:rPr lang="en-US" altLang="zh-CN" dirty="0"/>
              <a:t>Supports Fabric Mezzanine Cards (FMC)</a:t>
            </a:r>
          </a:p>
          <a:p>
            <a:pPr lvl="1" defTabSz="914400"/>
            <a:r>
              <a:rPr lang="en-US" altLang="zh-CN" dirty="0"/>
              <a:t>10 x 12.5Gbps serial </a:t>
            </a:r>
            <a:r>
              <a:rPr lang="en-US" altLang="zh-CN" dirty="0" smtClean="0"/>
              <a:t>links</a:t>
            </a:r>
          </a:p>
          <a:p>
            <a:pPr lvl="1" defTabSz="914400"/>
            <a:endParaRPr lang="en-US" altLang="zh-CN" dirty="0"/>
          </a:p>
          <a:p>
            <a:pPr defTabSz="914400"/>
            <a:r>
              <a:rPr lang="en-US" altLang="zh-CN" dirty="0"/>
              <a:t>QTH-DP</a:t>
            </a:r>
          </a:p>
          <a:p>
            <a:pPr lvl="1" defTabSz="914400"/>
            <a:r>
              <a:rPr lang="en-US" altLang="zh-CN" dirty="0"/>
              <a:t>8 x 12.5Gbps serial links</a:t>
            </a:r>
          </a:p>
          <a:p>
            <a:pPr lvl="1" defTabSz="914400"/>
            <a:endParaRPr lang="en-GB" altLang="zh-CN" dirty="0"/>
          </a:p>
          <a:p>
            <a:pPr defTabSz="914400"/>
            <a:endParaRPr lang="en-US" altLang="zh-CN" dirty="0"/>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101</a:t>
            </a:fld>
            <a:endParaRPr lang="en-US" dirty="0">
              <a:solidFill>
                <a:prstClr val="black">
                  <a:tint val="75000"/>
                </a:prst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7672" y="1450625"/>
            <a:ext cx="4817527" cy="2632778"/>
          </a:xfrm>
          <a:prstGeom prst="rect">
            <a:avLst/>
          </a:prstGeom>
        </p:spPr>
      </p:pic>
      <p:sp>
        <p:nvSpPr>
          <p:cNvPr id="6" name="椭圆 8"/>
          <p:cNvSpPr/>
          <p:nvPr/>
        </p:nvSpPr>
        <p:spPr>
          <a:xfrm>
            <a:off x="5723204" y="1450625"/>
            <a:ext cx="1202790" cy="724747"/>
          </a:xfrm>
          <a:prstGeom prst="ellipse">
            <a:avLst/>
          </a:prstGeom>
          <a:noFill/>
          <a:ln w="76200">
            <a:solidFill>
              <a:srgbClr val="FF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
        <p:nvSpPr>
          <p:cNvPr id="7" name="椭圆 8"/>
          <p:cNvSpPr/>
          <p:nvPr/>
        </p:nvSpPr>
        <p:spPr>
          <a:xfrm>
            <a:off x="4800600" y="1450625"/>
            <a:ext cx="685800" cy="648547"/>
          </a:xfrm>
          <a:prstGeom prst="ellipse">
            <a:avLst/>
          </a:prstGeom>
          <a:noFill/>
          <a:ln w="76200">
            <a:solidFill>
              <a:srgbClr val="D60093"/>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Tree>
    <p:extLst>
      <p:ext uri="{BB962C8B-B14F-4D97-AF65-F5344CB8AC3E}">
        <p14:creationId xmlns:p14="http://schemas.microsoft.com/office/powerpoint/2010/main" val="94279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Storage</a:t>
            </a:r>
            <a:endParaRPr lang="en-US" dirty="0"/>
          </a:p>
        </p:txBody>
      </p:sp>
      <p:sp>
        <p:nvSpPr>
          <p:cNvPr id="3" name="Content Placeholder 2"/>
          <p:cNvSpPr>
            <a:spLocks noGrp="1"/>
          </p:cNvSpPr>
          <p:nvPr>
            <p:ph sz="half" idx="1"/>
          </p:nvPr>
        </p:nvSpPr>
        <p:spPr>
          <a:xfrm>
            <a:off x="152400" y="742951"/>
            <a:ext cx="3513667" cy="4114800"/>
          </a:xfrm>
        </p:spPr>
        <p:txBody>
          <a:bodyPr/>
          <a:lstStyle/>
          <a:p>
            <a:pPr marL="457200" indent="-457200" defTabSz="914400" eaLnBrk="0" hangingPunct="0">
              <a:spcBef>
                <a:spcPct val="10000"/>
              </a:spcBef>
              <a:buFont typeface="Arial" panose="020B0604020202020204" pitchFamily="34" charset="0"/>
              <a:buChar char="•"/>
            </a:pPr>
            <a:r>
              <a:rPr lang="en-GB" altLang="zh-CN" dirty="0"/>
              <a:t>128MB FLASH</a:t>
            </a:r>
          </a:p>
          <a:p>
            <a:pPr marL="457200" indent="-457200" defTabSz="914400" eaLnBrk="0" hangingPunct="0">
              <a:spcBef>
                <a:spcPct val="10000"/>
              </a:spcBef>
              <a:buFont typeface="Arial" panose="020B0604020202020204" pitchFamily="34" charset="0"/>
              <a:buChar char="•"/>
            </a:pPr>
            <a:endParaRPr lang="en-GB" altLang="zh-CN" dirty="0"/>
          </a:p>
          <a:p>
            <a:pPr marL="457200" indent="-457200" defTabSz="914400" eaLnBrk="0" hangingPunct="0">
              <a:spcBef>
                <a:spcPct val="10000"/>
              </a:spcBef>
              <a:buFont typeface="Arial" panose="020B0604020202020204" pitchFamily="34" charset="0"/>
              <a:buChar char="•"/>
            </a:pPr>
            <a:r>
              <a:rPr lang="en-GB" altLang="zh-CN" dirty="0"/>
              <a:t>2 x SATA connectors</a:t>
            </a:r>
          </a:p>
          <a:p>
            <a:pPr marL="457200" indent="-457200" defTabSz="914400" eaLnBrk="0" hangingPunct="0">
              <a:spcBef>
                <a:spcPct val="10000"/>
              </a:spcBef>
              <a:buFont typeface="Arial" panose="020B0604020202020204" pitchFamily="34" charset="0"/>
              <a:buChar char="•"/>
            </a:pPr>
            <a:endParaRPr lang="en-GB" altLang="zh-CN" dirty="0"/>
          </a:p>
          <a:p>
            <a:pPr marL="457200" indent="-457200" defTabSz="914400" eaLnBrk="0" hangingPunct="0">
              <a:spcBef>
                <a:spcPct val="10000"/>
              </a:spcBef>
              <a:buFont typeface="Arial" panose="020B0604020202020204" pitchFamily="34" charset="0"/>
              <a:buChar char="•"/>
            </a:pPr>
            <a:r>
              <a:rPr lang="en-GB" altLang="zh-CN" dirty="0"/>
              <a:t>Micro-SD slot</a:t>
            </a:r>
          </a:p>
          <a:p>
            <a:pPr marL="457200" indent="-457200" defTabSz="914400" eaLnBrk="0" hangingPunct="0">
              <a:spcBef>
                <a:spcPct val="10000"/>
              </a:spcBef>
              <a:buFont typeface="Arial" panose="020B0604020202020204" pitchFamily="34" charset="0"/>
              <a:buChar char="•"/>
            </a:pPr>
            <a:endParaRPr lang="en-GB" altLang="zh-CN" dirty="0"/>
          </a:p>
          <a:p>
            <a:pPr marL="457200" indent="-457200" defTabSz="914400" eaLnBrk="0" hangingPunct="0">
              <a:spcBef>
                <a:spcPct val="10000"/>
              </a:spcBef>
              <a:buFont typeface="Arial" panose="020B0604020202020204" pitchFamily="34" charset="0"/>
              <a:buChar char="•"/>
            </a:pPr>
            <a:r>
              <a:rPr lang="en-GB" altLang="zh-CN" dirty="0"/>
              <a:t>Enable standalone operation</a:t>
            </a:r>
          </a:p>
          <a:p>
            <a:pPr marL="457200" indent="-457200" defTabSz="914400" eaLnBrk="0" hangingPunct="0">
              <a:spcBef>
                <a:spcPct val="10000"/>
              </a:spcBef>
              <a:buFont typeface="Arial" panose="020B0604020202020204" pitchFamily="34" charset="0"/>
              <a:buChar char="•"/>
            </a:pPr>
            <a:endParaRPr lang="en-US" altLang="zh-CN" dirty="0"/>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102</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672" y="1450625"/>
            <a:ext cx="4817527" cy="2632778"/>
          </a:xfrm>
          <a:prstGeom prst="rect">
            <a:avLst/>
          </a:prstGeom>
        </p:spPr>
      </p:pic>
      <p:sp>
        <p:nvSpPr>
          <p:cNvPr id="6" name="椭圆 8"/>
          <p:cNvSpPr/>
          <p:nvPr/>
        </p:nvSpPr>
        <p:spPr>
          <a:xfrm>
            <a:off x="6790267" y="1460150"/>
            <a:ext cx="533400" cy="724747"/>
          </a:xfrm>
          <a:prstGeom prst="ellipse">
            <a:avLst/>
          </a:prstGeom>
          <a:noFill/>
          <a:ln w="76200">
            <a:solidFill>
              <a:srgbClr val="FF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
        <p:nvSpPr>
          <p:cNvPr id="7" name="椭圆 8"/>
          <p:cNvSpPr/>
          <p:nvPr/>
        </p:nvSpPr>
        <p:spPr>
          <a:xfrm>
            <a:off x="4513792" y="1450625"/>
            <a:ext cx="540000" cy="540000"/>
          </a:xfrm>
          <a:prstGeom prst="ellipse">
            <a:avLst/>
          </a:prstGeom>
          <a:noFill/>
          <a:ln w="76200">
            <a:solidFill>
              <a:srgbClr val="FFC000"/>
            </a:solidFill>
            <a:prstDash val="sysDash"/>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
        <p:nvSpPr>
          <p:cNvPr id="8" name="椭圆 8"/>
          <p:cNvSpPr/>
          <p:nvPr/>
        </p:nvSpPr>
        <p:spPr>
          <a:xfrm>
            <a:off x="4275667" y="1450625"/>
            <a:ext cx="685800" cy="648547"/>
          </a:xfrm>
          <a:prstGeom prst="ellipse">
            <a:avLst/>
          </a:prstGeom>
          <a:noFill/>
          <a:ln w="76200">
            <a:solidFill>
              <a:srgbClr val="D60093"/>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Tree>
    <p:extLst>
      <p:ext uri="{BB962C8B-B14F-4D97-AF65-F5344CB8AC3E}">
        <p14:creationId xmlns:p14="http://schemas.microsoft.com/office/powerpoint/2010/main" val="143697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Full System Components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103</a:t>
            </a:fld>
            <a:endParaRPr lang="en-US" dirty="0">
              <a:solidFill>
                <a:prstClr val="black">
                  <a:tint val="75000"/>
                </a:prstClr>
              </a:solidFill>
            </a:endParaRPr>
          </a:p>
        </p:txBody>
      </p:sp>
      <p:grpSp>
        <p:nvGrpSpPr>
          <p:cNvPr id="5" name="Group 4"/>
          <p:cNvGrpSpPr>
            <a:grpSpLocks/>
          </p:cNvGrpSpPr>
          <p:nvPr/>
        </p:nvGrpSpPr>
        <p:grpSpPr bwMode="auto">
          <a:xfrm>
            <a:off x="414867" y="804333"/>
            <a:ext cx="6874934" cy="4122474"/>
            <a:chOff x="152400" y="914400"/>
            <a:chExt cx="8534400" cy="5715000"/>
          </a:xfrm>
        </p:grpSpPr>
        <p:cxnSp>
          <p:nvCxnSpPr>
            <p:cNvPr id="6" name="Straight Arrow Connector 134"/>
            <p:cNvCxnSpPr>
              <a:cxnSpLocks noChangeShapeType="1"/>
            </p:cNvCxnSpPr>
            <p:nvPr/>
          </p:nvCxnSpPr>
          <p:spPr bwMode="auto">
            <a:xfrm rot="16200000" flipV="1">
              <a:off x="4579937" y="4411663"/>
              <a:ext cx="288925"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7" name="Rounded Rectangle 6"/>
            <p:cNvSpPr/>
            <p:nvPr/>
          </p:nvSpPr>
          <p:spPr bwMode="auto">
            <a:xfrm>
              <a:off x="2286000" y="914400"/>
              <a:ext cx="6400800" cy="1370013"/>
            </a:xfrm>
            <a:prstGeom prst="roundRect">
              <a:avLst/>
            </a:prstGeom>
            <a:ln>
              <a:solidFill>
                <a:schemeClr val="tx1"/>
              </a:solidFill>
              <a:headEnd type="none" w="med" len="med"/>
              <a:tailEnd type="triangle" w="med" len="med"/>
            </a:ln>
            <a:effectLst/>
          </p:spPr>
          <p:style>
            <a:lnRef idx="2">
              <a:schemeClr val="accent2">
                <a:shade val="50000"/>
              </a:schemeClr>
            </a:lnRef>
            <a:fillRef idx="1">
              <a:schemeClr val="accent2"/>
            </a:fillRef>
            <a:effectRef idx="0">
              <a:schemeClr val="accent2"/>
            </a:effectRef>
            <a:fontRef idx="minor">
              <a:schemeClr val="lt1"/>
            </a:fontRef>
          </p:style>
          <p:txBody>
            <a:bodyPr lIns="274320" rIns="274320" anchor="ctr"/>
            <a:lstStyle/>
            <a:p>
              <a:pPr algn="ctr">
                <a:defRPr/>
              </a:pPr>
              <a:endParaRPr lang="en-US">
                <a:solidFill>
                  <a:srgbClr val="008000"/>
                </a:solidFill>
              </a:endParaRPr>
            </a:p>
          </p:txBody>
        </p:sp>
        <p:sp>
          <p:nvSpPr>
            <p:cNvPr id="8" name="Rounded Rectangle 7"/>
            <p:cNvSpPr/>
            <p:nvPr/>
          </p:nvSpPr>
          <p:spPr bwMode="auto">
            <a:xfrm>
              <a:off x="2257424" y="3222625"/>
              <a:ext cx="6381750" cy="2668588"/>
            </a:xfrm>
            <a:prstGeom prst="roundRect">
              <a:avLst/>
            </a:prstGeom>
            <a:solidFill>
              <a:srgbClr val="339966"/>
            </a:solidFill>
            <a:ln>
              <a:solidFill>
                <a:schemeClr val="tx1"/>
              </a:solidFill>
              <a:headEnd type="none" w="med" len="med"/>
              <a:tailEnd type="triangle" w="med" len="med"/>
            </a:ln>
            <a:effectLst/>
          </p:spPr>
          <p:style>
            <a:lnRef idx="2">
              <a:schemeClr val="accent4">
                <a:shade val="50000"/>
              </a:schemeClr>
            </a:lnRef>
            <a:fillRef idx="1">
              <a:schemeClr val="accent4"/>
            </a:fillRef>
            <a:effectRef idx="0">
              <a:schemeClr val="accent4"/>
            </a:effectRef>
            <a:fontRef idx="minor">
              <a:schemeClr val="lt1"/>
            </a:fontRef>
          </p:style>
          <p:txBody>
            <a:bodyPr lIns="274320" rIns="274320" anchor="ctr"/>
            <a:lstStyle>
              <a:lvl1pPr>
                <a:defRPr sz="3200" b="1">
                  <a:solidFill>
                    <a:srgbClr val="008000"/>
                  </a:solidFill>
                  <a:latin typeface="Arial" panose="020B0604020202020204" pitchFamily="34" charset="0"/>
                  <a:ea typeface="MS PGothic" panose="020B0600070205080204" pitchFamily="34" charset="-128"/>
                </a:defRPr>
              </a:lvl1pPr>
              <a:lvl2pPr marL="37931725" indent="-37474525">
                <a:defRPr sz="3200" b="1">
                  <a:solidFill>
                    <a:srgbClr val="008000"/>
                  </a:solidFill>
                  <a:latin typeface="Arial" panose="020B0604020202020204" pitchFamily="34" charset="0"/>
                  <a:ea typeface="MS PGothic" panose="020B0600070205080204" pitchFamily="34" charset="-128"/>
                </a:defRPr>
              </a:lvl2pPr>
              <a:lvl3pPr>
                <a:defRPr sz="3200" b="1">
                  <a:solidFill>
                    <a:srgbClr val="008000"/>
                  </a:solidFill>
                  <a:latin typeface="Arial" panose="020B0604020202020204" pitchFamily="34" charset="0"/>
                  <a:ea typeface="MS PGothic" panose="020B0600070205080204" pitchFamily="34" charset="-128"/>
                </a:defRPr>
              </a:lvl3pPr>
              <a:lvl4pPr>
                <a:defRPr sz="3200" b="1">
                  <a:solidFill>
                    <a:srgbClr val="008000"/>
                  </a:solidFill>
                  <a:latin typeface="Arial" panose="020B0604020202020204" pitchFamily="34" charset="0"/>
                  <a:ea typeface="MS PGothic" panose="020B0600070205080204" pitchFamily="34" charset="-128"/>
                </a:defRPr>
              </a:lvl4pPr>
              <a:lvl5pPr>
                <a:defRPr sz="3200" b="1">
                  <a:solidFill>
                    <a:srgbClr val="008000"/>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9pPr>
            </a:lstStyle>
            <a:p>
              <a:pPr algn="ctr"/>
              <a:endParaRPr lang="en-US" altLang="en-US">
                <a:solidFill>
                  <a:srgbClr val="FFFFFF"/>
                </a:solidFill>
                <a:latin typeface="Arial Narrow" panose="020B0606020202030204" pitchFamily="34" charset="0"/>
              </a:endParaRPr>
            </a:p>
            <a:p>
              <a:pPr algn="ctr"/>
              <a:endParaRPr lang="en-US" altLang="en-US">
                <a:latin typeface="Arial Narrow" panose="020B0606020202030204" pitchFamily="34" charset="0"/>
              </a:endParaRPr>
            </a:p>
          </p:txBody>
        </p:sp>
        <p:sp>
          <p:nvSpPr>
            <p:cNvPr id="9" name="Right Arrow 8"/>
            <p:cNvSpPr/>
            <p:nvPr/>
          </p:nvSpPr>
          <p:spPr bwMode="auto">
            <a:xfrm>
              <a:off x="152400" y="1058863"/>
              <a:ext cx="2133600" cy="938212"/>
            </a:xfrm>
            <a:prstGeom prst="rightArrow">
              <a:avLst/>
            </a:prstGeom>
            <a:ln>
              <a:solidFill>
                <a:srgbClr val="3333CC"/>
              </a:solidFill>
              <a:headEnd type="none" w="med" len="med"/>
              <a:tailEnd type="triangle" w="med" len="med"/>
            </a:ln>
            <a:effectLst/>
          </p:spPr>
          <p:style>
            <a:lnRef idx="2">
              <a:schemeClr val="accent2"/>
            </a:lnRef>
            <a:fillRef idx="1">
              <a:schemeClr val="lt1"/>
            </a:fillRef>
            <a:effectRef idx="0">
              <a:schemeClr val="accent2"/>
            </a:effectRef>
            <a:fontRef idx="minor">
              <a:schemeClr val="dk1"/>
            </a:fontRef>
          </p:style>
          <p:txBody>
            <a:bodyPr lIns="274320" rIns="274320" anchor="ctr"/>
            <a:lstStyle/>
            <a:p>
              <a:pPr algn="ctr">
                <a:defRPr/>
              </a:pPr>
              <a:r>
                <a:rPr lang="en-US" sz="1800" dirty="0">
                  <a:solidFill>
                    <a:schemeClr val="tx1"/>
                  </a:solidFill>
                </a:rPr>
                <a:t>Software</a:t>
              </a:r>
            </a:p>
          </p:txBody>
        </p:sp>
        <p:sp>
          <p:nvSpPr>
            <p:cNvPr id="10" name="Right Arrow 9"/>
            <p:cNvSpPr/>
            <p:nvPr/>
          </p:nvSpPr>
          <p:spPr bwMode="auto">
            <a:xfrm>
              <a:off x="152400" y="2284413"/>
              <a:ext cx="2133600" cy="938212"/>
            </a:xfrm>
            <a:prstGeom prst="rightArrow">
              <a:avLst/>
            </a:prstGeom>
            <a:ln>
              <a:solidFill>
                <a:srgbClr val="336699"/>
              </a:solidFill>
              <a:headEnd type="none" w="med" len="med"/>
              <a:tailEnd type="triangle" w="med" len="med"/>
            </a:ln>
            <a:effectLst/>
          </p:spPr>
          <p:style>
            <a:lnRef idx="2">
              <a:schemeClr val="accent3"/>
            </a:lnRef>
            <a:fillRef idx="1">
              <a:schemeClr val="lt1"/>
            </a:fillRef>
            <a:effectRef idx="0">
              <a:schemeClr val="accent3"/>
            </a:effectRef>
            <a:fontRef idx="minor">
              <a:schemeClr val="dk1"/>
            </a:fontRef>
          </p:style>
          <p:txBody>
            <a:bodyPr lIns="274320" rIns="274320" anchor="ctr"/>
            <a:lstStyle/>
            <a:p>
              <a:pPr algn="ctr">
                <a:defRPr/>
              </a:pPr>
              <a:r>
                <a:rPr lang="en-US" sz="1800" dirty="0" err="1">
                  <a:solidFill>
                    <a:schemeClr val="tx1"/>
                  </a:solidFill>
                </a:rPr>
                <a:t>PCIe</a:t>
              </a:r>
              <a:r>
                <a:rPr lang="en-US" sz="1800" dirty="0">
                  <a:solidFill>
                    <a:schemeClr val="tx1"/>
                  </a:solidFill>
                </a:rPr>
                <a:t> Bus</a:t>
              </a:r>
            </a:p>
          </p:txBody>
        </p:sp>
        <p:sp>
          <p:nvSpPr>
            <p:cNvPr id="11" name="Right Arrow 10"/>
            <p:cNvSpPr/>
            <p:nvPr/>
          </p:nvSpPr>
          <p:spPr bwMode="auto">
            <a:xfrm>
              <a:off x="152400" y="3943350"/>
              <a:ext cx="2133600" cy="938213"/>
            </a:xfrm>
            <a:prstGeom prst="rightArrow">
              <a:avLst/>
            </a:prstGeom>
            <a:ln>
              <a:solidFill>
                <a:srgbClr val="339966"/>
              </a:solidFill>
              <a:headEnd type="none" w="med" len="med"/>
              <a:tailEnd type="triangle" w="med" len="med"/>
            </a:ln>
            <a:effectLst/>
          </p:spPr>
          <p:style>
            <a:lnRef idx="2">
              <a:schemeClr val="accent4"/>
            </a:lnRef>
            <a:fillRef idx="1">
              <a:schemeClr val="lt1"/>
            </a:fillRef>
            <a:effectRef idx="0">
              <a:schemeClr val="accent4"/>
            </a:effectRef>
            <a:fontRef idx="minor">
              <a:schemeClr val="dk1"/>
            </a:fontRef>
          </p:style>
          <p:txBody>
            <a:bodyPr lIns="274320" rIns="274320" anchor="ctr"/>
            <a:lstStyle/>
            <a:p>
              <a:pPr algn="ctr">
                <a:defRPr/>
              </a:pPr>
              <a:r>
                <a:rPr lang="en-US" sz="1800" dirty="0" err="1">
                  <a:solidFill>
                    <a:schemeClr val="tx1"/>
                  </a:solidFill>
                </a:rPr>
                <a:t>NetFPGA</a:t>
              </a:r>
              <a:endParaRPr lang="en-US" sz="1800" dirty="0">
                <a:solidFill>
                  <a:schemeClr val="tx1"/>
                </a:solidFill>
              </a:endParaRPr>
            </a:p>
          </p:txBody>
        </p:sp>
        <p:sp>
          <p:nvSpPr>
            <p:cNvPr id="12" name="Rounded Rectangle 11"/>
            <p:cNvSpPr/>
            <p:nvPr/>
          </p:nvSpPr>
          <p:spPr bwMode="auto">
            <a:xfrm>
              <a:off x="2495550" y="990600"/>
              <a:ext cx="6038850" cy="432816"/>
            </a:xfrm>
            <a:prstGeom prst="roundRect">
              <a:avLst/>
            </a:prstGeom>
            <a:ln>
              <a:solidFill>
                <a:schemeClr val="tx1"/>
              </a:solidFill>
              <a:headEnd type="none" w="med" len="med"/>
              <a:tailEnd type="triangle" w="med" len="med"/>
            </a:ln>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lIns="274320" rIns="274320" anchor="ctr">
              <a:scene3d>
                <a:camera prst="orthographicFront"/>
                <a:lightRig rig="soft" dir="tl">
                  <a:rot lat="0" lon="0" rev="0"/>
                </a:lightRig>
              </a:scene3d>
              <a:sp3d contourW="25400" prstMaterial="matte">
                <a:contourClr>
                  <a:schemeClr val="accent2">
                    <a:tint val="20000"/>
                  </a:schemeClr>
                </a:contourClr>
              </a:sp3d>
            </a:bodyPr>
            <a:lstStyle/>
            <a:p>
              <a:pPr algn="ctr">
                <a:defRPr/>
              </a:pPr>
              <a:r>
                <a:rPr lang="en-US" sz="1800" spc="50" dirty="0" smtClean="0">
                  <a:ln w="11430"/>
                  <a:solidFill>
                    <a:schemeClr val="bg1"/>
                  </a:solidFill>
                </a:rPr>
                <a:t>Application</a:t>
              </a:r>
              <a:endParaRPr lang="en-US" sz="1800" spc="50" dirty="0">
                <a:ln w="11430"/>
                <a:solidFill>
                  <a:schemeClr val="bg1"/>
                </a:solidFill>
              </a:endParaRPr>
            </a:p>
          </p:txBody>
        </p:sp>
        <p:sp>
          <p:nvSpPr>
            <p:cNvPr id="13" name="Rounded Rectangle 12"/>
            <p:cNvSpPr/>
            <p:nvPr/>
          </p:nvSpPr>
          <p:spPr bwMode="auto">
            <a:xfrm>
              <a:off x="2514600" y="1491488"/>
              <a:ext cx="6019800" cy="721360"/>
            </a:xfrm>
            <a:prstGeom prst="roundRect">
              <a:avLst/>
            </a:prstGeom>
            <a:ln>
              <a:solidFill>
                <a:schemeClr val="tx1"/>
              </a:solidFill>
              <a:headEnd type="none" w="med" len="med"/>
              <a:tailEnd type="triangle" w="med" len="med"/>
            </a:ln>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lIns="274320" rIns="274320" anchor="ctr">
              <a:scene3d>
                <a:camera prst="orthographicFront"/>
                <a:lightRig rig="soft" dir="tl">
                  <a:rot lat="0" lon="0" rev="0"/>
                </a:lightRig>
              </a:scene3d>
              <a:sp3d contourW="25400" prstMaterial="matte">
                <a:contourClr>
                  <a:schemeClr val="accent2">
                    <a:tint val="20000"/>
                  </a:schemeClr>
                </a:contourClr>
              </a:sp3d>
            </a:bodyPr>
            <a:lstStyle/>
            <a:p>
              <a:pPr algn="ctr">
                <a:defRPr/>
              </a:pPr>
              <a:r>
                <a:rPr lang="en-US" sz="1800" spc="50" dirty="0">
                  <a:ln w="11430"/>
                  <a:solidFill>
                    <a:schemeClr val="bg1"/>
                  </a:solidFill>
                </a:rPr>
                <a:t>Driver</a:t>
              </a:r>
            </a:p>
            <a:p>
              <a:pPr algn="ctr">
                <a:defRPr/>
              </a:pPr>
              <a:endParaRPr lang="en-US" sz="1800" spc="50" dirty="0">
                <a:ln w="11430"/>
                <a:solidFill>
                  <a:schemeClr val="bg1"/>
                </a:solidFill>
                <a:effectLst>
                  <a:outerShdw blurRad="76200" dist="50800" dir="5400000" algn="tl" rotWithShape="0">
                    <a:srgbClr val="000000">
                      <a:alpha val="65000"/>
                    </a:srgbClr>
                  </a:outerShdw>
                </a:effectLst>
              </a:endParaRPr>
            </a:p>
          </p:txBody>
        </p:sp>
        <p:sp>
          <p:nvSpPr>
            <p:cNvPr id="14" name="Flowchart: Process 140"/>
            <p:cNvSpPr/>
            <p:nvPr/>
          </p:nvSpPr>
          <p:spPr bwMode="auto">
            <a:xfrm>
              <a:off x="6838950" y="3367088"/>
              <a:ext cx="1524000" cy="865187"/>
            </a:xfrm>
            <a:prstGeom prst="flowChartProcess">
              <a:avLst/>
            </a:prstGeom>
            <a:solidFill>
              <a:srgbClr val="E4E4F8"/>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400" dirty="0">
                  <a:solidFill>
                    <a:srgbClr val="000000"/>
                  </a:solidFill>
                  <a:latin typeface="Arial Narrow" pitchFamily="34" charset="0"/>
                </a:rPr>
                <a:t>AXI Lite</a:t>
              </a:r>
            </a:p>
          </p:txBody>
        </p:sp>
        <p:sp>
          <p:nvSpPr>
            <p:cNvPr id="15" name="Flowchart: Process 140"/>
            <p:cNvSpPr/>
            <p:nvPr/>
          </p:nvSpPr>
          <p:spPr bwMode="auto">
            <a:xfrm>
              <a:off x="2552700" y="4419600"/>
              <a:ext cx="5791200" cy="304800"/>
            </a:xfrm>
            <a:prstGeom prst="flowChartProcess">
              <a:avLst/>
            </a:prstGeom>
            <a:solidFill>
              <a:srgbClr val="E4E4F8"/>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sz="1200" dirty="0">
                  <a:solidFill>
                    <a:srgbClr val="000000"/>
                  </a:solidFill>
                  <a:latin typeface="Arial Narrow" pitchFamily="34" charset="0"/>
                </a:rPr>
                <a:t>user data path</a:t>
              </a:r>
            </a:p>
          </p:txBody>
        </p:sp>
        <p:cxnSp>
          <p:nvCxnSpPr>
            <p:cNvPr id="16" name="Straight Arrow Connector 136"/>
            <p:cNvCxnSpPr>
              <a:cxnSpLocks noChangeShapeType="1"/>
            </p:cNvCxnSpPr>
            <p:nvPr/>
          </p:nvCxnSpPr>
          <p:spPr bwMode="auto">
            <a:xfrm rot="16200000" flipV="1">
              <a:off x="7666037" y="4386263"/>
              <a:ext cx="288925"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7" name="Straight Arrow Connector 137"/>
            <p:cNvCxnSpPr>
              <a:cxnSpLocks noChangeShapeType="1"/>
            </p:cNvCxnSpPr>
            <p:nvPr/>
          </p:nvCxnSpPr>
          <p:spPr bwMode="auto">
            <a:xfrm rot="5400000">
              <a:off x="7284244" y="4385469"/>
              <a:ext cx="288925" cy="1587"/>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18" name="Rounded Rectangle 17"/>
            <p:cNvSpPr/>
            <p:nvPr/>
          </p:nvSpPr>
          <p:spPr bwMode="auto">
            <a:xfrm>
              <a:off x="2266950" y="2501900"/>
              <a:ext cx="6400800" cy="576263"/>
            </a:xfrm>
            <a:prstGeom prst="roundRect">
              <a:avLst/>
            </a:prstGeom>
            <a:solidFill>
              <a:srgbClr val="336699"/>
            </a:solidFill>
            <a:ln>
              <a:solidFill>
                <a:schemeClr val="tx1"/>
              </a:solidFill>
              <a:headEnd type="none" w="med" len="med"/>
              <a:tailEnd type="triangle" w="med" len="med"/>
            </a:ln>
            <a:effectLst/>
          </p:spPr>
          <p:style>
            <a:lnRef idx="2">
              <a:schemeClr val="accent3">
                <a:shade val="50000"/>
              </a:schemeClr>
            </a:lnRef>
            <a:fillRef idx="1">
              <a:schemeClr val="accent3"/>
            </a:fillRef>
            <a:effectRef idx="0">
              <a:schemeClr val="accent3"/>
            </a:effectRef>
            <a:fontRef idx="minor">
              <a:schemeClr val="lt1"/>
            </a:fontRef>
          </p:style>
          <p:txBody>
            <a:bodyPr lIns="274320" rIns="274320" anchor="ctr"/>
            <a:lstStyle/>
            <a:p>
              <a:pPr algn="ctr">
                <a:defRPr/>
              </a:pPr>
              <a:endParaRPr lang="en-US">
                <a:solidFill>
                  <a:srgbClr val="008000"/>
                </a:solidFill>
                <a:latin typeface="Arial Narrow" pitchFamily="34" charset="0"/>
              </a:endParaRPr>
            </a:p>
          </p:txBody>
        </p:sp>
        <p:sp>
          <p:nvSpPr>
            <p:cNvPr id="19" name="Rounded Rectangle 18"/>
            <p:cNvSpPr/>
            <p:nvPr/>
          </p:nvSpPr>
          <p:spPr bwMode="auto">
            <a:xfrm>
              <a:off x="2495550" y="2596097"/>
              <a:ext cx="4114800" cy="391827"/>
            </a:xfrm>
            <a:prstGeom prst="roundRect">
              <a:avLst/>
            </a:prstGeom>
            <a:solidFill>
              <a:srgbClr val="336699"/>
            </a:solidFill>
            <a:ln>
              <a:solidFill>
                <a:schemeClr val="tx1"/>
              </a:solidFill>
              <a:headEnd type="none" w="med" len="med"/>
              <a:tailEnd type="triangle" w="med" len="med"/>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lIns="274320" rIns="274320" anchor="ctr">
              <a:sp3d contourW="25400" prstMaterial="matte">
                <a:contourClr>
                  <a:schemeClr val="accent2">
                    <a:tint val="20000"/>
                  </a:schemeClr>
                </a:contourClr>
              </a:sp3d>
            </a:bodyPr>
            <a:lstStyle/>
            <a:p>
              <a:pPr algn="ctr">
                <a:defRPr/>
              </a:pPr>
              <a:r>
                <a:rPr lang="en-US" sz="2400" dirty="0">
                  <a:ln w="12700">
                    <a:noFill/>
                    <a:prstDash val="solid"/>
                  </a:ln>
                  <a:solidFill>
                    <a:schemeClr val="bg1"/>
                  </a:solidFill>
                  <a:effectLst>
                    <a:outerShdw blurRad="41275" dist="20320" dir="1800000" algn="tl" rotWithShape="0">
                      <a:srgbClr val="000000">
                        <a:alpha val="40000"/>
                      </a:srgbClr>
                    </a:outerShdw>
                  </a:effectLst>
                </a:rPr>
                <a:t>DMA</a:t>
              </a:r>
              <a:endParaRPr lang="en-US" sz="2400" spc="50" dirty="0">
                <a:ln w="12700">
                  <a:noFill/>
                  <a:prstDash val="solid"/>
                </a:ln>
                <a:solidFill>
                  <a:schemeClr val="bg1"/>
                </a:solidFill>
              </a:endParaRPr>
            </a:p>
          </p:txBody>
        </p:sp>
        <p:sp>
          <p:nvSpPr>
            <p:cNvPr id="20" name="Rounded Rectangle 19"/>
            <p:cNvSpPr/>
            <p:nvPr/>
          </p:nvSpPr>
          <p:spPr bwMode="auto">
            <a:xfrm>
              <a:off x="6762750" y="2596097"/>
              <a:ext cx="1600200" cy="391827"/>
            </a:xfrm>
            <a:prstGeom prst="roundRect">
              <a:avLst/>
            </a:prstGeom>
            <a:solidFill>
              <a:srgbClr val="336699"/>
            </a:solidFill>
            <a:ln>
              <a:solidFill>
                <a:schemeClr val="tx1"/>
              </a:solidFill>
              <a:headEnd type="none" w="med" len="med"/>
              <a:tailEnd type="triangle" w="med" len="med"/>
            </a:ln>
            <a:effectLst/>
            <a:scene3d>
              <a:camera prst="orthographicFront">
                <a:rot lat="0" lon="0" rev="0"/>
              </a:camera>
              <a:lightRig rig="threePt" dir="t">
                <a:rot lat="0" lon="0" rev="1200000"/>
              </a:lightRig>
            </a:scene3d>
          </p:spPr>
          <p:style>
            <a:lnRef idx="0">
              <a:schemeClr val="accent6"/>
            </a:lnRef>
            <a:fillRef idx="3">
              <a:schemeClr val="accent6"/>
            </a:fillRef>
            <a:effectRef idx="3">
              <a:schemeClr val="accent6"/>
            </a:effectRef>
            <a:fontRef idx="minor">
              <a:schemeClr val="lt1"/>
            </a:fontRef>
          </p:style>
          <p:txBody>
            <a:bodyPr lIns="0" rIns="0" anchor="ctr"/>
            <a:lstStyle/>
            <a:p>
              <a:pPr algn="ctr">
                <a:defRPr/>
              </a:pPr>
              <a:r>
                <a:rPr lang="en-US" sz="2000" dirty="0">
                  <a:ln w="12700">
                    <a:noFill/>
                    <a:prstDash val="solid"/>
                  </a:ln>
                  <a:solidFill>
                    <a:schemeClr val="bg1"/>
                  </a:solidFill>
                  <a:effectLst>
                    <a:outerShdw blurRad="41275" dist="20320" dir="1800000" algn="tl" rotWithShape="0">
                      <a:srgbClr val="000000">
                        <a:alpha val="40000"/>
                      </a:srgbClr>
                    </a:outerShdw>
                  </a:effectLst>
                </a:rPr>
                <a:t>Registers</a:t>
              </a:r>
              <a:endParaRPr lang="en-US" sz="2400" dirty="0">
                <a:ln w="12700">
                  <a:noFill/>
                  <a:prstDash val="solid"/>
                </a:ln>
                <a:solidFill>
                  <a:schemeClr val="bg1"/>
                </a:solidFill>
                <a:effectLst>
                  <a:outerShdw blurRad="41275" dist="20320" dir="1800000" algn="tl" rotWithShape="0">
                    <a:srgbClr val="000000">
                      <a:alpha val="40000"/>
                    </a:srgbClr>
                  </a:outerShdw>
                </a:effectLst>
              </a:endParaRPr>
            </a:p>
          </p:txBody>
        </p:sp>
        <p:sp>
          <p:nvSpPr>
            <p:cNvPr id="21" name="Rounded Rectangle 20"/>
            <p:cNvSpPr/>
            <p:nvPr/>
          </p:nvSpPr>
          <p:spPr bwMode="auto">
            <a:xfrm>
              <a:off x="2743200" y="1852613"/>
              <a:ext cx="685800" cy="360362"/>
            </a:xfrm>
            <a:prstGeom prst="roundRect">
              <a:avLst/>
            </a:prstGeom>
            <a:ln>
              <a:solidFill>
                <a:schemeClr val="tx1"/>
              </a:solidFill>
              <a:headEnd type="none" w="med" len="med"/>
              <a:tailEnd type="triangle" w="med" len="med"/>
            </a:ln>
            <a:effectLst/>
          </p:spPr>
          <p:style>
            <a:lnRef idx="1">
              <a:schemeClr val="accent2"/>
            </a:lnRef>
            <a:fillRef idx="2">
              <a:schemeClr val="accent2"/>
            </a:fillRef>
            <a:effectRef idx="1">
              <a:schemeClr val="accent2"/>
            </a:effectRef>
            <a:fontRef idx="minor">
              <a:schemeClr val="dk1"/>
            </a:fontRef>
          </p:style>
          <p:txBody>
            <a:bodyPr lIns="0" tIns="0" rIns="0" bIns="0" anchor="ctr"/>
            <a:lstStyle/>
            <a:p>
              <a:pPr algn="ctr">
                <a:defRPr/>
              </a:pPr>
              <a:r>
                <a:rPr lang="en-US" sz="2000" dirty="0">
                  <a:solidFill>
                    <a:schemeClr val="tx1"/>
                  </a:solidFill>
                  <a:latin typeface="Arial Narrow" pitchFamily="34" charset="0"/>
                </a:rPr>
                <a:t>nf0</a:t>
              </a:r>
            </a:p>
          </p:txBody>
        </p:sp>
        <p:sp>
          <p:nvSpPr>
            <p:cNvPr id="22" name="Rounded Rectangle 21"/>
            <p:cNvSpPr/>
            <p:nvPr/>
          </p:nvSpPr>
          <p:spPr bwMode="auto">
            <a:xfrm>
              <a:off x="3733800" y="1852613"/>
              <a:ext cx="685800" cy="360362"/>
            </a:xfrm>
            <a:prstGeom prst="roundRect">
              <a:avLst/>
            </a:prstGeom>
            <a:ln>
              <a:solidFill>
                <a:schemeClr val="tx1"/>
              </a:solidFill>
              <a:headEnd type="none" w="med" len="med"/>
              <a:tailEnd type="triangle" w="med" len="med"/>
            </a:ln>
            <a:effectLst/>
          </p:spPr>
          <p:style>
            <a:lnRef idx="1">
              <a:schemeClr val="accent2"/>
            </a:lnRef>
            <a:fillRef idx="2">
              <a:schemeClr val="accent2"/>
            </a:fillRef>
            <a:effectRef idx="1">
              <a:schemeClr val="accent2"/>
            </a:effectRef>
            <a:fontRef idx="minor">
              <a:schemeClr val="dk1"/>
            </a:fontRef>
          </p:style>
          <p:txBody>
            <a:bodyPr lIns="0" tIns="0" rIns="0" bIns="0" anchor="ctr"/>
            <a:lstStyle/>
            <a:p>
              <a:pPr algn="ctr">
                <a:defRPr/>
              </a:pPr>
              <a:r>
                <a:rPr lang="en-US" sz="2000" dirty="0">
                  <a:solidFill>
                    <a:schemeClr val="tx1"/>
                  </a:solidFill>
                  <a:latin typeface="Arial Narrow" pitchFamily="34" charset="0"/>
                </a:rPr>
                <a:t>nf1</a:t>
              </a:r>
            </a:p>
          </p:txBody>
        </p:sp>
        <p:sp>
          <p:nvSpPr>
            <p:cNvPr id="23" name="Rounded Rectangle 22"/>
            <p:cNvSpPr/>
            <p:nvPr/>
          </p:nvSpPr>
          <p:spPr bwMode="auto">
            <a:xfrm>
              <a:off x="4724400" y="1852613"/>
              <a:ext cx="685800" cy="360362"/>
            </a:xfrm>
            <a:prstGeom prst="roundRect">
              <a:avLst/>
            </a:prstGeom>
            <a:ln>
              <a:solidFill>
                <a:schemeClr val="tx1"/>
              </a:solidFill>
              <a:headEnd type="none" w="med" len="med"/>
              <a:tailEnd type="triangle" w="med" len="med"/>
            </a:ln>
            <a:effectLst/>
          </p:spPr>
          <p:style>
            <a:lnRef idx="1">
              <a:schemeClr val="accent2"/>
            </a:lnRef>
            <a:fillRef idx="2">
              <a:schemeClr val="accent2"/>
            </a:fillRef>
            <a:effectRef idx="1">
              <a:schemeClr val="accent2"/>
            </a:effectRef>
            <a:fontRef idx="minor">
              <a:schemeClr val="dk1"/>
            </a:fontRef>
          </p:style>
          <p:txBody>
            <a:bodyPr lIns="0" tIns="0" rIns="0" bIns="0" anchor="ctr"/>
            <a:lstStyle/>
            <a:p>
              <a:pPr algn="ctr">
                <a:defRPr/>
              </a:pPr>
              <a:r>
                <a:rPr lang="en-US" sz="2000" dirty="0">
                  <a:solidFill>
                    <a:schemeClr val="tx1"/>
                  </a:solidFill>
                  <a:latin typeface="Arial Narrow" pitchFamily="34" charset="0"/>
                </a:rPr>
                <a:t>nf2</a:t>
              </a:r>
            </a:p>
          </p:txBody>
        </p:sp>
        <p:sp>
          <p:nvSpPr>
            <p:cNvPr id="24" name="Rounded Rectangle 23"/>
            <p:cNvSpPr/>
            <p:nvPr/>
          </p:nvSpPr>
          <p:spPr bwMode="auto">
            <a:xfrm>
              <a:off x="5715000" y="1852613"/>
              <a:ext cx="685800" cy="360362"/>
            </a:xfrm>
            <a:prstGeom prst="roundRect">
              <a:avLst/>
            </a:prstGeom>
            <a:ln>
              <a:solidFill>
                <a:schemeClr val="tx1"/>
              </a:solidFill>
              <a:headEnd type="none" w="med" len="med"/>
              <a:tailEnd type="triangle" w="med" len="med"/>
            </a:ln>
            <a:effectLst/>
          </p:spPr>
          <p:style>
            <a:lnRef idx="1">
              <a:schemeClr val="accent2"/>
            </a:lnRef>
            <a:fillRef idx="2">
              <a:schemeClr val="accent2"/>
            </a:fillRef>
            <a:effectRef idx="1">
              <a:schemeClr val="accent2"/>
            </a:effectRef>
            <a:fontRef idx="minor">
              <a:schemeClr val="dk1"/>
            </a:fontRef>
          </p:style>
          <p:txBody>
            <a:bodyPr lIns="0" tIns="0" rIns="0" bIns="0" anchor="ctr"/>
            <a:lstStyle/>
            <a:p>
              <a:pPr algn="ctr">
                <a:defRPr/>
              </a:pPr>
              <a:r>
                <a:rPr lang="en-US" sz="2000" dirty="0">
                  <a:solidFill>
                    <a:schemeClr val="tx1"/>
                  </a:solidFill>
                  <a:latin typeface="Arial Narrow" pitchFamily="34" charset="0"/>
                </a:rPr>
                <a:t>nf3</a:t>
              </a:r>
            </a:p>
          </p:txBody>
        </p:sp>
        <p:sp>
          <p:nvSpPr>
            <p:cNvPr id="25" name="Rounded Rectangle 24"/>
            <p:cNvSpPr/>
            <p:nvPr/>
          </p:nvSpPr>
          <p:spPr bwMode="auto">
            <a:xfrm>
              <a:off x="6934200" y="1852613"/>
              <a:ext cx="1447800" cy="360362"/>
            </a:xfrm>
            <a:prstGeom prst="roundRect">
              <a:avLst/>
            </a:prstGeom>
            <a:ln>
              <a:solidFill>
                <a:schemeClr val="tx1"/>
              </a:solidFill>
              <a:headEnd type="none" w="med" len="med"/>
              <a:tailEnd type="triangle" w="med" len="med"/>
            </a:ln>
            <a:effectLst/>
          </p:spPr>
          <p:style>
            <a:lnRef idx="1">
              <a:schemeClr val="accent2"/>
            </a:lnRef>
            <a:fillRef idx="2">
              <a:schemeClr val="accent2"/>
            </a:fillRef>
            <a:effectRef idx="1">
              <a:schemeClr val="accent2"/>
            </a:effectRef>
            <a:fontRef idx="minor">
              <a:schemeClr val="dk1"/>
            </a:fontRef>
          </p:style>
          <p:txBody>
            <a:bodyPr lIns="0" tIns="0" rIns="0" bIns="0" anchor="ctr"/>
            <a:lstStyle/>
            <a:p>
              <a:pPr algn="ctr">
                <a:defRPr/>
              </a:pPr>
              <a:r>
                <a:rPr lang="en-US" sz="2000">
                  <a:solidFill>
                    <a:schemeClr val="tx1"/>
                  </a:solidFill>
                  <a:latin typeface="Arial Narrow" pitchFamily="34" charset="0"/>
                </a:rPr>
                <a:t>ioctl</a:t>
              </a:r>
            </a:p>
          </p:txBody>
        </p:sp>
        <p:sp>
          <p:nvSpPr>
            <p:cNvPr id="26" name="Left Brace 159"/>
            <p:cNvSpPr>
              <a:spLocks/>
            </p:cNvSpPr>
            <p:nvPr/>
          </p:nvSpPr>
          <p:spPr bwMode="auto">
            <a:xfrm rot="5400000">
              <a:off x="4410868" y="373857"/>
              <a:ext cx="360363" cy="4038600"/>
            </a:xfrm>
            <a:prstGeom prst="leftBrace">
              <a:avLst>
                <a:gd name="adj1" fmla="val 55516"/>
                <a:gd name="adj2" fmla="val 50000"/>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274320" rIns="274320" anchor="ctr"/>
            <a:lstStyle>
              <a:lvl1pPr>
                <a:defRPr sz="3200" b="1">
                  <a:solidFill>
                    <a:srgbClr val="008000"/>
                  </a:solidFill>
                  <a:latin typeface="Arial" panose="020B0604020202020204" pitchFamily="34" charset="0"/>
                  <a:ea typeface="MS PGothic" panose="020B0600070205080204" pitchFamily="34" charset="-128"/>
                </a:defRPr>
              </a:lvl1pPr>
              <a:lvl2pPr marL="37931725" indent="-37474525">
                <a:defRPr sz="3200" b="1">
                  <a:solidFill>
                    <a:srgbClr val="008000"/>
                  </a:solidFill>
                  <a:latin typeface="Arial" panose="020B0604020202020204" pitchFamily="34" charset="0"/>
                  <a:ea typeface="MS PGothic" panose="020B0600070205080204" pitchFamily="34" charset="-128"/>
                </a:defRPr>
              </a:lvl2pPr>
              <a:lvl3pPr>
                <a:defRPr sz="3200" b="1">
                  <a:solidFill>
                    <a:srgbClr val="008000"/>
                  </a:solidFill>
                  <a:latin typeface="Arial" panose="020B0604020202020204" pitchFamily="34" charset="0"/>
                  <a:ea typeface="MS PGothic" panose="020B0600070205080204" pitchFamily="34" charset="-128"/>
                </a:defRPr>
              </a:lvl3pPr>
              <a:lvl4pPr>
                <a:defRPr sz="3200" b="1">
                  <a:solidFill>
                    <a:srgbClr val="008000"/>
                  </a:solidFill>
                  <a:latin typeface="Arial" panose="020B0604020202020204" pitchFamily="34" charset="0"/>
                  <a:ea typeface="MS PGothic" panose="020B0600070205080204" pitchFamily="34" charset="-128"/>
                </a:defRPr>
              </a:lvl4pPr>
              <a:lvl5pPr>
                <a:defRPr sz="3200" b="1">
                  <a:solidFill>
                    <a:srgbClr val="008000"/>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9pPr>
            </a:lstStyle>
            <a:p>
              <a:pPr algn="ctr"/>
              <a:endParaRPr lang="cs-CZ" altLang="en-US">
                <a:latin typeface="Arial Narrow" panose="020B0606020202030204" pitchFamily="34" charset="0"/>
              </a:endParaRPr>
            </a:p>
          </p:txBody>
        </p:sp>
        <p:sp>
          <p:nvSpPr>
            <p:cNvPr id="27" name="Left Brace 161"/>
            <p:cNvSpPr>
              <a:spLocks/>
            </p:cNvSpPr>
            <p:nvPr/>
          </p:nvSpPr>
          <p:spPr bwMode="auto">
            <a:xfrm rot="5400000">
              <a:off x="7418387" y="1704976"/>
              <a:ext cx="288925" cy="1447800"/>
            </a:xfrm>
            <a:prstGeom prst="leftBrace">
              <a:avLst>
                <a:gd name="adj1" fmla="val 55283"/>
                <a:gd name="adj2" fmla="val 48722"/>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274320" rIns="274320" anchor="ctr"/>
            <a:lstStyle>
              <a:lvl1pPr>
                <a:defRPr sz="3200" b="1">
                  <a:solidFill>
                    <a:srgbClr val="008000"/>
                  </a:solidFill>
                  <a:latin typeface="Arial" panose="020B0604020202020204" pitchFamily="34" charset="0"/>
                  <a:ea typeface="MS PGothic" panose="020B0600070205080204" pitchFamily="34" charset="-128"/>
                </a:defRPr>
              </a:lvl1pPr>
              <a:lvl2pPr marL="37931725" indent="-37474525">
                <a:defRPr sz="3200" b="1">
                  <a:solidFill>
                    <a:srgbClr val="008000"/>
                  </a:solidFill>
                  <a:latin typeface="Arial" panose="020B0604020202020204" pitchFamily="34" charset="0"/>
                  <a:ea typeface="MS PGothic" panose="020B0600070205080204" pitchFamily="34" charset="-128"/>
                </a:defRPr>
              </a:lvl2pPr>
              <a:lvl3pPr>
                <a:defRPr sz="3200" b="1">
                  <a:solidFill>
                    <a:srgbClr val="008000"/>
                  </a:solidFill>
                  <a:latin typeface="Arial" panose="020B0604020202020204" pitchFamily="34" charset="0"/>
                  <a:ea typeface="MS PGothic" panose="020B0600070205080204" pitchFamily="34" charset="-128"/>
                </a:defRPr>
              </a:lvl3pPr>
              <a:lvl4pPr>
                <a:defRPr sz="3200" b="1">
                  <a:solidFill>
                    <a:srgbClr val="008000"/>
                  </a:solidFill>
                  <a:latin typeface="Arial" panose="020B0604020202020204" pitchFamily="34" charset="0"/>
                  <a:ea typeface="MS PGothic" panose="020B0600070205080204" pitchFamily="34" charset="-128"/>
                </a:defRPr>
              </a:lvl4pPr>
              <a:lvl5pPr>
                <a:defRPr sz="3200" b="1">
                  <a:solidFill>
                    <a:srgbClr val="008000"/>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9pPr>
            </a:lstStyle>
            <a:p>
              <a:pPr algn="ctr"/>
              <a:endParaRPr lang="cs-CZ" altLang="en-US">
                <a:latin typeface="Arial Narrow" panose="020B0606020202030204" pitchFamily="34" charset="0"/>
              </a:endParaRPr>
            </a:p>
          </p:txBody>
        </p:sp>
        <p:sp>
          <p:nvSpPr>
            <p:cNvPr id="28" name="Left Brace 146"/>
            <p:cNvSpPr>
              <a:spLocks/>
            </p:cNvSpPr>
            <p:nvPr/>
          </p:nvSpPr>
          <p:spPr bwMode="auto">
            <a:xfrm rot="5400000">
              <a:off x="4393406" y="1897857"/>
              <a:ext cx="280987" cy="2514600"/>
            </a:xfrm>
            <a:prstGeom prst="leftBrace">
              <a:avLst>
                <a:gd name="adj1" fmla="val 55269"/>
                <a:gd name="adj2" fmla="val 50565"/>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274320" rIns="274320" anchor="ctr"/>
            <a:lstStyle>
              <a:lvl1pPr>
                <a:defRPr sz="3200" b="1">
                  <a:solidFill>
                    <a:srgbClr val="008000"/>
                  </a:solidFill>
                  <a:latin typeface="Arial" panose="020B0604020202020204" pitchFamily="34" charset="0"/>
                  <a:ea typeface="MS PGothic" panose="020B0600070205080204" pitchFamily="34" charset="-128"/>
                </a:defRPr>
              </a:lvl1pPr>
              <a:lvl2pPr marL="37931725" indent="-37474525">
                <a:defRPr sz="3200" b="1">
                  <a:solidFill>
                    <a:srgbClr val="008000"/>
                  </a:solidFill>
                  <a:latin typeface="Arial" panose="020B0604020202020204" pitchFamily="34" charset="0"/>
                  <a:ea typeface="MS PGothic" panose="020B0600070205080204" pitchFamily="34" charset="-128"/>
                </a:defRPr>
              </a:lvl2pPr>
              <a:lvl3pPr>
                <a:defRPr sz="3200" b="1">
                  <a:solidFill>
                    <a:srgbClr val="008000"/>
                  </a:solidFill>
                  <a:latin typeface="Arial" panose="020B0604020202020204" pitchFamily="34" charset="0"/>
                  <a:ea typeface="MS PGothic" panose="020B0600070205080204" pitchFamily="34" charset="-128"/>
                </a:defRPr>
              </a:lvl3pPr>
              <a:lvl4pPr>
                <a:defRPr sz="3200" b="1">
                  <a:solidFill>
                    <a:srgbClr val="008000"/>
                  </a:solidFill>
                  <a:latin typeface="Arial" panose="020B0604020202020204" pitchFamily="34" charset="0"/>
                  <a:ea typeface="MS PGothic" panose="020B0600070205080204" pitchFamily="34" charset="-128"/>
                </a:defRPr>
              </a:lvl4pPr>
              <a:lvl5pPr>
                <a:defRPr sz="3200" b="1">
                  <a:solidFill>
                    <a:srgbClr val="008000"/>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9pPr>
            </a:lstStyle>
            <a:p>
              <a:pPr algn="ctr"/>
              <a:endParaRPr lang="cs-CZ" altLang="en-US">
                <a:latin typeface="Arial Narrow" panose="020B0606020202030204" pitchFamily="34" charset="0"/>
              </a:endParaRPr>
            </a:p>
          </p:txBody>
        </p:sp>
        <p:sp>
          <p:nvSpPr>
            <p:cNvPr id="29" name="Left Brace 147"/>
            <p:cNvSpPr>
              <a:spLocks/>
            </p:cNvSpPr>
            <p:nvPr/>
          </p:nvSpPr>
          <p:spPr bwMode="auto">
            <a:xfrm rot="5400000">
              <a:off x="7450931" y="2459832"/>
              <a:ext cx="261937" cy="1371600"/>
            </a:xfrm>
            <a:prstGeom prst="leftBrace">
              <a:avLst>
                <a:gd name="adj1" fmla="val 55273"/>
                <a:gd name="adj2" fmla="val 48722"/>
              </a:avLst>
            </a:prstGeom>
            <a:noFill/>
            <a:ln w="190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274320" rIns="274320" anchor="ctr"/>
            <a:lstStyle>
              <a:lvl1pPr>
                <a:defRPr sz="3200" b="1">
                  <a:solidFill>
                    <a:srgbClr val="008000"/>
                  </a:solidFill>
                  <a:latin typeface="Arial" panose="020B0604020202020204" pitchFamily="34" charset="0"/>
                  <a:ea typeface="MS PGothic" panose="020B0600070205080204" pitchFamily="34" charset="-128"/>
                </a:defRPr>
              </a:lvl1pPr>
              <a:lvl2pPr marL="37931725" indent="-37474525">
                <a:defRPr sz="3200" b="1">
                  <a:solidFill>
                    <a:srgbClr val="008000"/>
                  </a:solidFill>
                  <a:latin typeface="Arial" panose="020B0604020202020204" pitchFamily="34" charset="0"/>
                  <a:ea typeface="MS PGothic" panose="020B0600070205080204" pitchFamily="34" charset="-128"/>
                </a:defRPr>
              </a:lvl2pPr>
              <a:lvl3pPr>
                <a:defRPr sz="3200" b="1">
                  <a:solidFill>
                    <a:srgbClr val="008000"/>
                  </a:solidFill>
                  <a:latin typeface="Arial" panose="020B0604020202020204" pitchFamily="34" charset="0"/>
                  <a:ea typeface="MS PGothic" panose="020B0600070205080204" pitchFamily="34" charset="-128"/>
                </a:defRPr>
              </a:lvl3pPr>
              <a:lvl4pPr>
                <a:defRPr sz="3200" b="1">
                  <a:solidFill>
                    <a:srgbClr val="008000"/>
                  </a:solidFill>
                  <a:latin typeface="Arial" panose="020B0604020202020204" pitchFamily="34" charset="0"/>
                  <a:ea typeface="MS PGothic" panose="020B0600070205080204" pitchFamily="34" charset="-128"/>
                </a:defRPr>
              </a:lvl4pPr>
              <a:lvl5pPr>
                <a:defRPr sz="3200" b="1">
                  <a:solidFill>
                    <a:srgbClr val="008000"/>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9pPr>
            </a:lstStyle>
            <a:p>
              <a:pPr algn="ctr"/>
              <a:endParaRPr lang="cs-CZ" altLang="en-US">
                <a:latin typeface="Arial Narrow" panose="020B0606020202030204" pitchFamily="34" charset="0"/>
              </a:endParaRPr>
            </a:p>
          </p:txBody>
        </p:sp>
        <p:grpSp>
          <p:nvGrpSpPr>
            <p:cNvPr id="30" name="Group 195"/>
            <p:cNvGrpSpPr>
              <a:grpSpLocks/>
            </p:cNvGrpSpPr>
            <p:nvPr/>
          </p:nvGrpSpPr>
          <p:grpSpPr bwMode="auto">
            <a:xfrm>
              <a:off x="5105400" y="4800600"/>
              <a:ext cx="533400" cy="865188"/>
              <a:chOff x="4876800" y="914400"/>
              <a:chExt cx="533400" cy="914400"/>
            </a:xfrm>
          </p:grpSpPr>
          <p:sp>
            <p:nvSpPr>
              <p:cNvPr id="95" name="Flowchart: Process 140"/>
              <p:cNvSpPr>
                <a:spLocks noChangeArrowheads="1"/>
              </p:cNvSpPr>
              <p:nvPr/>
            </p:nvSpPr>
            <p:spPr bwMode="auto">
              <a:xfrm>
                <a:off x="4876800" y="914400"/>
                <a:ext cx="533400" cy="914400"/>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sz="1400" dirty="0">
                  <a:solidFill>
                    <a:srgbClr val="000000"/>
                  </a:solidFill>
                  <a:latin typeface="Arial Narrow" pitchFamily="34" charset="0"/>
                  <a:ea typeface="+mn-ea"/>
                </a:endParaRPr>
              </a:p>
            </p:txBody>
          </p:sp>
          <p:sp>
            <p:nvSpPr>
              <p:cNvPr id="96" name="Rectangle 95"/>
              <p:cNvSpPr>
                <a:spLocks noChangeArrowheads="1"/>
              </p:cNvSpPr>
              <p:nvPr/>
            </p:nvSpPr>
            <p:spPr bwMode="auto">
              <a:xfrm>
                <a:off x="5029200" y="106708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97" name="Straight Connector 96"/>
              <p:cNvCxnSpPr>
                <a:cxnSpLocks noChangeShapeType="1"/>
              </p:cNvCxnSpPr>
              <p:nvPr/>
            </p:nvCxnSpPr>
            <p:spPr bwMode="auto">
              <a:xfrm rot="5400000" flipH="1" flipV="1">
                <a:off x="4928532" y="1015068"/>
                <a:ext cx="201336"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98" name="Straight Connector 97"/>
              <p:cNvCxnSpPr>
                <a:cxnSpLocks noChangeShapeType="1"/>
              </p:cNvCxnSpPr>
              <p:nvPr/>
            </p:nvCxnSpPr>
            <p:spPr bwMode="auto">
              <a:xfrm rot="5400000" flipH="1" flipV="1">
                <a:off x="5223754" y="986546"/>
                <a:ext cx="144291"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99" name="Rectangle 98"/>
              <p:cNvSpPr>
                <a:spLocks noChangeArrowheads="1"/>
              </p:cNvSpPr>
              <p:nvPr/>
            </p:nvSpPr>
            <p:spPr bwMode="auto">
              <a:xfrm>
                <a:off x="5029200" y="118117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grpSp>
        <p:grpSp>
          <p:nvGrpSpPr>
            <p:cNvPr id="31" name="Group 226"/>
            <p:cNvGrpSpPr>
              <a:grpSpLocks/>
            </p:cNvGrpSpPr>
            <p:nvPr/>
          </p:nvGrpSpPr>
          <p:grpSpPr bwMode="auto">
            <a:xfrm>
              <a:off x="5638800" y="4800600"/>
              <a:ext cx="533400" cy="865188"/>
              <a:chOff x="7067550" y="4954588"/>
              <a:chExt cx="533400" cy="865187"/>
            </a:xfrm>
          </p:grpSpPr>
          <p:sp>
            <p:nvSpPr>
              <p:cNvPr id="90" name="Flowchart: Process 140"/>
              <p:cNvSpPr>
                <a:spLocks noChangeArrowheads="1"/>
              </p:cNvSpPr>
              <p:nvPr/>
            </p:nvSpPr>
            <p:spPr bwMode="auto">
              <a:xfrm>
                <a:off x="7067550" y="4954588"/>
                <a:ext cx="533400" cy="865187"/>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sz="1400" dirty="0">
                  <a:solidFill>
                    <a:srgbClr val="000000"/>
                  </a:solidFill>
                  <a:latin typeface="Arial Narrow" pitchFamily="34" charset="0"/>
                  <a:ea typeface="+mn-ea"/>
                </a:endParaRPr>
              </a:p>
            </p:txBody>
          </p:sp>
          <p:sp>
            <p:nvSpPr>
              <p:cNvPr id="91" name="Rectangle 90"/>
              <p:cNvSpPr>
                <a:spLocks noChangeArrowheads="1"/>
              </p:cNvSpPr>
              <p:nvPr/>
            </p:nvSpPr>
            <p:spPr bwMode="auto">
              <a:xfrm>
                <a:off x="7200900" y="4962526"/>
                <a:ext cx="266700" cy="10795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sp>
            <p:nvSpPr>
              <p:cNvPr id="92" name="Rectangle 91"/>
              <p:cNvSpPr>
                <a:spLocks noChangeArrowheads="1"/>
              </p:cNvSpPr>
              <p:nvPr/>
            </p:nvSpPr>
            <p:spPr bwMode="auto">
              <a:xfrm>
                <a:off x="7200900" y="5073651"/>
                <a:ext cx="266700" cy="109537"/>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93" name="Straight Connector 92"/>
              <p:cNvCxnSpPr>
                <a:cxnSpLocks noChangeShapeType="1"/>
              </p:cNvCxnSpPr>
              <p:nvPr/>
            </p:nvCxnSpPr>
            <p:spPr bwMode="auto">
              <a:xfrm rot="5400000" flipH="1" flipV="1">
                <a:off x="7105650" y="5214938"/>
                <a:ext cx="190500"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94" name="Straight Connector 93"/>
              <p:cNvCxnSpPr>
                <a:cxnSpLocks noChangeShapeType="1"/>
              </p:cNvCxnSpPr>
              <p:nvPr/>
            </p:nvCxnSpPr>
            <p:spPr bwMode="auto">
              <a:xfrm rot="5400000" flipH="1" flipV="1">
                <a:off x="7399337" y="5245101"/>
                <a:ext cx="136525"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sp>
          <p:nvSpPr>
            <p:cNvPr id="32" name="Up-Down Arrow 140"/>
            <p:cNvSpPr>
              <a:spLocks noChangeArrowheads="1"/>
            </p:cNvSpPr>
            <p:nvPr/>
          </p:nvSpPr>
          <p:spPr bwMode="auto">
            <a:xfrm>
              <a:off x="5305425" y="5881688"/>
              <a:ext cx="228600" cy="433387"/>
            </a:xfrm>
            <a:prstGeom prst="upDownArrow">
              <a:avLst>
                <a:gd name="adj1" fmla="val 50000"/>
                <a:gd name="adj2" fmla="val 50064"/>
              </a:avLst>
            </a:prstGeom>
            <a:solidFill>
              <a:schemeClr val="accent1"/>
            </a:solidFill>
            <a:ln w="19050">
              <a:solidFill>
                <a:schemeClr val="tx1"/>
              </a:solidFill>
              <a:round/>
              <a:headEnd/>
              <a:tailEnd type="triangle" w="med" len="med"/>
            </a:ln>
          </p:spPr>
          <p:txBody>
            <a:bodyPr lIns="274320" rIns="274320" anchor="ctr"/>
            <a:lstStyle>
              <a:lvl1pPr>
                <a:defRPr sz="3200" b="1">
                  <a:solidFill>
                    <a:srgbClr val="008000"/>
                  </a:solidFill>
                  <a:latin typeface="Arial" panose="020B0604020202020204" pitchFamily="34" charset="0"/>
                  <a:ea typeface="MS PGothic" panose="020B0600070205080204" pitchFamily="34" charset="-128"/>
                </a:defRPr>
              </a:lvl1pPr>
              <a:lvl2pPr marL="37931725" indent="-37474525">
                <a:defRPr sz="3200" b="1">
                  <a:solidFill>
                    <a:srgbClr val="008000"/>
                  </a:solidFill>
                  <a:latin typeface="Arial" panose="020B0604020202020204" pitchFamily="34" charset="0"/>
                  <a:ea typeface="MS PGothic" panose="020B0600070205080204" pitchFamily="34" charset="-128"/>
                </a:defRPr>
              </a:lvl2pPr>
              <a:lvl3pPr>
                <a:defRPr sz="3200" b="1">
                  <a:solidFill>
                    <a:srgbClr val="008000"/>
                  </a:solidFill>
                  <a:latin typeface="Arial" panose="020B0604020202020204" pitchFamily="34" charset="0"/>
                  <a:ea typeface="MS PGothic" panose="020B0600070205080204" pitchFamily="34" charset="-128"/>
                </a:defRPr>
              </a:lvl3pPr>
              <a:lvl4pPr>
                <a:defRPr sz="3200" b="1">
                  <a:solidFill>
                    <a:srgbClr val="008000"/>
                  </a:solidFill>
                  <a:latin typeface="Arial" panose="020B0604020202020204" pitchFamily="34" charset="0"/>
                  <a:ea typeface="MS PGothic" panose="020B0600070205080204" pitchFamily="34" charset="-128"/>
                </a:defRPr>
              </a:lvl4pPr>
              <a:lvl5pPr>
                <a:defRPr sz="3200" b="1">
                  <a:solidFill>
                    <a:srgbClr val="008000"/>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9pPr>
            </a:lstStyle>
            <a:p>
              <a:pPr algn="ctr"/>
              <a:endParaRPr lang="cs-CZ" altLang="en-US">
                <a:latin typeface="Arial Narrow" panose="020B0606020202030204" pitchFamily="34" charset="0"/>
              </a:endParaRPr>
            </a:p>
          </p:txBody>
        </p:sp>
        <p:sp>
          <p:nvSpPr>
            <p:cNvPr id="33" name="Rounded Rectangle 210"/>
            <p:cNvSpPr>
              <a:spLocks noChangeArrowheads="1"/>
            </p:cNvSpPr>
            <p:nvPr/>
          </p:nvSpPr>
          <p:spPr bwMode="auto">
            <a:xfrm>
              <a:off x="2286000" y="6324600"/>
              <a:ext cx="6324600" cy="304800"/>
            </a:xfrm>
            <a:prstGeom prst="roundRect">
              <a:avLst>
                <a:gd name="adj" fmla="val 16667"/>
              </a:avLst>
            </a:prstGeom>
            <a:solidFill>
              <a:schemeClr val="accent1"/>
            </a:solidFill>
            <a:ln w="19050">
              <a:solidFill>
                <a:schemeClr val="tx1"/>
              </a:solidFill>
              <a:round/>
              <a:headEnd/>
              <a:tailEnd type="triangle" w="med" len="med"/>
            </a:ln>
          </p:spPr>
          <p:txBody>
            <a:bodyPr lIns="274320" rIns="274320" anchor="ctr"/>
            <a:lstStyle>
              <a:lvl1pPr>
                <a:defRPr sz="3200" b="1">
                  <a:solidFill>
                    <a:srgbClr val="008000"/>
                  </a:solidFill>
                  <a:latin typeface="Arial" panose="020B0604020202020204" pitchFamily="34" charset="0"/>
                  <a:ea typeface="MS PGothic" panose="020B0600070205080204" pitchFamily="34" charset="-128"/>
                </a:defRPr>
              </a:lvl1pPr>
              <a:lvl2pPr marL="37931725" indent="-37474525">
                <a:defRPr sz="3200" b="1">
                  <a:solidFill>
                    <a:srgbClr val="008000"/>
                  </a:solidFill>
                  <a:latin typeface="Arial" panose="020B0604020202020204" pitchFamily="34" charset="0"/>
                  <a:ea typeface="MS PGothic" panose="020B0600070205080204" pitchFamily="34" charset="-128"/>
                </a:defRPr>
              </a:lvl2pPr>
              <a:lvl3pPr>
                <a:defRPr sz="3200" b="1">
                  <a:solidFill>
                    <a:srgbClr val="008000"/>
                  </a:solidFill>
                  <a:latin typeface="Arial" panose="020B0604020202020204" pitchFamily="34" charset="0"/>
                  <a:ea typeface="MS PGothic" panose="020B0600070205080204" pitchFamily="34" charset="-128"/>
                </a:defRPr>
              </a:lvl3pPr>
              <a:lvl4pPr>
                <a:defRPr sz="3200" b="1">
                  <a:solidFill>
                    <a:srgbClr val="008000"/>
                  </a:solidFill>
                  <a:latin typeface="Arial" panose="020B0604020202020204" pitchFamily="34" charset="0"/>
                  <a:ea typeface="MS PGothic" panose="020B0600070205080204" pitchFamily="34" charset="-128"/>
                </a:defRPr>
              </a:lvl4pPr>
              <a:lvl5pPr>
                <a:defRPr sz="3200" b="1">
                  <a:solidFill>
                    <a:srgbClr val="008000"/>
                  </a:solidFill>
                  <a:latin typeface="Arial" panose="020B0604020202020204" pitchFamily="34" charset="0"/>
                  <a:ea typeface="MS PGothic" panose="020B0600070205080204" pitchFamily="34" charset="-128"/>
                </a:defRPr>
              </a:lvl5pPr>
              <a:lvl6pPr marL="4572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6pPr>
              <a:lvl7pPr marL="9144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7pPr>
              <a:lvl8pPr marL="13716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8pPr>
              <a:lvl9pPr marL="1828800" eaLnBrk="0" fontAlgn="base" hangingPunct="0">
                <a:spcBef>
                  <a:spcPct val="0"/>
                </a:spcBef>
                <a:spcAft>
                  <a:spcPct val="0"/>
                </a:spcAft>
                <a:defRPr sz="3200" b="1">
                  <a:solidFill>
                    <a:srgbClr val="008000"/>
                  </a:solidFill>
                  <a:latin typeface="Arial" panose="020B0604020202020204" pitchFamily="34" charset="0"/>
                  <a:ea typeface="MS PGothic" panose="020B0600070205080204" pitchFamily="34" charset="-128"/>
                </a:defRPr>
              </a:lvl9pPr>
            </a:lstStyle>
            <a:p>
              <a:pPr algn="ctr"/>
              <a:r>
                <a:rPr lang="en-US" altLang="en-US" sz="2000" dirty="0" smtClean="0">
                  <a:solidFill>
                    <a:schemeClr val="tx1"/>
                  </a:solidFill>
                </a:rPr>
                <a:t>Ports</a:t>
              </a:r>
              <a:endParaRPr lang="en-US" altLang="en-US" sz="2000" dirty="0">
                <a:solidFill>
                  <a:schemeClr val="tx1"/>
                </a:solidFill>
              </a:endParaRPr>
            </a:p>
          </p:txBody>
        </p:sp>
        <p:cxnSp>
          <p:nvCxnSpPr>
            <p:cNvPr id="34" name="Straight Connector 33"/>
            <p:cNvCxnSpPr/>
            <p:nvPr/>
          </p:nvCxnSpPr>
          <p:spPr bwMode="auto">
            <a:xfrm rot="5400000" flipH="1" flipV="1">
              <a:off x="4525963" y="3473450"/>
              <a:ext cx="190500" cy="0"/>
            </a:xfrm>
            <a:prstGeom prst="line">
              <a:avLst/>
            </a:prstGeom>
            <a:ln>
              <a:solidFill>
                <a:schemeClr val="tx1"/>
              </a:solidFill>
            </a:ln>
            <a:effectLst/>
          </p:spPr>
          <p:style>
            <a:lnRef idx="1">
              <a:schemeClr val="accent1"/>
            </a:lnRef>
            <a:fillRef idx="2">
              <a:schemeClr val="accent1"/>
            </a:fillRef>
            <a:effectRef idx="1">
              <a:schemeClr val="accent1"/>
            </a:effectRef>
            <a:fontRef idx="minor">
              <a:schemeClr val="dk1"/>
            </a:fontRef>
          </p:style>
        </p:cxnSp>
        <p:grpSp>
          <p:nvGrpSpPr>
            <p:cNvPr id="35" name="Group 117"/>
            <p:cNvGrpSpPr>
              <a:grpSpLocks/>
            </p:cNvGrpSpPr>
            <p:nvPr/>
          </p:nvGrpSpPr>
          <p:grpSpPr bwMode="auto">
            <a:xfrm>
              <a:off x="3801836" y="3289301"/>
              <a:ext cx="533400" cy="865188"/>
              <a:chOff x="4876800" y="914400"/>
              <a:chExt cx="533400" cy="914400"/>
            </a:xfrm>
          </p:grpSpPr>
          <p:sp>
            <p:nvSpPr>
              <p:cNvPr id="85" name="Flowchart: Process 140"/>
              <p:cNvSpPr>
                <a:spLocks noChangeArrowheads="1"/>
              </p:cNvSpPr>
              <p:nvPr/>
            </p:nvSpPr>
            <p:spPr bwMode="auto">
              <a:xfrm>
                <a:off x="4877027" y="914399"/>
                <a:ext cx="533400" cy="914400"/>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sz="1000" dirty="0">
                  <a:solidFill>
                    <a:srgbClr val="000000"/>
                  </a:solidFill>
                  <a:latin typeface="Arial Narrow" pitchFamily="34" charset="0"/>
                  <a:ea typeface="+mn-ea"/>
                </a:endParaRPr>
              </a:p>
              <a:p>
                <a:pPr algn="ctr">
                  <a:defRPr/>
                </a:pPr>
                <a:endParaRPr lang="en-US" sz="1000" dirty="0">
                  <a:solidFill>
                    <a:srgbClr val="000000"/>
                  </a:solidFill>
                  <a:latin typeface="Arial Narrow" pitchFamily="34" charset="0"/>
                  <a:ea typeface="+mn-ea"/>
                </a:endParaRPr>
              </a:p>
              <a:p>
                <a:pPr algn="ctr">
                  <a:defRPr/>
                </a:pPr>
                <a:r>
                  <a:rPr lang="en-US" sz="1000" dirty="0">
                    <a:solidFill>
                      <a:srgbClr val="000000"/>
                    </a:solidFill>
                    <a:latin typeface="Arial Narrow" pitchFamily="34" charset="0"/>
                    <a:ea typeface="+mn-ea"/>
                  </a:rPr>
                  <a:t>CPU</a:t>
                </a:r>
              </a:p>
              <a:p>
                <a:pPr algn="ctr">
                  <a:defRPr/>
                </a:pPr>
                <a:r>
                  <a:rPr lang="en-US" sz="1000" dirty="0" err="1">
                    <a:solidFill>
                      <a:srgbClr val="000000"/>
                    </a:solidFill>
                    <a:latin typeface="Arial Narrow" pitchFamily="34" charset="0"/>
                    <a:ea typeface="+mn-ea"/>
                  </a:rPr>
                  <a:t>RxQ</a:t>
                </a:r>
                <a:endParaRPr lang="en-US" sz="1000" dirty="0">
                  <a:solidFill>
                    <a:srgbClr val="000000"/>
                  </a:solidFill>
                  <a:latin typeface="Arial Narrow" pitchFamily="34" charset="0"/>
                  <a:ea typeface="+mn-ea"/>
                </a:endParaRPr>
              </a:p>
            </p:txBody>
          </p:sp>
          <p:sp>
            <p:nvSpPr>
              <p:cNvPr id="86" name="Rectangle 85"/>
              <p:cNvSpPr>
                <a:spLocks noChangeArrowheads="1"/>
              </p:cNvSpPr>
              <p:nvPr/>
            </p:nvSpPr>
            <p:spPr bwMode="auto">
              <a:xfrm>
                <a:off x="5029427" y="1067079"/>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87" name="Straight Connector 86"/>
              <p:cNvCxnSpPr>
                <a:cxnSpLocks noChangeShapeType="1"/>
              </p:cNvCxnSpPr>
              <p:nvPr/>
            </p:nvCxnSpPr>
            <p:spPr bwMode="auto">
              <a:xfrm rot="5400000" flipH="1" flipV="1">
                <a:off x="4928759" y="1015067"/>
                <a:ext cx="201336"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88" name="Straight Connector 87"/>
              <p:cNvCxnSpPr>
                <a:cxnSpLocks noChangeShapeType="1"/>
              </p:cNvCxnSpPr>
              <p:nvPr/>
            </p:nvCxnSpPr>
            <p:spPr bwMode="auto">
              <a:xfrm rot="5400000" flipH="1" flipV="1">
                <a:off x="5223981" y="986545"/>
                <a:ext cx="144291"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89" name="Rectangle 88"/>
              <p:cNvSpPr>
                <a:spLocks noChangeArrowheads="1"/>
              </p:cNvSpPr>
              <p:nvPr/>
            </p:nvSpPr>
            <p:spPr bwMode="auto">
              <a:xfrm>
                <a:off x="5029427" y="1181169"/>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grpSp>
        <p:sp>
          <p:nvSpPr>
            <p:cNvPr id="36" name="Flowchart: Process 140"/>
            <p:cNvSpPr/>
            <p:nvPr/>
          </p:nvSpPr>
          <p:spPr bwMode="auto">
            <a:xfrm>
              <a:off x="4335463" y="3289300"/>
              <a:ext cx="533400" cy="865188"/>
            </a:xfrm>
            <a:prstGeom prst="flowChartProcess">
              <a:avLst/>
            </a:prstGeom>
            <a:solidFill>
              <a:srgbClr val="E4E4F8"/>
            </a:solidFill>
            <a:ln>
              <a:solidFill>
                <a:schemeClr val="tx1"/>
              </a:solidFill>
            </a:ln>
            <a:effectLst/>
          </p:spPr>
          <p:style>
            <a:lnRef idx="1">
              <a:schemeClr val="accent4"/>
            </a:lnRef>
            <a:fillRef idx="2">
              <a:schemeClr val="accent4"/>
            </a:fillRef>
            <a:effectRef idx="1">
              <a:schemeClr val="accent4"/>
            </a:effectRef>
            <a:fontRef idx="minor">
              <a:schemeClr val="dk1"/>
            </a:fontRef>
          </p:style>
          <p:txBody>
            <a:bodyPr anchor="ctr"/>
            <a:lstStyle/>
            <a:p>
              <a:pPr algn="ctr">
                <a:defRPr/>
              </a:pPr>
              <a:endParaRPr lang="en-US" sz="1000" dirty="0">
                <a:solidFill>
                  <a:srgbClr val="000000"/>
                </a:solidFill>
                <a:latin typeface="Arial Narrow" pitchFamily="34" charset="0"/>
              </a:endParaRPr>
            </a:p>
            <a:p>
              <a:pPr algn="ctr">
                <a:defRPr/>
              </a:pPr>
              <a:endParaRPr lang="en-US" sz="1000" dirty="0">
                <a:solidFill>
                  <a:srgbClr val="000000"/>
                </a:solidFill>
                <a:latin typeface="Arial Narrow" pitchFamily="34" charset="0"/>
              </a:endParaRPr>
            </a:p>
            <a:p>
              <a:pPr algn="ctr">
                <a:defRPr/>
              </a:pPr>
              <a:r>
                <a:rPr lang="en-US" sz="1000" dirty="0">
                  <a:solidFill>
                    <a:srgbClr val="000000"/>
                  </a:solidFill>
                  <a:latin typeface="Arial Narrow" pitchFamily="34" charset="0"/>
                </a:rPr>
                <a:t>CPU</a:t>
              </a:r>
            </a:p>
            <a:p>
              <a:pPr algn="ctr">
                <a:defRPr/>
              </a:pPr>
              <a:r>
                <a:rPr lang="en-US" sz="1000" dirty="0" err="1">
                  <a:solidFill>
                    <a:srgbClr val="000000"/>
                  </a:solidFill>
                  <a:latin typeface="Arial Narrow" pitchFamily="34" charset="0"/>
                </a:rPr>
                <a:t>TxQ</a:t>
              </a:r>
              <a:endParaRPr lang="en-US" sz="1000" dirty="0">
                <a:solidFill>
                  <a:srgbClr val="000000"/>
                </a:solidFill>
                <a:latin typeface="Arial Narrow" pitchFamily="34" charset="0"/>
              </a:endParaRPr>
            </a:p>
          </p:txBody>
        </p:sp>
        <p:sp>
          <p:nvSpPr>
            <p:cNvPr id="37" name="Rectangle 36"/>
            <p:cNvSpPr/>
            <p:nvPr/>
          </p:nvSpPr>
          <p:spPr bwMode="auto">
            <a:xfrm>
              <a:off x="4478338" y="3289300"/>
              <a:ext cx="266700" cy="107950"/>
            </a:xfrm>
            <a:prstGeom prst="rect">
              <a:avLst/>
            </a:prstGeom>
            <a:ln>
              <a:solidFill>
                <a:schemeClr val="tx1"/>
              </a:solid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Arial Narrow" pitchFamily="34" charset="0"/>
              </a:endParaRPr>
            </a:p>
          </p:txBody>
        </p:sp>
        <p:sp>
          <p:nvSpPr>
            <p:cNvPr id="38" name="Rectangle 37"/>
            <p:cNvSpPr/>
            <p:nvPr/>
          </p:nvSpPr>
          <p:spPr bwMode="auto">
            <a:xfrm>
              <a:off x="4478338" y="3400425"/>
              <a:ext cx="266700" cy="107950"/>
            </a:xfrm>
            <a:prstGeom prst="rect">
              <a:avLst/>
            </a:prstGeom>
            <a:ln>
              <a:solidFill>
                <a:schemeClr val="tx1"/>
              </a:solidFill>
            </a:ln>
            <a:effectLst/>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US">
                <a:solidFill>
                  <a:srgbClr val="000000"/>
                </a:solidFill>
                <a:latin typeface="Arial Narrow" pitchFamily="34" charset="0"/>
              </a:endParaRPr>
            </a:p>
          </p:txBody>
        </p:sp>
        <p:cxnSp>
          <p:nvCxnSpPr>
            <p:cNvPr id="39" name="Straight Connector 38"/>
            <p:cNvCxnSpPr/>
            <p:nvPr/>
          </p:nvCxnSpPr>
          <p:spPr bwMode="auto">
            <a:xfrm rot="5400000" flipH="1" flipV="1">
              <a:off x="4383088" y="3540125"/>
              <a:ext cx="190500" cy="0"/>
            </a:xfrm>
            <a:prstGeom prst="line">
              <a:avLst/>
            </a:prstGeom>
            <a:ln>
              <a:solidFill>
                <a:schemeClr val="tx1"/>
              </a:solidFill>
            </a:ln>
            <a:effectLst/>
          </p:spPr>
          <p:style>
            <a:lnRef idx="1">
              <a:schemeClr val="accent1"/>
            </a:lnRef>
            <a:fillRef idx="2">
              <a:schemeClr val="accent1"/>
            </a:fillRef>
            <a:effectRef idx="1">
              <a:schemeClr val="accent1"/>
            </a:effectRef>
            <a:fontRef idx="minor">
              <a:schemeClr val="dk1"/>
            </a:fontRef>
          </p:style>
        </p:cxnSp>
        <p:cxnSp>
          <p:nvCxnSpPr>
            <p:cNvPr id="40" name="Straight Connector 39"/>
            <p:cNvCxnSpPr/>
            <p:nvPr/>
          </p:nvCxnSpPr>
          <p:spPr bwMode="auto">
            <a:xfrm rot="5400000" flipH="1" flipV="1">
              <a:off x="4676775" y="3570288"/>
              <a:ext cx="136525" cy="0"/>
            </a:xfrm>
            <a:prstGeom prst="line">
              <a:avLst/>
            </a:prstGeom>
            <a:ln>
              <a:solidFill>
                <a:schemeClr val="tx1"/>
              </a:solidFill>
            </a:ln>
            <a:effectLst/>
          </p:spPr>
          <p:style>
            <a:lnRef idx="1">
              <a:schemeClr val="accent1"/>
            </a:lnRef>
            <a:fillRef idx="2">
              <a:schemeClr val="accent1"/>
            </a:fillRef>
            <a:effectRef idx="1">
              <a:schemeClr val="accent1"/>
            </a:effectRef>
            <a:fontRef idx="minor">
              <a:schemeClr val="dk1"/>
            </a:fontRef>
          </p:style>
        </p:cxnSp>
        <p:cxnSp>
          <p:nvCxnSpPr>
            <p:cNvPr id="41" name="Straight Arrow Connector 143"/>
            <p:cNvCxnSpPr>
              <a:cxnSpLocks noChangeShapeType="1"/>
            </p:cNvCxnSpPr>
            <p:nvPr/>
          </p:nvCxnSpPr>
          <p:spPr bwMode="auto">
            <a:xfrm rot="5400000">
              <a:off x="3971131" y="4410869"/>
              <a:ext cx="288925" cy="1588"/>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42" name="Straight Arrow Connector 135"/>
            <p:cNvCxnSpPr>
              <a:cxnSpLocks noChangeShapeType="1"/>
            </p:cNvCxnSpPr>
            <p:nvPr/>
          </p:nvCxnSpPr>
          <p:spPr bwMode="auto">
            <a:xfrm rot="16200000" flipV="1">
              <a:off x="4427537" y="4411663"/>
              <a:ext cx="288925"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43" name="Group 195"/>
            <p:cNvGrpSpPr>
              <a:grpSpLocks/>
            </p:cNvGrpSpPr>
            <p:nvPr/>
          </p:nvGrpSpPr>
          <p:grpSpPr bwMode="auto">
            <a:xfrm>
              <a:off x="5029200" y="4876800"/>
              <a:ext cx="533400" cy="865188"/>
              <a:chOff x="4876800" y="914400"/>
              <a:chExt cx="533400" cy="914400"/>
            </a:xfrm>
          </p:grpSpPr>
          <p:sp>
            <p:nvSpPr>
              <p:cNvPr id="80" name="Flowchart: Process 140"/>
              <p:cNvSpPr>
                <a:spLocks noChangeArrowheads="1"/>
              </p:cNvSpPr>
              <p:nvPr/>
            </p:nvSpPr>
            <p:spPr bwMode="auto">
              <a:xfrm>
                <a:off x="4876800" y="914400"/>
                <a:ext cx="533400" cy="914400"/>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sz="1400" dirty="0">
                  <a:solidFill>
                    <a:srgbClr val="000000"/>
                  </a:solidFill>
                  <a:latin typeface="Arial Narrow" pitchFamily="34" charset="0"/>
                  <a:ea typeface="+mn-ea"/>
                </a:endParaRPr>
              </a:p>
            </p:txBody>
          </p:sp>
          <p:sp>
            <p:nvSpPr>
              <p:cNvPr id="81" name="Rectangle 80"/>
              <p:cNvSpPr>
                <a:spLocks noChangeArrowheads="1"/>
              </p:cNvSpPr>
              <p:nvPr/>
            </p:nvSpPr>
            <p:spPr bwMode="auto">
              <a:xfrm>
                <a:off x="5029200" y="106708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82" name="Straight Connector 81"/>
              <p:cNvCxnSpPr>
                <a:cxnSpLocks noChangeShapeType="1"/>
              </p:cNvCxnSpPr>
              <p:nvPr/>
            </p:nvCxnSpPr>
            <p:spPr bwMode="auto">
              <a:xfrm rot="5400000" flipH="1" flipV="1">
                <a:off x="4928532" y="1015068"/>
                <a:ext cx="201336"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83" name="Straight Connector 82"/>
              <p:cNvCxnSpPr>
                <a:cxnSpLocks noChangeShapeType="1"/>
              </p:cNvCxnSpPr>
              <p:nvPr/>
            </p:nvCxnSpPr>
            <p:spPr bwMode="auto">
              <a:xfrm rot="5400000" flipH="1" flipV="1">
                <a:off x="5223754" y="986546"/>
                <a:ext cx="144291"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84" name="Rectangle 83"/>
              <p:cNvSpPr>
                <a:spLocks noChangeArrowheads="1"/>
              </p:cNvSpPr>
              <p:nvPr/>
            </p:nvSpPr>
            <p:spPr bwMode="auto">
              <a:xfrm>
                <a:off x="5029200" y="118117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grpSp>
        <p:grpSp>
          <p:nvGrpSpPr>
            <p:cNvPr id="44" name="Group 257"/>
            <p:cNvGrpSpPr>
              <a:grpSpLocks/>
            </p:cNvGrpSpPr>
            <p:nvPr/>
          </p:nvGrpSpPr>
          <p:grpSpPr bwMode="auto">
            <a:xfrm>
              <a:off x="5562600" y="4876800"/>
              <a:ext cx="533400" cy="865188"/>
              <a:chOff x="7067550" y="4954588"/>
              <a:chExt cx="533400" cy="865187"/>
            </a:xfrm>
          </p:grpSpPr>
          <p:sp>
            <p:nvSpPr>
              <p:cNvPr id="75" name="Flowchart: Process 140"/>
              <p:cNvSpPr>
                <a:spLocks noChangeArrowheads="1"/>
              </p:cNvSpPr>
              <p:nvPr/>
            </p:nvSpPr>
            <p:spPr bwMode="auto">
              <a:xfrm>
                <a:off x="7067550" y="4954588"/>
                <a:ext cx="533400" cy="865187"/>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sz="1400" dirty="0">
                  <a:solidFill>
                    <a:srgbClr val="000000"/>
                  </a:solidFill>
                  <a:latin typeface="Arial Narrow" pitchFamily="34" charset="0"/>
                  <a:ea typeface="+mn-ea"/>
                </a:endParaRPr>
              </a:p>
            </p:txBody>
          </p:sp>
          <p:sp>
            <p:nvSpPr>
              <p:cNvPr id="76" name="Rectangle 75"/>
              <p:cNvSpPr>
                <a:spLocks noChangeArrowheads="1"/>
              </p:cNvSpPr>
              <p:nvPr/>
            </p:nvSpPr>
            <p:spPr bwMode="auto">
              <a:xfrm>
                <a:off x="7200900" y="4962526"/>
                <a:ext cx="266700" cy="10795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sp>
            <p:nvSpPr>
              <p:cNvPr id="77" name="Rectangle 76"/>
              <p:cNvSpPr>
                <a:spLocks noChangeArrowheads="1"/>
              </p:cNvSpPr>
              <p:nvPr/>
            </p:nvSpPr>
            <p:spPr bwMode="auto">
              <a:xfrm>
                <a:off x="7200900" y="5073651"/>
                <a:ext cx="266700" cy="109537"/>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78" name="Straight Connector 77"/>
              <p:cNvCxnSpPr>
                <a:cxnSpLocks noChangeShapeType="1"/>
              </p:cNvCxnSpPr>
              <p:nvPr/>
            </p:nvCxnSpPr>
            <p:spPr bwMode="auto">
              <a:xfrm rot="5400000" flipH="1" flipV="1">
                <a:off x="7105650" y="5214938"/>
                <a:ext cx="190500"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79" name="Straight Connector 78"/>
              <p:cNvCxnSpPr>
                <a:cxnSpLocks noChangeShapeType="1"/>
              </p:cNvCxnSpPr>
              <p:nvPr/>
            </p:nvCxnSpPr>
            <p:spPr bwMode="auto">
              <a:xfrm rot="5400000" flipH="1" flipV="1">
                <a:off x="7399337" y="5245101"/>
                <a:ext cx="136525"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grpSp>
          <p:nvGrpSpPr>
            <p:cNvPr id="45" name="Group 195"/>
            <p:cNvGrpSpPr>
              <a:grpSpLocks/>
            </p:cNvGrpSpPr>
            <p:nvPr/>
          </p:nvGrpSpPr>
          <p:grpSpPr bwMode="auto">
            <a:xfrm>
              <a:off x="4953000" y="4953000"/>
              <a:ext cx="533400" cy="865188"/>
              <a:chOff x="4876800" y="914400"/>
              <a:chExt cx="533400" cy="914400"/>
            </a:xfrm>
          </p:grpSpPr>
          <p:sp>
            <p:nvSpPr>
              <p:cNvPr id="70" name="Flowchart: Process 140"/>
              <p:cNvSpPr>
                <a:spLocks noChangeArrowheads="1"/>
              </p:cNvSpPr>
              <p:nvPr/>
            </p:nvSpPr>
            <p:spPr bwMode="auto">
              <a:xfrm>
                <a:off x="4876800" y="914400"/>
                <a:ext cx="533400" cy="914400"/>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sz="1400" dirty="0">
                  <a:solidFill>
                    <a:srgbClr val="000000"/>
                  </a:solidFill>
                  <a:latin typeface="Arial Narrow" pitchFamily="34" charset="0"/>
                  <a:ea typeface="+mn-ea"/>
                </a:endParaRPr>
              </a:p>
            </p:txBody>
          </p:sp>
          <p:sp>
            <p:nvSpPr>
              <p:cNvPr id="71" name="Rectangle 70"/>
              <p:cNvSpPr>
                <a:spLocks noChangeArrowheads="1"/>
              </p:cNvSpPr>
              <p:nvPr/>
            </p:nvSpPr>
            <p:spPr bwMode="auto">
              <a:xfrm>
                <a:off x="5029200" y="106708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72" name="Straight Connector 71"/>
              <p:cNvCxnSpPr>
                <a:cxnSpLocks noChangeShapeType="1"/>
              </p:cNvCxnSpPr>
              <p:nvPr/>
            </p:nvCxnSpPr>
            <p:spPr bwMode="auto">
              <a:xfrm rot="5400000" flipH="1" flipV="1">
                <a:off x="4928532" y="1015068"/>
                <a:ext cx="201336"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73" name="Straight Connector 72"/>
              <p:cNvCxnSpPr>
                <a:cxnSpLocks noChangeShapeType="1"/>
              </p:cNvCxnSpPr>
              <p:nvPr/>
            </p:nvCxnSpPr>
            <p:spPr bwMode="auto">
              <a:xfrm rot="5400000" flipH="1" flipV="1">
                <a:off x="5223754" y="986546"/>
                <a:ext cx="144291"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74" name="Rectangle 73"/>
              <p:cNvSpPr>
                <a:spLocks noChangeArrowheads="1"/>
              </p:cNvSpPr>
              <p:nvPr/>
            </p:nvSpPr>
            <p:spPr bwMode="auto">
              <a:xfrm>
                <a:off x="5029200" y="118117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grpSp>
        <p:grpSp>
          <p:nvGrpSpPr>
            <p:cNvPr id="46" name="Group 269"/>
            <p:cNvGrpSpPr>
              <a:grpSpLocks/>
            </p:cNvGrpSpPr>
            <p:nvPr/>
          </p:nvGrpSpPr>
          <p:grpSpPr bwMode="auto">
            <a:xfrm>
              <a:off x="5486400" y="4953000"/>
              <a:ext cx="533400" cy="865188"/>
              <a:chOff x="7067550" y="4954588"/>
              <a:chExt cx="533400" cy="865187"/>
            </a:xfrm>
          </p:grpSpPr>
          <p:sp>
            <p:nvSpPr>
              <p:cNvPr id="65" name="Flowchart: Process 140"/>
              <p:cNvSpPr>
                <a:spLocks noChangeArrowheads="1"/>
              </p:cNvSpPr>
              <p:nvPr/>
            </p:nvSpPr>
            <p:spPr bwMode="auto">
              <a:xfrm>
                <a:off x="7067550" y="4954588"/>
                <a:ext cx="533400" cy="865187"/>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sz="1400" dirty="0">
                  <a:solidFill>
                    <a:srgbClr val="000000"/>
                  </a:solidFill>
                  <a:latin typeface="Arial Narrow" pitchFamily="34" charset="0"/>
                  <a:ea typeface="+mn-ea"/>
                </a:endParaRPr>
              </a:p>
            </p:txBody>
          </p:sp>
          <p:sp>
            <p:nvSpPr>
              <p:cNvPr id="66" name="Rectangle 65"/>
              <p:cNvSpPr>
                <a:spLocks noChangeArrowheads="1"/>
              </p:cNvSpPr>
              <p:nvPr/>
            </p:nvSpPr>
            <p:spPr bwMode="auto">
              <a:xfrm>
                <a:off x="7200900" y="4962526"/>
                <a:ext cx="266700" cy="10795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sp>
            <p:nvSpPr>
              <p:cNvPr id="67" name="Rectangle 66"/>
              <p:cNvSpPr>
                <a:spLocks noChangeArrowheads="1"/>
              </p:cNvSpPr>
              <p:nvPr/>
            </p:nvSpPr>
            <p:spPr bwMode="auto">
              <a:xfrm>
                <a:off x="7200900" y="5073651"/>
                <a:ext cx="266700" cy="109537"/>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68" name="Straight Connector 67"/>
              <p:cNvCxnSpPr>
                <a:cxnSpLocks noChangeShapeType="1"/>
              </p:cNvCxnSpPr>
              <p:nvPr/>
            </p:nvCxnSpPr>
            <p:spPr bwMode="auto">
              <a:xfrm rot="5400000" flipH="1" flipV="1">
                <a:off x="7105650" y="5214938"/>
                <a:ext cx="190500"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69" name="Straight Connector 68"/>
              <p:cNvCxnSpPr>
                <a:cxnSpLocks noChangeShapeType="1"/>
              </p:cNvCxnSpPr>
              <p:nvPr/>
            </p:nvCxnSpPr>
            <p:spPr bwMode="auto">
              <a:xfrm rot="5400000" flipH="1" flipV="1">
                <a:off x="7399337" y="5245101"/>
                <a:ext cx="136525"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grpSp>
          <p:nvGrpSpPr>
            <p:cNvPr id="47" name="Group 195"/>
            <p:cNvGrpSpPr>
              <a:grpSpLocks/>
            </p:cNvGrpSpPr>
            <p:nvPr/>
          </p:nvGrpSpPr>
          <p:grpSpPr bwMode="auto">
            <a:xfrm>
              <a:off x="4876800" y="5029200"/>
              <a:ext cx="533400" cy="865188"/>
              <a:chOff x="4876800" y="914400"/>
              <a:chExt cx="533400" cy="914400"/>
            </a:xfrm>
          </p:grpSpPr>
          <p:sp>
            <p:nvSpPr>
              <p:cNvPr id="60" name="Flowchart: Process 140"/>
              <p:cNvSpPr>
                <a:spLocks noChangeArrowheads="1"/>
              </p:cNvSpPr>
              <p:nvPr/>
            </p:nvSpPr>
            <p:spPr bwMode="auto">
              <a:xfrm>
                <a:off x="4876800" y="914400"/>
                <a:ext cx="533400" cy="914400"/>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lIns="72000" rIns="72000" anchor="ctr"/>
              <a:lstStyle/>
              <a:p>
                <a:pPr algn="ctr">
                  <a:defRPr/>
                </a:pPr>
                <a:endParaRPr lang="en-US" sz="1000" dirty="0">
                  <a:solidFill>
                    <a:srgbClr val="000000"/>
                  </a:solidFill>
                  <a:latin typeface="Arial Narrow" pitchFamily="34" charset="0"/>
                  <a:ea typeface="+mn-ea"/>
                </a:endParaRPr>
              </a:p>
              <a:p>
                <a:pPr algn="ctr">
                  <a:defRPr/>
                </a:pPr>
                <a:endParaRPr lang="en-US" sz="1000" dirty="0">
                  <a:solidFill>
                    <a:srgbClr val="000000"/>
                  </a:solidFill>
                  <a:latin typeface="Arial Narrow" pitchFamily="34" charset="0"/>
                  <a:ea typeface="+mn-ea"/>
                </a:endParaRPr>
              </a:p>
              <a:p>
                <a:pPr algn="ctr">
                  <a:defRPr/>
                </a:pPr>
                <a:r>
                  <a:rPr lang="en-US" sz="1000" dirty="0" smtClean="0">
                    <a:solidFill>
                      <a:srgbClr val="000000"/>
                    </a:solidFill>
                    <a:latin typeface="Arial Narrow" pitchFamily="34" charset="0"/>
                    <a:ea typeface="+mn-ea"/>
                  </a:rPr>
                  <a:t>10GE</a:t>
                </a:r>
                <a:endParaRPr lang="en-US" sz="1000" dirty="0">
                  <a:solidFill>
                    <a:srgbClr val="000000"/>
                  </a:solidFill>
                  <a:latin typeface="Arial Narrow" pitchFamily="34" charset="0"/>
                  <a:ea typeface="+mn-ea"/>
                </a:endParaRPr>
              </a:p>
              <a:p>
                <a:pPr algn="ctr">
                  <a:defRPr/>
                </a:pPr>
                <a:r>
                  <a:rPr lang="en-US" sz="1000" dirty="0" err="1" smtClean="0">
                    <a:solidFill>
                      <a:srgbClr val="000000"/>
                    </a:solidFill>
                    <a:latin typeface="Arial Narrow" pitchFamily="34" charset="0"/>
                    <a:ea typeface="+mn-ea"/>
                  </a:rPr>
                  <a:t>Tx</a:t>
                </a:r>
                <a:endParaRPr lang="en-US" sz="1000" dirty="0">
                  <a:solidFill>
                    <a:srgbClr val="000000"/>
                  </a:solidFill>
                  <a:latin typeface="Arial Narrow" pitchFamily="34" charset="0"/>
                  <a:ea typeface="+mn-ea"/>
                </a:endParaRPr>
              </a:p>
            </p:txBody>
          </p:sp>
          <p:sp>
            <p:nvSpPr>
              <p:cNvPr id="61" name="Rectangle 60"/>
              <p:cNvSpPr>
                <a:spLocks noChangeArrowheads="1"/>
              </p:cNvSpPr>
              <p:nvPr/>
            </p:nvSpPr>
            <p:spPr bwMode="auto">
              <a:xfrm>
                <a:off x="5029200" y="106708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62" name="Straight Connector 61"/>
              <p:cNvCxnSpPr>
                <a:cxnSpLocks noChangeShapeType="1"/>
              </p:cNvCxnSpPr>
              <p:nvPr/>
            </p:nvCxnSpPr>
            <p:spPr bwMode="auto">
              <a:xfrm rot="5400000" flipH="1" flipV="1">
                <a:off x="4928532" y="1015068"/>
                <a:ext cx="201336"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63" name="Straight Connector 62"/>
              <p:cNvCxnSpPr>
                <a:cxnSpLocks noChangeShapeType="1"/>
              </p:cNvCxnSpPr>
              <p:nvPr/>
            </p:nvCxnSpPr>
            <p:spPr bwMode="auto">
              <a:xfrm rot="5400000" flipH="1" flipV="1">
                <a:off x="5223754" y="986546"/>
                <a:ext cx="144291"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64" name="Rectangle 63"/>
              <p:cNvSpPr>
                <a:spLocks noChangeArrowheads="1"/>
              </p:cNvSpPr>
              <p:nvPr/>
            </p:nvSpPr>
            <p:spPr bwMode="auto">
              <a:xfrm>
                <a:off x="5029200" y="1181170"/>
                <a:ext cx="266700" cy="11409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grpSp>
        <p:grpSp>
          <p:nvGrpSpPr>
            <p:cNvPr id="48" name="Group 281"/>
            <p:cNvGrpSpPr>
              <a:grpSpLocks/>
            </p:cNvGrpSpPr>
            <p:nvPr/>
          </p:nvGrpSpPr>
          <p:grpSpPr bwMode="auto">
            <a:xfrm>
              <a:off x="5410200" y="5029200"/>
              <a:ext cx="533400" cy="865188"/>
              <a:chOff x="7067550" y="4954588"/>
              <a:chExt cx="533400" cy="865187"/>
            </a:xfrm>
          </p:grpSpPr>
          <p:sp>
            <p:nvSpPr>
              <p:cNvPr id="55" name="Flowchart: Process 140"/>
              <p:cNvSpPr>
                <a:spLocks noChangeArrowheads="1"/>
              </p:cNvSpPr>
              <p:nvPr/>
            </p:nvSpPr>
            <p:spPr bwMode="auto">
              <a:xfrm>
                <a:off x="7067550" y="4954588"/>
                <a:ext cx="533400" cy="865187"/>
              </a:xfrm>
              <a:prstGeom prst="flowChartProcess">
                <a:avLst/>
              </a:prstGeom>
              <a:solidFill>
                <a:srgbClr val="E4E4F8"/>
              </a:solidFill>
              <a:ln w="9525">
                <a:solidFill>
                  <a:schemeClr val="tx1"/>
                </a:solidFill>
                <a:miter lim="800000"/>
                <a:headEnd/>
                <a:tailEnd/>
              </a:ln>
              <a:effectLst>
                <a:outerShdw blurRad="40000" dist="20000" dir="5400000" rotWithShape="0">
                  <a:srgbClr val="808080">
                    <a:alpha val="37999"/>
                  </a:srgbClr>
                </a:outerShdw>
              </a:effectLst>
            </p:spPr>
            <p:txBody>
              <a:bodyPr lIns="72000" rIns="72000" anchor="ctr"/>
              <a:lstStyle/>
              <a:p>
                <a:pPr algn="ctr">
                  <a:defRPr/>
                </a:pPr>
                <a:endParaRPr lang="en-US" sz="1000" dirty="0">
                  <a:solidFill>
                    <a:srgbClr val="000000"/>
                  </a:solidFill>
                  <a:latin typeface="Arial Narrow" pitchFamily="34" charset="0"/>
                  <a:ea typeface="+mn-ea"/>
                </a:endParaRPr>
              </a:p>
              <a:p>
                <a:pPr algn="ctr">
                  <a:defRPr/>
                </a:pPr>
                <a:endParaRPr lang="en-US" sz="1000" dirty="0">
                  <a:solidFill>
                    <a:srgbClr val="000000"/>
                  </a:solidFill>
                  <a:latin typeface="Arial Narrow" pitchFamily="34" charset="0"/>
                  <a:ea typeface="+mn-ea"/>
                </a:endParaRPr>
              </a:p>
              <a:p>
                <a:pPr algn="ctr">
                  <a:defRPr/>
                </a:pPr>
                <a:r>
                  <a:rPr lang="en-US" sz="1000" dirty="0" smtClean="0">
                    <a:solidFill>
                      <a:srgbClr val="000000"/>
                    </a:solidFill>
                    <a:latin typeface="Arial Narrow" pitchFamily="34" charset="0"/>
                    <a:ea typeface="+mn-ea"/>
                  </a:rPr>
                  <a:t>10GE</a:t>
                </a:r>
                <a:endParaRPr lang="en-US" sz="1000" dirty="0">
                  <a:solidFill>
                    <a:srgbClr val="000000"/>
                  </a:solidFill>
                  <a:latin typeface="Arial Narrow" pitchFamily="34" charset="0"/>
                  <a:ea typeface="+mn-ea"/>
                </a:endParaRPr>
              </a:p>
              <a:p>
                <a:pPr algn="ctr">
                  <a:defRPr/>
                </a:pPr>
                <a:r>
                  <a:rPr lang="en-US" sz="1000" dirty="0" smtClean="0">
                    <a:solidFill>
                      <a:srgbClr val="000000"/>
                    </a:solidFill>
                    <a:latin typeface="Arial Narrow" pitchFamily="34" charset="0"/>
                    <a:ea typeface="+mn-ea"/>
                  </a:rPr>
                  <a:t>Rx</a:t>
                </a:r>
                <a:endParaRPr lang="en-US" sz="1000" dirty="0">
                  <a:solidFill>
                    <a:srgbClr val="000000"/>
                  </a:solidFill>
                  <a:latin typeface="Arial Narrow" pitchFamily="34" charset="0"/>
                  <a:ea typeface="+mn-ea"/>
                </a:endParaRPr>
              </a:p>
            </p:txBody>
          </p:sp>
          <p:sp>
            <p:nvSpPr>
              <p:cNvPr id="56" name="Rectangle 55"/>
              <p:cNvSpPr>
                <a:spLocks noChangeArrowheads="1"/>
              </p:cNvSpPr>
              <p:nvPr/>
            </p:nvSpPr>
            <p:spPr bwMode="auto">
              <a:xfrm>
                <a:off x="7200900" y="4962526"/>
                <a:ext cx="266700" cy="107950"/>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sp>
            <p:nvSpPr>
              <p:cNvPr id="57" name="Rectangle 56"/>
              <p:cNvSpPr>
                <a:spLocks noChangeArrowheads="1"/>
              </p:cNvSpPr>
              <p:nvPr/>
            </p:nvSpPr>
            <p:spPr bwMode="auto">
              <a:xfrm>
                <a:off x="7200900" y="5073651"/>
                <a:ext cx="266700" cy="109537"/>
              </a:xfrm>
              <a:prstGeom prst="rect">
                <a:avLst/>
              </a:prstGeom>
              <a:gradFill rotWithShape="1">
                <a:gsLst>
                  <a:gs pos="0">
                    <a:srgbClr val="E0FFF4"/>
                  </a:gs>
                  <a:gs pos="64999">
                    <a:srgbClr val="B2FFE3"/>
                  </a:gs>
                  <a:gs pos="100000">
                    <a:srgbClr val="90FFDA"/>
                  </a:gs>
                </a:gsLst>
                <a:lin ang="5400000" scaled="1"/>
              </a:gradFill>
              <a:ln w="9525">
                <a:solidFill>
                  <a:schemeClr val="tx1"/>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solidFill>
                    <a:srgbClr val="000000"/>
                  </a:solidFill>
                  <a:latin typeface="Arial Narrow" pitchFamily="34" charset="0"/>
                  <a:ea typeface="+mn-ea"/>
                </a:endParaRPr>
              </a:p>
            </p:txBody>
          </p:sp>
          <p:cxnSp>
            <p:nvCxnSpPr>
              <p:cNvPr id="58" name="Straight Connector 57"/>
              <p:cNvCxnSpPr>
                <a:cxnSpLocks noChangeShapeType="1"/>
              </p:cNvCxnSpPr>
              <p:nvPr/>
            </p:nvCxnSpPr>
            <p:spPr bwMode="auto">
              <a:xfrm rot="5400000" flipH="1" flipV="1">
                <a:off x="7105650" y="5214938"/>
                <a:ext cx="190500"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59" name="Straight Connector 58"/>
              <p:cNvCxnSpPr>
                <a:cxnSpLocks noChangeShapeType="1"/>
              </p:cNvCxnSpPr>
              <p:nvPr/>
            </p:nvCxnSpPr>
            <p:spPr bwMode="auto">
              <a:xfrm rot="5400000" flipH="1" flipV="1">
                <a:off x="7399337" y="5245101"/>
                <a:ext cx="136525" cy="0"/>
              </a:xfrm>
              <a:prstGeom prst="line">
                <a:avLst/>
              </a:prstGeom>
              <a:noFill/>
              <a:ln w="9525">
                <a:solidFill>
                  <a:schemeClr val="tx1"/>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grpSp>
        <p:cxnSp>
          <p:nvCxnSpPr>
            <p:cNvPr id="49" name="Straight Arrow Connector 158"/>
            <p:cNvCxnSpPr>
              <a:cxnSpLocks noChangeShapeType="1"/>
            </p:cNvCxnSpPr>
            <p:nvPr/>
          </p:nvCxnSpPr>
          <p:spPr bwMode="auto">
            <a:xfrm rot="5400000">
              <a:off x="4959350" y="4868863"/>
              <a:ext cx="442913" cy="1587"/>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0" name="Straight Arrow Connector 160"/>
            <p:cNvCxnSpPr>
              <a:cxnSpLocks noChangeShapeType="1"/>
            </p:cNvCxnSpPr>
            <p:nvPr/>
          </p:nvCxnSpPr>
          <p:spPr bwMode="auto">
            <a:xfrm rot="16200000" flipV="1">
              <a:off x="5475287" y="4887913"/>
              <a:ext cx="441325"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1" name="Straight Arrow Connector 136"/>
            <p:cNvCxnSpPr>
              <a:cxnSpLocks noChangeShapeType="1"/>
            </p:cNvCxnSpPr>
            <p:nvPr/>
          </p:nvCxnSpPr>
          <p:spPr bwMode="auto">
            <a:xfrm flipV="1">
              <a:off x="6305550" y="4232274"/>
              <a:ext cx="875506" cy="873126"/>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2" name="Straight Arrow Connector 137"/>
            <p:cNvCxnSpPr>
              <a:cxnSpLocks noChangeShapeType="1"/>
            </p:cNvCxnSpPr>
            <p:nvPr/>
          </p:nvCxnSpPr>
          <p:spPr bwMode="auto">
            <a:xfrm flipH="1">
              <a:off x="6238081" y="4254500"/>
              <a:ext cx="696120" cy="706438"/>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3" name="Straight Arrow Connector 136"/>
            <p:cNvCxnSpPr>
              <a:cxnSpLocks noChangeShapeType="1"/>
            </p:cNvCxnSpPr>
            <p:nvPr/>
          </p:nvCxnSpPr>
          <p:spPr bwMode="auto">
            <a:xfrm flipH="1">
              <a:off x="4876800" y="3655220"/>
              <a:ext cx="1856577"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54" name="Straight Arrow Connector 137"/>
            <p:cNvCxnSpPr>
              <a:cxnSpLocks noChangeShapeType="1"/>
            </p:cNvCxnSpPr>
            <p:nvPr/>
          </p:nvCxnSpPr>
          <p:spPr bwMode="auto">
            <a:xfrm>
              <a:off x="4974209" y="3797299"/>
              <a:ext cx="1759168" cy="0"/>
            </a:xfrm>
            <a:prstGeom prst="straightConnector1">
              <a:avLst/>
            </a:prstGeom>
            <a:noFill/>
            <a:ln w="19050">
              <a:solidFill>
                <a:schemeClr val="tx1"/>
              </a:solidFill>
              <a:round/>
              <a:headEnd/>
              <a:tailEnd type="arrow"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21190593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Reference Switch Pipeline</a:t>
            </a:r>
            <a:endParaRPr lang="en-US" dirty="0"/>
          </a:p>
        </p:txBody>
      </p:sp>
      <p:sp>
        <p:nvSpPr>
          <p:cNvPr id="3" name="Content Placeholder 2"/>
          <p:cNvSpPr>
            <a:spLocks noGrp="1"/>
          </p:cNvSpPr>
          <p:nvPr>
            <p:ph sz="half" idx="1"/>
          </p:nvPr>
        </p:nvSpPr>
        <p:spPr>
          <a:xfrm>
            <a:off x="152400" y="742951"/>
            <a:ext cx="4004733" cy="4114800"/>
          </a:xfrm>
        </p:spPr>
        <p:txBody>
          <a:bodyPr/>
          <a:lstStyle/>
          <a:p>
            <a:pPr marL="457200" indent="-457200">
              <a:buFont typeface="Arial" panose="020B0604020202020204" pitchFamily="34" charset="0"/>
              <a:buChar char="•"/>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Five stages</a:t>
            </a:r>
          </a:p>
          <a:p>
            <a:pPr marL="539750" lvl="1" indent="-269875">
              <a:tabLst>
                <a:tab pos="446088"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Input port</a:t>
            </a:r>
          </a:p>
          <a:p>
            <a:pPr marL="539750" lvl="1" indent="-269875">
              <a:tabLst>
                <a:tab pos="446088"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Input arbitration</a:t>
            </a:r>
          </a:p>
          <a:p>
            <a:pPr marL="539750" lvl="1" indent="-269875">
              <a:tabLst>
                <a:tab pos="446088"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Forwarding decision and packet modification</a:t>
            </a:r>
          </a:p>
          <a:p>
            <a:pPr marL="539750" lvl="1" indent="-269875">
              <a:tabLst>
                <a:tab pos="446088"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Output queuing</a:t>
            </a:r>
          </a:p>
          <a:p>
            <a:pPr marL="539750" lvl="1" indent="-269875">
              <a:tabLst>
                <a:tab pos="446088"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Output port</a:t>
            </a:r>
          </a:p>
          <a:p>
            <a:pPr marL="457200" indent="-457200">
              <a:buFont typeface="Arial" panose="020B0604020202020204" pitchFamily="34" charset="0"/>
              <a:buChar char="•"/>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Packet-based module interface</a:t>
            </a:r>
          </a:p>
          <a:p>
            <a:pPr marL="457200" indent="-457200">
              <a:buFont typeface="Arial" panose="020B0604020202020204" pitchFamily="34" charset="0"/>
              <a:buChar char="•"/>
              <a:tabLst>
                <a:tab pos="269875" algn="l"/>
                <a:tab pos="825500" algn="l"/>
                <a:tab pos="1239838" algn="l"/>
                <a:tab pos="1655763" algn="l"/>
                <a:tab pos="2070100" algn="l"/>
                <a:tab pos="2484438" algn="l"/>
                <a:tab pos="2898775" algn="l"/>
                <a:tab pos="3314700" algn="l"/>
                <a:tab pos="3729038" algn="l"/>
                <a:tab pos="4143375" algn="l"/>
                <a:tab pos="4557713" algn="l"/>
                <a:tab pos="4973638" algn="l"/>
                <a:tab pos="5387975" algn="l"/>
                <a:tab pos="5802313" algn="l"/>
                <a:tab pos="6216650" algn="l"/>
                <a:tab pos="6632575" algn="l"/>
                <a:tab pos="7046913" algn="l"/>
                <a:tab pos="7461250" algn="l"/>
                <a:tab pos="7875588" algn="l"/>
                <a:tab pos="8291513" algn="l"/>
              </a:tabLst>
            </a:pPr>
            <a:r>
              <a:rPr lang="en-GB" altLang="en-US" dirty="0"/>
              <a:t>Pluggable design</a:t>
            </a:r>
          </a:p>
          <a:p>
            <a:endParaRPr lang="en-US" dirty="0"/>
          </a:p>
        </p:txBody>
      </p:sp>
      <p:sp>
        <p:nvSpPr>
          <p:cNvPr id="4" name="Slide Number Placeholder 3"/>
          <p:cNvSpPr>
            <a:spLocks noGrp="1"/>
          </p:cNvSpPr>
          <p:nvPr>
            <p:ph type="sldNum" sz="quarter" idx="4"/>
          </p:nvPr>
        </p:nvSpPr>
        <p:spPr>
          <a:xfrm>
            <a:off x="8017933" y="4944387"/>
            <a:ext cx="945196" cy="141964"/>
          </a:xfrm>
        </p:spPr>
        <p:txBody>
          <a:bodyPr/>
          <a:lstStyle/>
          <a:p>
            <a:fld id="{7D98702C-BA5F-8D4B-B23D-DEB8E47CE420}" type="slidenum">
              <a:rPr lang="en-US" smtClean="0">
                <a:solidFill>
                  <a:prstClr val="black">
                    <a:tint val="75000"/>
                  </a:prstClr>
                </a:solidFill>
              </a:rPr>
              <a:pPr/>
              <a:t>104</a:t>
            </a:fld>
            <a:endParaRPr lang="en-US" dirty="0">
              <a:solidFill>
                <a:prstClr val="black">
                  <a:tint val="75000"/>
                </a:prstClr>
              </a:solidFill>
            </a:endParaRPr>
          </a:p>
        </p:txBody>
      </p:sp>
      <p:grpSp>
        <p:nvGrpSpPr>
          <p:cNvPr id="121" name="Group 17"/>
          <p:cNvGrpSpPr>
            <a:grpSpLocks/>
          </p:cNvGrpSpPr>
          <p:nvPr/>
        </p:nvGrpSpPr>
        <p:grpSpPr bwMode="auto">
          <a:xfrm>
            <a:off x="4754034" y="742951"/>
            <a:ext cx="3619500" cy="4263628"/>
            <a:chOff x="4076699" y="914400"/>
            <a:chExt cx="4838701" cy="5291136"/>
          </a:xfrm>
        </p:grpSpPr>
        <p:sp>
          <p:nvSpPr>
            <p:cNvPr id="122" name="Rounded Rectangle 121"/>
            <p:cNvSpPr/>
            <p:nvPr/>
          </p:nvSpPr>
          <p:spPr bwMode="auto">
            <a:xfrm>
              <a:off x="4910137" y="2057400"/>
              <a:ext cx="3200401" cy="2971799"/>
            </a:xfrm>
            <a:prstGeom prst="roundRect">
              <a:avLst/>
            </a:prstGeom>
            <a:solidFill>
              <a:schemeClr val="bg1">
                <a:lumMod val="95000"/>
              </a:schemeClr>
            </a:solidFill>
            <a:ln w="9525" cap="flat" cmpd="sng" algn="ctr">
              <a:solidFill>
                <a:schemeClr val="tx1"/>
              </a:solidFill>
              <a:prstDash val="dash"/>
              <a:round/>
              <a:headEnd type="none" w="med" len="med"/>
              <a:tailEnd type="none" w="med" len="med"/>
            </a:ln>
            <a:effectLst/>
          </p:spPr>
          <p:txBody>
            <a:bodyPr lIns="0" rIns="0" anchor="ctr"/>
            <a:lstStyle/>
            <a:p>
              <a:pPr algn="ctr">
                <a:defRPr/>
              </a:pPr>
              <a:endParaRPr lang="en-US">
                <a:latin typeface="Arial" charset="0"/>
                <a:ea typeface="+mn-ea"/>
              </a:endParaRPr>
            </a:p>
          </p:txBody>
        </p:sp>
        <p:grpSp>
          <p:nvGrpSpPr>
            <p:cNvPr id="123" name="Group 1"/>
            <p:cNvGrpSpPr>
              <a:grpSpLocks/>
            </p:cNvGrpSpPr>
            <p:nvPr/>
          </p:nvGrpSpPr>
          <p:grpSpPr bwMode="auto">
            <a:xfrm>
              <a:off x="4114800" y="914400"/>
              <a:ext cx="533400" cy="914400"/>
              <a:chOff x="4114800" y="914400"/>
              <a:chExt cx="533400" cy="914400"/>
            </a:xfrm>
          </p:grpSpPr>
          <p:sp>
            <p:nvSpPr>
              <p:cNvPr id="228" name="Flowchart: Process 876"/>
              <p:cNvSpPr>
                <a:spLocks noChangeArrowheads="1"/>
              </p:cNvSpPr>
              <p:nvPr/>
            </p:nvSpPr>
            <p:spPr bwMode="auto">
              <a:xfrm>
                <a:off x="41147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defRPr/>
                </a:pPr>
                <a:endParaRPr lang="en-US" altLang="zh-CN" sz="1200" dirty="0">
                  <a:solidFill>
                    <a:srgbClr val="000000"/>
                  </a:solidFill>
                  <a:latin typeface="Arial Narrow" pitchFamily="34" charset="0"/>
                  <a:ea typeface="宋体" charset="-122"/>
                </a:endParaRPr>
              </a:p>
              <a:p>
                <a:pPr algn="ctr">
                  <a:defRPr/>
                </a:pPr>
                <a:endParaRPr lang="en-US" altLang="zh-CN" sz="1200" dirty="0">
                  <a:solidFill>
                    <a:srgbClr val="000000"/>
                  </a:solidFill>
                  <a:latin typeface="Arial Narrow" pitchFamily="34" charset="0"/>
                  <a:ea typeface="宋体" charset="-122"/>
                </a:endParaRPr>
              </a:p>
              <a:p>
                <a:pPr algn="ctr">
                  <a:defRPr/>
                </a:pPr>
                <a:r>
                  <a:rPr lang="en-US" altLang="zh-CN" sz="1200" dirty="0" smtClean="0">
                    <a:solidFill>
                      <a:srgbClr val="000000"/>
                    </a:solidFill>
                    <a:latin typeface="Arial Narrow" pitchFamily="34" charset="0"/>
                    <a:ea typeface="宋体" charset="-122"/>
                  </a:rPr>
                  <a:t>10GE</a:t>
                </a:r>
                <a:endParaRPr lang="en-US" altLang="zh-CN" sz="1200" dirty="0">
                  <a:solidFill>
                    <a:srgbClr val="000000"/>
                  </a:solidFill>
                  <a:latin typeface="Arial Narrow" pitchFamily="34" charset="0"/>
                  <a:ea typeface="宋体" charset="-122"/>
                </a:endParaRPr>
              </a:p>
              <a:p>
                <a:pPr algn="ctr">
                  <a:defRPr/>
                </a:pP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29" name="Group 7"/>
              <p:cNvGrpSpPr>
                <a:grpSpLocks/>
              </p:cNvGrpSpPr>
              <p:nvPr/>
            </p:nvGrpSpPr>
            <p:grpSpPr bwMode="auto">
              <a:xfrm>
                <a:off x="4267197" y="914400"/>
                <a:ext cx="266700" cy="381000"/>
                <a:chOff x="6324613" y="4140193"/>
                <a:chExt cx="1066812" cy="508000"/>
              </a:xfrm>
            </p:grpSpPr>
            <p:sp>
              <p:nvSpPr>
                <p:cNvPr id="230" name="Rectangle 229"/>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31" name="Straight Connector 230"/>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32" name="Straight Connector 231"/>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33" name="Rectangle 232"/>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4" name="Group 2"/>
            <p:cNvGrpSpPr>
              <a:grpSpLocks/>
            </p:cNvGrpSpPr>
            <p:nvPr/>
          </p:nvGrpSpPr>
          <p:grpSpPr bwMode="auto">
            <a:xfrm>
              <a:off x="5181599" y="914400"/>
              <a:ext cx="533400" cy="914400"/>
              <a:chOff x="5333999" y="914400"/>
              <a:chExt cx="533400" cy="914400"/>
            </a:xfrm>
          </p:grpSpPr>
          <p:sp>
            <p:nvSpPr>
              <p:cNvPr id="222" name="Flowchart: Process 864"/>
              <p:cNvSpPr>
                <a:spLocks noChangeArrowheads="1"/>
              </p:cNvSpPr>
              <p:nvPr/>
            </p:nvSpPr>
            <p:spPr bwMode="auto">
              <a:xfrm>
                <a:off x="53339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10GE</a:t>
                </a:r>
                <a:endParaRPr lang="en-US" altLang="zh-CN" sz="1200" dirty="0">
                  <a:solidFill>
                    <a:srgbClr val="000000"/>
                  </a:solidFill>
                  <a:latin typeface="Arial Narrow" pitchFamily="34" charset="0"/>
                  <a:ea typeface="宋体" charset="-122"/>
                </a:endParaRP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23" name="Group 7"/>
              <p:cNvGrpSpPr>
                <a:grpSpLocks/>
              </p:cNvGrpSpPr>
              <p:nvPr/>
            </p:nvGrpSpPr>
            <p:grpSpPr bwMode="auto">
              <a:xfrm>
                <a:off x="5486397" y="914400"/>
                <a:ext cx="266700" cy="381000"/>
                <a:chOff x="6324613" y="4140193"/>
                <a:chExt cx="1066812" cy="508000"/>
              </a:xfrm>
            </p:grpSpPr>
            <p:sp>
              <p:nvSpPr>
                <p:cNvPr id="224" name="Rectangle 223"/>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25" name="Straight Connector 224"/>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26" name="Straight Connector 225"/>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27" name="Rectangle 152"/>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5" name="Group 3"/>
            <p:cNvGrpSpPr>
              <a:grpSpLocks/>
            </p:cNvGrpSpPr>
            <p:nvPr/>
          </p:nvGrpSpPr>
          <p:grpSpPr bwMode="auto">
            <a:xfrm>
              <a:off x="6248400" y="914400"/>
              <a:ext cx="533400" cy="914400"/>
              <a:chOff x="6553200" y="914400"/>
              <a:chExt cx="533400" cy="914400"/>
            </a:xfrm>
          </p:grpSpPr>
          <p:sp>
            <p:nvSpPr>
              <p:cNvPr id="216" name="Flowchart: Process 852"/>
              <p:cNvSpPr>
                <a:spLocks noChangeArrowheads="1"/>
              </p:cNvSpPr>
              <p:nvPr/>
            </p:nvSpPr>
            <p:spPr bwMode="auto">
              <a:xfrm>
                <a:off x="65531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17" name="Group 7"/>
              <p:cNvGrpSpPr>
                <a:grpSpLocks/>
              </p:cNvGrpSpPr>
              <p:nvPr/>
            </p:nvGrpSpPr>
            <p:grpSpPr bwMode="auto">
              <a:xfrm>
                <a:off x="6705597" y="914400"/>
                <a:ext cx="266700" cy="381000"/>
                <a:chOff x="6324613" y="4140193"/>
                <a:chExt cx="1066812" cy="508000"/>
              </a:xfrm>
            </p:grpSpPr>
            <p:sp>
              <p:nvSpPr>
                <p:cNvPr id="218" name="Rectangle 217"/>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9" name="Straight Connector 218"/>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20" name="Straight Connector 219"/>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21" name="Rectangle 220"/>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6" name="Group 4"/>
            <p:cNvGrpSpPr>
              <a:grpSpLocks/>
            </p:cNvGrpSpPr>
            <p:nvPr/>
          </p:nvGrpSpPr>
          <p:grpSpPr bwMode="auto">
            <a:xfrm>
              <a:off x="7315200" y="914400"/>
              <a:ext cx="533400" cy="914400"/>
              <a:chOff x="7772400" y="914400"/>
              <a:chExt cx="533400" cy="914400"/>
            </a:xfrm>
          </p:grpSpPr>
          <p:sp>
            <p:nvSpPr>
              <p:cNvPr id="210" name="Flowchart: Process 840"/>
              <p:cNvSpPr>
                <a:spLocks noChangeArrowheads="1"/>
              </p:cNvSpPr>
              <p:nvPr/>
            </p:nvSpPr>
            <p:spPr bwMode="auto">
              <a:xfrm>
                <a:off x="77724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11" name="Group 7"/>
              <p:cNvGrpSpPr>
                <a:grpSpLocks/>
              </p:cNvGrpSpPr>
              <p:nvPr/>
            </p:nvGrpSpPr>
            <p:grpSpPr bwMode="auto">
              <a:xfrm>
                <a:off x="7924797" y="914400"/>
                <a:ext cx="266700" cy="381000"/>
                <a:chOff x="6324613" y="4140193"/>
                <a:chExt cx="1066812" cy="508000"/>
              </a:xfrm>
            </p:grpSpPr>
            <p:sp>
              <p:nvSpPr>
                <p:cNvPr id="212" name="Rectangle 211"/>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3" name="Straight Connector 212"/>
                <p:cNvCxnSpPr>
                  <a:cxnSpLocks noChangeShapeType="1"/>
                </p:cNvCxnSpPr>
                <p:nvPr/>
              </p:nvCxnSpPr>
              <p:spPr bwMode="auto">
                <a:xfrm rot="5400000" flipH="1" flipV="1">
                  <a:off x="6190214"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14" name="Straight Connector 213"/>
                <p:cNvCxnSpPr>
                  <a:cxnSpLocks noChangeShapeType="1"/>
                </p:cNvCxnSpPr>
                <p:nvPr/>
              </p:nvCxnSpPr>
              <p:spPr bwMode="auto">
                <a:xfrm rot="5400000" flipH="1" flipV="1">
                  <a:off x="7295126"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5" name="Rectangle 214"/>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27" name="Group 5"/>
            <p:cNvGrpSpPr>
              <a:grpSpLocks/>
            </p:cNvGrpSpPr>
            <p:nvPr/>
          </p:nvGrpSpPr>
          <p:grpSpPr bwMode="auto">
            <a:xfrm>
              <a:off x="8382000" y="914400"/>
              <a:ext cx="533400" cy="914400"/>
              <a:chOff x="8382000" y="914400"/>
              <a:chExt cx="533400" cy="914400"/>
            </a:xfrm>
          </p:grpSpPr>
          <p:sp>
            <p:nvSpPr>
              <p:cNvPr id="204" name="Flowchart: Process 834"/>
              <p:cNvSpPr>
                <a:spLocks noChangeArrowheads="1"/>
              </p:cNvSpPr>
              <p:nvPr/>
            </p:nvSpPr>
            <p:spPr bwMode="auto">
              <a:xfrm>
                <a:off x="8382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400" dirty="0">
                  <a:solidFill>
                    <a:srgbClr val="000000"/>
                  </a:solidFill>
                  <a:latin typeface="Arial Narrow" pitchFamily="34" charset="0"/>
                  <a:ea typeface="宋体" charset="-122"/>
                </a:endParaRPr>
              </a:p>
              <a:p>
                <a:pPr algn="ctr"/>
                <a:endParaRPr lang="en-US" altLang="zh-CN" sz="14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DMA</a:t>
                </a:r>
                <a:endParaRPr lang="en-US" altLang="zh-CN" sz="1200" dirty="0">
                  <a:solidFill>
                    <a:srgbClr val="000000"/>
                  </a:solidFill>
                  <a:latin typeface="Arial Narrow" pitchFamily="34" charset="0"/>
                  <a:ea typeface="宋体" charset="-122"/>
                </a:endParaRPr>
              </a:p>
            </p:txBody>
          </p:sp>
          <p:grpSp>
            <p:nvGrpSpPr>
              <p:cNvPr id="205" name="Group 883"/>
              <p:cNvGrpSpPr>
                <a:grpSpLocks/>
              </p:cNvGrpSpPr>
              <p:nvPr/>
            </p:nvGrpSpPr>
            <p:grpSpPr bwMode="auto">
              <a:xfrm>
                <a:off x="8534397" y="914400"/>
                <a:ext cx="266700" cy="381000"/>
                <a:chOff x="8534397" y="304800"/>
                <a:chExt cx="266700" cy="381000"/>
              </a:xfrm>
            </p:grpSpPr>
            <p:sp>
              <p:nvSpPr>
                <p:cNvPr id="206" name="Rectangle 205"/>
                <p:cNvSpPr>
                  <a:spLocks noChangeArrowheads="1"/>
                </p:cNvSpPr>
                <p:nvPr/>
              </p:nvSpPr>
              <p:spPr bwMode="auto">
                <a:xfrm>
                  <a:off x="8534400"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7" name="Straight Connector 206"/>
                <p:cNvCxnSpPr>
                  <a:cxnSpLocks noChangeShapeType="1"/>
                </p:cNvCxnSpPr>
                <p:nvPr/>
              </p:nvCxnSpPr>
              <p:spPr bwMode="auto">
                <a:xfrm rot="5400000" flipH="1" flipV="1">
                  <a:off x="8433593" y="405607"/>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8" name="Straight Connector 207"/>
                <p:cNvCxnSpPr>
                  <a:cxnSpLocks noChangeShapeType="1"/>
                </p:cNvCxnSpPr>
                <p:nvPr/>
              </p:nvCxnSpPr>
              <p:spPr bwMode="auto">
                <a:xfrm rot="5400000" flipH="1" flipV="1">
                  <a:off x="8728868" y="377032"/>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09" name="Rectangle 208"/>
                <p:cNvSpPr>
                  <a:spLocks noChangeArrowheads="1"/>
                </p:cNvSpPr>
                <p:nvPr/>
              </p:nvSpPr>
              <p:spPr bwMode="auto">
                <a:xfrm>
                  <a:off x="8534400"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sp>
          <p:nvSpPr>
            <p:cNvPr id="128" name="Flowchart: Process 717"/>
            <p:cNvSpPr>
              <a:spLocks noChangeArrowheads="1"/>
            </p:cNvSpPr>
            <p:nvPr/>
          </p:nvSpPr>
          <p:spPr bwMode="auto">
            <a:xfrm>
              <a:off x="5638799" y="22859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Input Arbiter</a:t>
              </a:r>
            </a:p>
          </p:txBody>
        </p:sp>
        <p:sp>
          <p:nvSpPr>
            <p:cNvPr id="129" name="Flowchart: Process 718"/>
            <p:cNvSpPr>
              <a:spLocks noChangeArrowheads="1"/>
            </p:cNvSpPr>
            <p:nvPr/>
          </p:nvSpPr>
          <p:spPr bwMode="auto">
            <a:xfrm>
              <a:off x="5638799" y="32003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Output Port Lookup</a:t>
              </a:r>
            </a:p>
          </p:txBody>
        </p:sp>
        <p:cxnSp>
          <p:nvCxnSpPr>
            <p:cNvPr id="130" name="Straight Arrow Connector 129"/>
            <p:cNvCxnSpPr>
              <a:cxnSpLocks noChangeShapeType="1"/>
            </p:cNvCxnSpPr>
            <p:nvPr/>
          </p:nvCxnSpPr>
          <p:spPr bwMode="auto">
            <a:xfrm rot="16200000" flipH="1">
              <a:off x="4857749"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1" name="Straight Arrow Connector 130"/>
            <p:cNvCxnSpPr>
              <a:cxnSpLocks noChangeShapeType="1"/>
            </p:cNvCxnSpPr>
            <p:nvPr/>
          </p:nvCxnSpPr>
          <p:spPr bwMode="auto">
            <a:xfrm>
              <a:off x="5448299" y="1828800"/>
              <a:ext cx="800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2" name="Straight Arrow Connector 131"/>
            <p:cNvCxnSpPr>
              <a:cxnSpLocks noChangeShapeType="1"/>
            </p:cNvCxnSpPr>
            <p:nvPr/>
          </p:nvCxnSpPr>
          <p:spPr bwMode="auto">
            <a:xfrm>
              <a:off x="6515100" y="1828800"/>
              <a:ext cx="1143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3" name="Straight Arrow Connector 132"/>
            <p:cNvCxnSpPr>
              <a:cxnSpLocks noChangeShapeType="1"/>
            </p:cNvCxnSpPr>
            <p:nvPr/>
          </p:nvCxnSpPr>
          <p:spPr bwMode="auto">
            <a:xfrm flipH="1">
              <a:off x="7010400" y="1828800"/>
              <a:ext cx="571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4" name="Straight Arrow Connector 133"/>
            <p:cNvCxnSpPr>
              <a:cxnSpLocks noChangeShapeType="1"/>
            </p:cNvCxnSpPr>
            <p:nvPr/>
          </p:nvCxnSpPr>
          <p:spPr bwMode="auto">
            <a:xfrm rot="5400000">
              <a:off x="7715250"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5" name="Straight Arrow Connector 134"/>
            <p:cNvCxnSpPr>
              <a:cxnSpLocks noChangeShapeType="1"/>
            </p:cNvCxnSpPr>
            <p:nvPr/>
          </p:nvCxnSpPr>
          <p:spPr bwMode="auto">
            <a:xfrm rot="5400000">
              <a:off x="6362701" y="30479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6" name="Straight Arrow Connector 135"/>
            <p:cNvCxnSpPr>
              <a:cxnSpLocks noChangeShapeType="1"/>
            </p:cNvCxnSpPr>
            <p:nvPr/>
          </p:nvCxnSpPr>
          <p:spPr bwMode="auto">
            <a:xfrm rot="5400000">
              <a:off x="6362701" y="39623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7" name="Straight Arrow Connector 136"/>
            <p:cNvCxnSpPr>
              <a:cxnSpLocks noChangeShapeType="1"/>
            </p:cNvCxnSpPr>
            <p:nvPr/>
          </p:nvCxnSpPr>
          <p:spPr bwMode="auto">
            <a:xfrm rot="10800000" flipV="1">
              <a:off x="4305299" y="4800599"/>
              <a:ext cx="1562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8" name="Straight Arrow Connector 137"/>
            <p:cNvCxnSpPr>
              <a:cxnSpLocks noChangeShapeType="1"/>
            </p:cNvCxnSpPr>
            <p:nvPr/>
          </p:nvCxnSpPr>
          <p:spPr bwMode="auto">
            <a:xfrm flipH="1">
              <a:off x="5410199" y="4800599"/>
              <a:ext cx="7620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39" name="Straight Arrow Connector 138"/>
            <p:cNvCxnSpPr>
              <a:cxnSpLocks noChangeShapeType="1"/>
            </p:cNvCxnSpPr>
            <p:nvPr/>
          </p:nvCxnSpPr>
          <p:spPr bwMode="auto">
            <a:xfrm flipH="1">
              <a:off x="6476999" y="4800599"/>
              <a:ext cx="1524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0" name="Straight Arrow Connector 139"/>
            <p:cNvCxnSpPr>
              <a:cxnSpLocks noChangeShapeType="1"/>
            </p:cNvCxnSpPr>
            <p:nvPr/>
          </p:nvCxnSpPr>
          <p:spPr bwMode="auto">
            <a:xfrm>
              <a:off x="7086600" y="4800599"/>
              <a:ext cx="4572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1" name="Straight Arrow Connector 140"/>
            <p:cNvCxnSpPr>
              <a:cxnSpLocks noChangeShapeType="1"/>
            </p:cNvCxnSpPr>
            <p:nvPr/>
          </p:nvCxnSpPr>
          <p:spPr bwMode="auto">
            <a:xfrm>
              <a:off x="7239000" y="4800599"/>
              <a:ext cx="1333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42" name="Flowchart: Process 719"/>
            <p:cNvSpPr>
              <a:spLocks noChangeArrowheads="1"/>
            </p:cNvSpPr>
            <p:nvPr/>
          </p:nvSpPr>
          <p:spPr bwMode="auto">
            <a:xfrm>
              <a:off x="5638799" y="4114799"/>
              <a:ext cx="1752600" cy="6858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ltLang="zh-CN" sz="2000" dirty="0">
                <a:solidFill>
                  <a:srgbClr val="000000"/>
                </a:solidFill>
                <a:latin typeface="Arial Narrow" pitchFamily="34" charset="0"/>
                <a:ea typeface="宋体" charset="-122"/>
              </a:endParaRPr>
            </a:p>
            <a:p>
              <a:pPr algn="ctr">
                <a:defRPr/>
              </a:pPr>
              <a:r>
                <a:rPr lang="en-US" altLang="zh-CN" sz="1400" dirty="0">
                  <a:solidFill>
                    <a:srgbClr val="000000"/>
                  </a:solidFill>
                  <a:latin typeface="Arial Narrow" pitchFamily="34" charset="0"/>
                  <a:ea typeface="宋体" charset="-122"/>
                </a:rPr>
                <a:t>Output Queues</a:t>
              </a:r>
            </a:p>
          </p:txBody>
        </p:sp>
        <p:grpSp>
          <p:nvGrpSpPr>
            <p:cNvPr id="143" name="Group 15"/>
            <p:cNvGrpSpPr>
              <a:grpSpLocks/>
            </p:cNvGrpSpPr>
            <p:nvPr/>
          </p:nvGrpSpPr>
          <p:grpSpPr bwMode="auto">
            <a:xfrm>
              <a:off x="5638800" y="4114800"/>
              <a:ext cx="1752600" cy="381000"/>
              <a:chOff x="8339139" y="3873500"/>
              <a:chExt cx="1752600" cy="381000"/>
            </a:xfrm>
          </p:grpSpPr>
          <p:grpSp>
            <p:nvGrpSpPr>
              <p:cNvPr id="179" name="Group 14"/>
              <p:cNvGrpSpPr>
                <a:grpSpLocks/>
              </p:cNvGrpSpPr>
              <p:nvPr/>
            </p:nvGrpSpPr>
            <p:grpSpPr bwMode="auto">
              <a:xfrm>
                <a:off x="8339139" y="3873500"/>
                <a:ext cx="152400" cy="381000"/>
                <a:chOff x="8339139" y="3873500"/>
                <a:chExt cx="152400" cy="381000"/>
              </a:xfrm>
            </p:grpSpPr>
            <p:sp>
              <p:nvSpPr>
                <p:cNvPr id="200" name="Rectangle 199"/>
                <p:cNvSpPr>
                  <a:spLocks noChangeArrowheads="1"/>
                </p:cNvSpPr>
                <p:nvPr/>
              </p:nvSpPr>
              <p:spPr bwMode="auto">
                <a:xfrm>
                  <a:off x="83391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1" name="Straight Connector 200"/>
                <p:cNvCxnSpPr>
                  <a:cxnSpLocks noChangeShapeType="1"/>
                </p:cNvCxnSpPr>
                <p:nvPr/>
              </p:nvCxnSpPr>
              <p:spPr bwMode="auto">
                <a:xfrm rot="5400000" flipH="1" flipV="1">
                  <a:off x="82383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2" name="Straight Connector 201"/>
                <p:cNvCxnSpPr>
                  <a:cxnSpLocks noChangeShapeType="1"/>
                </p:cNvCxnSpPr>
                <p:nvPr/>
              </p:nvCxnSpPr>
              <p:spPr bwMode="auto">
                <a:xfrm rot="5400000" flipH="1" flipV="1">
                  <a:off x="84193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03" name="Rectangle 202"/>
                <p:cNvSpPr>
                  <a:spLocks noChangeArrowheads="1"/>
                </p:cNvSpPr>
                <p:nvPr/>
              </p:nvSpPr>
              <p:spPr bwMode="auto">
                <a:xfrm>
                  <a:off x="83391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0" name="Group 13"/>
              <p:cNvGrpSpPr>
                <a:grpSpLocks/>
              </p:cNvGrpSpPr>
              <p:nvPr/>
            </p:nvGrpSpPr>
            <p:grpSpPr bwMode="auto">
              <a:xfrm>
                <a:off x="8739189" y="3873500"/>
                <a:ext cx="152400" cy="381000"/>
                <a:chOff x="8796339" y="3873500"/>
                <a:chExt cx="152400" cy="381000"/>
              </a:xfrm>
            </p:grpSpPr>
            <p:sp>
              <p:nvSpPr>
                <p:cNvPr id="196" name="Rectangle 195"/>
                <p:cNvSpPr>
                  <a:spLocks noChangeArrowheads="1"/>
                </p:cNvSpPr>
                <p:nvPr/>
              </p:nvSpPr>
              <p:spPr bwMode="auto">
                <a:xfrm>
                  <a:off x="8796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7" name="Straight Connector 196"/>
                <p:cNvCxnSpPr>
                  <a:cxnSpLocks noChangeShapeType="1"/>
                </p:cNvCxnSpPr>
                <p:nvPr/>
              </p:nvCxnSpPr>
              <p:spPr bwMode="auto">
                <a:xfrm rot="5400000" flipH="1" flipV="1">
                  <a:off x="8695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8" name="Straight Connector 197"/>
                <p:cNvCxnSpPr>
                  <a:cxnSpLocks noChangeShapeType="1"/>
                </p:cNvCxnSpPr>
                <p:nvPr/>
              </p:nvCxnSpPr>
              <p:spPr bwMode="auto">
                <a:xfrm rot="5400000" flipH="1" flipV="1">
                  <a:off x="8876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99" name="Rectangle 198"/>
                <p:cNvSpPr>
                  <a:spLocks noChangeArrowheads="1"/>
                </p:cNvSpPr>
                <p:nvPr/>
              </p:nvSpPr>
              <p:spPr bwMode="auto">
                <a:xfrm>
                  <a:off x="8796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1" name="Group 12"/>
              <p:cNvGrpSpPr>
                <a:grpSpLocks/>
              </p:cNvGrpSpPr>
              <p:nvPr/>
            </p:nvGrpSpPr>
            <p:grpSpPr bwMode="auto">
              <a:xfrm>
                <a:off x="9139239" y="3873500"/>
                <a:ext cx="152400" cy="381000"/>
                <a:chOff x="9253539" y="3873500"/>
                <a:chExt cx="152400" cy="381000"/>
              </a:xfrm>
            </p:grpSpPr>
            <p:sp>
              <p:nvSpPr>
                <p:cNvPr id="192" name="Rectangle 191"/>
                <p:cNvSpPr>
                  <a:spLocks noChangeArrowheads="1"/>
                </p:cNvSpPr>
                <p:nvPr/>
              </p:nvSpPr>
              <p:spPr bwMode="auto">
                <a:xfrm>
                  <a:off x="92535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3" name="Straight Connector 192"/>
                <p:cNvCxnSpPr>
                  <a:cxnSpLocks noChangeShapeType="1"/>
                </p:cNvCxnSpPr>
                <p:nvPr/>
              </p:nvCxnSpPr>
              <p:spPr bwMode="auto">
                <a:xfrm rot="5400000" flipH="1" flipV="1">
                  <a:off x="91527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4" name="Straight Connector 193"/>
                <p:cNvCxnSpPr>
                  <a:cxnSpLocks noChangeShapeType="1"/>
                </p:cNvCxnSpPr>
                <p:nvPr/>
              </p:nvCxnSpPr>
              <p:spPr bwMode="auto">
                <a:xfrm rot="5400000" flipH="1" flipV="1">
                  <a:off x="93337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95" name="Rectangle 194"/>
                <p:cNvSpPr>
                  <a:spLocks noChangeArrowheads="1"/>
                </p:cNvSpPr>
                <p:nvPr/>
              </p:nvSpPr>
              <p:spPr bwMode="auto">
                <a:xfrm>
                  <a:off x="92535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2" name="Group 11"/>
              <p:cNvGrpSpPr>
                <a:grpSpLocks/>
              </p:cNvGrpSpPr>
              <p:nvPr/>
            </p:nvGrpSpPr>
            <p:grpSpPr bwMode="auto">
              <a:xfrm>
                <a:off x="9539289" y="3873500"/>
                <a:ext cx="152400" cy="381000"/>
                <a:chOff x="9710739" y="3873500"/>
                <a:chExt cx="152400" cy="381000"/>
              </a:xfrm>
            </p:grpSpPr>
            <p:sp>
              <p:nvSpPr>
                <p:cNvPr id="188" name="Rectangle 187"/>
                <p:cNvSpPr>
                  <a:spLocks noChangeArrowheads="1"/>
                </p:cNvSpPr>
                <p:nvPr/>
              </p:nvSpPr>
              <p:spPr bwMode="auto">
                <a:xfrm>
                  <a:off x="97107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89" name="Straight Connector 188"/>
                <p:cNvCxnSpPr>
                  <a:cxnSpLocks noChangeShapeType="1"/>
                </p:cNvCxnSpPr>
                <p:nvPr/>
              </p:nvCxnSpPr>
              <p:spPr bwMode="auto">
                <a:xfrm rot="5400000" flipH="1" flipV="1">
                  <a:off x="96099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0" name="Straight Connector 189"/>
                <p:cNvCxnSpPr>
                  <a:cxnSpLocks noChangeShapeType="1"/>
                </p:cNvCxnSpPr>
                <p:nvPr/>
              </p:nvCxnSpPr>
              <p:spPr bwMode="auto">
                <a:xfrm rot="5400000" flipH="1" flipV="1">
                  <a:off x="97909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91" name="Rectangle 190"/>
                <p:cNvSpPr>
                  <a:spLocks noChangeArrowheads="1"/>
                </p:cNvSpPr>
                <p:nvPr/>
              </p:nvSpPr>
              <p:spPr bwMode="auto">
                <a:xfrm>
                  <a:off x="97107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83" name="Group 10"/>
              <p:cNvGrpSpPr>
                <a:grpSpLocks/>
              </p:cNvGrpSpPr>
              <p:nvPr/>
            </p:nvGrpSpPr>
            <p:grpSpPr bwMode="auto">
              <a:xfrm>
                <a:off x="9939339" y="3873500"/>
                <a:ext cx="152400" cy="381000"/>
                <a:chOff x="9939339" y="3873500"/>
                <a:chExt cx="152400" cy="381000"/>
              </a:xfrm>
            </p:grpSpPr>
            <p:sp>
              <p:nvSpPr>
                <p:cNvPr id="184" name="Rectangle 183"/>
                <p:cNvSpPr>
                  <a:spLocks noChangeArrowheads="1"/>
                </p:cNvSpPr>
                <p:nvPr/>
              </p:nvSpPr>
              <p:spPr bwMode="auto">
                <a:xfrm>
                  <a:off x="9939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85" name="Straight Connector 184"/>
                <p:cNvCxnSpPr>
                  <a:cxnSpLocks noChangeShapeType="1"/>
                </p:cNvCxnSpPr>
                <p:nvPr/>
              </p:nvCxnSpPr>
              <p:spPr bwMode="auto">
                <a:xfrm rot="5400000" flipH="1" flipV="1">
                  <a:off x="9838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86" name="Straight Connector 185"/>
                <p:cNvCxnSpPr>
                  <a:cxnSpLocks noChangeShapeType="1"/>
                </p:cNvCxnSpPr>
                <p:nvPr/>
              </p:nvCxnSpPr>
              <p:spPr bwMode="auto">
                <a:xfrm rot="5400000" flipH="1" flipV="1">
                  <a:off x="10019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87" name="Rectangle 186"/>
                <p:cNvSpPr>
                  <a:spLocks noChangeArrowheads="1"/>
                </p:cNvSpPr>
                <p:nvPr/>
              </p:nvSpPr>
              <p:spPr bwMode="auto">
                <a:xfrm>
                  <a:off x="9939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4" name="Group 161"/>
            <p:cNvGrpSpPr>
              <a:grpSpLocks/>
            </p:cNvGrpSpPr>
            <p:nvPr/>
          </p:nvGrpSpPr>
          <p:grpSpPr bwMode="auto">
            <a:xfrm>
              <a:off x="4076699" y="5291136"/>
              <a:ext cx="533400" cy="914400"/>
              <a:chOff x="4114800" y="914400"/>
              <a:chExt cx="533400" cy="914400"/>
            </a:xfrm>
          </p:grpSpPr>
          <p:sp>
            <p:nvSpPr>
              <p:cNvPr id="173" name="Flowchart: Process 162"/>
              <p:cNvSpPr>
                <a:spLocks noChangeArrowheads="1"/>
              </p:cNvSpPr>
              <p:nvPr/>
            </p:nvSpPr>
            <p:spPr bwMode="auto">
              <a:xfrm>
                <a:off x="41148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10GE</a:t>
                </a:r>
              </a:p>
              <a:p>
                <a:pPr algn="ctr"/>
                <a:r>
                  <a:rPr lang="en-US" altLang="zh-CN" sz="1200" dirty="0" err="1" smtClean="0">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74" name="Group 7"/>
              <p:cNvGrpSpPr>
                <a:grpSpLocks/>
              </p:cNvGrpSpPr>
              <p:nvPr/>
            </p:nvGrpSpPr>
            <p:grpSpPr bwMode="auto">
              <a:xfrm>
                <a:off x="4267197" y="914400"/>
                <a:ext cx="266700" cy="381000"/>
                <a:chOff x="6324613" y="4140193"/>
                <a:chExt cx="1066812" cy="508000"/>
              </a:xfrm>
            </p:grpSpPr>
            <p:sp>
              <p:nvSpPr>
                <p:cNvPr id="175" name="Rectangle 174"/>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6" name="Straight Connector 175"/>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77" name="Straight Connector 176"/>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78" name="Rectangle 177"/>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5" name="Group 168"/>
            <p:cNvGrpSpPr>
              <a:grpSpLocks/>
            </p:cNvGrpSpPr>
            <p:nvPr/>
          </p:nvGrpSpPr>
          <p:grpSpPr bwMode="auto">
            <a:xfrm>
              <a:off x="5143499" y="5291136"/>
              <a:ext cx="533400" cy="914400"/>
              <a:chOff x="5334000" y="914400"/>
              <a:chExt cx="533400" cy="914400"/>
            </a:xfrm>
          </p:grpSpPr>
          <p:sp>
            <p:nvSpPr>
              <p:cNvPr id="167" name="Flowchart: Process 169"/>
              <p:cNvSpPr>
                <a:spLocks noChangeArrowheads="1"/>
              </p:cNvSpPr>
              <p:nvPr/>
            </p:nvSpPr>
            <p:spPr bwMode="auto">
              <a:xfrm>
                <a:off x="5334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68" name="Group 7"/>
              <p:cNvGrpSpPr>
                <a:grpSpLocks/>
              </p:cNvGrpSpPr>
              <p:nvPr/>
            </p:nvGrpSpPr>
            <p:grpSpPr bwMode="auto">
              <a:xfrm>
                <a:off x="5486397" y="914400"/>
                <a:ext cx="266700" cy="381000"/>
                <a:chOff x="6324613" y="4140193"/>
                <a:chExt cx="1066812" cy="508000"/>
              </a:xfrm>
            </p:grpSpPr>
            <p:sp>
              <p:nvSpPr>
                <p:cNvPr id="169" name="Rectangle 168"/>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0" name="Straight Connector 169"/>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71" name="Straight Connector 170"/>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72" name="Rectangle 152"/>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6" name="Group 175"/>
            <p:cNvGrpSpPr>
              <a:grpSpLocks/>
            </p:cNvGrpSpPr>
            <p:nvPr/>
          </p:nvGrpSpPr>
          <p:grpSpPr bwMode="auto">
            <a:xfrm>
              <a:off x="6210299" y="5291136"/>
              <a:ext cx="533400" cy="914400"/>
              <a:chOff x="6553200" y="914400"/>
              <a:chExt cx="533400" cy="914400"/>
            </a:xfrm>
          </p:grpSpPr>
          <p:sp>
            <p:nvSpPr>
              <p:cNvPr id="161" name="Flowchart: Process 176"/>
              <p:cNvSpPr>
                <a:spLocks noChangeArrowheads="1"/>
              </p:cNvSpPr>
              <p:nvPr/>
            </p:nvSpPr>
            <p:spPr bwMode="auto">
              <a:xfrm>
                <a:off x="65532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62" name="Group 7"/>
              <p:cNvGrpSpPr>
                <a:grpSpLocks/>
              </p:cNvGrpSpPr>
              <p:nvPr/>
            </p:nvGrpSpPr>
            <p:grpSpPr bwMode="auto">
              <a:xfrm>
                <a:off x="6705597" y="914400"/>
                <a:ext cx="266700" cy="381000"/>
                <a:chOff x="6324613" y="4140193"/>
                <a:chExt cx="1066812" cy="508000"/>
              </a:xfrm>
            </p:grpSpPr>
            <p:sp>
              <p:nvSpPr>
                <p:cNvPr id="163" name="Rectangle 162"/>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64" name="Straight Connector 163"/>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65" name="Straight Connector 164"/>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66" name="Rectangle 165"/>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7" name="Group 182"/>
            <p:cNvGrpSpPr>
              <a:grpSpLocks/>
            </p:cNvGrpSpPr>
            <p:nvPr/>
          </p:nvGrpSpPr>
          <p:grpSpPr bwMode="auto">
            <a:xfrm>
              <a:off x="7277099" y="5291136"/>
              <a:ext cx="533400" cy="914400"/>
              <a:chOff x="7772400" y="914400"/>
              <a:chExt cx="533400" cy="914400"/>
            </a:xfrm>
          </p:grpSpPr>
          <p:sp>
            <p:nvSpPr>
              <p:cNvPr id="155" name="Flowchart: Process 183"/>
              <p:cNvSpPr>
                <a:spLocks noChangeArrowheads="1"/>
              </p:cNvSpPr>
              <p:nvPr/>
            </p:nvSpPr>
            <p:spPr bwMode="auto">
              <a:xfrm>
                <a:off x="77724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56" name="Group 7"/>
              <p:cNvGrpSpPr>
                <a:grpSpLocks/>
              </p:cNvGrpSpPr>
              <p:nvPr/>
            </p:nvGrpSpPr>
            <p:grpSpPr bwMode="auto">
              <a:xfrm>
                <a:off x="7924797" y="914400"/>
                <a:ext cx="266700" cy="381000"/>
                <a:chOff x="6324613" y="4140193"/>
                <a:chExt cx="1066812" cy="508000"/>
              </a:xfrm>
            </p:grpSpPr>
            <p:sp>
              <p:nvSpPr>
                <p:cNvPr id="157" name="Rectangle 156"/>
                <p:cNvSpPr>
                  <a:spLocks noChangeArrowheads="1"/>
                </p:cNvSpPr>
                <p:nvPr/>
              </p:nvSpPr>
              <p:spPr bwMode="auto">
                <a:xfrm>
                  <a:off x="6324629"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58" name="Straight Connector 157"/>
                <p:cNvCxnSpPr>
                  <a:cxnSpLocks noChangeShapeType="1"/>
                </p:cNvCxnSpPr>
                <p:nvPr/>
              </p:nvCxnSpPr>
              <p:spPr bwMode="auto">
                <a:xfrm rot="5400000" flipH="1" flipV="1">
                  <a:off x="6190221"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9" name="Straight Connector 158"/>
                <p:cNvCxnSpPr>
                  <a:cxnSpLocks noChangeShapeType="1"/>
                </p:cNvCxnSpPr>
                <p:nvPr/>
              </p:nvCxnSpPr>
              <p:spPr bwMode="auto">
                <a:xfrm rot="5400000" flipH="1" flipV="1">
                  <a:off x="7295133"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60" name="Rectangle 159"/>
                <p:cNvSpPr>
                  <a:spLocks noChangeArrowheads="1"/>
                </p:cNvSpPr>
                <p:nvPr/>
              </p:nvSpPr>
              <p:spPr bwMode="auto">
                <a:xfrm>
                  <a:off x="6324629"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8" name="Group 189"/>
            <p:cNvGrpSpPr>
              <a:grpSpLocks/>
            </p:cNvGrpSpPr>
            <p:nvPr/>
          </p:nvGrpSpPr>
          <p:grpSpPr bwMode="auto">
            <a:xfrm>
              <a:off x="8343899" y="5291136"/>
              <a:ext cx="533400" cy="914400"/>
              <a:chOff x="8382000" y="914400"/>
              <a:chExt cx="533400" cy="914400"/>
            </a:xfrm>
          </p:grpSpPr>
          <p:sp>
            <p:nvSpPr>
              <p:cNvPr id="149" name="Flowchart: Process 190"/>
              <p:cNvSpPr>
                <a:spLocks noChangeArrowheads="1"/>
              </p:cNvSpPr>
              <p:nvPr/>
            </p:nvSpPr>
            <p:spPr bwMode="auto">
              <a:xfrm>
                <a:off x="83820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DMA</a:t>
                </a:r>
                <a:endParaRPr lang="en-US" altLang="zh-CN" sz="1200" dirty="0">
                  <a:solidFill>
                    <a:srgbClr val="000000"/>
                  </a:solidFill>
                  <a:latin typeface="Arial Narrow" pitchFamily="34" charset="0"/>
                  <a:ea typeface="宋体" charset="-122"/>
                </a:endParaRPr>
              </a:p>
            </p:txBody>
          </p:sp>
          <p:grpSp>
            <p:nvGrpSpPr>
              <p:cNvPr id="150" name="Group 883"/>
              <p:cNvGrpSpPr>
                <a:grpSpLocks/>
              </p:cNvGrpSpPr>
              <p:nvPr/>
            </p:nvGrpSpPr>
            <p:grpSpPr bwMode="auto">
              <a:xfrm>
                <a:off x="8534397" y="914400"/>
                <a:ext cx="266700" cy="381000"/>
                <a:chOff x="8534397" y="304800"/>
                <a:chExt cx="266700" cy="381000"/>
              </a:xfrm>
            </p:grpSpPr>
            <p:sp>
              <p:nvSpPr>
                <p:cNvPr id="151" name="Rectangle 150"/>
                <p:cNvSpPr>
                  <a:spLocks noChangeArrowheads="1"/>
                </p:cNvSpPr>
                <p:nvPr/>
              </p:nvSpPr>
              <p:spPr bwMode="auto">
                <a:xfrm>
                  <a:off x="8534401"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52" name="Straight Connector 151"/>
                <p:cNvCxnSpPr>
                  <a:cxnSpLocks noChangeShapeType="1"/>
                </p:cNvCxnSpPr>
                <p:nvPr/>
              </p:nvCxnSpPr>
              <p:spPr bwMode="auto">
                <a:xfrm rot="5400000" flipH="1" flipV="1">
                  <a:off x="8433595" y="405606"/>
                  <a:ext cx="20161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3" name="Straight Connector 152"/>
                <p:cNvCxnSpPr>
                  <a:cxnSpLocks noChangeShapeType="1"/>
                </p:cNvCxnSpPr>
                <p:nvPr/>
              </p:nvCxnSpPr>
              <p:spPr bwMode="auto">
                <a:xfrm rot="5400000" flipH="1" flipV="1">
                  <a:off x="8728870" y="377031"/>
                  <a:ext cx="14446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54" name="Rectangle 153"/>
                <p:cNvSpPr>
                  <a:spLocks noChangeArrowheads="1"/>
                </p:cNvSpPr>
                <p:nvPr/>
              </p:nvSpPr>
              <p:spPr bwMode="auto">
                <a:xfrm>
                  <a:off x="8534401"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spTree>
    <p:extLst>
      <p:ext uri="{BB962C8B-B14F-4D97-AF65-F5344CB8AC3E}">
        <p14:creationId xmlns:p14="http://schemas.microsoft.com/office/powerpoint/2010/main" val="207632712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105</a:t>
            </a:fld>
            <a:endParaRPr lang="en-US" dirty="0">
              <a:solidFill>
                <a:prstClr val="black">
                  <a:tint val="75000"/>
                </a:prstClr>
              </a:solidFill>
            </a:endParaRPr>
          </a:p>
        </p:txBody>
      </p:sp>
      <p:sp>
        <p:nvSpPr>
          <p:cNvPr id="7" name="Title 1"/>
          <p:cNvSpPr txBox="1">
            <a:spLocks/>
          </p:cNvSpPr>
          <p:nvPr/>
        </p:nvSpPr>
        <p:spPr>
          <a:xfrm>
            <a:off x="1453680" y="2543023"/>
            <a:ext cx="6265875" cy="1524072"/>
          </a:xfrm>
          <a:prstGeom prst="rect">
            <a:avLst/>
          </a:prstGeom>
        </p:spPr>
        <p:txBody>
          <a:bodyPr anchor="ctr"/>
          <a:lstStyle>
            <a:lvl1pPr algn="l" defTabSz="685644" rtl="0" eaLnBrk="1" latinLnBrk="0" hangingPunct="1">
              <a:spcBef>
                <a:spcPct val="0"/>
              </a:spcBef>
              <a:buNone/>
              <a:defRPr sz="2700" b="1" kern="1200">
                <a:solidFill>
                  <a:schemeClr val="tx1"/>
                </a:solidFill>
                <a:latin typeface="+mj-lt"/>
                <a:ea typeface="+mj-ea"/>
                <a:cs typeface="+mj-cs"/>
              </a:defRPr>
            </a:lvl1pPr>
          </a:lstStyle>
          <a:p>
            <a:pPr algn="ctr">
              <a:buClrTx/>
              <a:buFontTx/>
            </a:pPr>
            <a:r>
              <a:rPr lang="en-US" sz="4400" smtClean="0">
                <a:latin typeface="Arial" charset="0"/>
              </a:rPr>
              <a:t>Overview</a:t>
            </a:r>
            <a:endParaRPr lang="en-US" sz="4400" dirty="0">
              <a:latin typeface="Arial" charset="0"/>
            </a:endParaRPr>
          </a:p>
        </p:txBody>
      </p:sp>
      <p:pic>
        <p:nvPicPr>
          <p:cNvPr id="5" name="Picture 4" descr="P4-NetFPGA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357" y="1618918"/>
            <a:ext cx="7512169" cy="1250787"/>
          </a:xfrm>
          <a:prstGeom prst="rect">
            <a:avLst/>
          </a:prstGeom>
        </p:spPr>
      </p:pic>
    </p:spTree>
    <p:extLst>
      <p:ext uri="{BB962C8B-B14F-4D97-AF65-F5344CB8AC3E}">
        <p14:creationId xmlns:p14="http://schemas.microsoft.com/office/powerpoint/2010/main" val="3992564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General Process for Programming a P4 Target</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106</a:t>
            </a:fld>
            <a:endParaRPr lang="en-US" dirty="0">
              <a:solidFill>
                <a:prstClr val="black">
                  <a:tint val="75000"/>
                </a:prstClr>
              </a:solidFill>
            </a:endParaRPr>
          </a:p>
        </p:txBody>
      </p:sp>
      <p:sp>
        <p:nvSpPr>
          <p:cNvPr id="5" name="Shape 1297"/>
          <p:cNvSpPr/>
          <p:nvPr/>
        </p:nvSpPr>
        <p:spPr>
          <a:xfrm>
            <a:off x="457200" y="2068167"/>
            <a:ext cx="2209800" cy="1981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 name="Shape 1298"/>
          <p:cNvSpPr/>
          <p:nvPr/>
        </p:nvSpPr>
        <p:spPr>
          <a:xfrm>
            <a:off x="4953000" y="1306167"/>
            <a:ext cx="3722400" cy="2743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7" name="Shape 1301"/>
          <p:cNvSpPr/>
          <p:nvPr/>
        </p:nvSpPr>
        <p:spPr>
          <a:xfrm>
            <a:off x="609600" y="2982567"/>
            <a:ext cx="19050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Architecture</a:t>
            </a:r>
            <a:endParaRPr/>
          </a:p>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Model</a:t>
            </a:r>
            <a:endParaRPr/>
          </a:p>
        </p:txBody>
      </p:sp>
      <p:sp>
        <p:nvSpPr>
          <p:cNvPr id="8" name="Shape 1302"/>
          <p:cNvSpPr/>
          <p:nvPr/>
        </p:nvSpPr>
        <p:spPr>
          <a:xfrm>
            <a:off x="2895600" y="2144367"/>
            <a:ext cx="1524000" cy="6096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Compiler</a:t>
            </a:r>
            <a:endParaRPr/>
          </a:p>
        </p:txBody>
      </p:sp>
      <p:sp>
        <p:nvSpPr>
          <p:cNvPr id="9" name="Shape 1303"/>
          <p:cNvSpPr/>
          <p:nvPr/>
        </p:nvSpPr>
        <p:spPr>
          <a:xfrm>
            <a:off x="2438400" y="2296767"/>
            <a:ext cx="5334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0" name="Shape 1304"/>
          <p:cNvGrpSpPr/>
          <p:nvPr/>
        </p:nvGrpSpPr>
        <p:grpSpPr>
          <a:xfrm>
            <a:off x="2895600" y="2725467"/>
            <a:ext cx="1524000" cy="1171500"/>
            <a:chOff x="3048000" y="2467050"/>
            <a:chExt cx="1524000" cy="1171500"/>
          </a:xfrm>
        </p:grpSpPr>
        <p:sp>
          <p:nvSpPr>
            <p:cNvPr id="11" name="Shape 1305"/>
            <p:cNvSpPr/>
            <p:nvPr/>
          </p:nvSpPr>
          <p:spPr>
            <a:xfrm>
              <a:off x="3048000" y="2876550"/>
              <a:ext cx="1524000" cy="762000"/>
            </a:xfrm>
            <a:prstGeom prst="rect">
              <a:avLst/>
            </a:prstGeom>
            <a:solidFill>
              <a:srgbClr val="DE828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a:t>Target-specific configuration binary</a:t>
              </a:r>
              <a:endParaRPr/>
            </a:p>
          </p:txBody>
        </p:sp>
        <p:sp>
          <p:nvSpPr>
            <p:cNvPr id="12" name="Shape 1306"/>
            <p:cNvSpPr/>
            <p:nvPr/>
          </p:nvSpPr>
          <p:spPr>
            <a:xfrm rot="5400000">
              <a:off x="3619500" y="2505150"/>
              <a:ext cx="3810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3" name="Shape 1307"/>
          <p:cNvGrpSpPr/>
          <p:nvPr/>
        </p:nvGrpSpPr>
        <p:grpSpPr>
          <a:xfrm>
            <a:off x="4419600" y="2982567"/>
            <a:ext cx="4117200" cy="914400"/>
            <a:chOff x="4572000" y="2724150"/>
            <a:chExt cx="4117200" cy="914400"/>
          </a:xfrm>
        </p:grpSpPr>
        <p:sp>
          <p:nvSpPr>
            <p:cNvPr id="14" name="Shape 1308"/>
            <p:cNvSpPr/>
            <p:nvPr/>
          </p:nvSpPr>
          <p:spPr>
            <a:xfrm>
              <a:off x="5257800" y="2724150"/>
              <a:ext cx="34314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Data Plane</a:t>
              </a:r>
              <a:endParaRPr/>
            </a:p>
          </p:txBody>
        </p:sp>
        <p:sp>
          <p:nvSpPr>
            <p:cNvPr id="15" name="Shape 1309"/>
            <p:cNvSpPr/>
            <p:nvPr/>
          </p:nvSpPr>
          <p:spPr>
            <a:xfrm>
              <a:off x="54102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5"/>
                <a:buFont typeface="Arial"/>
                <a:buNone/>
              </a:pPr>
              <a:r>
                <a:rPr lang="en" sz="1500" b="0" i="0" u="none" strike="noStrike" cap="none">
                  <a:solidFill>
                    <a:srgbClr val="000000"/>
                  </a:solidFill>
                  <a:latin typeface="Arial"/>
                  <a:ea typeface="Arial"/>
                  <a:cs typeface="Arial"/>
                  <a:sym typeface="Arial"/>
                </a:rPr>
                <a:t>Tables</a:t>
              </a:r>
              <a:endParaRPr/>
            </a:p>
          </p:txBody>
        </p:sp>
        <p:sp>
          <p:nvSpPr>
            <p:cNvPr id="16" name="Shape 1310"/>
            <p:cNvSpPr/>
            <p:nvPr/>
          </p:nvSpPr>
          <p:spPr>
            <a:xfrm>
              <a:off x="63246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Extern</a:t>
              </a:r>
              <a:endParaRPr/>
            </a:p>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objects</a:t>
              </a:r>
              <a:endParaRPr/>
            </a:p>
          </p:txBody>
        </p:sp>
        <p:sp>
          <p:nvSpPr>
            <p:cNvPr id="17" name="Shape 1311"/>
            <p:cNvSpPr/>
            <p:nvPr/>
          </p:nvSpPr>
          <p:spPr>
            <a:xfrm>
              <a:off x="4572000" y="3028950"/>
              <a:ext cx="838200" cy="381000"/>
            </a:xfrm>
            <a:prstGeom prst="rightArrow">
              <a:avLst>
                <a:gd name="adj1" fmla="val 50000"/>
                <a:gd name="adj2" fmla="val 50000"/>
              </a:avLst>
            </a:prstGeom>
            <a:solidFill>
              <a:srgbClr val="BFBFBF"/>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Load</a:t>
              </a:r>
              <a:endParaRPr/>
            </a:p>
          </p:txBody>
        </p:sp>
      </p:grpSp>
      <p:sp>
        <p:nvSpPr>
          <p:cNvPr id="18" name="Shape 1312"/>
          <p:cNvSpPr txBox="1"/>
          <p:nvPr/>
        </p:nvSpPr>
        <p:spPr>
          <a:xfrm>
            <a:off x="7716250" y="4030342"/>
            <a:ext cx="9936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i="1"/>
              <a:t>T</a:t>
            </a:r>
            <a:r>
              <a:rPr lang="en" sz="2000" b="0" i="1" u="none" strike="noStrike" cap="none">
                <a:solidFill>
                  <a:srgbClr val="000000"/>
                </a:solidFill>
                <a:latin typeface="Arial"/>
                <a:ea typeface="Arial"/>
                <a:cs typeface="Arial"/>
                <a:sym typeface="Arial"/>
              </a:rPr>
              <a:t>arget</a:t>
            </a:r>
            <a:endParaRPr/>
          </a:p>
        </p:txBody>
      </p:sp>
      <p:sp>
        <p:nvSpPr>
          <p:cNvPr id="24" name="Shape 1318"/>
          <p:cNvSpPr/>
          <p:nvPr/>
        </p:nvSpPr>
        <p:spPr>
          <a:xfrm>
            <a:off x="609600" y="2144367"/>
            <a:ext cx="1905000" cy="6096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Program</a:t>
            </a:r>
            <a:endParaRPr/>
          </a:p>
        </p:txBody>
      </p:sp>
      <p:sp>
        <p:nvSpPr>
          <p:cNvPr id="27" name="Shape 1321"/>
          <p:cNvSpPr txBox="1"/>
          <p:nvPr/>
        </p:nvSpPr>
        <p:spPr>
          <a:xfrm>
            <a:off x="6840292" y="2580719"/>
            <a:ext cx="12717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p>
        </p:txBody>
      </p:sp>
      <p:sp>
        <p:nvSpPr>
          <p:cNvPr id="28" name="Shape 1322"/>
          <p:cNvSpPr/>
          <p:nvPr/>
        </p:nvSpPr>
        <p:spPr>
          <a:xfrm>
            <a:off x="5105400" y="1458567"/>
            <a:ext cx="3431400" cy="7620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2400" b="0" i="0" u="none" strike="noStrike" cap="none">
                <a:solidFill>
                  <a:srgbClr val="000000"/>
                </a:solidFill>
                <a:latin typeface="Arial"/>
                <a:ea typeface="Arial"/>
                <a:cs typeface="Arial"/>
                <a:sym typeface="Arial"/>
              </a:rPr>
              <a:t>Control Plane</a:t>
            </a:r>
            <a:endParaRPr/>
          </a:p>
        </p:txBody>
      </p:sp>
      <p:sp>
        <p:nvSpPr>
          <p:cNvPr id="29" name="Shape 1323"/>
          <p:cNvSpPr/>
          <p:nvPr/>
        </p:nvSpPr>
        <p:spPr>
          <a:xfrm>
            <a:off x="5275427" y="2220567"/>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0" name="Shape 1324"/>
          <p:cNvSpPr/>
          <p:nvPr/>
        </p:nvSpPr>
        <p:spPr>
          <a:xfrm>
            <a:off x="6494449" y="2208838"/>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2" name="Shape 1326"/>
          <p:cNvSpPr txBox="1"/>
          <p:nvPr/>
        </p:nvSpPr>
        <p:spPr>
          <a:xfrm>
            <a:off x="5398571" y="2322960"/>
            <a:ext cx="10668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Add/remove</a:t>
            </a:r>
            <a:br>
              <a:rPr lang="en" sz="1200"/>
            </a:br>
            <a:r>
              <a:rPr lang="en" sz="1200"/>
              <a:t>table entries</a:t>
            </a:r>
            <a:endParaRPr sz="1200"/>
          </a:p>
        </p:txBody>
      </p:sp>
      <p:sp>
        <p:nvSpPr>
          <p:cNvPr id="33" name="Shape 1327"/>
          <p:cNvSpPr/>
          <p:nvPr/>
        </p:nvSpPr>
        <p:spPr>
          <a:xfrm>
            <a:off x="7238930" y="2870851"/>
            <a:ext cx="993600" cy="2856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r>
              <a:rPr lang="en"/>
              <a:t>CPU port</a:t>
            </a:r>
            <a:endParaRPr/>
          </a:p>
        </p:txBody>
      </p:sp>
      <p:sp>
        <p:nvSpPr>
          <p:cNvPr id="34" name="Shape 1328"/>
          <p:cNvSpPr/>
          <p:nvPr/>
        </p:nvSpPr>
        <p:spPr>
          <a:xfrm>
            <a:off x="7438352" y="2255706"/>
            <a:ext cx="228600" cy="6096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 name="Shape 1329"/>
          <p:cNvSpPr txBox="1"/>
          <p:nvPr/>
        </p:nvSpPr>
        <p:spPr>
          <a:xfrm>
            <a:off x="7608600" y="2296267"/>
            <a:ext cx="12306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Packet-in/out</a:t>
            </a:r>
            <a:endParaRPr sz="1200"/>
          </a:p>
        </p:txBody>
      </p:sp>
      <p:sp>
        <p:nvSpPr>
          <p:cNvPr id="36" name="Shape 1330"/>
          <p:cNvSpPr txBox="1"/>
          <p:nvPr/>
        </p:nvSpPr>
        <p:spPr>
          <a:xfrm>
            <a:off x="6655977" y="2352106"/>
            <a:ext cx="7620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Extern</a:t>
            </a:r>
            <a:br>
              <a:rPr lang="en" sz="1200"/>
            </a:br>
            <a:r>
              <a:rPr lang="en" sz="1200"/>
              <a:t>control</a:t>
            </a:r>
            <a:endParaRPr sz="1200"/>
          </a:p>
        </p:txBody>
      </p:sp>
      <p:sp>
        <p:nvSpPr>
          <p:cNvPr id="37" name="Shape 1331"/>
          <p:cNvSpPr txBox="1"/>
          <p:nvPr/>
        </p:nvSpPr>
        <p:spPr>
          <a:xfrm rot="-5400000">
            <a:off x="3853787" y="2416885"/>
            <a:ext cx="1409400" cy="45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FF0000"/>
                </a:solidFill>
              </a:rPr>
              <a:t>RUNTIME</a:t>
            </a:r>
            <a:endParaRPr sz="1800" b="1">
              <a:solidFill>
                <a:srgbClr val="FF0000"/>
              </a:solidFill>
            </a:endParaRPr>
          </a:p>
        </p:txBody>
      </p:sp>
      <p:sp>
        <p:nvSpPr>
          <p:cNvPr id="38" name="Shape 1332"/>
          <p:cNvSpPr/>
          <p:nvPr/>
        </p:nvSpPr>
        <p:spPr>
          <a:xfrm>
            <a:off x="4746900" y="2208841"/>
            <a:ext cx="3939900" cy="1066800"/>
          </a:xfrm>
          <a:prstGeom prst="rect">
            <a:avLst/>
          </a:prstGeom>
          <a:noFill/>
          <a:ln w="762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TextBox 38"/>
          <p:cNvSpPr txBox="1"/>
          <p:nvPr/>
        </p:nvSpPr>
        <p:spPr>
          <a:xfrm>
            <a:off x="1756864" y="984195"/>
            <a:ext cx="2429872" cy="400110"/>
          </a:xfrm>
          <a:prstGeom prst="rect">
            <a:avLst/>
          </a:prstGeom>
          <a:noFill/>
        </p:spPr>
        <p:txBody>
          <a:bodyPr wrap="square" rtlCol="0">
            <a:spAutoFit/>
          </a:bodyPr>
          <a:lstStyle/>
          <a:p>
            <a:r>
              <a:rPr lang="en-US" sz="2000" dirty="0" smtClean="0">
                <a:solidFill>
                  <a:srgbClr val="800000"/>
                </a:solidFill>
              </a:rPr>
              <a:t>P4-&gt;</a:t>
            </a:r>
            <a:r>
              <a:rPr lang="en-US" sz="2000" dirty="0" err="1" smtClean="0">
                <a:solidFill>
                  <a:srgbClr val="800000"/>
                </a:solidFill>
              </a:rPr>
              <a:t>NetFPGA</a:t>
            </a:r>
            <a:r>
              <a:rPr lang="en-US" sz="2000" dirty="0" smtClean="0">
                <a:solidFill>
                  <a:srgbClr val="800000"/>
                </a:solidFill>
              </a:rPr>
              <a:t> tools</a:t>
            </a:r>
            <a:endParaRPr lang="en-US" sz="2000" dirty="0">
              <a:solidFill>
                <a:srgbClr val="800000"/>
              </a:solidFill>
            </a:endParaRPr>
          </a:p>
        </p:txBody>
      </p:sp>
      <p:cxnSp>
        <p:nvCxnSpPr>
          <p:cNvPr id="40" name="Straight Arrow Connector 39"/>
          <p:cNvCxnSpPr>
            <a:stCxn id="39" idx="2"/>
            <a:endCxn id="8" idx="0"/>
          </p:cNvCxnSpPr>
          <p:nvPr/>
        </p:nvCxnSpPr>
        <p:spPr>
          <a:xfrm>
            <a:off x="2971800" y="1384305"/>
            <a:ext cx="685800" cy="760062"/>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608710" y="4438376"/>
            <a:ext cx="2394055" cy="707886"/>
          </a:xfrm>
          <a:prstGeom prst="rect">
            <a:avLst/>
          </a:prstGeom>
          <a:noFill/>
        </p:spPr>
        <p:txBody>
          <a:bodyPr wrap="none" rtlCol="0">
            <a:spAutoFit/>
          </a:bodyPr>
          <a:lstStyle/>
          <a:p>
            <a:pPr algn="ctr"/>
            <a:r>
              <a:rPr lang="en-US" sz="2000" dirty="0" err="1" smtClean="0">
                <a:solidFill>
                  <a:srgbClr val="800000"/>
                </a:solidFill>
              </a:rPr>
              <a:t>SimpleSumeSwitch</a:t>
            </a:r>
            <a:endParaRPr lang="en-US" sz="2000" dirty="0" smtClean="0">
              <a:solidFill>
                <a:srgbClr val="800000"/>
              </a:solidFill>
            </a:endParaRPr>
          </a:p>
          <a:p>
            <a:pPr algn="ctr"/>
            <a:r>
              <a:rPr lang="en-US" sz="2000" dirty="0" smtClean="0">
                <a:solidFill>
                  <a:srgbClr val="800000"/>
                </a:solidFill>
              </a:rPr>
              <a:t>Architecture</a:t>
            </a:r>
            <a:endParaRPr lang="en-US" sz="2000" dirty="0">
              <a:solidFill>
                <a:srgbClr val="800000"/>
              </a:solidFill>
            </a:endParaRPr>
          </a:p>
        </p:txBody>
      </p:sp>
      <p:cxnSp>
        <p:nvCxnSpPr>
          <p:cNvPr id="43" name="Straight Arrow Connector 42"/>
          <p:cNvCxnSpPr/>
          <p:nvPr/>
        </p:nvCxnSpPr>
        <p:spPr>
          <a:xfrm flipH="1" flipV="1">
            <a:off x="1805737" y="3896967"/>
            <a:ext cx="1" cy="538647"/>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5808030" y="4679156"/>
            <a:ext cx="2080217" cy="400110"/>
          </a:xfrm>
          <a:prstGeom prst="rect">
            <a:avLst/>
          </a:prstGeom>
          <a:noFill/>
        </p:spPr>
        <p:txBody>
          <a:bodyPr wrap="square" rtlCol="0">
            <a:spAutoFit/>
          </a:bodyPr>
          <a:lstStyle/>
          <a:p>
            <a:r>
              <a:rPr lang="en-US" sz="2000" dirty="0" err="1" smtClean="0">
                <a:solidFill>
                  <a:srgbClr val="800000"/>
                </a:solidFill>
              </a:rPr>
              <a:t>NetFPGA</a:t>
            </a:r>
            <a:r>
              <a:rPr lang="en-US" sz="2000" dirty="0" smtClean="0">
                <a:solidFill>
                  <a:srgbClr val="800000"/>
                </a:solidFill>
              </a:rPr>
              <a:t> SUME</a:t>
            </a:r>
            <a:endParaRPr lang="en-US" sz="2000" dirty="0">
              <a:solidFill>
                <a:srgbClr val="800000"/>
              </a:solidFill>
            </a:endParaRPr>
          </a:p>
        </p:txBody>
      </p:sp>
      <p:cxnSp>
        <p:nvCxnSpPr>
          <p:cNvPr id="49" name="Straight Arrow Connector 48"/>
          <p:cNvCxnSpPr/>
          <p:nvPr/>
        </p:nvCxnSpPr>
        <p:spPr>
          <a:xfrm flipV="1">
            <a:off x="6848139" y="3896967"/>
            <a:ext cx="3166" cy="782189"/>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9" idx="2"/>
          </p:cNvCxnSpPr>
          <p:nvPr/>
        </p:nvCxnSpPr>
        <p:spPr>
          <a:xfrm>
            <a:off x="2971800" y="1384305"/>
            <a:ext cx="1799403" cy="799753"/>
          </a:xfrm>
          <a:prstGeom prst="straightConnector1">
            <a:avLst/>
          </a:prstGeom>
          <a:ln w="3810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81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P4</a:t>
            </a:r>
            <a:r>
              <a:rPr lang="en-US" dirty="0" smtClean="0">
                <a:sym typeface="Wingdings"/>
              </a:rPr>
              <a:t></a:t>
            </a:r>
            <a:r>
              <a:rPr lang="en-US" dirty="0" smtClean="0"/>
              <a:t>NetFPGA </a:t>
            </a:r>
            <a:r>
              <a:rPr lang="en-US" dirty="0"/>
              <a:t>Compilation Overview</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107</a:t>
            </a:fld>
            <a:endParaRPr lang="en-US" dirty="0">
              <a:solidFill>
                <a:prstClr val="black">
                  <a:tint val="75000"/>
                </a:prstClr>
              </a:solidFill>
            </a:endParaRPr>
          </a:p>
        </p:txBody>
      </p:sp>
      <p:sp>
        <p:nvSpPr>
          <p:cNvPr id="5" name="Folded Corner 4"/>
          <p:cNvSpPr/>
          <p:nvPr/>
        </p:nvSpPr>
        <p:spPr>
          <a:xfrm>
            <a:off x="1935200" y="930550"/>
            <a:ext cx="1129552" cy="531906"/>
          </a:xfrm>
          <a:prstGeom prst="foldedCorner">
            <a:avLst>
              <a:gd name="adj" fmla="val 50000"/>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bg1"/>
                </a:solidFill>
              </a:rPr>
              <a:t>P4 Program</a:t>
            </a:r>
            <a:endParaRPr lang="en-US" sz="1400" dirty="0">
              <a:solidFill>
                <a:schemeClr val="bg1"/>
              </a:solidFill>
            </a:endParaRPr>
          </a:p>
        </p:txBody>
      </p:sp>
      <p:sp>
        <p:nvSpPr>
          <p:cNvPr id="6" name="Rounded Rectangle 5"/>
          <p:cNvSpPr/>
          <p:nvPr/>
        </p:nvSpPr>
        <p:spPr>
          <a:xfrm>
            <a:off x="1586673" y="1890010"/>
            <a:ext cx="1843741" cy="382494"/>
          </a:xfrm>
          <a:prstGeom prst="round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Xilinx P4</a:t>
            </a:r>
            <a:r>
              <a:rPr lang="en-US" sz="1400" baseline="-25000" dirty="0" smtClean="0">
                <a:solidFill>
                  <a:schemeClr val="tx1"/>
                </a:solidFill>
              </a:rPr>
              <a:t>16</a:t>
            </a:r>
            <a:r>
              <a:rPr lang="en-US" sz="1400" dirty="0" smtClean="0">
                <a:solidFill>
                  <a:schemeClr val="tx1"/>
                </a:solidFill>
              </a:rPr>
              <a:t> Compiler</a:t>
            </a:r>
            <a:endParaRPr lang="en-US" sz="1400" dirty="0">
              <a:solidFill>
                <a:schemeClr val="tx1"/>
              </a:solidFill>
            </a:endParaRPr>
          </a:p>
        </p:txBody>
      </p:sp>
      <p:sp>
        <p:nvSpPr>
          <p:cNvPr id="7" name="Rounded Rectangle 6"/>
          <p:cNvSpPr/>
          <p:nvPr/>
        </p:nvSpPr>
        <p:spPr>
          <a:xfrm>
            <a:off x="1578106" y="2685888"/>
            <a:ext cx="1843741" cy="360082"/>
          </a:xfrm>
          <a:prstGeom prst="roundRect">
            <a:avLst/>
          </a:prstGeom>
          <a:solidFill>
            <a:srgbClr val="58F800"/>
          </a:solidFill>
          <a:ln>
            <a:solidFill>
              <a:srgbClr val="58F8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Xilinx </a:t>
            </a:r>
            <a:r>
              <a:rPr lang="en-US" sz="1400" dirty="0" err="1" smtClean="0">
                <a:solidFill>
                  <a:schemeClr val="tx1"/>
                </a:solidFill>
              </a:rPr>
              <a:t>SDNet</a:t>
            </a:r>
            <a:r>
              <a:rPr lang="en-US" sz="1400" dirty="0" smtClean="0">
                <a:solidFill>
                  <a:schemeClr val="tx1"/>
                </a:solidFill>
              </a:rPr>
              <a:t> Tools</a:t>
            </a:r>
            <a:endParaRPr lang="en-US" sz="1400" dirty="0">
              <a:solidFill>
                <a:schemeClr val="tx1"/>
              </a:solidFill>
            </a:endParaRPr>
          </a:p>
        </p:txBody>
      </p:sp>
      <p:pic>
        <p:nvPicPr>
          <p:cNvPr id="8" name="Picture 7" descr="SimpleSumeSwitch_arch.png"/>
          <p:cNvPicPr>
            <a:picLocks noChangeAspect="1"/>
          </p:cNvPicPr>
          <p:nvPr/>
        </p:nvPicPr>
        <p:blipFill rotWithShape="1">
          <a:blip r:embed="rId2">
            <a:extLst>
              <a:ext uri="{28A0092B-C50C-407E-A947-70E740481C1C}">
                <a14:useLocalDpi xmlns:a14="http://schemas.microsoft.com/office/drawing/2010/main" val="0"/>
              </a:ext>
            </a:extLst>
          </a:blip>
          <a:srcRect b="31738"/>
          <a:stretch/>
        </p:blipFill>
        <p:spPr>
          <a:xfrm>
            <a:off x="721346" y="3704614"/>
            <a:ext cx="3734564" cy="1438886"/>
          </a:xfrm>
          <a:prstGeom prst="rect">
            <a:avLst/>
          </a:prstGeom>
          <a:ln>
            <a:solidFill>
              <a:srgbClr val="000000"/>
            </a:solidFill>
          </a:ln>
        </p:spPr>
      </p:pic>
      <p:cxnSp>
        <p:nvCxnSpPr>
          <p:cNvPr id="14" name="Straight Arrow Connector 13"/>
          <p:cNvCxnSpPr>
            <a:stCxn id="7" idx="2"/>
          </p:cNvCxnSpPr>
          <p:nvPr/>
        </p:nvCxnSpPr>
        <p:spPr>
          <a:xfrm>
            <a:off x="2499977" y="3045970"/>
            <a:ext cx="0" cy="41338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93038" y="3326231"/>
            <a:ext cx="3466988" cy="369332"/>
          </a:xfrm>
          <a:prstGeom prst="rect">
            <a:avLst/>
          </a:prstGeom>
          <a:noFill/>
        </p:spPr>
        <p:txBody>
          <a:bodyPr wrap="none" rtlCol="0">
            <a:spAutoFit/>
          </a:bodyPr>
          <a:lstStyle/>
          <a:p>
            <a:r>
              <a:rPr lang="en-US" sz="1800" i="1" dirty="0" err="1" smtClean="0"/>
              <a:t>SimpleSumeSwitch</a:t>
            </a:r>
            <a:r>
              <a:rPr lang="en-US" sz="1800" dirty="0" smtClean="0"/>
              <a:t> Architecture</a:t>
            </a:r>
            <a:endParaRPr lang="en-US" sz="1800" dirty="0"/>
          </a:p>
        </p:txBody>
      </p:sp>
      <p:sp>
        <p:nvSpPr>
          <p:cNvPr id="17" name="TextBox 16"/>
          <p:cNvSpPr txBox="1"/>
          <p:nvPr/>
        </p:nvSpPr>
        <p:spPr>
          <a:xfrm>
            <a:off x="5051655" y="1003459"/>
            <a:ext cx="184666" cy="461665"/>
          </a:xfrm>
          <a:prstGeom prst="rect">
            <a:avLst/>
          </a:prstGeom>
          <a:noFill/>
        </p:spPr>
        <p:txBody>
          <a:bodyPr wrap="none" rtlCol="0">
            <a:spAutoFit/>
          </a:bodyPr>
          <a:lstStyle/>
          <a:p>
            <a:endParaRPr lang="en-US" dirty="0"/>
          </a:p>
        </p:txBody>
      </p:sp>
      <p:sp>
        <p:nvSpPr>
          <p:cNvPr id="18" name="TextBox 17"/>
          <p:cNvSpPr txBox="1"/>
          <p:nvPr/>
        </p:nvSpPr>
        <p:spPr>
          <a:xfrm>
            <a:off x="5532301" y="655232"/>
            <a:ext cx="3032764" cy="369332"/>
          </a:xfrm>
          <a:prstGeom prst="rect">
            <a:avLst/>
          </a:prstGeom>
          <a:noFill/>
        </p:spPr>
        <p:txBody>
          <a:bodyPr wrap="none" rtlCol="0">
            <a:spAutoFit/>
          </a:bodyPr>
          <a:lstStyle/>
          <a:p>
            <a:r>
              <a:rPr lang="en-US" sz="1800" dirty="0" err="1" smtClean="0"/>
              <a:t>NetFPGA</a:t>
            </a:r>
            <a:r>
              <a:rPr lang="en-US" sz="1800" dirty="0" smtClean="0"/>
              <a:t> Reference Switch</a:t>
            </a:r>
            <a:endParaRPr lang="en-US" sz="1800" dirty="0"/>
          </a:p>
        </p:txBody>
      </p:sp>
      <p:sp>
        <p:nvSpPr>
          <p:cNvPr id="134" name="Slide Number Placeholder 3"/>
          <p:cNvSpPr txBox="1">
            <a:spLocks/>
          </p:cNvSpPr>
          <p:nvPr/>
        </p:nvSpPr>
        <p:spPr>
          <a:xfrm>
            <a:off x="8495815" y="5008306"/>
            <a:ext cx="945196" cy="135193"/>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825"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7D98702C-BA5F-8D4B-B23D-DEB8E47CE420}" type="slidenum">
              <a:rPr lang="en-US" smtClean="0">
                <a:solidFill>
                  <a:prstClr val="black">
                    <a:tint val="75000"/>
                  </a:prstClr>
                </a:solidFill>
              </a:rPr>
              <a:pPr/>
              <a:t>107</a:t>
            </a:fld>
            <a:endParaRPr lang="en-US" dirty="0">
              <a:solidFill>
                <a:prstClr val="black">
                  <a:tint val="75000"/>
                </a:prstClr>
              </a:solidFill>
            </a:endParaRPr>
          </a:p>
        </p:txBody>
      </p:sp>
      <p:grpSp>
        <p:nvGrpSpPr>
          <p:cNvPr id="135" name="Group 17"/>
          <p:cNvGrpSpPr>
            <a:grpSpLocks/>
          </p:cNvGrpSpPr>
          <p:nvPr/>
        </p:nvGrpSpPr>
        <p:grpSpPr bwMode="auto">
          <a:xfrm>
            <a:off x="5231916" y="1003458"/>
            <a:ext cx="3619500" cy="4060269"/>
            <a:chOff x="4076699" y="914400"/>
            <a:chExt cx="4838701" cy="5291136"/>
          </a:xfrm>
        </p:grpSpPr>
        <p:sp>
          <p:nvSpPr>
            <p:cNvPr id="136" name="Rounded Rectangle 135"/>
            <p:cNvSpPr/>
            <p:nvPr/>
          </p:nvSpPr>
          <p:spPr bwMode="auto">
            <a:xfrm>
              <a:off x="4910137" y="2057400"/>
              <a:ext cx="3200401" cy="2971799"/>
            </a:xfrm>
            <a:prstGeom prst="roundRect">
              <a:avLst/>
            </a:prstGeom>
            <a:solidFill>
              <a:schemeClr val="bg1">
                <a:lumMod val="95000"/>
              </a:schemeClr>
            </a:solidFill>
            <a:ln w="9525" cap="flat" cmpd="sng" algn="ctr">
              <a:solidFill>
                <a:schemeClr val="tx1"/>
              </a:solidFill>
              <a:prstDash val="dash"/>
              <a:round/>
              <a:headEnd type="none" w="med" len="med"/>
              <a:tailEnd type="none" w="med" len="med"/>
            </a:ln>
            <a:effectLst/>
          </p:spPr>
          <p:txBody>
            <a:bodyPr lIns="0" rIns="0" anchor="ctr"/>
            <a:lstStyle/>
            <a:p>
              <a:pPr algn="ctr">
                <a:defRPr/>
              </a:pPr>
              <a:endParaRPr lang="en-US">
                <a:latin typeface="Arial" charset="0"/>
                <a:ea typeface="+mn-ea"/>
              </a:endParaRPr>
            </a:p>
          </p:txBody>
        </p:sp>
        <p:grpSp>
          <p:nvGrpSpPr>
            <p:cNvPr id="137" name="Group 1"/>
            <p:cNvGrpSpPr>
              <a:grpSpLocks/>
            </p:cNvGrpSpPr>
            <p:nvPr/>
          </p:nvGrpSpPr>
          <p:grpSpPr bwMode="auto">
            <a:xfrm>
              <a:off x="4114800" y="914400"/>
              <a:ext cx="533400" cy="914400"/>
              <a:chOff x="4114800" y="914400"/>
              <a:chExt cx="533400" cy="914400"/>
            </a:xfrm>
          </p:grpSpPr>
          <p:sp>
            <p:nvSpPr>
              <p:cNvPr id="242" name="Flowchart: Process 876"/>
              <p:cNvSpPr>
                <a:spLocks noChangeArrowheads="1"/>
              </p:cNvSpPr>
              <p:nvPr/>
            </p:nvSpPr>
            <p:spPr bwMode="auto">
              <a:xfrm>
                <a:off x="41147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defRPr/>
                </a:pPr>
                <a:endParaRPr lang="en-US" altLang="zh-CN" sz="1200" dirty="0">
                  <a:solidFill>
                    <a:srgbClr val="000000"/>
                  </a:solidFill>
                  <a:latin typeface="Arial Narrow" pitchFamily="34" charset="0"/>
                  <a:ea typeface="宋体" charset="-122"/>
                </a:endParaRPr>
              </a:p>
              <a:p>
                <a:pPr algn="ctr">
                  <a:defRPr/>
                </a:pPr>
                <a:endParaRPr lang="en-US" altLang="zh-CN" sz="1200" dirty="0">
                  <a:solidFill>
                    <a:srgbClr val="000000"/>
                  </a:solidFill>
                  <a:latin typeface="Arial Narrow" pitchFamily="34" charset="0"/>
                  <a:ea typeface="宋体" charset="-122"/>
                </a:endParaRPr>
              </a:p>
              <a:p>
                <a:pPr algn="ctr">
                  <a:defRPr/>
                </a:pPr>
                <a:r>
                  <a:rPr lang="en-US" altLang="zh-CN" sz="1200" dirty="0" smtClean="0">
                    <a:solidFill>
                      <a:srgbClr val="000000"/>
                    </a:solidFill>
                    <a:latin typeface="Arial Narrow" pitchFamily="34" charset="0"/>
                    <a:ea typeface="宋体" charset="-122"/>
                  </a:rPr>
                  <a:t>10GE</a:t>
                </a:r>
                <a:endParaRPr lang="en-US" altLang="zh-CN" sz="1200" dirty="0">
                  <a:solidFill>
                    <a:srgbClr val="000000"/>
                  </a:solidFill>
                  <a:latin typeface="Arial Narrow" pitchFamily="34" charset="0"/>
                  <a:ea typeface="宋体" charset="-122"/>
                </a:endParaRPr>
              </a:p>
              <a:p>
                <a:pPr algn="ctr">
                  <a:defRPr/>
                </a:pP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43" name="Group 7"/>
              <p:cNvGrpSpPr>
                <a:grpSpLocks/>
              </p:cNvGrpSpPr>
              <p:nvPr/>
            </p:nvGrpSpPr>
            <p:grpSpPr bwMode="auto">
              <a:xfrm>
                <a:off x="4267197" y="914400"/>
                <a:ext cx="266700" cy="381000"/>
                <a:chOff x="6324613" y="4140193"/>
                <a:chExt cx="1066812" cy="508000"/>
              </a:xfrm>
            </p:grpSpPr>
            <p:sp>
              <p:nvSpPr>
                <p:cNvPr id="244" name="Rectangle 243"/>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45" name="Straight Connector 244"/>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46" name="Straight Connector 245"/>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47" name="Rectangle 246"/>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38" name="Group 2"/>
            <p:cNvGrpSpPr>
              <a:grpSpLocks/>
            </p:cNvGrpSpPr>
            <p:nvPr/>
          </p:nvGrpSpPr>
          <p:grpSpPr bwMode="auto">
            <a:xfrm>
              <a:off x="5181599" y="914400"/>
              <a:ext cx="533400" cy="914400"/>
              <a:chOff x="5333999" y="914400"/>
              <a:chExt cx="533400" cy="914400"/>
            </a:xfrm>
          </p:grpSpPr>
          <p:sp>
            <p:nvSpPr>
              <p:cNvPr id="236" name="Flowchart: Process 864"/>
              <p:cNvSpPr>
                <a:spLocks noChangeArrowheads="1"/>
              </p:cNvSpPr>
              <p:nvPr/>
            </p:nvSpPr>
            <p:spPr bwMode="auto">
              <a:xfrm>
                <a:off x="53339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10GE</a:t>
                </a:r>
                <a:endParaRPr lang="en-US" altLang="zh-CN" sz="1200" dirty="0">
                  <a:solidFill>
                    <a:srgbClr val="000000"/>
                  </a:solidFill>
                  <a:latin typeface="Arial Narrow" pitchFamily="34" charset="0"/>
                  <a:ea typeface="宋体" charset="-122"/>
                </a:endParaRP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37" name="Group 7"/>
              <p:cNvGrpSpPr>
                <a:grpSpLocks/>
              </p:cNvGrpSpPr>
              <p:nvPr/>
            </p:nvGrpSpPr>
            <p:grpSpPr bwMode="auto">
              <a:xfrm>
                <a:off x="5486397" y="914400"/>
                <a:ext cx="266700" cy="381000"/>
                <a:chOff x="6324613" y="4140193"/>
                <a:chExt cx="1066812" cy="508000"/>
              </a:xfrm>
            </p:grpSpPr>
            <p:sp>
              <p:nvSpPr>
                <p:cNvPr id="238" name="Rectangle 237"/>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39" name="Straight Connector 238"/>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40" name="Straight Connector 239"/>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41" name="Rectangle 152"/>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39" name="Group 3"/>
            <p:cNvGrpSpPr>
              <a:grpSpLocks/>
            </p:cNvGrpSpPr>
            <p:nvPr/>
          </p:nvGrpSpPr>
          <p:grpSpPr bwMode="auto">
            <a:xfrm>
              <a:off x="6248400" y="914400"/>
              <a:ext cx="533400" cy="914400"/>
              <a:chOff x="6553200" y="914400"/>
              <a:chExt cx="533400" cy="914400"/>
            </a:xfrm>
          </p:grpSpPr>
          <p:sp>
            <p:nvSpPr>
              <p:cNvPr id="230" name="Flowchart: Process 852"/>
              <p:cNvSpPr>
                <a:spLocks noChangeArrowheads="1"/>
              </p:cNvSpPr>
              <p:nvPr/>
            </p:nvSpPr>
            <p:spPr bwMode="auto">
              <a:xfrm>
                <a:off x="6553199"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31" name="Group 7"/>
              <p:cNvGrpSpPr>
                <a:grpSpLocks/>
              </p:cNvGrpSpPr>
              <p:nvPr/>
            </p:nvGrpSpPr>
            <p:grpSpPr bwMode="auto">
              <a:xfrm>
                <a:off x="6705597" y="914400"/>
                <a:ext cx="266700" cy="381000"/>
                <a:chOff x="6324613" y="4140193"/>
                <a:chExt cx="1066812" cy="508000"/>
              </a:xfrm>
            </p:grpSpPr>
            <p:sp>
              <p:nvSpPr>
                <p:cNvPr id="232" name="Rectangle 231"/>
                <p:cNvSpPr>
                  <a:spLocks noChangeArrowheads="1"/>
                </p:cNvSpPr>
                <p:nvPr/>
              </p:nvSpPr>
              <p:spPr bwMode="auto">
                <a:xfrm>
                  <a:off x="6324621"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33" name="Straight Connector 232"/>
                <p:cNvCxnSpPr>
                  <a:cxnSpLocks noChangeShapeType="1"/>
                </p:cNvCxnSpPr>
                <p:nvPr/>
              </p:nvCxnSpPr>
              <p:spPr bwMode="auto">
                <a:xfrm rot="5400000" flipH="1" flipV="1">
                  <a:off x="6190210"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34" name="Straight Connector 233"/>
                <p:cNvCxnSpPr>
                  <a:cxnSpLocks noChangeShapeType="1"/>
                </p:cNvCxnSpPr>
                <p:nvPr/>
              </p:nvCxnSpPr>
              <p:spPr bwMode="auto">
                <a:xfrm rot="5400000" flipH="1" flipV="1">
                  <a:off x="7295122"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35" name="Rectangle 234"/>
                <p:cNvSpPr>
                  <a:spLocks noChangeArrowheads="1"/>
                </p:cNvSpPr>
                <p:nvPr/>
              </p:nvSpPr>
              <p:spPr bwMode="auto">
                <a:xfrm>
                  <a:off x="6324621"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0" name="Group 4"/>
            <p:cNvGrpSpPr>
              <a:grpSpLocks/>
            </p:cNvGrpSpPr>
            <p:nvPr/>
          </p:nvGrpSpPr>
          <p:grpSpPr bwMode="auto">
            <a:xfrm>
              <a:off x="7315200" y="914400"/>
              <a:ext cx="533400" cy="914400"/>
              <a:chOff x="7772400" y="914400"/>
              <a:chExt cx="533400" cy="914400"/>
            </a:xfrm>
          </p:grpSpPr>
          <p:sp>
            <p:nvSpPr>
              <p:cNvPr id="224" name="Flowchart: Process 840"/>
              <p:cNvSpPr>
                <a:spLocks noChangeArrowheads="1"/>
              </p:cNvSpPr>
              <p:nvPr/>
            </p:nvSpPr>
            <p:spPr bwMode="auto">
              <a:xfrm>
                <a:off x="77724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RxQ</a:t>
                </a:r>
                <a:endParaRPr lang="en-US" altLang="zh-CN" sz="1200" dirty="0">
                  <a:solidFill>
                    <a:srgbClr val="000000"/>
                  </a:solidFill>
                  <a:latin typeface="Arial Narrow" pitchFamily="34" charset="0"/>
                  <a:ea typeface="宋体" charset="-122"/>
                </a:endParaRPr>
              </a:p>
            </p:txBody>
          </p:sp>
          <p:grpSp>
            <p:nvGrpSpPr>
              <p:cNvPr id="225" name="Group 7"/>
              <p:cNvGrpSpPr>
                <a:grpSpLocks/>
              </p:cNvGrpSpPr>
              <p:nvPr/>
            </p:nvGrpSpPr>
            <p:grpSpPr bwMode="auto">
              <a:xfrm>
                <a:off x="7924797" y="914400"/>
                <a:ext cx="266700" cy="381000"/>
                <a:chOff x="6324613" y="4140193"/>
                <a:chExt cx="1066812" cy="508000"/>
              </a:xfrm>
            </p:grpSpPr>
            <p:sp>
              <p:nvSpPr>
                <p:cNvPr id="226" name="Rectangle 225"/>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27" name="Straight Connector 226"/>
                <p:cNvCxnSpPr>
                  <a:cxnSpLocks noChangeShapeType="1"/>
                </p:cNvCxnSpPr>
                <p:nvPr/>
              </p:nvCxnSpPr>
              <p:spPr bwMode="auto">
                <a:xfrm rot="5400000" flipH="1" flipV="1">
                  <a:off x="6190214" y="4274602"/>
                  <a:ext cx="2688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28" name="Straight Connector 227"/>
                <p:cNvCxnSpPr>
                  <a:cxnSpLocks noChangeShapeType="1"/>
                </p:cNvCxnSpPr>
                <p:nvPr/>
              </p:nvCxnSpPr>
              <p:spPr bwMode="auto">
                <a:xfrm rot="5400000" flipH="1" flipV="1">
                  <a:off x="7295126" y="4236502"/>
                  <a:ext cx="192617"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29" name="Rectangle 228"/>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41" name="Group 5"/>
            <p:cNvGrpSpPr>
              <a:grpSpLocks/>
            </p:cNvGrpSpPr>
            <p:nvPr/>
          </p:nvGrpSpPr>
          <p:grpSpPr bwMode="auto">
            <a:xfrm>
              <a:off x="8382000" y="914400"/>
              <a:ext cx="533400" cy="914400"/>
              <a:chOff x="8382000" y="914400"/>
              <a:chExt cx="533400" cy="914400"/>
            </a:xfrm>
          </p:grpSpPr>
          <p:sp>
            <p:nvSpPr>
              <p:cNvPr id="218" name="Flowchart: Process 834"/>
              <p:cNvSpPr>
                <a:spLocks noChangeArrowheads="1"/>
              </p:cNvSpPr>
              <p:nvPr/>
            </p:nvSpPr>
            <p:spPr bwMode="auto">
              <a:xfrm>
                <a:off x="8382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400" dirty="0">
                  <a:solidFill>
                    <a:srgbClr val="000000"/>
                  </a:solidFill>
                  <a:latin typeface="Arial Narrow" pitchFamily="34" charset="0"/>
                  <a:ea typeface="宋体" charset="-122"/>
                </a:endParaRPr>
              </a:p>
              <a:p>
                <a:pPr algn="ctr"/>
                <a:endParaRPr lang="en-US" altLang="zh-CN" sz="14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DMA</a:t>
                </a:r>
                <a:endParaRPr lang="en-US" altLang="zh-CN" sz="1200" dirty="0">
                  <a:solidFill>
                    <a:srgbClr val="000000"/>
                  </a:solidFill>
                  <a:latin typeface="Arial Narrow" pitchFamily="34" charset="0"/>
                  <a:ea typeface="宋体" charset="-122"/>
                </a:endParaRPr>
              </a:p>
            </p:txBody>
          </p:sp>
          <p:grpSp>
            <p:nvGrpSpPr>
              <p:cNvPr id="219" name="Group 883"/>
              <p:cNvGrpSpPr>
                <a:grpSpLocks/>
              </p:cNvGrpSpPr>
              <p:nvPr/>
            </p:nvGrpSpPr>
            <p:grpSpPr bwMode="auto">
              <a:xfrm>
                <a:off x="8534397" y="914400"/>
                <a:ext cx="266700" cy="381000"/>
                <a:chOff x="8534397" y="304800"/>
                <a:chExt cx="266700" cy="381000"/>
              </a:xfrm>
            </p:grpSpPr>
            <p:sp>
              <p:nvSpPr>
                <p:cNvPr id="220" name="Rectangle 219"/>
                <p:cNvSpPr>
                  <a:spLocks noChangeArrowheads="1"/>
                </p:cNvSpPr>
                <p:nvPr/>
              </p:nvSpPr>
              <p:spPr bwMode="auto">
                <a:xfrm>
                  <a:off x="8534400"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21" name="Straight Connector 220"/>
                <p:cNvCxnSpPr>
                  <a:cxnSpLocks noChangeShapeType="1"/>
                </p:cNvCxnSpPr>
                <p:nvPr/>
              </p:nvCxnSpPr>
              <p:spPr bwMode="auto">
                <a:xfrm rot="5400000" flipH="1" flipV="1">
                  <a:off x="8433593" y="405607"/>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22" name="Straight Connector 221"/>
                <p:cNvCxnSpPr>
                  <a:cxnSpLocks noChangeShapeType="1"/>
                </p:cNvCxnSpPr>
                <p:nvPr/>
              </p:nvCxnSpPr>
              <p:spPr bwMode="auto">
                <a:xfrm rot="5400000" flipH="1" flipV="1">
                  <a:off x="8728868" y="377032"/>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23" name="Rectangle 222"/>
                <p:cNvSpPr>
                  <a:spLocks noChangeArrowheads="1"/>
                </p:cNvSpPr>
                <p:nvPr/>
              </p:nvSpPr>
              <p:spPr bwMode="auto">
                <a:xfrm>
                  <a:off x="8534400"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sp>
          <p:nvSpPr>
            <p:cNvPr id="142" name="Flowchart: Process 717"/>
            <p:cNvSpPr>
              <a:spLocks noChangeArrowheads="1"/>
            </p:cNvSpPr>
            <p:nvPr/>
          </p:nvSpPr>
          <p:spPr bwMode="auto">
            <a:xfrm>
              <a:off x="5638799" y="22859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Input Arbiter</a:t>
              </a:r>
            </a:p>
          </p:txBody>
        </p:sp>
        <p:sp>
          <p:nvSpPr>
            <p:cNvPr id="143" name="Flowchart: Process 718"/>
            <p:cNvSpPr>
              <a:spLocks noChangeArrowheads="1"/>
            </p:cNvSpPr>
            <p:nvPr/>
          </p:nvSpPr>
          <p:spPr bwMode="auto">
            <a:xfrm>
              <a:off x="5638799" y="3200399"/>
              <a:ext cx="1752600" cy="6096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r>
                <a:rPr lang="en-US" sz="1400">
                  <a:solidFill>
                    <a:srgbClr val="000000"/>
                  </a:solidFill>
                  <a:latin typeface="Arial Narrow" pitchFamily="34" charset="0"/>
                  <a:ea typeface="+mn-ea"/>
                </a:rPr>
                <a:t>Output Port Lookup</a:t>
              </a:r>
            </a:p>
          </p:txBody>
        </p:sp>
        <p:cxnSp>
          <p:nvCxnSpPr>
            <p:cNvPr id="144" name="Straight Arrow Connector 143"/>
            <p:cNvCxnSpPr>
              <a:cxnSpLocks noChangeShapeType="1"/>
            </p:cNvCxnSpPr>
            <p:nvPr/>
          </p:nvCxnSpPr>
          <p:spPr bwMode="auto">
            <a:xfrm rot="16200000" flipH="1">
              <a:off x="4857749"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5" name="Straight Arrow Connector 144"/>
            <p:cNvCxnSpPr>
              <a:cxnSpLocks noChangeShapeType="1"/>
            </p:cNvCxnSpPr>
            <p:nvPr/>
          </p:nvCxnSpPr>
          <p:spPr bwMode="auto">
            <a:xfrm>
              <a:off x="5448299" y="1828800"/>
              <a:ext cx="800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6" name="Straight Arrow Connector 145"/>
            <p:cNvCxnSpPr>
              <a:cxnSpLocks noChangeShapeType="1"/>
            </p:cNvCxnSpPr>
            <p:nvPr/>
          </p:nvCxnSpPr>
          <p:spPr bwMode="auto">
            <a:xfrm>
              <a:off x="6515100" y="1828800"/>
              <a:ext cx="1143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7" name="Straight Arrow Connector 146"/>
            <p:cNvCxnSpPr>
              <a:cxnSpLocks noChangeShapeType="1"/>
            </p:cNvCxnSpPr>
            <p:nvPr/>
          </p:nvCxnSpPr>
          <p:spPr bwMode="auto">
            <a:xfrm flipH="1">
              <a:off x="7010400" y="1828800"/>
              <a:ext cx="571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8" name="Straight Arrow Connector 147"/>
            <p:cNvCxnSpPr>
              <a:cxnSpLocks noChangeShapeType="1"/>
            </p:cNvCxnSpPr>
            <p:nvPr/>
          </p:nvCxnSpPr>
          <p:spPr bwMode="auto">
            <a:xfrm rot="5400000">
              <a:off x="7715250" y="1352549"/>
              <a:ext cx="457200" cy="14097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49" name="Straight Arrow Connector 148"/>
            <p:cNvCxnSpPr>
              <a:cxnSpLocks noChangeShapeType="1"/>
            </p:cNvCxnSpPr>
            <p:nvPr/>
          </p:nvCxnSpPr>
          <p:spPr bwMode="auto">
            <a:xfrm rot="5400000">
              <a:off x="6362701" y="30479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0" name="Straight Arrow Connector 149"/>
            <p:cNvCxnSpPr>
              <a:cxnSpLocks noChangeShapeType="1"/>
            </p:cNvCxnSpPr>
            <p:nvPr/>
          </p:nvCxnSpPr>
          <p:spPr bwMode="auto">
            <a:xfrm rot="5400000">
              <a:off x="6362701" y="3962399"/>
              <a:ext cx="304800" cy="3175"/>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1" name="Straight Arrow Connector 150"/>
            <p:cNvCxnSpPr>
              <a:cxnSpLocks noChangeShapeType="1"/>
            </p:cNvCxnSpPr>
            <p:nvPr/>
          </p:nvCxnSpPr>
          <p:spPr bwMode="auto">
            <a:xfrm rot="10800000" flipV="1">
              <a:off x="4305299" y="4800599"/>
              <a:ext cx="15621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2" name="Straight Arrow Connector 151"/>
            <p:cNvCxnSpPr>
              <a:cxnSpLocks noChangeShapeType="1"/>
            </p:cNvCxnSpPr>
            <p:nvPr/>
          </p:nvCxnSpPr>
          <p:spPr bwMode="auto">
            <a:xfrm flipH="1">
              <a:off x="5410199" y="4800599"/>
              <a:ext cx="7620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3" name="Straight Arrow Connector 152"/>
            <p:cNvCxnSpPr>
              <a:cxnSpLocks noChangeShapeType="1"/>
            </p:cNvCxnSpPr>
            <p:nvPr/>
          </p:nvCxnSpPr>
          <p:spPr bwMode="auto">
            <a:xfrm flipH="1">
              <a:off x="6476999" y="4800599"/>
              <a:ext cx="1524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4" name="Straight Arrow Connector 153"/>
            <p:cNvCxnSpPr>
              <a:cxnSpLocks noChangeShapeType="1"/>
            </p:cNvCxnSpPr>
            <p:nvPr/>
          </p:nvCxnSpPr>
          <p:spPr bwMode="auto">
            <a:xfrm>
              <a:off x="7086600" y="4800599"/>
              <a:ext cx="457200" cy="490538"/>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55" name="Straight Arrow Connector 154"/>
            <p:cNvCxnSpPr>
              <a:cxnSpLocks noChangeShapeType="1"/>
            </p:cNvCxnSpPr>
            <p:nvPr/>
          </p:nvCxnSpPr>
          <p:spPr bwMode="auto">
            <a:xfrm>
              <a:off x="7239000" y="4800599"/>
              <a:ext cx="1333500" cy="457200"/>
            </a:xfrm>
            <a:prstGeom prst="straightConnector1">
              <a:avLst/>
            </a:prstGeom>
            <a:noFill/>
            <a:ln w="25400">
              <a:solidFill>
                <a:schemeClr val="accent2"/>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56" name="Flowchart: Process 719"/>
            <p:cNvSpPr>
              <a:spLocks noChangeArrowheads="1"/>
            </p:cNvSpPr>
            <p:nvPr/>
          </p:nvSpPr>
          <p:spPr bwMode="auto">
            <a:xfrm>
              <a:off x="5638799" y="4114799"/>
              <a:ext cx="1752600" cy="6858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anchor="ctr"/>
            <a:lstStyle/>
            <a:p>
              <a:pPr algn="ctr">
                <a:defRPr/>
              </a:pPr>
              <a:endParaRPr lang="en-US" altLang="zh-CN" sz="2000" dirty="0">
                <a:solidFill>
                  <a:srgbClr val="000000"/>
                </a:solidFill>
                <a:latin typeface="Arial Narrow" pitchFamily="34" charset="0"/>
                <a:ea typeface="宋体" charset="-122"/>
              </a:endParaRPr>
            </a:p>
            <a:p>
              <a:pPr algn="ctr">
                <a:defRPr/>
              </a:pPr>
              <a:r>
                <a:rPr lang="en-US" altLang="zh-CN" sz="1400" dirty="0">
                  <a:solidFill>
                    <a:srgbClr val="000000"/>
                  </a:solidFill>
                  <a:latin typeface="Arial Narrow" pitchFamily="34" charset="0"/>
                  <a:ea typeface="宋体" charset="-122"/>
                </a:rPr>
                <a:t>Output Queues</a:t>
              </a:r>
            </a:p>
          </p:txBody>
        </p:sp>
        <p:grpSp>
          <p:nvGrpSpPr>
            <p:cNvPr id="157" name="Group 15"/>
            <p:cNvGrpSpPr>
              <a:grpSpLocks/>
            </p:cNvGrpSpPr>
            <p:nvPr/>
          </p:nvGrpSpPr>
          <p:grpSpPr bwMode="auto">
            <a:xfrm>
              <a:off x="5638800" y="4114800"/>
              <a:ext cx="1752600" cy="381000"/>
              <a:chOff x="8339139" y="3873500"/>
              <a:chExt cx="1752600" cy="381000"/>
            </a:xfrm>
          </p:grpSpPr>
          <p:grpSp>
            <p:nvGrpSpPr>
              <p:cNvPr id="193" name="Group 14"/>
              <p:cNvGrpSpPr>
                <a:grpSpLocks/>
              </p:cNvGrpSpPr>
              <p:nvPr/>
            </p:nvGrpSpPr>
            <p:grpSpPr bwMode="auto">
              <a:xfrm>
                <a:off x="8339139" y="3873500"/>
                <a:ext cx="152400" cy="381000"/>
                <a:chOff x="8339139" y="3873500"/>
                <a:chExt cx="152400" cy="381000"/>
              </a:xfrm>
            </p:grpSpPr>
            <p:sp>
              <p:nvSpPr>
                <p:cNvPr id="214" name="Rectangle 213"/>
                <p:cNvSpPr>
                  <a:spLocks noChangeArrowheads="1"/>
                </p:cNvSpPr>
                <p:nvPr/>
              </p:nvSpPr>
              <p:spPr bwMode="auto">
                <a:xfrm>
                  <a:off x="83391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5" name="Straight Connector 214"/>
                <p:cNvCxnSpPr>
                  <a:cxnSpLocks noChangeShapeType="1"/>
                </p:cNvCxnSpPr>
                <p:nvPr/>
              </p:nvCxnSpPr>
              <p:spPr bwMode="auto">
                <a:xfrm rot="5400000" flipH="1" flipV="1">
                  <a:off x="82383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16" name="Straight Connector 215"/>
                <p:cNvCxnSpPr>
                  <a:cxnSpLocks noChangeShapeType="1"/>
                </p:cNvCxnSpPr>
                <p:nvPr/>
              </p:nvCxnSpPr>
              <p:spPr bwMode="auto">
                <a:xfrm rot="5400000" flipH="1" flipV="1">
                  <a:off x="84193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7" name="Rectangle 216"/>
                <p:cNvSpPr>
                  <a:spLocks noChangeArrowheads="1"/>
                </p:cNvSpPr>
                <p:nvPr/>
              </p:nvSpPr>
              <p:spPr bwMode="auto">
                <a:xfrm>
                  <a:off x="83391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4" name="Group 13"/>
              <p:cNvGrpSpPr>
                <a:grpSpLocks/>
              </p:cNvGrpSpPr>
              <p:nvPr/>
            </p:nvGrpSpPr>
            <p:grpSpPr bwMode="auto">
              <a:xfrm>
                <a:off x="8739189" y="3873500"/>
                <a:ext cx="152400" cy="381000"/>
                <a:chOff x="8796339" y="3873500"/>
                <a:chExt cx="152400" cy="381000"/>
              </a:xfrm>
            </p:grpSpPr>
            <p:sp>
              <p:nvSpPr>
                <p:cNvPr id="210" name="Rectangle 209"/>
                <p:cNvSpPr>
                  <a:spLocks noChangeArrowheads="1"/>
                </p:cNvSpPr>
                <p:nvPr/>
              </p:nvSpPr>
              <p:spPr bwMode="auto">
                <a:xfrm>
                  <a:off x="8796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11" name="Straight Connector 210"/>
                <p:cNvCxnSpPr>
                  <a:cxnSpLocks noChangeShapeType="1"/>
                </p:cNvCxnSpPr>
                <p:nvPr/>
              </p:nvCxnSpPr>
              <p:spPr bwMode="auto">
                <a:xfrm rot="5400000" flipH="1" flipV="1">
                  <a:off x="8695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12" name="Straight Connector 211"/>
                <p:cNvCxnSpPr>
                  <a:cxnSpLocks noChangeShapeType="1"/>
                </p:cNvCxnSpPr>
                <p:nvPr/>
              </p:nvCxnSpPr>
              <p:spPr bwMode="auto">
                <a:xfrm rot="5400000" flipH="1" flipV="1">
                  <a:off x="8876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13" name="Rectangle 212"/>
                <p:cNvSpPr>
                  <a:spLocks noChangeArrowheads="1"/>
                </p:cNvSpPr>
                <p:nvPr/>
              </p:nvSpPr>
              <p:spPr bwMode="auto">
                <a:xfrm>
                  <a:off x="8796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5" name="Group 12"/>
              <p:cNvGrpSpPr>
                <a:grpSpLocks/>
              </p:cNvGrpSpPr>
              <p:nvPr/>
            </p:nvGrpSpPr>
            <p:grpSpPr bwMode="auto">
              <a:xfrm>
                <a:off x="9139239" y="3873500"/>
                <a:ext cx="152400" cy="381000"/>
                <a:chOff x="9253539" y="3873500"/>
                <a:chExt cx="152400" cy="381000"/>
              </a:xfrm>
            </p:grpSpPr>
            <p:sp>
              <p:nvSpPr>
                <p:cNvPr id="206" name="Rectangle 205"/>
                <p:cNvSpPr>
                  <a:spLocks noChangeArrowheads="1"/>
                </p:cNvSpPr>
                <p:nvPr/>
              </p:nvSpPr>
              <p:spPr bwMode="auto">
                <a:xfrm>
                  <a:off x="92535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7" name="Straight Connector 206"/>
                <p:cNvCxnSpPr>
                  <a:cxnSpLocks noChangeShapeType="1"/>
                </p:cNvCxnSpPr>
                <p:nvPr/>
              </p:nvCxnSpPr>
              <p:spPr bwMode="auto">
                <a:xfrm rot="5400000" flipH="1" flipV="1">
                  <a:off x="91527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8" name="Straight Connector 207"/>
                <p:cNvCxnSpPr>
                  <a:cxnSpLocks noChangeShapeType="1"/>
                </p:cNvCxnSpPr>
                <p:nvPr/>
              </p:nvCxnSpPr>
              <p:spPr bwMode="auto">
                <a:xfrm rot="5400000" flipH="1" flipV="1">
                  <a:off x="93337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09" name="Rectangle 208"/>
                <p:cNvSpPr>
                  <a:spLocks noChangeArrowheads="1"/>
                </p:cNvSpPr>
                <p:nvPr/>
              </p:nvSpPr>
              <p:spPr bwMode="auto">
                <a:xfrm>
                  <a:off x="92535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6" name="Group 11"/>
              <p:cNvGrpSpPr>
                <a:grpSpLocks/>
              </p:cNvGrpSpPr>
              <p:nvPr/>
            </p:nvGrpSpPr>
            <p:grpSpPr bwMode="auto">
              <a:xfrm>
                <a:off x="9539289" y="3873500"/>
                <a:ext cx="152400" cy="381000"/>
                <a:chOff x="9710739" y="3873500"/>
                <a:chExt cx="152400" cy="381000"/>
              </a:xfrm>
            </p:grpSpPr>
            <p:sp>
              <p:nvSpPr>
                <p:cNvPr id="202" name="Rectangle 201"/>
                <p:cNvSpPr>
                  <a:spLocks noChangeArrowheads="1"/>
                </p:cNvSpPr>
                <p:nvPr/>
              </p:nvSpPr>
              <p:spPr bwMode="auto">
                <a:xfrm>
                  <a:off x="97107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203" name="Straight Connector 202"/>
                <p:cNvCxnSpPr>
                  <a:cxnSpLocks noChangeShapeType="1"/>
                </p:cNvCxnSpPr>
                <p:nvPr/>
              </p:nvCxnSpPr>
              <p:spPr bwMode="auto">
                <a:xfrm rot="5400000" flipH="1" flipV="1">
                  <a:off x="96099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4" name="Straight Connector 203"/>
                <p:cNvCxnSpPr>
                  <a:cxnSpLocks noChangeShapeType="1"/>
                </p:cNvCxnSpPr>
                <p:nvPr/>
              </p:nvCxnSpPr>
              <p:spPr bwMode="auto">
                <a:xfrm rot="5400000" flipH="1" flipV="1">
                  <a:off x="97909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05" name="Rectangle 204"/>
                <p:cNvSpPr>
                  <a:spLocks noChangeArrowheads="1"/>
                </p:cNvSpPr>
                <p:nvPr/>
              </p:nvSpPr>
              <p:spPr bwMode="auto">
                <a:xfrm>
                  <a:off x="97107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nvGrpSpPr>
              <p:cNvPr id="197" name="Group 10"/>
              <p:cNvGrpSpPr>
                <a:grpSpLocks/>
              </p:cNvGrpSpPr>
              <p:nvPr/>
            </p:nvGrpSpPr>
            <p:grpSpPr bwMode="auto">
              <a:xfrm>
                <a:off x="9939339" y="3873500"/>
                <a:ext cx="152400" cy="381000"/>
                <a:chOff x="9939339" y="3873500"/>
                <a:chExt cx="152400" cy="381000"/>
              </a:xfrm>
            </p:grpSpPr>
            <p:sp>
              <p:nvSpPr>
                <p:cNvPr id="198" name="Rectangle 197"/>
                <p:cNvSpPr>
                  <a:spLocks noChangeArrowheads="1"/>
                </p:cNvSpPr>
                <p:nvPr/>
              </p:nvSpPr>
              <p:spPr bwMode="auto">
                <a:xfrm>
                  <a:off x="9939338" y="40258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9" name="Straight Connector 198"/>
                <p:cNvCxnSpPr>
                  <a:cxnSpLocks noChangeShapeType="1"/>
                </p:cNvCxnSpPr>
                <p:nvPr/>
              </p:nvCxnSpPr>
              <p:spPr bwMode="auto">
                <a:xfrm rot="5400000" flipH="1" flipV="1">
                  <a:off x="9838531" y="3974306"/>
                  <a:ext cx="20161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0" name="Straight Connector 199"/>
                <p:cNvCxnSpPr>
                  <a:cxnSpLocks noChangeShapeType="1"/>
                </p:cNvCxnSpPr>
                <p:nvPr/>
              </p:nvCxnSpPr>
              <p:spPr bwMode="auto">
                <a:xfrm rot="5400000" flipH="1" flipV="1">
                  <a:off x="10019506" y="3945731"/>
                  <a:ext cx="144463"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201" name="Rectangle 200"/>
                <p:cNvSpPr>
                  <a:spLocks noChangeArrowheads="1"/>
                </p:cNvSpPr>
                <p:nvPr/>
              </p:nvSpPr>
              <p:spPr bwMode="auto">
                <a:xfrm>
                  <a:off x="9939338" y="4140199"/>
                  <a:ext cx="1524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58" name="Group 161"/>
            <p:cNvGrpSpPr>
              <a:grpSpLocks/>
            </p:cNvGrpSpPr>
            <p:nvPr/>
          </p:nvGrpSpPr>
          <p:grpSpPr bwMode="auto">
            <a:xfrm>
              <a:off x="4076699" y="5291136"/>
              <a:ext cx="533400" cy="914400"/>
              <a:chOff x="4114800" y="914400"/>
              <a:chExt cx="533400" cy="914400"/>
            </a:xfrm>
          </p:grpSpPr>
          <p:sp>
            <p:nvSpPr>
              <p:cNvPr id="187" name="Flowchart: Process 162"/>
              <p:cNvSpPr>
                <a:spLocks noChangeArrowheads="1"/>
              </p:cNvSpPr>
              <p:nvPr/>
            </p:nvSpPr>
            <p:spPr bwMode="auto">
              <a:xfrm>
                <a:off x="41148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10GE</a:t>
                </a:r>
              </a:p>
              <a:p>
                <a:pPr algn="ctr"/>
                <a:r>
                  <a:rPr lang="en-US" altLang="zh-CN" sz="1200" dirty="0" err="1" smtClean="0">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88" name="Group 7"/>
              <p:cNvGrpSpPr>
                <a:grpSpLocks/>
              </p:cNvGrpSpPr>
              <p:nvPr/>
            </p:nvGrpSpPr>
            <p:grpSpPr bwMode="auto">
              <a:xfrm>
                <a:off x="4267197" y="914400"/>
                <a:ext cx="266700" cy="381000"/>
                <a:chOff x="6324613" y="4140193"/>
                <a:chExt cx="1066812" cy="508000"/>
              </a:xfrm>
            </p:grpSpPr>
            <p:sp>
              <p:nvSpPr>
                <p:cNvPr id="189" name="Rectangle 188"/>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90" name="Straight Connector 189"/>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91" name="Straight Connector 190"/>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92" name="Rectangle 191"/>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59" name="Group 168"/>
            <p:cNvGrpSpPr>
              <a:grpSpLocks/>
            </p:cNvGrpSpPr>
            <p:nvPr/>
          </p:nvGrpSpPr>
          <p:grpSpPr bwMode="auto">
            <a:xfrm>
              <a:off x="5143499" y="5291136"/>
              <a:ext cx="533400" cy="914400"/>
              <a:chOff x="5334000" y="914400"/>
              <a:chExt cx="533400" cy="914400"/>
            </a:xfrm>
          </p:grpSpPr>
          <p:sp>
            <p:nvSpPr>
              <p:cNvPr id="181" name="Flowchart: Process 169"/>
              <p:cNvSpPr>
                <a:spLocks noChangeArrowheads="1"/>
              </p:cNvSpPr>
              <p:nvPr/>
            </p:nvSpPr>
            <p:spPr bwMode="auto">
              <a:xfrm>
                <a:off x="53340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82" name="Group 7"/>
              <p:cNvGrpSpPr>
                <a:grpSpLocks/>
              </p:cNvGrpSpPr>
              <p:nvPr/>
            </p:nvGrpSpPr>
            <p:grpSpPr bwMode="auto">
              <a:xfrm>
                <a:off x="5486397" y="914400"/>
                <a:ext cx="266700" cy="381000"/>
                <a:chOff x="6324613" y="4140193"/>
                <a:chExt cx="1066812" cy="508000"/>
              </a:xfrm>
            </p:grpSpPr>
            <p:sp>
              <p:nvSpPr>
                <p:cNvPr id="183" name="Rectangle 182"/>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84" name="Straight Connector 183"/>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85" name="Straight Connector 184"/>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86" name="Rectangle 152"/>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60" name="Group 175"/>
            <p:cNvGrpSpPr>
              <a:grpSpLocks/>
            </p:cNvGrpSpPr>
            <p:nvPr/>
          </p:nvGrpSpPr>
          <p:grpSpPr bwMode="auto">
            <a:xfrm>
              <a:off x="6210299" y="5291136"/>
              <a:ext cx="533400" cy="914400"/>
              <a:chOff x="6553200" y="914400"/>
              <a:chExt cx="533400" cy="914400"/>
            </a:xfrm>
          </p:grpSpPr>
          <p:sp>
            <p:nvSpPr>
              <p:cNvPr id="175" name="Flowchart: Process 176"/>
              <p:cNvSpPr>
                <a:spLocks noChangeArrowheads="1"/>
              </p:cNvSpPr>
              <p:nvPr/>
            </p:nvSpPr>
            <p:spPr bwMode="auto">
              <a:xfrm>
                <a:off x="6553200"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76" name="Group 7"/>
              <p:cNvGrpSpPr>
                <a:grpSpLocks/>
              </p:cNvGrpSpPr>
              <p:nvPr/>
            </p:nvGrpSpPr>
            <p:grpSpPr bwMode="auto">
              <a:xfrm>
                <a:off x="6705597" y="914400"/>
                <a:ext cx="266700" cy="381000"/>
                <a:chOff x="6324613" y="4140193"/>
                <a:chExt cx="1066812" cy="508000"/>
              </a:xfrm>
            </p:grpSpPr>
            <p:sp>
              <p:nvSpPr>
                <p:cNvPr id="177" name="Rectangle 176"/>
                <p:cNvSpPr>
                  <a:spLocks noChangeArrowheads="1"/>
                </p:cNvSpPr>
                <p:nvPr/>
              </p:nvSpPr>
              <p:spPr bwMode="auto">
                <a:xfrm>
                  <a:off x="6324625"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8" name="Straight Connector 177"/>
                <p:cNvCxnSpPr>
                  <a:cxnSpLocks noChangeShapeType="1"/>
                </p:cNvCxnSpPr>
                <p:nvPr/>
              </p:nvCxnSpPr>
              <p:spPr bwMode="auto">
                <a:xfrm rot="5400000" flipH="1" flipV="1">
                  <a:off x="6190217"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79" name="Straight Connector 178"/>
                <p:cNvCxnSpPr>
                  <a:cxnSpLocks noChangeShapeType="1"/>
                </p:cNvCxnSpPr>
                <p:nvPr/>
              </p:nvCxnSpPr>
              <p:spPr bwMode="auto">
                <a:xfrm rot="5400000" flipH="1" flipV="1">
                  <a:off x="7295129"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80" name="Rectangle 179"/>
                <p:cNvSpPr>
                  <a:spLocks noChangeArrowheads="1"/>
                </p:cNvSpPr>
                <p:nvPr/>
              </p:nvSpPr>
              <p:spPr bwMode="auto">
                <a:xfrm>
                  <a:off x="6324625"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61" name="Group 182"/>
            <p:cNvGrpSpPr>
              <a:grpSpLocks/>
            </p:cNvGrpSpPr>
            <p:nvPr/>
          </p:nvGrpSpPr>
          <p:grpSpPr bwMode="auto">
            <a:xfrm>
              <a:off x="7277099" y="5291136"/>
              <a:ext cx="533400" cy="914400"/>
              <a:chOff x="7772400" y="914400"/>
              <a:chExt cx="533400" cy="914400"/>
            </a:xfrm>
          </p:grpSpPr>
          <p:sp>
            <p:nvSpPr>
              <p:cNvPr id="169" name="Flowchart: Process 183"/>
              <p:cNvSpPr>
                <a:spLocks noChangeArrowheads="1"/>
              </p:cNvSpPr>
              <p:nvPr/>
            </p:nvSpPr>
            <p:spPr bwMode="auto">
              <a:xfrm>
                <a:off x="77724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a:solidFill>
                      <a:srgbClr val="000000"/>
                    </a:solidFill>
                    <a:latin typeface="Arial Narrow" pitchFamily="34" charset="0"/>
                    <a:ea typeface="宋体" charset="-122"/>
                  </a:rPr>
                  <a:t>10GE</a:t>
                </a:r>
              </a:p>
              <a:p>
                <a:pPr algn="ctr"/>
                <a:r>
                  <a:rPr lang="en-US" altLang="zh-CN" sz="1200" dirty="0" err="1">
                    <a:solidFill>
                      <a:srgbClr val="000000"/>
                    </a:solidFill>
                    <a:latin typeface="Arial Narrow" pitchFamily="34" charset="0"/>
                    <a:ea typeface="宋体" charset="-122"/>
                  </a:rPr>
                  <a:t>Tx</a:t>
                </a:r>
                <a:endParaRPr lang="en-US" altLang="zh-CN" sz="1200" dirty="0">
                  <a:solidFill>
                    <a:srgbClr val="000000"/>
                  </a:solidFill>
                  <a:latin typeface="Arial Narrow" pitchFamily="34" charset="0"/>
                  <a:ea typeface="宋体" charset="-122"/>
                </a:endParaRPr>
              </a:p>
            </p:txBody>
          </p:sp>
          <p:grpSp>
            <p:nvGrpSpPr>
              <p:cNvPr id="170" name="Group 7"/>
              <p:cNvGrpSpPr>
                <a:grpSpLocks/>
              </p:cNvGrpSpPr>
              <p:nvPr/>
            </p:nvGrpSpPr>
            <p:grpSpPr bwMode="auto">
              <a:xfrm>
                <a:off x="7924797" y="914400"/>
                <a:ext cx="266700" cy="381000"/>
                <a:chOff x="6324613" y="4140193"/>
                <a:chExt cx="1066812" cy="508000"/>
              </a:xfrm>
            </p:grpSpPr>
            <p:sp>
              <p:nvSpPr>
                <p:cNvPr id="171" name="Rectangle 170"/>
                <p:cNvSpPr>
                  <a:spLocks noChangeArrowheads="1"/>
                </p:cNvSpPr>
                <p:nvPr/>
              </p:nvSpPr>
              <p:spPr bwMode="auto">
                <a:xfrm>
                  <a:off x="6324629" y="43433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72" name="Straight Connector 171"/>
                <p:cNvCxnSpPr>
                  <a:cxnSpLocks noChangeShapeType="1"/>
                </p:cNvCxnSpPr>
                <p:nvPr/>
              </p:nvCxnSpPr>
              <p:spPr bwMode="auto">
                <a:xfrm rot="5400000" flipH="1" flipV="1">
                  <a:off x="6190221" y="4274601"/>
                  <a:ext cx="2688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73" name="Straight Connector 172"/>
                <p:cNvCxnSpPr>
                  <a:cxnSpLocks noChangeShapeType="1"/>
                </p:cNvCxnSpPr>
                <p:nvPr/>
              </p:nvCxnSpPr>
              <p:spPr bwMode="auto">
                <a:xfrm rot="5400000" flipH="1" flipV="1">
                  <a:off x="7295133" y="4236501"/>
                  <a:ext cx="192616"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74" name="Rectangle 173"/>
                <p:cNvSpPr>
                  <a:spLocks noChangeArrowheads="1"/>
                </p:cNvSpPr>
                <p:nvPr/>
              </p:nvSpPr>
              <p:spPr bwMode="auto">
                <a:xfrm>
                  <a:off x="6324629" y="4495793"/>
                  <a:ext cx="1066812" cy="1524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nvGrpSpPr>
            <p:cNvPr id="162" name="Group 189"/>
            <p:cNvGrpSpPr>
              <a:grpSpLocks/>
            </p:cNvGrpSpPr>
            <p:nvPr/>
          </p:nvGrpSpPr>
          <p:grpSpPr bwMode="auto">
            <a:xfrm>
              <a:off x="8343899" y="5291136"/>
              <a:ext cx="533400" cy="914400"/>
              <a:chOff x="8382000" y="914400"/>
              <a:chExt cx="533400" cy="914400"/>
            </a:xfrm>
          </p:grpSpPr>
          <p:sp>
            <p:nvSpPr>
              <p:cNvPr id="163" name="Flowchart: Process 190"/>
              <p:cNvSpPr>
                <a:spLocks noChangeArrowheads="1"/>
              </p:cNvSpPr>
              <p:nvPr/>
            </p:nvSpPr>
            <p:spPr bwMode="auto">
              <a:xfrm>
                <a:off x="8382001" y="914400"/>
                <a:ext cx="533400" cy="914400"/>
              </a:xfrm>
              <a:prstGeom prst="flowChartProcess">
                <a:avLst/>
              </a:prstGeom>
              <a:solidFill>
                <a:srgbClr val="E4E4F8"/>
              </a:solidFill>
              <a:ln w="9525">
                <a:solidFill>
                  <a:srgbClr val="000000"/>
                </a:solidFill>
                <a:miter lim="800000"/>
                <a:headEnd/>
                <a:tailEnd/>
              </a:ln>
              <a:effectLst>
                <a:outerShdw blurRad="40000" dist="20000" dir="5400000" rotWithShape="0">
                  <a:srgbClr val="808080">
                    <a:alpha val="37999"/>
                  </a:srgbClr>
                </a:outerShdw>
              </a:effectLst>
            </p:spPr>
            <p:txBody>
              <a:bodyPr lIns="36000" rIns="36000" anchor="ctr"/>
              <a:lstStyle/>
              <a:p>
                <a:pPr algn="ctr"/>
                <a:endParaRPr lang="en-US" altLang="zh-CN" sz="1200" dirty="0">
                  <a:solidFill>
                    <a:srgbClr val="000000"/>
                  </a:solidFill>
                  <a:latin typeface="Arial Narrow" pitchFamily="34" charset="0"/>
                  <a:ea typeface="宋体" charset="-122"/>
                </a:endParaRPr>
              </a:p>
              <a:p>
                <a:pPr algn="ctr"/>
                <a:endParaRPr lang="en-US" altLang="zh-CN" sz="1200" dirty="0">
                  <a:solidFill>
                    <a:srgbClr val="000000"/>
                  </a:solidFill>
                  <a:latin typeface="Arial Narrow" pitchFamily="34" charset="0"/>
                  <a:ea typeface="宋体" charset="-122"/>
                </a:endParaRPr>
              </a:p>
              <a:p>
                <a:pPr algn="ctr"/>
                <a:r>
                  <a:rPr lang="en-US" altLang="zh-CN" sz="1200" dirty="0" smtClean="0">
                    <a:solidFill>
                      <a:srgbClr val="000000"/>
                    </a:solidFill>
                    <a:latin typeface="Arial Narrow" pitchFamily="34" charset="0"/>
                    <a:ea typeface="宋体" charset="-122"/>
                  </a:rPr>
                  <a:t>DMA</a:t>
                </a:r>
                <a:endParaRPr lang="en-US" altLang="zh-CN" sz="1200" dirty="0">
                  <a:solidFill>
                    <a:srgbClr val="000000"/>
                  </a:solidFill>
                  <a:latin typeface="Arial Narrow" pitchFamily="34" charset="0"/>
                  <a:ea typeface="宋体" charset="-122"/>
                </a:endParaRPr>
              </a:p>
            </p:txBody>
          </p:sp>
          <p:grpSp>
            <p:nvGrpSpPr>
              <p:cNvPr id="164" name="Group 883"/>
              <p:cNvGrpSpPr>
                <a:grpSpLocks/>
              </p:cNvGrpSpPr>
              <p:nvPr/>
            </p:nvGrpSpPr>
            <p:grpSpPr bwMode="auto">
              <a:xfrm>
                <a:off x="8534397" y="914400"/>
                <a:ext cx="266700" cy="381000"/>
                <a:chOff x="8534397" y="304800"/>
                <a:chExt cx="266700" cy="381000"/>
              </a:xfrm>
            </p:grpSpPr>
            <p:sp>
              <p:nvSpPr>
                <p:cNvPr id="165" name="Rectangle 164"/>
                <p:cNvSpPr>
                  <a:spLocks noChangeArrowheads="1"/>
                </p:cNvSpPr>
                <p:nvPr/>
              </p:nvSpPr>
              <p:spPr bwMode="auto">
                <a:xfrm>
                  <a:off x="8534401" y="4572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cxnSp>
              <p:nvCxnSpPr>
                <p:cNvPr id="166" name="Straight Connector 165"/>
                <p:cNvCxnSpPr>
                  <a:cxnSpLocks noChangeShapeType="1"/>
                </p:cNvCxnSpPr>
                <p:nvPr/>
              </p:nvCxnSpPr>
              <p:spPr bwMode="auto">
                <a:xfrm rot="5400000" flipH="1" flipV="1">
                  <a:off x="8433595" y="405606"/>
                  <a:ext cx="20161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167" name="Straight Connector 166"/>
                <p:cNvCxnSpPr>
                  <a:cxnSpLocks noChangeShapeType="1"/>
                </p:cNvCxnSpPr>
                <p:nvPr/>
              </p:nvCxnSpPr>
              <p:spPr bwMode="auto">
                <a:xfrm rot="5400000" flipH="1" flipV="1">
                  <a:off x="8728870" y="377031"/>
                  <a:ext cx="144462" cy="0"/>
                </a:xfrm>
                <a:prstGeom prst="line">
                  <a:avLst/>
                </a:prstGeom>
                <a:noFill/>
                <a:ln w="9525">
                  <a:solidFill>
                    <a:srgbClr val="2E2ECB"/>
                  </a:solidFill>
                  <a:round/>
                  <a:headEnd/>
                  <a:tailEn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168" name="Rectangle 167"/>
                <p:cNvSpPr>
                  <a:spLocks noChangeArrowheads="1"/>
                </p:cNvSpPr>
                <p:nvPr/>
              </p:nvSpPr>
              <p:spPr bwMode="auto">
                <a:xfrm>
                  <a:off x="8534401" y="571500"/>
                  <a:ext cx="266700" cy="1143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anchor="ctr"/>
                <a:lstStyle/>
                <a:p>
                  <a:pPr algn="ctr">
                    <a:defRPr/>
                  </a:pPr>
                  <a:endParaRPr lang="zh-CN" altLang="zh-CN">
                    <a:solidFill>
                      <a:srgbClr val="000000"/>
                    </a:solidFill>
                    <a:latin typeface="Arial Narrow" pitchFamily="34" charset="0"/>
                    <a:ea typeface="+mn-ea"/>
                  </a:endParaRPr>
                </a:p>
              </p:txBody>
            </p:sp>
          </p:grpSp>
        </p:grpSp>
      </p:grpSp>
      <p:sp>
        <p:nvSpPr>
          <p:cNvPr id="248" name="Rectangle 247"/>
          <p:cNvSpPr/>
          <p:nvPr/>
        </p:nvSpPr>
        <p:spPr>
          <a:xfrm>
            <a:off x="6405066" y="2766866"/>
            <a:ext cx="1306349" cy="454743"/>
          </a:xfrm>
          <a:prstGeom prst="rect">
            <a:avLst/>
          </a:prstGeom>
          <a:solidFill>
            <a:srgbClr val="D2CC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ysClr val="windowText" lastClr="000000"/>
                </a:solidFill>
              </a:rPr>
              <a:t>SimpleSume</a:t>
            </a:r>
            <a:endParaRPr lang="en-US" dirty="0" smtClean="0">
              <a:solidFill>
                <a:sysClr val="windowText" lastClr="000000"/>
              </a:solidFill>
            </a:endParaRPr>
          </a:p>
          <a:p>
            <a:pPr algn="ctr"/>
            <a:r>
              <a:rPr lang="en-US" dirty="0" smtClean="0">
                <a:solidFill>
                  <a:sysClr val="windowText" lastClr="000000"/>
                </a:solidFill>
              </a:rPr>
              <a:t>Switch</a:t>
            </a:r>
            <a:endParaRPr lang="en-US" dirty="0">
              <a:solidFill>
                <a:sysClr val="windowText" lastClr="000000"/>
              </a:solidFill>
            </a:endParaRPr>
          </a:p>
        </p:txBody>
      </p:sp>
      <p:cxnSp>
        <p:nvCxnSpPr>
          <p:cNvPr id="16" name="Straight Arrow Connector 15"/>
          <p:cNvCxnSpPr>
            <a:endCxn id="248" idx="1"/>
          </p:cNvCxnSpPr>
          <p:nvPr/>
        </p:nvCxnSpPr>
        <p:spPr>
          <a:xfrm flipV="1">
            <a:off x="3551863" y="2994238"/>
            <a:ext cx="2853203" cy="33199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2" name="Straight Arrow Connector 251"/>
          <p:cNvCxnSpPr/>
          <p:nvPr/>
        </p:nvCxnSpPr>
        <p:spPr>
          <a:xfrm>
            <a:off x="2508544" y="2272504"/>
            <a:ext cx="0" cy="41338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3" name="Straight Arrow Connector 252"/>
          <p:cNvCxnSpPr/>
          <p:nvPr/>
        </p:nvCxnSpPr>
        <p:spPr>
          <a:xfrm>
            <a:off x="2508543" y="1467179"/>
            <a:ext cx="0" cy="41338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773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p:bldP spid="24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SimpleSumeSwitch</a:t>
            </a:r>
            <a:r>
              <a:rPr lang="en-US" dirty="0"/>
              <a:t> Architecture Model for SUME Target</a:t>
            </a:r>
          </a:p>
        </p:txBody>
      </p:sp>
      <p:sp>
        <p:nvSpPr>
          <p:cNvPr id="3" name="Content Placeholder 2"/>
          <p:cNvSpPr>
            <a:spLocks noGrp="1"/>
          </p:cNvSpPr>
          <p:nvPr>
            <p:ph sz="half" idx="1"/>
          </p:nvPr>
        </p:nvSpPr>
        <p:spPr>
          <a:xfrm>
            <a:off x="152400" y="4363277"/>
            <a:ext cx="8686800" cy="494473"/>
          </a:xfrm>
        </p:spPr>
        <p:txBody>
          <a:bodyPr/>
          <a:lstStyle/>
          <a:p>
            <a:r>
              <a:rPr lang="en-US" dirty="0" smtClean="0"/>
              <a:t>P4 used to describe parser, match-action pipeline, and </a:t>
            </a:r>
            <a:r>
              <a:rPr lang="en-US" dirty="0" err="1" smtClean="0"/>
              <a:t>deparser</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108</a:t>
            </a:fld>
            <a:endParaRPr lang="en-US" dirty="0">
              <a:solidFill>
                <a:prstClr val="black">
                  <a:tint val="75000"/>
                </a:prstClr>
              </a:solidFill>
            </a:endParaRPr>
          </a:p>
        </p:txBody>
      </p:sp>
      <p:pic>
        <p:nvPicPr>
          <p:cNvPr id="5" name="Picture 4" descr="SimpleSumeSwitch_arc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133" y="686218"/>
            <a:ext cx="6580589" cy="3714261"/>
          </a:xfrm>
          <a:prstGeom prst="rect">
            <a:avLst/>
          </a:prstGeom>
        </p:spPr>
      </p:pic>
      <p:sp>
        <p:nvSpPr>
          <p:cNvPr id="6" name="TextBox 5"/>
          <p:cNvSpPr txBox="1"/>
          <p:nvPr/>
        </p:nvSpPr>
        <p:spPr>
          <a:xfrm>
            <a:off x="444712" y="828142"/>
            <a:ext cx="644246" cy="323165"/>
          </a:xfrm>
          <a:prstGeom prst="rect">
            <a:avLst/>
          </a:prstGeom>
          <a:noFill/>
        </p:spPr>
        <p:txBody>
          <a:bodyPr wrap="none" rtlCol="0">
            <a:spAutoFit/>
          </a:bodyPr>
          <a:lstStyle/>
          <a:p>
            <a:pPr algn="ctr"/>
            <a:r>
              <a:rPr lang="en-US" sz="1500" b="1" dirty="0" err="1" smtClean="0"/>
              <a:t>tdata</a:t>
            </a:r>
            <a:endParaRPr lang="en-US" sz="1500" b="1" dirty="0"/>
          </a:p>
        </p:txBody>
      </p:sp>
      <p:sp>
        <p:nvSpPr>
          <p:cNvPr id="7" name="TextBox 6"/>
          <p:cNvSpPr txBox="1"/>
          <p:nvPr/>
        </p:nvSpPr>
        <p:spPr>
          <a:xfrm>
            <a:off x="509059" y="2403415"/>
            <a:ext cx="539474" cy="553998"/>
          </a:xfrm>
          <a:prstGeom prst="rect">
            <a:avLst/>
          </a:prstGeom>
          <a:noFill/>
        </p:spPr>
        <p:txBody>
          <a:bodyPr wrap="none" rtlCol="0">
            <a:spAutoFit/>
          </a:bodyPr>
          <a:lstStyle/>
          <a:p>
            <a:r>
              <a:rPr lang="en-US" sz="1500" b="1" dirty="0" smtClean="0"/>
              <a:t>AXI</a:t>
            </a:r>
          </a:p>
          <a:p>
            <a:r>
              <a:rPr lang="en-US" sz="1500" b="1" dirty="0" smtClean="0"/>
              <a:t>Lite</a:t>
            </a:r>
            <a:endParaRPr lang="en-US" sz="1500" b="1" dirty="0"/>
          </a:p>
        </p:txBody>
      </p:sp>
      <p:sp>
        <p:nvSpPr>
          <p:cNvPr id="8" name="Left Brace 7"/>
          <p:cNvSpPr/>
          <p:nvPr/>
        </p:nvSpPr>
        <p:spPr>
          <a:xfrm rot="10800000">
            <a:off x="7587917" y="1391909"/>
            <a:ext cx="372107" cy="9683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8001552" y="807191"/>
            <a:ext cx="644246" cy="323165"/>
          </a:xfrm>
          <a:prstGeom prst="rect">
            <a:avLst/>
          </a:prstGeom>
          <a:noFill/>
        </p:spPr>
        <p:txBody>
          <a:bodyPr wrap="none" rtlCol="0">
            <a:spAutoFit/>
          </a:bodyPr>
          <a:lstStyle/>
          <a:p>
            <a:pPr algn="ctr"/>
            <a:r>
              <a:rPr lang="en-US" sz="1500" b="1" dirty="0" err="1" smtClean="0"/>
              <a:t>tdata</a:t>
            </a:r>
            <a:endParaRPr lang="en-US" sz="1500" b="1" dirty="0"/>
          </a:p>
        </p:txBody>
      </p:sp>
      <p:sp>
        <p:nvSpPr>
          <p:cNvPr id="10" name="TextBox 9"/>
          <p:cNvSpPr txBox="1"/>
          <p:nvPr/>
        </p:nvSpPr>
        <p:spPr>
          <a:xfrm>
            <a:off x="8068665" y="2443945"/>
            <a:ext cx="530977" cy="553998"/>
          </a:xfrm>
          <a:prstGeom prst="rect">
            <a:avLst/>
          </a:prstGeom>
          <a:noFill/>
        </p:spPr>
        <p:txBody>
          <a:bodyPr wrap="none" rtlCol="0">
            <a:spAutoFit/>
          </a:bodyPr>
          <a:lstStyle/>
          <a:p>
            <a:pPr algn="ctr"/>
            <a:r>
              <a:rPr lang="en-US" sz="1500" b="1" dirty="0" smtClean="0"/>
              <a:t>AXI</a:t>
            </a:r>
          </a:p>
          <a:p>
            <a:pPr algn="ctr"/>
            <a:r>
              <a:rPr lang="en-US" sz="1500" b="1" dirty="0" smtClean="0"/>
              <a:t>Lite</a:t>
            </a:r>
            <a:endParaRPr lang="en-US" sz="1500" b="1" dirty="0"/>
          </a:p>
        </p:txBody>
      </p:sp>
      <p:sp>
        <p:nvSpPr>
          <p:cNvPr id="11" name="TextBox 10"/>
          <p:cNvSpPr txBox="1"/>
          <p:nvPr/>
        </p:nvSpPr>
        <p:spPr>
          <a:xfrm>
            <a:off x="8013667" y="1685480"/>
            <a:ext cx="659155" cy="323165"/>
          </a:xfrm>
          <a:prstGeom prst="rect">
            <a:avLst/>
          </a:prstGeom>
          <a:noFill/>
        </p:spPr>
        <p:txBody>
          <a:bodyPr wrap="none" rtlCol="0">
            <a:spAutoFit/>
          </a:bodyPr>
          <a:lstStyle/>
          <a:p>
            <a:pPr algn="ctr"/>
            <a:r>
              <a:rPr lang="en-US" sz="1500" b="1" dirty="0" err="1"/>
              <a:t>t</a:t>
            </a:r>
            <a:r>
              <a:rPr lang="en-US" sz="1500" b="1" dirty="0" err="1" smtClean="0"/>
              <a:t>user</a:t>
            </a:r>
            <a:endParaRPr lang="en-US" sz="1500" b="1" dirty="0"/>
          </a:p>
        </p:txBody>
      </p:sp>
      <p:sp>
        <p:nvSpPr>
          <p:cNvPr id="12" name="TextBox 11"/>
          <p:cNvSpPr txBox="1"/>
          <p:nvPr/>
        </p:nvSpPr>
        <p:spPr>
          <a:xfrm>
            <a:off x="437257" y="1594022"/>
            <a:ext cx="659155" cy="323165"/>
          </a:xfrm>
          <a:prstGeom prst="rect">
            <a:avLst/>
          </a:prstGeom>
          <a:noFill/>
        </p:spPr>
        <p:txBody>
          <a:bodyPr wrap="none" rtlCol="0">
            <a:spAutoFit/>
          </a:bodyPr>
          <a:lstStyle/>
          <a:p>
            <a:pPr algn="ctr"/>
            <a:r>
              <a:rPr lang="en-US" sz="1500" b="1" dirty="0" err="1"/>
              <a:t>t</a:t>
            </a:r>
            <a:r>
              <a:rPr lang="en-US" sz="1500" b="1" dirty="0" err="1" smtClean="0"/>
              <a:t>user</a:t>
            </a:r>
            <a:endParaRPr lang="en-US" sz="1500" b="1" dirty="0"/>
          </a:p>
        </p:txBody>
      </p:sp>
    </p:spTree>
    <p:extLst>
      <p:ext uri="{BB962C8B-B14F-4D97-AF65-F5344CB8AC3E}">
        <p14:creationId xmlns:p14="http://schemas.microsoft.com/office/powerpoint/2010/main" val="756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Standard Metadata </a:t>
            </a:r>
            <a:r>
              <a:rPr lang="en-US" sz="2400" dirty="0"/>
              <a:t>in </a:t>
            </a:r>
            <a:r>
              <a:rPr lang="en-US" sz="2400" dirty="0" err="1"/>
              <a:t>SimpleSumeSwitch</a:t>
            </a:r>
            <a:r>
              <a:rPr lang="en-US" sz="2400" dirty="0"/>
              <a:t> Architecture</a:t>
            </a:r>
            <a:endParaRPr lang="en-US" dirty="0"/>
          </a:p>
        </p:txBody>
      </p:sp>
      <p:sp>
        <p:nvSpPr>
          <p:cNvPr id="3" name="Content Placeholder 2"/>
          <p:cNvSpPr>
            <a:spLocks noGrp="1"/>
          </p:cNvSpPr>
          <p:nvPr>
            <p:ph sz="half" idx="1"/>
          </p:nvPr>
        </p:nvSpPr>
        <p:spPr>
          <a:xfrm>
            <a:off x="152400" y="742950"/>
            <a:ext cx="8686800" cy="2711981"/>
          </a:xfrm>
        </p:spPr>
        <p:txBody>
          <a:bodyPr>
            <a:normAutofit fontScale="62500" lnSpcReduction="20000"/>
          </a:bodyPr>
          <a:lstStyle/>
          <a:p>
            <a:pPr marL="0" indent="0">
              <a:buNone/>
            </a:pPr>
            <a:r>
              <a:rPr lang="en-US" sz="2400" dirty="0">
                <a:solidFill>
                  <a:srgbClr val="008000"/>
                </a:solidFill>
                <a:latin typeface="Courier New"/>
                <a:cs typeface="Courier New"/>
              </a:rPr>
              <a:t>/* standard </a:t>
            </a:r>
            <a:r>
              <a:rPr lang="en-US" sz="2400" dirty="0" err="1">
                <a:solidFill>
                  <a:srgbClr val="008000"/>
                </a:solidFill>
                <a:latin typeface="Courier New"/>
                <a:cs typeface="Courier New"/>
              </a:rPr>
              <a:t>sume</a:t>
            </a:r>
            <a:r>
              <a:rPr lang="en-US" sz="2400" dirty="0">
                <a:solidFill>
                  <a:srgbClr val="008000"/>
                </a:solidFill>
                <a:latin typeface="Courier New"/>
                <a:cs typeface="Courier New"/>
              </a:rPr>
              <a:t> switch metadata */</a:t>
            </a:r>
          </a:p>
          <a:p>
            <a:pPr marL="0" indent="0">
              <a:buNone/>
            </a:pPr>
            <a:r>
              <a:rPr lang="en-US" sz="2400" dirty="0" err="1">
                <a:solidFill>
                  <a:srgbClr val="FF6600"/>
                </a:solidFill>
                <a:latin typeface="Courier New"/>
                <a:cs typeface="Courier New"/>
              </a:rPr>
              <a:t>struct</a:t>
            </a:r>
            <a:r>
              <a:rPr lang="en-US" sz="2400" dirty="0">
                <a:latin typeface="Courier New"/>
                <a:cs typeface="Courier New"/>
              </a:rPr>
              <a:t> </a:t>
            </a:r>
            <a:r>
              <a:rPr lang="en-US" sz="2400" dirty="0" err="1">
                <a:latin typeface="Courier New"/>
                <a:cs typeface="Courier New"/>
              </a:rPr>
              <a:t>sume_metadata_t</a:t>
            </a:r>
            <a:r>
              <a:rPr lang="en-US" sz="2400" dirty="0">
                <a:latin typeface="Courier New"/>
                <a:cs typeface="Courier New"/>
              </a:rPr>
              <a:t> {</a:t>
            </a: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&lt;16&gt; </a:t>
            </a:r>
            <a:r>
              <a:rPr lang="en-US" sz="2400" dirty="0" err="1">
                <a:latin typeface="Courier New"/>
                <a:cs typeface="Courier New"/>
              </a:rPr>
              <a:t>dma_q_size</a:t>
            </a:r>
            <a:r>
              <a:rPr lang="en-US" sz="2400" dirty="0">
                <a:latin typeface="Courier New"/>
                <a:cs typeface="Courier New"/>
              </a:rPr>
              <a:t>;</a:t>
            </a:r>
            <a:endParaRPr lang="en-US" sz="2400" dirty="0">
              <a:solidFill>
                <a:srgbClr val="008000"/>
              </a:solidFill>
              <a:latin typeface="Courier New"/>
              <a:cs typeface="Courier New"/>
            </a:endParaRP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&lt;16&gt; nf3_q_size;</a:t>
            </a:r>
            <a:endParaRPr lang="en-US" sz="2400" dirty="0">
              <a:solidFill>
                <a:srgbClr val="008000"/>
              </a:solidFill>
              <a:latin typeface="Courier New"/>
              <a:cs typeface="Courier New"/>
            </a:endParaRP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&lt;16&gt; nf2_q_size;</a:t>
            </a:r>
            <a:endParaRPr lang="en-US" sz="2400" dirty="0">
              <a:solidFill>
                <a:srgbClr val="008000"/>
              </a:solidFill>
              <a:latin typeface="Courier New"/>
              <a:cs typeface="Courier New"/>
            </a:endParaRP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&lt;16&gt; nf1_q_size;</a:t>
            </a:r>
            <a:endParaRPr lang="en-US" sz="2400" dirty="0">
              <a:solidFill>
                <a:srgbClr val="008000"/>
              </a:solidFill>
              <a:latin typeface="Courier New"/>
              <a:cs typeface="Courier New"/>
            </a:endParaRP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&lt;16&gt; nf0_q_size;</a:t>
            </a:r>
            <a:endParaRPr lang="en-US" sz="2400" dirty="0">
              <a:solidFill>
                <a:srgbClr val="008000"/>
              </a:solidFill>
              <a:latin typeface="Courier New"/>
              <a:cs typeface="Courier New"/>
            </a:endParaRP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&lt;8&gt; </a:t>
            </a:r>
            <a:r>
              <a:rPr lang="en-US" sz="2400" dirty="0" err="1">
                <a:latin typeface="Courier New"/>
                <a:cs typeface="Courier New"/>
              </a:rPr>
              <a:t>send_dig_to_cpu</a:t>
            </a:r>
            <a:r>
              <a:rPr lang="en-US" sz="2400" dirty="0">
                <a:latin typeface="Courier New"/>
                <a:cs typeface="Courier New"/>
              </a:rPr>
              <a:t>; </a:t>
            </a:r>
            <a:r>
              <a:rPr lang="en-US" sz="2400" dirty="0">
                <a:solidFill>
                  <a:srgbClr val="008000"/>
                </a:solidFill>
                <a:latin typeface="Courier New"/>
                <a:cs typeface="Courier New"/>
              </a:rPr>
              <a:t>// send </a:t>
            </a:r>
            <a:r>
              <a:rPr lang="en-US" sz="2400" dirty="0" err="1">
                <a:solidFill>
                  <a:srgbClr val="008000"/>
                </a:solidFill>
                <a:latin typeface="Courier New"/>
                <a:cs typeface="Courier New"/>
              </a:rPr>
              <a:t>digest_data</a:t>
            </a:r>
            <a:r>
              <a:rPr lang="en-US" sz="2400" dirty="0">
                <a:solidFill>
                  <a:srgbClr val="008000"/>
                </a:solidFill>
                <a:latin typeface="Courier New"/>
                <a:cs typeface="Courier New"/>
              </a:rPr>
              <a:t> to CPU</a:t>
            </a:r>
          </a:p>
          <a:p>
            <a:pPr marL="0" indent="0">
              <a:buNone/>
            </a:pPr>
            <a:r>
              <a:rPr lang="en-US" sz="2400" dirty="0" smtClean="0">
                <a:solidFill>
                  <a:srgbClr val="FF6600"/>
                </a:solidFill>
                <a:latin typeface="Courier New"/>
                <a:cs typeface="Courier New"/>
              </a:rPr>
              <a:t>    bit</a:t>
            </a:r>
            <a:r>
              <a:rPr lang="en-US" sz="2400" dirty="0" smtClean="0">
                <a:latin typeface="Courier New"/>
                <a:cs typeface="Courier New"/>
              </a:rPr>
              <a:t>&lt;8</a:t>
            </a:r>
            <a:r>
              <a:rPr lang="en-US" sz="2400" dirty="0">
                <a:latin typeface="Courier New"/>
                <a:cs typeface="Courier New"/>
              </a:rPr>
              <a:t>&gt; </a:t>
            </a:r>
            <a:r>
              <a:rPr lang="en-US" sz="2400" dirty="0" err="1">
                <a:latin typeface="Courier New"/>
                <a:cs typeface="Courier New"/>
              </a:rPr>
              <a:t>dst_port</a:t>
            </a:r>
            <a:r>
              <a:rPr lang="en-US" sz="2400" dirty="0">
                <a:latin typeface="Courier New"/>
                <a:cs typeface="Courier New"/>
              </a:rPr>
              <a:t>; </a:t>
            </a:r>
            <a:r>
              <a:rPr lang="en-US" sz="2400" dirty="0">
                <a:solidFill>
                  <a:srgbClr val="008000"/>
                </a:solidFill>
                <a:latin typeface="Courier New"/>
                <a:cs typeface="Courier New"/>
              </a:rPr>
              <a:t>// one-hot encoded</a:t>
            </a: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&lt;8&gt; </a:t>
            </a:r>
            <a:r>
              <a:rPr lang="en-US" sz="2400" dirty="0" err="1">
                <a:latin typeface="Courier New"/>
                <a:cs typeface="Courier New"/>
              </a:rPr>
              <a:t>src_port</a:t>
            </a:r>
            <a:r>
              <a:rPr lang="en-US" sz="2400" dirty="0">
                <a:latin typeface="Courier New"/>
                <a:cs typeface="Courier New"/>
              </a:rPr>
              <a:t>; </a:t>
            </a:r>
            <a:r>
              <a:rPr lang="en-US" sz="2400" dirty="0">
                <a:solidFill>
                  <a:srgbClr val="008000"/>
                </a:solidFill>
                <a:latin typeface="Courier New"/>
                <a:cs typeface="Courier New"/>
              </a:rPr>
              <a:t>// one-hot encoded</a:t>
            </a:r>
          </a:p>
          <a:p>
            <a:pPr marL="0" indent="0">
              <a:buNone/>
            </a:pPr>
            <a:r>
              <a:rPr lang="en-US" sz="2400" dirty="0">
                <a:latin typeface="Courier New"/>
                <a:cs typeface="Courier New"/>
              </a:rPr>
              <a:t>    </a:t>
            </a:r>
            <a:r>
              <a:rPr lang="en-US" sz="2400" dirty="0">
                <a:solidFill>
                  <a:srgbClr val="FF6600"/>
                </a:solidFill>
                <a:latin typeface="Courier New"/>
                <a:cs typeface="Courier New"/>
              </a:rPr>
              <a:t>bit</a:t>
            </a:r>
            <a:r>
              <a:rPr lang="en-US" sz="2400" dirty="0">
                <a:latin typeface="Courier New"/>
                <a:cs typeface="Courier New"/>
              </a:rPr>
              <a:t>&lt;16&gt; </a:t>
            </a:r>
            <a:r>
              <a:rPr lang="en-US" sz="2400" dirty="0" err="1">
                <a:latin typeface="Courier New"/>
                <a:cs typeface="Courier New"/>
              </a:rPr>
              <a:t>pkt_len</a:t>
            </a:r>
            <a:r>
              <a:rPr lang="en-US" sz="2400" dirty="0">
                <a:latin typeface="Courier New"/>
                <a:cs typeface="Courier New"/>
              </a:rPr>
              <a:t>; </a:t>
            </a:r>
            <a:r>
              <a:rPr lang="en-US" sz="2400" dirty="0">
                <a:solidFill>
                  <a:srgbClr val="008000"/>
                </a:solidFill>
                <a:latin typeface="Courier New"/>
                <a:cs typeface="Courier New"/>
              </a:rPr>
              <a:t>// unsigned </a:t>
            </a:r>
            <a:r>
              <a:rPr lang="en-US" sz="2400" dirty="0" err="1">
                <a:solidFill>
                  <a:srgbClr val="008000"/>
                </a:solidFill>
                <a:latin typeface="Courier New"/>
                <a:cs typeface="Courier New"/>
              </a:rPr>
              <a:t>int</a:t>
            </a:r>
            <a:endParaRPr lang="en-US" sz="2400" dirty="0">
              <a:solidFill>
                <a:srgbClr val="008000"/>
              </a:solidFill>
              <a:latin typeface="Courier New"/>
              <a:cs typeface="Courier New"/>
            </a:endParaRPr>
          </a:p>
          <a:p>
            <a:pPr marL="0" indent="0">
              <a:buNone/>
            </a:pPr>
            <a:r>
              <a:rPr lang="en-US" sz="2400" dirty="0">
                <a:latin typeface="Courier New"/>
                <a:cs typeface="Courier New"/>
              </a:rPr>
              <a:t>}</a:t>
            </a:r>
          </a:p>
          <a:p>
            <a:pPr marL="0" indent="0" defTabSz="914400">
              <a:spcBef>
                <a:spcPts val="0"/>
              </a:spcBef>
              <a:spcAft>
                <a:spcPts val="0"/>
              </a:spcAft>
              <a:buClrTx/>
              <a:buSzTx/>
              <a:buNone/>
            </a:pP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109</a:t>
            </a:fld>
            <a:endParaRPr lang="en-US" dirty="0">
              <a:solidFill>
                <a:prstClr val="black">
                  <a:tint val="75000"/>
                </a:prstClr>
              </a:solidFill>
            </a:endParaRPr>
          </a:p>
        </p:txBody>
      </p:sp>
      <p:sp>
        <p:nvSpPr>
          <p:cNvPr id="5" name="Rectangle 4"/>
          <p:cNvSpPr/>
          <p:nvPr/>
        </p:nvSpPr>
        <p:spPr>
          <a:xfrm>
            <a:off x="248479" y="3519082"/>
            <a:ext cx="8743121" cy="954107"/>
          </a:xfrm>
          <a:prstGeom prst="rect">
            <a:avLst/>
          </a:prstGeom>
        </p:spPr>
        <p:txBody>
          <a:bodyPr wrap="square">
            <a:spAutoFit/>
          </a:bodyPr>
          <a:lstStyle/>
          <a:p>
            <a:pPr>
              <a:buFont typeface="Arial"/>
              <a:buChar char="•"/>
            </a:pPr>
            <a:r>
              <a:rPr lang="en-US" dirty="0">
                <a:latin typeface="Courier New"/>
                <a:cs typeface="Courier New"/>
              </a:rPr>
              <a:t>*_</a:t>
            </a:r>
            <a:r>
              <a:rPr lang="en-US" dirty="0" err="1">
                <a:latin typeface="Courier New"/>
                <a:cs typeface="Courier New"/>
              </a:rPr>
              <a:t>q_size</a:t>
            </a:r>
            <a:r>
              <a:rPr lang="en-US" dirty="0"/>
              <a:t> – size of each output queue, measured in terms of 32-byte words, when packet starts being processed by the P4 program</a:t>
            </a:r>
          </a:p>
          <a:p>
            <a:pPr>
              <a:buFont typeface="Arial"/>
              <a:buChar char="•"/>
            </a:pPr>
            <a:r>
              <a:rPr lang="en-US" dirty="0" err="1">
                <a:latin typeface="Courier New"/>
                <a:cs typeface="Courier New"/>
              </a:rPr>
              <a:t>src_port</a:t>
            </a:r>
            <a:r>
              <a:rPr lang="en-US" dirty="0"/>
              <a:t>/</a:t>
            </a:r>
            <a:r>
              <a:rPr lang="en-US" dirty="0" err="1">
                <a:latin typeface="Courier New"/>
                <a:cs typeface="Courier New"/>
              </a:rPr>
              <a:t>dst_port</a:t>
            </a:r>
            <a:r>
              <a:rPr lang="en-US" dirty="0"/>
              <a:t> – one-hot encoded, easy to do multicast</a:t>
            </a:r>
          </a:p>
          <a:p>
            <a:pPr>
              <a:buFont typeface="Arial"/>
              <a:buChar char="•"/>
            </a:pPr>
            <a:r>
              <a:rPr lang="en-US" dirty="0" err="1">
                <a:latin typeface="Courier New"/>
                <a:cs typeface="Courier New"/>
              </a:rPr>
              <a:t>user_metadata</a:t>
            </a:r>
            <a:r>
              <a:rPr lang="en-US" dirty="0"/>
              <a:t>/</a:t>
            </a:r>
            <a:r>
              <a:rPr lang="en-US" dirty="0" err="1">
                <a:latin typeface="Courier New"/>
                <a:cs typeface="Courier New"/>
              </a:rPr>
              <a:t>digest_data</a:t>
            </a:r>
            <a:r>
              <a:rPr lang="en-US" dirty="0"/>
              <a:t> – </a:t>
            </a:r>
            <a:r>
              <a:rPr lang="en-US" dirty="0" err="1"/>
              <a:t>structs</a:t>
            </a:r>
            <a:r>
              <a:rPr lang="en-US" dirty="0"/>
              <a:t> defined by the user</a:t>
            </a:r>
          </a:p>
        </p:txBody>
      </p:sp>
    </p:spTree>
    <p:extLst>
      <p:ext uri="{BB962C8B-B14F-4D97-AF65-F5344CB8AC3E}">
        <p14:creationId xmlns:p14="http://schemas.microsoft.com/office/powerpoint/2010/main" val="1962119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Programmable Network Devices</a:t>
            </a:r>
            <a:endParaRPr/>
          </a:p>
        </p:txBody>
      </p:sp>
      <p:sp>
        <p:nvSpPr>
          <p:cNvPr id="826" name="Shape 826"/>
          <p:cNvSpPr txBox="1">
            <a:spLocks noGrp="1"/>
          </p:cNvSpPr>
          <p:nvPr>
            <p:ph type="body" idx="1"/>
          </p:nvPr>
        </p:nvSpPr>
        <p:spPr>
          <a:xfrm>
            <a:off x="152400" y="742951"/>
            <a:ext cx="8686800" cy="4114800"/>
          </a:xfrm>
          <a:prstGeom prst="rect">
            <a:avLst/>
          </a:prstGeom>
          <a:noFill/>
          <a:ln>
            <a:noFill/>
          </a:ln>
        </p:spPr>
        <p:txBody>
          <a:bodyPr spcFirstLastPara="1" wrap="square" lIns="91425" tIns="45700" rIns="91425" bIns="45700" anchor="t" anchorCtr="0">
            <a:noAutofit/>
          </a:bodyPr>
          <a:lstStyle/>
          <a:p>
            <a:pPr marL="214317" marR="0" lvl="0" indent="-214317" algn="l" rtl="0">
              <a:lnSpc>
                <a:spcPct val="120000"/>
              </a:lnSpc>
              <a:spcBef>
                <a:spcPts val="0"/>
              </a:spcBef>
              <a:spcAft>
                <a:spcPts val="0"/>
              </a:spcAft>
              <a:buClr>
                <a:srgbClr val="3F3151"/>
              </a:buClr>
              <a:buSzPts val="2100"/>
              <a:buFont typeface="Merriweather Sans"/>
              <a:buChar char="•"/>
            </a:pPr>
            <a:r>
              <a:rPr lang="en" sz="2100" b="1" i="0" u="none" strike="noStrike" cap="none" dirty="0">
                <a:solidFill>
                  <a:schemeClr val="dk1"/>
                </a:solidFill>
                <a:latin typeface="Arial"/>
                <a:ea typeface="Arial"/>
                <a:cs typeface="Arial"/>
                <a:sym typeface="Arial"/>
              </a:rPr>
              <a:t>PISA: Flexible Match+Action ASICs</a:t>
            </a:r>
            <a:endParaRPr dirty="0"/>
          </a:p>
          <a:p>
            <a:pPr marL="771612" marR="0" lvl="1" indent="-212812" algn="l" rtl="0">
              <a:lnSpc>
                <a:spcPct val="120000"/>
              </a:lnSpc>
              <a:spcBef>
                <a:spcPts val="131"/>
              </a:spcBef>
              <a:spcAft>
                <a:spcPts val="0"/>
              </a:spcAft>
              <a:buClr>
                <a:srgbClr val="205867"/>
              </a:buClr>
              <a:buSzPts val="1800"/>
              <a:buFont typeface="Merriweather Sans"/>
              <a:buChar char="◦"/>
            </a:pPr>
            <a:r>
              <a:rPr lang="en" sz="1800" b="0" i="0" u="none" strike="noStrike" cap="none" dirty="0">
                <a:solidFill>
                  <a:schemeClr val="dk1"/>
                </a:solidFill>
                <a:latin typeface="Arial"/>
                <a:ea typeface="Arial"/>
                <a:cs typeface="Arial"/>
                <a:sym typeface="Arial"/>
              </a:rPr>
              <a:t>Intel Flexpipe, Cisco Doppler, Cavium </a:t>
            </a:r>
            <a:r>
              <a:rPr lang="en" sz="1800" b="0" i="0" u="none" strike="noStrike" cap="none" dirty="0" smtClean="0">
                <a:solidFill>
                  <a:schemeClr val="dk1"/>
                </a:solidFill>
                <a:latin typeface="Arial"/>
                <a:ea typeface="Arial"/>
                <a:cs typeface="Arial"/>
                <a:sym typeface="Arial"/>
              </a:rPr>
              <a:t>Xpliant, </a:t>
            </a:r>
            <a:r>
              <a:rPr lang="en" sz="1800" b="0" i="0" u="none" strike="noStrike" cap="none" dirty="0">
                <a:solidFill>
                  <a:schemeClr val="dk1"/>
                </a:solidFill>
                <a:latin typeface="Arial"/>
                <a:ea typeface="Arial"/>
                <a:cs typeface="Arial"/>
                <a:sym typeface="Arial"/>
              </a:rPr>
              <a:t>Barefoot Tofino, …</a:t>
            </a:r>
            <a:endParaRPr dirty="0"/>
          </a:p>
          <a:p>
            <a:pPr marL="214317" marR="0" lvl="0" indent="-214317" algn="l" rtl="0">
              <a:lnSpc>
                <a:spcPct val="120000"/>
              </a:lnSpc>
              <a:spcBef>
                <a:spcPts val="131"/>
              </a:spcBef>
              <a:spcAft>
                <a:spcPts val="0"/>
              </a:spcAft>
              <a:buClr>
                <a:srgbClr val="3F3151"/>
              </a:buClr>
              <a:buSzPts val="2100"/>
              <a:buFont typeface="Merriweather Sans"/>
              <a:buChar char="•"/>
            </a:pPr>
            <a:r>
              <a:rPr lang="en" sz="2100" b="1" i="0" u="none" strike="noStrike" cap="none" dirty="0">
                <a:solidFill>
                  <a:schemeClr val="dk1"/>
                </a:solidFill>
                <a:latin typeface="Arial"/>
                <a:ea typeface="Arial"/>
                <a:cs typeface="Arial"/>
                <a:sym typeface="Arial"/>
              </a:rPr>
              <a:t>NPU</a:t>
            </a:r>
            <a:endParaRPr dirty="0"/>
          </a:p>
          <a:p>
            <a:pPr marL="771612" marR="0" lvl="1" indent="-212812" algn="l" rtl="0">
              <a:lnSpc>
                <a:spcPct val="120000"/>
              </a:lnSpc>
              <a:spcBef>
                <a:spcPts val="131"/>
              </a:spcBef>
              <a:spcAft>
                <a:spcPts val="0"/>
              </a:spcAft>
              <a:buClr>
                <a:srgbClr val="205867"/>
              </a:buClr>
              <a:buSzPts val="1800"/>
              <a:buFont typeface="Merriweather Sans"/>
              <a:buChar char="◦"/>
            </a:pPr>
            <a:r>
              <a:rPr lang="en" sz="1800" b="0" i="0" u="none" strike="noStrike" cap="none" dirty="0">
                <a:solidFill>
                  <a:schemeClr val="dk1"/>
                </a:solidFill>
                <a:latin typeface="Arial"/>
                <a:ea typeface="Arial"/>
                <a:cs typeface="Arial"/>
                <a:sym typeface="Arial"/>
              </a:rPr>
              <a:t>EZchip, Netronome, … </a:t>
            </a:r>
            <a:endParaRPr dirty="0"/>
          </a:p>
          <a:p>
            <a:pPr marL="214317" marR="0" lvl="0" indent="-214317" algn="l" rtl="0">
              <a:lnSpc>
                <a:spcPct val="120000"/>
              </a:lnSpc>
              <a:spcBef>
                <a:spcPts val="131"/>
              </a:spcBef>
              <a:spcAft>
                <a:spcPts val="0"/>
              </a:spcAft>
              <a:buClr>
                <a:srgbClr val="3F3151"/>
              </a:buClr>
              <a:buSzPts val="2100"/>
              <a:buFont typeface="Merriweather Sans"/>
              <a:buChar char="•"/>
            </a:pPr>
            <a:r>
              <a:rPr lang="en" sz="2100" b="1" i="0" u="none" strike="noStrike" cap="none" dirty="0">
                <a:solidFill>
                  <a:schemeClr val="dk1"/>
                </a:solidFill>
                <a:latin typeface="Arial"/>
                <a:ea typeface="Arial"/>
                <a:cs typeface="Arial"/>
                <a:sym typeface="Arial"/>
              </a:rPr>
              <a:t>CPU</a:t>
            </a:r>
            <a:endParaRPr dirty="0"/>
          </a:p>
          <a:p>
            <a:pPr marL="771612" marR="0" lvl="1" indent="-212812" algn="l" rtl="0">
              <a:lnSpc>
                <a:spcPct val="120000"/>
              </a:lnSpc>
              <a:spcBef>
                <a:spcPts val="131"/>
              </a:spcBef>
              <a:spcAft>
                <a:spcPts val="0"/>
              </a:spcAft>
              <a:buClr>
                <a:srgbClr val="205867"/>
              </a:buClr>
              <a:buSzPts val="1800"/>
              <a:buFont typeface="Merriweather Sans"/>
              <a:buChar char="◦"/>
            </a:pPr>
            <a:r>
              <a:rPr lang="en" sz="1800" b="0" i="0" u="none" strike="noStrike" cap="none" dirty="0">
                <a:solidFill>
                  <a:schemeClr val="dk1"/>
                </a:solidFill>
                <a:latin typeface="Arial"/>
                <a:ea typeface="Arial"/>
                <a:cs typeface="Arial"/>
                <a:sym typeface="Arial"/>
              </a:rPr>
              <a:t>Open Vswitch, eBPF, DPDK, </a:t>
            </a:r>
            <a:r>
              <a:rPr lang="en" sz="1800" b="0" i="0" u="none" strike="noStrike" cap="none" dirty="0" smtClean="0">
                <a:solidFill>
                  <a:schemeClr val="dk1"/>
                </a:solidFill>
                <a:latin typeface="Arial"/>
                <a:ea typeface="Arial"/>
                <a:cs typeface="Arial"/>
                <a:sym typeface="Arial"/>
              </a:rPr>
              <a:t>VPP,…</a:t>
            </a:r>
            <a:endParaRPr dirty="0"/>
          </a:p>
          <a:p>
            <a:pPr marL="214317" marR="0" lvl="0" indent="-214317" algn="l" rtl="0">
              <a:lnSpc>
                <a:spcPct val="120000"/>
              </a:lnSpc>
              <a:spcBef>
                <a:spcPts val="131"/>
              </a:spcBef>
              <a:spcAft>
                <a:spcPts val="0"/>
              </a:spcAft>
              <a:buClr>
                <a:srgbClr val="3F3151"/>
              </a:buClr>
              <a:buSzPts val="2100"/>
              <a:buFont typeface="Merriweather Sans"/>
              <a:buChar char="•"/>
            </a:pPr>
            <a:r>
              <a:rPr lang="en" sz="2100" b="1" i="0" u="none" strike="noStrike" cap="none" dirty="0">
                <a:solidFill>
                  <a:schemeClr val="dk1"/>
                </a:solidFill>
                <a:latin typeface="Arial"/>
                <a:ea typeface="Arial"/>
                <a:cs typeface="Arial"/>
                <a:sym typeface="Arial"/>
              </a:rPr>
              <a:t>FPGA</a:t>
            </a:r>
            <a:endParaRPr dirty="0"/>
          </a:p>
          <a:p>
            <a:pPr marL="771612" marR="0" lvl="1" indent="-212812" algn="l" rtl="0">
              <a:lnSpc>
                <a:spcPct val="120000"/>
              </a:lnSpc>
              <a:spcBef>
                <a:spcPts val="131"/>
              </a:spcBef>
              <a:spcAft>
                <a:spcPts val="0"/>
              </a:spcAft>
              <a:buClr>
                <a:srgbClr val="205867"/>
              </a:buClr>
              <a:buSzPts val="1800"/>
              <a:buFont typeface="Merriweather Sans"/>
              <a:buChar char="◦"/>
            </a:pPr>
            <a:r>
              <a:rPr lang="en" sz="1800" b="0" i="0" u="none" strike="noStrike" cap="none" dirty="0">
                <a:solidFill>
                  <a:schemeClr val="dk1"/>
                </a:solidFill>
                <a:latin typeface="Arial"/>
                <a:ea typeface="Arial"/>
                <a:cs typeface="Arial"/>
                <a:sym typeface="Arial"/>
              </a:rPr>
              <a:t>Xilinx, </a:t>
            </a:r>
            <a:r>
              <a:rPr lang="en" dirty="0" smtClean="0"/>
              <a:t>Intel</a:t>
            </a:r>
            <a:r>
              <a:rPr lang="en" sz="1800" b="0" i="0" u="none" strike="noStrike" cap="none" dirty="0" smtClean="0">
                <a:solidFill>
                  <a:schemeClr val="dk1"/>
                </a:solidFill>
                <a:latin typeface="Arial"/>
                <a:ea typeface="Arial"/>
                <a:cs typeface="Arial"/>
                <a:sym typeface="Arial"/>
              </a:rPr>
              <a:t>, </a:t>
            </a:r>
            <a:r>
              <a:rPr lang="en" sz="1800" b="0" i="0" u="none" strike="noStrike" cap="none" dirty="0">
                <a:solidFill>
                  <a:schemeClr val="dk1"/>
                </a:solidFill>
                <a:latin typeface="Arial"/>
                <a:ea typeface="Arial"/>
                <a:cs typeface="Arial"/>
                <a:sym typeface="Arial"/>
              </a:rPr>
              <a:t>…</a:t>
            </a:r>
            <a:endParaRPr dirty="0"/>
          </a:p>
          <a:p>
            <a:pPr marL="300023" marR="0" lvl="1" indent="-7923" algn="l" rtl="0">
              <a:lnSpc>
                <a:spcPct val="120000"/>
              </a:lnSpc>
              <a:spcBef>
                <a:spcPts val="112"/>
              </a:spcBef>
              <a:spcAft>
                <a:spcPts val="0"/>
              </a:spcAft>
              <a:buClr>
                <a:srgbClr val="205867"/>
              </a:buClr>
              <a:buSzPts val="450"/>
              <a:buFont typeface="Merriweather Sans"/>
              <a:buNone/>
            </a:pPr>
            <a:endParaRPr sz="1800" b="0" i="0" u="none" strike="noStrike" cap="none" dirty="0">
              <a:solidFill>
                <a:schemeClr val="dk1"/>
              </a:solidFill>
              <a:latin typeface="Arial"/>
              <a:ea typeface="Arial"/>
              <a:cs typeface="Arial"/>
              <a:sym typeface="Arial"/>
            </a:endParaRPr>
          </a:p>
          <a:p>
            <a:pPr marL="0" marR="0" lvl="0" indent="0" algn="l" rtl="0">
              <a:lnSpc>
                <a:spcPct val="120000"/>
              </a:lnSpc>
              <a:spcBef>
                <a:spcPts val="131"/>
              </a:spcBef>
              <a:spcAft>
                <a:spcPts val="0"/>
              </a:spcAft>
              <a:buClr>
                <a:srgbClr val="3F3151"/>
              </a:buClr>
              <a:buSzPts val="525"/>
              <a:buFont typeface="Merriweather Sans"/>
              <a:buNone/>
            </a:pPr>
            <a:r>
              <a:rPr lang="en" sz="2100" b="1" i="0" u="none" strike="noStrike" cap="none" dirty="0">
                <a:solidFill>
                  <a:schemeClr val="dk1"/>
                </a:solidFill>
                <a:latin typeface="Arial"/>
                <a:ea typeface="Arial"/>
                <a:cs typeface="Arial"/>
                <a:sym typeface="Arial"/>
              </a:rPr>
              <a:t>These devices let us tell them how to process </a:t>
            </a:r>
            <a:r>
              <a:rPr lang="en" sz="2100" b="1" i="0" u="none" strike="noStrike" cap="none" dirty="0" smtClean="0">
                <a:solidFill>
                  <a:schemeClr val="dk1"/>
                </a:solidFill>
                <a:latin typeface="Arial"/>
                <a:ea typeface="Arial"/>
                <a:cs typeface="Arial"/>
                <a:sym typeface="Arial"/>
              </a:rPr>
              <a:t>packets</a:t>
            </a:r>
            <a:endParaRPr dirty="0"/>
          </a:p>
        </p:txBody>
      </p:sp>
      <p:sp>
        <p:nvSpPr>
          <p:cNvPr id="827" name="Shape 827"/>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P4</a:t>
            </a:r>
            <a:r>
              <a:rPr lang="en-US" dirty="0" smtClean="0">
                <a:sym typeface="Wingdings"/>
              </a:rPr>
              <a:t></a:t>
            </a:r>
            <a:r>
              <a:rPr lang="en-US" dirty="0" smtClean="0"/>
              <a:t>NetFPGA Extern Function library</a:t>
            </a:r>
            <a:endParaRPr lang="en-US" dirty="0"/>
          </a:p>
        </p:txBody>
      </p:sp>
      <p:sp>
        <p:nvSpPr>
          <p:cNvPr id="3" name="Content Placeholder 2"/>
          <p:cNvSpPr>
            <a:spLocks noGrp="1"/>
          </p:cNvSpPr>
          <p:nvPr>
            <p:ph sz="half" idx="1"/>
          </p:nvPr>
        </p:nvSpPr>
        <p:spPr/>
        <p:txBody>
          <a:bodyPr/>
          <a:lstStyle/>
          <a:p>
            <a:pPr>
              <a:buFont typeface="Arial"/>
              <a:buChar char="•"/>
            </a:pPr>
            <a:r>
              <a:rPr lang="en-US" dirty="0"/>
              <a:t>Implement platform specific functions</a:t>
            </a:r>
          </a:p>
          <a:p>
            <a:pPr lvl="2">
              <a:buFont typeface="Arial"/>
              <a:buChar char="•"/>
            </a:pPr>
            <a:r>
              <a:rPr lang="en-US" dirty="0"/>
              <a:t>Black box to P4 </a:t>
            </a:r>
            <a:r>
              <a:rPr lang="en-US" dirty="0" smtClean="0"/>
              <a:t>program</a:t>
            </a:r>
          </a:p>
          <a:p>
            <a:pPr>
              <a:buFont typeface="Arial"/>
              <a:buChar char="•"/>
            </a:pPr>
            <a:r>
              <a:rPr lang="en-US" dirty="0" smtClean="0"/>
              <a:t>Implemented in HDL</a:t>
            </a:r>
            <a:endParaRPr lang="en-US" dirty="0"/>
          </a:p>
          <a:p>
            <a:pPr>
              <a:buFont typeface="Arial"/>
              <a:buChar char="•"/>
            </a:pPr>
            <a:r>
              <a:rPr lang="en-US" dirty="0"/>
              <a:t>Stateless – reinitialized for each packet</a:t>
            </a:r>
          </a:p>
          <a:p>
            <a:pPr>
              <a:buFont typeface="Arial"/>
              <a:buChar char="•"/>
            </a:pPr>
            <a:r>
              <a:rPr lang="en-US" dirty="0" err="1"/>
              <a:t>Stateful</a:t>
            </a:r>
            <a:r>
              <a:rPr lang="en-US" dirty="0"/>
              <a:t> – keep state between packets</a:t>
            </a:r>
          </a:p>
          <a:p>
            <a:pPr>
              <a:buFont typeface="Arial"/>
              <a:buChar char="•"/>
            </a:pPr>
            <a:r>
              <a:rPr lang="en-US" dirty="0"/>
              <a:t>Xilinx Annotations</a:t>
            </a:r>
          </a:p>
          <a:p>
            <a:pPr lvl="2">
              <a:buFont typeface="Arial"/>
              <a:buChar char="•"/>
            </a:pPr>
            <a:r>
              <a:rPr lang="en-US" dirty="0">
                <a:latin typeface="Courier New"/>
                <a:cs typeface="Courier New"/>
              </a:rPr>
              <a:t>@</a:t>
            </a:r>
            <a:r>
              <a:rPr lang="en-US" dirty="0" err="1">
                <a:latin typeface="Courier New"/>
                <a:cs typeface="Courier New"/>
              </a:rPr>
              <a:t>Xilinx_MaxLatency</a:t>
            </a:r>
            <a:r>
              <a:rPr lang="en-US" dirty="0">
                <a:latin typeface="Courier New"/>
                <a:cs typeface="Courier New"/>
              </a:rPr>
              <a:t>()</a:t>
            </a:r>
            <a:r>
              <a:rPr lang="en-US" dirty="0"/>
              <a:t> – maximum number of clock cycles an extern function needs to complete</a:t>
            </a:r>
          </a:p>
          <a:p>
            <a:pPr lvl="2">
              <a:buFont typeface="Arial"/>
              <a:buChar char="•"/>
            </a:pPr>
            <a:r>
              <a:rPr lang="en-US" dirty="0">
                <a:latin typeface="Courier New"/>
                <a:cs typeface="Courier New"/>
              </a:rPr>
              <a:t>@</a:t>
            </a:r>
            <a:r>
              <a:rPr lang="en-US" dirty="0" err="1">
                <a:latin typeface="Courier New"/>
                <a:cs typeface="Courier New"/>
              </a:rPr>
              <a:t>Xilinx_ControlWidth</a:t>
            </a:r>
            <a:r>
              <a:rPr lang="en-US" dirty="0">
                <a:latin typeface="Courier New"/>
                <a:cs typeface="Courier New"/>
              </a:rPr>
              <a:t>()</a:t>
            </a:r>
            <a:r>
              <a:rPr lang="en-US" dirty="0"/>
              <a:t> – size in bits of the address space to allocate to an extern function</a:t>
            </a:r>
          </a:p>
          <a:p>
            <a:pPr lvl="2">
              <a:buFont typeface="Arial"/>
              <a:buChar char="•"/>
            </a:pPr>
            <a:endParaRPr lang="en-US" dirty="0"/>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110</a:t>
            </a:fld>
            <a:endParaRPr lang="en-US" dirty="0">
              <a:solidFill>
                <a:prstClr val="black">
                  <a:tint val="75000"/>
                </a:prstClr>
              </a:solidFill>
            </a:endParaRPr>
          </a:p>
        </p:txBody>
      </p:sp>
    </p:spTree>
    <p:extLst>
      <p:ext uri="{BB962C8B-B14F-4D97-AF65-F5344CB8AC3E}">
        <p14:creationId xmlns:p14="http://schemas.microsoft.com/office/powerpoint/2010/main" val="12836447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P4</a:t>
            </a:r>
            <a:r>
              <a:rPr lang="en-US" dirty="0" smtClean="0">
                <a:sym typeface="Wingdings"/>
              </a:rPr>
              <a:t></a:t>
            </a:r>
            <a:r>
              <a:rPr lang="en-US" dirty="0" smtClean="0"/>
              <a:t>NetFPGA </a:t>
            </a:r>
            <a:r>
              <a:rPr lang="en-US" dirty="0"/>
              <a:t>Extern Function library</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111</a:t>
            </a:fld>
            <a:endParaRPr lang="en-US" dirty="0">
              <a:solidFill>
                <a:prstClr val="black">
                  <a:tint val="75000"/>
                </a:prstClr>
              </a:solidFill>
            </a:endParaRPr>
          </a:p>
        </p:txBody>
      </p:sp>
      <p:sp>
        <p:nvSpPr>
          <p:cNvPr id="5" name="Content Placeholder 2"/>
          <p:cNvSpPr>
            <a:spLocks noGrp="1"/>
          </p:cNvSpPr>
          <p:nvPr>
            <p:ph sz="quarter" idx="4294967295"/>
          </p:nvPr>
        </p:nvSpPr>
        <p:spPr>
          <a:xfrm>
            <a:off x="152400" y="724562"/>
            <a:ext cx="8839200" cy="4040337"/>
          </a:xfrm>
          <a:prstGeom prst="rect">
            <a:avLst/>
          </a:prstGeom>
        </p:spPr>
        <p:txBody>
          <a:bodyPr/>
          <a:lstStyle/>
          <a:p>
            <a:pPr>
              <a:buFont typeface="Arial"/>
              <a:buChar char="•"/>
            </a:pPr>
            <a:r>
              <a:rPr lang="en-US" dirty="0"/>
              <a:t>HDL modules invoked from within P4 programs</a:t>
            </a:r>
          </a:p>
          <a:p>
            <a:pPr>
              <a:buFont typeface="Arial"/>
              <a:buChar char="•"/>
            </a:pPr>
            <a:r>
              <a:rPr lang="en-US" dirty="0" err="1"/>
              <a:t>Stateful</a:t>
            </a:r>
            <a:r>
              <a:rPr lang="en-US" dirty="0"/>
              <a:t> </a:t>
            </a:r>
            <a:r>
              <a:rPr lang="en-US" dirty="0" smtClean="0"/>
              <a:t>Atoms [1]</a:t>
            </a:r>
            <a:endParaRPr lang="en-US" dirty="0"/>
          </a:p>
          <a:p>
            <a:pPr>
              <a:buFont typeface="Arial"/>
              <a:buChar char="•"/>
            </a:pPr>
            <a:endParaRPr lang="en-US" dirty="0"/>
          </a:p>
          <a:p>
            <a:pPr>
              <a:buFont typeface="Arial"/>
              <a:buChar char="•"/>
            </a:pPr>
            <a:endParaRPr lang="en-US" dirty="0"/>
          </a:p>
          <a:p>
            <a:pPr>
              <a:buFont typeface="Arial"/>
              <a:buChar char="•"/>
            </a:pPr>
            <a:endParaRPr lang="en-US" dirty="0"/>
          </a:p>
          <a:p>
            <a:pPr marL="344488" lvl="2" indent="0">
              <a:buNone/>
            </a:pPr>
            <a:endParaRPr lang="en-US" dirty="0" smtClean="0"/>
          </a:p>
          <a:p>
            <a:pPr marL="344488" lvl="2" indent="0">
              <a:buNone/>
            </a:pPr>
            <a:endParaRPr lang="en-US" dirty="0"/>
          </a:p>
          <a:p>
            <a:pPr>
              <a:buFont typeface="Arial"/>
              <a:buChar char="•"/>
            </a:pPr>
            <a:r>
              <a:rPr lang="en-US" dirty="0"/>
              <a:t>Stateless </a:t>
            </a:r>
            <a:r>
              <a:rPr lang="en-US" dirty="0" smtClean="0"/>
              <a:t>Externs</a:t>
            </a:r>
            <a:endParaRPr lang="en-US" dirty="0"/>
          </a:p>
          <a:p>
            <a:pPr>
              <a:buFont typeface="Arial"/>
              <a:buChar char="•"/>
            </a:pPr>
            <a:endParaRPr lang="en-US" dirty="0" smtClean="0"/>
          </a:p>
          <a:p>
            <a:pPr>
              <a:buFont typeface="Arial"/>
              <a:buChar char="•"/>
            </a:pPr>
            <a:endParaRPr lang="en-US" dirty="0"/>
          </a:p>
          <a:p>
            <a:pPr>
              <a:buFont typeface="Arial"/>
              <a:buChar char="•"/>
            </a:pPr>
            <a:r>
              <a:rPr lang="en-US" dirty="0"/>
              <a:t>Add your own</a:t>
            </a:r>
            <a:r>
              <a:rPr lang="en-US" dirty="0" smtClean="0"/>
              <a:t>!</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0921779"/>
              </p:ext>
            </p:extLst>
          </p:nvPr>
        </p:nvGraphicFramePr>
        <p:xfrm>
          <a:off x="2948152" y="1183041"/>
          <a:ext cx="6000377" cy="2041206"/>
        </p:xfrm>
        <a:graphic>
          <a:graphicData uri="http://schemas.openxmlformats.org/drawingml/2006/table">
            <a:tbl>
              <a:tblPr firstRow="1" bandRow="1">
                <a:tableStyleId>{5C22544A-7EE6-4342-B048-85BDC9FD1C3A}</a:tableStyleId>
              </a:tblPr>
              <a:tblGrid>
                <a:gridCol w="1798122">
                  <a:extLst>
                    <a:ext uri="{9D8B030D-6E8A-4147-A177-3AD203B41FA5}">
                      <a16:colId xmlns:a16="http://schemas.microsoft.com/office/drawing/2014/main" xmlns="" val="20000"/>
                    </a:ext>
                  </a:extLst>
                </a:gridCol>
                <a:gridCol w="4202255">
                  <a:extLst>
                    <a:ext uri="{9D8B030D-6E8A-4147-A177-3AD203B41FA5}">
                      <a16:colId xmlns:a16="http://schemas.microsoft.com/office/drawing/2014/main" xmlns="" val="20001"/>
                    </a:ext>
                  </a:extLst>
                </a:gridCol>
              </a:tblGrid>
              <a:tr h="340201">
                <a:tc>
                  <a:txBody>
                    <a:bodyPr/>
                    <a:lstStyle/>
                    <a:p>
                      <a:r>
                        <a:rPr lang="en-US" sz="1400" dirty="0" smtClean="0"/>
                        <a:t>Atom</a:t>
                      </a:r>
                      <a:endParaRPr lang="en-US" sz="1400" dirty="0"/>
                    </a:p>
                  </a:txBody>
                  <a:tcPr/>
                </a:tc>
                <a:tc>
                  <a:txBody>
                    <a:bodyPr/>
                    <a:lstStyle/>
                    <a:p>
                      <a:r>
                        <a:rPr lang="en-US" sz="1400" dirty="0" smtClean="0"/>
                        <a:t>Description</a:t>
                      </a:r>
                      <a:endParaRPr lang="en-US" sz="1400" dirty="0"/>
                    </a:p>
                  </a:txBody>
                  <a:tcPr/>
                </a:tc>
                <a:extLst>
                  <a:ext uri="{0D108BD9-81ED-4DB2-BD59-A6C34878D82A}">
                    <a16:rowId xmlns:a16="http://schemas.microsoft.com/office/drawing/2014/main" xmlns="" val="10000"/>
                  </a:ext>
                </a:extLst>
              </a:tr>
              <a:tr h="340201">
                <a:tc>
                  <a:txBody>
                    <a:bodyPr/>
                    <a:lstStyle/>
                    <a:p>
                      <a:r>
                        <a:rPr lang="en-US" sz="1400" dirty="0" smtClean="0">
                          <a:latin typeface="Gadugi" panose="020B0502040204020203" pitchFamily="34" charset="0"/>
                        </a:rPr>
                        <a:t>R/W</a:t>
                      </a:r>
                      <a:endParaRPr lang="en-US" sz="1400" dirty="0">
                        <a:latin typeface="Gadugi" panose="020B0502040204020203" pitchFamily="34" charset="0"/>
                      </a:endParaRPr>
                    </a:p>
                  </a:txBody>
                  <a:tcPr/>
                </a:tc>
                <a:tc>
                  <a:txBody>
                    <a:bodyPr/>
                    <a:lstStyle/>
                    <a:p>
                      <a:r>
                        <a:rPr lang="en-US" sz="1400" dirty="0" smtClean="0">
                          <a:latin typeface="Gadugi" panose="020B0502040204020203" pitchFamily="34" charset="0"/>
                        </a:rPr>
                        <a:t>Read or</a:t>
                      </a:r>
                      <a:r>
                        <a:rPr lang="en-US" sz="1400" baseline="0" dirty="0" smtClean="0">
                          <a:latin typeface="Gadugi" panose="020B0502040204020203" pitchFamily="34" charset="0"/>
                        </a:rPr>
                        <a:t> write state</a:t>
                      </a:r>
                      <a:endParaRPr lang="en-US" sz="1400" dirty="0">
                        <a:latin typeface="Gadugi" panose="020B0502040204020203" pitchFamily="34" charset="0"/>
                      </a:endParaRPr>
                    </a:p>
                  </a:txBody>
                  <a:tcPr/>
                </a:tc>
                <a:extLst>
                  <a:ext uri="{0D108BD9-81ED-4DB2-BD59-A6C34878D82A}">
                    <a16:rowId xmlns:a16="http://schemas.microsoft.com/office/drawing/2014/main" xmlns="" val="10001"/>
                  </a:ext>
                </a:extLst>
              </a:tr>
              <a:tr h="340201">
                <a:tc>
                  <a:txBody>
                    <a:bodyPr/>
                    <a:lstStyle/>
                    <a:p>
                      <a:r>
                        <a:rPr lang="en-US" sz="1400" dirty="0" smtClean="0">
                          <a:latin typeface="Gadugi" panose="020B0502040204020203" pitchFamily="34" charset="0"/>
                        </a:rPr>
                        <a:t>RAW</a:t>
                      </a:r>
                      <a:endParaRPr lang="en-US" sz="1400" dirty="0">
                        <a:latin typeface="Gadugi" panose="020B0502040204020203" pitchFamily="34" charset="0"/>
                      </a:endParaRPr>
                    </a:p>
                  </a:txBody>
                  <a:tcPr/>
                </a:tc>
                <a:tc>
                  <a:txBody>
                    <a:bodyPr/>
                    <a:lstStyle/>
                    <a:p>
                      <a:r>
                        <a:rPr lang="en-US" sz="1400" dirty="0" smtClean="0">
                          <a:latin typeface="Gadugi" panose="020B0502040204020203" pitchFamily="34" charset="0"/>
                        </a:rPr>
                        <a:t>Read, add to, or</a:t>
                      </a:r>
                      <a:r>
                        <a:rPr lang="en-US" sz="1400" baseline="0" dirty="0" smtClean="0">
                          <a:latin typeface="Gadugi" panose="020B0502040204020203" pitchFamily="34" charset="0"/>
                        </a:rPr>
                        <a:t> overwrite state</a:t>
                      </a:r>
                      <a:endParaRPr lang="en-US" sz="1400" dirty="0">
                        <a:latin typeface="Gadugi" panose="020B0502040204020203" pitchFamily="34" charset="0"/>
                      </a:endParaRPr>
                    </a:p>
                  </a:txBody>
                  <a:tcPr/>
                </a:tc>
                <a:extLst>
                  <a:ext uri="{0D108BD9-81ED-4DB2-BD59-A6C34878D82A}">
                    <a16:rowId xmlns:a16="http://schemas.microsoft.com/office/drawing/2014/main" xmlns="" val="10002"/>
                  </a:ext>
                </a:extLst>
              </a:tr>
              <a:tr h="340201">
                <a:tc>
                  <a:txBody>
                    <a:bodyPr/>
                    <a:lstStyle/>
                    <a:p>
                      <a:r>
                        <a:rPr lang="en-US" sz="1400" dirty="0" smtClean="0">
                          <a:latin typeface="Gadugi" panose="020B0502040204020203" pitchFamily="34" charset="0"/>
                        </a:rPr>
                        <a:t>PRAW</a:t>
                      </a:r>
                      <a:endParaRPr lang="en-US" sz="1400" dirty="0">
                        <a:latin typeface="Gadugi" panose="020B0502040204020203" pitchFamily="34" charset="0"/>
                      </a:endParaRPr>
                    </a:p>
                  </a:txBody>
                  <a:tcPr/>
                </a:tc>
                <a:tc>
                  <a:txBody>
                    <a:bodyPr/>
                    <a:lstStyle/>
                    <a:p>
                      <a:r>
                        <a:rPr lang="en-US" sz="1400" dirty="0" smtClean="0">
                          <a:latin typeface="Gadugi" panose="020B0502040204020203" pitchFamily="34" charset="0"/>
                        </a:rPr>
                        <a:t>Predicated</a:t>
                      </a:r>
                      <a:r>
                        <a:rPr lang="en-US" sz="1400" baseline="0" dirty="0" smtClean="0">
                          <a:latin typeface="Gadugi" panose="020B0502040204020203" pitchFamily="34" charset="0"/>
                        </a:rPr>
                        <a:t> version of RAW</a:t>
                      </a:r>
                    </a:p>
                  </a:txBody>
                  <a:tcPr/>
                </a:tc>
                <a:extLst>
                  <a:ext uri="{0D108BD9-81ED-4DB2-BD59-A6C34878D82A}">
                    <a16:rowId xmlns:a16="http://schemas.microsoft.com/office/drawing/2014/main" xmlns="" val="10003"/>
                  </a:ext>
                </a:extLst>
              </a:tr>
              <a:tr h="340201">
                <a:tc>
                  <a:txBody>
                    <a:bodyPr/>
                    <a:lstStyle/>
                    <a:p>
                      <a:r>
                        <a:rPr lang="en-US" sz="1400" dirty="0" err="1" smtClean="0">
                          <a:latin typeface="Gadugi" panose="020B0502040204020203" pitchFamily="34" charset="0"/>
                        </a:rPr>
                        <a:t>ifElseRAW</a:t>
                      </a:r>
                      <a:endParaRPr lang="en-US" sz="1400" dirty="0">
                        <a:latin typeface="Gadugi" panose="020B0502040204020203" pitchFamily="34" charset="0"/>
                      </a:endParaRPr>
                    </a:p>
                  </a:txBody>
                  <a:tcPr/>
                </a:tc>
                <a:tc>
                  <a:txBody>
                    <a:bodyPr/>
                    <a:lstStyle/>
                    <a:p>
                      <a:r>
                        <a:rPr lang="en-US" sz="1400" baseline="0" dirty="0" smtClean="0">
                          <a:latin typeface="Gadugi" panose="020B0502040204020203" pitchFamily="34" charset="0"/>
                        </a:rPr>
                        <a:t>Two RAWs, one each for when predicate is true or false</a:t>
                      </a:r>
                    </a:p>
                  </a:txBody>
                  <a:tcPr/>
                </a:tc>
                <a:extLst>
                  <a:ext uri="{0D108BD9-81ED-4DB2-BD59-A6C34878D82A}">
                    <a16:rowId xmlns:a16="http://schemas.microsoft.com/office/drawing/2014/main" xmlns="" val="10004"/>
                  </a:ext>
                </a:extLst>
              </a:tr>
              <a:tr h="340201">
                <a:tc>
                  <a:txBody>
                    <a:bodyPr/>
                    <a:lstStyle/>
                    <a:p>
                      <a:r>
                        <a:rPr lang="en-US" sz="1400" dirty="0" smtClean="0">
                          <a:latin typeface="Gadugi" panose="020B0502040204020203" pitchFamily="34" charset="0"/>
                        </a:rPr>
                        <a:t>Sub</a:t>
                      </a:r>
                      <a:endParaRPr lang="en-US" sz="1400" dirty="0">
                        <a:latin typeface="Gadugi" panose="020B0502040204020203" pitchFamily="34" charset="0"/>
                      </a:endParaRPr>
                    </a:p>
                  </a:txBody>
                  <a:tcPr/>
                </a:tc>
                <a:tc>
                  <a:txBody>
                    <a:bodyPr/>
                    <a:lstStyle/>
                    <a:p>
                      <a:r>
                        <a:rPr lang="en-US" sz="1400" baseline="0" dirty="0" err="1" smtClean="0">
                          <a:latin typeface="Gadugi" panose="020B0502040204020203" pitchFamily="34" charset="0"/>
                        </a:rPr>
                        <a:t>IfElseRAW</a:t>
                      </a:r>
                      <a:r>
                        <a:rPr lang="en-US" sz="1400" baseline="0" dirty="0" smtClean="0">
                          <a:latin typeface="Gadugi" panose="020B0502040204020203" pitchFamily="34" charset="0"/>
                        </a:rPr>
                        <a:t> with </a:t>
                      </a:r>
                      <a:r>
                        <a:rPr lang="en-US" sz="1400" baseline="0" dirty="0" err="1" smtClean="0">
                          <a:latin typeface="Gadugi" panose="020B0502040204020203" pitchFamily="34" charset="0"/>
                        </a:rPr>
                        <a:t>stateful</a:t>
                      </a:r>
                      <a:r>
                        <a:rPr lang="en-US" sz="1400" baseline="0" dirty="0" smtClean="0">
                          <a:latin typeface="Gadugi" panose="020B0502040204020203" pitchFamily="34" charset="0"/>
                        </a:rPr>
                        <a:t> subtraction capability</a:t>
                      </a:r>
                    </a:p>
                  </a:txBody>
                  <a:tcPr/>
                </a:tc>
                <a:extLst>
                  <a:ext uri="{0D108BD9-81ED-4DB2-BD59-A6C34878D82A}">
                    <a16:rowId xmlns:a16="http://schemas.microsoft.com/office/drawing/2014/main" xmlns=""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048046569"/>
              </p:ext>
            </p:extLst>
          </p:nvPr>
        </p:nvGraphicFramePr>
        <p:xfrm>
          <a:off x="2948152" y="3545699"/>
          <a:ext cx="6000377" cy="1219200"/>
        </p:xfrm>
        <a:graphic>
          <a:graphicData uri="http://schemas.openxmlformats.org/drawingml/2006/table">
            <a:tbl>
              <a:tblPr firstRow="1" bandRow="1">
                <a:tableStyleId>{5C22544A-7EE6-4342-B048-85BDC9FD1C3A}</a:tableStyleId>
              </a:tblPr>
              <a:tblGrid>
                <a:gridCol w="1798122">
                  <a:extLst>
                    <a:ext uri="{9D8B030D-6E8A-4147-A177-3AD203B41FA5}">
                      <a16:colId xmlns:a16="http://schemas.microsoft.com/office/drawing/2014/main" xmlns="" val="20000"/>
                    </a:ext>
                  </a:extLst>
                </a:gridCol>
                <a:gridCol w="4202255">
                  <a:extLst>
                    <a:ext uri="{9D8B030D-6E8A-4147-A177-3AD203B41FA5}">
                      <a16:colId xmlns:a16="http://schemas.microsoft.com/office/drawing/2014/main" xmlns="" val="20001"/>
                    </a:ext>
                  </a:extLst>
                </a:gridCol>
              </a:tblGrid>
              <a:tr h="277880">
                <a:tc>
                  <a:txBody>
                    <a:bodyPr/>
                    <a:lstStyle/>
                    <a:p>
                      <a:r>
                        <a:rPr lang="en-US" sz="1400" dirty="0" smtClean="0"/>
                        <a:t>Atom</a:t>
                      </a:r>
                      <a:endParaRPr lang="en-US" sz="1400" dirty="0"/>
                    </a:p>
                  </a:txBody>
                  <a:tcPr/>
                </a:tc>
                <a:tc>
                  <a:txBody>
                    <a:bodyPr/>
                    <a:lstStyle/>
                    <a:p>
                      <a:r>
                        <a:rPr lang="en-US" sz="1400" dirty="0" smtClean="0"/>
                        <a:t>Description</a:t>
                      </a:r>
                      <a:endParaRPr lang="en-US" sz="1400" dirty="0"/>
                    </a:p>
                  </a:txBody>
                  <a:tcPr/>
                </a:tc>
                <a:extLst>
                  <a:ext uri="{0D108BD9-81ED-4DB2-BD59-A6C34878D82A}">
                    <a16:rowId xmlns:a16="http://schemas.microsoft.com/office/drawing/2014/main" xmlns="" val="10000"/>
                  </a:ext>
                </a:extLst>
              </a:tr>
              <a:tr h="277880">
                <a:tc>
                  <a:txBody>
                    <a:bodyPr/>
                    <a:lstStyle/>
                    <a:p>
                      <a:r>
                        <a:rPr lang="en-US" sz="1400" dirty="0" smtClean="0">
                          <a:latin typeface="Gadugi" panose="020B0502040204020203" pitchFamily="34" charset="0"/>
                        </a:rPr>
                        <a:t>IP</a:t>
                      </a:r>
                      <a:r>
                        <a:rPr lang="en-US" sz="1400" baseline="0" dirty="0" smtClean="0">
                          <a:latin typeface="Gadugi" panose="020B0502040204020203" pitchFamily="34" charset="0"/>
                        </a:rPr>
                        <a:t> Checksum</a:t>
                      </a:r>
                      <a:endParaRPr lang="en-US" sz="1400" dirty="0">
                        <a:latin typeface="Gadugi" panose="020B0502040204020203"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Gadugi" panose="020B0502040204020203" pitchFamily="34" charset="0"/>
                        </a:rPr>
                        <a:t>Given an IP header, compute IP checksum</a:t>
                      </a:r>
                      <a:endParaRPr lang="en-US" sz="1400" dirty="0">
                        <a:latin typeface="Gadugi" panose="020B0502040204020203" pitchFamily="34" charset="0"/>
                      </a:endParaRPr>
                    </a:p>
                  </a:txBody>
                  <a:tcPr/>
                </a:tc>
                <a:extLst>
                  <a:ext uri="{0D108BD9-81ED-4DB2-BD59-A6C34878D82A}">
                    <a16:rowId xmlns:a16="http://schemas.microsoft.com/office/drawing/2014/main" xmlns="" val="10001"/>
                  </a:ext>
                </a:extLst>
              </a:tr>
              <a:tr h="277880">
                <a:tc>
                  <a:txBody>
                    <a:bodyPr/>
                    <a:lstStyle/>
                    <a:p>
                      <a:r>
                        <a:rPr lang="en-US" sz="1400" dirty="0" smtClean="0">
                          <a:latin typeface="Gadugi" panose="020B0502040204020203" pitchFamily="34" charset="0"/>
                        </a:rPr>
                        <a:t>LRC</a:t>
                      </a:r>
                      <a:endParaRPr lang="en-US" sz="1400" dirty="0">
                        <a:latin typeface="Gadugi" panose="020B0502040204020203" pitchFamily="34" charset="0"/>
                      </a:endParaRPr>
                    </a:p>
                  </a:txBody>
                  <a:tcPr/>
                </a:tc>
                <a:tc>
                  <a:txBody>
                    <a:bodyPr/>
                    <a:lstStyle/>
                    <a:p>
                      <a:r>
                        <a:rPr lang="en-US" sz="1400" dirty="0" smtClean="0">
                          <a:latin typeface="Gadugi" panose="020B0502040204020203" pitchFamily="34" charset="0"/>
                        </a:rPr>
                        <a:t>Longitudinal redundancy</a:t>
                      </a:r>
                      <a:r>
                        <a:rPr lang="en-US" sz="1400" baseline="0" dirty="0" smtClean="0">
                          <a:latin typeface="Gadugi" panose="020B0502040204020203" pitchFamily="34" charset="0"/>
                        </a:rPr>
                        <a:t> check, simple hash function</a:t>
                      </a:r>
                      <a:endParaRPr lang="en-US" sz="1400" dirty="0">
                        <a:latin typeface="Gadugi" panose="020B0502040204020203" pitchFamily="34" charset="0"/>
                      </a:endParaRPr>
                    </a:p>
                  </a:txBody>
                  <a:tcPr/>
                </a:tc>
                <a:extLst>
                  <a:ext uri="{0D108BD9-81ED-4DB2-BD59-A6C34878D82A}">
                    <a16:rowId xmlns:a16="http://schemas.microsoft.com/office/drawing/2014/main" xmlns="" val="10002"/>
                  </a:ext>
                </a:extLst>
              </a:tr>
              <a:tr h="277880">
                <a:tc>
                  <a:txBody>
                    <a:bodyPr/>
                    <a:lstStyle/>
                    <a:p>
                      <a:r>
                        <a:rPr lang="en-US" sz="1400" dirty="0" smtClean="0">
                          <a:latin typeface="Gadugi" panose="020B0502040204020203" pitchFamily="34" charset="0"/>
                        </a:rPr>
                        <a:t>timestamp</a:t>
                      </a:r>
                      <a:endParaRPr lang="en-US" sz="1400" dirty="0">
                        <a:latin typeface="Gadugi" panose="020B0502040204020203" pitchFamily="34" charset="0"/>
                      </a:endParaRPr>
                    </a:p>
                  </a:txBody>
                  <a:tcPr/>
                </a:tc>
                <a:tc>
                  <a:txBody>
                    <a:bodyPr/>
                    <a:lstStyle/>
                    <a:p>
                      <a:r>
                        <a:rPr lang="en-US" sz="1400" baseline="0" dirty="0" smtClean="0">
                          <a:latin typeface="Gadugi" panose="020B0502040204020203" pitchFamily="34" charset="0"/>
                        </a:rPr>
                        <a:t>Generate timestamp (granularity of 5 ns)</a:t>
                      </a:r>
                    </a:p>
                  </a:txBody>
                  <a:tcPr/>
                </a:tc>
                <a:extLst>
                  <a:ext uri="{0D108BD9-81ED-4DB2-BD59-A6C34878D82A}">
                    <a16:rowId xmlns:a16="http://schemas.microsoft.com/office/drawing/2014/main" xmlns="" val="10003"/>
                  </a:ext>
                </a:extLst>
              </a:tr>
            </a:tbl>
          </a:graphicData>
        </a:graphic>
      </p:graphicFrame>
      <p:sp>
        <p:nvSpPr>
          <p:cNvPr id="3" name="TextBox 2"/>
          <p:cNvSpPr txBox="1"/>
          <p:nvPr/>
        </p:nvSpPr>
        <p:spPr>
          <a:xfrm>
            <a:off x="1028700" y="4808378"/>
            <a:ext cx="7746031" cy="215444"/>
          </a:xfrm>
          <a:prstGeom prst="rect">
            <a:avLst/>
          </a:prstGeom>
          <a:noFill/>
        </p:spPr>
        <p:txBody>
          <a:bodyPr wrap="none" rtlCol="0">
            <a:spAutoFit/>
          </a:bodyPr>
          <a:lstStyle/>
          <a:p>
            <a:r>
              <a:rPr lang="en-US" sz="800" dirty="0" smtClean="0"/>
              <a:t>[1] </a:t>
            </a:r>
            <a:r>
              <a:rPr lang="en-US" sz="800" dirty="0" err="1" smtClean="0"/>
              <a:t>Sivaraman</a:t>
            </a:r>
            <a:r>
              <a:rPr lang="en-US" sz="800" dirty="0"/>
              <a:t>, </a:t>
            </a:r>
            <a:r>
              <a:rPr lang="en-US" sz="800" dirty="0" err="1"/>
              <a:t>Anirudh</a:t>
            </a:r>
            <a:r>
              <a:rPr lang="en-US" sz="800" dirty="0"/>
              <a:t>, et al. "Packet transactions: High-level programming for line-rate switches." </a:t>
            </a:r>
            <a:r>
              <a:rPr lang="en-US" sz="800" i="1" dirty="0"/>
              <a:t>Proceedings of the 2016 ACM SIGCOMM Conference</a:t>
            </a:r>
            <a:r>
              <a:rPr lang="en-US" sz="800" dirty="0"/>
              <a:t>. ACM, 2016.</a:t>
            </a:r>
            <a:endParaRPr lang="en-US" sz="800" dirty="0"/>
          </a:p>
        </p:txBody>
      </p:sp>
    </p:spTree>
    <p:extLst>
      <p:ext uri="{BB962C8B-B14F-4D97-AF65-F5344CB8AC3E}">
        <p14:creationId xmlns:p14="http://schemas.microsoft.com/office/powerpoint/2010/main" val="19651922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Atom Externs in P4 – Resetting Counter</a:t>
            </a:r>
          </a:p>
        </p:txBody>
      </p:sp>
      <p:sp>
        <p:nvSpPr>
          <p:cNvPr id="3" name="Content Placeholder 2"/>
          <p:cNvSpPr>
            <a:spLocks noGrp="1"/>
          </p:cNvSpPr>
          <p:nvPr>
            <p:ph sz="half" idx="1"/>
          </p:nvPr>
        </p:nvSpPr>
        <p:spPr/>
        <p:txBody>
          <a:bodyPr/>
          <a:lstStyle/>
          <a:p>
            <a:pPr marL="0" indent="0">
              <a:buNone/>
            </a:pPr>
            <a:r>
              <a:rPr lang="en-US" dirty="0"/>
              <a:t>Packet processing pseudo code:</a:t>
            </a:r>
          </a:p>
          <a:p>
            <a:pPr marL="0" indent="0">
              <a:buNone/>
            </a:pPr>
            <a:endParaRPr lang="en-US" dirty="0"/>
          </a:p>
          <a:p>
            <a:pPr marL="0" indent="0">
              <a:buNone/>
            </a:pPr>
            <a:r>
              <a:rPr lang="en-US" dirty="0">
                <a:latin typeface="Courier New"/>
                <a:cs typeface="Courier New"/>
              </a:rPr>
              <a:t>count[NUM_ENTRIES];</a:t>
            </a:r>
          </a:p>
          <a:p>
            <a:pPr marL="0" indent="0">
              <a:buNone/>
            </a:pPr>
            <a:endParaRPr lang="en-US" dirty="0">
              <a:latin typeface="Courier New"/>
              <a:cs typeface="Courier New"/>
            </a:endParaRPr>
          </a:p>
          <a:p>
            <a:pPr marL="0" indent="0">
              <a:buNone/>
            </a:pPr>
            <a:r>
              <a:rPr lang="en-US" dirty="0">
                <a:latin typeface="Courier New"/>
                <a:cs typeface="Courier New"/>
              </a:rPr>
              <a:t>if (</a:t>
            </a:r>
            <a:r>
              <a:rPr lang="en-US" dirty="0" err="1">
                <a:latin typeface="Courier New"/>
                <a:cs typeface="Courier New"/>
              </a:rPr>
              <a:t>pkt.hdr.reset</a:t>
            </a:r>
            <a:r>
              <a:rPr lang="en-US" dirty="0">
                <a:latin typeface="Courier New"/>
                <a:cs typeface="Courier New"/>
              </a:rPr>
              <a:t> == 1):</a:t>
            </a:r>
          </a:p>
          <a:p>
            <a:pPr marL="0" indent="0">
              <a:buNone/>
            </a:pPr>
            <a:r>
              <a:rPr lang="en-US" dirty="0">
                <a:latin typeface="Courier New"/>
                <a:cs typeface="Courier New"/>
              </a:rPr>
              <a:t>    count[</a:t>
            </a:r>
            <a:r>
              <a:rPr lang="en-US" dirty="0" err="1">
                <a:latin typeface="Courier New"/>
                <a:cs typeface="Courier New"/>
              </a:rPr>
              <a:t>pkt.hdr.index</a:t>
            </a:r>
            <a:r>
              <a:rPr lang="en-US" dirty="0">
                <a:latin typeface="Courier New"/>
                <a:cs typeface="Courier New"/>
              </a:rPr>
              <a:t>] = 0</a:t>
            </a:r>
          </a:p>
          <a:p>
            <a:pPr marL="0" indent="0">
              <a:buNone/>
            </a:pPr>
            <a:r>
              <a:rPr lang="en-US" dirty="0">
                <a:latin typeface="Courier New"/>
                <a:cs typeface="Courier New"/>
              </a:rPr>
              <a:t>else:</a:t>
            </a:r>
          </a:p>
          <a:p>
            <a:pPr marL="0" indent="0">
              <a:buNone/>
            </a:pPr>
            <a:r>
              <a:rPr lang="en-US" dirty="0">
                <a:latin typeface="Courier New"/>
                <a:cs typeface="Courier New"/>
              </a:rPr>
              <a:t>    count[</a:t>
            </a:r>
            <a:r>
              <a:rPr lang="en-US" dirty="0" err="1">
                <a:latin typeface="Courier New"/>
                <a:cs typeface="Courier New"/>
              </a:rPr>
              <a:t>pkt.hdr.index</a:t>
            </a:r>
            <a:r>
              <a:rPr lang="en-US" dirty="0">
                <a:latin typeface="Courier New"/>
                <a:cs typeface="Courier New"/>
              </a:rPr>
              <a:t>]++</a:t>
            </a:r>
            <a:endParaRPr lang="en-US" dirty="0">
              <a:latin typeface="Courier New"/>
              <a:cs typeface="Courier New"/>
              <a:sym typeface="Wingdings"/>
            </a:endParaRPr>
          </a:p>
          <a:p>
            <a:pPr marL="0" indent="0" defTabSz="914400">
              <a:spcBef>
                <a:spcPts val="0"/>
              </a:spcBef>
              <a:spcAft>
                <a:spcPts val="0"/>
              </a:spcAft>
              <a:buClrTx/>
              <a:buSzTx/>
              <a:buNone/>
            </a:pP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112</a:t>
            </a:fld>
            <a:endParaRPr lang="en-US" dirty="0">
              <a:solidFill>
                <a:prstClr val="black">
                  <a:tint val="75000"/>
                </a:prstClr>
              </a:solidFill>
            </a:endParaRPr>
          </a:p>
        </p:txBody>
      </p:sp>
    </p:spTree>
    <p:extLst>
      <p:ext uri="{BB962C8B-B14F-4D97-AF65-F5344CB8AC3E}">
        <p14:creationId xmlns:p14="http://schemas.microsoft.com/office/powerpoint/2010/main" val="29232868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Using Atom Externs in P4 – Resetting Counter</a:t>
            </a:r>
          </a:p>
        </p:txBody>
      </p:sp>
      <p:sp>
        <p:nvSpPr>
          <p:cNvPr id="4" name="Slide Number Placeholder 3"/>
          <p:cNvSpPr>
            <a:spLocks noGrp="1"/>
          </p:cNvSpPr>
          <p:nvPr>
            <p:ph type="sldNum" sz="quarter" idx="4"/>
          </p:nvPr>
        </p:nvSpPr>
        <p:spPr>
          <a:xfrm>
            <a:off x="8156843" y="4387121"/>
            <a:ext cx="1066800" cy="159544"/>
          </a:xfrm>
        </p:spPr>
        <p:txBody>
          <a:bodyPr/>
          <a:lstStyle/>
          <a:p>
            <a:fld id="{7D98702C-BA5F-8D4B-B23D-DEB8E47CE420}" type="slidenum">
              <a:rPr lang="en-US" smtClean="0">
                <a:solidFill>
                  <a:prstClr val="black">
                    <a:tint val="75000"/>
                  </a:prstClr>
                </a:solidFill>
              </a:rPr>
              <a:pPr/>
              <a:t>113</a:t>
            </a:fld>
            <a:endParaRPr lang="en-US" dirty="0">
              <a:solidFill>
                <a:prstClr val="black">
                  <a:tint val="75000"/>
                </a:prstClr>
              </a:solidFill>
            </a:endParaRPr>
          </a:p>
        </p:txBody>
      </p:sp>
      <p:sp>
        <p:nvSpPr>
          <p:cNvPr id="5" name="TextBox 4"/>
          <p:cNvSpPr txBox="1"/>
          <p:nvPr/>
        </p:nvSpPr>
        <p:spPr>
          <a:xfrm>
            <a:off x="0" y="718090"/>
            <a:ext cx="4772460" cy="4154984"/>
          </a:xfrm>
          <a:prstGeom prst="rect">
            <a:avLst/>
          </a:prstGeom>
          <a:noFill/>
        </p:spPr>
        <p:txBody>
          <a:bodyPr wrap="none" rtlCol="0">
            <a:spAutoFit/>
          </a:bodyPr>
          <a:lstStyle/>
          <a:p>
            <a:r>
              <a:rPr lang="en-US" sz="1100" b="1" dirty="0">
                <a:solidFill>
                  <a:srgbClr val="FF6600"/>
                </a:solidFill>
                <a:latin typeface="Courier New"/>
                <a:cs typeface="Courier New"/>
              </a:rPr>
              <a:t>#define</a:t>
            </a:r>
            <a:r>
              <a:rPr lang="en-US" sz="1100" b="1" dirty="0">
                <a:latin typeface="Courier New"/>
                <a:cs typeface="Courier New"/>
              </a:rPr>
              <a:t> REG_READ    0</a:t>
            </a:r>
          </a:p>
          <a:p>
            <a:r>
              <a:rPr lang="en-US" sz="1100" b="1" dirty="0">
                <a:solidFill>
                  <a:srgbClr val="FF6600"/>
                </a:solidFill>
                <a:latin typeface="Courier New"/>
                <a:cs typeface="Courier New"/>
              </a:rPr>
              <a:t>#define</a:t>
            </a:r>
            <a:r>
              <a:rPr lang="en-US" sz="1100" b="1" dirty="0">
                <a:latin typeface="Courier New"/>
                <a:cs typeface="Courier New"/>
              </a:rPr>
              <a:t> REG_WRITE   1</a:t>
            </a:r>
          </a:p>
          <a:p>
            <a:r>
              <a:rPr lang="en-US" sz="1100" b="1" dirty="0">
                <a:solidFill>
                  <a:srgbClr val="FF6600"/>
                </a:solidFill>
                <a:latin typeface="Courier New"/>
                <a:cs typeface="Courier New"/>
              </a:rPr>
              <a:t>#define</a:t>
            </a:r>
            <a:r>
              <a:rPr lang="en-US" sz="1100" b="1" dirty="0">
                <a:latin typeface="Courier New"/>
                <a:cs typeface="Courier New"/>
              </a:rPr>
              <a:t> REG_ADD     </a:t>
            </a:r>
            <a:r>
              <a:rPr lang="en-US" sz="1100" b="1" dirty="0" smtClean="0">
                <a:latin typeface="Courier New"/>
                <a:cs typeface="Courier New"/>
              </a:rPr>
              <a:t>2</a:t>
            </a:r>
            <a:endParaRPr lang="en-US" sz="1100" b="1" dirty="0">
              <a:latin typeface="Courier New"/>
              <a:cs typeface="Courier New"/>
            </a:endParaRPr>
          </a:p>
          <a:p>
            <a:r>
              <a:rPr lang="en-US" sz="1100" b="1" dirty="0">
                <a:solidFill>
                  <a:srgbClr val="008000"/>
                </a:solidFill>
                <a:latin typeface="Courier New"/>
                <a:cs typeface="Courier New"/>
              </a:rPr>
              <a:t>// count register</a:t>
            </a:r>
          </a:p>
          <a:p>
            <a:r>
              <a:rPr lang="en-US" sz="1100" b="1" dirty="0">
                <a:latin typeface="Courier New"/>
                <a:cs typeface="Courier New"/>
              </a:rPr>
              <a:t>@</a:t>
            </a:r>
            <a:r>
              <a:rPr lang="en-US" sz="1100" b="1" dirty="0" err="1">
                <a:latin typeface="Courier New"/>
                <a:cs typeface="Courier New"/>
              </a:rPr>
              <a:t>Xilinx_MaxLatency</a:t>
            </a:r>
            <a:r>
              <a:rPr lang="en-US" sz="1100" b="1" dirty="0">
                <a:latin typeface="Courier New"/>
                <a:cs typeface="Courier New"/>
              </a:rPr>
              <a:t>(1)</a:t>
            </a:r>
          </a:p>
          <a:p>
            <a:r>
              <a:rPr lang="en-US" sz="1100" b="1" dirty="0">
                <a:latin typeface="Courier New"/>
                <a:cs typeface="Courier New"/>
              </a:rPr>
              <a:t>@</a:t>
            </a:r>
            <a:r>
              <a:rPr lang="en-US" sz="1100" b="1" dirty="0" err="1">
                <a:latin typeface="Courier New"/>
                <a:cs typeface="Courier New"/>
              </a:rPr>
              <a:t>Xilinx_ControlWidth</a:t>
            </a:r>
            <a:r>
              <a:rPr lang="en-US" sz="1100" b="1" dirty="0">
                <a:latin typeface="Courier New"/>
                <a:cs typeface="Courier New"/>
              </a:rPr>
              <a:t>(3)</a:t>
            </a:r>
          </a:p>
          <a:p>
            <a:r>
              <a:rPr lang="en-US" sz="1100" b="1" dirty="0">
                <a:solidFill>
                  <a:srgbClr val="FF6600"/>
                </a:solidFill>
                <a:latin typeface="Courier New"/>
                <a:cs typeface="Courier New"/>
              </a:rPr>
              <a:t>extern void</a:t>
            </a:r>
            <a:r>
              <a:rPr lang="en-US" sz="1100" b="1" dirty="0">
                <a:latin typeface="Courier New"/>
                <a:cs typeface="Courier New"/>
              </a:rPr>
              <a:t> count(</a:t>
            </a:r>
            <a:r>
              <a:rPr lang="en-US" sz="1100" b="1" dirty="0">
                <a:solidFill>
                  <a:srgbClr val="FF6600"/>
                </a:solidFill>
                <a:latin typeface="Courier New"/>
                <a:cs typeface="Courier New"/>
              </a:rPr>
              <a:t>in bit</a:t>
            </a:r>
            <a:r>
              <a:rPr lang="en-US" sz="1100" b="1" dirty="0">
                <a:latin typeface="Courier New"/>
                <a:cs typeface="Courier New"/>
              </a:rPr>
              <a:t>&lt;3&gt; </a:t>
            </a:r>
            <a:r>
              <a:rPr lang="en-US" sz="1100" b="1" dirty="0" smtClean="0">
                <a:latin typeface="Courier New"/>
                <a:cs typeface="Courier New"/>
              </a:rPr>
              <a:t>index, </a:t>
            </a:r>
            <a:r>
              <a:rPr lang="en-US" sz="1100" b="1" dirty="0" smtClean="0">
                <a:solidFill>
                  <a:srgbClr val="FF6600"/>
                </a:solidFill>
                <a:latin typeface="Courier New"/>
                <a:cs typeface="Courier New"/>
              </a:rPr>
              <a:t>in </a:t>
            </a:r>
            <a:r>
              <a:rPr lang="en-US" sz="1100" b="1" dirty="0">
                <a:solidFill>
                  <a:srgbClr val="FF6600"/>
                </a:solidFill>
                <a:latin typeface="Courier New"/>
                <a:cs typeface="Courier New"/>
              </a:rPr>
              <a:t>bit</a:t>
            </a:r>
            <a:r>
              <a:rPr lang="en-US" sz="1100" b="1" dirty="0">
                <a:latin typeface="Courier New"/>
                <a:cs typeface="Courier New"/>
              </a:rPr>
              <a:t>&lt;32&gt; </a:t>
            </a:r>
            <a:r>
              <a:rPr lang="en-US" sz="1100" b="1" dirty="0" err="1" smtClean="0">
                <a:latin typeface="Courier New"/>
                <a:cs typeface="Courier New"/>
              </a:rPr>
              <a:t>newVal</a:t>
            </a:r>
            <a:r>
              <a:rPr lang="en-US" sz="1100" b="1" dirty="0" smtClean="0">
                <a:latin typeface="Courier New"/>
                <a:cs typeface="Courier New"/>
              </a:rPr>
              <a:t>, </a:t>
            </a:r>
          </a:p>
          <a:p>
            <a:r>
              <a:rPr lang="en-US" sz="1100" b="1" dirty="0">
                <a:solidFill>
                  <a:srgbClr val="FF6600"/>
                </a:solidFill>
                <a:latin typeface="Courier New"/>
                <a:cs typeface="Courier New"/>
              </a:rPr>
              <a:t> </a:t>
            </a:r>
            <a:r>
              <a:rPr lang="en-US" sz="1100" b="1" dirty="0" smtClean="0">
                <a:solidFill>
                  <a:srgbClr val="FF6600"/>
                </a:solidFill>
                <a:latin typeface="Courier New"/>
                <a:cs typeface="Courier New"/>
              </a:rPr>
              <a:t>                 in </a:t>
            </a:r>
            <a:r>
              <a:rPr lang="en-US" sz="1100" b="1" dirty="0">
                <a:solidFill>
                  <a:srgbClr val="FF6600"/>
                </a:solidFill>
                <a:latin typeface="Courier New"/>
                <a:cs typeface="Courier New"/>
              </a:rPr>
              <a:t>bit</a:t>
            </a:r>
            <a:r>
              <a:rPr lang="en-US" sz="1100" b="1" dirty="0">
                <a:latin typeface="Courier New"/>
                <a:cs typeface="Courier New"/>
              </a:rPr>
              <a:t>&lt;32&gt; </a:t>
            </a:r>
            <a:r>
              <a:rPr lang="en-US" sz="1100" b="1" dirty="0" err="1" smtClean="0">
                <a:latin typeface="Courier New"/>
                <a:cs typeface="Courier New"/>
              </a:rPr>
              <a:t>incVal,</a:t>
            </a:r>
            <a:r>
              <a:rPr lang="en-US" sz="1100" b="1" dirty="0" err="1" smtClean="0">
                <a:solidFill>
                  <a:srgbClr val="FF6600"/>
                </a:solidFill>
                <a:latin typeface="Courier New"/>
                <a:cs typeface="Courier New"/>
              </a:rPr>
              <a:t>in</a:t>
            </a:r>
            <a:r>
              <a:rPr lang="en-US" sz="1100" b="1" dirty="0" smtClean="0">
                <a:solidFill>
                  <a:srgbClr val="FF6600"/>
                </a:solidFill>
                <a:latin typeface="Courier New"/>
                <a:cs typeface="Courier New"/>
              </a:rPr>
              <a:t> </a:t>
            </a:r>
            <a:r>
              <a:rPr lang="en-US" sz="1100" b="1" dirty="0">
                <a:solidFill>
                  <a:srgbClr val="FF6600"/>
                </a:solidFill>
                <a:latin typeface="Courier New"/>
                <a:cs typeface="Courier New"/>
              </a:rPr>
              <a:t>bit</a:t>
            </a:r>
            <a:r>
              <a:rPr lang="en-US" sz="1100" b="1" dirty="0">
                <a:latin typeface="Courier New"/>
                <a:cs typeface="Courier New"/>
              </a:rPr>
              <a:t>&lt;8&gt; </a:t>
            </a:r>
            <a:r>
              <a:rPr lang="en-US" sz="1100" b="1" dirty="0" err="1">
                <a:latin typeface="Courier New"/>
                <a:cs typeface="Courier New"/>
              </a:rPr>
              <a:t>opCode</a:t>
            </a:r>
            <a:r>
              <a:rPr lang="en-US" sz="1100" b="1" dirty="0">
                <a:latin typeface="Courier New"/>
                <a:cs typeface="Courier New"/>
              </a:rPr>
              <a:t>,</a:t>
            </a:r>
          </a:p>
          <a:p>
            <a:r>
              <a:rPr lang="en-US" sz="1100" b="1" dirty="0">
                <a:latin typeface="Courier New"/>
                <a:cs typeface="Courier New"/>
              </a:rPr>
              <a:t>                  </a:t>
            </a:r>
            <a:r>
              <a:rPr lang="en-US" sz="1100" b="1" dirty="0" smtClean="0">
                <a:solidFill>
                  <a:srgbClr val="FF6600"/>
                </a:solidFill>
                <a:latin typeface="Courier New"/>
                <a:cs typeface="Courier New"/>
              </a:rPr>
              <a:t>out </a:t>
            </a:r>
            <a:r>
              <a:rPr lang="en-US" sz="1100" b="1" dirty="0">
                <a:solidFill>
                  <a:srgbClr val="FF6600"/>
                </a:solidFill>
                <a:latin typeface="Courier New"/>
                <a:cs typeface="Courier New"/>
              </a:rPr>
              <a:t>bit</a:t>
            </a:r>
            <a:r>
              <a:rPr lang="en-US" sz="1100" b="1" dirty="0">
                <a:latin typeface="Courier New"/>
                <a:cs typeface="Courier New"/>
              </a:rPr>
              <a:t>&lt;32&gt; result);</a:t>
            </a:r>
          </a:p>
          <a:p>
            <a:endParaRPr lang="en-US" sz="1100" b="1" dirty="0">
              <a:latin typeface="Courier New"/>
              <a:cs typeface="Courier New"/>
            </a:endParaRPr>
          </a:p>
          <a:p>
            <a:r>
              <a:rPr lang="en-US" sz="1100" b="1" dirty="0">
                <a:solidFill>
                  <a:srgbClr val="FF6600"/>
                </a:solidFill>
                <a:latin typeface="Courier New"/>
                <a:cs typeface="Courier New"/>
              </a:rPr>
              <a:t>bit</a:t>
            </a:r>
            <a:r>
              <a:rPr lang="en-US" sz="1100" b="1" dirty="0">
                <a:latin typeface="Courier New"/>
                <a:cs typeface="Courier New"/>
              </a:rPr>
              <a:t>&lt;16&gt; index = </a:t>
            </a:r>
            <a:r>
              <a:rPr lang="en-US" sz="1100" b="1" dirty="0" err="1" smtClean="0">
                <a:latin typeface="Courier New"/>
                <a:cs typeface="Courier New"/>
              </a:rPr>
              <a:t>pkt.hdr.index</a:t>
            </a:r>
            <a:r>
              <a:rPr lang="en-US" sz="1100" b="1" dirty="0" smtClean="0">
                <a:latin typeface="Courier New"/>
                <a:cs typeface="Courier New"/>
              </a:rPr>
              <a:t>; </a:t>
            </a:r>
          </a:p>
          <a:p>
            <a:r>
              <a:rPr lang="en-US" sz="1100" b="1" dirty="0" smtClean="0">
                <a:solidFill>
                  <a:srgbClr val="FF6600"/>
                </a:solidFill>
                <a:latin typeface="Courier New"/>
                <a:cs typeface="Courier New"/>
              </a:rPr>
              <a:t>bit</a:t>
            </a:r>
            <a:r>
              <a:rPr lang="en-US" sz="1100" b="1" dirty="0" smtClean="0">
                <a:latin typeface="Courier New"/>
                <a:cs typeface="Courier New"/>
              </a:rPr>
              <a:t>&lt;32</a:t>
            </a:r>
            <a:r>
              <a:rPr lang="en-US" sz="1100" b="1" dirty="0">
                <a:latin typeface="Courier New"/>
                <a:cs typeface="Courier New"/>
              </a:rPr>
              <a:t>&gt; </a:t>
            </a:r>
            <a:r>
              <a:rPr lang="en-US" sz="1100" b="1" dirty="0" err="1" smtClean="0">
                <a:latin typeface="Courier New"/>
                <a:cs typeface="Courier New"/>
              </a:rPr>
              <a:t>newVal</a:t>
            </a:r>
            <a:r>
              <a:rPr lang="en-US" sz="1100" b="1" dirty="0" smtClean="0">
                <a:latin typeface="Courier New"/>
                <a:cs typeface="Courier New"/>
              </a:rPr>
              <a:t>; </a:t>
            </a:r>
            <a:r>
              <a:rPr lang="en-US" sz="1100" b="1" dirty="0" smtClean="0">
                <a:solidFill>
                  <a:srgbClr val="FF6600"/>
                </a:solidFill>
                <a:latin typeface="Courier New"/>
                <a:cs typeface="Courier New"/>
              </a:rPr>
              <a:t>bit</a:t>
            </a:r>
            <a:r>
              <a:rPr lang="en-US" sz="1100" b="1" dirty="0" smtClean="0">
                <a:latin typeface="Courier New"/>
                <a:cs typeface="Courier New"/>
              </a:rPr>
              <a:t>&lt;32</a:t>
            </a:r>
            <a:r>
              <a:rPr lang="en-US" sz="1100" b="1" dirty="0">
                <a:latin typeface="Courier New"/>
                <a:cs typeface="Courier New"/>
              </a:rPr>
              <a:t>&gt; </a:t>
            </a:r>
            <a:r>
              <a:rPr lang="en-US" sz="1100" b="1" dirty="0" err="1" smtClean="0">
                <a:latin typeface="Courier New"/>
                <a:cs typeface="Courier New"/>
              </a:rPr>
              <a:t>incVal</a:t>
            </a:r>
            <a:r>
              <a:rPr lang="en-US" sz="1100" b="1" dirty="0" smtClean="0">
                <a:latin typeface="Courier New"/>
                <a:cs typeface="Courier New"/>
              </a:rPr>
              <a:t>; </a:t>
            </a:r>
            <a:r>
              <a:rPr lang="en-US" sz="1100" b="1" dirty="0" smtClean="0">
                <a:solidFill>
                  <a:srgbClr val="FF6600"/>
                </a:solidFill>
                <a:latin typeface="Courier New"/>
                <a:cs typeface="Courier New"/>
              </a:rPr>
              <a:t>bit</a:t>
            </a:r>
            <a:r>
              <a:rPr lang="en-US" sz="1100" b="1" dirty="0" smtClean="0">
                <a:latin typeface="Courier New"/>
                <a:cs typeface="Courier New"/>
              </a:rPr>
              <a:t>&lt;8</a:t>
            </a:r>
            <a:r>
              <a:rPr lang="en-US" sz="1100" b="1" dirty="0">
                <a:latin typeface="Courier New"/>
                <a:cs typeface="Courier New"/>
              </a:rPr>
              <a:t>&gt; </a:t>
            </a:r>
            <a:r>
              <a:rPr lang="en-US" sz="1100" b="1" dirty="0" err="1">
                <a:latin typeface="Courier New"/>
                <a:cs typeface="Courier New"/>
              </a:rPr>
              <a:t>opCode</a:t>
            </a:r>
            <a:r>
              <a:rPr lang="en-US" sz="1100" b="1" dirty="0" smtClean="0">
                <a:latin typeface="Courier New"/>
                <a:cs typeface="Courier New"/>
              </a:rPr>
              <a:t>;</a:t>
            </a:r>
            <a:endParaRPr lang="en-US" sz="1100" b="1" dirty="0">
              <a:latin typeface="Courier New"/>
              <a:cs typeface="Courier New"/>
            </a:endParaRPr>
          </a:p>
          <a:p>
            <a:r>
              <a:rPr lang="en-US" sz="1100" b="1" dirty="0">
                <a:solidFill>
                  <a:srgbClr val="FF6600"/>
                </a:solidFill>
                <a:latin typeface="Courier New"/>
                <a:cs typeface="Courier New"/>
              </a:rPr>
              <a:t>if</a:t>
            </a:r>
            <a:r>
              <a:rPr lang="en-US" sz="1100" b="1" dirty="0">
                <a:latin typeface="Courier New"/>
                <a:cs typeface="Courier New"/>
              </a:rPr>
              <a:t>(</a:t>
            </a:r>
            <a:r>
              <a:rPr lang="en-US" sz="1100" b="1" dirty="0" err="1">
                <a:latin typeface="Courier New"/>
                <a:cs typeface="Courier New"/>
              </a:rPr>
              <a:t>pkt.hdr.reset</a:t>
            </a:r>
            <a:r>
              <a:rPr lang="en-US" sz="1100" b="1" dirty="0">
                <a:latin typeface="Courier New"/>
                <a:cs typeface="Courier New"/>
              </a:rPr>
              <a:t> == 1) {</a:t>
            </a:r>
          </a:p>
          <a:p>
            <a:r>
              <a:rPr lang="en-US" sz="1100" b="1" dirty="0">
                <a:latin typeface="Courier New"/>
                <a:cs typeface="Courier New"/>
              </a:rPr>
              <a:t>    </a:t>
            </a:r>
            <a:r>
              <a:rPr lang="en-US" sz="1100" b="1" dirty="0" err="1">
                <a:latin typeface="Courier New"/>
                <a:cs typeface="Courier New"/>
              </a:rPr>
              <a:t>newVal</a:t>
            </a:r>
            <a:r>
              <a:rPr lang="en-US" sz="1100" b="1" dirty="0">
                <a:latin typeface="Courier New"/>
                <a:cs typeface="Courier New"/>
              </a:rPr>
              <a:t> = 0;</a:t>
            </a:r>
          </a:p>
          <a:p>
            <a:r>
              <a:rPr lang="en-US" sz="1100" b="1" dirty="0">
                <a:latin typeface="Courier New"/>
                <a:cs typeface="Courier New"/>
              </a:rPr>
              <a:t>    </a:t>
            </a:r>
            <a:r>
              <a:rPr lang="en-US" sz="1100" b="1" dirty="0" err="1">
                <a:latin typeface="Courier New"/>
                <a:cs typeface="Courier New"/>
              </a:rPr>
              <a:t>incVal</a:t>
            </a:r>
            <a:r>
              <a:rPr lang="en-US" sz="1100" b="1" dirty="0">
                <a:latin typeface="Courier New"/>
                <a:cs typeface="Courier New"/>
              </a:rPr>
              <a:t> = 0; </a:t>
            </a:r>
            <a:r>
              <a:rPr lang="en-US" sz="1100" b="1" dirty="0">
                <a:solidFill>
                  <a:srgbClr val="008000"/>
                </a:solidFill>
                <a:latin typeface="Courier New"/>
                <a:cs typeface="Courier New"/>
              </a:rPr>
              <a:t>// not used</a:t>
            </a:r>
          </a:p>
          <a:p>
            <a:r>
              <a:rPr lang="en-US" sz="1100" b="1" dirty="0">
                <a:latin typeface="Courier New"/>
                <a:cs typeface="Courier New"/>
              </a:rPr>
              <a:t>    </a:t>
            </a:r>
            <a:r>
              <a:rPr lang="en-US" sz="1100" b="1" dirty="0" err="1">
                <a:latin typeface="Courier New"/>
                <a:cs typeface="Courier New"/>
              </a:rPr>
              <a:t>opCode</a:t>
            </a:r>
            <a:r>
              <a:rPr lang="en-US" sz="1100" b="1" dirty="0">
                <a:latin typeface="Courier New"/>
                <a:cs typeface="Courier New"/>
              </a:rPr>
              <a:t> = REG_WRITE;</a:t>
            </a:r>
          </a:p>
          <a:p>
            <a:r>
              <a:rPr lang="en-US" sz="1100" b="1" dirty="0">
                <a:latin typeface="Courier New"/>
                <a:cs typeface="Courier New"/>
              </a:rPr>
              <a:t>} </a:t>
            </a:r>
            <a:r>
              <a:rPr lang="en-US" sz="1100" b="1" dirty="0">
                <a:solidFill>
                  <a:srgbClr val="FF6600"/>
                </a:solidFill>
                <a:latin typeface="Courier New"/>
                <a:cs typeface="Courier New"/>
              </a:rPr>
              <a:t>else</a:t>
            </a:r>
            <a:r>
              <a:rPr lang="en-US" sz="1100" b="1" dirty="0">
                <a:latin typeface="Courier New"/>
                <a:cs typeface="Courier New"/>
              </a:rPr>
              <a:t> {</a:t>
            </a:r>
          </a:p>
          <a:p>
            <a:r>
              <a:rPr lang="en-US" sz="1100" b="1" dirty="0">
                <a:latin typeface="Courier New"/>
                <a:cs typeface="Courier New"/>
              </a:rPr>
              <a:t>    </a:t>
            </a:r>
            <a:r>
              <a:rPr lang="en-US" sz="1100" b="1" dirty="0" err="1">
                <a:latin typeface="Courier New"/>
                <a:cs typeface="Courier New"/>
              </a:rPr>
              <a:t>newVal</a:t>
            </a:r>
            <a:r>
              <a:rPr lang="en-US" sz="1100" b="1" dirty="0">
                <a:latin typeface="Courier New"/>
                <a:cs typeface="Courier New"/>
              </a:rPr>
              <a:t> = 0; </a:t>
            </a:r>
            <a:r>
              <a:rPr lang="en-US" sz="1100" b="1" dirty="0">
                <a:solidFill>
                  <a:srgbClr val="008000"/>
                </a:solidFill>
                <a:latin typeface="Courier New"/>
                <a:cs typeface="Courier New"/>
              </a:rPr>
              <a:t>// not used</a:t>
            </a:r>
          </a:p>
          <a:p>
            <a:r>
              <a:rPr lang="en-US" sz="1100" b="1" dirty="0">
                <a:latin typeface="Courier New"/>
                <a:cs typeface="Courier New"/>
              </a:rPr>
              <a:t>    </a:t>
            </a:r>
            <a:r>
              <a:rPr lang="en-US" sz="1100" b="1" dirty="0" err="1">
                <a:latin typeface="Courier New"/>
                <a:cs typeface="Courier New"/>
              </a:rPr>
              <a:t>incVal</a:t>
            </a:r>
            <a:r>
              <a:rPr lang="en-US" sz="1100" b="1" dirty="0">
                <a:latin typeface="Courier New"/>
                <a:cs typeface="Courier New"/>
              </a:rPr>
              <a:t> = 1;</a:t>
            </a:r>
          </a:p>
          <a:p>
            <a:r>
              <a:rPr lang="en-US" sz="1100" b="1" dirty="0">
                <a:latin typeface="Courier New"/>
                <a:cs typeface="Courier New"/>
              </a:rPr>
              <a:t>    </a:t>
            </a:r>
            <a:r>
              <a:rPr lang="en-US" sz="1100" b="1" dirty="0" err="1">
                <a:latin typeface="Courier New"/>
                <a:cs typeface="Courier New"/>
              </a:rPr>
              <a:t>opCode</a:t>
            </a:r>
            <a:r>
              <a:rPr lang="en-US" sz="1100" b="1" dirty="0">
                <a:latin typeface="Courier New"/>
                <a:cs typeface="Courier New"/>
              </a:rPr>
              <a:t> = REG_ADD;</a:t>
            </a:r>
          </a:p>
          <a:p>
            <a:r>
              <a:rPr lang="en-US" sz="1100" b="1" dirty="0">
                <a:latin typeface="Courier New"/>
                <a:cs typeface="Courier New"/>
              </a:rPr>
              <a:t>}</a:t>
            </a:r>
          </a:p>
          <a:p>
            <a:endParaRPr lang="en-US" sz="1100" b="1" dirty="0">
              <a:latin typeface="Courier New"/>
              <a:cs typeface="Courier New"/>
            </a:endParaRPr>
          </a:p>
          <a:p>
            <a:r>
              <a:rPr lang="en-US" sz="1100" b="1" dirty="0">
                <a:solidFill>
                  <a:srgbClr val="FF6600"/>
                </a:solidFill>
                <a:latin typeface="Courier New"/>
                <a:cs typeface="Courier New"/>
              </a:rPr>
              <a:t>bit</a:t>
            </a:r>
            <a:r>
              <a:rPr lang="en-US" sz="1100" b="1" dirty="0">
                <a:latin typeface="Courier New"/>
                <a:cs typeface="Courier New"/>
              </a:rPr>
              <a:t>&lt;32&gt; result; </a:t>
            </a:r>
            <a:r>
              <a:rPr lang="en-US" sz="1100" b="1" dirty="0">
                <a:solidFill>
                  <a:srgbClr val="008000"/>
                </a:solidFill>
                <a:latin typeface="Courier New"/>
                <a:cs typeface="Courier New"/>
              </a:rPr>
              <a:t>// the new value stored in </a:t>
            </a:r>
            <a:r>
              <a:rPr lang="en-US" sz="1100" b="1" dirty="0" smtClean="0">
                <a:solidFill>
                  <a:srgbClr val="008000"/>
                </a:solidFill>
                <a:latin typeface="Courier New"/>
                <a:cs typeface="Courier New"/>
              </a:rPr>
              <a:t>count </a:t>
            </a:r>
            <a:r>
              <a:rPr lang="en-US" sz="1100" b="1" dirty="0" err="1" smtClean="0">
                <a:solidFill>
                  <a:srgbClr val="008000"/>
                </a:solidFill>
                <a:latin typeface="Courier New"/>
                <a:cs typeface="Courier New"/>
              </a:rPr>
              <a:t>reg</a:t>
            </a:r>
            <a:endParaRPr lang="en-US" sz="1100" b="1" dirty="0">
              <a:solidFill>
                <a:srgbClr val="008000"/>
              </a:solidFill>
              <a:latin typeface="Courier New"/>
              <a:cs typeface="Courier New"/>
            </a:endParaRPr>
          </a:p>
          <a:p>
            <a:r>
              <a:rPr lang="en-US" sz="1100" b="1" dirty="0" err="1">
                <a:latin typeface="Courier New"/>
                <a:cs typeface="Courier New"/>
              </a:rPr>
              <a:t>count_reg_raw</a:t>
            </a:r>
            <a:r>
              <a:rPr lang="en-US" sz="1100" b="1" dirty="0">
                <a:latin typeface="Courier New"/>
                <a:cs typeface="Courier New"/>
              </a:rPr>
              <a:t>(index, </a:t>
            </a:r>
            <a:r>
              <a:rPr lang="en-US" sz="1100" b="1" dirty="0" err="1">
                <a:latin typeface="Courier New"/>
                <a:cs typeface="Courier New"/>
              </a:rPr>
              <a:t>newVal</a:t>
            </a:r>
            <a:r>
              <a:rPr lang="en-US" sz="1100" b="1" dirty="0">
                <a:latin typeface="Courier New"/>
                <a:cs typeface="Courier New"/>
              </a:rPr>
              <a:t>, </a:t>
            </a:r>
            <a:r>
              <a:rPr lang="en-US" sz="1100" b="1" dirty="0" err="1">
                <a:latin typeface="Courier New"/>
                <a:cs typeface="Courier New"/>
              </a:rPr>
              <a:t>incVal</a:t>
            </a:r>
            <a:r>
              <a:rPr lang="en-US" sz="1100" b="1" dirty="0">
                <a:latin typeface="Courier New"/>
                <a:cs typeface="Courier New"/>
              </a:rPr>
              <a:t>, </a:t>
            </a:r>
            <a:r>
              <a:rPr lang="en-US" sz="1100" b="1" dirty="0" err="1">
                <a:latin typeface="Courier New"/>
                <a:cs typeface="Courier New"/>
              </a:rPr>
              <a:t>opCode</a:t>
            </a:r>
            <a:r>
              <a:rPr lang="en-US" sz="1100" b="1" dirty="0">
                <a:latin typeface="Courier New"/>
                <a:cs typeface="Courier New"/>
              </a:rPr>
              <a:t>, result);</a:t>
            </a:r>
          </a:p>
        </p:txBody>
      </p:sp>
      <p:sp>
        <p:nvSpPr>
          <p:cNvPr id="6" name="Content Placeholder 2"/>
          <p:cNvSpPr txBox="1">
            <a:spLocks/>
          </p:cNvSpPr>
          <p:nvPr/>
        </p:nvSpPr>
        <p:spPr>
          <a:xfrm>
            <a:off x="4015406" y="727628"/>
            <a:ext cx="4959627" cy="550822"/>
          </a:xfrm>
          <a:prstGeom prst="rect">
            <a:avLst/>
          </a:prstGeom>
          <a:ln w="28575" cmpd="sng">
            <a:solidFill>
              <a:schemeClr val="tx1"/>
            </a:solidFill>
            <a:prstDash val="dash"/>
          </a:ln>
        </p:spPr>
        <p:txBody>
          <a:bodyPr>
            <a:normAutofit fontScale="77500" lnSpcReduction="20000"/>
          </a:bodyPr>
          <a:lst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Font typeface="Wingdings" charset="2"/>
              <a:buChar char="u"/>
            </a:pPr>
            <a:r>
              <a:rPr lang="en-US" smtClean="0"/>
              <a:t>State can be accessed exactly </a:t>
            </a:r>
            <a:r>
              <a:rPr lang="en-US" i="1" smtClean="0"/>
              <a:t>1 time</a:t>
            </a:r>
          </a:p>
          <a:p>
            <a:pPr>
              <a:buFont typeface="Wingdings" charset="2"/>
              <a:buChar char="u"/>
            </a:pPr>
            <a:r>
              <a:rPr lang="en-US" dirty="0" smtClean="0"/>
              <a:t>Using RAW atom here</a:t>
            </a:r>
          </a:p>
        </p:txBody>
      </p:sp>
      <p:sp>
        <p:nvSpPr>
          <p:cNvPr id="7" name="Content Placeholder 2"/>
          <p:cNvSpPr txBox="1">
            <a:spLocks/>
          </p:cNvSpPr>
          <p:nvPr/>
        </p:nvSpPr>
        <p:spPr>
          <a:xfrm>
            <a:off x="5421794" y="1583436"/>
            <a:ext cx="3553239" cy="451832"/>
          </a:xfrm>
          <a:prstGeom prst="rect">
            <a:avLst/>
          </a:prstGeom>
          <a:ln w="28575" cmpd="sng">
            <a:solidFill>
              <a:schemeClr val="tx1"/>
            </a:solidFill>
            <a:prstDash val="dash"/>
          </a:ln>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charset="0"/>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0"/>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1900" dirty="0" smtClean="0"/>
              <a:t>  Instantiate atom</a:t>
            </a:r>
            <a:endParaRPr lang="en-US" sz="1900" b="1" i="1" dirty="0" smtClean="0"/>
          </a:p>
          <a:p>
            <a:pPr>
              <a:buFont typeface="Wingdings" charset="2"/>
              <a:buChar char="u"/>
            </a:pPr>
            <a:endParaRPr lang="en-US" dirty="0" smtClean="0"/>
          </a:p>
        </p:txBody>
      </p:sp>
      <p:sp>
        <p:nvSpPr>
          <p:cNvPr id="8" name="Content Placeholder 2"/>
          <p:cNvSpPr txBox="1">
            <a:spLocks/>
          </p:cNvSpPr>
          <p:nvPr/>
        </p:nvSpPr>
        <p:spPr>
          <a:xfrm>
            <a:off x="5421793" y="3063461"/>
            <a:ext cx="3553240" cy="397305"/>
          </a:xfrm>
          <a:prstGeom prst="rect">
            <a:avLst/>
          </a:prstGeom>
          <a:ln w="28575" cmpd="sng">
            <a:solidFill>
              <a:schemeClr val="tx1"/>
            </a:solidFill>
            <a:prstDash val="dash"/>
          </a:ln>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charset="0"/>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0"/>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1900" dirty="0" smtClean="0"/>
              <a:t>  Set metadata for </a:t>
            </a:r>
            <a:r>
              <a:rPr lang="en-US" sz="1900" smtClean="0"/>
              <a:t>state </a:t>
            </a:r>
            <a:r>
              <a:rPr lang="en-US" sz="1900" smtClean="0"/>
              <a:t>access</a:t>
            </a:r>
            <a:endParaRPr lang="en-US" sz="1900" b="1" i="1" dirty="0" smtClean="0"/>
          </a:p>
        </p:txBody>
      </p:sp>
      <p:sp>
        <p:nvSpPr>
          <p:cNvPr id="9" name="Content Placeholder 2"/>
          <p:cNvSpPr txBox="1">
            <a:spLocks/>
          </p:cNvSpPr>
          <p:nvPr/>
        </p:nvSpPr>
        <p:spPr>
          <a:xfrm>
            <a:off x="5458687" y="4374446"/>
            <a:ext cx="3516347" cy="451832"/>
          </a:xfrm>
          <a:prstGeom prst="rect">
            <a:avLst/>
          </a:prstGeom>
          <a:ln w="28575" cmpd="sng">
            <a:solidFill>
              <a:schemeClr val="tx1"/>
            </a:solidFill>
            <a:prstDash val="dash"/>
          </a:ln>
        </p:spPr>
        <p:txBody>
          <a:bodyPr vert="horz" lIns="0" tIns="45720" rIns="0" bIns="45720" rtlCol="0">
            <a:normAutofit/>
          </a:bodyPr>
          <a:lstStyle>
            <a:lvl1pPr marL="342900" indent="-342900" algn="l" defTabSz="457200" rtl="0" eaLnBrk="1" fontAlgn="base" hangingPunct="1">
              <a:spcBef>
                <a:spcPct val="20000"/>
              </a:spcBef>
              <a:spcAft>
                <a:spcPct val="0"/>
              </a:spcAft>
              <a:buClr>
                <a:schemeClr val="bg2"/>
              </a:buClr>
              <a:buFont typeface="Wingdings" charset="0"/>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charset="0"/>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1900" b="1" dirty="0"/>
              <a:t> </a:t>
            </a:r>
            <a:r>
              <a:rPr lang="en-US" sz="1900" b="1" dirty="0" smtClean="0"/>
              <a:t>Single</a:t>
            </a:r>
            <a:r>
              <a:rPr lang="en-US" sz="1900" dirty="0" smtClean="0"/>
              <a:t> state access!</a:t>
            </a:r>
            <a:endParaRPr lang="en-US" sz="1900" b="1" i="1" dirty="0" smtClean="0"/>
          </a:p>
          <a:p>
            <a:pPr>
              <a:buFont typeface="Wingdings" charset="2"/>
              <a:buChar char="u"/>
            </a:pPr>
            <a:endParaRPr lang="en-US" dirty="0" smtClean="0"/>
          </a:p>
        </p:txBody>
      </p:sp>
      <p:sp>
        <p:nvSpPr>
          <p:cNvPr id="10" name="Left Brace 9"/>
          <p:cNvSpPr/>
          <p:nvPr/>
        </p:nvSpPr>
        <p:spPr>
          <a:xfrm rot="10800000">
            <a:off x="4649357" y="1333638"/>
            <a:ext cx="601524" cy="9133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rot="10800000">
            <a:off x="4649357" y="2349793"/>
            <a:ext cx="601524" cy="182464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a:stCxn id="9" idx="1"/>
          </p:cNvCxnSpPr>
          <p:nvPr/>
        </p:nvCxnSpPr>
        <p:spPr>
          <a:xfrm flipH="1">
            <a:off x="4550703" y="4600362"/>
            <a:ext cx="907984" cy="582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043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7" end="1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8" end="1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9" end="1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20" end="2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22" end="22"/>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23" end="23"/>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API &amp; Interactive CLI Tool Generation</a:t>
            </a:r>
            <a:endParaRPr lang="en-US" dirty="0"/>
          </a:p>
        </p:txBody>
      </p:sp>
      <p:sp>
        <p:nvSpPr>
          <p:cNvPr id="3" name="Content Placeholder 2"/>
          <p:cNvSpPr>
            <a:spLocks noGrp="1"/>
          </p:cNvSpPr>
          <p:nvPr>
            <p:ph sz="half" idx="1"/>
          </p:nvPr>
        </p:nvSpPr>
        <p:spPr/>
        <p:txBody>
          <a:bodyPr/>
          <a:lstStyle/>
          <a:p>
            <a:pPr>
              <a:lnSpc>
                <a:spcPct val="130000"/>
              </a:lnSpc>
              <a:buFont typeface="Arial"/>
              <a:buChar char="•"/>
            </a:pPr>
            <a:r>
              <a:rPr lang="en-US" sz="2000" dirty="0"/>
              <a:t>Both Python API and C API</a:t>
            </a:r>
          </a:p>
          <a:p>
            <a:pPr lvl="1">
              <a:lnSpc>
                <a:spcPct val="130000"/>
              </a:lnSpc>
              <a:buFont typeface="Arial"/>
              <a:buChar char="•"/>
            </a:pPr>
            <a:r>
              <a:rPr lang="en-US" sz="2300" dirty="0">
                <a:solidFill>
                  <a:srgbClr val="000000"/>
                </a:solidFill>
              </a:rPr>
              <a:t>Manipulate tables and </a:t>
            </a:r>
            <a:r>
              <a:rPr lang="en-US" sz="2300" dirty="0" err="1">
                <a:solidFill>
                  <a:srgbClr val="000000"/>
                </a:solidFill>
              </a:rPr>
              <a:t>stateful</a:t>
            </a:r>
            <a:r>
              <a:rPr lang="en-US" sz="2300" dirty="0">
                <a:solidFill>
                  <a:srgbClr val="000000"/>
                </a:solidFill>
              </a:rPr>
              <a:t> elements in P4 switch</a:t>
            </a:r>
          </a:p>
          <a:p>
            <a:pPr lvl="1">
              <a:lnSpc>
                <a:spcPct val="130000"/>
              </a:lnSpc>
              <a:buFont typeface="Arial"/>
              <a:buChar char="•"/>
            </a:pPr>
            <a:r>
              <a:rPr lang="en-US" sz="2300" dirty="0">
                <a:solidFill>
                  <a:srgbClr val="000000"/>
                </a:solidFill>
              </a:rPr>
              <a:t>Used by control-plane program</a:t>
            </a:r>
          </a:p>
          <a:p>
            <a:pPr>
              <a:lnSpc>
                <a:spcPct val="130000"/>
              </a:lnSpc>
              <a:buFont typeface="Arial"/>
              <a:buChar char="•"/>
            </a:pPr>
            <a:r>
              <a:rPr lang="en-US" sz="2300" dirty="0">
                <a:solidFill>
                  <a:srgbClr val="000000"/>
                </a:solidFill>
              </a:rPr>
              <a:t>CLI tool</a:t>
            </a:r>
          </a:p>
          <a:p>
            <a:pPr lvl="1">
              <a:lnSpc>
                <a:spcPct val="130000"/>
              </a:lnSpc>
              <a:buFont typeface="Arial"/>
              <a:buChar char="•"/>
            </a:pPr>
            <a:r>
              <a:rPr lang="en-US" sz="2300" dirty="0">
                <a:solidFill>
                  <a:srgbClr val="000000"/>
                </a:solidFill>
              </a:rPr>
              <a:t>Useful debugging feature</a:t>
            </a:r>
          </a:p>
          <a:p>
            <a:pPr lvl="1">
              <a:lnSpc>
                <a:spcPct val="130000"/>
              </a:lnSpc>
              <a:buFont typeface="Arial"/>
              <a:buChar char="•"/>
            </a:pPr>
            <a:r>
              <a:rPr lang="en-US" sz="2300" dirty="0">
                <a:solidFill>
                  <a:srgbClr val="000000"/>
                </a:solidFill>
              </a:rPr>
              <a:t>Query various compile-time information</a:t>
            </a:r>
          </a:p>
          <a:p>
            <a:pPr lvl="1">
              <a:lnSpc>
                <a:spcPct val="130000"/>
              </a:lnSpc>
              <a:buFont typeface="Arial"/>
              <a:buChar char="•"/>
            </a:pPr>
            <a:r>
              <a:rPr lang="en-US" sz="2300" dirty="0">
                <a:solidFill>
                  <a:srgbClr val="000000"/>
                </a:solidFill>
              </a:rPr>
              <a:t>Interact directly with tables and </a:t>
            </a:r>
            <a:r>
              <a:rPr lang="en-US" sz="2300" dirty="0" err="1">
                <a:solidFill>
                  <a:srgbClr val="000000"/>
                </a:solidFill>
              </a:rPr>
              <a:t>stateful</a:t>
            </a:r>
            <a:r>
              <a:rPr lang="en-US" sz="2300" dirty="0">
                <a:solidFill>
                  <a:srgbClr val="000000"/>
                </a:solidFill>
              </a:rPr>
              <a:t> elements in </a:t>
            </a:r>
            <a:r>
              <a:rPr lang="en-US" sz="2300" dirty="0" smtClean="0">
                <a:solidFill>
                  <a:srgbClr val="000000"/>
                </a:solidFill>
              </a:rPr>
              <a:t>at run time</a:t>
            </a:r>
            <a:endParaRPr lang="en-US" sz="2300" dirty="0">
              <a:solidFill>
                <a:srgbClr val="000000"/>
              </a:solidFill>
            </a:endParaRPr>
          </a:p>
          <a:p>
            <a:pPr marL="0" indent="0"/>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114</a:t>
            </a:fld>
            <a:endParaRPr lang="en-US" dirty="0">
              <a:solidFill>
                <a:prstClr val="black">
                  <a:tint val="75000"/>
                </a:prstClr>
              </a:solidFill>
            </a:endParaRPr>
          </a:p>
        </p:txBody>
      </p:sp>
    </p:spTree>
    <p:extLst>
      <p:ext uri="{BB962C8B-B14F-4D97-AF65-F5344CB8AC3E}">
        <p14:creationId xmlns:p14="http://schemas.microsoft.com/office/powerpoint/2010/main" val="19818248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P4</a:t>
            </a:r>
            <a:r>
              <a:rPr lang="en-US" dirty="0" smtClean="0">
                <a:sym typeface="Wingdings"/>
              </a:rPr>
              <a:t>NetFPGA Workflow</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115</a:t>
            </a:fld>
            <a:endParaRPr lang="en-US" dirty="0">
              <a:solidFill>
                <a:prstClr val="black">
                  <a:tint val="75000"/>
                </a:prstClr>
              </a:solidFill>
            </a:endParaRPr>
          </a:p>
        </p:txBody>
      </p:sp>
      <p:sp>
        <p:nvSpPr>
          <p:cNvPr id="5" name="Rounded Rectangular Callout 4"/>
          <p:cNvSpPr/>
          <p:nvPr/>
        </p:nvSpPr>
        <p:spPr>
          <a:xfrm>
            <a:off x="637063" y="754820"/>
            <a:ext cx="5768902" cy="1671263"/>
          </a:xfrm>
          <a:prstGeom prst="wedgeRoundRectCallout">
            <a:avLst>
              <a:gd name="adj1" fmla="val 63680"/>
              <a:gd name="adj2" fmla="val -14518"/>
              <a:gd name="adj3" fmla="val 16667"/>
            </a:avLst>
          </a:prstGeom>
          <a:solidFill>
            <a:schemeClr val="tx2">
              <a:lumMod val="20000"/>
              <a:lumOff val="80000"/>
            </a:schemeClr>
          </a:solidFill>
          <a:ln>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2"/>
          <p:cNvSpPr>
            <a:spLocks noGrp="1"/>
          </p:cNvSpPr>
          <p:nvPr>
            <p:ph sz="quarter" idx="4294967295"/>
          </p:nvPr>
        </p:nvSpPr>
        <p:spPr>
          <a:xfrm>
            <a:off x="677382" y="704684"/>
            <a:ext cx="7700963" cy="4222123"/>
          </a:xfrm>
          <a:prstGeom prst="rect">
            <a:avLst/>
          </a:prstGeom>
        </p:spPr>
        <p:txBody>
          <a:bodyPr/>
          <a:lstStyle/>
          <a:p>
            <a:pPr>
              <a:lnSpc>
                <a:spcPct val="150000"/>
              </a:lnSpc>
              <a:spcBef>
                <a:spcPts val="0"/>
              </a:spcBef>
              <a:buFont typeface="+mj-lt"/>
              <a:buAutoNum type="arabicPeriod"/>
            </a:pPr>
            <a:r>
              <a:rPr lang="en-US" sz="2400" dirty="0" smtClean="0"/>
              <a:t>Write P4 program</a:t>
            </a:r>
          </a:p>
          <a:p>
            <a:pPr>
              <a:lnSpc>
                <a:spcPct val="150000"/>
              </a:lnSpc>
              <a:spcBef>
                <a:spcPts val="0"/>
              </a:spcBef>
              <a:buFont typeface="+mj-lt"/>
              <a:buAutoNum type="arabicPeriod"/>
            </a:pPr>
            <a:r>
              <a:rPr lang="en-US" sz="2400" dirty="0" smtClean="0"/>
              <a:t>Write externs</a:t>
            </a:r>
          </a:p>
          <a:p>
            <a:pPr>
              <a:lnSpc>
                <a:spcPct val="150000"/>
              </a:lnSpc>
              <a:spcBef>
                <a:spcPts val="0"/>
              </a:spcBef>
              <a:buFont typeface="+mj-lt"/>
              <a:buAutoNum type="arabicPeriod"/>
            </a:pPr>
            <a:r>
              <a:rPr lang="en-US" sz="2400" dirty="0" smtClean="0"/>
              <a:t>Write python </a:t>
            </a:r>
            <a:r>
              <a:rPr lang="en-US" sz="2400" dirty="0" err="1" smtClean="0"/>
              <a:t>gen_testdata.py</a:t>
            </a:r>
            <a:r>
              <a:rPr lang="en-US" sz="2400" dirty="0" smtClean="0"/>
              <a:t> script</a:t>
            </a:r>
          </a:p>
          <a:p>
            <a:pPr>
              <a:lnSpc>
                <a:spcPct val="150000"/>
              </a:lnSpc>
              <a:spcBef>
                <a:spcPts val="0"/>
              </a:spcBef>
              <a:buFont typeface="+mj-lt"/>
              <a:buAutoNum type="arabicPeriod"/>
            </a:pPr>
            <a:r>
              <a:rPr lang="en-US" sz="2400" dirty="0" smtClean="0"/>
              <a:t>Compile to </a:t>
            </a:r>
            <a:r>
              <a:rPr lang="en-US" sz="2400" dirty="0"/>
              <a:t>V</a:t>
            </a:r>
            <a:r>
              <a:rPr lang="en-US" sz="2400" dirty="0" smtClean="0"/>
              <a:t>erilog / generate API &amp; CLI tools</a:t>
            </a:r>
          </a:p>
          <a:p>
            <a:pPr>
              <a:lnSpc>
                <a:spcPct val="150000"/>
              </a:lnSpc>
              <a:spcBef>
                <a:spcPts val="0"/>
              </a:spcBef>
              <a:buFont typeface="+mj-lt"/>
              <a:buAutoNum type="arabicPeriod"/>
            </a:pPr>
            <a:r>
              <a:rPr lang="en-US" sz="2400" dirty="0" smtClean="0"/>
              <a:t>Run simulations</a:t>
            </a:r>
          </a:p>
          <a:p>
            <a:pPr>
              <a:lnSpc>
                <a:spcPct val="150000"/>
              </a:lnSpc>
              <a:spcBef>
                <a:spcPts val="0"/>
              </a:spcBef>
              <a:buFont typeface="+mj-lt"/>
              <a:buAutoNum type="arabicPeriod"/>
            </a:pPr>
            <a:r>
              <a:rPr lang="en-US" sz="2400" dirty="0" smtClean="0"/>
              <a:t>Build </a:t>
            </a:r>
            <a:r>
              <a:rPr lang="en-US" sz="2400" dirty="0" err="1" smtClean="0"/>
              <a:t>bitstream</a:t>
            </a:r>
            <a:endParaRPr lang="en-US" sz="2400" dirty="0" smtClean="0"/>
          </a:p>
          <a:p>
            <a:pPr>
              <a:lnSpc>
                <a:spcPct val="150000"/>
              </a:lnSpc>
              <a:spcBef>
                <a:spcPts val="0"/>
              </a:spcBef>
              <a:buFont typeface="+mj-lt"/>
              <a:buAutoNum type="arabicPeriod"/>
            </a:pPr>
            <a:r>
              <a:rPr lang="en-US" sz="2400" dirty="0" smtClean="0"/>
              <a:t>Check implementation results</a:t>
            </a:r>
          </a:p>
          <a:p>
            <a:pPr>
              <a:lnSpc>
                <a:spcPct val="150000"/>
              </a:lnSpc>
              <a:spcBef>
                <a:spcPts val="0"/>
              </a:spcBef>
              <a:buFont typeface="+mj-lt"/>
              <a:buAutoNum type="arabicPeriod"/>
            </a:pPr>
            <a:r>
              <a:rPr lang="en-US" sz="2400" dirty="0" smtClean="0"/>
              <a:t>Test the hardware</a:t>
            </a:r>
            <a:endParaRPr lang="en-US" sz="2400" dirty="0"/>
          </a:p>
        </p:txBody>
      </p:sp>
      <p:sp>
        <p:nvSpPr>
          <p:cNvPr id="7" name="TextBox 6"/>
          <p:cNvSpPr txBox="1"/>
          <p:nvPr/>
        </p:nvSpPr>
        <p:spPr>
          <a:xfrm>
            <a:off x="7019220" y="833339"/>
            <a:ext cx="2055206" cy="707886"/>
          </a:xfrm>
          <a:prstGeom prst="rect">
            <a:avLst/>
          </a:prstGeom>
          <a:noFill/>
        </p:spPr>
        <p:txBody>
          <a:bodyPr wrap="square" rtlCol="0">
            <a:spAutoFit/>
          </a:bodyPr>
          <a:lstStyle/>
          <a:p>
            <a:pPr algn="ctr"/>
            <a:r>
              <a:rPr lang="en-US" sz="2000" dirty="0" smtClean="0"/>
              <a:t>All of your effort will go here</a:t>
            </a:r>
            <a:endParaRPr lang="en-US" sz="2000" dirty="0"/>
          </a:p>
        </p:txBody>
      </p:sp>
      <p:sp>
        <p:nvSpPr>
          <p:cNvPr id="18" name="Freeform 17"/>
          <p:cNvSpPr/>
          <p:nvPr/>
        </p:nvSpPr>
        <p:spPr>
          <a:xfrm>
            <a:off x="402902" y="1123121"/>
            <a:ext cx="334611" cy="2126037"/>
          </a:xfrm>
          <a:custGeom>
            <a:avLst/>
            <a:gdLst>
              <a:gd name="connsiteX0" fmla="*/ 517203 w 517203"/>
              <a:gd name="connsiteY0" fmla="*/ 1818861 h 1818861"/>
              <a:gd name="connsiteX1" fmla="*/ 368 w 517203"/>
              <a:gd name="connsiteY1" fmla="*/ 884582 h 1818861"/>
              <a:gd name="connsiteX2" fmla="*/ 427751 w 517203"/>
              <a:gd name="connsiteY2" fmla="*/ 0 h 1818861"/>
            </a:gdLst>
            <a:ahLst/>
            <a:cxnLst>
              <a:cxn ang="0">
                <a:pos x="connsiteX0" y="connsiteY0"/>
              </a:cxn>
              <a:cxn ang="0">
                <a:pos x="connsiteX1" y="connsiteY1"/>
              </a:cxn>
              <a:cxn ang="0">
                <a:pos x="connsiteX2" y="connsiteY2"/>
              </a:cxn>
            </a:cxnLst>
            <a:rect l="l" t="t" r="r" b="b"/>
            <a:pathLst>
              <a:path w="517203" h="1818861">
                <a:moveTo>
                  <a:pt x="517203" y="1818861"/>
                </a:moveTo>
                <a:cubicBezTo>
                  <a:pt x="266240" y="1503293"/>
                  <a:pt x="15277" y="1187725"/>
                  <a:pt x="368" y="884582"/>
                </a:cubicBezTo>
                <a:cubicBezTo>
                  <a:pt x="-14541" y="581438"/>
                  <a:pt x="427751" y="0"/>
                  <a:pt x="427751" y="0"/>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flipV="1">
            <a:off x="516836" y="3249159"/>
            <a:ext cx="220678" cy="565822"/>
          </a:xfrm>
          <a:custGeom>
            <a:avLst/>
            <a:gdLst>
              <a:gd name="connsiteX0" fmla="*/ 517203 w 517203"/>
              <a:gd name="connsiteY0" fmla="*/ 1818861 h 1818861"/>
              <a:gd name="connsiteX1" fmla="*/ 368 w 517203"/>
              <a:gd name="connsiteY1" fmla="*/ 884582 h 1818861"/>
              <a:gd name="connsiteX2" fmla="*/ 427751 w 517203"/>
              <a:gd name="connsiteY2" fmla="*/ 0 h 1818861"/>
            </a:gdLst>
            <a:ahLst/>
            <a:cxnLst>
              <a:cxn ang="0">
                <a:pos x="connsiteX0" y="connsiteY0"/>
              </a:cxn>
              <a:cxn ang="0">
                <a:pos x="connsiteX1" y="connsiteY1"/>
              </a:cxn>
              <a:cxn ang="0">
                <a:pos x="connsiteX2" y="connsiteY2"/>
              </a:cxn>
            </a:cxnLst>
            <a:rect l="l" t="t" r="r" b="b"/>
            <a:pathLst>
              <a:path w="517203" h="1818861">
                <a:moveTo>
                  <a:pt x="517203" y="1818861"/>
                </a:moveTo>
                <a:cubicBezTo>
                  <a:pt x="266240" y="1503293"/>
                  <a:pt x="15277" y="1187725"/>
                  <a:pt x="368" y="884582"/>
                </a:cubicBezTo>
                <a:cubicBezTo>
                  <a:pt x="-14541" y="581438"/>
                  <a:pt x="427751" y="0"/>
                  <a:pt x="427751" y="0"/>
                </a:cubicBezTo>
              </a:path>
            </a:pathLst>
          </a:custGeom>
          <a:noFill/>
          <a:ln w="38100">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16200000">
            <a:off x="63824" y="3378181"/>
            <a:ext cx="598245" cy="307777"/>
          </a:xfrm>
          <a:prstGeom prst="rect">
            <a:avLst/>
          </a:prstGeom>
          <a:noFill/>
        </p:spPr>
        <p:txBody>
          <a:bodyPr wrap="square" rtlCol="0">
            <a:spAutoFit/>
          </a:bodyPr>
          <a:lstStyle/>
          <a:p>
            <a:r>
              <a:rPr lang="en-US" b="1" dirty="0" smtClean="0"/>
              <a:t>pass</a:t>
            </a:r>
            <a:endParaRPr lang="en-US" b="1" dirty="0"/>
          </a:p>
        </p:txBody>
      </p:sp>
      <p:sp>
        <p:nvSpPr>
          <p:cNvPr id="21" name="TextBox 20"/>
          <p:cNvSpPr txBox="1"/>
          <p:nvPr/>
        </p:nvSpPr>
        <p:spPr>
          <a:xfrm rot="16200000">
            <a:off x="27638" y="2012373"/>
            <a:ext cx="442750" cy="307777"/>
          </a:xfrm>
          <a:prstGeom prst="rect">
            <a:avLst/>
          </a:prstGeom>
          <a:noFill/>
        </p:spPr>
        <p:txBody>
          <a:bodyPr wrap="none" rtlCol="0">
            <a:spAutoFit/>
          </a:bodyPr>
          <a:lstStyle/>
          <a:p>
            <a:r>
              <a:rPr lang="en-US" b="1" dirty="0" smtClean="0"/>
              <a:t>fail</a:t>
            </a:r>
            <a:endParaRPr lang="en-US" b="1" dirty="0"/>
          </a:p>
        </p:txBody>
      </p:sp>
    </p:spTree>
    <p:extLst>
      <p:ext uri="{BB962C8B-B14F-4D97-AF65-F5344CB8AC3E}">
        <p14:creationId xmlns:p14="http://schemas.microsoft.com/office/powerpoint/2010/main" val="82472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8" grpId="0" animBg="1"/>
      <p:bldP spid="19" grpId="0" animBg="1"/>
      <p:bldP spid="20" grpId="0"/>
      <p:bldP spid="2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Get the Tools!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116</a:t>
            </a:fld>
            <a:endParaRPr lang="en-US" dirty="0">
              <a:solidFill>
                <a:prstClr val="black">
                  <a:tint val="75000"/>
                </a:prstClr>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1730" y="882479"/>
            <a:ext cx="5890592" cy="917022"/>
          </a:xfrm>
          <a:prstGeom prst="rect">
            <a:avLst/>
          </a:prstGeom>
        </p:spPr>
      </p:pic>
      <p:sp>
        <p:nvSpPr>
          <p:cNvPr id="6" name="Content Placeholder 2"/>
          <p:cNvSpPr txBox="1">
            <a:spLocks/>
          </p:cNvSpPr>
          <p:nvPr/>
        </p:nvSpPr>
        <p:spPr>
          <a:xfrm>
            <a:off x="152400" y="1868558"/>
            <a:ext cx="8686800" cy="2425698"/>
          </a:xfrm>
          <a:prstGeom prst="rect">
            <a:avLst/>
          </a:prstGeom>
        </p:spPr>
        <p:txBody>
          <a:bodyPr>
            <a:normAutofit lnSpcReduction="10000"/>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pPr>
              <a:lnSpc>
                <a:spcPct val="150000"/>
              </a:lnSpc>
            </a:pPr>
            <a:r>
              <a:rPr lang="en-US" dirty="0" smtClean="0"/>
              <a:t>Docs: </a:t>
            </a:r>
            <a:r>
              <a:rPr lang="en-US" dirty="0" smtClean="0">
                <a:hlinkClick r:id="rId3"/>
              </a:rPr>
              <a:t>https</a:t>
            </a:r>
            <a:r>
              <a:rPr lang="en-US" dirty="0">
                <a:hlinkClick r:id="rId3"/>
              </a:rPr>
              <a:t>://</a:t>
            </a:r>
            <a:r>
              <a:rPr lang="en-US" dirty="0" smtClean="0">
                <a:hlinkClick r:id="rId3"/>
              </a:rPr>
              <a:t>github.com/NetFPGA/P4-NetFPGA-public/wiki</a:t>
            </a:r>
            <a:endParaRPr lang="en-US" dirty="0" smtClean="0"/>
          </a:p>
          <a:p>
            <a:pPr>
              <a:lnSpc>
                <a:spcPct val="150000"/>
              </a:lnSpc>
            </a:pPr>
            <a:r>
              <a:rPr lang="en-US" dirty="0" smtClean="0"/>
              <a:t>Request P4-&gt;</a:t>
            </a:r>
            <a:r>
              <a:rPr lang="en-US" dirty="0" err="1" smtClean="0"/>
              <a:t>NetFPGA</a:t>
            </a:r>
            <a:r>
              <a:rPr lang="en-US" dirty="0" smtClean="0"/>
              <a:t> tools and licenses from Xilinx</a:t>
            </a:r>
          </a:p>
          <a:p>
            <a:pPr>
              <a:lnSpc>
                <a:spcPct val="150000"/>
              </a:lnSpc>
            </a:pPr>
            <a:r>
              <a:rPr lang="en-US" dirty="0" err="1"/>
              <a:t>NetFPGA</a:t>
            </a:r>
            <a:r>
              <a:rPr lang="en-US" dirty="0"/>
              <a:t> SUME Board</a:t>
            </a:r>
          </a:p>
          <a:p>
            <a:pPr lvl="1">
              <a:lnSpc>
                <a:spcPct val="150000"/>
              </a:lnSpc>
            </a:pPr>
            <a:r>
              <a:rPr lang="en-US" dirty="0" smtClean="0"/>
              <a:t>(Academic users) Special </a:t>
            </a:r>
            <a:r>
              <a:rPr lang="en-US" dirty="0"/>
              <a:t>price </a:t>
            </a:r>
            <a:r>
              <a:rPr lang="en-US" dirty="0" smtClean="0"/>
              <a:t>request [1]</a:t>
            </a:r>
          </a:p>
          <a:p>
            <a:pPr lvl="1">
              <a:lnSpc>
                <a:spcPct val="150000"/>
              </a:lnSpc>
            </a:pPr>
            <a:r>
              <a:rPr lang="en-US" dirty="0" smtClean="0"/>
              <a:t>(Industry users) Purchase from </a:t>
            </a:r>
            <a:r>
              <a:rPr lang="en-US" dirty="0" err="1" smtClean="0"/>
              <a:t>Digilent</a:t>
            </a:r>
            <a:r>
              <a:rPr lang="en-US" dirty="0" smtClean="0"/>
              <a:t> [2]</a:t>
            </a:r>
          </a:p>
        </p:txBody>
      </p:sp>
      <p:sp>
        <p:nvSpPr>
          <p:cNvPr id="7" name="TextBox 6"/>
          <p:cNvSpPr txBox="1"/>
          <p:nvPr/>
        </p:nvSpPr>
        <p:spPr>
          <a:xfrm>
            <a:off x="152400" y="4294256"/>
            <a:ext cx="6357831" cy="523220"/>
          </a:xfrm>
          <a:prstGeom prst="rect">
            <a:avLst/>
          </a:prstGeom>
          <a:noFill/>
        </p:spPr>
        <p:txBody>
          <a:bodyPr wrap="none" rtlCol="0">
            <a:spAutoFit/>
          </a:bodyPr>
          <a:lstStyle/>
          <a:p>
            <a:r>
              <a:rPr lang="en-US" dirty="0" smtClean="0"/>
              <a:t>[</a:t>
            </a:r>
            <a:r>
              <a:rPr lang="en-US" dirty="0"/>
              <a:t>1</a:t>
            </a:r>
            <a:r>
              <a:rPr lang="en-US" dirty="0" smtClean="0"/>
              <a:t>] </a:t>
            </a:r>
            <a:r>
              <a:rPr lang="en-US" dirty="0">
                <a:hlinkClick r:id="rId4"/>
              </a:rPr>
              <a:t>https://netfpga.wufoo.com/forms/netfpga-special-pricing-request</a:t>
            </a:r>
            <a:r>
              <a:rPr lang="en-US" dirty="0" smtClean="0">
                <a:hlinkClick r:id="rId4"/>
              </a:rPr>
              <a:t>/</a:t>
            </a:r>
            <a:endParaRPr lang="en-US" dirty="0" smtClean="0"/>
          </a:p>
          <a:p>
            <a:r>
              <a:rPr lang="en-US" dirty="0" smtClean="0"/>
              <a:t>[2] </a:t>
            </a:r>
            <a:r>
              <a:rPr lang="en-US" dirty="0">
                <a:hlinkClick r:id="rId5"/>
              </a:rPr>
              <a:t>http://store.digilentinc.com/netfpga-sume-virtex-7-fpga-development-board/</a:t>
            </a:r>
            <a:endParaRPr lang="en-US" dirty="0"/>
          </a:p>
        </p:txBody>
      </p:sp>
    </p:spTree>
    <p:extLst>
      <p:ext uri="{BB962C8B-B14F-4D97-AF65-F5344CB8AC3E}">
        <p14:creationId xmlns:p14="http://schemas.microsoft.com/office/powerpoint/2010/main" val="212713945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research topics</a:t>
            </a:r>
            <a:endParaRPr lang="en-US" dirty="0"/>
          </a:p>
        </p:txBody>
      </p:sp>
      <p:sp>
        <p:nvSpPr>
          <p:cNvPr id="3" name="Content Placeholder 2"/>
          <p:cNvSpPr>
            <a:spLocks noGrp="1"/>
          </p:cNvSpPr>
          <p:nvPr>
            <p:ph sz="half" idx="1"/>
          </p:nvPr>
        </p:nvSpPr>
        <p:spPr/>
        <p:txBody>
          <a:bodyPr/>
          <a:lstStyle/>
          <a:p>
            <a:endParaRPr lang="en-US"/>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117</a:t>
            </a:fld>
            <a:endParaRPr lang="en-US" dirty="0">
              <a:solidFill>
                <a:prstClr val="black">
                  <a:tint val="75000"/>
                </a:prstClr>
              </a:solidFill>
            </a:endParaRPr>
          </a:p>
        </p:txBody>
      </p:sp>
    </p:spTree>
    <p:extLst>
      <p:ext uri="{BB962C8B-B14F-4D97-AF65-F5344CB8AC3E}">
        <p14:creationId xmlns:p14="http://schemas.microsoft.com/office/powerpoint/2010/main" val="7136658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ongoing P4 Research Topics</a:t>
            </a:r>
            <a:endParaRPr lang="en-US" dirty="0"/>
          </a:p>
        </p:txBody>
      </p:sp>
      <p:sp>
        <p:nvSpPr>
          <p:cNvPr id="3" name="Content Placeholder 2"/>
          <p:cNvSpPr>
            <a:spLocks noGrp="1"/>
          </p:cNvSpPr>
          <p:nvPr>
            <p:ph sz="half" idx="1"/>
          </p:nvPr>
        </p:nvSpPr>
        <p:spPr/>
        <p:txBody>
          <a:bodyPr/>
          <a:lstStyle/>
          <a:p>
            <a:r>
              <a:rPr lang="en-US" dirty="0" smtClean="0"/>
              <a:t>P4 Infrastructure</a:t>
            </a:r>
          </a:p>
          <a:p>
            <a:pPr lvl="1"/>
            <a:r>
              <a:rPr lang="en-US" b="1" dirty="0" smtClean="0"/>
              <a:t>Programmable scheduling</a:t>
            </a:r>
          </a:p>
          <a:p>
            <a:pPr lvl="1"/>
            <a:r>
              <a:rPr lang="en-US" b="1" dirty="0" smtClean="0"/>
              <a:t>Programmable target architectures</a:t>
            </a:r>
          </a:p>
          <a:p>
            <a:pPr lvl="1"/>
            <a:r>
              <a:rPr lang="en-US" dirty="0" err="1" smtClean="0"/>
              <a:t>PacketMod</a:t>
            </a:r>
            <a:endParaRPr lang="en-US" dirty="0"/>
          </a:p>
          <a:p>
            <a:r>
              <a:rPr lang="en-US" dirty="0" smtClean="0"/>
              <a:t>Data-plane Programs</a:t>
            </a:r>
          </a:p>
          <a:p>
            <a:pPr lvl="1"/>
            <a:r>
              <a:rPr lang="en-US" b="1" dirty="0" smtClean="0"/>
              <a:t>In-band network </a:t>
            </a:r>
            <a:r>
              <a:rPr lang="en-US" b="1" dirty="0"/>
              <a:t>t</a:t>
            </a:r>
            <a:r>
              <a:rPr lang="en-US" b="1" dirty="0" smtClean="0"/>
              <a:t>elemetry</a:t>
            </a:r>
          </a:p>
          <a:p>
            <a:pPr lvl="1"/>
            <a:r>
              <a:rPr lang="en-US" b="1" dirty="0" smtClean="0"/>
              <a:t>Congestion control</a:t>
            </a:r>
          </a:p>
          <a:p>
            <a:pPr lvl="1"/>
            <a:r>
              <a:rPr lang="en-US" dirty="0" smtClean="0"/>
              <a:t>Load balancing</a:t>
            </a:r>
          </a:p>
          <a:p>
            <a:r>
              <a:rPr lang="en-US" dirty="0" smtClean="0"/>
              <a:t>Networking-Offloading Applications</a:t>
            </a:r>
          </a:p>
          <a:p>
            <a:pPr lvl="1"/>
            <a:r>
              <a:rPr lang="en-US" b="1" dirty="0" smtClean="0"/>
              <a:t>Aggregation for </a:t>
            </a:r>
            <a:r>
              <a:rPr lang="en-US" b="1" dirty="0" smtClean="0"/>
              <a:t>MapReduce </a:t>
            </a:r>
            <a:r>
              <a:rPr lang="en-US" b="1" dirty="0" smtClean="0"/>
              <a:t>applications</a:t>
            </a:r>
          </a:p>
          <a:p>
            <a:pPr lvl="1"/>
            <a:r>
              <a:rPr lang="en-US" dirty="0" smtClean="0"/>
              <a:t>Key-value caching</a:t>
            </a:r>
          </a:p>
          <a:p>
            <a:pPr lvl="1"/>
            <a:r>
              <a:rPr lang="en-US" dirty="0" smtClean="0"/>
              <a:t>Consensus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118</a:t>
            </a:fld>
            <a:endParaRPr lang="en-US" dirty="0">
              <a:solidFill>
                <a:prstClr val="black">
                  <a:tint val="75000"/>
                </a:prstClr>
              </a:solidFill>
            </a:endParaRPr>
          </a:p>
        </p:txBody>
      </p:sp>
    </p:spTree>
    <p:extLst>
      <p:ext uri="{BB962C8B-B14F-4D97-AF65-F5344CB8AC3E}">
        <p14:creationId xmlns:p14="http://schemas.microsoft.com/office/powerpoint/2010/main" val="126263639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Programmable Scheduling</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119</a:t>
            </a:fld>
            <a:endParaRPr lang="en-US" dirty="0">
              <a:solidFill>
                <a:prstClr val="black">
                  <a:tint val="75000"/>
                </a:prstClr>
              </a:solidFill>
            </a:endParaRPr>
          </a:p>
        </p:txBody>
      </p:sp>
      <p:pic>
        <p:nvPicPr>
          <p:cNvPr id="5" name="Shape 2092" descr="switch_pipeline.png"/>
          <p:cNvPicPr preferRelativeResize="0">
            <a:picLocks noGrp="1"/>
          </p:cNvPicPr>
          <p:nvPr>
            <p:ph sz="half" idx="1"/>
          </p:nvPr>
        </p:nvPicPr>
        <p:blipFill>
          <a:blip r:embed="rId3">
            <a:alphaModFix/>
          </a:blip>
          <a:stretch>
            <a:fillRect/>
          </a:stretch>
        </p:blipFill>
        <p:spPr>
          <a:xfrm>
            <a:off x="152400" y="672378"/>
            <a:ext cx="8686800" cy="3817793"/>
          </a:xfrm>
          <a:prstGeom prst="rect">
            <a:avLst/>
          </a:prstGeom>
          <a:noFill/>
          <a:ln>
            <a:noFill/>
          </a:ln>
        </p:spPr>
      </p:pic>
      <p:sp>
        <p:nvSpPr>
          <p:cNvPr id="3" name="TextBox 2"/>
          <p:cNvSpPr txBox="1"/>
          <p:nvPr/>
        </p:nvSpPr>
        <p:spPr>
          <a:xfrm>
            <a:off x="533400" y="4585378"/>
            <a:ext cx="8169224" cy="246221"/>
          </a:xfrm>
          <a:prstGeom prst="rect">
            <a:avLst/>
          </a:prstGeom>
          <a:noFill/>
        </p:spPr>
        <p:txBody>
          <a:bodyPr wrap="none" rtlCol="0">
            <a:spAutoFit/>
          </a:bodyPr>
          <a:lstStyle/>
          <a:p>
            <a:r>
              <a:rPr lang="en-US" sz="1000" dirty="0" err="1"/>
              <a:t>Sivaraman</a:t>
            </a:r>
            <a:r>
              <a:rPr lang="en-US" sz="1000" dirty="0"/>
              <a:t>, </a:t>
            </a:r>
            <a:r>
              <a:rPr lang="en-US" sz="1000" dirty="0" err="1"/>
              <a:t>Anirudh</a:t>
            </a:r>
            <a:r>
              <a:rPr lang="en-US" sz="1000" dirty="0"/>
              <a:t>, et al. "Programmable packet scheduling at line rate." </a:t>
            </a:r>
            <a:r>
              <a:rPr lang="en-US" sz="1000" i="1" dirty="0"/>
              <a:t>Proceedings of the 2016 ACM SIGCOMM Conference</a:t>
            </a:r>
            <a:r>
              <a:rPr lang="en-US" sz="1000" dirty="0"/>
              <a:t>. ACM, 2016.</a:t>
            </a:r>
            <a:endParaRPr lang="en-US" sz="1000" dirty="0"/>
          </a:p>
        </p:txBody>
      </p:sp>
    </p:spTree>
    <p:extLst>
      <p:ext uri="{BB962C8B-B14F-4D97-AF65-F5344CB8AC3E}">
        <p14:creationId xmlns:p14="http://schemas.microsoft.com/office/powerpoint/2010/main" val="167257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Shape 841"/>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What can you do with P4?</a:t>
            </a:r>
            <a:endParaRPr/>
          </a:p>
        </p:txBody>
      </p:sp>
      <p:sp>
        <p:nvSpPr>
          <p:cNvPr id="842" name="Shape 842"/>
          <p:cNvSpPr txBox="1">
            <a:spLocks noGrp="1"/>
          </p:cNvSpPr>
          <p:nvPr>
            <p:ph type="body" idx="1"/>
          </p:nvPr>
        </p:nvSpPr>
        <p:spPr>
          <a:xfrm>
            <a:off x="152400" y="742951"/>
            <a:ext cx="8686800" cy="2743200"/>
          </a:xfrm>
          <a:prstGeom prst="rect">
            <a:avLst/>
          </a:prstGeom>
          <a:noFill/>
          <a:ln>
            <a:noFill/>
          </a:ln>
        </p:spPr>
        <p:txBody>
          <a:bodyPr spcFirstLastPara="1" wrap="square" lIns="91425" tIns="45700" rIns="91425" bIns="45700" anchor="t" anchorCtr="0">
            <a:noAutofit/>
          </a:bodyPr>
          <a:lstStyle/>
          <a:p>
            <a:pPr marL="205740" marR="0" lvl="0" indent="-205740" algn="l" rtl="0">
              <a:lnSpc>
                <a:spcPct val="130000"/>
              </a:lnSpc>
              <a:spcBef>
                <a:spcPts val="0"/>
              </a:spcBef>
              <a:spcAft>
                <a:spcPts val="0"/>
              </a:spcAft>
              <a:buClr>
                <a:srgbClr val="3F3151"/>
              </a:buClr>
              <a:buSzPts val="2100"/>
              <a:buFont typeface="Merriweather Sans"/>
              <a:buChar char="•"/>
            </a:pPr>
            <a:r>
              <a:rPr lang="en" sz="2100" b="1" i="0" u="none" strike="noStrike" cap="none">
                <a:solidFill>
                  <a:schemeClr val="dk1"/>
                </a:solidFill>
                <a:latin typeface="Arial"/>
                <a:ea typeface="Arial"/>
                <a:cs typeface="Arial"/>
                <a:sym typeface="Arial"/>
              </a:rPr>
              <a:t>Layer 4 Load Balancer – SilkRoad[1]</a:t>
            </a:r>
            <a:endParaRPr/>
          </a:p>
          <a:p>
            <a:pPr marL="205740" marR="0" lvl="0" indent="-205740" algn="l" rtl="0">
              <a:lnSpc>
                <a:spcPct val="130000"/>
              </a:lnSpc>
              <a:spcBef>
                <a:spcPts val="150"/>
              </a:spcBef>
              <a:spcAft>
                <a:spcPts val="0"/>
              </a:spcAft>
              <a:buClr>
                <a:srgbClr val="3F3151"/>
              </a:buClr>
              <a:buSzPts val="2100"/>
              <a:buFont typeface="Merriweather Sans"/>
              <a:buChar char="•"/>
            </a:pPr>
            <a:r>
              <a:rPr lang="en" sz="2100" b="1" i="0" u="none" strike="noStrike" cap="none">
                <a:solidFill>
                  <a:schemeClr val="dk1"/>
                </a:solidFill>
                <a:latin typeface="Arial"/>
                <a:ea typeface="Arial"/>
                <a:cs typeface="Arial"/>
                <a:sym typeface="Arial"/>
              </a:rPr>
              <a:t>Low Latency Congestion Control – NDP[2]</a:t>
            </a:r>
            <a:endParaRPr/>
          </a:p>
          <a:p>
            <a:pPr marL="205740" marR="0" lvl="0" indent="-205740" algn="l" rtl="0">
              <a:lnSpc>
                <a:spcPct val="130000"/>
              </a:lnSpc>
              <a:spcBef>
                <a:spcPts val="150"/>
              </a:spcBef>
              <a:spcAft>
                <a:spcPts val="0"/>
              </a:spcAft>
              <a:buClr>
                <a:srgbClr val="3F3151"/>
              </a:buClr>
              <a:buSzPts val="2100"/>
              <a:buFont typeface="Merriweather Sans"/>
              <a:buChar char="•"/>
            </a:pPr>
            <a:r>
              <a:rPr lang="en" sz="2100" b="1" i="0" u="none" strike="noStrike" cap="none">
                <a:solidFill>
                  <a:schemeClr val="dk1"/>
                </a:solidFill>
                <a:latin typeface="Arial"/>
                <a:ea typeface="Arial"/>
                <a:cs typeface="Arial"/>
                <a:sym typeface="Arial"/>
              </a:rPr>
              <a:t>Fast In-Network cache for key-value stores – NetCache[3]</a:t>
            </a:r>
            <a:endParaRPr/>
          </a:p>
          <a:p>
            <a:pPr marL="205740" marR="0" lvl="0" indent="-205740" algn="l" rtl="0">
              <a:lnSpc>
                <a:spcPct val="130000"/>
              </a:lnSpc>
              <a:spcBef>
                <a:spcPts val="150"/>
              </a:spcBef>
              <a:spcAft>
                <a:spcPts val="0"/>
              </a:spcAft>
              <a:buClr>
                <a:srgbClr val="3F3151"/>
              </a:buClr>
              <a:buSzPts val="2100"/>
              <a:buFont typeface="Merriweather Sans"/>
              <a:buChar char="•"/>
            </a:pPr>
            <a:r>
              <a:rPr lang="en" sz="2100" b="1" i="0" u="none" strike="noStrike" cap="none">
                <a:solidFill>
                  <a:schemeClr val="dk1"/>
                </a:solidFill>
                <a:latin typeface="Arial"/>
                <a:ea typeface="Arial"/>
                <a:cs typeface="Arial"/>
                <a:sym typeface="Arial"/>
              </a:rPr>
              <a:t>In-band Network Telemetry – INT[4]</a:t>
            </a:r>
            <a:endParaRPr/>
          </a:p>
          <a:p>
            <a:pPr marL="205740" marR="0" lvl="0" indent="-205740" algn="l" rtl="0">
              <a:lnSpc>
                <a:spcPct val="130000"/>
              </a:lnSpc>
              <a:spcBef>
                <a:spcPts val="150"/>
              </a:spcBef>
              <a:spcAft>
                <a:spcPts val="0"/>
              </a:spcAft>
              <a:buClr>
                <a:srgbClr val="3F3151"/>
              </a:buClr>
              <a:buSzPts val="2100"/>
              <a:buFont typeface="Merriweather Sans"/>
              <a:buChar char="•"/>
            </a:pPr>
            <a:r>
              <a:rPr lang="en" sz="2100" b="1" i="0" u="none" strike="noStrike" cap="none">
                <a:solidFill>
                  <a:schemeClr val="dk1"/>
                </a:solidFill>
                <a:latin typeface="Arial"/>
                <a:ea typeface="Arial"/>
                <a:cs typeface="Arial"/>
                <a:sym typeface="Arial"/>
              </a:rPr>
              <a:t>Consensus at network speed – NetPaxos[5]</a:t>
            </a:r>
            <a:endParaRPr/>
          </a:p>
          <a:p>
            <a:pPr marL="205740" marR="0" lvl="0" indent="-205740" algn="l" rtl="0">
              <a:lnSpc>
                <a:spcPct val="130000"/>
              </a:lnSpc>
              <a:spcBef>
                <a:spcPts val="150"/>
              </a:spcBef>
              <a:spcAft>
                <a:spcPts val="0"/>
              </a:spcAft>
              <a:buClr>
                <a:srgbClr val="3F3151"/>
              </a:buClr>
              <a:buSzPts val="2100"/>
              <a:buFont typeface="Merriweather Sans"/>
              <a:buChar char="•"/>
            </a:pPr>
            <a:r>
              <a:rPr lang="en" sz="2100" b="1" i="0" u="none" strike="noStrike" cap="none">
                <a:solidFill>
                  <a:schemeClr val="dk1"/>
                </a:solidFill>
                <a:latin typeface="Arial"/>
                <a:ea typeface="Arial"/>
                <a:cs typeface="Arial"/>
                <a:sym typeface="Arial"/>
              </a:rPr>
              <a:t>… and much more</a:t>
            </a:r>
            <a:endParaRPr/>
          </a:p>
        </p:txBody>
      </p:sp>
      <p:sp>
        <p:nvSpPr>
          <p:cNvPr id="843" name="Shape 843"/>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a:p>
        </p:txBody>
      </p:sp>
      <p:sp>
        <p:nvSpPr>
          <p:cNvPr id="844" name="Shape 844"/>
          <p:cNvSpPr txBox="1"/>
          <p:nvPr/>
        </p:nvSpPr>
        <p:spPr>
          <a:xfrm>
            <a:off x="152400" y="3714750"/>
            <a:ext cx="8534400" cy="93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75"/>
              <a:buFont typeface="Arial"/>
              <a:buNone/>
            </a:pPr>
            <a:r>
              <a:rPr lang="en" sz="1100" b="0" i="0" u="none" strike="noStrike" cap="none" dirty="0">
                <a:solidFill>
                  <a:schemeClr val="dk1"/>
                </a:solidFill>
                <a:latin typeface="Arial"/>
                <a:ea typeface="Arial"/>
                <a:cs typeface="Arial"/>
                <a:sym typeface="Arial"/>
              </a:rPr>
              <a:t>[1] Miao, Rui, et al. "SilkRoad: Making Stateful Layer-4 Load Balancing Fast and Cheap Using Switching ASICs." SIGCOMM, 2017.</a:t>
            </a:r>
            <a:endParaRPr dirty="0"/>
          </a:p>
          <a:p>
            <a:pPr marL="0" marR="0" lvl="0" indent="0" algn="l" rtl="0">
              <a:lnSpc>
                <a:spcPct val="100000"/>
              </a:lnSpc>
              <a:spcBef>
                <a:spcPts val="0"/>
              </a:spcBef>
              <a:spcAft>
                <a:spcPts val="0"/>
              </a:spcAft>
              <a:buClr>
                <a:schemeClr val="dk1"/>
              </a:buClr>
              <a:buSzPts val="275"/>
              <a:buFont typeface="Arial"/>
              <a:buNone/>
            </a:pPr>
            <a:r>
              <a:rPr lang="en" sz="1100" b="0" i="0" u="none" strike="noStrike" cap="none" dirty="0">
                <a:solidFill>
                  <a:schemeClr val="dk1"/>
                </a:solidFill>
                <a:latin typeface="Arial"/>
                <a:ea typeface="Arial"/>
                <a:cs typeface="Arial"/>
                <a:sym typeface="Arial"/>
              </a:rPr>
              <a:t>[2] Handley, Mark, et al. "Re-architecting datacenter networks and stacks for low latency and high performance.” SIGCOMM, 2017.</a:t>
            </a:r>
            <a:endParaRPr dirty="0"/>
          </a:p>
          <a:p>
            <a:pPr marL="0" marR="0" lvl="0" indent="0" algn="l" rtl="0">
              <a:lnSpc>
                <a:spcPct val="100000"/>
              </a:lnSpc>
              <a:spcBef>
                <a:spcPts val="0"/>
              </a:spcBef>
              <a:spcAft>
                <a:spcPts val="0"/>
              </a:spcAft>
              <a:buClr>
                <a:schemeClr val="dk1"/>
              </a:buClr>
              <a:buSzPts val="275"/>
              <a:buFont typeface="Arial"/>
              <a:buNone/>
            </a:pPr>
            <a:r>
              <a:rPr lang="en" sz="1100" b="0" i="0" u="none" strike="noStrike" cap="none" dirty="0">
                <a:solidFill>
                  <a:schemeClr val="dk1"/>
                </a:solidFill>
                <a:latin typeface="Arial"/>
                <a:ea typeface="Arial"/>
                <a:cs typeface="Arial"/>
                <a:sym typeface="Arial"/>
              </a:rPr>
              <a:t>[3] Xin Jin et al. “NetCache: Balancing Key-Value Stores with Fast In-Network Caching.” </a:t>
            </a:r>
            <a:r>
              <a:rPr lang="en" sz="1100" b="0" i="0" u="none" strike="noStrike" cap="none" dirty="0" smtClean="0">
                <a:solidFill>
                  <a:schemeClr val="dk1"/>
                </a:solidFill>
                <a:latin typeface="Arial"/>
                <a:ea typeface="Arial"/>
                <a:cs typeface="Arial"/>
                <a:sym typeface="Arial"/>
              </a:rPr>
              <a:t>SOSP, </a:t>
            </a:r>
            <a:r>
              <a:rPr lang="en" sz="1100" b="0" i="0" u="none" strike="noStrike" cap="none" dirty="0">
                <a:solidFill>
                  <a:schemeClr val="dk1"/>
                </a:solidFill>
                <a:latin typeface="Arial"/>
                <a:ea typeface="Arial"/>
                <a:cs typeface="Arial"/>
                <a:sym typeface="Arial"/>
              </a:rPr>
              <a:t>2017</a:t>
            </a:r>
            <a:endParaRPr dirty="0"/>
          </a:p>
          <a:p>
            <a:pPr marL="0" marR="0" lvl="0" indent="0" algn="l" rtl="0">
              <a:lnSpc>
                <a:spcPct val="100000"/>
              </a:lnSpc>
              <a:spcBef>
                <a:spcPts val="0"/>
              </a:spcBef>
              <a:spcAft>
                <a:spcPts val="0"/>
              </a:spcAft>
              <a:buClr>
                <a:schemeClr val="dk1"/>
              </a:buClr>
              <a:buSzPts val="275"/>
              <a:buFont typeface="Arial"/>
              <a:buNone/>
            </a:pPr>
            <a:r>
              <a:rPr lang="en" sz="1100" b="0" i="0" u="none" strike="noStrike" cap="none" dirty="0">
                <a:solidFill>
                  <a:schemeClr val="dk1"/>
                </a:solidFill>
                <a:latin typeface="Arial"/>
                <a:ea typeface="Arial"/>
                <a:cs typeface="Arial"/>
                <a:sym typeface="Arial"/>
              </a:rPr>
              <a:t>[4] Kim, Changhoon, et al. "In-band network telemetry via programmable dataplanes.” </a:t>
            </a:r>
            <a:r>
              <a:rPr lang="en" sz="1100" b="0" i="0" u="none" strike="noStrike" cap="none" dirty="0" smtClean="0">
                <a:solidFill>
                  <a:schemeClr val="dk1"/>
                </a:solidFill>
                <a:latin typeface="Arial"/>
                <a:ea typeface="Arial"/>
                <a:cs typeface="Arial"/>
                <a:sym typeface="Arial"/>
              </a:rPr>
              <a:t>SIGCOMM, </a:t>
            </a:r>
            <a:r>
              <a:rPr lang="en" sz="1100" b="0" i="0" u="none" strike="noStrike" cap="none" dirty="0">
                <a:solidFill>
                  <a:schemeClr val="dk1"/>
                </a:solidFill>
                <a:latin typeface="Arial"/>
                <a:ea typeface="Arial"/>
                <a:cs typeface="Arial"/>
                <a:sym typeface="Arial"/>
              </a:rPr>
              <a:t>2015.</a:t>
            </a:r>
            <a:endParaRPr dirty="0"/>
          </a:p>
          <a:p>
            <a:pPr marL="0" marR="0" lvl="0" indent="0" algn="l" rtl="0">
              <a:lnSpc>
                <a:spcPct val="100000"/>
              </a:lnSpc>
              <a:spcBef>
                <a:spcPts val="0"/>
              </a:spcBef>
              <a:spcAft>
                <a:spcPts val="0"/>
              </a:spcAft>
              <a:buClr>
                <a:schemeClr val="dk1"/>
              </a:buClr>
              <a:buSzPts val="275"/>
              <a:buFont typeface="Arial"/>
              <a:buNone/>
            </a:pPr>
            <a:r>
              <a:rPr lang="en" sz="1100" b="0" i="0" u="none" strike="noStrike" cap="none" dirty="0">
                <a:solidFill>
                  <a:schemeClr val="dk1"/>
                </a:solidFill>
                <a:latin typeface="Arial"/>
                <a:ea typeface="Arial"/>
                <a:cs typeface="Arial"/>
                <a:sym typeface="Arial"/>
              </a:rPr>
              <a:t>[5] Dang, Huynh Tu, et al. "NetPaxos: Consensus at network speed.” SIGCOMM, 2015.</a:t>
            </a:r>
            <a:endParaRPr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dirty="0">
                <a:sym typeface="Proxima Nova"/>
              </a:rPr>
              <a:t>Why scheduler is not programmable ... so far</a:t>
            </a:r>
            <a:endParaRPr lang="en-US" dirty="0"/>
          </a:p>
        </p:txBody>
      </p:sp>
      <p:sp>
        <p:nvSpPr>
          <p:cNvPr id="3" name="Content Placeholder 2"/>
          <p:cNvSpPr>
            <a:spLocks noGrp="1"/>
          </p:cNvSpPr>
          <p:nvPr>
            <p:ph sz="half" idx="1"/>
          </p:nvPr>
        </p:nvSpPr>
        <p:spPr/>
        <p:txBody>
          <a:bodyPr/>
          <a:lstStyle/>
          <a:p>
            <a:pPr marL="457200" lvl="0" indent="-361950">
              <a:spcAft>
                <a:spcPts val="0"/>
              </a:spcAft>
              <a:buSzPts val="2100"/>
              <a:buChar char="●"/>
            </a:pPr>
            <a:r>
              <a:rPr lang="en" dirty="0"/>
              <a:t>Plenty of scheduling algorithms, but no consensus on right abstractions. Contrast to:</a:t>
            </a:r>
          </a:p>
          <a:p>
            <a:pPr marL="914400" lvl="1" indent="-342900">
              <a:spcBef>
                <a:spcPts val="75"/>
              </a:spcBef>
              <a:spcAft>
                <a:spcPts val="0"/>
              </a:spcAft>
              <a:buSzPts val="1800"/>
              <a:buChar char="○"/>
            </a:pPr>
            <a:r>
              <a:rPr lang="en" dirty="0"/>
              <a:t>Parse graphs for parsing</a:t>
            </a:r>
          </a:p>
          <a:p>
            <a:pPr marL="914400" lvl="1" indent="-342900">
              <a:spcAft>
                <a:spcPts val="0"/>
              </a:spcAft>
              <a:buSzPts val="1800"/>
              <a:buChar char="○"/>
            </a:pPr>
            <a:r>
              <a:rPr lang="en" dirty="0"/>
              <a:t>Match-Action tables for forwarding</a:t>
            </a:r>
          </a:p>
          <a:p>
            <a:pPr lvl="0" indent="54609">
              <a:spcAft>
                <a:spcPts val="0"/>
              </a:spcAft>
              <a:buClr>
                <a:schemeClr val="dk1"/>
              </a:buClr>
              <a:buSzPts val="1100"/>
              <a:buNone/>
            </a:pPr>
            <a:endParaRPr lang="en" dirty="0"/>
          </a:p>
          <a:p>
            <a:pPr marL="457200" lvl="0" indent="-361950">
              <a:spcAft>
                <a:spcPts val="0"/>
              </a:spcAft>
              <a:buSzPts val="2100"/>
              <a:buChar char="●"/>
            </a:pPr>
            <a:r>
              <a:rPr lang="en" dirty="0"/>
              <a:t>Scheduler has tight timing requirements</a:t>
            </a:r>
          </a:p>
          <a:p>
            <a:pPr marL="914400" lvl="1" indent="-342900">
              <a:spcBef>
                <a:spcPts val="75"/>
              </a:spcBef>
              <a:spcAft>
                <a:spcPts val="0"/>
              </a:spcAft>
              <a:buSzPts val="1800"/>
              <a:buChar char="○"/>
            </a:pPr>
            <a:r>
              <a:rPr lang="en" dirty="0"/>
              <a:t>One decision </a:t>
            </a:r>
            <a:r>
              <a:rPr lang="en-US" dirty="0" smtClean="0"/>
              <a:t>every few ns</a:t>
            </a:r>
            <a:endParaRPr lang="en"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120</a:t>
            </a:fld>
            <a:endParaRPr lang="en-US" dirty="0">
              <a:solidFill>
                <a:prstClr val="black">
                  <a:tint val="75000"/>
                </a:prstClr>
              </a:solidFill>
            </a:endParaRPr>
          </a:p>
        </p:txBody>
      </p:sp>
    </p:spTree>
    <p:extLst>
      <p:ext uri="{BB962C8B-B14F-4D97-AF65-F5344CB8AC3E}">
        <p14:creationId xmlns:p14="http://schemas.microsoft.com/office/powerpoint/2010/main" val="43504879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 dirty="0">
                <a:sym typeface="Proxima Nova"/>
              </a:rPr>
              <a:t>What does the Scheduler do?</a:t>
            </a:r>
            <a:endParaRPr lang="en-US" dirty="0"/>
          </a:p>
        </p:txBody>
      </p:sp>
      <p:sp>
        <p:nvSpPr>
          <p:cNvPr id="3" name="Content Placeholder 2"/>
          <p:cNvSpPr>
            <a:spLocks noGrp="1"/>
          </p:cNvSpPr>
          <p:nvPr>
            <p:ph sz="half" idx="1"/>
          </p:nvPr>
        </p:nvSpPr>
        <p:spPr/>
        <p:txBody>
          <a:bodyPr/>
          <a:lstStyle/>
          <a:p>
            <a:pPr lvl="0" indent="54609">
              <a:spcAft>
                <a:spcPts val="0"/>
              </a:spcAft>
              <a:buClr>
                <a:schemeClr val="dk1"/>
              </a:buClr>
              <a:buSzPts val="1100"/>
              <a:buNone/>
            </a:pPr>
            <a:r>
              <a:rPr lang="en" dirty="0"/>
              <a:t>Decides:</a:t>
            </a:r>
          </a:p>
          <a:p>
            <a:pPr marL="457200" lvl="0" indent="-361950">
              <a:spcAft>
                <a:spcPts val="0"/>
              </a:spcAft>
              <a:buSzPts val="2100"/>
              <a:buChar char="●"/>
            </a:pPr>
            <a:r>
              <a:rPr lang="en" dirty="0"/>
              <a:t>In what order are packets sent?</a:t>
            </a:r>
          </a:p>
          <a:p>
            <a:pPr marL="914400" lvl="1" indent="-342900">
              <a:spcBef>
                <a:spcPts val="75"/>
              </a:spcBef>
              <a:spcAft>
                <a:spcPts val="0"/>
              </a:spcAft>
              <a:buSzPts val="1800"/>
              <a:buChar char="○"/>
            </a:pPr>
            <a:r>
              <a:rPr lang="en" dirty="0"/>
              <a:t>Ex: FCFS, Priorities, WFQ</a:t>
            </a:r>
          </a:p>
          <a:p>
            <a:pPr marL="457200" lvl="0" indent="-361950">
              <a:spcAft>
                <a:spcPts val="0"/>
              </a:spcAft>
              <a:buSzPts val="2100"/>
              <a:buChar char="●"/>
            </a:pPr>
            <a:r>
              <a:rPr lang="en" dirty="0"/>
              <a:t>At what time are packets sent?</a:t>
            </a:r>
          </a:p>
          <a:p>
            <a:pPr lvl="0" indent="54609">
              <a:spcAft>
                <a:spcPts val="0"/>
              </a:spcAft>
              <a:buNone/>
            </a:pPr>
            <a:endParaRPr lang="en" dirty="0"/>
          </a:p>
          <a:p>
            <a:pPr lvl="0" indent="54609">
              <a:spcAft>
                <a:spcPts val="0"/>
              </a:spcAft>
              <a:buClr>
                <a:schemeClr val="dk1"/>
              </a:buClr>
              <a:buSzPts val="1100"/>
              <a:buNone/>
            </a:pPr>
            <a:r>
              <a:rPr lang="en" dirty="0"/>
              <a:t>Key observation:</a:t>
            </a:r>
          </a:p>
          <a:p>
            <a:pPr marL="457200" lvl="0" indent="-361950">
              <a:spcAft>
                <a:spcPts val="0"/>
              </a:spcAft>
              <a:buSzPts val="2100"/>
              <a:buChar char="●"/>
            </a:pPr>
            <a:r>
              <a:rPr lang="en" dirty="0"/>
              <a:t>For many algorithms, the relative order in which packets are sent does not change with future arrivals</a:t>
            </a:r>
          </a:p>
          <a:p>
            <a:pPr marL="914400" lvl="1" indent="-342900">
              <a:spcBef>
                <a:spcPts val="75"/>
              </a:spcBef>
              <a:spcAft>
                <a:spcPts val="0"/>
              </a:spcAft>
              <a:buSzPts val="1800"/>
              <a:buChar char="○"/>
            </a:pPr>
            <a:r>
              <a:rPr lang="en" dirty="0"/>
              <a:t>i.e. scheduling order can be determined before </a:t>
            </a:r>
            <a:r>
              <a:rPr lang="en" dirty="0" err="1"/>
              <a:t>enqueue</a:t>
            </a:r>
            <a:endParaRPr lang="en" dirty="0"/>
          </a:p>
          <a:p>
            <a:pPr lvl="0" indent="54609">
              <a:buNone/>
            </a:pPr>
            <a:endParaRPr lang="en" dirty="0"/>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121</a:t>
            </a:fld>
            <a:endParaRPr lang="en-US" dirty="0">
              <a:solidFill>
                <a:prstClr val="black">
                  <a:tint val="75000"/>
                </a:prstClr>
              </a:solidFill>
            </a:endParaRPr>
          </a:p>
        </p:txBody>
      </p:sp>
    </p:spTree>
    <p:extLst>
      <p:ext uri="{BB962C8B-B14F-4D97-AF65-F5344CB8AC3E}">
        <p14:creationId xmlns:p14="http://schemas.microsoft.com/office/powerpoint/2010/main" val="212129927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PIFO</a:t>
            </a:r>
            <a:endParaRPr lang="en-US" dirty="0"/>
          </a:p>
        </p:txBody>
      </p:sp>
      <p:sp>
        <p:nvSpPr>
          <p:cNvPr id="3" name="Content Placeholder 2"/>
          <p:cNvSpPr>
            <a:spLocks noGrp="1"/>
          </p:cNvSpPr>
          <p:nvPr>
            <p:ph sz="half" idx="1"/>
          </p:nvPr>
        </p:nvSpPr>
        <p:spPr>
          <a:xfrm>
            <a:off x="152400" y="742951"/>
            <a:ext cx="8686800" cy="1534582"/>
          </a:xfrm>
        </p:spPr>
        <p:txBody>
          <a:bodyPr/>
          <a:lstStyle/>
          <a:p>
            <a:pPr marL="457200" lvl="0" indent="-361950">
              <a:spcAft>
                <a:spcPts val="0"/>
              </a:spcAft>
              <a:buSzPts val="2100"/>
              <a:buChar char="●"/>
            </a:pPr>
            <a:r>
              <a:rPr lang="en" dirty="0"/>
              <a:t>PIFO - </a:t>
            </a:r>
            <a:r>
              <a:rPr lang="en" dirty="0" smtClean="0"/>
              <a:t>proposed </a:t>
            </a:r>
            <a:r>
              <a:rPr lang="en" dirty="0"/>
              <a:t>abstraction that can be used to implement many scheduling algorithms</a:t>
            </a:r>
          </a:p>
          <a:p>
            <a:pPr marL="457200" lvl="0" indent="-361950">
              <a:spcAft>
                <a:spcPts val="0"/>
              </a:spcAft>
              <a:buSzPts val="2100"/>
              <a:buChar char="●"/>
            </a:pPr>
            <a:r>
              <a:rPr lang="en" dirty="0"/>
              <a:t>Packets are pushed into an arbitrary location based on computed </a:t>
            </a:r>
            <a:r>
              <a:rPr lang="en" dirty="0" smtClean="0"/>
              <a:t>rank</a:t>
            </a:r>
            <a:endParaRPr lang="en"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122</a:t>
            </a:fld>
            <a:endParaRPr lang="en-US" dirty="0">
              <a:solidFill>
                <a:prstClr val="black">
                  <a:tint val="75000"/>
                </a:prstClr>
              </a:solidFill>
            </a:endParaRPr>
          </a:p>
        </p:txBody>
      </p:sp>
      <p:pic>
        <p:nvPicPr>
          <p:cNvPr id="5" name="Shape 2111" descr="PIFO.png"/>
          <p:cNvPicPr preferRelativeResize="0"/>
          <p:nvPr/>
        </p:nvPicPr>
        <p:blipFill>
          <a:blip r:embed="rId3">
            <a:alphaModFix/>
          </a:blip>
          <a:stretch>
            <a:fillRect/>
          </a:stretch>
        </p:blipFill>
        <p:spPr>
          <a:xfrm>
            <a:off x="1483876" y="2517000"/>
            <a:ext cx="5730225" cy="2169299"/>
          </a:xfrm>
          <a:prstGeom prst="rect">
            <a:avLst/>
          </a:prstGeom>
          <a:noFill/>
          <a:ln>
            <a:noFill/>
          </a:ln>
        </p:spPr>
      </p:pic>
      <p:sp>
        <p:nvSpPr>
          <p:cNvPr id="6" name="Shape 2112"/>
          <p:cNvSpPr txBox="1"/>
          <p:nvPr/>
        </p:nvSpPr>
        <p:spPr>
          <a:xfrm>
            <a:off x="1597975" y="2140200"/>
            <a:ext cx="2521800" cy="442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616161"/>
                </a:solidFill>
                <a:latin typeface="Proxima Nova"/>
                <a:ea typeface="Proxima Nova"/>
                <a:cs typeface="Proxima Nova"/>
                <a:sym typeface="Proxima Nova"/>
              </a:rPr>
              <a:t>Rank Computation</a:t>
            </a:r>
            <a:endParaRPr sz="1800" b="1" dirty="0">
              <a:solidFill>
                <a:srgbClr val="616161"/>
              </a:solidFill>
              <a:latin typeface="Proxima Nova"/>
              <a:ea typeface="Proxima Nova"/>
              <a:cs typeface="Proxima Nova"/>
              <a:sym typeface="Proxima Nova"/>
            </a:endParaRPr>
          </a:p>
        </p:txBody>
      </p:sp>
      <p:sp>
        <p:nvSpPr>
          <p:cNvPr id="7" name="Shape 2113"/>
          <p:cNvSpPr txBox="1"/>
          <p:nvPr/>
        </p:nvSpPr>
        <p:spPr>
          <a:xfrm>
            <a:off x="4722175" y="2140200"/>
            <a:ext cx="2521800" cy="442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616161"/>
                </a:solidFill>
                <a:latin typeface="Proxima Nova"/>
                <a:ea typeface="Proxima Nova"/>
                <a:cs typeface="Proxima Nova"/>
                <a:sym typeface="Proxima Nova"/>
              </a:rPr>
              <a:t>PIFO scheduler</a:t>
            </a:r>
            <a:endParaRPr sz="1800" b="1">
              <a:solidFill>
                <a:srgbClr val="616161"/>
              </a:solidFill>
              <a:latin typeface="Proxima Nova"/>
              <a:ea typeface="Proxima Nova"/>
              <a:cs typeface="Proxima Nova"/>
              <a:sym typeface="Proxima Nova"/>
            </a:endParaRPr>
          </a:p>
        </p:txBody>
      </p:sp>
      <p:sp>
        <p:nvSpPr>
          <p:cNvPr id="8" name="Shape 2114"/>
          <p:cNvSpPr txBox="1"/>
          <p:nvPr/>
        </p:nvSpPr>
        <p:spPr>
          <a:xfrm>
            <a:off x="1650500" y="4577225"/>
            <a:ext cx="2521800" cy="442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rgbClr val="616161"/>
                </a:solidFill>
                <a:latin typeface="Proxima Nova"/>
                <a:ea typeface="Proxima Nova"/>
                <a:cs typeface="Proxima Nova"/>
                <a:sym typeface="Proxima Nova"/>
              </a:rPr>
              <a:t>(programmable)</a:t>
            </a:r>
            <a:endParaRPr sz="1800">
              <a:solidFill>
                <a:srgbClr val="616161"/>
              </a:solidFill>
              <a:latin typeface="Proxima Nova"/>
              <a:ea typeface="Proxima Nova"/>
              <a:cs typeface="Proxima Nova"/>
              <a:sym typeface="Proxima Nova"/>
            </a:endParaRPr>
          </a:p>
        </p:txBody>
      </p:sp>
      <p:sp>
        <p:nvSpPr>
          <p:cNvPr id="9" name="Shape 2115"/>
          <p:cNvSpPr txBox="1"/>
          <p:nvPr/>
        </p:nvSpPr>
        <p:spPr>
          <a:xfrm>
            <a:off x="4774150" y="4533900"/>
            <a:ext cx="2521800" cy="442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rgbClr val="616161"/>
                </a:solidFill>
                <a:latin typeface="Proxima Nova"/>
                <a:ea typeface="Proxima Nova"/>
                <a:cs typeface="Proxima Nova"/>
                <a:sym typeface="Proxima Nova"/>
              </a:rPr>
              <a:t>(fixed logic)</a:t>
            </a:r>
            <a:endParaRPr sz="1800">
              <a:solidFill>
                <a:srgbClr val="616161"/>
              </a:solidFill>
              <a:latin typeface="Proxima Nova"/>
              <a:ea typeface="Proxima Nova"/>
              <a:cs typeface="Proxima Nova"/>
              <a:sym typeface="Proxima Nova"/>
            </a:endParaRPr>
          </a:p>
        </p:txBody>
      </p:sp>
    </p:spTree>
    <p:extLst>
      <p:ext uri="{BB962C8B-B14F-4D97-AF65-F5344CB8AC3E}">
        <p14:creationId xmlns:p14="http://schemas.microsoft.com/office/powerpoint/2010/main" val="15337381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PIFO Tree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123</a:t>
            </a:fld>
            <a:endParaRPr lang="en-US" dirty="0">
              <a:solidFill>
                <a:prstClr val="black">
                  <a:tint val="75000"/>
                </a:prstClr>
              </a:solidFill>
            </a:endParaRPr>
          </a:p>
        </p:txBody>
      </p:sp>
      <p:pic>
        <p:nvPicPr>
          <p:cNvPr id="5" name="Shape 2121" descr="PIFO_Heirarchy.png"/>
          <p:cNvPicPr preferRelativeResize="0">
            <a:picLocks noGrp="1"/>
          </p:cNvPicPr>
          <p:nvPr>
            <p:ph sz="half" idx="1"/>
          </p:nvPr>
        </p:nvPicPr>
        <p:blipFill>
          <a:blip r:embed="rId2">
            <a:alphaModFix/>
          </a:blip>
          <a:stretch>
            <a:fillRect/>
          </a:stretch>
        </p:blipFill>
        <p:spPr>
          <a:xfrm>
            <a:off x="152400" y="1137942"/>
            <a:ext cx="8686800" cy="3324815"/>
          </a:xfrm>
          <a:prstGeom prst="rect">
            <a:avLst/>
          </a:prstGeom>
          <a:noFill/>
          <a:ln>
            <a:noFill/>
          </a:ln>
        </p:spPr>
      </p:pic>
    </p:spTree>
    <p:extLst>
      <p:ext uri="{BB962C8B-B14F-4D97-AF65-F5344CB8AC3E}">
        <p14:creationId xmlns:p14="http://schemas.microsoft.com/office/powerpoint/2010/main" val="199282104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PIFO Remarks</a:t>
            </a:r>
            <a:endParaRPr lang="en-US" dirty="0"/>
          </a:p>
        </p:txBody>
      </p:sp>
      <p:sp>
        <p:nvSpPr>
          <p:cNvPr id="3" name="Content Placeholder 2"/>
          <p:cNvSpPr>
            <a:spLocks noGrp="1"/>
          </p:cNvSpPr>
          <p:nvPr>
            <p:ph sz="half" idx="1"/>
          </p:nvPr>
        </p:nvSpPr>
        <p:spPr/>
        <p:txBody>
          <a:bodyPr/>
          <a:lstStyle/>
          <a:p>
            <a:pPr marL="457200" lvl="0" indent="-361950">
              <a:spcAft>
                <a:spcPts val="0"/>
              </a:spcAft>
              <a:buSzPts val="2100"/>
              <a:buChar char="●"/>
            </a:pPr>
            <a:r>
              <a:rPr lang="en" dirty="0"/>
              <a:t>Very limited scheduling in modern switching chips</a:t>
            </a:r>
          </a:p>
          <a:p>
            <a:pPr marL="914400" lvl="1" indent="-342900">
              <a:spcBef>
                <a:spcPts val="75"/>
              </a:spcBef>
              <a:spcAft>
                <a:spcPts val="0"/>
              </a:spcAft>
              <a:buSzPts val="1800"/>
              <a:buChar char="○"/>
            </a:pPr>
            <a:r>
              <a:rPr lang="en" dirty="0"/>
              <a:t>Deficit Round Robin, traffic shaping, strict priorities</a:t>
            </a:r>
          </a:p>
          <a:p>
            <a:pPr marL="457200" lvl="0" indent="-361950">
              <a:spcAft>
                <a:spcPts val="0"/>
              </a:spcAft>
              <a:buSzPts val="2100"/>
              <a:buChar char="●"/>
            </a:pPr>
            <a:r>
              <a:rPr lang="en" dirty="0"/>
              <a:t>Scheduling algorithms that can be implemented with PIFO</a:t>
            </a:r>
          </a:p>
          <a:p>
            <a:pPr marL="914400" lvl="1" indent="-342900">
              <a:spcBef>
                <a:spcPts val="75"/>
              </a:spcBef>
              <a:spcAft>
                <a:spcPts val="0"/>
              </a:spcAft>
              <a:buSzPts val="1800"/>
              <a:buChar char="○"/>
            </a:pPr>
            <a:r>
              <a:rPr lang="en" dirty="0"/>
              <a:t>Weighted Fair Queueing, Token Bucket Filtering, Hierarchical Packet Fair Queueing, Least-Slack Time-First, the Rate Controlled Service Disciplines, and fine-grained priority scheduling (e.g., Shortest Job First)</a:t>
            </a:r>
          </a:p>
          <a:p>
            <a:pPr marL="457200" lvl="0" indent="-361950">
              <a:spcAft>
                <a:spcPts val="0"/>
              </a:spcAft>
              <a:buSzPts val="2100"/>
              <a:buChar char="●"/>
            </a:pPr>
            <a:r>
              <a:rPr lang="en" dirty="0"/>
              <a:t>PIFO cannot implement algorithms that require</a:t>
            </a:r>
          </a:p>
          <a:p>
            <a:pPr marL="914400" lvl="1" indent="-342900">
              <a:spcBef>
                <a:spcPts val="75"/>
              </a:spcBef>
              <a:spcAft>
                <a:spcPts val="0"/>
              </a:spcAft>
              <a:buSzPts val="1800"/>
              <a:buChar char="○"/>
            </a:pPr>
            <a:r>
              <a:rPr lang="en" dirty="0"/>
              <a:t>Changing the scheduling order of all packets of a flow</a:t>
            </a:r>
          </a:p>
          <a:p>
            <a:pPr marL="914400" lvl="1" indent="-342900">
              <a:spcAft>
                <a:spcPts val="0"/>
              </a:spcAft>
              <a:buSzPts val="1800"/>
              <a:buChar char="○"/>
            </a:pPr>
            <a:r>
              <a:rPr lang="en" dirty="0"/>
              <a:t>Output rate </a:t>
            </a:r>
            <a:r>
              <a:rPr lang="en" dirty="0" smtClean="0"/>
              <a:t>limiting</a:t>
            </a:r>
            <a:endParaRPr lang="en-US" dirty="0" smtClean="0"/>
          </a:p>
          <a:p>
            <a:pPr marL="457200" indent="-361950">
              <a:spcAft>
                <a:spcPts val="0"/>
              </a:spcAft>
              <a:buSzPts val="2100"/>
              <a:buFont typeface="LucidaGrande" charset="0"/>
              <a:buChar char="●"/>
            </a:pPr>
            <a:r>
              <a:rPr lang="en-US" dirty="0" smtClean="0"/>
              <a:t>PIFO implementation </a:t>
            </a:r>
            <a:r>
              <a:rPr lang="en-US" dirty="0"/>
              <a:t>feasibility</a:t>
            </a:r>
            <a:r>
              <a:rPr lang="en-US" dirty="0" smtClean="0"/>
              <a:t>?</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124</a:t>
            </a:fld>
            <a:endParaRPr lang="en-US" dirty="0">
              <a:solidFill>
                <a:prstClr val="black">
                  <a:tint val="75000"/>
                </a:prstClr>
              </a:solidFill>
            </a:endParaRPr>
          </a:p>
        </p:txBody>
      </p:sp>
    </p:spTree>
    <p:extLst>
      <p:ext uri="{BB962C8B-B14F-4D97-AF65-F5344CB8AC3E}">
        <p14:creationId xmlns:p14="http://schemas.microsoft.com/office/powerpoint/2010/main" val="17530358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Programmable Target Architectures</a:t>
            </a:r>
            <a:endParaRPr lang="en-US" dirty="0"/>
          </a:p>
        </p:txBody>
      </p:sp>
      <p:sp>
        <p:nvSpPr>
          <p:cNvPr id="3" name="Content Placeholder 2"/>
          <p:cNvSpPr>
            <a:spLocks noGrp="1"/>
          </p:cNvSpPr>
          <p:nvPr>
            <p:ph sz="half" idx="1"/>
          </p:nvPr>
        </p:nvSpPr>
        <p:spPr/>
        <p:txBody>
          <a:bodyPr>
            <a:normAutofit/>
          </a:bodyPr>
          <a:lstStyle/>
          <a:p>
            <a:pPr marL="0" indent="0" defTabSz="914400">
              <a:lnSpc>
                <a:spcPct val="150000"/>
              </a:lnSpc>
              <a:spcBef>
                <a:spcPts val="0"/>
              </a:spcBef>
              <a:spcAft>
                <a:spcPts val="0"/>
              </a:spcAft>
              <a:buClrTx/>
              <a:buNone/>
            </a:pPr>
            <a:r>
              <a:rPr lang="en-US" dirty="0" smtClean="0"/>
              <a:t>Observations:</a:t>
            </a:r>
          </a:p>
          <a:p>
            <a:pPr lvl="1" defTabSz="914400">
              <a:lnSpc>
                <a:spcPct val="150000"/>
              </a:lnSpc>
              <a:spcBef>
                <a:spcPts val="0"/>
              </a:spcBef>
              <a:spcAft>
                <a:spcPts val="0"/>
              </a:spcAft>
              <a:buClrTx/>
            </a:pPr>
            <a:r>
              <a:rPr lang="en-US" dirty="0" smtClean="0"/>
              <a:t>Current P4 expectation: target architectures are </a:t>
            </a:r>
            <a:r>
              <a:rPr lang="en-US" i="1" dirty="0" smtClean="0"/>
              <a:t>fixed,</a:t>
            </a:r>
            <a:r>
              <a:rPr lang="en-US" dirty="0" smtClean="0"/>
              <a:t> specified in </a:t>
            </a:r>
            <a:r>
              <a:rPr lang="en-US" dirty="0"/>
              <a:t>E</a:t>
            </a:r>
            <a:r>
              <a:rPr lang="en-US" dirty="0" smtClean="0"/>
              <a:t>nglish</a:t>
            </a:r>
            <a:endParaRPr lang="en-US" i="1" dirty="0" smtClean="0"/>
          </a:p>
          <a:p>
            <a:pPr lvl="1" defTabSz="914400">
              <a:lnSpc>
                <a:spcPct val="150000"/>
              </a:lnSpc>
              <a:spcBef>
                <a:spcPts val="0"/>
              </a:spcBef>
              <a:spcAft>
                <a:spcPts val="0"/>
              </a:spcAft>
              <a:buClrTx/>
            </a:pPr>
            <a:r>
              <a:rPr lang="en-US" dirty="0" smtClean="0"/>
              <a:t>FPGAs can support many different architectures</a:t>
            </a:r>
          </a:p>
          <a:p>
            <a:pPr marL="0" indent="0" defTabSz="914400">
              <a:lnSpc>
                <a:spcPct val="150000"/>
              </a:lnSpc>
              <a:spcBef>
                <a:spcPts val="0"/>
              </a:spcBef>
              <a:spcAft>
                <a:spcPts val="0"/>
              </a:spcAft>
              <a:buClrTx/>
              <a:buNone/>
            </a:pPr>
            <a:r>
              <a:rPr lang="en-US" dirty="0" smtClean="0"/>
              <a:t>Idea:</a:t>
            </a:r>
          </a:p>
          <a:p>
            <a:pPr lvl="1" defTabSz="914400">
              <a:lnSpc>
                <a:spcPct val="150000"/>
              </a:lnSpc>
              <a:spcBef>
                <a:spcPts val="0"/>
              </a:spcBef>
              <a:spcAft>
                <a:spcPts val="0"/>
              </a:spcAft>
              <a:buClrTx/>
            </a:pPr>
            <a:r>
              <a:rPr lang="en-US" dirty="0" smtClean="0"/>
              <a:t>Extend P4 to allow description of target architectures</a:t>
            </a:r>
          </a:p>
          <a:p>
            <a:pPr lvl="2" defTabSz="914400">
              <a:lnSpc>
                <a:spcPct val="150000"/>
              </a:lnSpc>
              <a:spcBef>
                <a:spcPts val="0"/>
              </a:spcBef>
              <a:spcAft>
                <a:spcPts val="0"/>
              </a:spcAft>
              <a:buClrTx/>
            </a:pPr>
            <a:r>
              <a:rPr lang="en-US" dirty="0" smtClean="0"/>
              <a:t>More precise definition than English description</a:t>
            </a:r>
          </a:p>
          <a:p>
            <a:pPr lvl="1" defTabSz="914400">
              <a:lnSpc>
                <a:spcPct val="150000"/>
              </a:lnSpc>
              <a:spcBef>
                <a:spcPts val="0"/>
              </a:spcBef>
              <a:spcAft>
                <a:spcPts val="0"/>
              </a:spcAft>
              <a:buClrTx/>
            </a:pPr>
            <a:r>
              <a:rPr lang="en-US" dirty="0" smtClean="0"/>
              <a:t>Generate implementation on FPGA</a:t>
            </a:r>
          </a:p>
          <a:p>
            <a:pPr lvl="1" defTabSz="914400">
              <a:lnSpc>
                <a:spcPct val="150000"/>
              </a:lnSpc>
              <a:spcBef>
                <a:spcPts val="0"/>
              </a:spcBef>
              <a:spcAft>
                <a:spcPts val="0"/>
              </a:spcAft>
              <a:buClrTx/>
            </a:pPr>
            <a:r>
              <a:rPr lang="en-US" dirty="0"/>
              <a:t>Easily integrate custom </a:t>
            </a:r>
            <a:r>
              <a:rPr lang="en-US" dirty="0" smtClean="0"/>
              <a:t>modules</a:t>
            </a:r>
          </a:p>
          <a:p>
            <a:pPr lvl="1" defTabSz="914400">
              <a:lnSpc>
                <a:spcPct val="150000"/>
              </a:lnSpc>
              <a:spcBef>
                <a:spcPts val="0"/>
              </a:spcBef>
              <a:spcAft>
                <a:spcPts val="0"/>
              </a:spcAft>
              <a:buClrTx/>
            </a:pPr>
            <a:r>
              <a:rPr lang="en-US" dirty="0"/>
              <a:t>Explore performance tradeoffs of different architectures</a:t>
            </a:r>
          </a:p>
          <a:p>
            <a:pPr lvl="1" defTabSz="914400">
              <a:lnSpc>
                <a:spcPct val="150000"/>
              </a:lnSpc>
              <a:spcBef>
                <a:spcPts val="0"/>
              </a:spcBef>
              <a:spcAft>
                <a:spcPts val="0"/>
              </a:spcAft>
              <a:buClrTx/>
            </a:pPr>
            <a:endParaRPr lang="en-US" dirty="0" smtClean="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125</a:t>
            </a:fld>
            <a:endParaRPr lang="en-US" dirty="0">
              <a:solidFill>
                <a:prstClr val="black">
                  <a:tint val="75000"/>
                </a:prstClr>
              </a:solidFill>
            </a:endParaRPr>
          </a:p>
        </p:txBody>
      </p:sp>
    </p:spTree>
    <p:extLst>
      <p:ext uri="{BB962C8B-B14F-4D97-AF65-F5344CB8AC3E}">
        <p14:creationId xmlns:p14="http://schemas.microsoft.com/office/powerpoint/2010/main" val="33353817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Possible Architectures</a:t>
            </a:r>
            <a:r>
              <a:rPr lang="mr-IN" dirty="0" smtClean="0"/>
              <a:t>…</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126</a:t>
            </a:fld>
            <a:endParaRPr lang="en-US" dirty="0">
              <a:solidFill>
                <a:prstClr val="black">
                  <a:tint val="75000"/>
                </a:prstClr>
              </a:solidFill>
            </a:endParaRPr>
          </a:p>
        </p:txBody>
      </p:sp>
      <p:sp>
        <p:nvSpPr>
          <p:cNvPr id="7" name="Rectangle 6"/>
          <p:cNvSpPr/>
          <p:nvPr/>
        </p:nvSpPr>
        <p:spPr>
          <a:xfrm>
            <a:off x="4981340" y="1043609"/>
            <a:ext cx="917714" cy="655983"/>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Deparser</a:t>
            </a:r>
            <a:endParaRPr lang="en-US" dirty="0"/>
          </a:p>
        </p:txBody>
      </p:sp>
      <p:sp>
        <p:nvSpPr>
          <p:cNvPr id="8" name="Rectangle 7"/>
          <p:cNvSpPr/>
          <p:nvPr/>
        </p:nvSpPr>
        <p:spPr>
          <a:xfrm>
            <a:off x="3774578" y="1061106"/>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5" name="Rectangle 4"/>
          <p:cNvSpPr/>
          <p:nvPr/>
        </p:nvSpPr>
        <p:spPr>
          <a:xfrm>
            <a:off x="2549594" y="1043609"/>
            <a:ext cx="917714" cy="65598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Parser</a:t>
            </a:r>
            <a:endParaRPr lang="en-US"/>
          </a:p>
        </p:txBody>
      </p:sp>
      <p:sp>
        <p:nvSpPr>
          <p:cNvPr id="10" name="Rectangle 9"/>
          <p:cNvSpPr/>
          <p:nvPr/>
        </p:nvSpPr>
        <p:spPr>
          <a:xfrm>
            <a:off x="2582511" y="2281263"/>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11" name="Rectangle 10"/>
          <p:cNvSpPr/>
          <p:nvPr/>
        </p:nvSpPr>
        <p:spPr>
          <a:xfrm>
            <a:off x="1513226" y="2281263"/>
            <a:ext cx="917714" cy="65598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Parser</a:t>
            </a:r>
            <a:endParaRPr lang="en-US"/>
          </a:p>
        </p:txBody>
      </p:sp>
      <p:sp>
        <p:nvSpPr>
          <p:cNvPr id="12" name="Rectangle 11"/>
          <p:cNvSpPr/>
          <p:nvPr/>
        </p:nvSpPr>
        <p:spPr>
          <a:xfrm>
            <a:off x="5729907" y="2281263"/>
            <a:ext cx="917714" cy="655983"/>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Deparser</a:t>
            </a:r>
            <a:endParaRPr lang="en-US" dirty="0"/>
          </a:p>
        </p:txBody>
      </p:sp>
      <p:sp>
        <p:nvSpPr>
          <p:cNvPr id="13" name="Rectangle 12"/>
          <p:cNvSpPr/>
          <p:nvPr/>
        </p:nvSpPr>
        <p:spPr>
          <a:xfrm>
            <a:off x="4620033" y="2281263"/>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15" name="Rectangle 14"/>
          <p:cNvSpPr/>
          <p:nvPr/>
        </p:nvSpPr>
        <p:spPr>
          <a:xfrm>
            <a:off x="3776029" y="2281263"/>
            <a:ext cx="56487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TM</a:t>
            </a:r>
            <a:endParaRPr lang="en-US" dirty="0">
              <a:solidFill>
                <a:schemeClr val="tx1"/>
              </a:solidFill>
            </a:endParaRPr>
          </a:p>
        </p:txBody>
      </p:sp>
      <p:sp>
        <p:nvSpPr>
          <p:cNvPr id="16" name="Rectangle 15"/>
          <p:cNvSpPr/>
          <p:nvPr/>
        </p:nvSpPr>
        <p:spPr>
          <a:xfrm>
            <a:off x="6216262" y="1053410"/>
            <a:ext cx="82246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Output</a:t>
            </a:r>
          </a:p>
          <a:p>
            <a:pPr algn="ctr"/>
            <a:r>
              <a:rPr lang="en-US" dirty="0" smtClean="0">
                <a:solidFill>
                  <a:schemeClr val="tx1"/>
                </a:solidFill>
              </a:rPr>
              <a:t>Queues</a:t>
            </a:r>
            <a:endParaRPr lang="en-US" dirty="0">
              <a:solidFill>
                <a:schemeClr val="tx1"/>
              </a:solidFill>
            </a:endParaRPr>
          </a:p>
        </p:txBody>
      </p:sp>
      <p:sp>
        <p:nvSpPr>
          <p:cNvPr id="17" name="Rectangle 16"/>
          <p:cNvSpPr/>
          <p:nvPr/>
        </p:nvSpPr>
        <p:spPr>
          <a:xfrm>
            <a:off x="6923425" y="2281262"/>
            <a:ext cx="82246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Output</a:t>
            </a:r>
          </a:p>
          <a:p>
            <a:pPr algn="ctr"/>
            <a:r>
              <a:rPr lang="en-US" dirty="0" smtClean="0">
                <a:solidFill>
                  <a:schemeClr val="tx1"/>
                </a:solidFill>
              </a:rPr>
              <a:t>Queues</a:t>
            </a:r>
            <a:endParaRPr lang="en-US" dirty="0">
              <a:solidFill>
                <a:schemeClr val="tx1"/>
              </a:solidFill>
            </a:endParaRPr>
          </a:p>
        </p:txBody>
      </p:sp>
      <p:sp>
        <p:nvSpPr>
          <p:cNvPr id="18" name="Rectangle 17"/>
          <p:cNvSpPr/>
          <p:nvPr/>
        </p:nvSpPr>
        <p:spPr>
          <a:xfrm>
            <a:off x="2635524" y="3817090"/>
            <a:ext cx="917714" cy="655983"/>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Deparser</a:t>
            </a:r>
            <a:endParaRPr lang="en-US" dirty="0"/>
          </a:p>
        </p:txBody>
      </p:sp>
      <p:sp>
        <p:nvSpPr>
          <p:cNvPr id="19" name="Rectangle 18"/>
          <p:cNvSpPr/>
          <p:nvPr/>
        </p:nvSpPr>
        <p:spPr>
          <a:xfrm>
            <a:off x="1566239" y="3817090"/>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20" name="Rectangle 19"/>
          <p:cNvSpPr/>
          <p:nvPr/>
        </p:nvSpPr>
        <p:spPr>
          <a:xfrm>
            <a:off x="496954" y="3817090"/>
            <a:ext cx="917714" cy="65598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Parser</a:t>
            </a:r>
            <a:endParaRPr lang="en-US"/>
          </a:p>
        </p:txBody>
      </p:sp>
      <p:sp>
        <p:nvSpPr>
          <p:cNvPr id="21" name="Rectangle 20"/>
          <p:cNvSpPr/>
          <p:nvPr/>
        </p:nvSpPr>
        <p:spPr>
          <a:xfrm>
            <a:off x="6839781" y="3817090"/>
            <a:ext cx="917714" cy="655983"/>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Deparser</a:t>
            </a:r>
            <a:endParaRPr lang="en-US" dirty="0"/>
          </a:p>
        </p:txBody>
      </p:sp>
      <p:sp>
        <p:nvSpPr>
          <p:cNvPr id="22" name="Rectangle 21"/>
          <p:cNvSpPr/>
          <p:nvPr/>
        </p:nvSpPr>
        <p:spPr>
          <a:xfrm>
            <a:off x="5729907" y="3817090"/>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23" name="Rectangle 22"/>
          <p:cNvSpPr/>
          <p:nvPr/>
        </p:nvSpPr>
        <p:spPr>
          <a:xfrm>
            <a:off x="4620033" y="3817090"/>
            <a:ext cx="917714" cy="65598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Parser</a:t>
            </a:r>
            <a:endParaRPr lang="en-US"/>
          </a:p>
        </p:txBody>
      </p:sp>
      <p:sp>
        <p:nvSpPr>
          <p:cNvPr id="24" name="Rectangle 23"/>
          <p:cNvSpPr/>
          <p:nvPr/>
        </p:nvSpPr>
        <p:spPr>
          <a:xfrm>
            <a:off x="3804198" y="3817090"/>
            <a:ext cx="56487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TM</a:t>
            </a:r>
            <a:endParaRPr lang="en-US" dirty="0">
              <a:solidFill>
                <a:schemeClr val="tx1"/>
              </a:solidFill>
            </a:endParaRPr>
          </a:p>
        </p:txBody>
      </p:sp>
      <p:sp>
        <p:nvSpPr>
          <p:cNvPr id="25" name="Rectangle 24"/>
          <p:cNvSpPr/>
          <p:nvPr/>
        </p:nvSpPr>
        <p:spPr>
          <a:xfrm>
            <a:off x="8169135" y="3814658"/>
            <a:ext cx="82246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Output</a:t>
            </a:r>
          </a:p>
          <a:p>
            <a:pPr algn="ctr"/>
            <a:r>
              <a:rPr lang="en-US" dirty="0">
                <a:solidFill>
                  <a:schemeClr val="tx1"/>
                </a:solidFill>
              </a:rPr>
              <a:t>Queues</a:t>
            </a:r>
          </a:p>
        </p:txBody>
      </p:sp>
      <p:cxnSp>
        <p:nvCxnSpPr>
          <p:cNvPr id="37" name="Straight Connector 36"/>
          <p:cNvCxnSpPr/>
          <p:nvPr/>
        </p:nvCxnSpPr>
        <p:spPr>
          <a:xfrm>
            <a:off x="3553238" y="4353337"/>
            <a:ext cx="17393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717234" y="4343398"/>
            <a:ext cx="0" cy="2981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327992" y="4622159"/>
            <a:ext cx="3389242" cy="194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27992" y="4323985"/>
            <a:ext cx="0" cy="2981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27992" y="4317359"/>
            <a:ext cx="173935"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760804" y="4372750"/>
            <a:ext cx="160683" cy="4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7924800" y="4362811"/>
            <a:ext cx="0" cy="2981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flipV="1">
            <a:off x="4469296" y="4654591"/>
            <a:ext cx="3455504" cy="1633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469296" y="4376528"/>
            <a:ext cx="0" cy="2981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4469296" y="4369902"/>
            <a:ext cx="173935"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flipV="1">
            <a:off x="152400" y="4789726"/>
            <a:ext cx="7928113" cy="2931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152400" y="4220581"/>
            <a:ext cx="0" cy="59845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152400" y="4220581"/>
            <a:ext cx="344554"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7780264" y="4243058"/>
            <a:ext cx="300249" cy="296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080513" y="4230056"/>
            <a:ext cx="0" cy="58898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515953" y="2837855"/>
            <a:ext cx="160683" cy="4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679949" y="2827916"/>
            <a:ext cx="0" cy="2981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flipV="1">
            <a:off x="1327688" y="3116149"/>
            <a:ext cx="2352261" cy="19881"/>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1327688" y="2808036"/>
            <a:ext cx="0" cy="2981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1327688" y="2801410"/>
            <a:ext cx="173935"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6661083" y="2811566"/>
            <a:ext cx="160683" cy="46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6821766" y="2801627"/>
            <a:ext cx="3313" cy="44755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flipV="1">
            <a:off x="1212574" y="3229007"/>
            <a:ext cx="5609193" cy="301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1212574" y="2703443"/>
            <a:ext cx="0" cy="52556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212574" y="2703443"/>
            <a:ext cx="289048"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2260546" y="1394790"/>
            <a:ext cx="289048"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3485530" y="1411354"/>
            <a:ext cx="289048"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4692292" y="1424604"/>
            <a:ext cx="289048"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5913574" y="1411354"/>
            <a:ext cx="289048"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955811" y="2609253"/>
            <a:ext cx="545811"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flipV="1">
            <a:off x="2428768" y="2614454"/>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5535575" y="2629111"/>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3515953" y="2599293"/>
            <a:ext cx="258625" cy="4759"/>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353522" y="2591455"/>
            <a:ext cx="258625" cy="4759"/>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6663463" y="2626147"/>
            <a:ext cx="258625" cy="4759"/>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79513" y="4141225"/>
            <a:ext cx="417441" cy="3392"/>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1421503" y="4158307"/>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2488094" y="4141915"/>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flipV="1">
            <a:off x="5544582" y="4158307"/>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V="1">
            <a:off x="6661083" y="4154937"/>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3549406" y="4154937"/>
            <a:ext cx="258625" cy="4759"/>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4394641" y="4158479"/>
            <a:ext cx="258625" cy="4759"/>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a:endCxn id="25" idx="1"/>
          </p:cNvCxnSpPr>
          <p:nvPr/>
        </p:nvCxnSpPr>
        <p:spPr>
          <a:xfrm>
            <a:off x="7787622" y="4132349"/>
            <a:ext cx="381513" cy="10301"/>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3515953" y="697306"/>
            <a:ext cx="1838965" cy="307777"/>
          </a:xfrm>
          <a:prstGeom prst="rect">
            <a:avLst/>
          </a:prstGeom>
          <a:noFill/>
        </p:spPr>
        <p:txBody>
          <a:bodyPr wrap="none" rtlCol="0">
            <a:spAutoFit/>
          </a:bodyPr>
          <a:lstStyle/>
          <a:p>
            <a:r>
              <a:rPr lang="en-US" b="1" smtClean="0"/>
              <a:t>SimpleSumeSwitch</a:t>
            </a:r>
            <a:endParaRPr lang="en-US" b="1" dirty="0"/>
          </a:p>
        </p:txBody>
      </p:sp>
      <p:sp>
        <p:nvSpPr>
          <p:cNvPr id="120" name="TextBox 119"/>
          <p:cNvSpPr txBox="1"/>
          <p:nvPr/>
        </p:nvSpPr>
        <p:spPr>
          <a:xfrm>
            <a:off x="3884004" y="1990580"/>
            <a:ext cx="970137" cy="307777"/>
          </a:xfrm>
          <a:prstGeom prst="rect">
            <a:avLst/>
          </a:prstGeom>
          <a:noFill/>
        </p:spPr>
        <p:txBody>
          <a:bodyPr wrap="none" rtlCol="0">
            <a:spAutoFit/>
          </a:bodyPr>
          <a:lstStyle/>
          <a:p>
            <a:r>
              <a:rPr lang="en-US" b="1" smtClean="0"/>
              <a:t>V1 Model</a:t>
            </a:r>
            <a:endParaRPr lang="en-US" b="1" dirty="0"/>
          </a:p>
        </p:txBody>
      </p:sp>
      <p:sp>
        <p:nvSpPr>
          <p:cNvPr id="121" name="TextBox 120"/>
          <p:cNvSpPr txBox="1"/>
          <p:nvPr/>
        </p:nvSpPr>
        <p:spPr>
          <a:xfrm>
            <a:off x="3198545" y="3464587"/>
            <a:ext cx="2632452" cy="307777"/>
          </a:xfrm>
          <a:prstGeom prst="rect">
            <a:avLst/>
          </a:prstGeom>
          <a:noFill/>
        </p:spPr>
        <p:txBody>
          <a:bodyPr wrap="none" rtlCol="0">
            <a:spAutoFit/>
          </a:bodyPr>
          <a:lstStyle/>
          <a:p>
            <a:r>
              <a:rPr lang="en-US" b="1" dirty="0" smtClean="0"/>
              <a:t>Portable </a:t>
            </a:r>
            <a:r>
              <a:rPr lang="en-US" b="1" smtClean="0"/>
              <a:t>Switch Architecture</a:t>
            </a:r>
            <a:endParaRPr lang="en-US" b="1" dirty="0"/>
          </a:p>
        </p:txBody>
      </p:sp>
    </p:spTree>
    <p:extLst>
      <p:ext uri="{BB962C8B-B14F-4D97-AF65-F5344CB8AC3E}">
        <p14:creationId xmlns:p14="http://schemas.microsoft.com/office/powerpoint/2010/main" val="183381347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Many Possible Architectures</a:t>
            </a:r>
            <a:r>
              <a:rPr lang="mr-IN" dirty="0" smtClean="0"/>
              <a:t>…</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127</a:t>
            </a:fld>
            <a:endParaRPr lang="en-US" dirty="0">
              <a:solidFill>
                <a:prstClr val="black">
                  <a:tint val="75000"/>
                </a:prstClr>
              </a:solidFill>
            </a:endParaRPr>
          </a:p>
        </p:txBody>
      </p:sp>
      <p:sp>
        <p:nvSpPr>
          <p:cNvPr id="5" name="Rectangle 4"/>
          <p:cNvSpPr/>
          <p:nvPr/>
        </p:nvSpPr>
        <p:spPr>
          <a:xfrm>
            <a:off x="3188804" y="3772132"/>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6" name="Rectangle 5"/>
          <p:cNvSpPr/>
          <p:nvPr/>
        </p:nvSpPr>
        <p:spPr>
          <a:xfrm>
            <a:off x="2119519" y="3772132"/>
            <a:ext cx="917714" cy="65598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Parser</a:t>
            </a:r>
            <a:endParaRPr lang="en-US"/>
          </a:p>
        </p:txBody>
      </p:sp>
      <p:sp>
        <p:nvSpPr>
          <p:cNvPr id="7" name="Rectangle 6"/>
          <p:cNvSpPr/>
          <p:nvPr/>
        </p:nvSpPr>
        <p:spPr>
          <a:xfrm>
            <a:off x="6336200" y="3772132"/>
            <a:ext cx="917714" cy="655983"/>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Deparser</a:t>
            </a:r>
            <a:endParaRPr lang="en-US" dirty="0"/>
          </a:p>
        </p:txBody>
      </p:sp>
      <p:sp>
        <p:nvSpPr>
          <p:cNvPr id="8" name="Rectangle 7"/>
          <p:cNvSpPr/>
          <p:nvPr/>
        </p:nvSpPr>
        <p:spPr>
          <a:xfrm>
            <a:off x="5226326" y="3772132"/>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9" name="Rectangle 8"/>
          <p:cNvSpPr/>
          <p:nvPr/>
        </p:nvSpPr>
        <p:spPr>
          <a:xfrm>
            <a:off x="4382322" y="3772132"/>
            <a:ext cx="56487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TM</a:t>
            </a:r>
            <a:endParaRPr lang="en-US" dirty="0">
              <a:solidFill>
                <a:schemeClr val="tx1"/>
              </a:solidFill>
            </a:endParaRPr>
          </a:p>
        </p:txBody>
      </p:sp>
      <p:sp>
        <p:nvSpPr>
          <p:cNvPr id="10" name="Rectangle 9"/>
          <p:cNvSpPr/>
          <p:nvPr/>
        </p:nvSpPr>
        <p:spPr>
          <a:xfrm>
            <a:off x="7529718" y="3772131"/>
            <a:ext cx="82246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Output</a:t>
            </a:r>
          </a:p>
          <a:p>
            <a:pPr algn="ctr"/>
            <a:r>
              <a:rPr lang="en-US" dirty="0" smtClean="0">
                <a:solidFill>
                  <a:schemeClr val="tx1"/>
                </a:solidFill>
              </a:rPr>
              <a:t>Queues</a:t>
            </a:r>
            <a:endParaRPr lang="en-US" dirty="0">
              <a:solidFill>
                <a:schemeClr val="tx1"/>
              </a:solidFill>
            </a:endParaRPr>
          </a:p>
        </p:txBody>
      </p:sp>
      <p:cxnSp>
        <p:nvCxnSpPr>
          <p:cNvPr id="11" name="Straight Connector 10"/>
          <p:cNvCxnSpPr>
            <a:endCxn id="5" idx="0"/>
          </p:cNvCxnSpPr>
          <p:nvPr/>
        </p:nvCxnSpPr>
        <p:spPr>
          <a:xfrm>
            <a:off x="3647661" y="3488634"/>
            <a:ext cx="0" cy="283498"/>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1677622" y="3772131"/>
            <a:ext cx="162768"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Rectangle 21"/>
          <p:cNvSpPr/>
          <p:nvPr/>
        </p:nvSpPr>
        <p:spPr>
          <a:xfrm>
            <a:off x="874208" y="2967063"/>
            <a:ext cx="56487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Pkt</a:t>
            </a:r>
            <a:r>
              <a:rPr lang="en-US" dirty="0" smtClean="0">
                <a:solidFill>
                  <a:schemeClr val="tx1"/>
                </a:solidFill>
              </a:rPr>
              <a:t> Gen</a:t>
            </a:r>
            <a:endParaRPr lang="en-US" dirty="0">
              <a:solidFill>
                <a:schemeClr val="tx1"/>
              </a:solidFill>
            </a:endParaRPr>
          </a:p>
        </p:txBody>
      </p:sp>
      <p:cxnSp>
        <p:nvCxnSpPr>
          <p:cNvPr id="26" name="Straight Connector 25"/>
          <p:cNvCxnSpPr/>
          <p:nvPr/>
        </p:nvCxnSpPr>
        <p:spPr>
          <a:xfrm flipH="1">
            <a:off x="1439083" y="3488634"/>
            <a:ext cx="2208579" cy="0"/>
          </a:xfrm>
          <a:prstGeom prst="line">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a:endCxn id="22" idx="3"/>
          </p:cNvCxnSpPr>
          <p:nvPr/>
        </p:nvCxnSpPr>
        <p:spPr>
          <a:xfrm flipH="1" flipV="1">
            <a:off x="1439083" y="3295055"/>
            <a:ext cx="4246101" cy="21533"/>
          </a:xfrm>
          <a:prstGeom prst="line">
            <a:avLst/>
          </a:prstGeom>
          <a:ln>
            <a:solidFill>
              <a:schemeClr val="tx1"/>
            </a:solidFill>
            <a:prstDash val="dash"/>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685183" y="3316588"/>
            <a:ext cx="0" cy="448207"/>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148784" y="3623046"/>
            <a:ext cx="0" cy="29817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a:off x="1148784" y="3921220"/>
            <a:ext cx="528838" cy="0"/>
          </a:xfrm>
          <a:prstGeom prst="line">
            <a:avLst/>
          </a:prstGeom>
          <a:ln>
            <a:solidFill>
              <a:schemeClr val="tx1"/>
            </a:solidFill>
            <a:headEnd type="triangle"/>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2909675" y="1384608"/>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43" name="Rectangle 42"/>
          <p:cNvSpPr/>
          <p:nvPr/>
        </p:nvSpPr>
        <p:spPr>
          <a:xfrm>
            <a:off x="1840390" y="1384608"/>
            <a:ext cx="917714" cy="65598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Parser</a:t>
            </a:r>
            <a:endParaRPr lang="en-US"/>
          </a:p>
        </p:txBody>
      </p:sp>
      <p:sp>
        <p:nvSpPr>
          <p:cNvPr id="44" name="Rectangle 43"/>
          <p:cNvSpPr/>
          <p:nvPr/>
        </p:nvSpPr>
        <p:spPr>
          <a:xfrm>
            <a:off x="6057071" y="1384608"/>
            <a:ext cx="917714" cy="655983"/>
          </a:xfrm>
          <a:prstGeom prst="rect">
            <a:avLst/>
          </a:prstGeom>
          <a:solidFill>
            <a:srgbClr val="E98F44"/>
          </a:solidFill>
          <a:ln>
            <a:solidFill>
              <a:srgbClr val="E98F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Deparser</a:t>
            </a:r>
            <a:endParaRPr lang="en-US" dirty="0"/>
          </a:p>
        </p:txBody>
      </p:sp>
      <p:sp>
        <p:nvSpPr>
          <p:cNvPr id="45" name="Rectangle 44"/>
          <p:cNvSpPr/>
          <p:nvPr/>
        </p:nvSpPr>
        <p:spPr>
          <a:xfrm>
            <a:off x="4947197" y="1384608"/>
            <a:ext cx="917714" cy="65598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a:t>
            </a:r>
            <a:endParaRPr lang="en-US" dirty="0"/>
          </a:p>
        </p:txBody>
      </p:sp>
      <p:sp>
        <p:nvSpPr>
          <p:cNvPr id="46" name="Rectangle 45"/>
          <p:cNvSpPr/>
          <p:nvPr/>
        </p:nvSpPr>
        <p:spPr>
          <a:xfrm>
            <a:off x="4103193" y="1384608"/>
            <a:ext cx="564875" cy="655983"/>
          </a:xfrm>
          <a:prstGeom prst="rect">
            <a:avLst/>
          </a:prstGeom>
          <a:solidFill>
            <a:srgbClr val="FFFF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My</a:t>
            </a:r>
          </a:p>
          <a:p>
            <a:pPr algn="ctr"/>
            <a:r>
              <a:rPr lang="en-US" dirty="0" smtClean="0">
                <a:solidFill>
                  <a:schemeClr val="tx1"/>
                </a:solidFill>
              </a:rPr>
              <a:t>TM</a:t>
            </a:r>
            <a:endParaRPr lang="en-US" dirty="0">
              <a:solidFill>
                <a:schemeClr val="tx1"/>
              </a:solidFill>
            </a:endParaRPr>
          </a:p>
        </p:txBody>
      </p:sp>
      <p:sp>
        <p:nvSpPr>
          <p:cNvPr id="47" name="Rectangle 46"/>
          <p:cNvSpPr/>
          <p:nvPr/>
        </p:nvSpPr>
        <p:spPr>
          <a:xfrm>
            <a:off x="7250589" y="1384607"/>
            <a:ext cx="822465" cy="655983"/>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Output</a:t>
            </a:r>
          </a:p>
          <a:p>
            <a:pPr algn="ctr"/>
            <a:r>
              <a:rPr lang="en-US" dirty="0" smtClean="0">
                <a:solidFill>
                  <a:schemeClr val="tx1"/>
                </a:solidFill>
              </a:rPr>
              <a:t>Queues</a:t>
            </a:r>
            <a:endParaRPr lang="en-US" dirty="0">
              <a:solidFill>
                <a:schemeClr val="tx1"/>
              </a:solidFill>
            </a:endParaRPr>
          </a:p>
        </p:txBody>
      </p:sp>
      <p:cxnSp>
        <p:nvCxnSpPr>
          <p:cNvPr id="56" name="Straight Connector 55"/>
          <p:cNvCxnSpPr/>
          <p:nvPr/>
        </p:nvCxnSpPr>
        <p:spPr>
          <a:xfrm>
            <a:off x="1294579" y="1724671"/>
            <a:ext cx="545811"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flipV="1">
            <a:off x="2758104" y="1723474"/>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5871746" y="1717071"/>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44" idx="3"/>
            <a:endCxn id="47" idx="1"/>
          </p:cNvCxnSpPr>
          <p:nvPr/>
        </p:nvCxnSpPr>
        <p:spPr>
          <a:xfrm flipV="1">
            <a:off x="6974785" y="1712599"/>
            <a:ext cx="275804" cy="1"/>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42" idx="3"/>
            <a:endCxn id="46" idx="1"/>
          </p:cNvCxnSpPr>
          <p:nvPr/>
        </p:nvCxnSpPr>
        <p:spPr>
          <a:xfrm>
            <a:off x="3827389" y="1712600"/>
            <a:ext cx="275804"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4664759" y="1712598"/>
            <a:ext cx="275804"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131811" y="4108636"/>
            <a:ext cx="545811"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1840390" y="4108636"/>
            <a:ext cx="275804"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3039914" y="4112172"/>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4106518" y="4108636"/>
            <a:ext cx="275804"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4950522" y="4108636"/>
            <a:ext cx="275804" cy="0"/>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154385" y="4108636"/>
            <a:ext cx="178490" cy="1197"/>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7257239" y="4116673"/>
            <a:ext cx="275804" cy="1"/>
          </a:xfrm>
          <a:prstGeom prst="line">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3451879" y="920550"/>
            <a:ext cx="2233304" cy="307777"/>
          </a:xfrm>
          <a:prstGeom prst="rect">
            <a:avLst/>
          </a:prstGeom>
          <a:noFill/>
        </p:spPr>
        <p:txBody>
          <a:bodyPr wrap="none" rtlCol="0">
            <a:spAutoFit/>
          </a:bodyPr>
          <a:lstStyle/>
          <a:p>
            <a:r>
              <a:rPr lang="en-US" b="1" smtClean="0"/>
              <a:t>Custom Traffic Manager</a:t>
            </a:r>
            <a:endParaRPr lang="en-US" b="1" dirty="0"/>
          </a:p>
        </p:txBody>
      </p:sp>
      <p:sp>
        <p:nvSpPr>
          <p:cNvPr id="77" name="TextBox 76"/>
          <p:cNvSpPr txBox="1"/>
          <p:nvPr/>
        </p:nvSpPr>
        <p:spPr>
          <a:xfrm>
            <a:off x="3269739" y="2940946"/>
            <a:ext cx="2973891" cy="307777"/>
          </a:xfrm>
          <a:prstGeom prst="rect">
            <a:avLst/>
          </a:prstGeom>
          <a:noFill/>
        </p:spPr>
        <p:txBody>
          <a:bodyPr wrap="none" rtlCol="0">
            <a:spAutoFit/>
          </a:bodyPr>
          <a:lstStyle/>
          <a:p>
            <a:r>
              <a:rPr lang="en-US" b="1" dirty="0" smtClean="0"/>
              <a:t>Programmable Packet Generator</a:t>
            </a:r>
            <a:endParaRPr lang="en-US" b="1" dirty="0"/>
          </a:p>
        </p:txBody>
      </p:sp>
    </p:spTree>
    <p:extLst>
      <p:ext uri="{BB962C8B-B14F-4D97-AF65-F5344CB8AC3E}">
        <p14:creationId xmlns:p14="http://schemas.microsoft.com/office/powerpoint/2010/main" val="21092579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Programmable Target Architectures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128</a:t>
            </a:fld>
            <a:endParaRPr lang="en-US" dirty="0">
              <a:solidFill>
                <a:prstClr val="black">
                  <a:tint val="75000"/>
                </a:prstClr>
              </a:solidFill>
            </a:endParaRPr>
          </a:p>
        </p:txBody>
      </p:sp>
      <p:sp>
        <p:nvSpPr>
          <p:cNvPr id="5" name="Rectangle 4"/>
          <p:cNvSpPr/>
          <p:nvPr/>
        </p:nvSpPr>
        <p:spPr>
          <a:xfrm>
            <a:off x="152400" y="744093"/>
            <a:ext cx="4250635" cy="4029308"/>
          </a:xfrm>
          <a:prstGeom prst="rect">
            <a:avLst/>
          </a:prstGeom>
        </p:spPr>
        <p:txBody>
          <a:bodyPr wrap="square">
            <a:spAutoFit/>
          </a:bodyPr>
          <a:lstStyle/>
          <a:p>
            <a:pPr>
              <a:spcAft>
                <a:spcPts val="100"/>
              </a:spcAft>
            </a:pPr>
            <a:r>
              <a:rPr lang="en-US" sz="1000" b="1" dirty="0">
                <a:solidFill>
                  <a:srgbClr val="FF9900"/>
                </a:solidFill>
                <a:latin typeface="Courier New" charset="0"/>
              </a:rPr>
              <a:t>package</a:t>
            </a:r>
            <a:r>
              <a:rPr lang="en-US" sz="1000" b="1" dirty="0">
                <a:solidFill>
                  <a:srgbClr val="616161"/>
                </a:solidFill>
                <a:latin typeface="Courier New" charset="0"/>
              </a:rPr>
              <a:t> </a:t>
            </a:r>
            <a:r>
              <a:rPr lang="en-US" sz="1000" b="1" dirty="0" err="1">
                <a:latin typeface="Courier New" charset="0"/>
              </a:rPr>
              <a:t>SimpleSumeSwitch</a:t>
            </a:r>
            <a:r>
              <a:rPr lang="en-US" sz="1000" b="1" dirty="0">
                <a:latin typeface="Courier New" charset="0"/>
              </a:rPr>
              <a:t>&lt;H, M, D&gt;(</a:t>
            </a:r>
            <a:endParaRPr lang="en-US" sz="1000" dirty="0"/>
          </a:p>
          <a:p>
            <a:pPr>
              <a:spcAft>
                <a:spcPts val="100"/>
              </a:spcAft>
            </a:pPr>
            <a:r>
              <a:rPr lang="en-US" sz="1000" b="1" dirty="0">
                <a:latin typeface="Courier New" charset="0"/>
              </a:rPr>
              <a:t>                  Parser&lt;H, M, D&gt; </a:t>
            </a:r>
            <a:r>
              <a:rPr lang="en-US" sz="1000" b="1" dirty="0" err="1">
                <a:latin typeface="Courier New" charset="0"/>
              </a:rPr>
              <a:t>TopParser</a:t>
            </a:r>
            <a:r>
              <a:rPr lang="en-US" sz="1000" b="1" dirty="0">
                <a:latin typeface="Courier New" charset="0"/>
              </a:rPr>
              <a:t>,</a:t>
            </a:r>
            <a:endParaRPr lang="en-US" sz="1000" dirty="0"/>
          </a:p>
          <a:p>
            <a:pPr>
              <a:spcAft>
                <a:spcPts val="100"/>
              </a:spcAft>
            </a:pPr>
            <a:r>
              <a:rPr lang="en-US" sz="1000" b="1" dirty="0">
                <a:latin typeface="Courier New" charset="0"/>
              </a:rPr>
              <a:t>                  Pipe&lt;H, M, D&gt; </a:t>
            </a:r>
            <a:r>
              <a:rPr lang="en-US" sz="1000" b="1" dirty="0" err="1">
                <a:latin typeface="Courier New" charset="0"/>
              </a:rPr>
              <a:t>TopPipe</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Deparser</a:t>
            </a:r>
            <a:r>
              <a:rPr lang="en-US" sz="1000" b="1" dirty="0">
                <a:latin typeface="Courier New" charset="0"/>
              </a:rPr>
              <a:t>&lt;H, M, D&gt; </a:t>
            </a:r>
            <a:r>
              <a:rPr lang="en-US" sz="1000" b="1" dirty="0" err="1">
                <a:latin typeface="Courier New" charset="0"/>
              </a:rPr>
              <a:t>TopDeparser</a:t>
            </a:r>
            <a:r>
              <a:rPr lang="en-US" sz="1000" b="1" dirty="0">
                <a:latin typeface="Courier New" charset="0"/>
              </a:rPr>
              <a:t>) {</a:t>
            </a:r>
            <a:endParaRPr lang="en-US" sz="1000" dirty="0"/>
          </a:p>
          <a:p>
            <a:pPr>
              <a:spcAft>
                <a:spcPts val="100"/>
              </a:spcAft>
            </a:pPr>
            <a:r>
              <a:rPr lang="en-US" sz="1000" dirty="0"/>
              <a:t/>
            </a:r>
            <a:br>
              <a:rPr lang="en-US" sz="1000" dirty="0"/>
            </a:br>
            <a:r>
              <a:rPr lang="en-US" sz="1000" b="1" dirty="0">
                <a:solidFill>
                  <a:srgbClr val="616161"/>
                </a:solidFill>
                <a:latin typeface="Courier New" charset="0"/>
              </a:rPr>
              <a:t> </a:t>
            </a:r>
            <a:r>
              <a:rPr lang="en-US" sz="1000" b="1" dirty="0">
                <a:solidFill>
                  <a:srgbClr val="38761D"/>
                </a:solidFill>
                <a:latin typeface="Courier New" charset="0"/>
              </a:rPr>
              <a:t>// Top level I/O</a:t>
            </a:r>
            <a:endParaRPr lang="en-US" sz="1000" dirty="0"/>
          </a:p>
          <a:p>
            <a:pPr>
              <a:spcAft>
                <a:spcPts val="100"/>
              </a:spcAft>
            </a:pPr>
            <a:r>
              <a:rPr lang="en-US" sz="1000" b="1" dirty="0">
                <a:solidFill>
                  <a:srgbClr val="616161"/>
                </a:solidFill>
                <a:latin typeface="Courier New" charset="0"/>
              </a:rPr>
              <a:t> </a:t>
            </a:r>
            <a:r>
              <a:rPr lang="en-US" sz="1000" b="1" dirty="0" err="1">
                <a:solidFill>
                  <a:srgbClr val="FF9900"/>
                </a:solidFill>
                <a:latin typeface="Courier New" charset="0"/>
              </a:rPr>
              <a:t>packet_in</a:t>
            </a:r>
            <a:r>
              <a:rPr lang="en-US" sz="1000" b="1" dirty="0">
                <a:solidFill>
                  <a:srgbClr val="616161"/>
                </a:solidFill>
                <a:latin typeface="Courier New" charset="0"/>
              </a:rPr>
              <a:t> </a:t>
            </a:r>
            <a:r>
              <a:rPr lang="en-US" sz="1000" b="1" dirty="0">
                <a:latin typeface="Courier New" charset="0"/>
              </a:rPr>
              <a:t>instream;</a:t>
            </a:r>
            <a:endParaRPr lang="en-US" sz="1000" dirty="0"/>
          </a:p>
          <a:p>
            <a:pPr>
              <a:spcAft>
                <a:spcPts val="100"/>
              </a:spcAft>
            </a:pPr>
            <a:r>
              <a:rPr lang="en-US" sz="1000" b="1" dirty="0">
                <a:solidFill>
                  <a:srgbClr val="616161"/>
                </a:solidFill>
                <a:latin typeface="Courier New" charset="0"/>
              </a:rPr>
              <a:t> </a:t>
            </a:r>
            <a:r>
              <a:rPr lang="en-US" sz="1000" b="1" dirty="0" err="1">
                <a:solidFill>
                  <a:srgbClr val="FF9900"/>
                </a:solidFill>
                <a:latin typeface="Courier New" charset="0"/>
              </a:rPr>
              <a:t>inout</a:t>
            </a:r>
            <a:r>
              <a:rPr lang="en-US" sz="1000" b="1" dirty="0">
                <a:solidFill>
                  <a:srgbClr val="616161"/>
                </a:solidFill>
                <a:latin typeface="Courier New" charset="0"/>
              </a:rPr>
              <a:t> </a:t>
            </a:r>
            <a:r>
              <a:rPr lang="en-US" sz="1000" b="1" dirty="0" err="1">
                <a:latin typeface="Courier New" charset="0"/>
              </a:rPr>
              <a:t>sume_metadata_t</a:t>
            </a:r>
            <a:r>
              <a:rPr lang="en-US" sz="1000" b="1" dirty="0">
                <a:latin typeface="Courier New" charset="0"/>
              </a:rPr>
              <a:t> </a:t>
            </a:r>
            <a:r>
              <a:rPr lang="en-US" sz="1000" b="1" dirty="0" err="1">
                <a:latin typeface="Courier New" charset="0"/>
              </a:rPr>
              <a:t>sume_metadata</a:t>
            </a:r>
            <a:r>
              <a:rPr lang="en-US" sz="1000" b="1" dirty="0">
                <a:latin typeface="Courier New" charset="0"/>
              </a:rPr>
              <a:t>;</a:t>
            </a:r>
            <a:endParaRPr lang="en-US" sz="1000" dirty="0"/>
          </a:p>
          <a:p>
            <a:pPr>
              <a:spcAft>
                <a:spcPts val="100"/>
              </a:spcAft>
            </a:pPr>
            <a:r>
              <a:rPr lang="en-US" sz="1000" b="1" dirty="0">
                <a:solidFill>
                  <a:srgbClr val="616161"/>
                </a:solidFill>
                <a:latin typeface="Courier New" charset="0"/>
              </a:rPr>
              <a:t> </a:t>
            </a:r>
            <a:r>
              <a:rPr lang="en-US" sz="1000" b="1" dirty="0">
                <a:solidFill>
                  <a:srgbClr val="FF9900"/>
                </a:solidFill>
                <a:latin typeface="Courier New" charset="0"/>
              </a:rPr>
              <a:t>out</a:t>
            </a:r>
            <a:r>
              <a:rPr lang="en-US" sz="1000" b="1" dirty="0">
                <a:solidFill>
                  <a:srgbClr val="616161"/>
                </a:solidFill>
                <a:latin typeface="Courier New" charset="0"/>
              </a:rPr>
              <a:t> </a:t>
            </a:r>
            <a:r>
              <a:rPr lang="en-US" sz="1000" b="1" dirty="0">
                <a:latin typeface="Courier New" charset="0"/>
              </a:rPr>
              <a:t>D </a:t>
            </a:r>
            <a:r>
              <a:rPr lang="en-US" sz="1000" b="1" dirty="0" err="1">
                <a:latin typeface="Courier New" charset="0"/>
              </a:rPr>
              <a:t>digest_data</a:t>
            </a:r>
            <a:r>
              <a:rPr lang="en-US" sz="1000" b="1" dirty="0">
                <a:latin typeface="Courier New" charset="0"/>
              </a:rPr>
              <a:t>;</a:t>
            </a:r>
            <a:endParaRPr lang="en-US" sz="1000" dirty="0"/>
          </a:p>
          <a:p>
            <a:pPr>
              <a:spcAft>
                <a:spcPts val="100"/>
              </a:spcAft>
            </a:pPr>
            <a:r>
              <a:rPr lang="en-US" sz="1000" b="1" dirty="0">
                <a:solidFill>
                  <a:srgbClr val="616161"/>
                </a:solidFill>
                <a:latin typeface="Courier New" charset="0"/>
              </a:rPr>
              <a:t> </a:t>
            </a:r>
            <a:r>
              <a:rPr lang="en-US" sz="1000" b="1" dirty="0" err="1">
                <a:solidFill>
                  <a:srgbClr val="FF9900"/>
                </a:solidFill>
                <a:latin typeface="Courier New" charset="0"/>
              </a:rPr>
              <a:t>packet_out</a:t>
            </a:r>
            <a:r>
              <a:rPr lang="en-US" sz="1000" b="1" dirty="0">
                <a:solidFill>
                  <a:srgbClr val="616161"/>
                </a:solidFill>
                <a:latin typeface="Courier New" charset="0"/>
              </a:rPr>
              <a:t> </a:t>
            </a:r>
            <a:r>
              <a:rPr lang="en-US" sz="1000" b="1" dirty="0" err="1">
                <a:latin typeface="Courier New" charset="0"/>
              </a:rPr>
              <a:t>outstream</a:t>
            </a:r>
            <a:r>
              <a:rPr lang="en-US" sz="1000" b="1" dirty="0">
                <a:latin typeface="Courier New" charset="0"/>
              </a:rPr>
              <a:t>;</a:t>
            </a:r>
            <a:endParaRPr lang="en-US" sz="1000" dirty="0"/>
          </a:p>
          <a:p>
            <a:pPr>
              <a:spcAft>
                <a:spcPts val="100"/>
              </a:spcAft>
            </a:pPr>
            <a:r>
              <a:rPr lang="en-US" sz="1000" dirty="0"/>
              <a:t/>
            </a:r>
            <a:br>
              <a:rPr lang="en-US" sz="1000" dirty="0"/>
            </a:br>
            <a:r>
              <a:rPr lang="en-US" sz="1000" b="1" dirty="0">
                <a:solidFill>
                  <a:srgbClr val="616161"/>
                </a:solidFill>
                <a:latin typeface="Courier New" charset="0"/>
              </a:rPr>
              <a:t> </a:t>
            </a:r>
            <a:r>
              <a:rPr lang="en-US" sz="1000" b="1" dirty="0">
                <a:solidFill>
                  <a:srgbClr val="38761D"/>
                </a:solidFill>
                <a:latin typeface="Courier New" charset="0"/>
              </a:rPr>
              <a:t>// Connectivity of the architecture</a:t>
            </a:r>
            <a:endParaRPr lang="en-US" sz="1000" dirty="0"/>
          </a:p>
          <a:p>
            <a:pPr>
              <a:spcAft>
                <a:spcPts val="100"/>
              </a:spcAft>
            </a:pPr>
            <a:r>
              <a:rPr lang="en-US" sz="1000" b="1" dirty="0">
                <a:solidFill>
                  <a:srgbClr val="616161"/>
                </a:solidFill>
                <a:latin typeface="Courier New" charset="0"/>
              </a:rPr>
              <a:t> </a:t>
            </a:r>
            <a:r>
              <a:rPr lang="en-US" sz="1000" b="1" dirty="0">
                <a:solidFill>
                  <a:srgbClr val="FF9900"/>
                </a:solidFill>
                <a:latin typeface="Courier New" charset="0"/>
              </a:rPr>
              <a:t>connections</a:t>
            </a:r>
            <a:r>
              <a:rPr lang="en-US" sz="1000" b="1" dirty="0">
                <a:solidFill>
                  <a:srgbClr val="616161"/>
                </a:solidFill>
                <a:latin typeface="Courier New" charset="0"/>
              </a:rPr>
              <a:t> {</a:t>
            </a:r>
            <a:endParaRPr lang="en-US" sz="1000" dirty="0"/>
          </a:p>
          <a:p>
            <a:pPr>
              <a:spcAft>
                <a:spcPts val="100"/>
              </a:spcAft>
            </a:pPr>
            <a:r>
              <a:rPr lang="en-US" sz="1000" b="1" dirty="0">
                <a:solidFill>
                  <a:srgbClr val="616161"/>
                </a:solidFill>
                <a:latin typeface="Courier New" charset="0"/>
              </a:rPr>
              <a:t>   </a:t>
            </a:r>
            <a:r>
              <a:rPr lang="en-US" sz="1000" b="1" dirty="0">
                <a:solidFill>
                  <a:srgbClr val="38761D"/>
                </a:solidFill>
                <a:latin typeface="Courier New" charset="0"/>
              </a:rPr>
              <a:t>// </a:t>
            </a:r>
            <a:r>
              <a:rPr lang="en-US" sz="1000" b="1" dirty="0" err="1">
                <a:solidFill>
                  <a:srgbClr val="38761D"/>
                </a:solidFill>
                <a:latin typeface="Courier New" charset="0"/>
              </a:rPr>
              <a:t>TopParser</a:t>
            </a:r>
            <a:r>
              <a:rPr lang="en-US" sz="1000" b="1" dirty="0">
                <a:solidFill>
                  <a:srgbClr val="38761D"/>
                </a:solidFill>
                <a:latin typeface="Courier New" charset="0"/>
              </a:rPr>
              <a:t> input connections</a:t>
            </a:r>
            <a:endParaRPr lang="en-US" sz="1000" dirty="0"/>
          </a:p>
          <a:p>
            <a:pPr>
              <a:spcAft>
                <a:spcPts val="100"/>
              </a:spcAft>
            </a:pPr>
            <a:r>
              <a:rPr lang="en-US" sz="1000" b="1" dirty="0">
                <a:solidFill>
                  <a:srgbClr val="616161"/>
                </a:solidFill>
                <a:latin typeface="Courier New" charset="0"/>
              </a:rPr>
              <a:t>   </a:t>
            </a:r>
            <a:r>
              <a:rPr lang="en-US" sz="1000" b="1" dirty="0" err="1">
                <a:latin typeface="Courier New" charset="0"/>
              </a:rPr>
              <a:t>TopParser.b</a:t>
            </a:r>
            <a:r>
              <a:rPr lang="en-US" sz="1000" b="1" dirty="0">
                <a:latin typeface="Courier New" charset="0"/>
              </a:rPr>
              <a:t>                 = instream;</a:t>
            </a:r>
            <a:endParaRPr lang="en-US" sz="1000" dirty="0"/>
          </a:p>
          <a:p>
            <a:pPr>
              <a:spcAft>
                <a:spcPts val="100"/>
              </a:spcAft>
            </a:pPr>
            <a:r>
              <a:rPr lang="en-US" sz="1000" b="1" dirty="0">
                <a:latin typeface="Courier New" charset="0"/>
              </a:rPr>
              <a:t>   </a:t>
            </a:r>
            <a:r>
              <a:rPr lang="en-US" sz="1000" b="1" dirty="0" err="1">
                <a:latin typeface="Courier New" charset="0"/>
              </a:rPr>
              <a:t>TopParser.sume_metadata</a:t>
            </a:r>
            <a:r>
              <a:rPr lang="en-US" sz="1000" b="1" dirty="0">
                <a:latin typeface="Courier New" charset="0"/>
              </a:rPr>
              <a:t>     = </a:t>
            </a:r>
            <a:r>
              <a:rPr lang="en-US" sz="1000" b="1" dirty="0" err="1">
                <a:latin typeface="Courier New" charset="0"/>
              </a:rPr>
              <a:t>sume_metadata</a:t>
            </a:r>
            <a:r>
              <a:rPr lang="en-US" sz="1000" b="1" dirty="0">
                <a:latin typeface="Courier New" charset="0"/>
              </a:rPr>
              <a:t>;</a:t>
            </a:r>
            <a:endParaRPr lang="en-US" sz="1000" dirty="0"/>
          </a:p>
          <a:p>
            <a:pPr>
              <a:spcAft>
                <a:spcPts val="100"/>
              </a:spcAft>
            </a:pPr>
            <a:r>
              <a:rPr lang="en-US" sz="1000" dirty="0"/>
              <a:t/>
            </a:r>
            <a:br>
              <a:rPr lang="en-US" sz="1000" dirty="0"/>
            </a:br>
            <a:r>
              <a:rPr lang="en-US" sz="1000" b="1" dirty="0">
                <a:solidFill>
                  <a:srgbClr val="616161"/>
                </a:solidFill>
                <a:latin typeface="Courier New" charset="0"/>
              </a:rPr>
              <a:t>   </a:t>
            </a:r>
            <a:r>
              <a:rPr lang="en-US" sz="1000" b="1" dirty="0">
                <a:solidFill>
                  <a:srgbClr val="38761D"/>
                </a:solidFill>
                <a:latin typeface="Courier New" charset="0"/>
              </a:rPr>
              <a:t>// </a:t>
            </a:r>
            <a:r>
              <a:rPr lang="en-US" sz="1000" b="1" dirty="0" err="1">
                <a:solidFill>
                  <a:srgbClr val="38761D"/>
                </a:solidFill>
                <a:latin typeface="Courier New" charset="0"/>
              </a:rPr>
              <a:t>TopPipe</a:t>
            </a:r>
            <a:r>
              <a:rPr lang="en-US" sz="1000" b="1" dirty="0">
                <a:solidFill>
                  <a:srgbClr val="38761D"/>
                </a:solidFill>
                <a:latin typeface="Courier New" charset="0"/>
              </a:rPr>
              <a:t> &lt;-- </a:t>
            </a:r>
            <a:r>
              <a:rPr lang="en-US" sz="1000" b="1" dirty="0" err="1">
                <a:solidFill>
                  <a:srgbClr val="38761D"/>
                </a:solidFill>
                <a:latin typeface="Courier New" charset="0"/>
              </a:rPr>
              <a:t>TopParser</a:t>
            </a:r>
            <a:endParaRPr lang="en-US" sz="1000" dirty="0"/>
          </a:p>
          <a:p>
            <a:pPr>
              <a:spcAft>
                <a:spcPts val="100"/>
              </a:spcAft>
            </a:pPr>
            <a:r>
              <a:rPr lang="en-US" sz="1000" b="1" dirty="0">
                <a:latin typeface="Courier New" charset="0"/>
              </a:rPr>
              <a:t>   </a:t>
            </a:r>
            <a:r>
              <a:rPr lang="en-US" sz="1000" b="1" dirty="0" err="1">
                <a:latin typeface="Courier New" charset="0"/>
              </a:rPr>
              <a:t>TopPipe.p</a:t>
            </a:r>
            <a:r>
              <a:rPr lang="en-US" sz="1000" b="1" dirty="0">
                <a:latin typeface="Courier New" charset="0"/>
              </a:rPr>
              <a:t>              = </a:t>
            </a:r>
            <a:r>
              <a:rPr lang="en-US" sz="1000" b="1" dirty="0" err="1">
                <a:latin typeface="Courier New" charset="0"/>
              </a:rPr>
              <a:t>TopParser.p</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TopPipe.user_metadata</a:t>
            </a:r>
            <a:r>
              <a:rPr lang="en-US" sz="1000" b="1" dirty="0">
                <a:latin typeface="Courier New" charset="0"/>
              </a:rPr>
              <a:t>  = </a:t>
            </a:r>
            <a:r>
              <a:rPr lang="en-US" sz="1000" b="1" dirty="0" err="1">
                <a:latin typeface="Courier New" charset="0"/>
              </a:rPr>
              <a:t>TopParser.user_metadata</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TopPipe.digest_data</a:t>
            </a:r>
            <a:r>
              <a:rPr lang="en-US" sz="1000" b="1" dirty="0">
                <a:latin typeface="Courier New" charset="0"/>
              </a:rPr>
              <a:t>    = </a:t>
            </a:r>
            <a:r>
              <a:rPr lang="en-US" sz="1000" b="1" dirty="0" err="1">
                <a:latin typeface="Courier New" charset="0"/>
              </a:rPr>
              <a:t>TopParser.digest_data</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TopPipe.sume_metadata</a:t>
            </a:r>
            <a:r>
              <a:rPr lang="en-US" sz="1000" b="1" dirty="0">
                <a:latin typeface="Courier New" charset="0"/>
              </a:rPr>
              <a:t>  = </a:t>
            </a:r>
            <a:r>
              <a:rPr lang="en-US" sz="1000" b="1" dirty="0" err="1">
                <a:latin typeface="Courier New" charset="0"/>
              </a:rPr>
              <a:t>TopParser.sume_metadata</a:t>
            </a:r>
            <a:r>
              <a:rPr lang="en-US" sz="1000" b="1" dirty="0">
                <a:latin typeface="Courier New" charset="0"/>
              </a:rPr>
              <a:t>;</a:t>
            </a:r>
            <a:endParaRPr lang="en-US" sz="1000" dirty="0"/>
          </a:p>
          <a:p>
            <a:r>
              <a:rPr lang="en-US" sz="1000" dirty="0"/>
              <a:t/>
            </a:r>
            <a:br>
              <a:rPr lang="en-US" sz="1000" dirty="0"/>
            </a:br>
            <a:endParaRPr lang="en-US" sz="1000" dirty="0"/>
          </a:p>
        </p:txBody>
      </p:sp>
      <p:sp>
        <p:nvSpPr>
          <p:cNvPr id="6" name="Rectangle 5"/>
          <p:cNvSpPr/>
          <p:nvPr/>
        </p:nvSpPr>
        <p:spPr>
          <a:xfrm>
            <a:off x="4555435" y="744093"/>
            <a:ext cx="4436165" cy="2387833"/>
          </a:xfrm>
          <a:prstGeom prst="rect">
            <a:avLst/>
          </a:prstGeom>
        </p:spPr>
        <p:txBody>
          <a:bodyPr wrap="square">
            <a:spAutoFit/>
          </a:bodyPr>
          <a:lstStyle/>
          <a:p>
            <a:pPr>
              <a:spcAft>
                <a:spcPts val="100"/>
              </a:spcAft>
            </a:pPr>
            <a:r>
              <a:rPr lang="en-US" sz="1000" b="1" dirty="0">
                <a:latin typeface="Courier New" charset="0"/>
              </a:rPr>
              <a:t>   </a:t>
            </a:r>
            <a:r>
              <a:rPr lang="en-US" sz="1000" b="1" dirty="0">
                <a:solidFill>
                  <a:srgbClr val="38761D"/>
                </a:solidFill>
                <a:latin typeface="Courier New" charset="0"/>
              </a:rPr>
              <a:t>// </a:t>
            </a:r>
            <a:r>
              <a:rPr lang="en-US" sz="1000" b="1" dirty="0" err="1">
                <a:solidFill>
                  <a:srgbClr val="38761D"/>
                </a:solidFill>
                <a:latin typeface="Courier New" charset="0"/>
              </a:rPr>
              <a:t>TopDeparser</a:t>
            </a:r>
            <a:r>
              <a:rPr lang="en-US" sz="1000" b="1" dirty="0">
                <a:solidFill>
                  <a:srgbClr val="38761D"/>
                </a:solidFill>
                <a:latin typeface="Courier New" charset="0"/>
              </a:rPr>
              <a:t> &lt;-- </a:t>
            </a:r>
            <a:r>
              <a:rPr lang="en-US" sz="1000" b="1" dirty="0" err="1">
                <a:solidFill>
                  <a:srgbClr val="38761D"/>
                </a:solidFill>
                <a:latin typeface="Courier New" charset="0"/>
              </a:rPr>
              <a:t>TopPipe</a:t>
            </a:r>
            <a:endParaRPr lang="en-US" sz="1000" dirty="0"/>
          </a:p>
          <a:p>
            <a:pPr>
              <a:spcAft>
                <a:spcPts val="100"/>
              </a:spcAft>
            </a:pPr>
            <a:r>
              <a:rPr lang="en-US" sz="1000" b="1" dirty="0">
                <a:latin typeface="Courier New" charset="0"/>
              </a:rPr>
              <a:t>   </a:t>
            </a:r>
            <a:r>
              <a:rPr lang="en-US" sz="1000" b="1" dirty="0" err="1">
                <a:latin typeface="Courier New" charset="0"/>
              </a:rPr>
              <a:t>TopDeparser.p</a:t>
            </a:r>
            <a:r>
              <a:rPr lang="en-US" sz="1000" b="1" dirty="0">
                <a:latin typeface="Courier New" charset="0"/>
              </a:rPr>
              <a:t>               = </a:t>
            </a:r>
            <a:r>
              <a:rPr lang="en-US" sz="1000" b="1" dirty="0" err="1">
                <a:latin typeface="Courier New" charset="0"/>
              </a:rPr>
              <a:t>TopPipe.p</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TopDeparser.user_metadata</a:t>
            </a:r>
            <a:r>
              <a:rPr lang="en-US" sz="1000" b="1" dirty="0">
                <a:latin typeface="Courier New" charset="0"/>
              </a:rPr>
              <a:t>   = </a:t>
            </a:r>
            <a:r>
              <a:rPr lang="en-US" sz="1000" b="1" dirty="0" err="1">
                <a:latin typeface="Courier New" charset="0"/>
              </a:rPr>
              <a:t>TopPipe.user_metadata</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TopDeparser.digest_data</a:t>
            </a:r>
            <a:r>
              <a:rPr lang="en-US" sz="1000" b="1" dirty="0">
                <a:latin typeface="Courier New" charset="0"/>
              </a:rPr>
              <a:t>     = </a:t>
            </a:r>
            <a:r>
              <a:rPr lang="en-US" sz="1000" b="1" dirty="0" err="1">
                <a:latin typeface="Courier New" charset="0"/>
              </a:rPr>
              <a:t>TopPipe.digest_data</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TopDeparser.sume_metadata</a:t>
            </a:r>
            <a:r>
              <a:rPr lang="en-US" sz="1000" b="1" dirty="0">
                <a:latin typeface="Courier New" charset="0"/>
              </a:rPr>
              <a:t>   = </a:t>
            </a:r>
            <a:r>
              <a:rPr lang="en-US" sz="1000" b="1" dirty="0" err="1">
                <a:latin typeface="Courier New" charset="0"/>
              </a:rPr>
              <a:t>TopPipe.sume_metadata</a:t>
            </a:r>
            <a:r>
              <a:rPr lang="en-US" sz="1000" b="1" dirty="0">
                <a:latin typeface="Courier New" charset="0"/>
              </a:rPr>
              <a:t>;</a:t>
            </a:r>
            <a:endParaRPr lang="en-US" sz="1000" dirty="0"/>
          </a:p>
          <a:p>
            <a:pPr>
              <a:spcAft>
                <a:spcPts val="100"/>
              </a:spcAft>
            </a:pPr>
            <a:r>
              <a:rPr lang="en-US" sz="1000" dirty="0"/>
              <a:t/>
            </a:r>
            <a:br>
              <a:rPr lang="en-US" sz="1000" dirty="0"/>
            </a:br>
            <a:r>
              <a:rPr lang="en-US" sz="1000" b="1" dirty="0">
                <a:latin typeface="Courier New" charset="0"/>
              </a:rPr>
              <a:t>   </a:t>
            </a:r>
            <a:r>
              <a:rPr lang="en-US" sz="1000" b="1" dirty="0">
                <a:solidFill>
                  <a:srgbClr val="38761D"/>
                </a:solidFill>
                <a:latin typeface="Courier New" charset="0"/>
              </a:rPr>
              <a:t>// </a:t>
            </a:r>
            <a:r>
              <a:rPr lang="en-US" sz="1000" b="1" dirty="0" err="1">
                <a:solidFill>
                  <a:srgbClr val="38761D"/>
                </a:solidFill>
                <a:latin typeface="Courier New" charset="0"/>
              </a:rPr>
              <a:t>TopDeparser</a:t>
            </a:r>
            <a:r>
              <a:rPr lang="en-US" sz="1000" b="1" dirty="0">
                <a:solidFill>
                  <a:srgbClr val="38761D"/>
                </a:solidFill>
                <a:latin typeface="Courier New" charset="0"/>
              </a:rPr>
              <a:t> output connections</a:t>
            </a:r>
            <a:endParaRPr lang="en-US" sz="1000" dirty="0"/>
          </a:p>
          <a:p>
            <a:pPr>
              <a:spcAft>
                <a:spcPts val="100"/>
              </a:spcAft>
            </a:pPr>
            <a:r>
              <a:rPr lang="en-US" sz="1000" b="1" dirty="0">
                <a:latin typeface="Courier New" charset="0"/>
              </a:rPr>
              <a:t>   </a:t>
            </a:r>
            <a:r>
              <a:rPr lang="en-US" sz="1000" b="1" dirty="0" err="1">
                <a:latin typeface="Courier New" charset="0"/>
              </a:rPr>
              <a:t>digest_data</a:t>
            </a:r>
            <a:r>
              <a:rPr lang="en-US" sz="1000" b="1" dirty="0">
                <a:latin typeface="Courier New" charset="0"/>
              </a:rPr>
              <a:t>     = </a:t>
            </a:r>
            <a:r>
              <a:rPr lang="en-US" sz="1000" b="1" dirty="0" err="1">
                <a:latin typeface="Courier New" charset="0"/>
              </a:rPr>
              <a:t>TopDeparser.digest_data</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sume_metadata</a:t>
            </a:r>
            <a:r>
              <a:rPr lang="en-US" sz="1000" b="1" dirty="0">
                <a:latin typeface="Courier New" charset="0"/>
              </a:rPr>
              <a:t>   = </a:t>
            </a:r>
            <a:r>
              <a:rPr lang="en-US" sz="1000" b="1" dirty="0" err="1">
                <a:latin typeface="Courier New" charset="0"/>
              </a:rPr>
              <a:t>TopDeparser.sume_metadata</a:t>
            </a:r>
            <a:r>
              <a:rPr lang="en-US" sz="1000" b="1" dirty="0">
                <a:latin typeface="Courier New" charset="0"/>
              </a:rPr>
              <a:t>;</a:t>
            </a:r>
            <a:endParaRPr lang="en-US" sz="1000" dirty="0"/>
          </a:p>
          <a:p>
            <a:pPr>
              <a:spcAft>
                <a:spcPts val="100"/>
              </a:spcAft>
            </a:pPr>
            <a:r>
              <a:rPr lang="en-US" sz="1000" b="1" dirty="0">
                <a:latin typeface="Courier New" charset="0"/>
              </a:rPr>
              <a:t>   </a:t>
            </a:r>
            <a:r>
              <a:rPr lang="en-US" sz="1000" b="1" dirty="0" err="1">
                <a:latin typeface="Courier New" charset="0"/>
              </a:rPr>
              <a:t>outstream</a:t>
            </a:r>
            <a:r>
              <a:rPr lang="en-US" sz="1000" b="1" dirty="0">
                <a:latin typeface="Courier New" charset="0"/>
              </a:rPr>
              <a:t>       = </a:t>
            </a:r>
            <a:r>
              <a:rPr lang="en-US" sz="1000" b="1" dirty="0" err="1">
                <a:latin typeface="Courier New" charset="0"/>
              </a:rPr>
              <a:t>TopDeparser.b</a:t>
            </a:r>
            <a:r>
              <a:rPr lang="en-US" sz="1000" b="1" dirty="0">
                <a:latin typeface="Courier New" charset="0"/>
              </a:rPr>
              <a:t>;</a:t>
            </a:r>
            <a:endParaRPr lang="en-US" sz="1000" dirty="0"/>
          </a:p>
          <a:p>
            <a:pPr>
              <a:spcAft>
                <a:spcPts val="100"/>
              </a:spcAft>
            </a:pPr>
            <a:r>
              <a:rPr lang="en-US" sz="1000" b="1" dirty="0">
                <a:latin typeface="Courier New" charset="0"/>
              </a:rPr>
              <a:t> }</a:t>
            </a:r>
            <a:endParaRPr lang="en-US" sz="1000" dirty="0"/>
          </a:p>
          <a:p>
            <a:pPr>
              <a:spcAft>
                <a:spcPts val="100"/>
              </a:spcAft>
            </a:pPr>
            <a:r>
              <a:rPr lang="en-US" sz="1000" b="1" dirty="0">
                <a:latin typeface="Courier New" charset="0"/>
              </a:rPr>
              <a:t>}</a:t>
            </a:r>
            <a:endParaRPr lang="en-US" sz="1000" dirty="0"/>
          </a:p>
          <a:p>
            <a:r>
              <a:rPr lang="en-US" sz="1000" dirty="0"/>
              <a:t/>
            </a:r>
            <a:br>
              <a:rPr lang="en-US" sz="1000" dirty="0"/>
            </a:br>
            <a:endParaRPr lang="en-US" sz="1000" dirty="0"/>
          </a:p>
        </p:txBody>
      </p:sp>
      <p:cxnSp>
        <p:nvCxnSpPr>
          <p:cNvPr id="8" name="Straight Connector 7"/>
          <p:cNvCxnSpPr/>
          <p:nvPr/>
        </p:nvCxnSpPr>
        <p:spPr>
          <a:xfrm flipH="1" flipV="1">
            <a:off x="4323522" y="744093"/>
            <a:ext cx="9939" cy="39571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965318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Workflow</a:t>
            </a:r>
            <a:endParaRPr lang="en-US" dirty="0"/>
          </a:p>
        </p:txBody>
      </p:sp>
      <p:sp>
        <p:nvSpPr>
          <p:cNvPr id="3" name="Content Placeholder 2"/>
          <p:cNvSpPr>
            <a:spLocks noGrp="1"/>
          </p:cNvSpPr>
          <p:nvPr>
            <p:ph sz="half" idx="1"/>
          </p:nvPr>
        </p:nvSpPr>
        <p:spPr>
          <a:xfrm>
            <a:off x="152400" y="742951"/>
            <a:ext cx="8686800" cy="449745"/>
          </a:xfrm>
        </p:spPr>
        <p:txBody>
          <a:bodyPr/>
          <a:lstStyle/>
          <a:p>
            <a:r>
              <a:rPr lang="en-US" dirty="0"/>
              <a:t>Two Actors: (1) </a:t>
            </a:r>
            <a:r>
              <a:rPr lang="en-US" dirty="0">
                <a:solidFill>
                  <a:srgbClr val="FF0000"/>
                </a:solidFill>
              </a:rPr>
              <a:t>Target Architecture Designer</a:t>
            </a:r>
            <a:r>
              <a:rPr lang="en-US" dirty="0"/>
              <a:t>, (2) P4 Programmer</a:t>
            </a:r>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129</a:t>
            </a:fld>
            <a:endParaRPr lang="en-US" dirty="0">
              <a:solidFill>
                <a:prstClr val="black">
                  <a:tint val="75000"/>
                </a:prstClr>
              </a:solidFill>
            </a:endParaRPr>
          </a:p>
        </p:txBody>
      </p:sp>
      <p:sp>
        <p:nvSpPr>
          <p:cNvPr id="6" name="TextBox 5"/>
          <p:cNvSpPr txBox="1"/>
          <p:nvPr/>
        </p:nvSpPr>
        <p:spPr>
          <a:xfrm>
            <a:off x="4927968" y="2357693"/>
            <a:ext cx="3276600" cy="954107"/>
          </a:xfrm>
          <a:prstGeom prst="rect">
            <a:avLst/>
          </a:prstGeom>
          <a:noFill/>
          <a:ln>
            <a:solidFill>
              <a:srgbClr val="000000"/>
            </a:solidFill>
          </a:ln>
        </p:spPr>
        <p:txBody>
          <a:bodyPr wrap="square" rtlCol="0">
            <a:spAutoFit/>
          </a:bodyPr>
          <a:lstStyle/>
          <a:p>
            <a:r>
              <a:rPr lang="en-US" i="1" dirty="0" smtClean="0"/>
              <a:t>Implements:</a:t>
            </a:r>
          </a:p>
          <a:p>
            <a:pPr marL="285750" indent="-285750">
              <a:buFont typeface="Arial" panose="020B0604020202020204" pitchFamily="34" charset="0"/>
              <a:buChar char="•"/>
            </a:pPr>
            <a:r>
              <a:rPr lang="en-US" dirty="0" smtClean="0"/>
              <a:t>non-P4 elements</a:t>
            </a:r>
          </a:p>
          <a:p>
            <a:pPr marL="285750" indent="-285750">
              <a:buFont typeface="Arial" panose="020B0604020202020204" pitchFamily="34" charset="0"/>
              <a:buChar char="•"/>
            </a:pPr>
            <a:r>
              <a:rPr lang="en-US" dirty="0" smtClean="0"/>
              <a:t>externs</a:t>
            </a:r>
          </a:p>
          <a:p>
            <a:r>
              <a:rPr lang="en-US" dirty="0" smtClean="0"/>
              <a:t>in target architecture</a:t>
            </a:r>
            <a:endParaRPr lang="en-US" dirty="0"/>
          </a:p>
        </p:txBody>
      </p:sp>
      <p:sp>
        <p:nvSpPr>
          <p:cNvPr id="7" name="Right Arrow 6"/>
          <p:cNvSpPr/>
          <p:nvPr/>
        </p:nvSpPr>
        <p:spPr bwMode="auto">
          <a:xfrm rot="8311396">
            <a:off x="2174982" y="1704894"/>
            <a:ext cx="1341326" cy="145949"/>
          </a:xfrm>
          <a:prstGeom prst="rightArrow">
            <a:avLst/>
          </a:prstGeom>
          <a:solidFill>
            <a:srgbClr val="FF0000"/>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smtClean="0">
              <a:solidFill>
                <a:srgbClr val="000000"/>
              </a:solidFill>
            </a:endParaRPr>
          </a:p>
        </p:txBody>
      </p:sp>
      <p:sp>
        <p:nvSpPr>
          <p:cNvPr id="8" name="TextBox 7"/>
          <p:cNvSpPr txBox="1"/>
          <p:nvPr/>
        </p:nvSpPr>
        <p:spPr>
          <a:xfrm>
            <a:off x="618435" y="2427309"/>
            <a:ext cx="3581400" cy="523220"/>
          </a:xfrm>
          <a:prstGeom prst="rect">
            <a:avLst/>
          </a:prstGeom>
          <a:noFill/>
          <a:ln>
            <a:solidFill>
              <a:srgbClr val="000000"/>
            </a:solidFill>
          </a:ln>
        </p:spPr>
        <p:txBody>
          <a:bodyPr wrap="square" rtlCol="0">
            <a:spAutoFit/>
          </a:bodyPr>
          <a:lstStyle/>
          <a:p>
            <a:r>
              <a:rPr lang="en-US" i="1" dirty="0" smtClean="0"/>
              <a:t>Provides:</a:t>
            </a:r>
          </a:p>
          <a:p>
            <a:pPr marL="285750" indent="-285750">
              <a:buFont typeface="Arial" panose="020B0604020202020204" pitchFamily="34" charset="0"/>
              <a:buChar char="•"/>
            </a:pPr>
            <a:r>
              <a:rPr lang="en-US" dirty="0" smtClean="0"/>
              <a:t>P4</a:t>
            </a:r>
            <a:r>
              <a:rPr lang="en-US" baseline="-25000" dirty="0"/>
              <a:t>+</a:t>
            </a:r>
            <a:r>
              <a:rPr lang="en-US" dirty="0" smtClean="0"/>
              <a:t> architecture declaration</a:t>
            </a:r>
            <a:r>
              <a:rPr lang="en-US" i="1" dirty="0" smtClean="0"/>
              <a:t> </a:t>
            </a:r>
            <a:endParaRPr lang="en-US" dirty="0"/>
          </a:p>
        </p:txBody>
      </p:sp>
      <p:sp>
        <p:nvSpPr>
          <p:cNvPr id="9" name="Right Arrow 8"/>
          <p:cNvSpPr/>
          <p:nvPr/>
        </p:nvSpPr>
        <p:spPr bwMode="auto">
          <a:xfrm rot="2617647">
            <a:off x="5321701" y="1635278"/>
            <a:ext cx="1341326" cy="145949"/>
          </a:xfrm>
          <a:prstGeom prst="rightArrow">
            <a:avLst/>
          </a:prstGeom>
          <a:solidFill>
            <a:srgbClr val="FF0000"/>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smtClean="0">
              <a:solidFill>
                <a:srgbClr val="000000"/>
              </a:solidFill>
            </a:endParaRPr>
          </a:p>
        </p:txBody>
      </p:sp>
      <p:sp>
        <p:nvSpPr>
          <p:cNvPr id="10" name="Content Placeholder 2"/>
          <p:cNvSpPr txBox="1">
            <a:spLocks/>
          </p:cNvSpPr>
          <p:nvPr/>
        </p:nvSpPr>
        <p:spPr>
          <a:xfrm>
            <a:off x="304800" y="3838817"/>
            <a:ext cx="8686800" cy="449745"/>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smtClean="0"/>
              <a:t>Someone who is more familiar with FPGA development</a:t>
            </a:r>
          </a:p>
        </p:txBody>
      </p:sp>
    </p:spTree>
    <p:extLst>
      <p:ext uri="{BB962C8B-B14F-4D97-AF65-F5344CB8AC3E}">
        <p14:creationId xmlns:p14="http://schemas.microsoft.com/office/powerpoint/2010/main" val="371524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Shape 850"/>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Brief History and Trivia</a:t>
            </a:r>
            <a:endParaRPr/>
          </a:p>
        </p:txBody>
      </p:sp>
      <p:sp>
        <p:nvSpPr>
          <p:cNvPr id="851" name="Shape 851"/>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a:p>
        </p:txBody>
      </p:sp>
      <p:sp>
        <p:nvSpPr>
          <p:cNvPr id="852" name="Shape 852"/>
          <p:cNvSpPr txBox="1">
            <a:spLocks noGrp="1"/>
          </p:cNvSpPr>
          <p:nvPr>
            <p:ph type="body" idx="1"/>
          </p:nvPr>
        </p:nvSpPr>
        <p:spPr>
          <a:xfrm>
            <a:off x="152400" y="819150"/>
            <a:ext cx="8321400" cy="4114800"/>
          </a:xfrm>
          <a:prstGeom prst="rect">
            <a:avLst/>
          </a:prstGeom>
          <a:noFill/>
          <a:ln>
            <a:noFill/>
          </a:ln>
        </p:spPr>
        <p:txBody>
          <a:bodyPr spcFirstLastPara="1" wrap="square" lIns="91425" tIns="45700" rIns="91425" bIns="45700" anchor="t" anchorCtr="0">
            <a:noAutofit/>
          </a:bodyPr>
          <a:lstStyle/>
          <a:p>
            <a:pPr marL="204787" marR="0" lvl="0" indent="-204787" algn="l" rtl="0">
              <a:lnSpc>
                <a:spcPct val="80000"/>
              </a:lnSpc>
              <a:spcBef>
                <a:spcPts val="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May	2013:	Initial idea and the name “P4” </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July	2014:	First paper (SIGCOMM ACR)</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Aug 	2014:	First P4</a:t>
            </a:r>
            <a:r>
              <a:rPr lang="en" sz="1942" b="1" i="0" u="none" strike="noStrike" cap="none" baseline="-25000">
                <a:solidFill>
                  <a:schemeClr val="dk1"/>
                </a:solidFill>
                <a:latin typeface="Arial"/>
                <a:ea typeface="Arial"/>
                <a:cs typeface="Arial"/>
                <a:sym typeface="Arial"/>
              </a:rPr>
              <a:t>14</a:t>
            </a:r>
            <a:r>
              <a:rPr lang="en" sz="1942" b="1" i="0" u="none" strike="noStrike" cap="none">
                <a:solidFill>
                  <a:schemeClr val="dk1"/>
                </a:solidFill>
                <a:latin typeface="Arial"/>
                <a:ea typeface="Arial"/>
                <a:cs typeface="Arial"/>
                <a:sym typeface="Arial"/>
              </a:rPr>
              <a:t> Draft Specification (v0.9.8)</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Sep	2014:	P4</a:t>
            </a:r>
            <a:r>
              <a:rPr lang="en" sz="1942" b="1" i="0" u="none" strike="noStrike" cap="none" baseline="-25000">
                <a:solidFill>
                  <a:schemeClr val="dk1"/>
                </a:solidFill>
                <a:latin typeface="Arial"/>
                <a:ea typeface="Arial"/>
                <a:cs typeface="Arial"/>
                <a:sym typeface="Arial"/>
              </a:rPr>
              <a:t>14</a:t>
            </a:r>
            <a:r>
              <a:rPr lang="en" sz="1942" b="1" i="0" u="none" strike="noStrike" cap="none">
                <a:solidFill>
                  <a:schemeClr val="dk1"/>
                </a:solidFill>
                <a:latin typeface="Arial"/>
                <a:ea typeface="Arial"/>
                <a:cs typeface="Arial"/>
                <a:sym typeface="Arial"/>
              </a:rPr>
              <a:t> Specification released (v1.0.0)</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Jan	2015:	P4</a:t>
            </a:r>
            <a:r>
              <a:rPr lang="en" sz="1942" b="1" i="0" u="none" strike="noStrike" cap="none" baseline="-25000">
                <a:solidFill>
                  <a:schemeClr val="dk1"/>
                </a:solidFill>
                <a:latin typeface="Arial"/>
                <a:ea typeface="Arial"/>
                <a:cs typeface="Arial"/>
                <a:sym typeface="Arial"/>
              </a:rPr>
              <a:t>14</a:t>
            </a:r>
            <a:r>
              <a:rPr lang="en" sz="1942" b="1" i="0" u="none" strike="noStrike" cap="none">
                <a:solidFill>
                  <a:schemeClr val="dk1"/>
                </a:solidFill>
                <a:latin typeface="Arial"/>
                <a:ea typeface="Arial"/>
                <a:cs typeface="Arial"/>
                <a:sym typeface="Arial"/>
              </a:rPr>
              <a:t> v1.0.1</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Mar	2015:	P4</a:t>
            </a:r>
            <a:r>
              <a:rPr lang="en" sz="1942" b="1" i="0" u="none" strike="noStrike" cap="none" baseline="-25000">
                <a:solidFill>
                  <a:schemeClr val="dk1"/>
                </a:solidFill>
                <a:latin typeface="Arial"/>
                <a:ea typeface="Arial"/>
                <a:cs typeface="Arial"/>
                <a:sym typeface="Arial"/>
              </a:rPr>
              <a:t>14</a:t>
            </a:r>
            <a:r>
              <a:rPr lang="en" sz="1942" b="1" i="0" u="none" strike="noStrike" cap="none">
                <a:solidFill>
                  <a:schemeClr val="dk1"/>
                </a:solidFill>
                <a:latin typeface="Arial"/>
                <a:ea typeface="Arial"/>
                <a:cs typeface="Arial"/>
                <a:sym typeface="Arial"/>
              </a:rPr>
              <a:t> v1.0.2</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Nov	2016:	P4</a:t>
            </a:r>
            <a:r>
              <a:rPr lang="en" sz="1942" b="1" i="0" u="none" strike="noStrike" cap="none" baseline="-25000">
                <a:solidFill>
                  <a:schemeClr val="dk1"/>
                </a:solidFill>
                <a:latin typeface="Arial"/>
                <a:ea typeface="Arial"/>
                <a:cs typeface="Arial"/>
                <a:sym typeface="Arial"/>
              </a:rPr>
              <a:t>14</a:t>
            </a:r>
            <a:r>
              <a:rPr lang="en" sz="1942" b="1" i="0" u="none" strike="noStrike" cap="none">
                <a:solidFill>
                  <a:schemeClr val="dk1"/>
                </a:solidFill>
                <a:latin typeface="Arial"/>
                <a:ea typeface="Arial"/>
                <a:cs typeface="Arial"/>
                <a:sym typeface="Arial"/>
              </a:rPr>
              <a:t> v1.0.3</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May 	2017:	P4</a:t>
            </a:r>
            <a:r>
              <a:rPr lang="en" sz="1942" b="1" i="0" u="none" strike="noStrike" cap="none" baseline="-25000">
                <a:solidFill>
                  <a:schemeClr val="dk1"/>
                </a:solidFill>
                <a:latin typeface="Arial"/>
                <a:ea typeface="Arial"/>
                <a:cs typeface="Arial"/>
                <a:sym typeface="Arial"/>
              </a:rPr>
              <a:t>14</a:t>
            </a:r>
            <a:r>
              <a:rPr lang="en" sz="1942" b="1" i="0" u="none" strike="noStrike" cap="none">
                <a:solidFill>
                  <a:schemeClr val="dk1"/>
                </a:solidFill>
                <a:latin typeface="Arial"/>
                <a:ea typeface="Arial"/>
                <a:cs typeface="Arial"/>
                <a:sym typeface="Arial"/>
              </a:rPr>
              <a:t> v1.0.4</a:t>
            </a:r>
            <a:endParaRPr/>
          </a:p>
          <a:p>
            <a:pPr marL="204787" marR="0" lvl="0" indent="-204787" algn="l" rtl="0">
              <a:lnSpc>
                <a:spcPct val="80000"/>
              </a:lnSpc>
              <a:spcBef>
                <a:spcPts val="150"/>
              </a:spcBef>
              <a:spcAft>
                <a:spcPts val="0"/>
              </a:spcAft>
              <a:buClr>
                <a:srgbClr val="3F3151"/>
              </a:buClr>
              <a:buSzPts val="1985"/>
              <a:buFont typeface="Merriweather Sans"/>
              <a:buNone/>
            </a:pPr>
            <a:endParaRPr sz="1942" b="1" i="0" u="none" strike="noStrike" cap="none">
              <a:solidFill>
                <a:schemeClr val="dk1"/>
              </a:solidFill>
              <a:latin typeface="Arial"/>
              <a:ea typeface="Arial"/>
              <a:cs typeface="Arial"/>
              <a:sym typeface="Arial"/>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Apr	2016:	P4</a:t>
            </a:r>
            <a:r>
              <a:rPr lang="en" sz="1942" b="1" i="0" u="none" strike="noStrike" cap="none" baseline="-25000">
                <a:solidFill>
                  <a:schemeClr val="dk1"/>
                </a:solidFill>
                <a:latin typeface="Arial"/>
                <a:ea typeface="Arial"/>
                <a:cs typeface="Arial"/>
                <a:sym typeface="Arial"/>
              </a:rPr>
              <a:t>16</a:t>
            </a:r>
            <a:r>
              <a:rPr lang="en" sz="1942" b="1" i="0" u="none" strike="noStrike" cap="none">
                <a:solidFill>
                  <a:schemeClr val="dk1"/>
                </a:solidFill>
                <a:latin typeface="Arial"/>
                <a:ea typeface="Arial"/>
                <a:cs typeface="Arial"/>
                <a:sym typeface="Arial"/>
              </a:rPr>
              <a:t> – first commits</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Dec	2016:	First P4</a:t>
            </a:r>
            <a:r>
              <a:rPr lang="en" sz="1942" b="1" i="0" u="none" strike="noStrike" cap="none" baseline="-25000">
                <a:solidFill>
                  <a:schemeClr val="dk1"/>
                </a:solidFill>
                <a:latin typeface="Arial"/>
                <a:ea typeface="Arial"/>
                <a:cs typeface="Arial"/>
                <a:sym typeface="Arial"/>
              </a:rPr>
              <a:t>16</a:t>
            </a:r>
            <a:r>
              <a:rPr lang="en" sz="1942" b="1" i="0" u="none" strike="noStrike" cap="none">
                <a:solidFill>
                  <a:schemeClr val="dk1"/>
                </a:solidFill>
                <a:latin typeface="Arial"/>
                <a:ea typeface="Arial"/>
                <a:cs typeface="Arial"/>
                <a:sym typeface="Arial"/>
              </a:rPr>
              <a:t> Draft Specification </a:t>
            </a:r>
            <a:endParaRPr/>
          </a:p>
          <a:p>
            <a:pPr marL="204787" marR="0" lvl="0" indent="-204787" algn="l" rtl="0">
              <a:lnSpc>
                <a:spcPct val="80000"/>
              </a:lnSpc>
              <a:spcBef>
                <a:spcPts val="150"/>
              </a:spcBef>
              <a:spcAft>
                <a:spcPts val="0"/>
              </a:spcAft>
              <a:buClr>
                <a:srgbClr val="3F3151"/>
              </a:buClr>
              <a:buSzPts val="1985"/>
              <a:buFont typeface="Merriweather Sans"/>
              <a:buChar char="•"/>
            </a:pPr>
            <a:r>
              <a:rPr lang="en" sz="1942" b="1" i="0" u="none" strike="noStrike" cap="none">
                <a:solidFill>
                  <a:schemeClr val="dk1"/>
                </a:solidFill>
                <a:latin typeface="Arial"/>
                <a:ea typeface="Arial"/>
                <a:cs typeface="Arial"/>
                <a:sym typeface="Arial"/>
              </a:rPr>
              <a:t>May	2017:	P4</a:t>
            </a:r>
            <a:r>
              <a:rPr lang="en" sz="1942" b="1" i="0" u="none" strike="noStrike" cap="none" baseline="-25000">
                <a:solidFill>
                  <a:schemeClr val="dk1"/>
                </a:solidFill>
                <a:latin typeface="Arial"/>
                <a:ea typeface="Arial"/>
                <a:cs typeface="Arial"/>
                <a:sym typeface="Arial"/>
              </a:rPr>
              <a:t>16</a:t>
            </a:r>
            <a:r>
              <a:rPr lang="en" sz="1942" b="1" i="0" u="none" strike="noStrike" cap="none">
                <a:solidFill>
                  <a:schemeClr val="dk1"/>
                </a:solidFill>
                <a:latin typeface="Arial"/>
                <a:ea typeface="Arial"/>
                <a:cs typeface="Arial"/>
                <a:sym typeface="Arial"/>
              </a:rPr>
              <a:t> Specification released</a:t>
            </a:r>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Workflow</a:t>
            </a:r>
            <a:endParaRPr lang="en-US" dirty="0"/>
          </a:p>
        </p:txBody>
      </p:sp>
      <p:sp>
        <p:nvSpPr>
          <p:cNvPr id="3" name="Content Placeholder 2"/>
          <p:cNvSpPr>
            <a:spLocks noGrp="1"/>
          </p:cNvSpPr>
          <p:nvPr>
            <p:ph sz="half" idx="1"/>
          </p:nvPr>
        </p:nvSpPr>
        <p:spPr>
          <a:xfrm>
            <a:off x="152400" y="742951"/>
            <a:ext cx="8686800" cy="449745"/>
          </a:xfrm>
        </p:spPr>
        <p:txBody>
          <a:bodyPr/>
          <a:lstStyle/>
          <a:p>
            <a:r>
              <a:rPr lang="en-US" dirty="0"/>
              <a:t>Two Actors: (1) Target Architecture Designer, (2) </a:t>
            </a:r>
            <a:r>
              <a:rPr lang="en-US">
                <a:solidFill>
                  <a:srgbClr val="FF0000"/>
                </a:solidFill>
              </a:rPr>
              <a:t>P4 </a:t>
            </a:r>
            <a:r>
              <a:rPr lang="en-US" smtClean="0">
                <a:solidFill>
                  <a:srgbClr val="FF0000"/>
                </a:solidFill>
              </a:rPr>
              <a:t>Programmer</a:t>
            </a:r>
            <a:endParaRPr lang="en-US" dirty="0">
              <a:solidFill>
                <a:srgbClr val="FF0000"/>
              </a:solidFill>
            </a:endParaRP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130</a:t>
            </a:fld>
            <a:endParaRPr lang="en-US" dirty="0">
              <a:solidFill>
                <a:prstClr val="black">
                  <a:tint val="75000"/>
                </a:prstClr>
              </a:solidFill>
            </a:endParaRPr>
          </a:p>
        </p:txBody>
      </p:sp>
      <p:sp>
        <p:nvSpPr>
          <p:cNvPr id="5" name="Right Arrow 4"/>
          <p:cNvSpPr/>
          <p:nvPr/>
        </p:nvSpPr>
        <p:spPr bwMode="auto">
          <a:xfrm rot="5400000">
            <a:off x="6579776" y="2045882"/>
            <a:ext cx="466187" cy="145774"/>
          </a:xfrm>
          <a:prstGeom prst="rightArrow">
            <a:avLst/>
          </a:prstGeom>
          <a:solidFill>
            <a:srgbClr val="FF0000"/>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smtClean="0">
              <a:solidFill>
                <a:srgbClr val="000000"/>
              </a:solidFill>
            </a:endParaRPr>
          </a:p>
        </p:txBody>
      </p:sp>
      <p:sp>
        <p:nvSpPr>
          <p:cNvPr id="6" name="TextBox 5"/>
          <p:cNvSpPr txBox="1"/>
          <p:nvPr/>
        </p:nvSpPr>
        <p:spPr>
          <a:xfrm>
            <a:off x="281608" y="1393917"/>
            <a:ext cx="3985591" cy="400110"/>
          </a:xfrm>
          <a:prstGeom prst="rect">
            <a:avLst/>
          </a:prstGeom>
          <a:noFill/>
          <a:ln>
            <a:solidFill>
              <a:srgbClr val="000000"/>
            </a:solidFill>
          </a:ln>
        </p:spPr>
        <p:txBody>
          <a:bodyPr wrap="square" rtlCol="0">
            <a:spAutoFit/>
          </a:bodyPr>
          <a:lstStyle/>
          <a:p>
            <a:pPr algn="ctr"/>
            <a:r>
              <a:rPr lang="en-US" sz="2000" b="1" smtClean="0"/>
              <a:t>Implementation of P4 </a:t>
            </a:r>
            <a:r>
              <a:rPr lang="en-US" sz="2000" b="1" dirty="0" smtClean="0"/>
              <a:t>elements</a:t>
            </a:r>
            <a:endParaRPr lang="en-US" sz="2000" b="1" dirty="0"/>
          </a:p>
        </p:txBody>
      </p:sp>
      <p:sp>
        <p:nvSpPr>
          <p:cNvPr id="7" name="TextBox 6"/>
          <p:cNvSpPr txBox="1"/>
          <p:nvPr/>
        </p:nvSpPr>
        <p:spPr>
          <a:xfrm>
            <a:off x="281608" y="2524067"/>
            <a:ext cx="3985591" cy="400110"/>
          </a:xfrm>
          <a:prstGeom prst="rect">
            <a:avLst/>
          </a:prstGeom>
          <a:noFill/>
          <a:ln>
            <a:solidFill>
              <a:srgbClr val="000000"/>
            </a:solidFill>
          </a:ln>
        </p:spPr>
        <p:txBody>
          <a:bodyPr wrap="square" rtlCol="0">
            <a:spAutoFit/>
          </a:bodyPr>
          <a:lstStyle/>
          <a:p>
            <a:pPr algn="ctr"/>
            <a:r>
              <a:rPr lang="en-US" sz="2000" b="1" dirty="0" smtClean="0"/>
              <a:t>PX subsystems</a:t>
            </a:r>
            <a:endParaRPr lang="en-US" sz="2000" b="1" dirty="0"/>
          </a:p>
        </p:txBody>
      </p:sp>
      <p:sp>
        <p:nvSpPr>
          <p:cNvPr id="8" name="TextBox 7"/>
          <p:cNvSpPr txBox="1"/>
          <p:nvPr/>
        </p:nvSpPr>
        <p:spPr>
          <a:xfrm>
            <a:off x="6967899" y="1894817"/>
            <a:ext cx="1923173" cy="400110"/>
          </a:xfrm>
          <a:prstGeom prst="rect">
            <a:avLst/>
          </a:prstGeom>
          <a:noFill/>
        </p:spPr>
        <p:txBody>
          <a:bodyPr wrap="none" rtlCol="0">
            <a:spAutoFit/>
          </a:bodyPr>
          <a:lstStyle/>
          <a:p>
            <a:r>
              <a:rPr lang="en-US" sz="2000" b="1" dirty="0" smtClean="0"/>
              <a:t>Compile to PX</a:t>
            </a:r>
            <a:endParaRPr lang="en-US" sz="2000" b="1" dirty="0"/>
          </a:p>
        </p:txBody>
      </p:sp>
      <p:sp>
        <p:nvSpPr>
          <p:cNvPr id="9" name="Right Arrow 8"/>
          <p:cNvSpPr/>
          <p:nvPr/>
        </p:nvSpPr>
        <p:spPr bwMode="auto">
          <a:xfrm rot="8818071">
            <a:off x="6180273" y="3132800"/>
            <a:ext cx="803964" cy="178445"/>
          </a:xfrm>
          <a:prstGeom prst="rightArrow">
            <a:avLst/>
          </a:prstGeom>
          <a:solidFill>
            <a:srgbClr val="FF0000"/>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smtClean="0">
              <a:solidFill>
                <a:srgbClr val="000000"/>
              </a:solidFill>
            </a:endParaRPr>
          </a:p>
        </p:txBody>
      </p:sp>
      <p:sp>
        <p:nvSpPr>
          <p:cNvPr id="10" name="TextBox 9"/>
          <p:cNvSpPr txBox="1"/>
          <p:nvPr/>
        </p:nvSpPr>
        <p:spPr>
          <a:xfrm>
            <a:off x="4945566" y="1393917"/>
            <a:ext cx="3893634" cy="400110"/>
          </a:xfrm>
          <a:prstGeom prst="rect">
            <a:avLst/>
          </a:prstGeom>
          <a:noFill/>
          <a:ln>
            <a:solidFill>
              <a:srgbClr val="000000"/>
            </a:solidFill>
          </a:ln>
        </p:spPr>
        <p:txBody>
          <a:bodyPr wrap="square" rtlCol="0">
            <a:spAutoFit/>
          </a:bodyPr>
          <a:lstStyle/>
          <a:p>
            <a:pPr algn="ctr"/>
            <a:r>
              <a:rPr lang="en-US" sz="2000" b="1" smtClean="0"/>
              <a:t>P4</a:t>
            </a:r>
            <a:r>
              <a:rPr lang="en-US" sz="2000" b="1" baseline="-25000" smtClean="0"/>
              <a:t>+</a:t>
            </a:r>
            <a:r>
              <a:rPr lang="en-US" sz="2000" b="1" smtClean="0"/>
              <a:t> architecture description</a:t>
            </a:r>
            <a:endParaRPr lang="en-US" sz="2000" b="1" dirty="0"/>
          </a:p>
        </p:txBody>
      </p:sp>
      <p:sp>
        <p:nvSpPr>
          <p:cNvPr id="11" name="Right Arrow 10"/>
          <p:cNvSpPr/>
          <p:nvPr/>
        </p:nvSpPr>
        <p:spPr bwMode="auto">
          <a:xfrm rot="5400000">
            <a:off x="1744793" y="2050078"/>
            <a:ext cx="466187" cy="145774"/>
          </a:xfrm>
          <a:prstGeom prst="rightArrow">
            <a:avLst/>
          </a:prstGeom>
          <a:solidFill>
            <a:srgbClr val="FF0000"/>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smtClean="0">
              <a:solidFill>
                <a:srgbClr val="000000"/>
              </a:solidFill>
            </a:endParaRPr>
          </a:p>
        </p:txBody>
      </p:sp>
      <p:sp>
        <p:nvSpPr>
          <p:cNvPr id="12" name="TextBox 11"/>
          <p:cNvSpPr txBox="1"/>
          <p:nvPr/>
        </p:nvSpPr>
        <p:spPr>
          <a:xfrm>
            <a:off x="2177122" y="1894817"/>
            <a:ext cx="1923173" cy="400110"/>
          </a:xfrm>
          <a:prstGeom prst="rect">
            <a:avLst/>
          </a:prstGeom>
          <a:noFill/>
        </p:spPr>
        <p:txBody>
          <a:bodyPr wrap="none" rtlCol="0">
            <a:spAutoFit/>
          </a:bodyPr>
          <a:lstStyle/>
          <a:p>
            <a:r>
              <a:rPr lang="en-US" sz="2000" b="1" dirty="0" smtClean="0"/>
              <a:t>Compile to PX</a:t>
            </a:r>
            <a:endParaRPr lang="en-US" sz="2000" b="1" dirty="0"/>
          </a:p>
        </p:txBody>
      </p:sp>
      <p:sp>
        <p:nvSpPr>
          <p:cNvPr id="13" name="TextBox 12"/>
          <p:cNvSpPr txBox="1"/>
          <p:nvPr/>
        </p:nvSpPr>
        <p:spPr>
          <a:xfrm>
            <a:off x="4945566" y="2486258"/>
            <a:ext cx="3893633" cy="400110"/>
          </a:xfrm>
          <a:prstGeom prst="rect">
            <a:avLst/>
          </a:prstGeom>
          <a:noFill/>
          <a:ln>
            <a:solidFill>
              <a:srgbClr val="000000"/>
            </a:solidFill>
          </a:ln>
        </p:spPr>
        <p:txBody>
          <a:bodyPr wrap="square" rtlCol="0">
            <a:spAutoFit/>
          </a:bodyPr>
          <a:lstStyle/>
          <a:p>
            <a:pPr algn="ctr"/>
            <a:r>
              <a:rPr lang="en-US" sz="2000" b="1" dirty="0" smtClean="0"/>
              <a:t>Partial </a:t>
            </a:r>
            <a:r>
              <a:rPr lang="en-US" sz="2000" b="1" smtClean="0"/>
              <a:t>PX System</a:t>
            </a:r>
            <a:endParaRPr lang="en-US" sz="2000" b="1" dirty="0"/>
          </a:p>
        </p:txBody>
      </p:sp>
      <p:sp>
        <p:nvSpPr>
          <p:cNvPr id="14" name="TextBox 13"/>
          <p:cNvSpPr txBox="1"/>
          <p:nvPr/>
        </p:nvSpPr>
        <p:spPr>
          <a:xfrm>
            <a:off x="3299791" y="3225026"/>
            <a:ext cx="2743200" cy="400110"/>
          </a:xfrm>
          <a:prstGeom prst="rect">
            <a:avLst/>
          </a:prstGeom>
          <a:noFill/>
          <a:ln>
            <a:solidFill>
              <a:srgbClr val="000000"/>
            </a:solidFill>
          </a:ln>
        </p:spPr>
        <p:txBody>
          <a:bodyPr wrap="square" rtlCol="0">
            <a:spAutoFit/>
          </a:bodyPr>
          <a:lstStyle/>
          <a:p>
            <a:pPr algn="ctr"/>
            <a:r>
              <a:rPr lang="en-US" sz="2000" b="1" dirty="0" smtClean="0"/>
              <a:t>Complete PX System</a:t>
            </a:r>
            <a:endParaRPr lang="en-US" sz="2000" b="1" dirty="0"/>
          </a:p>
        </p:txBody>
      </p:sp>
      <p:sp>
        <p:nvSpPr>
          <p:cNvPr id="15" name="Right Arrow 14"/>
          <p:cNvSpPr/>
          <p:nvPr/>
        </p:nvSpPr>
        <p:spPr bwMode="auto">
          <a:xfrm rot="1336305">
            <a:off x="2138326" y="3163688"/>
            <a:ext cx="956981" cy="166019"/>
          </a:xfrm>
          <a:prstGeom prst="rightArrow">
            <a:avLst/>
          </a:prstGeom>
          <a:solidFill>
            <a:srgbClr val="FF0000"/>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smtClean="0">
              <a:solidFill>
                <a:srgbClr val="000000"/>
              </a:solidFill>
            </a:endParaRPr>
          </a:p>
        </p:txBody>
      </p:sp>
      <p:sp>
        <p:nvSpPr>
          <p:cNvPr id="16" name="Right Arrow 15"/>
          <p:cNvSpPr/>
          <p:nvPr/>
        </p:nvSpPr>
        <p:spPr bwMode="auto">
          <a:xfrm rot="5400000">
            <a:off x="4365411" y="3877459"/>
            <a:ext cx="466186" cy="145774"/>
          </a:xfrm>
          <a:prstGeom prst="rightArrow">
            <a:avLst/>
          </a:prstGeom>
          <a:solidFill>
            <a:srgbClr val="FF0000"/>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smtClean="0">
              <a:solidFill>
                <a:srgbClr val="000000"/>
              </a:solidFill>
            </a:endParaRPr>
          </a:p>
        </p:txBody>
      </p:sp>
      <p:sp>
        <p:nvSpPr>
          <p:cNvPr id="17" name="TextBox 16"/>
          <p:cNvSpPr txBox="1"/>
          <p:nvPr/>
        </p:nvSpPr>
        <p:spPr>
          <a:xfrm>
            <a:off x="3299791" y="4375422"/>
            <a:ext cx="2743200" cy="400110"/>
          </a:xfrm>
          <a:prstGeom prst="rect">
            <a:avLst/>
          </a:prstGeom>
          <a:noFill/>
          <a:ln>
            <a:solidFill>
              <a:srgbClr val="000000"/>
            </a:solidFill>
          </a:ln>
        </p:spPr>
        <p:txBody>
          <a:bodyPr wrap="square" rtlCol="0">
            <a:spAutoFit/>
          </a:bodyPr>
          <a:lstStyle/>
          <a:p>
            <a:pPr algn="ctr"/>
            <a:r>
              <a:rPr lang="en-US" sz="2000" b="1" smtClean="0"/>
              <a:t>HDL switch design</a:t>
            </a:r>
            <a:endParaRPr lang="en-US" sz="2000" b="1" dirty="0"/>
          </a:p>
        </p:txBody>
      </p:sp>
      <p:sp>
        <p:nvSpPr>
          <p:cNvPr id="18" name="TextBox 17"/>
          <p:cNvSpPr txBox="1"/>
          <p:nvPr/>
        </p:nvSpPr>
        <p:spPr>
          <a:xfrm>
            <a:off x="4824861" y="3768917"/>
            <a:ext cx="2436259" cy="400110"/>
          </a:xfrm>
          <a:prstGeom prst="rect">
            <a:avLst/>
          </a:prstGeom>
          <a:noFill/>
        </p:spPr>
        <p:txBody>
          <a:bodyPr wrap="none" rtlCol="0">
            <a:spAutoFit/>
          </a:bodyPr>
          <a:lstStyle/>
          <a:p>
            <a:r>
              <a:rPr lang="en-US" sz="2000" b="1" dirty="0" smtClean="0"/>
              <a:t>Compile to Verilog</a:t>
            </a:r>
            <a:endParaRPr lang="en-US" sz="2000" b="1" dirty="0"/>
          </a:p>
        </p:txBody>
      </p:sp>
      <p:sp>
        <p:nvSpPr>
          <p:cNvPr id="19" name="Slide Number Placeholder 5"/>
          <p:cNvSpPr txBox="1">
            <a:spLocks/>
          </p:cNvSpPr>
          <p:nvPr/>
        </p:nvSpPr>
        <p:spPr>
          <a:xfrm>
            <a:off x="457200" y="6577013"/>
            <a:ext cx="838200" cy="24447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A8E7CC52-8E0D-4D9C-850E-194867B30113}" type="slidenum">
              <a:rPr lang="en-US" smtClean="0"/>
              <a:pPr/>
              <a:t>130</a:t>
            </a:fld>
            <a:endParaRPr lang="en-US"/>
          </a:p>
        </p:txBody>
      </p:sp>
    </p:spTree>
    <p:extLst>
      <p:ext uri="{BB962C8B-B14F-4D97-AF65-F5344CB8AC3E}">
        <p14:creationId xmlns:p14="http://schemas.microsoft.com/office/powerpoint/2010/main" val="144594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10" grpId="0" animBg="1"/>
      <p:bldP spid="11" grpId="0" animBg="1"/>
      <p:bldP spid="12" grpId="0"/>
      <p:bldP spid="13" grpId="0" animBg="1"/>
      <p:bldP spid="14" grpId="0" animBg="1"/>
      <p:bldP spid="15" grpId="0" animBg="1"/>
      <p:bldP spid="16" grpId="0" animBg="1"/>
      <p:bldP spid="17" grpId="0" animBg="1"/>
      <p:bldP spid="1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In-band Network Telemetry (INT)</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131</a:t>
            </a:fld>
            <a:endParaRPr lang="en-US" dirty="0">
              <a:solidFill>
                <a:prstClr val="black">
                  <a:tint val="75000"/>
                </a:prstClr>
              </a:solidFill>
            </a:endParaRPr>
          </a:p>
        </p:txBody>
      </p:sp>
      <p:pic>
        <p:nvPicPr>
          <p:cNvPr id="7" name="Picture 6"/>
          <p:cNvPicPr>
            <a:picLocks noChangeAspect="1"/>
          </p:cNvPicPr>
          <p:nvPr/>
        </p:nvPicPr>
        <p:blipFill>
          <a:blip r:embed="rId2"/>
          <a:stretch>
            <a:fillRect/>
          </a:stretch>
        </p:blipFill>
        <p:spPr>
          <a:xfrm>
            <a:off x="924063" y="3306238"/>
            <a:ext cx="894798" cy="307464"/>
          </a:xfrm>
          <a:prstGeom prst="rect">
            <a:avLst/>
          </a:prstGeom>
        </p:spPr>
      </p:pic>
      <p:pic>
        <p:nvPicPr>
          <p:cNvPr id="8" name="Picture 7"/>
          <p:cNvPicPr>
            <a:picLocks noChangeAspect="1"/>
          </p:cNvPicPr>
          <p:nvPr/>
        </p:nvPicPr>
        <p:blipFill>
          <a:blip r:embed="rId2"/>
          <a:stretch>
            <a:fillRect/>
          </a:stretch>
        </p:blipFill>
        <p:spPr>
          <a:xfrm>
            <a:off x="924063" y="3118547"/>
            <a:ext cx="894798" cy="307464"/>
          </a:xfrm>
          <a:prstGeom prst="rect">
            <a:avLst/>
          </a:prstGeom>
        </p:spPr>
      </p:pic>
      <p:pic>
        <p:nvPicPr>
          <p:cNvPr id="9" name="Picture 8"/>
          <p:cNvPicPr>
            <a:picLocks noChangeAspect="1"/>
          </p:cNvPicPr>
          <p:nvPr/>
        </p:nvPicPr>
        <p:blipFill>
          <a:blip r:embed="rId2"/>
          <a:stretch>
            <a:fillRect/>
          </a:stretch>
        </p:blipFill>
        <p:spPr>
          <a:xfrm>
            <a:off x="924063" y="2930856"/>
            <a:ext cx="894798" cy="307464"/>
          </a:xfrm>
          <a:prstGeom prst="rect">
            <a:avLst/>
          </a:prstGeom>
        </p:spPr>
      </p:pic>
      <p:pic>
        <p:nvPicPr>
          <p:cNvPr id="10" name="Picture 9"/>
          <p:cNvPicPr>
            <a:picLocks noChangeAspect="1"/>
          </p:cNvPicPr>
          <p:nvPr/>
        </p:nvPicPr>
        <p:blipFill>
          <a:blip r:embed="rId2"/>
          <a:stretch>
            <a:fillRect/>
          </a:stretch>
        </p:blipFill>
        <p:spPr>
          <a:xfrm>
            <a:off x="924063" y="2734378"/>
            <a:ext cx="894798" cy="307464"/>
          </a:xfrm>
          <a:prstGeom prst="rect">
            <a:avLst/>
          </a:prstGeom>
        </p:spPr>
      </p:pic>
      <p:pic>
        <p:nvPicPr>
          <p:cNvPr id="11" name="Picture 10"/>
          <p:cNvPicPr>
            <a:picLocks noChangeAspect="1"/>
          </p:cNvPicPr>
          <p:nvPr/>
        </p:nvPicPr>
        <p:blipFill>
          <a:blip r:embed="rId2"/>
          <a:stretch>
            <a:fillRect/>
          </a:stretch>
        </p:blipFill>
        <p:spPr>
          <a:xfrm>
            <a:off x="924063" y="2546687"/>
            <a:ext cx="894798" cy="307464"/>
          </a:xfrm>
          <a:prstGeom prst="rect">
            <a:avLst/>
          </a:prstGeom>
        </p:spPr>
      </p:pic>
      <p:pic>
        <p:nvPicPr>
          <p:cNvPr id="12" name="Picture 11"/>
          <p:cNvPicPr>
            <a:picLocks noChangeAspect="1"/>
          </p:cNvPicPr>
          <p:nvPr/>
        </p:nvPicPr>
        <p:blipFill>
          <a:blip r:embed="rId2"/>
          <a:stretch>
            <a:fillRect/>
          </a:stretch>
        </p:blipFill>
        <p:spPr>
          <a:xfrm>
            <a:off x="924063" y="2358996"/>
            <a:ext cx="894798" cy="307464"/>
          </a:xfrm>
          <a:prstGeom prst="rect">
            <a:avLst/>
          </a:prstGeom>
        </p:spPr>
      </p:pic>
      <p:pic>
        <p:nvPicPr>
          <p:cNvPr id="13" name="Picture 12"/>
          <p:cNvPicPr>
            <a:picLocks noChangeAspect="1"/>
          </p:cNvPicPr>
          <p:nvPr/>
        </p:nvPicPr>
        <p:blipFill>
          <a:blip r:embed="rId2"/>
          <a:stretch>
            <a:fillRect/>
          </a:stretch>
        </p:blipFill>
        <p:spPr>
          <a:xfrm>
            <a:off x="924063" y="2179337"/>
            <a:ext cx="894798" cy="307464"/>
          </a:xfrm>
          <a:prstGeom prst="rect">
            <a:avLst/>
          </a:prstGeom>
        </p:spPr>
      </p:pic>
      <p:pic>
        <p:nvPicPr>
          <p:cNvPr id="14" name="Picture 13"/>
          <p:cNvPicPr>
            <a:picLocks noChangeAspect="1"/>
          </p:cNvPicPr>
          <p:nvPr/>
        </p:nvPicPr>
        <p:blipFill>
          <a:blip r:embed="rId2"/>
          <a:stretch>
            <a:fillRect/>
          </a:stretch>
        </p:blipFill>
        <p:spPr>
          <a:xfrm>
            <a:off x="924063" y="1991646"/>
            <a:ext cx="894798" cy="307464"/>
          </a:xfrm>
          <a:prstGeom prst="rect">
            <a:avLst/>
          </a:prstGeom>
        </p:spPr>
      </p:pic>
      <p:pic>
        <p:nvPicPr>
          <p:cNvPr id="15" name="Picture 14"/>
          <p:cNvPicPr>
            <a:picLocks noChangeAspect="1"/>
          </p:cNvPicPr>
          <p:nvPr/>
        </p:nvPicPr>
        <p:blipFill>
          <a:blip r:embed="rId2"/>
          <a:stretch>
            <a:fillRect/>
          </a:stretch>
        </p:blipFill>
        <p:spPr>
          <a:xfrm>
            <a:off x="924063" y="1803955"/>
            <a:ext cx="894798" cy="307464"/>
          </a:xfrm>
          <a:prstGeom prst="rect">
            <a:avLst/>
          </a:prstGeom>
        </p:spPr>
      </p:pic>
      <p:pic>
        <p:nvPicPr>
          <p:cNvPr id="16" name="Picture 15"/>
          <p:cNvPicPr>
            <a:picLocks noChangeAspect="1"/>
          </p:cNvPicPr>
          <p:nvPr/>
        </p:nvPicPr>
        <p:blipFill>
          <a:blip r:embed="rId2"/>
          <a:stretch>
            <a:fillRect/>
          </a:stretch>
        </p:blipFill>
        <p:spPr>
          <a:xfrm>
            <a:off x="6831220" y="3298605"/>
            <a:ext cx="894798" cy="307464"/>
          </a:xfrm>
          <a:prstGeom prst="rect">
            <a:avLst/>
          </a:prstGeom>
        </p:spPr>
      </p:pic>
      <p:pic>
        <p:nvPicPr>
          <p:cNvPr id="17" name="Picture 16"/>
          <p:cNvPicPr>
            <a:picLocks noChangeAspect="1"/>
          </p:cNvPicPr>
          <p:nvPr/>
        </p:nvPicPr>
        <p:blipFill>
          <a:blip r:embed="rId2"/>
          <a:stretch>
            <a:fillRect/>
          </a:stretch>
        </p:blipFill>
        <p:spPr>
          <a:xfrm>
            <a:off x="6831220" y="3110914"/>
            <a:ext cx="894798" cy="307464"/>
          </a:xfrm>
          <a:prstGeom prst="rect">
            <a:avLst/>
          </a:prstGeom>
        </p:spPr>
      </p:pic>
      <p:pic>
        <p:nvPicPr>
          <p:cNvPr id="18" name="Picture 17"/>
          <p:cNvPicPr>
            <a:picLocks noChangeAspect="1"/>
          </p:cNvPicPr>
          <p:nvPr/>
        </p:nvPicPr>
        <p:blipFill>
          <a:blip r:embed="rId2"/>
          <a:stretch>
            <a:fillRect/>
          </a:stretch>
        </p:blipFill>
        <p:spPr>
          <a:xfrm>
            <a:off x="6831220" y="2923223"/>
            <a:ext cx="894798" cy="307464"/>
          </a:xfrm>
          <a:prstGeom prst="rect">
            <a:avLst/>
          </a:prstGeom>
        </p:spPr>
      </p:pic>
      <p:pic>
        <p:nvPicPr>
          <p:cNvPr id="19" name="Picture 18"/>
          <p:cNvPicPr>
            <a:picLocks noChangeAspect="1"/>
          </p:cNvPicPr>
          <p:nvPr/>
        </p:nvPicPr>
        <p:blipFill>
          <a:blip r:embed="rId2"/>
          <a:stretch>
            <a:fillRect/>
          </a:stretch>
        </p:blipFill>
        <p:spPr>
          <a:xfrm>
            <a:off x="6831220" y="2726745"/>
            <a:ext cx="894798" cy="307464"/>
          </a:xfrm>
          <a:prstGeom prst="rect">
            <a:avLst/>
          </a:prstGeom>
        </p:spPr>
      </p:pic>
      <p:pic>
        <p:nvPicPr>
          <p:cNvPr id="20" name="Picture 19"/>
          <p:cNvPicPr>
            <a:picLocks noChangeAspect="1"/>
          </p:cNvPicPr>
          <p:nvPr/>
        </p:nvPicPr>
        <p:blipFill>
          <a:blip r:embed="rId2"/>
          <a:stretch>
            <a:fillRect/>
          </a:stretch>
        </p:blipFill>
        <p:spPr>
          <a:xfrm>
            <a:off x="6831220" y="2539054"/>
            <a:ext cx="894798" cy="307464"/>
          </a:xfrm>
          <a:prstGeom prst="rect">
            <a:avLst/>
          </a:prstGeom>
        </p:spPr>
      </p:pic>
      <p:pic>
        <p:nvPicPr>
          <p:cNvPr id="21" name="Picture 20"/>
          <p:cNvPicPr>
            <a:picLocks noChangeAspect="1"/>
          </p:cNvPicPr>
          <p:nvPr/>
        </p:nvPicPr>
        <p:blipFill>
          <a:blip r:embed="rId2"/>
          <a:stretch>
            <a:fillRect/>
          </a:stretch>
        </p:blipFill>
        <p:spPr>
          <a:xfrm>
            <a:off x="6831220" y="2351363"/>
            <a:ext cx="894798" cy="307464"/>
          </a:xfrm>
          <a:prstGeom prst="rect">
            <a:avLst/>
          </a:prstGeom>
        </p:spPr>
      </p:pic>
      <p:pic>
        <p:nvPicPr>
          <p:cNvPr id="22" name="Picture 21"/>
          <p:cNvPicPr>
            <a:picLocks noChangeAspect="1"/>
          </p:cNvPicPr>
          <p:nvPr/>
        </p:nvPicPr>
        <p:blipFill>
          <a:blip r:embed="rId2"/>
          <a:stretch>
            <a:fillRect/>
          </a:stretch>
        </p:blipFill>
        <p:spPr>
          <a:xfrm>
            <a:off x="6831220" y="2171704"/>
            <a:ext cx="894798" cy="307464"/>
          </a:xfrm>
          <a:prstGeom prst="rect">
            <a:avLst/>
          </a:prstGeom>
        </p:spPr>
      </p:pic>
      <p:pic>
        <p:nvPicPr>
          <p:cNvPr id="23" name="Picture 22"/>
          <p:cNvPicPr>
            <a:picLocks noChangeAspect="1"/>
          </p:cNvPicPr>
          <p:nvPr/>
        </p:nvPicPr>
        <p:blipFill>
          <a:blip r:embed="rId2"/>
          <a:stretch>
            <a:fillRect/>
          </a:stretch>
        </p:blipFill>
        <p:spPr>
          <a:xfrm>
            <a:off x="6831220" y="1984013"/>
            <a:ext cx="894798" cy="307464"/>
          </a:xfrm>
          <a:prstGeom prst="rect">
            <a:avLst/>
          </a:prstGeom>
        </p:spPr>
      </p:pic>
      <p:pic>
        <p:nvPicPr>
          <p:cNvPr id="24" name="Picture 23"/>
          <p:cNvPicPr>
            <a:picLocks noChangeAspect="1"/>
          </p:cNvPicPr>
          <p:nvPr/>
        </p:nvPicPr>
        <p:blipFill>
          <a:blip r:embed="rId2"/>
          <a:stretch>
            <a:fillRect/>
          </a:stretch>
        </p:blipFill>
        <p:spPr>
          <a:xfrm>
            <a:off x="6831220" y="1796322"/>
            <a:ext cx="894798" cy="307464"/>
          </a:xfrm>
          <a:prstGeom prst="rect">
            <a:avLst/>
          </a:prstGeom>
        </p:spPr>
      </p:pic>
      <p:pic>
        <p:nvPicPr>
          <p:cNvPr id="25" name="Picture 24"/>
          <p:cNvPicPr>
            <a:picLocks noChangeAspect="1"/>
          </p:cNvPicPr>
          <p:nvPr/>
        </p:nvPicPr>
        <p:blipFill>
          <a:blip r:embed="rId3"/>
          <a:stretch>
            <a:fillRect/>
          </a:stretch>
        </p:blipFill>
        <p:spPr>
          <a:xfrm>
            <a:off x="2255967" y="2539054"/>
            <a:ext cx="480475" cy="319316"/>
          </a:xfrm>
          <a:prstGeom prst="rect">
            <a:avLst/>
          </a:prstGeom>
        </p:spPr>
      </p:pic>
      <p:pic>
        <p:nvPicPr>
          <p:cNvPr id="26" name="Picture 25"/>
          <p:cNvPicPr>
            <a:picLocks noChangeAspect="1"/>
          </p:cNvPicPr>
          <p:nvPr/>
        </p:nvPicPr>
        <p:blipFill>
          <a:blip r:embed="rId3"/>
          <a:stretch>
            <a:fillRect/>
          </a:stretch>
        </p:blipFill>
        <p:spPr>
          <a:xfrm>
            <a:off x="4003665" y="1738143"/>
            <a:ext cx="480475" cy="319316"/>
          </a:xfrm>
          <a:prstGeom prst="rect">
            <a:avLst/>
          </a:prstGeom>
        </p:spPr>
      </p:pic>
      <p:pic>
        <p:nvPicPr>
          <p:cNvPr id="27" name="Picture 26"/>
          <p:cNvPicPr>
            <a:picLocks noChangeAspect="1"/>
          </p:cNvPicPr>
          <p:nvPr/>
        </p:nvPicPr>
        <p:blipFill>
          <a:blip r:embed="rId3"/>
          <a:stretch>
            <a:fillRect/>
          </a:stretch>
        </p:blipFill>
        <p:spPr>
          <a:xfrm>
            <a:off x="4003664" y="2299110"/>
            <a:ext cx="480475" cy="319316"/>
          </a:xfrm>
          <a:prstGeom prst="rect">
            <a:avLst/>
          </a:prstGeom>
        </p:spPr>
      </p:pic>
      <p:pic>
        <p:nvPicPr>
          <p:cNvPr id="28" name="Picture 27"/>
          <p:cNvPicPr>
            <a:picLocks noChangeAspect="1"/>
          </p:cNvPicPr>
          <p:nvPr/>
        </p:nvPicPr>
        <p:blipFill>
          <a:blip r:embed="rId3"/>
          <a:stretch>
            <a:fillRect/>
          </a:stretch>
        </p:blipFill>
        <p:spPr>
          <a:xfrm>
            <a:off x="4003664" y="2885431"/>
            <a:ext cx="480475" cy="319316"/>
          </a:xfrm>
          <a:prstGeom prst="rect">
            <a:avLst/>
          </a:prstGeom>
        </p:spPr>
      </p:pic>
      <p:pic>
        <p:nvPicPr>
          <p:cNvPr id="29" name="Picture 28"/>
          <p:cNvPicPr>
            <a:picLocks noChangeAspect="1"/>
          </p:cNvPicPr>
          <p:nvPr/>
        </p:nvPicPr>
        <p:blipFill>
          <a:blip r:embed="rId3"/>
          <a:stretch>
            <a:fillRect/>
          </a:stretch>
        </p:blipFill>
        <p:spPr>
          <a:xfrm>
            <a:off x="4006975" y="3510813"/>
            <a:ext cx="480475" cy="319316"/>
          </a:xfrm>
          <a:prstGeom prst="rect">
            <a:avLst/>
          </a:prstGeom>
        </p:spPr>
      </p:pic>
      <p:pic>
        <p:nvPicPr>
          <p:cNvPr id="30" name="Picture 29"/>
          <p:cNvPicPr>
            <a:picLocks noChangeAspect="1"/>
          </p:cNvPicPr>
          <p:nvPr/>
        </p:nvPicPr>
        <p:blipFill>
          <a:blip r:embed="rId3"/>
          <a:stretch>
            <a:fillRect/>
          </a:stretch>
        </p:blipFill>
        <p:spPr>
          <a:xfrm>
            <a:off x="5754673" y="2539054"/>
            <a:ext cx="480475" cy="319316"/>
          </a:xfrm>
          <a:prstGeom prst="rect">
            <a:avLst/>
          </a:prstGeom>
        </p:spPr>
      </p:pic>
      <p:cxnSp>
        <p:nvCxnSpPr>
          <p:cNvPr id="35" name="Straight Connector 34"/>
          <p:cNvCxnSpPr>
            <a:stCxn id="11" idx="3"/>
            <a:endCxn id="25" idx="1"/>
          </p:cNvCxnSpPr>
          <p:nvPr/>
        </p:nvCxnSpPr>
        <p:spPr>
          <a:xfrm flipV="1">
            <a:off x="1818861" y="2698712"/>
            <a:ext cx="437106" cy="17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6" idx="1"/>
            <a:endCxn id="25" idx="3"/>
          </p:cNvCxnSpPr>
          <p:nvPr/>
        </p:nvCxnSpPr>
        <p:spPr>
          <a:xfrm flipH="1">
            <a:off x="2736442" y="1897801"/>
            <a:ext cx="126722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7" idx="1"/>
            <a:endCxn id="25" idx="3"/>
          </p:cNvCxnSpPr>
          <p:nvPr/>
        </p:nvCxnSpPr>
        <p:spPr>
          <a:xfrm flipH="1">
            <a:off x="2736442" y="2458768"/>
            <a:ext cx="1267222"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28" idx="1"/>
            <a:endCxn id="25" idx="3"/>
          </p:cNvCxnSpPr>
          <p:nvPr/>
        </p:nvCxnSpPr>
        <p:spPr>
          <a:xfrm flipH="1" flipV="1">
            <a:off x="2736442" y="2698712"/>
            <a:ext cx="1267222"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9" idx="1"/>
            <a:endCxn id="25" idx="3"/>
          </p:cNvCxnSpPr>
          <p:nvPr/>
        </p:nvCxnSpPr>
        <p:spPr>
          <a:xfrm flipH="1" flipV="1">
            <a:off x="2736442" y="2698712"/>
            <a:ext cx="127053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9" idx="3"/>
            <a:endCxn id="30" idx="1"/>
          </p:cNvCxnSpPr>
          <p:nvPr/>
        </p:nvCxnSpPr>
        <p:spPr>
          <a:xfrm flipV="1">
            <a:off x="4487450" y="2698712"/>
            <a:ext cx="126722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28" idx="3"/>
            <a:endCxn id="30" idx="1"/>
          </p:cNvCxnSpPr>
          <p:nvPr/>
        </p:nvCxnSpPr>
        <p:spPr>
          <a:xfrm flipV="1">
            <a:off x="4484139" y="2698712"/>
            <a:ext cx="1270534"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27" idx="3"/>
            <a:endCxn id="30" idx="1"/>
          </p:cNvCxnSpPr>
          <p:nvPr/>
        </p:nvCxnSpPr>
        <p:spPr>
          <a:xfrm>
            <a:off x="4484139" y="2458768"/>
            <a:ext cx="1270534"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26" idx="3"/>
            <a:endCxn id="30" idx="1"/>
          </p:cNvCxnSpPr>
          <p:nvPr/>
        </p:nvCxnSpPr>
        <p:spPr>
          <a:xfrm>
            <a:off x="4484140" y="1897801"/>
            <a:ext cx="127053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20" idx="1"/>
            <a:endCxn id="30" idx="3"/>
          </p:cNvCxnSpPr>
          <p:nvPr/>
        </p:nvCxnSpPr>
        <p:spPr>
          <a:xfrm flipH="1">
            <a:off x="6235148" y="2692786"/>
            <a:ext cx="596072" cy="5926"/>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25" idx="1"/>
          </p:cNvCxnSpPr>
          <p:nvPr/>
        </p:nvCxnSpPr>
        <p:spPr>
          <a:xfrm>
            <a:off x="1818861" y="2692786"/>
            <a:ext cx="437106" cy="5926"/>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25" idx="3"/>
            <a:endCxn id="26" idx="1"/>
          </p:cNvCxnSpPr>
          <p:nvPr/>
        </p:nvCxnSpPr>
        <p:spPr>
          <a:xfrm flipV="1">
            <a:off x="2736442" y="1897801"/>
            <a:ext cx="126722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30" idx="1"/>
            <a:endCxn id="26" idx="3"/>
          </p:cNvCxnSpPr>
          <p:nvPr/>
        </p:nvCxnSpPr>
        <p:spPr>
          <a:xfrm flipH="1" flipV="1">
            <a:off x="4484140" y="1897801"/>
            <a:ext cx="127053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30" idx="3"/>
            <a:endCxn id="20" idx="1"/>
          </p:cNvCxnSpPr>
          <p:nvPr/>
        </p:nvCxnSpPr>
        <p:spPr>
          <a:xfrm flipV="1">
            <a:off x="6235148" y="2692786"/>
            <a:ext cx="596072" cy="5926"/>
          </a:xfrm>
          <a:prstGeom prst="line">
            <a:avLst/>
          </a:prstGeom>
          <a:ln w="508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1828798" y="2496740"/>
            <a:ext cx="92801" cy="1083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1818860" y="2499964"/>
            <a:ext cx="92801" cy="1083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3081818" y="1053681"/>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1</a:t>
            </a:r>
            <a:endParaRPr lang="en-US" dirty="0">
              <a:solidFill>
                <a:sysClr val="windowText" lastClr="000000"/>
              </a:solidFill>
            </a:endParaRPr>
          </a:p>
        </p:txBody>
      </p:sp>
      <p:sp>
        <p:nvSpPr>
          <p:cNvPr id="96" name="TextBox 95"/>
          <p:cNvSpPr txBox="1"/>
          <p:nvPr/>
        </p:nvSpPr>
        <p:spPr>
          <a:xfrm>
            <a:off x="3463986" y="1064876"/>
            <a:ext cx="2722220" cy="307777"/>
          </a:xfrm>
          <a:prstGeom prst="rect">
            <a:avLst/>
          </a:prstGeom>
          <a:noFill/>
        </p:spPr>
        <p:txBody>
          <a:bodyPr wrap="none" rtlCol="0">
            <a:spAutoFit/>
          </a:bodyPr>
          <a:lstStyle/>
          <a:p>
            <a:r>
              <a:rPr lang="en-US" dirty="0" smtClean="0"/>
              <a:t>Which path did my packet take?</a:t>
            </a:r>
            <a:endParaRPr lang="en-US" dirty="0"/>
          </a:p>
        </p:txBody>
      </p:sp>
      <p:sp>
        <p:nvSpPr>
          <p:cNvPr id="97" name="Rounded Rectangular Callout 96"/>
          <p:cNvSpPr/>
          <p:nvPr/>
        </p:nvSpPr>
        <p:spPr>
          <a:xfrm>
            <a:off x="6186206" y="815705"/>
            <a:ext cx="2561342" cy="772134"/>
          </a:xfrm>
          <a:prstGeom prst="wedgeRoundRectCallout">
            <a:avLst>
              <a:gd name="adj1" fmla="val -44504"/>
              <a:gd name="adj2" fmla="val 1680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smtClean="0"/>
              <a:t>I visited: </a:t>
            </a:r>
            <a:r>
              <a:rPr lang="en-US" dirty="0" smtClean="0"/>
              <a:t>switch 1 @ 780ns,</a:t>
            </a:r>
          </a:p>
          <a:p>
            <a:pPr algn="ctr"/>
            <a:r>
              <a:rPr lang="en-US" dirty="0"/>
              <a:t>s</a:t>
            </a:r>
            <a:r>
              <a:rPr lang="en-US" dirty="0" smtClean="0"/>
              <a:t>witch 9 @ 1.3us, </a:t>
            </a:r>
          </a:p>
          <a:p>
            <a:pPr algn="ctr"/>
            <a:r>
              <a:rPr lang="en-US" dirty="0" smtClean="0"/>
              <a:t>switch 12 @ 2.4us</a:t>
            </a:r>
            <a:endParaRPr lang="en-US" dirty="0"/>
          </a:p>
        </p:txBody>
      </p:sp>
      <p:sp>
        <p:nvSpPr>
          <p:cNvPr id="98" name="Oval 97"/>
          <p:cNvSpPr/>
          <p:nvPr/>
        </p:nvSpPr>
        <p:spPr>
          <a:xfrm>
            <a:off x="2936044" y="4120009"/>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2</a:t>
            </a:r>
          </a:p>
        </p:txBody>
      </p:sp>
      <p:sp>
        <p:nvSpPr>
          <p:cNvPr id="99" name="TextBox 98"/>
          <p:cNvSpPr txBox="1"/>
          <p:nvPr/>
        </p:nvSpPr>
        <p:spPr>
          <a:xfrm>
            <a:off x="3318212" y="4131204"/>
            <a:ext cx="2882520" cy="307777"/>
          </a:xfrm>
          <a:prstGeom prst="rect">
            <a:avLst/>
          </a:prstGeom>
          <a:noFill/>
        </p:spPr>
        <p:txBody>
          <a:bodyPr wrap="none" rtlCol="0">
            <a:spAutoFit/>
          </a:bodyPr>
          <a:lstStyle/>
          <a:p>
            <a:r>
              <a:rPr lang="en-US" dirty="0" smtClean="0"/>
              <a:t>Which rules did my packet follow?</a:t>
            </a:r>
            <a:endParaRPr lang="en-US" dirty="0"/>
          </a:p>
        </p:txBody>
      </p:sp>
      <p:graphicFrame>
        <p:nvGraphicFramePr>
          <p:cNvPr id="100" name="Table 99"/>
          <p:cNvGraphicFramePr>
            <a:graphicFrameLocks noGrp="1"/>
          </p:cNvGraphicFramePr>
          <p:nvPr>
            <p:extLst>
              <p:ext uri="{D42A27DB-BD31-4B8C-83A1-F6EECF244321}">
                <p14:modId xmlns:p14="http://schemas.microsoft.com/office/powerpoint/2010/main" val="1748333744"/>
              </p:ext>
            </p:extLst>
          </p:nvPr>
        </p:nvGraphicFramePr>
        <p:xfrm>
          <a:off x="1795568" y="3323484"/>
          <a:ext cx="1077345" cy="1615440"/>
        </p:xfrm>
        <a:graphic>
          <a:graphicData uri="http://schemas.openxmlformats.org/drawingml/2006/table">
            <a:tbl>
              <a:tblPr firstRow="1" bandRow="1">
                <a:tableStyleId>{C6A581A1-1D70-4C73-B6A4-742A63F047D8}</a:tableStyleId>
              </a:tblPr>
              <a:tblGrid>
                <a:gridCol w="354499"/>
                <a:gridCol w="722846"/>
              </a:tblGrid>
              <a:tr h="201307">
                <a:tc>
                  <a:txBody>
                    <a:bodyPr/>
                    <a:lstStyle/>
                    <a:p>
                      <a:pPr algn="ctr"/>
                      <a:r>
                        <a:rPr lang="en-US" sz="800" dirty="0" smtClean="0"/>
                        <a:t>#</a:t>
                      </a:r>
                      <a:endParaRPr lang="en-US" sz="800" dirty="0"/>
                    </a:p>
                  </a:txBody>
                  <a:tcPr/>
                </a:tc>
                <a:tc>
                  <a:txBody>
                    <a:bodyPr/>
                    <a:lstStyle/>
                    <a:p>
                      <a:pPr algn="ctr"/>
                      <a:r>
                        <a:rPr lang="en-US" sz="800" dirty="0" smtClean="0"/>
                        <a:t>Rule</a:t>
                      </a:r>
                      <a:endParaRPr lang="en-US" sz="800" dirty="0"/>
                    </a:p>
                  </a:txBody>
                  <a:tcPr/>
                </a:tc>
              </a:tr>
              <a:tr h="201307">
                <a:tc>
                  <a:txBody>
                    <a:bodyPr/>
                    <a:lstStyle/>
                    <a:p>
                      <a:pPr algn="ctr"/>
                      <a:r>
                        <a:rPr lang="en-US" sz="800" dirty="0" smtClean="0"/>
                        <a:t>1</a:t>
                      </a:r>
                      <a:endParaRPr lang="en-US" sz="800" dirty="0"/>
                    </a:p>
                  </a:txBody>
                  <a:tcPr/>
                </a:tc>
                <a:tc>
                  <a:txBody>
                    <a:bodyPr/>
                    <a:lstStyle/>
                    <a:p>
                      <a:pPr algn="ctr"/>
                      <a:endParaRPr lang="en-US" sz="800" dirty="0"/>
                    </a:p>
                  </a:txBody>
                  <a:tcPr/>
                </a:tc>
              </a:tr>
              <a:tr h="201307">
                <a:tc>
                  <a:txBody>
                    <a:bodyPr/>
                    <a:lstStyle/>
                    <a:p>
                      <a:pPr algn="ctr"/>
                      <a:r>
                        <a:rPr lang="en-US" sz="800" dirty="0" smtClean="0"/>
                        <a:t>2</a:t>
                      </a:r>
                      <a:endParaRPr lang="en-US" sz="800" dirty="0"/>
                    </a:p>
                  </a:txBody>
                  <a:tcPr/>
                </a:tc>
                <a:tc>
                  <a:txBody>
                    <a:bodyPr/>
                    <a:lstStyle/>
                    <a:p>
                      <a:pPr algn="ctr"/>
                      <a:endParaRPr lang="en-US" sz="800" dirty="0"/>
                    </a:p>
                  </a:txBody>
                  <a:tcPr/>
                </a:tc>
              </a:tr>
              <a:tr h="201307">
                <a:tc>
                  <a:txBody>
                    <a:bodyPr/>
                    <a:lstStyle/>
                    <a:p>
                      <a:pPr algn="ctr"/>
                      <a:r>
                        <a:rPr lang="en-US" sz="800" dirty="0" smtClean="0"/>
                        <a:t>3</a:t>
                      </a:r>
                      <a:endParaRPr lang="en-US" sz="800" dirty="0"/>
                    </a:p>
                  </a:txBody>
                  <a:tcPr/>
                </a:tc>
                <a:tc>
                  <a:txBody>
                    <a:bodyPr/>
                    <a:lstStyle/>
                    <a:p>
                      <a:pPr algn="ctr"/>
                      <a:endParaRPr lang="en-US" sz="800" dirty="0"/>
                    </a:p>
                  </a:txBody>
                  <a:tcPr/>
                </a:tc>
              </a:tr>
              <a:tr h="201307">
                <a:tc>
                  <a:txBody>
                    <a:bodyPr/>
                    <a:lstStyle/>
                    <a:p>
                      <a:pPr algn="ctr"/>
                      <a:r>
                        <a:rPr lang="mr-IN" sz="800" dirty="0" smtClean="0"/>
                        <a:t>…</a:t>
                      </a:r>
                      <a:endParaRPr lang="en-US" sz="800" dirty="0"/>
                    </a:p>
                  </a:txBody>
                  <a:tcPr/>
                </a:tc>
                <a:tc>
                  <a:txBody>
                    <a:bodyPr/>
                    <a:lstStyle/>
                    <a:p>
                      <a:pPr algn="ctr"/>
                      <a:endParaRPr lang="en-US" sz="800" dirty="0"/>
                    </a:p>
                  </a:txBody>
                  <a:tcPr/>
                </a:tc>
              </a:tr>
              <a:tr h="201307">
                <a:tc>
                  <a:txBody>
                    <a:bodyPr/>
                    <a:lstStyle/>
                    <a:p>
                      <a:pPr algn="ctr"/>
                      <a:r>
                        <a:rPr lang="en-US" sz="800" dirty="0" smtClean="0"/>
                        <a:t>75</a:t>
                      </a:r>
                      <a:endParaRPr lang="en-US" sz="800" dirty="0"/>
                    </a:p>
                  </a:txBody>
                  <a:tcPr/>
                </a:tc>
                <a:tc>
                  <a:txBody>
                    <a:bodyPr/>
                    <a:lstStyle/>
                    <a:p>
                      <a:pPr algn="ctr"/>
                      <a:r>
                        <a:rPr lang="en-US" sz="800" dirty="0" smtClean="0"/>
                        <a:t>192.168.0</a:t>
                      </a:r>
                    </a:p>
                    <a:p>
                      <a:pPr algn="ctr"/>
                      <a:r>
                        <a:rPr lang="en-US" sz="800" dirty="0" smtClean="0"/>
                        <a:t>/24</a:t>
                      </a:r>
                      <a:endParaRPr lang="en-US" sz="800" dirty="0"/>
                    </a:p>
                  </a:txBody>
                  <a:tcPr/>
                </a:tc>
              </a:tr>
              <a:tr h="201307">
                <a:tc>
                  <a:txBody>
                    <a:bodyPr/>
                    <a:lstStyle/>
                    <a:p>
                      <a:pPr algn="ctr"/>
                      <a:r>
                        <a:rPr lang="mr-IN" sz="800" dirty="0" smtClean="0"/>
                        <a:t>…</a:t>
                      </a:r>
                      <a:endParaRPr lang="en-US" sz="800" dirty="0"/>
                    </a:p>
                  </a:txBody>
                  <a:tcPr/>
                </a:tc>
                <a:tc>
                  <a:txBody>
                    <a:bodyPr/>
                    <a:lstStyle/>
                    <a:p>
                      <a:pPr algn="ctr"/>
                      <a:endParaRPr lang="en-US" sz="800" dirty="0"/>
                    </a:p>
                  </a:txBody>
                  <a:tcPr/>
                </a:tc>
              </a:tr>
            </a:tbl>
          </a:graphicData>
        </a:graphic>
      </p:graphicFrame>
      <p:cxnSp>
        <p:nvCxnSpPr>
          <p:cNvPr id="102" name="Straight Connector 101"/>
          <p:cNvCxnSpPr>
            <a:endCxn id="25" idx="2"/>
          </p:cNvCxnSpPr>
          <p:nvPr/>
        </p:nvCxnSpPr>
        <p:spPr>
          <a:xfrm flipV="1">
            <a:off x="1818860" y="2858370"/>
            <a:ext cx="677345" cy="465114"/>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endCxn id="25" idx="2"/>
          </p:cNvCxnSpPr>
          <p:nvPr/>
        </p:nvCxnSpPr>
        <p:spPr>
          <a:xfrm flipH="1" flipV="1">
            <a:off x="2496205" y="2858370"/>
            <a:ext cx="344305" cy="465114"/>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6" name="Rounded Rectangular Callout 105"/>
          <p:cNvSpPr/>
          <p:nvPr/>
        </p:nvSpPr>
        <p:spPr>
          <a:xfrm>
            <a:off x="6235148" y="3893428"/>
            <a:ext cx="2561342" cy="772134"/>
          </a:xfrm>
          <a:prstGeom prst="wedgeRoundRectCallout">
            <a:avLst>
              <a:gd name="adj1" fmla="val -46056"/>
              <a:gd name="adj2" fmla="val -2078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 switch 1, I followed rules 75 and 250.In switch 9, rules 3 and 80”</a:t>
            </a:r>
            <a:endParaRPr lang="en-US" dirty="0"/>
          </a:p>
        </p:txBody>
      </p:sp>
      <p:sp>
        <p:nvSpPr>
          <p:cNvPr id="107" name="TextBox 106"/>
          <p:cNvSpPr txBox="1"/>
          <p:nvPr/>
        </p:nvSpPr>
        <p:spPr>
          <a:xfrm>
            <a:off x="5451812" y="4865187"/>
            <a:ext cx="3172663" cy="307777"/>
          </a:xfrm>
          <a:prstGeom prst="rect">
            <a:avLst/>
          </a:prstGeom>
          <a:noFill/>
        </p:spPr>
        <p:txBody>
          <a:bodyPr wrap="none" rtlCol="0">
            <a:spAutoFit/>
          </a:bodyPr>
          <a:lstStyle/>
          <a:p>
            <a:r>
              <a:rPr lang="en-US" i="1" smtClean="0"/>
              <a:t>INT Slides </a:t>
            </a:r>
            <a:r>
              <a:rPr lang="en-US" i="1" dirty="0" smtClean="0"/>
              <a:t>courtesy of Nick McKeown</a:t>
            </a:r>
            <a:endParaRPr lang="en-US" i="1" dirty="0"/>
          </a:p>
        </p:txBody>
      </p:sp>
    </p:spTree>
    <p:extLst>
      <p:ext uri="{BB962C8B-B14F-4D97-AF65-F5344CB8AC3E}">
        <p14:creationId xmlns:p14="http://schemas.microsoft.com/office/powerpoint/2010/main" val="166168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par>
                                <p:cTn id="12" presetID="10" presetClass="entr" presetSubtype="0" fill="hold" nodeType="with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fade">
                                      <p:cBhvr>
                                        <p:cTn id="14" dur="500"/>
                                        <p:tgtEl>
                                          <p:spTgt spid="79"/>
                                        </p:tgtEl>
                                      </p:cBhvr>
                                    </p:animEffect>
                                  </p:childTnLst>
                                </p:cTn>
                              </p:par>
                              <p:par>
                                <p:cTn id="15" presetID="10"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500"/>
                                        <p:tgtEl>
                                          <p:spTgt spid="82"/>
                                        </p:tgtEl>
                                      </p:cBhvr>
                                    </p:animEffect>
                                  </p:childTnLst>
                                </p:cTn>
                              </p:par>
                              <p:par>
                                <p:cTn id="18" presetID="10" presetClass="entr" presetSubtype="0" fill="hold"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childTnLst>
                                </p:cTn>
                              </p:par>
                            </p:childTnLst>
                          </p:cTn>
                        </p:par>
                        <p:par>
                          <p:cTn id="21" fill="hold">
                            <p:stCondLst>
                              <p:cond delay="500"/>
                            </p:stCondLst>
                            <p:childTnLst>
                              <p:par>
                                <p:cTn id="22" presetID="10" presetClass="exit" presetSubtype="0" fill="hold" nodeType="after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3"/>
                                        </p:tgtEl>
                                      </p:cBhvr>
                                    </p:animEffect>
                                    <p:set>
                                      <p:cBhvr>
                                        <p:cTn id="57" dur="1" fill="hold">
                                          <p:stCondLst>
                                            <p:cond delay="499"/>
                                          </p:stCondLst>
                                        </p:cTn>
                                        <p:tgtEl>
                                          <p:spTgt spid="2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2"/>
                                        </p:tgtEl>
                                      </p:cBhvr>
                                    </p:animEffect>
                                    <p:set>
                                      <p:cBhvr>
                                        <p:cTn id="60" dur="1" fill="hold">
                                          <p:stCondLst>
                                            <p:cond delay="499"/>
                                          </p:stCondLst>
                                        </p:cTn>
                                        <p:tgtEl>
                                          <p:spTgt spid="22"/>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0" presetClass="path" presetSubtype="0" repeatCount="2000" accel="50000" decel="50000" fill="hold" grpId="0" nodeType="clickEffect">
                                  <p:stCondLst>
                                    <p:cond delay="0"/>
                                  </p:stCondLst>
                                  <p:childTnLst>
                                    <p:animMotion origin="layout" path="M -4.72222E-6 2.34568E-6 C 0.02205 0.00185 0.04428 0.00339 0.06303 2.34568E-6 C 0.0816 -0.00371 0.0849 0.00401 0.11181 -0.0213 C 0.13889 -0.04661 0.19428 -0.13118 0.22483 -0.15247 C 0.25556 -0.17377 0.26563 -0.1713 0.29549 -0.14877 C 0.32535 -0.12624 0.37257 -0.04321 0.40417 -0.01729 C 0.43594 0.00833 0.46407 0.00216 0.48577 0.00586 C 0.50747 0.00926 0.53473 0.0037 0.53473 0.00401 " pathEditMode="relative" rAng="0" ptsTypes="AAAAAAAA">
                                      <p:cBhvr>
                                        <p:cTn id="73" dur="1000" fill="hold"/>
                                        <p:tgtEl>
                                          <p:spTgt spid="90"/>
                                        </p:tgtEl>
                                        <p:attrNameLst>
                                          <p:attrName>ppt_x</p:attrName>
                                          <p:attrName>ppt_y</p:attrName>
                                        </p:attrNameLst>
                                      </p:cBhvr>
                                      <p:rCtr x="26736" y="-8025"/>
                                    </p:animMotion>
                                  </p:childTnLst>
                                </p:cTn>
                              </p:par>
                            </p:childTnLst>
                          </p:cTn>
                        </p:par>
                        <p:par>
                          <p:cTn id="74" fill="hold">
                            <p:stCondLst>
                              <p:cond delay="2000"/>
                            </p:stCondLst>
                            <p:childTnLst>
                              <p:par>
                                <p:cTn id="75" presetID="0" presetClass="path" presetSubtype="0" repeatCount="0" accel="50000" decel="50000" fill="hold" grpId="0" nodeType="afterEffect">
                                  <p:stCondLst>
                                    <p:cond delay="0"/>
                                  </p:stCondLst>
                                  <p:childTnLst>
                                    <p:animMotion origin="layout" path="M 0 0 C 0.0309 0.00278 0.06181 0.00556 0.08038 0.00216 C 0.09879 -0.00154 0.09393 -0.00277 0.11077 -0.02098 C 0.12761 -0.0395 0.15886 -0.08364 0.18143 -0.10802 C 0.204 -0.1324 0.22639 -0.16265 0.2467 -0.1679 C 0.26702 -0.17314 0.2816 -0.15956 0.30313 -0.13888 C 0.32465 -0.11821 0.35278 -0.06821 0.37604 -0.04444 C 0.39913 -0.02037 0.42431 -0.00493 0.44236 0.00402 C 0.46025 0.01297 0.48368 0.00988 0.48368 0.00988 " pathEditMode="relative" ptsTypes="AAAAAAAAA">
                                      <p:cBhvr>
                                        <p:cTn id="76" dur="1000" fill="hold"/>
                                        <p:tgtEl>
                                          <p:spTgt spid="94"/>
                                        </p:tgtEl>
                                        <p:attrNameLst>
                                          <p:attrName>ppt_x</p:attrName>
                                          <p:attrName>ppt_y</p:attrName>
                                        </p:attrNameLst>
                                      </p:cBhvr>
                                    </p:animMotion>
                                  </p:childTnLst>
                                </p:cTn>
                              </p:par>
                            </p:childTnLst>
                          </p:cTn>
                        </p:par>
                        <p:par>
                          <p:cTn id="77" fill="hold">
                            <p:stCondLst>
                              <p:cond delay="3000"/>
                            </p:stCondLst>
                            <p:childTnLst>
                              <p:par>
                                <p:cTn id="78" presetID="35" presetClass="emph" presetSubtype="0" repeatCount="2000" fill="hold" grpId="1" nodeType="afterEffect">
                                  <p:stCondLst>
                                    <p:cond delay="0"/>
                                  </p:stCondLst>
                                  <p:childTnLst>
                                    <p:anim calcmode="discrete" valueType="str">
                                      <p:cBhvr>
                                        <p:cTn id="79" dur="1000" fill="hold"/>
                                        <p:tgtEl>
                                          <p:spTgt spid="94"/>
                                        </p:tgtEl>
                                        <p:attrNameLst>
                                          <p:attrName>style.visibility</p:attrName>
                                        </p:attrNameLst>
                                      </p:cBhvr>
                                      <p:tavLst>
                                        <p:tav tm="0">
                                          <p:val>
                                            <p:strVal val="hidden"/>
                                          </p:val>
                                        </p:tav>
                                        <p:tav tm="50000">
                                          <p:val>
                                            <p:strVal val="visible"/>
                                          </p:val>
                                        </p:tav>
                                      </p:tavLst>
                                    </p:anim>
                                  </p:childTnLst>
                                </p:cTn>
                              </p:par>
                            </p:childTnLst>
                          </p:cTn>
                        </p:par>
                        <p:par>
                          <p:cTn id="80" fill="hold">
                            <p:stCondLst>
                              <p:cond delay="5000"/>
                            </p:stCondLst>
                            <p:childTnLst>
                              <p:par>
                                <p:cTn id="81" presetID="1" presetClass="entr" presetSubtype="0" fill="hold" grpId="0" nodeType="afterEffect">
                                  <p:stCondLst>
                                    <p:cond delay="0"/>
                                  </p:stCondLst>
                                  <p:childTnLst>
                                    <p:set>
                                      <p:cBhvr>
                                        <p:cTn id="82" dur="1" fill="hold">
                                          <p:stCondLst>
                                            <p:cond delay="0"/>
                                          </p:stCondLst>
                                        </p:cTn>
                                        <p:tgtEl>
                                          <p:spTgt spid="9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9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9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9"/>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0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4" grpId="0" animBg="1"/>
      <p:bldP spid="94" grpId="1" animBg="1"/>
      <p:bldP spid="94" grpId="2" animBg="1"/>
      <p:bldP spid="95" grpId="0" animBg="1"/>
      <p:bldP spid="96" grpId="0"/>
      <p:bldP spid="97" grpId="0" animBg="1"/>
      <p:bldP spid="98" grpId="0" animBg="1"/>
      <p:bldP spid="99" grpId="0"/>
      <p:bldP spid="10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a:off x="5745324" y="3369365"/>
            <a:ext cx="1741151" cy="1302825"/>
          </a:xfrm>
          <a:custGeom>
            <a:avLst/>
            <a:gdLst>
              <a:gd name="connsiteX0" fmla="*/ 9433 w 1741151"/>
              <a:gd name="connsiteY0" fmla="*/ 1063487 h 1302825"/>
              <a:gd name="connsiteX1" fmla="*/ 9433 w 1741151"/>
              <a:gd name="connsiteY1" fmla="*/ 1063487 h 1302825"/>
              <a:gd name="connsiteX2" fmla="*/ 98885 w 1741151"/>
              <a:gd name="connsiteY2" fmla="*/ 1073426 h 1302825"/>
              <a:gd name="connsiteX3" fmla="*/ 158519 w 1741151"/>
              <a:gd name="connsiteY3" fmla="*/ 1063487 h 1302825"/>
              <a:gd name="connsiteX4" fmla="*/ 496450 w 1741151"/>
              <a:gd name="connsiteY4" fmla="*/ 1053548 h 1302825"/>
              <a:gd name="connsiteX5" fmla="*/ 516328 w 1741151"/>
              <a:gd name="connsiteY5" fmla="*/ 1023731 h 1302825"/>
              <a:gd name="connsiteX6" fmla="*/ 556085 w 1741151"/>
              <a:gd name="connsiteY6" fmla="*/ 993913 h 1302825"/>
              <a:gd name="connsiteX7" fmla="*/ 615719 w 1741151"/>
              <a:gd name="connsiteY7" fmla="*/ 954157 h 1302825"/>
              <a:gd name="connsiteX8" fmla="*/ 635598 w 1741151"/>
              <a:gd name="connsiteY8" fmla="*/ 904461 h 1302825"/>
              <a:gd name="connsiteX9" fmla="*/ 675354 w 1741151"/>
              <a:gd name="connsiteY9" fmla="*/ 874644 h 1302825"/>
              <a:gd name="connsiteX10" fmla="*/ 734989 w 1741151"/>
              <a:gd name="connsiteY10" fmla="*/ 795131 h 1302825"/>
              <a:gd name="connsiteX11" fmla="*/ 744928 w 1741151"/>
              <a:gd name="connsiteY11" fmla="*/ 675861 h 1302825"/>
              <a:gd name="connsiteX12" fmla="*/ 754867 w 1741151"/>
              <a:gd name="connsiteY12" fmla="*/ 487018 h 1302825"/>
              <a:gd name="connsiteX13" fmla="*/ 784685 w 1741151"/>
              <a:gd name="connsiteY13" fmla="*/ 437322 h 1302825"/>
              <a:gd name="connsiteX14" fmla="*/ 804563 w 1741151"/>
              <a:gd name="connsiteY14" fmla="*/ 407505 h 1302825"/>
              <a:gd name="connsiteX15" fmla="*/ 854259 w 1741151"/>
              <a:gd name="connsiteY15" fmla="*/ 357809 h 1302825"/>
              <a:gd name="connsiteX16" fmla="*/ 894015 w 1741151"/>
              <a:gd name="connsiteY16" fmla="*/ 268357 h 1302825"/>
              <a:gd name="connsiteX17" fmla="*/ 913893 w 1741151"/>
              <a:gd name="connsiteY17" fmla="*/ 238539 h 1302825"/>
              <a:gd name="connsiteX18" fmla="*/ 943711 w 1741151"/>
              <a:gd name="connsiteY18" fmla="*/ 139148 h 1302825"/>
              <a:gd name="connsiteX19" fmla="*/ 973528 w 1741151"/>
              <a:gd name="connsiteY19" fmla="*/ 0 h 1302825"/>
              <a:gd name="connsiteX20" fmla="*/ 1003346 w 1741151"/>
              <a:gd name="connsiteY20" fmla="*/ 19878 h 1302825"/>
              <a:gd name="connsiteX21" fmla="*/ 1062980 w 1741151"/>
              <a:gd name="connsiteY21" fmla="*/ 29818 h 1302825"/>
              <a:gd name="connsiteX22" fmla="*/ 1271702 w 1741151"/>
              <a:gd name="connsiteY22" fmla="*/ 39757 h 1302825"/>
              <a:gd name="connsiteX23" fmla="*/ 1281641 w 1741151"/>
              <a:gd name="connsiteY23" fmla="*/ 129209 h 1302825"/>
              <a:gd name="connsiteX24" fmla="*/ 1321398 w 1741151"/>
              <a:gd name="connsiteY24" fmla="*/ 188844 h 1302825"/>
              <a:gd name="connsiteX25" fmla="*/ 1311459 w 1741151"/>
              <a:gd name="connsiteY25" fmla="*/ 228600 h 1302825"/>
              <a:gd name="connsiteX26" fmla="*/ 1341276 w 1741151"/>
              <a:gd name="connsiteY26" fmla="*/ 318052 h 1302825"/>
              <a:gd name="connsiteX27" fmla="*/ 1371093 w 1741151"/>
              <a:gd name="connsiteY27" fmla="*/ 327992 h 1302825"/>
              <a:gd name="connsiteX28" fmla="*/ 1430728 w 1741151"/>
              <a:gd name="connsiteY28" fmla="*/ 367748 h 1302825"/>
              <a:gd name="connsiteX29" fmla="*/ 1450606 w 1741151"/>
              <a:gd name="connsiteY29" fmla="*/ 427383 h 1302825"/>
              <a:gd name="connsiteX30" fmla="*/ 1510241 w 1741151"/>
              <a:gd name="connsiteY30" fmla="*/ 546652 h 1302825"/>
              <a:gd name="connsiteX31" fmla="*/ 1520180 w 1741151"/>
              <a:gd name="connsiteY31" fmla="*/ 576470 h 1302825"/>
              <a:gd name="connsiteX32" fmla="*/ 1540059 w 1741151"/>
              <a:gd name="connsiteY32" fmla="*/ 675861 h 1302825"/>
              <a:gd name="connsiteX33" fmla="*/ 1559937 w 1741151"/>
              <a:gd name="connsiteY33" fmla="*/ 705678 h 1302825"/>
              <a:gd name="connsiteX34" fmla="*/ 1569876 w 1741151"/>
              <a:gd name="connsiteY34" fmla="*/ 735496 h 1302825"/>
              <a:gd name="connsiteX35" fmla="*/ 1609633 w 1741151"/>
              <a:gd name="connsiteY35" fmla="*/ 795131 h 1302825"/>
              <a:gd name="connsiteX36" fmla="*/ 1629511 w 1741151"/>
              <a:gd name="connsiteY36" fmla="*/ 854765 h 1302825"/>
              <a:gd name="connsiteX37" fmla="*/ 1639450 w 1741151"/>
              <a:gd name="connsiteY37" fmla="*/ 884583 h 1302825"/>
              <a:gd name="connsiteX38" fmla="*/ 1659328 w 1741151"/>
              <a:gd name="connsiteY38" fmla="*/ 1003852 h 1302825"/>
              <a:gd name="connsiteX39" fmla="*/ 1669267 w 1741151"/>
              <a:gd name="connsiteY39" fmla="*/ 1033670 h 1302825"/>
              <a:gd name="connsiteX40" fmla="*/ 1689146 w 1741151"/>
              <a:gd name="connsiteY40" fmla="*/ 1063487 h 1302825"/>
              <a:gd name="connsiteX41" fmla="*/ 1699085 w 1741151"/>
              <a:gd name="connsiteY41" fmla="*/ 1093305 h 1302825"/>
              <a:gd name="connsiteX42" fmla="*/ 1718963 w 1741151"/>
              <a:gd name="connsiteY42" fmla="*/ 1123122 h 1302825"/>
              <a:gd name="connsiteX43" fmla="*/ 1738841 w 1741151"/>
              <a:gd name="connsiteY43" fmla="*/ 1182757 h 1302825"/>
              <a:gd name="connsiteX44" fmla="*/ 1728902 w 1741151"/>
              <a:gd name="connsiteY44" fmla="*/ 1252331 h 1302825"/>
              <a:gd name="connsiteX45" fmla="*/ 1549998 w 1741151"/>
              <a:gd name="connsiteY45" fmla="*/ 1242392 h 1302825"/>
              <a:gd name="connsiteX46" fmla="*/ 1122615 w 1741151"/>
              <a:gd name="connsiteY46" fmla="*/ 1252331 h 1302825"/>
              <a:gd name="connsiteX47" fmla="*/ 715111 w 1741151"/>
              <a:gd name="connsiteY47" fmla="*/ 1252331 h 1302825"/>
              <a:gd name="connsiteX48" fmla="*/ 655476 w 1741151"/>
              <a:gd name="connsiteY48" fmla="*/ 1272209 h 1302825"/>
              <a:gd name="connsiteX49" fmla="*/ 406998 w 1741151"/>
              <a:gd name="connsiteY49" fmla="*/ 1282148 h 1302825"/>
              <a:gd name="connsiteX50" fmla="*/ 29311 w 1741151"/>
              <a:gd name="connsiteY50" fmla="*/ 1282148 h 1302825"/>
              <a:gd name="connsiteX51" fmla="*/ 9433 w 1741151"/>
              <a:gd name="connsiteY51" fmla="*/ 1063487 h 130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1151" h="1302825">
                <a:moveTo>
                  <a:pt x="9433" y="1063487"/>
                </a:moveTo>
                <a:lnTo>
                  <a:pt x="9433" y="1063487"/>
                </a:lnTo>
                <a:cubicBezTo>
                  <a:pt x="39250" y="1066800"/>
                  <a:pt x="68988" y="1075917"/>
                  <a:pt x="98885" y="1073426"/>
                </a:cubicBezTo>
                <a:cubicBezTo>
                  <a:pt x="191367" y="1065719"/>
                  <a:pt x="70054" y="1033999"/>
                  <a:pt x="158519" y="1063487"/>
                </a:cubicBezTo>
                <a:cubicBezTo>
                  <a:pt x="271163" y="1060174"/>
                  <a:pt x="384447" y="1065993"/>
                  <a:pt x="496450" y="1053548"/>
                </a:cubicBezTo>
                <a:cubicBezTo>
                  <a:pt x="508322" y="1052229"/>
                  <a:pt x="507881" y="1032178"/>
                  <a:pt x="516328" y="1023731"/>
                </a:cubicBezTo>
                <a:cubicBezTo>
                  <a:pt x="528042" y="1012017"/>
                  <a:pt x="542514" y="1003413"/>
                  <a:pt x="556085" y="993913"/>
                </a:cubicBezTo>
                <a:cubicBezTo>
                  <a:pt x="575657" y="980213"/>
                  <a:pt x="615719" y="954157"/>
                  <a:pt x="615719" y="954157"/>
                </a:cubicBezTo>
                <a:cubicBezTo>
                  <a:pt x="622345" y="937592"/>
                  <a:pt x="624893" y="918734"/>
                  <a:pt x="635598" y="904461"/>
                </a:cubicBezTo>
                <a:cubicBezTo>
                  <a:pt x="645537" y="891209"/>
                  <a:pt x="663641" y="886357"/>
                  <a:pt x="675354" y="874644"/>
                </a:cubicBezTo>
                <a:cubicBezTo>
                  <a:pt x="698964" y="851034"/>
                  <a:pt x="716637" y="822659"/>
                  <a:pt x="734989" y="795131"/>
                </a:cubicBezTo>
                <a:cubicBezTo>
                  <a:pt x="738302" y="755374"/>
                  <a:pt x="742360" y="715673"/>
                  <a:pt x="744928" y="675861"/>
                </a:cubicBezTo>
                <a:cubicBezTo>
                  <a:pt x="748986" y="612957"/>
                  <a:pt x="749160" y="549794"/>
                  <a:pt x="754867" y="487018"/>
                </a:cubicBezTo>
                <a:cubicBezTo>
                  <a:pt x="757965" y="452937"/>
                  <a:pt x="766166" y="460470"/>
                  <a:pt x="784685" y="437322"/>
                </a:cubicBezTo>
                <a:cubicBezTo>
                  <a:pt x="792147" y="427994"/>
                  <a:pt x="796697" y="416495"/>
                  <a:pt x="804563" y="407505"/>
                </a:cubicBezTo>
                <a:cubicBezTo>
                  <a:pt x="819990" y="389874"/>
                  <a:pt x="854259" y="357809"/>
                  <a:pt x="854259" y="357809"/>
                </a:cubicBezTo>
                <a:cubicBezTo>
                  <a:pt x="868459" y="322307"/>
                  <a:pt x="875442" y="300859"/>
                  <a:pt x="894015" y="268357"/>
                </a:cubicBezTo>
                <a:cubicBezTo>
                  <a:pt x="899942" y="257985"/>
                  <a:pt x="907267" y="248478"/>
                  <a:pt x="913893" y="238539"/>
                </a:cubicBezTo>
                <a:cubicBezTo>
                  <a:pt x="944705" y="115305"/>
                  <a:pt x="895294" y="308610"/>
                  <a:pt x="943711" y="139148"/>
                </a:cubicBezTo>
                <a:cubicBezTo>
                  <a:pt x="963524" y="69803"/>
                  <a:pt x="962751" y="64661"/>
                  <a:pt x="973528" y="0"/>
                </a:cubicBezTo>
                <a:cubicBezTo>
                  <a:pt x="983467" y="6626"/>
                  <a:pt x="992014" y="16100"/>
                  <a:pt x="1003346" y="19878"/>
                </a:cubicBezTo>
                <a:cubicBezTo>
                  <a:pt x="1022464" y="26251"/>
                  <a:pt x="1042883" y="28329"/>
                  <a:pt x="1062980" y="29818"/>
                </a:cubicBezTo>
                <a:cubicBezTo>
                  <a:pt x="1132443" y="34964"/>
                  <a:pt x="1202128" y="36444"/>
                  <a:pt x="1271702" y="39757"/>
                </a:cubicBezTo>
                <a:cubicBezTo>
                  <a:pt x="1259002" y="77856"/>
                  <a:pt x="1250719" y="82827"/>
                  <a:pt x="1281641" y="129209"/>
                </a:cubicBezTo>
                <a:lnTo>
                  <a:pt x="1321398" y="188844"/>
                </a:lnTo>
                <a:cubicBezTo>
                  <a:pt x="1318085" y="202096"/>
                  <a:pt x="1311459" y="214940"/>
                  <a:pt x="1311459" y="228600"/>
                </a:cubicBezTo>
                <a:cubicBezTo>
                  <a:pt x="1311459" y="253820"/>
                  <a:pt x="1317275" y="298850"/>
                  <a:pt x="1341276" y="318052"/>
                </a:cubicBezTo>
                <a:cubicBezTo>
                  <a:pt x="1349457" y="324597"/>
                  <a:pt x="1361935" y="322904"/>
                  <a:pt x="1371093" y="327992"/>
                </a:cubicBezTo>
                <a:cubicBezTo>
                  <a:pt x="1391977" y="339594"/>
                  <a:pt x="1430728" y="367748"/>
                  <a:pt x="1430728" y="367748"/>
                </a:cubicBezTo>
                <a:cubicBezTo>
                  <a:pt x="1437354" y="387626"/>
                  <a:pt x="1438983" y="409949"/>
                  <a:pt x="1450606" y="427383"/>
                </a:cubicBezTo>
                <a:cubicBezTo>
                  <a:pt x="1501985" y="504451"/>
                  <a:pt x="1482809" y="464354"/>
                  <a:pt x="1510241" y="546652"/>
                </a:cubicBezTo>
                <a:cubicBezTo>
                  <a:pt x="1513554" y="556591"/>
                  <a:pt x="1518458" y="566136"/>
                  <a:pt x="1520180" y="576470"/>
                </a:cubicBezTo>
                <a:cubicBezTo>
                  <a:pt x="1522423" y="589931"/>
                  <a:pt x="1531969" y="656986"/>
                  <a:pt x="1540059" y="675861"/>
                </a:cubicBezTo>
                <a:cubicBezTo>
                  <a:pt x="1544765" y="686840"/>
                  <a:pt x="1553311" y="695739"/>
                  <a:pt x="1559937" y="705678"/>
                </a:cubicBezTo>
                <a:cubicBezTo>
                  <a:pt x="1563250" y="715617"/>
                  <a:pt x="1564788" y="726337"/>
                  <a:pt x="1569876" y="735496"/>
                </a:cubicBezTo>
                <a:cubicBezTo>
                  <a:pt x="1581478" y="756380"/>
                  <a:pt x="1609633" y="795131"/>
                  <a:pt x="1609633" y="795131"/>
                </a:cubicBezTo>
                <a:lnTo>
                  <a:pt x="1629511" y="854765"/>
                </a:lnTo>
                <a:lnTo>
                  <a:pt x="1639450" y="884583"/>
                </a:lnTo>
                <a:cubicBezTo>
                  <a:pt x="1647517" y="949118"/>
                  <a:pt x="1644735" y="952775"/>
                  <a:pt x="1659328" y="1003852"/>
                </a:cubicBezTo>
                <a:cubicBezTo>
                  <a:pt x="1662206" y="1013926"/>
                  <a:pt x="1664582" y="1024299"/>
                  <a:pt x="1669267" y="1033670"/>
                </a:cubicBezTo>
                <a:cubicBezTo>
                  <a:pt x="1674609" y="1044354"/>
                  <a:pt x="1682520" y="1053548"/>
                  <a:pt x="1689146" y="1063487"/>
                </a:cubicBezTo>
                <a:cubicBezTo>
                  <a:pt x="1692459" y="1073426"/>
                  <a:pt x="1694400" y="1083934"/>
                  <a:pt x="1699085" y="1093305"/>
                </a:cubicBezTo>
                <a:cubicBezTo>
                  <a:pt x="1704427" y="1103989"/>
                  <a:pt x="1714112" y="1112206"/>
                  <a:pt x="1718963" y="1123122"/>
                </a:cubicBezTo>
                <a:cubicBezTo>
                  <a:pt x="1727473" y="1142270"/>
                  <a:pt x="1738841" y="1182757"/>
                  <a:pt x="1738841" y="1182757"/>
                </a:cubicBezTo>
                <a:cubicBezTo>
                  <a:pt x="1735528" y="1205948"/>
                  <a:pt x="1751241" y="1245276"/>
                  <a:pt x="1728902" y="1252331"/>
                </a:cubicBezTo>
                <a:cubicBezTo>
                  <a:pt x="1671948" y="1270317"/>
                  <a:pt x="1609725" y="1242392"/>
                  <a:pt x="1549998" y="1242392"/>
                </a:cubicBezTo>
                <a:cubicBezTo>
                  <a:pt x="1407498" y="1242392"/>
                  <a:pt x="1265076" y="1249018"/>
                  <a:pt x="1122615" y="1252331"/>
                </a:cubicBezTo>
                <a:cubicBezTo>
                  <a:pt x="948887" y="1240749"/>
                  <a:pt x="917079" y="1233397"/>
                  <a:pt x="715111" y="1252331"/>
                </a:cubicBezTo>
                <a:cubicBezTo>
                  <a:pt x="694249" y="1254287"/>
                  <a:pt x="676413" y="1271372"/>
                  <a:pt x="655476" y="1272209"/>
                </a:cubicBezTo>
                <a:lnTo>
                  <a:pt x="406998" y="1282148"/>
                </a:lnTo>
                <a:cubicBezTo>
                  <a:pt x="303994" y="1293593"/>
                  <a:pt x="84780" y="1322315"/>
                  <a:pt x="29311" y="1282148"/>
                </a:cubicBezTo>
                <a:cubicBezTo>
                  <a:pt x="-24357" y="1243285"/>
                  <a:pt x="12746" y="1099931"/>
                  <a:pt x="9433" y="1063487"/>
                </a:cubicBezTo>
                <a:close/>
              </a:path>
            </a:pathLst>
          </a:cu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In-band Network Telemetry (INT)</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132</a:t>
            </a:fld>
            <a:endParaRPr lang="en-US" dirty="0">
              <a:solidFill>
                <a:prstClr val="black">
                  <a:tint val="75000"/>
                </a:prstClr>
              </a:solidFill>
            </a:endParaRPr>
          </a:p>
        </p:txBody>
      </p:sp>
      <p:pic>
        <p:nvPicPr>
          <p:cNvPr id="11" name="Picture 10"/>
          <p:cNvPicPr>
            <a:picLocks noChangeAspect="1"/>
          </p:cNvPicPr>
          <p:nvPr/>
        </p:nvPicPr>
        <p:blipFill>
          <a:blip r:embed="rId2"/>
          <a:stretch>
            <a:fillRect/>
          </a:stretch>
        </p:blipFill>
        <p:spPr>
          <a:xfrm>
            <a:off x="924063" y="2546687"/>
            <a:ext cx="894798" cy="307464"/>
          </a:xfrm>
          <a:prstGeom prst="rect">
            <a:avLst/>
          </a:prstGeom>
        </p:spPr>
      </p:pic>
      <p:pic>
        <p:nvPicPr>
          <p:cNvPr id="20" name="Picture 19"/>
          <p:cNvPicPr>
            <a:picLocks noChangeAspect="1"/>
          </p:cNvPicPr>
          <p:nvPr/>
        </p:nvPicPr>
        <p:blipFill>
          <a:blip r:embed="rId2"/>
          <a:stretch>
            <a:fillRect/>
          </a:stretch>
        </p:blipFill>
        <p:spPr>
          <a:xfrm>
            <a:off x="6831220" y="2539054"/>
            <a:ext cx="894798" cy="307464"/>
          </a:xfrm>
          <a:prstGeom prst="rect">
            <a:avLst/>
          </a:prstGeom>
        </p:spPr>
      </p:pic>
      <p:pic>
        <p:nvPicPr>
          <p:cNvPr id="25" name="Picture 24"/>
          <p:cNvPicPr>
            <a:picLocks noChangeAspect="1"/>
          </p:cNvPicPr>
          <p:nvPr/>
        </p:nvPicPr>
        <p:blipFill>
          <a:blip r:embed="rId3"/>
          <a:stretch>
            <a:fillRect/>
          </a:stretch>
        </p:blipFill>
        <p:spPr>
          <a:xfrm>
            <a:off x="2255967" y="2539054"/>
            <a:ext cx="480475" cy="319316"/>
          </a:xfrm>
          <a:prstGeom prst="rect">
            <a:avLst/>
          </a:prstGeom>
        </p:spPr>
      </p:pic>
      <p:pic>
        <p:nvPicPr>
          <p:cNvPr id="26" name="Picture 25"/>
          <p:cNvPicPr>
            <a:picLocks noChangeAspect="1"/>
          </p:cNvPicPr>
          <p:nvPr/>
        </p:nvPicPr>
        <p:blipFill>
          <a:blip r:embed="rId3"/>
          <a:stretch>
            <a:fillRect/>
          </a:stretch>
        </p:blipFill>
        <p:spPr>
          <a:xfrm>
            <a:off x="4003665" y="1738143"/>
            <a:ext cx="480475" cy="319316"/>
          </a:xfrm>
          <a:prstGeom prst="rect">
            <a:avLst/>
          </a:prstGeom>
        </p:spPr>
      </p:pic>
      <p:pic>
        <p:nvPicPr>
          <p:cNvPr id="27" name="Picture 26"/>
          <p:cNvPicPr>
            <a:picLocks noChangeAspect="1"/>
          </p:cNvPicPr>
          <p:nvPr/>
        </p:nvPicPr>
        <p:blipFill>
          <a:blip r:embed="rId3"/>
          <a:stretch>
            <a:fillRect/>
          </a:stretch>
        </p:blipFill>
        <p:spPr>
          <a:xfrm>
            <a:off x="4003664" y="2299110"/>
            <a:ext cx="480475" cy="319316"/>
          </a:xfrm>
          <a:prstGeom prst="rect">
            <a:avLst/>
          </a:prstGeom>
        </p:spPr>
      </p:pic>
      <p:pic>
        <p:nvPicPr>
          <p:cNvPr id="28" name="Picture 27"/>
          <p:cNvPicPr>
            <a:picLocks noChangeAspect="1"/>
          </p:cNvPicPr>
          <p:nvPr/>
        </p:nvPicPr>
        <p:blipFill>
          <a:blip r:embed="rId3"/>
          <a:stretch>
            <a:fillRect/>
          </a:stretch>
        </p:blipFill>
        <p:spPr>
          <a:xfrm>
            <a:off x="4003664" y="2885431"/>
            <a:ext cx="480475" cy="319316"/>
          </a:xfrm>
          <a:prstGeom prst="rect">
            <a:avLst/>
          </a:prstGeom>
        </p:spPr>
      </p:pic>
      <p:pic>
        <p:nvPicPr>
          <p:cNvPr id="29" name="Picture 28"/>
          <p:cNvPicPr>
            <a:picLocks noChangeAspect="1"/>
          </p:cNvPicPr>
          <p:nvPr/>
        </p:nvPicPr>
        <p:blipFill>
          <a:blip r:embed="rId3"/>
          <a:stretch>
            <a:fillRect/>
          </a:stretch>
        </p:blipFill>
        <p:spPr>
          <a:xfrm>
            <a:off x="4006975" y="3510813"/>
            <a:ext cx="480475" cy="319316"/>
          </a:xfrm>
          <a:prstGeom prst="rect">
            <a:avLst/>
          </a:prstGeom>
        </p:spPr>
      </p:pic>
      <p:pic>
        <p:nvPicPr>
          <p:cNvPr id="30" name="Picture 29"/>
          <p:cNvPicPr>
            <a:picLocks noChangeAspect="1"/>
          </p:cNvPicPr>
          <p:nvPr/>
        </p:nvPicPr>
        <p:blipFill>
          <a:blip r:embed="rId3"/>
          <a:stretch>
            <a:fillRect/>
          </a:stretch>
        </p:blipFill>
        <p:spPr>
          <a:xfrm>
            <a:off x="5754673" y="2539054"/>
            <a:ext cx="480475" cy="319316"/>
          </a:xfrm>
          <a:prstGeom prst="rect">
            <a:avLst/>
          </a:prstGeom>
        </p:spPr>
      </p:pic>
      <p:cxnSp>
        <p:nvCxnSpPr>
          <p:cNvPr id="35" name="Straight Connector 34"/>
          <p:cNvCxnSpPr>
            <a:stCxn id="11" idx="3"/>
            <a:endCxn id="25" idx="1"/>
          </p:cNvCxnSpPr>
          <p:nvPr/>
        </p:nvCxnSpPr>
        <p:spPr>
          <a:xfrm flipV="1">
            <a:off x="1818861" y="2698712"/>
            <a:ext cx="437106" cy="170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6" idx="1"/>
            <a:endCxn id="25" idx="3"/>
          </p:cNvCxnSpPr>
          <p:nvPr/>
        </p:nvCxnSpPr>
        <p:spPr>
          <a:xfrm flipH="1">
            <a:off x="2736442" y="1897801"/>
            <a:ext cx="126722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7" idx="1"/>
            <a:endCxn id="25" idx="3"/>
          </p:cNvCxnSpPr>
          <p:nvPr/>
        </p:nvCxnSpPr>
        <p:spPr>
          <a:xfrm flipH="1">
            <a:off x="2736442" y="2458768"/>
            <a:ext cx="1267222"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28" idx="1"/>
            <a:endCxn id="25" idx="3"/>
          </p:cNvCxnSpPr>
          <p:nvPr/>
        </p:nvCxnSpPr>
        <p:spPr>
          <a:xfrm flipH="1" flipV="1">
            <a:off x="2736442" y="2698712"/>
            <a:ext cx="1267222"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9" idx="1"/>
            <a:endCxn id="25" idx="3"/>
          </p:cNvCxnSpPr>
          <p:nvPr/>
        </p:nvCxnSpPr>
        <p:spPr>
          <a:xfrm flipH="1" flipV="1">
            <a:off x="2736442" y="2698712"/>
            <a:ext cx="127053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9" idx="3"/>
            <a:endCxn id="30" idx="1"/>
          </p:cNvCxnSpPr>
          <p:nvPr/>
        </p:nvCxnSpPr>
        <p:spPr>
          <a:xfrm flipV="1">
            <a:off x="4487450" y="2698712"/>
            <a:ext cx="1267223" cy="971759"/>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28" idx="3"/>
            <a:endCxn id="30" idx="1"/>
          </p:cNvCxnSpPr>
          <p:nvPr/>
        </p:nvCxnSpPr>
        <p:spPr>
          <a:xfrm flipV="1">
            <a:off x="4484139" y="2698712"/>
            <a:ext cx="1270534" cy="34637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27" idx="3"/>
            <a:endCxn id="30" idx="1"/>
          </p:cNvCxnSpPr>
          <p:nvPr/>
        </p:nvCxnSpPr>
        <p:spPr>
          <a:xfrm>
            <a:off x="4484139" y="2458768"/>
            <a:ext cx="1270534" cy="239944"/>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a:stCxn id="26" idx="3"/>
            <a:endCxn id="30" idx="1"/>
          </p:cNvCxnSpPr>
          <p:nvPr/>
        </p:nvCxnSpPr>
        <p:spPr>
          <a:xfrm>
            <a:off x="4484140" y="1897801"/>
            <a:ext cx="1270533" cy="800911"/>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20" idx="1"/>
            <a:endCxn id="30" idx="3"/>
          </p:cNvCxnSpPr>
          <p:nvPr/>
        </p:nvCxnSpPr>
        <p:spPr>
          <a:xfrm flipH="1">
            <a:off x="6235148" y="2692786"/>
            <a:ext cx="596072" cy="5926"/>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a:endCxn id="25" idx="1"/>
          </p:cNvCxnSpPr>
          <p:nvPr/>
        </p:nvCxnSpPr>
        <p:spPr>
          <a:xfrm>
            <a:off x="1818861" y="2692786"/>
            <a:ext cx="437106" cy="5926"/>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25" idx="3"/>
            <a:endCxn id="26" idx="1"/>
          </p:cNvCxnSpPr>
          <p:nvPr/>
        </p:nvCxnSpPr>
        <p:spPr>
          <a:xfrm flipV="1">
            <a:off x="2736442" y="1897801"/>
            <a:ext cx="126722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30" idx="1"/>
            <a:endCxn id="26" idx="3"/>
          </p:cNvCxnSpPr>
          <p:nvPr/>
        </p:nvCxnSpPr>
        <p:spPr>
          <a:xfrm flipH="1" flipV="1">
            <a:off x="4484140" y="1897801"/>
            <a:ext cx="1270533" cy="800911"/>
          </a:xfrm>
          <a:prstGeom prst="line">
            <a:avLst/>
          </a:prstGeom>
          <a:ln w="50800">
            <a:solidFill>
              <a:srgbClr val="00B05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30" idx="3"/>
            <a:endCxn id="20" idx="1"/>
          </p:cNvCxnSpPr>
          <p:nvPr/>
        </p:nvCxnSpPr>
        <p:spPr>
          <a:xfrm flipV="1">
            <a:off x="6235148" y="2692786"/>
            <a:ext cx="596072" cy="5926"/>
          </a:xfrm>
          <a:prstGeom prst="line">
            <a:avLst/>
          </a:prstGeom>
          <a:ln w="508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6304344" y="2510027"/>
            <a:ext cx="92801" cy="10839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354274" y="1073935"/>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3</a:t>
            </a:r>
            <a:endParaRPr lang="en-US" dirty="0">
              <a:solidFill>
                <a:sysClr val="windowText" lastClr="000000"/>
              </a:solidFill>
            </a:endParaRPr>
          </a:p>
        </p:txBody>
      </p:sp>
      <p:sp>
        <p:nvSpPr>
          <p:cNvPr id="96" name="TextBox 95"/>
          <p:cNvSpPr txBox="1"/>
          <p:nvPr/>
        </p:nvSpPr>
        <p:spPr>
          <a:xfrm>
            <a:off x="2736442" y="1085130"/>
            <a:ext cx="3916457" cy="307777"/>
          </a:xfrm>
          <a:prstGeom prst="rect">
            <a:avLst/>
          </a:prstGeom>
          <a:noFill/>
        </p:spPr>
        <p:txBody>
          <a:bodyPr wrap="none" rtlCol="0">
            <a:spAutoFit/>
          </a:bodyPr>
          <a:lstStyle/>
          <a:p>
            <a:r>
              <a:rPr lang="en-US" dirty="0" smtClean="0"/>
              <a:t>How long did my packet queue at each switch?</a:t>
            </a:r>
            <a:endParaRPr lang="en-US" dirty="0"/>
          </a:p>
        </p:txBody>
      </p:sp>
      <p:sp>
        <p:nvSpPr>
          <p:cNvPr id="53" name="Rounded Rectangular Callout 52"/>
          <p:cNvSpPr/>
          <p:nvPr/>
        </p:nvSpPr>
        <p:spPr>
          <a:xfrm>
            <a:off x="5993296" y="815705"/>
            <a:ext cx="2998304" cy="772134"/>
          </a:xfrm>
          <a:prstGeom prst="wedgeRoundRectCallout">
            <a:avLst>
              <a:gd name="adj1" fmla="val -38206"/>
              <a:gd name="adj2" fmla="val 1680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“Delay: 100ns, 200ns, </a:t>
            </a:r>
            <a:r>
              <a:rPr lang="en-US" dirty="0" smtClean="0">
                <a:solidFill>
                  <a:srgbClr val="FB7500"/>
                </a:solidFill>
              </a:rPr>
              <a:t>19740ns</a:t>
            </a:r>
            <a:r>
              <a:rPr lang="en-US" dirty="0" smtClean="0"/>
              <a:t>”</a:t>
            </a:r>
            <a:endParaRPr lang="en-US" dirty="0"/>
          </a:p>
        </p:txBody>
      </p:sp>
      <p:cxnSp>
        <p:nvCxnSpPr>
          <p:cNvPr id="5" name="Straight Arrow Connector 4"/>
          <p:cNvCxnSpPr/>
          <p:nvPr/>
        </p:nvCxnSpPr>
        <p:spPr>
          <a:xfrm flipV="1">
            <a:off x="5754673" y="3120887"/>
            <a:ext cx="0" cy="1540565"/>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754673" y="4661452"/>
            <a:ext cx="1878579" cy="0"/>
          </a:xfrm>
          <a:prstGeom prst="straightConnector1">
            <a:avLst/>
          </a:prstGeom>
          <a:ln w="222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033001" y="3779099"/>
            <a:ext cx="721672" cy="307777"/>
          </a:xfrm>
          <a:prstGeom prst="rect">
            <a:avLst/>
          </a:prstGeom>
          <a:noFill/>
        </p:spPr>
        <p:txBody>
          <a:bodyPr wrap="none" rtlCol="0">
            <a:spAutoFit/>
          </a:bodyPr>
          <a:lstStyle/>
          <a:p>
            <a:r>
              <a:rPr lang="en-US" smtClean="0"/>
              <a:t>Queue</a:t>
            </a:r>
            <a:endParaRPr lang="en-US"/>
          </a:p>
        </p:txBody>
      </p:sp>
      <p:sp>
        <p:nvSpPr>
          <p:cNvPr id="61" name="TextBox 60"/>
          <p:cNvSpPr txBox="1"/>
          <p:nvPr/>
        </p:nvSpPr>
        <p:spPr>
          <a:xfrm>
            <a:off x="7143807" y="4698802"/>
            <a:ext cx="582211" cy="307777"/>
          </a:xfrm>
          <a:prstGeom prst="rect">
            <a:avLst/>
          </a:prstGeom>
          <a:noFill/>
        </p:spPr>
        <p:txBody>
          <a:bodyPr wrap="none" rtlCol="0">
            <a:spAutoFit/>
          </a:bodyPr>
          <a:lstStyle/>
          <a:p>
            <a:r>
              <a:rPr lang="en-US" dirty="0"/>
              <a:t>T</a:t>
            </a:r>
            <a:r>
              <a:rPr lang="en-US" dirty="0" smtClean="0"/>
              <a:t>ime</a:t>
            </a:r>
            <a:endParaRPr lang="en-US" dirty="0"/>
          </a:p>
        </p:txBody>
      </p:sp>
      <p:sp>
        <p:nvSpPr>
          <p:cNvPr id="34" name="Freeform 33"/>
          <p:cNvSpPr/>
          <p:nvPr/>
        </p:nvSpPr>
        <p:spPr>
          <a:xfrm>
            <a:off x="5744789" y="4522304"/>
            <a:ext cx="1804965" cy="174932"/>
          </a:xfrm>
          <a:custGeom>
            <a:avLst/>
            <a:gdLst>
              <a:gd name="connsiteX0" fmla="*/ 19907 w 1804965"/>
              <a:gd name="connsiteY0" fmla="*/ 9939 h 174932"/>
              <a:gd name="connsiteX1" fmla="*/ 19907 w 1804965"/>
              <a:gd name="connsiteY1" fmla="*/ 9939 h 174932"/>
              <a:gd name="connsiteX2" fmla="*/ 109359 w 1804965"/>
              <a:gd name="connsiteY2" fmla="*/ 19879 h 174932"/>
              <a:gd name="connsiteX3" fmla="*/ 168994 w 1804965"/>
              <a:gd name="connsiteY3" fmla="*/ 0 h 174932"/>
              <a:gd name="connsiteX4" fmla="*/ 228628 w 1804965"/>
              <a:gd name="connsiteY4" fmla="*/ 9939 h 174932"/>
              <a:gd name="connsiteX5" fmla="*/ 328020 w 1804965"/>
              <a:gd name="connsiteY5" fmla="*/ 29818 h 174932"/>
              <a:gd name="connsiteX6" fmla="*/ 387654 w 1804965"/>
              <a:gd name="connsiteY6" fmla="*/ 39757 h 174932"/>
              <a:gd name="connsiteX7" fmla="*/ 993941 w 1804965"/>
              <a:gd name="connsiteY7" fmla="*/ 29818 h 174932"/>
              <a:gd name="connsiteX8" fmla="*/ 1212602 w 1804965"/>
              <a:gd name="connsiteY8" fmla="*/ 29818 h 174932"/>
              <a:gd name="connsiteX9" fmla="*/ 1252359 w 1804965"/>
              <a:gd name="connsiteY9" fmla="*/ 39757 h 174932"/>
              <a:gd name="connsiteX10" fmla="*/ 1282176 w 1804965"/>
              <a:gd name="connsiteY10" fmla="*/ 49696 h 174932"/>
              <a:gd name="connsiteX11" fmla="*/ 1331872 w 1804965"/>
              <a:gd name="connsiteY11" fmla="*/ 59635 h 174932"/>
              <a:gd name="connsiteX12" fmla="*/ 1540594 w 1804965"/>
              <a:gd name="connsiteY12" fmla="*/ 49696 h 174932"/>
              <a:gd name="connsiteX13" fmla="*/ 1600228 w 1804965"/>
              <a:gd name="connsiteY13" fmla="*/ 29818 h 174932"/>
              <a:gd name="connsiteX14" fmla="*/ 1799011 w 1804965"/>
              <a:gd name="connsiteY14" fmla="*/ 39757 h 174932"/>
              <a:gd name="connsiteX15" fmla="*/ 1779133 w 1804965"/>
              <a:gd name="connsiteY15" fmla="*/ 99392 h 174932"/>
              <a:gd name="connsiteX16" fmla="*/ 1769194 w 1804965"/>
              <a:gd name="connsiteY16" fmla="*/ 139148 h 174932"/>
              <a:gd name="connsiteX17" fmla="*/ 1381568 w 1804965"/>
              <a:gd name="connsiteY17" fmla="*/ 139148 h 174932"/>
              <a:gd name="connsiteX18" fmla="*/ 765341 w 1804965"/>
              <a:gd name="connsiteY18" fmla="*/ 149087 h 174932"/>
              <a:gd name="connsiteX19" fmla="*/ 268385 w 1804965"/>
              <a:gd name="connsiteY19" fmla="*/ 159026 h 174932"/>
              <a:gd name="connsiteX20" fmla="*/ 9968 w 1804965"/>
              <a:gd name="connsiteY20" fmla="*/ 79513 h 174932"/>
              <a:gd name="connsiteX21" fmla="*/ 19907 w 1804965"/>
              <a:gd name="connsiteY21" fmla="*/ 9939 h 17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4965" h="174932">
                <a:moveTo>
                  <a:pt x="19907" y="9939"/>
                </a:moveTo>
                <a:lnTo>
                  <a:pt x="19907" y="9939"/>
                </a:lnTo>
                <a:cubicBezTo>
                  <a:pt x="49724" y="13252"/>
                  <a:pt x="79425" y="21875"/>
                  <a:pt x="109359" y="19879"/>
                </a:cubicBezTo>
                <a:cubicBezTo>
                  <a:pt x="130266" y="18485"/>
                  <a:pt x="168994" y="0"/>
                  <a:pt x="168994" y="0"/>
                </a:cubicBezTo>
                <a:cubicBezTo>
                  <a:pt x="188872" y="3313"/>
                  <a:pt x="208821" y="6225"/>
                  <a:pt x="228628" y="9939"/>
                </a:cubicBezTo>
                <a:cubicBezTo>
                  <a:pt x="261836" y="16166"/>
                  <a:pt x="294693" y="24263"/>
                  <a:pt x="328020" y="29818"/>
                </a:cubicBezTo>
                <a:lnTo>
                  <a:pt x="387654" y="39757"/>
                </a:lnTo>
                <a:lnTo>
                  <a:pt x="993941" y="29818"/>
                </a:lnTo>
                <a:cubicBezTo>
                  <a:pt x="1271927" y="21520"/>
                  <a:pt x="596070" y="-8715"/>
                  <a:pt x="1212602" y="29818"/>
                </a:cubicBezTo>
                <a:cubicBezTo>
                  <a:pt x="1225854" y="33131"/>
                  <a:pt x="1239224" y="36004"/>
                  <a:pt x="1252359" y="39757"/>
                </a:cubicBezTo>
                <a:cubicBezTo>
                  <a:pt x="1262433" y="42635"/>
                  <a:pt x="1272012" y="47155"/>
                  <a:pt x="1282176" y="49696"/>
                </a:cubicBezTo>
                <a:cubicBezTo>
                  <a:pt x="1298565" y="53793"/>
                  <a:pt x="1315307" y="56322"/>
                  <a:pt x="1331872" y="59635"/>
                </a:cubicBezTo>
                <a:cubicBezTo>
                  <a:pt x="1401446" y="56322"/>
                  <a:pt x="1471367" y="57388"/>
                  <a:pt x="1540594" y="49696"/>
                </a:cubicBezTo>
                <a:cubicBezTo>
                  <a:pt x="1561419" y="47382"/>
                  <a:pt x="1600228" y="29818"/>
                  <a:pt x="1600228" y="29818"/>
                </a:cubicBezTo>
                <a:cubicBezTo>
                  <a:pt x="1666489" y="33131"/>
                  <a:pt x="1737178" y="15711"/>
                  <a:pt x="1799011" y="39757"/>
                </a:cubicBezTo>
                <a:cubicBezTo>
                  <a:pt x="1818540" y="47352"/>
                  <a:pt x="1784215" y="79064"/>
                  <a:pt x="1779133" y="99392"/>
                </a:cubicBezTo>
                <a:lnTo>
                  <a:pt x="1769194" y="139148"/>
                </a:lnTo>
                <a:cubicBezTo>
                  <a:pt x="1452780" y="121570"/>
                  <a:pt x="1729207" y="130771"/>
                  <a:pt x="1381568" y="139148"/>
                </a:cubicBezTo>
                <a:lnTo>
                  <a:pt x="765341" y="149087"/>
                </a:lnTo>
                <a:lnTo>
                  <a:pt x="268385" y="159026"/>
                </a:lnTo>
                <a:cubicBezTo>
                  <a:pt x="10900" y="149490"/>
                  <a:pt x="-21604" y="237369"/>
                  <a:pt x="9968" y="79513"/>
                </a:cubicBezTo>
                <a:cubicBezTo>
                  <a:pt x="20955" y="24582"/>
                  <a:pt x="18251" y="21535"/>
                  <a:pt x="19907" y="9939"/>
                </a:cubicBezTo>
                <a:close/>
              </a:path>
            </a:pathLst>
          </a:cu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a:off x="5754673" y="3379304"/>
            <a:ext cx="1731802" cy="0"/>
          </a:xfrm>
          <a:prstGeom prst="line">
            <a:avLst/>
          </a:prstGeom>
          <a:ln>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1382885" y="4208852"/>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4</a:t>
            </a:r>
          </a:p>
        </p:txBody>
      </p:sp>
      <p:sp>
        <p:nvSpPr>
          <p:cNvPr id="68" name="TextBox 67"/>
          <p:cNvSpPr txBox="1"/>
          <p:nvPr/>
        </p:nvSpPr>
        <p:spPr>
          <a:xfrm>
            <a:off x="1765053" y="4220047"/>
            <a:ext cx="3517310" cy="307777"/>
          </a:xfrm>
          <a:prstGeom prst="rect">
            <a:avLst/>
          </a:prstGeom>
          <a:noFill/>
        </p:spPr>
        <p:txBody>
          <a:bodyPr wrap="none" rtlCol="0">
            <a:spAutoFit/>
          </a:bodyPr>
          <a:lstStyle/>
          <a:p>
            <a:r>
              <a:rPr lang="en-US" dirty="0" smtClean="0"/>
              <a:t>Who did my packet share the queue with?</a:t>
            </a:r>
            <a:endParaRPr lang="en-US" dirty="0"/>
          </a:p>
        </p:txBody>
      </p:sp>
      <p:pic>
        <p:nvPicPr>
          <p:cNvPr id="69" name="Picture 68"/>
          <p:cNvPicPr>
            <a:picLocks noChangeAspect="1"/>
          </p:cNvPicPr>
          <p:nvPr/>
        </p:nvPicPr>
        <p:blipFill>
          <a:blip r:embed="rId2"/>
          <a:stretch>
            <a:fillRect/>
          </a:stretch>
        </p:blipFill>
        <p:spPr>
          <a:xfrm>
            <a:off x="924063" y="3045089"/>
            <a:ext cx="894798" cy="307464"/>
          </a:xfrm>
          <a:prstGeom prst="rect">
            <a:avLst/>
          </a:prstGeom>
        </p:spPr>
      </p:pic>
      <p:cxnSp>
        <p:nvCxnSpPr>
          <p:cNvPr id="70" name="Straight Connector 69"/>
          <p:cNvCxnSpPr>
            <a:stCxn id="69" idx="3"/>
            <a:endCxn id="25" idx="1"/>
          </p:cNvCxnSpPr>
          <p:nvPr/>
        </p:nvCxnSpPr>
        <p:spPr>
          <a:xfrm flipV="1">
            <a:off x="1818861" y="2698712"/>
            <a:ext cx="437106" cy="500109"/>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8" idx="1"/>
            <a:endCxn id="25" idx="3"/>
          </p:cNvCxnSpPr>
          <p:nvPr/>
        </p:nvCxnSpPr>
        <p:spPr>
          <a:xfrm flipH="1" flipV="1">
            <a:off x="2736442" y="2698712"/>
            <a:ext cx="1267222" cy="346377"/>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28" idx="3"/>
            <a:endCxn id="30" idx="1"/>
          </p:cNvCxnSpPr>
          <p:nvPr/>
        </p:nvCxnSpPr>
        <p:spPr>
          <a:xfrm flipV="1">
            <a:off x="4484139" y="2698712"/>
            <a:ext cx="1270534" cy="346377"/>
          </a:xfrm>
          <a:prstGeom prst="line">
            <a:avLst/>
          </a:prstGeom>
          <a:ln w="508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a:stCxn id="30" idx="3"/>
            <a:endCxn id="20" idx="1"/>
          </p:cNvCxnSpPr>
          <p:nvPr/>
        </p:nvCxnSpPr>
        <p:spPr>
          <a:xfrm flipV="1">
            <a:off x="6235148" y="2692786"/>
            <a:ext cx="596072" cy="5926"/>
          </a:xfrm>
          <a:prstGeom prst="line">
            <a:avLst/>
          </a:prstGeom>
          <a:ln w="5080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1822171" y="3100925"/>
            <a:ext cx="92801" cy="1083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1963522" y="2936690"/>
            <a:ext cx="92801" cy="1083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120374" y="2744045"/>
            <a:ext cx="92801" cy="108399"/>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5451812" y="4865187"/>
            <a:ext cx="3172663" cy="307777"/>
          </a:xfrm>
          <a:prstGeom prst="rect">
            <a:avLst/>
          </a:prstGeom>
          <a:noFill/>
        </p:spPr>
        <p:txBody>
          <a:bodyPr wrap="none" rtlCol="0">
            <a:spAutoFit/>
          </a:bodyPr>
          <a:lstStyle/>
          <a:p>
            <a:r>
              <a:rPr lang="en-US" i="1" smtClean="0"/>
              <a:t>INT Slides </a:t>
            </a:r>
            <a:r>
              <a:rPr lang="en-US" i="1" dirty="0" smtClean="0"/>
              <a:t>courtesy of Nick McKeown</a:t>
            </a:r>
            <a:endParaRPr lang="en-US" i="1" dirty="0"/>
          </a:p>
        </p:txBody>
      </p:sp>
      <p:grpSp>
        <p:nvGrpSpPr>
          <p:cNvPr id="9" name="Group 8"/>
          <p:cNvGrpSpPr/>
          <p:nvPr/>
        </p:nvGrpSpPr>
        <p:grpSpPr>
          <a:xfrm>
            <a:off x="5754673" y="2858370"/>
            <a:ext cx="1795081" cy="262517"/>
            <a:chOff x="5754673" y="2858370"/>
            <a:chExt cx="1795081" cy="262517"/>
          </a:xfrm>
        </p:grpSpPr>
        <p:cxnSp>
          <p:nvCxnSpPr>
            <p:cNvPr id="6" name="Straight Connector 5"/>
            <p:cNvCxnSpPr>
              <a:endCxn id="30" idx="2"/>
            </p:cNvCxnSpPr>
            <p:nvPr/>
          </p:nvCxnSpPr>
          <p:spPr>
            <a:xfrm flipV="1">
              <a:off x="5754673" y="2858370"/>
              <a:ext cx="240238" cy="262517"/>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0" idx="2"/>
            </p:cNvCxnSpPr>
            <p:nvPr/>
          </p:nvCxnSpPr>
          <p:spPr>
            <a:xfrm flipH="1" flipV="1">
              <a:off x="5994911" y="2858370"/>
              <a:ext cx="1554843" cy="262517"/>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795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0" presetClass="entr" presetSubtype="0"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par>
                                <p:cTn id="41" presetID="10"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fade">
                                      <p:cBhvr>
                                        <p:cTn id="43" dur="500"/>
                                        <p:tgtEl>
                                          <p:spTgt spid="76"/>
                                        </p:tgtEl>
                                      </p:cBhvr>
                                    </p:animEffect>
                                  </p:childTnLst>
                                </p:cTn>
                              </p:par>
                              <p:par>
                                <p:cTn id="44" presetID="10" presetClass="entr" presetSubtype="0" fill="hold"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par>
                          <p:cTn id="47" fill="hold">
                            <p:stCondLst>
                              <p:cond delay="500"/>
                            </p:stCondLst>
                            <p:childTnLst>
                              <p:par>
                                <p:cTn id="48" presetID="1" presetClass="entr" presetSubtype="0" fill="hold" grpId="1" nodeType="afterEffect">
                                  <p:stCondLst>
                                    <p:cond delay="0"/>
                                  </p:stCondLst>
                                  <p:childTnLst>
                                    <p:set>
                                      <p:cBhvr>
                                        <p:cTn id="49" dur="1" fill="hold">
                                          <p:stCondLst>
                                            <p:cond delay="0"/>
                                          </p:stCondLst>
                                        </p:cTn>
                                        <p:tgtEl>
                                          <p:spTgt spid="86"/>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84"/>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83"/>
                                        </p:tgtEl>
                                        <p:attrNameLst>
                                          <p:attrName>style.visibility</p:attrName>
                                        </p:attrNameLst>
                                      </p:cBhvr>
                                      <p:to>
                                        <p:strVal val="visible"/>
                                      </p:to>
                                    </p:set>
                                  </p:childTnLst>
                                </p:cTn>
                              </p:par>
                              <p:par>
                                <p:cTn id="54" presetID="0" presetClass="path" presetSubtype="0" repeatCount="3000" accel="50000" decel="50000" fill="hold" grpId="0" nodeType="withEffect">
                                  <p:stCondLst>
                                    <p:cond delay="0"/>
                                  </p:stCondLst>
                                  <p:childTnLst>
                                    <p:animMotion origin="layout" path="M 0 0 C 0.00694 -0.01049 0.01406 -0.02068 0.02483 -0.02345 C 0.03576 -0.02592 0.03663 -0.02716 0.0651 -0.01543 C 0.09358 -0.00401 0.16545 0.0355 0.19549 0.0463 C 0.22569 0.05741 0.21198 0.06142 0.24549 0.05031 C 0.27899 0.03889 0.36476 -0.00987 0.3967 -0.02129 C 0.42847 -0.03302 0.4368 -0.01944 0.4368 -0.01944 L 0.50868 -0.01759 " pathEditMode="relative" ptsTypes="AAAAAAAA">
                                      <p:cBhvr>
                                        <p:cTn id="55" dur="1000" fill="hold"/>
                                        <p:tgtEl>
                                          <p:spTgt spid="86"/>
                                        </p:tgtEl>
                                        <p:attrNameLst>
                                          <p:attrName>ppt_x</p:attrName>
                                          <p:attrName>ppt_y</p:attrName>
                                        </p:attrNameLst>
                                      </p:cBhvr>
                                    </p:animMotion>
                                  </p:childTnLst>
                                </p:cTn>
                              </p:par>
                              <p:par>
                                <p:cTn id="56" presetID="0" presetClass="path" presetSubtype="0" repeatCount="3000" accel="50000" decel="50000" fill="hold" grpId="0" nodeType="withEffect">
                                  <p:stCondLst>
                                    <p:cond delay="0"/>
                                  </p:stCondLst>
                                  <p:childTnLst>
                                    <p:animMotion origin="layout" path="M 0 0 C 0.01076 -0.02191 0.02153 -0.04383 0.02934 -0.05401 C 0.03698 -0.0645 0.03437 -0.06358 0.0467 -0.06173 C 0.05903 -0.06018 0.07222 -0.05802 0.10312 -0.04444 C 0.1342 -0.03086 0.2066 0.00988 0.23247 0.01945 C 0.25833 0.02901 0.22656 0.02716 0.25851 0.01358 C 0.29062 0 0.39253 -0.05062 0.42483 -0.06173 C 0.45712 -0.07315 0.44132 -0.05525 0.45208 -0.05401 C 0.46267 -0.05278 0.48906 -0.05401 0.48906 -0.05401 " pathEditMode="relative" ptsTypes="AAAAAAAAA">
                                      <p:cBhvr>
                                        <p:cTn id="57" dur="1000" fill="hold"/>
                                        <p:tgtEl>
                                          <p:spTgt spid="84"/>
                                        </p:tgtEl>
                                        <p:attrNameLst>
                                          <p:attrName>ppt_x</p:attrName>
                                          <p:attrName>ppt_y</p:attrName>
                                        </p:attrNameLst>
                                      </p:cBhvr>
                                    </p:animMotion>
                                  </p:childTnLst>
                                </p:cTn>
                              </p:par>
                              <p:par>
                                <p:cTn id="58" presetID="0" presetClass="path" presetSubtype="0" repeatCount="3000" accel="50000" decel="50000" fill="hold" grpId="0" nodeType="withEffect">
                                  <p:stCondLst>
                                    <p:cond delay="0"/>
                                  </p:stCondLst>
                                  <p:childTnLst>
                                    <p:animMotion origin="layout" path="M 0 0 C 0.01615 -0.0358 0.03229 -0.0716 0.0467 -0.08703 C 0.06094 -0.10277 0.05608 -0.10401 0.08576 -0.0929 C 0.11545 -0.08209 0.19028 -0.03302 0.22483 -0.02129 C 0.25955 -0.00987 0.25764 -0.01111 0.2934 -0.02345 C 0.32899 -0.03549 0.40955 -0.08456 0.43906 -0.09475 C 0.46858 -0.10524 0.46319 -0.08642 0.47049 -0.08518 C 0.47795 -0.08395 0.48368 -0.08703 0.48368 -0.08703 " pathEditMode="relative" ptsTypes="AAAAAAAA">
                                      <p:cBhvr>
                                        <p:cTn id="59" dur="1000" fill="hold"/>
                                        <p:tgtEl>
                                          <p:spTgt spid="8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3" grpId="0" animBg="1"/>
      <p:bldP spid="33" grpId="0"/>
      <p:bldP spid="61" grpId="0"/>
      <p:bldP spid="34" grpId="0" animBg="1"/>
      <p:bldP spid="67" grpId="0" animBg="1"/>
      <p:bldP spid="68" grpId="0"/>
      <p:bldP spid="83" grpId="0" animBg="1"/>
      <p:bldP spid="83" grpId="1" animBg="1"/>
      <p:bldP spid="84" grpId="0" animBg="1"/>
      <p:bldP spid="84" grpId="1" animBg="1"/>
      <p:bldP spid="86" grpId="0" animBg="1"/>
      <p:bldP spid="86"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In-band Network Telemetry (INT)</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133</a:t>
            </a:fld>
            <a:endParaRPr lang="en-US" dirty="0">
              <a:solidFill>
                <a:prstClr val="black">
                  <a:tint val="75000"/>
                </a:prstClr>
              </a:solidFill>
            </a:endParaRPr>
          </a:p>
        </p:txBody>
      </p:sp>
      <p:sp>
        <p:nvSpPr>
          <p:cNvPr id="5" name="Oval 4"/>
          <p:cNvSpPr/>
          <p:nvPr/>
        </p:nvSpPr>
        <p:spPr>
          <a:xfrm>
            <a:off x="388314" y="1073559"/>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ysClr val="windowText" lastClr="000000"/>
                </a:solidFill>
              </a:rPr>
              <a:t>1</a:t>
            </a:r>
            <a:endParaRPr lang="en-US" sz="1800" dirty="0">
              <a:solidFill>
                <a:sysClr val="windowText" lastClr="000000"/>
              </a:solidFill>
            </a:endParaRPr>
          </a:p>
        </p:txBody>
      </p:sp>
      <p:sp>
        <p:nvSpPr>
          <p:cNvPr id="6" name="TextBox 5"/>
          <p:cNvSpPr txBox="1"/>
          <p:nvPr/>
        </p:nvSpPr>
        <p:spPr>
          <a:xfrm>
            <a:off x="770482" y="1084754"/>
            <a:ext cx="3454792" cy="369332"/>
          </a:xfrm>
          <a:prstGeom prst="rect">
            <a:avLst/>
          </a:prstGeom>
          <a:noFill/>
        </p:spPr>
        <p:txBody>
          <a:bodyPr wrap="none" rtlCol="0">
            <a:spAutoFit/>
          </a:bodyPr>
          <a:lstStyle/>
          <a:p>
            <a:r>
              <a:rPr lang="en-US" sz="1800" dirty="0" smtClean="0"/>
              <a:t>Which path did my packet take?</a:t>
            </a:r>
            <a:endParaRPr lang="en-US" sz="1800" dirty="0"/>
          </a:p>
        </p:txBody>
      </p:sp>
      <p:sp>
        <p:nvSpPr>
          <p:cNvPr id="7" name="Oval 6"/>
          <p:cNvSpPr/>
          <p:nvPr/>
        </p:nvSpPr>
        <p:spPr>
          <a:xfrm>
            <a:off x="394671" y="1669747"/>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2</a:t>
            </a:r>
          </a:p>
        </p:txBody>
      </p:sp>
      <p:sp>
        <p:nvSpPr>
          <p:cNvPr id="8" name="TextBox 7"/>
          <p:cNvSpPr txBox="1"/>
          <p:nvPr/>
        </p:nvSpPr>
        <p:spPr>
          <a:xfrm>
            <a:off x="770482" y="1644567"/>
            <a:ext cx="3659976" cy="369332"/>
          </a:xfrm>
          <a:prstGeom prst="rect">
            <a:avLst/>
          </a:prstGeom>
          <a:noFill/>
        </p:spPr>
        <p:txBody>
          <a:bodyPr wrap="none" rtlCol="0">
            <a:spAutoFit/>
          </a:bodyPr>
          <a:lstStyle/>
          <a:p>
            <a:r>
              <a:rPr lang="en-US" sz="1800" dirty="0" smtClean="0"/>
              <a:t>Which rules did my packet follow?</a:t>
            </a:r>
            <a:endParaRPr lang="en-US" sz="1800" dirty="0"/>
          </a:p>
        </p:txBody>
      </p:sp>
      <p:sp>
        <p:nvSpPr>
          <p:cNvPr id="9" name="Oval 8"/>
          <p:cNvSpPr/>
          <p:nvPr/>
        </p:nvSpPr>
        <p:spPr>
          <a:xfrm>
            <a:off x="394671" y="2322878"/>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ysClr val="windowText" lastClr="000000"/>
                </a:solidFill>
              </a:rPr>
              <a:t>3</a:t>
            </a:r>
            <a:endParaRPr lang="en-US" sz="1800" dirty="0">
              <a:solidFill>
                <a:sysClr val="windowText" lastClr="000000"/>
              </a:solidFill>
            </a:endParaRPr>
          </a:p>
        </p:txBody>
      </p:sp>
      <p:sp>
        <p:nvSpPr>
          <p:cNvPr id="10" name="TextBox 9"/>
          <p:cNvSpPr txBox="1"/>
          <p:nvPr/>
        </p:nvSpPr>
        <p:spPr>
          <a:xfrm>
            <a:off x="770482" y="2297698"/>
            <a:ext cx="4993675" cy="369332"/>
          </a:xfrm>
          <a:prstGeom prst="rect">
            <a:avLst/>
          </a:prstGeom>
          <a:noFill/>
        </p:spPr>
        <p:txBody>
          <a:bodyPr wrap="none" rtlCol="0">
            <a:spAutoFit/>
          </a:bodyPr>
          <a:lstStyle/>
          <a:p>
            <a:r>
              <a:rPr lang="en-US" sz="1800" dirty="0" smtClean="0"/>
              <a:t>How long did my packet queue at each switch?</a:t>
            </a:r>
            <a:endParaRPr lang="en-US" sz="1800" dirty="0"/>
          </a:p>
        </p:txBody>
      </p:sp>
      <p:sp>
        <p:nvSpPr>
          <p:cNvPr id="11" name="Oval 10"/>
          <p:cNvSpPr/>
          <p:nvPr/>
        </p:nvSpPr>
        <p:spPr>
          <a:xfrm>
            <a:off x="388314" y="2996271"/>
            <a:ext cx="307425" cy="31897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ysClr val="windowText" lastClr="000000"/>
                </a:solidFill>
              </a:rPr>
              <a:t>4</a:t>
            </a:r>
          </a:p>
        </p:txBody>
      </p:sp>
      <p:sp>
        <p:nvSpPr>
          <p:cNvPr id="12" name="TextBox 11"/>
          <p:cNvSpPr txBox="1"/>
          <p:nvPr/>
        </p:nvSpPr>
        <p:spPr>
          <a:xfrm>
            <a:off x="770482" y="2945911"/>
            <a:ext cx="4480714" cy="369332"/>
          </a:xfrm>
          <a:prstGeom prst="rect">
            <a:avLst/>
          </a:prstGeom>
          <a:noFill/>
        </p:spPr>
        <p:txBody>
          <a:bodyPr wrap="none" rtlCol="0">
            <a:spAutoFit/>
          </a:bodyPr>
          <a:lstStyle/>
          <a:p>
            <a:r>
              <a:rPr lang="en-US" sz="1800" dirty="0" smtClean="0"/>
              <a:t>Who did my packet share the queue with?</a:t>
            </a:r>
            <a:endParaRPr lang="en-US" sz="1800" dirty="0"/>
          </a:p>
        </p:txBody>
      </p:sp>
      <p:sp>
        <p:nvSpPr>
          <p:cNvPr id="15" name="TextBox 14"/>
          <p:cNvSpPr txBox="1"/>
          <p:nvPr/>
        </p:nvSpPr>
        <p:spPr>
          <a:xfrm>
            <a:off x="5451812" y="4865187"/>
            <a:ext cx="3172663" cy="307777"/>
          </a:xfrm>
          <a:prstGeom prst="rect">
            <a:avLst/>
          </a:prstGeom>
          <a:noFill/>
        </p:spPr>
        <p:txBody>
          <a:bodyPr wrap="none" rtlCol="0">
            <a:spAutoFit/>
          </a:bodyPr>
          <a:lstStyle/>
          <a:p>
            <a:r>
              <a:rPr lang="en-US" i="1" smtClean="0"/>
              <a:t>INT Slides </a:t>
            </a:r>
            <a:r>
              <a:rPr lang="en-US" i="1" dirty="0" smtClean="0"/>
              <a:t>courtesy of Nick McKeown</a:t>
            </a:r>
            <a:endParaRPr lang="en-US" i="1" dirty="0"/>
          </a:p>
        </p:txBody>
      </p:sp>
      <p:sp>
        <p:nvSpPr>
          <p:cNvPr id="3" name="TextBox 2"/>
          <p:cNvSpPr txBox="1"/>
          <p:nvPr/>
        </p:nvSpPr>
        <p:spPr>
          <a:xfrm>
            <a:off x="949070" y="3834286"/>
            <a:ext cx="6962775" cy="523220"/>
          </a:xfrm>
          <a:prstGeom prst="rect">
            <a:avLst/>
          </a:prstGeom>
          <a:noFill/>
        </p:spPr>
        <p:txBody>
          <a:bodyPr wrap="square" rtlCol="0">
            <a:spAutoFit/>
          </a:bodyPr>
          <a:lstStyle/>
          <a:p>
            <a:r>
              <a:rPr lang="en-US" sz="2800" dirty="0" smtClean="0"/>
              <a:t>No need to add a single additional packet!</a:t>
            </a:r>
            <a:endParaRPr lang="en-US" sz="2800" dirty="0"/>
          </a:p>
        </p:txBody>
      </p:sp>
    </p:spTree>
    <p:extLst>
      <p:ext uri="{BB962C8B-B14F-4D97-AF65-F5344CB8AC3E}">
        <p14:creationId xmlns:p14="http://schemas.microsoft.com/office/powerpoint/2010/main" val="7043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Congestion Control</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134</a:t>
            </a:fld>
            <a:endParaRPr lang="en-US" dirty="0">
              <a:solidFill>
                <a:prstClr val="black">
                  <a:tint val="75000"/>
                </a:prstClr>
              </a:solidFill>
            </a:endParaRPr>
          </a:p>
        </p:txBody>
      </p:sp>
      <p:pic>
        <p:nvPicPr>
          <p:cNvPr id="1028" name="Picture 4" descr="ERC_motivation.png"/>
          <p:cNvPicPr>
            <a:picLocks noChangeAspect="1" noChangeArrowheads="1"/>
          </p:cNvPicPr>
          <p:nvPr/>
        </p:nvPicPr>
        <p:blipFill rotWithShape="1">
          <a:blip r:embed="rId3">
            <a:extLst>
              <a:ext uri="{28A0092B-C50C-407E-A947-70E740481C1C}">
                <a14:useLocalDpi xmlns:a14="http://schemas.microsoft.com/office/drawing/2010/main" val="0"/>
              </a:ext>
            </a:extLst>
          </a:blip>
          <a:srcRect r="72155"/>
          <a:stretch/>
        </p:blipFill>
        <p:spPr bwMode="auto">
          <a:xfrm>
            <a:off x="5088467" y="920611"/>
            <a:ext cx="3412067" cy="31017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495800" y="4225533"/>
            <a:ext cx="4572000" cy="738664"/>
          </a:xfrm>
          <a:prstGeom prst="rect">
            <a:avLst/>
          </a:prstGeom>
        </p:spPr>
        <p:txBody>
          <a:bodyPr>
            <a:spAutoFit/>
          </a:bodyPr>
          <a:lstStyle/>
          <a:p>
            <a:pPr marL="285750" indent="-285750">
              <a:spcAft>
                <a:spcPts val="1600"/>
              </a:spcAft>
              <a:buFont typeface="Arial" charset="0"/>
              <a:buChar char="•"/>
            </a:pPr>
            <a:r>
              <a:rPr lang="en-US" smtClean="0"/>
              <a:t>Typical flows </a:t>
            </a:r>
            <a:r>
              <a:rPr lang="en-US" dirty="0"/>
              <a:t>will finish in just a few </a:t>
            </a:r>
            <a:r>
              <a:rPr lang="en-US" dirty="0" smtClean="0"/>
              <a:t>RTTs as we move </a:t>
            </a:r>
            <a:r>
              <a:rPr lang="en-US" smtClean="0"/>
              <a:t>towards higher link speeds</a:t>
            </a:r>
            <a:r>
              <a:rPr lang="en-US" dirty="0" smtClean="0"/>
              <a:t/>
            </a:r>
            <a:br>
              <a:rPr lang="en-US" dirty="0" smtClean="0"/>
            </a:br>
            <a:endParaRPr lang="en-US" dirty="0"/>
          </a:p>
        </p:txBody>
      </p:sp>
      <p:sp>
        <p:nvSpPr>
          <p:cNvPr id="15" name="Shape 2033"/>
          <p:cNvSpPr/>
          <p:nvPr/>
        </p:nvSpPr>
        <p:spPr>
          <a:xfrm>
            <a:off x="1308856" y="1489849"/>
            <a:ext cx="1817967" cy="929574"/>
          </a:xfrm>
          <a:prstGeom prst="rect">
            <a:avLst/>
          </a:prstGeom>
          <a:solidFill>
            <a:srgbClr val="A4C2F4"/>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Adjust Flow </a:t>
            </a:r>
            <a:endParaRPr sz="1800" dirty="0"/>
          </a:p>
          <a:p>
            <a:pPr marL="0" lvl="0" indent="0" algn="ctr" rtl="0">
              <a:spcBef>
                <a:spcPts val="0"/>
              </a:spcBef>
              <a:spcAft>
                <a:spcPts val="0"/>
              </a:spcAft>
              <a:buNone/>
            </a:pPr>
            <a:r>
              <a:rPr lang="en" sz="1800" dirty="0"/>
              <a:t>Rate</a:t>
            </a:r>
            <a:endParaRPr sz="1800" dirty="0"/>
          </a:p>
        </p:txBody>
      </p:sp>
      <p:sp>
        <p:nvSpPr>
          <p:cNvPr id="16" name="Shape 2034"/>
          <p:cNvSpPr/>
          <p:nvPr/>
        </p:nvSpPr>
        <p:spPr>
          <a:xfrm>
            <a:off x="1308857" y="2790810"/>
            <a:ext cx="1817966" cy="972425"/>
          </a:xfrm>
          <a:prstGeom prst="rect">
            <a:avLst/>
          </a:prstGeom>
          <a:solidFill>
            <a:srgbClr val="A4C2F4"/>
          </a:solidFill>
          <a:ln w="9525" cap="flat" cmpd="sng">
            <a:solidFill>
              <a:srgbClr val="A4C2F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t>Measure</a:t>
            </a:r>
            <a:endParaRPr sz="1800" dirty="0"/>
          </a:p>
          <a:p>
            <a:pPr marL="0" lvl="0" indent="0" algn="ctr" rtl="0">
              <a:spcBef>
                <a:spcPts val="0"/>
              </a:spcBef>
              <a:spcAft>
                <a:spcPts val="0"/>
              </a:spcAft>
              <a:buNone/>
            </a:pPr>
            <a:r>
              <a:rPr lang="en" sz="1800" dirty="0"/>
              <a:t>Congestion</a:t>
            </a:r>
            <a:endParaRPr sz="1800" dirty="0"/>
          </a:p>
        </p:txBody>
      </p:sp>
      <p:cxnSp>
        <p:nvCxnSpPr>
          <p:cNvPr id="17" name="Shape 2035"/>
          <p:cNvCxnSpPr/>
          <p:nvPr/>
        </p:nvCxnSpPr>
        <p:spPr>
          <a:xfrm>
            <a:off x="3126823" y="1954636"/>
            <a:ext cx="12700" cy="1322387"/>
          </a:xfrm>
          <a:prstGeom prst="bentConnector3">
            <a:avLst>
              <a:gd name="adj1" fmla="val 1800000"/>
            </a:avLst>
          </a:prstGeom>
          <a:noFill/>
          <a:ln w="38100" cap="flat" cmpd="sng">
            <a:solidFill>
              <a:srgbClr val="A4C2F4"/>
            </a:solidFill>
            <a:prstDash val="solid"/>
            <a:round/>
            <a:headEnd type="none" w="med" len="med"/>
            <a:tailEnd type="triangle" w="med" len="med"/>
          </a:ln>
        </p:spPr>
      </p:cxnSp>
      <p:cxnSp>
        <p:nvCxnSpPr>
          <p:cNvPr id="18" name="Shape 2036"/>
          <p:cNvCxnSpPr/>
          <p:nvPr/>
        </p:nvCxnSpPr>
        <p:spPr>
          <a:xfrm rot="10800000" flipH="1" flipV="1">
            <a:off x="1308855" y="1954635"/>
            <a:ext cx="1" cy="1322387"/>
          </a:xfrm>
          <a:prstGeom prst="bentConnector3">
            <a:avLst>
              <a:gd name="adj1" fmla="val -22860000000"/>
            </a:avLst>
          </a:prstGeom>
          <a:noFill/>
          <a:ln w="38100" cap="flat" cmpd="sng">
            <a:solidFill>
              <a:srgbClr val="A4C2F4"/>
            </a:solidFill>
            <a:prstDash val="solid"/>
            <a:round/>
            <a:headEnd type="triangle" w="med" len="med"/>
            <a:tailEnd type="none" w="med" len="med"/>
          </a:ln>
        </p:spPr>
      </p:cxnSp>
      <p:sp>
        <p:nvSpPr>
          <p:cNvPr id="19" name="Rectangle 18"/>
          <p:cNvSpPr/>
          <p:nvPr/>
        </p:nvSpPr>
        <p:spPr>
          <a:xfrm>
            <a:off x="143934" y="3822542"/>
            <a:ext cx="4572000" cy="1082348"/>
          </a:xfrm>
          <a:prstGeom prst="rect">
            <a:avLst/>
          </a:prstGeom>
        </p:spPr>
        <p:txBody>
          <a:bodyPr>
            <a:spAutoFit/>
          </a:bodyPr>
          <a:lstStyle/>
          <a:p>
            <a:pPr marL="285750" indent="-285750">
              <a:spcAft>
                <a:spcPts val="500"/>
              </a:spcAft>
              <a:buFont typeface="Arial" charset="0"/>
              <a:buChar char="•"/>
            </a:pPr>
            <a:r>
              <a:rPr lang="en-US" dirty="0" smtClean="0"/>
              <a:t>No use of explicit information about traffic matrix</a:t>
            </a:r>
          </a:p>
          <a:p>
            <a:pPr marL="285750" indent="-285750">
              <a:spcAft>
                <a:spcPts val="500"/>
              </a:spcAft>
              <a:buFont typeface="Arial" charset="0"/>
              <a:buChar char="•"/>
            </a:pPr>
            <a:r>
              <a:rPr lang="en-US" dirty="0" smtClean="0"/>
              <a:t>Can only react and move in right direction</a:t>
            </a:r>
          </a:p>
          <a:p>
            <a:pPr marL="285750" indent="-285750">
              <a:spcAft>
                <a:spcPts val="500"/>
              </a:spcAft>
              <a:buFont typeface="Arial" charset="0"/>
              <a:buChar char="•"/>
            </a:pPr>
            <a:r>
              <a:rPr lang="en-US" dirty="0"/>
              <a:t>Reactive techniques are slow to </a:t>
            </a:r>
            <a:r>
              <a:rPr lang="en-US" dirty="0" smtClean="0"/>
              <a:t>converge </a:t>
            </a:r>
            <a:br>
              <a:rPr lang="en-US" dirty="0" smtClean="0"/>
            </a:br>
            <a:r>
              <a:rPr lang="en-US" dirty="0" smtClean="0"/>
              <a:t>(10s-100s of RTTs)</a:t>
            </a:r>
            <a:endParaRPr lang="en-US" dirty="0"/>
          </a:p>
        </p:txBody>
      </p:sp>
      <p:sp>
        <p:nvSpPr>
          <p:cNvPr id="20" name="Rectangle 19"/>
          <p:cNvSpPr/>
          <p:nvPr/>
        </p:nvSpPr>
        <p:spPr>
          <a:xfrm>
            <a:off x="558801" y="930783"/>
            <a:ext cx="3166533" cy="307777"/>
          </a:xfrm>
          <a:prstGeom prst="rect">
            <a:avLst/>
          </a:prstGeom>
        </p:spPr>
        <p:txBody>
          <a:bodyPr wrap="square">
            <a:spAutoFit/>
          </a:bodyPr>
          <a:lstStyle/>
          <a:p>
            <a:pPr marL="285750" marR="0" lvl="0" indent="-285750" algn="ctr" defTabSz="914400" eaLnBrk="1" fontAlgn="auto" latinLnBrk="0" hangingPunct="1">
              <a:lnSpc>
                <a:spcPct val="100000"/>
              </a:lnSpc>
              <a:spcBef>
                <a:spcPts val="0"/>
              </a:spcBef>
              <a:spcAft>
                <a:spcPts val="1600"/>
              </a:spcAft>
              <a:buClrTx/>
              <a:buSzTx/>
              <a:buFont typeface="Arial" charset="0"/>
              <a:buNone/>
              <a:tabLst/>
              <a:defRPr/>
            </a:pPr>
            <a:r>
              <a:rPr lang="en-US" b="1" dirty="0" smtClean="0"/>
              <a:t>Reactive Congestion Control</a:t>
            </a:r>
            <a:endParaRPr lang="en-US" b="1" dirty="0"/>
          </a:p>
        </p:txBody>
      </p:sp>
    </p:spTree>
    <p:extLst>
      <p:ext uri="{BB962C8B-B14F-4D97-AF65-F5344CB8AC3E}">
        <p14:creationId xmlns:p14="http://schemas.microsoft.com/office/powerpoint/2010/main" val="33428700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Proactive Congestion Control</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1755664"/>
            <a:ext cx="4575958" cy="3059301"/>
          </a:xfrm>
        </p:spPr>
      </p:pic>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135</a:t>
            </a:fld>
            <a:endParaRPr lang="en-US" dirty="0">
              <a:solidFill>
                <a:prstClr val="black">
                  <a:tint val="75000"/>
                </a:prstClr>
              </a:solidFill>
            </a:endParaRPr>
          </a:p>
        </p:txBody>
      </p:sp>
      <p:sp>
        <p:nvSpPr>
          <p:cNvPr id="8" name="Content Placeholder 2"/>
          <p:cNvSpPr txBox="1">
            <a:spLocks/>
          </p:cNvSpPr>
          <p:nvPr/>
        </p:nvSpPr>
        <p:spPr>
          <a:xfrm>
            <a:off x="6443133" y="742951"/>
            <a:ext cx="2700867" cy="4343400"/>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smtClean="0"/>
              <a:t>Proactive techniques converge much more quickly than reactive</a:t>
            </a:r>
          </a:p>
          <a:p>
            <a:endParaRPr lang="en-US" dirty="0" smtClean="0"/>
          </a:p>
          <a:p>
            <a:r>
              <a:rPr lang="en-US" dirty="0" smtClean="0"/>
              <a:t>Faster convergence times lead to lower flow completion times</a:t>
            </a:r>
            <a:endParaRPr lang="en-US" dirty="0"/>
          </a:p>
        </p:txBody>
      </p:sp>
      <p:sp>
        <p:nvSpPr>
          <p:cNvPr id="9" name="TextBox 8"/>
          <p:cNvSpPr txBox="1"/>
          <p:nvPr/>
        </p:nvSpPr>
        <p:spPr>
          <a:xfrm>
            <a:off x="3779874" y="4244941"/>
            <a:ext cx="473544" cy="169277"/>
          </a:xfrm>
          <a:prstGeom prst="rect">
            <a:avLst/>
          </a:prstGeom>
          <a:solidFill>
            <a:schemeClr val="bg1"/>
          </a:solidFill>
        </p:spPr>
        <p:txBody>
          <a:bodyPr wrap="square" rtlCol="0">
            <a:spAutoFit/>
          </a:bodyPr>
          <a:lstStyle/>
          <a:p>
            <a:pPr algn="ctr"/>
            <a:endParaRPr lang="en-US" sz="500" dirty="0"/>
          </a:p>
        </p:txBody>
      </p:sp>
      <p:sp>
        <p:nvSpPr>
          <p:cNvPr id="10" name="TextBox 9"/>
          <p:cNvSpPr txBox="1"/>
          <p:nvPr/>
        </p:nvSpPr>
        <p:spPr>
          <a:xfrm>
            <a:off x="3779874" y="4363362"/>
            <a:ext cx="473544" cy="169277"/>
          </a:xfrm>
          <a:prstGeom prst="rect">
            <a:avLst/>
          </a:prstGeom>
          <a:solidFill>
            <a:schemeClr val="bg1"/>
          </a:solidFill>
        </p:spPr>
        <p:txBody>
          <a:bodyPr wrap="square" rtlCol="0">
            <a:spAutoFit/>
          </a:bodyPr>
          <a:lstStyle/>
          <a:p>
            <a:pPr algn="ctr"/>
            <a:endParaRPr lang="en-US" sz="500" dirty="0"/>
          </a:p>
        </p:txBody>
      </p:sp>
      <p:sp>
        <p:nvSpPr>
          <p:cNvPr id="11" name="TextBox 10"/>
          <p:cNvSpPr txBox="1"/>
          <p:nvPr/>
        </p:nvSpPr>
        <p:spPr>
          <a:xfrm>
            <a:off x="3716912" y="4216215"/>
            <a:ext cx="603050" cy="215444"/>
          </a:xfrm>
          <a:prstGeom prst="rect">
            <a:avLst/>
          </a:prstGeom>
          <a:noFill/>
        </p:spPr>
        <p:txBody>
          <a:bodyPr wrap="none" rtlCol="0">
            <a:spAutoFit/>
          </a:bodyPr>
          <a:lstStyle/>
          <a:p>
            <a:r>
              <a:rPr lang="en-US" sz="800" dirty="0" smtClean="0"/>
              <a:t>proactive</a:t>
            </a:r>
            <a:endParaRPr lang="en-US" sz="800" dirty="0"/>
          </a:p>
        </p:txBody>
      </p:sp>
      <p:sp>
        <p:nvSpPr>
          <p:cNvPr id="12" name="TextBox 11"/>
          <p:cNvSpPr txBox="1"/>
          <p:nvPr/>
        </p:nvSpPr>
        <p:spPr>
          <a:xfrm>
            <a:off x="3716912" y="4356388"/>
            <a:ext cx="603050" cy="215444"/>
          </a:xfrm>
          <a:prstGeom prst="rect">
            <a:avLst/>
          </a:prstGeom>
          <a:noFill/>
        </p:spPr>
        <p:txBody>
          <a:bodyPr wrap="none" rtlCol="0">
            <a:spAutoFit/>
          </a:bodyPr>
          <a:lstStyle/>
          <a:p>
            <a:r>
              <a:rPr lang="en-US" sz="800" dirty="0" smtClean="0"/>
              <a:t>proactive</a:t>
            </a:r>
            <a:endParaRPr lang="en-US" sz="800" dirty="0"/>
          </a:p>
        </p:txBody>
      </p:sp>
      <p:sp>
        <p:nvSpPr>
          <p:cNvPr id="13" name="TextBox 12"/>
          <p:cNvSpPr txBox="1"/>
          <p:nvPr/>
        </p:nvSpPr>
        <p:spPr>
          <a:xfrm>
            <a:off x="5396418" y="2576234"/>
            <a:ext cx="920445" cy="307777"/>
          </a:xfrm>
          <a:prstGeom prst="rect">
            <a:avLst/>
          </a:prstGeom>
          <a:noFill/>
        </p:spPr>
        <p:txBody>
          <a:bodyPr wrap="none" rtlCol="0">
            <a:spAutoFit/>
          </a:bodyPr>
          <a:lstStyle/>
          <a:p>
            <a:r>
              <a:rPr lang="en-US" b="1" dirty="0" smtClean="0"/>
              <a:t>Reactive</a:t>
            </a:r>
            <a:endParaRPr lang="en-US" b="1" dirty="0"/>
          </a:p>
        </p:txBody>
      </p:sp>
      <p:sp>
        <p:nvSpPr>
          <p:cNvPr id="14" name="TextBox 13"/>
          <p:cNvSpPr txBox="1"/>
          <p:nvPr/>
        </p:nvSpPr>
        <p:spPr>
          <a:xfrm>
            <a:off x="5396418" y="3937164"/>
            <a:ext cx="990977" cy="307777"/>
          </a:xfrm>
          <a:prstGeom prst="rect">
            <a:avLst/>
          </a:prstGeom>
          <a:noFill/>
        </p:spPr>
        <p:txBody>
          <a:bodyPr wrap="none" rtlCol="0">
            <a:spAutoFit/>
          </a:bodyPr>
          <a:lstStyle/>
          <a:p>
            <a:r>
              <a:rPr lang="en-US" b="1" dirty="0" smtClean="0"/>
              <a:t>Proactive</a:t>
            </a:r>
            <a:endParaRPr lang="en-US" b="1" dirty="0"/>
          </a:p>
        </p:txBody>
      </p:sp>
      <p:sp>
        <p:nvSpPr>
          <p:cNvPr id="15" name="Right Brace 14"/>
          <p:cNvSpPr/>
          <p:nvPr/>
        </p:nvSpPr>
        <p:spPr>
          <a:xfrm>
            <a:off x="4728358" y="1840749"/>
            <a:ext cx="549526" cy="1803059"/>
          </a:xfrm>
          <a:prstGeom prst="rightBrace">
            <a:avLst>
              <a:gd name="adj1" fmla="val 49932"/>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Brace 15"/>
          <p:cNvSpPr/>
          <p:nvPr/>
        </p:nvSpPr>
        <p:spPr>
          <a:xfrm>
            <a:off x="4728358" y="3694452"/>
            <a:ext cx="549526" cy="838187"/>
          </a:xfrm>
          <a:prstGeom prst="rightBrace">
            <a:avLst>
              <a:gd name="adj1" fmla="val 20659"/>
              <a:gd name="adj2" fmla="val 5000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7" name="Picture 16"/>
          <p:cNvPicPr>
            <a:picLocks noChangeAspect="1"/>
          </p:cNvPicPr>
          <p:nvPr/>
        </p:nvPicPr>
        <p:blipFill>
          <a:blip r:embed="rId3"/>
          <a:stretch>
            <a:fillRect/>
          </a:stretch>
        </p:blipFill>
        <p:spPr>
          <a:xfrm>
            <a:off x="359990" y="825226"/>
            <a:ext cx="460840" cy="712434"/>
          </a:xfrm>
          <a:prstGeom prst="rect">
            <a:avLst/>
          </a:prstGeom>
        </p:spPr>
      </p:pic>
      <p:pic>
        <p:nvPicPr>
          <p:cNvPr id="18" name="Picture 17"/>
          <p:cNvPicPr>
            <a:picLocks noChangeAspect="1"/>
          </p:cNvPicPr>
          <p:nvPr/>
        </p:nvPicPr>
        <p:blipFill>
          <a:blip r:embed="rId3"/>
          <a:stretch>
            <a:fillRect/>
          </a:stretch>
        </p:blipFill>
        <p:spPr>
          <a:xfrm>
            <a:off x="4185682" y="811548"/>
            <a:ext cx="460840" cy="712434"/>
          </a:xfrm>
          <a:prstGeom prst="rect">
            <a:avLst/>
          </a:prstGeom>
        </p:spPr>
      </p:pic>
      <p:pic>
        <p:nvPicPr>
          <p:cNvPr id="19" name="Picture 18"/>
          <p:cNvPicPr>
            <a:picLocks noChangeAspect="1"/>
          </p:cNvPicPr>
          <p:nvPr/>
        </p:nvPicPr>
        <p:blipFill>
          <a:blip r:embed="rId4"/>
          <a:stretch>
            <a:fillRect/>
          </a:stretch>
        </p:blipFill>
        <p:spPr>
          <a:xfrm>
            <a:off x="1215224" y="876877"/>
            <a:ext cx="972017" cy="609131"/>
          </a:xfrm>
          <a:prstGeom prst="rect">
            <a:avLst/>
          </a:prstGeom>
        </p:spPr>
      </p:pic>
      <p:pic>
        <p:nvPicPr>
          <p:cNvPr id="20" name="Picture 19"/>
          <p:cNvPicPr>
            <a:picLocks noChangeAspect="1"/>
          </p:cNvPicPr>
          <p:nvPr/>
        </p:nvPicPr>
        <p:blipFill>
          <a:blip r:embed="rId4"/>
          <a:stretch>
            <a:fillRect/>
          </a:stretch>
        </p:blipFill>
        <p:spPr>
          <a:xfrm>
            <a:off x="3029121" y="876877"/>
            <a:ext cx="972017" cy="609131"/>
          </a:xfrm>
          <a:prstGeom prst="rect">
            <a:avLst/>
          </a:prstGeom>
        </p:spPr>
      </p:pic>
      <p:cxnSp>
        <p:nvCxnSpPr>
          <p:cNvPr id="22" name="Straight Connector 21"/>
          <p:cNvCxnSpPr>
            <a:stCxn id="17" idx="3"/>
            <a:endCxn id="19" idx="1"/>
          </p:cNvCxnSpPr>
          <p:nvPr/>
        </p:nvCxnSpPr>
        <p:spPr>
          <a:xfrm>
            <a:off x="820830" y="1181443"/>
            <a:ext cx="394394" cy="0"/>
          </a:xfrm>
          <a:prstGeom prst="line">
            <a:avLst/>
          </a:pr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a:endCxn id="20" idx="1"/>
          </p:cNvCxnSpPr>
          <p:nvPr/>
        </p:nvCxnSpPr>
        <p:spPr>
          <a:xfrm>
            <a:off x="1957225" y="1181442"/>
            <a:ext cx="1071896" cy="1"/>
          </a:xfrm>
          <a:prstGeom prst="line">
            <a:avLst/>
          </a:pr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779874" y="1181442"/>
            <a:ext cx="394394" cy="0"/>
          </a:xfrm>
          <a:prstGeom prst="line">
            <a:avLst/>
          </a:prstGeom>
          <a:ln w="381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104853" y="876877"/>
            <a:ext cx="861133" cy="307777"/>
          </a:xfrm>
          <a:prstGeom prst="rect">
            <a:avLst/>
          </a:prstGeom>
          <a:noFill/>
        </p:spPr>
        <p:txBody>
          <a:bodyPr wrap="none" rtlCol="0">
            <a:spAutoFit/>
          </a:bodyPr>
          <a:lstStyle/>
          <a:p>
            <a:r>
              <a:rPr lang="en-US" dirty="0" smtClean="0"/>
              <a:t>10 </a:t>
            </a:r>
            <a:r>
              <a:rPr lang="en-US" dirty="0" err="1" smtClean="0"/>
              <a:t>Gbps</a:t>
            </a:r>
            <a:endParaRPr lang="en-US" dirty="0"/>
          </a:p>
        </p:txBody>
      </p:sp>
      <p:cxnSp>
        <p:nvCxnSpPr>
          <p:cNvPr id="34" name="Straight Arrow Connector 33"/>
          <p:cNvCxnSpPr/>
          <p:nvPr/>
        </p:nvCxnSpPr>
        <p:spPr>
          <a:xfrm flipH="1">
            <a:off x="895265" y="1282808"/>
            <a:ext cx="3195816" cy="0"/>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895265" y="1426740"/>
            <a:ext cx="3195816" cy="0"/>
          </a:xfrm>
          <a:prstGeom prst="straightConnector1">
            <a:avLst/>
          </a:prstGeom>
          <a:ln>
            <a:solidFill>
              <a:srgbClr val="0067F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4053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Arrow Connector 51"/>
          <p:cNvCxnSpPr>
            <a:endCxn id="9" idx="0"/>
          </p:cNvCxnSpPr>
          <p:nvPr/>
        </p:nvCxnSpPr>
        <p:spPr>
          <a:xfrm flipH="1">
            <a:off x="5322971" y="1313960"/>
            <a:ext cx="1416952" cy="645808"/>
          </a:xfrm>
          <a:prstGeom prst="straightConnector1">
            <a:avLst/>
          </a:prstGeom>
          <a:ln>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An example proactive scheme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136</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251107" y="1779815"/>
            <a:ext cx="522828" cy="808264"/>
          </a:xfrm>
          <a:prstGeom prst="rect">
            <a:avLst/>
          </a:prstGeom>
        </p:spPr>
      </p:pic>
      <p:pic>
        <p:nvPicPr>
          <p:cNvPr id="6" name="Picture 5"/>
          <p:cNvPicPr>
            <a:picLocks noChangeAspect="1"/>
          </p:cNvPicPr>
          <p:nvPr/>
        </p:nvPicPr>
        <p:blipFill>
          <a:blip r:embed="rId2"/>
          <a:stretch>
            <a:fillRect/>
          </a:stretch>
        </p:blipFill>
        <p:spPr>
          <a:xfrm>
            <a:off x="6739923" y="2473094"/>
            <a:ext cx="522828" cy="808264"/>
          </a:xfrm>
          <a:prstGeom prst="rect">
            <a:avLst/>
          </a:prstGeom>
        </p:spPr>
      </p:pic>
      <p:pic>
        <p:nvPicPr>
          <p:cNvPr id="7" name="Picture 6"/>
          <p:cNvPicPr>
            <a:picLocks noChangeAspect="1"/>
          </p:cNvPicPr>
          <p:nvPr/>
        </p:nvPicPr>
        <p:blipFill>
          <a:blip r:embed="rId3"/>
          <a:stretch>
            <a:fillRect/>
          </a:stretch>
        </p:blipFill>
        <p:spPr>
          <a:xfrm>
            <a:off x="2895009" y="1959768"/>
            <a:ext cx="597811" cy="448358"/>
          </a:xfrm>
          <a:prstGeom prst="rect">
            <a:avLst/>
          </a:prstGeom>
        </p:spPr>
      </p:pic>
      <p:pic>
        <p:nvPicPr>
          <p:cNvPr id="9" name="Picture 8"/>
          <p:cNvPicPr>
            <a:picLocks noChangeAspect="1"/>
          </p:cNvPicPr>
          <p:nvPr/>
        </p:nvPicPr>
        <p:blipFill>
          <a:blip r:embed="rId3"/>
          <a:stretch>
            <a:fillRect/>
          </a:stretch>
        </p:blipFill>
        <p:spPr>
          <a:xfrm>
            <a:off x="5024065" y="1959768"/>
            <a:ext cx="597811" cy="448358"/>
          </a:xfrm>
          <a:prstGeom prst="rect">
            <a:avLst/>
          </a:prstGeom>
        </p:spPr>
      </p:pic>
      <p:cxnSp>
        <p:nvCxnSpPr>
          <p:cNvPr id="11" name="Straight Connector 10"/>
          <p:cNvCxnSpPr>
            <a:stCxn id="9" idx="3"/>
            <a:endCxn id="6" idx="1"/>
          </p:cNvCxnSpPr>
          <p:nvPr/>
        </p:nvCxnSpPr>
        <p:spPr>
          <a:xfrm>
            <a:off x="5621876" y="2183947"/>
            <a:ext cx="1118047" cy="69327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5" idx="3"/>
            <a:endCxn id="7" idx="1"/>
          </p:cNvCxnSpPr>
          <p:nvPr/>
        </p:nvCxnSpPr>
        <p:spPr>
          <a:xfrm>
            <a:off x="1773935" y="2183947"/>
            <a:ext cx="1121074"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3"/>
            <a:endCxn id="9" idx="1"/>
          </p:cNvCxnSpPr>
          <p:nvPr/>
        </p:nvCxnSpPr>
        <p:spPr>
          <a:xfrm>
            <a:off x="3492820" y="2183947"/>
            <a:ext cx="1531245"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0"/>
          </p:cNvCxnSpPr>
          <p:nvPr/>
        </p:nvCxnSpPr>
        <p:spPr>
          <a:xfrm flipH="1">
            <a:off x="1773936" y="1959768"/>
            <a:ext cx="3549035" cy="5783"/>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305942" y="1332164"/>
            <a:ext cx="322647" cy="12841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56744" y="1162489"/>
            <a:ext cx="122465" cy="12246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H="1">
            <a:off x="3433495" y="1102915"/>
            <a:ext cx="298736" cy="3400"/>
          </a:xfrm>
          <a:prstGeom prst="straightConnector1">
            <a:avLst/>
          </a:prstGeom>
          <a:ln>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3433496" y="840997"/>
            <a:ext cx="298736" cy="3400"/>
          </a:xfrm>
          <a:prstGeom prst="straightConnector1">
            <a:avLst/>
          </a:prstGeom>
          <a:ln>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732232" y="924283"/>
            <a:ext cx="732893" cy="307777"/>
          </a:xfrm>
          <a:prstGeom prst="rect">
            <a:avLst/>
          </a:prstGeom>
          <a:noFill/>
        </p:spPr>
        <p:txBody>
          <a:bodyPr wrap="none" rtlCol="0">
            <a:spAutoFit/>
          </a:bodyPr>
          <a:lstStyle/>
          <a:p>
            <a:r>
              <a:rPr lang="en-US" dirty="0" smtClean="0"/>
              <a:t>Flow A</a:t>
            </a:r>
            <a:endParaRPr lang="en-US" dirty="0"/>
          </a:p>
        </p:txBody>
      </p:sp>
      <p:sp>
        <p:nvSpPr>
          <p:cNvPr id="40" name="TextBox 39"/>
          <p:cNvSpPr txBox="1"/>
          <p:nvPr/>
        </p:nvSpPr>
        <p:spPr>
          <a:xfrm>
            <a:off x="3732232" y="682775"/>
            <a:ext cx="1130438" cy="307777"/>
          </a:xfrm>
          <a:prstGeom prst="rect">
            <a:avLst/>
          </a:prstGeom>
          <a:noFill/>
        </p:spPr>
        <p:txBody>
          <a:bodyPr wrap="none" rtlCol="0">
            <a:spAutoFit/>
          </a:bodyPr>
          <a:lstStyle/>
          <a:p>
            <a:r>
              <a:rPr lang="en-US" dirty="0" smtClean="0"/>
              <a:t>10 Gb/s link</a:t>
            </a:r>
            <a:endParaRPr lang="en-US" dirty="0"/>
          </a:p>
        </p:txBody>
      </p:sp>
      <p:pic>
        <p:nvPicPr>
          <p:cNvPr id="41" name="Picture 40"/>
          <p:cNvPicPr>
            <a:picLocks noChangeAspect="1"/>
          </p:cNvPicPr>
          <p:nvPr/>
        </p:nvPicPr>
        <p:blipFill>
          <a:blip r:embed="rId2"/>
          <a:stretch>
            <a:fillRect/>
          </a:stretch>
        </p:blipFill>
        <p:spPr>
          <a:xfrm>
            <a:off x="6739923" y="764555"/>
            <a:ext cx="522828" cy="808264"/>
          </a:xfrm>
          <a:prstGeom prst="rect">
            <a:avLst/>
          </a:prstGeom>
        </p:spPr>
      </p:pic>
      <p:cxnSp>
        <p:nvCxnSpPr>
          <p:cNvPr id="46" name="Straight Connector 45"/>
          <p:cNvCxnSpPr>
            <a:stCxn id="9" idx="3"/>
          </p:cNvCxnSpPr>
          <p:nvPr/>
        </p:nvCxnSpPr>
        <p:spPr>
          <a:xfrm flipV="1">
            <a:off x="5621876" y="1384530"/>
            <a:ext cx="1118047" cy="799417"/>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p:nvSpPr>
        <p:spPr>
          <a:xfrm>
            <a:off x="6301197" y="1339043"/>
            <a:ext cx="322647" cy="12841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305942" y="1328762"/>
            <a:ext cx="322647" cy="12841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4619520" y="2530586"/>
            <a:ext cx="2004324" cy="1370174"/>
            <a:chOff x="3994851" y="2410535"/>
            <a:chExt cx="2004324" cy="1370174"/>
          </a:xfrm>
        </p:grpSpPr>
        <p:sp>
          <p:nvSpPr>
            <p:cNvPr id="61" name="Rounded Rectangular Callout 60"/>
            <p:cNvSpPr/>
            <p:nvPr/>
          </p:nvSpPr>
          <p:spPr>
            <a:xfrm>
              <a:off x="3994851" y="2410535"/>
              <a:ext cx="2004324" cy="1370174"/>
            </a:xfrm>
            <a:prstGeom prst="wedgeRoundRectCallout">
              <a:avLst>
                <a:gd name="adj1" fmla="val -15537"/>
                <a:gd name="adj2" fmla="val -10672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Control Packet</a:t>
              </a: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endParaRPr lang="en-US" dirty="0">
                <a:solidFill>
                  <a:schemeClr val="tx1"/>
                </a:solidFill>
              </a:endParaRPr>
            </a:p>
          </p:txBody>
        </p:sp>
        <p:sp>
          <p:nvSpPr>
            <p:cNvPr id="63" name="Rectangle 62"/>
            <p:cNvSpPr/>
            <p:nvPr/>
          </p:nvSpPr>
          <p:spPr>
            <a:xfrm>
              <a:off x="4098678" y="2749026"/>
              <a:ext cx="1796143" cy="914400"/>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t>Per-flow state:</a:t>
              </a:r>
            </a:p>
            <a:p>
              <a:pPr marL="171450" lvl="2" indent="-171450">
                <a:buFont typeface="Arial" charset="0"/>
                <a:buChar char="•"/>
              </a:pPr>
              <a:r>
                <a:rPr lang="en-US" sz="1000" dirty="0" smtClean="0"/>
                <a:t>BW demand</a:t>
              </a:r>
            </a:p>
            <a:p>
              <a:pPr marL="171450" lvl="1" indent="-171450">
                <a:buFont typeface="Arial" charset="0"/>
                <a:buChar char="•"/>
              </a:pPr>
              <a:r>
                <a:rPr lang="en-US" sz="1000" dirty="0"/>
                <a:t>C</a:t>
              </a:r>
              <a:r>
                <a:rPr lang="en-US" sz="1000" dirty="0" smtClean="0"/>
                <a:t>urrent bottleneck</a:t>
              </a:r>
            </a:p>
            <a:p>
              <a:r>
                <a:rPr lang="en-US" sz="1000" dirty="0" smtClean="0"/>
                <a:t>Per-link state</a:t>
              </a:r>
            </a:p>
          </p:txBody>
        </p:sp>
      </p:grpSp>
      <p:sp>
        <p:nvSpPr>
          <p:cNvPr id="64" name="Rounded Rectangular Callout 63"/>
          <p:cNvSpPr/>
          <p:nvPr/>
        </p:nvSpPr>
        <p:spPr>
          <a:xfrm>
            <a:off x="1773934" y="2421122"/>
            <a:ext cx="2149219" cy="1370174"/>
          </a:xfrm>
          <a:prstGeom prst="wedgeRoundRectCallout">
            <a:avLst>
              <a:gd name="adj1" fmla="val 112223"/>
              <a:gd name="adj2" fmla="val -66404"/>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Switch Computation</a:t>
            </a:r>
          </a:p>
          <a:p>
            <a:pPr algn="ctr"/>
            <a:endParaRPr lang="en-US" sz="1200" dirty="0">
              <a:solidFill>
                <a:schemeClr val="tx1"/>
              </a:solidFill>
            </a:endParaRPr>
          </a:p>
          <a:p>
            <a:pPr algn="ctr"/>
            <a:r>
              <a:rPr lang="en-US" sz="1200" dirty="0" smtClean="0">
                <a:solidFill>
                  <a:schemeClr val="tx1"/>
                </a:solidFill>
              </a:rPr>
              <a:t>N = 1 flow</a:t>
            </a:r>
          </a:p>
          <a:p>
            <a:pPr algn="ctr"/>
            <a:r>
              <a:rPr lang="en-US" sz="1200" dirty="0" smtClean="0">
                <a:solidFill>
                  <a:schemeClr val="tx1"/>
                </a:solidFill>
              </a:rPr>
              <a:t>C = 10Gb/s</a:t>
            </a:r>
            <a:endParaRPr lang="en-US" sz="1200" dirty="0">
              <a:solidFill>
                <a:schemeClr val="tx1"/>
              </a:solidFill>
            </a:endParaRPr>
          </a:p>
          <a:p>
            <a:pPr algn="ctr"/>
            <a:r>
              <a:rPr lang="en-US" sz="1200" dirty="0" smtClean="0">
                <a:solidFill>
                  <a:schemeClr val="tx1"/>
                </a:solidFill>
              </a:rPr>
              <a:t>Fair share = C/N = 1 Gb/s</a:t>
            </a:r>
          </a:p>
          <a:p>
            <a:pPr algn="ctr"/>
            <a:endParaRPr lang="en-US" dirty="0">
              <a:solidFill>
                <a:schemeClr val="tx1"/>
              </a:solidFill>
            </a:endParaRPr>
          </a:p>
        </p:txBody>
      </p:sp>
      <p:sp>
        <p:nvSpPr>
          <p:cNvPr id="67" name="Rounded Rectangular Callout 66"/>
          <p:cNvSpPr/>
          <p:nvPr/>
        </p:nvSpPr>
        <p:spPr>
          <a:xfrm>
            <a:off x="1773935" y="2421122"/>
            <a:ext cx="2149218" cy="1370174"/>
          </a:xfrm>
          <a:prstGeom prst="wedgeRoundRectCallout">
            <a:avLst>
              <a:gd name="adj1" fmla="val 16376"/>
              <a:gd name="adj2" fmla="val -68291"/>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Switch Computation</a:t>
            </a:r>
          </a:p>
          <a:p>
            <a:pPr algn="ctr"/>
            <a:endParaRPr lang="en-US" sz="1200" dirty="0">
              <a:solidFill>
                <a:schemeClr val="tx1"/>
              </a:solidFill>
            </a:endParaRPr>
          </a:p>
          <a:p>
            <a:pPr algn="ctr"/>
            <a:r>
              <a:rPr lang="en-US" sz="1200" dirty="0" smtClean="0">
                <a:solidFill>
                  <a:schemeClr val="tx1"/>
                </a:solidFill>
              </a:rPr>
              <a:t>N = 1 flow</a:t>
            </a:r>
          </a:p>
          <a:p>
            <a:pPr algn="ctr"/>
            <a:r>
              <a:rPr lang="en-US" sz="1200" dirty="0" smtClean="0">
                <a:solidFill>
                  <a:schemeClr val="tx1"/>
                </a:solidFill>
              </a:rPr>
              <a:t>C = 10Gb/s</a:t>
            </a:r>
            <a:endParaRPr lang="en-US" sz="1200" dirty="0">
              <a:solidFill>
                <a:schemeClr val="tx1"/>
              </a:solidFill>
            </a:endParaRPr>
          </a:p>
          <a:p>
            <a:pPr algn="ctr"/>
            <a:r>
              <a:rPr lang="en-US" sz="1200" dirty="0" smtClean="0">
                <a:solidFill>
                  <a:schemeClr val="tx1"/>
                </a:solidFill>
              </a:rPr>
              <a:t>Fair share = C/N = 1 Gb/s</a:t>
            </a:r>
          </a:p>
          <a:p>
            <a:pPr algn="ctr"/>
            <a:endParaRPr lang="en-US" dirty="0">
              <a:solidFill>
                <a:schemeClr val="tx1"/>
              </a:solidFill>
            </a:endParaRPr>
          </a:p>
        </p:txBody>
      </p:sp>
      <p:sp>
        <p:nvSpPr>
          <p:cNvPr id="28" name="Rounded Rectangular Callout 27"/>
          <p:cNvSpPr/>
          <p:nvPr/>
        </p:nvSpPr>
        <p:spPr>
          <a:xfrm>
            <a:off x="7298863" y="1572819"/>
            <a:ext cx="1714072" cy="766472"/>
          </a:xfrm>
          <a:prstGeom prst="wedgeRoundRectCallout">
            <a:avLst>
              <a:gd name="adj1" fmla="val -61421"/>
              <a:gd name="adj2" fmla="val -90660"/>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Sending host adjusts </a:t>
            </a:r>
            <a:r>
              <a:rPr lang="en-US" b="1" smtClean="0">
                <a:solidFill>
                  <a:schemeClr val="tx1"/>
                </a:solidFill>
              </a:rPr>
              <a:t>sending rate</a:t>
            </a:r>
            <a:endParaRPr lang="en-US" dirty="0">
              <a:solidFill>
                <a:schemeClr val="tx1"/>
              </a:solidFill>
            </a:endParaRPr>
          </a:p>
        </p:txBody>
      </p:sp>
    </p:spTree>
    <p:extLst>
      <p:ext uri="{BB962C8B-B14F-4D97-AF65-F5344CB8AC3E}">
        <p14:creationId xmlns:p14="http://schemas.microsoft.com/office/powerpoint/2010/main" val="114155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2" nodeType="afterEffect">
                                  <p:stCondLst>
                                    <p:cond delay="0"/>
                                  </p:stCondLst>
                                  <p:childTnLst>
                                    <p:animMotion origin="layout" path="M 0 0 C -0.0257 0.02624 -0.05122 0.05247 -0.06789 0.06821 C -0.08455 0.08395 -0.1 0.09383 -0.1 0.09383 " pathEditMode="relative" ptsTypes="AAA">
                                      <p:cBhvr>
                                        <p:cTn id="9" dur="1000" fill="hold"/>
                                        <p:tgtEl>
                                          <p:spTgt spid="25"/>
                                        </p:tgtEl>
                                        <p:attrNameLst>
                                          <p:attrName>ppt_x</p:attrName>
                                          <p:attrName>ppt_y</p:attrName>
                                        </p:attrNameLst>
                                      </p:cBhvr>
                                    </p:animMotion>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3" nodeType="clickEffect">
                                  <p:stCondLst>
                                    <p:cond delay="0"/>
                                  </p:stCondLst>
                                  <p:childTnLst>
                                    <p:animMotion origin="layout" path="M -0.1 0.09414 L -0.26268 0.10494 C -0.3007 0.1071 -0.32778 0.10648 -0.32778 0.10679 " pathEditMode="relative" rAng="0" ptsTypes="AAA">
                                      <p:cBhvr>
                                        <p:cTn id="20" dur="2000" fill="hold"/>
                                        <p:tgtEl>
                                          <p:spTgt spid="25"/>
                                        </p:tgtEl>
                                        <p:attrNameLst>
                                          <p:attrName>ppt_x</p:attrName>
                                          <p:attrName>ppt_y</p:attrName>
                                        </p:attrNameLst>
                                      </p:cBhvr>
                                      <p:rCtr x="-11389" y="617"/>
                                    </p:animMotion>
                                  </p:childTnLst>
                                </p:cTn>
                              </p:par>
                              <p:par>
                                <p:cTn id="21" presetID="10" presetClass="exit" presetSubtype="0" fill="hold" nodeType="withEffect">
                                  <p:stCondLst>
                                    <p:cond delay="0"/>
                                  </p:stCondLst>
                                  <p:childTnLst>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4"/>
                                        </p:tgtEl>
                                      </p:cBhvr>
                                    </p:animEffect>
                                    <p:set>
                                      <p:cBhvr>
                                        <p:cTn id="26" dur="1" fill="hold">
                                          <p:stCondLst>
                                            <p:cond delay="499"/>
                                          </p:stCondLst>
                                        </p:cTn>
                                        <p:tgtEl>
                                          <p:spTgt spid="64"/>
                                        </p:tgtEl>
                                        <p:attrNameLst>
                                          <p:attrName>style.visibility</p:attrName>
                                        </p:attrNameLst>
                                      </p:cBhvr>
                                      <p:to>
                                        <p:strVal val="hidden"/>
                                      </p:to>
                                    </p:set>
                                  </p:childTnLst>
                                </p:cTn>
                              </p:par>
                            </p:childTnLst>
                          </p:cTn>
                        </p:par>
                        <p:par>
                          <p:cTn id="27" fill="hold">
                            <p:stCondLst>
                              <p:cond delay="2000"/>
                            </p:stCondLst>
                            <p:childTnLst>
                              <p:par>
                                <p:cTn id="28" presetID="1" presetClass="entr" presetSubtype="0"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4" nodeType="clickEffect">
                                  <p:stCondLst>
                                    <p:cond delay="0"/>
                                  </p:stCondLst>
                                  <p:childTnLst>
                                    <p:animMotion origin="layout" path="M -0.32778 0.10679 L -0.47048 0.10371 C -0.44236 0.10278 -0.23715 0.11883 -0.15903 0.10216 C -0.08107 0.0855 -0.02864 0.02099 -0.00173 0.00371 " pathEditMode="relative" rAng="0" ptsTypes="AAAA">
                                      <p:cBhvr>
                                        <p:cTn id="33" dur="2000" fill="hold"/>
                                        <p:tgtEl>
                                          <p:spTgt spid="25"/>
                                        </p:tgtEl>
                                        <p:attrNameLst>
                                          <p:attrName>ppt_x</p:attrName>
                                          <p:attrName>ppt_y</p:attrName>
                                        </p:attrNameLst>
                                      </p:cBhvr>
                                      <p:rCtr x="9167" y="-5031"/>
                                    </p:animMotion>
                                  </p:childTnLst>
                                </p:cTn>
                              </p:par>
                              <p:par>
                                <p:cTn id="34" presetID="10" presetClass="exit" presetSubtype="0" fill="hold" grpId="1" nodeType="with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0" presetClass="path" presetSubtype="0" repeatCount="2000" accel="50000" decel="50000" fill="hold" grpId="1" nodeType="clickEffect">
                                  <p:stCondLst>
                                    <p:cond delay="0"/>
                                  </p:stCondLst>
                                  <p:childTnLst>
                                    <p:animMotion origin="layout" path="M 0 0 C 0.0099 -0.00308 -0.04878 0.06544 -0.08837 0.08241 C -0.12795 0.09969 -0.17326 0.09969 -0.2375 0.10309 C -0.30174 0.10648 -0.48889 0.10371 -0.47413 0.10309 C -0.4592 0.10278 -0.22708 0.11667 -0.14826 0.1 C -0.06927 0.08334 -0.0099 0.00278 0 0 Z " pathEditMode="relative" ptsTypes="AAAAAA">
                                      <p:cBhvr>
                                        <p:cTn id="43" dur="3000" fill="hold"/>
                                        <p:tgtEl>
                                          <p:spTgt spid="25"/>
                                        </p:tgtEl>
                                        <p:attrNameLst>
                                          <p:attrName>ppt_x</p:attrName>
                                          <p:attrName>ppt_y</p:attrName>
                                        </p:attrNameLst>
                                      </p:cBhvr>
                                    </p:animMotion>
                                  </p:childTnLst>
                                </p:cTn>
                              </p:par>
                              <p:par>
                                <p:cTn id="44" presetID="10" presetClass="exit" presetSubtype="0" fill="hold" grpId="1" nodeType="with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0" presetClass="path" presetSubtype="0" repeatCount="2000" accel="50000" decel="50000" fill="remove" grpId="1" nodeType="withEffect">
                                  <p:stCondLst>
                                    <p:cond delay="0"/>
                                  </p:stCondLst>
                                  <p:childTnLst>
                                    <p:animMotion origin="layout" path="M 0 0 C -0.04497 0.03858 -0.08976 0.07747 -0.12153 0.09475 C -0.15313 0.11234 -0.12691 0.10216 -0.19028 0.10432 C -0.25365 0.10648 -0.50174 0.10771 -0.50174 0.10771 " pathEditMode="relative" ptsTypes="AAAA">
                                      <p:cBhvr>
                                        <p:cTn id="54" dur="2000" fill="hold"/>
                                        <p:tgtEl>
                                          <p:spTgt spid="24"/>
                                        </p:tgtEl>
                                        <p:attrNameLst>
                                          <p:attrName>ppt_x</p:attrName>
                                          <p:attrName>ppt_y</p:attrName>
                                        </p:attrNameLst>
                                      </p:cBhvr>
                                    </p:animMotion>
                                  </p:childTnLst>
                                </p:cTn>
                              </p:par>
                              <p:par>
                                <p:cTn id="55" presetID="0" presetClass="path" presetSubtype="0" repeatCount="2000" accel="50000" decel="50000" fill="remove" grpId="1" nodeType="withEffect">
                                  <p:stCondLst>
                                    <p:cond delay="200"/>
                                  </p:stCondLst>
                                  <p:childTnLst>
                                    <p:animMotion origin="layout" path="M -8.33333E-7 -8.64198E-7 C -0.04496 0.03858 -0.08976 0.07747 -0.12153 0.09475 C -0.15312 0.11235 -0.12691 0.10216 -0.19028 0.10432 C -0.25364 0.10648 -0.50174 0.10772 -0.50174 0.10803 " pathEditMode="relative" rAng="0" ptsTypes="AAAA">
                                      <p:cBhvr>
                                        <p:cTn id="56" dur="2000" fill="hold"/>
                                        <p:tgtEl>
                                          <p:spTgt spid="56"/>
                                        </p:tgtEl>
                                        <p:attrNameLst>
                                          <p:attrName>ppt_x</p:attrName>
                                          <p:attrName>ppt_y</p:attrName>
                                        </p:attrNameLst>
                                      </p:cBhvr>
                                      <p:rCtr x="-25087" y="5401"/>
                                    </p:animMotion>
                                  </p:childTnLst>
                                </p:cTn>
                              </p:par>
                              <p:par>
                                <p:cTn id="57" presetID="0" presetClass="path" presetSubtype="0" repeatCount="2000" accel="50000" decel="50000" fill="remove" grpId="1" nodeType="withEffect">
                                  <p:stCondLst>
                                    <p:cond delay="400"/>
                                  </p:stCondLst>
                                  <p:childTnLst>
                                    <p:animMotion origin="layout" path="M 1.94444E-6 9.87654E-7 C -0.04497 0.03858 -0.08976 0.07747 -0.12153 0.09475 C -0.15313 0.11234 -0.12691 0.10216 -0.19028 0.10432 C -0.25365 0.10648 -0.50174 0.10772 -0.50174 0.10802 " pathEditMode="relative" rAng="0" ptsTypes="AAAA">
                                      <p:cBhvr>
                                        <p:cTn id="58" dur="2000" fill="hold"/>
                                        <p:tgtEl>
                                          <p:spTgt spid="57"/>
                                        </p:tgtEl>
                                        <p:attrNameLst>
                                          <p:attrName>ppt_x</p:attrName>
                                          <p:attrName>ppt_y</p:attrName>
                                        </p:attrNameLst>
                                      </p:cBhvr>
                                      <p:rCtr x="-25087" y="5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5" grpId="2" animBg="1"/>
      <p:bldP spid="25" grpId="3" animBg="1"/>
      <p:bldP spid="25" grpId="4" animBg="1"/>
      <p:bldP spid="56" grpId="0" animBg="1"/>
      <p:bldP spid="56" grpId="1" animBg="1"/>
      <p:bldP spid="57" grpId="0" animBg="1"/>
      <p:bldP spid="57" grpId="1" animBg="1"/>
      <p:bldP spid="64" grpId="0" animBg="1"/>
      <p:bldP spid="64" grpId="1" animBg="1"/>
      <p:bldP spid="67" grpId="0" animBg="1"/>
      <p:bldP spid="67" grpId="1" animBg="1"/>
      <p:bldP spid="28" grpId="0" animBg="1"/>
      <p:bldP spid="28"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p:cNvCxnSpPr/>
          <p:nvPr/>
        </p:nvCxnSpPr>
        <p:spPr>
          <a:xfrm>
            <a:off x="5322970" y="2293826"/>
            <a:ext cx="1416953" cy="697169"/>
          </a:xfrm>
          <a:prstGeom prst="straightConnector1">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endCxn id="9" idx="0"/>
          </p:cNvCxnSpPr>
          <p:nvPr/>
        </p:nvCxnSpPr>
        <p:spPr>
          <a:xfrm flipH="1">
            <a:off x="5322971" y="1313960"/>
            <a:ext cx="1416952" cy="645808"/>
          </a:xfrm>
          <a:prstGeom prst="straightConnector1">
            <a:avLst/>
          </a:prstGeom>
          <a:ln>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fontScale="90000"/>
          </a:bodyPr>
          <a:lstStyle/>
          <a:p>
            <a:r>
              <a:rPr lang="en-US" dirty="0" smtClean="0"/>
              <a:t>An example proactive scheme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137</a:t>
            </a:fld>
            <a:endParaRPr lang="en-US" dirty="0">
              <a:solidFill>
                <a:prstClr val="black">
                  <a:tint val="75000"/>
                </a:prstClr>
              </a:solidFill>
            </a:endParaRPr>
          </a:p>
        </p:txBody>
      </p:sp>
      <p:pic>
        <p:nvPicPr>
          <p:cNvPr id="5" name="Picture 4"/>
          <p:cNvPicPr>
            <a:picLocks noChangeAspect="1"/>
          </p:cNvPicPr>
          <p:nvPr/>
        </p:nvPicPr>
        <p:blipFill>
          <a:blip r:embed="rId2"/>
          <a:stretch>
            <a:fillRect/>
          </a:stretch>
        </p:blipFill>
        <p:spPr>
          <a:xfrm>
            <a:off x="1251107" y="1779815"/>
            <a:ext cx="522828" cy="808264"/>
          </a:xfrm>
          <a:prstGeom prst="rect">
            <a:avLst/>
          </a:prstGeom>
        </p:spPr>
      </p:pic>
      <p:pic>
        <p:nvPicPr>
          <p:cNvPr id="6" name="Picture 5"/>
          <p:cNvPicPr>
            <a:picLocks noChangeAspect="1"/>
          </p:cNvPicPr>
          <p:nvPr/>
        </p:nvPicPr>
        <p:blipFill>
          <a:blip r:embed="rId2"/>
          <a:stretch>
            <a:fillRect/>
          </a:stretch>
        </p:blipFill>
        <p:spPr>
          <a:xfrm>
            <a:off x="6739923" y="2473094"/>
            <a:ext cx="522828" cy="808264"/>
          </a:xfrm>
          <a:prstGeom prst="rect">
            <a:avLst/>
          </a:prstGeom>
        </p:spPr>
      </p:pic>
      <p:pic>
        <p:nvPicPr>
          <p:cNvPr id="7" name="Picture 6"/>
          <p:cNvPicPr>
            <a:picLocks noChangeAspect="1"/>
          </p:cNvPicPr>
          <p:nvPr/>
        </p:nvPicPr>
        <p:blipFill>
          <a:blip r:embed="rId3"/>
          <a:stretch>
            <a:fillRect/>
          </a:stretch>
        </p:blipFill>
        <p:spPr>
          <a:xfrm>
            <a:off x="2895009" y="1959768"/>
            <a:ext cx="597811" cy="448358"/>
          </a:xfrm>
          <a:prstGeom prst="rect">
            <a:avLst/>
          </a:prstGeom>
        </p:spPr>
      </p:pic>
      <p:pic>
        <p:nvPicPr>
          <p:cNvPr id="9" name="Picture 8"/>
          <p:cNvPicPr>
            <a:picLocks noChangeAspect="1"/>
          </p:cNvPicPr>
          <p:nvPr/>
        </p:nvPicPr>
        <p:blipFill>
          <a:blip r:embed="rId3"/>
          <a:stretch>
            <a:fillRect/>
          </a:stretch>
        </p:blipFill>
        <p:spPr>
          <a:xfrm>
            <a:off x="5024065" y="1959768"/>
            <a:ext cx="597811" cy="448358"/>
          </a:xfrm>
          <a:prstGeom prst="rect">
            <a:avLst/>
          </a:prstGeom>
        </p:spPr>
      </p:pic>
      <p:cxnSp>
        <p:nvCxnSpPr>
          <p:cNvPr id="11" name="Straight Connector 10"/>
          <p:cNvCxnSpPr>
            <a:stCxn id="9" idx="3"/>
            <a:endCxn id="6" idx="1"/>
          </p:cNvCxnSpPr>
          <p:nvPr/>
        </p:nvCxnSpPr>
        <p:spPr>
          <a:xfrm>
            <a:off x="5621876" y="2183947"/>
            <a:ext cx="1118047" cy="693279"/>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5" idx="3"/>
            <a:endCxn id="7" idx="1"/>
          </p:cNvCxnSpPr>
          <p:nvPr/>
        </p:nvCxnSpPr>
        <p:spPr>
          <a:xfrm>
            <a:off x="1773935" y="2183947"/>
            <a:ext cx="1121074"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a:stCxn id="7" idx="3"/>
            <a:endCxn id="9" idx="1"/>
          </p:cNvCxnSpPr>
          <p:nvPr/>
        </p:nvCxnSpPr>
        <p:spPr>
          <a:xfrm>
            <a:off x="3492820" y="2183947"/>
            <a:ext cx="1531245" cy="0"/>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1773936" y="2293826"/>
            <a:ext cx="3549034" cy="518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0"/>
          </p:cNvCxnSpPr>
          <p:nvPr/>
        </p:nvCxnSpPr>
        <p:spPr>
          <a:xfrm flipH="1">
            <a:off x="1773936" y="1959768"/>
            <a:ext cx="3549035" cy="5783"/>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6305942" y="1332164"/>
            <a:ext cx="322647" cy="12841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56744" y="1162489"/>
            <a:ext cx="122465" cy="122464"/>
          </a:xfrm>
          <a:prstGeom prst="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427707" y="2910982"/>
            <a:ext cx="322647" cy="128415"/>
          </a:xfrm>
          <a:prstGeom prst="rect">
            <a:avLst/>
          </a:prstGeom>
          <a:solidFill>
            <a:srgbClr val="FF0000"/>
          </a:solidFill>
          <a:ln>
            <a:solidFill>
              <a:srgbClr val="F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6272317" y="3083037"/>
            <a:ext cx="122465" cy="122464"/>
          </a:xfrm>
          <a:prstGeom prst="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p:nvPr/>
        </p:nvCxnSpPr>
        <p:spPr>
          <a:xfrm flipH="1">
            <a:off x="3428751" y="1341118"/>
            <a:ext cx="298736" cy="3400"/>
          </a:xfrm>
          <a:prstGeom prst="straightConnector1">
            <a:avLst/>
          </a:prstGeom>
          <a:ln>
            <a:solidFill>
              <a:srgbClr val="FF0000"/>
            </a:solidFill>
            <a:tailEnd type="non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727487" y="1187370"/>
            <a:ext cx="732893" cy="307777"/>
          </a:xfrm>
          <a:prstGeom prst="rect">
            <a:avLst/>
          </a:prstGeom>
          <a:noFill/>
        </p:spPr>
        <p:txBody>
          <a:bodyPr wrap="none" rtlCol="0">
            <a:spAutoFit/>
          </a:bodyPr>
          <a:lstStyle/>
          <a:p>
            <a:r>
              <a:rPr lang="en-US" dirty="0" smtClean="0"/>
              <a:t>Flow B</a:t>
            </a:r>
            <a:endParaRPr lang="en-US" dirty="0"/>
          </a:p>
        </p:txBody>
      </p:sp>
      <p:pic>
        <p:nvPicPr>
          <p:cNvPr id="41" name="Picture 40"/>
          <p:cNvPicPr>
            <a:picLocks noChangeAspect="1"/>
          </p:cNvPicPr>
          <p:nvPr/>
        </p:nvPicPr>
        <p:blipFill>
          <a:blip r:embed="rId2"/>
          <a:stretch>
            <a:fillRect/>
          </a:stretch>
        </p:blipFill>
        <p:spPr>
          <a:xfrm>
            <a:off x="6739923" y="764555"/>
            <a:ext cx="522828" cy="808264"/>
          </a:xfrm>
          <a:prstGeom prst="rect">
            <a:avLst/>
          </a:prstGeom>
        </p:spPr>
      </p:pic>
      <p:cxnSp>
        <p:nvCxnSpPr>
          <p:cNvPr id="46" name="Straight Connector 45"/>
          <p:cNvCxnSpPr>
            <a:stCxn id="9" idx="3"/>
          </p:cNvCxnSpPr>
          <p:nvPr/>
        </p:nvCxnSpPr>
        <p:spPr>
          <a:xfrm flipV="1">
            <a:off x="5621876" y="1384530"/>
            <a:ext cx="1118047" cy="799417"/>
          </a:xfrm>
          <a:prstGeom prst="line">
            <a:avLst/>
          </a:prstGeom>
          <a:ln>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3433495" y="1102915"/>
            <a:ext cx="298736" cy="3400"/>
          </a:xfrm>
          <a:prstGeom prst="straightConnector1">
            <a:avLst/>
          </a:prstGeom>
          <a:ln>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3433496" y="840997"/>
            <a:ext cx="298736" cy="3400"/>
          </a:xfrm>
          <a:prstGeom prst="straightConnector1">
            <a:avLst/>
          </a:prstGeom>
          <a:ln>
            <a:solidFill>
              <a:srgbClr val="0070C0"/>
            </a:solidFill>
            <a:tailEnd type="none"/>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732232" y="924283"/>
            <a:ext cx="732893" cy="307777"/>
          </a:xfrm>
          <a:prstGeom prst="rect">
            <a:avLst/>
          </a:prstGeom>
          <a:noFill/>
        </p:spPr>
        <p:txBody>
          <a:bodyPr wrap="none" rtlCol="0">
            <a:spAutoFit/>
          </a:bodyPr>
          <a:lstStyle/>
          <a:p>
            <a:r>
              <a:rPr lang="en-US" dirty="0" smtClean="0"/>
              <a:t>Flow A</a:t>
            </a:r>
            <a:endParaRPr lang="en-US" dirty="0"/>
          </a:p>
        </p:txBody>
      </p:sp>
      <p:sp>
        <p:nvSpPr>
          <p:cNvPr id="47" name="TextBox 46"/>
          <p:cNvSpPr txBox="1"/>
          <p:nvPr/>
        </p:nvSpPr>
        <p:spPr>
          <a:xfrm>
            <a:off x="3732232" y="682775"/>
            <a:ext cx="1130438" cy="307777"/>
          </a:xfrm>
          <a:prstGeom prst="rect">
            <a:avLst/>
          </a:prstGeom>
          <a:noFill/>
        </p:spPr>
        <p:txBody>
          <a:bodyPr wrap="none" rtlCol="0">
            <a:spAutoFit/>
          </a:bodyPr>
          <a:lstStyle/>
          <a:p>
            <a:r>
              <a:rPr lang="en-US" dirty="0" smtClean="0"/>
              <a:t>10 Gb/s link</a:t>
            </a:r>
            <a:endParaRPr lang="en-US" dirty="0"/>
          </a:p>
        </p:txBody>
      </p:sp>
      <p:sp>
        <p:nvSpPr>
          <p:cNvPr id="29" name="Rounded Rectangular Callout 28"/>
          <p:cNvSpPr/>
          <p:nvPr/>
        </p:nvSpPr>
        <p:spPr>
          <a:xfrm>
            <a:off x="3271329" y="2736401"/>
            <a:ext cx="2273132" cy="1370174"/>
          </a:xfrm>
          <a:prstGeom prst="wedgeRoundRectCallout">
            <a:avLst>
              <a:gd name="adj1" fmla="val 40266"/>
              <a:gd name="adj2" fmla="val -92622"/>
              <a:gd name="adj3" fmla="val 1666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Switch Computation</a:t>
            </a:r>
          </a:p>
          <a:p>
            <a:pPr algn="ctr"/>
            <a:endParaRPr lang="en-US" sz="1200" dirty="0">
              <a:solidFill>
                <a:schemeClr val="tx1"/>
              </a:solidFill>
            </a:endParaRPr>
          </a:p>
          <a:p>
            <a:pPr algn="ctr"/>
            <a:r>
              <a:rPr lang="en-US" sz="1200" dirty="0" smtClean="0">
                <a:solidFill>
                  <a:schemeClr val="tx1"/>
                </a:solidFill>
              </a:rPr>
              <a:t>N = 2 flow</a:t>
            </a:r>
          </a:p>
          <a:p>
            <a:pPr algn="ctr"/>
            <a:r>
              <a:rPr lang="en-US" sz="1200" dirty="0" smtClean="0">
                <a:solidFill>
                  <a:schemeClr val="tx1"/>
                </a:solidFill>
              </a:rPr>
              <a:t>C = 10 Gb/s</a:t>
            </a:r>
            <a:endParaRPr lang="en-US" sz="1200" dirty="0">
              <a:solidFill>
                <a:schemeClr val="tx1"/>
              </a:solidFill>
            </a:endParaRPr>
          </a:p>
          <a:p>
            <a:pPr algn="ctr"/>
            <a:r>
              <a:rPr lang="en-US" sz="1200" dirty="0" smtClean="0">
                <a:solidFill>
                  <a:schemeClr val="tx1"/>
                </a:solidFill>
              </a:rPr>
              <a:t>Fair share = C/N = 5 Gb/s</a:t>
            </a:r>
          </a:p>
          <a:p>
            <a:pPr algn="ctr"/>
            <a:endParaRPr lang="en-US" dirty="0">
              <a:solidFill>
                <a:schemeClr val="tx1"/>
              </a:solidFill>
            </a:endParaRPr>
          </a:p>
        </p:txBody>
      </p:sp>
      <p:sp>
        <p:nvSpPr>
          <p:cNvPr id="30" name="Rectangle 29"/>
          <p:cNvSpPr/>
          <p:nvPr/>
        </p:nvSpPr>
        <p:spPr>
          <a:xfrm>
            <a:off x="6417276" y="2919353"/>
            <a:ext cx="322647" cy="128415"/>
          </a:xfrm>
          <a:prstGeom prst="rect">
            <a:avLst/>
          </a:prstGeom>
          <a:solidFill>
            <a:srgbClr val="FF0000"/>
          </a:solidFill>
          <a:ln>
            <a:solidFill>
              <a:srgbClr val="F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406845" y="2927724"/>
            <a:ext cx="322647" cy="128415"/>
          </a:xfrm>
          <a:prstGeom prst="rect">
            <a:avLst/>
          </a:prstGeom>
          <a:solidFill>
            <a:srgbClr val="FF0000"/>
          </a:solidFill>
          <a:ln>
            <a:solidFill>
              <a:srgbClr val="FE4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305942" y="1323793"/>
            <a:ext cx="322647" cy="12841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305942" y="1323793"/>
            <a:ext cx="322647" cy="12841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20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11111 -0.13024 " pathEditMode="relative" ptsTypes="AA">
                                      <p:cBhvr>
                                        <p:cTn id="6" dur="1000" fill="hold"/>
                                        <p:tgtEl>
                                          <p:spTgt spid="31"/>
                                        </p:tgtEl>
                                        <p:attrNameLst>
                                          <p:attrName>ppt_x</p:attrName>
                                          <p:attrName>ppt_y</p:attrName>
                                        </p:attrNameLst>
                                      </p:cBhvr>
                                    </p:animMotion>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3" nodeType="clickEffect">
                                  <p:stCondLst>
                                    <p:cond delay="0"/>
                                  </p:stCondLst>
                                  <p:childTnLst>
                                    <p:animMotion origin="layout" path="M -0.11111 -0.13024 L -0.48507 -0.1321 " pathEditMode="relative" rAng="0" ptsTypes="AA">
                                      <p:cBhvr>
                                        <p:cTn id="13" dur="2000" fill="hold"/>
                                        <p:tgtEl>
                                          <p:spTgt spid="31"/>
                                        </p:tgtEl>
                                        <p:attrNameLst>
                                          <p:attrName>ppt_x</p:attrName>
                                          <p:attrName>ppt_y</p:attrName>
                                        </p:attrNameLst>
                                      </p:cBhvr>
                                      <p:rCtr x="-18698" y="-93"/>
                                    </p:animMotion>
                                  </p:childTnLst>
                                </p:cTn>
                              </p:par>
                              <p:par>
                                <p:cTn id="14" presetID="10" presetClass="exit" presetSubtype="0" fill="hold" grpId="1" nodeType="withEffect">
                                  <p:stCondLst>
                                    <p:cond delay="0"/>
                                  </p:stCondLst>
                                  <p:childTnLst>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grpId="1" nodeType="clickEffect">
                                  <p:stCondLst>
                                    <p:cond delay="0"/>
                                  </p:stCondLst>
                                  <p:childTnLst>
                                    <p:animMotion origin="layout" path="M 0 0 L -0.09254 0.09043 " pathEditMode="relative" ptsTypes="AA">
                                      <p:cBhvr>
                                        <p:cTn id="20" dur="1000" fill="hold"/>
                                        <p:tgtEl>
                                          <p:spTgt spid="25"/>
                                        </p:tgtEl>
                                        <p:attrNameLst>
                                          <p:attrName>ppt_x</p:attrName>
                                          <p:attrName>ppt_y</p:attrName>
                                        </p:attrNameLst>
                                      </p:cBhvr>
                                    </p:animMotion>
                                  </p:childTnLst>
                                </p:cTn>
                              </p:par>
                            </p:childTnLst>
                          </p:cTn>
                        </p:par>
                        <p:par>
                          <p:cTn id="21" fill="hold">
                            <p:stCondLst>
                              <p:cond delay="1000"/>
                            </p:stCondLst>
                            <p:childTnLst>
                              <p:par>
                                <p:cTn id="22" presetID="1" presetClass="entr" presetSubtype="0" fill="hold" grpId="2" nodeType="after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2" nodeType="clickEffect">
                                  <p:stCondLst>
                                    <p:cond delay="0"/>
                                  </p:stCondLst>
                                  <p:childTnLst>
                                    <p:animMotion origin="layout" path="M -0.09254 0.09043 L -0.47952 0.09722 C -0.48351 0.09753 -0.19514 0.10771 -0.11563 0.09228 C -0.03612 0.07654 -0.00261 0.00339 -0.00261 0.0037 " pathEditMode="relative" rAng="0" ptsTypes="AAAA">
                                      <p:cBhvr>
                                        <p:cTn id="27" dur="2000" fill="hold"/>
                                        <p:tgtEl>
                                          <p:spTgt spid="25"/>
                                        </p:tgtEl>
                                        <p:attrNameLst>
                                          <p:attrName>ppt_x</p:attrName>
                                          <p:attrName>ppt_y</p:attrName>
                                        </p:attrNameLst>
                                      </p:cBhvr>
                                      <p:rCtr x="-14861" y="-3858"/>
                                    </p:animMotion>
                                  </p:childTnLst>
                                </p:cTn>
                              </p:par>
                              <p:par>
                                <p:cTn id="28" presetID="0" presetClass="path" presetSubtype="0" accel="50000" decel="50000" fill="hold" grpId="4" nodeType="withEffect">
                                  <p:stCondLst>
                                    <p:cond delay="0"/>
                                  </p:stCondLst>
                                  <p:childTnLst>
                                    <p:animMotion origin="layout" path="M -0.48507 -0.1321 C -0.35503 -0.14321 -0.225 -0.15432 -0.14444 -0.1321 C -0.06389 -0.10988 -0.02639 -0.02562 -0.00174 0.00123 " pathEditMode="relative" rAng="0" ptsTypes="AAA">
                                      <p:cBhvr>
                                        <p:cTn id="29" dur="2000" fill="hold"/>
                                        <p:tgtEl>
                                          <p:spTgt spid="31"/>
                                        </p:tgtEl>
                                        <p:attrNameLst>
                                          <p:attrName>ppt_x</p:attrName>
                                          <p:attrName>ppt_y</p:attrName>
                                        </p:attrNameLst>
                                      </p:cBhvr>
                                      <p:rCtr x="24167" y="6019"/>
                                    </p:animMotion>
                                  </p:childTnLst>
                                </p:cTn>
                              </p:par>
                              <p:par>
                                <p:cTn id="30" presetID="10" presetClass="exit" presetSubtype="0" fill="hold" grpId="3" nodeType="with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par>
                          <p:cTn id="33" fill="hold">
                            <p:stCondLst>
                              <p:cond delay="2000"/>
                            </p:stCondLst>
                            <p:childTnLst>
                              <p:par>
                                <p:cTn id="34" presetID="0" presetClass="path" presetSubtype="0" repeatCount="2000" accel="50000" decel="50000" fill="hold" grpId="3" nodeType="afterEffect">
                                  <p:stCondLst>
                                    <p:cond delay="0"/>
                                  </p:stCondLst>
                                  <p:childTnLst>
                                    <p:animMotion origin="layout" path="M 0 0 C 0.00694 -0.00216 -0.05834 0.06544 -0.08716 0.08056 C -0.1158 0.09599 -0.1073 0.09044 -0.17223 0.09229 C -0.23716 0.09414 -0.48403 0.09198 -0.47691 0.09229 C -0.46962 0.0926 -0.20799 0.10957 -0.12882 0.09383 C -0.04948 0.07809 -0.00695 0.00216 0 0 Z " pathEditMode="relative" ptsTypes="AAAAAA">
                                      <p:cBhvr>
                                        <p:cTn id="35" dur="2000" fill="hold"/>
                                        <p:tgtEl>
                                          <p:spTgt spid="25"/>
                                        </p:tgtEl>
                                        <p:attrNameLst>
                                          <p:attrName>ppt_x</p:attrName>
                                          <p:attrName>ppt_y</p:attrName>
                                        </p:attrNameLst>
                                      </p:cBhvr>
                                    </p:animMotion>
                                  </p:childTnLst>
                                </p:cTn>
                              </p:par>
                              <p:par>
                                <p:cTn id="36" presetID="0" presetClass="path" presetSubtype="0" repeatCount="2000" accel="50000" decel="50000" fill="hold" grpId="2" nodeType="withEffect">
                                  <p:stCondLst>
                                    <p:cond delay="0"/>
                                  </p:stCondLst>
                                  <p:childTnLst>
                                    <p:animMotion origin="layout" path="M 0 0 C 0.00677 0.00309 -0.06666 -0.08858 -0.09809 -0.11018 C -0.12968 -0.13209 -0.12343 -0.12623 -0.18889 -0.13024 C -0.25434 -0.13395 -0.49896 -0.13364 -0.49062 -0.13333 C -0.48229 -0.13302 -0.21996 -0.15123 -0.13889 -0.12839 C -0.05764 -0.10555 -0.00677 -0.00308 0 0 Z " pathEditMode="relative" ptsTypes="AAAAAA">
                                      <p:cBhvr>
                                        <p:cTn id="37" dur="2000" fill="hold"/>
                                        <p:tgtEl>
                                          <p:spTgt spid="31"/>
                                        </p:tgtEl>
                                        <p:attrNameLst>
                                          <p:attrName>ppt_x</p:attrName>
                                          <p:attrName>ppt_y</p:attrName>
                                        </p:attrNameLst>
                                      </p:cBhvr>
                                    </p:animMotion>
                                  </p:childTnLst>
                                </p:cTn>
                              </p:par>
                              <p:par>
                                <p:cTn id="38" presetID="0" presetClass="path" presetSubtype="0" repeatCount="2000" accel="50000" decel="50000" fill="remove" grpId="0" nodeType="withEffect">
                                  <p:stCondLst>
                                    <p:cond delay="100"/>
                                  </p:stCondLst>
                                  <p:childTnLst>
                                    <p:animMotion origin="layout" path="M -6.38889E-6 -1.85185E-6 C -0.03212 0.03518 -0.06442 0.07037 -0.10452 0.08734 C -0.14462 0.10401 -0.17518 0.09753 -0.24063 0.10031 C -0.30608 0.10339 -0.49705 0.10555 -0.49705 0.10555 " pathEditMode="relative" ptsTypes="AAAA">
                                      <p:cBhvr>
                                        <p:cTn id="39" dur="2000" fill="hold"/>
                                        <p:tgtEl>
                                          <p:spTgt spid="24"/>
                                        </p:tgtEl>
                                        <p:attrNameLst>
                                          <p:attrName>ppt_x</p:attrName>
                                          <p:attrName>ppt_y</p:attrName>
                                        </p:attrNameLst>
                                      </p:cBhvr>
                                    </p:animMotion>
                                  </p:childTnLst>
                                </p:cTn>
                              </p:par>
                              <p:par>
                                <p:cTn id="40" presetID="0" presetClass="path" presetSubtype="0" repeatCount="2000" accel="50000" decel="50000" fill="remove" grpId="0" nodeType="withEffect">
                                  <p:stCondLst>
                                    <p:cond delay="300"/>
                                  </p:stCondLst>
                                  <p:childTnLst>
                                    <p:animMotion origin="layout" path="M 1.94444E-6 -3.08642E-6 C -0.03212 0.03519 -0.06459 0.07037 -0.10469 0.08735 C -0.14462 0.10402 -0.17518 0.09753 -0.24063 0.10031 C -0.30608 0.1034 -0.49705 0.10556 -0.49705 0.10587 " pathEditMode="relative" rAng="0" ptsTypes="AAAA">
                                      <p:cBhvr>
                                        <p:cTn id="41" dur="2000" fill="hold"/>
                                        <p:tgtEl>
                                          <p:spTgt spid="34"/>
                                        </p:tgtEl>
                                        <p:attrNameLst>
                                          <p:attrName>ppt_x</p:attrName>
                                          <p:attrName>ppt_y</p:attrName>
                                        </p:attrNameLst>
                                      </p:cBhvr>
                                      <p:rCtr x="-24861" y="5278"/>
                                    </p:animMotion>
                                  </p:childTnLst>
                                </p:cTn>
                              </p:par>
                              <p:par>
                                <p:cTn id="42" presetID="0" presetClass="path" presetSubtype="0" repeatCount="2000" accel="50000" decel="50000" fill="remove" grpId="0" nodeType="withEffect">
                                  <p:stCondLst>
                                    <p:cond delay="500"/>
                                  </p:stCondLst>
                                  <p:childTnLst>
                                    <p:animMotion origin="layout" path="M 1.94444E-6 -3.08642E-6 C -0.03212 0.03519 -0.06459 0.07037 -0.10469 0.08735 C -0.14462 0.10402 -0.17518 0.09753 -0.24063 0.10031 C -0.30608 0.1034 -0.49705 0.10556 -0.49705 0.10587 " pathEditMode="relative" rAng="0" ptsTypes="AAAA">
                                      <p:cBhvr>
                                        <p:cTn id="43" dur="2000" fill="hold"/>
                                        <p:tgtEl>
                                          <p:spTgt spid="35"/>
                                        </p:tgtEl>
                                        <p:attrNameLst>
                                          <p:attrName>ppt_x</p:attrName>
                                          <p:attrName>ppt_y</p:attrName>
                                        </p:attrNameLst>
                                      </p:cBhvr>
                                      <p:rCtr x="-24861" y="5278"/>
                                    </p:animMotion>
                                  </p:childTnLst>
                                </p:cTn>
                              </p:par>
                              <p:par>
                                <p:cTn id="44" presetID="0" presetClass="path" presetSubtype="0" repeatCount="2000" accel="50000" decel="50000" fill="remove" grpId="0" nodeType="withEffect">
                                  <p:stCondLst>
                                    <p:cond delay="100"/>
                                  </p:stCondLst>
                                  <p:childTnLst>
                                    <p:animMotion origin="layout" path="M -2.5E-6 -2.71605E-6 C -0.04497 -0.04259 -0.08993 -0.08488 -0.12136 -0.10556 C -0.15295 -0.12593 -0.12379 -0.11945 -0.18906 -0.12346 C -0.25434 -0.12778 -0.51302 -0.12994 -0.51302 -0.12994 " pathEditMode="relative" ptsTypes="AAAA">
                                      <p:cBhvr>
                                        <p:cTn id="45" dur="2000" fill="hold"/>
                                        <p:tgtEl>
                                          <p:spTgt spid="28"/>
                                        </p:tgtEl>
                                        <p:attrNameLst>
                                          <p:attrName>ppt_x</p:attrName>
                                          <p:attrName>ppt_y</p:attrName>
                                        </p:attrNameLst>
                                      </p:cBhvr>
                                    </p:animMotion>
                                  </p:childTnLst>
                                </p:cTn>
                              </p:par>
                              <p:par>
                                <p:cTn id="46" presetID="0" presetClass="path" presetSubtype="0" repeatCount="2000" accel="50000" decel="50000" fill="remove" grpId="0" nodeType="withEffect">
                                  <p:stCondLst>
                                    <p:cond delay="300"/>
                                  </p:stCondLst>
                                  <p:childTnLst>
                                    <p:animMotion origin="layout" path="M -4.44444E-6 1.7284E-6 C -0.04496 -0.04259 -0.08993 -0.08488 -0.12135 -0.10556 C -0.15295 -0.12593 -0.12378 -0.11945 -0.18906 -0.12346 C -0.25434 -0.12778 -0.51302 -0.12994 -0.51302 -0.12963 " pathEditMode="relative" rAng="0" ptsTypes="AAAA">
                                      <p:cBhvr>
                                        <p:cTn id="47" dur="2000" fill="hold"/>
                                        <p:tgtEl>
                                          <p:spTgt spid="30"/>
                                        </p:tgtEl>
                                        <p:attrNameLst>
                                          <p:attrName>ppt_x</p:attrName>
                                          <p:attrName>ppt_y</p:attrName>
                                        </p:attrNameLst>
                                      </p:cBhvr>
                                      <p:rCtr x="-25660" y="-6512"/>
                                    </p:animMotion>
                                  </p:childTnLst>
                                </p:cTn>
                              </p:par>
                              <p:par>
                                <p:cTn id="48" presetID="0" presetClass="path" presetSubtype="0" repeatCount="2000" accel="50000" decel="50000" fill="remove" grpId="0" nodeType="withEffect">
                                  <p:stCondLst>
                                    <p:cond delay="500"/>
                                  </p:stCondLst>
                                  <p:childTnLst>
                                    <p:animMotion origin="layout" path="M 8.33333E-7 -1.48148E-6 C -0.04497 -0.04259 -0.08993 -0.08488 -0.12135 -0.10555 C -0.15295 -0.12592 -0.12379 -0.11944 -0.18906 -0.12346 C -0.25434 -0.12778 -0.51302 -0.12994 -0.51302 -0.12963 " pathEditMode="relative" rAng="0" ptsTypes="AAAA">
                                      <p:cBhvr>
                                        <p:cTn id="49" dur="2000" fill="hold"/>
                                        <p:tgtEl>
                                          <p:spTgt spid="32"/>
                                        </p:tgtEl>
                                        <p:attrNameLst>
                                          <p:attrName>ppt_x</p:attrName>
                                          <p:attrName>ppt_y</p:attrName>
                                        </p:attrNameLst>
                                      </p:cBhvr>
                                      <p:rCtr x="-25660" y="-6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1" animBg="1"/>
      <p:bldP spid="25" grpId="2" animBg="1"/>
      <p:bldP spid="25" grpId="3" animBg="1"/>
      <p:bldP spid="28" grpId="0" animBg="1"/>
      <p:bldP spid="31" grpId="0" animBg="1"/>
      <p:bldP spid="31" grpId="2" animBg="1"/>
      <p:bldP spid="31" grpId="3" animBg="1"/>
      <p:bldP spid="31" grpId="4" animBg="1"/>
      <p:bldP spid="29" grpId="0" animBg="1"/>
      <p:bldP spid="29" grpId="1" animBg="1"/>
      <p:bldP spid="29" grpId="2" animBg="1"/>
      <p:bldP spid="29" grpId="3" animBg="1"/>
      <p:bldP spid="30" grpId="0" animBg="1"/>
      <p:bldP spid="32" grpId="0" animBg="1"/>
      <p:bldP spid="34" grpId="0" animBg="1"/>
      <p:bldP spid="3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Proactive Algorithm in P4</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138</a:t>
            </a:fld>
            <a:endParaRPr lang="en-US" dirty="0">
              <a:solidFill>
                <a:prstClr val="black">
                  <a:tint val="75000"/>
                </a:prstClr>
              </a:solidFill>
            </a:endParaRPr>
          </a:p>
        </p:txBody>
      </p:sp>
      <p:sp>
        <p:nvSpPr>
          <p:cNvPr id="5" name="Rectangle 4"/>
          <p:cNvSpPr/>
          <p:nvPr/>
        </p:nvSpPr>
        <p:spPr>
          <a:xfrm>
            <a:off x="897467" y="2005825"/>
            <a:ext cx="1261533" cy="6991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L2 Forwarding Logic</a:t>
            </a:r>
            <a:endParaRPr lang="en-US" dirty="0">
              <a:solidFill>
                <a:schemeClr val="tx1"/>
              </a:solidFill>
            </a:endParaRPr>
          </a:p>
        </p:txBody>
      </p:sp>
      <p:sp>
        <p:nvSpPr>
          <p:cNvPr id="6" name="Rectangle 5"/>
          <p:cNvSpPr/>
          <p:nvPr/>
        </p:nvSpPr>
        <p:spPr>
          <a:xfrm>
            <a:off x="3442192" y="1468769"/>
            <a:ext cx="2235594" cy="244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rPr>
              <a:t>Set low priority</a:t>
            </a:r>
            <a:endParaRPr lang="en-US" dirty="0">
              <a:solidFill>
                <a:schemeClr val="tx1"/>
              </a:solidFill>
            </a:endParaRPr>
          </a:p>
        </p:txBody>
      </p:sp>
      <p:sp>
        <p:nvSpPr>
          <p:cNvPr id="7" name="Rectangle 6"/>
          <p:cNvSpPr/>
          <p:nvPr/>
        </p:nvSpPr>
        <p:spPr>
          <a:xfrm>
            <a:off x="3442192" y="2233146"/>
            <a:ext cx="2235594" cy="244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Set high priority</a:t>
            </a:r>
            <a:endParaRPr lang="en-US" dirty="0">
              <a:solidFill>
                <a:schemeClr val="tx1"/>
              </a:solidFill>
            </a:endParaRPr>
          </a:p>
        </p:txBody>
      </p:sp>
      <p:sp>
        <p:nvSpPr>
          <p:cNvPr id="8" name="Rectangle 7"/>
          <p:cNvSpPr/>
          <p:nvPr/>
        </p:nvSpPr>
        <p:spPr>
          <a:xfrm>
            <a:off x="3442192" y="2752974"/>
            <a:ext cx="2235594" cy="244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Read/update link state</a:t>
            </a:r>
            <a:endParaRPr lang="en-US" dirty="0">
              <a:solidFill>
                <a:schemeClr val="tx1"/>
              </a:solidFill>
            </a:endParaRPr>
          </a:p>
        </p:txBody>
      </p:sp>
      <p:sp>
        <p:nvSpPr>
          <p:cNvPr id="9" name="Rectangle 8"/>
          <p:cNvSpPr/>
          <p:nvPr/>
        </p:nvSpPr>
        <p:spPr>
          <a:xfrm>
            <a:off x="3442192" y="3309431"/>
            <a:ext cx="2235594" cy="244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Compute fair share rate</a:t>
            </a:r>
            <a:endParaRPr lang="en-US" dirty="0">
              <a:solidFill>
                <a:schemeClr val="tx1"/>
              </a:solidFill>
            </a:endParaRPr>
          </a:p>
        </p:txBody>
      </p:sp>
      <p:sp>
        <p:nvSpPr>
          <p:cNvPr id="10" name="Rectangle 9"/>
          <p:cNvSpPr/>
          <p:nvPr/>
        </p:nvSpPr>
        <p:spPr>
          <a:xfrm>
            <a:off x="3442192" y="3862385"/>
            <a:ext cx="2235594" cy="2445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Set bandwidth demand</a:t>
            </a:r>
            <a:endParaRPr lang="en-US" dirty="0">
              <a:solidFill>
                <a:schemeClr val="tx1"/>
              </a:solidFill>
            </a:endParaRPr>
          </a:p>
        </p:txBody>
      </p:sp>
      <p:sp>
        <p:nvSpPr>
          <p:cNvPr id="11" name="Rectangle 10"/>
          <p:cNvSpPr/>
          <p:nvPr/>
        </p:nvSpPr>
        <p:spPr>
          <a:xfrm>
            <a:off x="7164769" y="2005824"/>
            <a:ext cx="1261533" cy="6991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Priority Output </a:t>
            </a:r>
            <a:r>
              <a:rPr lang="en-US" dirty="0">
                <a:solidFill>
                  <a:schemeClr val="tx1"/>
                </a:solidFill>
              </a:rPr>
              <a:t>Q</a:t>
            </a:r>
            <a:r>
              <a:rPr lang="en-US" dirty="0" smtClean="0">
                <a:solidFill>
                  <a:schemeClr val="tx1"/>
                </a:solidFill>
              </a:rPr>
              <a:t>ueues</a:t>
            </a:r>
            <a:endParaRPr lang="en-US" dirty="0">
              <a:solidFill>
                <a:schemeClr val="tx1"/>
              </a:solidFill>
            </a:endParaRPr>
          </a:p>
        </p:txBody>
      </p:sp>
      <p:cxnSp>
        <p:nvCxnSpPr>
          <p:cNvPr id="13" name="Straight Arrow Connector 12"/>
          <p:cNvCxnSpPr>
            <a:stCxn id="5" idx="3"/>
            <a:endCxn id="6" idx="1"/>
          </p:cNvCxnSpPr>
          <p:nvPr/>
        </p:nvCxnSpPr>
        <p:spPr>
          <a:xfrm flipV="1">
            <a:off x="2159000" y="1591044"/>
            <a:ext cx="1283192" cy="764376"/>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5" idx="3"/>
            <a:endCxn id="7" idx="1"/>
          </p:cNvCxnSpPr>
          <p:nvPr/>
        </p:nvCxnSpPr>
        <p:spPr>
          <a:xfrm>
            <a:off x="2159000" y="2355420"/>
            <a:ext cx="1283192" cy="1"/>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7" idx="2"/>
            <a:endCxn id="8" idx="0"/>
          </p:cNvCxnSpPr>
          <p:nvPr/>
        </p:nvCxnSpPr>
        <p:spPr>
          <a:xfrm>
            <a:off x="4559989" y="2477695"/>
            <a:ext cx="0" cy="275279"/>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59989" y="2997523"/>
            <a:ext cx="0" cy="275279"/>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59989" y="3553980"/>
            <a:ext cx="0" cy="275279"/>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1" idx="1"/>
          </p:cNvCxnSpPr>
          <p:nvPr/>
        </p:nvCxnSpPr>
        <p:spPr>
          <a:xfrm flipV="1">
            <a:off x="5677786" y="2355419"/>
            <a:ext cx="1486983" cy="1629240"/>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6" idx="3"/>
            <a:endCxn id="11" idx="1"/>
          </p:cNvCxnSpPr>
          <p:nvPr/>
        </p:nvCxnSpPr>
        <p:spPr>
          <a:xfrm>
            <a:off x="5677786" y="1591044"/>
            <a:ext cx="1486983" cy="764375"/>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rot="19732704">
            <a:off x="2230039" y="1666013"/>
            <a:ext cx="1010213" cy="307777"/>
          </a:xfrm>
          <a:prstGeom prst="rect">
            <a:avLst/>
          </a:prstGeom>
          <a:noFill/>
        </p:spPr>
        <p:txBody>
          <a:bodyPr wrap="none" rtlCol="0">
            <a:spAutoFit/>
          </a:bodyPr>
          <a:lstStyle/>
          <a:p>
            <a:r>
              <a:rPr lang="en-US" dirty="0" smtClean="0"/>
              <a:t>not ctrl </a:t>
            </a:r>
            <a:r>
              <a:rPr lang="en-US" dirty="0" err="1" smtClean="0"/>
              <a:t>pkt</a:t>
            </a:r>
            <a:endParaRPr lang="en-US" dirty="0"/>
          </a:p>
        </p:txBody>
      </p:sp>
      <p:sp>
        <p:nvSpPr>
          <p:cNvPr id="29" name="TextBox 28"/>
          <p:cNvSpPr txBox="1"/>
          <p:nvPr/>
        </p:nvSpPr>
        <p:spPr>
          <a:xfrm>
            <a:off x="2365630" y="2355418"/>
            <a:ext cx="891591" cy="307777"/>
          </a:xfrm>
          <a:prstGeom prst="rect">
            <a:avLst/>
          </a:prstGeom>
          <a:noFill/>
        </p:spPr>
        <p:txBody>
          <a:bodyPr wrap="none" rtlCol="0">
            <a:spAutoFit/>
          </a:bodyPr>
          <a:lstStyle/>
          <a:p>
            <a:r>
              <a:rPr lang="en-US" smtClean="0"/>
              <a:t>is ctrl </a:t>
            </a:r>
            <a:r>
              <a:rPr lang="en-US" dirty="0" err="1" smtClean="0"/>
              <a:t>pkt</a:t>
            </a:r>
            <a:endParaRPr lang="en-US" dirty="0"/>
          </a:p>
        </p:txBody>
      </p:sp>
    </p:spTree>
    <p:extLst>
      <p:ext uri="{BB962C8B-B14F-4D97-AF65-F5344CB8AC3E}">
        <p14:creationId xmlns:p14="http://schemas.microsoft.com/office/powerpoint/2010/main" val="5009162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In-Network Computation</a:t>
            </a:r>
            <a:endParaRPr lang="en-US" dirty="0"/>
          </a:p>
        </p:txBody>
      </p:sp>
      <p:sp>
        <p:nvSpPr>
          <p:cNvPr id="3" name="Content Placeholder 2"/>
          <p:cNvSpPr>
            <a:spLocks noGrp="1"/>
          </p:cNvSpPr>
          <p:nvPr>
            <p:ph sz="half" idx="1"/>
          </p:nvPr>
        </p:nvSpPr>
        <p:spPr>
          <a:xfrm>
            <a:off x="152400" y="742951"/>
            <a:ext cx="8686800" cy="3507316"/>
          </a:xfrm>
        </p:spPr>
        <p:txBody>
          <a:bodyPr/>
          <a:lstStyle/>
          <a:p>
            <a:r>
              <a:rPr lang="en-US" dirty="0" smtClean="0"/>
              <a:t>Programmable data plane hardware </a:t>
            </a:r>
            <a:r>
              <a:rPr lang="en-US" dirty="0" smtClean="0">
                <a:sym typeface="Wingdings"/>
              </a:rPr>
              <a:t> opportunity to reconsider division of computation</a:t>
            </a:r>
          </a:p>
          <a:p>
            <a:r>
              <a:rPr lang="en-US" i="1" dirty="0" smtClean="0">
                <a:sym typeface="Wingdings"/>
              </a:rPr>
              <a:t>What kinds of computation should be delegated to network?</a:t>
            </a:r>
          </a:p>
          <a:p>
            <a:r>
              <a:rPr lang="en-US" dirty="0" smtClean="0">
                <a:sym typeface="Wingdings"/>
              </a:rPr>
              <a:t>Network computations are constrained:</a:t>
            </a:r>
          </a:p>
          <a:p>
            <a:pPr lvl="1"/>
            <a:r>
              <a:rPr lang="en-US" i="1" dirty="0" smtClean="0">
                <a:sym typeface="Wingdings"/>
              </a:rPr>
              <a:t>Limited memory </a:t>
            </a:r>
            <a:r>
              <a:rPr lang="en-US" i="1" dirty="0" smtClean="0">
                <a:sym typeface="Wingdings"/>
              </a:rPr>
              <a:t>size </a:t>
            </a:r>
            <a:r>
              <a:rPr lang="en-US" dirty="0" smtClean="0">
                <a:sym typeface="Wingdings"/>
              </a:rPr>
              <a:t>(10’s of MB of SRAM)</a:t>
            </a:r>
            <a:endParaRPr lang="en-US" dirty="0" smtClean="0">
              <a:sym typeface="Wingdings"/>
            </a:endParaRPr>
          </a:p>
          <a:p>
            <a:pPr lvl="1"/>
            <a:r>
              <a:rPr lang="en-US" i="1" dirty="0" smtClean="0">
                <a:sym typeface="Wingdings"/>
              </a:rPr>
              <a:t>Limited set of </a:t>
            </a:r>
            <a:r>
              <a:rPr lang="en-US" i="1" dirty="0" smtClean="0">
                <a:sym typeface="Wingdings"/>
              </a:rPr>
              <a:t>actions </a:t>
            </a:r>
            <a:r>
              <a:rPr lang="en-US" dirty="0" smtClean="0">
                <a:sym typeface="Wingdings"/>
              </a:rPr>
              <a:t>(simple arithmetic, hashing, table lookups)</a:t>
            </a:r>
            <a:endParaRPr lang="en-US" dirty="0" smtClean="0">
              <a:sym typeface="Wingdings"/>
            </a:endParaRPr>
          </a:p>
          <a:p>
            <a:pPr lvl="1"/>
            <a:r>
              <a:rPr lang="en-US" i="1" dirty="0" smtClean="0">
                <a:sym typeface="Wingdings"/>
              </a:rPr>
              <a:t>Few operations per </a:t>
            </a:r>
            <a:r>
              <a:rPr lang="en-US" i="1" dirty="0" smtClean="0">
                <a:sym typeface="Wingdings"/>
              </a:rPr>
              <a:t>packet </a:t>
            </a:r>
            <a:r>
              <a:rPr lang="en-US" dirty="0" smtClean="0">
                <a:sym typeface="Wingdings"/>
              </a:rPr>
              <a:t>(10’s of ns to process each packet)</a:t>
            </a:r>
            <a:endParaRPr lang="en-US" dirty="0" smtClean="0">
              <a:sym typeface="Wingdings"/>
            </a:endParaRPr>
          </a:p>
          <a:p>
            <a:r>
              <a:rPr lang="en-US" dirty="0" smtClean="0">
                <a:sym typeface="Wingdings"/>
              </a:rPr>
              <a:t>Goals:</a:t>
            </a:r>
          </a:p>
          <a:p>
            <a:pPr lvl="1"/>
            <a:r>
              <a:rPr lang="en-US" dirty="0" smtClean="0">
                <a:sym typeface="Wingdings"/>
              </a:rPr>
              <a:t>Reduce: application runtime, load on servers, network congestion</a:t>
            </a:r>
          </a:p>
          <a:p>
            <a:pPr lvl="1"/>
            <a:r>
              <a:rPr lang="en-US" dirty="0" smtClean="0">
                <a:sym typeface="Wingdings"/>
              </a:rPr>
              <a:t>Increase: application scalability</a:t>
            </a:r>
          </a:p>
          <a:p>
            <a:endParaRPr lang="en-US" i="1"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139</a:t>
            </a:fld>
            <a:endParaRPr lang="en-US" dirty="0">
              <a:solidFill>
                <a:prstClr val="black">
                  <a:tint val="75000"/>
                </a:prstClr>
              </a:solidFill>
            </a:endParaRPr>
          </a:p>
        </p:txBody>
      </p:sp>
      <p:sp>
        <p:nvSpPr>
          <p:cNvPr id="6" name="TextBox 5"/>
          <p:cNvSpPr txBox="1"/>
          <p:nvPr/>
        </p:nvSpPr>
        <p:spPr>
          <a:xfrm>
            <a:off x="152400" y="4250267"/>
            <a:ext cx="8839200" cy="400110"/>
          </a:xfrm>
          <a:prstGeom prst="rect">
            <a:avLst/>
          </a:prstGeom>
          <a:noFill/>
        </p:spPr>
        <p:txBody>
          <a:bodyPr wrap="square" rtlCol="0">
            <a:spAutoFit/>
          </a:bodyPr>
          <a:lstStyle/>
          <a:p>
            <a:r>
              <a:rPr lang="en-US" sz="1000" dirty="0" err="1"/>
              <a:t>Sapio</a:t>
            </a:r>
            <a:r>
              <a:rPr lang="en-US" sz="1000" dirty="0"/>
              <a:t>, </a:t>
            </a:r>
            <a:r>
              <a:rPr lang="en-US" sz="1000" dirty="0" err="1"/>
              <a:t>Amedeo</a:t>
            </a:r>
            <a:r>
              <a:rPr lang="en-US" sz="1000" dirty="0"/>
              <a:t>, et al. "In-Network Computation is a Dumb Idea Whose Time Has Come." </a:t>
            </a:r>
            <a:r>
              <a:rPr lang="en-US" sz="1000" i="1" dirty="0"/>
              <a:t>Proceedings of the 16th ACM Workshop on Hot Topics in Networks</a:t>
            </a:r>
            <a:r>
              <a:rPr lang="en-US" sz="1000" dirty="0"/>
              <a:t>. ACM, 2017.</a:t>
            </a:r>
          </a:p>
        </p:txBody>
      </p:sp>
    </p:spTree>
    <p:extLst>
      <p:ext uri="{BB962C8B-B14F-4D97-AF65-F5344CB8AC3E}">
        <p14:creationId xmlns:p14="http://schemas.microsoft.com/office/powerpoint/2010/main" val="13513047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1617132" y="590550"/>
            <a:ext cx="7247400" cy="939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675"/>
              <a:buFont typeface="Arial"/>
              <a:buNone/>
            </a:pPr>
            <a:r>
              <a:rPr lang="en" sz="2700" b="1" i="0" u="none" strike="noStrike" cap="none" dirty="0" smtClean="0">
                <a:solidFill>
                  <a:schemeClr val="dk1"/>
                </a:solidFill>
                <a:latin typeface="Arial"/>
                <a:ea typeface="Arial"/>
                <a:cs typeface="Arial"/>
                <a:sym typeface="Arial"/>
              </a:rPr>
              <a:t>P4</a:t>
            </a:r>
            <a:r>
              <a:rPr lang="en" sz="2700" b="1" i="0" u="none" strike="noStrike" cap="none" baseline="-25000" dirty="0" smtClean="0">
                <a:solidFill>
                  <a:schemeClr val="dk1"/>
                </a:solidFill>
                <a:latin typeface="Arial"/>
                <a:ea typeface="Arial"/>
                <a:cs typeface="Arial"/>
                <a:sym typeface="Arial"/>
              </a:rPr>
              <a:t>16</a:t>
            </a:r>
            <a:r>
              <a:rPr lang="en" sz="2700" b="1" i="0" u="none" strike="noStrike" cap="none" dirty="0" smtClean="0">
                <a:solidFill>
                  <a:schemeClr val="dk1"/>
                </a:solidFill>
                <a:latin typeface="Arial"/>
                <a:ea typeface="Arial"/>
                <a:cs typeface="Arial"/>
                <a:sym typeface="Arial"/>
              </a:rPr>
              <a:t> </a:t>
            </a:r>
            <a:r>
              <a:rPr lang="en" sz="2700" b="1" i="0" u="none" strike="noStrike" cap="none" dirty="0">
                <a:solidFill>
                  <a:schemeClr val="dk1"/>
                </a:solidFill>
                <a:latin typeface="Arial"/>
                <a:ea typeface="Arial"/>
                <a:cs typeface="Arial"/>
                <a:sym typeface="Arial"/>
              </a:rPr>
              <a:t>Data Plane Model</a:t>
            </a:r>
            <a:endParaRPr dirty="0"/>
          </a:p>
        </p:txBody>
      </p:sp>
      <p:sp>
        <p:nvSpPr>
          <p:cNvPr id="859" name="Shape 859"/>
          <p:cNvSpPr txBox="1">
            <a:spLocks noGrp="1"/>
          </p:cNvSpPr>
          <p:nvPr>
            <p:ph type="body" idx="1"/>
          </p:nvPr>
        </p:nvSpPr>
        <p:spPr>
          <a:xfrm>
            <a:off x="2322735" y="1700435"/>
            <a:ext cx="6541800" cy="270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Merriweather Sans"/>
              <a:buNone/>
            </a:pPr>
            <a:endParaRPr sz="1800" b="1" i="0" u="none" strike="noStrike" cap="none">
              <a:solidFill>
                <a:schemeClr val="dk1"/>
              </a:solidFill>
              <a:latin typeface="Arial"/>
              <a:ea typeface="Arial"/>
              <a:cs typeface="Arial"/>
              <a:sym typeface="Arial"/>
            </a:endParaRPr>
          </a:p>
        </p:txBody>
      </p:sp>
      <p:sp>
        <p:nvSpPr>
          <p:cNvPr id="860" name="Shape 860"/>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In-Network Aggregation</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140</a:t>
            </a:fld>
            <a:endParaRPr lang="en-US" dirty="0">
              <a:solidFill>
                <a:prstClr val="black">
                  <a:tint val="75000"/>
                </a:prstClr>
              </a:solidFill>
            </a:endParaRPr>
          </a:p>
        </p:txBody>
      </p:sp>
      <p:sp>
        <p:nvSpPr>
          <p:cNvPr id="6" name="Content Placeholder 2"/>
          <p:cNvSpPr txBox="1">
            <a:spLocks/>
          </p:cNvSpPr>
          <p:nvPr/>
        </p:nvSpPr>
        <p:spPr>
          <a:xfrm>
            <a:off x="152400" y="742951"/>
            <a:ext cx="8686800" cy="3507316"/>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smtClean="0"/>
              <a:t>Aggregate data at intermediate network nodes to reduce network traffic</a:t>
            </a:r>
          </a:p>
          <a:p>
            <a:r>
              <a:rPr lang="en-US" dirty="0" smtClean="0"/>
              <a:t>Simple arithmetic operations at switches</a:t>
            </a:r>
          </a:p>
          <a:p>
            <a:r>
              <a:rPr lang="en-US" dirty="0" smtClean="0"/>
              <a:t>Widely applicable to many distributed applications</a:t>
            </a:r>
          </a:p>
          <a:p>
            <a:pPr lvl="1"/>
            <a:r>
              <a:rPr lang="en-US" dirty="0" smtClean="0"/>
              <a:t>Machine learning training</a:t>
            </a:r>
          </a:p>
          <a:p>
            <a:pPr lvl="1"/>
            <a:r>
              <a:rPr lang="en-US" dirty="0" smtClean="0"/>
              <a:t>Graph analytics</a:t>
            </a:r>
          </a:p>
          <a:p>
            <a:pPr lvl="1"/>
            <a:r>
              <a:rPr lang="en-US" dirty="0" smtClean="0"/>
              <a:t>MapReduce applications</a:t>
            </a:r>
          </a:p>
          <a:p>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3981" t="21070" r="14062" b="21530"/>
          <a:stretch/>
        </p:blipFill>
        <p:spPr>
          <a:xfrm>
            <a:off x="3826565" y="2353844"/>
            <a:ext cx="4810539" cy="2158522"/>
          </a:xfrm>
          <a:prstGeom prst="rect">
            <a:avLst/>
          </a:prstGeom>
        </p:spPr>
      </p:pic>
    </p:spTree>
    <p:extLst>
      <p:ext uri="{BB962C8B-B14F-4D97-AF65-F5344CB8AC3E}">
        <p14:creationId xmlns:p14="http://schemas.microsoft.com/office/powerpoint/2010/main" val="17428790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In-Network Aggregation</a:t>
            </a:r>
            <a:endParaRPr lang="en-US" dirty="0"/>
          </a:p>
        </p:txBody>
      </p:sp>
      <p:pic>
        <p:nvPicPr>
          <p:cNvPr id="5" name="Content Placeholder 4"/>
          <p:cNvPicPr>
            <a:picLocks noGrp="1" noChangeAspect="1"/>
          </p:cNvPicPr>
          <p:nvPr>
            <p:ph sz="half" idx="1"/>
          </p:nvPr>
        </p:nvPicPr>
        <p:blipFill>
          <a:blip r:embed="rId2"/>
          <a:stretch>
            <a:fillRect/>
          </a:stretch>
        </p:blipFill>
        <p:spPr>
          <a:xfrm>
            <a:off x="5146578" y="2681166"/>
            <a:ext cx="3692622" cy="1896211"/>
          </a:xfrm>
          <a:prstGeom prst="rect">
            <a:avLst/>
          </a:prstGeom>
        </p:spPr>
      </p:pic>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141</a:t>
            </a:fld>
            <a:endParaRPr lang="en-US" dirty="0">
              <a:solidFill>
                <a:prstClr val="black">
                  <a:tint val="75000"/>
                </a:prstClr>
              </a:solidFill>
            </a:endParaRPr>
          </a:p>
        </p:txBody>
      </p:sp>
      <p:sp>
        <p:nvSpPr>
          <p:cNvPr id="6" name="Content Placeholder 2"/>
          <p:cNvSpPr txBox="1">
            <a:spLocks/>
          </p:cNvSpPr>
          <p:nvPr/>
        </p:nvSpPr>
        <p:spPr>
          <a:xfrm>
            <a:off x="152400" y="742951"/>
            <a:ext cx="8686800" cy="3507316"/>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smtClean="0"/>
              <a:t>Network controller is informed of MapReduce job</a:t>
            </a:r>
          </a:p>
          <a:p>
            <a:pPr lvl="1"/>
            <a:r>
              <a:rPr lang="en-US" dirty="0" smtClean="0"/>
              <a:t>Configures switches in aggregation tree to perform </a:t>
            </a:r>
            <a:r>
              <a:rPr lang="en-US" dirty="0" smtClean="0"/>
              <a:t>aggregation</a:t>
            </a:r>
            <a:endParaRPr lang="en-US" dirty="0" smtClean="0"/>
          </a:p>
          <a:p>
            <a:r>
              <a:rPr lang="en-US" dirty="0" smtClean="0"/>
              <a:t>Significant network traffic reduction </a:t>
            </a:r>
            <a:r>
              <a:rPr lang="en-US" dirty="0" smtClean="0">
                <a:sym typeface="Wingdings"/>
              </a:rPr>
              <a:t> reduced run time</a:t>
            </a:r>
          </a:p>
          <a:p>
            <a:r>
              <a:rPr lang="en-US" dirty="0" smtClean="0"/>
              <a:t>How to make robust to loss? Encryption?</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981" t="21070" r="14062" b="21530"/>
          <a:stretch/>
        </p:blipFill>
        <p:spPr>
          <a:xfrm>
            <a:off x="631583" y="2755340"/>
            <a:ext cx="4301896" cy="1930290"/>
          </a:xfrm>
          <a:prstGeom prst="rect">
            <a:avLst/>
          </a:prstGeom>
        </p:spPr>
      </p:pic>
      <p:sp>
        <p:nvSpPr>
          <p:cNvPr id="8" name="TextBox 7"/>
          <p:cNvSpPr txBox="1"/>
          <p:nvPr/>
        </p:nvSpPr>
        <p:spPr>
          <a:xfrm>
            <a:off x="2252303" y="2371194"/>
            <a:ext cx="1566454" cy="307777"/>
          </a:xfrm>
          <a:prstGeom prst="rect">
            <a:avLst/>
          </a:prstGeom>
          <a:noFill/>
        </p:spPr>
        <p:txBody>
          <a:bodyPr wrap="none" rtlCol="0">
            <a:spAutoFit/>
          </a:bodyPr>
          <a:lstStyle/>
          <a:p>
            <a:r>
              <a:rPr lang="en-US" smtClean="0"/>
              <a:t>Aggregation Tree</a:t>
            </a:r>
            <a:endParaRPr lang="en-US"/>
          </a:p>
        </p:txBody>
      </p:sp>
      <p:sp>
        <p:nvSpPr>
          <p:cNvPr id="9" name="TextBox 8"/>
          <p:cNvSpPr txBox="1"/>
          <p:nvPr/>
        </p:nvSpPr>
        <p:spPr>
          <a:xfrm>
            <a:off x="6236517" y="2346500"/>
            <a:ext cx="1688283" cy="307777"/>
          </a:xfrm>
          <a:prstGeom prst="rect">
            <a:avLst/>
          </a:prstGeom>
          <a:noFill/>
        </p:spPr>
        <p:txBody>
          <a:bodyPr wrap="none" rtlCol="0">
            <a:spAutoFit/>
          </a:bodyPr>
          <a:lstStyle/>
          <a:p>
            <a:r>
              <a:rPr lang="en-US" dirty="0" smtClean="0"/>
              <a:t>Reduction Results</a:t>
            </a:r>
            <a:endParaRPr lang="en-US" dirty="0"/>
          </a:p>
        </p:txBody>
      </p:sp>
    </p:spTree>
    <p:extLst>
      <p:ext uri="{BB962C8B-B14F-4D97-AF65-F5344CB8AC3E}">
        <p14:creationId xmlns:p14="http://schemas.microsoft.com/office/powerpoint/2010/main" val="14387393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Two </a:t>
            </a:r>
            <a:r>
              <a:rPr lang="en-US" dirty="0"/>
              <a:t>relevant papers at FPGA 2018</a:t>
            </a:r>
            <a:br>
              <a:rPr lang="en-US" dirty="0"/>
            </a:b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142</a:t>
            </a:fld>
            <a:endParaRPr lang="en-US" dirty="0">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187234074"/>
              </p:ext>
            </p:extLst>
          </p:nvPr>
        </p:nvGraphicFramePr>
        <p:xfrm>
          <a:off x="486410" y="1512729"/>
          <a:ext cx="7886700" cy="670560"/>
        </p:xfrm>
        <a:graphic>
          <a:graphicData uri="http://schemas.openxmlformats.org/drawingml/2006/table">
            <a:tbl>
              <a:tblPr/>
              <a:tblGrid>
                <a:gridCol w="2628900"/>
                <a:gridCol w="5257800"/>
              </a:tblGrid>
              <a:tr h="0">
                <a:tc>
                  <a:txBody>
                    <a:bodyPr/>
                    <a:lstStyle/>
                    <a:p>
                      <a:pPr algn="l" fontAlgn="ctr"/>
                      <a:r>
                        <a:rPr lang="en-US" sz="900" b="1" i="0" dirty="0" smtClean="0">
                          <a:solidFill>
                            <a:srgbClr val="000000"/>
                          </a:solidFill>
                          <a:effectLst/>
                          <a:latin typeface="Arial" panose="020B0604020202020204" pitchFamily="34" charset="0"/>
                        </a:rPr>
                        <a:t>16:50  Monday</a:t>
                      </a:r>
                      <a:endParaRPr lang="en-US" sz="1100" i="0" dirty="0">
                        <a:effectLst/>
                        <a:latin typeface="Calibri" panose="020F0502020204030204" pitchFamily="34" charset="0"/>
                      </a:endParaRPr>
                    </a:p>
                  </a:txBody>
                  <a:tcPr marL="0" marR="0" marT="0" marB="0" anchor="ctr">
                    <a:lnL w="12700" cap="flat" cmpd="sng" algn="ctr">
                      <a:solidFill>
                        <a:srgbClr val="9BC2E6"/>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l" fontAlgn="t"/>
                      <a:r>
                        <a:rPr lang="en-US" sz="1100" b="1" i="0">
                          <a:solidFill>
                            <a:srgbClr val="000000"/>
                          </a:solidFill>
                          <a:effectLst/>
                          <a:latin typeface="Arial" panose="020B0604020202020204" pitchFamily="34" charset="0"/>
                        </a:rPr>
                        <a:t>P4-compatible High-level Synthesis of Low Latency 100 Gb/s Streaming Packet Parsers in FPGAs       </a:t>
                      </a:r>
                      <a:r>
                        <a:rPr lang="en-US" sz="900" b="1" i="0">
                          <a:solidFill>
                            <a:srgbClr val="000000"/>
                          </a:solidFill>
                          <a:effectLst/>
                          <a:latin typeface="Arial" panose="020B0604020202020204" pitchFamily="34" charset="0"/>
                        </a:rPr>
                        <a:t>(short paper)</a:t>
                      </a:r>
                      <a:endParaRPr lang="en-US" sz="1100" i="0">
                        <a:effectLst/>
                        <a:latin typeface="Calibri" panose="020F0502020204030204" pitchFamily="34" charset="0"/>
                      </a:endParaRPr>
                    </a:p>
                  </a:txBody>
                  <a:tcPr marL="0" marR="0" marT="0" marB="0">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r>
              <a:tr h="0">
                <a:tc>
                  <a:txBody>
                    <a:bodyPr/>
                    <a:lstStyle/>
                    <a:p>
                      <a:pPr algn="l" fontAlgn="ctr"/>
                      <a:r>
                        <a:rPr lang="en-US" sz="900" b="1" i="0" dirty="0">
                          <a:solidFill>
                            <a:srgbClr val="000000"/>
                          </a:solidFill>
                          <a:effectLst/>
                          <a:latin typeface="Arial" panose="020B0604020202020204" pitchFamily="34" charset="0"/>
                        </a:rPr>
                        <a:t> </a:t>
                      </a:r>
                    </a:p>
                  </a:txBody>
                  <a:tcPr marL="0" marR="0" marT="0" marB="0" anchor="ctr">
                    <a:lnL w="12700" cap="flat" cmpd="sng" algn="ctr">
                      <a:solidFill>
                        <a:srgbClr val="9BC2E6"/>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t"/>
                      <a:r>
                        <a:rPr lang="en-US" sz="1100" i="0" dirty="0" err="1">
                          <a:solidFill>
                            <a:srgbClr val="000000"/>
                          </a:solidFill>
                          <a:effectLst/>
                          <a:latin typeface="Arial" panose="020B0604020202020204" pitchFamily="34" charset="0"/>
                        </a:rPr>
                        <a:t>Jeferson</a:t>
                      </a:r>
                      <a:r>
                        <a:rPr lang="en-US" sz="1100" i="0" dirty="0">
                          <a:solidFill>
                            <a:srgbClr val="000000"/>
                          </a:solidFill>
                          <a:effectLst/>
                          <a:latin typeface="Arial" panose="020B0604020202020204" pitchFamily="34" charset="0"/>
                        </a:rPr>
                        <a:t> Santiago da Silva; François-Raymond Boyer; J.M. Pierre </a:t>
                      </a:r>
                      <a:r>
                        <a:rPr lang="en-US" sz="1100" i="0" dirty="0" err="1">
                          <a:solidFill>
                            <a:srgbClr val="000000"/>
                          </a:solidFill>
                          <a:effectLst/>
                          <a:latin typeface="Arial" panose="020B0604020202020204" pitchFamily="34" charset="0"/>
                        </a:rPr>
                        <a:t>Langlois</a:t>
                      </a:r>
                      <a:r>
                        <a:rPr lang="en-US" sz="1100" i="0" dirty="0">
                          <a:solidFill>
                            <a:srgbClr val="000000"/>
                          </a:solidFill>
                          <a:effectLst/>
                          <a:latin typeface="Arial" panose="020B0604020202020204" pitchFamily="34" charset="0"/>
                        </a:rPr>
                        <a:t/>
                      </a:r>
                      <a:br>
                        <a:rPr lang="en-US" sz="1100" i="0" dirty="0">
                          <a:solidFill>
                            <a:srgbClr val="000000"/>
                          </a:solidFill>
                          <a:effectLst/>
                          <a:latin typeface="Arial" panose="020B0604020202020204" pitchFamily="34" charset="0"/>
                        </a:rPr>
                      </a:br>
                      <a:r>
                        <a:rPr lang="en-US" sz="1100" i="0" dirty="0">
                          <a:solidFill>
                            <a:srgbClr val="000000"/>
                          </a:solidFill>
                          <a:effectLst/>
                          <a:latin typeface="Arial" panose="020B0604020202020204" pitchFamily="34" charset="0"/>
                        </a:rPr>
                        <a:t>(</a:t>
                      </a:r>
                      <a:r>
                        <a:rPr lang="en-US" sz="1100" i="0" dirty="0" err="1">
                          <a:solidFill>
                            <a:srgbClr val="000000"/>
                          </a:solidFill>
                          <a:effectLst/>
                          <a:latin typeface="Arial" panose="020B0604020202020204" pitchFamily="34" charset="0"/>
                        </a:rPr>
                        <a:t>Polytechnique</a:t>
                      </a:r>
                      <a:r>
                        <a:rPr lang="en-US" sz="1100" i="0" dirty="0">
                          <a:solidFill>
                            <a:srgbClr val="000000"/>
                          </a:solidFill>
                          <a:effectLst/>
                          <a:latin typeface="Arial" panose="020B0604020202020204" pitchFamily="34" charset="0"/>
                        </a:rPr>
                        <a:t> Montreal)</a:t>
                      </a:r>
                      <a:endParaRPr lang="en-US" sz="1100" i="0" dirty="0">
                        <a:effectLst/>
                        <a:latin typeface="Calibri" panose="020F0502020204030204" pitchFamily="34" charset="0"/>
                      </a:endParaRPr>
                    </a:p>
                  </a:txBody>
                  <a:tcPr marL="0" marR="0" marT="0" marB="0">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807815685"/>
              </p:ext>
            </p:extLst>
          </p:nvPr>
        </p:nvGraphicFramePr>
        <p:xfrm>
          <a:off x="486410" y="2533967"/>
          <a:ext cx="7886700" cy="838200"/>
        </p:xfrm>
        <a:graphic>
          <a:graphicData uri="http://schemas.openxmlformats.org/drawingml/2006/table">
            <a:tbl>
              <a:tblPr/>
              <a:tblGrid>
                <a:gridCol w="2628900"/>
                <a:gridCol w="5257800"/>
              </a:tblGrid>
              <a:tr h="0">
                <a:tc>
                  <a:txBody>
                    <a:bodyPr/>
                    <a:lstStyle/>
                    <a:p>
                      <a:pPr algn="l" fontAlgn="ctr"/>
                      <a:r>
                        <a:rPr lang="en-US" sz="900" b="1" i="0" dirty="0" smtClean="0">
                          <a:solidFill>
                            <a:srgbClr val="000000"/>
                          </a:solidFill>
                          <a:effectLst/>
                          <a:latin typeface="Arial" panose="020B0604020202020204" pitchFamily="34" charset="0"/>
                        </a:rPr>
                        <a:t>15:15 Tuesday</a:t>
                      </a:r>
                      <a:endParaRPr lang="en-US" sz="1100" i="0" dirty="0">
                        <a:effectLst/>
                        <a:latin typeface="Calibri" panose="020F0502020204030204" pitchFamily="34" charset="0"/>
                      </a:endParaRPr>
                    </a:p>
                  </a:txBody>
                  <a:tcPr marL="0" marR="0" marT="0" marB="0" anchor="ctr">
                    <a:lnL w="12700" cap="flat" cmpd="sng" algn="ctr">
                      <a:solidFill>
                        <a:srgbClr val="9BC2E6"/>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c>
                  <a:txBody>
                    <a:bodyPr/>
                    <a:lstStyle/>
                    <a:p>
                      <a:pPr algn="l" fontAlgn="t"/>
                      <a:r>
                        <a:rPr lang="en-US" sz="1100" b="1" i="0">
                          <a:solidFill>
                            <a:srgbClr val="000000"/>
                          </a:solidFill>
                          <a:effectLst/>
                          <a:latin typeface="Arial" panose="020B0604020202020204" pitchFamily="34" charset="0"/>
                        </a:rPr>
                        <a:t>Configurable FPGA Packet Parser for Terabit Networks with Guaranteed Wire-Speed Throughput</a:t>
                      </a:r>
                      <a:endParaRPr lang="en-US" sz="1100" i="0">
                        <a:effectLst/>
                        <a:latin typeface="Calibri" panose="020F0502020204030204" pitchFamily="34" charset="0"/>
                      </a:endParaRPr>
                    </a:p>
                  </a:txBody>
                  <a:tcPr marL="0" marR="0" marT="0" marB="0">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DDEBF7"/>
                    </a:solidFill>
                  </a:tcPr>
                </a:tc>
              </a:tr>
              <a:tr h="0">
                <a:tc>
                  <a:txBody>
                    <a:bodyPr/>
                    <a:lstStyle/>
                    <a:p>
                      <a:pPr algn="l" fontAlgn="ctr"/>
                      <a:r>
                        <a:rPr lang="en-US" sz="900" i="0" dirty="0">
                          <a:effectLst/>
                          <a:latin typeface="Times New Roman" panose="02020603050405020304" pitchFamily="18" charset="0"/>
                        </a:rPr>
                        <a:t> </a:t>
                      </a:r>
                    </a:p>
                  </a:txBody>
                  <a:tcPr marL="0" marR="0" marT="0" marB="0" anchor="ctr">
                    <a:lnL w="12700" cap="flat" cmpd="sng" algn="ctr">
                      <a:solidFill>
                        <a:srgbClr val="9BC2E6"/>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c>
                  <a:txBody>
                    <a:bodyPr/>
                    <a:lstStyle/>
                    <a:p>
                      <a:pPr algn="l" fontAlgn="t"/>
                      <a:r>
                        <a:rPr lang="en-US" sz="1100" i="0" dirty="0">
                          <a:solidFill>
                            <a:srgbClr val="000000"/>
                          </a:solidFill>
                          <a:effectLst/>
                          <a:latin typeface="Arial" panose="020B0604020202020204" pitchFamily="34" charset="0"/>
                        </a:rPr>
                        <a:t>Jakub Cabal (1); Pavel </a:t>
                      </a:r>
                      <a:r>
                        <a:rPr lang="en-US" sz="1100" i="0" dirty="0" err="1">
                          <a:solidFill>
                            <a:srgbClr val="000000"/>
                          </a:solidFill>
                          <a:effectLst/>
                          <a:latin typeface="Arial" panose="020B0604020202020204" pitchFamily="34" charset="0"/>
                        </a:rPr>
                        <a:t>Benáček</a:t>
                      </a:r>
                      <a:r>
                        <a:rPr lang="en-US" sz="1100" i="0" dirty="0">
                          <a:solidFill>
                            <a:srgbClr val="000000"/>
                          </a:solidFill>
                          <a:effectLst/>
                          <a:latin typeface="Arial" panose="020B0604020202020204" pitchFamily="34" charset="0"/>
                        </a:rPr>
                        <a:t> (1); </a:t>
                      </a:r>
                      <a:r>
                        <a:rPr lang="en-US" sz="1100" i="0" dirty="0" err="1">
                          <a:solidFill>
                            <a:srgbClr val="000000"/>
                          </a:solidFill>
                          <a:effectLst/>
                          <a:latin typeface="Arial" panose="020B0604020202020204" pitchFamily="34" charset="0"/>
                        </a:rPr>
                        <a:t>Lukáš</a:t>
                      </a:r>
                      <a:r>
                        <a:rPr lang="en-US" sz="1100" i="0" dirty="0">
                          <a:solidFill>
                            <a:srgbClr val="000000"/>
                          </a:solidFill>
                          <a:effectLst/>
                          <a:latin typeface="Arial" panose="020B0604020202020204" pitchFamily="34" charset="0"/>
                        </a:rPr>
                        <a:t> </a:t>
                      </a:r>
                      <a:r>
                        <a:rPr lang="en-US" sz="1100" i="0" dirty="0" err="1">
                          <a:solidFill>
                            <a:srgbClr val="000000"/>
                          </a:solidFill>
                          <a:effectLst/>
                          <a:latin typeface="Arial" panose="020B0604020202020204" pitchFamily="34" charset="0"/>
                        </a:rPr>
                        <a:t>Kekely</a:t>
                      </a:r>
                      <a:r>
                        <a:rPr lang="en-US" sz="1100" i="0" dirty="0">
                          <a:solidFill>
                            <a:srgbClr val="000000"/>
                          </a:solidFill>
                          <a:effectLst/>
                          <a:latin typeface="Arial" panose="020B0604020202020204" pitchFamily="34" charset="0"/>
                        </a:rPr>
                        <a:t>(1); Michal </a:t>
                      </a:r>
                      <a:r>
                        <a:rPr lang="en-US" sz="1100" i="0" dirty="0" err="1">
                          <a:solidFill>
                            <a:srgbClr val="000000"/>
                          </a:solidFill>
                          <a:effectLst/>
                          <a:latin typeface="Arial" panose="020B0604020202020204" pitchFamily="34" charset="0"/>
                        </a:rPr>
                        <a:t>Kekely</a:t>
                      </a:r>
                      <a:r>
                        <a:rPr lang="en-US" sz="1100" i="0" dirty="0">
                          <a:solidFill>
                            <a:srgbClr val="000000"/>
                          </a:solidFill>
                          <a:effectLst/>
                          <a:latin typeface="Arial" panose="020B0604020202020204" pitchFamily="34" charset="0"/>
                        </a:rPr>
                        <a:t> (2); Viktor </a:t>
                      </a:r>
                      <a:r>
                        <a:rPr lang="en-US" sz="1100" i="0" dirty="0" err="1">
                          <a:solidFill>
                            <a:srgbClr val="000000"/>
                          </a:solidFill>
                          <a:effectLst/>
                          <a:latin typeface="Arial" panose="020B0604020202020204" pitchFamily="34" charset="0"/>
                        </a:rPr>
                        <a:t>Puš</a:t>
                      </a:r>
                      <a:r>
                        <a:rPr lang="en-US" sz="1100" i="0" dirty="0">
                          <a:solidFill>
                            <a:srgbClr val="000000"/>
                          </a:solidFill>
                          <a:effectLst/>
                          <a:latin typeface="Arial" panose="020B0604020202020204" pitchFamily="34" charset="0"/>
                        </a:rPr>
                        <a:t> (2); Jan </a:t>
                      </a:r>
                      <a:r>
                        <a:rPr lang="en-US" sz="1100" i="0" dirty="0" err="1">
                          <a:solidFill>
                            <a:srgbClr val="000000"/>
                          </a:solidFill>
                          <a:effectLst/>
                          <a:latin typeface="Arial" panose="020B0604020202020204" pitchFamily="34" charset="0"/>
                        </a:rPr>
                        <a:t>Kořenek</a:t>
                      </a:r>
                      <a:r>
                        <a:rPr lang="en-US" sz="1100" i="0" dirty="0">
                          <a:solidFill>
                            <a:srgbClr val="000000"/>
                          </a:solidFill>
                          <a:effectLst/>
                          <a:latin typeface="Arial" panose="020B0604020202020204" pitchFamily="34" charset="0"/>
                        </a:rPr>
                        <a:t> (3)</a:t>
                      </a:r>
                      <a:br>
                        <a:rPr lang="en-US" sz="1100" i="0" dirty="0">
                          <a:solidFill>
                            <a:srgbClr val="000000"/>
                          </a:solidFill>
                          <a:effectLst/>
                          <a:latin typeface="Arial" panose="020B0604020202020204" pitchFamily="34" charset="0"/>
                        </a:rPr>
                      </a:br>
                      <a:r>
                        <a:rPr lang="en-US" sz="1100" i="0" dirty="0">
                          <a:solidFill>
                            <a:srgbClr val="000000"/>
                          </a:solidFill>
                          <a:effectLst/>
                          <a:latin typeface="Arial" panose="020B0604020202020204" pitchFamily="34" charset="0"/>
                        </a:rPr>
                        <a:t>(1 CESNET </a:t>
                      </a:r>
                      <a:r>
                        <a:rPr lang="en-US" sz="1100" i="0" dirty="0" err="1">
                          <a:solidFill>
                            <a:srgbClr val="000000"/>
                          </a:solidFill>
                          <a:effectLst/>
                          <a:latin typeface="Arial" panose="020B0604020202020204" pitchFamily="34" charset="0"/>
                        </a:rPr>
                        <a:t>a.l.e</a:t>
                      </a:r>
                      <a:r>
                        <a:rPr lang="en-US" sz="1100" i="0" dirty="0">
                          <a:solidFill>
                            <a:srgbClr val="000000"/>
                          </a:solidFill>
                          <a:effectLst/>
                          <a:latin typeface="Arial" panose="020B0604020202020204" pitchFamily="34" charset="0"/>
                        </a:rPr>
                        <a:t>.; 2 </a:t>
                      </a:r>
                      <a:r>
                        <a:rPr lang="en-US" sz="1100" i="0" dirty="0" err="1">
                          <a:solidFill>
                            <a:srgbClr val="000000"/>
                          </a:solidFill>
                          <a:effectLst/>
                          <a:latin typeface="Arial" panose="020B0604020202020204" pitchFamily="34" charset="0"/>
                        </a:rPr>
                        <a:t>Netcope</a:t>
                      </a:r>
                      <a:r>
                        <a:rPr lang="en-US" sz="1100" i="0" dirty="0">
                          <a:solidFill>
                            <a:srgbClr val="000000"/>
                          </a:solidFill>
                          <a:effectLst/>
                          <a:latin typeface="Arial" panose="020B0604020202020204" pitchFamily="34" charset="0"/>
                        </a:rPr>
                        <a:t> Technologies ; 3 Brno </a:t>
                      </a:r>
                      <a:r>
                        <a:rPr lang="en-US" sz="1100" i="0" dirty="0" err="1">
                          <a:solidFill>
                            <a:srgbClr val="000000"/>
                          </a:solidFill>
                          <a:effectLst/>
                          <a:latin typeface="Arial" panose="020B0604020202020204" pitchFamily="34" charset="0"/>
                        </a:rPr>
                        <a:t>Unive</a:t>
                      </a:r>
                      <a:r>
                        <a:rPr lang="en-US" sz="1100" i="0" dirty="0">
                          <a:solidFill>
                            <a:srgbClr val="000000"/>
                          </a:solidFill>
                          <a:effectLst/>
                          <a:latin typeface="Arial" panose="020B0604020202020204" pitchFamily="34" charset="0"/>
                        </a:rPr>
                        <a:t> of Tech)</a:t>
                      </a:r>
                      <a:endParaRPr lang="en-US" sz="1100" i="0" dirty="0">
                        <a:effectLst/>
                        <a:latin typeface="Calibri" panose="020F0502020204030204" pitchFamily="34" charset="0"/>
                      </a:endParaRPr>
                    </a:p>
                  </a:txBody>
                  <a:tcPr marL="0" marR="0" marT="0" marB="0">
                    <a:lnL w="12700" cap="flat" cmpd="sng" algn="ctr">
                      <a:solidFill>
                        <a:srgbClr val="EAEAEA"/>
                      </a:solidFill>
                      <a:prstDash val="solid"/>
                      <a:round/>
                      <a:headEnd type="none" w="med" len="med"/>
                      <a:tailEnd type="none" w="med" len="med"/>
                    </a:lnL>
                    <a:lnR w="12700" cap="flat" cmpd="sng" algn="ctr">
                      <a:solidFill>
                        <a:srgbClr val="EAEAEA"/>
                      </a:solidFill>
                      <a:prstDash val="solid"/>
                      <a:round/>
                      <a:headEnd type="none" w="med" len="med"/>
                      <a:tailEnd type="none" w="med" len="med"/>
                    </a:lnR>
                    <a:lnT w="12700" cap="flat" cmpd="sng" algn="ctr">
                      <a:solidFill>
                        <a:srgbClr val="9BC2E6"/>
                      </a:solidFill>
                      <a:prstDash val="solid"/>
                      <a:round/>
                      <a:headEnd type="none" w="med" len="med"/>
                      <a:tailEnd type="none" w="med" len="med"/>
                    </a:lnT>
                    <a:lnB w="12700" cap="flat" cmpd="sng" algn="ctr">
                      <a:solidFill>
                        <a:srgbClr val="9BC2E6"/>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98973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1" y="109537"/>
            <a:ext cx="6172200" cy="479822"/>
          </a:xfrm>
        </p:spPr>
        <p:txBody>
          <a:bodyPr>
            <a:normAutofit fontScale="90000"/>
          </a:bodyPr>
          <a:lstStyle/>
          <a:p>
            <a:pPr algn="r"/>
            <a:r>
              <a:rPr lang="en-US" dirty="0" smtClean="0"/>
              <a:t> The P4 Language Consortium</a:t>
            </a:r>
            <a:endParaRPr lang="en-US" dirty="0"/>
          </a:p>
        </p:txBody>
      </p:sp>
      <p:sp>
        <p:nvSpPr>
          <p:cNvPr id="6" name="TextBox 5"/>
          <p:cNvSpPr txBox="1"/>
          <p:nvPr/>
        </p:nvSpPr>
        <p:spPr>
          <a:xfrm>
            <a:off x="228600" y="1046712"/>
            <a:ext cx="2800350" cy="3539430"/>
          </a:xfrm>
          <a:prstGeom prst="rect">
            <a:avLst/>
          </a:prstGeom>
          <a:noFill/>
          <a:ln>
            <a:noFill/>
          </a:ln>
        </p:spPr>
        <p:txBody>
          <a:bodyPr wrap="square" rtlCol="0">
            <a:spAutoFit/>
          </a:bodyPr>
          <a:lstStyle/>
          <a:p>
            <a:pPr marL="214313" indent="-214313">
              <a:buFont typeface="Arial" panose="020B0604020202020204" pitchFamily="34" charset="0"/>
              <a:buChar char="•"/>
            </a:pPr>
            <a:r>
              <a:rPr lang="en-US" sz="1400" b="1" dirty="0" smtClean="0"/>
              <a:t>http://p4.org</a:t>
            </a:r>
          </a:p>
          <a:p>
            <a:pPr marL="214313" indent="-214313">
              <a:buFont typeface="Arial" panose="020B0604020202020204" pitchFamily="34" charset="0"/>
              <a:buChar char="•"/>
            </a:pPr>
            <a:endParaRPr lang="en-US" sz="1400" b="1" dirty="0" smtClean="0"/>
          </a:p>
          <a:p>
            <a:pPr marL="214313" indent="-214313">
              <a:buFont typeface="Arial" panose="020B0604020202020204" pitchFamily="34" charset="0"/>
              <a:buChar char="•"/>
            </a:pPr>
            <a:r>
              <a:rPr lang="en-US" sz="1400" b="1" dirty="0" smtClean="0"/>
              <a:t>Consortium </a:t>
            </a:r>
            <a:r>
              <a:rPr lang="en-US" sz="1400" b="1" dirty="0"/>
              <a:t>of academic and industry members</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Open source, evolving, domain-specific language</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Permissive Apache license, code on GitHub today</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Membership is free: contributions are welcome</a:t>
            </a:r>
          </a:p>
          <a:p>
            <a:pPr marL="214313" indent="-214313">
              <a:buFont typeface="Arial" panose="020B0604020202020204" pitchFamily="34" charset="0"/>
              <a:buChar char="•"/>
            </a:pPr>
            <a:endParaRPr lang="en-US" sz="1400" b="1" dirty="0"/>
          </a:p>
          <a:p>
            <a:pPr marL="214313" indent="-214313">
              <a:buFont typeface="Arial" panose="020B0604020202020204" pitchFamily="34" charset="0"/>
              <a:buChar char="•"/>
            </a:pPr>
            <a:r>
              <a:rPr lang="en-US" sz="1400" b="1" dirty="0"/>
              <a:t>Independent, set up as a California </a:t>
            </a:r>
            <a:r>
              <a:rPr lang="en-US" sz="1400" b="1" dirty="0" smtClean="0"/>
              <a:t>nonprofit</a:t>
            </a:r>
          </a:p>
        </p:txBody>
      </p:sp>
      <p:graphicFrame>
        <p:nvGraphicFramePr>
          <p:cNvPr id="4" name="Object 3"/>
          <p:cNvGraphicFramePr>
            <a:graphicFrameLocks noChangeAspect="1"/>
          </p:cNvGraphicFramePr>
          <p:nvPr>
            <p:extLst/>
          </p:nvPr>
        </p:nvGraphicFramePr>
        <p:xfrm>
          <a:off x="3352800" y="971549"/>
          <a:ext cx="5431647" cy="3435413"/>
        </p:xfrm>
        <a:graphic>
          <a:graphicData uri="http://schemas.openxmlformats.org/presentationml/2006/ole">
            <mc:AlternateContent xmlns:mc="http://schemas.openxmlformats.org/markup-compatibility/2006">
              <mc:Choice xmlns:v="urn:schemas-microsoft-com:vml" Requires="v">
                <p:oleObj spid="_x0000_s2367" name="Image" r:id="rId4" imgW="11669760" imgH="7872840" progId="PhotoshopElements.Image.11">
                  <p:embed/>
                </p:oleObj>
              </mc:Choice>
              <mc:Fallback>
                <p:oleObj name="Image" r:id="rId4" imgW="11669760" imgH="7872840" progId="PhotoshopElements.Image.11">
                  <p:embed/>
                  <p:pic>
                    <p:nvPicPr>
                      <p:cNvPr id="0" name=""/>
                      <p:cNvPicPr/>
                      <p:nvPr/>
                    </p:nvPicPr>
                    <p:blipFill>
                      <a:blip r:embed="rId5"/>
                      <a:stretch>
                        <a:fillRect/>
                      </a:stretch>
                    </p:blipFill>
                    <p:spPr>
                      <a:xfrm>
                        <a:off x="3352800" y="971549"/>
                        <a:ext cx="5431647" cy="3435413"/>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1257300" y="119361"/>
          <a:ext cx="1257300" cy="455414"/>
        </p:xfrm>
        <a:graphic>
          <a:graphicData uri="http://schemas.openxmlformats.org/presentationml/2006/ole">
            <mc:AlternateContent xmlns:mc="http://schemas.openxmlformats.org/markup-compatibility/2006">
              <mc:Choice xmlns:v="urn:schemas-microsoft-com:vml" Requires="v">
                <p:oleObj spid="_x0000_s2368" name="Image" r:id="rId6" imgW="1739520" imgH="647280" progId="PhotoshopElements.Image.11">
                  <p:embed/>
                </p:oleObj>
              </mc:Choice>
              <mc:Fallback>
                <p:oleObj name="Image" r:id="rId6" imgW="1739520" imgH="647280" progId="PhotoshopElements.Image.11">
                  <p:embed/>
                  <p:pic>
                    <p:nvPicPr>
                      <p:cNvPr id="0" name=""/>
                      <p:cNvPicPr/>
                      <p:nvPr/>
                    </p:nvPicPr>
                    <p:blipFill>
                      <a:blip r:embed="rId7"/>
                      <a:stretch>
                        <a:fillRect/>
                      </a:stretch>
                    </p:blipFill>
                    <p:spPr>
                      <a:xfrm>
                        <a:off x="1257300" y="119361"/>
                        <a:ext cx="1257300" cy="455414"/>
                      </a:xfrm>
                      <a:prstGeom prst="rect">
                        <a:avLst/>
                      </a:prstGeom>
                    </p:spPr>
                  </p:pic>
                </p:oleObj>
              </mc:Fallback>
            </mc:AlternateContent>
          </a:graphicData>
        </a:graphic>
      </p:graphicFrame>
      <p:sp>
        <p:nvSpPr>
          <p:cNvPr id="3" name="Slide Number Placeholder 2"/>
          <p:cNvSpPr>
            <a:spLocks noGrp="1"/>
          </p:cNvSpPr>
          <p:nvPr>
            <p:ph type="sldNum" sz="quarter" idx="4"/>
          </p:nvPr>
        </p:nvSpPr>
        <p:spPr/>
        <p:txBody>
          <a:bodyPr/>
          <a:lstStyle/>
          <a:p>
            <a:fld id="{7D98702C-BA5F-8D4B-B23D-DEB8E47CE420}" type="slidenum">
              <a:rPr lang="en-US" smtClean="0"/>
              <a:pPr/>
              <a:t>143</a:t>
            </a:fld>
            <a:endParaRPr lang="en-US" dirty="0"/>
          </a:p>
        </p:txBody>
      </p:sp>
    </p:spTree>
    <p:extLst>
      <p:ext uri="{BB962C8B-B14F-4D97-AF65-F5344CB8AC3E}">
        <p14:creationId xmlns:p14="http://schemas.microsoft.com/office/powerpoint/2010/main" val="247508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286" y="2143969"/>
            <a:ext cx="708279" cy="323074"/>
          </a:xfrm>
          <a:prstGeom prst="rect">
            <a:avLst/>
          </a:prstGeom>
        </p:spPr>
      </p:pic>
      <p:pic>
        <p:nvPicPr>
          <p:cNvPr id="62" name="Picture 61" descr="Netberg-logo-p4-final.png"/>
          <p:cNvPicPr>
            <a:picLocks noChangeAspect="1"/>
          </p:cNvPicPr>
          <p:nvPr/>
        </p:nvPicPr>
        <p:blipFill rotWithShape="1">
          <a:blip r:embed="rId4">
            <a:extLst>
              <a:ext uri="{28A0092B-C50C-407E-A947-70E740481C1C}">
                <a14:useLocalDpi xmlns:a14="http://schemas.microsoft.com/office/drawing/2010/main" val="0"/>
              </a:ext>
            </a:extLst>
          </a:blip>
          <a:srcRect l="16477" r="16823"/>
          <a:stretch/>
        </p:blipFill>
        <p:spPr>
          <a:xfrm>
            <a:off x="7139458" y="2174590"/>
            <a:ext cx="399155" cy="272440"/>
          </a:xfrm>
          <a:prstGeom prst="rect">
            <a:avLst/>
          </a:prstGeom>
        </p:spPr>
      </p:pic>
      <p:pic>
        <p:nvPicPr>
          <p:cNvPr id="33" name="Picture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6289" y="4363195"/>
            <a:ext cx="1210183" cy="548141"/>
          </a:xfrm>
          <a:prstGeom prst="rect">
            <a:avLst/>
          </a:prstGeom>
        </p:spPr>
      </p:pic>
      <p:pic>
        <p:nvPicPr>
          <p:cNvPr id="60" name="Picture 59"/>
          <p:cNvPicPr>
            <a:picLocks noChangeAspect="1"/>
          </p:cNvPicPr>
          <p:nvPr/>
        </p:nvPicPr>
        <p:blipFill>
          <a:blip r:embed="rId6"/>
          <a:stretch>
            <a:fillRect/>
          </a:stretch>
        </p:blipFill>
        <p:spPr>
          <a:xfrm>
            <a:off x="882934" y="4120738"/>
            <a:ext cx="723900" cy="329558"/>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0601" y="2251710"/>
            <a:ext cx="990599" cy="452141"/>
          </a:xfrm>
          <a:prstGeom prst="rect">
            <a:avLst/>
          </a:prstGeom>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00200" y="2131293"/>
            <a:ext cx="1046726" cy="474379"/>
          </a:xfrm>
          <a:prstGeom prst="rect">
            <a:avLst/>
          </a:prstGeom>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8747" y="2160029"/>
            <a:ext cx="1046726" cy="475785"/>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45542" y="2165493"/>
            <a:ext cx="936087" cy="424504"/>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512930" y="2093347"/>
            <a:ext cx="1104340" cy="502967"/>
          </a:xfrm>
          <a:prstGeom prst="rect">
            <a:avLst/>
          </a:prstGeom>
        </p:spPr>
      </p:pic>
      <p:pic>
        <p:nvPicPr>
          <p:cNvPr id="17" name="Picture 16"/>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82274" y="2267295"/>
            <a:ext cx="970526" cy="441615"/>
          </a:xfrm>
          <a:prstGeom prst="rect">
            <a:avLst/>
          </a:prstGeom>
        </p:spPr>
      </p:pic>
      <p:sp>
        <p:nvSpPr>
          <p:cNvPr id="38" name="Rectangle 37"/>
          <p:cNvSpPr/>
          <p:nvPr/>
        </p:nvSpPr>
        <p:spPr>
          <a:xfrm>
            <a:off x="77744" y="2267826"/>
            <a:ext cx="1025746" cy="254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400" b="1" dirty="0">
                <a:solidFill>
                  <a:prstClr val="black"/>
                </a:solidFill>
              </a:rPr>
              <a:t>Systems</a:t>
            </a:r>
          </a:p>
        </p:txBody>
      </p:sp>
      <p:pic>
        <p:nvPicPr>
          <p:cNvPr id="44" name="Picture 43" descr="p4_logotype_we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88411" y="75342"/>
            <a:ext cx="493410" cy="428488"/>
          </a:xfrm>
          <a:prstGeom prst="rect">
            <a:avLst/>
          </a:prstGeom>
        </p:spPr>
      </p:pic>
      <p:pic>
        <p:nvPicPr>
          <p:cNvPr id="43" name="Picture 42"/>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0" y="0"/>
            <a:ext cx="1250838" cy="497738"/>
          </a:xfrm>
          <a:prstGeom prst="rect">
            <a:avLst/>
          </a:prstGeom>
        </p:spPr>
      </p:pic>
      <p:sp>
        <p:nvSpPr>
          <p:cNvPr id="2" name="Title 1"/>
          <p:cNvSpPr>
            <a:spLocks noGrp="1"/>
          </p:cNvSpPr>
          <p:nvPr>
            <p:ph type="title"/>
          </p:nvPr>
        </p:nvSpPr>
        <p:spPr/>
        <p:txBody>
          <a:bodyPr>
            <a:normAutofit/>
          </a:bodyPr>
          <a:lstStyle/>
          <a:p>
            <a:pPr algn="ctr"/>
            <a:r>
              <a:rPr lang="en-US" b="1" dirty="0" smtClean="0"/>
              <a:t>P4.org current membership</a:t>
            </a:r>
            <a:endParaRPr lang="en-US" dirty="0"/>
          </a:p>
        </p:txBody>
      </p:sp>
      <p:pic>
        <p:nvPicPr>
          <p:cNvPr id="34" name="Picture 3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579720" y="3938065"/>
            <a:ext cx="1108378" cy="685288"/>
          </a:xfrm>
          <a:prstGeom prst="rect">
            <a:avLst/>
          </a:prstGeom>
        </p:spPr>
      </p:pic>
      <p:pic>
        <p:nvPicPr>
          <p:cNvPr id="35" name="Picture 3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724846" y="4456469"/>
            <a:ext cx="1064086" cy="434449"/>
          </a:xfrm>
          <a:prstGeom prst="rect">
            <a:avLst/>
          </a:prstGeom>
        </p:spPr>
      </p:pic>
      <p:pic>
        <p:nvPicPr>
          <p:cNvPr id="36" name="Picture 3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07250" y="4071572"/>
            <a:ext cx="542338" cy="542338"/>
          </a:xfrm>
          <a:prstGeom prst="rect">
            <a:avLst/>
          </a:prstGeom>
        </p:spPr>
      </p:pic>
      <p:pic>
        <p:nvPicPr>
          <p:cNvPr id="37" name="Picture 3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28718" y="4127975"/>
            <a:ext cx="939082" cy="428262"/>
          </a:xfrm>
          <a:prstGeom prst="rect">
            <a:avLst/>
          </a:prstGeom>
        </p:spPr>
      </p:pic>
      <p:sp>
        <p:nvSpPr>
          <p:cNvPr id="41" name="Rectangle 40"/>
          <p:cNvSpPr/>
          <p:nvPr/>
        </p:nvSpPr>
        <p:spPr>
          <a:xfrm>
            <a:off x="-100635" y="4338197"/>
            <a:ext cx="1204599" cy="25153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400" b="1" dirty="0" smtClean="0">
                <a:solidFill>
                  <a:prstClr val="black"/>
                </a:solidFill>
              </a:rPr>
              <a:t>Academia/</a:t>
            </a:r>
          </a:p>
          <a:p>
            <a:pPr algn="r"/>
            <a:r>
              <a:rPr lang="en-US" sz="1400" b="1" dirty="0" smtClean="0">
                <a:solidFill>
                  <a:prstClr val="black"/>
                </a:solidFill>
              </a:rPr>
              <a:t>Research</a:t>
            </a:r>
            <a:endParaRPr lang="en-US" sz="1400" b="1" dirty="0">
              <a:solidFill>
                <a:prstClr val="black"/>
              </a:solidFill>
            </a:endParaRPr>
          </a:p>
        </p:txBody>
      </p:sp>
      <p:pic>
        <p:nvPicPr>
          <p:cNvPr id="18" name="Picture 17"/>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715052" y="4082919"/>
            <a:ext cx="430414" cy="430414"/>
          </a:xfrm>
          <a:prstGeom prst="rect">
            <a:avLst/>
          </a:prstGeom>
        </p:spPr>
      </p:pic>
      <p:pic>
        <p:nvPicPr>
          <p:cNvPr id="10" name="Picture 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012021" y="2619295"/>
            <a:ext cx="966311" cy="438784"/>
          </a:xfrm>
          <a:prstGeom prst="rect">
            <a:avLst/>
          </a:prstGeom>
        </p:spPr>
      </p:pic>
      <p:pic>
        <p:nvPicPr>
          <p:cNvPr id="21" name="Picture 2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720887" y="2820152"/>
            <a:ext cx="989724" cy="450325"/>
          </a:xfrm>
          <a:prstGeom prst="rect">
            <a:avLst/>
          </a:prstGeom>
        </p:spPr>
      </p:pic>
      <p:pic>
        <p:nvPicPr>
          <p:cNvPr id="25" name="Picture 24"/>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114669" y="2582592"/>
            <a:ext cx="974246" cy="440730"/>
          </a:xfrm>
          <a:prstGeom prst="rect">
            <a:avLst/>
          </a:prstGeom>
        </p:spPr>
      </p:pic>
      <p:pic>
        <p:nvPicPr>
          <p:cNvPr id="26" name="Picture 25"/>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401442" y="3158999"/>
            <a:ext cx="861073" cy="389533"/>
          </a:xfrm>
          <a:prstGeom prst="rect">
            <a:avLst/>
          </a:prstGeom>
        </p:spPr>
      </p:pic>
      <p:pic>
        <p:nvPicPr>
          <p:cNvPr id="27" name="Picture 26"/>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088881" y="2681356"/>
            <a:ext cx="1068550" cy="487330"/>
          </a:xfrm>
          <a:prstGeom prst="rect">
            <a:avLst/>
          </a:prstGeom>
        </p:spPr>
      </p:pic>
      <p:pic>
        <p:nvPicPr>
          <p:cNvPr id="28" name="Picture 2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133606" y="2610370"/>
            <a:ext cx="955292" cy="434899"/>
          </a:xfrm>
          <a:prstGeom prst="rect">
            <a:avLst/>
          </a:prstGeom>
        </p:spPr>
      </p:pic>
      <p:pic>
        <p:nvPicPr>
          <p:cNvPr id="31" name="Picture 30"/>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061464" y="3107528"/>
            <a:ext cx="1290828" cy="590093"/>
          </a:xfrm>
          <a:prstGeom prst="rect">
            <a:avLst/>
          </a:prstGeom>
        </p:spPr>
      </p:pic>
      <p:pic>
        <p:nvPicPr>
          <p:cNvPr id="32" name="Picture 31"/>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3979442" y="3139729"/>
            <a:ext cx="922019" cy="419678"/>
          </a:xfrm>
          <a:prstGeom prst="rect">
            <a:avLst/>
          </a:prstGeom>
        </p:spPr>
      </p:pic>
      <p:sp>
        <p:nvSpPr>
          <p:cNvPr id="39" name="Rectangle 38"/>
          <p:cNvSpPr/>
          <p:nvPr/>
        </p:nvSpPr>
        <p:spPr>
          <a:xfrm>
            <a:off x="-204098" y="2937510"/>
            <a:ext cx="1322595" cy="254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400" b="1" dirty="0" smtClean="0">
                <a:solidFill>
                  <a:prstClr val="black"/>
                </a:solidFill>
              </a:rPr>
              <a:t>Targets</a:t>
            </a:r>
            <a:endParaRPr lang="en-US" sz="1400" b="1" dirty="0">
              <a:solidFill>
                <a:prstClr val="black"/>
              </a:solidFill>
            </a:endParaRPr>
          </a:p>
        </p:txBody>
      </p:sp>
      <p:pic>
        <p:nvPicPr>
          <p:cNvPr id="24" name="Picture 2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836971" y="2596211"/>
            <a:ext cx="1143000" cy="520522"/>
          </a:xfrm>
          <a:prstGeom prst="rect">
            <a:avLst/>
          </a:prstGeom>
        </p:spPr>
      </p:pic>
      <p:pic>
        <p:nvPicPr>
          <p:cNvPr id="40" name="Picture 39"/>
          <p:cNvPicPr>
            <a:picLocks noChangeAspect="1"/>
          </p:cNvPicPr>
          <p:nvPr/>
        </p:nvPicPr>
        <p:blipFill>
          <a:blip r:embed="rId29"/>
          <a:stretch>
            <a:fillRect/>
          </a:stretch>
        </p:blipFill>
        <p:spPr>
          <a:xfrm>
            <a:off x="2168832" y="2535809"/>
            <a:ext cx="1488768" cy="677766"/>
          </a:xfrm>
          <a:prstGeom prst="rect">
            <a:avLst/>
          </a:prstGeom>
        </p:spPr>
      </p:pic>
      <p:pic>
        <p:nvPicPr>
          <p:cNvPr id="9" name="Picture 8"/>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715000" y="2937510"/>
            <a:ext cx="815806" cy="237749"/>
          </a:xfrm>
          <a:prstGeom prst="rect">
            <a:avLst/>
          </a:prstGeom>
        </p:spPr>
      </p:pic>
      <p:pic>
        <p:nvPicPr>
          <p:cNvPr id="19" name="Picture 18"/>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2511636" y="3121214"/>
            <a:ext cx="958184" cy="434640"/>
          </a:xfrm>
          <a:prstGeom prst="rect">
            <a:avLst/>
          </a:prstGeom>
        </p:spPr>
      </p:pic>
      <p:sp>
        <p:nvSpPr>
          <p:cNvPr id="4" name="Rectangle 3"/>
          <p:cNvSpPr/>
          <p:nvPr/>
        </p:nvSpPr>
        <p:spPr>
          <a:xfrm>
            <a:off x="-76200" y="1646678"/>
            <a:ext cx="1192672" cy="254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400" b="1" dirty="0" smtClean="0">
                <a:solidFill>
                  <a:prstClr val="black"/>
                </a:solidFill>
              </a:rPr>
              <a:t>Operators/</a:t>
            </a:r>
          </a:p>
          <a:p>
            <a:pPr algn="r"/>
            <a:r>
              <a:rPr lang="en-US" sz="1400" b="1" dirty="0" smtClean="0">
                <a:solidFill>
                  <a:prstClr val="black"/>
                </a:solidFill>
              </a:rPr>
              <a:t>End Users</a:t>
            </a:r>
            <a:endParaRPr lang="en-US" sz="1200" b="1" dirty="0">
              <a:solidFill>
                <a:prstClr val="black"/>
              </a:solidFill>
            </a:endParaRPr>
          </a:p>
        </p:txBody>
      </p:sp>
      <p:pic>
        <p:nvPicPr>
          <p:cNvPr id="5" name="Picture 4"/>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1143001" y="1399478"/>
            <a:ext cx="1038784" cy="470296"/>
          </a:xfrm>
          <a:prstGeom prst="rect">
            <a:avLst/>
          </a:prstGeom>
        </p:spPr>
      </p:pic>
      <p:pic>
        <p:nvPicPr>
          <p:cNvPr id="6" name="Picture 5"/>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865350" y="1663355"/>
            <a:ext cx="1066799" cy="484485"/>
          </a:xfrm>
          <a:prstGeom prst="rect">
            <a:avLst/>
          </a:prstGeom>
        </p:spPr>
      </p:pic>
      <p:pic>
        <p:nvPicPr>
          <p:cNvPr id="7" name="Picture 6"/>
          <p:cNvPicPr>
            <a:picLocks noChangeAspect="1"/>
          </p:cNvPicPr>
          <p:nvPr/>
        </p:nvPicPr>
        <p:blipFill>
          <a:blip r:embed="rId34"/>
          <a:stretch>
            <a:fillRect/>
          </a:stretch>
        </p:blipFill>
        <p:spPr>
          <a:xfrm>
            <a:off x="2433184" y="1238372"/>
            <a:ext cx="1268420" cy="577452"/>
          </a:xfrm>
          <a:prstGeom prst="rect">
            <a:avLst/>
          </a:prstGeom>
        </p:spPr>
      </p:pic>
      <p:pic>
        <p:nvPicPr>
          <p:cNvPr id="8" name="Picture 7"/>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114626" y="1356648"/>
            <a:ext cx="1244466" cy="566547"/>
          </a:xfrm>
          <a:prstGeom prst="rect">
            <a:avLst/>
          </a:prstGeom>
        </p:spPr>
      </p:pic>
      <p:pic>
        <p:nvPicPr>
          <p:cNvPr id="3" name="Picture 2"/>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168261" y="1613273"/>
            <a:ext cx="920393" cy="381000"/>
          </a:xfrm>
          <a:prstGeom prst="rect">
            <a:avLst/>
          </a:prstGeom>
        </p:spPr>
      </p:pic>
      <p:pic>
        <p:nvPicPr>
          <p:cNvPr id="51" name="Picture 14" descr="intel"/>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3388860" y="792576"/>
            <a:ext cx="1305560" cy="594360"/>
          </a:xfrm>
          <a:prstGeom prst="rect">
            <a:avLst/>
          </a:prstGeom>
          <a:noFill/>
          <a:extLst>
            <a:ext uri="{909E8E84-426E-40dd-AFC4-6F175D3DCCD1}">
              <a14:hiddenFill xmlns:a14="http://schemas.microsoft.com/office/drawing/2010/main" xmlns="">
                <a:solidFill>
                  <a:srgbClr val="FFFFFF"/>
                </a:solidFill>
              </a14:hiddenFill>
            </a:ext>
          </a:extLst>
        </p:spPr>
      </p:pic>
      <p:pic>
        <p:nvPicPr>
          <p:cNvPr id="52" name="Picture 20" descr="princeton-university"/>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6360978" y="784619"/>
            <a:ext cx="1017163" cy="628891"/>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2" descr="standford-university"/>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7663692" y="829305"/>
            <a:ext cx="1194755" cy="487223"/>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94" descr="File:Googlelogo.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203052" y="959698"/>
            <a:ext cx="900257" cy="307299"/>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Rectangle 55"/>
          <p:cNvSpPr/>
          <p:nvPr/>
        </p:nvSpPr>
        <p:spPr>
          <a:xfrm>
            <a:off x="152400" y="803910"/>
            <a:ext cx="2181785" cy="204776"/>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50" b="1" smtClean="0">
                <a:solidFill>
                  <a:prstClr val="black">
                    <a:lumMod val="65000"/>
                    <a:lumOff val="35000"/>
                  </a:prstClr>
                </a:solidFill>
              </a:rPr>
              <a:t>Original P4 </a:t>
            </a:r>
            <a:r>
              <a:rPr lang="en-US" sz="1150" b="1" dirty="0" smtClean="0">
                <a:solidFill>
                  <a:prstClr val="black">
                    <a:lumMod val="65000"/>
                    <a:lumOff val="35000"/>
                  </a:prstClr>
                </a:solidFill>
              </a:rPr>
              <a:t>Paper Authors</a:t>
            </a:r>
            <a:r>
              <a:rPr lang="en-US" sz="1150" b="1" dirty="0">
                <a:solidFill>
                  <a:prstClr val="black">
                    <a:lumMod val="65000"/>
                    <a:lumOff val="35000"/>
                  </a:prstClr>
                </a:solidFill>
              </a:rPr>
              <a:t>:</a:t>
            </a:r>
          </a:p>
        </p:txBody>
      </p:sp>
      <p:pic>
        <p:nvPicPr>
          <p:cNvPr id="59" name="Picture 58"/>
          <p:cNvPicPr>
            <a:picLocks noChangeAspect="1"/>
          </p:cNvPicPr>
          <p:nvPr/>
        </p:nvPicPr>
        <p:blipFill>
          <a:blip r:embed="rId29"/>
          <a:stretch>
            <a:fillRect/>
          </a:stretch>
        </p:blipFill>
        <p:spPr>
          <a:xfrm>
            <a:off x="285551" y="791787"/>
            <a:ext cx="1631950" cy="742950"/>
          </a:xfrm>
          <a:prstGeom prst="rect">
            <a:avLst/>
          </a:prstGeom>
        </p:spPr>
      </p:pic>
      <p:pic>
        <p:nvPicPr>
          <p:cNvPr id="22" name="Picture 21" descr="cmcsa-logo-p4-v1.png"/>
          <p:cNvPicPr>
            <a:picLocks noChangeAspect="1"/>
          </p:cNvPicPr>
          <p:nvPr/>
        </p:nvPicPr>
        <p:blipFill>
          <a:blip r:embed="rId41">
            <a:extLst>
              <a:ext uri="{28A0092B-C50C-407E-A947-70E740481C1C}">
                <a14:useLocalDpi xmlns:a14="http://schemas.microsoft.com/office/drawing/2010/main"/>
              </a:ext>
            </a:extLst>
          </a:blip>
          <a:stretch>
            <a:fillRect/>
          </a:stretch>
        </p:blipFill>
        <p:spPr>
          <a:xfrm>
            <a:off x="3006278" y="1578824"/>
            <a:ext cx="1208271" cy="550069"/>
          </a:xfrm>
          <a:prstGeom prst="rect">
            <a:avLst/>
          </a:prstGeom>
        </p:spPr>
      </p:pic>
      <p:pic>
        <p:nvPicPr>
          <p:cNvPr id="29" name="Picture 28" descr="h1_kt.png"/>
          <p:cNvPicPr>
            <a:picLocks noChangeAspect="1"/>
          </p:cNvPicPr>
          <p:nvPr/>
        </p:nvPicPr>
        <p:blipFill>
          <a:blip r:embed="rId42">
            <a:extLst>
              <a:ext uri="{28A0092B-C50C-407E-A947-70E740481C1C}">
                <a14:useLocalDpi xmlns:a14="http://schemas.microsoft.com/office/drawing/2010/main"/>
              </a:ext>
            </a:extLst>
          </a:blip>
          <a:stretch>
            <a:fillRect/>
          </a:stretch>
        </p:blipFill>
        <p:spPr>
          <a:xfrm>
            <a:off x="5731674" y="1660288"/>
            <a:ext cx="415434" cy="340520"/>
          </a:xfrm>
          <a:prstGeom prst="rect">
            <a:avLst/>
          </a:prstGeom>
        </p:spPr>
      </p:pic>
      <p:pic>
        <p:nvPicPr>
          <p:cNvPr id="30" name="Picture 29" descr="tencent-logo-p4.png"/>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7877753" y="1438310"/>
            <a:ext cx="1004068" cy="457105"/>
          </a:xfrm>
          <a:prstGeom prst="rect">
            <a:avLst/>
          </a:prstGeom>
        </p:spPr>
      </p:pic>
      <p:pic>
        <p:nvPicPr>
          <p:cNvPr id="42" name="Picture 41" descr="brcm-ltd-logo-p4.png"/>
          <p:cNvPicPr>
            <a:picLocks noChangeAspect="1"/>
          </p:cNvPicPr>
          <p:nvPr/>
        </p:nvPicPr>
        <p:blipFill>
          <a:blip r:embed="rId44">
            <a:extLst>
              <a:ext uri="{28A0092B-C50C-407E-A947-70E740481C1C}">
                <a14:useLocalDpi xmlns:a14="http://schemas.microsoft.com/office/drawing/2010/main"/>
              </a:ext>
            </a:extLst>
          </a:blip>
          <a:stretch>
            <a:fillRect/>
          </a:stretch>
        </p:blipFill>
        <p:spPr>
          <a:xfrm>
            <a:off x="3192875" y="2852502"/>
            <a:ext cx="1150525" cy="523780"/>
          </a:xfrm>
          <a:prstGeom prst="rect">
            <a:avLst/>
          </a:prstGeom>
        </p:spPr>
      </p:pic>
      <p:pic>
        <p:nvPicPr>
          <p:cNvPr id="45" name="Picture 44" descr="cn-logo-p4-v1.png"/>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4702870" y="2861702"/>
            <a:ext cx="914400" cy="416283"/>
          </a:xfrm>
          <a:prstGeom prst="rect">
            <a:avLst/>
          </a:prstGeom>
        </p:spPr>
      </p:pic>
      <p:pic>
        <p:nvPicPr>
          <p:cNvPr id="46" name="Picture 45" descr="inventec-logo-p4.png"/>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5294345" y="2100100"/>
            <a:ext cx="803110" cy="365618"/>
          </a:xfrm>
          <a:prstGeom prst="rect">
            <a:avLst/>
          </a:prstGeom>
        </p:spPr>
      </p:pic>
      <p:pic>
        <p:nvPicPr>
          <p:cNvPr id="47" name="Picture 46" descr="hitechglobal-logo-p4.png"/>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4447579" y="3588908"/>
            <a:ext cx="936464" cy="426328"/>
          </a:xfrm>
          <a:prstGeom prst="rect">
            <a:avLst/>
          </a:prstGeom>
        </p:spPr>
      </p:pic>
      <p:pic>
        <p:nvPicPr>
          <p:cNvPr id="48" name="Picture 47" descr="mosys-logo-p4.png"/>
          <p:cNvPicPr>
            <a:picLocks noChangeAspect="1"/>
          </p:cNvPicPr>
          <p:nvPr/>
        </p:nvPicPr>
        <p:blipFill>
          <a:blip r:embed="rId48">
            <a:extLst>
              <a:ext uri="{28A0092B-C50C-407E-A947-70E740481C1C}">
                <a14:useLocalDpi xmlns:a14="http://schemas.microsoft.com/office/drawing/2010/main"/>
              </a:ext>
            </a:extLst>
          </a:blip>
          <a:stretch>
            <a:fillRect/>
          </a:stretch>
        </p:blipFill>
        <p:spPr>
          <a:xfrm>
            <a:off x="1085771" y="3027929"/>
            <a:ext cx="1142999" cy="520354"/>
          </a:xfrm>
          <a:prstGeom prst="rect">
            <a:avLst/>
          </a:prstGeom>
        </p:spPr>
      </p:pic>
      <p:pic>
        <p:nvPicPr>
          <p:cNvPr id="49" name="Picture 48" descr="vmware-logo-p4.png"/>
          <p:cNvPicPr>
            <a:picLocks noChangeAspect="1"/>
          </p:cNvPicPr>
          <p:nvPr/>
        </p:nvPicPr>
        <p:blipFill>
          <a:blip r:embed="rId49">
            <a:extLst>
              <a:ext uri="{28A0092B-C50C-407E-A947-70E740481C1C}">
                <a14:useLocalDpi xmlns:a14="http://schemas.microsoft.com/office/drawing/2010/main"/>
              </a:ext>
            </a:extLst>
          </a:blip>
          <a:stretch>
            <a:fillRect/>
          </a:stretch>
        </p:blipFill>
        <p:spPr>
          <a:xfrm>
            <a:off x="4807302" y="3086659"/>
            <a:ext cx="1142365" cy="520065"/>
          </a:xfrm>
          <a:prstGeom prst="rect">
            <a:avLst/>
          </a:prstGeom>
        </p:spPr>
      </p:pic>
      <p:pic>
        <p:nvPicPr>
          <p:cNvPr id="50" name="Picture 49" descr="noviflow-logo-p4.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7836408" y="2099310"/>
            <a:ext cx="774192" cy="352453"/>
          </a:xfrm>
          <a:prstGeom prst="rect">
            <a:avLst/>
          </a:prstGeom>
        </p:spPr>
      </p:pic>
      <p:cxnSp>
        <p:nvCxnSpPr>
          <p:cNvPr id="61" name="Straight Connector 60"/>
          <p:cNvCxnSpPr/>
          <p:nvPr/>
        </p:nvCxnSpPr>
        <p:spPr>
          <a:xfrm>
            <a:off x="0" y="2083150"/>
            <a:ext cx="9144000" cy="0"/>
          </a:xfrm>
          <a:prstGeom prst="line">
            <a:avLst/>
          </a:prstGeom>
          <a:ln w="3175" cmpd="sng">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0" y="2651656"/>
            <a:ext cx="9144000" cy="0"/>
          </a:xfrm>
          <a:prstGeom prst="line">
            <a:avLst/>
          </a:prstGeom>
          <a:ln w="3175" cmpd="sng">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4192" y="4085122"/>
            <a:ext cx="9235440" cy="0"/>
          </a:xfrm>
          <a:prstGeom prst="line">
            <a:avLst/>
          </a:prstGeom>
          <a:ln w="3175" cmpd="sng">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4192" y="4847122"/>
            <a:ext cx="9235440" cy="0"/>
          </a:xfrm>
          <a:prstGeom prst="line">
            <a:avLst/>
          </a:prstGeom>
          <a:ln w="3175" cmpd="sng">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0" y="1376855"/>
            <a:ext cx="9144000" cy="0"/>
          </a:xfrm>
          <a:prstGeom prst="line">
            <a:avLst/>
          </a:prstGeom>
          <a:ln w="3175" cmpd="sng">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63" name="Picture 62"/>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979971" y="846250"/>
            <a:ext cx="1095456" cy="498710"/>
          </a:xfrm>
          <a:prstGeom prst="rect">
            <a:avLst/>
          </a:prstGeom>
        </p:spPr>
      </p:pic>
      <p:sp>
        <p:nvSpPr>
          <p:cNvPr id="20" name="Rounded Rectangle 19"/>
          <p:cNvSpPr/>
          <p:nvPr/>
        </p:nvSpPr>
        <p:spPr>
          <a:xfrm>
            <a:off x="162792" y="803910"/>
            <a:ext cx="8818416" cy="515042"/>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7" name="Picture 56" descr="EstiNet-logo-p4-v1_final.png"/>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057400" y="3630355"/>
            <a:ext cx="754381" cy="343434"/>
          </a:xfrm>
          <a:prstGeom prst="rect">
            <a:avLst/>
          </a:prstGeom>
        </p:spPr>
      </p:pic>
      <p:pic>
        <p:nvPicPr>
          <p:cNvPr id="67" name="Picture 66" descr="xFlow-Research-logo-p4-final-1.png"/>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7333754" y="3548283"/>
            <a:ext cx="1148644" cy="522926"/>
          </a:xfrm>
          <a:prstGeom prst="rect">
            <a:avLst/>
          </a:prstGeom>
        </p:spPr>
      </p:pic>
      <p:pic>
        <p:nvPicPr>
          <p:cNvPr id="68" name="Picture 67" descr="ELTE-logo-p4-final.png"/>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2051960" y="4373492"/>
            <a:ext cx="1130587" cy="514703"/>
          </a:xfrm>
          <a:prstGeom prst="rect">
            <a:avLst/>
          </a:prstGeom>
        </p:spPr>
      </p:pic>
      <p:pic>
        <p:nvPicPr>
          <p:cNvPr id="69" name="Picture 68" descr="NCTU-logo-p4-final.png"/>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2344834" y="4001239"/>
            <a:ext cx="1277605" cy="581634"/>
          </a:xfrm>
          <a:prstGeom prst="rect">
            <a:avLst/>
          </a:prstGeom>
        </p:spPr>
      </p:pic>
      <p:pic>
        <p:nvPicPr>
          <p:cNvPr id="70" name="Picture 69" descr="Virgina-Tech-logo-p4-v1.png"/>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7671674" y="4450296"/>
            <a:ext cx="1087212" cy="494956"/>
          </a:xfrm>
          <a:prstGeom prst="rect">
            <a:avLst/>
          </a:prstGeom>
        </p:spPr>
      </p:pic>
      <p:pic>
        <p:nvPicPr>
          <p:cNvPr id="23" name="Picture 22"/>
          <p:cNvPicPr>
            <a:picLocks noChangeAspect="1"/>
          </p:cNvPicPr>
          <p:nvPr/>
        </p:nvPicPr>
        <p:blipFill>
          <a:blip r:embed="rId56"/>
          <a:stretch>
            <a:fillRect/>
          </a:stretch>
        </p:blipFill>
        <p:spPr>
          <a:xfrm>
            <a:off x="3675099" y="1398871"/>
            <a:ext cx="800100" cy="364248"/>
          </a:xfrm>
          <a:prstGeom prst="rect">
            <a:avLst/>
          </a:prstGeom>
        </p:spPr>
      </p:pic>
      <p:pic>
        <p:nvPicPr>
          <p:cNvPr id="54" name="Picture 53"/>
          <p:cNvPicPr>
            <a:picLocks noChangeAspect="1"/>
          </p:cNvPicPr>
          <p:nvPr/>
        </p:nvPicPr>
        <p:blipFill>
          <a:blip r:embed="rId57"/>
          <a:stretch>
            <a:fillRect/>
          </a:stretch>
        </p:blipFill>
        <p:spPr>
          <a:xfrm>
            <a:off x="3189625" y="3601735"/>
            <a:ext cx="880110" cy="400674"/>
          </a:xfrm>
          <a:prstGeom prst="rect">
            <a:avLst/>
          </a:prstGeom>
        </p:spPr>
      </p:pic>
      <p:pic>
        <p:nvPicPr>
          <p:cNvPr id="71" name="Picture 70"/>
          <p:cNvPicPr>
            <a:picLocks noChangeAspect="1"/>
          </p:cNvPicPr>
          <p:nvPr/>
        </p:nvPicPr>
        <p:blipFill>
          <a:blip r:embed="rId58"/>
          <a:stretch>
            <a:fillRect/>
          </a:stretch>
        </p:blipFill>
        <p:spPr>
          <a:xfrm>
            <a:off x="4955682" y="1434759"/>
            <a:ext cx="876300" cy="398938"/>
          </a:xfrm>
          <a:prstGeom prst="rect">
            <a:avLst/>
          </a:prstGeom>
        </p:spPr>
      </p:pic>
      <p:sp>
        <p:nvSpPr>
          <p:cNvPr id="75" name="Rectangle 74"/>
          <p:cNvSpPr/>
          <p:nvPr/>
        </p:nvSpPr>
        <p:spPr>
          <a:xfrm>
            <a:off x="-208236" y="3681038"/>
            <a:ext cx="1322595" cy="254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sz="1400" b="1" dirty="0" smtClean="0">
                <a:solidFill>
                  <a:prstClr val="black"/>
                </a:solidFill>
              </a:rPr>
              <a:t>Solutions/</a:t>
            </a:r>
            <a:br>
              <a:rPr lang="en-US" sz="1400" b="1" dirty="0" smtClean="0">
                <a:solidFill>
                  <a:prstClr val="black"/>
                </a:solidFill>
              </a:rPr>
            </a:br>
            <a:r>
              <a:rPr lang="en-US" sz="1400" b="1" dirty="0" smtClean="0">
                <a:solidFill>
                  <a:prstClr val="black"/>
                </a:solidFill>
              </a:rPr>
              <a:t>Services</a:t>
            </a:r>
            <a:endParaRPr lang="en-US" sz="1400" b="1" dirty="0">
              <a:solidFill>
                <a:prstClr val="black"/>
              </a:solidFill>
            </a:endParaRPr>
          </a:p>
        </p:txBody>
      </p:sp>
      <p:cxnSp>
        <p:nvCxnSpPr>
          <p:cNvPr id="77" name="Straight Connector 76"/>
          <p:cNvCxnSpPr/>
          <p:nvPr/>
        </p:nvCxnSpPr>
        <p:spPr>
          <a:xfrm>
            <a:off x="-24581" y="3522989"/>
            <a:ext cx="9235440" cy="0"/>
          </a:xfrm>
          <a:prstGeom prst="line">
            <a:avLst/>
          </a:prstGeom>
          <a:ln w="3175" cmpd="sng">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78" name="Picture 77"/>
          <p:cNvPicPr>
            <a:picLocks noChangeAspect="1"/>
          </p:cNvPicPr>
          <p:nvPr/>
        </p:nvPicPr>
        <p:blipFill>
          <a:blip r:embed="rId59"/>
          <a:stretch>
            <a:fillRect/>
          </a:stretch>
        </p:blipFill>
        <p:spPr>
          <a:xfrm>
            <a:off x="1058151" y="4373777"/>
            <a:ext cx="1017343" cy="463149"/>
          </a:xfrm>
          <a:prstGeom prst="rect">
            <a:avLst/>
          </a:prstGeom>
        </p:spPr>
      </p:pic>
      <p:pic>
        <p:nvPicPr>
          <p:cNvPr id="79" name="Picture 78"/>
          <p:cNvPicPr>
            <a:picLocks noChangeAspect="1"/>
          </p:cNvPicPr>
          <p:nvPr/>
        </p:nvPicPr>
        <p:blipFill>
          <a:blip r:embed="rId60"/>
          <a:stretch>
            <a:fillRect/>
          </a:stretch>
        </p:blipFill>
        <p:spPr>
          <a:xfrm>
            <a:off x="4914446" y="4450296"/>
            <a:ext cx="754382" cy="343435"/>
          </a:xfrm>
          <a:prstGeom prst="rect">
            <a:avLst/>
          </a:prstGeom>
        </p:spPr>
      </p:pic>
      <p:pic>
        <p:nvPicPr>
          <p:cNvPr id="80" name="Picture 79"/>
          <p:cNvPicPr>
            <a:picLocks noChangeAspect="1"/>
          </p:cNvPicPr>
          <p:nvPr/>
        </p:nvPicPr>
        <p:blipFill>
          <a:blip r:embed="rId61"/>
          <a:stretch>
            <a:fillRect/>
          </a:stretch>
        </p:blipFill>
        <p:spPr>
          <a:xfrm>
            <a:off x="5761887" y="3540539"/>
            <a:ext cx="1194023" cy="543582"/>
          </a:xfrm>
          <a:prstGeom prst="rect">
            <a:avLst/>
          </a:prstGeom>
        </p:spPr>
      </p:pic>
      <p:pic>
        <p:nvPicPr>
          <p:cNvPr id="81" name="Picture 94" descr="File:Googlelogo.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4248150" y="1722918"/>
            <a:ext cx="900257" cy="307299"/>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Picture 73"/>
          <p:cNvPicPr>
            <a:picLocks noChangeAspect="1"/>
          </p:cNvPicPr>
          <p:nvPr/>
        </p:nvPicPr>
        <p:blipFill>
          <a:blip r:embed="rId62"/>
          <a:stretch>
            <a:fillRect/>
          </a:stretch>
        </p:blipFill>
        <p:spPr>
          <a:xfrm>
            <a:off x="2813873" y="2139983"/>
            <a:ext cx="638981" cy="290898"/>
          </a:xfrm>
          <a:prstGeom prst="rect">
            <a:avLst/>
          </a:prstGeom>
        </p:spPr>
      </p:pic>
      <p:pic>
        <p:nvPicPr>
          <p:cNvPr id="82" name="Picture 81"/>
          <p:cNvPicPr>
            <a:picLocks noChangeAspect="1"/>
          </p:cNvPicPr>
          <p:nvPr/>
        </p:nvPicPr>
        <p:blipFill>
          <a:blip r:embed="rId63"/>
          <a:stretch>
            <a:fillRect/>
          </a:stretch>
        </p:blipFill>
        <p:spPr>
          <a:xfrm>
            <a:off x="6019800" y="4156710"/>
            <a:ext cx="951297" cy="433081"/>
          </a:xfrm>
          <a:prstGeom prst="rect">
            <a:avLst/>
          </a:prstGeom>
        </p:spPr>
      </p:pic>
      <p:pic>
        <p:nvPicPr>
          <p:cNvPr id="83" name="Picture 82"/>
          <p:cNvPicPr>
            <a:picLocks noChangeAspect="1"/>
          </p:cNvPicPr>
          <p:nvPr/>
        </p:nvPicPr>
        <p:blipFill>
          <a:blip r:embed="rId64"/>
          <a:stretch>
            <a:fillRect/>
          </a:stretch>
        </p:blipFill>
        <p:spPr>
          <a:xfrm>
            <a:off x="6731322" y="4374936"/>
            <a:ext cx="1031375" cy="469536"/>
          </a:xfrm>
          <a:prstGeom prst="rect">
            <a:avLst/>
          </a:prstGeom>
        </p:spPr>
      </p:pic>
      <p:pic>
        <p:nvPicPr>
          <p:cNvPr id="84" name="Picture 83"/>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1066800" y="2175510"/>
            <a:ext cx="677732" cy="105602"/>
          </a:xfrm>
          <a:prstGeom prst="rect">
            <a:avLst/>
          </a:prstGeom>
        </p:spPr>
      </p:pic>
      <p:pic>
        <p:nvPicPr>
          <p:cNvPr id="85" name="Picture 84"/>
          <p:cNvPicPr>
            <a:picLocks noChangeAspect="1"/>
          </p:cNvPicPr>
          <p:nvPr/>
        </p:nvPicPr>
        <p:blipFill>
          <a:blip r:embed="rId66"/>
          <a:stretch>
            <a:fillRect/>
          </a:stretch>
        </p:blipFill>
        <p:spPr>
          <a:xfrm>
            <a:off x="8458200" y="2143790"/>
            <a:ext cx="779394" cy="354821"/>
          </a:xfrm>
          <a:prstGeom prst="rect">
            <a:avLst/>
          </a:prstGeom>
        </p:spPr>
      </p:pic>
      <p:pic>
        <p:nvPicPr>
          <p:cNvPr id="86" name="Picture 85"/>
          <p:cNvPicPr>
            <a:picLocks noChangeAspect="1"/>
          </p:cNvPicPr>
          <p:nvPr/>
        </p:nvPicPr>
        <p:blipFill>
          <a:blip r:embed="rId67"/>
          <a:stretch>
            <a:fillRect/>
          </a:stretch>
        </p:blipFill>
        <p:spPr>
          <a:xfrm>
            <a:off x="6407265" y="2165974"/>
            <a:ext cx="988475" cy="450006"/>
          </a:xfrm>
          <a:prstGeom prst="rect">
            <a:avLst/>
          </a:prstGeom>
        </p:spPr>
      </p:pic>
      <p:pic>
        <p:nvPicPr>
          <p:cNvPr id="87" name="Picture 86"/>
          <p:cNvPicPr>
            <a:picLocks noChangeAspect="1"/>
          </p:cNvPicPr>
          <p:nvPr/>
        </p:nvPicPr>
        <p:blipFill>
          <a:blip r:embed="rId68"/>
          <a:stretch>
            <a:fillRect/>
          </a:stretch>
        </p:blipFill>
        <p:spPr>
          <a:xfrm>
            <a:off x="8107789" y="2365841"/>
            <a:ext cx="738416" cy="336166"/>
          </a:xfrm>
          <a:prstGeom prst="rect">
            <a:avLst/>
          </a:prstGeom>
        </p:spPr>
      </p:pic>
      <p:pic>
        <p:nvPicPr>
          <p:cNvPr id="89" name="Picture 88"/>
          <p:cNvPicPr>
            <a:picLocks noChangeAspect="1"/>
          </p:cNvPicPr>
          <p:nvPr/>
        </p:nvPicPr>
        <p:blipFill>
          <a:blip r:embed="rId69"/>
          <a:stretch>
            <a:fillRect/>
          </a:stretch>
        </p:blipFill>
        <p:spPr>
          <a:xfrm>
            <a:off x="3618076" y="4142959"/>
            <a:ext cx="829503" cy="377634"/>
          </a:xfrm>
          <a:prstGeom prst="rect">
            <a:avLst/>
          </a:prstGeom>
        </p:spPr>
      </p:pic>
      <p:pic>
        <p:nvPicPr>
          <p:cNvPr id="90" name="Picture 89"/>
          <p:cNvPicPr>
            <a:picLocks noChangeAspect="1"/>
          </p:cNvPicPr>
          <p:nvPr/>
        </p:nvPicPr>
        <p:blipFill>
          <a:blip r:embed="rId70"/>
          <a:stretch>
            <a:fillRect/>
          </a:stretch>
        </p:blipFill>
        <p:spPr>
          <a:xfrm>
            <a:off x="7277922" y="2785400"/>
            <a:ext cx="981161" cy="182448"/>
          </a:xfrm>
          <a:prstGeom prst="rect">
            <a:avLst/>
          </a:prstGeom>
        </p:spPr>
      </p:pic>
      <p:pic>
        <p:nvPicPr>
          <p:cNvPr id="91" name="Picture 90"/>
          <p:cNvPicPr>
            <a:picLocks noChangeAspect="1"/>
          </p:cNvPicPr>
          <p:nvPr/>
        </p:nvPicPr>
        <p:blipFill>
          <a:blip r:embed="rId71"/>
          <a:stretch>
            <a:fillRect/>
          </a:stretch>
        </p:blipFill>
        <p:spPr>
          <a:xfrm>
            <a:off x="7303646" y="3149008"/>
            <a:ext cx="958997" cy="283052"/>
          </a:xfrm>
          <a:prstGeom prst="rect">
            <a:avLst/>
          </a:prstGeom>
        </p:spPr>
      </p:pic>
      <p:pic>
        <p:nvPicPr>
          <p:cNvPr id="92" name="Picture 91"/>
          <p:cNvPicPr>
            <a:picLocks noChangeAspect="1"/>
          </p:cNvPicPr>
          <p:nvPr/>
        </p:nvPicPr>
        <p:blipFill>
          <a:blip r:embed="rId72"/>
          <a:stretch>
            <a:fillRect/>
          </a:stretch>
        </p:blipFill>
        <p:spPr>
          <a:xfrm>
            <a:off x="5316978" y="2389227"/>
            <a:ext cx="895354" cy="210947"/>
          </a:xfrm>
          <a:prstGeom prst="rect">
            <a:avLst/>
          </a:prstGeom>
        </p:spPr>
      </p:pic>
      <p:pic>
        <p:nvPicPr>
          <p:cNvPr id="93" name="Picture 92"/>
          <p:cNvPicPr>
            <a:picLocks noChangeAspect="1"/>
          </p:cNvPicPr>
          <p:nvPr/>
        </p:nvPicPr>
        <p:blipFill>
          <a:blip r:embed="rId73"/>
          <a:stretch>
            <a:fillRect/>
          </a:stretch>
        </p:blipFill>
        <p:spPr>
          <a:xfrm>
            <a:off x="7552137" y="2327910"/>
            <a:ext cx="747716" cy="340400"/>
          </a:xfrm>
          <a:prstGeom prst="rect">
            <a:avLst/>
          </a:prstGeom>
        </p:spPr>
      </p:pic>
      <p:pic>
        <p:nvPicPr>
          <p:cNvPr id="97" name="Picture 96"/>
          <p:cNvPicPr>
            <a:picLocks noChangeAspect="1"/>
          </p:cNvPicPr>
          <p:nvPr/>
        </p:nvPicPr>
        <p:blipFill>
          <a:blip r:embed="rId74"/>
          <a:stretch>
            <a:fillRect/>
          </a:stretch>
        </p:blipFill>
        <p:spPr>
          <a:xfrm>
            <a:off x="6654236" y="2915969"/>
            <a:ext cx="753177" cy="342886"/>
          </a:xfrm>
          <a:prstGeom prst="rect">
            <a:avLst/>
          </a:prstGeom>
        </p:spPr>
      </p:pic>
      <p:pic>
        <p:nvPicPr>
          <p:cNvPr id="98" name="Picture 97"/>
          <p:cNvPicPr>
            <a:picLocks noChangeAspect="1"/>
          </p:cNvPicPr>
          <p:nvPr/>
        </p:nvPicPr>
        <p:blipFill>
          <a:blip r:embed="rId75"/>
          <a:stretch>
            <a:fillRect/>
          </a:stretch>
        </p:blipFill>
        <p:spPr>
          <a:xfrm>
            <a:off x="7101519" y="2422352"/>
            <a:ext cx="516434" cy="235108"/>
          </a:xfrm>
          <a:prstGeom prst="rect">
            <a:avLst/>
          </a:prstGeom>
        </p:spPr>
      </p:pic>
    </p:spTree>
    <p:extLst>
      <p:ext uri="{BB962C8B-B14F-4D97-AF65-F5344CB8AC3E}">
        <p14:creationId xmlns:p14="http://schemas.microsoft.com/office/powerpoint/2010/main" val="3066740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 …</a:t>
            </a:r>
            <a:endParaRPr lang="en-US" dirty="0"/>
          </a:p>
        </p:txBody>
      </p:sp>
      <p:sp>
        <p:nvSpPr>
          <p:cNvPr id="3" name="Content Placeholder 2"/>
          <p:cNvSpPr>
            <a:spLocks noGrp="1"/>
          </p:cNvSpPr>
          <p:nvPr>
            <p:ph sz="half" idx="1"/>
          </p:nvPr>
        </p:nvSpPr>
        <p:spPr/>
        <p:txBody>
          <a:bodyPr/>
          <a:lstStyle/>
          <a:p>
            <a:r>
              <a:rPr lang="en-US" dirty="0" smtClean="0"/>
              <a:t>… over to you now</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145</a:t>
            </a:fld>
            <a:endParaRPr lang="en-US" dirty="0">
              <a:solidFill>
                <a:prstClr val="black">
                  <a:tint val="75000"/>
                </a:prstClr>
              </a:solidFill>
            </a:endParaRPr>
          </a:p>
        </p:txBody>
      </p:sp>
    </p:spTree>
    <p:extLst>
      <p:ext uri="{BB962C8B-B14F-4D97-AF65-F5344CB8AC3E}">
        <p14:creationId xmlns:p14="http://schemas.microsoft.com/office/powerpoint/2010/main" val="81959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PISA: Protocol-Independent Switch Architecture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15</a:t>
            </a:fld>
            <a:endParaRPr lang="en-US" dirty="0">
              <a:solidFill>
                <a:prstClr val="black">
                  <a:tint val="75000"/>
                </a:prstClr>
              </a:solidFill>
            </a:endParaRPr>
          </a:p>
        </p:txBody>
      </p:sp>
      <p:grpSp>
        <p:nvGrpSpPr>
          <p:cNvPr id="7" name="Group 6"/>
          <p:cNvGrpSpPr/>
          <p:nvPr/>
        </p:nvGrpSpPr>
        <p:grpSpPr>
          <a:xfrm>
            <a:off x="1734803" y="2854033"/>
            <a:ext cx="1124342" cy="1626876"/>
            <a:chOff x="1485649" y="3204985"/>
            <a:chExt cx="1124341" cy="2169168"/>
          </a:xfrm>
        </p:grpSpPr>
        <p:sp>
          <p:nvSpPr>
            <p:cNvPr id="8" name="Rectangle 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9" name="Rectangle 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0" name="Group 9"/>
          <p:cNvGrpSpPr/>
          <p:nvPr/>
        </p:nvGrpSpPr>
        <p:grpSpPr>
          <a:xfrm>
            <a:off x="3198503" y="2859314"/>
            <a:ext cx="1124342" cy="1626876"/>
            <a:chOff x="1485649" y="3204985"/>
            <a:chExt cx="1124341" cy="2169168"/>
          </a:xfrm>
        </p:grpSpPr>
        <p:sp>
          <p:nvSpPr>
            <p:cNvPr id="11" name="Rectangle 10"/>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2" name="Rectangle 11"/>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3" name="Group 12"/>
          <p:cNvGrpSpPr/>
          <p:nvPr/>
        </p:nvGrpSpPr>
        <p:grpSpPr>
          <a:xfrm>
            <a:off x="4649061" y="2865513"/>
            <a:ext cx="1124342" cy="1626876"/>
            <a:chOff x="1485649" y="3204985"/>
            <a:chExt cx="1124341" cy="2169168"/>
          </a:xfrm>
        </p:grpSpPr>
        <p:sp>
          <p:nvSpPr>
            <p:cNvPr id="14" name="Rectangle 13"/>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5" name="Rectangle 14"/>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6" name="Group 15"/>
          <p:cNvGrpSpPr/>
          <p:nvPr/>
        </p:nvGrpSpPr>
        <p:grpSpPr>
          <a:xfrm>
            <a:off x="6078203" y="2874473"/>
            <a:ext cx="1124342" cy="1626876"/>
            <a:chOff x="1485649" y="3204985"/>
            <a:chExt cx="1124341" cy="2169168"/>
          </a:xfrm>
        </p:grpSpPr>
        <p:sp>
          <p:nvSpPr>
            <p:cNvPr id="17" name="Rectangle 16"/>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8" name="Rectangle 17"/>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8" name="Group 27"/>
          <p:cNvGrpSpPr/>
          <p:nvPr/>
        </p:nvGrpSpPr>
        <p:grpSpPr>
          <a:xfrm>
            <a:off x="8373612" y="3104962"/>
            <a:ext cx="389388" cy="1191971"/>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287003" y="3055777"/>
            <a:ext cx="381108" cy="1191971"/>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1892755" y="2930558"/>
            <a:ext cx="909363" cy="1479832"/>
            <a:chOff x="2449931" y="225721"/>
            <a:chExt cx="909363" cy="1973109"/>
          </a:xfrm>
        </p:grpSpPr>
        <p:sp>
          <p:nvSpPr>
            <p:cNvPr id="53" name="Rectangle 52"/>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54" name="Rectangle 53"/>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5" name="Rectangle 54"/>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65" name="Group 64"/>
          <p:cNvGrpSpPr/>
          <p:nvPr/>
        </p:nvGrpSpPr>
        <p:grpSpPr>
          <a:xfrm>
            <a:off x="3292155" y="2947227"/>
            <a:ext cx="909363" cy="1479832"/>
            <a:chOff x="2449931" y="225721"/>
            <a:chExt cx="909363" cy="1973109"/>
          </a:xfrm>
        </p:grpSpPr>
        <p:sp>
          <p:nvSpPr>
            <p:cNvPr id="66" name="Rectangle 65"/>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7" name="Rectangle 66"/>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8" name="Rectangle 67"/>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9" name="Rectangle 68"/>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0" name="Rectangle 69"/>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1" name="Rectangle 70"/>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78" name="Group 77"/>
          <p:cNvGrpSpPr/>
          <p:nvPr/>
        </p:nvGrpSpPr>
        <p:grpSpPr>
          <a:xfrm>
            <a:off x="4757320" y="2949485"/>
            <a:ext cx="909363" cy="1479832"/>
            <a:chOff x="2449931" y="225721"/>
            <a:chExt cx="909363" cy="1973109"/>
          </a:xfrm>
        </p:grpSpPr>
        <p:sp>
          <p:nvSpPr>
            <p:cNvPr id="79" name="Rectangle 78"/>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0" name="Rectangle 79"/>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1" name="Rectangle 80"/>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2" name="Rectangle 81"/>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3" name="Rectangle 82"/>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4" name="Rectangle 83"/>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91" name="Group 90"/>
          <p:cNvGrpSpPr/>
          <p:nvPr/>
        </p:nvGrpSpPr>
        <p:grpSpPr>
          <a:xfrm>
            <a:off x="6188437" y="2970750"/>
            <a:ext cx="909363" cy="1479832"/>
            <a:chOff x="2449931" y="225721"/>
            <a:chExt cx="909363" cy="1973109"/>
          </a:xfrm>
        </p:grpSpPr>
        <p:sp>
          <p:nvSpPr>
            <p:cNvPr id="92" name="Rectangle 9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3" name="Rectangle 9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4" name="Rectangle 9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5" name="Rectangle 9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6" name="Rectangle 9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7" name="Rectangle 9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sp>
        <p:nvSpPr>
          <p:cNvPr id="104" name="TextBox 103"/>
          <p:cNvSpPr txBox="1"/>
          <p:nvPr/>
        </p:nvSpPr>
        <p:spPr>
          <a:xfrm>
            <a:off x="1712006" y="4482181"/>
            <a:ext cx="1154074" cy="451769"/>
          </a:xfrm>
          <a:prstGeom prst="rect">
            <a:avLst/>
          </a:prstGeom>
          <a:noFill/>
        </p:spPr>
        <p:txBody>
          <a:bodyPr wrap="square" lIns="81639" tIns="40820" rIns="81639" bIns="40820" rtlCol="0">
            <a:spAutoFit/>
          </a:bodyPr>
          <a:lstStyle/>
          <a:p>
            <a:pPr algn="ctr" defTabSz="457200">
              <a:buClrTx/>
              <a:buFontTx/>
              <a:buNone/>
            </a:pPr>
            <a:r>
              <a:rPr lang="en-US" sz="1200" kern="1200" dirty="0" err="1" smtClean="0">
                <a:solidFill>
                  <a:prstClr val="black"/>
                </a:solidFill>
                <a:ea typeface="+mn-ea"/>
                <a:cs typeface="+mn-cs"/>
              </a:rPr>
              <a:t>Match+ActionStage</a:t>
            </a:r>
            <a:r>
              <a:rPr lang="en-US" sz="1200" kern="1200" dirty="0" smtClean="0">
                <a:solidFill>
                  <a:prstClr val="black"/>
                </a:solidFill>
                <a:ea typeface="+mn-ea"/>
                <a:cs typeface="+mn-cs"/>
              </a:rPr>
              <a:t> (Unit)</a:t>
            </a:r>
            <a:endParaRPr lang="en-US" sz="1200" kern="1200" dirty="0">
              <a:solidFill>
                <a:prstClr val="black"/>
              </a:solidFill>
              <a:ea typeface="+mn-ea"/>
              <a:cs typeface="+mn-cs"/>
            </a:endParaRPr>
          </a:p>
        </p:txBody>
      </p:sp>
      <p:grpSp>
        <p:nvGrpSpPr>
          <p:cNvPr id="223" name="Group 222"/>
          <p:cNvGrpSpPr/>
          <p:nvPr/>
        </p:nvGrpSpPr>
        <p:grpSpPr>
          <a:xfrm>
            <a:off x="7537074" y="2874371"/>
            <a:ext cx="842815" cy="1638356"/>
            <a:chOff x="7478671" y="1969421"/>
            <a:chExt cx="842815" cy="1638356"/>
          </a:xfrm>
        </p:grpSpPr>
        <p:sp>
          <p:nvSpPr>
            <p:cNvPr id="207" name="Rectangle 206"/>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19" name="Group 18"/>
            <p:cNvGrpSpPr/>
            <p:nvPr/>
          </p:nvGrpSpPr>
          <p:grpSpPr>
            <a:xfrm>
              <a:off x="7610131" y="2193196"/>
              <a:ext cx="552334" cy="519142"/>
              <a:chOff x="8131589" y="4009362"/>
              <a:chExt cx="552334" cy="692189"/>
            </a:xfrm>
          </p:grpSpPr>
          <p:grpSp>
            <p:nvGrpSpPr>
              <p:cNvPr id="20" name="Group 65"/>
              <p:cNvGrpSpPr/>
              <p:nvPr/>
            </p:nvGrpSpPr>
            <p:grpSpPr>
              <a:xfrm>
                <a:off x="8131589" y="4009362"/>
                <a:ext cx="551591" cy="228624"/>
                <a:chOff x="7660968" y="1751777"/>
                <a:chExt cx="1040580" cy="450645"/>
              </a:xfrm>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6" name="Straight Connector 2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3" name="Straight Connector 2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7610874" y="2888770"/>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14" name="Straight Arrow Connector 113"/>
          <p:cNvCxnSpPr>
            <a:stCxn id="121" idx="3"/>
            <a:endCxn id="9" idx="1"/>
          </p:cNvCxnSpPr>
          <p:nvPr/>
        </p:nvCxnSpPr>
        <p:spPr>
          <a:xfrm flipV="1">
            <a:off x="1386563" y="3663163"/>
            <a:ext cx="348240" cy="933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4322845" y="3668444"/>
            <a:ext cx="326216" cy="6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5773403" y="3683260"/>
            <a:ext cx="304800" cy="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7202545" y="3683603"/>
            <a:ext cx="334529" cy="994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2859145" y="3668444"/>
            <a:ext cx="339358" cy="333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1885568" y="2949484"/>
            <a:ext cx="540445" cy="161583"/>
          </a:xfrm>
          <a:prstGeom prst="rect">
            <a:avLst/>
          </a:prstGeom>
          <a:noFill/>
        </p:spPr>
        <p:txBody>
          <a:bodyPr wrap="square" lIns="0" tIns="0" rIns="0" bIns="0" rtlCol="0">
            <a:spAutoFit/>
          </a:bodyPr>
          <a:lstStyle/>
          <a:p>
            <a:pPr algn="ctr" defTabSz="457200">
              <a:buClrTx/>
              <a:buFontTx/>
              <a:buNone/>
            </a:pPr>
            <a:r>
              <a:rPr lang="en-US" sz="1050" kern="1200" dirty="0">
                <a:solidFill>
                  <a:prstClr val="black"/>
                </a:solidFill>
                <a:ea typeface="+mn-ea"/>
                <a:cs typeface="+mn-cs"/>
              </a:rPr>
              <a:t>Memory</a:t>
            </a:r>
          </a:p>
        </p:txBody>
      </p:sp>
      <p:sp>
        <p:nvSpPr>
          <p:cNvPr id="120" name="TextBox 119"/>
          <p:cNvSpPr txBox="1"/>
          <p:nvPr/>
        </p:nvSpPr>
        <p:spPr>
          <a:xfrm>
            <a:off x="2538727" y="2963183"/>
            <a:ext cx="248466" cy="153888"/>
          </a:xfrm>
          <a:prstGeom prst="rect">
            <a:avLst/>
          </a:prstGeom>
          <a:noFill/>
        </p:spPr>
        <p:txBody>
          <a:bodyPr wrap="none" lIns="0" tIns="0" rIns="0" bIns="0" rtlCol="0">
            <a:spAutoFit/>
          </a:bodyPr>
          <a:lstStyle/>
          <a:p>
            <a:pPr defTabSz="457200">
              <a:buClrTx/>
              <a:buFontTx/>
              <a:buNone/>
            </a:pPr>
            <a:r>
              <a:rPr lang="en-US" sz="1000" kern="1200" dirty="0">
                <a:solidFill>
                  <a:prstClr val="black"/>
                </a:solidFill>
                <a:ea typeface="+mn-ea"/>
                <a:cs typeface="+mn-cs"/>
              </a:rPr>
              <a:t>ALU</a:t>
            </a:r>
          </a:p>
        </p:txBody>
      </p:sp>
      <p:sp>
        <p:nvSpPr>
          <p:cNvPr id="2" name="TextBox 1"/>
          <p:cNvSpPr txBox="1"/>
          <p:nvPr/>
        </p:nvSpPr>
        <p:spPr>
          <a:xfrm>
            <a:off x="360948" y="2412706"/>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Parser</a:t>
            </a:r>
            <a:endParaRPr lang="en-US" sz="1200" kern="1200" dirty="0">
              <a:solidFill>
                <a:prstClr val="black"/>
              </a:solidFill>
              <a:ea typeface="+mn-ea"/>
              <a:cs typeface="+mn-cs"/>
            </a:endParaRPr>
          </a:p>
        </p:txBody>
      </p:sp>
      <p:grpSp>
        <p:nvGrpSpPr>
          <p:cNvPr id="222" name="Group 221"/>
          <p:cNvGrpSpPr/>
          <p:nvPr/>
        </p:nvGrpSpPr>
        <p:grpSpPr>
          <a:xfrm>
            <a:off x="663977" y="2864081"/>
            <a:ext cx="722586" cy="1616828"/>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1" name="Oval 170"/>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4" name="Oval 173"/>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1"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Curved Connector 190"/>
            <p:cNvCxnSpPr>
              <a:stCxn id="171" idx="6"/>
              <a:endCxn id="174"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Curved Connector 192"/>
            <p:cNvCxnSpPr>
              <a:stCxn id="174" idx="4"/>
              <a:endCxn id="173"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9" name="TextBox 208"/>
          <p:cNvSpPr txBox="1"/>
          <p:nvPr/>
        </p:nvSpPr>
        <p:spPr>
          <a:xfrm>
            <a:off x="7311951" y="2408926"/>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Deparser</a:t>
            </a:r>
            <a:endParaRPr lang="en-US" sz="1200" kern="1200" dirty="0">
              <a:solidFill>
                <a:prstClr val="black"/>
              </a:solidFill>
              <a:ea typeface="+mn-ea"/>
              <a:cs typeface="+mn-cs"/>
            </a:endParaRPr>
          </a:p>
        </p:txBody>
      </p:sp>
      <p:sp>
        <p:nvSpPr>
          <p:cNvPr id="224" name="Left Brace 223"/>
          <p:cNvSpPr/>
          <p:nvPr/>
        </p:nvSpPr>
        <p:spPr>
          <a:xfrm rot="5400000">
            <a:off x="4361861" y="-43356"/>
            <a:ext cx="213628" cy="5467744"/>
          </a:xfrm>
          <a:prstGeom prst="leftBrace">
            <a:avLst>
              <a:gd name="adj1" fmla="val 43551"/>
              <a:gd name="adj2" fmla="val 50000"/>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25" name="TextBox 224"/>
          <p:cNvSpPr txBox="1"/>
          <p:nvPr/>
        </p:nvSpPr>
        <p:spPr>
          <a:xfrm>
            <a:off x="2676026" y="2274061"/>
            <a:ext cx="3585298" cy="276999"/>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 </a:t>
            </a:r>
            <a:r>
              <a:rPr lang="en-US" sz="1200" kern="1200" smtClean="0">
                <a:solidFill>
                  <a:prstClr val="black"/>
                </a:solidFill>
                <a:ea typeface="+mn-ea"/>
                <a:cs typeface="+mn-cs"/>
              </a:rPr>
              <a:t>Match-Action Pipeline</a:t>
            </a:r>
            <a:endParaRPr lang="en-US" sz="1200" kern="1200" dirty="0">
              <a:solidFill>
                <a:prstClr val="black"/>
              </a:solidFill>
              <a:ea typeface="+mn-ea"/>
              <a:cs typeface="+mn-cs"/>
            </a:endParaRPr>
          </a:p>
        </p:txBody>
      </p:sp>
      <p:sp>
        <p:nvSpPr>
          <p:cNvPr id="122" name="Rounded Rectangular Callout 121"/>
          <p:cNvSpPr/>
          <p:nvPr/>
        </p:nvSpPr>
        <p:spPr>
          <a:xfrm>
            <a:off x="826821" y="1436175"/>
            <a:ext cx="1849205" cy="670267"/>
          </a:xfrm>
          <a:prstGeom prst="wedgeRoundRectCallout">
            <a:avLst>
              <a:gd name="adj1" fmla="val -42985"/>
              <a:gd name="adj2" fmla="val 103769"/>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normAutofit fontScale="55000" lnSpcReduction="20000"/>
          </a:bodyPr>
          <a:lstStyle/>
          <a:p>
            <a:pPr algn="ctr" defTabSz="457200">
              <a:buClrTx/>
              <a:buFontTx/>
              <a:buNone/>
            </a:pPr>
            <a:r>
              <a:rPr lang="en-US" sz="1800" kern="1200" dirty="0" smtClean="0">
                <a:solidFill>
                  <a:prstClr val="black"/>
                </a:solidFill>
              </a:rPr>
              <a:t>Programmer declares the headers that should be recognized and their order in the packet</a:t>
            </a:r>
            <a:endParaRPr lang="en-US" sz="1800" kern="1200" dirty="0">
              <a:solidFill>
                <a:prstClr val="black"/>
              </a:solidFill>
            </a:endParaRPr>
          </a:p>
        </p:txBody>
      </p:sp>
      <p:sp>
        <p:nvSpPr>
          <p:cNvPr id="139" name="Rounded Rectangular Callout 138"/>
          <p:cNvSpPr/>
          <p:nvPr/>
        </p:nvSpPr>
        <p:spPr>
          <a:xfrm>
            <a:off x="3172395" y="1116531"/>
            <a:ext cx="1849205" cy="643597"/>
          </a:xfrm>
          <a:prstGeom prst="wedgeRoundRectCallout">
            <a:avLst>
              <a:gd name="adj1" fmla="val 50373"/>
              <a:gd name="adj2" fmla="val 12785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normAutofit fontScale="62500" lnSpcReduction="20000"/>
          </a:bodyPr>
          <a:lstStyle/>
          <a:p>
            <a:pPr algn="ctr" defTabSz="457200">
              <a:buClrTx/>
              <a:buFontTx/>
              <a:buNone/>
            </a:pPr>
            <a:r>
              <a:rPr lang="en-US" sz="1800" kern="1200" dirty="0" smtClean="0">
                <a:solidFill>
                  <a:prstClr val="black"/>
                </a:solidFill>
              </a:rPr>
              <a:t>Programmer defines the tables and the exact processing algorithm</a:t>
            </a:r>
            <a:endParaRPr lang="en-US" sz="1800" kern="1200" dirty="0">
              <a:solidFill>
                <a:prstClr val="black"/>
              </a:solidFill>
            </a:endParaRPr>
          </a:p>
        </p:txBody>
      </p:sp>
      <p:sp>
        <p:nvSpPr>
          <p:cNvPr id="140" name="Rounded Rectangular Callout 139"/>
          <p:cNvSpPr/>
          <p:nvPr/>
        </p:nvSpPr>
        <p:spPr>
          <a:xfrm>
            <a:off x="6060628" y="1224856"/>
            <a:ext cx="1849205" cy="643597"/>
          </a:xfrm>
          <a:prstGeom prst="wedgeRoundRectCallout">
            <a:avLst>
              <a:gd name="adj1" fmla="val 50373"/>
              <a:gd name="adj2" fmla="val 12785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normAutofit fontScale="62500" lnSpcReduction="20000"/>
          </a:bodyPr>
          <a:lstStyle/>
          <a:p>
            <a:pPr algn="ctr" defTabSz="457200">
              <a:buClrTx/>
              <a:buFontTx/>
              <a:buNone/>
            </a:pPr>
            <a:r>
              <a:rPr lang="en-US" sz="1800" kern="1200" dirty="0" smtClean="0">
                <a:solidFill>
                  <a:prstClr val="black"/>
                </a:solidFill>
              </a:rPr>
              <a:t>Programmer declares how the output packet will look on the wire</a:t>
            </a:r>
            <a:endParaRPr lang="en-US" sz="1800" kern="1200" dirty="0">
              <a:solidFill>
                <a:prstClr val="black"/>
              </a:solidFill>
            </a:endParaRPr>
          </a:p>
        </p:txBody>
      </p:sp>
    </p:spTree>
    <p:extLst>
      <p:ext uri="{BB962C8B-B14F-4D97-AF65-F5344CB8AC3E}">
        <p14:creationId xmlns:p14="http://schemas.microsoft.com/office/powerpoint/2010/main" val="32433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checkerboard(across)">
                                      <p:cBhvr>
                                        <p:cTn id="15" dur="500"/>
                                        <p:tgtEl>
                                          <p:spTgt spid="122"/>
                                        </p:tgtEl>
                                      </p:cBhvr>
                                    </p:animEffect>
                                  </p:childTnLst>
                                </p:cTn>
                              </p:par>
                              <p:par>
                                <p:cTn id="16" presetID="22" presetClass="entr" presetSubtype="8" fill="hold" nodeType="withEffect">
                                  <p:stCondLst>
                                    <p:cond delay="0"/>
                                  </p:stCondLst>
                                  <p:childTnLst>
                                    <p:set>
                                      <p:cBhvr>
                                        <p:cTn id="17" dur="1" fill="hold">
                                          <p:stCondLst>
                                            <p:cond delay="0"/>
                                          </p:stCondLst>
                                        </p:cTn>
                                        <p:tgtEl>
                                          <p:spTgt spid="222"/>
                                        </p:tgtEl>
                                        <p:attrNameLst>
                                          <p:attrName>style.visibility</p:attrName>
                                        </p:attrNameLst>
                                      </p:cBhvr>
                                      <p:to>
                                        <p:strVal val="visible"/>
                                      </p:to>
                                    </p:set>
                                    <p:animEffect transition="in" filter="wipe(left)">
                                      <p:cBhvr>
                                        <p:cTn id="18" dur="500"/>
                                        <p:tgtEl>
                                          <p:spTgt spid="2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4"/>
                                        </p:tgtEl>
                                        <p:attrNameLst>
                                          <p:attrName>style.visibility</p:attrName>
                                        </p:attrNameLst>
                                      </p:cBhvr>
                                      <p:to>
                                        <p:strVal val="visible"/>
                                      </p:to>
                                    </p:set>
                                    <p:animEffect transition="in" filter="wipe(left)">
                                      <p:cBhvr>
                                        <p:cTn id="23" dur="500"/>
                                        <p:tgtEl>
                                          <p:spTgt spid="22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25"/>
                                        </p:tgtEl>
                                        <p:attrNameLst>
                                          <p:attrName>style.visibility</p:attrName>
                                        </p:attrNameLst>
                                      </p:cBhvr>
                                      <p:to>
                                        <p:strVal val="visible"/>
                                      </p:to>
                                    </p:set>
                                    <p:animEffect transition="in" filter="wipe(left)">
                                      <p:cBhvr>
                                        <p:cTn id="26" dur="500"/>
                                        <p:tgtEl>
                                          <p:spTgt spid="225"/>
                                        </p:tgtEl>
                                      </p:cBhvr>
                                    </p:animEffect>
                                  </p:childTnLst>
                                </p:cTn>
                              </p:par>
                              <p:par>
                                <p:cTn id="27" presetID="2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left)">
                                      <p:cBhvr>
                                        <p:cTn id="32" dur="500"/>
                                        <p:tgtEl>
                                          <p:spTgt spid="5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Effect transition="in" filter="wipe(left)">
                                      <p:cBhvr>
                                        <p:cTn id="35" dur="500"/>
                                        <p:tgtEl>
                                          <p:spTgt spid="10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par>
                                <p:cTn id="40" presetID="22" presetClass="entr" presetSubtype="8" fill="hold"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wipe(left)">
                                      <p:cBhvr>
                                        <p:cTn id="49" dur="500"/>
                                        <p:tgtEl>
                                          <p:spTgt spid="78"/>
                                        </p:tgtEl>
                                      </p:cBhvr>
                                    </p:animEffect>
                                  </p:childTnLst>
                                </p:cTn>
                              </p:par>
                            </p:childTnLst>
                          </p:cTn>
                        </p:par>
                        <p:par>
                          <p:cTn id="50" fill="hold">
                            <p:stCondLst>
                              <p:cond delay="1500"/>
                            </p:stCondLst>
                            <p:childTnLst>
                              <p:par>
                                <p:cTn id="51" presetID="22" presetClass="entr" presetSubtype="8"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8" fill="hold" nodeType="with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wipe(left)">
                                      <p:cBhvr>
                                        <p:cTn id="56" dur="500"/>
                                        <p:tgtEl>
                                          <p:spTgt spid="91"/>
                                        </p:tgtEl>
                                      </p:cBhvr>
                                    </p:animEffect>
                                  </p:childTnLst>
                                </p:cTn>
                              </p:par>
                            </p:childTnLst>
                          </p:cTn>
                        </p:par>
                        <p:par>
                          <p:cTn id="57" fill="hold">
                            <p:stCondLst>
                              <p:cond delay="2000"/>
                            </p:stCondLst>
                            <p:childTnLst>
                              <p:par>
                                <p:cTn id="58" presetID="5" presetClass="entr" presetSubtype="10" fill="hold" grpId="0" nodeType="afterEffect">
                                  <p:stCondLst>
                                    <p:cond delay="0"/>
                                  </p:stCondLst>
                                  <p:childTnLst>
                                    <p:set>
                                      <p:cBhvr>
                                        <p:cTn id="59" dur="1" fill="hold">
                                          <p:stCondLst>
                                            <p:cond delay="0"/>
                                          </p:stCondLst>
                                        </p:cTn>
                                        <p:tgtEl>
                                          <p:spTgt spid="139"/>
                                        </p:tgtEl>
                                        <p:attrNameLst>
                                          <p:attrName>style.visibility</p:attrName>
                                        </p:attrNameLst>
                                      </p:cBhvr>
                                      <p:to>
                                        <p:strVal val="visible"/>
                                      </p:to>
                                    </p:set>
                                    <p:animEffect transition="in" filter="checkerboard(across)">
                                      <p:cBhvr>
                                        <p:cTn id="60" dur="500"/>
                                        <p:tgtEl>
                                          <p:spTgt spid="139"/>
                                        </p:tgtEl>
                                      </p:cBhvr>
                                    </p:animEffect>
                                  </p:childTnLst>
                                </p:cTn>
                              </p:par>
                            </p:childTnLst>
                          </p:cTn>
                        </p:par>
                        <p:par>
                          <p:cTn id="61" fill="hold">
                            <p:stCondLst>
                              <p:cond delay="2500"/>
                            </p:stCondLst>
                            <p:childTnLst>
                              <p:par>
                                <p:cTn id="62" presetID="5" presetClass="entr" presetSubtype="10" fill="hold" grpId="0" nodeType="afterEffect">
                                  <p:stCondLst>
                                    <p:cond delay="0"/>
                                  </p:stCondLst>
                                  <p:childTnLst>
                                    <p:set>
                                      <p:cBhvr>
                                        <p:cTn id="63" dur="1" fill="hold">
                                          <p:stCondLst>
                                            <p:cond delay="0"/>
                                          </p:stCondLst>
                                        </p:cTn>
                                        <p:tgtEl>
                                          <p:spTgt spid="119"/>
                                        </p:tgtEl>
                                        <p:attrNameLst>
                                          <p:attrName>style.visibility</p:attrName>
                                        </p:attrNameLst>
                                      </p:cBhvr>
                                      <p:to>
                                        <p:strVal val="visible"/>
                                      </p:to>
                                    </p:set>
                                    <p:animEffect transition="in" filter="checkerboard(across)">
                                      <p:cBhvr>
                                        <p:cTn id="64" dur="500"/>
                                        <p:tgtEl>
                                          <p:spTgt spid="119"/>
                                        </p:tgtEl>
                                      </p:cBhvr>
                                    </p:animEffect>
                                  </p:childTnLst>
                                </p:cTn>
                              </p:par>
                              <p:par>
                                <p:cTn id="65" presetID="5" presetClass="entr" presetSubtype="10" fill="hold" grpId="0" nodeType="withEffect">
                                  <p:stCondLst>
                                    <p:cond delay="0"/>
                                  </p:stCondLst>
                                  <p:childTnLst>
                                    <p:set>
                                      <p:cBhvr>
                                        <p:cTn id="66" dur="1" fill="hold">
                                          <p:stCondLst>
                                            <p:cond delay="0"/>
                                          </p:stCondLst>
                                        </p:cTn>
                                        <p:tgtEl>
                                          <p:spTgt spid="120"/>
                                        </p:tgtEl>
                                        <p:attrNameLst>
                                          <p:attrName>style.visibility</p:attrName>
                                        </p:attrNameLst>
                                      </p:cBhvr>
                                      <p:to>
                                        <p:strVal val="visible"/>
                                      </p:to>
                                    </p:set>
                                    <p:animEffect transition="in" filter="checkerboard(across)">
                                      <p:cBhvr>
                                        <p:cTn id="67" dur="500"/>
                                        <p:tgtEl>
                                          <p:spTgt spid="1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9"/>
                                        </p:tgtEl>
                                        <p:attrNameLst>
                                          <p:attrName>style.visibility</p:attrName>
                                        </p:attrNameLst>
                                      </p:cBhvr>
                                      <p:to>
                                        <p:strVal val="visible"/>
                                      </p:to>
                                    </p:set>
                                    <p:animEffect transition="in" filter="wipe(left)">
                                      <p:cBhvr>
                                        <p:cTn id="72" dur="500"/>
                                        <p:tgtEl>
                                          <p:spTgt spid="209"/>
                                        </p:tgtEl>
                                      </p:cBhvr>
                                    </p:animEffect>
                                  </p:childTnLst>
                                </p:cTn>
                              </p:par>
                            </p:childTnLst>
                          </p:cTn>
                        </p:par>
                        <p:par>
                          <p:cTn id="73" fill="hold">
                            <p:stCondLst>
                              <p:cond delay="500"/>
                            </p:stCondLst>
                            <p:childTnLst>
                              <p:par>
                                <p:cTn id="74" presetID="5" presetClass="entr" presetSubtype="10" fill="hold" grpId="0" nodeType="afterEffect">
                                  <p:stCondLst>
                                    <p:cond delay="0"/>
                                  </p:stCondLst>
                                  <p:childTnLst>
                                    <p:set>
                                      <p:cBhvr>
                                        <p:cTn id="75" dur="1" fill="hold">
                                          <p:stCondLst>
                                            <p:cond delay="0"/>
                                          </p:stCondLst>
                                        </p:cTn>
                                        <p:tgtEl>
                                          <p:spTgt spid="140"/>
                                        </p:tgtEl>
                                        <p:attrNameLst>
                                          <p:attrName>style.visibility</p:attrName>
                                        </p:attrNameLst>
                                      </p:cBhvr>
                                      <p:to>
                                        <p:strVal val="visible"/>
                                      </p:to>
                                    </p:set>
                                    <p:animEffect transition="in" filter="checkerboard(across)">
                                      <p:cBhvr>
                                        <p:cTn id="76" dur="500"/>
                                        <p:tgtEl>
                                          <p:spTgt spid="140"/>
                                        </p:tgtEl>
                                      </p:cBhvr>
                                    </p:animEffect>
                                  </p:childTnLst>
                                </p:cTn>
                              </p:par>
                              <p:par>
                                <p:cTn id="77" presetID="22" presetClass="entr" presetSubtype="8" fill="hold" nodeType="withEffect">
                                  <p:stCondLst>
                                    <p:cond delay="0"/>
                                  </p:stCondLst>
                                  <p:childTnLst>
                                    <p:set>
                                      <p:cBhvr>
                                        <p:cTn id="78" dur="1" fill="hold">
                                          <p:stCondLst>
                                            <p:cond delay="0"/>
                                          </p:stCondLst>
                                        </p:cTn>
                                        <p:tgtEl>
                                          <p:spTgt spid="223"/>
                                        </p:tgtEl>
                                        <p:attrNameLst>
                                          <p:attrName>style.visibility</p:attrName>
                                        </p:attrNameLst>
                                      </p:cBhvr>
                                      <p:to>
                                        <p:strVal val="visible"/>
                                      </p:to>
                                    </p:set>
                                    <p:animEffect transition="in" filter="wipe(left)">
                                      <p:cBhvr>
                                        <p:cTn id="79" dur="500"/>
                                        <p:tgtEl>
                                          <p:spTgt spid="223"/>
                                        </p:tgtEl>
                                      </p:cBhvr>
                                    </p:animEffect>
                                  </p:childTnLst>
                                </p:cTn>
                              </p:par>
                              <p:par>
                                <p:cTn id="80" presetID="22" presetClass="entr" presetSubtype="8" fill="hold"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14"/>
                                        </p:tgtEl>
                                        <p:attrNameLst>
                                          <p:attrName>style.visibility</p:attrName>
                                        </p:attrNameLst>
                                      </p:cBhvr>
                                      <p:to>
                                        <p:strVal val="visible"/>
                                      </p:to>
                                    </p:set>
                                    <p:animEffect transition="in" filter="wipe(left)">
                                      <p:cBhvr>
                                        <p:cTn id="87" dur="500"/>
                                        <p:tgtEl>
                                          <p:spTgt spid="114"/>
                                        </p:tgtEl>
                                      </p:cBhvr>
                                    </p:animEffect>
                                  </p:childTnLst>
                                </p:cTn>
                              </p:par>
                            </p:childTnLst>
                          </p:cTn>
                        </p:par>
                        <p:par>
                          <p:cTn id="88" fill="hold">
                            <p:stCondLst>
                              <p:cond delay="500"/>
                            </p:stCondLst>
                            <p:childTnLst>
                              <p:par>
                                <p:cTn id="89" presetID="22" presetClass="entr" presetSubtype="8" fill="hold" nodeType="afterEffect">
                                  <p:stCondLst>
                                    <p:cond delay="0"/>
                                  </p:stCondLst>
                                  <p:childTnLst>
                                    <p:set>
                                      <p:cBhvr>
                                        <p:cTn id="90" dur="1" fill="hold">
                                          <p:stCondLst>
                                            <p:cond delay="0"/>
                                          </p:stCondLst>
                                        </p:cTn>
                                        <p:tgtEl>
                                          <p:spTgt spid="118"/>
                                        </p:tgtEl>
                                        <p:attrNameLst>
                                          <p:attrName>style.visibility</p:attrName>
                                        </p:attrNameLst>
                                      </p:cBhvr>
                                      <p:to>
                                        <p:strVal val="visible"/>
                                      </p:to>
                                    </p:set>
                                    <p:animEffect transition="in" filter="wipe(left)">
                                      <p:cBhvr>
                                        <p:cTn id="91" dur="500"/>
                                        <p:tgtEl>
                                          <p:spTgt spid="118"/>
                                        </p:tgtEl>
                                      </p:cBhvr>
                                    </p:animEffect>
                                  </p:childTnLst>
                                </p:cTn>
                              </p:par>
                            </p:childTnLst>
                          </p:cTn>
                        </p:par>
                        <p:par>
                          <p:cTn id="92" fill="hold">
                            <p:stCondLst>
                              <p:cond delay="1000"/>
                            </p:stCondLst>
                            <p:childTnLst>
                              <p:par>
                                <p:cTn id="93" presetID="22" presetClass="entr" presetSubtype="8" fill="hold" nodeType="afterEffect">
                                  <p:stCondLst>
                                    <p:cond delay="0"/>
                                  </p:stCondLst>
                                  <p:childTnLst>
                                    <p:set>
                                      <p:cBhvr>
                                        <p:cTn id="94" dur="1" fill="hold">
                                          <p:stCondLst>
                                            <p:cond delay="0"/>
                                          </p:stCondLst>
                                        </p:cTn>
                                        <p:tgtEl>
                                          <p:spTgt spid="115"/>
                                        </p:tgtEl>
                                        <p:attrNameLst>
                                          <p:attrName>style.visibility</p:attrName>
                                        </p:attrNameLst>
                                      </p:cBhvr>
                                      <p:to>
                                        <p:strVal val="visible"/>
                                      </p:to>
                                    </p:set>
                                    <p:animEffect transition="in" filter="wipe(left)">
                                      <p:cBhvr>
                                        <p:cTn id="95" dur="500"/>
                                        <p:tgtEl>
                                          <p:spTgt spid="115"/>
                                        </p:tgtEl>
                                      </p:cBhvr>
                                    </p:animEffect>
                                  </p:childTnLst>
                                </p:cTn>
                              </p:par>
                            </p:childTnLst>
                          </p:cTn>
                        </p:par>
                        <p:par>
                          <p:cTn id="96" fill="hold">
                            <p:stCondLst>
                              <p:cond delay="1500"/>
                            </p:stCondLst>
                            <p:childTnLst>
                              <p:par>
                                <p:cTn id="97" presetID="22" presetClass="entr" presetSubtype="8" fill="hold"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wipe(left)">
                                      <p:cBhvr>
                                        <p:cTn id="99" dur="500"/>
                                        <p:tgtEl>
                                          <p:spTgt spid="116"/>
                                        </p:tgtEl>
                                      </p:cBhvr>
                                    </p:animEffect>
                                  </p:childTnLst>
                                </p:cTn>
                              </p:par>
                            </p:childTnLst>
                          </p:cTn>
                        </p:par>
                        <p:par>
                          <p:cTn id="100" fill="hold">
                            <p:stCondLst>
                              <p:cond delay="2000"/>
                            </p:stCondLst>
                            <p:childTnLst>
                              <p:par>
                                <p:cTn id="101" presetID="22" presetClass="entr" presetSubtype="8" fill="hold" nodeType="after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wipe(left)">
                                      <p:cBhvr>
                                        <p:cTn id="10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19" grpId="0"/>
      <p:bldP spid="120" grpId="0"/>
      <p:bldP spid="2" grpId="0"/>
      <p:bldP spid="209" grpId="0"/>
      <p:bldP spid="224" grpId="0" animBg="1"/>
      <p:bldP spid="225" grpId="0"/>
      <p:bldP spid="122" grpId="0" animBg="1"/>
      <p:bldP spid="139" grpId="0" animBg="1"/>
      <p:bldP spid="1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PISA in Action</a:t>
            </a:r>
            <a:endParaRPr lang="en-US" dirty="0"/>
          </a:p>
        </p:txBody>
      </p:sp>
      <p:sp>
        <p:nvSpPr>
          <p:cNvPr id="6" name="Content Placeholder 5"/>
          <p:cNvSpPr>
            <a:spLocks noGrp="1"/>
          </p:cNvSpPr>
          <p:nvPr>
            <p:ph sz="half" idx="1"/>
          </p:nvPr>
        </p:nvSpPr>
        <p:spPr>
          <a:xfrm>
            <a:off x="152400" y="742951"/>
            <a:ext cx="8686800" cy="1472841"/>
          </a:xfrm>
        </p:spPr>
        <p:txBody>
          <a:bodyPr>
            <a:normAutofit fontScale="92500"/>
          </a:bodyPr>
          <a:lstStyle/>
          <a:p>
            <a:r>
              <a:rPr lang="en-US" dirty="0" smtClean="0"/>
              <a:t>Packet is parsed into individual headers (parsed representation)</a:t>
            </a:r>
          </a:p>
          <a:p>
            <a:r>
              <a:rPr lang="en-US" dirty="0" smtClean="0"/>
              <a:t>Headers and intermediate results can be used for matching and actions</a:t>
            </a:r>
          </a:p>
          <a:p>
            <a:r>
              <a:rPr lang="en-US" dirty="0" smtClean="0"/>
              <a:t>Headers can be modified, added or removed</a:t>
            </a:r>
          </a:p>
          <a:p>
            <a:r>
              <a:rPr lang="en-US" dirty="0" smtClean="0"/>
              <a:t>Packet is deparsed (serialized)</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16</a:t>
            </a:fld>
            <a:endParaRPr lang="en-US" dirty="0">
              <a:solidFill>
                <a:prstClr val="black">
                  <a:tint val="75000"/>
                </a:prstClr>
              </a:solidFill>
            </a:endParaRPr>
          </a:p>
        </p:txBody>
      </p:sp>
      <p:grpSp>
        <p:nvGrpSpPr>
          <p:cNvPr id="7" name="Group 6"/>
          <p:cNvGrpSpPr/>
          <p:nvPr/>
        </p:nvGrpSpPr>
        <p:grpSpPr>
          <a:xfrm>
            <a:off x="1734803" y="2852834"/>
            <a:ext cx="1124342" cy="1626876"/>
            <a:chOff x="1485649" y="3204985"/>
            <a:chExt cx="1124341" cy="2169168"/>
          </a:xfrm>
        </p:grpSpPr>
        <p:sp>
          <p:nvSpPr>
            <p:cNvPr id="8" name="Rectangle 7"/>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9" name="Rectangle 8"/>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0" name="Group 9"/>
          <p:cNvGrpSpPr/>
          <p:nvPr/>
        </p:nvGrpSpPr>
        <p:grpSpPr>
          <a:xfrm>
            <a:off x="3198503" y="2858115"/>
            <a:ext cx="1124342" cy="1626876"/>
            <a:chOff x="1485649" y="3204985"/>
            <a:chExt cx="1124341" cy="2169168"/>
          </a:xfrm>
        </p:grpSpPr>
        <p:sp>
          <p:nvSpPr>
            <p:cNvPr id="11" name="Rectangle 10"/>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2" name="Rectangle 11"/>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3" name="Group 12"/>
          <p:cNvGrpSpPr/>
          <p:nvPr/>
        </p:nvGrpSpPr>
        <p:grpSpPr>
          <a:xfrm>
            <a:off x="4649061" y="2864314"/>
            <a:ext cx="1124342" cy="1626876"/>
            <a:chOff x="1485649" y="3204985"/>
            <a:chExt cx="1124341" cy="2169168"/>
          </a:xfrm>
        </p:grpSpPr>
        <p:sp>
          <p:nvSpPr>
            <p:cNvPr id="14" name="Rectangle 13"/>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5" name="Rectangle 14"/>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6" name="Group 15"/>
          <p:cNvGrpSpPr/>
          <p:nvPr/>
        </p:nvGrpSpPr>
        <p:grpSpPr>
          <a:xfrm>
            <a:off x="6078203" y="2873274"/>
            <a:ext cx="1124342" cy="1626876"/>
            <a:chOff x="1485649" y="3204985"/>
            <a:chExt cx="1124341" cy="2169168"/>
          </a:xfrm>
        </p:grpSpPr>
        <p:sp>
          <p:nvSpPr>
            <p:cNvPr id="17" name="Rectangle 16"/>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8" name="Rectangle 17"/>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8" name="Group 27"/>
          <p:cNvGrpSpPr/>
          <p:nvPr/>
        </p:nvGrpSpPr>
        <p:grpSpPr>
          <a:xfrm>
            <a:off x="8373612" y="3103763"/>
            <a:ext cx="389388" cy="1191971"/>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287003" y="3054578"/>
            <a:ext cx="381108" cy="1191971"/>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1892755" y="2929359"/>
            <a:ext cx="909363" cy="1479832"/>
            <a:chOff x="2449931" y="225721"/>
            <a:chExt cx="909363" cy="1973109"/>
          </a:xfrm>
        </p:grpSpPr>
        <p:sp>
          <p:nvSpPr>
            <p:cNvPr id="53" name="Rectangle 52"/>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54" name="Rectangle 53"/>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5" name="Rectangle 54"/>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65" name="Group 64"/>
          <p:cNvGrpSpPr/>
          <p:nvPr/>
        </p:nvGrpSpPr>
        <p:grpSpPr>
          <a:xfrm>
            <a:off x="3292155" y="2946028"/>
            <a:ext cx="909363" cy="1479832"/>
            <a:chOff x="2449931" y="225721"/>
            <a:chExt cx="909363" cy="1973109"/>
          </a:xfrm>
        </p:grpSpPr>
        <p:sp>
          <p:nvSpPr>
            <p:cNvPr id="66" name="Rectangle 65"/>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7" name="Rectangle 66"/>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8" name="Rectangle 67"/>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9" name="Rectangle 68"/>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0" name="Rectangle 69"/>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1" name="Rectangle 70"/>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78" name="Group 77"/>
          <p:cNvGrpSpPr/>
          <p:nvPr/>
        </p:nvGrpSpPr>
        <p:grpSpPr>
          <a:xfrm>
            <a:off x="4757320" y="2948286"/>
            <a:ext cx="909363" cy="1479832"/>
            <a:chOff x="2449931" y="225721"/>
            <a:chExt cx="909363" cy="1973109"/>
          </a:xfrm>
        </p:grpSpPr>
        <p:sp>
          <p:nvSpPr>
            <p:cNvPr id="79" name="Rectangle 78"/>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0" name="Rectangle 79"/>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1" name="Rectangle 80"/>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2" name="Rectangle 81"/>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3" name="Rectangle 82"/>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4" name="Rectangle 83"/>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91" name="Group 90"/>
          <p:cNvGrpSpPr/>
          <p:nvPr/>
        </p:nvGrpSpPr>
        <p:grpSpPr>
          <a:xfrm>
            <a:off x="6188437" y="2969551"/>
            <a:ext cx="909363" cy="1479832"/>
            <a:chOff x="2449931" y="225721"/>
            <a:chExt cx="909363" cy="1973109"/>
          </a:xfrm>
        </p:grpSpPr>
        <p:sp>
          <p:nvSpPr>
            <p:cNvPr id="92" name="Rectangle 91"/>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3" name="Rectangle 92"/>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4" name="Rectangle 93"/>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5" name="Rectangle 94"/>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6" name="Rectangle 9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7" name="Rectangle 9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sp>
        <p:nvSpPr>
          <p:cNvPr id="104" name="TextBox 103"/>
          <p:cNvSpPr txBox="1"/>
          <p:nvPr/>
        </p:nvSpPr>
        <p:spPr>
          <a:xfrm>
            <a:off x="1712006" y="4480982"/>
            <a:ext cx="1154074" cy="451769"/>
          </a:xfrm>
          <a:prstGeom prst="rect">
            <a:avLst/>
          </a:prstGeom>
          <a:noFill/>
        </p:spPr>
        <p:txBody>
          <a:bodyPr wrap="square" lIns="81639" tIns="40820" rIns="81639" bIns="40820" rtlCol="0">
            <a:spAutoFit/>
          </a:bodyPr>
          <a:lstStyle/>
          <a:p>
            <a:pPr algn="ctr" defTabSz="457200">
              <a:buClrTx/>
              <a:buFontTx/>
              <a:buNone/>
            </a:pPr>
            <a:r>
              <a:rPr lang="en-US" sz="1200" kern="1200" dirty="0" err="1" smtClean="0">
                <a:solidFill>
                  <a:prstClr val="black"/>
                </a:solidFill>
                <a:ea typeface="+mn-ea"/>
                <a:cs typeface="+mn-cs"/>
              </a:rPr>
              <a:t>Match+ActionStage</a:t>
            </a:r>
            <a:r>
              <a:rPr lang="en-US" sz="1200" kern="1200" dirty="0" smtClean="0">
                <a:solidFill>
                  <a:prstClr val="black"/>
                </a:solidFill>
                <a:ea typeface="+mn-ea"/>
                <a:cs typeface="+mn-cs"/>
              </a:rPr>
              <a:t> (Unit)</a:t>
            </a:r>
            <a:endParaRPr lang="en-US" sz="1200" kern="1200" dirty="0">
              <a:solidFill>
                <a:prstClr val="black"/>
              </a:solidFill>
              <a:ea typeface="+mn-ea"/>
              <a:cs typeface="+mn-cs"/>
            </a:endParaRPr>
          </a:p>
        </p:txBody>
      </p:sp>
      <p:grpSp>
        <p:nvGrpSpPr>
          <p:cNvPr id="223" name="Group 222"/>
          <p:cNvGrpSpPr/>
          <p:nvPr/>
        </p:nvGrpSpPr>
        <p:grpSpPr>
          <a:xfrm>
            <a:off x="7537074" y="2873172"/>
            <a:ext cx="842815" cy="1638356"/>
            <a:chOff x="7478671" y="1969421"/>
            <a:chExt cx="842815" cy="1638356"/>
          </a:xfrm>
        </p:grpSpPr>
        <p:sp>
          <p:nvSpPr>
            <p:cNvPr id="207" name="Rectangle 206"/>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19" name="Group 18"/>
            <p:cNvGrpSpPr/>
            <p:nvPr/>
          </p:nvGrpSpPr>
          <p:grpSpPr>
            <a:xfrm>
              <a:off x="7610131" y="2193196"/>
              <a:ext cx="552334" cy="519142"/>
              <a:chOff x="8131589" y="4009362"/>
              <a:chExt cx="552334" cy="692189"/>
            </a:xfrm>
          </p:grpSpPr>
          <p:grpSp>
            <p:nvGrpSpPr>
              <p:cNvPr id="20" name="Group 65"/>
              <p:cNvGrpSpPr/>
              <p:nvPr/>
            </p:nvGrpSpPr>
            <p:grpSpPr>
              <a:xfrm>
                <a:off x="8131589" y="4009362"/>
                <a:ext cx="551591" cy="228624"/>
                <a:chOff x="7660968" y="1751777"/>
                <a:chExt cx="1040580" cy="450645"/>
              </a:xfrm>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6" name="Straight Connector 2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3" name="Straight Connector 2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7610874" y="2888770"/>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14" name="Straight Arrow Connector 113"/>
          <p:cNvCxnSpPr>
            <a:stCxn id="121" idx="3"/>
            <a:endCxn id="9" idx="1"/>
          </p:cNvCxnSpPr>
          <p:nvPr/>
        </p:nvCxnSpPr>
        <p:spPr>
          <a:xfrm flipV="1">
            <a:off x="1386563" y="3661964"/>
            <a:ext cx="348240" cy="933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4322845" y="3667245"/>
            <a:ext cx="326216" cy="6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5773403" y="3682061"/>
            <a:ext cx="304800" cy="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7202545" y="3682404"/>
            <a:ext cx="334529" cy="994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2859145" y="3667245"/>
            <a:ext cx="339358" cy="333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60948" y="2411507"/>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Parser</a:t>
            </a:r>
            <a:endParaRPr lang="en-US" sz="1200" kern="1200" dirty="0">
              <a:solidFill>
                <a:prstClr val="black"/>
              </a:solidFill>
              <a:ea typeface="+mn-ea"/>
              <a:cs typeface="+mn-cs"/>
            </a:endParaRPr>
          </a:p>
        </p:txBody>
      </p:sp>
      <p:grpSp>
        <p:nvGrpSpPr>
          <p:cNvPr id="222" name="Group 221"/>
          <p:cNvGrpSpPr/>
          <p:nvPr/>
        </p:nvGrpSpPr>
        <p:grpSpPr>
          <a:xfrm>
            <a:off x="663977" y="2862882"/>
            <a:ext cx="722586" cy="1616828"/>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1" name="Oval 170"/>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4" name="Oval 173"/>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1" idx="0"/>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1" name="Curved Connector 190"/>
            <p:cNvCxnSpPr>
              <a:stCxn id="171" idx="6"/>
              <a:endCxn id="174" idx="0"/>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3" name="Curved Connector 192"/>
            <p:cNvCxnSpPr>
              <a:stCxn id="174" idx="4"/>
              <a:endCxn id="173" idx="4"/>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9" name="TextBox 208"/>
          <p:cNvSpPr txBox="1"/>
          <p:nvPr/>
        </p:nvSpPr>
        <p:spPr>
          <a:xfrm>
            <a:off x="7311951" y="2407727"/>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Deparser</a:t>
            </a:r>
            <a:endParaRPr lang="en-US" sz="1200" kern="1200" dirty="0">
              <a:solidFill>
                <a:prstClr val="black"/>
              </a:solidFill>
              <a:ea typeface="+mn-ea"/>
              <a:cs typeface="+mn-cs"/>
            </a:endParaRPr>
          </a:p>
        </p:txBody>
      </p:sp>
      <p:sp>
        <p:nvSpPr>
          <p:cNvPr id="224" name="Left Brace 223"/>
          <p:cNvSpPr/>
          <p:nvPr/>
        </p:nvSpPr>
        <p:spPr>
          <a:xfrm rot="5400000">
            <a:off x="4361861" y="-44555"/>
            <a:ext cx="213628" cy="5467744"/>
          </a:xfrm>
          <a:prstGeom prst="leftBrace">
            <a:avLst>
              <a:gd name="adj1" fmla="val 43551"/>
              <a:gd name="adj2" fmla="val 50000"/>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25" name="TextBox 224"/>
          <p:cNvSpPr txBox="1"/>
          <p:nvPr/>
        </p:nvSpPr>
        <p:spPr>
          <a:xfrm>
            <a:off x="2676026" y="2272862"/>
            <a:ext cx="3585298" cy="276999"/>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 </a:t>
            </a:r>
            <a:r>
              <a:rPr lang="en-US" sz="1200" kern="1200" smtClean="0">
                <a:solidFill>
                  <a:prstClr val="black"/>
                </a:solidFill>
                <a:ea typeface="+mn-ea"/>
                <a:cs typeface="+mn-cs"/>
              </a:rPr>
              <a:t>Match-Action Pipeline</a:t>
            </a:r>
            <a:endParaRPr lang="en-US" sz="1200" kern="1200" dirty="0">
              <a:solidFill>
                <a:prstClr val="black"/>
              </a:solidFill>
              <a:ea typeface="+mn-ea"/>
              <a:cs typeface="+mn-cs"/>
            </a:endParaRPr>
          </a:p>
        </p:txBody>
      </p:sp>
      <p:sp>
        <p:nvSpPr>
          <p:cNvPr id="137" name="Rectangle 136"/>
          <p:cNvSpPr/>
          <p:nvPr/>
        </p:nvSpPr>
        <p:spPr>
          <a:xfrm>
            <a:off x="635290" y="2904607"/>
            <a:ext cx="556481" cy="7771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38" name="Rectangle 137"/>
          <p:cNvSpPr/>
          <p:nvPr/>
        </p:nvSpPr>
        <p:spPr>
          <a:xfrm>
            <a:off x="1124797" y="2904607"/>
            <a:ext cx="66973" cy="77718"/>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39" name="Rectangle 138"/>
          <p:cNvSpPr/>
          <p:nvPr/>
        </p:nvSpPr>
        <p:spPr>
          <a:xfrm>
            <a:off x="1057824" y="2904607"/>
            <a:ext cx="66973" cy="77718"/>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0" name="Rectangle 139"/>
          <p:cNvSpPr/>
          <p:nvPr/>
        </p:nvSpPr>
        <p:spPr>
          <a:xfrm>
            <a:off x="990852" y="2904607"/>
            <a:ext cx="66973" cy="7771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1" name="Rectangle 140"/>
          <p:cNvSpPr/>
          <p:nvPr/>
        </p:nvSpPr>
        <p:spPr>
          <a:xfrm>
            <a:off x="923879" y="2904607"/>
            <a:ext cx="66973" cy="77718"/>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nvGrpSpPr>
          <p:cNvPr id="142" name="Group 141"/>
          <p:cNvGrpSpPr/>
          <p:nvPr/>
        </p:nvGrpSpPr>
        <p:grpSpPr>
          <a:xfrm>
            <a:off x="141232" y="2904607"/>
            <a:ext cx="556481" cy="77718"/>
            <a:chOff x="503996" y="2137991"/>
            <a:chExt cx="1266304" cy="176851"/>
          </a:xfrm>
        </p:grpSpPr>
        <p:sp>
          <p:nvSpPr>
            <p:cNvPr id="143" name="Rectangle 142"/>
            <p:cNvSpPr/>
            <p:nvPr/>
          </p:nvSpPr>
          <p:spPr>
            <a:xfrm>
              <a:off x="503996" y="2137991"/>
              <a:ext cx="1266304" cy="1768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4" name="Rectangle 143"/>
            <p:cNvSpPr/>
            <p:nvPr/>
          </p:nvSpPr>
          <p:spPr>
            <a:xfrm>
              <a:off x="1617899" y="2137991"/>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5" name="Rectangle 144"/>
            <p:cNvSpPr/>
            <p:nvPr/>
          </p:nvSpPr>
          <p:spPr>
            <a:xfrm>
              <a:off x="1465499" y="2137991"/>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6" name="Rectangle 145"/>
            <p:cNvSpPr/>
            <p:nvPr/>
          </p:nvSpPr>
          <p:spPr>
            <a:xfrm>
              <a:off x="1313099" y="2137991"/>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147" name="Rectangle 146"/>
            <p:cNvSpPr/>
            <p:nvPr/>
          </p:nvSpPr>
          <p:spPr>
            <a:xfrm>
              <a:off x="1160699" y="2137991"/>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37" name="Group 236"/>
          <p:cNvGrpSpPr/>
          <p:nvPr/>
        </p:nvGrpSpPr>
        <p:grpSpPr>
          <a:xfrm>
            <a:off x="7261772" y="3243531"/>
            <a:ext cx="66973" cy="434041"/>
            <a:chOff x="2682199" y="3319032"/>
            <a:chExt cx="152400" cy="987683"/>
          </a:xfrm>
        </p:grpSpPr>
        <p:sp>
          <p:nvSpPr>
            <p:cNvPr id="238" name="Rectangle 237"/>
            <p:cNvSpPr/>
            <p:nvPr/>
          </p:nvSpPr>
          <p:spPr>
            <a:xfrm>
              <a:off x="2682199" y="3319032"/>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39" name="Rectangle 238"/>
            <p:cNvSpPr/>
            <p:nvPr/>
          </p:nvSpPr>
          <p:spPr>
            <a:xfrm>
              <a:off x="2682199" y="3716850"/>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0" name="Rectangle 239"/>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41" name="Rectangle 240"/>
          <p:cNvSpPr/>
          <p:nvPr/>
        </p:nvSpPr>
        <p:spPr>
          <a:xfrm>
            <a:off x="7589343" y="3815951"/>
            <a:ext cx="445463" cy="799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2" name="Rectangle 241"/>
          <p:cNvSpPr/>
          <p:nvPr/>
        </p:nvSpPr>
        <p:spPr>
          <a:xfrm>
            <a:off x="7261772" y="3243531"/>
            <a:ext cx="66973" cy="7771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3" name="Rectangle 242"/>
          <p:cNvSpPr/>
          <p:nvPr/>
        </p:nvSpPr>
        <p:spPr>
          <a:xfrm>
            <a:off x="7261772" y="3418352"/>
            <a:ext cx="66973" cy="77718"/>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4" name="Rectangle 243"/>
          <p:cNvSpPr/>
          <p:nvPr/>
        </p:nvSpPr>
        <p:spPr>
          <a:xfrm>
            <a:off x="7261772" y="3599853"/>
            <a:ext cx="66973" cy="7771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nvGrpSpPr>
          <p:cNvPr id="245" name="Group 244"/>
          <p:cNvGrpSpPr/>
          <p:nvPr/>
        </p:nvGrpSpPr>
        <p:grpSpPr>
          <a:xfrm>
            <a:off x="1591630" y="3030766"/>
            <a:ext cx="66973" cy="810403"/>
            <a:chOff x="2682199" y="3319032"/>
            <a:chExt cx="152400" cy="1844119"/>
          </a:xfrm>
        </p:grpSpPr>
        <p:sp>
          <p:nvSpPr>
            <p:cNvPr id="246" name="Rectangle 245"/>
            <p:cNvSpPr/>
            <p:nvPr/>
          </p:nvSpPr>
          <p:spPr>
            <a:xfrm>
              <a:off x="2682199" y="3319032"/>
              <a:ext cx="152400" cy="176851"/>
            </a:xfrm>
            <a:prstGeom prst="rect">
              <a:avLst/>
            </a:prstGeom>
            <a:solidFill>
              <a:srgbClr val="FF9B2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7" name="Rectangle 246"/>
            <p:cNvSpPr/>
            <p:nvPr/>
          </p:nvSpPr>
          <p:spPr>
            <a:xfrm>
              <a:off x="2682199" y="3861354"/>
              <a:ext cx="152400" cy="176852"/>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8" name="Rectangle 247"/>
            <p:cNvSpPr/>
            <p:nvPr/>
          </p:nvSpPr>
          <p:spPr>
            <a:xfrm>
              <a:off x="2682199" y="4433320"/>
              <a:ext cx="152400" cy="176852"/>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49" name="Rectangle 248"/>
            <p:cNvSpPr/>
            <p:nvPr/>
          </p:nvSpPr>
          <p:spPr>
            <a:xfrm>
              <a:off x="2682199" y="4986299"/>
              <a:ext cx="152400" cy="176852"/>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50" name="Group 249"/>
          <p:cNvGrpSpPr/>
          <p:nvPr/>
        </p:nvGrpSpPr>
        <p:grpSpPr>
          <a:xfrm>
            <a:off x="2995844" y="2982463"/>
            <a:ext cx="66973" cy="979487"/>
            <a:chOff x="4743832" y="3340154"/>
            <a:chExt cx="152400" cy="2228879"/>
          </a:xfrm>
        </p:grpSpPr>
        <p:grpSp>
          <p:nvGrpSpPr>
            <p:cNvPr id="251" name="Group 250"/>
            <p:cNvGrpSpPr/>
            <p:nvPr/>
          </p:nvGrpSpPr>
          <p:grpSpPr>
            <a:xfrm>
              <a:off x="4743832" y="3340154"/>
              <a:ext cx="152400" cy="1396159"/>
              <a:chOff x="2682199" y="3319032"/>
              <a:chExt cx="152400" cy="1396159"/>
            </a:xfrm>
          </p:grpSpPr>
          <p:sp>
            <p:nvSpPr>
              <p:cNvPr id="254" name="Rectangle 253"/>
              <p:cNvSpPr/>
              <p:nvPr/>
            </p:nvSpPr>
            <p:spPr>
              <a:xfrm>
                <a:off x="2682199" y="3319032"/>
                <a:ext cx="152400" cy="17685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5" name="Rectangle 254"/>
              <p:cNvSpPr/>
              <p:nvPr/>
            </p:nvSpPr>
            <p:spPr>
              <a:xfrm>
                <a:off x="2682199" y="3716850"/>
                <a:ext cx="152400" cy="176851"/>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6" name="Rectangle 255"/>
              <p:cNvSpPr/>
              <p:nvPr/>
            </p:nvSpPr>
            <p:spPr>
              <a:xfrm>
                <a:off x="2682199" y="4129864"/>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7" name="Rectangle 256"/>
              <p:cNvSpPr/>
              <p:nvPr/>
            </p:nvSpPr>
            <p:spPr>
              <a:xfrm>
                <a:off x="2682199" y="4538340"/>
                <a:ext cx="152400" cy="17685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52" name="Rectangle 251"/>
            <p:cNvSpPr/>
            <p:nvPr/>
          </p:nvSpPr>
          <p:spPr>
            <a:xfrm>
              <a:off x="4743832" y="4994364"/>
              <a:ext cx="152400" cy="176851"/>
            </a:xfrm>
            <a:prstGeom prst="rect">
              <a:avLst/>
            </a:prstGeom>
            <a:solidFill>
              <a:schemeClr val="bg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3" name="Rectangle 252"/>
            <p:cNvSpPr/>
            <p:nvPr/>
          </p:nvSpPr>
          <p:spPr>
            <a:xfrm>
              <a:off x="4743832" y="5392182"/>
              <a:ext cx="152400" cy="176851"/>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58" name="Rectangle 257"/>
          <p:cNvSpPr/>
          <p:nvPr/>
        </p:nvSpPr>
        <p:spPr>
          <a:xfrm>
            <a:off x="3197503" y="2864747"/>
            <a:ext cx="1133323" cy="1620244"/>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59" name="Rectangle 258"/>
          <p:cNvSpPr/>
          <p:nvPr/>
        </p:nvSpPr>
        <p:spPr>
          <a:xfrm>
            <a:off x="1735232" y="2860467"/>
            <a:ext cx="1126732" cy="1607162"/>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0" name="Rectangle 259"/>
          <p:cNvSpPr/>
          <p:nvPr/>
        </p:nvSpPr>
        <p:spPr>
          <a:xfrm>
            <a:off x="4643159" y="2874619"/>
            <a:ext cx="1121349" cy="1615226"/>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1" name="Rectangle 260"/>
          <p:cNvSpPr/>
          <p:nvPr/>
        </p:nvSpPr>
        <p:spPr>
          <a:xfrm>
            <a:off x="6076442" y="2880117"/>
            <a:ext cx="1125765" cy="1604229"/>
          </a:xfrm>
          <a:prstGeom prst="rect">
            <a:avLst/>
          </a:prstGeom>
          <a:solidFill>
            <a:schemeClr val="tx1">
              <a:alpha val="5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nvGrpSpPr>
          <p:cNvPr id="262" name="Group 261"/>
          <p:cNvGrpSpPr/>
          <p:nvPr/>
        </p:nvGrpSpPr>
        <p:grpSpPr>
          <a:xfrm>
            <a:off x="7591695" y="3820769"/>
            <a:ext cx="445463" cy="79924"/>
            <a:chOff x="11652632" y="5034593"/>
            <a:chExt cx="1013676" cy="181871"/>
          </a:xfrm>
        </p:grpSpPr>
        <p:sp>
          <p:nvSpPr>
            <p:cNvPr id="263" name="Rectangle 262"/>
            <p:cNvSpPr/>
            <p:nvPr/>
          </p:nvSpPr>
          <p:spPr>
            <a:xfrm>
              <a:off x="11652632" y="5034593"/>
              <a:ext cx="1013676" cy="1818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4" name="Rectangle 263"/>
            <p:cNvSpPr/>
            <p:nvPr/>
          </p:nvSpPr>
          <p:spPr>
            <a:xfrm>
              <a:off x="12513908" y="5037046"/>
              <a:ext cx="152400" cy="176851"/>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5" name="Rectangle 264"/>
            <p:cNvSpPr/>
            <p:nvPr/>
          </p:nvSpPr>
          <p:spPr>
            <a:xfrm>
              <a:off x="12361508" y="5039613"/>
              <a:ext cx="152400" cy="176851"/>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66" name="Rectangle 265"/>
            <p:cNvSpPr/>
            <p:nvPr/>
          </p:nvSpPr>
          <p:spPr>
            <a:xfrm>
              <a:off x="12209108" y="5037046"/>
              <a:ext cx="152400" cy="176851"/>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67" name="Group 266"/>
          <p:cNvGrpSpPr/>
          <p:nvPr/>
        </p:nvGrpSpPr>
        <p:grpSpPr>
          <a:xfrm>
            <a:off x="4469800" y="3071606"/>
            <a:ext cx="66973" cy="804665"/>
            <a:chOff x="4743832" y="3737972"/>
            <a:chExt cx="152400" cy="1831061"/>
          </a:xfrm>
        </p:grpSpPr>
        <p:grpSp>
          <p:nvGrpSpPr>
            <p:cNvPr id="268" name="Group 267"/>
            <p:cNvGrpSpPr/>
            <p:nvPr/>
          </p:nvGrpSpPr>
          <p:grpSpPr>
            <a:xfrm>
              <a:off x="4743832" y="3737972"/>
              <a:ext cx="152400" cy="589865"/>
              <a:chOff x="2682199" y="3716850"/>
              <a:chExt cx="152400" cy="589865"/>
            </a:xfrm>
          </p:grpSpPr>
          <p:sp>
            <p:nvSpPr>
              <p:cNvPr id="271" name="Rectangle 270"/>
              <p:cNvSpPr/>
              <p:nvPr/>
            </p:nvSpPr>
            <p:spPr>
              <a:xfrm>
                <a:off x="2682199" y="3716850"/>
                <a:ext cx="152400" cy="176851"/>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2" name="Rectangle 271"/>
              <p:cNvSpPr/>
              <p:nvPr/>
            </p:nvSpPr>
            <p:spPr>
              <a:xfrm>
                <a:off x="2682199" y="4129864"/>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69" name="Rectangle 268"/>
            <p:cNvSpPr/>
            <p:nvPr/>
          </p:nvSpPr>
          <p:spPr>
            <a:xfrm>
              <a:off x="4743832" y="4994364"/>
              <a:ext cx="152400" cy="176851"/>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0" name="Rectangle 269"/>
            <p:cNvSpPr/>
            <p:nvPr/>
          </p:nvSpPr>
          <p:spPr>
            <a:xfrm>
              <a:off x="4743832" y="5392182"/>
              <a:ext cx="152400" cy="176851"/>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grpSp>
        <p:nvGrpSpPr>
          <p:cNvPr id="273" name="Group 272"/>
          <p:cNvGrpSpPr/>
          <p:nvPr/>
        </p:nvGrpSpPr>
        <p:grpSpPr>
          <a:xfrm>
            <a:off x="5833074" y="3048886"/>
            <a:ext cx="66973" cy="979487"/>
            <a:chOff x="4743832" y="3340154"/>
            <a:chExt cx="152400" cy="2228879"/>
          </a:xfrm>
        </p:grpSpPr>
        <p:grpSp>
          <p:nvGrpSpPr>
            <p:cNvPr id="274" name="Group 273"/>
            <p:cNvGrpSpPr/>
            <p:nvPr/>
          </p:nvGrpSpPr>
          <p:grpSpPr>
            <a:xfrm>
              <a:off x="4743832" y="3340154"/>
              <a:ext cx="152400" cy="987683"/>
              <a:chOff x="2682199" y="3319032"/>
              <a:chExt cx="152400" cy="987683"/>
            </a:xfrm>
          </p:grpSpPr>
          <p:sp>
            <p:nvSpPr>
              <p:cNvPr id="277" name="Rectangle 276"/>
              <p:cNvSpPr/>
              <p:nvPr/>
            </p:nvSpPr>
            <p:spPr>
              <a:xfrm>
                <a:off x="2682199" y="3319032"/>
                <a:ext cx="152400" cy="176851"/>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8" name="Rectangle 277"/>
              <p:cNvSpPr/>
              <p:nvPr/>
            </p:nvSpPr>
            <p:spPr>
              <a:xfrm>
                <a:off x="2682199" y="3716850"/>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9" name="Rectangle 278"/>
              <p:cNvSpPr/>
              <p:nvPr/>
            </p:nvSpPr>
            <p:spPr>
              <a:xfrm>
                <a:off x="2682199" y="4129864"/>
                <a:ext cx="152400" cy="176851"/>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
          <p:nvSpPr>
            <p:cNvPr id="275" name="Rectangle 274"/>
            <p:cNvSpPr/>
            <p:nvPr/>
          </p:nvSpPr>
          <p:spPr>
            <a:xfrm>
              <a:off x="4743832" y="4994364"/>
              <a:ext cx="152400" cy="176851"/>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sp>
          <p:nvSpPr>
            <p:cNvPr id="276" name="Rectangle 275"/>
            <p:cNvSpPr/>
            <p:nvPr/>
          </p:nvSpPr>
          <p:spPr>
            <a:xfrm>
              <a:off x="4743832" y="5392182"/>
              <a:ext cx="152400" cy="17685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748" kern="1200">
                <a:solidFill>
                  <a:prstClr val="white"/>
                </a:solidFill>
              </a:endParaRPr>
            </a:p>
          </p:txBody>
        </p:sp>
      </p:grpSp>
    </p:spTree>
    <p:extLst>
      <p:ext uri="{BB962C8B-B14F-4D97-AF65-F5344CB8AC3E}">
        <p14:creationId xmlns:p14="http://schemas.microsoft.com/office/powerpoint/2010/main" val="15004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0069 -0.00062 L 0.05365 -0.00062 " pathEditMode="relative" rAng="0" ptsTypes="AA">
                                      <p:cBhvr>
                                        <p:cTn id="8" dur="2000" fill="hold"/>
                                        <p:tgtEl>
                                          <p:spTgt spid="142"/>
                                        </p:tgtEl>
                                        <p:attrNameLst>
                                          <p:attrName>ppt_x</p:attrName>
                                          <p:attrName>ppt_y</p:attrName>
                                        </p:attrNameLst>
                                      </p:cBhvr>
                                      <p:rCtr x="2708" y="0"/>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137"/>
                                        </p:tgtEl>
                                        <p:attrNameLst>
                                          <p:attrName>style.visibility</p:attrName>
                                        </p:attrNameLst>
                                      </p:cBhvr>
                                      <p:to>
                                        <p:strVal val="visible"/>
                                      </p:to>
                                    </p:set>
                                  </p:childTnLst>
                                </p:cTn>
                              </p:par>
                              <p:par>
                                <p:cTn id="12" presetID="1" presetClass="entr" presetSubtype="0" fill="hold" grpId="1" nodeType="withEffect">
                                  <p:stCondLst>
                                    <p:cond delay="0"/>
                                  </p:stCondLst>
                                  <p:childTnLst>
                                    <p:set>
                                      <p:cBhvr>
                                        <p:cTn id="13" dur="1" fill="hold">
                                          <p:stCondLst>
                                            <p:cond delay="0"/>
                                          </p:stCondLst>
                                        </p:cTn>
                                        <p:tgtEl>
                                          <p:spTgt spid="138"/>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13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40"/>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3.88889E-6 -2.22222E-6 C 0.00312 0.00864 0.00642 0.0179 0.01493 0.02222 C 0.02343 0.02655 0.03698 0.02593 0.05104 0.02469 " pathEditMode="relative" rAng="0" ptsTypes="AAA">
                                      <p:cBhvr>
                                        <p:cTn id="23" dur="1000" fill="hold"/>
                                        <p:tgtEl>
                                          <p:spTgt spid="138"/>
                                        </p:tgtEl>
                                        <p:attrNameLst>
                                          <p:attrName>ppt_x</p:attrName>
                                          <p:attrName>ppt_y</p:attrName>
                                        </p:attrNameLst>
                                      </p:cBhvr>
                                      <p:rCtr x="2552" y="1265"/>
                                    </p:animMotion>
                                  </p:childTnLst>
                                  <p:subTnLst>
                                    <p:set>
                                      <p:cBhvr override="childStyle">
                                        <p:cTn dur="1" fill="hold" display="0" masterRel="nextClick" afterEffect="1"/>
                                        <p:tgtEl>
                                          <p:spTgt spid="138"/>
                                        </p:tgtEl>
                                        <p:attrNameLst>
                                          <p:attrName>style.visibility</p:attrName>
                                        </p:attrNameLst>
                                      </p:cBhvr>
                                      <p:to>
                                        <p:strVal val="hidden"/>
                                      </p:to>
                                    </p:set>
                                  </p:subTnLst>
                                </p:cTn>
                              </p:par>
                              <p:par>
                                <p:cTn id="24" presetID="1"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childTnLst>
                                </p:cTn>
                              </p:par>
                              <p:par>
                                <p:cTn id="26" presetID="0" presetClass="path" presetSubtype="0" accel="50000" decel="50000" fill="hold" grpId="0" nodeType="withEffect">
                                  <p:stCondLst>
                                    <p:cond delay="0"/>
                                  </p:stCondLst>
                                  <p:childTnLst>
                                    <p:animMotion origin="layout" path="M -8.33333E-7 -2.22222E-6 C 0.00278 0.02346 0.00625 0.04722 0.01615 0.05864 C 0.02552 0.07068 0.04167 0.07037 0.05851 0.07037 " pathEditMode="relative" rAng="0" ptsTypes="AAA">
                                      <p:cBhvr>
                                        <p:cTn id="27" dur="1000" fill="hold"/>
                                        <p:tgtEl>
                                          <p:spTgt spid="139"/>
                                        </p:tgtEl>
                                        <p:attrNameLst>
                                          <p:attrName>ppt_x</p:attrName>
                                          <p:attrName>ppt_y</p:attrName>
                                        </p:attrNameLst>
                                      </p:cBhvr>
                                      <p:rCtr x="2917" y="3519"/>
                                    </p:animMotion>
                                  </p:childTnLst>
                                  <p:subTnLst>
                                    <p:set>
                                      <p:cBhvr override="childStyle">
                                        <p:cTn dur="1" fill="hold" display="0" masterRel="nextClick" afterEffect="1"/>
                                        <p:tgtEl>
                                          <p:spTgt spid="139"/>
                                        </p:tgtEl>
                                        <p:attrNameLst>
                                          <p:attrName>style.visibility</p:attrName>
                                        </p:attrNameLst>
                                      </p:cBhvr>
                                      <p:to>
                                        <p:strVal val="hidden"/>
                                      </p:to>
                                    </p:set>
                                  </p:subTnLst>
                                </p:cTn>
                              </p:par>
                              <p:par>
                                <p:cTn id="28" presetID="0" presetClass="path" presetSubtype="0" accel="50000" decel="50000" fill="hold" grpId="0" nodeType="withEffect">
                                  <p:stCondLst>
                                    <p:cond delay="0"/>
                                  </p:stCondLst>
                                  <p:childTnLst>
                                    <p:animMotion origin="layout" path="M 8.33333E-7 -2.22222E-6 C 0.00104 0.03951 0.00243 0.07901 0.01337 0.09908 C 0.02448 0.11914 0.04496 0.11914 0.0658 0.12006 " pathEditMode="relative" rAng="0" ptsTypes="AAA">
                                      <p:cBhvr>
                                        <p:cTn id="29" dur="1000" fill="hold"/>
                                        <p:tgtEl>
                                          <p:spTgt spid="140"/>
                                        </p:tgtEl>
                                        <p:attrNameLst>
                                          <p:attrName>ppt_x</p:attrName>
                                          <p:attrName>ppt_y</p:attrName>
                                        </p:attrNameLst>
                                      </p:cBhvr>
                                      <p:rCtr x="3281" y="5988"/>
                                    </p:animMotion>
                                  </p:childTnLst>
                                  <p:subTnLst>
                                    <p:set>
                                      <p:cBhvr override="childStyle">
                                        <p:cTn dur="1" fill="hold" display="0" masterRel="nextClick" afterEffect="1"/>
                                        <p:tgtEl>
                                          <p:spTgt spid="140"/>
                                        </p:tgtEl>
                                        <p:attrNameLst>
                                          <p:attrName>style.visibility</p:attrName>
                                        </p:attrNameLst>
                                      </p:cBhvr>
                                      <p:to>
                                        <p:strVal val="hidden"/>
                                      </p:to>
                                    </p:set>
                                  </p:subTnLst>
                                </p:cTn>
                              </p:par>
                              <p:par>
                                <p:cTn id="30" presetID="0" presetClass="path" presetSubtype="0" accel="50000" decel="50000" fill="hold" grpId="0" nodeType="withEffect">
                                  <p:stCondLst>
                                    <p:cond delay="0"/>
                                  </p:stCondLst>
                                  <p:childTnLst>
                                    <p:animMotion origin="layout" path="M 0.01041 -0.00031 C 0.00972 0.05834 0.0092 0.1179 0.01962 0.14599 C 0.02986 0.17408 0.05156 0.17068 0.07326 0.16759 " pathEditMode="relative" rAng="0" ptsTypes="AAA">
                                      <p:cBhvr>
                                        <p:cTn id="31" dur="1000" fill="hold"/>
                                        <p:tgtEl>
                                          <p:spTgt spid="141"/>
                                        </p:tgtEl>
                                        <p:attrNameLst>
                                          <p:attrName>ppt_x</p:attrName>
                                          <p:attrName>ppt_y</p:attrName>
                                        </p:attrNameLst>
                                      </p:cBhvr>
                                      <p:rCtr x="3125" y="8488"/>
                                    </p:animMotion>
                                  </p:childTnLst>
                                  <p:subTnLst>
                                    <p:set>
                                      <p:cBhvr override="childStyle">
                                        <p:cTn dur="1" fill="hold" display="0" masterRel="nextClick" afterEffect="1"/>
                                        <p:tgtEl>
                                          <p:spTgt spid="141"/>
                                        </p:tgtEl>
                                        <p:attrNameLst>
                                          <p:attrName>style.visibility</p:attrName>
                                        </p:attrNameLst>
                                      </p:cBhvr>
                                      <p:to>
                                        <p:strVal val="hidden"/>
                                      </p:to>
                                    </p:set>
                                  </p:sub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2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00018 -0.00031 L 0.13298 0.00062 " pathEditMode="relative" rAng="0" ptsTypes="AA">
                                      <p:cBhvr>
                                        <p:cTn id="38" dur="1000" fill="hold"/>
                                        <p:tgtEl>
                                          <p:spTgt spid="245"/>
                                        </p:tgtEl>
                                        <p:attrNameLst>
                                          <p:attrName>ppt_x</p:attrName>
                                          <p:attrName>ppt_y</p:attrName>
                                        </p:attrNameLst>
                                      </p:cBhvr>
                                      <p:rCtr x="6649" y="31"/>
                                    </p:animMotion>
                                  </p:childTnLst>
                                  <p:subTnLst>
                                    <p:set>
                                      <p:cBhvr override="childStyle">
                                        <p:cTn dur="1" fill="hold" display="0" masterRel="nextClick" afterEffect="1"/>
                                        <p:tgtEl>
                                          <p:spTgt spid="245"/>
                                        </p:tgtEl>
                                        <p:attrNameLst>
                                          <p:attrName>style.visibility</p:attrName>
                                        </p:attrNameLst>
                                      </p:cBhvr>
                                      <p:to>
                                        <p:strVal val="hidden"/>
                                      </p:to>
                                    </p:set>
                                  </p:subTnLst>
                                </p:cTn>
                              </p:par>
                              <p:par>
                                <p:cTn id="39" presetID="1" presetClass="entr" presetSubtype="0" fill="hold" nodeType="with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fade">
                                      <p:cBhvr>
                                        <p:cTn id="43" dur="500"/>
                                        <p:tgtEl>
                                          <p:spTgt spid="259"/>
                                        </p:tgtEl>
                                      </p:cBhvr>
                                    </p:animEffect>
                                  </p:childTnLst>
                                </p:cTn>
                              </p:par>
                            </p:childTnLst>
                          </p:cTn>
                        </p:par>
                        <p:par>
                          <p:cTn id="44" fill="hold">
                            <p:stCondLst>
                              <p:cond delay="1000"/>
                            </p:stCondLst>
                            <p:childTnLst>
                              <p:par>
                                <p:cTn id="45" presetID="10" presetClass="exit" presetSubtype="0" fill="hold" grpId="1" nodeType="afterEffect">
                                  <p:stCondLst>
                                    <p:cond delay="0"/>
                                  </p:stCondLst>
                                  <p:childTnLst>
                                    <p:animEffect transition="out" filter="fade">
                                      <p:cBhvr>
                                        <p:cTn id="46" dur="500"/>
                                        <p:tgtEl>
                                          <p:spTgt spid="259"/>
                                        </p:tgtEl>
                                      </p:cBhvr>
                                    </p:animEffect>
                                    <p:set>
                                      <p:cBhvr>
                                        <p:cTn id="47" dur="1" fill="hold">
                                          <p:stCondLst>
                                            <p:cond delay="499"/>
                                          </p:stCondLst>
                                        </p:cTn>
                                        <p:tgtEl>
                                          <p:spTgt spid="25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4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25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8"/>
                                        </p:tgtEl>
                                        <p:attrNameLst>
                                          <p:attrName>style.visibility</p:attrName>
                                        </p:attrNameLst>
                                      </p:cBhvr>
                                      <p:to>
                                        <p:strVal val="visible"/>
                                      </p:to>
                                    </p:set>
                                    <p:animEffect transition="in" filter="fade">
                                      <p:cBhvr>
                                        <p:cTn id="56" dur="500"/>
                                        <p:tgtEl>
                                          <p:spTgt spid="258"/>
                                        </p:tgtEl>
                                      </p:cBhvr>
                                    </p:animEffect>
                                  </p:childTnLst>
                                </p:cTn>
                              </p:par>
                              <p:par>
                                <p:cTn id="57" presetID="1" presetClass="entr" presetSubtype="0" fill="hold" nodeType="withEffect">
                                  <p:stCondLst>
                                    <p:cond delay="0"/>
                                  </p:stCondLst>
                                  <p:childTnLst>
                                    <p:set>
                                      <p:cBhvr>
                                        <p:cTn id="58" dur="1" fill="hold">
                                          <p:stCondLst>
                                            <p:cond delay="0"/>
                                          </p:stCondLst>
                                        </p:cTn>
                                        <p:tgtEl>
                                          <p:spTgt spid="6">
                                            <p:txEl>
                                              <p:pRg st="2" end="2"/>
                                            </p:txEl>
                                          </p:spTgt>
                                        </p:tgtEl>
                                        <p:attrNameLst>
                                          <p:attrName>style.visibility</p:attrName>
                                        </p:attrNameLst>
                                      </p:cBhvr>
                                      <p:to>
                                        <p:strVal val="visible"/>
                                      </p:to>
                                    </p:set>
                                  </p:childTnLst>
                                </p:cTn>
                              </p:par>
                              <p:par>
                                <p:cTn id="59" presetID="0" presetClass="path" presetSubtype="0" accel="50000" decel="50000" fill="hold" nodeType="withEffect">
                                  <p:stCondLst>
                                    <p:cond delay="0"/>
                                  </p:stCondLst>
                                  <p:childTnLst>
                                    <p:animMotion origin="layout" path="M 5.55112E-17 2.22045E-16 L 0.16319 0.00031 " pathEditMode="relative" rAng="0" ptsTypes="AA">
                                      <p:cBhvr>
                                        <p:cTn id="60" dur="1000" fill="hold"/>
                                        <p:tgtEl>
                                          <p:spTgt spid="250"/>
                                        </p:tgtEl>
                                        <p:attrNameLst>
                                          <p:attrName>ppt_x</p:attrName>
                                          <p:attrName>ppt_y</p:attrName>
                                        </p:attrNameLst>
                                      </p:cBhvr>
                                      <p:rCtr x="8160" y="0"/>
                                    </p:animMotion>
                                  </p:childTnLst>
                                </p:cTn>
                              </p:par>
                            </p:childTnLst>
                          </p:cTn>
                        </p:par>
                        <p:par>
                          <p:cTn id="61" fill="hold">
                            <p:stCondLst>
                              <p:cond delay="1000"/>
                            </p:stCondLst>
                            <p:childTnLst>
                              <p:par>
                                <p:cTn id="62" presetID="10" presetClass="exit" presetSubtype="0" fill="hold" grpId="1" nodeType="afterEffect">
                                  <p:stCondLst>
                                    <p:cond delay="0"/>
                                  </p:stCondLst>
                                  <p:childTnLst>
                                    <p:animEffect transition="out" filter="fade">
                                      <p:cBhvr>
                                        <p:cTn id="63" dur="500"/>
                                        <p:tgtEl>
                                          <p:spTgt spid="258"/>
                                        </p:tgtEl>
                                      </p:cBhvr>
                                    </p:animEffect>
                                    <p:set>
                                      <p:cBhvr>
                                        <p:cTn id="64" dur="1" fill="hold">
                                          <p:stCondLst>
                                            <p:cond delay="499"/>
                                          </p:stCondLst>
                                        </p:cTn>
                                        <p:tgtEl>
                                          <p:spTgt spid="25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5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6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0"/>
                                        </p:tgtEl>
                                        <p:attrNameLst>
                                          <p:attrName>style.visibility</p:attrName>
                                        </p:attrNameLst>
                                      </p:cBhvr>
                                      <p:to>
                                        <p:strVal val="visible"/>
                                      </p:to>
                                    </p:set>
                                    <p:animEffect transition="in" filter="fade">
                                      <p:cBhvr>
                                        <p:cTn id="73" dur="500"/>
                                        <p:tgtEl>
                                          <p:spTgt spid="260"/>
                                        </p:tgtEl>
                                      </p:cBhvr>
                                    </p:animEffect>
                                  </p:childTnLst>
                                </p:cTn>
                              </p:par>
                              <p:par>
                                <p:cTn id="74" presetID="0" presetClass="path" presetSubtype="0" accel="50000" decel="50000" fill="hold" nodeType="withEffect">
                                  <p:stCondLst>
                                    <p:cond delay="0"/>
                                  </p:stCondLst>
                                  <p:childTnLst>
                                    <p:animMotion origin="layout" path="M 0.00191 1.35802E-6 L 0.1507 -0.00772 " pathEditMode="relative" rAng="0" ptsTypes="AA">
                                      <p:cBhvr>
                                        <p:cTn id="75" dur="1000" fill="hold"/>
                                        <p:tgtEl>
                                          <p:spTgt spid="267"/>
                                        </p:tgtEl>
                                        <p:attrNameLst>
                                          <p:attrName>ppt_x</p:attrName>
                                          <p:attrName>ppt_y</p:attrName>
                                        </p:attrNameLst>
                                      </p:cBhvr>
                                      <p:rCtr x="7431" y="-401"/>
                                    </p:animMotion>
                                  </p:childTnLst>
                                </p:cTn>
                              </p:par>
                            </p:childTnLst>
                          </p:cTn>
                        </p:par>
                        <p:par>
                          <p:cTn id="76" fill="hold">
                            <p:stCondLst>
                              <p:cond delay="1000"/>
                            </p:stCondLst>
                            <p:childTnLst>
                              <p:par>
                                <p:cTn id="77" presetID="10" presetClass="exit" presetSubtype="0" fill="hold" grpId="1" nodeType="afterEffect">
                                  <p:stCondLst>
                                    <p:cond delay="0"/>
                                  </p:stCondLst>
                                  <p:childTnLst>
                                    <p:animEffect transition="out" filter="fade">
                                      <p:cBhvr>
                                        <p:cTn id="78" dur="500"/>
                                        <p:tgtEl>
                                          <p:spTgt spid="260"/>
                                        </p:tgtEl>
                                      </p:cBhvr>
                                    </p:animEffect>
                                    <p:set>
                                      <p:cBhvr>
                                        <p:cTn id="79" dur="1" fill="hold">
                                          <p:stCondLst>
                                            <p:cond delay="499"/>
                                          </p:stCondLst>
                                        </p:cTn>
                                        <p:tgtEl>
                                          <p:spTgt spid="26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273"/>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26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61"/>
                                        </p:tgtEl>
                                        <p:attrNameLst>
                                          <p:attrName>style.visibility</p:attrName>
                                        </p:attrNameLst>
                                      </p:cBhvr>
                                      <p:to>
                                        <p:strVal val="visible"/>
                                      </p:to>
                                    </p:set>
                                    <p:animEffect transition="in" filter="fade">
                                      <p:cBhvr>
                                        <p:cTn id="88" dur="500"/>
                                        <p:tgtEl>
                                          <p:spTgt spid="261"/>
                                        </p:tgtEl>
                                      </p:cBhvr>
                                    </p:animEffect>
                                  </p:childTnLst>
                                </p:cTn>
                              </p:par>
                              <p:par>
                                <p:cTn id="89" presetID="0" presetClass="path" presetSubtype="0" accel="50000" decel="50000" fill="hold" nodeType="withEffect">
                                  <p:stCondLst>
                                    <p:cond delay="0"/>
                                  </p:stCondLst>
                                  <p:childTnLst>
                                    <p:animMotion origin="layout" path="M -3.05556E-6 -2.96296E-6 L 0.15816 0.00309 " pathEditMode="relative" rAng="0" ptsTypes="AA">
                                      <p:cBhvr>
                                        <p:cTn id="90" dur="1000" fill="hold"/>
                                        <p:tgtEl>
                                          <p:spTgt spid="273"/>
                                        </p:tgtEl>
                                        <p:attrNameLst>
                                          <p:attrName>ppt_x</p:attrName>
                                          <p:attrName>ppt_y</p:attrName>
                                        </p:attrNameLst>
                                      </p:cBhvr>
                                      <p:rCtr x="7899" y="154"/>
                                    </p:animMotion>
                                  </p:childTnLst>
                                </p:cTn>
                              </p:par>
                            </p:childTnLst>
                          </p:cTn>
                        </p:par>
                        <p:par>
                          <p:cTn id="91" fill="hold">
                            <p:stCondLst>
                              <p:cond delay="1000"/>
                            </p:stCondLst>
                            <p:childTnLst>
                              <p:par>
                                <p:cTn id="92" presetID="10" presetClass="exit" presetSubtype="0" fill="hold" grpId="1" nodeType="afterEffect">
                                  <p:stCondLst>
                                    <p:cond delay="0"/>
                                  </p:stCondLst>
                                  <p:childTnLst>
                                    <p:animEffect transition="out" filter="fade">
                                      <p:cBhvr>
                                        <p:cTn id="93" dur="500"/>
                                        <p:tgtEl>
                                          <p:spTgt spid="261"/>
                                        </p:tgtEl>
                                      </p:cBhvr>
                                    </p:animEffect>
                                    <p:set>
                                      <p:cBhvr>
                                        <p:cTn id="94" dur="1" fill="hold">
                                          <p:stCondLst>
                                            <p:cond delay="499"/>
                                          </p:stCondLst>
                                        </p:cTn>
                                        <p:tgtEl>
                                          <p:spTgt spid="26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73"/>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3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4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
                                            <p:txEl>
                                              <p:pRg st="3" end="3"/>
                                            </p:txEl>
                                          </p:spTgt>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242"/>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243"/>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244"/>
                                        </p:tgtEl>
                                        <p:attrNameLst>
                                          <p:attrName>style.visibility</p:attrName>
                                        </p:attrNameLst>
                                      </p:cBhvr>
                                      <p:to>
                                        <p:strVal val="visible"/>
                                      </p:to>
                                    </p:set>
                                  </p:childTnLst>
                                </p:cTn>
                              </p:par>
                              <p:par>
                                <p:cTn id="111" presetID="0" presetClass="path" presetSubtype="0" accel="50000" decel="50000" fill="hold" grpId="0" nodeType="withEffect">
                                  <p:stCondLst>
                                    <p:cond delay="0"/>
                                  </p:stCondLst>
                                  <p:childTnLst>
                                    <p:animMotion origin="layout" path="M -0.00069 0.00062 C 0.00365 0.03025 0.00799 0.0605 0.02084 0.07902 C 0.03403 0.09753 0.05521 0.10402 0.07674 0.11111 " pathEditMode="relative" rAng="0" ptsTypes="AAA">
                                      <p:cBhvr>
                                        <p:cTn id="112" dur="2000" fill="hold"/>
                                        <p:tgtEl>
                                          <p:spTgt spid="242"/>
                                        </p:tgtEl>
                                        <p:attrNameLst>
                                          <p:attrName>ppt_x</p:attrName>
                                          <p:attrName>ppt_y</p:attrName>
                                        </p:attrNameLst>
                                      </p:cBhvr>
                                      <p:rCtr x="3872" y="5525"/>
                                    </p:animMotion>
                                  </p:childTnLst>
                                </p:cTn>
                              </p:par>
                              <p:par>
                                <p:cTn id="113" presetID="0" presetClass="path" presetSubtype="0" accel="50000" decel="50000" fill="hold" grpId="0" nodeType="withEffect">
                                  <p:stCondLst>
                                    <p:cond delay="0"/>
                                  </p:stCondLst>
                                  <p:childTnLst>
                                    <p:animMotion origin="layout" path="M -0.00034 -0.00061 C 0.00157 0.02408 0.00382 0.04939 0.01528 0.06266 C 0.02674 0.07531 0.0474 0.07593 0.06806 0.07716 " pathEditMode="relative" rAng="0" ptsTypes="AAA">
                                      <p:cBhvr>
                                        <p:cTn id="114" dur="2000" fill="hold"/>
                                        <p:tgtEl>
                                          <p:spTgt spid="243"/>
                                        </p:tgtEl>
                                        <p:attrNameLst>
                                          <p:attrName>ppt_x</p:attrName>
                                          <p:attrName>ppt_y</p:attrName>
                                        </p:attrNameLst>
                                      </p:cBhvr>
                                      <p:rCtr x="3420" y="3889"/>
                                    </p:animMotion>
                                  </p:childTnLst>
                                </p:cTn>
                              </p:par>
                              <p:par>
                                <p:cTn id="115" presetID="0" presetClass="path" presetSubtype="0" accel="50000" decel="50000" fill="hold" grpId="0" nodeType="withEffect">
                                  <p:stCondLst>
                                    <p:cond delay="0"/>
                                  </p:stCondLst>
                                  <p:childTnLst>
                                    <p:animMotion origin="layout" path="M -3.05556E-6 2.59259E-6 C 0.00087 0.01296 0.00209 0.02592 0.01233 0.03271 C 0.02292 0.03919 0.04254 0.03919 0.06233 0.03919 " pathEditMode="relative" rAng="0" ptsTypes="AAA">
                                      <p:cBhvr>
                                        <p:cTn id="116" dur="2000" fill="hold"/>
                                        <p:tgtEl>
                                          <p:spTgt spid="244"/>
                                        </p:tgtEl>
                                        <p:attrNameLst>
                                          <p:attrName>ppt_x</p:attrName>
                                          <p:attrName>ppt_y</p:attrName>
                                        </p:attrNameLst>
                                      </p:cBhvr>
                                      <p:rCtr x="3108" y="1944"/>
                                    </p:animMotion>
                                  </p:childTnLst>
                                </p:cTn>
                              </p:par>
                            </p:childTnLst>
                          </p:cTn>
                        </p:par>
                        <p:par>
                          <p:cTn id="117" fill="hold">
                            <p:stCondLst>
                              <p:cond delay="2000"/>
                            </p:stCondLst>
                            <p:childTnLst>
                              <p:par>
                                <p:cTn id="118" presetID="1" presetClass="exit" presetSubtype="0" fill="hold" grpId="2" nodeType="afterEffect">
                                  <p:stCondLst>
                                    <p:cond delay="0"/>
                                  </p:stCondLst>
                                  <p:childTnLst>
                                    <p:set>
                                      <p:cBhvr>
                                        <p:cTn id="119" dur="1" fill="hold">
                                          <p:stCondLst>
                                            <p:cond delay="0"/>
                                          </p:stCondLst>
                                        </p:cTn>
                                        <p:tgtEl>
                                          <p:spTgt spid="242"/>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243"/>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244"/>
                                        </p:tgtEl>
                                        <p:attrNameLst>
                                          <p:attrName>style.visibility</p:attrName>
                                        </p:attrNameLst>
                                      </p:cBhvr>
                                      <p:to>
                                        <p:strVal val="hidden"/>
                                      </p:to>
                                    </p:set>
                                  </p:childTnLst>
                                </p:cTn>
                              </p:par>
                              <p:par>
                                <p:cTn id="124" presetID="1" presetClass="exit" presetSubtype="0" fill="hold" grpId="3" nodeType="withEffect">
                                  <p:stCondLst>
                                    <p:cond delay="0"/>
                                  </p:stCondLst>
                                  <p:childTnLst>
                                    <p:set>
                                      <p:cBhvr>
                                        <p:cTn id="125" dur="1" fill="hold">
                                          <p:stCondLst>
                                            <p:cond delay="0"/>
                                          </p:stCondLst>
                                        </p:cTn>
                                        <p:tgtEl>
                                          <p:spTgt spid="242"/>
                                        </p:tgtEl>
                                        <p:attrNameLst>
                                          <p:attrName>style.visibility</p:attrName>
                                        </p:attrNameLst>
                                      </p:cBhvr>
                                      <p:to>
                                        <p:strVal val="hidden"/>
                                      </p:to>
                                    </p:set>
                                  </p:childTnLst>
                                </p:cTn>
                              </p:par>
                              <p:par>
                                <p:cTn id="126" presetID="1" presetClass="exit" presetSubtype="0" fill="hold" grpId="3" nodeType="withEffect">
                                  <p:stCondLst>
                                    <p:cond delay="0"/>
                                  </p:stCondLst>
                                  <p:childTnLst>
                                    <p:set>
                                      <p:cBhvr>
                                        <p:cTn id="127" dur="1" fill="hold">
                                          <p:stCondLst>
                                            <p:cond delay="0"/>
                                          </p:stCondLst>
                                        </p:cTn>
                                        <p:tgtEl>
                                          <p:spTgt spid="243"/>
                                        </p:tgtEl>
                                        <p:attrNameLst>
                                          <p:attrName>style.visibility</p:attrName>
                                        </p:attrNameLst>
                                      </p:cBhvr>
                                      <p:to>
                                        <p:strVal val="hidden"/>
                                      </p:to>
                                    </p:set>
                                  </p:childTnLst>
                                </p:cTn>
                              </p:par>
                              <p:par>
                                <p:cTn id="128" presetID="1" presetClass="exit" presetSubtype="0" fill="hold" grpId="3" nodeType="withEffect">
                                  <p:stCondLst>
                                    <p:cond delay="0"/>
                                  </p:stCondLst>
                                  <p:childTnLst>
                                    <p:set>
                                      <p:cBhvr>
                                        <p:cTn id="129" dur="1" fill="hold">
                                          <p:stCondLst>
                                            <p:cond delay="0"/>
                                          </p:stCondLst>
                                        </p:cTn>
                                        <p:tgtEl>
                                          <p:spTgt spid="24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241"/>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237"/>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262"/>
                                        </p:tgtEl>
                                        <p:attrNameLst>
                                          <p:attrName>style.visibility</p:attrName>
                                        </p:attrNameLst>
                                      </p:cBhvr>
                                      <p:to>
                                        <p:strVal val="visible"/>
                                      </p:to>
                                    </p:set>
                                  </p:childTnLst>
                                </p:cTn>
                              </p:par>
                              <p:par>
                                <p:cTn id="136" presetID="0" presetClass="path" presetSubtype="0" accel="50000" decel="50000" fill="hold" nodeType="withEffect">
                                  <p:stCondLst>
                                    <p:cond delay="0"/>
                                  </p:stCondLst>
                                  <p:childTnLst>
                                    <p:animMotion origin="layout" path="M -0.00017 -0.00031 L 0.14653 0.00216 " pathEditMode="relative" rAng="0" ptsTypes="AA">
                                      <p:cBhvr>
                                        <p:cTn id="137" dur="2000" fill="hold"/>
                                        <p:tgtEl>
                                          <p:spTgt spid="262"/>
                                        </p:tgtEl>
                                        <p:attrNameLst>
                                          <p:attrName>ppt_x</p:attrName>
                                          <p:attrName>ppt_y</p:attrName>
                                        </p:attrNameLst>
                                      </p:cBhvr>
                                      <p:rCtr x="7326"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8" grpId="0" animBg="1"/>
      <p:bldP spid="138" grpId="1" animBg="1"/>
      <p:bldP spid="139" grpId="0" animBg="1"/>
      <p:bldP spid="139" grpId="1" animBg="1"/>
      <p:bldP spid="140" grpId="0" animBg="1"/>
      <p:bldP spid="140" grpId="1" animBg="1"/>
      <p:bldP spid="141" grpId="0" animBg="1"/>
      <p:bldP spid="141" grpId="1" animBg="1"/>
      <p:bldP spid="241" grpId="0" animBg="1"/>
      <p:bldP spid="241" grpId="1" animBg="1"/>
      <p:bldP spid="242" grpId="0" animBg="1"/>
      <p:bldP spid="242" grpId="1" animBg="1"/>
      <p:bldP spid="242" grpId="2" animBg="1"/>
      <p:bldP spid="242" grpId="3" animBg="1"/>
      <p:bldP spid="243" grpId="0" animBg="1"/>
      <p:bldP spid="243" grpId="1" animBg="1"/>
      <p:bldP spid="243" grpId="2" animBg="1"/>
      <p:bldP spid="243" grpId="3" animBg="1"/>
      <p:bldP spid="244" grpId="0" animBg="1"/>
      <p:bldP spid="244" grpId="1" animBg="1"/>
      <p:bldP spid="244" grpId="2" animBg="1"/>
      <p:bldP spid="244" grpId="3" animBg="1"/>
      <p:bldP spid="258" grpId="0" animBg="1"/>
      <p:bldP spid="258" grpId="1" animBg="1"/>
      <p:bldP spid="259" grpId="0" animBg="1"/>
      <p:bldP spid="259" grpId="1" animBg="1"/>
      <p:bldP spid="260" grpId="0" animBg="1"/>
      <p:bldP spid="260" grpId="1" animBg="1"/>
      <p:bldP spid="261" grpId="0" animBg="1"/>
      <p:bldP spid="261"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Mapping a Simple L3 Data Plane Program on PISA</a:t>
            </a:r>
            <a:endParaRPr lang="en-US" dirty="0"/>
          </a:p>
        </p:txBody>
      </p:sp>
      <p:sp>
        <p:nvSpPr>
          <p:cNvPr id="4" name="Slide Number Placeholder 3"/>
          <p:cNvSpPr>
            <a:spLocks noGrp="1"/>
          </p:cNvSpPr>
          <p:nvPr>
            <p:ph type="sldNum" sz="quarter" idx="4"/>
          </p:nvPr>
        </p:nvSpPr>
        <p:spPr>
          <a:xfrm>
            <a:off x="8001000" y="4926807"/>
            <a:ext cx="1066800" cy="159544"/>
          </a:xfrm>
        </p:spPr>
        <p:txBody>
          <a:bodyPr/>
          <a:lstStyle/>
          <a:p>
            <a:fld id="{7D98702C-BA5F-8D4B-B23D-DEB8E47CE420}" type="slidenum">
              <a:rPr lang="en-US" smtClean="0">
                <a:solidFill>
                  <a:prstClr val="black">
                    <a:tint val="75000"/>
                  </a:prstClr>
                </a:solidFill>
              </a:rPr>
              <a:pPr/>
              <a:t>17</a:t>
            </a:fld>
            <a:endParaRPr lang="en-US" dirty="0">
              <a:solidFill>
                <a:prstClr val="black">
                  <a:tint val="75000"/>
                </a:prstClr>
              </a:solidFill>
            </a:endParaRPr>
          </a:p>
        </p:txBody>
      </p:sp>
      <p:grpSp>
        <p:nvGrpSpPr>
          <p:cNvPr id="7" name="Group 6"/>
          <p:cNvGrpSpPr/>
          <p:nvPr/>
        </p:nvGrpSpPr>
        <p:grpSpPr>
          <a:xfrm>
            <a:off x="1752600" y="2848566"/>
            <a:ext cx="1124342" cy="1626876"/>
            <a:chOff x="1485649" y="3204985"/>
            <a:chExt cx="1124341" cy="2169168"/>
          </a:xfrm>
        </p:grpSpPr>
        <p:sp>
          <p:nvSpPr>
            <p:cNvPr id="8" name="Rectangle 7"/>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9" name="Rectangle 8"/>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0" name="Group 9"/>
          <p:cNvGrpSpPr/>
          <p:nvPr/>
        </p:nvGrpSpPr>
        <p:grpSpPr>
          <a:xfrm>
            <a:off x="3216300" y="2853847"/>
            <a:ext cx="1124342" cy="1626876"/>
            <a:chOff x="1485649" y="3204985"/>
            <a:chExt cx="1124341" cy="2169168"/>
          </a:xfrm>
        </p:grpSpPr>
        <p:sp>
          <p:nvSpPr>
            <p:cNvPr id="11" name="Rectangle 10"/>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2" name="Rectangle 11"/>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3" name="Group 12"/>
          <p:cNvGrpSpPr/>
          <p:nvPr/>
        </p:nvGrpSpPr>
        <p:grpSpPr>
          <a:xfrm>
            <a:off x="4666858" y="2860046"/>
            <a:ext cx="1124342" cy="1626876"/>
            <a:chOff x="1485649" y="3204985"/>
            <a:chExt cx="1124341" cy="2169168"/>
          </a:xfrm>
        </p:grpSpPr>
        <p:sp>
          <p:nvSpPr>
            <p:cNvPr id="14" name="Rectangle 13"/>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5" name="Rectangle 14"/>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6" name="Group 15"/>
          <p:cNvGrpSpPr/>
          <p:nvPr/>
        </p:nvGrpSpPr>
        <p:grpSpPr>
          <a:xfrm>
            <a:off x="6096000" y="2869006"/>
            <a:ext cx="1124342" cy="1626876"/>
            <a:chOff x="1485649" y="3204985"/>
            <a:chExt cx="1124341" cy="2169168"/>
          </a:xfrm>
        </p:grpSpPr>
        <p:sp>
          <p:nvSpPr>
            <p:cNvPr id="17" name="Rectangle 16"/>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8" name="Rectangle 17"/>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8" name="Group 27"/>
          <p:cNvGrpSpPr/>
          <p:nvPr/>
        </p:nvGrpSpPr>
        <p:grpSpPr>
          <a:xfrm>
            <a:off x="8391409" y="3099495"/>
            <a:ext cx="389388" cy="1191971"/>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304800" y="3050310"/>
            <a:ext cx="381108" cy="1191971"/>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1910552" y="2925091"/>
            <a:ext cx="909363" cy="1479832"/>
            <a:chOff x="2449931" y="225721"/>
            <a:chExt cx="909363" cy="1973109"/>
          </a:xfrm>
        </p:grpSpPr>
        <p:sp>
          <p:nvSpPr>
            <p:cNvPr id="53" name="Rectangle 52"/>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54" name="Rectangle 53"/>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5" name="Rectangle 54"/>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65" name="Group 64"/>
          <p:cNvGrpSpPr/>
          <p:nvPr/>
        </p:nvGrpSpPr>
        <p:grpSpPr>
          <a:xfrm>
            <a:off x="3309952" y="2941760"/>
            <a:ext cx="909363" cy="1479832"/>
            <a:chOff x="2449931" y="225721"/>
            <a:chExt cx="909363" cy="1973109"/>
          </a:xfrm>
        </p:grpSpPr>
        <p:sp>
          <p:nvSpPr>
            <p:cNvPr id="66" name="Rectangle 65"/>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7" name="Rectangle 66"/>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8" name="Rectangle 67"/>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9" name="Rectangle 68"/>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0" name="Rectangle 69"/>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1" name="Rectangle 70"/>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78" name="Group 77"/>
          <p:cNvGrpSpPr/>
          <p:nvPr/>
        </p:nvGrpSpPr>
        <p:grpSpPr>
          <a:xfrm>
            <a:off x="4775117" y="2944018"/>
            <a:ext cx="909363" cy="1479832"/>
            <a:chOff x="2449931" y="225721"/>
            <a:chExt cx="909363" cy="1973109"/>
          </a:xfrm>
        </p:grpSpPr>
        <p:sp>
          <p:nvSpPr>
            <p:cNvPr id="79" name="Rectangle 78"/>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0" name="Rectangle 79"/>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1" name="Rectangle 80"/>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2" name="Rectangle 81"/>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3" name="Rectangle 82"/>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4" name="Rectangle 83"/>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91" name="Group 90"/>
          <p:cNvGrpSpPr/>
          <p:nvPr/>
        </p:nvGrpSpPr>
        <p:grpSpPr>
          <a:xfrm>
            <a:off x="6206234" y="2965283"/>
            <a:ext cx="909363" cy="1479832"/>
            <a:chOff x="2449931" y="225721"/>
            <a:chExt cx="909363" cy="1973109"/>
          </a:xfrm>
        </p:grpSpPr>
        <p:sp>
          <p:nvSpPr>
            <p:cNvPr id="92" name="Rectangle 91"/>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3" name="Rectangle 92"/>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4" name="Rectangle 93"/>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5" name="Rectangle 94"/>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6" name="Rectangle 95"/>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7" name="Rectangle 96"/>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sp>
        <p:nvSpPr>
          <p:cNvPr id="104" name="TextBox 103"/>
          <p:cNvSpPr txBox="1"/>
          <p:nvPr/>
        </p:nvSpPr>
        <p:spPr>
          <a:xfrm>
            <a:off x="1729803" y="4476714"/>
            <a:ext cx="1154074" cy="451769"/>
          </a:xfrm>
          <a:prstGeom prst="rect">
            <a:avLst/>
          </a:prstGeom>
          <a:noFill/>
        </p:spPr>
        <p:txBody>
          <a:bodyPr wrap="square" lIns="81639" tIns="40820" rIns="81639" bIns="40820" rtlCol="0">
            <a:spAutoFit/>
          </a:bodyPr>
          <a:lstStyle/>
          <a:p>
            <a:pPr algn="ctr" defTabSz="457200">
              <a:buClrTx/>
              <a:buFontTx/>
              <a:buNone/>
            </a:pPr>
            <a:r>
              <a:rPr lang="en-US" sz="1200" kern="1200" dirty="0" err="1" smtClean="0">
                <a:solidFill>
                  <a:prstClr val="black"/>
                </a:solidFill>
                <a:ea typeface="+mn-ea"/>
                <a:cs typeface="+mn-cs"/>
              </a:rPr>
              <a:t>Match+ActionStage</a:t>
            </a:r>
            <a:r>
              <a:rPr lang="en-US" sz="1200" kern="1200" dirty="0" smtClean="0">
                <a:solidFill>
                  <a:prstClr val="black"/>
                </a:solidFill>
                <a:ea typeface="+mn-ea"/>
                <a:cs typeface="+mn-cs"/>
              </a:rPr>
              <a:t> (Unit)</a:t>
            </a:r>
            <a:endParaRPr lang="en-US" sz="1200" kern="1200" dirty="0">
              <a:solidFill>
                <a:prstClr val="black"/>
              </a:solidFill>
              <a:ea typeface="+mn-ea"/>
              <a:cs typeface="+mn-cs"/>
            </a:endParaRPr>
          </a:p>
        </p:txBody>
      </p:sp>
      <p:grpSp>
        <p:nvGrpSpPr>
          <p:cNvPr id="223" name="Group 222"/>
          <p:cNvGrpSpPr/>
          <p:nvPr/>
        </p:nvGrpSpPr>
        <p:grpSpPr>
          <a:xfrm>
            <a:off x="7554871" y="2868904"/>
            <a:ext cx="842815" cy="1638356"/>
            <a:chOff x="7478671" y="1969421"/>
            <a:chExt cx="842815" cy="1638356"/>
          </a:xfrm>
        </p:grpSpPr>
        <p:sp>
          <p:nvSpPr>
            <p:cNvPr id="207" name="Rectangle 206"/>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19" name="Group 18"/>
            <p:cNvGrpSpPr/>
            <p:nvPr/>
          </p:nvGrpSpPr>
          <p:grpSpPr>
            <a:xfrm>
              <a:off x="7610131" y="2193196"/>
              <a:ext cx="552334" cy="519142"/>
              <a:chOff x="8131589" y="4009362"/>
              <a:chExt cx="552334" cy="692189"/>
            </a:xfrm>
          </p:grpSpPr>
          <p:grpSp>
            <p:nvGrpSpPr>
              <p:cNvPr id="20" name="Group 65"/>
              <p:cNvGrpSpPr/>
              <p:nvPr/>
            </p:nvGrpSpPr>
            <p:grpSpPr>
              <a:xfrm>
                <a:off x="8131589" y="4009362"/>
                <a:ext cx="551591" cy="228624"/>
                <a:chOff x="7660968" y="1751777"/>
                <a:chExt cx="1040580" cy="450645"/>
              </a:xfrm>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6" name="Straight Connector 2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3" name="Straight Connector 2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7610874" y="2888770"/>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14" name="Straight Arrow Connector 113"/>
          <p:cNvCxnSpPr>
            <a:stCxn id="121" idx="3"/>
            <a:endCxn id="9" idx="1"/>
          </p:cNvCxnSpPr>
          <p:nvPr/>
        </p:nvCxnSpPr>
        <p:spPr>
          <a:xfrm flipV="1">
            <a:off x="1404360" y="3657696"/>
            <a:ext cx="348240" cy="933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4340642" y="3662977"/>
            <a:ext cx="326216" cy="6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5791200" y="3677793"/>
            <a:ext cx="304800" cy="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7220342" y="3678136"/>
            <a:ext cx="334529" cy="994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2876942" y="3662977"/>
            <a:ext cx="339358" cy="333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78438" y="2415958"/>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Parser</a:t>
            </a:r>
            <a:endParaRPr lang="en-US" sz="1200" kern="1200" dirty="0">
              <a:solidFill>
                <a:prstClr val="black"/>
              </a:solidFill>
              <a:ea typeface="+mn-ea"/>
              <a:cs typeface="+mn-cs"/>
            </a:endParaRPr>
          </a:p>
        </p:txBody>
      </p:sp>
      <p:grpSp>
        <p:nvGrpSpPr>
          <p:cNvPr id="222" name="Group 221"/>
          <p:cNvGrpSpPr/>
          <p:nvPr/>
        </p:nvGrpSpPr>
        <p:grpSpPr>
          <a:xfrm>
            <a:off x="681774" y="2858614"/>
            <a:ext cx="722586" cy="1616828"/>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3" idx="0"/>
            </p:cNvCxnSpPr>
            <p:nvPr/>
          </p:nvCxnSpPr>
          <p:spPr>
            <a:xfrm rot="16200000" flipH="1">
              <a:off x="478650" y="2663249"/>
              <a:ext cx="626089" cy="3360"/>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9" name="TextBox 208"/>
          <p:cNvSpPr txBox="1"/>
          <p:nvPr/>
        </p:nvSpPr>
        <p:spPr>
          <a:xfrm>
            <a:off x="7329748" y="2403459"/>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Deparser</a:t>
            </a:r>
            <a:endParaRPr lang="en-US" sz="1200" kern="1200" dirty="0">
              <a:solidFill>
                <a:prstClr val="black"/>
              </a:solidFill>
              <a:ea typeface="+mn-ea"/>
              <a:cs typeface="+mn-cs"/>
            </a:endParaRPr>
          </a:p>
        </p:txBody>
      </p:sp>
      <p:sp>
        <p:nvSpPr>
          <p:cNvPr id="224" name="Left Brace 223"/>
          <p:cNvSpPr/>
          <p:nvPr/>
        </p:nvSpPr>
        <p:spPr>
          <a:xfrm rot="5400000">
            <a:off x="4379658" y="-48823"/>
            <a:ext cx="213628" cy="5467744"/>
          </a:xfrm>
          <a:prstGeom prst="leftBrace">
            <a:avLst>
              <a:gd name="adj1" fmla="val 43551"/>
              <a:gd name="adj2" fmla="val 50000"/>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25" name="TextBox 224"/>
          <p:cNvSpPr txBox="1"/>
          <p:nvPr/>
        </p:nvSpPr>
        <p:spPr>
          <a:xfrm>
            <a:off x="2693823" y="2268594"/>
            <a:ext cx="3585298" cy="276999"/>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 </a:t>
            </a:r>
            <a:r>
              <a:rPr lang="en-US" sz="1200" kern="1200" smtClean="0">
                <a:solidFill>
                  <a:prstClr val="black"/>
                </a:solidFill>
                <a:ea typeface="+mn-ea"/>
                <a:cs typeface="+mn-cs"/>
              </a:rPr>
              <a:t>Match-Action Pipeline</a:t>
            </a:r>
            <a:endParaRPr lang="en-US" sz="1200" kern="1200" dirty="0">
              <a:solidFill>
                <a:prstClr val="black"/>
              </a:solidFill>
              <a:ea typeface="+mn-ea"/>
              <a:cs typeface="+mn-cs"/>
            </a:endParaRPr>
          </a:p>
        </p:txBody>
      </p:sp>
      <p:sp>
        <p:nvSpPr>
          <p:cNvPr id="138" name="Rectangle 137"/>
          <p:cNvSpPr/>
          <p:nvPr/>
        </p:nvSpPr>
        <p:spPr>
          <a:xfrm>
            <a:off x="1819489" y="2925090"/>
            <a:ext cx="1013700" cy="1479833"/>
          </a:xfrm>
          <a:prstGeom prst="rect">
            <a:avLst/>
          </a:prstGeom>
          <a:solidFill>
            <a:schemeClr val="accent2">
              <a:alpha val="6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100" kern="1200" dirty="0">
                <a:solidFill>
                  <a:prstClr val="black"/>
                </a:solidFill>
              </a:rPr>
              <a:t>Ethernet</a:t>
            </a:r>
          </a:p>
          <a:p>
            <a:pPr algn="ctr" defTabSz="457200">
              <a:buClrTx/>
              <a:buFontTx/>
              <a:buNone/>
            </a:pPr>
            <a:r>
              <a:rPr lang="en-US" sz="1100" kern="1200" dirty="0">
                <a:solidFill>
                  <a:prstClr val="black"/>
                </a:solidFill>
              </a:rPr>
              <a:t>MAC</a:t>
            </a:r>
          </a:p>
          <a:p>
            <a:pPr algn="ctr" defTabSz="457200">
              <a:buClrTx/>
              <a:buFontTx/>
              <a:buNone/>
            </a:pPr>
            <a:r>
              <a:rPr lang="en-US" sz="1100" kern="1200" dirty="0">
                <a:solidFill>
                  <a:prstClr val="black"/>
                </a:solidFill>
              </a:rPr>
              <a:t>Address</a:t>
            </a:r>
          </a:p>
          <a:p>
            <a:pPr algn="ctr" defTabSz="457200">
              <a:buClrTx/>
              <a:buFontTx/>
              <a:buNone/>
            </a:pPr>
            <a:r>
              <a:rPr lang="en-US" sz="1100" kern="1200" dirty="0">
                <a:solidFill>
                  <a:prstClr val="black"/>
                </a:solidFill>
              </a:rPr>
              <a:t>Table</a:t>
            </a:r>
          </a:p>
        </p:txBody>
      </p:sp>
      <p:sp>
        <p:nvSpPr>
          <p:cNvPr id="140" name="Rectangle 139"/>
          <p:cNvSpPr/>
          <p:nvPr/>
        </p:nvSpPr>
        <p:spPr>
          <a:xfrm>
            <a:off x="6211412" y="2969488"/>
            <a:ext cx="939212" cy="1475627"/>
          </a:xfrm>
          <a:prstGeom prst="rect">
            <a:avLst/>
          </a:prstGeom>
          <a:solidFill>
            <a:srgbClr val="7030A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a:solidFill>
                  <a:prstClr val="white"/>
                </a:solidFill>
              </a:rPr>
              <a:t>ACL</a:t>
            </a:r>
          </a:p>
          <a:p>
            <a:pPr algn="ctr" defTabSz="457200">
              <a:buClrTx/>
              <a:buFontTx/>
              <a:buNone/>
            </a:pPr>
            <a:r>
              <a:rPr lang="en-US" sz="1200" kern="1200" dirty="0">
                <a:solidFill>
                  <a:prstClr val="white"/>
                </a:solidFill>
              </a:rPr>
              <a:t>Rules</a:t>
            </a:r>
          </a:p>
        </p:txBody>
      </p:sp>
      <p:sp>
        <p:nvSpPr>
          <p:cNvPr id="141" name="Rectangle 140"/>
          <p:cNvSpPr/>
          <p:nvPr/>
        </p:nvSpPr>
        <p:spPr>
          <a:xfrm>
            <a:off x="3307683" y="2925090"/>
            <a:ext cx="926240" cy="1496502"/>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a:solidFill>
                  <a:prstClr val="black"/>
                </a:solidFill>
              </a:rPr>
              <a:t>IPv4</a:t>
            </a:r>
          </a:p>
          <a:p>
            <a:pPr algn="ctr" defTabSz="457200">
              <a:buClrTx/>
              <a:buFontTx/>
              <a:buNone/>
            </a:pPr>
            <a:r>
              <a:rPr lang="en-US" sz="1500" kern="1200" dirty="0">
                <a:solidFill>
                  <a:prstClr val="black"/>
                </a:solidFill>
              </a:rPr>
              <a:t>Address Table</a:t>
            </a:r>
          </a:p>
        </p:txBody>
      </p:sp>
      <p:sp>
        <p:nvSpPr>
          <p:cNvPr id="136" name="Rectangle 135"/>
          <p:cNvSpPr/>
          <p:nvPr/>
        </p:nvSpPr>
        <p:spPr>
          <a:xfrm>
            <a:off x="1799990" y="1279692"/>
            <a:ext cx="1013700" cy="601196"/>
          </a:xfrm>
          <a:prstGeom prst="rect">
            <a:avLst/>
          </a:prstGeom>
          <a:solidFill>
            <a:schemeClr val="accent2">
              <a:alpha val="6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100" kern="1200" dirty="0" smtClean="0">
                <a:solidFill>
                  <a:prstClr val="black"/>
                </a:solidFill>
              </a:rPr>
              <a:t>L2</a:t>
            </a:r>
            <a:endParaRPr lang="en-US" sz="1100" kern="1200" dirty="0">
              <a:solidFill>
                <a:prstClr val="black"/>
              </a:solidFill>
            </a:endParaRPr>
          </a:p>
        </p:txBody>
      </p:sp>
      <p:sp>
        <p:nvSpPr>
          <p:cNvPr id="142" name="Rectangle 141"/>
          <p:cNvSpPr/>
          <p:nvPr/>
        </p:nvSpPr>
        <p:spPr>
          <a:xfrm>
            <a:off x="6102980" y="1326632"/>
            <a:ext cx="939212" cy="508223"/>
          </a:xfrm>
          <a:prstGeom prst="rect">
            <a:avLst/>
          </a:prstGeom>
          <a:solidFill>
            <a:srgbClr val="7030A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smtClean="0">
                <a:solidFill>
                  <a:prstClr val="white"/>
                </a:solidFill>
              </a:rPr>
              <a:t>ACL</a:t>
            </a:r>
            <a:endParaRPr lang="en-US" sz="1200" kern="1200" dirty="0">
              <a:solidFill>
                <a:prstClr val="white"/>
              </a:solidFill>
            </a:endParaRPr>
          </a:p>
        </p:txBody>
      </p:sp>
      <p:sp>
        <p:nvSpPr>
          <p:cNvPr id="143" name="Rectangle 142"/>
          <p:cNvSpPr/>
          <p:nvPr/>
        </p:nvSpPr>
        <p:spPr>
          <a:xfrm>
            <a:off x="3733800" y="864860"/>
            <a:ext cx="1315353" cy="517461"/>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smtClean="0">
                <a:solidFill>
                  <a:prstClr val="black"/>
                </a:solidFill>
              </a:rPr>
              <a:t>IPv4</a:t>
            </a:r>
            <a:endParaRPr lang="en-US" sz="1500" kern="1200" dirty="0">
              <a:solidFill>
                <a:prstClr val="black"/>
              </a:solidFill>
            </a:endParaRPr>
          </a:p>
        </p:txBody>
      </p:sp>
      <p:sp>
        <p:nvSpPr>
          <p:cNvPr id="155" name="Rectangle 154"/>
          <p:cNvSpPr/>
          <p:nvPr/>
        </p:nvSpPr>
        <p:spPr>
          <a:xfrm>
            <a:off x="4759523" y="2925391"/>
            <a:ext cx="953132" cy="1522721"/>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a:solidFill>
                  <a:prstClr val="black"/>
                </a:solidFill>
              </a:rPr>
              <a:t>IPv6</a:t>
            </a:r>
          </a:p>
          <a:p>
            <a:pPr algn="ctr" defTabSz="457200">
              <a:buClrTx/>
              <a:buFontTx/>
              <a:buNone/>
            </a:pPr>
            <a:r>
              <a:rPr lang="en-US" sz="1500" kern="1200" dirty="0">
                <a:solidFill>
                  <a:prstClr val="black"/>
                </a:solidFill>
              </a:rPr>
              <a:t>Address Table</a:t>
            </a:r>
          </a:p>
        </p:txBody>
      </p:sp>
      <p:sp>
        <p:nvSpPr>
          <p:cNvPr id="144" name="Rectangle 143"/>
          <p:cNvSpPr/>
          <p:nvPr/>
        </p:nvSpPr>
        <p:spPr>
          <a:xfrm>
            <a:off x="3733800" y="1687907"/>
            <a:ext cx="1315353" cy="517461"/>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smtClean="0">
                <a:solidFill>
                  <a:prstClr val="black"/>
                </a:solidFill>
              </a:rPr>
              <a:t>IPv6</a:t>
            </a:r>
            <a:endParaRPr lang="en-US" sz="1500" kern="1200" dirty="0">
              <a:solidFill>
                <a:prstClr val="black"/>
              </a:solidFill>
            </a:endParaRPr>
          </a:p>
        </p:txBody>
      </p:sp>
      <p:cxnSp>
        <p:nvCxnSpPr>
          <p:cNvPr id="130" name="Straight Arrow Connector 129"/>
          <p:cNvCxnSpPr>
            <a:endCxn id="136" idx="1"/>
          </p:cNvCxnSpPr>
          <p:nvPr/>
        </p:nvCxnSpPr>
        <p:spPr>
          <a:xfrm>
            <a:off x="1404360" y="1580290"/>
            <a:ext cx="39563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42" idx="3"/>
          </p:cNvCxnSpPr>
          <p:nvPr/>
        </p:nvCxnSpPr>
        <p:spPr>
          <a:xfrm flipV="1">
            <a:off x="7042192" y="1580290"/>
            <a:ext cx="345414" cy="45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Elbow Connector 133"/>
          <p:cNvCxnSpPr>
            <a:stCxn id="136" idx="3"/>
            <a:endCxn id="143" idx="1"/>
          </p:cNvCxnSpPr>
          <p:nvPr/>
        </p:nvCxnSpPr>
        <p:spPr>
          <a:xfrm flipV="1">
            <a:off x="2813690" y="1123591"/>
            <a:ext cx="920110" cy="456699"/>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9" name="Elbow Connector 138"/>
          <p:cNvCxnSpPr>
            <a:stCxn id="136" idx="3"/>
            <a:endCxn id="144" idx="1"/>
          </p:cNvCxnSpPr>
          <p:nvPr/>
        </p:nvCxnSpPr>
        <p:spPr>
          <a:xfrm>
            <a:off x="2813690" y="1580290"/>
            <a:ext cx="920110" cy="366348"/>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7" name="Elbow Connector 146"/>
          <p:cNvCxnSpPr>
            <a:stCxn id="143" idx="3"/>
            <a:endCxn id="142" idx="1"/>
          </p:cNvCxnSpPr>
          <p:nvPr/>
        </p:nvCxnSpPr>
        <p:spPr>
          <a:xfrm>
            <a:off x="5049153" y="1123591"/>
            <a:ext cx="1053827" cy="457153"/>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Elbow Connector 148"/>
          <p:cNvCxnSpPr>
            <a:stCxn id="144" idx="3"/>
            <a:endCxn id="142" idx="1"/>
          </p:cNvCxnSpPr>
          <p:nvPr/>
        </p:nvCxnSpPr>
        <p:spPr>
          <a:xfrm flipV="1">
            <a:off x="5049153" y="1580744"/>
            <a:ext cx="1053827" cy="365894"/>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150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up)">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1"/>
                                        </p:tgtEl>
                                        <p:attrNameLst>
                                          <p:attrName>style.visibility</p:attrName>
                                        </p:attrNameLst>
                                      </p:cBhvr>
                                      <p:to>
                                        <p:strVal val="visible"/>
                                      </p:to>
                                    </p:set>
                                    <p:animEffect transition="in" filter="wipe(up)">
                                      <p:cBhvr>
                                        <p:cTn id="12" dur="500"/>
                                        <p:tgtEl>
                                          <p:spTgt spid="1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down)">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wipe(up)">
                                      <p:cBhvr>
                                        <p:cTn id="2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1" grpId="0" animBg="1"/>
      <p:bldP spid="1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Mapping a More Complex Data Plane Program on PISA</a:t>
            </a:r>
            <a:endParaRPr lang="en-US" dirty="0"/>
          </a:p>
        </p:txBody>
      </p:sp>
      <p:sp>
        <p:nvSpPr>
          <p:cNvPr id="4" name="Slide Number Placeholder 3"/>
          <p:cNvSpPr>
            <a:spLocks noGrp="1"/>
          </p:cNvSpPr>
          <p:nvPr>
            <p:ph type="sldNum" sz="quarter" idx="4"/>
          </p:nvPr>
        </p:nvSpPr>
        <p:spPr>
          <a:xfrm>
            <a:off x="8001000" y="4926807"/>
            <a:ext cx="1066800" cy="159544"/>
          </a:xfrm>
        </p:spPr>
        <p:txBody>
          <a:bodyPr/>
          <a:lstStyle/>
          <a:p>
            <a:fld id="{7D98702C-BA5F-8D4B-B23D-DEB8E47CE420}" type="slidenum">
              <a:rPr lang="en-US" smtClean="0">
                <a:solidFill>
                  <a:prstClr val="black">
                    <a:tint val="75000"/>
                  </a:prstClr>
                </a:solidFill>
              </a:rPr>
              <a:pPr/>
              <a:t>18</a:t>
            </a:fld>
            <a:endParaRPr lang="en-US" dirty="0">
              <a:solidFill>
                <a:prstClr val="black">
                  <a:tint val="75000"/>
                </a:prstClr>
              </a:solidFill>
            </a:endParaRPr>
          </a:p>
        </p:txBody>
      </p:sp>
      <p:grpSp>
        <p:nvGrpSpPr>
          <p:cNvPr id="7" name="Group 6"/>
          <p:cNvGrpSpPr/>
          <p:nvPr/>
        </p:nvGrpSpPr>
        <p:grpSpPr>
          <a:xfrm>
            <a:off x="1752600" y="2848566"/>
            <a:ext cx="1124342" cy="1626876"/>
            <a:chOff x="1485649" y="3204985"/>
            <a:chExt cx="1124341" cy="2169168"/>
          </a:xfrm>
        </p:grpSpPr>
        <p:sp>
          <p:nvSpPr>
            <p:cNvPr id="8" name="Rectangle 7"/>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9" name="Rectangle 8"/>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0" name="Group 9"/>
          <p:cNvGrpSpPr/>
          <p:nvPr/>
        </p:nvGrpSpPr>
        <p:grpSpPr>
          <a:xfrm>
            <a:off x="3216300" y="2853847"/>
            <a:ext cx="1124342" cy="1626876"/>
            <a:chOff x="1485649" y="3204985"/>
            <a:chExt cx="1124341" cy="2169168"/>
          </a:xfrm>
        </p:grpSpPr>
        <p:sp>
          <p:nvSpPr>
            <p:cNvPr id="11" name="Rectangle 10"/>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2" name="Rectangle 11"/>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3" name="Group 12"/>
          <p:cNvGrpSpPr/>
          <p:nvPr/>
        </p:nvGrpSpPr>
        <p:grpSpPr>
          <a:xfrm>
            <a:off x="4666858" y="2860046"/>
            <a:ext cx="1124342" cy="1626876"/>
            <a:chOff x="1485649" y="3204985"/>
            <a:chExt cx="1124341" cy="2169168"/>
          </a:xfrm>
        </p:grpSpPr>
        <p:sp>
          <p:nvSpPr>
            <p:cNvPr id="14" name="Rectangle 13"/>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5" name="Rectangle 14"/>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6" name="Group 15"/>
          <p:cNvGrpSpPr/>
          <p:nvPr/>
        </p:nvGrpSpPr>
        <p:grpSpPr>
          <a:xfrm>
            <a:off x="6096000" y="2869006"/>
            <a:ext cx="1124342" cy="1626876"/>
            <a:chOff x="1485649" y="3204985"/>
            <a:chExt cx="1124341" cy="2169168"/>
          </a:xfrm>
        </p:grpSpPr>
        <p:sp>
          <p:nvSpPr>
            <p:cNvPr id="17" name="Rectangle 16"/>
            <p:cNvSpPr/>
            <p:nvPr/>
          </p:nvSpPr>
          <p:spPr>
            <a:xfrm>
              <a:off x="1492629" y="3216474"/>
              <a:ext cx="1117361" cy="2157679"/>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8" name="Rectangle 17"/>
            <p:cNvSpPr/>
            <p:nvPr/>
          </p:nvSpPr>
          <p:spPr>
            <a:xfrm>
              <a:off x="1485649" y="3204985"/>
              <a:ext cx="1124341" cy="2157680"/>
            </a:xfrm>
            <a:prstGeom prst="rect">
              <a:avLst/>
            </a:prstGeom>
            <a:solidFill>
              <a:schemeClr val="lt1">
                <a:alpha val="70000"/>
              </a:schemeClr>
            </a:solidFill>
            <a:ln>
              <a:solidFill>
                <a:schemeClr val="accent1">
                  <a:shade val="50000"/>
                  <a:alpha val="34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8" name="Group 27"/>
          <p:cNvGrpSpPr/>
          <p:nvPr/>
        </p:nvGrpSpPr>
        <p:grpSpPr>
          <a:xfrm>
            <a:off x="8391409" y="3099495"/>
            <a:ext cx="389388" cy="1191971"/>
            <a:chOff x="2488822" y="2403406"/>
            <a:chExt cx="529093" cy="1589294"/>
          </a:xfrm>
        </p:grpSpPr>
        <p:cxnSp>
          <p:nvCxnSpPr>
            <p:cNvPr id="29" name="Straight Arrow Connector 28"/>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304800" y="3050310"/>
            <a:ext cx="381108" cy="1191971"/>
            <a:chOff x="2488822" y="2403406"/>
            <a:chExt cx="529093" cy="1589294"/>
          </a:xfrm>
        </p:grpSpPr>
        <p:cxnSp>
          <p:nvCxnSpPr>
            <p:cNvPr id="41" name="Straight Arrow Connector 40"/>
            <p:cNvCxnSpPr/>
            <p:nvPr/>
          </p:nvCxnSpPr>
          <p:spPr>
            <a:xfrm flipV="1">
              <a:off x="2493656" y="24034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2490064" y="2555806"/>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2493656" y="2717444"/>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493656" y="2871548"/>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2493656" y="303169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2494729" y="3190805"/>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2493656" y="3352442"/>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2494729" y="351258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2495802" y="3671699"/>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493656" y="383359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2488822" y="3992700"/>
              <a:ext cx="522113" cy="0"/>
            </a:xfrm>
            <a:prstGeom prst="straightConnector1">
              <a:avLst/>
            </a:prstGeom>
            <a:ln w="25400">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1910552" y="2925091"/>
            <a:ext cx="909363" cy="1479832"/>
            <a:chOff x="2449931" y="225721"/>
            <a:chExt cx="909363" cy="1973109"/>
          </a:xfrm>
        </p:grpSpPr>
        <p:sp>
          <p:nvSpPr>
            <p:cNvPr id="53" name="Rectangle 52"/>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825" kern="1200" dirty="0">
                <a:solidFill>
                  <a:prstClr val="white"/>
                </a:solidFill>
              </a:endParaRPr>
            </a:p>
          </p:txBody>
        </p:sp>
        <p:sp>
          <p:nvSpPr>
            <p:cNvPr id="54" name="Rectangle 53"/>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5" name="Rectangle 54"/>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Trapezoid 58"/>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dirty="0">
                <a:solidFill>
                  <a:prstClr val="white"/>
                </a:solidFill>
              </a:endParaRPr>
            </a:p>
          </p:txBody>
        </p:sp>
        <p:sp>
          <p:nvSpPr>
            <p:cNvPr id="60" name="Trapezoid 59"/>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65" name="Group 64"/>
          <p:cNvGrpSpPr/>
          <p:nvPr/>
        </p:nvGrpSpPr>
        <p:grpSpPr>
          <a:xfrm>
            <a:off x="3309952" y="2941760"/>
            <a:ext cx="909363" cy="1479832"/>
            <a:chOff x="2449931" y="225721"/>
            <a:chExt cx="909363" cy="1973109"/>
          </a:xfrm>
        </p:grpSpPr>
        <p:sp>
          <p:nvSpPr>
            <p:cNvPr id="66" name="Rectangle 65"/>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7" name="Rectangle 66"/>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8" name="Rectangle 67"/>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9" name="Rectangle 68"/>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0" name="Rectangle 69"/>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1" name="Rectangle 70"/>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2" name="Trapezoid 71"/>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3" name="Trapezoid 72"/>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4" name="Trapezoid 73"/>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5" name="Trapezoid 74"/>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6" name="Trapezoid 75"/>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7" name="Trapezoid 76"/>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78" name="Group 77"/>
          <p:cNvGrpSpPr/>
          <p:nvPr/>
        </p:nvGrpSpPr>
        <p:grpSpPr>
          <a:xfrm>
            <a:off x="4775117" y="2944018"/>
            <a:ext cx="909363" cy="1479832"/>
            <a:chOff x="2449931" y="225721"/>
            <a:chExt cx="909363" cy="1973109"/>
          </a:xfrm>
        </p:grpSpPr>
        <p:sp>
          <p:nvSpPr>
            <p:cNvPr id="79" name="Rectangle 78"/>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0" name="Rectangle 79"/>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1" name="Rectangle 80"/>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2" name="Rectangle 81"/>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3" name="Rectangle 82"/>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4" name="Rectangle 83"/>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5" name="Trapezoid 84"/>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6" name="Trapezoid 85"/>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7" name="Trapezoid 86"/>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8" name="Trapezoid 87"/>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9" name="Trapezoid 88"/>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0" name="Trapezoid 89"/>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nvGrpSpPr>
          <p:cNvPr id="91" name="Group 90"/>
          <p:cNvGrpSpPr/>
          <p:nvPr/>
        </p:nvGrpSpPr>
        <p:grpSpPr>
          <a:xfrm>
            <a:off x="6206234" y="2965283"/>
            <a:ext cx="909363" cy="1479832"/>
            <a:chOff x="2449931" y="225721"/>
            <a:chExt cx="909363" cy="1973109"/>
          </a:xfrm>
        </p:grpSpPr>
        <p:sp>
          <p:nvSpPr>
            <p:cNvPr id="92" name="Rectangle 91"/>
            <p:cNvSpPr/>
            <p:nvPr/>
          </p:nvSpPr>
          <p:spPr>
            <a:xfrm>
              <a:off x="2449931" y="225721"/>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3" name="Rectangle 92"/>
            <p:cNvSpPr/>
            <p:nvPr/>
          </p:nvSpPr>
          <p:spPr>
            <a:xfrm>
              <a:off x="2449931" y="56313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4" name="Rectangle 93"/>
            <p:cNvSpPr/>
            <p:nvPr/>
          </p:nvSpPr>
          <p:spPr>
            <a:xfrm>
              <a:off x="2449931" y="902860"/>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5" name="Rectangle 94"/>
            <p:cNvSpPr/>
            <p:nvPr/>
          </p:nvSpPr>
          <p:spPr>
            <a:xfrm>
              <a:off x="2449931" y="1244322"/>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6" name="Rectangle 95"/>
            <p:cNvSpPr/>
            <p:nvPr/>
          </p:nvSpPr>
          <p:spPr>
            <a:xfrm>
              <a:off x="2449931" y="1919144"/>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7" name="Rectangle 96"/>
            <p:cNvSpPr/>
            <p:nvPr/>
          </p:nvSpPr>
          <p:spPr>
            <a:xfrm>
              <a:off x="2449931" y="1581733"/>
              <a:ext cx="527194" cy="279686"/>
            </a:xfrm>
            <a:prstGeom prst="rect">
              <a:avLst/>
            </a:prstGeom>
            <a:ln>
              <a:solidFill>
                <a:schemeClr val="accent1">
                  <a:shade val="50000"/>
                  <a:alpha val="3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8" name="Trapezoid 97"/>
            <p:cNvSpPr/>
            <p:nvPr/>
          </p:nvSpPr>
          <p:spPr>
            <a:xfrm rot="5400000">
              <a:off x="3080394" y="231171"/>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9" name="Trapezoid 98"/>
            <p:cNvSpPr/>
            <p:nvPr/>
          </p:nvSpPr>
          <p:spPr>
            <a:xfrm rot="5400000">
              <a:off x="3085058" y="56858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0" name="Trapezoid 99"/>
            <p:cNvSpPr/>
            <p:nvPr/>
          </p:nvSpPr>
          <p:spPr>
            <a:xfrm rot="5400000">
              <a:off x="3085058" y="908310"/>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1" name="Trapezoid 100"/>
            <p:cNvSpPr/>
            <p:nvPr/>
          </p:nvSpPr>
          <p:spPr>
            <a:xfrm rot="5400000">
              <a:off x="3080394" y="125872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2" name="Trapezoid 101"/>
            <p:cNvSpPr/>
            <p:nvPr/>
          </p:nvSpPr>
          <p:spPr>
            <a:xfrm rot="5400000">
              <a:off x="3080394" y="1587183"/>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3" name="Trapezoid 102"/>
            <p:cNvSpPr/>
            <p:nvPr/>
          </p:nvSpPr>
          <p:spPr>
            <a:xfrm rot="5400000">
              <a:off x="3080394" y="1924594"/>
              <a:ext cx="279686" cy="268786"/>
            </a:xfrm>
            <a:prstGeom prst="trapezoid">
              <a:avLst>
                <a:gd name="adj" fmla="val 30807"/>
              </a:avLst>
            </a:prstGeom>
            <a:solidFill>
              <a:schemeClr val="accent2">
                <a:lumMod val="60000"/>
                <a:lumOff val="40000"/>
              </a:schemeClr>
            </a:solidFill>
            <a:ln>
              <a:solidFill>
                <a:schemeClr val="accent1">
                  <a:shade val="50000"/>
                  <a:alpha val="34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sp>
        <p:nvSpPr>
          <p:cNvPr id="104" name="TextBox 103"/>
          <p:cNvSpPr txBox="1"/>
          <p:nvPr/>
        </p:nvSpPr>
        <p:spPr>
          <a:xfrm>
            <a:off x="1729803" y="4476714"/>
            <a:ext cx="1154074" cy="451769"/>
          </a:xfrm>
          <a:prstGeom prst="rect">
            <a:avLst/>
          </a:prstGeom>
          <a:noFill/>
        </p:spPr>
        <p:txBody>
          <a:bodyPr wrap="square" lIns="81639" tIns="40820" rIns="81639" bIns="40820" rtlCol="0">
            <a:spAutoFit/>
          </a:bodyPr>
          <a:lstStyle/>
          <a:p>
            <a:pPr algn="ctr" defTabSz="457200">
              <a:buClrTx/>
              <a:buFontTx/>
              <a:buNone/>
            </a:pPr>
            <a:r>
              <a:rPr lang="en-US" sz="1200" kern="1200" dirty="0" err="1" smtClean="0">
                <a:solidFill>
                  <a:prstClr val="black"/>
                </a:solidFill>
                <a:ea typeface="+mn-ea"/>
                <a:cs typeface="+mn-cs"/>
              </a:rPr>
              <a:t>Match+ActionStage</a:t>
            </a:r>
            <a:r>
              <a:rPr lang="en-US" sz="1200" kern="1200" dirty="0" smtClean="0">
                <a:solidFill>
                  <a:prstClr val="black"/>
                </a:solidFill>
                <a:ea typeface="+mn-ea"/>
                <a:cs typeface="+mn-cs"/>
              </a:rPr>
              <a:t> (Unit)</a:t>
            </a:r>
            <a:endParaRPr lang="en-US" sz="1200" kern="1200" dirty="0">
              <a:solidFill>
                <a:prstClr val="black"/>
              </a:solidFill>
              <a:ea typeface="+mn-ea"/>
              <a:cs typeface="+mn-cs"/>
            </a:endParaRPr>
          </a:p>
        </p:txBody>
      </p:sp>
      <p:grpSp>
        <p:nvGrpSpPr>
          <p:cNvPr id="223" name="Group 222"/>
          <p:cNvGrpSpPr/>
          <p:nvPr/>
        </p:nvGrpSpPr>
        <p:grpSpPr>
          <a:xfrm>
            <a:off x="7554871" y="2868904"/>
            <a:ext cx="842815" cy="1638356"/>
            <a:chOff x="7478671" y="1969421"/>
            <a:chExt cx="842815" cy="1638356"/>
          </a:xfrm>
        </p:grpSpPr>
        <p:sp>
          <p:nvSpPr>
            <p:cNvPr id="207" name="Rectangle 206"/>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19" name="Group 18"/>
            <p:cNvGrpSpPr/>
            <p:nvPr/>
          </p:nvGrpSpPr>
          <p:grpSpPr>
            <a:xfrm>
              <a:off x="7610131" y="2193196"/>
              <a:ext cx="552334" cy="519142"/>
              <a:chOff x="8131589" y="4009362"/>
              <a:chExt cx="552334" cy="692189"/>
            </a:xfrm>
          </p:grpSpPr>
          <p:grpSp>
            <p:nvGrpSpPr>
              <p:cNvPr id="20" name="Group 65"/>
              <p:cNvGrpSpPr/>
              <p:nvPr/>
            </p:nvGrpSpPr>
            <p:grpSpPr>
              <a:xfrm>
                <a:off x="8131589" y="4009362"/>
                <a:ext cx="551591" cy="228624"/>
                <a:chOff x="7660968" y="1751777"/>
                <a:chExt cx="1040580" cy="450645"/>
              </a:xfrm>
            </p:grpSpPr>
            <p:sp>
              <p:nvSpPr>
                <p:cNvPr id="25" name="Freeform 24"/>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6" name="Straight Connector 25"/>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1" name="Group 70"/>
              <p:cNvGrpSpPr/>
              <p:nvPr/>
            </p:nvGrpSpPr>
            <p:grpSpPr>
              <a:xfrm>
                <a:off x="8132332" y="4472927"/>
                <a:ext cx="551591" cy="228624"/>
                <a:chOff x="7660968" y="1751777"/>
                <a:chExt cx="1040580" cy="450645"/>
              </a:xfrm>
            </p:grpSpPr>
            <p:sp>
              <p:nvSpPr>
                <p:cNvPr id="22" name="Freeform 21"/>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23" name="Straight Connector 22"/>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105" name="Group 104"/>
            <p:cNvGrpSpPr/>
            <p:nvPr/>
          </p:nvGrpSpPr>
          <p:grpSpPr>
            <a:xfrm>
              <a:off x="7610874" y="2888770"/>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cxnSp>
        <p:nvCxnSpPr>
          <p:cNvPr id="114" name="Straight Arrow Connector 113"/>
          <p:cNvCxnSpPr>
            <a:stCxn id="121" idx="3"/>
            <a:endCxn id="9" idx="1"/>
          </p:cNvCxnSpPr>
          <p:nvPr/>
        </p:nvCxnSpPr>
        <p:spPr>
          <a:xfrm flipV="1">
            <a:off x="1404360" y="3657696"/>
            <a:ext cx="348240" cy="933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12" idx="3"/>
            <a:endCxn id="15" idx="1"/>
          </p:cNvCxnSpPr>
          <p:nvPr/>
        </p:nvCxnSpPr>
        <p:spPr>
          <a:xfrm>
            <a:off x="4340642" y="3662977"/>
            <a:ext cx="326216" cy="6199"/>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6" name="Straight Arrow Connector 115"/>
          <p:cNvCxnSpPr>
            <a:stCxn id="14" idx="3"/>
            <a:endCxn id="18" idx="1"/>
          </p:cNvCxnSpPr>
          <p:nvPr/>
        </p:nvCxnSpPr>
        <p:spPr>
          <a:xfrm>
            <a:off x="5791200" y="3677793"/>
            <a:ext cx="304800" cy="34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7" name="Straight Arrow Connector 116"/>
          <p:cNvCxnSpPr>
            <a:stCxn id="18" idx="3"/>
            <a:endCxn id="207" idx="1"/>
          </p:cNvCxnSpPr>
          <p:nvPr/>
        </p:nvCxnSpPr>
        <p:spPr>
          <a:xfrm>
            <a:off x="7220342" y="3678136"/>
            <a:ext cx="334529" cy="994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18" name="Straight Arrow Connector 117"/>
          <p:cNvCxnSpPr>
            <a:stCxn id="8" idx="3"/>
            <a:endCxn id="12" idx="1"/>
          </p:cNvCxnSpPr>
          <p:nvPr/>
        </p:nvCxnSpPr>
        <p:spPr>
          <a:xfrm flipV="1">
            <a:off x="2876942" y="3662977"/>
            <a:ext cx="339358" cy="3336"/>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78438" y="2415958"/>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Parser</a:t>
            </a:r>
            <a:endParaRPr lang="en-US" sz="1200" kern="1200" dirty="0">
              <a:solidFill>
                <a:prstClr val="black"/>
              </a:solidFill>
              <a:ea typeface="+mn-ea"/>
              <a:cs typeface="+mn-cs"/>
            </a:endParaRPr>
          </a:p>
        </p:txBody>
      </p:sp>
      <p:grpSp>
        <p:nvGrpSpPr>
          <p:cNvPr id="222" name="Group 221"/>
          <p:cNvGrpSpPr/>
          <p:nvPr/>
        </p:nvGrpSpPr>
        <p:grpSpPr>
          <a:xfrm>
            <a:off x="681774" y="2858614"/>
            <a:ext cx="722586" cy="1616828"/>
            <a:chOff x="605574" y="1959131"/>
            <a:chExt cx="722586" cy="1616828"/>
          </a:xfrm>
        </p:grpSpPr>
        <p:sp>
          <p:nvSpPr>
            <p:cNvPr id="121" name="Rectangle 120"/>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3" name="Oval 2"/>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2" name="Oval 17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3" name="Oval 17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78" name="Curved Connector 177"/>
            <p:cNvCxnSpPr>
              <a:stCxn id="3" idx="0"/>
              <a:endCxn id="172" idx="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8" name="Curved Connector 187"/>
            <p:cNvCxnSpPr>
              <a:stCxn id="3" idx="4"/>
              <a:endCxn id="173" idx="0"/>
            </p:cNvCxnSpPr>
            <p:nvPr/>
          </p:nvCxnSpPr>
          <p:spPr>
            <a:xfrm rot="16200000" flipH="1">
              <a:off x="478650" y="2663249"/>
              <a:ext cx="626089" cy="3360"/>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9" name="Curved Connector 188"/>
            <p:cNvCxnSpPr>
              <a:stCxn id="172" idx="4"/>
              <a:endCxn id="172" idx="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0" name="Curved Connector 189"/>
            <p:cNvCxnSpPr>
              <a:stCxn id="172" idx="3"/>
              <a:endCxn id="173" idx="6"/>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09" name="TextBox 208"/>
          <p:cNvSpPr txBox="1"/>
          <p:nvPr/>
        </p:nvSpPr>
        <p:spPr>
          <a:xfrm>
            <a:off x="7329748" y="2403459"/>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Deparser</a:t>
            </a:r>
            <a:endParaRPr lang="en-US" sz="1200" kern="1200" dirty="0">
              <a:solidFill>
                <a:prstClr val="black"/>
              </a:solidFill>
              <a:ea typeface="+mn-ea"/>
              <a:cs typeface="+mn-cs"/>
            </a:endParaRPr>
          </a:p>
        </p:txBody>
      </p:sp>
      <p:sp>
        <p:nvSpPr>
          <p:cNvPr id="224" name="Left Brace 223"/>
          <p:cNvSpPr/>
          <p:nvPr/>
        </p:nvSpPr>
        <p:spPr>
          <a:xfrm rot="5400000">
            <a:off x="4379658" y="-48823"/>
            <a:ext cx="213628" cy="5467744"/>
          </a:xfrm>
          <a:prstGeom prst="leftBrace">
            <a:avLst>
              <a:gd name="adj1" fmla="val 43551"/>
              <a:gd name="adj2" fmla="val 50000"/>
            </a:avLst>
          </a:prstGeom>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25" name="TextBox 224"/>
          <p:cNvSpPr txBox="1"/>
          <p:nvPr/>
        </p:nvSpPr>
        <p:spPr>
          <a:xfrm>
            <a:off x="2693823" y="2268594"/>
            <a:ext cx="3585298" cy="276999"/>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 </a:t>
            </a:r>
            <a:r>
              <a:rPr lang="en-US" sz="1200" kern="1200" smtClean="0">
                <a:solidFill>
                  <a:prstClr val="black"/>
                </a:solidFill>
                <a:ea typeface="+mn-ea"/>
                <a:cs typeface="+mn-cs"/>
              </a:rPr>
              <a:t>Match-Action Pipeline</a:t>
            </a:r>
            <a:endParaRPr lang="en-US" sz="1200" kern="1200" dirty="0">
              <a:solidFill>
                <a:prstClr val="black"/>
              </a:solidFill>
              <a:ea typeface="+mn-ea"/>
              <a:cs typeface="+mn-cs"/>
            </a:endParaRPr>
          </a:p>
        </p:txBody>
      </p:sp>
      <p:sp>
        <p:nvSpPr>
          <p:cNvPr id="138" name="Rectangle 137"/>
          <p:cNvSpPr/>
          <p:nvPr/>
        </p:nvSpPr>
        <p:spPr>
          <a:xfrm>
            <a:off x="1819489" y="2925090"/>
            <a:ext cx="1013700" cy="1479833"/>
          </a:xfrm>
          <a:prstGeom prst="rect">
            <a:avLst/>
          </a:prstGeom>
          <a:solidFill>
            <a:schemeClr val="accent2">
              <a:alpha val="6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100" kern="1200" dirty="0">
                <a:solidFill>
                  <a:prstClr val="black"/>
                </a:solidFill>
              </a:rPr>
              <a:t>Ethernet</a:t>
            </a:r>
          </a:p>
          <a:p>
            <a:pPr algn="ctr" defTabSz="457200">
              <a:buClrTx/>
              <a:buFontTx/>
              <a:buNone/>
            </a:pPr>
            <a:r>
              <a:rPr lang="en-US" sz="1100" kern="1200" dirty="0">
                <a:solidFill>
                  <a:prstClr val="black"/>
                </a:solidFill>
              </a:rPr>
              <a:t>MAC</a:t>
            </a:r>
          </a:p>
          <a:p>
            <a:pPr algn="ctr" defTabSz="457200">
              <a:buClrTx/>
              <a:buFontTx/>
              <a:buNone/>
            </a:pPr>
            <a:r>
              <a:rPr lang="en-US" sz="1100" kern="1200" dirty="0">
                <a:solidFill>
                  <a:prstClr val="black"/>
                </a:solidFill>
              </a:rPr>
              <a:t>Address</a:t>
            </a:r>
          </a:p>
          <a:p>
            <a:pPr algn="ctr" defTabSz="457200">
              <a:buClrTx/>
              <a:buFontTx/>
              <a:buNone/>
            </a:pPr>
            <a:r>
              <a:rPr lang="en-US" sz="1100" kern="1200" dirty="0">
                <a:solidFill>
                  <a:prstClr val="black"/>
                </a:solidFill>
              </a:rPr>
              <a:t>Table</a:t>
            </a:r>
          </a:p>
        </p:txBody>
      </p:sp>
      <p:sp>
        <p:nvSpPr>
          <p:cNvPr id="140" name="Rectangle 139"/>
          <p:cNvSpPr/>
          <p:nvPr/>
        </p:nvSpPr>
        <p:spPr>
          <a:xfrm>
            <a:off x="6189158" y="2935025"/>
            <a:ext cx="939212" cy="1510089"/>
          </a:xfrm>
          <a:prstGeom prst="rect">
            <a:avLst/>
          </a:prstGeom>
          <a:solidFill>
            <a:srgbClr val="7030A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a:solidFill>
                  <a:prstClr val="white"/>
                </a:solidFill>
              </a:rPr>
              <a:t>ACL</a:t>
            </a:r>
          </a:p>
          <a:p>
            <a:pPr algn="ctr" defTabSz="457200">
              <a:buClrTx/>
              <a:buFontTx/>
              <a:buNone/>
            </a:pPr>
            <a:r>
              <a:rPr lang="en-US" sz="1200" kern="1200" dirty="0">
                <a:solidFill>
                  <a:prstClr val="white"/>
                </a:solidFill>
              </a:rPr>
              <a:t>Rules</a:t>
            </a:r>
          </a:p>
        </p:txBody>
      </p:sp>
      <p:sp>
        <p:nvSpPr>
          <p:cNvPr id="141" name="Rectangle 140"/>
          <p:cNvSpPr/>
          <p:nvPr/>
        </p:nvSpPr>
        <p:spPr>
          <a:xfrm>
            <a:off x="4770111" y="2925090"/>
            <a:ext cx="914369" cy="490203"/>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algn="ctr" defTabSz="457200">
              <a:buClrTx/>
              <a:buFontTx/>
              <a:buNone/>
            </a:pPr>
            <a:r>
              <a:rPr lang="en-US" sz="1500" kern="1200" dirty="0">
                <a:solidFill>
                  <a:prstClr val="black"/>
                </a:solidFill>
              </a:rPr>
              <a:t>IPv4</a:t>
            </a:r>
          </a:p>
          <a:p>
            <a:pPr algn="ctr" defTabSz="457200">
              <a:buClrTx/>
              <a:buFontTx/>
              <a:buNone/>
            </a:pPr>
            <a:r>
              <a:rPr lang="en-US" sz="1500" kern="1200" dirty="0">
                <a:solidFill>
                  <a:prstClr val="black"/>
                </a:solidFill>
              </a:rPr>
              <a:t>Address Table</a:t>
            </a:r>
          </a:p>
        </p:txBody>
      </p:sp>
      <p:sp>
        <p:nvSpPr>
          <p:cNvPr id="136" name="Rectangle 135"/>
          <p:cNvSpPr/>
          <p:nvPr/>
        </p:nvSpPr>
        <p:spPr>
          <a:xfrm>
            <a:off x="1799990" y="1279692"/>
            <a:ext cx="1013700" cy="601196"/>
          </a:xfrm>
          <a:prstGeom prst="rect">
            <a:avLst/>
          </a:prstGeom>
          <a:solidFill>
            <a:schemeClr val="accent2">
              <a:alpha val="63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100" kern="1200" dirty="0" smtClean="0">
                <a:solidFill>
                  <a:prstClr val="black"/>
                </a:solidFill>
              </a:rPr>
              <a:t>L2</a:t>
            </a:r>
            <a:endParaRPr lang="en-US" sz="1100" kern="1200" dirty="0">
              <a:solidFill>
                <a:prstClr val="black"/>
              </a:solidFill>
            </a:endParaRPr>
          </a:p>
        </p:txBody>
      </p:sp>
      <p:sp>
        <p:nvSpPr>
          <p:cNvPr id="142" name="Rectangle 141"/>
          <p:cNvSpPr/>
          <p:nvPr/>
        </p:nvSpPr>
        <p:spPr>
          <a:xfrm>
            <a:off x="6102980" y="1326632"/>
            <a:ext cx="939212" cy="508223"/>
          </a:xfrm>
          <a:prstGeom prst="rect">
            <a:avLst/>
          </a:prstGeom>
          <a:solidFill>
            <a:srgbClr val="7030A0">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smtClean="0">
                <a:solidFill>
                  <a:prstClr val="white"/>
                </a:solidFill>
              </a:rPr>
              <a:t>ACL</a:t>
            </a:r>
            <a:endParaRPr lang="en-US" sz="1200" kern="1200" dirty="0">
              <a:solidFill>
                <a:prstClr val="white"/>
              </a:solidFill>
            </a:endParaRPr>
          </a:p>
        </p:txBody>
      </p:sp>
      <p:sp>
        <p:nvSpPr>
          <p:cNvPr id="143" name="Rectangle 142"/>
          <p:cNvSpPr/>
          <p:nvPr/>
        </p:nvSpPr>
        <p:spPr>
          <a:xfrm>
            <a:off x="4558630" y="808448"/>
            <a:ext cx="1181636" cy="517461"/>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smtClean="0">
                <a:solidFill>
                  <a:prstClr val="black"/>
                </a:solidFill>
              </a:rPr>
              <a:t>IPv4</a:t>
            </a:r>
            <a:endParaRPr lang="en-US" sz="1500" kern="1200" dirty="0">
              <a:solidFill>
                <a:prstClr val="black"/>
              </a:solidFill>
            </a:endParaRPr>
          </a:p>
        </p:txBody>
      </p:sp>
      <p:sp>
        <p:nvSpPr>
          <p:cNvPr id="155" name="Rectangle 154"/>
          <p:cNvSpPr/>
          <p:nvPr/>
        </p:nvSpPr>
        <p:spPr>
          <a:xfrm>
            <a:off x="4770111" y="3440353"/>
            <a:ext cx="909706" cy="1015667"/>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a:solidFill>
                  <a:prstClr val="black"/>
                </a:solidFill>
              </a:rPr>
              <a:t>IPv6</a:t>
            </a:r>
          </a:p>
          <a:p>
            <a:pPr algn="ctr" defTabSz="457200">
              <a:buClrTx/>
              <a:buFontTx/>
              <a:buNone/>
            </a:pPr>
            <a:r>
              <a:rPr lang="en-US" sz="1500" kern="1200" dirty="0">
                <a:solidFill>
                  <a:prstClr val="black"/>
                </a:solidFill>
              </a:rPr>
              <a:t>Address Table</a:t>
            </a:r>
          </a:p>
        </p:txBody>
      </p:sp>
      <p:sp>
        <p:nvSpPr>
          <p:cNvPr id="144" name="Rectangle 143"/>
          <p:cNvSpPr/>
          <p:nvPr/>
        </p:nvSpPr>
        <p:spPr>
          <a:xfrm>
            <a:off x="3296337" y="3446527"/>
            <a:ext cx="914369" cy="984657"/>
          </a:xfrm>
          <a:prstGeom prst="rect">
            <a:avLst/>
          </a:prstGeom>
          <a:solidFill>
            <a:schemeClr val="accent1">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a:solidFill>
                  <a:prstClr val="black"/>
                </a:solidFill>
              </a:rPr>
              <a:t>IPv4</a:t>
            </a:r>
          </a:p>
          <a:p>
            <a:pPr algn="ctr" defTabSz="457200">
              <a:buClrTx/>
              <a:buFontTx/>
              <a:buNone/>
            </a:pPr>
            <a:r>
              <a:rPr lang="en-US" sz="1500" kern="1200" dirty="0">
                <a:solidFill>
                  <a:prstClr val="black"/>
                </a:solidFill>
              </a:rPr>
              <a:t>Address Table</a:t>
            </a:r>
          </a:p>
        </p:txBody>
      </p:sp>
      <p:sp>
        <p:nvSpPr>
          <p:cNvPr id="145" name="Rectangle 144"/>
          <p:cNvSpPr/>
          <p:nvPr/>
        </p:nvSpPr>
        <p:spPr>
          <a:xfrm>
            <a:off x="3292001" y="2905709"/>
            <a:ext cx="998726" cy="497573"/>
          </a:xfrm>
          <a:prstGeom prst="rect">
            <a:avLst/>
          </a:prstGeom>
          <a:solidFill>
            <a:srgbClr val="00206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smtClean="0">
                <a:solidFill>
                  <a:prstClr val="black"/>
                </a:solidFill>
              </a:rPr>
              <a:t>MPLS Table</a:t>
            </a:r>
            <a:endParaRPr lang="en-US" sz="1500" kern="1200" dirty="0">
              <a:solidFill>
                <a:prstClr val="black"/>
              </a:solidFill>
            </a:endParaRPr>
          </a:p>
        </p:txBody>
      </p:sp>
      <p:sp>
        <p:nvSpPr>
          <p:cNvPr id="146" name="Rectangle 145"/>
          <p:cNvSpPr/>
          <p:nvPr/>
        </p:nvSpPr>
        <p:spPr>
          <a:xfrm>
            <a:off x="3262476" y="1312993"/>
            <a:ext cx="730247" cy="539296"/>
          </a:xfrm>
          <a:prstGeom prst="rect">
            <a:avLst/>
          </a:prstGeom>
          <a:solidFill>
            <a:srgbClr val="00206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smtClean="0">
                <a:solidFill>
                  <a:prstClr val="black"/>
                </a:solidFill>
              </a:rPr>
              <a:t>MPLS</a:t>
            </a:r>
            <a:endParaRPr lang="en-US" sz="1500" kern="1200" dirty="0">
              <a:solidFill>
                <a:prstClr val="black"/>
              </a:solidFill>
            </a:endParaRPr>
          </a:p>
        </p:txBody>
      </p:sp>
      <p:sp>
        <p:nvSpPr>
          <p:cNvPr id="147" name="Rectangle 146"/>
          <p:cNvSpPr/>
          <p:nvPr/>
        </p:nvSpPr>
        <p:spPr>
          <a:xfrm>
            <a:off x="4682188" y="1667193"/>
            <a:ext cx="863235" cy="517461"/>
          </a:xfrm>
          <a:prstGeom prst="rect">
            <a:avLst/>
          </a:prstGeom>
          <a:solidFill>
            <a:srgbClr val="FFFF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500" kern="1200" dirty="0" smtClean="0">
                <a:solidFill>
                  <a:prstClr val="black"/>
                </a:solidFill>
              </a:rPr>
              <a:t>IPv6</a:t>
            </a:r>
            <a:endParaRPr lang="en-US" sz="1500" kern="1200" dirty="0">
              <a:solidFill>
                <a:prstClr val="black"/>
              </a:solidFill>
            </a:endParaRPr>
          </a:p>
        </p:txBody>
      </p:sp>
      <p:cxnSp>
        <p:nvCxnSpPr>
          <p:cNvPr id="120" name="Straight Arrow Connector 119"/>
          <p:cNvCxnSpPr>
            <a:endCxn id="136" idx="1"/>
          </p:cNvCxnSpPr>
          <p:nvPr/>
        </p:nvCxnSpPr>
        <p:spPr>
          <a:xfrm>
            <a:off x="1286353" y="1580290"/>
            <a:ext cx="513637"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136" idx="3"/>
            <a:endCxn id="146" idx="1"/>
          </p:cNvCxnSpPr>
          <p:nvPr/>
        </p:nvCxnSpPr>
        <p:spPr>
          <a:xfrm>
            <a:off x="2813690" y="1580290"/>
            <a:ext cx="448786" cy="235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Elbow Connector 132"/>
          <p:cNvCxnSpPr>
            <a:stCxn id="147" idx="3"/>
            <a:endCxn id="142" idx="1"/>
          </p:cNvCxnSpPr>
          <p:nvPr/>
        </p:nvCxnSpPr>
        <p:spPr>
          <a:xfrm flipV="1">
            <a:off x="5545423" y="1580744"/>
            <a:ext cx="557557" cy="345180"/>
          </a:xfrm>
          <a:prstGeom prst="bentConnector3">
            <a:avLst>
              <a:gd name="adj1" fmla="val 67194"/>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5" name="Elbow Connector 134"/>
          <p:cNvCxnSpPr>
            <a:stCxn id="143" idx="3"/>
            <a:endCxn id="142" idx="1"/>
          </p:cNvCxnSpPr>
          <p:nvPr/>
        </p:nvCxnSpPr>
        <p:spPr>
          <a:xfrm>
            <a:off x="5740266" y="1067179"/>
            <a:ext cx="362714" cy="513565"/>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8" name="Elbow Connector 147"/>
          <p:cNvCxnSpPr>
            <a:stCxn id="146" idx="3"/>
            <a:endCxn id="143" idx="1"/>
          </p:cNvCxnSpPr>
          <p:nvPr/>
        </p:nvCxnSpPr>
        <p:spPr>
          <a:xfrm flipV="1">
            <a:off x="3992723" y="1067179"/>
            <a:ext cx="565907" cy="515462"/>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0" name="Elbow Connector 149"/>
          <p:cNvCxnSpPr>
            <a:stCxn id="146" idx="3"/>
            <a:endCxn id="147" idx="1"/>
          </p:cNvCxnSpPr>
          <p:nvPr/>
        </p:nvCxnSpPr>
        <p:spPr>
          <a:xfrm>
            <a:off x="3992723" y="1582641"/>
            <a:ext cx="689465" cy="343283"/>
          </a:xfrm>
          <a:prstGeom prst="bentConnector3">
            <a:avLst>
              <a:gd name="adj1" fmla="val 41444"/>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93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wipe(up)">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wipe(down)">
                                      <p:cBhvr>
                                        <p:cTn id="12" dur="500"/>
                                        <p:tgtEl>
                                          <p:spTgt spid="1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down)">
                                      <p:cBhvr>
                                        <p:cTn id="17" dur="500"/>
                                        <p:tgtEl>
                                          <p:spTgt spid="15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wipe(up)">
                                      <p:cBhvr>
                                        <p:cTn id="22" dur="500"/>
                                        <p:tgtEl>
                                          <p:spTgt spid="14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44"/>
                                        </p:tgtEl>
                                        <p:attrNameLst>
                                          <p:attrName>style.visibility</p:attrName>
                                        </p:attrNameLst>
                                      </p:cBhvr>
                                      <p:to>
                                        <p:strVal val="visible"/>
                                      </p:to>
                                    </p:set>
                                    <p:animEffect transition="in" filter="wipe(up)">
                                      <p:cBhvr>
                                        <p:cTn id="25" dur="500"/>
                                        <p:tgtEl>
                                          <p:spTgt spid="1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wipe(up)">
                                      <p:cBhvr>
                                        <p:cTn id="30"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40" grpId="0" animBg="1"/>
      <p:bldP spid="141" grpId="0" animBg="1"/>
      <p:bldP spid="155" grpId="0" animBg="1"/>
      <p:bldP spid="144" grpId="0" animBg="1"/>
      <p:bldP spid="1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ounded Rectangle 159"/>
          <p:cNvSpPr/>
          <p:nvPr/>
        </p:nvSpPr>
        <p:spPr>
          <a:xfrm>
            <a:off x="3781469" y="2800350"/>
            <a:ext cx="1582694" cy="163333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457200">
              <a:buClrTx/>
              <a:buFontTx/>
              <a:buNone/>
            </a:pPr>
            <a:r>
              <a:rPr lang="en-US" kern="1200" dirty="0" smtClean="0">
                <a:solidFill>
                  <a:prstClr val="white"/>
                </a:solidFill>
              </a:rPr>
              <a:t>Packet Queuing, Replication &amp; Scheduling</a:t>
            </a:r>
            <a:endParaRPr lang="en-US" kern="1200" dirty="0">
              <a:solidFill>
                <a:prstClr val="white"/>
              </a:solidFill>
            </a:endParaRPr>
          </a:p>
        </p:txBody>
      </p:sp>
      <p:sp>
        <p:nvSpPr>
          <p:cNvPr id="2" name="Title 1"/>
          <p:cNvSpPr>
            <a:spLocks noGrp="1"/>
          </p:cNvSpPr>
          <p:nvPr>
            <p:ph type="title"/>
          </p:nvPr>
        </p:nvSpPr>
        <p:spPr/>
        <p:txBody>
          <a:bodyPr>
            <a:normAutofit fontScale="90000"/>
          </a:bodyPr>
          <a:lstStyle/>
          <a:p>
            <a:r>
              <a:rPr lang="en-US" dirty="0"/>
              <a:t>P4</a:t>
            </a:r>
            <a:r>
              <a:rPr lang="en-US" baseline="-25000" dirty="0"/>
              <a:t>14</a:t>
            </a:r>
            <a:r>
              <a:rPr lang="en-US" dirty="0"/>
              <a:t> Switch </a:t>
            </a:r>
            <a:r>
              <a:rPr lang="en-US" dirty="0" smtClean="0"/>
              <a:t>Model (V1 Architecture)</a:t>
            </a:r>
            <a:endParaRPr lang="en-US" dirty="0"/>
          </a:p>
        </p:txBody>
      </p:sp>
      <p:sp>
        <p:nvSpPr>
          <p:cNvPr id="3" name="Content Placeholder 2"/>
          <p:cNvSpPr>
            <a:spLocks noGrp="1"/>
          </p:cNvSpPr>
          <p:nvPr>
            <p:ph sz="half" idx="1"/>
          </p:nvPr>
        </p:nvSpPr>
        <p:spPr>
          <a:xfrm>
            <a:off x="152400" y="742951"/>
            <a:ext cx="8686800" cy="1656806"/>
          </a:xfrm>
        </p:spPr>
        <p:txBody>
          <a:bodyPr>
            <a:normAutofit fontScale="92500" lnSpcReduction="20000"/>
          </a:bodyPr>
          <a:lstStyle/>
          <a:p>
            <a:r>
              <a:rPr lang="en-US" dirty="0"/>
              <a:t>Ingress Pipeline</a:t>
            </a:r>
          </a:p>
          <a:p>
            <a:r>
              <a:rPr lang="en-US" dirty="0"/>
              <a:t>Egress Pipeline</a:t>
            </a:r>
          </a:p>
          <a:p>
            <a:r>
              <a:rPr lang="en-US" dirty="0"/>
              <a:t>Traffic Manager</a:t>
            </a:r>
          </a:p>
          <a:p>
            <a:pPr lvl="1"/>
            <a:r>
              <a:rPr lang="en-US" dirty="0"/>
              <a:t>N:1 Relationships: Queueing, Congestion Control</a:t>
            </a:r>
          </a:p>
          <a:p>
            <a:pPr lvl="1"/>
            <a:r>
              <a:rPr lang="en-US" dirty="0"/>
              <a:t>1:N Relationships: Replication</a:t>
            </a:r>
          </a:p>
          <a:p>
            <a:pPr lvl="1"/>
            <a:r>
              <a:rPr lang="en-US" dirty="0"/>
              <a:t>Scheduling</a:t>
            </a:r>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19</a:t>
            </a:fld>
            <a:endParaRPr lang="en-US" dirty="0">
              <a:solidFill>
                <a:prstClr val="black">
                  <a:tint val="75000"/>
                </a:prstClr>
              </a:solidFill>
            </a:endParaRPr>
          </a:p>
        </p:txBody>
      </p:sp>
      <p:grpSp>
        <p:nvGrpSpPr>
          <p:cNvPr id="140" name="Group 139"/>
          <p:cNvGrpSpPr/>
          <p:nvPr/>
        </p:nvGrpSpPr>
        <p:grpSpPr>
          <a:xfrm>
            <a:off x="2512969" y="2806806"/>
            <a:ext cx="1124342" cy="1626876"/>
            <a:chOff x="3140100" y="1954364"/>
            <a:chExt cx="1124342" cy="1626876"/>
          </a:xfrm>
        </p:grpSpPr>
        <p:grpSp>
          <p:nvGrpSpPr>
            <p:cNvPr id="8" name="Group 7"/>
            <p:cNvGrpSpPr/>
            <p:nvPr/>
          </p:nvGrpSpPr>
          <p:grpSpPr>
            <a:xfrm>
              <a:off x="3140100" y="1954364"/>
              <a:ext cx="1124342" cy="1626876"/>
              <a:chOff x="1485649" y="3204985"/>
              <a:chExt cx="1124341" cy="2169168"/>
            </a:xfrm>
          </p:grpSpPr>
          <p:sp>
            <p:nvSpPr>
              <p:cNvPr id="9" name="Rectangle 8"/>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0" name="Rectangle 9"/>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54" name="Group 53"/>
            <p:cNvGrpSpPr/>
            <p:nvPr/>
          </p:nvGrpSpPr>
          <p:grpSpPr>
            <a:xfrm>
              <a:off x="3233752" y="2042277"/>
              <a:ext cx="909363" cy="1479832"/>
              <a:chOff x="2449931" y="225721"/>
              <a:chExt cx="909363" cy="1973109"/>
            </a:xfrm>
          </p:grpSpPr>
          <p:sp>
            <p:nvSpPr>
              <p:cNvPr id="55" name="Rectangle 54"/>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6" name="Rectangle 55"/>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7" name="Rectangle 56"/>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8" name="Rectangle 57"/>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59" name="Rectangle 58"/>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0" name="Rectangle 59"/>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1" name="Trapezoid 60"/>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2" name="Trapezoid 61"/>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3" name="Trapezoid 62"/>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4" name="Trapezoid 63"/>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5" name="Trapezoid 64"/>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6" name="Trapezoid 65"/>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grpSp>
        <p:nvGrpSpPr>
          <p:cNvPr id="139" name="Group 138"/>
          <p:cNvGrpSpPr/>
          <p:nvPr/>
        </p:nvGrpSpPr>
        <p:grpSpPr>
          <a:xfrm>
            <a:off x="5553037" y="2840527"/>
            <a:ext cx="1124342" cy="1626876"/>
            <a:chOff x="4590658" y="1960563"/>
            <a:chExt cx="1124342" cy="1626876"/>
          </a:xfrm>
        </p:grpSpPr>
        <p:grpSp>
          <p:nvGrpSpPr>
            <p:cNvPr id="11" name="Group 10"/>
            <p:cNvGrpSpPr/>
            <p:nvPr/>
          </p:nvGrpSpPr>
          <p:grpSpPr>
            <a:xfrm>
              <a:off x="4590658" y="1960563"/>
              <a:ext cx="1124342" cy="1626876"/>
              <a:chOff x="1485649" y="3204985"/>
              <a:chExt cx="1124341" cy="2169168"/>
            </a:xfrm>
          </p:grpSpPr>
          <p:sp>
            <p:nvSpPr>
              <p:cNvPr id="12" name="Rectangle 11"/>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3" name="Rectangle 12"/>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67" name="Group 66"/>
            <p:cNvGrpSpPr/>
            <p:nvPr/>
          </p:nvGrpSpPr>
          <p:grpSpPr>
            <a:xfrm>
              <a:off x="4698917" y="2044535"/>
              <a:ext cx="909363" cy="1479832"/>
              <a:chOff x="2449931" y="225721"/>
              <a:chExt cx="909363" cy="1973109"/>
            </a:xfrm>
          </p:grpSpPr>
          <p:sp>
            <p:nvSpPr>
              <p:cNvPr id="68" name="Rectangle 67"/>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69" name="Rectangle 68"/>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0" name="Rectangle 69"/>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1" name="Rectangle 70"/>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2" name="Rectangle 71"/>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3" name="Rectangle 72"/>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4" name="Trapezoid 73"/>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5" name="Trapezoid 74"/>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6" name="Trapezoid 75"/>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7" name="Trapezoid 76"/>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8" name="Trapezoid 77"/>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79" name="Trapezoid 78"/>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grpSp>
        <p:nvGrpSpPr>
          <p:cNvPr id="138" name="Group 137"/>
          <p:cNvGrpSpPr/>
          <p:nvPr/>
        </p:nvGrpSpPr>
        <p:grpSpPr>
          <a:xfrm>
            <a:off x="6907602" y="2840069"/>
            <a:ext cx="1124342" cy="1626876"/>
            <a:chOff x="6019800" y="1969523"/>
            <a:chExt cx="1124342" cy="1626876"/>
          </a:xfrm>
        </p:grpSpPr>
        <p:grpSp>
          <p:nvGrpSpPr>
            <p:cNvPr id="14" name="Group 13"/>
            <p:cNvGrpSpPr/>
            <p:nvPr/>
          </p:nvGrpSpPr>
          <p:grpSpPr>
            <a:xfrm>
              <a:off x="6019800" y="1969523"/>
              <a:ext cx="1124342" cy="1626876"/>
              <a:chOff x="1485649" y="3204985"/>
              <a:chExt cx="1124341" cy="2169168"/>
            </a:xfrm>
          </p:grpSpPr>
          <p:sp>
            <p:nvSpPr>
              <p:cNvPr id="15" name="Rectangle 14"/>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6" name="Rectangle 15"/>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80" name="Group 79"/>
            <p:cNvGrpSpPr/>
            <p:nvPr/>
          </p:nvGrpSpPr>
          <p:grpSpPr>
            <a:xfrm>
              <a:off x="6130034" y="2065800"/>
              <a:ext cx="909363" cy="1479832"/>
              <a:chOff x="2449931" y="225721"/>
              <a:chExt cx="909363" cy="1973109"/>
            </a:xfrm>
          </p:grpSpPr>
          <p:sp>
            <p:nvSpPr>
              <p:cNvPr id="81" name="Rectangle 80"/>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2" name="Rectangle 81"/>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3" name="Rectangle 82"/>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4" name="Rectangle 83"/>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5" name="Rectangle 84"/>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6" name="Rectangle 85"/>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7" name="Trapezoid 86"/>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8" name="Trapezoid 87"/>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89" name="Trapezoid 88"/>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0" name="Trapezoid 89"/>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1" name="Trapezoid 90"/>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2" name="Trapezoid 91"/>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grpSp>
        <p:nvGrpSpPr>
          <p:cNvPr id="158" name="Group 157"/>
          <p:cNvGrpSpPr/>
          <p:nvPr/>
        </p:nvGrpSpPr>
        <p:grpSpPr>
          <a:xfrm>
            <a:off x="-6519" y="2353999"/>
            <a:ext cx="1264756" cy="2068203"/>
            <a:chOff x="302545" y="1507756"/>
            <a:chExt cx="1264756" cy="2068203"/>
          </a:xfrm>
        </p:grpSpPr>
        <p:sp>
          <p:nvSpPr>
            <p:cNvPr id="121" name="TextBox 120"/>
            <p:cNvSpPr txBox="1"/>
            <p:nvPr/>
          </p:nvSpPr>
          <p:spPr>
            <a:xfrm>
              <a:off x="302545" y="1507756"/>
              <a:ext cx="1264756"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Parser</a:t>
              </a:r>
              <a:endParaRPr lang="en-US" sz="1200" kern="1200" dirty="0">
                <a:solidFill>
                  <a:prstClr val="black"/>
                </a:solidFill>
                <a:ea typeface="+mn-ea"/>
                <a:cs typeface="+mn-cs"/>
              </a:endParaRPr>
            </a:p>
          </p:txBody>
        </p:sp>
        <p:grpSp>
          <p:nvGrpSpPr>
            <p:cNvPr id="122" name="Group 121"/>
            <p:cNvGrpSpPr/>
            <p:nvPr/>
          </p:nvGrpSpPr>
          <p:grpSpPr>
            <a:xfrm>
              <a:off x="605574" y="1959131"/>
              <a:ext cx="722586" cy="1616828"/>
              <a:chOff x="605574" y="1959131"/>
              <a:chExt cx="722586" cy="1616828"/>
            </a:xfrm>
          </p:grpSpPr>
          <p:sp>
            <p:nvSpPr>
              <p:cNvPr id="123" name="Rectangle 122"/>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124" name="Oval 123"/>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5" name="Oval 124"/>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6" name="Oval 125"/>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7" name="Oval 126"/>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8" name="Oval 127"/>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29" name="Curved Connector 128"/>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Curved Connector 132"/>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Curved Connector 133"/>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grpSp>
        <p:nvGrpSpPr>
          <p:cNvPr id="94" name="Group 93"/>
          <p:cNvGrpSpPr/>
          <p:nvPr/>
        </p:nvGrpSpPr>
        <p:grpSpPr>
          <a:xfrm>
            <a:off x="8253848" y="2815664"/>
            <a:ext cx="701486" cy="1638356"/>
            <a:chOff x="7478671" y="1969421"/>
            <a:chExt cx="842815" cy="1638356"/>
          </a:xfrm>
        </p:grpSpPr>
        <p:sp>
          <p:nvSpPr>
            <p:cNvPr id="95" name="Rectangle 94"/>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96" name="Group 95"/>
            <p:cNvGrpSpPr/>
            <p:nvPr/>
          </p:nvGrpSpPr>
          <p:grpSpPr>
            <a:xfrm>
              <a:off x="7610131" y="2193196"/>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7" name="Group 96"/>
            <p:cNvGrpSpPr/>
            <p:nvPr/>
          </p:nvGrpSpPr>
          <p:grpSpPr>
            <a:xfrm>
              <a:off x="7610874" y="2888770"/>
              <a:ext cx="552334" cy="519142"/>
              <a:chOff x="8131589" y="4009362"/>
              <a:chExt cx="552334" cy="692189"/>
            </a:xfrm>
          </p:grpSpPr>
          <p:grpSp>
            <p:nvGrpSpPr>
              <p:cNvPr id="98" name="Group 65"/>
              <p:cNvGrpSpPr/>
              <p:nvPr/>
            </p:nvGrpSpPr>
            <p:grpSpPr>
              <a:xfrm>
                <a:off x="8131589" y="4009362"/>
                <a:ext cx="551591" cy="228624"/>
                <a:chOff x="7660968" y="1751777"/>
                <a:chExt cx="1040580" cy="450645"/>
              </a:xfrm>
            </p:grpSpPr>
            <p:sp>
              <p:nvSpPr>
                <p:cNvPr id="103" name="Freeform 102"/>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4" name="Straight Connector 103"/>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9" name="Group 70"/>
              <p:cNvGrpSpPr/>
              <p:nvPr/>
            </p:nvGrpSpPr>
            <p:grpSpPr>
              <a:xfrm>
                <a:off x="8132332" y="4472927"/>
                <a:ext cx="551591" cy="228624"/>
                <a:chOff x="7660968" y="1751777"/>
                <a:chExt cx="1040580" cy="450645"/>
              </a:xfrm>
            </p:grpSpPr>
            <p:sp>
              <p:nvSpPr>
                <p:cNvPr id="100" name="Freeform 99"/>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1" name="Straight Connector 100"/>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sp>
        <p:nvSpPr>
          <p:cNvPr id="135" name="TextBox 134"/>
          <p:cNvSpPr txBox="1"/>
          <p:nvPr/>
        </p:nvSpPr>
        <p:spPr>
          <a:xfrm>
            <a:off x="7874367" y="2165024"/>
            <a:ext cx="1264756" cy="646331"/>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Implicitly Programmable</a:t>
            </a:r>
            <a:br>
              <a:rPr lang="en-US" sz="1200" kern="1200" dirty="0" smtClean="0">
                <a:solidFill>
                  <a:prstClr val="black"/>
                </a:solidFill>
                <a:ea typeface="+mn-ea"/>
                <a:cs typeface="+mn-cs"/>
              </a:rPr>
            </a:br>
            <a:r>
              <a:rPr lang="en-US" sz="1200" kern="1200" dirty="0" smtClean="0">
                <a:solidFill>
                  <a:prstClr val="black"/>
                </a:solidFill>
                <a:ea typeface="+mn-ea"/>
                <a:cs typeface="+mn-cs"/>
              </a:rPr>
              <a:t>Deparser</a:t>
            </a:r>
            <a:endParaRPr lang="en-US" sz="1200" kern="1200" dirty="0">
              <a:solidFill>
                <a:prstClr val="black"/>
              </a:solidFill>
              <a:ea typeface="+mn-ea"/>
              <a:cs typeface="+mn-cs"/>
            </a:endParaRPr>
          </a:p>
        </p:txBody>
      </p:sp>
      <p:grpSp>
        <p:nvGrpSpPr>
          <p:cNvPr id="141" name="Group 140"/>
          <p:cNvGrpSpPr/>
          <p:nvPr/>
        </p:nvGrpSpPr>
        <p:grpSpPr>
          <a:xfrm>
            <a:off x="1194117" y="2827144"/>
            <a:ext cx="1124342" cy="1626876"/>
            <a:chOff x="3140100" y="1954364"/>
            <a:chExt cx="1124342" cy="1626876"/>
          </a:xfrm>
        </p:grpSpPr>
        <p:grpSp>
          <p:nvGrpSpPr>
            <p:cNvPr id="142" name="Group 141"/>
            <p:cNvGrpSpPr/>
            <p:nvPr/>
          </p:nvGrpSpPr>
          <p:grpSpPr>
            <a:xfrm>
              <a:off x="3140100" y="1954364"/>
              <a:ext cx="1124342" cy="1626876"/>
              <a:chOff x="1485649" y="3204985"/>
              <a:chExt cx="1124341" cy="2169168"/>
            </a:xfrm>
          </p:grpSpPr>
          <p:sp>
            <p:nvSpPr>
              <p:cNvPr id="156" name="Rectangle 155"/>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57" name="Rectangle 156"/>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43" name="Group 142"/>
            <p:cNvGrpSpPr/>
            <p:nvPr/>
          </p:nvGrpSpPr>
          <p:grpSpPr>
            <a:xfrm>
              <a:off x="3233752" y="2042277"/>
              <a:ext cx="909363" cy="1479832"/>
              <a:chOff x="2449931" y="225721"/>
              <a:chExt cx="909363" cy="1973109"/>
            </a:xfrm>
          </p:grpSpPr>
          <p:sp>
            <p:nvSpPr>
              <p:cNvPr id="144" name="Rectangle 143"/>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45" name="Rectangle 144"/>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46" name="Rectangle 145"/>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47" name="Rectangle 146"/>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48" name="Rectangle 147"/>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49" name="Rectangle 148"/>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50" name="Trapezoid 149"/>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51" name="Trapezoid 150"/>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52" name="Trapezoid 151"/>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53" name="Trapezoid 152"/>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54" name="Trapezoid 153"/>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55" name="Trapezoid 154"/>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sp>
        <p:nvSpPr>
          <p:cNvPr id="161" name="TextBox 160"/>
          <p:cNvSpPr txBox="1"/>
          <p:nvPr/>
        </p:nvSpPr>
        <p:spPr>
          <a:xfrm>
            <a:off x="5783766" y="-698810"/>
            <a:ext cx="184731" cy="369332"/>
          </a:xfrm>
          <a:prstGeom prst="rect">
            <a:avLst/>
          </a:prstGeom>
          <a:noFill/>
        </p:spPr>
        <p:txBody>
          <a:bodyPr wrap="none" rtlCol="0">
            <a:spAutoFit/>
          </a:bodyPr>
          <a:lstStyle/>
          <a:p>
            <a:pPr defTabSz="457200">
              <a:buClrTx/>
              <a:buFontTx/>
              <a:buNone/>
            </a:pPr>
            <a:endParaRPr lang="en-US" sz="1800" kern="1200" dirty="0">
              <a:solidFill>
                <a:prstClr val="black"/>
              </a:solidFill>
              <a:ea typeface="+mn-ea"/>
              <a:cs typeface="+mn-cs"/>
            </a:endParaRPr>
          </a:p>
        </p:txBody>
      </p:sp>
      <p:sp>
        <p:nvSpPr>
          <p:cNvPr id="6" name="Right Brace 5"/>
          <p:cNvSpPr/>
          <p:nvPr/>
        </p:nvSpPr>
        <p:spPr>
          <a:xfrm rot="5400000">
            <a:off x="1852639" y="2938396"/>
            <a:ext cx="228541" cy="3340801"/>
          </a:xfrm>
          <a:prstGeom prst="rightBrace">
            <a:avLst>
              <a:gd name="adj1" fmla="val 23408"/>
              <a:gd name="adj2"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dirty="0">
              <a:solidFill>
                <a:prstClr val="black"/>
              </a:solidFill>
            </a:endParaRPr>
          </a:p>
        </p:txBody>
      </p:sp>
      <p:sp>
        <p:nvSpPr>
          <p:cNvPr id="7" name="TextBox 6"/>
          <p:cNvSpPr txBox="1"/>
          <p:nvPr/>
        </p:nvSpPr>
        <p:spPr>
          <a:xfrm flipH="1">
            <a:off x="853771" y="4687412"/>
            <a:ext cx="2436214" cy="369332"/>
          </a:xfrm>
          <a:prstGeom prst="rect">
            <a:avLst/>
          </a:prstGeom>
          <a:noFill/>
        </p:spPr>
        <p:txBody>
          <a:bodyPr wrap="square" rtlCol="0">
            <a:spAutoFit/>
          </a:bodyPr>
          <a:lstStyle/>
          <a:p>
            <a:pPr algn="ctr" defTabSz="457200">
              <a:buClrTx/>
              <a:buFontTx/>
              <a:buNone/>
            </a:pPr>
            <a:r>
              <a:rPr lang="en-US" sz="1800" kern="1200" smtClean="0">
                <a:solidFill>
                  <a:prstClr val="black"/>
                </a:solidFill>
                <a:ea typeface="+mn-ea"/>
                <a:cs typeface="+mn-cs"/>
              </a:rPr>
              <a:t>Ingress pipeline</a:t>
            </a:r>
            <a:endParaRPr lang="en-US" sz="1800" kern="1200">
              <a:solidFill>
                <a:prstClr val="black"/>
              </a:solidFill>
              <a:ea typeface="+mn-ea"/>
              <a:cs typeface="+mn-cs"/>
            </a:endParaRPr>
          </a:p>
        </p:txBody>
      </p:sp>
      <p:sp>
        <p:nvSpPr>
          <p:cNvPr id="116" name="Right Brace 115"/>
          <p:cNvSpPr/>
          <p:nvPr/>
        </p:nvSpPr>
        <p:spPr>
          <a:xfrm rot="5400000">
            <a:off x="7176060" y="2919312"/>
            <a:ext cx="205212" cy="3402297"/>
          </a:xfrm>
          <a:prstGeom prst="rightBrace">
            <a:avLst>
              <a:gd name="adj1" fmla="val 23408"/>
              <a:gd name="adj2"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dirty="0">
              <a:solidFill>
                <a:prstClr val="black"/>
              </a:solidFill>
            </a:endParaRPr>
          </a:p>
        </p:txBody>
      </p:sp>
      <p:sp>
        <p:nvSpPr>
          <p:cNvPr id="117" name="TextBox 116"/>
          <p:cNvSpPr txBox="1"/>
          <p:nvPr/>
        </p:nvSpPr>
        <p:spPr>
          <a:xfrm flipH="1">
            <a:off x="6036077" y="4692452"/>
            <a:ext cx="2436214" cy="369332"/>
          </a:xfrm>
          <a:prstGeom prst="rect">
            <a:avLst/>
          </a:prstGeom>
          <a:noFill/>
        </p:spPr>
        <p:txBody>
          <a:bodyPr wrap="square" rtlCol="0">
            <a:spAutoFit/>
          </a:bodyPr>
          <a:lstStyle/>
          <a:p>
            <a:pPr algn="ctr" defTabSz="457200">
              <a:buClrTx/>
              <a:buFontTx/>
              <a:buNone/>
            </a:pPr>
            <a:r>
              <a:rPr lang="en-US" sz="1800" kern="1200" dirty="0" smtClean="0">
                <a:solidFill>
                  <a:prstClr val="black"/>
                </a:solidFill>
                <a:ea typeface="+mn-ea"/>
                <a:cs typeface="+mn-cs"/>
              </a:rPr>
              <a:t>Egress pipeline</a:t>
            </a:r>
            <a:endParaRPr lang="en-US" sz="1800" kern="1200" dirty="0">
              <a:solidFill>
                <a:prstClr val="black"/>
              </a:solidFill>
              <a:ea typeface="+mn-ea"/>
              <a:cs typeface="+mn-cs"/>
            </a:endParaRPr>
          </a:p>
        </p:txBody>
      </p:sp>
    </p:spTree>
    <p:extLst>
      <p:ext uri="{BB962C8B-B14F-4D97-AF65-F5344CB8AC3E}">
        <p14:creationId xmlns:p14="http://schemas.microsoft.com/office/powerpoint/2010/main" val="249647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wipe(left)">
                                          <p:cBhvr>
                                            <p:cTn id="16" dur="500"/>
                                            <p:tgtEl>
                                              <p:spTgt spid="15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500"/>
                                            <p:tgtEl>
                                              <p:spTgt spid="14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wipe(left)">
                                          <p:cBhvr>
                                            <p:cTn id="24" dur="500"/>
                                            <p:tgtEl>
                                              <p:spTgt spid="14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left)">
                                          <p:cBhvr>
                                            <p:cTn id="31" dur="500"/>
                                            <p:tgtEl>
                                              <p:spTgt spid="1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6"/>
                                            </p:tgtEl>
                                            <p:attrNameLst>
                                              <p:attrName>style.visibility</p:attrName>
                                            </p:attrNameLst>
                                          </p:cBhvr>
                                          <p:to>
                                            <p:strVal val="visible"/>
                                          </p:to>
                                        </p:set>
                                        <p:animEffect transition="in" filter="wipe(left)">
                                          <p:cBhvr>
                                            <p:cTn id="34" dur="500"/>
                                            <p:tgtEl>
                                              <p:spTgt spid="11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wipe(left)">
                                          <p:cBhvr>
                                            <p:cTn id="38" dur="500"/>
                                            <p:tgtEl>
                                              <p:spTgt spid="139"/>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wipe(left)">
                                          <p:cBhvr>
                                            <p:cTn id="42" dur="500"/>
                                            <p:tgtEl>
                                              <p:spTgt spid="138"/>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wipe(left)">
                                          <p:cBhvr>
                                            <p:cTn id="46" dur="500"/>
                                            <p:tgtEl>
                                              <p:spTgt spid="9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wipe(left)">
                                          <p:cBhvr>
                                            <p:cTn id="49" dur="500"/>
                                            <p:tgtEl>
                                              <p:spTgt spid="13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par>
                              <p:cTn id="63" fill="hold">
                                <p:stCondLst>
                                  <p:cond delay="0"/>
                                </p:stCondLst>
                                <p:childTnLst>
                                  <p:par>
                                    <p:cTn id="64" presetID="2" presetClass="entr" presetSubtype="1" fill="hold" grpId="0" nodeType="afterEffect" p14:presetBounceEnd="50000">
                                      <p:stCondLst>
                                        <p:cond delay="0"/>
                                      </p:stCondLst>
                                      <p:childTnLst>
                                        <p:set>
                                          <p:cBhvr>
                                            <p:cTn id="65" dur="1" fill="hold">
                                              <p:stCondLst>
                                                <p:cond delay="0"/>
                                              </p:stCondLst>
                                            </p:cTn>
                                            <p:tgtEl>
                                              <p:spTgt spid="160"/>
                                            </p:tgtEl>
                                            <p:attrNameLst>
                                              <p:attrName>style.visibility</p:attrName>
                                            </p:attrNameLst>
                                          </p:cBhvr>
                                          <p:to>
                                            <p:strVal val="visible"/>
                                          </p:to>
                                        </p:set>
                                        <p:anim calcmode="lin" valueType="num" p14:bounceEnd="50000">
                                          <p:cBhvr additive="base">
                                            <p:cTn id="66" dur="500" fill="hold"/>
                                            <p:tgtEl>
                                              <p:spTgt spid="160"/>
                                            </p:tgtEl>
                                            <p:attrNameLst>
                                              <p:attrName>ppt_x</p:attrName>
                                            </p:attrNameLst>
                                          </p:cBhvr>
                                          <p:tavLst>
                                            <p:tav tm="0">
                                              <p:val>
                                                <p:strVal val="#ppt_x"/>
                                              </p:val>
                                            </p:tav>
                                            <p:tav tm="100000">
                                              <p:val>
                                                <p:strVal val="#ppt_x"/>
                                              </p:val>
                                            </p:tav>
                                          </p:tavLst>
                                        </p:anim>
                                        <p:anim calcmode="lin" valueType="num" p14:bounceEnd="50000">
                                          <p:cBhvr additive="base">
                                            <p:cTn id="67" dur="500" fill="hold"/>
                                            <p:tgtEl>
                                              <p:spTgt spid="1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35" grpId="0"/>
          <p:bldP spid="6" grpId="0" animBg="1"/>
          <p:bldP spid="7" grpId="0"/>
          <p:bldP spid="116" grpId="0" animBg="1"/>
          <p:bldP spid="11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58"/>
                                            </p:tgtEl>
                                            <p:attrNameLst>
                                              <p:attrName>style.visibility</p:attrName>
                                            </p:attrNameLst>
                                          </p:cBhvr>
                                          <p:to>
                                            <p:strVal val="visible"/>
                                          </p:to>
                                        </p:set>
                                        <p:animEffect transition="in" filter="wipe(left)">
                                          <p:cBhvr>
                                            <p:cTn id="16" dur="500"/>
                                            <p:tgtEl>
                                              <p:spTgt spid="15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500"/>
                                            <p:tgtEl>
                                              <p:spTgt spid="14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40"/>
                                            </p:tgtEl>
                                            <p:attrNameLst>
                                              <p:attrName>style.visibility</p:attrName>
                                            </p:attrNameLst>
                                          </p:cBhvr>
                                          <p:to>
                                            <p:strVal val="visible"/>
                                          </p:to>
                                        </p:set>
                                        <p:animEffect transition="in" filter="wipe(left)">
                                          <p:cBhvr>
                                            <p:cTn id="24" dur="500"/>
                                            <p:tgtEl>
                                              <p:spTgt spid="14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childTnLst>
                                    </p:cTn>
                                  </p:par>
                                  <p:par>
                                    <p:cTn id="29" presetID="22" presetClass="entr" presetSubtype="8"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animEffect transition="in" filter="wipe(left)">
                                          <p:cBhvr>
                                            <p:cTn id="31" dur="500"/>
                                            <p:tgtEl>
                                              <p:spTgt spid="11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6"/>
                                            </p:tgtEl>
                                            <p:attrNameLst>
                                              <p:attrName>style.visibility</p:attrName>
                                            </p:attrNameLst>
                                          </p:cBhvr>
                                          <p:to>
                                            <p:strVal val="visible"/>
                                          </p:to>
                                        </p:set>
                                        <p:animEffect transition="in" filter="wipe(left)">
                                          <p:cBhvr>
                                            <p:cTn id="34" dur="500"/>
                                            <p:tgtEl>
                                              <p:spTgt spid="116"/>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39"/>
                                            </p:tgtEl>
                                            <p:attrNameLst>
                                              <p:attrName>style.visibility</p:attrName>
                                            </p:attrNameLst>
                                          </p:cBhvr>
                                          <p:to>
                                            <p:strVal val="visible"/>
                                          </p:to>
                                        </p:set>
                                        <p:animEffect transition="in" filter="wipe(left)">
                                          <p:cBhvr>
                                            <p:cTn id="38" dur="500"/>
                                            <p:tgtEl>
                                              <p:spTgt spid="139"/>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38"/>
                                            </p:tgtEl>
                                            <p:attrNameLst>
                                              <p:attrName>style.visibility</p:attrName>
                                            </p:attrNameLst>
                                          </p:cBhvr>
                                          <p:to>
                                            <p:strVal val="visible"/>
                                          </p:to>
                                        </p:set>
                                        <p:animEffect transition="in" filter="wipe(left)">
                                          <p:cBhvr>
                                            <p:cTn id="42" dur="500"/>
                                            <p:tgtEl>
                                              <p:spTgt spid="138"/>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wipe(left)">
                                          <p:cBhvr>
                                            <p:cTn id="46" dur="500"/>
                                            <p:tgtEl>
                                              <p:spTgt spid="9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5"/>
                                            </p:tgtEl>
                                            <p:attrNameLst>
                                              <p:attrName>style.visibility</p:attrName>
                                            </p:attrNameLst>
                                          </p:cBhvr>
                                          <p:to>
                                            <p:strVal val="visible"/>
                                          </p:to>
                                        </p:set>
                                        <p:animEffect transition="in" filter="wipe(left)">
                                          <p:cBhvr>
                                            <p:cTn id="49" dur="500"/>
                                            <p:tgtEl>
                                              <p:spTgt spid="135"/>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xEl>
                                                  <p:pRg st="2" end="2"/>
                                                </p:txEl>
                                              </p:spTgt>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nodeType="after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nodeType="afterEffect">
                                      <p:stCondLst>
                                        <p:cond delay="0"/>
                                      </p:stCondLst>
                                      <p:childTnLst>
                                        <p:set>
                                          <p:cBhvr>
                                            <p:cTn id="59" dur="1" fill="hold">
                                              <p:stCondLst>
                                                <p:cond delay="0"/>
                                              </p:stCondLst>
                                            </p:cTn>
                                            <p:tgtEl>
                                              <p:spTgt spid="3">
                                                <p:txEl>
                                                  <p:pRg st="4" end="4"/>
                                                </p:txEl>
                                              </p:spTgt>
                                            </p:tgtEl>
                                            <p:attrNameLst>
                                              <p:attrName>style.visibility</p:attrName>
                                            </p:attrNameLst>
                                          </p:cBhvr>
                                          <p:to>
                                            <p:strVal val="visible"/>
                                          </p:to>
                                        </p:set>
                                      </p:childTnLst>
                                    </p:cTn>
                                  </p:par>
                                </p:childTnLst>
                              </p:cTn>
                            </p:par>
                            <p:par>
                              <p:cTn id="60" fill="hold">
                                <p:stCondLst>
                                  <p:cond delay="0"/>
                                </p:stCondLst>
                                <p:childTnLst>
                                  <p:par>
                                    <p:cTn id="61" presetID="1" presetClass="entr" presetSubtype="0" fill="hold" nodeType="after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par>
                              <p:cTn id="63" fill="hold">
                                <p:stCondLst>
                                  <p:cond delay="0"/>
                                </p:stCondLst>
                                <p:childTnLst>
                                  <p:par>
                                    <p:cTn id="64" presetID="2" presetClass="entr" presetSubtype="1" fill="hold" grpId="0" nodeType="afterEffect">
                                      <p:stCondLst>
                                        <p:cond delay="0"/>
                                      </p:stCondLst>
                                      <p:childTnLst>
                                        <p:set>
                                          <p:cBhvr>
                                            <p:cTn id="65" dur="1" fill="hold">
                                              <p:stCondLst>
                                                <p:cond delay="0"/>
                                              </p:stCondLst>
                                            </p:cTn>
                                            <p:tgtEl>
                                              <p:spTgt spid="160"/>
                                            </p:tgtEl>
                                            <p:attrNameLst>
                                              <p:attrName>style.visibility</p:attrName>
                                            </p:attrNameLst>
                                          </p:cBhvr>
                                          <p:to>
                                            <p:strVal val="visible"/>
                                          </p:to>
                                        </p:set>
                                        <p:anim calcmode="lin" valueType="num">
                                          <p:cBhvr additive="base">
                                            <p:cTn id="66" dur="500" fill="hold"/>
                                            <p:tgtEl>
                                              <p:spTgt spid="160"/>
                                            </p:tgtEl>
                                            <p:attrNameLst>
                                              <p:attrName>ppt_x</p:attrName>
                                            </p:attrNameLst>
                                          </p:cBhvr>
                                          <p:tavLst>
                                            <p:tav tm="0">
                                              <p:val>
                                                <p:strVal val="#ppt_x"/>
                                              </p:val>
                                            </p:tav>
                                            <p:tav tm="100000">
                                              <p:val>
                                                <p:strVal val="#ppt_x"/>
                                              </p:val>
                                            </p:tav>
                                          </p:tavLst>
                                        </p:anim>
                                        <p:anim calcmode="lin" valueType="num">
                                          <p:cBhvr additive="base">
                                            <p:cTn id="67" dur="500" fill="hold"/>
                                            <p:tgtEl>
                                              <p:spTgt spid="1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35" grpId="0"/>
          <p:bldP spid="6" grpId="0" animBg="1"/>
          <p:bldP spid="7" grpId="0"/>
          <p:bldP spid="116" grpId="0" animBg="1"/>
          <p:bldP spid="11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Presenters</a:t>
            </a:r>
            <a:endParaRPr lang="en-US" dirty="0"/>
          </a:p>
        </p:txBody>
      </p:sp>
      <p:sp>
        <p:nvSpPr>
          <p:cNvPr id="3" name="Content Placeholder 2"/>
          <p:cNvSpPr>
            <a:spLocks noGrp="1"/>
          </p:cNvSpPr>
          <p:nvPr>
            <p:ph sz="half" idx="1"/>
          </p:nvPr>
        </p:nvSpPr>
        <p:spPr/>
        <p:txBody>
          <a:bodyPr/>
          <a:lstStyle/>
          <a:p>
            <a:endParaRPr lang="en-US" dirty="0" smtClean="0"/>
          </a:p>
          <a:p>
            <a:r>
              <a:rPr lang="en-US" dirty="0" smtClean="0"/>
              <a:t>Gordon </a:t>
            </a:r>
            <a:r>
              <a:rPr lang="en-US" dirty="0"/>
              <a:t>Brebner, Xilinx Labs</a:t>
            </a:r>
          </a:p>
          <a:p>
            <a:endParaRPr lang="en-US" dirty="0"/>
          </a:p>
          <a:p>
            <a:r>
              <a:rPr lang="en-US" dirty="0"/>
              <a:t>Stephen Ibanez, </a:t>
            </a:r>
            <a:r>
              <a:rPr lang="en-US" dirty="0" smtClean="0"/>
              <a:t>Stanford </a:t>
            </a:r>
            <a:r>
              <a:rPr lang="en-US" dirty="0"/>
              <a:t>University</a:t>
            </a:r>
          </a:p>
          <a:p>
            <a:pPr marL="0" indent="0">
              <a:buNone/>
            </a:pP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974390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838200" y="2952750"/>
            <a:ext cx="3276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buClrTx/>
              <a:buFontTx/>
              <a:buNone/>
            </a:pPr>
            <a:r>
              <a:rPr lang="en-US" sz="1800" kern="1200" dirty="0" smtClean="0">
                <a:solidFill>
                  <a:prstClr val="white"/>
                </a:solidFill>
              </a:rPr>
              <a:t>Community-Developed</a:t>
            </a:r>
            <a:endParaRPr lang="en-US" sz="1800" kern="1200" dirty="0">
              <a:solidFill>
                <a:prstClr val="white"/>
              </a:solidFill>
            </a:endParaRPr>
          </a:p>
        </p:txBody>
      </p:sp>
      <p:sp>
        <p:nvSpPr>
          <p:cNvPr id="2" name="Title 1"/>
          <p:cNvSpPr>
            <a:spLocks noGrp="1"/>
          </p:cNvSpPr>
          <p:nvPr>
            <p:ph type="title"/>
          </p:nvPr>
        </p:nvSpPr>
        <p:spPr/>
        <p:txBody>
          <a:bodyPr>
            <a:normAutofit fontScale="90000"/>
          </a:bodyPr>
          <a:lstStyle/>
          <a:p>
            <a:r>
              <a:rPr lang="en-US" dirty="0" smtClean="0"/>
              <a:t>P4</a:t>
            </a:r>
            <a:r>
              <a:rPr lang="en-US" baseline="-25000" dirty="0" smtClean="0"/>
              <a:t>16</a:t>
            </a:r>
            <a:r>
              <a:rPr lang="en-US" dirty="0" smtClean="0"/>
              <a:t> Approach</a:t>
            </a:r>
            <a:endParaRPr lang="en-US" dirty="0"/>
          </a:p>
        </p:txBody>
      </p:sp>
      <p:graphicFrame>
        <p:nvGraphicFramePr>
          <p:cNvPr id="5" name="Content Placeholder 4"/>
          <p:cNvGraphicFramePr>
            <a:graphicFrameLocks noGrp="1"/>
          </p:cNvGraphicFramePr>
          <p:nvPr>
            <p:ph sz="half" idx="1"/>
            <p:extLst/>
          </p:nvPr>
        </p:nvGraphicFramePr>
        <p:xfrm>
          <a:off x="152400" y="742950"/>
          <a:ext cx="8686584" cy="1592580"/>
        </p:xfrm>
        <a:graphic>
          <a:graphicData uri="http://schemas.openxmlformats.org/drawingml/2006/table">
            <a:tbl>
              <a:tblPr firstRow="1" bandRow="1">
                <a:tableStyleId>{F5AB1C69-6EDB-4FF4-983F-18BD219EF322}</a:tableStyleId>
              </a:tblPr>
              <a:tblGrid>
                <a:gridCol w="2057400"/>
                <a:gridCol w="6629184"/>
              </a:tblGrid>
              <a:tr h="370840">
                <a:tc>
                  <a:txBody>
                    <a:bodyPr/>
                    <a:lstStyle/>
                    <a:p>
                      <a:pPr algn="ctr"/>
                      <a:r>
                        <a:rPr lang="en-US" dirty="0" smtClean="0"/>
                        <a:t>Term</a:t>
                      </a:r>
                      <a:endParaRPr lang="en-US" dirty="0"/>
                    </a:p>
                  </a:txBody>
                  <a:tcPr marL="115770" marR="115770"/>
                </a:tc>
                <a:tc>
                  <a:txBody>
                    <a:bodyPr/>
                    <a:lstStyle/>
                    <a:p>
                      <a:pPr algn="ctr"/>
                      <a:r>
                        <a:rPr lang="en-US" dirty="0" smtClean="0"/>
                        <a:t>Explanation</a:t>
                      </a:r>
                      <a:endParaRPr lang="en-US" dirty="0"/>
                    </a:p>
                  </a:txBody>
                  <a:tcPr marL="115770" marR="115770"/>
                </a:tc>
              </a:tr>
              <a:tr h="370840">
                <a:tc>
                  <a:txBody>
                    <a:bodyPr/>
                    <a:lstStyle/>
                    <a:p>
                      <a:r>
                        <a:rPr lang="en-US" sz="1600" dirty="0" smtClean="0"/>
                        <a:t>P4</a:t>
                      </a:r>
                      <a:r>
                        <a:rPr lang="en-US" sz="1600" baseline="0" dirty="0" smtClean="0"/>
                        <a:t> Target</a:t>
                      </a:r>
                      <a:endParaRPr lang="en-US" sz="1600" dirty="0"/>
                    </a:p>
                  </a:txBody>
                  <a:tcPr marL="115770" marR="115770" anchor="ctr"/>
                </a:tc>
                <a:tc>
                  <a:txBody>
                    <a:bodyPr/>
                    <a:lstStyle/>
                    <a:p>
                      <a:r>
                        <a:rPr lang="en-US" dirty="0" smtClean="0"/>
                        <a:t>An embodiment</a:t>
                      </a:r>
                      <a:r>
                        <a:rPr lang="en-US" baseline="0" dirty="0" smtClean="0"/>
                        <a:t> of a specific hardware implementation</a:t>
                      </a:r>
                      <a:endParaRPr lang="en-US" dirty="0"/>
                    </a:p>
                  </a:txBody>
                  <a:tcPr marL="115770" marR="115770"/>
                </a:tc>
              </a:tr>
              <a:tr h="370840">
                <a:tc>
                  <a:txBody>
                    <a:bodyPr/>
                    <a:lstStyle/>
                    <a:p>
                      <a:r>
                        <a:rPr lang="en-US" sz="1600" dirty="0" smtClean="0"/>
                        <a:t>P4 Architecture</a:t>
                      </a:r>
                      <a:endParaRPr lang="en-US" sz="1600" dirty="0"/>
                    </a:p>
                  </a:txBody>
                  <a:tcPr marL="115770" marR="115770" anchor="ctr"/>
                </a:tc>
                <a:tc>
                  <a:txBody>
                    <a:bodyPr/>
                    <a:lstStyle/>
                    <a:p>
                      <a:r>
                        <a:rPr lang="en-US" dirty="0" smtClean="0"/>
                        <a:t>A specific set of P4-programmable components, externs</a:t>
                      </a:r>
                      <a:r>
                        <a:rPr lang="en-US" baseline="0" dirty="0" smtClean="0"/>
                        <a:t>, fixed components and their interfaces available to the P4 programmer</a:t>
                      </a:r>
                      <a:endParaRPr lang="en-US" dirty="0"/>
                    </a:p>
                  </a:txBody>
                  <a:tcPr marL="115770" marR="115770"/>
                </a:tc>
              </a:tr>
              <a:tr h="370840">
                <a:tc>
                  <a:txBody>
                    <a:bodyPr/>
                    <a:lstStyle/>
                    <a:p>
                      <a:r>
                        <a:rPr lang="en-US" sz="1600" dirty="0" smtClean="0"/>
                        <a:t>P4 Platform </a:t>
                      </a:r>
                      <a:endParaRPr lang="en-US" sz="1600" dirty="0"/>
                    </a:p>
                  </a:txBody>
                  <a:tcPr marL="115770" marR="115770" anchor="ctr"/>
                </a:tc>
                <a:tc>
                  <a:txBody>
                    <a:bodyPr/>
                    <a:lstStyle/>
                    <a:p>
                      <a:r>
                        <a:rPr lang="en-US" dirty="0" smtClean="0"/>
                        <a:t>P4 Architecture implemented on a given P4</a:t>
                      </a:r>
                      <a:r>
                        <a:rPr lang="en-US" baseline="0" dirty="0" smtClean="0"/>
                        <a:t> </a:t>
                      </a:r>
                      <a:r>
                        <a:rPr lang="en-US" dirty="0" smtClean="0"/>
                        <a:t>Target</a:t>
                      </a:r>
                      <a:endParaRPr lang="en-US" dirty="0"/>
                    </a:p>
                  </a:txBody>
                  <a:tcPr marL="115770" marR="115770"/>
                </a:tc>
              </a:tr>
            </a:tbl>
          </a:graphicData>
        </a:graphic>
      </p:graphicFrame>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20</a:t>
            </a:fld>
            <a:endParaRPr lang="en-US" dirty="0">
              <a:solidFill>
                <a:prstClr val="black">
                  <a:tint val="75000"/>
                </a:prstClr>
              </a:solidFill>
            </a:endParaRPr>
          </a:p>
        </p:txBody>
      </p:sp>
      <p:sp>
        <p:nvSpPr>
          <p:cNvPr id="23" name="Oval 22"/>
          <p:cNvSpPr/>
          <p:nvPr/>
        </p:nvSpPr>
        <p:spPr>
          <a:xfrm>
            <a:off x="1143000" y="3333750"/>
            <a:ext cx="967830" cy="96783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defTabSz="457200">
              <a:buClrTx/>
              <a:buFontTx/>
              <a:buNone/>
            </a:pPr>
            <a:r>
              <a:rPr lang="en-US" sz="1200" kern="1200" dirty="0" smtClean="0">
                <a:solidFill>
                  <a:prstClr val="white"/>
                </a:solidFill>
              </a:rPr>
              <a:t>P4</a:t>
            </a:r>
            <a:r>
              <a:rPr lang="en-US" sz="1200" kern="1200" baseline="-25000" dirty="0" smtClean="0">
                <a:solidFill>
                  <a:prstClr val="white"/>
                </a:solidFill>
              </a:rPr>
              <a:t>16</a:t>
            </a:r>
          </a:p>
          <a:p>
            <a:pPr algn="ctr" defTabSz="457200">
              <a:buClrTx/>
              <a:buFontTx/>
              <a:buNone/>
            </a:pPr>
            <a:r>
              <a:rPr lang="en-US" sz="1200" kern="1200" dirty="0" smtClean="0">
                <a:solidFill>
                  <a:prstClr val="white"/>
                </a:solidFill>
              </a:rPr>
              <a:t>Language</a:t>
            </a:r>
            <a:endParaRPr lang="en-US" sz="1200" kern="1200" dirty="0">
              <a:solidFill>
                <a:prstClr val="white"/>
              </a:solidFill>
            </a:endParaRPr>
          </a:p>
        </p:txBody>
      </p:sp>
      <p:sp>
        <p:nvSpPr>
          <p:cNvPr id="24" name="Rounded Rectangle 23"/>
          <p:cNvSpPr/>
          <p:nvPr/>
        </p:nvSpPr>
        <p:spPr>
          <a:xfrm>
            <a:off x="2488047" y="3589065"/>
            <a:ext cx="1295292" cy="4572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normAutofit fontScale="70000" lnSpcReduction="20000"/>
          </a:bodyPr>
          <a:lstStyle/>
          <a:p>
            <a:pPr algn="ctr" defTabSz="457200">
              <a:buClrTx/>
              <a:buFontTx/>
              <a:buNone/>
            </a:pPr>
            <a:r>
              <a:rPr lang="en-US" sz="1800" kern="1200" dirty="0" smtClean="0">
                <a:solidFill>
                  <a:prstClr val="white"/>
                </a:solidFill>
              </a:rPr>
              <a:t>P4</a:t>
            </a:r>
            <a:r>
              <a:rPr lang="en-US" sz="1800" kern="1200" baseline="-25000" dirty="0" smtClean="0">
                <a:solidFill>
                  <a:prstClr val="white"/>
                </a:solidFill>
              </a:rPr>
              <a:t>16 </a:t>
            </a:r>
            <a:r>
              <a:rPr lang="en-US" sz="1800" kern="1200" dirty="0" smtClean="0">
                <a:solidFill>
                  <a:prstClr val="white"/>
                </a:solidFill>
              </a:rPr>
              <a:t>Core Library</a:t>
            </a:r>
            <a:endParaRPr lang="en-US" sz="1800" kern="1200" dirty="0">
              <a:solidFill>
                <a:prstClr val="white"/>
              </a:solidFill>
            </a:endParaRPr>
          </a:p>
        </p:txBody>
      </p:sp>
      <p:sp>
        <p:nvSpPr>
          <p:cNvPr id="27" name="Plus 26"/>
          <p:cNvSpPr/>
          <p:nvPr/>
        </p:nvSpPr>
        <p:spPr>
          <a:xfrm>
            <a:off x="4259535" y="3618885"/>
            <a:ext cx="342900" cy="3429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8" name="Rectangle 27"/>
          <p:cNvSpPr/>
          <p:nvPr/>
        </p:nvSpPr>
        <p:spPr>
          <a:xfrm>
            <a:off x="4747170" y="2952750"/>
            <a:ext cx="3276600" cy="16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buClrTx/>
              <a:buFontTx/>
              <a:buNone/>
            </a:pPr>
            <a:r>
              <a:rPr lang="en-US" sz="1800" kern="1200" dirty="0" smtClean="0">
                <a:solidFill>
                  <a:prstClr val="white"/>
                </a:solidFill>
              </a:rPr>
              <a:t>Vendor-supplied</a:t>
            </a:r>
            <a:endParaRPr lang="en-US" sz="1800" kern="1200" dirty="0">
              <a:solidFill>
                <a:prstClr val="white"/>
              </a:solidFill>
            </a:endParaRPr>
          </a:p>
        </p:txBody>
      </p:sp>
      <p:sp>
        <p:nvSpPr>
          <p:cNvPr id="29" name="Rounded Rectangle 28"/>
          <p:cNvSpPr/>
          <p:nvPr/>
        </p:nvSpPr>
        <p:spPr>
          <a:xfrm>
            <a:off x="4899570" y="3448050"/>
            <a:ext cx="1196430" cy="9525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normAutofit/>
          </a:bodyPr>
          <a:lstStyle/>
          <a:p>
            <a:pPr algn="ctr" defTabSz="457200">
              <a:buClrTx/>
              <a:buFontTx/>
              <a:buNone/>
            </a:pPr>
            <a:r>
              <a:rPr lang="en-US" sz="1800" kern="1200" smtClean="0">
                <a:solidFill>
                  <a:prstClr val="white"/>
                </a:solidFill>
              </a:rPr>
              <a:t>Extern Libraries</a:t>
            </a:r>
            <a:endParaRPr lang="en-US" sz="1800" kern="1200" dirty="0">
              <a:solidFill>
                <a:prstClr val="white"/>
              </a:solidFill>
            </a:endParaRPr>
          </a:p>
        </p:txBody>
      </p:sp>
      <p:sp>
        <p:nvSpPr>
          <p:cNvPr id="31" name="Rounded Rectangle 30"/>
          <p:cNvSpPr/>
          <p:nvPr/>
        </p:nvSpPr>
        <p:spPr>
          <a:xfrm>
            <a:off x="6277897" y="3448050"/>
            <a:ext cx="1646903" cy="9525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normAutofit/>
          </a:bodyPr>
          <a:lstStyle/>
          <a:p>
            <a:pPr algn="ctr" defTabSz="457200">
              <a:buClrTx/>
              <a:buFontTx/>
              <a:buNone/>
            </a:pPr>
            <a:r>
              <a:rPr lang="en-US" sz="1800" kern="1200" dirty="0" smtClean="0">
                <a:solidFill>
                  <a:prstClr val="white"/>
                </a:solidFill>
              </a:rPr>
              <a:t>Architecture Definition</a:t>
            </a:r>
            <a:endParaRPr lang="en-US" sz="1800" kern="1200" dirty="0">
              <a:solidFill>
                <a:prstClr val="white"/>
              </a:solidFill>
            </a:endParaRP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725" y="4154399"/>
            <a:ext cx="868535" cy="321604"/>
          </a:xfrm>
          <a:prstGeom prst="rect">
            <a:avLst/>
          </a:prstGeom>
        </p:spPr>
      </p:pic>
    </p:spTree>
    <p:extLst>
      <p:ext uri="{BB962C8B-B14F-4D97-AF65-F5344CB8AC3E}">
        <p14:creationId xmlns:p14="http://schemas.microsoft.com/office/powerpoint/2010/main" val="158548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par>
                                <p:cTn id="14" presetID="3" presetClass="entr" presetSubtype="1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linds(horizontal)">
                                      <p:cBhvr>
                                        <p:cTn id="21" dur="500"/>
                                        <p:tgtEl>
                                          <p:spTgt spid="2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linds(horizontal)">
                                      <p:cBhvr>
                                        <p:cTn id="24" dur="500"/>
                                        <p:tgtEl>
                                          <p:spTgt spid="2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linds(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 grpId="0" animBg="1"/>
      <p:bldP spid="24" grpId="0" animBg="1"/>
      <p:bldP spid="27" grpId="0" animBg="1"/>
      <p:bldP spid="28" grpId="0" animBg="1"/>
      <p:bldP spid="29"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Shape 1297"/>
          <p:cNvSpPr/>
          <p:nvPr/>
        </p:nvSpPr>
        <p:spPr>
          <a:xfrm>
            <a:off x="609600" y="1809750"/>
            <a:ext cx="2209800" cy="1981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8" name="Shape 1298"/>
          <p:cNvSpPr/>
          <p:nvPr/>
        </p:nvSpPr>
        <p:spPr>
          <a:xfrm>
            <a:off x="5105400" y="1047750"/>
            <a:ext cx="3722400" cy="2743200"/>
          </a:xfrm>
          <a:prstGeom prst="rect">
            <a:avLst/>
          </a:prstGeom>
          <a:noFill/>
          <a:ln w="19050" cap="flat" cmpd="sng">
            <a:solidFill>
              <a:srgbClr val="000000"/>
            </a:solidFill>
            <a:prstDash val="dash"/>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299" name="Shape 1299"/>
          <p:cNvSpPr txBox="1">
            <a:spLocks noGrp="1"/>
          </p:cNvSpPr>
          <p:nvPr>
            <p:ph type="title"/>
          </p:nvPr>
        </p:nvSpPr>
        <p:spPr>
          <a:xfrm>
            <a:off x="152400" y="127400"/>
            <a:ext cx="8686800" cy="47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a:t>Programming a P4 Target</a:t>
            </a:r>
            <a:endParaRPr sz="2400"/>
          </a:p>
        </p:txBody>
      </p:sp>
      <p:sp>
        <p:nvSpPr>
          <p:cNvPr id="1300" name="Shape 1300"/>
          <p:cNvSpPr txBox="1">
            <a:spLocks noGrp="1"/>
          </p:cNvSpPr>
          <p:nvPr>
            <p:ph type="sldNum" idx="12"/>
          </p:nvPr>
        </p:nvSpPr>
        <p:spPr>
          <a:xfrm>
            <a:off x="7924800" y="4926807"/>
            <a:ext cx="1066800" cy="1596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88888"/>
              </a:buClr>
              <a:buSzPts val="206"/>
              <a:buFont typeface="Arial"/>
              <a:buNone/>
            </a:pPr>
            <a:fld id="{00000000-1234-1234-1234-123412341234}" type="slidenum">
              <a:rPr lang="en"/>
              <a:t>21</a:t>
            </a:fld>
            <a:endParaRPr/>
          </a:p>
        </p:txBody>
      </p:sp>
      <p:sp>
        <p:nvSpPr>
          <p:cNvPr id="1301" name="Shape 1301"/>
          <p:cNvSpPr/>
          <p:nvPr/>
        </p:nvSpPr>
        <p:spPr>
          <a:xfrm>
            <a:off x="762000" y="2724150"/>
            <a:ext cx="19050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Architecture</a:t>
            </a:r>
            <a:endParaRPr/>
          </a:p>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Model</a:t>
            </a:r>
            <a:endParaRPr/>
          </a:p>
        </p:txBody>
      </p:sp>
      <p:sp>
        <p:nvSpPr>
          <p:cNvPr id="1302" name="Shape 1302"/>
          <p:cNvSpPr/>
          <p:nvPr/>
        </p:nvSpPr>
        <p:spPr>
          <a:xfrm>
            <a:off x="3048000" y="1885950"/>
            <a:ext cx="1524000" cy="6096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Compiler</a:t>
            </a:r>
            <a:endParaRPr/>
          </a:p>
        </p:txBody>
      </p:sp>
      <p:sp>
        <p:nvSpPr>
          <p:cNvPr id="1303" name="Shape 1303"/>
          <p:cNvSpPr/>
          <p:nvPr/>
        </p:nvSpPr>
        <p:spPr>
          <a:xfrm>
            <a:off x="2590800" y="2038350"/>
            <a:ext cx="5334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1304" name="Shape 1304"/>
          <p:cNvGrpSpPr/>
          <p:nvPr/>
        </p:nvGrpSpPr>
        <p:grpSpPr>
          <a:xfrm>
            <a:off x="3048000" y="2467050"/>
            <a:ext cx="1524000" cy="1171500"/>
            <a:chOff x="3048000" y="2467050"/>
            <a:chExt cx="1524000" cy="1171500"/>
          </a:xfrm>
        </p:grpSpPr>
        <p:sp>
          <p:nvSpPr>
            <p:cNvPr id="1305" name="Shape 1305"/>
            <p:cNvSpPr/>
            <p:nvPr/>
          </p:nvSpPr>
          <p:spPr>
            <a:xfrm>
              <a:off x="3048000" y="2876550"/>
              <a:ext cx="1524000" cy="762000"/>
            </a:xfrm>
            <a:prstGeom prst="rect">
              <a:avLst/>
            </a:prstGeom>
            <a:solidFill>
              <a:srgbClr val="DE828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a:t>Target-specific configuration binary</a:t>
              </a:r>
              <a:endParaRPr/>
            </a:p>
          </p:txBody>
        </p:sp>
        <p:sp>
          <p:nvSpPr>
            <p:cNvPr id="1306" name="Shape 1306"/>
            <p:cNvSpPr/>
            <p:nvPr/>
          </p:nvSpPr>
          <p:spPr>
            <a:xfrm rot="5400000">
              <a:off x="3619500" y="2505150"/>
              <a:ext cx="381000" cy="304800"/>
            </a:xfrm>
            <a:prstGeom prst="rightArrow">
              <a:avLst>
                <a:gd name="adj1" fmla="val 50000"/>
                <a:gd name="adj2" fmla="val 50000"/>
              </a:avLst>
            </a:prstGeom>
            <a:solidFill>
              <a:srgbClr val="FFFF00"/>
            </a:solidFill>
            <a:ln w="19050" cap="flat" cmpd="sng">
              <a:solidFill>
                <a:srgbClr val="FFD8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grpSp>
        <p:nvGrpSpPr>
          <p:cNvPr id="1307" name="Shape 1307"/>
          <p:cNvGrpSpPr/>
          <p:nvPr/>
        </p:nvGrpSpPr>
        <p:grpSpPr>
          <a:xfrm>
            <a:off x="4572000" y="2724150"/>
            <a:ext cx="4117200" cy="914400"/>
            <a:chOff x="4572000" y="2724150"/>
            <a:chExt cx="4117200" cy="914400"/>
          </a:xfrm>
        </p:grpSpPr>
        <p:sp>
          <p:nvSpPr>
            <p:cNvPr id="1308" name="Shape 1308"/>
            <p:cNvSpPr/>
            <p:nvPr/>
          </p:nvSpPr>
          <p:spPr>
            <a:xfrm>
              <a:off x="5257800" y="2724150"/>
              <a:ext cx="3431400" cy="914400"/>
            </a:xfrm>
            <a:prstGeom prst="rect">
              <a:avLst/>
            </a:prstGeom>
            <a:solidFill>
              <a:srgbClr val="F1C232"/>
            </a:solidFill>
            <a:ln w="19050"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Data Plane</a:t>
              </a:r>
              <a:endParaRPr/>
            </a:p>
          </p:txBody>
        </p:sp>
        <p:sp>
          <p:nvSpPr>
            <p:cNvPr id="1309" name="Shape 1309"/>
            <p:cNvSpPr/>
            <p:nvPr/>
          </p:nvSpPr>
          <p:spPr>
            <a:xfrm>
              <a:off x="54102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75"/>
                <a:buFont typeface="Arial"/>
                <a:buNone/>
              </a:pPr>
              <a:r>
                <a:rPr lang="en" sz="1500" b="0" i="0" u="none" strike="noStrike" cap="none">
                  <a:solidFill>
                    <a:srgbClr val="000000"/>
                  </a:solidFill>
                  <a:latin typeface="Arial"/>
                  <a:ea typeface="Arial"/>
                  <a:cs typeface="Arial"/>
                  <a:sym typeface="Arial"/>
                </a:rPr>
                <a:t>Tables</a:t>
              </a:r>
              <a:endParaRPr/>
            </a:p>
          </p:txBody>
        </p:sp>
        <p:sp>
          <p:nvSpPr>
            <p:cNvPr id="1310" name="Shape 1310"/>
            <p:cNvSpPr/>
            <p:nvPr/>
          </p:nvSpPr>
          <p:spPr>
            <a:xfrm>
              <a:off x="6324600" y="2952750"/>
              <a:ext cx="762000" cy="5334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Extern</a:t>
              </a:r>
              <a:endParaRPr/>
            </a:p>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objects</a:t>
              </a:r>
              <a:endParaRPr/>
            </a:p>
          </p:txBody>
        </p:sp>
        <p:sp>
          <p:nvSpPr>
            <p:cNvPr id="1311" name="Shape 1311"/>
            <p:cNvSpPr/>
            <p:nvPr/>
          </p:nvSpPr>
          <p:spPr>
            <a:xfrm>
              <a:off x="4572000" y="3028950"/>
              <a:ext cx="838200" cy="381000"/>
            </a:xfrm>
            <a:prstGeom prst="rightArrow">
              <a:avLst>
                <a:gd name="adj1" fmla="val 50000"/>
                <a:gd name="adj2" fmla="val 50000"/>
              </a:avLst>
            </a:prstGeom>
            <a:solidFill>
              <a:srgbClr val="BFBFBF"/>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0"/>
                <a:buFont typeface="Arial"/>
                <a:buNone/>
              </a:pPr>
              <a:r>
                <a:rPr lang="en" sz="1400" b="0" i="0" u="none" strike="noStrike" cap="none">
                  <a:solidFill>
                    <a:srgbClr val="000000"/>
                  </a:solidFill>
                  <a:latin typeface="Arial"/>
                  <a:ea typeface="Arial"/>
                  <a:cs typeface="Arial"/>
                  <a:sym typeface="Arial"/>
                </a:rPr>
                <a:t>Load</a:t>
              </a:r>
              <a:endParaRPr/>
            </a:p>
          </p:txBody>
        </p:sp>
      </p:grpSp>
      <p:sp>
        <p:nvSpPr>
          <p:cNvPr id="1312" name="Shape 1312"/>
          <p:cNvSpPr txBox="1"/>
          <p:nvPr/>
        </p:nvSpPr>
        <p:spPr>
          <a:xfrm>
            <a:off x="7868650" y="3771925"/>
            <a:ext cx="9936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i="1"/>
              <a:t>T</a:t>
            </a:r>
            <a:r>
              <a:rPr lang="en" sz="2000" b="0" i="1" u="none" strike="noStrike" cap="none">
                <a:solidFill>
                  <a:srgbClr val="000000"/>
                </a:solidFill>
                <a:latin typeface="Arial"/>
                <a:ea typeface="Arial"/>
                <a:cs typeface="Arial"/>
                <a:sym typeface="Arial"/>
              </a:rPr>
              <a:t>arget</a:t>
            </a:r>
            <a:endParaRPr/>
          </a:p>
        </p:txBody>
      </p:sp>
      <p:sp>
        <p:nvSpPr>
          <p:cNvPr id="1313" name="Shape 1313"/>
          <p:cNvSpPr txBox="1"/>
          <p:nvPr/>
        </p:nvSpPr>
        <p:spPr>
          <a:xfrm>
            <a:off x="1905000" y="4095750"/>
            <a:ext cx="2091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b="0" i="1" u="none" strike="noStrike" cap="none">
                <a:solidFill>
                  <a:srgbClr val="000000"/>
                </a:solidFill>
                <a:latin typeface="Arial"/>
                <a:ea typeface="Arial"/>
                <a:cs typeface="Arial"/>
                <a:sym typeface="Arial"/>
              </a:rPr>
              <a:t>Vendor supplied</a:t>
            </a:r>
            <a:endParaRPr/>
          </a:p>
        </p:txBody>
      </p:sp>
      <p:cxnSp>
        <p:nvCxnSpPr>
          <p:cNvPr id="1314" name="Shape 1314"/>
          <p:cNvCxnSpPr>
            <a:stCxn id="1313" idx="0"/>
          </p:cNvCxnSpPr>
          <p:nvPr/>
        </p:nvCxnSpPr>
        <p:spPr>
          <a:xfrm rot="10800000">
            <a:off x="2362050" y="3638550"/>
            <a:ext cx="588600" cy="457200"/>
          </a:xfrm>
          <a:prstGeom prst="straightConnector1">
            <a:avLst/>
          </a:prstGeom>
          <a:noFill/>
          <a:ln w="25400" cap="flat" cmpd="sng">
            <a:solidFill>
              <a:srgbClr val="000000"/>
            </a:solidFill>
            <a:prstDash val="solid"/>
            <a:round/>
            <a:headEnd type="none" w="med" len="med"/>
            <a:tailEnd type="stealth" w="lg" len="lg"/>
          </a:ln>
        </p:spPr>
      </p:cxnSp>
      <p:cxnSp>
        <p:nvCxnSpPr>
          <p:cNvPr id="1315" name="Shape 1315"/>
          <p:cNvCxnSpPr>
            <a:stCxn id="1313" idx="0"/>
          </p:cNvCxnSpPr>
          <p:nvPr/>
        </p:nvCxnSpPr>
        <p:spPr>
          <a:xfrm rot="10800000" flipH="1">
            <a:off x="2950650" y="2495550"/>
            <a:ext cx="249600" cy="1600200"/>
          </a:xfrm>
          <a:prstGeom prst="straightConnector1">
            <a:avLst/>
          </a:prstGeom>
          <a:noFill/>
          <a:ln w="25400" cap="flat" cmpd="sng">
            <a:solidFill>
              <a:srgbClr val="000000"/>
            </a:solidFill>
            <a:prstDash val="solid"/>
            <a:round/>
            <a:headEnd type="none" w="med" len="med"/>
            <a:tailEnd type="stealth" w="lg" len="lg"/>
          </a:ln>
        </p:spPr>
      </p:cxnSp>
      <p:cxnSp>
        <p:nvCxnSpPr>
          <p:cNvPr id="1316" name="Shape 1316"/>
          <p:cNvCxnSpPr>
            <a:stCxn id="1313" idx="0"/>
          </p:cNvCxnSpPr>
          <p:nvPr/>
        </p:nvCxnSpPr>
        <p:spPr>
          <a:xfrm rot="10800000" flipH="1">
            <a:off x="2950650" y="3791250"/>
            <a:ext cx="2135100" cy="304500"/>
          </a:xfrm>
          <a:prstGeom prst="straightConnector1">
            <a:avLst/>
          </a:prstGeom>
          <a:noFill/>
          <a:ln w="25400" cap="flat" cmpd="sng">
            <a:solidFill>
              <a:srgbClr val="000000"/>
            </a:solidFill>
            <a:prstDash val="solid"/>
            <a:round/>
            <a:headEnd type="none" w="med" len="med"/>
            <a:tailEnd type="stealth" w="lg" len="lg"/>
          </a:ln>
        </p:spPr>
      </p:cxnSp>
      <p:grpSp>
        <p:nvGrpSpPr>
          <p:cNvPr id="1317" name="Shape 1317"/>
          <p:cNvGrpSpPr/>
          <p:nvPr/>
        </p:nvGrpSpPr>
        <p:grpSpPr>
          <a:xfrm>
            <a:off x="762000" y="819150"/>
            <a:ext cx="3796500" cy="1676400"/>
            <a:chOff x="762000" y="819150"/>
            <a:chExt cx="3796500" cy="1676400"/>
          </a:xfrm>
        </p:grpSpPr>
        <p:sp>
          <p:nvSpPr>
            <p:cNvPr id="1318" name="Shape 1318"/>
            <p:cNvSpPr/>
            <p:nvPr/>
          </p:nvSpPr>
          <p:spPr>
            <a:xfrm>
              <a:off x="762000" y="1885950"/>
              <a:ext cx="1905000" cy="6096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50"/>
                <a:buFont typeface="Arial"/>
                <a:buNone/>
              </a:pPr>
              <a:r>
                <a:rPr lang="en" sz="1800" b="0" i="0" u="none" strike="noStrike" cap="none">
                  <a:solidFill>
                    <a:srgbClr val="000000"/>
                  </a:solidFill>
                  <a:latin typeface="Arial"/>
                  <a:ea typeface="Arial"/>
                  <a:cs typeface="Arial"/>
                  <a:sym typeface="Arial"/>
                </a:rPr>
                <a:t>P4 Program</a:t>
              </a:r>
              <a:endParaRPr/>
            </a:p>
          </p:txBody>
        </p:sp>
        <p:sp>
          <p:nvSpPr>
            <p:cNvPr id="1319" name="Shape 1319"/>
            <p:cNvSpPr txBox="1"/>
            <p:nvPr/>
          </p:nvSpPr>
          <p:spPr>
            <a:xfrm>
              <a:off x="2743200" y="819150"/>
              <a:ext cx="18153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00"/>
                <a:buFont typeface="Arial"/>
                <a:buNone/>
              </a:pPr>
              <a:r>
                <a:rPr lang="en" sz="2000" b="0" i="1" u="none" strike="noStrike" cap="none">
                  <a:solidFill>
                    <a:srgbClr val="000000"/>
                  </a:solidFill>
                  <a:latin typeface="Arial"/>
                  <a:ea typeface="Arial"/>
                  <a:cs typeface="Arial"/>
                  <a:sym typeface="Arial"/>
                </a:rPr>
                <a:t>User supplied</a:t>
              </a:r>
              <a:endParaRPr/>
            </a:p>
          </p:txBody>
        </p:sp>
        <p:cxnSp>
          <p:nvCxnSpPr>
            <p:cNvPr id="1320" name="Shape 1320"/>
            <p:cNvCxnSpPr>
              <a:stCxn id="1319" idx="2"/>
            </p:cNvCxnSpPr>
            <p:nvPr/>
          </p:nvCxnSpPr>
          <p:spPr>
            <a:xfrm flipH="1">
              <a:off x="2514450" y="1219350"/>
              <a:ext cx="1136400" cy="666600"/>
            </a:xfrm>
            <a:prstGeom prst="straightConnector1">
              <a:avLst/>
            </a:prstGeom>
            <a:noFill/>
            <a:ln w="25400" cap="flat" cmpd="sng">
              <a:solidFill>
                <a:srgbClr val="000000"/>
              </a:solidFill>
              <a:prstDash val="solid"/>
              <a:round/>
              <a:headEnd type="none" w="med" len="med"/>
              <a:tailEnd type="stealth" w="lg" len="lg"/>
            </a:ln>
          </p:spPr>
        </p:cxnSp>
      </p:grpSp>
      <p:sp>
        <p:nvSpPr>
          <p:cNvPr id="1321" name="Shape 1321"/>
          <p:cNvSpPr txBox="1"/>
          <p:nvPr/>
        </p:nvSpPr>
        <p:spPr>
          <a:xfrm>
            <a:off x="6992692" y="2322302"/>
            <a:ext cx="12717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200"/>
          </a:p>
        </p:txBody>
      </p:sp>
      <p:sp>
        <p:nvSpPr>
          <p:cNvPr id="1322" name="Shape 1322"/>
          <p:cNvSpPr/>
          <p:nvPr/>
        </p:nvSpPr>
        <p:spPr>
          <a:xfrm>
            <a:off x="5257800" y="1200150"/>
            <a:ext cx="3431400" cy="762000"/>
          </a:xfrm>
          <a:prstGeom prst="rect">
            <a:avLst/>
          </a:prstGeom>
          <a:solidFill>
            <a:srgbClr val="CCFFCC"/>
          </a:solidFill>
          <a:ln w="9525" cap="flat" cmpd="sng">
            <a:solidFill>
              <a:srgbClr val="000000"/>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
              <a:buFont typeface="Arial"/>
              <a:buNone/>
            </a:pPr>
            <a:r>
              <a:rPr lang="en" sz="2400" b="0" i="0" u="none" strike="noStrike" cap="none">
                <a:solidFill>
                  <a:srgbClr val="000000"/>
                </a:solidFill>
                <a:latin typeface="Arial"/>
                <a:ea typeface="Arial"/>
                <a:cs typeface="Arial"/>
                <a:sym typeface="Arial"/>
              </a:rPr>
              <a:t>Control Plane</a:t>
            </a:r>
            <a:endParaRPr/>
          </a:p>
        </p:txBody>
      </p:sp>
      <p:sp>
        <p:nvSpPr>
          <p:cNvPr id="1323" name="Shape 1323"/>
          <p:cNvSpPr/>
          <p:nvPr/>
        </p:nvSpPr>
        <p:spPr>
          <a:xfrm>
            <a:off x="5427827" y="1962150"/>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24" name="Shape 1324"/>
          <p:cNvSpPr/>
          <p:nvPr/>
        </p:nvSpPr>
        <p:spPr>
          <a:xfrm>
            <a:off x="6646849" y="1950421"/>
            <a:ext cx="228600" cy="10668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cxnSp>
        <p:nvCxnSpPr>
          <p:cNvPr id="1325" name="Shape 1325"/>
          <p:cNvCxnSpPr>
            <a:stCxn id="1319" idx="2"/>
          </p:cNvCxnSpPr>
          <p:nvPr/>
        </p:nvCxnSpPr>
        <p:spPr>
          <a:xfrm>
            <a:off x="3650850" y="1219350"/>
            <a:ext cx="1606800" cy="285600"/>
          </a:xfrm>
          <a:prstGeom prst="straightConnector1">
            <a:avLst/>
          </a:prstGeom>
          <a:noFill/>
          <a:ln w="25400" cap="flat" cmpd="sng">
            <a:solidFill>
              <a:srgbClr val="000000"/>
            </a:solidFill>
            <a:prstDash val="solid"/>
            <a:round/>
            <a:headEnd type="none" w="med" len="med"/>
            <a:tailEnd type="stealth" w="lg" len="lg"/>
          </a:ln>
        </p:spPr>
      </p:cxnSp>
      <p:sp>
        <p:nvSpPr>
          <p:cNvPr id="1326" name="Shape 1326"/>
          <p:cNvSpPr txBox="1"/>
          <p:nvPr/>
        </p:nvSpPr>
        <p:spPr>
          <a:xfrm>
            <a:off x="5550971" y="2064543"/>
            <a:ext cx="10668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Add/remove</a:t>
            </a:r>
            <a:br>
              <a:rPr lang="en" sz="1200"/>
            </a:br>
            <a:r>
              <a:rPr lang="en" sz="1200"/>
              <a:t>table entries</a:t>
            </a:r>
            <a:endParaRPr sz="1200"/>
          </a:p>
        </p:txBody>
      </p:sp>
      <p:sp>
        <p:nvSpPr>
          <p:cNvPr id="1327" name="Shape 1327"/>
          <p:cNvSpPr/>
          <p:nvPr/>
        </p:nvSpPr>
        <p:spPr>
          <a:xfrm>
            <a:off x="7391330" y="2612434"/>
            <a:ext cx="993600" cy="2856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rtl="0">
              <a:spcBef>
                <a:spcPts val="0"/>
              </a:spcBef>
              <a:spcAft>
                <a:spcPts val="0"/>
              </a:spcAft>
              <a:buNone/>
            </a:pPr>
            <a:r>
              <a:rPr lang="en"/>
              <a:t>CPU port</a:t>
            </a:r>
            <a:endParaRPr/>
          </a:p>
        </p:txBody>
      </p:sp>
      <p:sp>
        <p:nvSpPr>
          <p:cNvPr id="1328" name="Shape 1328"/>
          <p:cNvSpPr/>
          <p:nvPr/>
        </p:nvSpPr>
        <p:spPr>
          <a:xfrm>
            <a:off x="7590752" y="1997289"/>
            <a:ext cx="228600" cy="609600"/>
          </a:xfrm>
          <a:prstGeom prst="upDownArrow">
            <a:avLst>
              <a:gd name="adj1" fmla="val 50000"/>
              <a:gd name="adj2" fmla="val 50000"/>
            </a:avLst>
          </a:prstGeom>
          <a:solidFill>
            <a:srgbClr val="66666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29" name="Shape 1329"/>
          <p:cNvSpPr txBox="1"/>
          <p:nvPr/>
        </p:nvSpPr>
        <p:spPr>
          <a:xfrm>
            <a:off x="7761000" y="2037850"/>
            <a:ext cx="12306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Packet-in/out</a:t>
            </a:r>
            <a:endParaRPr sz="1200"/>
          </a:p>
        </p:txBody>
      </p:sp>
      <p:sp>
        <p:nvSpPr>
          <p:cNvPr id="1330" name="Shape 1330"/>
          <p:cNvSpPr txBox="1"/>
          <p:nvPr/>
        </p:nvSpPr>
        <p:spPr>
          <a:xfrm>
            <a:off x="6808377" y="2093689"/>
            <a:ext cx="762000" cy="498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a:t>Extern</a:t>
            </a:r>
            <a:br>
              <a:rPr lang="en" sz="1200"/>
            </a:br>
            <a:r>
              <a:rPr lang="en" sz="1200"/>
              <a:t>control</a:t>
            </a:r>
            <a:endParaRPr sz="1200"/>
          </a:p>
        </p:txBody>
      </p:sp>
      <p:sp>
        <p:nvSpPr>
          <p:cNvPr id="1331" name="Shape 1331"/>
          <p:cNvSpPr txBox="1"/>
          <p:nvPr/>
        </p:nvSpPr>
        <p:spPr>
          <a:xfrm rot="-5400000">
            <a:off x="4006187" y="2158468"/>
            <a:ext cx="1409400" cy="45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solidFill>
                  <a:srgbClr val="FF0000"/>
                </a:solidFill>
              </a:rPr>
              <a:t>RUNTIME</a:t>
            </a:r>
            <a:endParaRPr sz="1800" b="1">
              <a:solidFill>
                <a:srgbClr val="FF0000"/>
              </a:solidFill>
            </a:endParaRPr>
          </a:p>
        </p:txBody>
      </p:sp>
      <p:sp>
        <p:nvSpPr>
          <p:cNvPr id="1332" name="Shape 1332"/>
          <p:cNvSpPr/>
          <p:nvPr/>
        </p:nvSpPr>
        <p:spPr>
          <a:xfrm>
            <a:off x="4899300" y="1950424"/>
            <a:ext cx="3939900" cy="1066800"/>
          </a:xfrm>
          <a:prstGeom prst="rect">
            <a:avLst/>
          </a:prstGeom>
          <a:noFill/>
          <a:ln w="76200"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7"/>
                                        </p:tgtEl>
                                        <p:attrNameLst>
                                          <p:attrName>style.visibility</p:attrName>
                                        </p:attrNameLst>
                                      </p:cBhvr>
                                      <p:to>
                                        <p:strVal val="visible"/>
                                      </p:to>
                                    </p:set>
                                    <p:animEffect transition="in" filter="fade">
                                      <p:cBhvr>
                                        <p:cTn id="7" dur="1000"/>
                                        <p:tgtEl>
                                          <p:spTgt spid="1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3"/>
                                        </p:tgtEl>
                                        <p:attrNameLst>
                                          <p:attrName>style.visibility</p:attrName>
                                        </p:attrNameLst>
                                      </p:cBhvr>
                                      <p:to>
                                        <p:strVal val="visible"/>
                                      </p:to>
                                    </p:set>
                                    <p:animEffect transition="in" filter="fade">
                                      <p:cBhvr>
                                        <p:cTn id="12" dur="1000"/>
                                        <p:tgtEl>
                                          <p:spTgt spid="13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4"/>
                                        </p:tgtEl>
                                        <p:attrNameLst>
                                          <p:attrName>style.visibility</p:attrName>
                                        </p:attrNameLst>
                                      </p:cBhvr>
                                      <p:to>
                                        <p:strVal val="visible"/>
                                      </p:to>
                                    </p:set>
                                    <p:animEffect transition="in" filter="fade">
                                      <p:cBhvr>
                                        <p:cTn id="17" dur="1000"/>
                                        <p:tgtEl>
                                          <p:spTgt spid="130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7"/>
                                        </p:tgtEl>
                                        <p:attrNameLst>
                                          <p:attrName>style.visibility</p:attrName>
                                        </p:attrNameLst>
                                      </p:cBhvr>
                                      <p:to>
                                        <p:strVal val="visible"/>
                                      </p:to>
                                    </p:set>
                                    <p:animEffect transition="in" filter="fade">
                                      <p:cBhvr>
                                        <p:cTn id="22" dur="1000"/>
                                        <p:tgtEl>
                                          <p:spTgt spid="13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25"/>
                                        </p:tgtEl>
                                        <p:attrNameLst>
                                          <p:attrName>style.visibility</p:attrName>
                                        </p:attrNameLst>
                                      </p:cBhvr>
                                      <p:to>
                                        <p:strVal val="visible"/>
                                      </p:to>
                                    </p:set>
                                    <p:animEffect transition="in" filter="fade">
                                      <p:cBhvr>
                                        <p:cTn id="27" dur="1000"/>
                                        <p:tgtEl>
                                          <p:spTgt spid="1325"/>
                                        </p:tgtEl>
                                      </p:cBhvr>
                                    </p:animEffect>
                                  </p:childTnLst>
                                </p:cTn>
                              </p:par>
                              <p:par>
                                <p:cTn id="28" presetID="10" presetClass="entr" presetSubtype="0" fill="hold" nodeType="withEffect">
                                  <p:stCondLst>
                                    <p:cond delay="0"/>
                                  </p:stCondLst>
                                  <p:childTnLst>
                                    <p:set>
                                      <p:cBhvr>
                                        <p:cTn id="29" dur="1" fill="hold">
                                          <p:stCondLst>
                                            <p:cond delay="0"/>
                                          </p:stCondLst>
                                        </p:cTn>
                                        <p:tgtEl>
                                          <p:spTgt spid="1322"/>
                                        </p:tgtEl>
                                        <p:attrNameLst>
                                          <p:attrName>style.visibility</p:attrName>
                                        </p:attrNameLst>
                                      </p:cBhvr>
                                      <p:to>
                                        <p:strVal val="visible"/>
                                      </p:to>
                                    </p:set>
                                    <p:animEffect transition="in" filter="fade">
                                      <p:cBhvr>
                                        <p:cTn id="30" dur="1000"/>
                                        <p:tgtEl>
                                          <p:spTgt spid="13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32"/>
                                        </p:tgtEl>
                                        <p:attrNameLst>
                                          <p:attrName>style.visibility</p:attrName>
                                        </p:attrNameLst>
                                      </p:cBhvr>
                                      <p:to>
                                        <p:strVal val="visible"/>
                                      </p:to>
                                    </p:set>
                                    <p:animEffect transition="in" filter="fade">
                                      <p:cBhvr>
                                        <p:cTn id="35" dur="1000"/>
                                        <p:tgtEl>
                                          <p:spTgt spid="1332"/>
                                        </p:tgtEl>
                                      </p:cBhvr>
                                    </p:animEffect>
                                  </p:childTnLst>
                                </p:cTn>
                              </p:par>
                              <p:par>
                                <p:cTn id="36" presetID="10" presetClass="entr" presetSubtype="0" fill="hold" nodeType="withEffect">
                                  <p:stCondLst>
                                    <p:cond delay="0"/>
                                  </p:stCondLst>
                                  <p:childTnLst>
                                    <p:set>
                                      <p:cBhvr>
                                        <p:cTn id="37" dur="1" fill="hold">
                                          <p:stCondLst>
                                            <p:cond delay="0"/>
                                          </p:stCondLst>
                                        </p:cTn>
                                        <p:tgtEl>
                                          <p:spTgt spid="1323"/>
                                        </p:tgtEl>
                                        <p:attrNameLst>
                                          <p:attrName>style.visibility</p:attrName>
                                        </p:attrNameLst>
                                      </p:cBhvr>
                                      <p:to>
                                        <p:strVal val="visible"/>
                                      </p:to>
                                    </p:set>
                                    <p:animEffect transition="in" filter="fade">
                                      <p:cBhvr>
                                        <p:cTn id="38" dur="1000"/>
                                        <p:tgtEl>
                                          <p:spTgt spid="1323"/>
                                        </p:tgtEl>
                                      </p:cBhvr>
                                    </p:animEffect>
                                  </p:childTnLst>
                                </p:cTn>
                              </p:par>
                              <p:par>
                                <p:cTn id="39" presetID="10" presetClass="entr" presetSubtype="0" fill="hold" nodeType="withEffect">
                                  <p:stCondLst>
                                    <p:cond delay="0"/>
                                  </p:stCondLst>
                                  <p:childTnLst>
                                    <p:set>
                                      <p:cBhvr>
                                        <p:cTn id="40" dur="1" fill="hold">
                                          <p:stCondLst>
                                            <p:cond delay="0"/>
                                          </p:stCondLst>
                                        </p:cTn>
                                        <p:tgtEl>
                                          <p:spTgt spid="1324"/>
                                        </p:tgtEl>
                                        <p:attrNameLst>
                                          <p:attrName>style.visibility</p:attrName>
                                        </p:attrNameLst>
                                      </p:cBhvr>
                                      <p:to>
                                        <p:strVal val="visible"/>
                                      </p:to>
                                    </p:set>
                                    <p:animEffect transition="in" filter="fade">
                                      <p:cBhvr>
                                        <p:cTn id="41" dur="1000"/>
                                        <p:tgtEl>
                                          <p:spTgt spid="1324"/>
                                        </p:tgtEl>
                                      </p:cBhvr>
                                    </p:animEffect>
                                  </p:childTnLst>
                                </p:cTn>
                              </p:par>
                              <p:par>
                                <p:cTn id="42" presetID="10" presetClass="entr" presetSubtype="0" fill="hold" nodeType="withEffect">
                                  <p:stCondLst>
                                    <p:cond delay="0"/>
                                  </p:stCondLst>
                                  <p:childTnLst>
                                    <p:set>
                                      <p:cBhvr>
                                        <p:cTn id="43" dur="1" fill="hold">
                                          <p:stCondLst>
                                            <p:cond delay="0"/>
                                          </p:stCondLst>
                                        </p:cTn>
                                        <p:tgtEl>
                                          <p:spTgt spid="1326"/>
                                        </p:tgtEl>
                                        <p:attrNameLst>
                                          <p:attrName>style.visibility</p:attrName>
                                        </p:attrNameLst>
                                      </p:cBhvr>
                                      <p:to>
                                        <p:strVal val="visible"/>
                                      </p:to>
                                    </p:set>
                                    <p:animEffect transition="in" filter="fade">
                                      <p:cBhvr>
                                        <p:cTn id="44" dur="1000"/>
                                        <p:tgtEl>
                                          <p:spTgt spid="1326"/>
                                        </p:tgtEl>
                                      </p:cBhvr>
                                    </p:animEffect>
                                  </p:childTnLst>
                                </p:cTn>
                              </p:par>
                              <p:par>
                                <p:cTn id="45" presetID="10" presetClass="entr" presetSubtype="0" fill="hold" nodeType="withEffect">
                                  <p:stCondLst>
                                    <p:cond delay="0"/>
                                  </p:stCondLst>
                                  <p:childTnLst>
                                    <p:set>
                                      <p:cBhvr>
                                        <p:cTn id="46" dur="1" fill="hold">
                                          <p:stCondLst>
                                            <p:cond delay="0"/>
                                          </p:stCondLst>
                                        </p:cTn>
                                        <p:tgtEl>
                                          <p:spTgt spid="1327"/>
                                        </p:tgtEl>
                                        <p:attrNameLst>
                                          <p:attrName>style.visibility</p:attrName>
                                        </p:attrNameLst>
                                      </p:cBhvr>
                                      <p:to>
                                        <p:strVal val="visible"/>
                                      </p:to>
                                    </p:set>
                                    <p:animEffect transition="in" filter="fade">
                                      <p:cBhvr>
                                        <p:cTn id="47" dur="1000"/>
                                        <p:tgtEl>
                                          <p:spTgt spid="1327"/>
                                        </p:tgtEl>
                                      </p:cBhvr>
                                    </p:animEffect>
                                  </p:childTnLst>
                                </p:cTn>
                              </p:par>
                              <p:par>
                                <p:cTn id="48" presetID="10" presetClass="entr" presetSubtype="0" fill="hold" nodeType="withEffect">
                                  <p:stCondLst>
                                    <p:cond delay="0"/>
                                  </p:stCondLst>
                                  <p:childTnLst>
                                    <p:set>
                                      <p:cBhvr>
                                        <p:cTn id="49" dur="1" fill="hold">
                                          <p:stCondLst>
                                            <p:cond delay="0"/>
                                          </p:stCondLst>
                                        </p:cTn>
                                        <p:tgtEl>
                                          <p:spTgt spid="1328"/>
                                        </p:tgtEl>
                                        <p:attrNameLst>
                                          <p:attrName>style.visibility</p:attrName>
                                        </p:attrNameLst>
                                      </p:cBhvr>
                                      <p:to>
                                        <p:strVal val="visible"/>
                                      </p:to>
                                    </p:set>
                                    <p:animEffect transition="in" filter="fade">
                                      <p:cBhvr>
                                        <p:cTn id="50" dur="1000"/>
                                        <p:tgtEl>
                                          <p:spTgt spid="1328"/>
                                        </p:tgtEl>
                                      </p:cBhvr>
                                    </p:animEffect>
                                  </p:childTnLst>
                                </p:cTn>
                              </p:par>
                              <p:par>
                                <p:cTn id="51" presetID="10" presetClass="entr" presetSubtype="0" fill="hold" nodeType="withEffect">
                                  <p:stCondLst>
                                    <p:cond delay="0"/>
                                  </p:stCondLst>
                                  <p:childTnLst>
                                    <p:set>
                                      <p:cBhvr>
                                        <p:cTn id="52" dur="1" fill="hold">
                                          <p:stCondLst>
                                            <p:cond delay="0"/>
                                          </p:stCondLst>
                                        </p:cTn>
                                        <p:tgtEl>
                                          <p:spTgt spid="1329"/>
                                        </p:tgtEl>
                                        <p:attrNameLst>
                                          <p:attrName>style.visibility</p:attrName>
                                        </p:attrNameLst>
                                      </p:cBhvr>
                                      <p:to>
                                        <p:strVal val="visible"/>
                                      </p:to>
                                    </p:set>
                                    <p:animEffect transition="in" filter="fade">
                                      <p:cBhvr>
                                        <p:cTn id="53" dur="1000"/>
                                        <p:tgtEl>
                                          <p:spTgt spid="1329"/>
                                        </p:tgtEl>
                                      </p:cBhvr>
                                    </p:animEffect>
                                  </p:childTnLst>
                                </p:cTn>
                              </p:par>
                              <p:par>
                                <p:cTn id="54" presetID="10" presetClass="entr" presetSubtype="0" fill="hold" nodeType="withEffect">
                                  <p:stCondLst>
                                    <p:cond delay="0"/>
                                  </p:stCondLst>
                                  <p:childTnLst>
                                    <p:set>
                                      <p:cBhvr>
                                        <p:cTn id="55" dur="1" fill="hold">
                                          <p:stCondLst>
                                            <p:cond delay="0"/>
                                          </p:stCondLst>
                                        </p:cTn>
                                        <p:tgtEl>
                                          <p:spTgt spid="1330"/>
                                        </p:tgtEl>
                                        <p:attrNameLst>
                                          <p:attrName>style.visibility</p:attrName>
                                        </p:attrNameLst>
                                      </p:cBhvr>
                                      <p:to>
                                        <p:strVal val="visible"/>
                                      </p:to>
                                    </p:set>
                                    <p:animEffect transition="in" filter="fade">
                                      <p:cBhvr>
                                        <p:cTn id="56" dur="1000"/>
                                        <p:tgtEl>
                                          <p:spTgt spid="1330"/>
                                        </p:tgtEl>
                                      </p:cBhvr>
                                    </p:animEffect>
                                  </p:childTnLst>
                                </p:cTn>
                              </p:par>
                              <p:par>
                                <p:cTn id="57" presetID="10" presetClass="entr" presetSubtype="0" fill="hold" nodeType="withEffect">
                                  <p:stCondLst>
                                    <p:cond delay="0"/>
                                  </p:stCondLst>
                                  <p:childTnLst>
                                    <p:set>
                                      <p:cBhvr>
                                        <p:cTn id="58" dur="1" fill="hold">
                                          <p:stCondLst>
                                            <p:cond delay="0"/>
                                          </p:stCondLst>
                                        </p:cTn>
                                        <p:tgtEl>
                                          <p:spTgt spid="1331"/>
                                        </p:tgtEl>
                                        <p:attrNameLst>
                                          <p:attrName>style.visibility</p:attrName>
                                        </p:attrNameLst>
                                      </p:cBhvr>
                                      <p:to>
                                        <p:strVal val="visible"/>
                                      </p:to>
                                    </p:set>
                                    <p:animEffect transition="in" filter="fade">
                                      <p:cBhvr>
                                        <p:cTn id="59" dur="10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a:t>
            </a:r>
            <a:r>
              <a:rPr lang="en-US" baseline="-25000" dirty="0" smtClean="0"/>
              <a:t>16</a:t>
            </a:r>
            <a:r>
              <a:rPr lang="en-US" dirty="0" smtClean="0"/>
              <a:t> Basics</a:t>
            </a:r>
            <a:endParaRPr lang="en-US" dirty="0"/>
          </a:p>
        </p:txBody>
      </p:sp>
      <p:sp>
        <p:nvSpPr>
          <p:cNvPr id="3" name="Content Placeholder 2"/>
          <p:cNvSpPr>
            <a:spLocks noGrp="1"/>
          </p:cNvSpPr>
          <p:nvPr>
            <p:ph sz="half" idx="1"/>
          </p:nvPr>
        </p:nvSpPr>
        <p:spPr/>
        <p:txBody>
          <a:bodyPr/>
          <a:lstStyle/>
          <a:p>
            <a:endParaRPr lang="en-US"/>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4036907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5129383" y="2920941"/>
            <a:ext cx="168138" cy="4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37" name="Right Arrow 236"/>
          <p:cNvSpPr/>
          <p:nvPr/>
        </p:nvSpPr>
        <p:spPr>
          <a:xfrm>
            <a:off x="6107548" y="2920941"/>
            <a:ext cx="168138" cy="4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38" name="Right Arrow 237"/>
          <p:cNvSpPr/>
          <p:nvPr/>
        </p:nvSpPr>
        <p:spPr>
          <a:xfrm>
            <a:off x="4234839" y="2935507"/>
            <a:ext cx="168138" cy="4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39" name="Right Arrow 238"/>
          <p:cNvSpPr/>
          <p:nvPr/>
        </p:nvSpPr>
        <p:spPr>
          <a:xfrm>
            <a:off x="7012783" y="2928139"/>
            <a:ext cx="168138" cy="4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40" name="Right Arrow 239"/>
          <p:cNvSpPr/>
          <p:nvPr/>
        </p:nvSpPr>
        <p:spPr>
          <a:xfrm>
            <a:off x="7999900" y="2913035"/>
            <a:ext cx="168138" cy="4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 name="Title 1"/>
          <p:cNvSpPr>
            <a:spLocks noGrp="1"/>
          </p:cNvSpPr>
          <p:nvPr>
            <p:ph type="title"/>
          </p:nvPr>
        </p:nvSpPr>
        <p:spPr/>
        <p:txBody>
          <a:bodyPr>
            <a:normAutofit fontScale="90000"/>
          </a:bodyPr>
          <a:lstStyle/>
          <a:p>
            <a:r>
              <a:rPr lang="en-US" dirty="0" smtClean="0"/>
              <a:t>P4</a:t>
            </a:r>
            <a:r>
              <a:rPr lang="en-US" baseline="-25000" dirty="0" smtClean="0"/>
              <a:t>16</a:t>
            </a:r>
            <a:r>
              <a:rPr lang="en-US" dirty="0" smtClean="0"/>
              <a:t> Language Elements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23</a:t>
            </a:fld>
            <a:endParaRPr lang="en-US" dirty="0">
              <a:solidFill>
                <a:prstClr val="black">
                  <a:tint val="75000"/>
                </a:prstClr>
              </a:solidFill>
            </a:endParaRPr>
          </a:p>
        </p:txBody>
      </p:sp>
      <p:grpSp>
        <p:nvGrpSpPr>
          <p:cNvPr id="122" name="Group 121"/>
          <p:cNvGrpSpPr/>
          <p:nvPr/>
        </p:nvGrpSpPr>
        <p:grpSpPr>
          <a:xfrm>
            <a:off x="4406065" y="2315758"/>
            <a:ext cx="722586" cy="1616828"/>
            <a:chOff x="605574" y="1959131"/>
            <a:chExt cx="722586" cy="1616828"/>
          </a:xfrm>
        </p:grpSpPr>
        <p:sp>
          <p:nvSpPr>
            <p:cNvPr id="123" name="Rectangle 122"/>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124" name="Oval 123"/>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5" name="Oval 124"/>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6" name="Oval 125"/>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7" name="Oval 126"/>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8" name="Oval 127"/>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29" name="Curved Connector 128"/>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0" name="Curved Connector 129"/>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Curved Connector 130"/>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2" name="Curved Connector 131"/>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3" name="Curved Connector 132"/>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4" name="Curved Connector 133"/>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94" name="Group 93"/>
          <p:cNvGrpSpPr/>
          <p:nvPr/>
        </p:nvGrpSpPr>
        <p:grpSpPr>
          <a:xfrm>
            <a:off x="8186266" y="2304994"/>
            <a:ext cx="701486" cy="1638356"/>
            <a:chOff x="7478671" y="1969421"/>
            <a:chExt cx="842815" cy="1638356"/>
          </a:xfrm>
        </p:grpSpPr>
        <p:sp>
          <p:nvSpPr>
            <p:cNvPr id="95" name="Rectangle 94"/>
            <p:cNvSpPr/>
            <p:nvPr/>
          </p:nvSpPr>
          <p:spPr>
            <a:xfrm>
              <a:off x="7478671" y="1969421"/>
              <a:ext cx="842815" cy="1638356"/>
            </a:xfrm>
            <a:prstGeom prst="rect">
              <a:avLst/>
            </a:prstGeom>
            <a:solidFill>
              <a:srgbClr val="73FBA9"/>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grpSp>
          <p:nvGrpSpPr>
            <p:cNvPr id="96" name="Group 95"/>
            <p:cNvGrpSpPr/>
            <p:nvPr/>
          </p:nvGrpSpPr>
          <p:grpSpPr>
            <a:xfrm>
              <a:off x="7610131" y="2193196"/>
              <a:ext cx="552334" cy="519142"/>
              <a:chOff x="8131589" y="4009362"/>
              <a:chExt cx="552334" cy="692189"/>
            </a:xfrm>
          </p:grpSpPr>
          <p:grpSp>
            <p:nvGrpSpPr>
              <p:cNvPr id="106" name="Group 65"/>
              <p:cNvGrpSpPr/>
              <p:nvPr/>
            </p:nvGrpSpPr>
            <p:grpSpPr>
              <a:xfrm>
                <a:off x="8131589" y="4009362"/>
                <a:ext cx="551591" cy="228624"/>
                <a:chOff x="7660968" y="1751777"/>
                <a:chExt cx="1040580" cy="450645"/>
              </a:xfrm>
            </p:grpSpPr>
            <p:sp>
              <p:nvSpPr>
                <p:cNvPr id="111" name="Freeform 110"/>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12" name="Straight Connector 111"/>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07" name="Group 70"/>
              <p:cNvGrpSpPr/>
              <p:nvPr/>
            </p:nvGrpSpPr>
            <p:grpSpPr>
              <a:xfrm>
                <a:off x="8132332" y="4472927"/>
                <a:ext cx="551591" cy="228624"/>
                <a:chOff x="7660968" y="1751777"/>
                <a:chExt cx="1040580" cy="450645"/>
              </a:xfrm>
            </p:grpSpPr>
            <p:sp>
              <p:nvSpPr>
                <p:cNvPr id="108" name="Freeform 107"/>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9" name="Straight Connector 108"/>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97" name="Group 96"/>
            <p:cNvGrpSpPr/>
            <p:nvPr/>
          </p:nvGrpSpPr>
          <p:grpSpPr>
            <a:xfrm>
              <a:off x="7610874" y="2888770"/>
              <a:ext cx="552334" cy="519142"/>
              <a:chOff x="8131589" y="4009362"/>
              <a:chExt cx="552334" cy="692189"/>
            </a:xfrm>
          </p:grpSpPr>
          <p:grpSp>
            <p:nvGrpSpPr>
              <p:cNvPr id="98" name="Group 65"/>
              <p:cNvGrpSpPr/>
              <p:nvPr/>
            </p:nvGrpSpPr>
            <p:grpSpPr>
              <a:xfrm>
                <a:off x="8131589" y="4009362"/>
                <a:ext cx="551591" cy="228624"/>
                <a:chOff x="7660968" y="1751777"/>
                <a:chExt cx="1040580" cy="450645"/>
              </a:xfrm>
            </p:grpSpPr>
            <p:sp>
              <p:nvSpPr>
                <p:cNvPr id="103" name="Freeform 102"/>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4" name="Straight Connector 103"/>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9" name="Group 70"/>
              <p:cNvGrpSpPr/>
              <p:nvPr/>
            </p:nvGrpSpPr>
            <p:grpSpPr>
              <a:xfrm>
                <a:off x="8132332" y="4472927"/>
                <a:ext cx="551591" cy="228624"/>
                <a:chOff x="7660968" y="1751777"/>
                <a:chExt cx="1040580" cy="450645"/>
              </a:xfrm>
            </p:grpSpPr>
            <p:sp>
              <p:nvSpPr>
                <p:cNvPr id="100" name="Freeform 99"/>
                <p:cNvSpPr/>
                <p:nvPr/>
              </p:nvSpPr>
              <p:spPr>
                <a:xfrm>
                  <a:off x="7660968" y="1751777"/>
                  <a:ext cx="1040580" cy="450645"/>
                </a:xfrm>
                <a:custGeom>
                  <a:avLst/>
                  <a:gdLst>
                    <a:gd name="connsiteX0" fmla="*/ 0 w 1040580"/>
                    <a:gd name="connsiteY0" fmla="*/ 0 h 450645"/>
                    <a:gd name="connsiteX1" fmla="*/ 1040580 w 1040580"/>
                    <a:gd name="connsiteY1" fmla="*/ 8193 h 450645"/>
                    <a:gd name="connsiteX2" fmla="*/ 1032387 w 1040580"/>
                    <a:gd name="connsiteY2" fmla="*/ 450645 h 450645"/>
                    <a:gd name="connsiteX3" fmla="*/ 16387 w 1040580"/>
                    <a:gd name="connsiteY3" fmla="*/ 442451 h 450645"/>
                  </a:gdLst>
                  <a:ahLst/>
                  <a:cxnLst>
                    <a:cxn ang="0">
                      <a:pos x="connsiteX0" y="connsiteY0"/>
                    </a:cxn>
                    <a:cxn ang="0">
                      <a:pos x="connsiteX1" y="connsiteY1"/>
                    </a:cxn>
                    <a:cxn ang="0">
                      <a:pos x="connsiteX2" y="connsiteY2"/>
                    </a:cxn>
                    <a:cxn ang="0">
                      <a:pos x="connsiteX3" y="connsiteY3"/>
                    </a:cxn>
                  </a:cxnLst>
                  <a:rect l="l" t="t" r="r" b="b"/>
                  <a:pathLst>
                    <a:path w="1040580" h="450645">
                      <a:moveTo>
                        <a:pt x="0" y="0"/>
                      </a:moveTo>
                      <a:lnTo>
                        <a:pt x="1040580" y="8193"/>
                      </a:lnTo>
                      <a:lnTo>
                        <a:pt x="1032387" y="450645"/>
                      </a:lnTo>
                      <a:lnTo>
                        <a:pt x="16387" y="442451"/>
                      </a:lnTo>
                    </a:path>
                  </a:pathLst>
                </a:custGeom>
                <a:noFill/>
                <a:ln w="254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125" kern="1200">
                    <a:solidFill>
                      <a:prstClr val="black"/>
                    </a:solidFill>
                  </a:endParaRPr>
                </a:p>
              </p:txBody>
            </p:sp>
            <p:cxnSp>
              <p:nvCxnSpPr>
                <p:cNvPr id="101" name="Straight Connector 100"/>
                <p:cNvCxnSpPr/>
                <p:nvPr/>
              </p:nvCxnSpPr>
              <p:spPr>
                <a:xfrm>
                  <a:off x="8501629"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8268933" y="1751777"/>
                  <a:ext cx="0" cy="450645"/>
                </a:xfrm>
                <a:prstGeom prst="line">
                  <a:avLst/>
                </a:prstGeom>
                <a:ln w="25400" cmpd="sng">
                  <a:solidFill>
                    <a:schemeClr val="tx1"/>
                  </a:solidFill>
                </a:ln>
              </p:spPr>
              <p:style>
                <a:lnRef idx="2">
                  <a:schemeClr val="accent1"/>
                </a:lnRef>
                <a:fillRef idx="0">
                  <a:schemeClr val="accent1"/>
                </a:fillRef>
                <a:effectRef idx="1">
                  <a:schemeClr val="accent1"/>
                </a:effectRef>
                <a:fontRef idx="minor">
                  <a:schemeClr val="tx1"/>
                </a:fontRef>
              </p:style>
            </p:cxnSp>
          </p:grpSp>
        </p:grpSp>
      </p:grpSp>
      <p:sp>
        <p:nvSpPr>
          <p:cNvPr id="161" name="TextBox 160"/>
          <p:cNvSpPr txBox="1"/>
          <p:nvPr/>
        </p:nvSpPr>
        <p:spPr>
          <a:xfrm>
            <a:off x="5783766" y="-698810"/>
            <a:ext cx="184731" cy="369332"/>
          </a:xfrm>
          <a:prstGeom prst="rect">
            <a:avLst/>
          </a:prstGeom>
          <a:noFill/>
        </p:spPr>
        <p:txBody>
          <a:bodyPr wrap="none" rtlCol="0">
            <a:spAutoFit/>
          </a:bodyPr>
          <a:lstStyle/>
          <a:p>
            <a:pPr defTabSz="457200">
              <a:buClrTx/>
              <a:buFontTx/>
              <a:buNone/>
            </a:pPr>
            <a:endParaRPr lang="en-US" sz="1800" kern="1200" dirty="0">
              <a:solidFill>
                <a:prstClr val="black"/>
              </a:solidFill>
              <a:ea typeface="+mn-ea"/>
              <a:cs typeface="+mn-cs"/>
            </a:endParaRPr>
          </a:p>
        </p:txBody>
      </p:sp>
      <p:grpSp>
        <p:nvGrpSpPr>
          <p:cNvPr id="224" name="Group 223"/>
          <p:cNvGrpSpPr/>
          <p:nvPr/>
        </p:nvGrpSpPr>
        <p:grpSpPr>
          <a:xfrm>
            <a:off x="6289112" y="2315758"/>
            <a:ext cx="722586" cy="1616828"/>
            <a:chOff x="605574" y="1959131"/>
            <a:chExt cx="722586" cy="1616828"/>
          </a:xfrm>
        </p:grpSpPr>
        <p:sp>
          <p:nvSpPr>
            <p:cNvPr id="225" name="Rectangle 224"/>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226" name="Oval 225"/>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27" name="Oval 226"/>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28" name="Oval 227"/>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29" name="Oval 228"/>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30" name="Oval 229"/>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231" name="Curved Connector 230"/>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2" name="Curved Connector 231"/>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3" name="Curved Connector 232"/>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4" name="Curved Connector 233"/>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5" name="Curved Connector 234"/>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6" name="Curved Connector 235"/>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5309728" y="2310734"/>
            <a:ext cx="800528" cy="1626876"/>
            <a:chOff x="4501010" y="2849197"/>
            <a:chExt cx="800528" cy="1626876"/>
          </a:xfrm>
        </p:grpSpPr>
        <p:grpSp>
          <p:nvGrpSpPr>
            <p:cNvPr id="114" name="Group 113"/>
            <p:cNvGrpSpPr/>
            <p:nvPr/>
          </p:nvGrpSpPr>
          <p:grpSpPr>
            <a:xfrm>
              <a:off x="4501010" y="2849197"/>
              <a:ext cx="800528" cy="1626876"/>
              <a:chOff x="3140100" y="1954364"/>
              <a:chExt cx="1124342" cy="1626876"/>
            </a:xfrm>
          </p:grpSpPr>
          <p:grpSp>
            <p:nvGrpSpPr>
              <p:cNvPr id="115" name="Group 114"/>
              <p:cNvGrpSpPr/>
              <p:nvPr/>
            </p:nvGrpSpPr>
            <p:grpSpPr>
              <a:xfrm>
                <a:off x="3140100" y="1954364"/>
                <a:ext cx="1124342" cy="1626876"/>
                <a:chOff x="1485649" y="3204985"/>
                <a:chExt cx="1124341" cy="2169168"/>
              </a:xfrm>
            </p:grpSpPr>
            <p:sp>
              <p:nvSpPr>
                <p:cNvPr id="169" name="Rectangle 168"/>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70" name="Rectangle 169"/>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16" name="Group 115"/>
              <p:cNvGrpSpPr/>
              <p:nvPr/>
            </p:nvGrpSpPr>
            <p:grpSpPr>
              <a:xfrm>
                <a:off x="3233752" y="2042277"/>
                <a:ext cx="909363" cy="1479832"/>
                <a:chOff x="2449931" y="225721"/>
                <a:chExt cx="909363" cy="1973109"/>
              </a:xfrm>
            </p:grpSpPr>
            <p:sp>
              <p:nvSpPr>
                <p:cNvPr id="117" name="Rectangle 116"/>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18" name="Rectangle 117"/>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19" name="Rectangle 118"/>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20" name="Rectangle 119"/>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36" name="Rectangle 135"/>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37" name="Rectangle 136"/>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63" name="Trapezoid 162"/>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64" name="Trapezoid 163"/>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65" name="Trapezoid 164"/>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66" name="Trapezoid 165"/>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67" name="Trapezoid 166"/>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68" name="Trapezoid 167"/>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grpSp>
          <p:nvGrpSpPr>
            <p:cNvPr id="10" name="Group 9"/>
            <p:cNvGrpSpPr/>
            <p:nvPr/>
          </p:nvGrpSpPr>
          <p:grpSpPr>
            <a:xfrm>
              <a:off x="4580428" y="2942060"/>
              <a:ext cx="577514" cy="192174"/>
              <a:chOff x="2657965" y="2953540"/>
              <a:chExt cx="577514" cy="192174"/>
            </a:xfrm>
          </p:grpSpPr>
          <p:sp>
            <p:nvSpPr>
              <p:cNvPr id="5" name="5-Point Star 4"/>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8" name="Heart 7"/>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9" name="Sun 8"/>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241" name="Group 240"/>
            <p:cNvGrpSpPr/>
            <p:nvPr/>
          </p:nvGrpSpPr>
          <p:grpSpPr>
            <a:xfrm>
              <a:off x="4580428" y="3212772"/>
              <a:ext cx="577514" cy="192174"/>
              <a:chOff x="2657965" y="2953540"/>
              <a:chExt cx="577514" cy="192174"/>
            </a:xfrm>
          </p:grpSpPr>
          <p:sp>
            <p:nvSpPr>
              <p:cNvPr id="242" name="5-Point Star 241"/>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43" name="Heart 242"/>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44" name="Sun 243"/>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245" name="Group 244"/>
            <p:cNvGrpSpPr/>
            <p:nvPr/>
          </p:nvGrpSpPr>
          <p:grpSpPr>
            <a:xfrm>
              <a:off x="4580428" y="3462555"/>
              <a:ext cx="577514" cy="192174"/>
              <a:chOff x="2657965" y="2953540"/>
              <a:chExt cx="577514" cy="192174"/>
            </a:xfrm>
          </p:grpSpPr>
          <p:sp>
            <p:nvSpPr>
              <p:cNvPr id="246" name="5-Point Star 245"/>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47" name="Heart 246"/>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48" name="Sun 247"/>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249" name="Group 248"/>
            <p:cNvGrpSpPr/>
            <p:nvPr/>
          </p:nvGrpSpPr>
          <p:grpSpPr>
            <a:xfrm>
              <a:off x="4580428" y="3722960"/>
              <a:ext cx="577514" cy="192174"/>
              <a:chOff x="2657965" y="2953540"/>
              <a:chExt cx="577514" cy="192174"/>
            </a:xfrm>
          </p:grpSpPr>
          <p:sp>
            <p:nvSpPr>
              <p:cNvPr id="250" name="5-Point Star 249"/>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1" name="Heart 250"/>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52" name="Sun 251"/>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253" name="Group 252"/>
            <p:cNvGrpSpPr/>
            <p:nvPr/>
          </p:nvGrpSpPr>
          <p:grpSpPr>
            <a:xfrm>
              <a:off x="4580428" y="3987017"/>
              <a:ext cx="577514" cy="192174"/>
              <a:chOff x="2657965" y="2953540"/>
              <a:chExt cx="577514" cy="192174"/>
            </a:xfrm>
          </p:grpSpPr>
          <p:sp>
            <p:nvSpPr>
              <p:cNvPr id="254" name="5-Point Star 253"/>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5" name="Heart 254"/>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56" name="Sun 255"/>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257" name="Group 256"/>
            <p:cNvGrpSpPr/>
            <p:nvPr/>
          </p:nvGrpSpPr>
          <p:grpSpPr>
            <a:xfrm>
              <a:off x="4580428" y="4215270"/>
              <a:ext cx="577514" cy="192174"/>
              <a:chOff x="2657965" y="2953540"/>
              <a:chExt cx="577514" cy="192174"/>
            </a:xfrm>
          </p:grpSpPr>
          <p:sp>
            <p:nvSpPr>
              <p:cNvPr id="258" name="5-Point Star 257"/>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9" name="Heart 258"/>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60" name="Sun 259"/>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grpSp>
        <p:nvGrpSpPr>
          <p:cNvPr id="7" name="Group 6"/>
          <p:cNvGrpSpPr/>
          <p:nvPr/>
        </p:nvGrpSpPr>
        <p:grpSpPr>
          <a:xfrm>
            <a:off x="7196078" y="2310734"/>
            <a:ext cx="800528" cy="1626876"/>
            <a:chOff x="6471728" y="2849197"/>
            <a:chExt cx="800528" cy="1626876"/>
          </a:xfrm>
        </p:grpSpPr>
        <p:grpSp>
          <p:nvGrpSpPr>
            <p:cNvPr id="171" name="Group 170"/>
            <p:cNvGrpSpPr/>
            <p:nvPr/>
          </p:nvGrpSpPr>
          <p:grpSpPr>
            <a:xfrm>
              <a:off x="6471728" y="2849197"/>
              <a:ext cx="800528" cy="1626876"/>
              <a:chOff x="3140100" y="1954364"/>
              <a:chExt cx="1124342" cy="1626876"/>
            </a:xfrm>
          </p:grpSpPr>
          <p:grpSp>
            <p:nvGrpSpPr>
              <p:cNvPr id="172" name="Group 171"/>
              <p:cNvGrpSpPr/>
              <p:nvPr/>
            </p:nvGrpSpPr>
            <p:grpSpPr>
              <a:xfrm>
                <a:off x="3140100" y="1954364"/>
                <a:ext cx="1124342" cy="1626876"/>
                <a:chOff x="1485649" y="3204985"/>
                <a:chExt cx="1124341" cy="2169168"/>
              </a:xfrm>
            </p:grpSpPr>
            <p:sp>
              <p:nvSpPr>
                <p:cNvPr id="186" name="Rectangle 185"/>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187" name="Rectangle 186"/>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173" name="Group 172"/>
              <p:cNvGrpSpPr/>
              <p:nvPr/>
            </p:nvGrpSpPr>
            <p:grpSpPr>
              <a:xfrm>
                <a:off x="3233752" y="2042277"/>
                <a:ext cx="909363" cy="1479832"/>
                <a:chOff x="2449931" y="225721"/>
                <a:chExt cx="909363" cy="1973109"/>
              </a:xfrm>
            </p:grpSpPr>
            <p:sp>
              <p:nvSpPr>
                <p:cNvPr id="174" name="Rectangle 173"/>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75" name="Rectangle 174"/>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76" name="Rectangle 175"/>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77" name="Rectangle 176"/>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78" name="Rectangle 177"/>
                <p:cNvSpPr/>
                <p:nvPr/>
              </p:nvSpPr>
              <p:spPr>
                <a:xfrm>
                  <a:off x="2449931" y="1919143"/>
                  <a:ext cx="527194" cy="269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79" name="Rectangle 178"/>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80" name="Trapezoid 179"/>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81" name="Trapezoid 180"/>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82" name="Trapezoid 181"/>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83" name="Trapezoid 182"/>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84" name="Trapezoid 183"/>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85" name="Trapezoid 184"/>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sp>
          <p:nvSpPr>
            <p:cNvPr id="11" name="4-Point Star 10"/>
            <p:cNvSpPr/>
            <p:nvPr/>
          </p:nvSpPr>
          <p:spPr>
            <a:xfrm>
              <a:off x="6610693" y="2929331"/>
              <a:ext cx="230789" cy="230789"/>
            </a:xfrm>
            <a:prstGeom prst="star4">
              <a:avLst>
                <a:gd name="adj" fmla="val 18891"/>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61" name="4-Point Star 260"/>
            <p:cNvSpPr/>
            <p:nvPr/>
          </p:nvSpPr>
          <p:spPr>
            <a:xfrm>
              <a:off x="6610692" y="3187103"/>
              <a:ext cx="230789" cy="230789"/>
            </a:xfrm>
            <a:prstGeom prst="star4">
              <a:avLst>
                <a:gd name="adj" fmla="val 18891"/>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62" name="4-Point Star 261"/>
            <p:cNvSpPr/>
            <p:nvPr/>
          </p:nvSpPr>
          <p:spPr>
            <a:xfrm>
              <a:off x="6613190" y="3444875"/>
              <a:ext cx="230789" cy="230789"/>
            </a:xfrm>
            <a:prstGeom prst="star4">
              <a:avLst>
                <a:gd name="adj" fmla="val 18891"/>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63" name="4-Point Star 262"/>
            <p:cNvSpPr/>
            <p:nvPr/>
          </p:nvSpPr>
          <p:spPr>
            <a:xfrm>
              <a:off x="6610692" y="3689075"/>
              <a:ext cx="230789" cy="230789"/>
            </a:xfrm>
            <a:prstGeom prst="star4">
              <a:avLst>
                <a:gd name="adj" fmla="val 18891"/>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64" name="4-Point Star 263"/>
            <p:cNvSpPr/>
            <p:nvPr/>
          </p:nvSpPr>
          <p:spPr>
            <a:xfrm>
              <a:off x="6606290" y="3943606"/>
              <a:ext cx="230789" cy="230789"/>
            </a:xfrm>
            <a:prstGeom prst="star4">
              <a:avLst>
                <a:gd name="adj" fmla="val 18891"/>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65" name="4-Point Star 264"/>
            <p:cNvSpPr/>
            <p:nvPr/>
          </p:nvSpPr>
          <p:spPr>
            <a:xfrm>
              <a:off x="6605883" y="4192245"/>
              <a:ext cx="230789" cy="230789"/>
            </a:xfrm>
            <a:prstGeom prst="star4">
              <a:avLst>
                <a:gd name="adj" fmla="val 18891"/>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sp>
        <p:nvSpPr>
          <p:cNvPr id="266" name="Right Arrow 265"/>
          <p:cNvSpPr/>
          <p:nvPr/>
        </p:nvSpPr>
        <p:spPr>
          <a:xfrm>
            <a:off x="8899019" y="2920941"/>
            <a:ext cx="168138" cy="4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cxnSp>
        <p:nvCxnSpPr>
          <p:cNvPr id="15" name="Straight Connector 14"/>
          <p:cNvCxnSpPr/>
          <p:nvPr/>
        </p:nvCxnSpPr>
        <p:spPr>
          <a:xfrm>
            <a:off x="381000" y="3627338"/>
            <a:ext cx="2971800" cy="0"/>
          </a:xfrm>
          <a:prstGeom prst="line">
            <a:avLst/>
          </a:prstGeom>
          <a:ln>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81000" y="3723390"/>
            <a:ext cx="1905000" cy="4434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normAutofit fontScale="77500" lnSpcReduction="20000"/>
          </a:bodyPr>
          <a:lstStyle/>
          <a:p>
            <a:pPr algn="ctr" defTabSz="457200">
              <a:buClrTx/>
              <a:buFontTx/>
              <a:buNone/>
            </a:pPr>
            <a:r>
              <a:rPr lang="en-US" sz="1800" kern="1200" dirty="0" smtClean="0">
                <a:solidFill>
                  <a:prstClr val="white"/>
                </a:solidFill>
              </a:rPr>
              <a:t>Architecture Description</a:t>
            </a:r>
            <a:endParaRPr lang="en-US" sz="1800" kern="1200" dirty="0">
              <a:solidFill>
                <a:prstClr val="white"/>
              </a:solidFill>
            </a:endParaRPr>
          </a:p>
        </p:txBody>
      </p:sp>
      <p:sp>
        <p:nvSpPr>
          <p:cNvPr id="267" name="Rectangle 266"/>
          <p:cNvSpPr/>
          <p:nvPr/>
        </p:nvSpPr>
        <p:spPr>
          <a:xfrm>
            <a:off x="380818" y="4262869"/>
            <a:ext cx="1905000" cy="443428"/>
          </a:xfrm>
          <a:prstGeom prst="rect">
            <a:avLst/>
          </a:prstGeom>
        </p:spPr>
        <p:style>
          <a:lnRef idx="0">
            <a:schemeClr val="accent6"/>
          </a:lnRef>
          <a:fillRef idx="3">
            <a:schemeClr val="accent6"/>
          </a:fillRef>
          <a:effectRef idx="3">
            <a:schemeClr val="accent6"/>
          </a:effectRef>
          <a:fontRef idx="minor">
            <a:schemeClr val="lt1"/>
          </a:fontRef>
        </p:style>
        <p:txBody>
          <a:bodyPr rtlCol="0" anchor="ctr">
            <a:normAutofit/>
          </a:bodyPr>
          <a:lstStyle/>
          <a:p>
            <a:pPr algn="ctr" defTabSz="457200">
              <a:buClrTx/>
              <a:buFontTx/>
              <a:buNone/>
            </a:pPr>
            <a:r>
              <a:rPr lang="en-US" sz="1800" kern="1200" dirty="0" smtClean="0">
                <a:solidFill>
                  <a:prstClr val="white"/>
                </a:solidFill>
              </a:rPr>
              <a:t>Extern Libraries</a:t>
            </a:r>
            <a:endParaRPr lang="en-US" sz="1800" kern="1200" dirty="0">
              <a:solidFill>
                <a:prstClr val="white"/>
              </a:solidFill>
            </a:endParaRPr>
          </a:p>
        </p:txBody>
      </p:sp>
      <p:sp>
        <p:nvSpPr>
          <p:cNvPr id="17" name="TextBox 16"/>
          <p:cNvSpPr txBox="1"/>
          <p:nvPr/>
        </p:nvSpPr>
        <p:spPr>
          <a:xfrm>
            <a:off x="2438399" y="3723390"/>
            <a:ext cx="1418159" cy="400110"/>
          </a:xfrm>
          <a:prstGeom prst="rect">
            <a:avLst/>
          </a:prstGeom>
          <a:noFill/>
        </p:spPr>
        <p:txBody>
          <a:bodyPr wrap="square" rtlCol="0">
            <a:normAutofit/>
          </a:bodyPr>
          <a:lstStyle/>
          <a:p>
            <a:pPr defTabSz="457200">
              <a:buClrTx/>
              <a:buFontTx/>
              <a:buNone/>
            </a:pPr>
            <a:r>
              <a:rPr lang="en-US" sz="1000" kern="1200" dirty="0" smtClean="0">
                <a:solidFill>
                  <a:prstClr val="black"/>
                </a:solidFill>
                <a:ea typeface="+mn-ea"/>
                <a:cs typeface="+mn-cs"/>
              </a:rPr>
              <a:t>Programmable blocks and their interfaces</a:t>
            </a:r>
            <a:endParaRPr lang="en-US" sz="1000" kern="1200" dirty="0">
              <a:solidFill>
                <a:prstClr val="black"/>
              </a:solidFill>
              <a:ea typeface="+mn-ea"/>
              <a:cs typeface="+mn-cs"/>
            </a:endParaRPr>
          </a:p>
        </p:txBody>
      </p:sp>
      <p:sp>
        <p:nvSpPr>
          <p:cNvPr id="268" name="TextBox 267"/>
          <p:cNvSpPr txBox="1"/>
          <p:nvPr/>
        </p:nvSpPr>
        <p:spPr>
          <a:xfrm>
            <a:off x="2438399" y="4241332"/>
            <a:ext cx="1418159" cy="400110"/>
          </a:xfrm>
          <a:prstGeom prst="rect">
            <a:avLst/>
          </a:prstGeom>
          <a:noFill/>
        </p:spPr>
        <p:txBody>
          <a:bodyPr wrap="square" rtlCol="0">
            <a:normAutofit fontScale="92500"/>
          </a:bodyPr>
          <a:lstStyle/>
          <a:p>
            <a:pPr defTabSz="457200">
              <a:buClrTx/>
              <a:buFontTx/>
              <a:buNone/>
            </a:pPr>
            <a:r>
              <a:rPr lang="en-US" sz="1000" kern="1200" dirty="0" smtClean="0">
                <a:solidFill>
                  <a:prstClr val="black"/>
                </a:solidFill>
                <a:ea typeface="+mn-ea"/>
                <a:cs typeface="+mn-cs"/>
              </a:rPr>
              <a:t>Support for specialized components</a:t>
            </a:r>
            <a:endParaRPr lang="en-US" sz="1000" kern="1200" dirty="0">
              <a:solidFill>
                <a:prstClr val="black"/>
              </a:solidFill>
              <a:ea typeface="+mn-ea"/>
              <a:cs typeface="+mn-cs"/>
            </a:endParaRPr>
          </a:p>
        </p:txBody>
      </p:sp>
      <p:cxnSp>
        <p:nvCxnSpPr>
          <p:cNvPr id="19" name="Elbow Connector 18"/>
          <p:cNvCxnSpPr>
            <a:stCxn id="268" idx="3"/>
            <a:endCxn id="260" idx="2"/>
          </p:cNvCxnSpPr>
          <p:nvPr/>
        </p:nvCxnSpPr>
        <p:spPr>
          <a:xfrm flipV="1">
            <a:off x="3856558" y="3868981"/>
            <a:ext cx="1628675" cy="572406"/>
          </a:xfrm>
          <a:prstGeom prst="bentConnector2">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269" name="Elbow Connector 268"/>
          <p:cNvCxnSpPr>
            <a:stCxn id="268" idx="3"/>
            <a:endCxn id="259" idx="1"/>
          </p:cNvCxnSpPr>
          <p:nvPr/>
        </p:nvCxnSpPr>
        <p:spPr>
          <a:xfrm flipV="1">
            <a:off x="3856558" y="3859040"/>
            <a:ext cx="1789546" cy="582347"/>
          </a:xfrm>
          <a:prstGeom prst="bentConnector2">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270" name="Elbow Connector 269"/>
          <p:cNvCxnSpPr>
            <a:stCxn id="268" idx="3"/>
            <a:endCxn id="178" idx="2"/>
          </p:cNvCxnSpPr>
          <p:nvPr/>
        </p:nvCxnSpPr>
        <p:spPr>
          <a:xfrm flipV="1">
            <a:off x="3856558" y="3870573"/>
            <a:ext cx="3593881" cy="570814"/>
          </a:xfrm>
          <a:prstGeom prst="bentConnector2">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272" name="Rectangle 271"/>
          <p:cNvSpPr/>
          <p:nvPr/>
        </p:nvSpPr>
        <p:spPr>
          <a:xfrm>
            <a:off x="380890" y="3047587"/>
            <a:ext cx="1905000" cy="443428"/>
          </a:xfrm>
          <a:prstGeom prst="rect">
            <a:avLst/>
          </a:prstGeom>
        </p:spPr>
        <p:style>
          <a:lnRef idx="0">
            <a:schemeClr val="accent3"/>
          </a:lnRef>
          <a:fillRef idx="3">
            <a:schemeClr val="accent3"/>
          </a:fillRef>
          <a:effectRef idx="3">
            <a:schemeClr val="accent3"/>
          </a:effectRef>
          <a:fontRef idx="minor">
            <a:schemeClr val="lt1"/>
          </a:fontRef>
        </p:style>
        <p:txBody>
          <a:bodyPr rtlCol="0" anchor="ctr">
            <a:normAutofit/>
          </a:bodyPr>
          <a:lstStyle/>
          <a:p>
            <a:pPr algn="ctr" defTabSz="457200">
              <a:buClrTx/>
              <a:buFontTx/>
              <a:buNone/>
            </a:pPr>
            <a:r>
              <a:rPr lang="en-US" sz="1800" kern="1200" dirty="0" smtClean="0">
                <a:solidFill>
                  <a:prstClr val="white"/>
                </a:solidFill>
              </a:rPr>
              <a:t>Data Types</a:t>
            </a:r>
            <a:endParaRPr lang="en-US" sz="1800" kern="1200" dirty="0">
              <a:solidFill>
                <a:prstClr val="white"/>
              </a:solidFill>
            </a:endParaRPr>
          </a:p>
        </p:txBody>
      </p:sp>
      <p:cxnSp>
        <p:nvCxnSpPr>
          <p:cNvPr id="273" name="Elbow Connector 272"/>
          <p:cNvCxnSpPr>
            <a:stCxn id="274" idx="3"/>
            <a:endCxn id="238" idx="1"/>
          </p:cNvCxnSpPr>
          <p:nvPr/>
        </p:nvCxnSpPr>
        <p:spPr>
          <a:xfrm flipV="1">
            <a:off x="3670708" y="3138738"/>
            <a:ext cx="564131" cy="111550"/>
          </a:xfrm>
          <a:prstGeom prst="bentConnector3">
            <a:avLst>
              <a:gd name="adj1" fmla="val 50000"/>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274" name="TextBox 273"/>
          <p:cNvSpPr txBox="1"/>
          <p:nvPr/>
        </p:nvSpPr>
        <p:spPr>
          <a:xfrm>
            <a:off x="2406206" y="3050233"/>
            <a:ext cx="1264502" cy="400110"/>
          </a:xfrm>
          <a:prstGeom prst="rect">
            <a:avLst/>
          </a:prstGeom>
          <a:noFill/>
        </p:spPr>
        <p:txBody>
          <a:bodyPr wrap="square" rtlCol="0">
            <a:normAutofit/>
          </a:bodyPr>
          <a:lstStyle/>
          <a:p>
            <a:pPr defTabSz="457200">
              <a:buClrTx/>
              <a:buFontTx/>
              <a:buNone/>
            </a:pPr>
            <a:r>
              <a:rPr lang="en-US" sz="1000" kern="1200" dirty="0" err="1" smtClean="0">
                <a:solidFill>
                  <a:prstClr val="black"/>
                </a:solidFill>
                <a:ea typeface="+mn-ea"/>
                <a:cs typeface="+mn-cs"/>
              </a:rPr>
              <a:t>Bistrings</a:t>
            </a:r>
            <a:r>
              <a:rPr lang="en-US" sz="1000" kern="1200" dirty="0" smtClean="0">
                <a:solidFill>
                  <a:prstClr val="black"/>
                </a:solidFill>
                <a:ea typeface="+mn-ea"/>
                <a:cs typeface="+mn-cs"/>
              </a:rPr>
              <a:t>, headers, structures, arrays</a:t>
            </a:r>
            <a:endParaRPr lang="en-US" sz="1000" kern="1200" dirty="0">
              <a:solidFill>
                <a:prstClr val="black"/>
              </a:solidFill>
              <a:ea typeface="+mn-ea"/>
              <a:cs typeface="+mn-cs"/>
            </a:endParaRPr>
          </a:p>
        </p:txBody>
      </p:sp>
      <p:sp>
        <p:nvSpPr>
          <p:cNvPr id="276" name="Rectangle 275"/>
          <p:cNvSpPr/>
          <p:nvPr/>
        </p:nvSpPr>
        <p:spPr>
          <a:xfrm>
            <a:off x="400551" y="1714964"/>
            <a:ext cx="1905000" cy="628186"/>
          </a:xfrm>
          <a:prstGeom prst="rect">
            <a:avLst/>
          </a:prstGeom>
        </p:spPr>
        <p:style>
          <a:lnRef idx="0">
            <a:schemeClr val="accent1"/>
          </a:lnRef>
          <a:fillRef idx="3">
            <a:schemeClr val="accent1"/>
          </a:fillRef>
          <a:effectRef idx="3">
            <a:schemeClr val="accent1"/>
          </a:effectRef>
          <a:fontRef idx="minor">
            <a:schemeClr val="lt1"/>
          </a:fontRef>
        </p:style>
        <p:txBody>
          <a:bodyPr rtlCol="0" anchor="ctr">
            <a:normAutofit/>
          </a:bodyPr>
          <a:lstStyle/>
          <a:p>
            <a:pPr algn="ctr" defTabSz="457200">
              <a:buClrTx/>
              <a:buFontTx/>
              <a:buNone/>
            </a:pPr>
            <a:r>
              <a:rPr lang="en-US" sz="1800" kern="1200" smtClean="0">
                <a:solidFill>
                  <a:prstClr val="white"/>
                </a:solidFill>
              </a:rPr>
              <a:t>Controls</a:t>
            </a:r>
            <a:endParaRPr lang="en-US" sz="1800" kern="1200" dirty="0">
              <a:solidFill>
                <a:prstClr val="white"/>
              </a:solidFill>
            </a:endParaRPr>
          </a:p>
        </p:txBody>
      </p:sp>
      <p:sp>
        <p:nvSpPr>
          <p:cNvPr id="277" name="TextBox 276"/>
          <p:cNvSpPr txBox="1"/>
          <p:nvPr/>
        </p:nvSpPr>
        <p:spPr>
          <a:xfrm>
            <a:off x="2406205" y="1830456"/>
            <a:ext cx="1175196" cy="474538"/>
          </a:xfrm>
          <a:prstGeom prst="rect">
            <a:avLst/>
          </a:prstGeom>
          <a:noFill/>
        </p:spPr>
        <p:txBody>
          <a:bodyPr wrap="square" rtlCol="0">
            <a:normAutofit fontScale="92500" lnSpcReduction="10000"/>
          </a:bodyPr>
          <a:lstStyle/>
          <a:p>
            <a:pPr defTabSz="457200">
              <a:buClrTx/>
              <a:buFontTx/>
              <a:buNone/>
            </a:pPr>
            <a:r>
              <a:rPr lang="en-US" sz="1000" kern="1200" dirty="0" smtClean="0">
                <a:solidFill>
                  <a:prstClr val="black"/>
                </a:solidFill>
                <a:ea typeface="+mn-ea"/>
                <a:cs typeface="+mn-cs"/>
              </a:rPr>
              <a:t>Tables, Actions, control </a:t>
            </a:r>
            <a:r>
              <a:rPr lang="en-US" sz="1000" kern="1200" smtClean="0">
                <a:solidFill>
                  <a:prstClr val="black"/>
                </a:solidFill>
                <a:ea typeface="+mn-ea"/>
                <a:cs typeface="+mn-cs"/>
              </a:rPr>
              <a:t>flow statements</a:t>
            </a:r>
            <a:endParaRPr lang="en-US" sz="1000" kern="1200" dirty="0">
              <a:solidFill>
                <a:prstClr val="black"/>
              </a:solidFill>
              <a:ea typeface="+mn-ea"/>
              <a:cs typeface="+mn-cs"/>
            </a:endParaRPr>
          </a:p>
        </p:txBody>
      </p:sp>
      <p:cxnSp>
        <p:nvCxnSpPr>
          <p:cNvPr id="278" name="Elbow Connector 277"/>
          <p:cNvCxnSpPr>
            <a:stCxn id="277" idx="3"/>
            <a:endCxn id="170" idx="0"/>
          </p:cNvCxnSpPr>
          <p:nvPr/>
        </p:nvCxnSpPr>
        <p:spPr>
          <a:xfrm>
            <a:off x="3581401" y="2067725"/>
            <a:ext cx="2128591" cy="243009"/>
          </a:xfrm>
          <a:prstGeom prst="bentConnector2">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279" name="Rectangle 278"/>
          <p:cNvSpPr/>
          <p:nvPr/>
        </p:nvSpPr>
        <p:spPr>
          <a:xfrm>
            <a:off x="415231" y="941015"/>
            <a:ext cx="1905000" cy="659653"/>
          </a:xfrm>
          <a:prstGeom prst="rect">
            <a:avLst/>
          </a:prstGeom>
        </p:spPr>
        <p:style>
          <a:lnRef idx="0">
            <a:schemeClr val="accent1"/>
          </a:lnRef>
          <a:fillRef idx="3">
            <a:schemeClr val="accent1"/>
          </a:fillRef>
          <a:effectRef idx="3">
            <a:schemeClr val="accent1"/>
          </a:effectRef>
          <a:fontRef idx="minor">
            <a:schemeClr val="lt1"/>
          </a:fontRef>
        </p:style>
        <p:txBody>
          <a:bodyPr rtlCol="0" anchor="ctr">
            <a:normAutofit/>
          </a:bodyPr>
          <a:lstStyle/>
          <a:p>
            <a:pPr algn="ctr" defTabSz="457200">
              <a:buClrTx/>
              <a:buFontTx/>
              <a:buNone/>
            </a:pPr>
            <a:r>
              <a:rPr lang="en-US" sz="1800" kern="1200" dirty="0" smtClean="0">
                <a:solidFill>
                  <a:prstClr val="white"/>
                </a:solidFill>
              </a:rPr>
              <a:t>Parsers</a:t>
            </a:r>
            <a:endParaRPr lang="en-US" sz="1800" kern="1200" dirty="0">
              <a:solidFill>
                <a:prstClr val="white"/>
              </a:solidFill>
            </a:endParaRPr>
          </a:p>
        </p:txBody>
      </p:sp>
      <p:sp>
        <p:nvSpPr>
          <p:cNvPr id="281" name="Rectangle 280"/>
          <p:cNvSpPr/>
          <p:nvPr/>
        </p:nvSpPr>
        <p:spPr>
          <a:xfrm>
            <a:off x="392916" y="2495550"/>
            <a:ext cx="1905000" cy="443428"/>
          </a:xfrm>
          <a:prstGeom prst="rect">
            <a:avLst/>
          </a:prstGeom>
        </p:spPr>
        <p:style>
          <a:lnRef idx="0">
            <a:schemeClr val="accent3"/>
          </a:lnRef>
          <a:fillRef idx="3">
            <a:schemeClr val="accent3"/>
          </a:fillRef>
          <a:effectRef idx="3">
            <a:schemeClr val="accent3"/>
          </a:effectRef>
          <a:fontRef idx="minor">
            <a:schemeClr val="lt1"/>
          </a:fontRef>
        </p:style>
        <p:txBody>
          <a:bodyPr rtlCol="0" anchor="ctr">
            <a:normAutofit/>
          </a:bodyPr>
          <a:lstStyle/>
          <a:p>
            <a:pPr algn="ctr" defTabSz="457200">
              <a:buClrTx/>
              <a:buFontTx/>
              <a:buNone/>
            </a:pPr>
            <a:r>
              <a:rPr lang="en-US" sz="1800" kern="1200" dirty="0" smtClean="0">
                <a:solidFill>
                  <a:prstClr val="white"/>
                </a:solidFill>
              </a:rPr>
              <a:t>Expressions</a:t>
            </a:r>
            <a:endParaRPr lang="en-US" sz="1800" kern="1200" dirty="0">
              <a:solidFill>
                <a:prstClr val="white"/>
              </a:solidFill>
            </a:endParaRPr>
          </a:p>
        </p:txBody>
      </p:sp>
      <p:sp>
        <p:nvSpPr>
          <p:cNvPr id="282" name="TextBox 281"/>
          <p:cNvSpPr txBox="1"/>
          <p:nvPr/>
        </p:nvSpPr>
        <p:spPr>
          <a:xfrm>
            <a:off x="2403719" y="2517209"/>
            <a:ext cx="1177681" cy="400110"/>
          </a:xfrm>
          <a:prstGeom prst="rect">
            <a:avLst/>
          </a:prstGeom>
          <a:noFill/>
        </p:spPr>
        <p:txBody>
          <a:bodyPr wrap="square" rtlCol="0">
            <a:normAutofit/>
          </a:bodyPr>
          <a:lstStyle/>
          <a:p>
            <a:pPr defTabSz="457200">
              <a:buClrTx/>
              <a:buFontTx/>
              <a:buNone/>
            </a:pPr>
            <a:r>
              <a:rPr lang="en-US" sz="1000" kern="1200" dirty="0" smtClean="0">
                <a:solidFill>
                  <a:prstClr val="black"/>
                </a:solidFill>
                <a:ea typeface="+mn-ea"/>
                <a:cs typeface="+mn-cs"/>
              </a:rPr>
              <a:t>Basic operations </a:t>
            </a:r>
            <a:r>
              <a:rPr lang="en-US" sz="1000" kern="1200" smtClean="0">
                <a:solidFill>
                  <a:prstClr val="black"/>
                </a:solidFill>
                <a:ea typeface="+mn-ea"/>
                <a:cs typeface="+mn-cs"/>
              </a:rPr>
              <a:t>and operators</a:t>
            </a:r>
            <a:endParaRPr lang="en-US" sz="1000" kern="1200" dirty="0">
              <a:solidFill>
                <a:prstClr val="black"/>
              </a:solidFill>
              <a:ea typeface="+mn-ea"/>
              <a:cs typeface="+mn-cs"/>
            </a:endParaRPr>
          </a:p>
        </p:txBody>
      </p:sp>
      <p:cxnSp>
        <p:nvCxnSpPr>
          <p:cNvPr id="283" name="Elbow Connector 282"/>
          <p:cNvCxnSpPr>
            <a:stCxn id="277" idx="3"/>
            <a:endCxn id="95" idx="0"/>
          </p:cNvCxnSpPr>
          <p:nvPr/>
        </p:nvCxnSpPr>
        <p:spPr>
          <a:xfrm>
            <a:off x="3581401" y="2067725"/>
            <a:ext cx="4955608" cy="237269"/>
          </a:xfrm>
          <a:prstGeom prst="bentConnector2">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
        <p:nvSpPr>
          <p:cNvPr id="285" name="TextBox 284"/>
          <p:cNvSpPr txBox="1"/>
          <p:nvPr/>
        </p:nvSpPr>
        <p:spPr>
          <a:xfrm>
            <a:off x="2438399" y="1078245"/>
            <a:ext cx="1143001" cy="397202"/>
          </a:xfrm>
          <a:prstGeom prst="rect">
            <a:avLst/>
          </a:prstGeom>
          <a:noFill/>
        </p:spPr>
        <p:txBody>
          <a:bodyPr wrap="square" rtlCol="0">
            <a:normAutofit/>
          </a:bodyPr>
          <a:lstStyle/>
          <a:p>
            <a:pPr defTabSz="457200">
              <a:buClrTx/>
              <a:buFontTx/>
              <a:buNone/>
            </a:pPr>
            <a:r>
              <a:rPr lang="en-US" sz="1000" kern="1200" dirty="0" smtClean="0">
                <a:solidFill>
                  <a:prstClr val="black"/>
                </a:solidFill>
                <a:ea typeface="+mn-ea"/>
                <a:cs typeface="+mn-cs"/>
              </a:rPr>
              <a:t>State machine, </a:t>
            </a:r>
            <a:r>
              <a:rPr lang="en-US" sz="1000" kern="1200" dirty="0" err="1" smtClean="0">
                <a:solidFill>
                  <a:prstClr val="black"/>
                </a:solidFill>
                <a:ea typeface="+mn-ea"/>
                <a:cs typeface="+mn-cs"/>
              </a:rPr>
              <a:t>bitfield</a:t>
            </a:r>
            <a:r>
              <a:rPr lang="en-US" sz="1000" kern="1200" dirty="0" smtClean="0">
                <a:solidFill>
                  <a:prstClr val="black"/>
                </a:solidFill>
                <a:ea typeface="+mn-ea"/>
                <a:cs typeface="+mn-cs"/>
              </a:rPr>
              <a:t> extraction</a:t>
            </a:r>
            <a:endParaRPr lang="en-US" sz="1000" kern="1200" dirty="0">
              <a:solidFill>
                <a:prstClr val="black"/>
              </a:solidFill>
              <a:ea typeface="+mn-ea"/>
              <a:cs typeface="+mn-cs"/>
            </a:endParaRPr>
          </a:p>
        </p:txBody>
      </p:sp>
      <p:cxnSp>
        <p:nvCxnSpPr>
          <p:cNvPr id="286" name="Elbow Connector 285"/>
          <p:cNvCxnSpPr>
            <a:stCxn id="285" idx="3"/>
            <a:endCxn id="123" idx="0"/>
          </p:cNvCxnSpPr>
          <p:nvPr/>
        </p:nvCxnSpPr>
        <p:spPr>
          <a:xfrm>
            <a:off x="3581400" y="1276846"/>
            <a:ext cx="1185958" cy="1038912"/>
          </a:xfrm>
          <a:prstGeom prst="bentConnector2">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cxnSp>
        <p:nvCxnSpPr>
          <p:cNvPr id="287" name="Elbow Connector 286"/>
          <p:cNvCxnSpPr>
            <a:stCxn id="285" idx="3"/>
            <a:endCxn id="225" idx="0"/>
          </p:cNvCxnSpPr>
          <p:nvPr/>
        </p:nvCxnSpPr>
        <p:spPr>
          <a:xfrm>
            <a:off x="3581400" y="1276846"/>
            <a:ext cx="3069005" cy="1038912"/>
          </a:xfrm>
          <a:prstGeom prst="bentConnector2">
            <a:avLst/>
          </a:prstGeom>
          <a:ln w="12700">
            <a:solidFill>
              <a:srgbClr val="FF0000"/>
            </a:solidFill>
            <a:headEnd type="none"/>
            <a:tailEnd type="stealt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3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2"/>
                                        </p:tgtEl>
                                        <p:attrNameLst>
                                          <p:attrName>style.visibility</p:attrName>
                                        </p:attrNameLst>
                                      </p:cBhvr>
                                      <p:to>
                                        <p:strVal val="visible"/>
                                      </p:to>
                                    </p:set>
                                    <p:anim calcmode="lin" valueType="num">
                                      <p:cBhvr additive="base">
                                        <p:cTn id="7" dur="500" fill="hold"/>
                                        <p:tgtEl>
                                          <p:spTgt spid="272"/>
                                        </p:tgtEl>
                                        <p:attrNameLst>
                                          <p:attrName>ppt_x</p:attrName>
                                        </p:attrNameLst>
                                      </p:cBhvr>
                                      <p:tavLst>
                                        <p:tav tm="0">
                                          <p:val>
                                            <p:strVal val="#ppt_x"/>
                                          </p:val>
                                        </p:tav>
                                        <p:tav tm="100000">
                                          <p:val>
                                            <p:strVal val="#ppt_x"/>
                                          </p:val>
                                        </p:tav>
                                      </p:tavLst>
                                    </p:anim>
                                    <p:anim calcmode="lin" valueType="num">
                                      <p:cBhvr additive="base">
                                        <p:cTn id="8" dur="500" fill="hold"/>
                                        <p:tgtEl>
                                          <p:spTgt spid="2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4"/>
                                        </p:tgtEl>
                                        <p:attrNameLst>
                                          <p:attrName>style.visibility</p:attrName>
                                        </p:attrNameLst>
                                      </p:cBhvr>
                                      <p:to>
                                        <p:strVal val="visible"/>
                                      </p:to>
                                    </p:set>
                                    <p:anim calcmode="lin" valueType="num">
                                      <p:cBhvr additive="base">
                                        <p:cTn id="11" dur="500" fill="hold"/>
                                        <p:tgtEl>
                                          <p:spTgt spid="274"/>
                                        </p:tgtEl>
                                        <p:attrNameLst>
                                          <p:attrName>ppt_x</p:attrName>
                                        </p:attrNameLst>
                                      </p:cBhvr>
                                      <p:tavLst>
                                        <p:tav tm="0">
                                          <p:val>
                                            <p:strVal val="#ppt_x"/>
                                          </p:val>
                                        </p:tav>
                                        <p:tav tm="100000">
                                          <p:val>
                                            <p:strVal val="#ppt_x"/>
                                          </p:val>
                                        </p:tav>
                                      </p:tavLst>
                                    </p:anim>
                                    <p:anim calcmode="lin" valueType="num">
                                      <p:cBhvr additive="base">
                                        <p:cTn id="12" dur="500" fill="hold"/>
                                        <p:tgtEl>
                                          <p:spTgt spid="27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 calcmode="lin" valueType="num">
                                      <p:cBhvr additive="base">
                                        <p:cTn id="15" dur="500" fill="hold"/>
                                        <p:tgtEl>
                                          <p:spTgt spid="273"/>
                                        </p:tgtEl>
                                        <p:attrNameLst>
                                          <p:attrName>ppt_x</p:attrName>
                                        </p:attrNameLst>
                                      </p:cBhvr>
                                      <p:tavLst>
                                        <p:tav tm="0">
                                          <p:val>
                                            <p:strVal val="#ppt_x"/>
                                          </p:val>
                                        </p:tav>
                                        <p:tav tm="100000">
                                          <p:val>
                                            <p:strVal val="#ppt_x"/>
                                          </p:val>
                                        </p:tav>
                                      </p:tavLst>
                                    </p:anim>
                                    <p:anim calcmode="lin" valueType="num">
                                      <p:cBhvr additive="base">
                                        <p:cTn id="16" dur="500" fill="hold"/>
                                        <p:tgtEl>
                                          <p:spTgt spid="27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81"/>
                                        </p:tgtEl>
                                        <p:attrNameLst>
                                          <p:attrName>style.visibility</p:attrName>
                                        </p:attrNameLst>
                                      </p:cBhvr>
                                      <p:to>
                                        <p:strVal val="visible"/>
                                      </p:to>
                                    </p:set>
                                    <p:anim calcmode="lin" valueType="num">
                                      <p:cBhvr additive="base">
                                        <p:cTn id="21" dur="500" fill="hold"/>
                                        <p:tgtEl>
                                          <p:spTgt spid="281"/>
                                        </p:tgtEl>
                                        <p:attrNameLst>
                                          <p:attrName>ppt_x</p:attrName>
                                        </p:attrNameLst>
                                      </p:cBhvr>
                                      <p:tavLst>
                                        <p:tav tm="0">
                                          <p:val>
                                            <p:strVal val="#ppt_x"/>
                                          </p:val>
                                        </p:tav>
                                        <p:tav tm="100000">
                                          <p:val>
                                            <p:strVal val="#ppt_x"/>
                                          </p:val>
                                        </p:tav>
                                      </p:tavLst>
                                    </p:anim>
                                    <p:anim calcmode="lin" valueType="num">
                                      <p:cBhvr additive="base">
                                        <p:cTn id="22" dur="500" fill="hold"/>
                                        <p:tgtEl>
                                          <p:spTgt spid="281"/>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282"/>
                                        </p:tgtEl>
                                        <p:attrNameLst>
                                          <p:attrName>style.visibility</p:attrName>
                                        </p:attrNameLst>
                                      </p:cBhvr>
                                      <p:to>
                                        <p:strVal val="visible"/>
                                      </p:to>
                                    </p:set>
                                    <p:anim calcmode="lin" valueType="num">
                                      <p:cBhvr additive="base">
                                        <p:cTn id="25" dur="500" fill="hold"/>
                                        <p:tgtEl>
                                          <p:spTgt spid="282"/>
                                        </p:tgtEl>
                                        <p:attrNameLst>
                                          <p:attrName>ppt_x</p:attrName>
                                        </p:attrNameLst>
                                      </p:cBhvr>
                                      <p:tavLst>
                                        <p:tav tm="0">
                                          <p:val>
                                            <p:strVal val="#ppt_x"/>
                                          </p:val>
                                        </p:tav>
                                        <p:tav tm="100000">
                                          <p:val>
                                            <p:strVal val="#ppt_x"/>
                                          </p:val>
                                        </p:tav>
                                      </p:tavLst>
                                    </p:anim>
                                    <p:anim calcmode="lin" valueType="num">
                                      <p:cBhvr additive="base">
                                        <p:cTn id="26" dur="500" fill="hold"/>
                                        <p:tgtEl>
                                          <p:spTgt spid="28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276"/>
                                        </p:tgtEl>
                                        <p:attrNameLst>
                                          <p:attrName>style.visibility</p:attrName>
                                        </p:attrNameLst>
                                      </p:cBhvr>
                                      <p:to>
                                        <p:strVal val="visible"/>
                                      </p:to>
                                    </p:set>
                                    <p:animEffect transition="in" filter="checkerboard(across)">
                                      <p:cBhvr>
                                        <p:cTn id="31" dur="500"/>
                                        <p:tgtEl>
                                          <p:spTgt spid="27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77"/>
                                        </p:tgtEl>
                                        <p:attrNameLst>
                                          <p:attrName>style.visibility</p:attrName>
                                        </p:attrNameLst>
                                      </p:cBhvr>
                                      <p:to>
                                        <p:strVal val="visible"/>
                                      </p:to>
                                    </p:set>
                                    <p:animEffect transition="in" filter="checkerboard(across)">
                                      <p:cBhvr>
                                        <p:cTn id="34" dur="500"/>
                                        <p:tgtEl>
                                          <p:spTgt spid="277"/>
                                        </p:tgtEl>
                                      </p:cBhvr>
                                    </p:animEffect>
                                  </p:childTnLst>
                                </p:cTn>
                              </p:par>
                              <p:par>
                                <p:cTn id="35" presetID="5" presetClass="entr" presetSubtype="10" fill="hold" nodeType="withEffect">
                                  <p:stCondLst>
                                    <p:cond delay="0"/>
                                  </p:stCondLst>
                                  <p:childTnLst>
                                    <p:set>
                                      <p:cBhvr>
                                        <p:cTn id="36" dur="1" fill="hold">
                                          <p:stCondLst>
                                            <p:cond delay="0"/>
                                          </p:stCondLst>
                                        </p:cTn>
                                        <p:tgtEl>
                                          <p:spTgt spid="283"/>
                                        </p:tgtEl>
                                        <p:attrNameLst>
                                          <p:attrName>style.visibility</p:attrName>
                                        </p:attrNameLst>
                                      </p:cBhvr>
                                      <p:to>
                                        <p:strVal val="visible"/>
                                      </p:to>
                                    </p:set>
                                    <p:animEffect transition="in" filter="checkerboard(across)">
                                      <p:cBhvr>
                                        <p:cTn id="37" dur="500"/>
                                        <p:tgtEl>
                                          <p:spTgt spid="283"/>
                                        </p:tgtEl>
                                      </p:cBhvr>
                                    </p:animEffect>
                                  </p:childTnLst>
                                </p:cTn>
                              </p:par>
                              <p:par>
                                <p:cTn id="38" presetID="5" presetClass="entr" presetSubtype="10" fill="hold" nodeType="withEffect">
                                  <p:stCondLst>
                                    <p:cond delay="0"/>
                                  </p:stCondLst>
                                  <p:childTnLst>
                                    <p:set>
                                      <p:cBhvr>
                                        <p:cTn id="39" dur="1" fill="hold">
                                          <p:stCondLst>
                                            <p:cond delay="0"/>
                                          </p:stCondLst>
                                        </p:cTn>
                                        <p:tgtEl>
                                          <p:spTgt spid="278"/>
                                        </p:tgtEl>
                                        <p:attrNameLst>
                                          <p:attrName>style.visibility</p:attrName>
                                        </p:attrNameLst>
                                      </p:cBhvr>
                                      <p:to>
                                        <p:strVal val="visible"/>
                                      </p:to>
                                    </p:set>
                                    <p:animEffect transition="in" filter="checkerboard(across)">
                                      <p:cBhvr>
                                        <p:cTn id="40" dur="500"/>
                                        <p:tgtEl>
                                          <p:spTgt spid="27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79"/>
                                        </p:tgtEl>
                                        <p:attrNameLst>
                                          <p:attrName>style.visibility</p:attrName>
                                        </p:attrNameLst>
                                      </p:cBhvr>
                                      <p:to>
                                        <p:strVal val="visible"/>
                                      </p:to>
                                    </p:set>
                                    <p:animEffect transition="in" filter="wipe(left)">
                                      <p:cBhvr>
                                        <p:cTn id="45" dur="500"/>
                                        <p:tgtEl>
                                          <p:spTgt spid="279"/>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85"/>
                                        </p:tgtEl>
                                        <p:attrNameLst>
                                          <p:attrName>style.visibility</p:attrName>
                                        </p:attrNameLst>
                                      </p:cBhvr>
                                      <p:to>
                                        <p:strVal val="visible"/>
                                      </p:to>
                                    </p:set>
                                    <p:animEffect transition="in" filter="wipe(left)">
                                      <p:cBhvr>
                                        <p:cTn id="49" dur="500"/>
                                        <p:tgtEl>
                                          <p:spTgt spid="285"/>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287"/>
                                        </p:tgtEl>
                                        <p:attrNameLst>
                                          <p:attrName>style.visibility</p:attrName>
                                        </p:attrNameLst>
                                      </p:cBhvr>
                                      <p:to>
                                        <p:strVal val="visible"/>
                                      </p:to>
                                    </p:set>
                                    <p:animEffect transition="in" filter="wipe(left)">
                                      <p:cBhvr>
                                        <p:cTn id="53" dur="500"/>
                                        <p:tgtEl>
                                          <p:spTgt spid="287"/>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286"/>
                                        </p:tgtEl>
                                        <p:attrNameLst>
                                          <p:attrName>style.visibility</p:attrName>
                                        </p:attrNameLst>
                                      </p:cBhvr>
                                      <p:to>
                                        <p:strVal val="visible"/>
                                      </p:to>
                                    </p:set>
                                    <p:animEffect transition="in" filter="wipe(left)">
                                      <p:cBhvr>
                                        <p:cTn id="57" dur="500"/>
                                        <p:tgtEl>
                                          <p:spTgt spid="286"/>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checkerboard(across)">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122"/>
                                        </p:tgtEl>
                                      </p:cBhvr>
                                    </p:animEffect>
                                    <p:animScale>
                                      <p:cBhvr>
                                        <p:cTn id="70" dur="250" autoRev="1" fill="hold"/>
                                        <p:tgtEl>
                                          <p:spTgt spid="122"/>
                                        </p:tgtEl>
                                      </p:cBhvr>
                                      <p:by x="105000" y="105000"/>
                                    </p:animScale>
                                  </p:childTnLst>
                                </p:cTn>
                              </p:par>
                            </p:childTnLst>
                          </p:cTn>
                        </p:par>
                        <p:par>
                          <p:cTn id="71" fill="hold">
                            <p:stCondLst>
                              <p:cond delay="500"/>
                            </p:stCondLst>
                            <p:childTnLst>
                              <p:par>
                                <p:cTn id="72" presetID="32" presetClass="emph" presetSubtype="0" fill="hold" nodeType="afterEffect">
                                  <p:stCondLst>
                                    <p:cond delay="0"/>
                                  </p:stCondLst>
                                  <p:childTnLst>
                                    <p:animRot by="120000">
                                      <p:cBhvr>
                                        <p:cTn id="73" dur="100" fill="hold">
                                          <p:stCondLst>
                                            <p:cond delay="0"/>
                                          </p:stCondLst>
                                        </p:cTn>
                                        <p:tgtEl>
                                          <p:spTgt spid="224"/>
                                        </p:tgtEl>
                                        <p:attrNameLst>
                                          <p:attrName>r</p:attrName>
                                        </p:attrNameLst>
                                      </p:cBhvr>
                                    </p:animRot>
                                    <p:animRot by="-240000">
                                      <p:cBhvr>
                                        <p:cTn id="74" dur="200" fill="hold">
                                          <p:stCondLst>
                                            <p:cond delay="200"/>
                                          </p:stCondLst>
                                        </p:cTn>
                                        <p:tgtEl>
                                          <p:spTgt spid="224"/>
                                        </p:tgtEl>
                                        <p:attrNameLst>
                                          <p:attrName>r</p:attrName>
                                        </p:attrNameLst>
                                      </p:cBhvr>
                                    </p:animRot>
                                    <p:animRot by="240000">
                                      <p:cBhvr>
                                        <p:cTn id="75" dur="200" fill="hold">
                                          <p:stCondLst>
                                            <p:cond delay="400"/>
                                          </p:stCondLst>
                                        </p:cTn>
                                        <p:tgtEl>
                                          <p:spTgt spid="224"/>
                                        </p:tgtEl>
                                        <p:attrNameLst>
                                          <p:attrName>r</p:attrName>
                                        </p:attrNameLst>
                                      </p:cBhvr>
                                    </p:animRot>
                                    <p:animRot by="-240000">
                                      <p:cBhvr>
                                        <p:cTn id="76" dur="200" fill="hold">
                                          <p:stCondLst>
                                            <p:cond delay="600"/>
                                          </p:stCondLst>
                                        </p:cTn>
                                        <p:tgtEl>
                                          <p:spTgt spid="224"/>
                                        </p:tgtEl>
                                        <p:attrNameLst>
                                          <p:attrName>r</p:attrName>
                                        </p:attrNameLst>
                                      </p:cBhvr>
                                    </p:animRot>
                                    <p:animRot by="120000">
                                      <p:cBhvr>
                                        <p:cTn id="77" dur="200" fill="hold">
                                          <p:stCondLst>
                                            <p:cond delay="800"/>
                                          </p:stCondLst>
                                        </p:cTn>
                                        <p:tgtEl>
                                          <p:spTgt spid="224"/>
                                        </p:tgtEl>
                                        <p:attrNameLst>
                                          <p:attrName>r</p:attrName>
                                        </p:attrNameLst>
                                      </p:cBhvr>
                                    </p:animRot>
                                  </p:childTnLst>
                                </p:cTn>
                              </p:par>
                            </p:childTnLst>
                          </p:cTn>
                        </p:par>
                        <p:par>
                          <p:cTn id="78" fill="hold">
                            <p:stCondLst>
                              <p:cond delay="1500"/>
                            </p:stCondLst>
                            <p:childTnLst>
                              <p:par>
                                <p:cTn id="79" presetID="32" presetClass="emph" presetSubtype="0" fill="hold" nodeType="afterEffect">
                                  <p:stCondLst>
                                    <p:cond delay="0"/>
                                  </p:stCondLst>
                                  <p:childTnLst>
                                    <p:animRot by="120000">
                                      <p:cBhvr>
                                        <p:cTn id="80" dur="100" fill="hold">
                                          <p:stCondLst>
                                            <p:cond delay="0"/>
                                          </p:stCondLst>
                                        </p:cTn>
                                        <p:tgtEl>
                                          <p:spTgt spid="7"/>
                                        </p:tgtEl>
                                        <p:attrNameLst>
                                          <p:attrName>r</p:attrName>
                                        </p:attrNameLst>
                                      </p:cBhvr>
                                    </p:animRot>
                                    <p:animRot by="-240000">
                                      <p:cBhvr>
                                        <p:cTn id="81" dur="200" fill="hold">
                                          <p:stCondLst>
                                            <p:cond delay="200"/>
                                          </p:stCondLst>
                                        </p:cTn>
                                        <p:tgtEl>
                                          <p:spTgt spid="7"/>
                                        </p:tgtEl>
                                        <p:attrNameLst>
                                          <p:attrName>r</p:attrName>
                                        </p:attrNameLst>
                                      </p:cBhvr>
                                    </p:animRot>
                                    <p:animRot by="240000">
                                      <p:cBhvr>
                                        <p:cTn id="82" dur="200" fill="hold">
                                          <p:stCondLst>
                                            <p:cond delay="400"/>
                                          </p:stCondLst>
                                        </p:cTn>
                                        <p:tgtEl>
                                          <p:spTgt spid="7"/>
                                        </p:tgtEl>
                                        <p:attrNameLst>
                                          <p:attrName>r</p:attrName>
                                        </p:attrNameLst>
                                      </p:cBhvr>
                                    </p:animRot>
                                    <p:animRot by="-240000">
                                      <p:cBhvr>
                                        <p:cTn id="83" dur="200" fill="hold">
                                          <p:stCondLst>
                                            <p:cond delay="600"/>
                                          </p:stCondLst>
                                        </p:cTn>
                                        <p:tgtEl>
                                          <p:spTgt spid="7"/>
                                        </p:tgtEl>
                                        <p:attrNameLst>
                                          <p:attrName>r</p:attrName>
                                        </p:attrNameLst>
                                      </p:cBhvr>
                                    </p:animRot>
                                    <p:animRot by="120000">
                                      <p:cBhvr>
                                        <p:cTn id="84" dur="200" fill="hold">
                                          <p:stCondLst>
                                            <p:cond delay="800"/>
                                          </p:stCondLst>
                                        </p:cTn>
                                        <p:tgtEl>
                                          <p:spTgt spid="7"/>
                                        </p:tgtEl>
                                        <p:attrNameLst>
                                          <p:attrName>r</p:attrName>
                                        </p:attrNameLst>
                                      </p:cBhvr>
                                    </p:animRot>
                                  </p:childTnLst>
                                </p:cTn>
                              </p:par>
                            </p:childTnLst>
                          </p:cTn>
                        </p:par>
                        <p:par>
                          <p:cTn id="85" fill="hold">
                            <p:stCondLst>
                              <p:cond delay="2500"/>
                            </p:stCondLst>
                            <p:childTnLst>
                              <p:par>
                                <p:cTn id="86" presetID="32" presetClass="emph" presetSubtype="0" fill="hold" nodeType="afterEffect">
                                  <p:stCondLst>
                                    <p:cond delay="0"/>
                                  </p:stCondLst>
                                  <p:childTnLst>
                                    <p:animRot by="120000">
                                      <p:cBhvr>
                                        <p:cTn id="87" dur="100" fill="hold">
                                          <p:stCondLst>
                                            <p:cond delay="0"/>
                                          </p:stCondLst>
                                        </p:cTn>
                                        <p:tgtEl>
                                          <p:spTgt spid="6"/>
                                        </p:tgtEl>
                                        <p:attrNameLst>
                                          <p:attrName>r</p:attrName>
                                        </p:attrNameLst>
                                      </p:cBhvr>
                                    </p:animRot>
                                    <p:animRot by="-240000">
                                      <p:cBhvr>
                                        <p:cTn id="88" dur="200" fill="hold">
                                          <p:stCondLst>
                                            <p:cond delay="200"/>
                                          </p:stCondLst>
                                        </p:cTn>
                                        <p:tgtEl>
                                          <p:spTgt spid="6"/>
                                        </p:tgtEl>
                                        <p:attrNameLst>
                                          <p:attrName>r</p:attrName>
                                        </p:attrNameLst>
                                      </p:cBhvr>
                                    </p:animRot>
                                    <p:animRot by="240000">
                                      <p:cBhvr>
                                        <p:cTn id="89" dur="200" fill="hold">
                                          <p:stCondLst>
                                            <p:cond delay="400"/>
                                          </p:stCondLst>
                                        </p:cTn>
                                        <p:tgtEl>
                                          <p:spTgt spid="6"/>
                                        </p:tgtEl>
                                        <p:attrNameLst>
                                          <p:attrName>r</p:attrName>
                                        </p:attrNameLst>
                                      </p:cBhvr>
                                    </p:animRot>
                                    <p:animRot by="-240000">
                                      <p:cBhvr>
                                        <p:cTn id="90" dur="200" fill="hold">
                                          <p:stCondLst>
                                            <p:cond delay="600"/>
                                          </p:stCondLst>
                                        </p:cTn>
                                        <p:tgtEl>
                                          <p:spTgt spid="6"/>
                                        </p:tgtEl>
                                        <p:attrNameLst>
                                          <p:attrName>r</p:attrName>
                                        </p:attrNameLst>
                                      </p:cBhvr>
                                    </p:animRot>
                                    <p:animRot by="120000">
                                      <p:cBhvr>
                                        <p:cTn id="91" dur="200" fill="hold">
                                          <p:stCondLst>
                                            <p:cond delay="800"/>
                                          </p:stCondLst>
                                        </p:cTn>
                                        <p:tgtEl>
                                          <p:spTgt spid="6"/>
                                        </p:tgtEl>
                                        <p:attrNameLst>
                                          <p:attrName>r</p:attrName>
                                        </p:attrNameLst>
                                      </p:cBhvr>
                                    </p:animRot>
                                  </p:childTnLst>
                                </p:cTn>
                              </p:par>
                            </p:childTnLst>
                          </p:cTn>
                        </p:par>
                        <p:par>
                          <p:cTn id="92" fill="hold">
                            <p:stCondLst>
                              <p:cond delay="3500"/>
                            </p:stCondLst>
                            <p:childTnLst>
                              <p:par>
                                <p:cTn id="93" presetID="32" presetClass="emph" presetSubtype="0" fill="hold" nodeType="afterEffect">
                                  <p:stCondLst>
                                    <p:cond delay="0"/>
                                  </p:stCondLst>
                                  <p:childTnLst>
                                    <p:animRot by="120000">
                                      <p:cBhvr>
                                        <p:cTn id="94" dur="100" fill="hold">
                                          <p:stCondLst>
                                            <p:cond delay="0"/>
                                          </p:stCondLst>
                                        </p:cTn>
                                        <p:tgtEl>
                                          <p:spTgt spid="94"/>
                                        </p:tgtEl>
                                        <p:attrNameLst>
                                          <p:attrName>r</p:attrName>
                                        </p:attrNameLst>
                                      </p:cBhvr>
                                    </p:animRot>
                                    <p:animRot by="-240000">
                                      <p:cBhvr>
                                        <p:cTn id="95" dur="200" fill="hold">
                                          <p:stCondLst>
                                            <p:cond delay="200"/>
                                          </p:stCondLst>
                                        </p:cTn>
                                        <p:tgtEl>
                                          <p:spTgt spid="94"/>
                                        </p:tgtEl>
                                        <p:attrNameLst>
                                          <p:attrName>r</p:attrName>
                                        </p:attrNameLst>
                                      </p:cBhvr>
                                    </p:animRot>
                                    <p:animRot by="240000">
                                      <p:cBhvr>
                                        <p:cTn id="96" dur="200" fill="hold">
                                          <p:stCondLst>
                                            <p:cond delay="400"/>
                                          </p:stCondLst>
                                        </p:cTn>
                                        <p:tgtEl>
                                          <p:spTgt spid="94"/>
                                        </p:tgtEl>
                                        <p:attrNameLst>
                                          <p:attrName>r</p:attrName>
                                        </p:attrNameLst>
                                      </p:cBhvr>
                                    </p:animRot>
                                    <p:animRot by="-240000">
                                      <p:cBhvr>
                                        <p:cTn id="97" dur="200" fill="hold">
                                          <p:stCondLst>
                                            <p:cond delay="600"/>
                                          </p:stCondLst>
                                        </p:cTn>
                                        <p:tgtEl>
                                          <p:spTgt spid="94"/>
                                        </p:tgtEl>
                                        <p:attrNameLst>
                                          <p:attrName>r</p:attrName>
                                        </p:attrNameLst>
                                      </p:cBhvr>
                                    </p:animRot>
                                    <p:animRot by="120000">
                                      <p:cBhvr>
                                        <p:cTn id="98" dur="200" fill="hold">
                                          <p:stCondLst>
                                            <p:cond delay="800"/>
                                          </p:stCondLst>
                                        </p:cTn>
                                        <p:tgtEl>
                                          <p:spTgt spid="94"/>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5" presetClass="emph" presetSubtype="0" fill="hold" grpId="0" nodeType="clickEffect">
                                  <p:stCondLst>
                                    <p:cond delay="0"/>
                                  </p:stCondLst>
                                  <p:childTnLst>
                                    <p:anim calcmode="discrete" valueType="str">
                                      <p:cBhvr>
                                        <p:cTn id="102" dur="1000" fill="hold"/>
                                        <p:tgtEl>
                                          <p:spTgt spid="238"/>
                                        </p:tgtEl>
                                        <p:attrNameLst>
                                          <p:attrName>style.visibility</p:attrName>
                                        </p:attrNameLst>
                                      </p:cBhvr>
                                      <p:tavLst>
                                        <p:tav tm="0">
                                          <p:val>
                                            <p:strVal val="hidden"/>
                                          </p:val>
                                        </p:tav>
                                        <p:tav tm="50000">
                                          <p:val>
                                            <p:strVal val="visible"/>
                                          </p:val>
                                        </p:tav>
                                      </p:tavLst>
                                    </p:anim>
                                  </p:childTnLst>
                                </p:cTn>
                              </p:par>
                            </p:childTnLst>
                          </p:cTn>
                        </p:par>
                        <p:par>
                          <p:cTn id="103" fill="hold">
                            <p:stCondLst>
                              <p:cond delay="1000"/>
                            </p:stCondLst>
                            <p:childTnLst>
                              <p:par>
                                <p:cTn id="104" presetID="35" presetClass="emph" presetSubtype="0" fill="hold" grpId="0" nodeType="afterEffect">
                                  <p:stCondLst>
                                    <p:cond delay="0"/>
                                  </p:stCondLst>
                                  <p:childTnLst>
                                    <p:anim calcmode="discrete" valueType="str">
                                      <p:cBhvr>
                                        <p:cTn id="105"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106" fill="hold">
                            <p:stCondLst>
                              <p:cond delay="2000"/>
                            </p:stCondLst>
                            <p:childTnLst>
                              <p:par>
                                <p:cTn id="107" presetID="35" presetClass="emph" presetSubtype="0" fill="hold" grpId="0" nodeType="afterEffect">
                                  <p:stCondLst>
                                    <p:cond delay="0"/>
                                  </p:stCondLst>
                                  <p:childTnLst>
                                    <p:anim calcmode="discrete" valueType="str">
                                      <p:cBhvr>
                                        <p:cTn id="108" dur="1000" fill="hold"/>
                                        <p:tgtEl>
                                          <p:spTgt spid="237"/>
                                        </p:tgtEl>
                                        <p:attrNameLst>
                                          <p:attrName>style.visibility</p:attrName>
                                        </p:attrNameLst>
                                      </p:cBhvr>
                                      <p:tavLst>
                                        <p:tav tm="0">
                                          <p:val>
                                            <p:strVal val="hidden"/>
                                          </p:val>
                                        </p:tav>
                                        <p:tav tm="50000">
                                          <p:val>
                                            <p:strVal val="visible"/>
                                          </p:val>
                                        </p:tav>
                                      </p:tavLst>
                                    </p:anim>
                                  </p:childTnLst>
                                </p:cTn>
                              </p:par>
                            </p:childTnLst>
                          </p:cTn>
                        </p:par>
                        <p:par>
                          <p:cTn id="109" fill="hold">
                            <p:stCondLst>
                              <p:cond delay="3000"/>
                            </p:stCondLst>
                            <p:childTnLst>
                              <p:par>
                                <p:cTn id="110" presetID="35" presetClass="emph" presetSubtype="0" fill="hold" grpId="0" nodeType="afterEffect">
                                  <p:stCondLst>
                                    <p:cond delay="0"/>
                                  </p:stCondLst>
                                  <p:childTnLst>
                                    <p:anim calcmode="discrete" valueType="str">
                                      <p:cBhvr>
                                        <p:cTn id="111" dur="1000" fill="hold"/>
                                        <p:tgtEl>
                                          <p:spTgt spid="239"/>
                                        </p:tgtEl>
                                        <p:attrNameLst>
                                          <p:attrName>style.visibility</p:attrName>
                                        </p:attrNameLst>
                                      </p:cBhvr>
                                      <p:tavLst>
                                        <p:tav tm="0">
                                          <p:val>
                                            <p:strVal val="hidden"/>
                                          </p:val>
                                        </p:tav>
                                        <p:tav tm="50000">
                                          <p:val>
                                            <p:strVal val="visible"/>
                                          </p:val>
                                        </p:tav>
                                      </p:tavLst>
                                    </p:anim>
                                  </p:childTnLst>
                                </p:cTn>
                              </p:par>
                            </p:childTnLst>
                          </p:cTn>
                        </p:par>
                        <p:par>
                          <p:cTn id="112" fill="hold">
                            <p:stCondLst>
                              <p:cond delay="4000"/>
                            </p:stCondLst>
                            <p:childTnLst>
                              <p:par>
                                <p:cTn id="113" presetID="35" presetClass="emph" presetSubtype="0" fill="hold" grpId="0" nodeType="afterEffect">
                                  <p:stCondLst>
                                    <p:cond delay="0"/>
                                  </p:stCondLst>
                                  <p:childTnLst>
                                    <p:anim calcmode="discrete" valueType="str">
                                      <p:cBhvr>
                                        <p:cTn id="114" dur="1000" fill="hold"/>
                                        <p:tgtEl>
                                          <p:spTgt spid="240"/>
                                        </p:tgtEl>
                                        <p:attrNameLst>
                                          <p:attrName>style.visibility</p:attrName>
                                        </p:attrNameLst>
                                      </p:cBhvr>
                                      <p:tavLst>
                                        <p:tav tm="0">
                                          <p:val>
                                            <p:strVal val="hidden"/>
                                          </p:val>
                                        </p:tav>
                                        <p:tav tm="50000">
                                          <p:val>
                                            <p:strVal val="visible"/>
                                          </p:val>
                                        </p:tav>
                                      </p:tavLst>
                                    </p:anim>
                                  </p:childTnLst>
                                </p:cTn>
                              </p:par>
                            </p:childTnLst>
                          </p:cTn>
                        </p:par>
                        <p:par>
                          <p:cTn id="115" fill="hold">
                            <p:stCondLst>
                              <p:cond delay="5000"/>
                            </p:stCondLst>
                            <p:childTnLst>
                              <p:par>
                                <p:cTn id="116" presetID="35" presetClass="emph" presetSubtype="0" fill="hold" grpId="0" nodeType="afterEffect">
                                  <p:stCondLst>
                                    <p:cond delay="0"/>
                                  </p:stCondLst>
                                  <p:childTnLst>
                                    <p:anim calcmode="discrete" valueType="str">
                                      <p:cBhvr>
                                        <p:cTn id="117" dur="1000" fill="hold"/>
                                        <p:tgtEl>
                                          <p:spTgt spid="266"/>
                                        </p:tgtEl>
                                        <p:attrNameLst>
                                          <p:attrName>style.visibility</p:attrName>
                                        </p:attrNameLst>
                                      </p:cBhvr>
                                      <p:tavLst>
                                        <p:tav tm="0">
                                          <p:val>
                                            <p:strVal val="hidden"/>
                                          </p:val>
                                        </p:tav>
                                        <p:tav tm="50000">
                                          <p:val>
                                            <p:strVal val="visible"/>
                                          </p:val>
                                        </p:tav>
                                      </p:tavLst>
                                    </p:anim>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267"/>
                                        </p:tgtEl>
                                        <p:attrNameLst>
                                          <p:attrName>style.visibility</p:attrName>
                                        </p:attrNameLst>
                                      </p:cBhvr>
                                      <p:to>
                                        <p:strVal val="visible"/>
                                      </p:to>
                                    </p:set>
                                    <p:animEffect transition="in" filter="wipe(down)">
                                      <p:cBhvr>
                                        <p:cTn id="122" dur="500"/>
                                        <p:tgtEl>
                                          <p:spTgt spid="267"/>
                                        </p:tgtEl>
                                      </p:cBhvr>
                                    </p:animEffect>
                                  </p:childTnLst>
                                </p:cTn>
                              </p:par>
                            </p:childTnLst>
                          </p:cTn>
                        </p:par>
                        <p:par>
                          <p:cTn id="123" fill="hold">
                            <p:stCondLst>
                              <p:cond delay="500"/>
                            </p:stCondLst>
                            <p:childTnLst>
                              <p:par>
                                <p:cTn id="124" presetID="22" presetClass="entr" presetSubtype="4" fill="hold" grpId="0" nodeType="afterEffect">
                                  <p:stCondLst>
                                    <p:cond delay="0"/>
                                  </p:stCondLst>
                                  <p:childTnLst>
                                    <p:set>
                                      <p:cBhvr>
                                        <p:cTn id="125" dur="1" fill="hold">
                                          <p:stCondLst>
                                            <p:cond delay="0"/>
                                          </p:stCondLst>
                                        </p:cTn>
                                        <p:tgtEl>
                                          <p:spTgt spid="268"/>
                                        </p:tgtEl>
                                        <p:attrNameLst>
                                          <p:attrName>style.visibility</p:attrName>
                                        </p:attrNameLst>
                                      </p:cBhvr>
                                      <p:to>
                                        <p:strVal val="visible"/>
                                      </p:to>
                                    </p:set>
                                    <p:animEffect transition="in" filter="wipe(down)">
                                      <p:cBhvr>
                                        <p:cTn id="126" dur="500"/>
                                        <p:tgtEl>
                                          <p:spTgt spid="268"/>
                                        </p:tgtEl>
                                      </p:cBhvr>
                                    </p:animEffect>
                                  </p:childTnLst>
                                </p:cTn>
                              </p:par>
                            </p:childTnLst>
                          </p:cTn>
                        </p:par>
                        <p:par>
                          <p:cTn id="127" fill="hold">
                            <p:stCondLst>
                              <p:cond delay="1000"/>
                            </p:stCondLst>
                            <p:childTnLst>
                              <p:par>
                                <p:cTn id="128" presetID="22" presetClass="entr" presetSubtype="4" fill="hold" nodeType="afterEffect">
                                  <p:stCondLst>
                                    <p:cond delay="0"/>
                                  </p:stCondLst>
                                  <p:childTnLst>
                                    <p:set>
                                      <p:cBhvr>
                                        <p:cTn id="129" dur="1" fill="hold">
                                          <p:stCondLst>
                                            <p:cond delay="0"/>
                                          </p:stCondLst>
                                        </p:cTn>
                                        <p:tgtEl>
                                          <p:spTgt spid="19"/>
                                        </p:tgtEl>
                                        <p:attrNameLst>
                                          <p:attrName>style.visibility</p:attrName>
                                        </p:attrNameLst>
                                      </p:cBhvr>
                                      <p:to>
                                        <p:strVal val="visible"/>
                                      </p:to>
                                    </p:set>
                                    <p:animEffect transition="in" filter="wipe(down)">
                                      <p:cBhvr>
                                        <p:cTn id="130" dur="500"/>
                                        <p:tgtEl>
                                          <p:spTgt spid="19"/>
                                        </p:tgtEl>
                                      </p:cBhvr>
                                    </p:animEffect>
                                  </p:childTnLst>
                                </p:cTn>
                              </p:par>
                            </p:childTnLst>
                          </p:cTn>
                        </p:par>
                        <p:par>
                          <p:cTn id="131" fill="hold">
                            <p:stCondLst>
                              <p:cond delay="1500"/>
                            </p:stCondLst>
                            <p:childTnLst>
                              <p:par>
                                <p:cTn id="132" presetID="22" presetClass="entr" presetSubtype="4" fill="hold" nodeType="afterEffect">
                                  <p:stCondLst>
                                    <p:cond delay="0"/>
                                  </p:stCondLst>
                                  <p:childTnLst>
                                    <p:set>
                                      <p:cBhvr>
                                        <p:cTn id="133" dur="1" fill="hold">
                                          <p:stCondLst>
                                            <p:cond delay="0"/>
                                          </p:stCondLst>
                                        </p:cTn>
                                        <p:tgtEl>
                                          <p:spTgt spid="269"/>
                                        </p:tgtEl>
                                        <p:attrNameLst>
                                          <p:attrName>style.visibility</p:attrName>
                                        </p:attrNameLst>
                                      </p:cBhvr>
                                      <p:to>
                                        <p:strVal val="visible"/>
                                      </p:to>
                                    </p:set>
                                    <p:animEffect transition="in" filter="wipe(down)">
                                      <p:cBhvr>
                                        <p:cTn id="134" dur="500"/>
                                        <p:tgtEl>
                                          <p:spTgt spid="269"/>
                                        </p:tgtEl>
                                      </p:cBhvr>
                                    </p:animEffect>
                                  </p:childTnLst>
                                </p:cTn>
                              </p:par>
                            </p:childTnLst>
                          </p:cTn>
                        </p:par>
                        <p:par>
                          <p:cTn id="135" fill="hold">
                            <p:stCondLst>
                              <p:cond delay="2000"/>
                            </p:stCondLst>
                            <p:childTnLst>
                              <p:par>
                                <p:cTn id="136" presetID="22" presetClass="entr" presetSubtype="4" fill="hold" nodeType="afterEffect">
                                  <p:stCondLst>
                                    <p:cond delay="0"/>
                                  </p:stCondLst>
                                  <p:childTnLst>
                                    <p:set>
                                      <p:cBhvr>
                                        <p:cTn id="137" dur="1" fill="hold">
                                          <p:stCondLst>
                                            <p:cond delay="0"/>
                                          </p:stCondLst>
                                        </p:cTn>
                                        <p:tgtEl>
                                          <p:spTgt spid="270"/>
                                        </p:tgtEl>
                                        <p:attrNameLst>
                                          <p:attrName>style.visibility</p:attrName>
                                        </p:attrNameLst>
                                      </p:cBhvr>
                                      <p:to>
                                        <p:strVal val="visible"/>
                                      </p:to>
                                    </p:set>
                                    <p:animEffect transition="in" filter="wipe(down)">
                                      <p:cBhvr>
                                        <p:cTn id="138"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7" grpId="0" animBg="1"/>
      <p:bldP spid="238" grpId="0" animBg="1"/>
      <p:bldP spid="239" grpId="0" animBg="1"/>
      <p:bldP spid="240" grpId="0" animBg="1"/>
      <p:bldP spid="266" grpId="0" animBg="1"/>
      <p:bldP spid="16" grpId="0" animBg="1"/>
      <p:bldP spid="267" grpId="0" animBg="1"/>
      <p:bldP spid="17" grpId="0"/>
      <p:bldP spid="268" grpId="0"/>
      <p:bldP spid="272" grpId="0" animBg="1"/>
      <p:bldP spid="274" grpId="0"/>
      <p:bldP spid="276" grpId="0" animBg="1"/>
      <p:bldP spid="277" grpId="0"/>
      <p:bldP spid="279" grpId="0" animBg="1"/>
      <p:bldP spid="281" grpId="0" animBg="1"/>
      <p:bldP spid="282" grpId="0"/>
      <p:bldP spid="28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5"/>
        <p:cNvGrpSpPr/>
        <p:nvPr/>
      </p:nvGrpSpPr>
      <p:grpSpPr>
        <a:xfrm>
          <a:off x="0" y="0"/>
          <a:ext cx="0" cy="0"/>
          <a:chOff x="0" y="0"/>
          <a:chExt cx="0" cy="0"/>
        </a:xfrm>
      </p:grpSpPr>
      <p:sp>
        <p:nvSpPr>
          <p:cNvPr id="1596" name="Shape 1596"/>
          <p:cNvSpPr txBox="1">
            <a:spLocks noGrp="1"/>
          </p:cNvSpPr>
          <p:nvPr>
            <p:ph type="title"/>
          </p:nvPr>
        </p:nvSpPr>
        <p:spPr>
          <a:xfrm>
            <a:off x="152400" y="127400"/>
            <a:ext cx="8686800" cy="479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V1Model Standard Metadata</a:t>
            </a:r>
            <a:endParaRPr/>
          </a:p>
        </p:txBody>
      </p:sp>
      <p:sp>
        <p:nvSpPr>
          <p:cNvPr id="1597" name="Shape 1597"/>
          <p:cNvSpPr txBox="1">
            <a:spLocks noGrp="1"/>
          </p:cNvSpPr>
          <p:nvPr>
            <p:ph type="sldNum" idx="12"/>
          </p:nvPr>
        </p:nvSpPr>
        <p:spPr>
          <a:xfrm>
            <a:off x="7924800" y="4926807"/>
            <a:ext cx="1066800" cy="1596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88888"/>
              </a:buClr>
              <a:buSzPts val="206"/>
              <a:buFont typeface="Arial"/>
              <a:buNone/>
            </a:pPr>
            <a:fld id="{00000000-1234-1234-1234-123412341234}" type="slidenum">
              <a:rPr lang="en"/>
              <a:t>24</a:t>
            </a:fld>
            <a:endParaRPr/>
          </a:p>
        </p:txBody>
      </p:sp>
      <p:sp>
        <p:nvSpPr>
          <p:cNvPr id="1598" name="Shape 1598"/>
          <p:cNvSpPr txBox="1"/>
          <p:nvPr/>
        </p:nvSpPr>
        <p:spPr>
          <a:xfrm>
            <a:off x="152400" y="742950"/>
            <a:ext cx="41649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lvl="0" indent="0" rtl="0">
              <a:spcBef>
                <a:spcPts val="0"/>
              </a:spcBef>
              <a:spcAft>
                <a:spcPts val="0"/>
              </a:spcAft>
              <a:buClr>
                <a:srgbClr val="000000"/>
              </a:buClr>
              <a:buSzPts val="1100"/>
              <a:buFont typeface="Arial"/>
              <a:buNone/>
            </a:pPr>
            <a:r>
              <a:rPr lang="en" sz="1000">
                <a:solidFill>
                  <a:srgbClr val="0000FF"/>
                </a:solidFill>
                <a:latin typeface="Consolas"/>
                <a:ea typeface="Consolas"/>
                <a:cs typeface="Consolas"/>
                <a:sym typeface="Consolas"/>
              </a:rPr>
              <a:t>struct</a:t>
            </a:r>
            <a:r>
              <a:rPr lang="en" sz="1000">
                <a:latin typeface="Consolas"/>
                <a:ea typeface="Consolas"/>
                <a:cs typeface="Consolas"/>
                <a:sym typeface="Consolas"/>
              </a:rPr>
              <a:t> standard_metadata_t {</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b="1">
                <a:latin typeface="Consolas"/>
                <a:ea typeface="Consolas"/>
                <a:cs typeface="Consolas"/>
                <a:sym typeface="Consolas"/>
              </a:rPr>
              <a:t>   bit&lt;9&gt;  ingress_port;</a:t>
            </a:r>
            <a:endParaRPr sz="1000" b="1">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b="1">
                <a:latin typeface="Consolas"/>
                <a:ea typeface="Consolas"/>
                <a:cs typeface="Consolas"/>
                <a:sym typeface="Consolas"/>
              </a:rPr>
              <a:t>   bit&lt;9&gt;  egress_spec;</a:t>
            </a:r>
            <a:endParaRPr sz="1000" b="1">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b="1">
                <a:latin typeface="Consolas"/>
                <a:ea typeface="Consolas"/>
                <a:cs typeface="Consolas"/>
                <a:sym typeface="Consolas"/>
              </a:rPr>
              <a:t>   bit&lt;9&gt;  egress_port;</a:t>
            </a:r>
            <a:endParaRPr sz="1000" b="1">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bit&lt;32&gt; clone_spec;</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bit&lt;32&gt; instance_type;</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bit&lt;1&gt;  drop;</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bit&lt;16&gt; recirculate_port;</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bit&lt;32&gt; packet_length;</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bit&lt;32&gt; enq_timestamp;</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bit&lt;19&gt; enq_qdepth;</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bit&lt;32&gt; deq_timedelta;</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bit&lt;19&gt; deq_qdepth;</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bit&lt;48&gt; ingress_global_timestamp;</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bit&lt;32&gt; lf_field_list;</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bit&lt;16&gt; mcast_grp;</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bit&lt;1&gt;  resubmit_flag;</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bit&lt;16&gt; egress_rid;</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   bit&lt;1&gt;  checksum_error;</a:t>
            </a:r>
            <a:endParaRPr sz="1000">
              <a:latin typeface="Consolas"/>
              <a:ea typeface="Consolas"/>
              <a:cs typeface="Consolas"/>
              <a:sym typeface="Consolas"/>
            </a:endParaRPr>
          </a:p>
          <a:p>
            <a:pPr marL="0" lvl="0" indent="0" rtl="0">
              <a:spcBef>
                <a:spcPts val="0"/>
              </a:spcBef>
              <a:spcAft>
                <a:spcPts val="0"/>
              </a:spcAft>
              <a:buClr>
                <a:srgbClr val="000000"/>
              </a:buClr>
              <a:buSzPts val="1100"/>
              <a:buFont typeface="Arial"/>
              <a:buNone/>
            </a:pPr>
            <a:r>
              <a:rPr lang="en" sz="1000">
                <a:latin typeface="Consolas"/>
                <a:ea typeface="Consolas"/>
                <a:cs typeface="Consolas"/>
                <a:sym typeface="Consolas"/>
              </a:rPr>
              <a:t>}</a:t>
            </a:r>
            <a:endParaRPr sz="1000">
              <a:latin typeface="Consolas"/>
              <a:ea typeface="Consolas"/>
              <a:cs typeface="Consolas"/>
              <a:sym typeface="Consolas"/>
            </a:endParaRPr>
          </a:p>
          <a:p>
            <a:pPr marL="0" lvl="0" indent="0" rtl="0">
              <a:spcBef>
                <a:spcPts val="0"/>
              </a:spcBef>
              <a:spcAft>
                <a:spcPts val="0"/>
              </a:spcAft>
              <a:buClr>
                <a:schemeClr val="dk1"/>
              </a:buClr>
              <a:buSzPts val="250"/>
              <a:buFont typeface="Consolas"/>
              <a:buNone/>
            </a:pPr>
            <a:endParaRPr sz="1000">
              <a:latin typeface="Consolas"/>
              <a:ea typeface="Consolas"/>
              <a:cs typeface="Consolas"/>
              <a:sym typeface="Consolas"/>
            </a:endParaRPr>
          </a:p>
        </p:txBody>
      </p:sp>
      <p:sp>
        <p:nvSpPr>
          <p:cNvPr id="1599" name="Shape 1599"/>
          <p:cNvSpPr txBox="1"/>
          <p:nvPr/>
        </p:nvSpPr>
        <p:spPr>
          <a:xfrm>
            <a:off x="4808725" y="742950"/>
            <a:ext cx="4030500" cy="4114800"/>
          </a:xfrm>
          <a:prstGeom prst="rect">
            <a:avLst/>
          </a:prstGeom>
          <a:noFill/>
          <a:ln>
            <a:noFill/>
          </a:ln>
        </p:spPr>
        <p:txBody>
          <a:bodyPr spcFirstLastPara="1" wrap="square" lIns="91425" tIns="45700" rIns="91425" bIns="45700" anchor="t" anchorCtr="0">
            <a:noAutofit/>
          </a:bodyPr>
          <a:lstStyle/>
          <a:p>
            <a:pPr marL="285750" marR="0" lvl="0" indent="-247650" algn="l" rtl="0">
              <a:lnSpc>
                <a:spcPct val="150000"/>
              </a:lnSpc>
              <a:spcBef>
                <a:spcPts val="0"/>
              </a:spcBef>
              <a:spcAft>
                <a:spcPts val="0"/>
              </a:spcAft>
              <a:buClr>
                <a:srgbClr val="000000"/>
              </a:buClr>
              <a:buSzPts val="1800"/>
              <a:buFont typeface="Arial"/>
              <a:buChar char="•"/>
            </a:pPr>
            <a:r>
              <a:rPr lang="en" sz="1800" b="1">
                <a:latin typeface="Consolas"/>
                <a:ea typeface="Consolas"/>
                <a:cs typeface="Consolas"/>
                <a:sym typeface="Consolas"/>
              </a:rPr>
              <a:t>ingress_port</a:t>
            </a:r>
            <a:r>
              <a:rPr lang="en" sz="1800"/>
              <a:t> - the port on which the packet arrived</a:t>
            </a:r>
            <a:endParaRPr sz="1800"/>
          </a:p>
          <a:p>
            <a:pPr marL="285750" marR="0" lvl="0" indent="-247650" algn="l" rtl="0">
              <a:lnSpc>
                <a:spcPct val="150000"/>
              </a:lnSpc>
              <a:spcBef>
                <a:spcPts val="0"/>
              </a:spcBef>
              <a:spcAft>
                <a:spcPts val="0"/>
              </a:spcAft>
              <a:buClr>
                <a:srgbClr val="000000"/>
              </a:buClr>
              <a:buSzPts val="1800"/>
              <a:buFont typeface="Arial"/>
              <a:buChar char="•"/>
            </a:pPr>
            <a:r>
              <a:rPr lang="en" sz="1800" b="1">
                <a:latin typeface="Consolas"/>
                <a:ea typeface="Consolas"/>
                <a:cs typeface="Consolas"/>
                <a:sym typeface="Consolas"/>
              </a:rPr>
              <a:t>egress_spec</a:t>
            </a:r>
            <a:r>
              <a:rPr lang="en" sz="1800"/>
              <a:t> - the port to which the packet should be sent to</a:t>
            </a:r>
            <a:endParaRPr sz="1800"/>
          </a:p>
          <a:p>
            <a:pPr marL="285750" marR="0" lvl="0" indent="-247650" algn="l" rtl="0">
              <a:lnSpc>
                <a:spcPct val="150000"/>
              </a:lnSpc>
              <a:spcBef>
                <a:spcPts val="0"/>
              </a:spcBef>
              <a:spcAft>
                <a:spcPts val="0"/>
              </a:spcAft>
              <a:buClr>
                <a:srgbClr val="000000"/>
              </a:buClr>
              <a:buSzPts val="1800"/>
              <a:buFont typeface="Arial"/>
              <a:buChar char="•"/>
            </a:pPr>
            <a:r>
              <a:rPr lang="en" sz="1800" b="1">
                <a:latin typeface="Consolas"/>
                <a:ea typeface="Consolas"/>
                <a:cs typeface="Consolas"/>
                <a:sym typeface="Consolas"/>
              </a:rPr>
              <a:t>egress_port</a:t>
            </a:r>
            <a:r>
              <a:rPr lang="en" sz="1800"/>
              <a:t> - the port on which the packet is departing from (read only in egress pipeline)</a:t>
            </a:r>
            <a:endParaRPr sz="1800"/>
          </a:p>
        </p:txBody>
      </p:sp>
    </p:spTree>
    <p:extLst>
      <p:ext uri="{BB962C8B-B14F-4D97-AF65-F5344CB8AC3E}">
        <p14:creationId xmlns:p14="http://schemas.microsoft.com/office/powerpoint/2010/main" val="200154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Shape 1604"/>
          <p:cNvSpPr txBox="1">
            <a:spLocks noGrp="1"/>
          </p:cNvSpPr>
          <p:nvPr>
            <p:ph type="title"/>
          </p:nvPr>
        </p:nvSpPr>
        <p:spPr>
          <a:xfrm>
            <a:off x="152400" y="58850"/>
            <a:ext cx="8686800" cy="47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P4</a:t>
            </a:r>
            <a:r>
              <a:rPr lang="en" sz="2430" b="1" i="0" u="none" strike="noStrike" cap="none" baseline="-25000">
                <a:solidFill>
                  <a:schemeClr val="dk1"/>
                </a:solidFill>
                <a:latin typeface="Arial"/>
                <a:ea typeface="Arial"/>
                <a:cs typeface="Arial"/>
                <a:sym typeface="Arial"/>
              </a:rPr>
              <a:t>16</a:t>
            </a:r>
            <a:r>
              <a:rPr lang="en" sz="2430" b="1" i="0" u="none" strike="noStrike" cap="none">
                <a:solidFill>
                  <a:schemeClr val="dk1"/>
                </a:solidFill>
                <a:latin typeface="Arial"/>
                <a:ea typeface="Arial"/>
                <a:cs typeface="Arial"/>
                <a:sym typeface="Arial"/>
              </a:rPr>
              <a:t> Program Template (V1Model)</a:t>
            </a:r>
            <a:endParaRPr/>
          </a:p>
        </p:txBody>
      </p:sp>
      <p:sp>
        <p:nvSpPr>
          <p:cNvPr id="1605" name="Shape 1605"/>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a:p>
        </p:txBody>
      </p:sp>
      <p:sp>
        <p:nvSpPr>
          <p:cNvPr id="1606" name="Shape 1606"/>
          <p:cNvSpPr txBox="1"/>
          <p:nvPr/>
        </p:nvSpPr>
        <p:spPr>
          <a:xfrm>
            <a:off x="152400" y="742950"/>
            <a:ext cx="41649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#include </a:t>
            </a:r>
            <a:r>
              <a:rPr lang="en" sz="1000" b="0" i="0" u="none" strike="noStrike" cap="none">
                <a:solidFill>
                  <a:schemeClr val="dk1"/>
                </a:solidFill>
                <a:latin typeface="Consolas"/>
                <a:ea typeface="Consolas"/>
                <a:cs typeface="Consolas"/>
                <a:sym typeface="Consolas"/>
              </a:rPr>
              <a:t>&lt;</a:t>
            </a:r>
            <a:r>
              <a:rPr lang="en" sz="1000" b="0" i="0" u="none" strike="noStrike" cap="none">
                <a:solidFill>
                  <a:srgbClr val="00B050"/>
                </a:solidFill>
                <a:latin typeface="Consolas"/>
                <a:ea typeface="Consolas"/>
                <a:cs typeface="Consolas"/>
                <a:sym typeface="Consolas"/>
              </a:rPr>
              <a:t>core.p4</a:t>
            </a:r>
            <a:r>
              <a:rPr lang="en" sz="1000" b="0" i="0" u="none" strike="noStrike" cap="none">
                <a:solidFill>
                  <a:schemeClr val="dk1"/>
                </a:solidFill>
                <a:latin typeface="Consolas"/>
                <a:ea typeface="Consolas"/>
                <a:cs typeface="Consolas"/>
                <a:sym typeface="Consolas"/>
              </a:rPr>
              <a:t>&gt;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#include</a:t>
            </a:r>
            <a:r>
              <a:rPr lang="en" sz="1000" b="0" i="0" u="none" strike="noStrike" cap="none">
                <a:solidFill>
                  <a:schemeClr val="dk1"/>
                </a:solidFill>
                <a:latin typeface="Consolas"/>
                <a:ea typeface="Consolas"/>
                <a:cs typeface="Consolas"/>
                <a:sym typeface="Consolas"/>
              </a:rPr>
              <a:t> &lt;</a:t>
            </a:r>
            <a:r>
              <a:rPr lang="en" sz="1000" b="0" i="0" u="none" strike="noStrike" cap="none">
                <a:solidFill>
                  <a:srgbClr val="00B050"/>
                </a:solidFill>
                <a:latin typeface="Consolas"/>
                <a:ea typeface="Consolas"/>
                <a:cs typeface="Consolas"/>
                <a:sym typeface="Consolas"/>
              </a:rPr>
              <a:t>v1model.p4</a:t>
            </a:r>
            <a:r>
              <a:rPr lang="en" sz="1000" b="0" i="0" u="none" strike="noStrike" cap="none">
                <a:solidFill>
                  <a:schemeClr val="dk1"/>
                </a:solidFill>
                <a:latin typeface="Consolas"/>
                <a:ea typeface="Consolas"/>
                <a:cs typeface="Consolas"/>
                <a:sym typeface="Consolas"/>
              </a:rPr>
              <a:t>&gt;		</a:t>
            </a:r>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HEADERS */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struct </a:t>
            </a:r>
            <a:r>
              <a:rPr lang="en" sz="1000" b="0" i="0" u="none" strike="noStrike" cap="none">
                <a:solidFill>
                  <a:schemeClr val="dk1"/>
                </a:solidFill>
                <a:latin typeface="Consolas"/>
                <a:ea typeface="Consolas"/>
                <a:cs typeface="Consolas"/>
                <a:sym typeface="Consolas"/>
              </a:rPr>
              <a:t>metadata { ... }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struct </a:t>
            </a:r>
            <a:r>
              <a:rPr lang="en" sz="1000" b="0" i="0" u="none" strike="noStrike" cap="none">
                <a:solidFill>
                  <a:schemeClr val="dk1"/>
                </a:solidFill>
                <a:latin typeface="Consolas"/>
                <a:ea typeface="Consolas"/>
                <a:cs typeface="Consolas"/>
                <a:sym typeface="Consolas"/>
              </a:rPr>
              <a:t>headers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ethernet_t   ethernet;</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ipv4_t       ipv4;</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PARSER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parser</a:t>
            </a:r>
            <a:r>
              <a:rPr lang="en" sz="1000" b="0" i="0" u="none" strike="noStrike" cap="none">
                <a:solidFill>
                  <a:schemeClr val="dk1"/>
                </a:solidFill>
                <a:latin typeface="Consolas"/>
                <a:ea typeface="Consolas"/>
                <a:cs typeface="Consolas"/>
                <a:sym typeface="Consolas"/>
              </a:rPr>
              <a:t> MyParser(packet_in packet,</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out</a:t>
            </a:r>
            <a:r>
              <a:rPr lang="en" sz="1000" b="0" i="0" u="none" strike="noStrike" cap="none">
                <a:solidFill>
                  <a:schemeClr val="dk1"/>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metadata meta,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standard_metadata_t smeta)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CHECKSUM VERIFICATION */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control</a:t>
            </a:r>
            <a:r>
              <a:rPr lang="en" sz="1000" b="0" i="0" u="none" strike="noStrike" cap="none">
                <a:solidFill>
                  <a:schemeClr val="dk1"/>
                </a:solidFill>
                <a:latin typeface="Consolas"/>
                <a:ea typeface="Consolas"/>
                <a:cs typeface="Consolas"/>
                <a:sym typeface="Consolas"/>
              </a:rPr>
              <a:t> MyVerifyChecksum(</a:t>
            </a:r>
            <a:r>
              <a:rPr lang="en" sz="1000" b="0" i="0" u="none" strike="noStrike" cap="none">
                <a:solidFill>
                  <a:srgbClr val="0000FF"/>
                </a:solidFill>
                <a:latin typeface="Consolas"/>
                <a:ea typeface="Consolas"/>
                <a:cs typeface="Consolas"/>
                <a:sym typeface="Consolas"/>
              </a:rPr>
              <a:t>in</a:t>
            </a:r>
            <a:r>
              <a:rPr lang="en" sz="1000" b="0" i="0" u="none" strike="noStrike" cap="none">
                <a:solidFill>
                  <a:schemeClr val="dk1"/>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metadata meta)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INGRESS PROCESSING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control</a:t>
            </a:r>
            <a:r>
              <a:rPr lang="en" sz="1000" b="0" i="0" u="none" strike="noStrike" cap="none">
                <a:solidFill>
                  <a:schemeClr val="dk1"/>
                </a:solidFill>
                <a:latin typeface="Consolas"/>
                <a:ea typeface="Consolas"/>
                <a:cs typeface="Consolas"/>
                <a:sym typeface="Consolas"/>
              </a:rPr>
              <a:t> MyIngress(</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 </a:t>
            </a:r>
            <a:r>
              <a:rPr lang="en" sz="1000" b="0" i="0" u="none" strike="noStrike" cap="none">
                <a:solidFill>
                  <a:schemeClr val="dk1"/>
                </a:solidFill>
                <a:latin typeface="Consolas"/>
                <a:ea typeface="Consolas"/>
                <a:cs typeface="Consolas"/>
                <a:sym typeface="Consolas"/>
              </a:rPr>
              <a:t>metadata meta,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 </a:t>
            </a:r>
            <a:r>
              <a:rPr lang="en" sz="1000" b="0" i="0" u="none" strike="noStrike" cap="none">
                <a:solidFill>
                  <a:schemeClr val="dk1"/>
                </a:solidFill>
                <a:latin typeface="Consolas"/>
                <a:ea typeface="Consolas"/>
                <a:cs typeface="Consolas"/>
                <a:sym typeface="Consolas"/>
              </a:rPr>
              <a:t>standard_metadata_t std_meta)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endParaRPr/>
          </a:p>
        </p:txBody>
      </p:sp>
      <p:sp>
        <p:nvSpPr>
          <p:cNvPr id="1607" name="Shape 1607"/>
          <p:cNvSpPr txBox="1"/>
          <p:nvPr/>
        </p:nvSpPr>
        <p:spPr>
          <a:xfrm>
            <a:off x="4513289" y="742950"/>
            <a:ext cx="4417200" cy="4114800"/>
          </a:xfrm>
          <a:prstGeom prst="rect">
            <a:avLst/>
          </a:prstGeom>
          <a:solidFill>
            <a:schemeClr val="lt2"/>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EGRESS PROCESSING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control</a:t>
            </a:r>
            <a:r>
              <a:rPr lang="en" sz="1000" b="0" i="0" u="none" strike="noStrike" cap="none">
                <a:solidFill>
                  <a:schemeClr val="dk1"/>
                </a:solidFill>
                <a:latin typeface="Consolas"/>
                <a:ea typeface="Consolas"/>
                <a:cs typeface="Consolas"/>
                <a:sym typeface="Consolas"/>
              </a:rPr>
              <a:t> MyEgress(</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metadata meta,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 </a:t>
            </a:r>
            <a:r>
              <a:rPr lang="en" sz="1000" b="0" i="0" u="none" strike="noStrike" cap="none">
                <a:solidFill>
                  <a:schemeClr val="dk1"/>
                </a:solidFill>
                <a:latin typeface="Consolas"/>
                <a:ea typeface="Consolas"/>
                <a:cs typeface="Consolas"/>
                <a:sym typeface="Consolas"/>
              </a:rPr>
              <a:t>standard_metadata_t std_meta)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CHECKSUM UPDATE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control</a:t>
            </a:r>
            <a:r>
              <a:rPr lang="en" sz="1000" b="0" i="0" u="none" strike="noStrike" cap="none">
                <a:solidFill>
                  <a:schemeClr val="dk1"/>
                </a:solidFill>
                <a:latin typeface="Consolas"/>
                <a:ea typeface="Consolas"/>
                <a:cs typeface="Consolas"/>
                <a:sym typeface="Consolas"/>
              </a:rPr>
              <a:t> MyComputeChecksum(</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 </a:t>
            </a:r>
            <a:r>
              <a:rPr lang="en" sz="1000" b="0" i="0" u="none" strike="noStrike" cap="none">
                <a:solidFill>
                  <a:schemeClr val="dk1"/>
                </a:solidFill>
                <a:latin typeface="Consolas"/>
                <a:ea typeface="Consolas"/>
                <a:cs typeface="Consolas"/>
                <a:sym typeface="Consolas"/>
              </a:rPr>
              <a:t>metadata meta)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DEPARSER */</a:t>
            </a:r>
            <a:endParaRPr/>
          </a:p>
          <a:p>
            <a:pPr marL="0" marR="0" lvl="0" indent="0" algn="l" rtl="0">
              <a:lnSpc>
                <a:spcPct val="100000"/>
              </a:lnSpc>
              <a:spcBef>
                <a:spcPts val="0"/>
              </a:spcBef>
              <a:spcAft>
                <a:spcPts val="0"/>
              </a:spcAft>
              <a:buClr>
                <a:srgbClr val="0744B8"/>
              </a:buClr>
              <a:buSzPts val="250"/>
              <a:buFont typeface="Consolas"/>
              <a:buNone/>
            </a:pPr>
            <a:r>
              <a:rPr lang="en" sz="1000" b="0" i="0" u="none" strike="noStrike" cap="none">
                <a:solidFill>
                  <a:srgbClr val="0744B8"/>
                </a:solidFill>
                <a:latin typeface="Consolas"/>
                <a:ea typeface="Consolas"/>
                <a:cs typeface="Consolas"/>
                <a:sym typeface="Consolas"/>
              </a:rPr>
              <a:t>control </a:t>
            </a:r>
            <a:r>
              <a:rPr lang="en" sz="1000" b="0" i="0" u="none" strike="noStrike" cap="none">
                <a:solidFill>
                  <a:schemeClr val="dk1"/>
                </a:solidFill>
                <a:latin typeface="Consolas"/>
                <a:ea typeface="Consolas"/>
                <a:cs typeface="Consolas"/>
                <a:sym typeface="Consolas"/>
              </a:rPr>
              <a:t>MyDeparser(</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r>
              <a:rPr lang="en" sz="1000" b="0" i="0" u="none" strike="noStrike" cap="none">
                <a:solidFill>
                  <a:srgbClr val="0744B8"/>
                </a:solidFill>
                <a:latin typeface="Consolas"/>
                <a:ea typeface="Consolas"/>
                <a:cs typeface="Consolas"/>
                <a:sym typeface="Consolas"/>
              </a:rPr>
              <a:t>inout</a:t>
            </a:r>
            <a:r>
              <a:rPr lang="en" sz="1000" b="0" i="0" u="none" strike="noStrike" cap="none">
                <a:solidFill>
                  <a:schemeClr val="dk1"/>
                </a:solidFill>
                <a:latin typeface="Consolas"/>
                <a:ea typeface="Consolas"/>
                <a:cs typeface="Consolas"/>
                <a:sym typeface="Consolas"/>
              </a:rPr>
              <a:t> metadata meta)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C00000"/>
              </a:buClr>
              <a:buSzPts val="250"/>
              <a:buFont typeface="Consolas"/>
              <a:buNone/>
            </a:pPr>
            <a:r>
              <a:rPr lang="en" sz="1000" b="0" i="0" u="none" strike="noStrike" cap="none">
                <a:solidFill>
                  <a:srgbClr val="C00000"/>
                </a:solidFill>
                <a:latin typeface="Consolas"/>
                <a:ea typeface="Consolas"/>
                <a:cs typeface="Consolas"/>
                <a:sym typeface="Consolas"/>
              </a:rPr>
              <a:t>/* SWITCH */</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V1Switch(</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MyParser(),</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MyVerifyChecksum(),</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MyIngress(),</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MyEgress(),</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MyComputeChecksum(),</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MyDeparser()</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main;</a:t>
            </a:r>
            <a:endParaRPr/>
          </a:p>
          <a:p>
            <a:pPr marL="0" marR="0" lvl="0" indent="0" algn="l" rtl="0">
              <a:lnSpc>
                <a:spcPct val="100000"/>
              </a:lnSpc>
              <a:spcBef>
                <a:spcPts val="0"/>
              </a:spcBef>
              <a:spcAft>
                <a:spcPts val="0"/>
              </a:spcAft>
              <a:buClr>
                <a:schemeClr val="dk1"/>
              </a:buClr>
              <a:buSzPts val="250"/>
              <a:buFont typeface="Consolas"/>
              <a:buNone/>
            </a:pPr>
            <a:r>
              <a:rPr lang="en" sz="1000" b="0" i="0" u="none" strike="noStrike" cap="none">
                <a:solidFill>
                  <a:schemeClr val="dk1"/>
                </a:solidFill>
                <a:latin typeface="Consolas"/>
                <a:ea typeface="Consolas"/>
                <a:cs typeface="Consolas"/>
                <a:sym typeface="Consolas"/>
              </a:rPr>
              <a:t>	</a:t>
            </a:r>
            <a:endParaRPr/>
          </a:p>
        </p:txBody>
      </p:sp>
      <p:sp>
        <p:nvSpPr>
          <p:cNvPr id="1608" name="Shape 1608"/>
          <p:cNvSpPr/>
          <p:nvPr/>
        </p:nvSpPr>
        <p:spPr>
          <a:xfrm>
            <a:off x="152400" y="785350"/>
            <a:ext cx="1362900" cy="1596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9" name="Shape 1609"/>
          <p:cNvSpPr/>
          <p:nvPr/>
        </p:nvSpPr>
        <p:spPr>
          <a:xfrm>
            <a:off x="152400" y="937750"/>
            <a:ext cx="1528800" cy="1596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0" name="Shape 1610"/>
          <p:cNvSpPr/>
          <p:nvPr/>
        </p:nvSpPr>
        <p:spPr>
          <a:xfrm>
            <a:off x="152400" y="1090150"/>
            <a:ext cx="1772400" cy="9231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1" name="Shape 1611"/>
          <p:cNvSpPr/>
          <p:nvPr/>
        </p:nvSpPr>
        <p:spPr>
          <a:xfrm>
            <a:off x="152399" y="2013250"/>
            <a:ext cx="3589867" cy="10617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2" name="Shape 1612"/>
          <p:cNvSpPr/>
          <p:nvPr/>
        </p:nvSpPr>
        <p:spPr>
          <a:xfrm>
            <a:off x="152400" y="3074950"/>
            <a:ext cx="3331800" cy="7632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3" name="Shape 1613"/>
          <p:cNvSpPr/>
          <p:nvPr/>
        </p:nvSpPr>
        <p:spPr>
          <a:xfrm>
            <a:off x="152400" y="3838150"/>
            <a:ext cx="3907200" cy="9231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4" name="Shape 1614"/>
          <p:cNvSpPr/>
          <p:nvPr/>
        </p:nvSpPr>
        <p:spPr>
          <a:xfrm>
            <a:off x="4513300" y="785350"/>
            <a:ext cx="3836700" cy="9231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5" name="Shape 1615"/>
          <p:cNvSpPr/>
          <p:nvPr/>
        </p:nvSpPr>
        <p:spPr>
          <a:xfrm>
            <a:off x="4513300" y="1708450"/>
            <a:ext cx="3416400" cy="7632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6" name="Shape 1616"/>
          <p:cNvSpPr/>
          <p:nvPr/>
        </p:nvSpPr>
        <p:spPr>
          <a:xfrm>
            <a:off x="4513300" y="2471650"/>
            <a:ext cx="2951700" cy="7632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7" name="Shape 1617"/>
          <p:cNvSpPr/>
          <p:nvPr/>
        </p:nvSpPr>
        <p:spPr>
          <a:xfrm>
            <a:off x="4513300" y="3234850"/>
            <a:ext cx="1624500" cy="14109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6649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8"/>
                                        </p:tgtEl>
                                        <p:attrNameLst>
                                          <p:attrName>style.visibility</p:attrName>
                                        </p:attrNameLst>
                                      </p:cBhvr>
                                      <p:to>
                                        <p:strVal val="visible"/>
                                      </p:to>
                                    </p:set>
                                    <p:animEffect transition="in" filter="fade">
                                      <p:cBhvr>
                                        <p:cTn id="7" dur="1000"/>
                                        <p:tgtEl>
                                          <p:spTgt spid="160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60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609"/>
                                        </p:tgtEl>
                                        <p:attrNameLst>
                                          <p:attrName>style.visibility</p:attrName>
                                        </p:attrNameLst>
                                      </p:cBhvr>
                                      <p:to>
                                        <p:strVal val="visible"/>
                                      </p:to>
                                    </p:set>
                                    <p:animEffect transition="in" filter="fade">
                                      <p:cBhvr>
                                        <p:cTn id="14" dur="1000"/>
                                        <p:tgtEl>
                                          <p:spTgt spid="160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0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610"/>
                                        </p:tgtEl>
                                        <p:attrNameLst>
                                          <p:attrName>style.visibility</p:attrName>
                                        </p:attrNameLst>
                                      </p:cBhvr>
                                      <p:to>
                                        <p:strVal val="visible"/>
                                      </p:to>
                                    </p:set>
                                    <p:animEffect transition="in" filter="fade">
                                      <p:cBhvr>
                                        <p:cTn id="21" dur="1000"/>
                                        <p:tgtEl>
                                          <p:spTgt spid="16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61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1611"/>
                                        </p:tgtEl>
                                        <p:attrNameLst>
                                          <p:attrName>style.visibility</p:attrName>
                                        </p:attrNameLst>
                                      </p:cBhvr>
                                      <p:to>
                                        <p:strVal val="visible"/>
                                      </p:to>
                                    </p:set>
                                    <p:animEffect transition="in" filter="fade">
                                      <p:cBhvr>
                                        <p:cTn id="28" dur="1000"/>
                                        <p:tgtEl>
                                          <p:spTgt spid="161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11"/>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612"/>
                                        </p:tgtEl>
                                        <p:attrNameLst>
                                          <p:attrName>style.visibility</p:attrName>
                                        </p:attrNameLst>
                                      </p:cBhvr>
                                      <p:to>
                                        <p:strVal val="visible"/>
                                      </p:to>
                                    </p:set>
                                    <p:animEffect transition="in" filter="fade">
                                      <p:cBhvr>
                                        <p:cTn id="35" dur="1000"/>
                                        <p:tgtEl>
                                          <p:spTgt spid="161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61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613"/>
                                        </p:tgtEl>
                                        <p:attrNameLst>
                                          <p:attrName>style.visibility</p:attrName>
                                        </p:attrNameLst>
                                      </p:cBhvr>
                                      <p:to>
                                        <p:strVal val="visible"/>
                                      </p:to>
                                    </p:set>
                                    <p:animEffect transition="in" filter="fade">
                                      <p:cBhvr>
                                        <p:cTn id="42" dur="1000"/>
                                        <p:tgtEl>
                                          <p:spTgt spid="161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61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1614"/>
                                        </p:tgtEl>
                                        <p:attrNameLst>
                                          <p:attrName>style.visibility</p:attrName>
                                        </p:attrNameLst>
                                      </p:cBhvr>
                                      <p:to>
                                        <p:strVal val="visible"/>
                                      </p:to>
                                    </p:set>
                                    <p:animEffect transition="in" filter="fade">
                                      <p:cBhvr>
                                        <p:cTn id="49" dur="1000"/>
                                        <p:tgtEl>
                                          <p:spTgt spid="161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614"/>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615"/>
                                        </p:tgtEl>
                                        <p:attrNameLst>
                                          <p:attrName>style.visibility</p:attrName>
                                        </p:attrNameLst>
                                      </p:cBhvr>
                                      <p:to>
                                        <p:strVal val="visible"/>
                                      </p:to>
                                    </p:set>
                                    <p:animEffect transition="in" filter="fade">
                                      <p:cBhvr>
                                        <p:cTn id="56" dur="1000"/>
                                        <p:tgtEl>
                                          <p:spTgt spid="1615"/>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161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616"/>
                                        </p:tgtEl>
                                        <p:attrNameLst>
                                          <p:attrName>style.visibility</p:attrName>
                                        </p:attrNameLst>
                                      </p:cBhvr>
                                      <p:to>
                                        <p:strVal val="visible"/>
                                      </p:to>
                                    </p:set>
                                    <p:animEffect transition="in" filter="fade">
                                      <p:cBhvr>
                                        <p:cTn id="63" dur="1000"/>
                                        <p:tgtEl>
                                          <p:spTgt spid="1616"/>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616"/>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1617"/>
                                        </p:tgtEl>
                                        <p:attrNameLst>
                                          <p:attrName>style.visibility</p:attrName>
                                        </p:attrNameLst>
                                      </p:cBhvr>
                                      <p:to>
                                        <p:strVal val="visible"/>
                                      </p:to>
                                    </p:set>
                                    <p:animEffect transition="in" filter="fade">
                                      <p:cBhvr>
                                        <p:cTn id="70" dur="1000"/>
                                        <p:tgtEl>
                                          <p:spTgt spid="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Shape 1623"/>
          <p:cNvSpPr txBox="1">
            <a:spLocks noGrp="1"/>
          </p:cNvSpPr>
          <p:nvPr>
            <p:ph type="sldNum" idx="12"/>
          </p:nvPr>
        </p:nvSpPr>
        <p:spPr>
          <a:xfrm>
            <a:off x="7924800" y="4926807"/>
            <a:ext cx="1066800" cy="1596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88888"/>
              </a:buClr>
              <a:buSzPts val="206"/>
              <a:buFont typeface="Arial"/>
              <a:buNone/>
            </a:pPr>
            <a:fld id="{00000000-1234-1234-1234-123412341234}" type="slidenum">
              <a:rPr lang="en"/>
              <a:t>26</a:t>
            </a:fld>
            <a:endParaRPr/>
          </a:p>
        </p:txBody>
      </p:sp>
      <p:sp>
        <p:nvSpPr>
          <p:cNvPr id="1624" name="Shape 1624"/>
          <p:cNvSpPr txBox="1">
            <a:spLocks noGrp="1"/>
          </p:cNvSpPr>
          <p:nvPr>
            <p:ph type="title"/>
          </p:nvPr>
        </p:nvSpPr>
        <p:spPr>
          <a:xfrm>
            <a:off x="152400" y="58850"/>
            <a:ext cx="8686800" cy="47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P4</a:t>
            </a:r>
            <a:r>
              <a:rPr lang="en" sz="2430" b="1" i="0" u="none" strike="noStrike" cap="none" baseline="-25000">
                <a:solidFill>
                  <a:schemeClr val="dk1"/>
                </a:solidFill>
                <a:latin typeface="Arial"/>
                <a:ea typeface="Arial"/>
                <a:cs typeface="Arial"/>
                <a:sym typeface="Arial"/>
              </a:rPr>
              <a:t>16</a:t>
            </a:r>
            <a:r>
              <a:rPr lang="en" sz="2430" b="1" i="0" u="none" strike="noStrike" cap="none">
                <a:solidFill>
                  <a:schemeClr val="dk1"/>
                </a:solidFill>
                <a:latin typeface="Arial"/>
                <a:ea typeface="Arial"/>
                <a:cs typeface="Arial"/>
                <a:sym typeface="Arial"/>
              </a:rPr>
              <a:t> </a:t>
            </a:r>
            <a:r>
              <a:rPr lang="en" sz="2430"/>
              <a:t>Hello World</a:t>
            </a:r>
            <a:r>
              <a:rPr lang="en" sz="2430" b="1" i="0" u="none" strike="noStrike" cap="none">
                <a:solidFill>
                  <a:schemeClr val="dk1"/>
                </a:solidFill>
                <a:latin typeface="Arial"/>
                <a:ea typeface="Arial"/>
                <a:cs typeface="Arial"/>
                <a:sym typeface="Arial"/>
              </a:rPr>
              <a:t> (V1Model)</a:t>
            </a:r>
            <a:endParaRPr/>
          </a:p>
        </p:txBody>
      </p:sp>
      <p:sp>
        <p:nvSpPr>
          <p:cNvPr id="1625" name="Shape 1625"/>
          <p:cNvSpPr txBox="1"/>
          <p:nvPr/>
        </p:nvSpPr>
        <p:spPr>
          <a:xfrm>
            <a:off x="152400" y="742950"/>
            <a:ext cx="4164900" cy="4114800"/>
          </a:xfrm>
          <a:prstGeom prst="rect">
            <a:avLst/>
          </a:prstGeom>
          <a:solidFill>
            <a:srgbClr val="EEECE1"/>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a:solidFill>
                  <a:srgbClr val="0000FF"/>
                </a:solidFill>
                <a:latin typeface="Consolas"/>
                <a:ea typeface="Consolas"/>
                <a:cs typeface="Consolas"/>
                <a:sym typeface="Consolas"/>
              </a:rPr>
              <a:t>#include</a:t>
            </a:r>
            <a:r>
              <a:rPr lang="en" sz="1000" b="0" i="0" u="none" strike="noStrike" cap="none" dirty="0">
                <a:solidFill>
                  <a:srgbClr val="000000"/>
                </a:solidFill>
                <a:latin typeface="Consolas"/>
                <a:ea typeface="Consolas"/>
                <a:cs typeface="Consolas"/>
                <a:sym typeface="Consolas"/>
              </a:rPr>
              <a:t> &lt;</a:t>
            </a:r>
            <a:r>
              <a:rPr lang="en" sz="1000" b="0" i="0" u="none" strike="noStrike" cap="none" dirty="0">
                <a:solidFill>
                  <a:srgbClr val="008000"/>
                </a:solidFill>
                <a:latin typeface="Consolas"/>
                <a:ea typeface="Consolas"/>
                <a:cs typeface="Consolas"/>
                <a:sym typeface="Consolas"/>
              </a:rPr>
              <a:t>core.p4</a:t>
            </a:r>
            <a:r>
              <a:rPr lang="en" sz="1000" b="0" i="0" u="none" strike="noStrike" cap="none" dirty="0">
                <a:solidFill>
                  <a:srgbClr val="000000"/>
                </a:solidFill>
                <a:latin typeface="Consolas"/>
                <a:ea typeface="Consolas"/>
                <a:cs typeface="Consolas"/>
                <a:sym typeface="Consolas"/>
              </a:rPr>
              <a:t>&gt;</a:t>
            </a:r>
            <a:endParaRPr dirty="0"/>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a:solidFill>
                  <a:srgbClr val="0000FF"/>
                </a:solidFill>
                <a:latin typeface="Consolas"/>
                <a:ea typeface="Consolas"/>
                <a:cs typeface="Consolas"/>
                <a:sym typeface="Consolas"/>
              </a:rPr>
              <a:t>#include</a:t>
            </a:r>
            <a:r>
              <a:rPr lang="en" sz="1000" b="0" i="0" u="none" strike="noStrike" cap="none" dirty="0">
                <a:solidFill>
                  <a:srgbClr val="000000"/>
                </a:solidFill>
                <a:latin typeface="Consolas"/>
                <a:ea typeface="Consolas"/>
                <a:cs typeface="Consolas"/>
                <a:sym typeface="Consolas"/>
              </a:rPr>
              <a:t> &lt;</a:t>
            </a:r>
            <a:r>
              <a:rPr lang="en" sz="1000" b="0" i="0" u="none" strike="noStrike" cap="none" dirty="0">
                <a:solidFill>
                  <a:srgbClr val="008000"/>
                </a:solidFill>
                <a:latin typeface="Consolas"/>
                <a:ea typeface="Consolas"/>
                <a:cs typeface="Consolas"/>
                <a:sym typeface="Consolas"/>
              </a:rPr>
              <a:t>v1model.p4</a:t>
            </a:r>
            <a:r>
              <a:rPr lang="en" sz="1000" b="0" i="0" u="none" strike="noStrike" cap="none" dirty="0">
                <a:solidFill>
                  <a:srgbClr val="000000"/>
                </a:solidFill>
                <a:latin typeface="Consolas"/>
                <a:ea typeface="Consolas"/>
                <a:cs typeface="Consolas"/>
                <a:sym typeface="Consolas"/>
              </a:rPr>
              <a:t>&gt;</a:t>
            </a:r>
            <a:endParaRPr sz="1000" b="0" i="0" u="none" strike="noStrike" cap="none" dirty="0">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err="1">
                <a:solidFill>
                  <a:srgbClr val="0000FF"/>
                </a:solidFill>
                <a:latin typeface="Consolas"/>
                <a:ea typeface="Consolas"/>
                <a:cs typeface="Consolas"/>
                <a:sym typeface="Consolas"/>
              </a:rPr>
              <a:t>struct</a:t>
            </a:r>
            <a:r>
              <a:rPr lang="en" sz="1000" b="0" i="0" u="none" strike="noStrike" cap="none" dirty="0">
                <a:solidFill>
                  <a:srgbClr val="000000"/>
                </a:solidFill>
                <a:latin typeface="Consolas"/>
                <a:ea typeface="Consolas"/>
                <a:cs typeface="Consolas"/>
                <a:sym typeface="Consolas"/>
              </a:rPr>
              <a:t> metadata {}</a:t>
            </a:r>
            <a:endParaRPr dirty="0"/>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err="1">
                <a:solidFill>
                  <a:srgbClr val="0000FF"/>
                </a:solidFill>
                <a:latin typeface="Consolas"/>
                <a:ea typeface="Consolas"/>
                <a:cs typeface="Consolas"/>
                <a:sym typeface="Consolas"/>
              </a:rPr>
              <a:t>struct</a:t>
            </a:r>
            <a:r>
              <a:rPr lang="en" sz="1000" b="0" i="0" u="none" strike="noStrike" cap="none" dirty="0">
                <a:solidFill>
                  <a:srgbClr val="000000"/>
                </a:solidFill>
                <a:latin typeface="Consolas"/>
                <a:ea typeface="Consolas"/>
                <a:cs typeface="Consolas"/>
                <a:sym typeface="Consolas"/>
              </a:rPr>
              <a:t> headers {}</a:t>
            </a:r>
            <a:endParaRPr dirty="0"/>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a:solidFill>
                  <a:srgbClr val="0000FF"/>
                </a:solidFill>
                <a:latin typeface="Consolas"/>
                <a:ea typeface="Consolas"/>
                <a:cs typeface="Consolas"/>
                <a:sym typeface="Consolas"/>
              </a:rPr>
              <a:t>parser</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MyParser</a:t>
            </a:r>
            <a:r>
              <a:rPr lang="en" sz="1000" b="0" i="0" u="none" strike="noStrike" cap="none" dirty="0">
                <a:solidFill>
                  <a:srgbClr val="000000"/>
                </a:solidFill>
                <a:latin typeface="Consolas"/>
                <a:ea typeface="Consolas"/>
                <a:cs typeface="Consolas"/>
                <a:sym typeface="Consolas"/>
              </a:rPr>
              <a:t>(</a:t>
            </a:r>
            <a:r>
              <a:rPr lang="en" sz="1000" b="0" i="0" u="none" strike="noStrike" cap="none" dirty="0" err="1">
                <a:solidFill>
                  <a:srgbClr val="000000"/>
                </a:solidFill>
                <a:latin typeface="Consolas"/>
                <a:ea typeface="Consolas"/>
                <a:cs typeface="Consolas"/>
                <a:sym typeface="Consolas"/>
              </a:rPr>
              <a:t>packet_in</a:t>
            </a:r>
            <a:r>
              <a:rPr lang="en" sz="1000" b="0" i="0" u="none" strike="noStrike" cap="none" dirty="0">
                <a:solidFill>
                  <a:srgbClr val="000000"/>
                </a:solidFill>
                <a:latin typeface="Consolas"/>
                <a:ea typeface="Consolas"/>
                <a:cs typeface="Consolas"/>
                <a:sym typeface="Consolas"/>
              </a:rPr>
              <a:t> packet, </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a:solidFill>
                  <a:srgbClr val="0000FF"/>
                </a:solidFill>
                <a:latin typeface="Consolas"/>
                <a:ea typeface="Consolas"/>
                <a:cs typeface="Consolas"/>
                <a:sym typeface="Consolas"/>
              </a:rPr>
              <a:t>out</a:t>
            </a:r>
            <a:r>
              <a:rPr lang="en" sz="1000" b="0" i="0" u="none" strike="noStrike" cap="none" dirty="0">
                <a:solidFill>
                  <a:srgbClr val="000000"/>
                </a:solidFill>
                <a:latin typeface="Consolas"/>
                <a:ea typeface="Consolas"/>
                <a:cs typeface="Consolas"/>
                <a:sym typeface="Consolas"/>
              </a:rPr>
              <a:t> headers </a:t>
            </a:r>
            <a:r>
              <a:rPr lang="en" sz="1000" b="0" i="0" u="none" strike="noStrike" cap="none" dirty="0" err="1">
                <a:solidFill>
                  <a:srgbClr val="000000"/>
                </a:solidFill>
                <a:latin typeface="Consolas"/>
                <a:ea typeface="Consolas"/>
                <a:cs typeface="Consolas"/>
                <a:sym typeface="Consolas"/>
              </a:rPr>
              <a:t>hdr</a:t>
            </a:r>
            <a:r>
              <a:rPr lang="en" sz="1000" b="0" i="0" u="none" strike="noStrike" cap="none" dirty="0">
                <a:solidFill>
                  <a:srgbClr val="000000"/>
                </a:solidFill>
                <a:latin typeface="Consolas"/>
                <a:ea typeface="Consolas"/>
                <a:cs typeface="Consolas"/>
                <a:sym typeface="Consolas"/>
              </a:rPr>
              <a:t>,</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FF"/>
                </a:solidFill>
                <a:latin typeface="Consolas"/>
                <a:ea typeface="Consolas"/>
                <a:cs typeface="Consolas"/>
                <a:sym typeface="Consolas"/>
              </a:rPr>
              <a:t>inout</a:t>
            </a:r>
            <a:r>
              <a:rPr lang="en" sz="1000" b="0" i="0" u="none" strike="noStrike" cap="none" dirty="0">
                <a:solidFill>
                  <a:srgbClr val="000000"/>
                </a:solidFill>
                <a:latin typeface="Consolas"/>
                <a:ea typeface="Consolas"/>
                <a:cs typeface="Consolas"/>
                <a:sym typeface="Consolas"/>
              </a:rPr>
              <a:t> metadata meta,</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FF"/>
                </a:solidFill>
                <a:latin typeface="Consolas"/>
                <a:ea typeface="Consolas"/>
                <a:cs typeface="Consolas"/>
                <a:sym typeface="Consolas"/>
              </a:rPr>
              <a:t>inout</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standard_metadata_t</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a:t>
            </a:r>
            <a:r>
              <a:rPr lang="en" sz="1000" b="0" i="0" u="none" strike="noStrike" cap="none" dirty="0">
                <a:solidFill>
                  <a:srgbClr val="000000"/>
                </a:solidFill>
                <a:latin typeface="Consolas"/>
                <a:ea typeface="Consolas"/>
                <a:cs typeface="Consolas"/>
                <a:sym typeface="Consolas"/>
              </a:rPr>
              <a:t>) {</a:t>
            </a:r>
            <a:endParaRPr dirty="0"/>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a:solidFill>
                  <a:srgbClr val="0000FF"/>
                </a:solidFill>
                <a:latin typeface="Consolas"/>
                <a:ea typeface="Consolas"/>
                <a:cs typeface="Consolas"/>
                <a:sym typeface="Consolas"/>
              </a:rPr>
              <a:t>state</a:t>
            </a:r>
            <a:r>
              <a:rPr lang="en" sz="1000" b="0" i="0" u="none" strike="noStrike" cap="none" dirty="0">
                <a:solidFill>
                  <a:srgbClr val="000000"/>
                </a:solidFill>
                <a:latin typeface="Consolas"/>
                <a:ea typeface="Consolas"/>
                <a:cs typeface="Consolas"/>
                <a:sym typeface="Consolas"/>
              </a:rPr>
              <a:t> start { </a:t>
            </a:r>
            <a:r>
              <a:rPr lang="en" sz="1000" b="0" i="0" u="none" strike="noStrike" cap="none" dirty="0">
                <a:solidFill>
                  <a:srgbClr val="0000FF"/>
                </a:solidFill>
                <a:latin typeface="Consolas"/>
                <a:ea typeface="Consolas"/>
                <a:cs typeface="Consolas"/>
                <a:sym typeface="Consolas"/>
              </a:rPr>
              <a:t>transition</a:t>
            </a:r>
            <a:r>
              <a:rPr lang="en" sz="1000" b="0" i="0" u="none" strike="noStrike" cap="none" dirty="0">
                <a:solidFill>
                  <a:srgbClr val="000000"/>
                </a:solidFill>
                <a:latin typeface="Consolas"/>
                <a:ea typeface="Consolas"/>
                <a:cs typeface="Consolas"/>
                <a:sym typeface="Consolas"/>
              </a:rPr>
              <a:t> accept; }</a:t>
            </a:r>
            <a:endParaRPr sz="1000" b="0" i="0" u="none" strike="noStrike" cap="none" dirty="0">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a:t>
            </a:r>
            <a:endParaRPr dirty="0"/>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a:solidFill>
                  <a:srgbClr val="0000FF"/>
                </a:solidFill>
                <a:latin typeface="Consolas"/>
                <a:ea typeface="Consolas"/>
                <a:cs typeface="Consolas"/>
                <a:sym typeface="Consolas"/>
              </a:rPr>
              <a:t>control</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MyVerifyChecksum</a:t>
            </a:r>
            <a:r>
              <a:rPr lang="en" sz="1000" b="0" i="0" u="none" strike="noStrike" cap="none" dirty="0">
                <a:solidFill>
                  <a:srgbClr val="000000"/>
                </a:solidFill>
                <a:latin typeface="Consolas"/>
                <a:ea typeface="Consolas"/>
                <a:cs typeface="Consolas"/>
                <a:sym typeface="Consolas"/>
              </a:rPr>
              <a:t>(</a:t>
            </a:r>
            <a:r>
              <a:rPr lang="en" sz="1000" b="0" i="0" u="none" strike="noStrike" cap="none" dirty="0" err="1">
                <a:solidFill>
                  <a:srgbClr val="0000FF"/>
                </a:solidFill>
                <a:latin typeface="Consolas"/>
                <a:ea typeface="Consolas"/>
                <a:cs typeface="Consolas"/>
                <a:sym typeface="Consolas"/>
              </a:rPr>
              <a:t>inout</a:t>
            </a:r>
            <a:r>
              <a:rPr lang="en" sz="1000" b="0" i="0" u="none" strike="noStrike" cap="none" dirty="0">
                <a:solidFill>
                  <a:srgbClr val="000000"/>
                </a:solidFill>
                <a:latin typeface="Consolas"/>
                <a:ea typeface="Consolas"/>
                <a:cs typeface="Consolas"/>
                <a:sym typeface="Consolas"/>
              </a:rPr>
              <a:t> headers </a:t>
            </a:r>
            <a:r>
              <a:rPr lang="en" sz="1000" b="0" i="0" u="none" strike="noStrike" cap="none" dirty="0" err="1">
                <a:solidFill>
                  <a:srgbClr val="000000"/>
                </a:solidFill>
                <a:latin typeface="Consolas"/>
                <a:ea typeface="Consolas"/>
                <a:cs typeface="Consolas"/>
                <a:sym typeface="Consolas"/>
              </a:rPr>
              <a:t>hdr</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FF"/>
                </a:solidFill>
                <a:latin typeface="Consolas"/>
                <a:ea typeface="Consolas"/>
                <a:cs typeface="Consolas"/>
                <a:sym typeface="Consolas"/>
              </a:rPr>
              <a:t>inout</a:t>
            </a:r>
            <a:r>
              <a:rPr lang="en" sz="1000" b="0" i="0" u="none" strike="noStrike" cap="none" dirty="0">
                <a:solidFill>
                  <a:srgbClr val="000000"/>
                </a:solidFill>
                <a:latin typeface="Consolas"/>
                <a:ea typeface="Consolas"/>
                <a:cs typeface="Consolas"/>
                <a:sym typeface="Consolas"/>
              </a:rPr>
              <a:t> metadata meta) {   apply {  }   }</a:t>
            </a:r>
            <a:endParaRPr dirty="0"/>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a:solidFill>
                  <a:srgbClr val="0000FF"/>
                </a:solidFill>
                <a:latin typeface="Consolas"/>
                <a:ea typeface="Consolas"/>
                <a:cs typeface="Consolas"/>
                <a:sym typeface="Consolas"/>
              </a:rPr>
              <a:t>control</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MyIngress</a:t>
            </a:r>
            <a:r>
              <a:rPr lang="en" sz="1000" b="0" i="0" u="none" strike="noStrike" cap="none" dirty="0">
                <a:solidFill>
                  <a:srgbClr val="000000"/>
                </a:solidFill>
                <a:latin typeface="Consolas"/>
                <a:ea typeface="Consolas"/>
                <a:cs typeface="Consolas"/>
                <a:sym typeface="Consolas"/>
              </a:rPr>
              <a:t>(</a:t>
            </a:r>
            <a:r>
              <a:rPr lang="en" sz="1000" b="0" i="0" u="none" strike="noStrike" cap="none" dirty="0" err="1">
                <a:solidFill>
                  <a:srgbClr val="0000FF"/>
                </a:solidFill>
                <a:latin typeface="Consolas"/>
                <a:ea typeface="Consolas"/>
                <a:cs typeface="Consolas"/>
                <a:sym typeface="Consolas"/>
              </a:rPr>
              <a:t>inout</a:t>
            </a:r>
            <a:r>
              <a:rPr lang="en" sz="1000" b="0" i="0" u="none" strike="noStrike" cap="none" dirty="0">
                <a:solidFill>
                  <a:srgbClr val="000000"/>
                </a:solidFill>
                <a:latin typeface="Consolas"/>
                <a:ea typeface="Consolas"/>
                <a:cs typeface="Consolas"/>
                <a:sym typeface="Consolas"/>
              </a:rPr>
              <a:t> headers </a:t>
            </a:r>
            <a:r>
              <a:rPr lang="en" sz="1000" b="0" i="0" u="none" strike="noStrike" cap="none" dirty="0" err="1">
                <a:solidFill>
                  <a:srgbClr val="000000"/>
                </a:solidFill>
                <a:latin typeface="Consolas"/>
                <a:ea typeface="Consolas"/>
                <a:cs typeface="Consolas"/>
                <a:sym typeface="Consolas"/>
              </a:rPr>
              <a:t>hdr</a:t>
            </a:r>
            <a:r>
              <a:rPr lang="en" sz="1000" b="0" i="0" u="none" strike="noStrike" cap="none" dirty="0">
                <a:solidFill>
                  <a:srgbClr val="000000"/>
                </a:solidFill>
                <a:latin typeface="Consolas"/>
                <a:ea typeface="Consolas"/>
                <a:cs typeface="Consolas"/>
                <a:sym typeface="Consolas"/>
              </a:rPr>
              <a:t>,</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FF"/>
                </a:solidFill>
                <a:latin typeface="Consolas"/>
                <a:ea typeface="Consolas"/>
                <a:cs typeface="Consolas"/>
                <a:sym typeface="Consolas"/>
              </a:rPr>
              <a:t>inout</a:t>
            </a:r>
            <a:r>
              <a:rPr lang="en" sz="1000" b="0" i="0" u="none" strike="noStrike" cap="none" dirty="0">
                <a:solidFill>
                  <a:srgbClr val="000000"/>
                </a:solidFill>
                <a:latin typeface="Consolas"/>
                <a:ea typeface="Consolas"/>
                <a:cs typeface="Consolas"/>
                <a:sym typeface="Consolas"/>
              </a:rPr>
              <a:t> metadata meta,</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FF"/>
                </a:solidFill>
                <a:latin typeface="Consolas"/>
                <a:ea typeface="Consolas"/>
                <a:cs typeface="Consolas"/>
                <a:sym typeface="Consolas"/>
              </a:rPr>
              <a:t>inout</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standard_metadata_t</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a:t>
            </a:r>
            <a:r>
              <a:rPr lang="en" sz="1000" b="0" i="0" u="none" strike="noStrike" cap="none" dirty="0">
                <a:solidFill>
                  <a:srgbClr val="000000"/>
                </a:solidFill>
                <a:latin typeface="Consolas"/>
                <a:ea typeface="Consolas"/>
                <a:cs typeface="Consolas"/>
                <a:sym typeface="Consolas"/>
              </a:rPr>
              <a:t>) {</a:t>
            </a:r>
            <a:endParaRPr dirty="0"/>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dirty="0">
                <a:solidFill>
                  <a:srgbClr val="0000FF"/>
                </a:solidFill>
                <a:latin typeface="Consolas"/>
                <a:ea typeface="Consolas"/>
                <a:cs typeface="Consolas"/>
                <a:sym typeface="Consolas"/>
              </a:rPr>
              <a:t>apply</a:t>
            </a:r>
            <a:r>
              <a:rPr lang="en" sz="1000" b="0" i="0" u="none" strike="noStrike" cap="none" dirty="0">
                <a:solidFill>
                  <a:srgbClr val="000000"/>
                </a:solidFill>
                <a:latin typeface="Consolas"/>
                <a:ea typeface="Consolas"/>
                <a:cs typeface="Consolas"/>
                <a:sym typeface="Consolas"/>
              </a:rPr>
              <a:t> {</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a:solidFill>
                  <a:srgbClr val="0000FF"/>
                </a:solidFill>
                <a:latin typeface="Consolas"/>
                <a:ea typeface="Consolas"/>
                <a:cs typeface="Consolas"/>
                <a:sym typeface="Consolas"/>
              </a:rPr>
              <a:t>if</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standard_metadata.ingress_port</a:t>
            </a:r>
            <a:r>
              <a:rPr lang="en" sz="1000" b="0" i="0" u="none" strike="noStrike" cap="none" dirty="0">
                <a:solidFill>
                  <a:srgbClr val="000000"/>
                </a:solidFill>
                <a:latin typeface="Consolas"/>
                <a:ea typeface="Consolas"/>
                <a:cs typeface="Consolas"/>
                <a:sym typeface="Consolas"/>
              </a:rPr>
              <a:t> == 1) {</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standard_metadata.egress_spec</a:t>
            </a:r>
            <a:r>
              <a:rPr lang="en" sz="1000" b="0" i="0" u="none" strike="noStrike" cap="none" dirty="0">
                <a:solidFill>
                  <a:srgbClr val="000000"/>
                </a:solidFill>
                <a:latin typeface="Consolas"/>
                <a:ea typeface="Consolas"/>
                <a:cs typeface="Consolas"/>
                <a:sym typeface="Consolas"/>
              </a:rPr>
              <a:t> = 2;</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 </a:t>
            </a:r>
            <a:r>
              <a:rPr lang="en" sz="1000" b="0" i="0" u="none" strike="noStrike" cap="none" dirty="0">
                <a:solidFill>
                  <a:srgbClr val="0000FF"/>
                </a:solidFill>
                <a:latin typeface="Consolas"/>
                <a:ea typeface="Consolas"/>
                <a:cs typeface="Consolas"/>
                <a:sym typeface="Consolas"/>
              </a:rPr>
              <a:t>else</a:t>
            </a:r>
            <a:r>
              <a:rPr lang="en" sz="1000" b="0" i="0" u="none" strike="noStrike" cap="none" dirty="0">
                <a:solidFill>
                  <a:srgbClr val="000000"/>
                </a:solidFill>
                <a:latin typeface="Consolas"/>
                <a:ea typeface="Consolas"/>
                <a:cs typeface="Consolas"/>
                <a:sym typeface="Consolas"/>
              </a:rPr>
              <a:t> </a:t>
            </a:r>
            <a:r>
              <a:rPr lang="en" sz="1000" b="0" i="0" u="none" strike="noStrike" cap="none" dirty="0">
                <a:solidFill>
                  <a:srgbClr val="0000FF"/>
                </a:solidFill>
                <a:latin typeface="Consolas"/>
                <a:ea typeface="Consolas"/>
                <a:cs typeface="Consolas"/>
                <a:sym typeface="Consolas"/>
              </a:rPr>
              <a:t>if</a:t>
            </a: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standard_metadata.ingress_port</a:t>
            </a:r>
            <a:r>
              <a:rPr lang="en" sz="1000" b="0" i="0" u="none" strike="noStrike" cap="none" dirty="0">
                <a:solidFill>
                  <a:srgbClr val="000000"/>
                </a:solidFill>
                <a:latin typeface="Consolas"/>
                <a:ea typeface="Consolas"/>
                <a:cs typeface="Consolas"/>
                <a:sym typeface="Consolas"/>
              </a:rPr>
              <a:t> == 2) {</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r>
              <a:rPr lang="en" sz="1000" b="0" i="0" u="none" strike="noStrike" cap="none" dirty="0" err="1">
                <a:solidFill>
                  <a:srgbClr val="000000"/>
                </a:solidFill>
                <a:latin typeface="Consolas"/>
                <a:ea typeface="Consolas"/>
                <a:cs typeface="Consolas"/>
                <a:sym typeface="Consolas"/>
              </a:rPr>
              <a:t>standard_metadata.egress_spec</a:t>
            </a:r>
            <a:r>
              <a:rPr lang="en" sz="1000" b="0" i="0" u="none" strike="noStrike" cap="none" dirty="0">
                <a:solidFill>
                  <a:srgbClr val="000000"/>
                </a:solidFill>
                <a:latin typeface="Consolas"/>
                <a:ea typeface="Consolas"/>
                <a:cs typeface="Consolas"/>
                <a:sym typeface="Consolas"/>
              </a:rPr>
              <a:t> = 1;</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    }</a:t>
            </a:r>
            <a:endParaRPr dirty="0"/>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dirty="0">
                <a:solidFill>
                  <a:srgbClr val="000000"/>
                </a:solidFill>
                <a:latin typeface="Consolas"/>
                <a:ea typeface="Consolas"/>
                <a:cs typeface="Consolas"/>
                <a:sym typeface="Consolas"/>
              </a:rPr>
              <a:t>}</a:t>
            </a:r>
            <a:endParaRPr dirty="0"/>
          </a:p>
          <a:p>
            <a:pPr marL="0" marR="0" lvl="0" indent="0" algn="l" rtl="0">
              <a:lnSpc>
                <a:spcPct val="100000"/>
              </a:lnSpc>
              <a:spcBef>
                <a:spcPts val="0"/>
              </a:spcBef>
              <a:spcAft>
                <a:spcPts val="0"/>
              </a:spcAft>
              <a:buClr>
                <a:srgbClr val="000000"/>
              </a:buClr>
              <a:buSzPts val="1000"/>
              <a:buFont typeface="Arial"/>
              <a:buNone/>
            </a:pPr>
            <a:endParaRPr sz="1000" b="0" i="0" u="none" strike="noStrike" cap="none" dirty="0">
              <a:solidFill>
                <a:srgbClr val="000000"/>
              </a:solidFill>
              <a:latin typeface="Consolas"/>
              <a:ea typeface="Consolas"/>
              <a:cs typeface="Consolas"/>
              <a:sym typeface="Consolas"/>
            </a:endParaRPr>
          </a:p>
        </p:txBody>
      </p:sp>
      <p:sp>
        <p:nvSpPr>
          <p:cNvPr id="1626" name="Shape 1626"/>
          <p:cNvSpPr txBox="1"/>
          <p:nvPr/>
        </p:nvSpPr>
        <p:spPr>
          <a:xfrm>
            <a:off x="4437089" y="742950"/>
            <a:ext cx="4417200" cy="4114800"/>
          </a:xfrm>
          <a:prstGeom prst="rect">
            <a:avLst/>
          </a:prstGeom>
          <a:solidFill>
            <a:srgbClr val="EEECE1"/>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control</a:t>
            </a:r>
            <a:r>
              <a:rPr lang="en" sz="1000" b="0" i="0" u="none" strike="noStrike" cap="none">
                <a:solidFill>
                  <a:srgbClr val="000000"/>
                </a:solidFill>
                <a:latin typeface="Consolas"/>
                <a:ea typeface="Consolas"/>
                <a:cs typeface="Consolas"/>
                <a:sym typeface="Consolas"/>
              </a:rPr>
              <a:t> MyEgress(</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headers hdr,</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metadata meta,</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standard_metadata_t standard_metadata)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apply</a:t>
            </a:r>
            <a:r>
              <a:rPr lang="en" sz="1000" b="0" i="0" u="none" strike="noStrike" cap="none">
                <a:solidFill>
                  <a:srgbClr val="000000"/>
                </a:solidFill>
                <a:latin typeface="Consolas"/>
                <a:ea typeface="Consolas"/>
                <a:cs typeface="Consolas"/>
                <a:sym typeface="Consolas"/>
              </a:rPr>
              <a:t> {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control</a:t>
            </a:r>
            <a:r>
              <a:rPr lang="en" sz="1000" b="0" i="0" u="none" strike="noStrike" cap="none">
                <a:solidFill>
                  <a:srgbClr val="000000"/>
                </a:solidFill>
                <a:latin typeface="Consolas"/>
                <a:ea typeface="Consolas"/>
                <a:cs typeface="Consolas"/>
                <a:sym typeface="Consolas"/>
              </a:rPr>
              <a:t> MyComputeChecksum(</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headers hdr,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metadata meta)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apply</a:t>
            </a:r>
            <a:r>
              <a:rPr lang="en" sz="1000" b="0" i="0" u="none" strike="noStrike" cap="none">
                <a:solidFill>
                  <a:srgbClr val="000000"/>
                </a:solidFill>
                <a:latin typeface="Consolas"/>
                <a:ea typeface="Consolas"/>
                <a:cs typeface="Consolas"/>
                <a:sym typeface="Consolas"/>
              </a:rPr>
              <a:t> {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control</a:t>
            </a:r>
            <a:r>
              <a:rPr lang="en" sz="1000" b="0" i="0" u="none" strike="noStrike" cap="none">
                <a:solidFill>
                  <a:srgbClr val="000000"/>
                </a:solidFill>
                <a:latin typeface="Consolas"/>
                <a:ea typeface="Consolas"/>
                <a:cs typeface="Consolas"/>
                <a:sym typeface="Consolas"/>
              </a:rPr>
              <a:t> MyDeparser(packet_out packet, </a:t>
            </a:r>
            <a:r>
              <a:rPr lang="en" sz="1000" b="0" i="0" u="none" strike="noStrike" cap="none">
                <a:solidFill>
                  <a:srgbClr val="0000FF"/>
                </a:solidFill>
                <a:latin typeface="Consolas"/>
                <a:ea typeface="Consolas"/>
                <a:cs typeface="Consolas"/>
                <a:sym typeface="Consolas"/>
              </a:rPr>
              <a:t>in</a:t>
            </a:r>
            <a:r>
              <a:rPr lang="en" sz="1000" b="0" i="0" u="none" strike="noStrike" cap="none">
                <a:solidFill>
                  <a:srgbClr val="000000"/>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apply</a:t>
            </a:r>
            <a:r>
              <a:rPr lang="en" sz="1000" b="0" i="0" u="none" strike="noStrike" cap="none">
                <a:solidFill>
                  <a:srgbClr val="000000"/>
                </a:solidFill>
                <a:latin typeface="Consolas"/>
                <a:ea typeface="Consolas"/>
                <a:cs typeface="Consolas"/>
                <a:sym typeface="Consolas"/>
              </a:rPr>
              <a:t> {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V1Switch( MyParser(), MyVerifyChecksum(), MyIngress(), MyEgress(), MyComputeChecksum(), MyDeparser() ) main;</a:t>
            </a:r>
            <a:endParaRPr sz="1000" b="0" i="0" u="none" strike="noStrike" cap="none">
              <a:solidFill>
                <a:srgbClr val="000000"/>
              </a:solidFill>
              <a:latin typeface="Consolas"/>
              <a:ea typeface="Consolas"/>
              <a:cs typeface="Consolas"/>
              <a:sym typeface="Consolas"/>
            </a:endParaRPr>
          </a:p>
        </p:txBody>
      </p:sp>
      <p:sp>
        <p:nvSpPr>
          <p:cNvPr id="1627" name="Shape 1627"/>
          <p:cNvSpPr/>
          <p:nvPr/>
        </p:nvSpPr>
        <p:spPr>
          <a:xfrm>
            <a:off x="711175" y="3812325"/>
            <a:ext cx="3472500" cy="8154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65500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Shape 1633"/>
          <p:cNvSpPr txBox="1">
            <a:spLocks noGrp="1"/>
          </p:cNvSpPr>
          <p:nvPr>
            <p:ph type="sldNum" idx="12"/>
          </p:nvPr>
        </p:nvSpPr>
        <p:spPr>
          <a:xfrm>
            <a:off x="7924800" y="4926807"/>
            <a:ext cx="1066800" cy="1596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888888"/>
              </a:buClr>
              <a:buSzPts val="206"/>
              <a:buFont typeface="Arial"/>
              <a:buNone/>
            </a:pPr>
            <a:fld id="{00000000-1234-1234-1234-123412341234}" type="slidenum">
              <a:rPr lang="en"/>
              <a:t>27</a:t>
            </a:fld>
            <a:endParaRPr/>
          </a:p>
        </p:txBody>
      </p:sp>
      <p:sp>
        <p:nvSpPr>
          <p:cNvPr id="1634" name="Shape 1634"/>
          <p:cNvSpPr txBox="1">
            <a:spLocks noGrp="1"/>
          </p:cNvSpPr>
          <p:nvPr>
            <p:ph type="title"/>
          </p:nvPr>
        </p:nvSpPr>
        <p:spPr>
          <a:xfrm>
            <a:off x="152400" y="58850"/>
            <a:ext cx="8686800" cy="47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P4</a:t>
            </a:r>
            <a:r>
              <a:rPr lang="en" sz="2430" b="1" i="0" u="none" strike="noStrike" cap="none" baseline="-25000">
                <a:solidFill>
                  <a:schemeClr val="dk1"/>
                </a:solidFill>
                <a:latin typeface="Arial"/>
                <a:ea typeface="Arial"/>
                <a:cs typeface="Arial"/>
                <a:sym typeface="Arial"/>
              </a:rPr>
              <a:t>16</a:t>
            </a:r>
            <a:r>
              <a:rPr lang="en" sz="2430" b="1" i="0" u="none" strike="noStrike" cap="none">
                <a:solidFill>
                  <a:schemeClr val="dk1"/>
                </a:solidFill>
                <a:latin typeface="Arial"/>
                <a:ea typeface="Arial"/>
                <a:cs typeface="Arial"/>
                <a:sym typeface="Arial"/>
              </a:rPr>
              <a:t> </a:t>
            </a:r>
            <a:r>
              <a:rPr lang="en" sz="2430"/>
              <a:t>Hello World</a:t>
            </a:r>
            <a:r>
              <a:rPr lang="en" sz="2430" b="1" i="0" u="none" strike="noStrike" cap="none">
                <a:solidFill>
                  <a:schemeClr val="dk1"/>
                </a:solidFill>
                <a:latin typeface="Arial"/>
                <a:ea typeface="Arial"/>
                <a:cs typeface="Arial"/>
                <a:sym typeface="Arial"/>
              </a:rPr>
              <a:t> (V1Model)</a:t>
            </a:r>
            <a:endParaRPr/>
          </a:p>
        </p:txBody>
      </p:sp>
      <p:sp>
        <p:nvSpPr>
          <p:cNvPr id="1635" name="Shape 1635"/>
          <p:cNvSpPr txBox="1"/>
          <p:nvPr/>
        </p:nvSpPr>
        <p:spPr>
          <a:xfrm>
            <a:off x="152400" y="742950"/>
            <a:ext cx="4164900" cy="4114800"/>
          </a:xfrm>
          <a:prstGeom prst="rect">
            <a:avLst/>
          </a:prstGeom>
          <a:solidFill>
            <a:srgbClr val="EEECE1"/>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#include</a:t>
            </a:r>
            <a:r>
              <a:rPr lang="en" sz="1000" b="0" i="0" u="none" strike="noStrike" cap="none">
                <a:solidFill>
                  <a:srgbClr val="000000"/>
                </a:solidFill>
                <a:latin typeface="Consolas"/>
                <a:ea typeface="Consolas"/>
                <a:cs typeface="Consolas"/>
                <a:sym typeface="Consolas"/>
              </a:rPr>
              <a:t> &lt;</a:t>
            </a:r>
            <a:r>
              <a:rPr lang="en" sz="1000" b="0" i="0" u="none" strike="noStrike" cap="none">
                <a:solidFill>
                  <a:srgbClr val="008000"/>
                </a:solidFill>
                <a:latin typeface="Consolas"/>
                <a:ea typeface="Consolas"/>
                <a:cs typeface="Consolas"/>
                <a:sym typeface="Consolas"/>
              </a:rPr>
              <a:t>core.p4</a:t>
            </a:r>
            <a:r>
              <a:rPr lang="en" sz="1000" b="0" i="0" u="none" strike="noStrike" cap="none">
                <a:solidFill>
                  <a:srgbClr val="000000"/>
                </a:solidFill>
                <a:latin typeface="Consolas"/>
                <a:ea typeface="Consolas"/>
                <a:cs typeface="Consolas"/>
                <a:sym typeface="Consolas"/>
              </a:rPr>
              <a:t>&gt;</a:t>
            </a:r>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#include</a:t>
            </a:r>
            <a:r>
              <a:rPr lang="en" sz="1000" b="0" i="0" u="none" strike="noStrike" cap="none">
                <a:solidFill>
                  <a:srgbClr val="000000"/>
                </a:solidFill>
                <a:latin typeface="Consolas"/>
                <a:ea typeface="Consolas"/>
                <a:cs typeface="Consolas"/>
                <a:sym typeface="Consolas"/>
              </a:rPr>
              <a:t> &lt;</a:t>
            </a:r>
            <a:r>
              <a:rPr lang="en" sz="1000" b="0" i="0" u="none" strike="noStrike" cap="none">
                <a:solidFill>
                  <a:srgbClr val="008000"/>
                </a:solidFill>
                <a:latin typeface="Consolas"/>
                <a:ea typeface="Consolas"/>
                <a:cs typeface="Consolas"/>
                <a:sym typeface="Consolas"/>
              </a:rPr>
              <a:t>v1model.p4</a:t>
            </a:r>
            <a:r>
              <a:rPr lang="en" sz="1000" b="0" i="0" u="none" strike="noStrike" cap="none">
                <a:solidFill>
                  <a:srgbClr val="000000"/>
                </a:solidFill>
                <a:latin typeface="Consolas"/>
                <a:ea typeface="Consolas"/>
                <a:cs typeface="Consolas"/>
                <a:sym typeface="Consolas"/>
              </a:rPr>
              <a:t>&gt;</a:t>
            </a: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struct</a:t>
            </a:r>
            <a:r>
              <a:rPr lang="en" sz="1000" b="0" i="0" u="none" strike="noStrike" cap="none">
                <a:solidFill>
                  <a:srgbClr val="000000"/>
                </a:solidFill>
                <a:latin typeface="Consolas"/>
                <a:ea typeface="Consolas"/>
                <a:cs typeface="Consolas"/>
                <a:sym typeface="Consolas"/>
              </a:rPr>
              <a:t> metadata {}</a:t>
            </a:r>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struct</a:t>
            </a:r>
            <a:r>
              <a:rPr lang="en" sz="1000" b="0" i="0" u="none" strike="noStrike" cap="none">
                <a:solidFill>
                  <a:srgbClr val="000000"/>
                </a:solidFill>
                <a:latin typeface="Consolas"/>
                <a:ea typeface="Consolas"/>
                <a:cs typeface="Consolas"/>
                <a:sym typeface="Consolas"/>
              </a:rPr>
              <a:t> headers {}</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parser</a:t>
            </a:r>
            <a:r>
              <a:rPr lang="en" sz="1000" b="0" i="0" u="none" strike="noStrike" cap="none">
                <a:solidFill>
                  <a:srgbClr val="000000"/>
                </a:solidFill>
                <a:latin typeface="Consolas"/>
                <a:ea typeface="Consolas"/>
                <a:cs typeface="Consolas"/>
                <a:sym typeface="Consolas"/>
              </a:rPr>
              <a:t> MyParser(packet_in packet, </a:t>
            </a:r>
            <a:r>
              <a:rPr lang="en" sz="1000" b="0" i="0" u="none" strike="noStrike" cap="none">
                <a:solidFill>
                  <a:srgbClr val="0000FF"/>
                </a:solidFill>
                <a:latin typeface="Consolas"/>
                <a:ea typeface="Consolas"/>
                <a:cs typeface="Consolas"/>
                <a:sym typeface="Consolas"/>
              </a:rPr>
              <a:t>out</a:t>
            </a:r>
            <a:r>
              <a:rPr lang="en" sz="1000" b="0" i="0" u="none" strike="noStrike" cap="none">
                <a:solidFill>
                  <a:srgbClr val="000000"/>
                </a:solidFill>
                <a:latin typeface="Consolas"/>
                <a:ea typeface="Consolas"/>
                <a:cs typeface="Consolas"/>
                <a:sym typeface="Consolas"/>
              </a:rPr>
              <a:t> headers hdr,</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metadata meta,</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standard_metadata_t standard_metadata)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state</a:t>
            </a:r>
            <a:r>
              <a:rPr lang="en" sz="1000" b="0" i="0" u="none" strike="noStrike" cap="none">
                <a:solidFill>
                  <a:srgbClr val="000000"/>
                </a:solidFill>
                <a:latin typeface="Consolas"/>
                <a:ea typeface="Consolas"/>
                <a:cs typeface="Consolas"/>
                <a:sym typeface="Consolas"/>
              </a:rPr>
              <a:t> start { transition accept; }</a:t>
            </a: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control</a:t>
            </a:r>
            <a:r>
              <a:rPr lang="en" sz="1000" b="0" i="0" u="none" strike="noStrike" cap="none">
                <a:solidFill>
                  <a:srgbClr val="000000"/>
                </a:solidFill>
                <a:latin typeface="Consolas"/>
                <a:ea typeface="Consolas"/>
                <a:cs typeface="Consolas"/>
                <a:sym typeface="Consolas"/>
              </a:rPr>
              <a:t> MyIngress(</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headers hdr,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metadata meta,</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standard_metadata_t standard_metadata)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action</a:t>
            </a:r>
            <a:r>
              <a:rPr lang="en" sz="1000" b="0" i="0" u="none" strike="noStrike" cap="none">
                <a:solidFill>
                  <a:srgbClr val="000000"/>
                </a:solidFill>
                <a:latin typeface="Consolas"/>
                <a:ea typeface="Consolas"/>
                <a:cs typeface="Consolas"/>
                <a:sym typeface="Consolas"/>
              </a:rPr>
              <a:t> set_egress_spec(bit&lt;9&gt; port)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standard_metadata.egress_spec = port;</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table</a:t>
            </a:r>
            <a:r>
              <a:rPr lang="en" sz="1000" b="0" i="0" u="none" strike="noStrike" cap="none">
                <a:solidFill>
                  <a:srgbClr val="000000"/>
                </a:solidFill>
                <a:latin typeface="Consolas"/>
                <a:ea typeface="Consolas"/>
                <a:cs typeface="Consolas"/>
                <a:sym typeface="Consolas"/>
              </a:rPr>
              <a:t> forward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key</a:t>
            </a:r>
            <a:r>
              <a:rPr lang="en" sz="1000" b="0" i="0" u="none" strike="noStrike" cap="none">
                <a:solidFill>
                  <a:srgbClr val="000000"/>
                </a:solidFill>
                <a:latin typeface="Consolas"/>
                <a:ea typeface="Consolas"/>
                <a:cs typeface="Consolas"/>
                <a:sym typeface="Consolas"/>
              </a:rPr>
              <a:t> = { standard_metadata.ingress_port: exact;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actions</a:t>
            </a:r>
            <a:r>
              <a:rPr lang="en" sz="1000" b="0" i="0" u="none" strike="noStrike" cap="none">
                <a:solidFill>
                  <a:srgbClr val="000000"/>
                </a:solidFill>
                <a:latin typeface="Consolas"/>
                <a:ea typeface="Consolas"/>
                <a:cs typeface="Consolas"/>
                <a:sym typeface="Consolas"/>
              </a:rPr>
              <a:t> =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set_egress_spec;</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NoAction;</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size</a:t>
            </a:r>
            <a:r>
              <a:rPr lang="en" sz="1000" b="0" i="0" u="none" strike="noStrike" cap="none">
                <a:solidFill>
                  <a:srgbClr val="000000"/>
                </a:solidFill>
                <a:latin typeface="Consolas"/>
                <a:ea typeface="Consolas"/>
                <a:cs typeface="Consolas"/>
                <a:sym typeface="Consolas"/>
              </a:rPr>
              <a:t> = 1024;</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default_action</a:t>
            </a:r>
            <a:r>
              <a:rPr lang="en" sz="1000" b="0" i="0" u="none" strike="noStrike" cap="none">
                <a:solidFill>
                  <a:srgbClr val="000000"/>
                </a:solidFill>
                <a:latin typeface="Consolas"/>
                <a:ea typeface="Consolas"/>
                <a:cs typeface="Consolas"/>
                <a:sym typeface="Consolas"/>
              </a:rPr>
              <a:t> = NoAction();</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apply</a:t>
            </a:r>
            <a:r>
              <a:rPr lang="en" sz="1000" b="0" i="0" u="none" strike="noStrike" cap="none">
                <a:solidFill>
                  <a:srgbClr val="000000"/>
                </a:solidFill>
                <a:latin typeface="Consolas"/>
                <a:ea typeface="Consolas"/>
                <a:cs typeface="Consolas"/>
                <a:sym typeface="Consolas"/>
              </a:rPr>
              <a:t> {   forward.apply();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a:t>
            </a:r>
            <a:endParaRPr sz="1000" b="0" i="0" u="none" strike="noStrike" cap="none">
              <a:solidFill>
                <a:srgbClr val="000000"/>
              </a:solidFill>
              <a:latin typeface="Consolas"/>
              <a:ea typeface="Consolas"/>
              <a:cs typeface="Consolas"/>
              <a:sym typeface="Consolas"/>
            </a:endParaRPr>
          </a:p>
        </p:txBody>
      </p:sp>
      <p:sp>
        <p:nvSpPr>
          <p:cNvPr id="1636" name="Shape 1636"/>
          <p:cNvSpPr txBox="1"/>
          <p:nvPr/>
        </p:nvSpPr>
        <p:spPr>
          <a:xfrm>
            <a:off x="4437089" y="742950"/>
            <a:ext cx="4417200" cy="4114800"/>
          </a:xfrm>
          <a:prstGeom prst="rect">
            <a:avLst/>
          </a:prstGeom>
          <a:solidFill>
            <a:srgbClr val="EEECE1"/>
          </a:solidFill>
          <a:ln>
            <a:noFill/>
          </a:ln>
          <a:effectLst>
            <a:outerShdw blurRad="50799" dist="38100" dir="2700000" algn="tl" rotWithShape="0">
              <a:srgbClr val="000000">
                <a:alpha val="40000"/>
              </a:srgbClr>
            </a:outerShdw>
          </a:effectLst>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control</a:t>
            </a:r>
            <a:r>
              <a:rPr lang="en" sz="1000" b="0" i="0" u="none" strike="noStrike" cap="none">
                <a:solidFill>
                  <a:srgbClr val="000000"/>
                </a:solidFill>
                <a:latin typeface="Consolas"/>
                <a:ea typeface="Consolas"/>
                <a:cs typeface="Consolas"/>
                <a:sym typeface="Consolas"/>
              </a:rPr>
              <a:t> MyEgress(</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headers hdr,</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metadata meta,</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standard_metadata_t standard_metadata)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apply</a:t>
            </a:r>
            <a:r>
              <a:rPr lang="en" sz="1000" b="0" i="0" u="none" strike="noStrike" cap="none">
                <a:solidFill>
                  <a:srgbClr val="000000"/>
                </a:solidFill>
                <a:latin typeface="Consolas"/>
                <a:ea typeface="Consolas"/>
                <a:cs typeface="Consolas"/>
                <a:sym typeface="Consolas"/>
              </a:rPr>
              <a:t> {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lvl="0" indent="0" rtl="0">
              <a:spcBef>
                <a:spcPts val="0"/>
              </a:spcBef>
              <a:spcAft>
                <a:spcPts val="0"/>
              </a:spcAft>
              <a:buClr>
                <a:schemeClr val="hlink"/>
              </a:buClr>
              <a:buSzPts val="1000"/>
              <a:buFont typeface="Consolas"/>
              <a:buNone/>
            </a:pPr>
            <a:r>
              <a:rPr lang="en" sz="1000">
                <a:solidFill>
                  <a:schemeClr val="hlink"/>
                </a:solidFill>
                <a:latin typeface="Consolas"/>
                <a:ea typeface="Consolas"/>
                <a:cs typeface="Consolas"/>
                <a:sym typeface="Consolas"/>
              </a:rPr>
              <a:t>control</a:t>
            </a:r>
            <a:r>
              <a:rPr lang="en" sz="1000">
                <a:solidFill>
                  <a:schemeClr val="dk1"/>
                </a:solidFill>
                <a:latin typeface="Consolas"/>
                <a:ea typeface="Consolas"/>
                <a:cs typeface="Consolas"/>
                <a:sym typeface="Consolas"/>
              </a:rPr>
              <a:t> MyVerifyChecksum(</a:t>
            </a:r>
            <a:r>
              <a:rPr lang="en" sz="1000">
                <a:solidFill>
                  <a:schemeClr val="hlink"/>
                </a:solidFill>
                <a:latin typeface="Consolas"/>
                <a:ea typeface="Consolas"/>
                <a:cs typeface="Consolas"/>
                <a:sym typeface="Consolas"/>
              </a:rPr>
              <a:t>inout</a:t>
            </a:r>
            <a:r>
              <a:rPr lang="en" sz="1000">
                <a:solidFill>
                  <a:schemeClr val="dk1"/>
                </a:solidFill>
                <a:latin typeface="Consolas"/>
                <a:ea typeface="Consolas"/>
                <a:cs typeface="Consolas"/>
                <a:sym typeface="Consolas"/>
              </a:rPr>
              <a:t> headers hdr, </a:t>
            </a:r>
            <a:r>
              <a:rPr lang="en" sz="1000">
                <a:solidFill>
                  <a:schemeClr val="hlink"/>
                </a:solidFill>
                <a:latin typeface="Consolas"/>
                <a:ea typeface="Consolas"/>
                <a:cs typeface="Consolas"/>
                <a:sym typeface="Consolas"/>
              </a:rPr>
              <a:t>inout</a:t>
            </a:r>
            <a:r>
              <a:rPr lang="en" sz="1000">
                <a:solidFill>
                  <a:schemeClr val="dk1"/>
                </a:solidFill>
                <a:latin typeface="Consolas"/>
                <a:ea typeface="Consolas"/>
                <a:cs typeface="Consolas"/>
                <a:sym typeface="Consolas"/>
              </a:rPr>
              <a:t> metadata meta) {   </a:t>
            </a:r>
            <a:r>
              <a:rPr lang="en" sz="1000">
                <a:solidFill>
                  <a:srgbClr val="0000FF"/>
                </a:solidFill>
                <a:latin typeface="Consolas"/>
                <a:ea typeface="Consolas"/>
                <a:cs typeface="Consolas"/>
                <a:sym typeface="Consolas"/>
              </a:rPr>
              <a:t>apply</a:t>
            </a:r>
            <a:r>
              <a:rPr lang="en" sz="1000">
                <a:solidFill>
                  <a:schemeClr val="dk1"/>
                </a:solidFill>
                <a:latin typeface="Consolas"/>
                <a:ea typeface="Consolas"/>
                <a:cs typeface="Consolas"/>
                <a:sym typeface="Consolas"/>
              </a:rPr>
              <a:t> { }   }</a:t>
            </a:r>
            <a:endParaRPr sz="1000">
              <a:solidFill>
                <a:schemeClr val="dk1"/>
              </a:solidFill>
              <a:latin typeface="Consolas"/>
              <a:ea typeface="Consolas"/>
              <a:cs typeface="Consolas"/>
              <a:sym typeface="Consolas"/>
            </a:endParaRPr>
          </a:p>
          <a:p>
            <a:pPr marL="0" lvl="0" indent="0" rtl="0">
              <a:spcBef>
                <a:spcPts val="0"/>
              </a:spcBef>
              <a:spcAft>
                <a:spcPts val="0"/>
              </a:spcAft>
              <a:buClr>
                <a:schemeClr val="hlink"/>
              </a:buClr>
              <a:buSzPts val="1000"/>
              <a:buFont typeface="Consolas"/>
              <a:buNone/>
            </a:pPr>
            <a:endParaRPr sz="1000">
              <a:solidFill>
                <a:schemeClr val="dk1"/>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control</a:t>
            </a:r>
            <a:r>
              <a:rPr lang="en" sz="1000" b="0" i="0" u="none" strike="noStrike" cap="none">
                <a:solidFill>
                  <a:srgbClr val="000000"/>
                </a:solidFill>
                <a:latin typeface="Consolas"/>
                <a:ea typeface="Consolas"/>
                <a:cs typeface="Consolas"/>
                <a:sym typeface="Consolas"/>
              </a:rPr>
              <a:t> MyComputeChecksum(</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headers hdr, </a:t>
            </a:r>
            <a:r>
              <a:rPr lang="en" sz="1000" b="0" i="0" u="none" strike="noStrike" cap="none">
                <a:solidFill>
                  <a:srgbClr val="0000FF"/>
                </a:solidFill>
                <a:latin typeface="Consolas"/>
                <a:ea typeface="Consolas"/>
                <a:cs typeface="Consolas"/>
                <a:sym typeface="Consolas"/>
              </a:rPr>
              <a:t>inout</a:t>
            </a:r>
            <a:r>
              <a:rPr lang="en" sz="1000" b="0" i="0" u="none" strike="noStrike" cap="none">
                <a:solidFill>
                  <a:srgbClr val="000000"/>
                </a:solidFill>
                <a:latin typeface="Consolas"/>
                <a:ea typeface="Consolas"/>
                <a:cs typeface="Consolas"/>
                <a:sym typeface="Consolas"/>
              </a:rPr>
              <a:t> metadata meta) {   </a:t>
            </a:r>
            <a:r>
              <a:rPr lang="en" sz="1000" b="0" i="0" u="none" strike="noStrike" cap="none">
                <a:solidFill>
                  <a:srgbClr val="0000FF"/>
                </a:solidFill>
                <a:latin typeface="Consolas"/>
                <a:ea typeface="Consolas"/>
                <a:cs typeface="Consolas"/>
                <a:sym typeface="Consolas"/>
              </a:rPr>
              <a:t>apply</a:t>
            </a:r>
            <a:r>
              <a:rPr lang="en" sz="1000" b="0" i="0" u="none" strike="noStrike" cap="none">
                <a:solidFill>
                  <a:srgbClr val="000000"/>
                </a:solidFill>
                <a:latin typeface="Consolas"/>
                <a:ea typeface="Consolas"/>
                <a:cs typeface="Consolas"/>
                <a:sym typeface="Consolas"/>
              </a:rPr>
              <a:t> { }   }</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FF"/>
              </a:buClr>
              <a:buSzPts val="1000"/>
              <a:buFont typeface="Consolas"/>
              <a:buNone/>
            </a:pPr>
            <a:r>
              <a:rPr lang="en" sz="1000" b="0" i="0" u="none" strike="noStrike" cap="none">
                <a:solidFill>
                  <a:srgbClr val="0000FF"/>
                </a:solidFill>
                <a:latin typeface="Consolas"/>
                <a:ea typeface="Consolas"/>
                <a:cs typeface="Consolas"/>
                <a:sym typeface="Consolas"/>
              </a:rPr>
              <a:t>control</a:t>
            </a:r>
            <a:r>
              <a:rPr lang="en" sz="1000" b="0" i="0" u="none" strike="noStrike" cap="none">
                <a:solidFill>
                  <a:srgbClr val="000000"/>
                </a:solidFill>
                <a:latin typeface="Consolas"/>
                <a:ea typeface="Consolas"/>
                <a:cs typeface="Consolas"/>
                <a:sym typeface="Consolas"/>
              </a:rPr>
              <a:t> MyDeparser(packet_out packet, </a:t>
            </a:r>
            <a:r>
              <a:rPr lang="en" sz="1000" b="0" i="0" u="none" strike="noStrike" cap="none">
                <a:solidFill>
                  <a:srgbClr val="0000FF"/>
                </a:solidFill>
                <a:latin typeface="Consolas"/>
                <a:ea typeface="Consolas"/>
                <a:cs typeface="Consolas"/>
                <a:sym typeface="Consolas"/>
              </a:rPr>
              <a:t>in</a:t>
            </a:r>
            <a:r>
              <a:rPr lang="en" sz="1000" b="0" i="0" u="none" strike="noStrike" cap="none">
                <a:solidFill>
                  <a:srgbClr val="000000"/>
                </a:solidFill>
                <a:latin typeface="Consolas"/>
                <a:ea typeface="Consolas"/>
                <a:cs typeface="Consolas"/>
                <a:sym typeface="Consolas"/>
              </a:rPr>
              <a:t> headers hdr)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    </a:t>
            </a:r>
            <a:r>
              <a:rPr lang="en" sz="1000" b="0" i="0" u="none" strike="noStrike" cap="none">
                <a:solidFill>
                  <a:srgbClr val="0000FF"/>
                </a:solidFill>
                <a:latin typeface="Consolas"/>
                <a:ea typeface="Consolas"/>
                <a:cs typeface="Consolas"/>
                <a:sym typeface="Consolas"/>
              </a:rPr>
              <a:t>apply</a:t>
            </a:r>
            <a:r>
              <a:rPr lang="en" sz="1000" b="0" i="0" u="none" strike="noStrike" cap="none">
                <a:solidFill>
                  <a:srgbClr val="000000"/>
                </a:solidFill>
                <a:latin typeface="Consolas"/>
                <a:ea typeface="Consolas"/>
                <a:cs typeface="Consolas"/>
                <a:sym typeface="Consolas"/>
              </a:rPr>
              <a:t> { }</a:t>
            </a:r>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a:t>
            </a:r>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Consolas"/>
              <a:ea typeface="Consolas"/>
              <a:cs typeface="Consolas"/>
              <a:sym typeface="Consolas"/>
            </a:endParaRPr>
          </a:p>
          <a:p>
            <a:pPr marL="0" marR="0" lvl="0" indent="0" algn="l" rtl="0">
              <a:lnSpc>
                <a:spcPct val="100000"/>
              </a:lnSpc>
              <a:spcBef>
                <a:spcPts val="0"/>
              </a:spcBef>
              <a:spcAft>
                <a:spcPts val="0"/>
              </a:spcAft>
              <a:buClr>
                <a:srgbClr val="000000"/>
              </a:buClr>
              <a:buSzPts val="1000"/>
              <a:buFont typeface="Consolas"/>
              <a:buNone/>
            </a:pPr>
            <a:r>
              <a:rPr lang="en" sz="1000" b="0" i="0" u="none" strike="noStrike" cap="none">
                <a:solidFill>
                  <a:srgbClr val="000000"/>
                </a:solidFill>
                <a:latin typeface="Consolas"/>
                <a:ea typeface="Consolas"/>
                <a:cs typeface="Consolas"/>
                <a:sym typeface="Consolas"/>
              </a:rPr>
              <a:t>V1Switch( MyParser(), MyVerifyChecksum(), MyIngress(), MyEgress(), MyComputeChecksum(), MyDeparser() ) main;</a:t>
            </a:r>
            <a:endParaRPr sz="1000" b="0" i="0" u="none" strike="noStrike" cap="none">
              <a:solidFill>
                <a:srgbClr val="000000"/>
              </a:solidFill>
              <a:latin typeface="Consolas"/>
              <a:ea typeface="Consolas"/>
              <a:cs typeface="Consolas"/>
              <a:sym typeface="Consolas"/>
            </a:endParaRPr>
          </a:p>
        </p:txBody>
      </p:sp>
      <p:cxnSp>
        <p:nvCxnSpPr>
          <p:cNvPr id="1637" name="Shape 1637"/>
          <p:cNvCxnSpPr/>
          <p:nvPr/>
        </p:nvCxnSpPr>
        <p:spPr>
          <a:xfrm rot="10800000">
            <a:off x="4299550" y="3895800"/>
            <a:ext cx="578100" cy="41550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sp>
        <p:nvSpPr>
          <p:cNvPr id="1638" name="Shape 1638"/>
          <p:cNvSpPr/>
          <p:nvPr/>
        </p:nvSpPr>
        <p:spPr>
          <a:xfrm>
            <a:off x="4086650" y="3275100"/>
            <a:ext cx="214750" cy="633525"/>
          </a:xfrm>
          <a:custGeom>
            <a:avLst/>
            <a:gdLst/>
            <a:ahLst/>
            <a:cxnLst/>
            <a:rect l="0" t="0" r="0" b="0"/>
            <a:pathLst>
              <a:path w="8590" h="25341" extrusionOk="0">
                <a:moveTo>
                  <a:pt x="8590" y="25341"/>
                </a:moveTo>
                <a:cubicBezTo>
                  <a:pt x="2283" y="19034"/>
                  <a:pt x="7979" y="3985"/>
                  <a:pt x="0" y="0"/>
                </a:cubicBezTo>
              </a:path>
            </a:pathLst>
          </a:custGeom>
          <a:noFill/>
          <a:ln w="28575" cap="flat" cmpd="sng">
            <a:solidFill>
              <a:srgbClr val="000000"/>
            </a:solidFill>
            <a:prstDash val="solid"/>
            <a:round/>
            <a:headEnd type="none" w="lg" len="lg"/>
            <a:tailEnd type="none" w="lg" len="lg"/>
          </a:ln>
        </p:spPr>
      </p:sp>
      <p:sp>
        <p:nvSpPr>
          <p:cNvPr id="1639" name="Shape 1639"/>
          <p:cNvSpPr/>
          <p:nvPr/>
        </p:nvSpPr>
        <p:spPr>
          <a:xfrm rot="10800000" flipH="1">
            <a:off x="4086650" y="3908625"/>
            <a:ext cx="214750" cy="633525"/>
          </a:xfrm>
          <a:custGeom>
            <a:avLst/>
            <a:gdLst/>
            <a:ahLst/>
            <a:cxnLst/>
            <a:rect l="0" t="0" r="0" b="0"/>
            <a:pathLst>
              <a:path w="8590" h="25341" extrusionOk="0">
                <a:moveTo>
                  <a:pt x="8590" y="25341"/>
                </a:moveTo>
                <a:cubicBezTo>
                  <a:pt x="2283" y="19034"/>
                  <a:pt x="7979" y="3985"/>
                  <a:pt x="0" y="0"/>
                </a:cubicBezTo>
              </a:path>
            </a:pathLst>
          </a:custGeom>
          <a:noFill/>
          <a:ln w="28575" cap="flat" cmpd="sng">
            <a:solidFill>
              <a:srgbClr val="000000"/>
            </a:solidFill>
            <a:prstDash val="solid"/>
            <a:round/>
            <a:headEnd type="none" w="lg" len="lg"/>
            <a:tailEnd type="none" w="lg" len="lg"/>
          </a:ln>
        </p:spPr>
      </p:sp>
      <p:sp>
        <p:nvSpPr>
          <p:cNvPr id="1640" name="Shape 1640"/>
          <p:cNvSpPr/>
          <p:nvPr/>
        </p:nvSpPr>
        <p:spPr>
          <a:xfrm>
            <a:off x="438975" y="3198750"/>
            <a:ext cx="3647700" cy="1428900"/>
          </a:xfrm>
          <a:prstGeom prst="rect">
            <a:avLst/>
          </a:prstGeom>
          <a:noFill/>
          <a:ln w="28575" cap="flat" cmpd="sng">
            <a:solidFill>
              <a:srgbClr val="FF0000"/>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graphicFrame>
        <p:nvGraphicFramePr>
          <p:cNvPr id="1641" name="Shape 1641"/>
          <p:cNvGraphicFramePr/>
          <p:nvPr/>
        </p:nvGraphicFramePr>
        <p:xfrm>
          <a:off x="4890000" y="3775788"/>
          <a:ext cx="3104100" cy="1005750"/>
        </p:xfrm>
        <a:graphic>
          <a:graphicData uri="http://schemas.openxmlformats.org/drawingml/2006/table">
            <a:tbl>
              <a:tblPr>
                <a:noFill/>
                <a:tableStyleId>{29BB21CA-31D8-4ACC-9BCE-1CFFEFA9DD33}</a:tableStyleId>
              </a:tblPr>
              <a:tblGrid>
                <a:gridCol w="638150"/>
                <a:gridCol w="1469475"/>
                <a:gridCol w="996475"/>
              </a:tblGrid>
              <a:tr h="0">
                <a:tc>
                  <a:txBody>
                    <a:bodyPr/>
                    <a:lstStyle/>
                    <a:p>
                      <a:pPr marL="0" lvl="0" indent="0" algn="ctr" rtl="0">
                        <a:spcBef>
                          <a:spcPts val="0"/>
                        </a:spcBef>
                        <a:spcAft>
                          <a:spcPts val="0"/>
                        </a:spcAft>
                        <a:buNone/>
                      </a:pPr>
                      <a:r>
                        <a:rPr lang="en" sz="1000" b="1"/>
                        <a:t>Key</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000" b="1"/>
                        <a:t>Action Name</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000" b="1"/>
                        <a:t>Action Data</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r>
              <a:tr h="310825">
                <a:tc>
                  <a:txBody>
                    <a:bodyPr/>
                    <a:lstStyle/>
                    <a:p>
                      <a:pPr marL="0" lvl="0" indent="0" algn="ctr" rtl="0">
                        <a:spcBef>
                          <a:spcPts val="0"/>
                        </a:spcBef>
                        <a:spcAft>
                          <a:spcPts val="0"/>
                        </a:spcAft>
                        <a:buNone/>
                      </a:pPr>
                      <a:r>
                        <a:rPr lang="en" sz="1000" b="1"/>
                        <a:t>1</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000" b="1"/>
                        <a:t>set_egress_spec</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000" b="1"/>
                        <a:t>2</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r>
              <a:tr h="0">
                <a:tc>
                  <a:txBody>
                    <a:bodyPr/>
                    <a:lstStyle/>
                    <a:p>
                      <a:pPr marL="0" lvl="0" indent="0" algn="ctr" rtl="0">
                        <a:spcBef>
                          <a:spcPts val="0"/>
                        </a:spcBef>
                        <a:spcAft>
                          <a:spcPts val="0"/>
                        </a:spcAft>
                        <a:buNone/>
                      </a:pPr>
                      <a:r>
                        <a:rPr lang="en" sz="1000" b="1"/>
                        <a:t>2</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000" b="1"/>
                        <a:t>set_egress_spec</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c>
                  <a:txBody>
                    <a:bodyPr/>
                    <a:lstStyle/>
                    <a:p>
                      <a:pPr marL="0" lvl="0" indent="0" algn="ctr" rtl="0">
                        <a:spcBef>
                          <a:spcPts val="0"/>
                        </a:spcBef>
                        <a:spcAft>
                          <a:spcPts val="0"/>
                        </a:spcAft>
                        <a:buNone/>
                      </a:pPr>
                      <a:r>
                        <a:rPr lang="en" sz="1000" b="1"/>
                        <a:t>1</a:t>
                      </a:r>
                      <a:endParaRPr sz="1000" b="1"/>
                    </a:p>
                  </a:txBody>
                  <a:tcPr marL="91425" marR="91425" marT="91425" marB="91425">
                    <a:lnL w="38100" cap="flat" cmpd="sng">
                      <a:solidFill>
                        <a:srgbClr val="9E9E9E"/>
                      </a:solidFill>
                      <a:prstDash val="solid"/>
                      <a:round/>
                      <a:headEnd type="none" w="med" len="med"/>
                      <a:tailEnd type="none" w="med" len="med"/>
                    </a:lnL>
                    <a:lnR w="38100" cap="flat" cmpd="sng">
                      <a:solidFill>
                        <a:srgbClr val="9E9E9E"/>
                      </a:solidFill>
                      <a:prstDash val="solid"/>
                      <a:round/>
                      <a:headEnd type="none" w="med" len="med"/>
                      <a:tailEnd type="none" w="med" len="med"/>
                    </a:lnR>
                    <a:lnT w="38100" cap="flat" cmpd="sng">
                      <a:solidFill>
                        <a:srgbClr val="9E9E9E"/>
                      </a:solidFill>
                      <a:prstDash val="solid"/>
                      <a:round/>
                      <a:headEnd type="none" w="med" len="med"/>
                      <a:tailEnd type="none" w="med" len="med"/>
                    </a:lnT>
                    <a:lnB w="38100" cap="flat" cmpd="sng">
                      <a:solidFill>
                        <a:srgbClr val="9E9E9E"/>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8221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7"/>
                                        </p:tgtEl>
                                        <p:attrNameLst>
                                          <p:attrName>style.visibility</p:attrName>
                                        </p:attrNameLst>
                                      </p:cBhvr>
                                      <p:to>
                                        <p:strVal val="visible"/>
                                      </p:to>
                                    </p:set>
                                    <p:animEffect transition="in" filter="fade">
                                      <p:cBhvr>
                                        <p:cTn id="7" dur="1000"/>
                                        <p:tgtEl>
                                          <p:spTgt spid="1637"/>
                                        </p:tgtEl>
                                      </p:cBhvr>
                                    </p:animEffect>
                                  </p:childTnLst>
                                </p:cTn>
                              </p:par>
                              <p:par>
                                <p:cTn id="8" presetID="10" presetClass="entr" presetSubtype="0" fill="hold" nodeType="withEffect">
                                  <p:stCondLst>
                                    <p:cond delay="0"/>
                                  </p:stCondLst>
                                  <p:childTnLst>
                                    <p:set>
                                      <p:cBhvr>
                                        <p:cTn id="9" dur="1" fill="hold">
                                          <p:stCondLst>
                                            <p:cond delay="0"/>
                                          </p:stCondLst>
                                        </p:cTn>
                                        <p:tgtEl>
                                          <p:spTgt spid="1638"/>
                                        </p:tgtEl>
                                        <p:attrNameLst>
                                          <p:attrName>style.visibility</p:attrName>
                                        </p:attrNameLst>
                                      </p:cBhvr>
                                      <p:to>
                                        <p:strVal val="visible"/>
                                      </p:to>
                                    </p:set>
                                    <p:animEffect transition="in" filter="fade">
                                      <p:cBhvr>
                                        <p:cTn id="10" dur="1000"/>
                                        <p:tgtEl>
                                          <p:spTgt spid="1638"/>
                                        </p:tgtEl>
                                      </p:cBhvr>
                                    </p:animEffect>
                                  </p:childTnLst>
                                </p:cTn>
                              </p:par>
                              <p:par>
                                <p:cTn id="11" presetID="10" presetClass="entr" presetSubtype="0" fill="hold" nodeType="withEffect">
                                  <p:stCondLst>
                                    <p:cond delay="0"/>
                                  </p:stCondLst>
                                  <p:childTnLst>
                                    <p:set>
                                      <p:cBhvr>
                                        <p:cTn id="12" dur="1" fill="hold">
                                          <p:stCondLst>
                                            <p:cond delay="0"/>
                                          </p:stCondLst>
                                        </p:cTn>
                                        <p:tgtEl>
                                          <p:spTgt spid="1639"/>
                                        </p:tgtEl>
                                        <p:attrNameLst>
                                          <p:attrName>style.visibility</p:attrName>
                                        </p:attrNameLst>
                                      </p:cBhvr>
                                      <p:to>
                                        <p:strVal val="visible"/>
                                      </p:to>
                                    </p:set>
                                    <p:animEffect transition="in" filter="fade">
                                      <p:cBhvr>
                                        <p:cTn id="13" dur="1000"/>
                                        <p:tgtEl>
                                          <p:spTgt spid="1639"/>
                                        </p:tgtEl>
                                      </p:cBhvr>
                                    </p:animEffect>
                                  </p:childTnLst>
                                </p:cTn>
                              </p:par>
                              <p:par>
                                <p:cTn id="14" presetID="10" presetClass="entr" presetSubtype="0" fill="hold" nodeType="withEffect">
                                  <p:stCondLst>
                                    <p:cond delay="0"/>
                                  </p:stCondLst>
                                  <p:childTnLst>
                                    <p:set>
                                      <p:cBhvr>
                                        <p:cTn id="15" dur="1" fill="hold">
                                          <p:stCondLst>
                                            <p:cond delay="0"/>
                                          </p:stCondLst>
                                        </p:cTn>
                                        <p:tgtEl>
                                          <p:spTgt spid="1641"/>
                                        </p:tgtEl>
                                        <p:attrNameLst>
                                          <p:attrName>style.visibility</p:attrName>
                                        </p:attrNameLst>
                                      </p:cBhvr>
                                      <p:to>
                                        <p:strVal val="visible"/>
                                      </p:to>
                                    </p:set>
                                    <p:animEffect transition="in" filter="fade">
                                      <p:cBhvr>
                                        <p:cTn id="16" dur="1000"/>
                                        <p:tgtEl>
                                          <p:spTgt spid="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a:t>
            </a:r>
            <a:r>
              <a:rPr lang="en-US" baseline="-25000" dirty="0" smtClean="0"/>
              <a:t>16</a:t>
            </a:r>
            <a:r>
              <a:rPr lang="en-US" dirty="0" smtClean="0"/>
              <a:t> Data Types</a:t>
            </a:r>
            <a:endParaRPr lang="en-US" dirty="0"/>
          </a:p>
        </p:txBody>
      </p:sp>
      <p:sp>
        <p:nvSpPr>
          <p:cNvPr id="3" name="Content Placeholder 2"/>
          <p:cNvSpPr>
            <a:spLocks noGrp="1"/>
          </p:cNvSpPr>
          <p:nvPr>
            <p:ph sz="half" idx="1"/>
          </p:nvPr>
        </p:nvSpPr>
        <p:spPr/>
        <p:txBody>
          <a:bodyPr/>
          <a:lstStyle/>
          <a:p>
            <a:r>
              <a:rPr lang="en-US" dirty="0" smtClean="0"/>
              <a:t>Basic Data Types</a:t>
            </a:r>
          </a:p>
          <a:p>
            <a:r>
              <a:rPr lang="en-US" dirty="0" smtClean="0"/>
              <a:t>Derived Data Types</a:t>
            </a:r>
          </a:p>
          <a:p>
            <a:pPr lvl="1"/>
            <a:r>
              <a:rPr lang="en-US" dirty="0" smtClean="0"/>
              <a:t>Headers and metadata</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2326981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ln>
            <a:noFill/>
          </a:ln>
        </p:spPr>
        <p:txBody>
          <a:bodyPr>
            <a:normAutofit lnSpcReduction="10000"/>
          </a:bodyPr>
          <a:lstStyle/>
          <a:p>
            <a:r>
              <a:rPr lang="en-US" sz="1200" b="1" u="sng" dirty="0">
                <a:latin typeface="+mn-lt"/>
              </a:rPr>
              <a:t>Example:</a:t>
            </a:r>
            <a:r>
              <a:rPr lang="en-US" sz="1200" b="1" dirty="0">
                <a:latin typeface="+mn-lt"/>
              </a:rPr>
              <a:t> </a:t>
            </a:r>
            <a:r>
              <a:rPr lang="en-US" sz="1200" dirty="0">
                <a:latin typeface="+mn-lt"/>
              </a:rPr>
              <a:t>Declaring </a:t>
            </a:r>
            <a:r>
              <a:rPr lang="en-US" sz="1200" dirty="0" smtClean="0">
                <a:latin typeface="+mn-lt"/>
              </a:rPr>
              <a:t>L2 headers</a:t>
            </a:r>
            <a:endParaRPr lang="en-US" sz="1200" dirty="0">
              <a:latin typeface="+mn-lt"/>
            </a:endParaRPr>
          </a:p>
          <a:p>
            <a:endParaRPr lang="en-US" sz="1050" b="1" dirty="0" smtClean="0">
              <a:latin typeface="Courier New"/>
              <a:cs typeface="Courier New"/>
            </a:endParaRPr>
          </a:p>
          <a:p>
            <a:endParaRPr lang="en-US" sz="1100" b="1" dirty="0" smtClean="0"/>
          </a:p>
          <a:p>
            <a:endParaRPr lang="en-US" sz="1100" b="1" dirty="0" smtClean="0"/>
          </a:p>
          <a:p>
            <a:r>
              <a:rPr lang="en-US" sz="1100" b="1" dirty="0" smtClean="0"/>
              <a:t>header</a:t>
            </a:r>
            <a:r>
              <a:rPr lang="en-US" sz="1100" dirty="0" smtClean="0"/>
              <a:t> </a:t>
            </a:r>
            <a:r>
              <a:rPr lang="en-US" sz="1100" b="1" dirty="0" err="1">
                <a:solidFill>
                  <a:srgbClr val="00B050"/>
                </a:solidFill>
              </a:rPr>
              <a:t>ethernet_t</a:t>
            </a:r>
            <a:r>
              <a:rPr lang="en-US" sz="1100" dirty="0"/>
              <a:t> </a:t>
            </a:r>
            <a:r>
              <a:rPr lang="en-US" sz="1100" dirty="0" smtClean="0"/>
              <a:t>{</a:t>
            </a:r>
            <a:endParaRPr lang="en-US" sz="1100" dirty="0"/>
          </a:p>
          <a:p>
            <a:r>
              <a:rPr lang="en-US" sz="1100" dirty="0"/>
              <a:t>    </a:t>
            </a:r>
            <a:r>
              <a:rPr lang="en-US" sz="1100" b="1" dirty="0" smtClean="0">
                <a:solidFill>
                  <a:srgbClr val="00B050"/>
                </a:solidFill>
              </a:rPr>
              <a:t>bit</a:t>
            </a:r>
            <a:r>
              <a:rPr lang="en-US" sz="1100" dirty="0" smtClean="0">
                <a:solidFill>
                  <a:srgbClr val="00B050"/>
                </a:solidFill>
              </a:rPr>
              <a:t>&lt;48&gt;</a:t>
            </a:r>
            <a:r>
              <a:rPr lang="en-US" sz="1100" dirty="0" smtClean="0"/>
              <a:t>     </a:t>
            </a:r>
            <a:r>
              <a:rPr lang="en-US" sz="1100" dirty="0" err="1" smtClean="0"/>
              <a:t>dstAddr</a:t>
            </a:r>
            <a:r>
              <a:rPr lang="en-US" sz="1100" dirty="0" smtClean="0"/>
              <a:t>;</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&lt;48&gt;</a:t>
            </a:r>
            <a:r>
              <a:rPr lang="en-US" sz="1100" b="1" dirty="0" smtClean="0">
                <a:solidFill>
                  <a:srgbClr val="00B050"/>
                </a:solidFill>
              </a:rPr>
              <a:t>   </a:t>
            </a:r>
            <a:r>
              <a:rPr lang="en-US" sz="1100" dirty="0" smtClean="0"/>
              <a:t>  </a:t>
            </a:r>
            <a:r>
              <a:rPr lang="en-US" sz="1100" dirty="0" err="1" smtClean="0"/>
              <a:t>srcAddr</a:t>
            </a:r>
            <a:r>
              <a:rPr lang="en-US" sz="1100" dirty="0" smtClean="0"/>
              <a:t>;</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&lt;16&gt;</a:t>
            </a:r>
            <a:r>
              <a:rPr lang="en-US" sz="1100" b="1" dirty="0" smtClean="0">
                <a:solidFill>
                  <a:srgbClr val="00B050"/>
                </a:solidFill>
              </a:rPr>
              <a:t>     </a:t>
            </a:r>
            <a:r>
              <a:rPr lang="en-US" sz="1100" dirty="0" err="1" smtClean="0"/>
              <a:t>etherType</a:t>
            </a:r>
            <a:r>
              <a:rPr lang="en-US" sz="1100" dirty="0" smtClean="0"/>
              <a:t>;</a:t>
            </a:r>
            <a:endParaRPr lang="en-US" sz="1100" dirty="0"/>
          </a:p>
          <a:p>
            <a:r>
              <a:rPr lang="en-US" sz="1100" dirty="0" smtClean="0"/>
              <a:t>}</a:t>
            </a:r>
            <a:endParaRPr lang="en-US" sz="1100" dirty="0"/>
          </a:p>
          <a:p>
            <a:endParaRPr lang="en-US" sz="1050" dirty="0" smtClean="0"/>
          </a:p>
          <a:p>
            <a:r>
              <a:rPr lang="en-US" sz="1100" b="1" dirty="0" smtClean="0"/>
              <a:t>header</a:t>
            </a:r>
            <a:r>
              <a:rPr lang="en-US" sz="1100" dirty="0" smtClean="0"/>
              <a:t> </a:t>
            </a:r>
            <a:r>
              <a:rPr lang="en-US" sz="1100" b="1" dirty="0" err="1" smtClean="0">
                <a:solidFill>
                  <a:srgbClr val="00B050"/>
                </a:solidFill>
              </a:rPr>
              <a:t>vlan_tag_t</a:t>
            </a:r>
            <a:r>
              <a:rPr lang="en-US" sz="1100" dirty="0" smtClean="0"/>
              <a:t> {</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&lt;3&gt;       </a:t>
            </a:r>
            <a:r>
              <a:rPr lang="en-US" sz="1100" dirty="0" err="1" smtClean="0"/>
              <a:t>pri</a:t>
            </a:r>
            <a:r>
              <a:rPr lang="en-US" sz="1100" dirty="0" smtClean="0"/>
              <a:t>;</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&lt;1&gt;</a:t>
            </a:r>
            <a:r>
              <a:rPr lang="en-US" sz="1100" dirty="0" smtClean="0"/>
              <a:t>       </a:t>
            </a:r>
            <a:r>
              <a:rPr lang="en-US" sz="1100" dirty="0" err="1" smtClean="0"/>
              <a:t>cfi</a:t>
            </a:r>
            <a:r>
              <a:rPr lang="en-US" sz="1100" dirty="0" smtClean="0"/>
              <a:t>;</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&lt;12&gt;</a:t>
            </a:r>
            <a:r>
              <a:rPr lang="en-US" sz="1100" dirty="0" smtClean="0"/>
              <a:t>      vid;</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&lt;16&gt;</a:t>
            </a:r>
            <a:r>
              <a:rPr lang="en-US" sz="1100" dirty="0" smtClean="0"/>
              <a:t>      </a:t>
            </a:r>
            <a:r>
              <a:rPr lang="en-US" sz="1100" dirty="0" err="1" smtClean="0"/>
              <a:t>etherType</a:t>
            </a:r>
            <a:r>
              <a:rPr lang="en-US" sz="1100" dirty="0" smtClean="0"/>
              <a:t>;</a:t>
            </a:r>
          </a:p>
          <a:p>
            <a:r>
              <a:rPr lang="en-US" sz="1100" dirty="0" smtClean="0"/>
              <a:t>}</a:t>
            </a:r>
          </a:p>
          <a:p>
            <a:endParaRPr lang="en-US" sz="1100" dirty="0"/>
          </a:p>
          <a:p>
            <a:r>
              <a:rPr lang="en-US" sz="1100" b="1" dirty="0" smtClean="0"/>
              <a:t>struct</a:t>
            </a:r>
            <a:r>
              <a:rPr lang="en-US" sz="1100" dirty="0" smtClean="0"/>
              <a:t> </a:t>
            </a:r>
            <a:r>
              <a:rPr lang="en-US" sz="1100" b="1" dirty="0" err="1" smtClean="0">
                <a:solidFill>
                  <a:srgbClr val="00B050"/>
                </a:solidFill>
              </a:rPr>
              <a:t>my_headers_t</a:t>
            </a:r>
            <a:r>
              <a:rPr lang="en-US" sz="1100" dirty="0" smtClean="0"/>
              <a:t> {</a:t>
            </a:r>
          </a:p>
          <a:p>
            <a:r>
              <a:rPr lang="en-US" sz="1100" dirty="0"/>
              <a:t> </a:t>
            </a:r>
            <a:r>
              <a:rPr lang="en-US" sz="1100" dirty="0" smtClean="0"/>
              <a:t>   </a:t>
            </a:r>
            <a:r>
              <a:rPr lang="en-US" sz="1100" b="1" dirty="0" err="1" smtClean="0">
                <a:solidFill>
                  <a:srgbClr val="00B050"/>
                </a:solidFill>
              </a:rPr>
              <a:t>ethernet_t</a:t>
            </a:r>
            <a:r>
              <a:rPr lang="en-US" sz="1100" dirty="0" smtClean="0"/>
              <a:t>    </a:t>
            </a:r>
            <a:r>
              <a:rPr lang="en-US" sz="1100" dirty="0" err="1" smtClean="0"/>
              <a:t>ethernet</a:t>
            </a:r>
            <a:r>
              <a:rPr lang="en-US" sz="1100" dirty="0" smtClean="0"/>
              <a:t>;</a:t>
            </a:r>
          </a:p>
          <a:p>
            <a:r>
              <a:rPr lang="en-US" sz="1100" dirty="0"/>
              <a:t> </a:t>
            </a:r>
            <a:r>
              <a:rPr lang="en-US" sz="1100" dirty="0" smtClean="0"/>
              <a:t>   </a:t>
            </a:r>
            <a:r>
              <a:rPr lang="en-US" sz="1100" b="1" dirty="0" err="1" smtClean="0">
                <a:solidFill>
                  <a:srgbClr val="00B050"/>
                </a:solidFill>
              </a:rPr>
              <a:t>vlan_tag_t</a:t>
            </a:r>
            <a:r>
              <a:rPr lang="en-US" sz="1100" dirty="0" smtClean="0"/>
              <a:t>[2] </a:t>
            </a:r>
            <a:r>
              <a:rPr lang="en-US" sz="1100" dirty="0" err="1" smtClean="0"/>
              <a:t>vlan_tag</a:t>
            </a:r>
            <a:r>
              <a:rPr lang="en-US" sz="1100" dirty="0" smtClean="0"/>
              <a:t>;</a:t>
            </a:r>
          </a:p>
          <a:p>
            <a:r>
              <a:rPr lang="en-US" sz="1100" dirty="0"/>
              <a:t>}</a:t>
            </a:r>
            <a:endParaRPr lang="en-US" sz="1100" dirty="0" smtClean="0"/>
          </a:p>
        </p:txBody>
      </p:sp>
      <p:sp>
        <p:nvSpPr>
          <p:cNvPr id="2" name="Title 1"/>
          <p:cNvSpPr>
            <a:spLocks noGrp="1"/>
          </p:cNvSpPr>
          <p:nvPr>
            <p:ph type="title"/>
          </p:nvPr>
        </p:nvSpPr>
        <p:spPr/>
        <p:txBody>
          <a:bodyPr>
            <a:normAutofit fontScale="90000"/>
          </a:bodyPr>
          <a:lstStyle/>
          <a:p>
            <a:r>
              <a:rPr lang="en-US" dirty="0" smtClean="0"/>
              <a:t>Simple Header Definitions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29</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Basic Types</a:t>
            </a:r>
          </a:p>
          <a:p>
            <a:pPr lvl="1"/>
            <a:r>
              <a:rPr lang="en-US" b="1" dirty="0" smtClean="0">
                <a:solidFill>
                  <a:srgbClr val="00B050"/>
                </a:solidFill>
                <a:latin typeface="Menlo" charset="0"/>
                <a:ea typeface="Menlo" charset="0"/>
                <a:cs typeface="Menlo" charset="0"/>
              </a:rPr>
              <a:t>bit&lt;n&gt;</a:t>
            </a:r>
            <a:r>
              <a:rPr lang="en-US" dirty="0" smtClean="0"/>
              <a:t> </a:t>
            </a:r>
            <a:r>
              <a:rPr lang="mr-IN" dirty="0"/>
              <a:t>–</a:t>
            </a:r>
            <a:r>
              <a:rPr lang="en-US" dirty="0" smtClean="0"/>
              <a:t> Unsigned integer (</a:t>
            </a:r>
            <a:r>
              <a:rPr lang="en-US" dirty="0" err="1" smtClean="0"/>
              <a:t>bitsrting</a:t>
            </a:r>
            <a:r>
              <a:rPr lang="en-US" dirty="0" smtClean="0"/>
              <a:t>) of length n</a:t>
            </a:r>
          </a:p>
          <a:p>
            <a:pPr lvl="2"/>
            <a:r>
              <a:rPr lang="en-US" b="1" dirty="0" smtClean="0">
                <a:solidFill>
                  <a:srgbClr val="00B050"/>
                </a:solidFill>
                <a:latin typeface="Menlo" charset="0"/>
                <a:ea typeface="Menlo" charset="0"/>
                <a:cs typeface="Menlo" charset="0"/>
              </a:rPr>
              <a:t>bit</a:t>
            </a:r>
            <a:r>
              <a:rPr lang="en-US" dirty="0" smtClean="0"/>
              <a:t> is the same as</a:t>
            </a:r>
            <a:r>
              <a:rPr lang="en-US" dirty="0" smtClean="0">
                <a:sym typeface="Wingdings"/>
              </a:rPr>
              <a:t> </a:t>
            </a:r>
            <a:r>
              <a:rPr lang="en-US" b="1" dirty="0" smtClean="0">
                <a:solidFill>
                  <a:srgbClr val="00B050"/>
                </a:solidFill>
                <a:latin typeface="Menlo" charset="0"/>
                <a:ea typeface="Menlo" charset="0"/>
                <a:cs typeface="Menlo" charset="0"/>
                <a:sym typeface="Wingdings"/>
              </a:rPr>
              <a:t>bit&lt;1&gt;</a:t>
            </a:r>
            <a:endParaRPr lang="en-US" b="1" dirty="0" smtClean="0">
              <a:solidFill>
                <a:srgbClr val="00B050"/>
              </a:solidFill>
              <a:latin typeface="Menlo" charset="0"/>
              <a:ea typeface="Menlo" charset="0"/>
              <a:cs typeface="Menlo" charset="0"/>
            </a:endParaRPr>
          </a:p>
          <a:p>
            <a:pPr lvl="1"/>
            <a:r>
              <a:rPr lang="en-US" b="1" dirty="0" smtClean="0">
                <a:solidFill>
                  <a:srgbClr val="00B050"/>
                </a:solidFill>
                <a:latin typeface="Menlo" charset="0"/>
                <a:ea typeface="Menlo" charset="0"/>
                <a:cs typeface="Menlo" charset="0"/>
              </a:rPr>
              <a:t>int&lt;n&gt;</a:t>
            </a:r>
            <a:r>
              <a:rPr lang="en-US" dirty="0" smtClean="0"/>
              <a:t> </a:t>
            </a:r>
            <a:r>
              <a:rPr lang="mr-IN" dirty="0"/>
              <a:t>–</a:t>
            </a:r>
            <a:r>
              <a:rPr lang="en-US" dirty="0" smtClean="0"/>
              <a:t> Signed integer of length n (&gt;=2)</a:t>
            </a:r>
          </a:p>
          <a:p>
            <a:pPr lvl="1"/>
            <a:r>
              <a:rPr lang="en-US" b="1" dirty="0" smtClean="0">
                <a:solidFill>
                  <a:srgbClr val="00B050"/>
                </a:solidFill>
                <a:latin typeface="Menlo" charset="0"/>
                <a:ea typeface="Menlo" charset="0"/>
                <a:cs typeface="Menlo" charset="0"/>
              </a:rPr>
              <a:t>varbit&lt;n&gt;</a:t>
            </a:r>
            <a:r>
              <a:rPr lang="en-US" dirty="0" smtClean="0"/>
              <a:t> </a:t>
            </a:r>
            <a:r>
              <a:rPr lang="mr-IN" dirty="0"/>
              <a:t>–</a:t>
            </a:r>
            <a:r>
              <a:rPr lang="en-US" dirty="0" smtClean="0"/>
              <a:t> Variable-length </a:t>
            </a:r>
            <a:r>
              <a:rPr lang="en-US" dirty="0" err="1" smtClean="0"/>
              <a:t>bitstring</a:t>
            </a:r>
            <a:endParaRPr lang="en-US" dirty="0"/>
          </a:p>
          <a:p>
            <a:r>
              <a:rPr lang="en-US" dirty="0" smtClean="0"/>
              <a:t>Derived Types</a:t>
            </a:r>
          </a:p>
          <a:p>
            <a:pPr lvl="1"/>
            <a:r>
              <a:rPr lang="en-US" b="1" dirty="0" smtClean="0">
                <a:latin typeface="Menlo" charset="0"/>
                <a:ea typeface="Menlo" charset="0"/>
                <a:cs typeface="Menlo" charset="0"/>
              </a:rPr>
              <a:t>header</a:t>
            </a:r>
            <a:r>
              <a:rPr lang="en-US" dirty="0" smtClean="0"/>
              <a:t> </a:t>
            </a:r>
            <a:r>
              <a:rPr lang="mr-IN" dirty="0" smtClean="0"/>
              <a:t>–</a:t>
            </a:r>
            <a:r>
              <a:rPr lang="en-US" dirty="0" smtClean="0"/>
              <a:t> Ordered collection of members</a:t>
            </a:r>
          </a:p>
          <a:p>
            <a:pPr lvl="2"/>
            <a:r>
              <a:rPr lang="en-US" dirty="0" smtClean="0"/>
              <a:t>Byte-aligned</a:t>
            </a:r>
          </a:p>
          <a:p>
            <a:pPr lvl="2"/>
            <a:r>
              <a:rPr lang="en-US" dirty="0" smtClean="0"/>
              <a:t>Can be valid or invalid</a:t>
            </a:r>
          </a:p>
          <a:p>
            <a:pPr lvl="2"/>
            <a:r>
              <a:rPr lang="en-US" dirty="0" smtClean="0"/>
              <a:t>Can contain bit&lt;n&gt;, int&lt;n&gt; and varbit&lt;n&gt;</a:t>
            </a:r>
          </a:p>
          <a:p>
            <a:pPr lvl="1"/>
            <a:r>
              <a:rPr lang="en-US" b="1" dirty="0" smtClean="0">
                <a:latin typeface="Menlo" charset="0"/>
                <a:ea typeface="Menlo" charset="0"/>
                <a:cs typeface="Menlo" charset="0"/>
              </a:rPr>
              <a:t>struct</a:t>
            </a:r>
            <a:r>
              <a:rPr lang="en-US" dirty="0" smtClean="0"/>
              <a:t> </a:t>
            </a:r>
            <a:r>
              <a:rPr lang="mr-IN" dirty="0" smtClean="0"/>
              <a:t>–</a:t>
            </a:r>
            <a:r>
              <a:rPr lang="en-US" dirty="0" smtClean="0"/>
              <a:t> Unordered collection of members</a:t>
            </a:r>
          </a:p>
          <a:p>
            <a:pPr lvl="2"/>
            <a:r>
              <a:rPr lang="en-US" dirty="0" smtClean="0"/>
              <a:t>No alignment restrictions</a:t>
            </a:r>
          </a:p>
          <a:p>
            <a:pPr lvl="2"/>
            <a:r>
              <a:rPr lang="en-US" dirty="0" smtClean="0"/>
              <a:t>Can contain any basic or derived types</a:t>
            </a:r>
          </a:p>
          <a:p>
            <a:pPr lvl="1"/>
            <a:r>
              <a:rPr lang="en-US" dirty="0" smtClean="0"/>
              <a:t>Header Stacks -- arrays of headers</a:t>
            </a:r>
          </a:p>
        </p:txBody>
      </p:sp>
      <p:sp>
        <p:nvSpPr>
          <p:cNvPr id="7" name="Rectangle 6"/>
          <p:cNvSpPr/>
          <p:nvPr/>
        </p:nvSpPr>
        <p:spPr>
          <a:xfrm>
            <a:off x="1981200" y="2876550"/>
            <a:ext cx="304800" cy="152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2053458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animEffect transition="in" filter="wipe(left)">
                                      <p:cBhvr>
                                        <p:cTn id="9" dur="500"/>
                                        <p:tgtEl>
                                          <p:spTgt spid="3">
                                            <p:txEl>
                                              <p:pRg st="5" end="5"/>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left)">
                                      <p:cBhvr>
                                        <p:cTn id="13" dur="500"/>
                                        <p:tgtEl>
                                          <p:spTgt spid="3">
                                            <p:txEl>
                                              <p:pRg st="6" end="6"/>
                                            </p:txEl>
                                          </p:spTgt>
                                        </p:tgtEl>
                                      </p:cBhvr>
                                    </p:animEffec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3">
                                            <p:txEl>
                                              <p:pRg st="11" end="11"/>
                                            </p:txEl>
                                          </p:spTgt>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par>
                          <p:cTn id="59" fill="hold">
                            <p:stCondLst>
                              <p:cond delay="0"/>
                            </p:stCondLst>
                            <p:childTnLst>
                              <p:par>
                                <p:cTn id="60" presetID="1" presetClass="entr" presetSubtype="0" fill="hold" nodeType="afterEffect">
                                  <p:stCondLst>
                                    <p:cond delay="0"/>
                                  </p:stCondLst>
                                  <p:childTnLst>
                                    <p:set>
                                      <p:cBhvr>
                                        <p:cTn id="61" dur="1" fill="hold">
                                          <p:stCondLst>
                                            <p:cond delay="0"/>
                                          </p:stCondLst>
                                        </p:cTn>
                                        <p:tgtEl>
                                          <p:spTgt spid="3">
                                            <p:txEl>
                                              <p:pRg st="13" end="13"/>
                                            </p:txEl>
                                          </p:spTgt>
                                        </p:tgtEl>
                                        <p:attrNameLst>
                                          <p:attrName>style.visibility</p:attrName>
                                        </p:attrNameLst>
                                      </p:cBhvr>
                                      <p:to>
                                        <p:strVal val="visible"/>
                                      </p:to>
                                    </p:set>
                                  </p:childTnLst>
                                </p:cTn>
                              </p:par>
                            </p:childTnLst>
                          </p:cTn>
                        </p:par>
                        <p:par>
                          <p:cTn id="62" fill="hold">
                            <p:stCondLst>
                              <p:cond delay="0"/>
                            </p:stCondLst>
                            <p:childTnLst>
                              <p:par>
                                <p:cTn id="63" presetID="1" presetClass="entr" presetSubtype="0" fill="hold" nodeType="after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0"/>
                                  </p:stCondLst>
                                  <p:childTnLst>
                                    <p:set>
                                      <p:cBhvr>
                                        <p:cTn id="67"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0" presetClass="path" presetSubtype="0" accel="50000" decel="50000" fill="hold" grpId="0" nodeType="clickEffect">
                                  <p:stCondLst>
                                    <p:cond delay="0"/>
                                  </p:stCondLst>
                                  <p:childTnLst>
                                    <p:animMotion origin="layout" path="M -0.08333 -4.07407E-6 L -0.13333 -4.07407E-6 " pathEditMode="relative" rAng="0" ptsTypes="AA">
                                      <p:cBhvr>
                                        <p:cTn id="71" dur="2000" fill="hold"/>
                                        <p:tgtEl>
                                          <p:spTgt spid="7"/>
                                        </p:tgtEl>
                                        <p:attrNameLst>
                                          <p:attrName>ppt_x</p:attrName>
                                          <p:attrName>ppt_y</p:attrName>
                                        </p:attrNameLst>
                                      </p:cBhvr>
                                      <p:rCtr x="-2500" y="0"/>
                                    </p:animMotion>
                                  </p:childTnLst>
                                </p:cTn>
                              </p:par>
                              <p:par>
                                <p:cTn id="72" presetID="1" presetClass="entr" presetSubtype="0" fill="hold" nodeType="withEffect">
                                  <p:stCondLst>
                                    <p:cond delay="0"/>
                                  </p:stCondLst>
                                  <p:childTnLst>
                                    <p:set>
                                      <p:cBhvr>
                                        <p:cTn id="7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
                                            <p:txEl>
                                              <p:pRg st="17" end="17"/>
                                            </p:txEl>
                                          </p:spTgt>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nodeType="afterEffect">
                                  <p:stCondLst>
                                    <p:cond delay="0"/>
                                  </p:stCondLst>
                                  <p:childTnLst>
                                    <p:set>
                                      <p:cBhvr>
                                        <p:cTn id="80" dur="1" fill="hold">
                                          <p:stCondLst>
                                            <p:cond delay="0"/>
                                          </p:stCondLst>
                                        </p:cTn>
                                        <p:tgtEl>
                                          <p:spTgt spid="3">
                                            <p:txEl>
                                              <p:pRg st="18" end="18"/>
                                            </p:txEl>
                                          </p:spTgt>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nodeType="afterEffect">
                                  <p:stCondLst>
                                    <p:cond delay="0"/>
                                  </p:stCondLst>
                                  <p:childTnLst>
                                    <p:set>
                                      <p:cBhvr>
                                        <p:cTn id="83"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5">
                                            <p:txEl>
                                              <p:pRg st="10" end="10"/>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
                                            <p:txEl>
                                              <p:pRg st="11" end="11"/>
                                            </p:txEl>
                                          </p:spTgt>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5">
                                            <p:txEl>
                                              <p:pRg st="13" end="13"/>
                                            </p:txEl>
                                          </p:spTgt>
                                        </p:tgtEl>
                                        <p:attrNameLst>
                                          <p:attrName>style.visibility</p:attrName>
                                        </p:attrNameLst>
                                      </p:cBhvr>
                                      <p:to>
                                        <p:strVal val="visible"/>
                                      </p:to>
                                    </p:set>
                                  </p:childTnLst>
                                </p:cTn>
                              </p:par>
                            </p:childTnLst>
                          </p:cTn>
                        </p:par>
                        <p:par>
                          <p:cTn id="96" fill="hold">
                            <p:stCondLst>
                              <p:cond delay="0"/>
                            </p:stCondLst>
                            <p:childTnLst>
                              <p:par>
                                <p:cTn id="97" presetID="1" presetClass="entr" presetSubtype="0" fill="hold" nodeType="afterEffect">
                                  <p:stCondLst>
                                    <p:cond delay="0"/>
                                  </p:stCondLst>
                                  <p:childTnLst>
                                    <p:set>
                                      <p:cBhvr>
                                        <p:cTn id="98"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Agenda</a:t>
            </a:r>
            <a:endParaRPr lang="en-US" dirty="0"/>
          </a:p>
        </p:txBody>
      </p:sp>
      <p:sp>
        <p:nvSpPr>
          <p:cNvPr id="3" name="Content Placeholder 2"/>
          <p:cNvSpPr>
            <a:spLocks noGrp="1"/>
          </p:cNvSpPr>
          <p:nvPr>
            <p:ph sz="half" idx="1"/>
          </p:nvPr>
        </p:nvSpPr>
        <p:spPr/>
        <p:txBody>
          <a:bodyPr>
            <a:normAutofit/>
          </a:bodyPr>
          <a:lstStyle/>
          <a:p>
            <a:r>
              <a:rPr lang="en-US" dirty="0" smtClean="0"/>
              <a:t>Network </a:t>
            </a:r>
            <a:r>
              <a:rPr lang="en-US" dirty="0"/>
              <a:t>d</a:t>
            </a:r>
            <a:r>
              <a:rPr lang="en-US" dirty="0" smtClean="0"/>
              <a:t>ata plane programming with P4</a:t>
            </a:r>
          </a:p>
          <a:p>
            <a:pPr lvl="1"/>
            <a:r>
              <a:rPr lang="en-US" dirty="0" smtClean="0"/>
              <a:t>What is data plane programming?</a:t>
            </a:r>
          </a:p>
          <a:p>
            <a:pPr lvl="1"/>
            <a:r>
              <a:rPr lang="en-US" dirty="0" smtClean="0"/>
              <a:t>P4: the data plane programming language</a:t>
            </a:r>
          </a:p>
          <a:p>
            <a:endParaRPr lang="en-US" dirty="0" smtClean="0"/>
          </a:p>
          <a:p>
            <a:r>
              <a:rPr lang="en-US" i="1" dirty="0" smtClean="0"/>
              <a:t>Break</a:t>
            </a:r>
          </a:p>
          <a:p>
            <a:endParaRPr lang="en-US" i="1" dirty="0"/>
          </a:p>
          <a:p>
            <a:r>
              <a:rPr lang="en-US" dirty="0" smtClean="0"/>
              <a:t>Standard P4 design flow for software simulation target</a:t>
            </a:r>
          </a:p>
          <a:p>
            <a:r>
              <a:rPr lang="en-US" dirty="0" smtClean="0"/>
              <a:t>FPGA implementation of P4</a:t>
            </a:r>
          </a:p>
          <a:p>
            <a:pPr lvl="1"/>
            <a:r>
              <a:rPr lang="en-US" dirty="0" smtClean="0"/>
              <a:t>Xilinx P4-SDNet</a:t>
            </a:r>
          </a:p>
          <a:p>
            <a:pPr lvl="1"/>
            <a:r>
              <a:rPr lang="en-US" dirty="0" smtClean="0"/>
              <a:t>P4</a:t>
            </a:r>
            <a:r>
              <a:rPr lang="en-US" dirty="0" smtClean="0">
                <a:sym typeface="Wingdings"/>
              </a:rPr>
              <a:t></a:t>
            </a:r>
            <a:r>
              <a:rPr lang="en-US" dirty="0" smtClean="0"/>
              <a:t>NetFPGA </a:t>
            </a:r>
            <a:r>
              <a:rPr lang="en-US" dirty="0" smtClean="0"/>
              <a:t>design flow</a:t>
            </a:r>
          </a:p>
          <a:p>
            <a:endParaRPr lang="en-US" dirty="0" smtClean="0"/>
          </a:p>
          <a:p>
            <a:r>
              <a:rPr lang="en-US" dirty="0" smtClean="0"/>
              <a:t>Future research directions</a:t>
            </a:r>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6239130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ln>
            <a:noFill/>
          </a:ln>
        </p:spPr>
        <p:txBody>
          <a:bodyPr>
            <a:normAutofit/>
          </a:bodyPr>
          <a:lstStyle/>
          <a:p>
            <a:r>
              <a:rPr lang="en-US" sz="1200" b="1" u="sng" dirty="0">
                <a:latin typeface="+mn-lt"/>
              </a:rPr>
              <a:t>Example:</a:t>
            </a:r>
            <a:r>
              <a:rPr lang="en-US" sz="1200" b="1" dirty="0">
                <a:latin typeface="+mn-lt"/>
              </a:rPr>
              <a:t> </a:t>
            </a:r>
            <a:r>
              <a:rPr lang="en-US" sz="1200" dirty="0">
                <a:latin typeface="+mn-lt"/>
              </a:rPr>
              <a:t>Declaring </a:t>
            </a:r>
            <a:r>
              <a:rPr lang="en-US" sz="1200" dirty="0" smtClean="0">
                <a:latin typeface="+mn-lt"/>
              </a:rPr>
              <a:t>a type for MAC address</a:t>
            </a:r>
            <a:endParaRPr lang="en-US" sz="1200" dirty="0">
              <a:latin typeface="+mn-lt"/>
            </a:endParaRPr>
          </a:p>
          <a:p>
            <a:endParaRPr lang="en-US" sz="1050" b="1" dirty="0" smtClean="0">
              <a:latin typeface="Courier New"/>
              <a:cs typeface="Courier New"/>
            </a:endParaRPr>
          </a:p>
          <a:p>
            <a:r>
              <a:rPr lang="en-US" sz="1100" b="1" dirty="0" smtClean="0"/>
              <a:t>typedef </a:t>
            </a:r>
            <a:r>
              <a:rPr lang="en-US" sz="1100" b="1" dirty="0" smtClean="0">
                <a:solidFill>
                  <a:srgbClr val="00B050"/>
                </a:solidFill>
              </a:rPr>
              <a:t>bit</a:t>
            </a:r>
            <a:r>
              <a:rPr lang="en-US" sz="1100" dirty="0" smtClean="0">
                <a:solidFill>
                  <a:srgbClr val="00B050"/>
                </a:solidFill>
              </a:rPr>
              <a:t>&lt;48&gt;</a:t>
            </a:r>
            <a:r>
              <a:rPr lang="en-US" sz="1100" dirty="0" smtClean="0"/>
              <a:t> </a:t>
            </a:r>
            <a:r>
              <a:rPr lang="en-US" sz="1100" dirty="0" err="1" smtClean="0"/>
              <a:t>mac_addr_t</a:t>
            </a:r>
            <a:r>
              <a:rPr lang="en-US" sz="1100" b="1" dirty="0" smtClean="0"/>
              <a:t>;</a:t>
            </a:r>
          </a:p>
          <a:p>
            <a:endParaRPr lang="en-US" sz="1100" b="1" dirty="0" smtClean="0"/>
          </a:p>
          <a:p>
            <a:r>
              <a:rPr lang="en-US" sz="1100" b="1" dirty="0" smtClean="0"/>
              <a:t>header</a:t>
            </a:r>
            <a:r>
              <a:rPr lang="en-US" sz="1100" dirty="0" smtClean="0"/>
              <a:t> </a:t>
            </a:r>
            <a:r>
              <a:rPr lang="en-US" sz="1100" b="1" dirty="0" err="1">
                <a:solidFill>
                  <a:srgbClr val="00B050"/>
                </a:solidFill>
              </a:rPr>
              <a:t>ethernet_t</a:t>
            </a:r>
            <a:r>
              <a:rPr lang="en-US" sz="1100" dirty="0"/>
              <a:t> </a:t>
            </a:r>
            <a:r>
              <a:rPr lang="en-US" sz="1100" dirty="0" smtClean="0"/>
              <a:t>{</a:t>
            </a:r>
            <a:endParaRPr lang="en-US" sz="1100" dirty="0"/>
          </a:p>
          <a:p>
            <a:r>
              <a:rPr lang="en-US" sz="1100" dirty="0"/>
              <a:t>    </a:t>
            </a:r>
            <a:r>
              <a:rPr lang="en-US" sz="1100" b="1" dirty="0" err="1" smtClean="0">
                <a:solidFill>
                  <a:srgbClr val="00B050"/>
                </a:solidFill>
              </a:rPr>
              <a:t>mac_addr_t</a:t>
            </a:r>
            <a:r>
              <a:rPr lang="en-US" sz="1100" dirty="0" smtClean="0"/>
              <a:t>  </a:t>
            </a:r>
            <a:r>
              <a:rPr lang="en-US" sz="1100" dirty="0" err="1" smtClean="0"/>
              <a:t>dstAddr</a:t>
            </a:r>
            <a:r>
              <a:rPr lang="en-US" sz="1100" dirty="0" smtClean="0"/>
              <a:t>;</a:t>
            </a:r>
          </a:p>
          <a:p>
            <a:r>
              <a:rPr lang="en-US" sz="1100" dirty="0"/>
              <a:t> </a:t>
            </a:r>
            <a:r>
              <a:rPr lang="en-US" sz="1100" dirty="0" smtClean="0"/>
              <a:t>   </a:t>
            </a:r>
            <a:r>
              <a:rPr lang="en-US" sz="1100" b="1" dirty="0" err="1" smtClean="0">
                <a:solidFill>
                  <a:srgbClr val="00B050"/>
                </a:solidFill>
              </a:rPr>
              <a:t>mac_addr_t</a:t>
            </a:r>
            <a:r>
              <a:rPr lang="en-US" sz="1100" dirty="0" smtClean="0"/>
              <a:t>  </a:t>
            </a:r>
            <a:r>
              <a:rPr lang="en-US" sz="1100" smtClean="0"/>
              <a:t>srcAddr</a:t>
            </a:r>
            <a:r>
              <a:rPr lang="en-US" sz="1100" dirty="0" smtClean="0"/>
              <a:t>;</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&lt;16&gt;</a:t>
            </a:r>
            <a:r>
              <a:rPr lang="en-US" sz="1100" b="1" dirty="0" smtClean="0">
                <a:solidFill>
                  <a:srgbClr val="00B050"/>
                </a:solidFill>
              </a:rPr>
              <a:t>     </a:t>
            </a:r>
            <a:r>
              <a:rPr lang="en-US" sz="1100" dirty="0" err="1" smtClean="0"/>
              <a:t>etherType</a:t>
            </a:r>
            <a:r>
              <a:rPr lang="en-US" sz="1100" dirty="0" smtClean="0"/>
              <a:t>;</a:t>
            </a:r>
            <a:endParaRPr lang="en-US" sz="1100" dirty="0"/>
          </a:p>
          <a:p>
            <a:r>
              <a:rPr lang="en-US" sz="1100" dirty="0" smtClean="0"/>
              <a:t>}</a:t>
            </a:r>
            <a:endParaRPr lang="en-US" sz="1100" dirty="0"/>
          </a:p>
          <a:p>
            <a:endParaRPr lang="en-US" sz="1050" dirty="0">
              <a:latin typeface="Courier New"/>
              <a:cs typeface="Courier New"/>
            </a:endParaRPr>
          </a:p>
        </p:txBody>
      </p:sp>
      <p:sp>
        <p:nvSpPr>
          <p:cNvPr id="2" name="Title 1"/>
          <p:cNvSpPr>
            <a:spLocks noGrp="1"/>
          </p:cNvSpPr>
          <p:nvPr>
            <p:ph type="title"/>
          </p:nvPr>
        </p:nvSpPr>
        <p:spPr/>
        <p:txBody>
          <a:bodyPr>
            <a:normAutofit fontScale="90000"/>
          </a:bodyPr>
          <a:lstStyle/>
          <a:p>
            <a:r>
              <a:rPr lang="en-US" dirty="0" smtClean="0"/>
              <a:t>Typedef </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30</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Basic Types</a:t>
            </a:r>
          </a:p>
          <a:p>
            <a:pPr lvl="1"/>
            <a:r>
              <a:rPr lang="en-US" b="1" dirty="0" smtClean="0">
                <a:solidFill>
                  <a:srgbClr val="00B050"/>
                </a:solidFill>
                <a:latin typeface="Menlo" charset="0"/>
                <a:ea typeface="Menlo" charset="0"/>
                <a:cs typeface="Menlo" charset="0"/>
              </a:rPr>
              <a:t>bit&lt;n&gt;</a:t>
            </a:r>
            <a:r>
              <a:rPr lang="en-US" dirty="0" smtClean="0"/>
              <a:t> </a:t>
            </a:r>
            <a:r>
              <a:rPr lang="mr-IN" dirty="0"/>
              <a:t>–</a:t>
            </a:r>
            <a:r>
              <a:rPr lang="en-US" dirty="0" smtClean="0"/>
              <a:t> Unsigned integer (</a:t>
            </a:r>
            <a:r>
              <a:rPr lang="en-US" dirty="0" err="1" smtClean="0"/>
              <a:t>bitsrting</a:t>
            </a:r>
            <a:r>
              <a:rPr lang="en-US" dirty="0" smtClean="0"/>
              <a:t>) of length n</a:t>
            </a:r>
          </a:p>
          <a:p>
            <a:pPr lvl="2"/>
            <a:r>
              <a:rPr lang="en-US" b="1" dirty="0" smtClean="0">
                <a:solidFill>
                  <a:srgbClr val="00B050"/>
                </a:solidFill>
                <a:latin typeface="Menlo" charset="0"/>
                <a:ea typeface="Menlo" charset="0"/>
                <a:cs typeface="Menlo" charset="0"/>
              </a:rPr>
              <a:t>bit</a:t>
            </a:r>
            <a:r>
              <a:rPr lang="en-US" dirty="0" smtClean="0"/>
              <a:t> is the same as</a:t>
            </a:r>
            <a:r>
              <a:rPr lang="en-US" dirty="0" smtClean="0">
                <a:sym typeface="Wingdings"/>
              </a:rPr>
              <a:t> </a:t>
            </a:r>
            <a:r>
              <a:rPr lang="en-US" b="1" dirty="0" smtClean="0">
                <a:solidFill>
                  <a:srgbClr val="00B050"/>
                </a:solidFill>
                <a:latin typeface="Menlo" charset="0"/>
                <a:ea typeface="Menlo" charset="0"/>
                <a:cs typeface="Menlo" charset="0"/>
                <a:sym typeface="Wingdings"/>
              </a:rPr>
              <a:t>bit&lt;1&gt;</a:t>
            </a:r>
            <a:endParaRPr lang="en-US" b="1" dirty="0" smtClean="0">
              <a:solidFill>
                <a:srgbClr val="00B050"/>
              </a:solidFill>
              <a:latin typeface="Menlo" charset="0"/>
              <a:ea typeface="Menlo" charset="0"/>
              <a:cs typeface="Menlo" charset="0"/>
            </a:endParaRPr>
          </a:p>
          <a:p>
            <a:pPr lvl="1"/>
            <a:r>
              <a:rPr lang="en-US" b="1" dirty="0" smtClean="0">
                <a:solidFill>
                  <a:srgbClr val="00B050"/>
                </a:solidFill>
                <a:latin typeface="Menlo" charset="0"/>
                <a:ea typeface="Menlo" charset="0"/>
                <a:cs typeface="Menlo" charset="0"/>
              </a:rPr>
              <a:t>int&lt;n&gt;</a:t>
            </a:r>
            <a:r>
              <a:rPr lang="en-US" dirty="0" smtClean="0"/>
              <a:t> </a:t>
            </a:r>
            <a:r>
              <a:rPr lang="mr-IN" dirty="0"/>
              <a:t>–</a:t>
            </a:r>
            <a:r>
              <a:rPr lang="en-US" dirty="0" smtClean="0"/>
              <a:t> Signed integer of length n (&gt;=2)</a:t>
            </a:r>
          </a:p>
          <a:p>
            <a:pPr lvl="1"/>
            <a:r>
              <a:rPr lang="en-US" b="1" dirty="0" smtClean="0">
                <a:solidFill>
                  <a:srgbClr val="00B050"/>
                </a:solidFill>
                <a:latin typeface="Menlo" charset="0"/>
                <a:ea typeface="Menlo" charset="0"/>
                <a:cs typeface="Menlo" charset="0"/>
              </a:rPr>
              <a:t>varbit&lt;n&gt;</a:t>
            </a:r>
            <a:r>
              <a:rPr lang="en-US" dirty="0" smtClean="0"/>
              <a:t> </a:t>
            </a:r>
            <a:r>
              <a:rPr lang="mr-IN" dirty="0"/>
              <a:t>–</a:t>
            </a:r>
            <a:r>
              <a:rPr lang="en-US" dirty="0" smtClean="0"/>
              <a:t> Variable-length </a:t>
            </a:r>
            <a:r>
              <a:rPr lang="en-US" dirty="0" err="1" smtClean="0"/>
              <a:t>bitstring</a:t>
            </a:r>
            <a:endParaRPr lang="en-US" dirty="0"/>
          </a:p>
          <a:p>
            <a:r>
              <a:rPr lang="en-US" dirty="0" smtClean="0"/>
              <a:t>Derived Types</a:t>
            </a:r>
          </a:p>
          <a:p>
            <a:pPr lvl="1"/>
            <a:r>
              <a:rPr lang="en-US" b="1" dirty="0" smtClean="0">
                <a:latin typeface="Menlo" charset="0"/>
                <a:ea typeface="Menlo" charset="0"/>
                <a:cs typeface="Menlo" charset="0"/>
              </a:rPr>
              <a:t>header</a:t>
            </a:r>
            <a:r>
              <a:rPr lang="en-US" dirty="0" smtClean="0"/>
              <a:t> </a:t>
            </a:r>
            <a:r>
              <a:rPr lang="mr-IN" dirty="0" smtClean="0"/>
              <a:t>–</a:t>
            </a:r>
            <a:r>
              <a:rPr lang="en-US" dirty="0" smtClean="0"/>
              <a:t> Ordered collection of members</a:t>
            </a:r>
          </a:p>
          <a:p>
            <a:pPr lvl="2"/>
            <a:r>
              <a:rPr lang="en-US" dirty="0" smtClean="0"/>
              <a:t>Byte-aligned</a:t>
            </a:r>
          </a:p>
          <a:p>
            <a:pPr lvl="2"/>
            <a:r>
              <a:rPr lang="en-US" dirty="0" smtClean="0"/>
              <a:t>Can be valid or invalid</a:t>
            </a:r>
          </a:p>
          <a:p>
            <a:pPr lvl="2"/>
            <a:r>
              <a:rPr lang="en-US" dirty="0" smtClean="0"/>
              <a:t>Can contain bit&lt;n&gt;, int&lt;n&gt; and varbit&lt;n&gt;</a:t>
            </a:r>
          </a:p>
          <a:p>
            <a:pPr lvl="1"/>
            <a:r>
              <a:rPr lang="en-US" b="1" dirty="0" smtClean="0">
                <a:latin typeface="Menlo" charset="0"/>
                <a:ea typeface="Menlo" charset="0"/>
                <a:cs typeface="Menlo" charset="0"/>
              </a:rPr>
              <a:t>struct</a:t>
            </a:r>
            <a:r>
              <a:rPr lang="en-US" dirty="0" smtClean="0"/>
              <a:t> </a:t>
            </a:r>
            <a:r>
              <a:rPr lang="mr-IN" dirty="0" smtClean="0"/>
              <a:t>–</a:t>
            </a:r>
            <a:r>
              <a:rPr lang="en-US" dirty="0" smtClean="0"/>
              <a:t> Unordered collection of members</a:t>
            </a:r>
          </a:p>
          <a:p>
            <a:pPr lvl="2"/>
            <a:r>
              <a:rPr lang="en-US" dirty="0" smtClean="0"/>
              <a:t>No alignment restrictions</a:t>
            </a:r>
          </a:p>
          <a:p>
            <a:pPr lvl="2"/>
            <a:r>
              <a:rPr lang="en-US" dirty="0" smtClean="0"/>
              <a:t>Can contain any basic or derived types</a:t>
            </a:r>
          </a:p>
          <a:p>
            <a:pPr lvl="1"/>
            <a:r>
              <a:rPr lang="en-US" dirty="0" smtClean="0"/>
              <a:t>Header Stacks -- arrays of headers</a:t>
            </a:r>
          </a:p>
          <a:p>
            <a:pPr lvl="1"/>
            <a:r>
              <a:rPr lang="en-US" b="1" dirty="0">
                <a:latin typeface="Menlo" charset="0"/>
                <a:ea typeface="Menlo" charset="0"/>
                <a:cs typeface="Menlo" charset="0"/>
              </a:rPr>
              <a:t>typedef</a:t>
            </a:r>
            <a:r>
              <a:rPr lang="en-US" dirty="0"/>
              <a:t> </a:t>
            </a:r>
            <a:r>
              <a:rPr lang="mr-IN" dirty="0"/>
              <a:t>–</a:t>
            </a:r>
            <a:r>
              <a:rPr lang="en-US" dirty="0"/>
              <a:t> An alternative name for a </a:t>
            </a:r>
            <a:r>
              <a:rPr lang="en-US" dirty="0" smtClean="0"/>
              <a:t>type</a:t>
            </a:r>
            <a:endParaRPr lang="en-US" dirty="0"/>
          </a:p>
        </p:txBody>
      </p:sp>
    </p:spTree>
    <p:extLst>
      <p:ext uri="{BB962C8B-B14F-4D97-AF65-F5344CB8AC3E}">
        <p14:creationId xmlns:p14="http://schemas.microsoft.com/office/powerpoint/2010/main" val="209859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wipe(left)">
                                      <p:cBhvr>
                                        <p:cTn id="15" dur="500"/>
                                        <p:tgtEl>
                                          <p:spTgt spid="3">
                                            <p:txEl>
                                              <p:pRg st="5" end="5"/>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ipe(left)">
                                      <p:cBhvr>
                                        <p:cTn id="19" dur="500"/>
                                        <p:tgtEl>
                                          <p:spTgt spid="3">
                                            <p:txEl>
                                              <p:pRg st="6" end="6"/>
                                            </p:txEl>
                                          </p:spTgt>
                                        </p:tgtEl>
                                      </p:cBhvr>
                                    </p:animEffec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ln>
            <a:noFill/>
          </a:ln>
        </p:spPr>
        <p:txBody>
          <a:bodyPr>
            <a:normAutofit lnSpcReduction="10000"/>
          </a:bodyPr>
          <a:lstStyle/>
          <a:p>
            <a:r>
              <a:rPr lang="en-US" sz="1200" b="1" u="sng" dirty="0">
                <a:latin typeface="+mn-lt"/>
              </a:rPr>
              <a:t>Example:</a:t>
            </a:r>
            <a:r>
              <a:rPr lang="en-US" sz="1200" b="1" dirty="0">
                <a:latin typeface="+mn-lt"/>
              </a:rPr>
              <a:t> </a:t>
            </a:r>
            <a:r>
              <a:rPr lang="en-US" sz="1200" dirty="0">
                <a:latin typeface="+mn-lt"/>
              </a:rPr>
              <a:t>Declaring </a:t>
            </a:r>
            <a:r>
              <a:rPr lang="en-US" sz="1200" dirty="0" smtClean="0">
                <a:latin typeface="+mn-lt"/>
              </a:rPr>
              <a:t>IPv4 header</a:t>
            </a:r>
            <a:endParaRPr lang="en-US" sz="1200" dirty="0">
              <a:latin typeface="+mn-lt"/>
            </a:endParaRPr>
          </a:p>
          <a:p>
            <a:endParaRPr lang="en-US" sz="1050" b="1" dirty="0" smtClean="0">
              <a:latin typeface="Courier New"/>
              <a:cs typeface="Courier New"/>
            </a:endParaRPr>
          </a:p>
          <a:p>
            <a:r>
              <a:rPr lang="en-US" sz="1100" b="1" dirty="0" smtClean="0"/>
              <a:t>typedef bit</a:t>
            </a:r>
            <a:r>
              <a:rPr lang="en-US" sz="1100" dirty="0" smtClean="0"/>
              <a:t>&lt;32&gt; ipv4_addr_t;</a:t>
            </a:r>
          </a:p>
          <a:p>
            <a:endParaRPr lang="en-US" sz="1100" b="1" dirty="0" smtClean="0"/>
          </a:p>
          <a:p>
            <a:r>
              <a:rPr lang="en-US" sz="1100" b="1" dirty="0" smtClean="0"/>
              <a:t>header</a:t>
            </a:r>
            <a:r>
              <a:rPr lang="en-US" sz="1100" dirty="0" smtClean="0"/>
              <a:t> </a:t>
            </a:r>
            <a:r>
              <a:rPr lang="en-US" sz="1100" b="1" dirty="0" smtClean="0">
                <a:solidFill>
                  <a:srgbClr val="00B050"/>
                </a:solidFill>
              </a:rPr>
              <a:t>ipv4_t</a:t>
            </a:r>
            <a:r>
              <a:rPr lang="en-US" sz="1100" dirty="0" smtClean="0"/>
              <a:t> {</a:t>
            </a:r>
            <a:endParaRPr lang="en-US" sz="1100" dirty="0"/>
          </a:p>
          <a:p>
            <a:r>
              <a:rPr lang="en-US" sz="1100" dirty="0" smtClean="0"/>
              <a:t>    </a:t>
            </a:r>
            <a:r>
              <a:rPr lang="mr-IN" sz="1100" b="1" dirty="0" err="1" smtClean="0">
                <a:solidFill>
                  <a:srgbClr val="00B050"/>
                </a:solidFill>
              </a:rPr>
              <a:t>bit</a:t>
            </a:r>
            <a:r>
              <a:rPr lang="mr-IN" sz="1100" dirty="0" smtClean="0">
                <a:solidFill>
                  <a:srgbClr val="00B050"/>
                </a:solidFill>
              </a:rPr>
              <a:t>&lt;4</a:t>
            </a:r>
            <a:r>
              <a:rPr lang="mr-IN" sz="1100" dirty="0">
                <a:solidFill>
                  <a:srgbClr val="00B050"/>
                </a:solidFill>
              </a:rPr>
              <a:t>&gt;</a:t>
            </a:r>
            <a:r>
              <a:rPr lang="mr-IN" sz="1100" dirty="0"/>
              <a:t>       </a:t>
            </a:r>
            <a:r>
              <a:rPr lang="mr-IN" sz="1100" dirty="0" err="1"/>
              <a:t>version</a:t>
            </a:r>
            <a:r>
              <a:rPr lang="mr-IN" sz="1100" dirty="0"/>
              <a:t>;</a:t>
            </a:r>
          </a:p>
          <a:p>
            <a:r>
              <a:rPr lang="mr-IN" sz="1100" dirty="0"/>
              <a:t>    </a:t>
            </a:r>
            <a:r>
              <a:rPr lang="mr-IN" sz="1100" b="1" dirty="0" err="1" smtClean="0">
                <a:solidFill>
                  <a:srgbClr val="00B050"/>
                </a:solidFill>
              </a:rPr>
              <a:t>bit</a:t>
            </a:r>
            <a:r>
              <a:rPr lang="mr-IN" sz="1100" dirty="0" smtClean="0">
                <a:solidFill>
                  <a:srgbClr val="00B050"/>
                </a:solidFill>
              </a:rPr>
              <a:t>&lt;4</a:t>
            </a:r>
            <a:r>
              <a:rPr lang="mr-IN" sz="1100" dirty="0">
                <a:solidFill>
                  <a:srgbClr val="00B050"/>
                </a:solidFill>
              </a:rPr>
              <a:t>&gt;</a:t>
            </a:r>
            <a:r>
              <a:rPr lang="mr-IN" sz="1100" dirty="0"/>
              <a:t>       </a:t>
            </a:r>
            <a:r>
              <a:rPr lang="mr-IN" sz="1100" dirty="0" err="1"/>
              <a:t>ihl</a:t>
            </a:r>
            <a:r>
              <a:rPr lang="mr-IN" sz="1100" dirty="0"/>
              <a:t>;</a:t>
            </a:r>
          </a:p>
          <a:p>
            <a:r>
              <a:rPr lang="mr-IN" sz="1100" dirty="0"/>
              <a:t>    </a:t>
            </a:r>
            <a:r>
              <a:rPr lang="mr-IN" sz="1100" b="1" dirty="0" err="1">
                <a:solidFill>
                  <a:srgbClr val="00B050"/>
                </a:solidFill>
              </a:rPr>
              <a:t>bit</a:t>
            </a:r>
            <a:r>
              <a:rPr lang="mr-IN" sz="1100" dirty="0">
                <a:solidFill>
                  <a:srgbClr val="00B050"/>
                </a:solidFill>
              </a:rPr>
              <a:t>&lt;8&gt;</a:t>
            </a:r>
            <a:r>
              <a:rPr lang="mr-IN" sz="1100" dirty="0"/>
              <a:t>       </a:t>
            </a:r>
            <a:r>
              <a:rPr lang="mr-IN" sz="1100" dirty="0" err="1"/>
              <a:t>diffserv</a:t>
            </a:r>
            <a:r>
              <a:rPr lang="mr-IN" sz="1100" dirty="0"/>
              <a:t>;</a:t>
            </a:r>
          </a:p>
          <a:p>
            <a:r>
              <a:rPr lang="mr-IN" sz="1100" dirty="0"/>
              <a:t>    </a:t>
            </a:r>
            <a:r>
              <a:rPr lang="mr-IN" sz="1100" b="1" dirty="0" err="1">
                <a:solidFill>
                  <a:srgbClr val="00B050"/>
                </a:solidFill>
              </a:rPr>
              <a:t>bit</a:t>
            </a:r>
            <a:r>
              <a:rPr lang="mr-IN" sz="1100" dirty="0">
                <a:solidFill>
                  <a:srgbClr val="00B050"/>
                </a:solidFill>
              </a:rPr>
              <a:t>&lt;16&gt;</a:t>
            </a:r>
            <a:r>
              <a:rPr lang="mr-IN" sz="1100" dirty="0"/>
              <a:t>      </a:t>
            </a:r>
            <a:r>
              <a:rPr lang="mr-IN" sz="1100" dirty="0" err="1"/>
              <a:t>totalLen</a:t>
            </a:r>
            <a:r>
              <a:rPr lang="mr-IN" sz="1100" dirty="0"/>
              <a:t>;</a:t>
            </a:r>
          </a:p>
          <a:p>
            <a:r>
              <a:rPr lang="mr-IN" sz="1100" dirty="0"/>
              <a:t>    </a:t>
            </a:r>
            <a:r>
              <a:rPr lang="mr-IN" sz="1100" b="1" dirty="0" err="1">
                <a:solidFill>
                  <a:srgbClr val="00B050"/>
                </a:solidFill>
              </a:rPr>
              <a:t>bit</a:t>
            </a:r>
            <a:r>
              <a:rPr lang="mr-IN" sz="1100" dirty="0">
                <a:solidFill>
                  <a:srgbClr val="00B050"/>
                </a:solidFill>
              </a:rPr>
              <a:t>&lt;16&gt;</a:t>
            </a:r>
            <a:r>
              <a:rPr lang="mr-IN" sz="1100" dirty="0"/>
              <a:t>      </a:t>
            </a:r>
            <a:r>
              <a:rPr lang="mr-IN" sz="1100" dirty="0" err="1"/>
              <a:t>identification</a:t>
            </a:r>
            <a:r>
              <a:rPr lang="mr-IN" sz="1100" dirty="0"/>
              <a:t>;</a:t>
            </a:r>
          </a:p>
          <a:p>
            <a:r>
              <a:rPr lang="mr-IN" sz="1100" dirty="0"/>
              <a:t>    </a:t>
            </a:r>
            <a:r>
              <a:rPr lang="mr-IN" sz="1100" b="1" dirty="0" err="1">
                <a:solidFill>
                  <a:srgbClr val="00B050"/>
                </a:solidFill>
              </a:rPr>
              <a:t>bit</a:t>
            </a:r>
            <a:r>
              <a:rPr lang="mr-IN" sz="1100" dirty="0">
                <a:solidFill>
                  <a:srgbClr val="00B050"/>
                </a:solidFill>
              </a:rPr>
              <a:t>&lt;3&gt;</a:t>
            </a:r>
            <a:r>
              <a:rPr lang="mr-IN" sz="1100" dirty="0"/>
              <a:t>       </a:t>
            </a:r>
            <a:r>
              <a:rPr lang="mr-IN" sz="1100" dirty="0" err="1"/>
              <a:t>flags</a:t>
            </a:r>
            <a:r>
              <a:rPr lang="mr-IN" sz="1100" dirty="0"/>
              <a:t>;</a:t>
            </a:r>
          </a:p>
          <a:p>
            <a:r>
              <a:rPr lang="mr-IN" sz="1100" dirty="0"/>
              <a:t>    </a:t>
            </a:r>
            <a:r>
              <a:rPr lang="mr-IN" sz="1100" b="1" dirty="0" err="1">
                <a:solidFill>
                  <a:srgbClr val="00B050"/>
                </a:solidFill>
              </a:rPr>
              <a:t>bit</a:t>
            </a:r>
            <a:r>
              <a:rPr lang="mr-IN" sz="1100" dirty="0">
                <a:solidFill>
                  <a:srgbClr val="00B050"/>
                </a:solidFill>
              </a:rPr>
              <a:t>&lt;13&gt;</a:t>
            </a:r>
            <a:r>
              <a:rPr lang="mr-IN" sz="1100" dirty="0"/>
              <a:t>      </a:t>
            </a:r>
            <a:r>
              <a:rPr lang="mr-IN" sz="1100" dirty="0" err="1"/>
              <a:t>fragOffset</a:t>
            </a:r>
            <a:r>
              <a:rPr lang="mr-IN" sz="1100" dirty="0"/>
              <a:t>;</a:t>
            </a:r>
          </a:p>
          <a:p>
            <a:r>
              <a:rPr lang="mr-IN" sz="1100" dirty="0"/>
              <a:t>    </a:t>
            </a:r>
            <a:r>
              <a:rPr lang="mr-IN" sz="1100" b="1" dirty="0" err="1">
                <a:solidFill>
                  <a:srgbClr val="00B050"/>
                </a:solidFill>
              </a:rPr>
              <a:t>bit</a:t>
            </a:r>
            <a:r>
              <a:rPr lang="mr-IN" sz="1100" dirty="0">
                <a:solidFill>
                  <a:srgbClr val="00B050"/>
                </a:solidFill>
              </a:rPr>
              <a:t>&lt;8&gt;</a:t>
            </a:r>
            <a:r>
              <a:rPr lang="mr-IN" sz="1100" dirty="0"/>
              <a:t>       ttl;</a:t>
            </a:r>
          </a:p>
          <a:p>
            <a:r>
              <a:rPr lang="mr-IN" sz="1100" dirty="0"/>
              <a:t>    </a:t>
            </a:r>
            <a:r>
              <a:rPr lang="mr-IN" sz="1100" b="1" dirty="0" err="1">
                <a:solidFill>
                  <a:srgbClr val="00B050"/>
                </a:solidFill>
              </a:rPr>
              <a:t>bit</a:t>
            </a:r>
            <a:r>
              <a:rPr lang="mr-IN" sz="1100" dirty="0">
                <a:solidFill>
                  <a:srgbClr val="00B050"/>
                </a:solidFill>
              </a:rPr>
              <a:t>&lt;8&gt;</a:t>
            </a:r>
            <a:r>
              <a:rPr lang="mr-IN" sz="1100" dirty="0"/>
              <a:t>       </a:t>
            </a:r>
            <a:r>
              <a:rPr lang="mr-IN" sz="1100" dirty="0" err="1"/>
              <a:t>protocol</a:t>
            </a:r>
            <a:r>
              <a:rPr lang="mr-IN" sz="1100" dirty="0"/>
              <a:t>;</a:t>
            </a:r>
          </a:p>
          <a:p>
            <a:r>
              <a:rPr lang="mr-IN" sz="1100" dirty="0"/>
              <a:t>    </a:t>
            </a:r>
            <a:r>
              <a:rPr lang="mr-IN" sz="1100" b="1" dirty="0" err="1">
                <a:solidFill>
                  <a:srgbClr val="00B050"/>
                </a:solidFill>
              </a:rPr>
              <a:t>bit</a:t>
            </a:r>
            <a:r>
              <a:rPr lang="mr-IN" sz="1100" dirty="0">
                <a:solidFill>
                  <a:srgbClr val="00B050"/>
                </a:solidFill>
              </a:rPr>
              <a:t>&lt;16&gt;</a:t>
            </a:r>
            <a:r>
              <a:rPr lang="mr-IN" sz="1100" dirty="0"/>
              <a:t>      </a:t>
            </a:r>
            <a:r>
              <a:rPr lang="mr-IN" sz="1100" dirty="0" err="1"/>
              <a:t>hdrChecksum</a:t>
            </a:r>
            <a:r>
              <a:rPr lang="mr-IN" sz="1100" dirty="0"/>
              <a:t>;</a:t>
            </a:r>
          </a:p>
          <a:p>
            <a:r>
              <a:rPr lang="mr-IN" sz="1100" dirty="0"/>
              <a:t>    </a:t>
            </a:r>
            <a:r>
              <a:rPr lang="mr-IN" sz="1100" b="1" dirty="0">
                <a:solidFill>
                  <a:srgbClr val="00B050"/>
                </a:solidFill>
              </a:rPr>
              <a:t>ipv4_addr_t</a:t>
            </a:r>
            <a:r>
              <a:rPr lang="mr-IN" sz="1100" dirty="0"/>
              <a:t>  </a:t>
            </a:r>
            <a:r>
              <a:rPr lang="mr-IN" sz="1100" dirty="0" err="1"/>
              <a:t>srcAddr</a:t>
            </a:r>
            <a:r>
              <a:rPr lang="mr-IN" sz="1100" dirty="0"/>
              <a:t>;</a:t>
            </a:r>
          </a:p>
          <a:p>
            <a:r>
              <a:rPr lang="mr-IN" sz="1100" dirty="0"/>
              <a:t>    </a:t>
            </a:r>
            <a:r>
              <a:rPr lang="mr-IN" sz="1100" b="1" dirty="0">
                <a:solidFill>
                  <a:srgbClr val="00B050"/>
                </a:solidFill>
              </a:rPr>
              <a:t>ipv4_addr_t</a:t>
            </a:r>
            <a:r>
              <a:rPr lang="mr-IN" sz="1100" dirty="0"/>
              <a:t>  </a:t>
            </a:r>
            <a:r>
              <a:rPr lang="mr-IN" sz="1100" dirty="0" err="1"/>
              <a:t>dstAddr</a:t>
            </a:r>
            <a:r>
              <a:rPr lang="mr-IN" sz="1100" dirty="0" smtClean="0"/>
              <a:t>;</a:t>
            </a:r>
            <a:endParaRPr lang="mr-IN" sz="1100" dirty="0"/>
          </a:p>
          <a:p>
            <a:r>
              <a:rPr lang="mr-IN" sz="1100" dirty="0" smtClean="0"/>
              <a:t>}</a:t>
            </a:r>
            <a:endParaRPr lang="en-US" sz="1100" dirty="0" smtClean="0"/>
          </a:p>
          <a:p>
            <a:endParaRPr lang="en-US" sz="1100" dirty="0"/>
          </a:p>
          <a:p>
            <a:r>
              <a:rPr lang="en-US" sz="1100" b="1" dirty="0" smtClean="0"/>
              <a:t>header</a:t>
            </a:r>
            <a:r>
              <a:rPr lang="en-US" sz="1100" dirty="0" smtClean="0"/>
              <a:t> </a:t>
            </a:r>
            <a:r>
              <a:rPr lang="en-US" sz="1100" b="1" dirty="0" smtClean="0">
                <a:solidFill>
                  <a:srgbClr val="00B050"/>
                </a:solidFill>
              </a:rPr>
              <a:t>ipv4_options_t</a:t>
            </a:r>
            <a:r>
              <a:rPr lang="en-US" sz="1100" dirty="0" smtClean="0"/>
              <a:t> {</a:t>
            </a:r>
          </a:p>
          <a:p>
            <a:r>
              <a:rPr lang="en-US" sz="1100" dirty="0"/>
              <a:t> </a:t>
            </a:r>
            <a:r>
              <a:rPr lang="en-US" sz="1100" dirty="0" smtClean="0"/>
              <a:t>   </a:t>
            </a:r>
            <a:r>
              <a:rPr lang="en-US" sz="1100" b="1" dirty="0" smtClean="0">
                <a:solidFill>
                  <a:srgbClr val="00B050"/>
                </a:solidFill>
              </a:rPr>
              <a:t>varbit</a:t>
            </a:r>
            <a:r>
              <a:rPr lang="en-US" sz="1100" dirty="0" smtClean="0">
                <a:solidFill>
                  <a:srgbClr val="00B050"/>
                </a:solidFill>
              </a:rPr>
              <a:t>&lt;320&gt;</a:t>
            </a:r>
            <a:r>
              <a:rPr lang="en-US" sz="1100" dirty="0" smtClean="0"/>
              <a:t>  options;</a:t>
            </a:r>
          </a:p>
          <a:p>
            <a:r>
              <a:rPr lang="en-US" sz="1100" dirty="0"/>
              <a:t>}</a:t>
            </a:r>
          </a:p>
        </p:txBody>
      </p:sp>
      <p:sp>
        <p:nvSpPr>
          <p:cNvPr id="2" name="Title 1"/>
          <p:cNvSpPr>
            <a:spLocks noGrp="1"/>
          </p:cNvSpPr>
          <p:nvPr>
            <p:ph type="title"/>
          </p:nvPr>
        </p:nvSpPr>
        <p:spPr/>
        <p:txBody>
          <a:bodyPr>
            <a:normAutofit fontScale="90000"/>
          </a:bodyPr>
          <a:lstStyle/>
          <a:p>
            <a:r>
              <a:rPr lang="en-US" dirty="0" smtClean="0"/>
              <a:t>Varbit</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31</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Basic Types</a:t>
            </a:r>
          </a:p>
          <a:p>
            <a:pPr lvl="1"/>
            <a:r>
              <a:rPr lang="en-US" b="1" dirty="0" smtClean="0">
                <a:solidFill>
                  <a:srgbClr val="00B050"/>
                </a:solidFill>
                <a:latin typeface="Menlo" charset="0"/>
                <a:ea typeface="Menlo" charset="0"/>
                <a:cs typeface="Menlo" charset="0"/>
              </a:rPr>
              <a:t>bit&lt;n&gt;</a:t>
            </a:r>
            <a:r>
              <a:rPr lang="en-US" dirty="0" smtClean="0"/>
              <a:t> </a:t>
            </a:r>
            <a:r>
              <a:rPr lang="mr-IN" dirty="0"/>
              <a:t>–</a:t>
            </a:r>
            <a:r>
              <a:rPr lang="en-US" dirty="0" smtClean="0"/>
              <a:t> Unsigned integer (</a:t>
            </a:r>
            <a:r>
              <a:rPr lang="en-US" dirty="0" err="1" smtClean="0"/>
              <a:t>bitsrting</a:t>
            </a:r>
            <a:r>
              <a:rPr lang="en-US" dirty="0" smtClean="0"/>
              <a:t>) of length n</a:t>
            </a:r>
          </a:p>
          <a:p>
            <a:pPr lvl="2"/>
            <a:r>
              <a:rPr lang="en-US" b="1" dirty="0" smtClean="0">
                <a:solidFill>
                  <a:srgbClr val="00B050"/>
                </a:solidFill>
                <a:latin typeface="Menlo" charset="0"/>
                <a:ea typeface="Menlo" charset="0"/>
                <a:cs typeface="Menlo" charset="0"/>
              </a:rPr>
              <a:t>bit</a:t>
            </a:r>
            <a:r>
              <a:rPr lang="en-US" dirty="0" smtClean="0"/>
              <a:t> is the same as</a:t>
            </a:r>
            <a:r>
              <a:rPr lang="en-US" dirty="0" smtClean="0">
                <a:sym typeface="Wingdings"/>
              </a:rPr>
              <a:t> </a:t>
            </a:r>
            <a:r>
              <a:rPr lang="en-US" b="1" dirty="0" smtClean="0">
                <a:solidFill>
                  <a:srgbClr val="00B050"/>
                </a:solidFill>
                <a:latin typeface="Menlo" charset="0"/>
                <a:ea typeface="Menlo" charset="0"/>
                <a:cs typeface="Menlo" charset="0"/>
                <a:sym typeface="Wingdings"/>
              </a:rPr>
              <a:t>bit&lt;1&gt;</a:t>
            </a:r>
            <a:endParaRPr lang="en-US" b="1" dirty="0" smtClean="0">
              <a:solidFill>
                <a:srgbClr val="00B050"/>
              </a:solidFill>
              <a:latin typeface="Menlo" charset="0"/>
              <a:ea typeface="Menlo" charset="0"/>
              <a:cs typeface="Menlo" charset="0"/>
            </a:endParaRPr>
          </a:p>
          <a:p>
            <a:pPr lvl="1"/>
            <a:r>
              <a:rPr lang="en-US" b="1" dirty="0" smtClean="0">
                <a:solidFill>
                  <a:srgbClr val="00B050"/>
                </a:solidFill>
                <a:latin typeface="Menlo" charset="0"/>
                <a:ea typeface="Menlo" charset="0"/>
                <a:cs typeface="Menlo" charset="0"/>
              </a:rPr>
              <a:t>int&lt;n&gt;</a:t>
            </a:r>
            <a:r>
              <a:rPr lang="en-US" dirty="0" smtClean="0"/>
              <a:t> </a:t>
            </a:r>
            <a:r>
              <a:rPr lang="mr-IN" dirty="0"/>
              <a:t>–</a:t>
            </a:r>
            <a:r>
              <a:rPr lang="en-US" dirty="0" smtClean="0"/>
              <a:t> Signed integer of length n (&gt;=2)</a:t>
            </a:r>
          </a:p>
          <a:p>
            <a:pPr lvl="1"/>
            <a:r>
              <a:rPr lang="en-US" b="1" dirty="0" smtClean="0">
                <a:solidFill>
                  <a:srgbClr val="00B050"/>
                </a:solidFill>
                <a:latin typeface="Menlo" charset="0"/>
                <a:ea typeface="Menlo" charset="0"/>
                <a:cs typeface="Menlo" charset="0"/>
              </a:rPr>
              <a:t>varbit&lt;n&gt;</a:t>
            </a:r>
            <a:r>
              <a:rPr lang="en-US" dirty="0" smtClean="0"/>
              <a:t> </a:t>
            </a:r>
            <a:r>
              <a:rPr lang="mr-IN" dirty="0"/>
              <a:t>–</a:t>
            </a:r>
            <a:r>
              <a:rPr lang="en-US" dirty="0" smtClean="0"/>
              <a:t> Variable-length </a:t>
            </a:r>
            <a:r>
              <a:rPr lang="en-US" dirty="0" err="1" smtClean="0"/>
              <a:t>bitstring</a:t>
            </a:r>
            <a:endParaRPr lang="en-US" dirty="0"/>
          </a:p>
          <a:p>
            <a:r>
              <a:rPr lang="en-US" dirty="0" smtClean="0"/>
              <a:t>Derived Types</a:t>
            </a:r>
          </a:p>
          <a:p>
            <a:pPr lvl="1"/>
            <a:r>
              <a:rPr lang="en-US" b="1" dirty="0" smtClean="0">
                <a:latin typeface="Menlo" charset="0"/>
                <a:ea typeface="Menlo" charset="0"/>
                <a:cs typeface="Menlo" charset="0"/>
              </a:rPr>
              <a:t>header</a:t>
            </a:r>
            <a:r>
              <a:rPr lang="en-US" dirty="0" smtClean="0"/>
              <a:t> </a:t>
            </a:r>
            <a:r>
              <a:rPr lang="mr-IN" dirty="0" smtClean="0"/>
              <a:t>–</a:t>
            </a:r>
            <a:r>
              <a:rPr lang="en-US" dirty="0" smtClean="0"/>
              <a:t> Ordered collection of members</a:t>
            </a:r>
          </a:p>
          <a:p>
            <a:pPr lvl="2"/>
            <a:r>
              <a:rPr lang="en-US" dirty="0" smtClean="0"/>
              <a:t>Byte-aligned</a:t>
            </a:r>
          </a:p>
          <a:p>
            <a:pPr lvl="2"/>
            <a:r>
              <a:rPr lang="en-US" dirty="0" smtClean="0"/>
              <a:t>Can be valid or invalid</a:t>
            </a:r>
          </a:p>
          <a:p>
            <a:pPr lvl="2"/>
            <a:r>
              <a:rPr lang="en-US" dirty="0" smtClean="0"/>
              <a:t>Can contain bit&lt;n&gt;, int&lt;n&gt; and varbit&lt;n&gt;</a:t>
            </a:r>
          </a:p>
          <a:p>
            <a:pPr lvl="1"/>
            <a:r>
              <a:rPr lang="en-US" b="1" dirty="0" smtClean="0">
                <a:latin typeface="Menlo" charset="0"/>
                <a:ea typeface="Menlo" charset="0"/>
                <a:cs typeface="Menlo" charset="0"/>
              </a:rPr>
              <a:t>struct</a:t>
            </a:r>
            <a:r>
              <a:rPr lang="en-US" dirty="0" smtClean="0"/>
              <a:t> </a:t>
            </a:r>
            <a:r>
              <a:rPr lang="mr-IN" dirty="0" smtClean="0"/>
              <a:t>–</a:t>
            </a:r>
            <a:r>
              <a:rPr lang="en-US" dirty="0" smtClean="0"/>
              <a:t> Unordered collection of members</a:t>
            </a:r>
          </a:p>
          <a:p>
            <a:pPr lvl="2"/>
            <a:r>
              <a:rPr lang="en-US" dirty="0" smtClean="0"/>
              <a:t>No alignment restrictions</a:t>
            </a:r>
          </a:p>
          <a:p>
            <a:pPr lvl="2"/>
            <a:r>
              <a:rPr lang="en-US" dirty="0" smtClean="0"/>
              <a:t>Can contain any derived types</a:t>
            </a:r>
          </a:p>
          <a:p>
            <a:pPr lvl="1"/>
            <a:r>
              <a:rPr lang="en-US" dirty="0" smtClean="0"/>
              <a:t>Header Stacks -- arrays of headers</a:t>
            </a:r>
          </a:p>
          <a:p>
            <a:pPr lvl="1"/>
            <a:r>
              <a:rPr lang="en-US" b="1" dirty="0" smtClean="0">
                <a:latin typeface="Menlo" charset="0"/>
                <a:ea typeface="Menlo" charset="0"/>
                <a:cs typeface="Menlo" charset="0"/>
              </a:rPr>
              <a:t>typedef</a:t>
            </a:r>
            <a:r>
              <a:rPr lang="en-US" dirty="0" smtClean="0"/>
              <a:t> </a:t>
            </a:r>
            <a:r>
              <a:rPr lang="mr-IN" dirty="0" smtClean="0"/>
              <a:t>–</a:t>
            </a:r>
            <a:r>
              <a:rPr lang="en-US" dirty="0" smtClean="0"/>
              <a:t> An alternative name for a type</a:t>
            </a:r>
          </a:p>
        </p:txBody>
      </p:sp>
    </p:spTree>
    <p:extLst>
      <p:ext uri="{BB962C8B-B14F-4D97-AF65-F5344CB8AC3E}">
        <p14:creationId xmlns:p14="http://schemas.microsoft.com/office/powerpoint/2010/main" val="85027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9" end="1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20" end="2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sz="1100" b="1" dirty="0" smtClean="0"/>
              <a:t>typedef </a:t>
            </a:r>
            <a:r>
              <a:rPr lang="en-US" sz="1100" b="1" dirty="0" smtClean="0">
                <a:solidFill>
                  <a:srgbClr val="00B050"/>
                </a:solidFill>
              </a:rPr>
              <a:t>bit</a:t>
            </a:r>
            <a:r>
              <a:rPr lang="en-US" sz="1100" dirty="0" smtClean="0">
                <a:solidFill>
                  <a:srgbClr val="00B050"/>
                </a:solidFill>
              </a:rPr>
              <a:t>&lt;9&gt;</a:t>
            </a:r>
            <a:r>
              <a:rPr lang="en-US" sz="1100" dirty="0" smtClean="0"/>
              <a:t>  </a:t>
            </a:r>
            <a:r>
              <a:rPr lang="en-US" sz="1100" dirty="0" err="1" smtClean="0"/>
              <a:t>port_id_t</a:t>
            </a:r>
            <a:r>
              <a:rPr lang="en-US" sz="1100" b="1" dirty="0" smtClean="0"/>
              <a:t>;  </a:t>
            </a:r>
            <a:r>
              <a:rPr lang="en-US" sz="1100" dirty="0" smtClean="0">
                <a:solidFill>
                  <a:schemeClr val="tx2">
                    <a:lumMod val="60000"/>
                    <a:lumOff val="40000"/>
                  </a:schemeClr>
                </a:solidFill>
              </a:rPr>
              <a:t>/* Switch port     */</a:t>
            </a:r>
          </a:p>
          <a:p>
            <a:r>
              <a:rPr lang="en-US" sz="1100" b="1" dirty="0" smtClean="0"/>
              <a:t>typedef </a:t>
            </a:r>
            <a:r>
              <a:rPr lang="en-US" sz="1100" b="1" dirty="0" smtClean="0">
                <a:solidFill>
                  <a:srgbClr val="00B050"/>
                </a:solidFill>
              </a:rPr>
              <a:t>bit</a:t>
            </a:r>
            <a:r>
              <a:rPr lang="en-US" sz="1100" dirty="0" smtClean="0">
                <a:solidFill>
                  <a:srgbClr val="00B050"/>
                </a:solidFill>
              </a:rPr>
              <a:t>&lt;16&gt;</a:t>
            </a:r>
            <a:r>
              <a:rPr lang="en-US" sz="1100" dirty="0" smtClean="0"/>
              <a:t> </a:t>
            </a:r>
            <a:r>
              <a:rPr lang="en-US" sz="1100" dirty="0" err="1" smtClean="0"/>
              <a:t>mgid_t</a:t>
            </a:r>
            <a:r>
              <a:rPr lang="en-US" sz="1100" dirty="0" smtClean="0"/>
              <a:t>;     </a:t>
            </a:r>
            <a:r>
              <a:rPr lang="en-US" sz="1100" dirty="0" smtClean="0">
                <a:solidFill>
                  <a:schemeClr val="tx2">
                    <a:lumMod val="60000"/>
                    <a:lumOff val="40000"/>
                  </a:schemeClr>
                </a:solidFill>
              </a:rPr>
              <a:t>/* Multicast Group */</a:t>
            </a:r>
          </a:p>
          <a:p>
            <a:r>
              <a:rPr lang="en-US" sz="1100" b="1" dirty="0"/>
              <a:t>typedef </a:t>
            </a:r>
            <a:r>
              <a:rPr lang="en-US" sz="1100" b="1" dirty="0" smtClean="0">
                <a:solidFill>
                  <a:srgbClr val="00B050"/>
                </a:solidFill>
              </a:rPr>
              <a:t>bit</a:t>
            </a:r>
            <a:r>
              <a:rPr lang="en-US" sz="1100" dirty="0" smtClean="0">
                <a:solidFill>
                  <a:srgbClr val="00B050"/>
                </a:solidFill>
              </a:rPr>
              <a:t>&lt;5&gt;</a:t>
            </a:r>
            <a:r>
              <a:rPr lang="en-US" sz="1100" dirty="0" smtClean="0"/>
              <a:t>  </a:t>
            </a:r>
            <a:r>
              <a:rPr lang="en-US" sz="1100" dirty="0" err="1" smtClean="0"/>
              <a:t>qid_t</a:t>
            </a:r>
            <a:r>
              <a:rPr lang="en-US" sz="1100" dirty="0" smtClean="0"/>
              <a:t>;      </a:t>
            </a:r>
            <a:r>
              <a:rPr lang="en-US" sz="1100" dirty="0" smtClean="0">
                <a:solidFill>
                  <a:schemeClr val="tx2">
                    <a:lumMod val="60000"/>
                    <a:lumOff val="40000"/>
                  </a:schemeClr>
                </a:solidFill>
              </a:rPr>
              <a:t>/* Queue  ID       */</a:t>
            </a:r>
            <a:endParaRPr lang="en-US" sz="1100" dirty="0">
              <a:solidFill>
                <a:schemeClr val="tx2">
                  <a:lumMod val="60000"/>
                  <a:lumOff val="40000"/>
                </a:schemeClr>
              </a:solidFill>
            </a:endParaRPr>
          </a:p>
          <a:p>
            <a:endParaRPr lang="en-US" sz="1100" b="1" dirty="0" smtClean="0"/>
          </a:p>
          <a:p>
            <a:r>
              <a:rPr lang="en-US" sz="1100" b="1" dirty="0" smtClean="0"/>
              <a:t>struct</a:t>
            </a:r>
            <a:r>
              <a:rPr lang="en-US" sz="1100" dirty="0" smtClean="0"/>
              <a:t> </a:t>
            </a:r>
            <a:r>
              <a:rPr lang="en-US" sz="1100" b="1" dirty="0" err="1" smtClean="0">
                <a:solidFill>
                  <a:srgbClr val="00B050"/>
                </a:solidFill>
              </a:rPr>
              <a:t>parser_input_t</a:t>
            </a:r>
            <a:r>
              <a:rPr lang="en-US" sz="1100" dirty="0" smtClean="0"/>
              <a:t> </a:t>
            </a:r>
            <a:r>
              <a:rPr lang="en-US" sz="1100" dirty="0"/>
              <a:t>{</a:t>
            </a:r>
          </a:p>
          <a:p>
            <a:r>
              <a:rPr lang="en-US" sz="1100" dirty="0" smtClean="0"/>
              <a:t>    </a:t>
            </a:r>
            <a:r>
              <a:rPr lang="en-US" sz="1100" b="1" dirty="0" err="1" smtClean="0">
                <a:solidFill>
                  <a:srgbClr val="00B050"/>
                </a:solidFill>
              </a:rPr>
              <a:t>port_id_t</a:t>
            </a:r>
            <a:r>
              <a:rPr lang="en-US" sz="1100" b="1" dirty="0" smtClean="0"/>
              <a:t> </a:t>
            </a:r>
            <a:r>
              <a:rPr lang="en-US" sz="1100" dirty="0" err="1" smtClean="0"/>
              <a:t>ingress_port</a:t>
            </a:r>
            <a:r>
              <a:rPr lang="en-US" sz="1100" dirty="0" smtClean="0"/>
              <a:t>;</a:t>
            </a:r>
          </a:p>
          <a:p>
            <a:r>
              <a:rPr lang="en-US" sz="1100" dirty="0"/>
              <a:t> </a:t>
            </a:r>
            <a:r>
              <a:rPr lang="en-US" sz="1100" dirty="0" smtClean="0"/>
              <a:t>   </a:t>
            </a:r>
            <a:r>
              <a:rPr lang="en-US" sz="1100" b="1" dirty="0" smtClean="0">
                <a:solidFill>
                  <a:srgbClr val="00B050"/>
                </a:solidFill>
              </a:rPr>
              <a:t>bit</a:t>
            </a:r>
            <a:r>
              <a:rPr lang="en-US" sz="1100" dirty="0" smtClean="0">
                <a:solidFill>
                  <a:srgbClr val="00B050"/>
                </a:solidFill>
              </a:rPr>
              <a:t>&lt;1</a:t>
            </a:r>
            <a:r>
              <a:rPr lang="en-US" sz="1100" dirty="0">
                <a:solidFill>
                  <a:srgbClr val="00B050"/>
                </a:solidFill>
              </a:rPr>
              <a:t>&gt;</a:t>
            </a:r>
            <a:r>
              <a:rPr lang="en-US" sz="1100" dirty="0"/>
              <a:t>    </a:t>
            </a:r>
            <a:r>
              <a:rPr lang="en-US" sz="1100" dirty="0" err="1" smtClean="0"/>
              <a:t>resubmit_flag</a:t>
            </a:r>
            <a:r>
              <a:rPr lang="en-US" sz="1100" dirty="0"/>
              <a:t>;</a:t>
            </a:r>
            <a:endParaRPr lang="en-US" sz="1100" dirty="0" smtClean="0"/>
          </a:p>
          <a:p>
            <a:r>
              <a:rPr lang="en-US" sz="1100" dirty="0" smtClean="0"/>
              <a:t>}</a:t>
            </a:r>
            <a:endParaRPr lang="en-US" sz="1100" dirty="0"/>
          </a:p>
          <a:p>
            <a:endParaRPr lang="en-US" sz="1100" dirty="0" smtClean="0">
              <a:latin typeface="Courier New" charset="0"/>
              <a:ea typeface="Courier New" charset="0"/>
              <a:cs typeface="Courier New" charset="0"/>
            </a:endParaRPr>
          </a:p>
          <a:p>
            <a:r>
              <a:rPr lang="en-US" sz="1100" b="1" dirty="0"/>
              <a:t>struct</a:t>
            </a:r>
            <a:r>
              <a:rPr lang="en-US" sz="1100" dirty="0"/>
              <a:t> </a:t>
            </a:r>
            <a:r>
              <a:rPr lang="en-US" sz="1100" b="1" dirty="0" err="1">
                <a:solidFill>
                  <a:srgbClr val="00B050"/>
                </a:solidFill>
              </a:rPr>
              <a:t>ingress_input_t</a:t>
            </a:r>
            <a:r>
              <a:rPr lang="en-US" sz="1100" dirty="0"/>
              <a:t> {</a:t>
            </a:r>
          </a:p>
          <a:p>
            <a:r>
              <a:rPr lang="en-US" sz="1100" dirty="0"/>
              <a:t>    </a:t>
            </a:r>
            <a:r>
              <a:rPr lang="en-US" sz="1100" b="1" dirty="0" err="1">
                <a:solidFill>
                  <a:srgbClr val="00B050"/>
                </a:solidFill>
              </a:rPr>
              <a:t>portid_t</a:t>
            </a:r>
            <a:r>
              <a:rPr lang="en-US" sz="1100" dirty="0"/>
              <a:t>       </a:t>
            </a:r>
            <a:r>
              <a:rPr lang="en-US" sz="1100" dirty="0" err="1"/>
              <a:t>ingress_port</a:t>
            </a:r>
            <a:r>
              <a:rPr lang="en-US" sz="1100" dirty="0" smtClean="0"/>
              <a:t>;</a:t>
            </a:r>
          </a:p>
          <a:p>
            <a:r>
              <a:rPr lang="en-US" sz="1100" b="1" dirty="0" smtClean="0">
                <a:solidFill>
                  <a:srgbClr val="00B050"/>
                </a:solidFill>
              </a:rPr>
              <a:t>    </a:t>
            </a:r>
            <a:r>
              <a:rPr lang="en-US" sz="1100" b="1" dirty="0" err="1" smtClean="0">
                <a:solidFill>
                  <a:srgbClr val="00B050"/>
                </a:solidFill>
              </a:rPr>
              <a:t>timestamp_t</a:t>
            </a:r>
            <a:r>
              <a:rPr lang="en-US" sz="1100" dirty="0" smtClean="0"/>
              <a:t>    </a:t>
            </a:r>
            <a:r>
              <a:rPr lang="en-US" sz="1100" dirty="0" err="1"/>
              <a:t>ingress_timestamp</a:t>
            </a:r>
            <a:r>
              <a:rPr lang="en-US" sz="1100" dirty="0"/>
              <a:t>;</a:t>
            </a:r>
          </a:p>
          <a:p>
            <a:r>
              <a:rPr lang="en-US" sz="1100" dirty="0" smtClean="0"/>
              <a:t>}</a:t>
            </a:r>
          </a:p>
          <a:p>
            <a:endParaRPr lang="en-US" sz="1100" dirty="0"/>
          </a:p>
          <a:p>
            <a:r>
              <a:rPr lang="en-US" sz="1100" b="1" dirty="0"/>
              <a:t>struct</a:t>
            </a:r>
            <a:r>
              <a:rPr lang="en-US" sz="1100" dirty="0"/>
              <a:t> </a:t>
            </a:r>
            <a:r>
              <a:rPr lang="en-US" sz="1100" dirty="0" err="1"/>
              <a:t>ingress_output_t</a:t>
            </a:r>
            <a:r>
              <a:rPr lang="en-US" sz="1100" dirty="0"/>
              <a:t> {</a:t>
            </a:r>
          </a:p>
          <a:p>
            <a:r>
              <a:rPr lang="en-US" sz="1100" dirty="0"/>
              <a:t>    </a:t>
            </a:r>
            <a:r>
              <a:rPr lang="en-US" sz="1100" b="1" dirty="0" err="1">
                <a:solidFill>
                  <a:srgbClr val="00B050"/>
                </a:solidFill>
              </a:rPr>
              <a:t>portid_t</a:t>
            </a:r>
            <a:r>
              <a:rPr lang="en-US" sz="1100" dirty="0"/>
              <a:t>       </a:t>
            </a:r>
            <a:r>
              <a:rPr lang="en-US" sz="1100" dirty="0" err="1"/>
              <a:t>egress_port</a:t>
            </a:r>
            <a:r>
              <a:rPr lang="en-US" sz="1100" dirty="0"/>
              <a:t>;</a:t>
            </a:r>
          </a:p>
          <a:p>
            <a:r>
              <a:rPr lang="en-US" sz="1100" dirty="0"/>
              <a:t>    </a:t>
            </a:r>
            <a:r>
              <a:rPr lang="en-US" sz="1100" b="1" dirty="0" err="1">
                <a:solidFill>
                  <a:srgbClr val="00B050"/>
                </a:solidFill>
              </a:rPr>
              <a:t>mgid_t</a:t>
            </a:r>
            <a:r>
              <a:rPr lang="en-US" sz="1100" dirty="0"/>
              <a:t>         </a:t>
            </a:r>
            <a:r>
              <a:rPr lang="en-US" sz="1100" dirty="0" err="1"/>
              <a:t>mcast_group</a:t>
            </a:r>
            <a:r>
              <a:rPr lang="en-US" sz="1100" dirty="0"/>
              <a:t>;</a:t>
            </a:r>
          </a:p>
          <a:p>
            <a:r>
              <a:rPr lang="en-US" sz="1100" b="1" dirty="0" smtClean="0">
                <a:solidFill>
                  <a:srgbClr val="00B050"/>
                </a:solidFill>
              </a:rPr>
              <a:t>    bit</a:t>
            </a:r>
            <a:r>
              <a:rPr lang="en-US" sz="1100" dirty="0" smtClean="0">
                <a:solidFill>
                  <a:srgbClr val="00B050"/>
                </a:solidFill>
              </a:rPr>
              <a:t>&lt;1</a:t>
            </a:r>
            <a:r>
              <a:rPr lang="en-US" sz="1100" dirty="0">
                <a:solidFill>
                  <a:srgbClr val="00B050"/>
                </a:solidFill>
              </a:rPr>
              <a:t>&gt;</a:t>
            </a:r>
            <a:r>
              <a:rPr lang="en-US" sz="1100" dirty="0"/>
              <a:t>         </a:t>
            </a:r>
            <a:r>
              <a:rPr lang="en-US" sz="1100" dirty="0" err="1"/>
              <a:t>drop_flag</a:t>
            </a:r>
            <a:r>
              <a:rPr lang="en-US" sz="1100" dirty="0"/>
              <a:t>;</a:t>
            </a:r>
          </a:p>
          <a:p>
            <a:r>
              <a:rPr lang="en-US" sz="1100" dirty="0"/>
              <a:t>    </a:t>
            </a:r>
            <a:r>
              <a:rPr lang="en-US" sz="1100" b="1" dirty="0" err="1">
                <a:solidFill>
                  <a:srgbClr val="00B050"/>
                </a:solidFill>
              </a:rPr>
              <a:t>qid_t</a:t>
            </a:r>
            <a:r>
              <a:rPr lang="en-US" sz="1100" dirty="0">
                <a:solidFill>
                  <a:srgbClr val="00B050"/>
                </a:solidFill>
              </a:rPr>
              <a:t> </a:t>
            </a:r>
            <a:r>
              <a:rPr lang="en-US" sz="1100" dirty="0"/>
              <a:t>         </a:t>
            </a:r>
            <a:r>
              <a:rPr lang="en-US" sz="1100" dirty="0" err="1"/>
              <a:t>egress_queue</a:t>
            </a:r>
            <a:r>
              <a:rPr lang="en-US" sz="1100" dirty="0"/>
              <a:t>;</a:t>
            </a:r>
          </a:p>
          <a:p>
            <a:r>
              <a:rPr lang="en-US" sz="1100" dirty="0"/>
              <a:t>}</a:t>
            </a:r>
          </a:p>
        </p:txBody>
      </p:sp>
      <p:sp>
        <p:nvSpPr>
          <p:cNvPr id="3" name="Title 2"/>
          <p:cNvSpPr>
            <a:spLocks noGrp="1"/>
          </p:cNvSpPr>
          <p:nvPr>
            <p:ph type="title"/>
          </p:nvPr>
        </p:nvSpPr>
        <p:spPr/>
        <p:txBody>
          <a:bodyPr>
            <a:normAutofit fontScale="90000"/>
          </a:bodyPr>
          <a:lstStyle/>
          <a:p>
            <a:r>
              <a:rPr lang="en-US" dirty="0" smtClean="0"/>
              <a:t>Using structs for Intrinsic Metadata </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32</a:t>
            </a:fld>
            <a:endParaRPr lang="en-US" dirty="0">
              <a:solidFill>
                <a:prstClr val="black">
                  <a:tint val="75000"/>
                </a:prstClr>
              </a:solidFill>
            </a:endParaRPr>
          </a:p>
        </p:txBody>
      </p:sp>
      <p:sp>
        <p:nvSpPr>
          <p:cNvPr id="5" name="Content Placeholder 4"/>
          <p:cNvSpPr>
            <a:spLocks noGrp="1"/>
          </p:cNvSpPr>
          <p:nvPr>
            <p:ph sz="half" idx="10"/>
          </p:nvPr>
        </p:nvSpPr>
        <p:spPr>
          <a:xfrm>
            <a:off x="4572000" y="742950"/>
            <a:ext cx="4284134" cy="1371600"/>
          </a:xfrm>
        </p:spPr>
        <p:txBody>
          <a:bodyPr/>
          <a:lstStyle/>
          <a:p>
            <a:r>
              <a:rPr lang="en-US" dirty="0" smtClean="0"/>
              <a:t>Intrinsic Metadata is the data that a P4-programmable components can use to interface with the rest of the system</a:t>
            </a:r>
          </a:p>
          <a:p>
            <a:r>
              <a:rPr lang="en-US" dirty="0" smtClean="0"/>
              <a:t>These definitions come from the files, supplied by the vendor</a:t>
            </a:r>
          </a:p>
          <a:p>
            <a:pPr lvl="1"/>
            <a:endParaRPr lang="en-US" dirty="0"/>
          </a:p>
        </p:txBody>
      </p:sp>
      <p:sp>
        <p:nvSpPr>
          <p:cNvPr id="6" name="Rectangle 5"/>
          <p:cNvSpPr/>
          <p:nvPr/>
        </p:nvSpPr>
        <p:spPr>
          <a:xfrm>
            <a:off x="4724400" y="2662698"/>
            <a:ext cx="4131734" cy="18288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7" name="TextBox 6"/>
          <p:cNvSpPr txBox="1"/>
          <p:nvPr/>
        </p:nvSpPr>
        <p:spPr>
          <a:xfrm>
            <a:off x="6095205" y="2293366"/>
            <a:ext cx="1390124" cy="369332"/>
          </a:xfrm>
          <a:prstGeom prst="rect">
            <a:avLst/>
          </a:prstGeom>
          <a:noFill/>
        </p:spPr>
        <p:txBody>
          <a:bodyPr wrap="none" rtlCol="0">
            <a:spAutoFit/>
          </a:bodyPr>
          <a:lstStyle/>
          <a:p>
            <a:pPr defTabSz="457200">
              <a:buClrTx/>
              <a:buFontTx/>
              <a:buNone/>
            </a:pPr>
            <a:r>
              <a:rPr lang="en-US" sz="1800" kern="1200" dirty="0" smtClean="0">
                <a:solidFill>
                  <a:prstClr val="black"/>
                </a:solidFill>
                <a:ea typeface="+mn-ea"/>
                <a:cs typeface="+mn-cs"/>
              </a:rPr>
              <a:t>P4 Platform</a:t>
            </a:r>
            <a:endParaRPr lang="en-US" sz="1800" kern="1200" dirty="0">
              <a:solidFill>
                <a:prstClr val="black"/>
              </a:solidFill>
              <a:ea typeface="+mn-ea"/>
              <a:cs typeface="+mn-cs"/>
            </a:endParaRPr>
          </a:p>
        </p:txBody>
      </p:sp>
      <p:sp>
        <p:nvSpPr>
          <p:cNvPr id="42" name="Rectangle 41"/>
          <p:cNvSpPr/>
          <p:nvPr/>
        </p:nvSpPr>
        <p:spPr>
          <a:xfrm>
            <a:off x="7165225" y="2753936"/>
            <a:ext cx="800528" cy="163240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41" name="Rectangle 40"/>
          <p:cNvSpPr/>
          <p:nvPr/>
        </p:nvSpPr>
        <p:spPr>
          <a:xfrm>
            <a:off x="5410200" y="2753936"/>
            <a:ext cx="722586" cy="16168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grpSp>
        <p:nvGrpSpPr>
          <p:cNvPr id="8" name="Group 7"/>
          <p:cNvGrpSpPr/>
          <p:nvPr/>
        </p:nvGrpSpPr>
        <p:grpSpPr>
          <a:xfrm>
            <a:off x="5410200" y="2753936"/>
            <a:ext cx="722586" cy="1616828"/>
            <a:chOff x="605574" y="1959131"/>
            <a:chExt cx="722586" cy="1616828"/>
          </a:xfrm>
        </p:grpSpPr>
        <p:sp>
          <p:nvSpPr>
            <p:cNvPr id="9" name="Rectangle 8"/>
            <p:cNvSpPr/>
            <p:nvPr/>
          </p:nvSpPr>
          <p:spPr>
            <a:xfrm>
              <a:off x="605574" y="1959131"/>
              <a:ext cx="722586" cy="1616828"/>
            </a:xfrm>
            <a:prstGeom prst="rect">
              <a:avLst/>
            </a:prstGeom>
            <a:solidFill>
              <a:schemeClr val="accent6">
                <a:lumMod val="40000"/>
                <a:lumOff val="60000"/>
              </a:schemeClr>
            </a:solidFill>
            <a:ln/>
          </p:spPr>
          <p:style>
            <a:lnRef idx="1">
              <a:schemeClr val="dk1"/>
            </a:lnRef>
            <a:fillRef idx="2">
              <a:schemeClr val="dk1"/>
            </a:fillRef>
            <a:effectRef idx="1">
              <a:schemeClr val="dk1"/>
            </a:effectRef>
            <a:fontRef idx="minor">
              <a:schemeClr val="dk1"/>
            </a:fontRef>
          </p:style>
          <p:txBody>
            <a:bodyPr lIns="116621" tIns="0" rIns="116621" bIns="58311" rtlCol="0" anchor="ctr"/>
            <a:lstStyle/>
            <a:p>
              <a:pPr algn="ctr" defTabSz="457200">
                <a:lnSpc>
                  <a:spcPts val="1425"/>
                </a:lnSpc>
                <a:buClrTx/>
                <a:buFontTx/>
                <a:buNone/>
              </a:pPr>
              <a:r>
                <a:rPr lang="en-US" sz="1500" kern="1200" dirty="0">
                  <a:solidFill>
                    <a:srgbClr val="000000"/>
                  </a:solidFill>
                </a:rPr>
                <a:t> </a:t>
              </a:r>
            </a:p>
          </p:txBody>
        </p:sp>
        <p:sp>
          <p:nvSpPr>
            <p:cNvPr id="10" name="Oval 9"/>
            <p:cNvSpPr/>
            <p:nvPr/>
          </p:nvSpPr>
          <p:spPr>
            <a:xfrm>
              <a:off x="675714" y="211635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1" name="Oval 10"/>
            <p:cNvSpPr/>
            <p:nvPr/>
          </p:nvSpPr>
          <p:spPr>
            <a:xfrm>
              <a:off x="696269" y="259215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2" name="Oval 11"/>
            <p:cNvSpPr/>
            <p:nvPr/>
          </p:nvSpPr>
          <p:spPr>
            <a:xfrm>
              <a:off x="981553" y="240021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3" name="Oval 12"/>
            <p:cNvSpPr/>
            <p:nvPr/>
          </p:nvSpPr>
          <p:spPr>
            <a:xfrm>
              <a:off x="679074" y="2977974"/>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4" name="Oval 13"/>
            <p:cNvSpPr/>
            <p:nvPr/>
          </p:nvSpPr>
          <p:spPr>
            <a:xfrm>
              <a:off x="1007641" y="3198590"/>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15" name="Curved Connector 14"/>
            <p:cNvCxnSpPr/>
            <p:nvPr/>
          </p:nvCxnSpPr>
          <p:spPr>
            <a:xfrm rot="16200000" flipH="1">
              <a:off x="801001" y="2105368"/>
              <a:ext cx="283863" cy="305839"/>
            </a:xfrm>
            <a:prstGeom prst="curvedConnector3">
              <a:avLst>
                <a:gd name="adj1" fmla="val -19368"/>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Curved Connector 15"/>
            <p:cNvCxnSpPr/>
            <p:nvPr/>
          </p:nvCxnSpPr>
          <p:spPr>
            <a:xfrm rot="16200000" flipH="1">
              <a:off x="680157" y="2461741"/>
              <a:ext cx="240269" cy="20555"/>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rot="5400000" flipH="1" flipV="1">
              <a:off x="1094121" y="2519716"/>
              <a:ext cx="117764" cy="114300"/>
            </a:xfrm>
            <a:prstGeom prst="curvedConnector4">
              <a:avLst>
                <a:gd name="adj1" fmla="val -95831"/>
                <a:gd name="adj2" fmla="val 16329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urved Connector 17"/>
            <p:cNvCxnSpPr/>
            <p:nvPr/>
          </p:nvCxnSpPr>
          <p:spPr>
            <a:xfrm rot="5400000">
              <a:off x="714112" y="2794819"/>
              <a:ext cx="494483" cy="10735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urved Connector 18"/>
            <p:cNvCxnSpPr/>
            <p:nvPr/>
          </p:nvCxnSpPr>
          <p:spPr>
            <a:xfrm>
              <a:off x="924869" y="2709919"/>
              <a:ext cx="197072" cy="488671"/>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Curved Connector 19"/>
            <p:cNvCxnSpPr/>
            <p:nvPr/>
          </p:nvCxnSpPr>
          <p:spPr>
            <a:xfrm rot="5400000" flipH="1">
              <a:off x="847350" y="3159528"/>
              <a:ext cx="220616" cy="328567"/>
            </a:xfrm>
            <a:prstGeom prst="curvedConnector3">
              <a:avLst>
                <a:gd name="adj1" fmla="val -4066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21" name="Right Arrow 20"/>
          <p:cNvSpPr/>
          <p:nvPr/>
        </p:nvSpPr>
        <p:spPr>
          <a:xfrm>
            <a:off x="4781402" y="3714750"/>
            <a:ext cx="614621" cy="609600"/>
          </a:xfrm>
          <a:prstGeom prst="rightArrow">
            <a:avLst/>
          </a:prstGeom>
        </p:spPr>
        <p:style>
          <a:lnRef idx="1">
            <a:schemeClr val="accent5"/>
          </a:lnRef>
          <a:fillRef idx="2">
            <a:schemeClr val="accent5"/>
          </a:fillRef>
          <a:effectRef idx="1">
            <a:schemeClr val="accent5"/>
          </a:effectRef>
          <a:fontRef idx="minor">
            <a:schemeClr val="dk1"/>
          </a:fontRef>
        </p:style>
        <p:txBody>
          <a:bodyPr lIns="0" tIns="0" rIns="0" bIns="0" rtlCol="0" anchor="ctr">
            <a:normAutofit fontScale="55000" lnSpcReduction="20000"/>
          </a:bodyPr>
          <a:lstStyle/>
          <a:p>
            <a:pPr algn="ctr" defTabSz="457200">
              <a:buClrTx/>
              <a:buFontTx/>
              <a:buNone/>
            </a:pPr>
            <a:r>
              <a:rPr lang="en-US" sz="1800" kern="1200" dirty="0" smtClean="0">
                <a:solidFill>
                  <a:prstClr val="black"/>
                </a:solidFill>
              </a:rPr>
              <a:t>parser_</a:t>
            </a:r>
            <a:br>
              <a:rPr lang="en-US" sz="1800" kern="1200" dirty="0" smtClean="0">
                <a:solidFill>
                  <a:prstClr val="black"/>
                </a:solidFill>
              </a:rPr>
            </a:br>
            <a:r>
              <a:rPr lang="en-US" sz="1800" kern="1200" dirty="0" err="1" smtClean="0">
                <a:solidFill>
                  <a:prstClr val="black"/>
                </a:solidFill>
              </a:rPr>
              <a:t>input_t</a:t>
            </a:r>
            <a:endParaRPr lang="en-US" sz="1800" kern="1200" dirty="0">
              <a:solidFill>
                <a:prstClr val="black"/>
              </a:solidFill>
            </a:endParaRPr>
          </a:p>
        </p:txBody>
      </p:sp>
      <p:grpSp>
        <p:nvGrpSpPr>
          <p:cNvPr id="22" name="Group 21"/>
          <p:cNvGrpSpPr/>
          <p:nvPr/>
        </p:nvGrpSpPr>
        <p:grpSpPr>
          <a:xfrm>
            <a:off x="7165225" y="2759467"/>
            <a:ext cx="800528" cy="1626876"/>
            <a:chOff x="3140100" y="1954364"/>
            <a:chExt cx="1124342" cy="1626876"/>
          </a:xfrm>
        </p:grpSpPr>
        <p:grpSp>
          <p:nvGrpSpPr>
            <p:cNvPr id="23" name="Group 22"/>
            <p:cNvGrpSpPr/>
            <p:nvPr/>
          </p:nvGrpSpPr>
          <p:grpSpPr>
            <a:xfrm>
              <a:off x="3140100" y="1954364"/>
              <a:ext cx="1124342" cy="1626876"/>
              <a:chOff x="1485649" y="3204985"/>
              <a:chExt cx="1124341" cy="2169168"/>
            </a:xfrm>
          </p:grpSpPr>
          <p:sp>
            <p:nvSpPr>
              <p:cNvPr id="37" name="Rectangle 36"/>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38" name="Rectangle 37"/>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24" name="Group 23"/>
            <p:cNvGrpSpPr/>
            <p:nvPr/>
          </p:nvGrpSpPr>
          <p:grpSpPr>
            <a:xfrm>
              <a:off x="3233752" y="2042277"/>
              <a:ext cx="909363" cy="1479832"/>
              <a:chOff x="2449931" y="225721"/>
              <a:chExt cx="909363" cy="1973109"/>
            </a:xfrm>
          </p:grpSpPr>
          <p:sp>
            <p:nvSpPr>
              <p:cNvPr id="25" name="Rectangle 24"/>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6" name="Rectangle 25"/>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7" name="Rectangle 26"/>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8" name="Rectangle 27"/>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29" name="Rectangle 28"/>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0" name="Rectangle 29"/>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1" name="Trapezoid 30"/>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2" name="Trapezoid 31"/>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3" name="Trapezoid 32"/>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4" name="Trapezoid 33"/>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5" name="Trapezoid 34"/>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36" name="Trapezoid 35"/>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sp>
        <p:nvSpPr>
          <p:cNvPr id="39" name="Right Arrow 38"/>
          <p:cNvSpPr/>
          <p:nvPr/>
        </p:nvSpPr>
        <p:spPr>
          <a:xfrm>
            <a:off x="6533432" y="3712167"/>
            <a:ext cx="614621" cy="609600"/>
          </a:xfrm>
          <a:prstGeom prst="rightArrow">
            <a:avLst/>
          </a:prstGeom>
        </p:spPr>
        <p:style>
          <a:lnRef idx="1">
            <a:schemeClr val="accent5"/>
          </a:lnRef>
          <a:fillRef idx="2">
            <a:schemeClr val="accent5"/>
          </a:fillRef>
          <a:effectRef idx="1">
            <a:schemeClr val="accent5"/>
          </a:effectRef>
          <a:fontRef idx="minor">
            <a:schemeClr val="dk1"/>
          </a:fontRef>
        </p:style>
        <p:txBody>
          <a:bodyPr lIns="0" tIns="0" rIns="0" bIns="0" rtlCol="0" anchor="ctr">
            <a:normAutofit fontScale="47500" lnSpcReduction="20000"/>
          </a:bodyPr>
          <a:lstStyle/>
          <a:p>
            <a:pPr algn="ctr" defTabSz="457200">
              <a:buClrTx/>
              <a:buFontTx/>
              <a:buNone/>
            </a:pPr>
            <a:r>
              <a:rPr lang="en-US" sz="1800" kern="1200" dirty="0" smtClean="0">
                <a:solidFill>
                  <a:prstClr val="black"/>
                </a:solidFill>
              </a:rPr>
              <a:t>ingress_</a:t>
            </a:r>
            <a:br>
              <a:rPr lang="en-US" sz="1800" kern="1200" dirty="0" smtClean="0">
                <a:solidFill>
                  <a:prstClr val="black"/>
                </a:solidFill>
              </a:rPr>
            </a:br>
            <a:r>
              <a:rPr lang="en-US" sz="1800" kern="1200" dirty="0" err="1" smtClean="0">
                <a:solidFill>
                  <a:prstClr val="black"/>
                </a:solidFill>
              </a:rPr>
              <a:t>input_t</a:t>
            </a:r>
            <a:endParaRPr lang="en-US" sz="1800" kern="1200" dirty="0">
              <a:solidFill>
                <a:prstClr val="black"/>
              </a:solidFill>
            </a:endParaRPr>
          </a:p>
        </p:txBody>
      </p:sp>
      <p:sp>
        <p:nvSpPr>
          <p:cNvPr id="40" name="Right Arrow 39"/>
          <p:cNvSpPr/>
          <p:nvPr/>
        </p:nvSpPr>
        <p:spPr>
          <a:xfrm>
            <a:off x="7995979" y="3712167"/>
            <a:ext cx="614621" cy="609600"/>
          </a:xfrm>
          <a:prstGeom prst="rightArrow">
            <a:avLst/>
          </a:prstGeom>
        </p:spPr>
        <p:style>
          <a:lnRef idx="1">
            <a:schemeClr val="accent5"/>
          </a:lnRef>
          <a:fillRef idx="2">
            <a:schemeClr val="accent5"/>
          </a:fillRef>
          <a:effectRef idx="1">
            <a:schemeClr val="accent5"/>
          </a:effectRef>
          <a:fontRef idx="minor">
            <a:schemeClr val="dk1"/>
          </a:fontRef>
        </p:style>
        <p:txBody>
          <a:bodyPr lIns="0" tIns="0" rIns="0" bIns="0" rtlCol="0" anchor="ctr">
            <a:normAutofit fontScale="47500" lnSpcReduction="20000"/>
          </a:bodyPr>
          <a:lstStyle/>
          <a:p>
            <a:pPr algn="ctr" defTabSz="457200">
              <a:buClrTx/>
              <a:buFontTx/>
              <a:buNone/>
            </a:pPr>
            <a:r>
              <a:rPr lang="en-US" sz="1800" kern="1200" dirty="0" smtClean="0">
                <a:solidFill>
                  <a:prstClr val="black"/>
                </a:solidFill>
              </a:rPr>
              <a:t>ingress_</a:t>
            </a:r>
            <a:br>
              <a:rPr lang="en-US" sz="1800" kern="1200" dirty="0" smtClean="0">
                <a:solidFill>
                  <a:prstClr val="black"/>
                </a:solidFill>
              </a:rPr>
            </a:br>
            <a:r>
              <a:rPr lang="en-US" sz="1800" kern="1200" dirty="0" err="1" smtClean="0">
                <a:solidFill>
                  <a:prstClr val="black"/>
                </a:solidFill>
              </a:rPr>
              <a:t>output_t</a:t>
            </a:r>
            <a:endParaRPr lang="en-US" sz="1800" kern="1200" dirty="0">
              <a:solidFill>
                <a:prstClr val="black"/>
              </a:solidFill>
            </a:endParaRPr>
          </a:p>
        </p:txBody>
      </p:sp>
    </p:spTree>
    <p:extLst>
      <p:ext uri="{BB962C8B-B14F-4D97-AF65-F5344CB8AC3E}">
        <p14:creationId xmlns:p14="http://schemas.microsoft.com/office/powerpoint/2010/main" val="193870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up)">
                                      <p:cBhvr>
                                        <p:cTn id="30" dur="500"/>
                                        <p:tgtEl>
                                          <p:spTgt spid="41"/>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up)">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linds(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
                                            <p:txEl>
                                              <p:pRg st="5" end="5"/>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
                                            <p:txEl>
                                              <p:pRg st="6" end="6"/>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5" presetClass="entr" presetSubtype="10" fill="hold" nodeType="clickEffect">
                                  <p:stCondLst>
                                    <p:cond delay="0"/>
                                  </p:stCondLst>
                                  <p:childTnLst>
                                    <p:set>
                                      <p:cBhvr>
                                        <p:cTn id="65" dur="1" fill="hold">
                                          <p:stCondLst>
                                            <p:cond delay="0"/>
                                          </p:stCondLst>
                                        </p:cTn>
                                        <p:tgtEl>
                                          <p:spTgt spid="2">
                                            <p:txEl>
                                              <p:pRg st="9" end="9"/>
                                            </p:txEl>
                                          </p:spTgt>
                                        </p:tgtEl>
                                        <p:attrNameLst>
                                          <p:attrName>style.visibility</p:attrName>
                                        </p:attrNameLst>
                                      </p:cBhvr>
                                      <p:to>
                                        <p:strVal val="visible"/>
                                      </p:to>
                                    </p:set>
                                    <p:animEffect transition="in" filter="checkerboard(across)">
                                      <p:cBhvr>
                                        <p:cTn id="66" dur="500"/>
                                        <p:tgtEl>
                                          <p:spTgt spid="2">
                                            <p:txEl>
                                              <p:pRg st="9" end="9"/>
                                            </p:txEl>
                                          </p:spTgt>
                                        </p:tgtEl>
                                      </p:cBhvr>
                                    </p:animEffect>
                                  </p:childTnLst>
                                </p:cTn>
                              </p:par>
                              <p:par>
                                <p:cTn id="67" presetID="5" presetClass="entr" presetSubtype="10" fill="hold" nodeType="withEffect">
                                  <p:stCondLst>
                                    <p:cond delay="0"/>
                                  </p:stCondLst>
                                  <p:childTnLst>
                                    <p:set>
                                      <p:cBhvr>
                                        <p:cTn id="68" dur="1" fill="hold">
                                          <p:stCondLst>
                                            <p:cond delay="0"/>
                                          </p:stCondLst>
                                        </p:cTn>
                                        <p:tgtEl>
                                          <p:spTgt spid="2">
                                            <p:txEl>
                                              <p:pRg st="10" end="10"/>
                                            </p:txEl>
                                          </p:spTgt>
                                        </p:tgtEl>
                                        <p:attrNameLst>
                                          <p:attrName>style.visibility</p:attrName>
                                        </p:attrNameLst>
                                      </p:cBhvr>
                                      <p:to>
                                        <p:strVal val="visible"/>
                                      </p:to>
                                    </p:set>
                                    <p:animEffect transition="in" filter="checkerboard(across)">
                                      <p:cBhvr>
                                        <p:cTn id="69" dur="500"/>
                                        <p:tgtEl>
                                          <p:spTgt spid="2">
                                            <p:txEl>
                                              <p:pRg st="10" end="10"/>
                                            </p:txEl>
                                          </p:spTgt>
                                        </p:tgtEl>
                                      </p:cBhvr>
                                    </p:animEffect>
                                  </p:childTnLst>
                                </p:cTn>
                              </p:par>
                              <p:par>
                                <p:cTn id="70" presetID="5" presetClass="entr" presetSubtype="10" fill="hold" nodeType="withEffect">
                                  <p:stCondLst>
                                    <p:cond delay="0"/>
                                  </p:stCondLst>
                                  <p:childTnLst>
                                    <p:set>
                                      <p:cBhvr>
                                        <p:cTn id="71" dur="1" fill="hold">
                                          <p:stCondLst>
                                            <p:cond delay="0"/>
                                          </p:stCondLst>
                                        </p:cTn>
                                        <p:tgtEl>
                                          <p:spTgt spid="2">
                                            <p:txEl>
                                              <p:pRg st="11" end="11"/>
                                            </p:txEl>
                                          </p:spTgt>
                                        </p:tgtEl>
                                        <p:attrNameLst>
                                          <p:attrName>style.visibility</p:attrName>
                                        </p:attrNameLst>
                                      </p:cBhvr>
                                      <p:to>
                                        <p:strVal val="visible"/>
                                      </p:to>
                                    </p:set>
                                    <p:animEffect transition="in" filter="checkerboard(across)">
                                      <p:cBhvr>
                                        <p:cTn id="72" dur="500"/>
                                        <p:tgtEl>
                                          <p:spTgt spid="2">
                                            <p:txEl>
                                              <p:pRg st="11" end="11"/>
                                            </p:txEl>
                                          </p:spTgt>
                                        </p:tgtEl>
                                      </p:cBhvr>
                                    </p:animEffect>
                                  </p:childTnLst>
                                </p:cTn>
                              </p:par>
                              <p:par>
                                <p:cTn id="73" presetID="5" presetClass="entr" presetSubtype="10" fill="hold" nodeType="withEffect">
                                  <p:stCondLst>
                                    <p:cond delay="0"/>
                                  </p:stCondLst>
                                  <p:childTnLst>
                                    <p:set>
                                      <p:cBhvr>
                                        <p:cTn id="74" dur="1" fill="hold">
                                          <p:stCondLst>
                                            <p:cond delay="0"/>
                                          </p:stCondLst>
                                        </p:cTn>
                                        <p:tgtEl>
                                          <p:spTgt spid="2">
                                            <p:txEl>
                                              <p:pRg st="12" end="12"/>
                                            </p:txEl>
                                          </p:spTgt>
                                        </p:tgtEl>
                                        <p:attrNameLst>
                                          <p:attrName>style.visibility</p:attrName>
                                        </p:attrNameLst>
                                      </p:cBhvr>
                                      <p:to>
                                        <p:strVal val="visible"/>
                                      </p:to>
                                    </p:set>
                                    <p:animEffect transition="in" filter="checkerboard(across)">
                                      <p:cBhvr>
                                        <p:cTn id="75" dur="500"/>
                                        <p:tgtEl>
                                          <p:spTgt spid="2">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grpId="0" nodeType="clickEffect">
                                  <p:stCondLst>
                                    <p:cond delay="0"/>
                                  </p:stCondLst>
                                  <p:childTnLst>
                                    <p:set>
                                      <p:cBhvr>
                                        <p:cTn id="79" dur="1" fill="hold">
                                          <p:stCondLst>
                                            <p:cond delay="0"/>
                                          </p:stCondLst>
                                        </p:cTn>
                                        <p:tgtEl>
                                          <p:spTgt spid="40"/>
                                        </p:tgtEl>
                                        <p:attrNameLst>
                                          <p:attrName>style.visibility</p:attrName>
                                        </p:attrNameLst>
                                      </p:cBhvr>
                                      <p:to>
                                        <p:strVal val="visible"/>
                                      </p:to>
                                    </p:set>
                                    <p:animEffect transition="in" filter="checkerboard(across)">
                                      <p:cBhvr>
                                        <p:cTn id="80" dur="500"/>
                                        <p:tgtEl>
                                          <p:spTgt spid="40"/>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14" end="14"/>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
                                            <p:txEl>
                                              <p:pRg st="15" end="15"/>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
                                            <p:txEl>
                                              <p:pRg st="16" end="16"/>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
                                            <p:txEl>
                                              <p:pRg st="17" end="17"/>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xEl>
                                              <p:pRg st="18" end="18"/>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2" grpId="0" animBg="1"/>
      <p:bldP spid="41" grpId="0" animBg="1"/>
      <p:bldP spid="21" grpId="0" animBg="1"/>
      <p:bldP spid="39" grpId="0" animBg="1"/>
      <p:bldP spid="4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b="1" dirty="0" smtClean="0">
                <a:solidFill>
                  <a:srgbClr val="00B050"/>
                </a:solidFill>
              </a:rPr>
              <a:t>bit</a:t>
            </a:r>
            <a:r>
              <a:rPr lang="en-US" dirty="0" smtClean="0">
                <a:solidFill>
                  <a:srgbClr val="00B050"/>
                </a:solidFill>
              </a:rPr>
              <a:t>&lt;16&gt;       </a:t>
            </a:r>
            <a:r>
              <a:rPr lang="en-US" dirty="0" err="1" smtClean="0"/>
              <a:t>my_var</a:t>
            </a:r>
            <a:r>
              <a:rPr lang="en-US" dirty="0" smtClean="0"/>
              <a:t>;</a:t>
            </a:r>
          </a:p>
          <a:p>
            <a:r>
              <a:rPr lang="en-US" b="1" dirty="0" smtClean="0">
                <a:solidFill>
                  <a:srgbClr val="00B050"/>
                </a:solidFill>
              </a:rPr>
              <a:t>bit</a:t>
            </a:r>
            <a:r>
              <a:rPr lang="en-US" dirty="0" smtClean="0">
                <a:solidFill>
                  <a:srgbClr val="00B050"/>
                </a:solidFill>
              </a:rPr>
              <a:t>&lt;8&gt;</a:t>
            </a:r>
            <a:r>
              <a:rPr lang="en-US" dirty="0" smtClean="0"/>
              <a:t>        </a:t>
            </a:r>
            <a:r>
              <a:rPr lang="en-US" dirty="0" err="1" smtClean="0"/>
              <a:t>another_var</a:t>
            </a:r>
            <a:r>
              <a:rPr lang="en-US" dirty="0" smtClean="0"/>
              <a:t> = 5;</a:t>
            </a:r>
          </a:p>
          <a:p>
            <a:endParaRPr lang="en-US" dirty="0" smtClean="0"/>
          </a:p>
          <a:p>
            <a:r>
              <a:rPr lang="en-US" b="1" dirty="0" smtClean="0"/>
              <a:t>const</a:t>
            </a:r>
            <a:r>
              <a:rPr lang="en-US" dirty="0" smtClean="0"/>
              <a:t> </a:t>
            </a:r>
            <a:r>
              <a:rPr lang="en-US" b="1" dirty="0" smtClean="0">
                <a:solidFill>
                  <a:srgbClr val="00B050"/>
                </a:solidFill>
              </a:rPr>
              <a:t>bit</a:t>
            </a:r>
            <a:r>
              <a:rPr lang="en-US" dirty="0" smtClean="0">
                <a:solidFill>
                  <a:srgbClr val="00B050"/>
                </a:solidFill>
              </a:rPr>
              <a:t>&lt;16&gt;</a:t>
            </a:r>
            <a:r>
              <a:rPr lang="en-US" dirty="0" smtClean="0"/>
              <a:t> ETHERTYPE_IPV4 = 0x0800;</a:t>
            </a:r>
          </a:p>
          <a:p>
            <a:r>
              <a:rPr lang="en-US" b="1" dirty="0" smtClean="0"/>
              <a:t>const</a:t>
            </a:r>
            <a:r>
              <a:rPr lang="en-US" dirty="0" smtClean="0"/>
              <a:t> </a:t>
            </a:r>
            <a:r>
              <a:rPr lang="en-US" b="1" dirty="0" smtClean="0">
                <a:solidFill>
                  <a:srgbClr val="00B050"/>
                </a:solidFill>
              </a:rPr>
              <a:t>bit</a:t>
            </a:r>
            <a:r>
              <a:rPr lang="en-US" dirty="0" smtClean="0">
                <a:solidFill>
                  <a:srgbClr val="00B050"/>
                </a:solidFill>
              </a:rPr>
              <a:t>&lt;16&gt;</a:t>
            </a:r>
            <a:r>
              <a:rPr lang="en-US" dirty="0" smtClean="0"/>
              <a:t> ETHERTYPE_IPV6 = 0x86DD;</a:t>
            </a:r>
          </a:p>
          <a:p>
            <a:endParaRPr lang="en-US" dirty="0"/>
          </a:p>
          <a:p>
            <a:r>
              <a:rPr lang="en-US" b="1" dirty="0" err="1" smtClean="0">
                <a:solidFill>
                  <a:srgbClr val="00B050"/>
                </a:solidFill>
              </a:rPr>
              <a:t>ethernet_t</a:t>
            </a:r>
            <a:r>
              <a:rPr lang="en-US" dirty="0" smtClean="0"/>
              <a:t>    eth;</a:t>
            </a:r>
          </a:p>
          <a:p>
            <a:r>
              <a:rPr lang="en-US" b="1" dirty="0" err="1" smtClean="0">
                <a:solidFill>
                  <a:srgbClr val="00B050"/>
                </a:solidFill>
              </a:rPr>
              <a:t>vlan_tag_t</a:t>
            </a:r>
            <a:r>
              <a:rPr lang="en-US" dirty="0" smtClean="0"/>
              <a:t>    </a:t>
            </a:r>
            <a:r>
              <a:rPr lang="en-US" dirty="0" err="1" smtClean="0"/>
              <a:t>vtag</a:t>
            </a:r>
            <a:r>
              <a:rPr lang="en-US" dirty="0" smtClean="0"/>
              <a:t> = { </a:t>
            </a:r>
            <a:r>
              <a:rPr lang="en-US" b="1" dirty="0" smtClean="0">
                <a:solidFill>
                  <a:schemeClr val="accent6">
                    <a:lumMod val="75000"/>
                  </a:schemeClr>
                </a:solidFill>
              </a:rPr>
              <a:t>3w2</a:t>
            </a:r>
            <a:r>
              <a:rPr lang="en-US" dirty="0" smtClean="0"/>
              <a:t>, </a:t>
            </a:r>
            <a:r>
              <a:rPr lang="en-US" b="1" dirty="0" smtClean="0">
                <a:solidFill>
                  <a:schemeClr val="accent6">
                    <a:lumMod val="75000"/>
                  </a:schemeClr>
                </a:solidFill>
              </a:rPr>
              <a:t>0</a:t>
            </a:r>
            <a:r>
              <a:rPr lang="en-US" dirty="0" smtClean="0"/>
              <a:t>, </a:t>
            </a:r>
            <a:r>
              <a:rPr lang="en-US" b="1" dirty="0" smtClean="0">
                <a:solidFill>
                  <a:schemeClr val="accent6">
                    <a:lumMod val="75000"/>
                  </a:schemeClr>
                </a:solidFill>
              </a:rPr>
              <a:t>12w13</a:t>
            </a:r>
            <a:r>
              <a:rPr lang="en-US" dirty="0" smtClean="0"/>
              <a:t>, </a:t>
            </a:r>
            <a:r>
              <a:rPr lang="en-US" b="1" dirty="0" smtClean="0">
                <a:solidFill>
                  <a:schemeClr val="accent6">
                    <a:lumMod val="75000"/>
                  </a:schemeClr>
                </a:solidFill>
              </a:rPr>
              <a:t>16w0x8847</a:t>
            </a:r>
            <a:r>
              <a:rPr lang="en-US" dirty="0" smtClean="0"/>
              <a:t> };</a:t>
            </a:r>
          </a:p>
          <a:p>
            <a:r>
              <a:rPr lang="en-US" dirty="0" smtClean="0"/>
              <a:t> </a:t>
            </a:r>
            <a:endParaRPr lang="en-US" dirty="0"/>
          </a:p>
        </p:txBody>
      </p:sp>
      <p:sp>
        <p:nvSpPr>
          <p:cNvPr id="3" name="Title 2"/>
          <p:cNvSpPr>
            <a:spLocks noGrp="1"/>
          </p:cNvSpPr>
          <p:nvPr>
            <p:ph type="title"/>
          </p:nvPr>
        </p:nvSpPr>
        <p:spPr/>
        <p:txBody>
          <a:bodyPr>
            <a:normAutofit fontScale="90000"/>
          </a:bodyPr>
          <a:lstStyle/>
          <a:p>
            <a:r>
              <a:rPr lang="en-US" dirty="0" smtClean="0"/>
              <a:t>Declaring and Initializing Variables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33</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In P4</a:t>
            </a:r>
            <a:r>
              <a:rPr lang="en-US" baseline="-25000" dirty="0" smtClean="0"/>
              <a:t>16</a:t>
            </a:r>
            <a:r>
              <a:rPr lang="en-US" dirty="0" smtClean="0"/>
              <a:t> you can instantiate variables of both base and derived types</a:t>
            </a:r>
          </a:p>
          <a:p>
            <a:r>
              <a:rPr lang="en-US" dirty="0" smtClean="0"/>
              <a:t>Variables can be initialized</a:t>
            </a:r>
          </a:p>
          <a:p>
            <a:pPr lvl="1"/>
            <a:r>
              <a:rPr lang="en-US" dirty="0" smtClean="0"/>
              <a:t>Including the composite types</a:t>
            </a:r>
          </a:p>
          <a:p>
            <a:r>
              <a:rPr lang="en-US" dirty="0" smtClean="0"/>
              <a:t>Constant declarations make for safer code</a:t>
            </a:r>
          </a:p>
          <a:p>
            <a:r>
              <a:rPr lang="en-US" dirty="0" smtClean="0"/>
              <a:t>Infinite width and explicit width constants</a:t>
            </a:r>
          </a:p>
          <a:p>
            <a:endParaRPr lang="en-US" dirty="0" smtClean="0"/>
          </a:p>
          <a:p>
            <a:endParaRPr lang="en-US" dirty="0" smtClean="0"/>
          </a:p>
          <a:p>
            <a:endParaRPr lang="en-US" dirty="0"/>
          </a:p>
        </p:txBody>
      </p:sp>
      <p:sp>
        <p:nvSpPr>
          <p:cNvPr id="6" name="Rounded Rectangular Callout 5"/>
          <p:cNvSpPr/>
          <p:nvPr/>
        </p:nvSpPr>
        <p:spPr>
          <a:xfrm>
            <a:off x="3200400" y="895350"/>
            <a:ext cx="1219200" cy="457200"/>
          </a:xfrm>
          <a:prstGeom prst="wedgeRoundRectCallout">
            <a:avLst>
              <a:gd name="adj1" fmla="val -80233"/>
              <a:gd name="adj2" fmla="val 753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defTabSz="457200">
              <a:buClrTx/>
              <a:buFontTx/>
              <a:buNone/>
            </a:pPr>
            <a:r>
              <a:rPr lang="en-US" sz="1800" kern="1200" smtClean="0">
                <a:solidFill>
                  <a:prstClr val="white"/>
                </a:solidFill>
              </a:rPr>
              <a:t>Better than </a:t>
            </a:r>
            <a:r>
              <a:rPr lang="en-US" sz="1800" kern="1200" dirty="0" smtClean="0">
                <a:solidFill>
                  <a:prstClr val="white"/>
                </a:solidFill>
              </a:rPr>
              <a:t>#define!</a:t>
            </a:r>
            <a:endParaRPr lang="en-US" sz="1800" kern="1200" dirty="0">
              <a:solidFill>
                <a:prstClr val="white"/>
              </a:solidFill>
            </a:endParaRPr>
          </a:p>
        </p:txBody>
      </p:sp>
      <p:sp>
        <p:nvSpPr>
          <p:cNvPr id="7" name="Rounded Rectangular Callout 6"/>
          <p:cNvSpPr/>
          <p:nvPr/>
        </p:nvSpPr>
        <p:spPr>
          <a:xfrm>
            <a:off x="2286000" y="2190750"/>
            <a:ext cx="2057400" cy="457200"/>
          </a:xfrm>
          <a:prstGeom prst="wedgeRoundRectCallout">
            <a:avLst>
              <a:gd name="adj1" fmla="val -68700"/>
              <a:gd name="adj2" fmla="val -671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defTabSz="457200">
              <a:buClrTx/>
              <a:buFontTx/>
              <a:buNone/>
            </a:pPr>
            <a:r>
              <a:rPr lang="en-US" sz="1800" kern="1200" dirty="0" smtClean="0">
                <a:solidFill>
                  <a:prstClr val="white"/>
                </a:solidFill>
              </a:rPr>
              <a:t>Safe constants with explicit widths</a:t>
            </a:r>
            <a:endParaRPr lang="en-US" sz="1800" kern="1200" dirty="0">
              <a:solidFill>
                <a:prstClr val="white"/>
              </a:solidFill>
            </a:endParaRPr>
          </a:p>
        </p:txBody>
      </p:sp>
    </p:spTree>
    <p:extLst>
      <p:ext uri="{BB962C8B-B14F-4D97-AF65-F5344CB8AC3E}">
        <p14:creationId xmlns:p14="http://schemas.microsoft.com/office/powerpoint/2010/main" val="2742803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the Parser</a:t>
            </a:r>
            <a:endParaRPr lang="en-US" dirty="0"/>
          </a:p>
        </p:txBody>
      </p:sp>
      <p:sp>
        <p:nvSpPr>
          <p:cNvPr id="3" name="Content Placeholder 2"/>
          <p:cNvSpPr>
            <a:spLocks noGrp="1"/>
          </p:cNvSpPr>
          <p:nvPr>
            <p:ph sz="half" idx="1"/>
          </p:nvPr>
        </p:nvSpPr>
        <p:spPr/>
        <p:txBody>
          <a:bodyPr/>
          <a:lstStyle/>
          <a:p>
            <a:endParaRPr lang="en-US"/>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450257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Elbow Connector 31"/>
          <p:cNvCxnSpPr>
            <a:stCxn id="19" idx="1"/>
            <a:endCxn id="28" idx="0"/>
          </p:cNvCxnSpPr>
          <p:nvPr/>
        </p:nvCxnSpPr>
        <p:spPr>
          <a:xfrm rot="10800000" flipV="1">
            <a:off x="4970782" y="2444540"/>
            <a:ext cx="113307" cy="366046"/>
          </a:xfrm>
          <a:prstGeom prst="bentConnector2">
            <a:avLst/>
          </a:prstGeom>
          <a:ln>
            <a:solidFill>
              <a:schemeClr val="accent3">
                <a:lumMod val="75000"/>
              </a:schemeClr>
            </a:solidFill>
          </a:ln>
        </p:spPr>
        <p:style>
          <a:lnRef idx="3">
            <a:schemeClr val="accent3"/>
          </a:lnRef>
          <a:fillRef idx="0">
            <a:schemeClr val="accent3"/>
          </a:fillRef>
          <a:effectRef idx="2">
            <a:schemeClr val="accent3"/>
          </a:effectRef>
          <a:fontRef idx="minor">
            <a:schemeClr val="tx1"/>
          </a:fontRef>
        </p:style>
      </p:cxnSp>
      <p:sp>
        <p:nvSpPr>
          <p:cNvPr id="15" name="Right Arrow 14"/>
          <p:cNvSpPr/>
          <p:nvPr/>
        </p:nvSpPr>
        <p:spPr>
          <a:xfrm>
            <a:off x="7620000" y="1338215"/>
            <a:ext cx="838200"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17" name="Right Arrow 16"/>
          <p:cNvSpPr/>
          <p:nvPr/>
        </p:nvSpPr>
        <p:spPr>
          <a:xfrm>
            <a:off x="7620000" y="2108183"/>
            <a:ext cx="838200"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 name="Content Placeholder 1"/>
          <p:cNvSpPr>
            <a:spLocks noGrp="1"/>
          </p:cNvSpPr>
          <p:nvPr>
            <p:ph sz="half" idx="1"/>
          </p:nvPr>
        </p:nvSpPr>
        <p:spPr/>
        <p:txBody>
          <a:bodyPr>
            <a:normAutofit fontScale="92500" lnSpcReduction="10000"/>
          </a:bodyPr>
          <a:lstStyle/>
          <a:p>
            <a:r>
              <a:rPr lang="en-US" b="1" dirty="0" smtClean="0"/>
              <a:t>#include</a:t>
            </a:r>
            <a:r>
              <a:rPr lang="en-US" b="1" dirty="0" smtClean="0">
                <a:solidFill>
                  <a:schemeClr val="tx2">
                    <a:lumMod val="60000"/>
                    <a:lumOff val="40000"/>
                  </a:schemeClr>
                </a:solidFill>
              </a:rPr>
              <a:t> </a:t>
            </a:r>
            <a:r>
              <a:rPr lang="en-US" dirty="0" smtClean="0">
                <a:solidFill>
                  <a:schemeClr val="accent6">
                    <a:lumMod val="75000"/>
                  </a:schemeClr>
                </a:solidFill>
              </a:rPr>
              <a:t>&lt;core.p4&gt;</a:t>
            </a:r>
          </a:p>
          <a:p>
            <a:r>
              <a:rPr lang="en-US" b="1" dirty="0" smtClean="0"/>
              <a:t>#include</a:t>
            </a:r>
            <a:r>
              <a:rPr lang="en-US" b="1" dirty="0" smtClean="0">
                <a:solidFill>
                  <a:schemeClr val="tx2">
                    <a:lumMod val="60000"/>
                    <a:lumOff val="40000"/>
                  </a:schemeClr>
                </a:solidFill>
              </a:rPr>
              <a:t> </a:t>
            </a:r>
            <a:r>
              <a:rPr lang="en-US" dirty="0" smtClean="0">
                <a:solidFill>
                  <a:schemeClr val="accent6">
                    <a:lumMod val="75000"/>
                  </a:schemeClr>
                </a:solidFill>
              </a:rPr>
              <a:t>&lt;v1model.p4&gt;</a:t>
            </a:r>
          </a:p>
          <a:p>
            <a:endParaRPr lang="en-US" b="1" dirty="0" smtClean="0">
              <a:solidFill>
                <a:schemeClr val="tx2">
                  <a:lumMod val="60000"/>
                  <a:lumOff val="40000"/>
                </a:schemeClr>
              </a:solidFill>
            </a:endParaRPr>
          </a:p>
          <a:p>
            <a:r>
              <a:rPr lang="en-US" b="1" dirty="0" smtClean="0">
                <a:solidFill>
                  <a:schemeClr val="tx2">
                    <a:lumMod val="60000"/>
                    <a:lumOff val="40000"/>
                  </a:schemeClr>
                </a:solidFill>
              </a:rPr>
              <a:t>/* User-defined inputs and outputs */</a:t>
            </a:r>
          </a:p>
          <a:p>
            <a:r>
              <a:rPr lang="en-US" b="1" dirty="0" smtClean="0"/>
              <a:t>struct </a:t>
            </a:r>
            <a:r>
              <a:rPr lang="en-US" b="1" dirty="0" err="1" smtClean="0">
                <a:solidFill>
                  <a:srgbClr val="00B050"/>
                </a:solidFill>
              </a:rPr>
              <a:t>my_headers_t</a:t>
            </a:r>
            <a:r>
              <a:rPr lang="en-US" b="1" dirty="0" smtClean="0"/>
              <a:t> </a:t>
            </a:r>
            <a:r>
              <a:rPr lang="en-US" dirty="0" smtClean="0"/>
              <a:t>{</a:t>
            </a:r>
          </a:p>
          <a:p>
            <a:r>
              <a:rPr lang="en-US" b="1" dirty="0"/>
              <a:t> </a:t>
            </a:r>
            <a:r>
              <a:rPr lang="en-US" b="1" dirty="0" smtClean="0"/>
              <a:t>   </a:t>
            </a:r>
            <a:r>
              <a:rPr lang="en-US" b="1" dirty="0" err="1" smtClean="0">
                <a:solidFill>
                  <a:srgbClr val="00B050"/>
                </a:solidFill>
              </a:rPr>
              <a:t>ethernet_t</a:t>
            </a:r>
            <a:r>
              <a:rPr lang="en-US" b="1" dirty="0" smtClean="0"/>
              <a:t>    </a:t>
            </a:r>
            <a:r>
              <a:rPr lang="en-US" dirty="0" err="1" smtClean="0"/>
              <a:t>ethernet</a:t>
            </a:r>
            <a:r>
              <a:rPr lang="en-US" dirty="0" smtClean="0"/>
              <a:t>;</a:t>
            </a:r>
          </a:p>
          <a:p>
            <a:r>
              <a:rPr lang="en-US" b="1" dirty="0"/>
              <a:t> </a:t>
            </a:r>
            <a:r>
              <a:rPr lang="en-US" b="1" dirty="0" smtClean="0"/>
              <a:t>   </a:t>
            </a:r>
            <a:r>
              <a:rPr lang="en-US" b="1" dirty="0" err="1" smtClean="0">
                <a:solidFill>
                  <a:srgbClr val="00B050"/>
                </a:solidFill>
              </a:rPr>
              <a:t>vlan_tag_t</a:t>
            </a:r>
            <a:r>
              <a:rPr lang="en-US" dirty="0" smtClean="0"/>
              <a:t>[2]</a:t>
            </a:r>
            <a:r>
              <a:rPr lang="en-US" b="1" dirty="0" smtClean="0"/>
              <a:t> </a:t>
            </a:r>
            <a:r>
              <a:rPr lang="en-US" dirty="0" err="1" smtClean="0"/>
              <a:t>vlan_tag</a:t>
            </a:r>
            <a:r>
              <a:rPr lang="en-US" dirty="0" smtClean="0"/>
              <a:t>;</a:t>
            </a:r>
          </a:p>
          <a:p>
            <a:r>
              <a:rPr lang="en-US" b="1" dirty="0"/>
              <a:t> </a:t>
            </a:r>
            <a:r>
              <a:rPr lang="en-US" b="1" dirty="0" smtClean="0"/>
              <a:t>   </a:t>
            </a:r>
            <a:r>
              <a:rPr lang="en-US" b="1" dirty="0" smtClean="0">
                <a:solidFill>
                  <a:srgbClr val="00B050"/>
                </a:solidFill>
              </a:rPr>
              <a:t>ipv4_t</a:t>
            </a:r>
            <a:r>
              <a:rPr lang="en-US" b="1" dirty="0" smtClean="0"/>
              <a:t>        </a:t>
            </a:r>
            <a:r>
              <a:rPr lang="en-US" dirty="0" smtClean="0"/>
              <a:t>ipv4;</a:t>
            </a:r>
          </a:p>
          <a:p>
            <a:r>
              <a:rPr lang="en-US" b="1" dirty="0"/>
              <a:t> </a:t>
            </a:r>
            <a:r>
              <a:rPr lang="en-US" b="1" dirty="0" smtClean="0"/>
              <a:t>   </a:t>
            </a:r>
            <a:r>
              <a:rPr lang="en-US" b="1" dirty="0" smtClean="0">
                <a:solidFill>
                  <a:srgbClr val="00B050"/>
                </a:solidFill>
              </a:rPr>
              <a:t>ipv6_t</a:t>
            </a:r>
            <a:r>
              <a:rPr lang="en-US" b="1" dirty="0" smtClean="0"/>
              <a:t>        </a:t>
            </a:r>
            <a:r>
              <a:rPr lang="en-US" dirty="0" smtClean="0"/>
              <a:t>ipv6;</a:t>
            </a:r>
          </a:p>
          <a:p>
            <a:r>
              <a:rPr lang="en-US" dirty="0" smtClean="0"/>
              <a:t>}</a:t>
            </a:r>
          </a:p>
          <a:p>
            <a:endParaRPr lang="en-US" b="1" dirty="0"/>
          </a:p>
          <a:p>
            <a:r>
              <a:rPr lang="en-US" b="1" dirty="0" smtClean="0"/>
              <a:t>struct </a:t>
            </a:r>
            <a:r>
              <a:rPr lang="en-US" b="1" dirty="0" err="1" smtClean="0">
                <a:solidFill>
                  <a:srgbClr val="00B050"/>
                </a:solidFill>
              </a:rPr>
              <a:t>my_metadata_t</a:t>
            </a:r>
            <a:r>
              <a:rPr lang="en-US" b="1" dirty="0" smtClean="0"/>
              <a:t> </a:t>
            </a:r>
            <a:r>
              <a:rPr lang="en-US" dirty="0" smtClean="0"/>
              <a:t>{</a:t>
            </a:r>
          </a:p>
          <a:p>
            <a:r>
              <a:rPr lang="en-US" b="1" dirty="0"/>
              <a:t> </a:t>
            </a:r>
            <a:r>
              <a:rPr lang="en-US" b="1" dirty="0" smtClean="0"/>
              <a:t>   </a:t>
            </a:r>
            <a:r>
              <a:rPr lang="en-US" b="1" dirty="0" smtClean="0">
                <a:solidFill>
                  <a:schemeClr val="tx2">
                    <a:lumMod val="60000"/>
                    <a:lumOff val="40000"/>
                  </a:schemeClr>
                </a:solidFill>
              </a:rPr>
              <a:t>/* Nothing yet */</a:t>
            </a:r>
          </a:p>
          <a:p>
            <a:r>
              <a:rPr lang="en-US" b="1" dirty="0" smtClean="0"/>
              <a:t>}</a:t>
            </a:r>
          </a:p>
          <a:p>
            <a:endParaRPr lang="en-US" b="1" dirty="0"/>
          </a:p>
          <a:p>
            <a:r>
              <a:rPr lang="en-US" b="1" dirty="0" smtClean="0">
                <a:solidFill>
                  <a:schemeClr val="tx2">
                    <a:lumMod val="60000"/>
                    <a:lumOff val="40000"/>
                  </a:schemeClr>
                </a:solidFill>
              </a:rPr>
              <a:t>/* System-provided inputs. Others to follow */</a:t>
            </a:r>
          </a:p>
          <a:p>
            <a:r>
              <a:rPr lang="en-US" b="1" dirty="0" smtClean="0"/>
              <a:t>struct</a:t>
            </a:r>
            <a:r>
              <a:rPr lang="en-US" dirty="0" smtClean="0"/>
              <a:t> </a:t>
            </a:r>
            <a:r>
              <a:rPr lang="en-US" b="1" dirty="0" err="1" smtClean="0">
                <a:solidFill>
                  <a:srgbClr val="00B050"/>
                </a:solidFill>
              </a:rPr>
              <a:t>standard_metadata_t</a:t>
            </a:r>
            <a:r>
              <a:rPr lang="en-US" dirty="0" smtClean="0"/>
              <a:t> </a:t>
            </a:r>
            <a:r>
              <a:rPr lang="en-US" dirty="0"/>
              <a:t>{</a:t>
            </a:r>
          </a:p>
          <a:p>
            <a:r>
              <a:rPr lang="en-US" dirty="0"/>
              <a:t>    </a:t>
            </a:r>
            <a:r>
              <a:rPr lang="en-US" b="1" dirty="0" smtClean="0">
                <a:solidFill>
                  <a:srgbClr val="00B050"/>
                </a:solidFill>
              </a:rPr>
              <a:t>bit</a:t>
            </a:r>
            <a:r>
              <a:rPr lang="en-US" dirty="0" smtClean="0">
                <a:solidFill>
                  <a:srgbClr val="00B050"/>
                </a:solidFill>
              </a:rPr>
              <a:t>&lt;9&gt;</a:t>
            </a:r>
            <a:r>
              <a:rPr lang="en-US" dirty="0" smtClean="0"/>
              <a:t>   </a:t>
            </a:r>
            <a:r>
              <a:rPr lang="en-US" dirty="0" err="1" smtClean="0"/>
              <a:t>ingress_port</a:t>
            </a:r>
            <a:r>
              <a:rPr lang="en-US" dirty="0" smtClean="0"/>
              <a:t>;</a:t>
            </a:r>
          </a:p>
          <a:p>
            <a:r>
              <a:rPr lang="en-US" dirty="0"/>
              <a:t> </a:t>
            </a:r>
            <a:r>
              <a:rPr lang="en-US" dirty="0" smtClean="0"/>
              <a:t>   . . .  </a:t>
            </a:r>
          </a:p>
          <a:p>
            <a:r>
              <a:rPr lang="en-US" dirty="0" smtClean="0"/>
              <a:t>}</a:t>
            </a:r>
          </a:p>
          <a:p>
            <a:endParaRPr lang="en-US" dirty="0" smtClean="0"/>
          </a:p>
          <a:p>
            <a:r>
              <a:rPr lang="en-US" b="1" dirty="0">
                <a:solidFill>
                  <a:schemeClr val="tx2">
                    <a:lumMod val="60000"/>
                    <a:lumOff val="40000"/>
                  </a:schemeClr>
                </a:solidFill>
              </a:rPr>
              <a:t>/* </a:t>
            </a:r>
            <a:r>
              <a:rPr lang="en-US" b="1" dirty="0" smtClean="0">
                <a:solidFill>
                  <a:schemeClr val="tx2">
                    <a:lumMod val="60000"/>
                    <a:lumOff val="40000"/>
                  </a:schemeClr>
                </a:solidFill>
              </a:rPr>
              <a:t>Parser Declaration */</a:t>
            </a:r>
            <a:endParaRPr lang="en-US" dirty="0" smtClean="0"/>
          </a:p>
          <a:p>
            <a:r>
              <a:rPr lang="en-US" b="1" dirty="0"/>
              <a:t>parser</a:t>
            </a:r>
            <a:r>
              <a:rPr lang="en-US" dirty="0"/>
              <a:t> </a:t>
            </a:r>
            <a:r>
              <a:rPr lang="en-US" dirty="0" err="1"/>
              <a:t>MyParser</a:t>
            </a:r>
            <a:r>
              <a:rPr lang="en-US" dirty="0"/>
              <a:t>(</a:t>
            </a:r>
            <a:r>
              <a:rPr lang="en-US" b="1" dirty="0" err="1">
                <a:solidFill>
                  <a:schemeClr val="accent1"/>
                </a:solidFill>
              </a:rPr>
              <a:t>packet_in</a:t>
            </a:r>
            <a:r>
              <a:rPr lang="en-US" dirty="0"/>
              <a:t>             </a:t>
            </a:r>
            <a:r>
              <a:rPr lang="en-US" dirty="0" smtClean="0"/>
              <a:t>   packet</a:t>
            </a:r>
            <a:r>
              <a:rPr lang="en-US" dirty="0"/>
              <a:t>,</a:t>
            </a:r>
          </a:p>
          <a:p>
            <a:r>
              <a:rPr lang="en-US" dirty="0"/>
              <a:t>                </a:t>
            </a:r>
            <a:r>
              <a:rPr lang="en-US" dirty="0">
                <a:solidFill>
                  <a:srgbClr val="0070C0"/>
                </a:solidFill>
              </a:rPr>
              <a:t>out</a:t>
            </a:r>
            <a:r>
              <a:rPr lang="en-US" dirty="0"/>
              <a:t>   </a:t>
            </a:r>
            <a:r>
              <a:rPr lang="en-US" b="1" dirty="0" err="1">
                <a:solidFill>
                  <a:srgbClr val="00B050"/>
                </a:solidFill>
              </a:rPr>
              <a:t>my_headers_t</a:t>
            </a:r>
            <a:r>
              <a:rPr lang="en-US" dirty="0"/>
              <a:t>    </a:t>
            </a:r>
            <a:r>
              <a:rPr lang="en-US" dirty="0" smtClean="0"/>
              <a:t>   </a:t>
            </a:r>
            <a:r>
              <a:rPr lang="en-US" dirty="0" err="1" smtClean="0"/>
              <a:t>hdr</a:t>
            </a:r>
            <a:r>
              <a:rPr lang="en-US" dirty="0"/>
              <a:t>,</a:t>
            </a:r>
          </a:p>
          <a:p>
            <a:r>
              <a:rPr lang="en-US" dirty="0"/>
              <a:t>                </a:t>
            </a:r>
            <a:r>
              <a:rPr lang="en-US" dirty="0">
                <a:solidFill>
                  <a:srgbClr val="0070C0"/>
                </a:solidFill>
              </a:rPr>
              <a:t>inout</a:t>
            </a:r>
            <a:r>
              <a:rPr lang="en-US" dirty="0"/>
              <a:t> </a:t>
            </a:r>
            <a:r>
              <a:rPr lang="en-US" b="1" dirty="0" err="1">
                <a:solidFill>
                  <a:srgbClr val="00B050"/>
                </a:solidFill>
              </a:rPr>
              <a:t>my_metadata_t</a:t>
            </a:r>
            <a:r>
              <a:rPr lang="en-US" dirty="0"/>
              <a:t>   </a:t>
            </a:r>
            <a:r>
              <a:rPr lang="en-US" dirty="0" smtClean="0"/>
              <a:t>   meta</a:t>
            </a:r>
            <a:r>
              <a:rPr lang="en-US" dirty="0"/>
              <a:t>,</a:t>
            </a:r>
          </a:p>
          <a:p>
            <a:r>
              <a:rPr lang="en-US" dirty="0"/>
              <a:t>                </a:t>
            </a:r>
            <a:r>
              <a:rPr lang="en-US" dirty="0" smtClean="0">
                <a:solidFill>
                  <a:srgbClr val="0070C0"/>
                </a:solidFill>
              </a:rPr>
              <a:t>inout</a:t>
            </a:r>
            <a:r>
              <a:rPr lang="en-US" dirty="0" smtClean="0"/>
              <a:t> </a:t>
            </a:r>
            <a:r>
              <a:rPr lang="en-US" b="1" dirty="0" err="1" smtClean="0">
                <a:solidFill>
                  <a:srgbClr val="00B050"/>
                </a:solidFill>
              </a:rPr>
              <a:t>standard_metada_t</a:t>
            </a:r>
            <a:r>
              <a:rPr lang="en-US" dirty="0" smtClean="0"/>
              <a:t>  </a:t>
            </a:r>
            <a:r>
              <a:rPr lang="en-US" dirty="0" err="1" smtClean="0"/>
              <a:t>standard_metadata</a:t>
            </a:r>
            <a:r>
              <a:rPr lang="en-US" dirty="0" smtClean="0"/>
              <a:t>)</a:t>
            </a:r>
          </a:p>
          <a:p>
            <a:r>
              <a:rPr lang="en-US" dirty="0" smtClean="0"/>
              <a:t>{</a:t>
            </a:r>
          </a:p>
          <a:p>
            <a:r>
              <a:rPr lang="en-US" dirty="0"/>
              <a:t> </a:t>
            </a:r>
            <a:r>
              <a:rPr lang="en-US" dirty="0" smtClean="0"/>
              <a:t>  . . . </a:t>
            </a:r>
            <a:endParaRPr lang="en-US" dirty="0"/>
          </a:p>
        </p:txBody>
      </p:sp>
      <p:sp>
        <p:nvSpPr>
          <p:cNvPr id="3" name="Title 2"/>
          <p:cNvSpPr>
            <a:spLocks noGrp="1"/>
          </p:cNvSpPr>
          <p:nvPr>
            <p:ph type="title"/>
          </p:nvPr>
        </p:nvSpPr>
        <p:spPr/>
        <p:txBody>
          <a:bodyPr>
            <a:normAutofit fontScale="90000"/>
          </a:bodyPr>
          <a:lstStyle/>
          <a:p>
            <a:r>
              <a:rPr lang="en-US" dirty="0" smtClean="0"/>
              <a:t>Parser Model (V1 Architecture)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35</a:t>
            </a:fld>
            <a:endParaRPr lang="en-US" dirty="0">
              <a:solidFill>
                <a:prstClr val="black">
                  <a:tint val="75000"/>
                </a:prstClr>
              </a:solidFill>
            </a:endParaRPr>
          </a:p>
        </p:txBody>
      </p:sp>
      <p:sp>
        <p:nvSpPr>
          <p:cNvPr id="5" name="Rectangle 4"/>
          <p:cNvSpPr/>
          <p:nvPr/>
        </p:nvSpPr>
        <p:spPr>
          <a:xfrm>
            <a:off x="5943600" y="1079578"/>
            <a:ext cx="1676400" cy="28914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57200">
              <a:buClrTx/>
              <a:buFontTx/>
              <a:buNone/>
              <a:tabLst>
                <a:tab pos="1422400" algn="l"/>
              </a:tabLst>
            </a:pPr>
            <a:r>
              <a:rPr lang="en-US" sz="1800" kern="1200" dirty="0" err="1" smtClean="0">
                <a:solidFill>
                  <a:prstClr val="white"/>
                </a:solidFill>
              </a:rPr>
              <a:t>MyParser</a:t>
            </a:r>
            <a:endParaRPr lang="en-US" sz="1800" kern="1200" dirty="0">
              <a:solidFill>
                <a:prstClr val="white"/>
              </a:solidFill>
            </a:endParaRPr>
          </a:p>
        </p:txBody>
      </p:sp>
      <p:sp>
        <p:nvSpPr>
          <p:cNvPr id="6" name="Right Arrow 5"/>
          <p:cNvSpPr/>
          <p:nvPr/>
        </p:nvSpPr>
        <p:spPr>
          <a:xfrm>
            <a:off x="5084088" y="3539292"/>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7" name="Line Callout 1 (No Border) 6"/>
          <p:cNvSpPr/>
          <p:nvPr/>
        </p:nvSpPr>
        <p:spPr>
          <a:xfrm>
            <a:off x="5456715" y="3394365"/>
            <a:ext cx="304800" cy="246358"/>
          </a:xfrm>
          <a:prstGeom prst="callout1">
            <a:avLst>
              <a:gd name="adj1" fmla="val 59642"/>
              <a:gd name="adj2" fmla="val -706"/>
              <a:gd name="adj3" fmla="val 194941"/>
              <a:gd name="adj4" fmla="val -307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smtClean="0">
                <a:solidFill>
                  <a:prstClr val="black"/>
                </a:solidFill>
              </a:rPr>
              <a:t>9</a:t>
            </a:r>
            <a:endParaRPr lang="en-US" sz="1200" kern="1200" dirty="0">
              <a:solidFill>
                <a:prstClr val="black"/>
              </a:solidFill>
            </a:endParaRPr>
          </a:p>
        </p:txBody>
      </p:sp>
      <p:sp>
        <p:nvSpPr>
          <p:cNvPr id="10" name="TextBox 9"/>
          <p:cNvSpPr txBox="1"/>
          <p:nvPr/>
        </p:nvSpPr>
        <p:spPr>
          <a:xfrm>
            <a:off x="5943600" y="3562999"/>
            <a:ext cx="1066800"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ingress_port</a:t>
            </a:r>
            <a:endParaRPr lang="en-US" sz="1000" kern="1200" dirty="0">
              <a:solidFill>
                <a:prstClr val="white"/>
              </a:solidFill>
              <a:ea typeface="+mn-ea"/>
              <a:cs typeface="+mn-cs"/>
            </a:endParaRPr>
          </a:p>
        </p:txBody>
      </p:sp>
      <p:sp>
        <p:nvSpPr>
          <p:cNvPr id="16" name="TextBox 15"/>
          <p:cNvSpPr txBox="1"/>
          <p:nvPr/>
        </p:nvSpPr>
        <p:spPr>
          <a:xfrm>
            <a:off x="7265131" y="1537481"/>
            <a:ext cx="354869" cy="246221"/>
          </a:xfrm>
          <a:prstGeom prst="rect">
            <a:avLst/>
          </a:prstGeom>
          <a:noFill/>
        </p:spPr>
        <p:txBody>
          <a:bodyPr wrap="square" lIns="91440" rIns="0" rtlCol="0">
            <a:spAutoFit/>
          </a:bodyPr>
          <a:lstStyle/>
          <a:p>
            <a:pPr defTabSz="457200">
              <a:buClrTx/>
              <a:buFontTx/>
              <a:buNone/>
            </a:pPr>
            <a:r>
              <a:rPr lang="en-US" sz="1000" kern="1200">
                <a:solidFill>
                  <a:prstClr val="white"/>
                </a:solidFill>
                <a:ea typeface="+mn-ea"/>
                <a:cs typeface="+mn-cs"/>
              </a:rPr>
              <a:t>h</a:t>
            </a:r>
            <a:r>
              <a:rPr lang="en-US" sz="1000" kern="1200" smtClean="0">
                <a:solidFill>
                  <a:prstClr val="white"/>
                </a:solidFill>
                <a:ea typeface="+mn-ea"/>
                <a:cs typeface="+mn-cs"/>
              </a:rPr>
              <a:t>dr</a:t>
            </a:r>
            <a:endParaRPr lang="en-US" sz="1000" kern="1200" dirty="0">
              <a:solidFill>
                <a:prstClr val="white"/>
              </a:solidFill>
              <a:ea typeface="+mn-ea"/>
              <a:cs typeface="+mn-cs"/>
            </a:endParaRPr>
          </a:p>
        </p:txBody>
      </p:sp>
      <p:sp>
        <p:nvSpPr>
          <p:cNvPr id="18" name="TextBox 17"/>
          <p:cNvSpPr txBox="1"/>
          <p:nvPr/>
        </p:nvSpPr>
        <p:spPr>
          <a:xfrm>
            <a:off x="7184755" y="2304951"/>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19" name="Right Arrow 18"/>
          <p:cNvSpPr/>
          <p:nvPr/>
        </p:nvSpPr>
        <p:spPr>
          <a:xfrm>
            <a:off x="5084088" y="2122162"/>
            <a:ext cx="838200"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1" name="TextBox 20"/>
          <p:cNvSpPr txBox="1"/>
          <p:nvPr/>
        </p:nvSpPr>
        <p:spPr>
          <a:xfrm>
            <a:off x="5936495" y="2304950"/>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22" name="Rounded Rectangular Callout 21"/>
          <p:cNvSpPr/>
          <p:nvPr/>
        </p:nvSpPr>
        <p:spPr>
          <a:xfrm>
            <a:off x="3226251" y="1766343"/>
            <a:ext cx="1587286" cy="454950"/>
          </a:xfrm>
          <a:prstGeom prst="wedgeRoundRectCallout">
            <a:avLst>
              <a:gd name="adj1" fmla="val 56394"/>
              <a:gd name="adj2" fmla="val 130391"/>
              <a:gd name="adj3" fmla="val 16667"/>
            </a:avLst>
          </a:prstGeom>
        </p:spPr>
        <p:style>
          <a:lnRef idx="2">
            <a:schemeClr val="accent3"/>
          </a:lnRef>
          <a:fillRef idx="1">
            <a:schemeClr val="lt1"/>
          </a:fillRef>
          <a:effectRef idx="0">
            <a:schemeClr val="accent3"/>
          </a:effectRef>
          <a:fontRef idx="minor">
            <a:schemeClr val="dk1"/>
          </a:fontRef>
        </p:style>
        <p:txBody>
          <a:bodyPr rtlCol="0" anchor="ctr">
            <a:normAutofit fontScale="85000" lnSpcReduction="10000"/>
          </a:bodyPr>
          <a:lstStyle/>
          <a:p>
            <a:pPr algn="ctr" defTabSz="457200">
              <a:buClrTx/>
              <a:buFontTx/>
              <a:buNone/>
            </a:pPr>
            <a:r>
              <a:rPr lang="en-US" sz="1200" kern="1200" dirty="0" smtClean="0">
                <a:solidFill>
                  <a:prstClr val="black"/>
                </a:solidFill>
              </a:rPr>
              <a:t>The platform Initializes User Metadata to 0</a:t>
            </a:r>
            <a:endParaRPr lang="en-US" sz="1200" kern="1200" dirty="0">
              <a:solidFill>
                <a:prstClr val="black"/>
              </a:solidFill>
            </a:endParaRPr>
          </a:p>
        </p:txBody>
      </p:sp>
      <p:sp>
        <p:nvSpPr>
          <p:cNvPr id="24" name="Left Brace 23"/>
          <p:cNvSpPr/>
          <p:nvPr/>
        </p:nvSpPr>
        <p:spPr>
          <a:xfrm>
            <a:off x="4866492" y="3348719"/>
            <a:ext cx="208580" cy="674782"/>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5" name="TextBox 24"/>
          <p:cNvSpPr txBox="1"/>
          <p:nvPr/>
        </p:nvSpPr>
        <p:spPr>
          <a:xfrm>
            <a:off x="4553983" y="3221931"/>
            <a:ext cx="369332" cy="1425973"/>
          </a:xfrm>
          <a:prstGeom prst="rect">
            <a:avLst/>
          </a:prstGeom>
          <a:noFill/>
        </p:spPr>
        <p:txBody>
          <a:bodyPr vert="vert270" wrap="square" rtlCol="0">
            <a:spAutoFit/>
          </a:bodyPr>
          <a:lstStyle/>
          <a:p>
            <a:pPr defTabSz="457200">
              <a:buClrTx/>
              <a:buFontTx/>
              <a:buNone/>
            </a:pPr>
            <a:r>
              <a:rPr lang="en-US" sz="1200" kern="1200" smtClean="0">
                <a:solidFill>
                  <a:prstClr val="black"/>
                </a:solidFill>
                <a:ea typeface="+mn-ea"/>
                <a:cs typeface="+mn-cs"/>
              </a:rPr>
              <a:t>standard_metadata</a:t>
            </a:r>
            <a:endParaRPr lang="en-US" sz="1200" kern="1200" dirty="0">
              <a:solidFill>
                <a:prstClr val="black"/>
              </a:solidFill>
              <a:ea typeface="+mn-ea"/>
              <a:cs typeface="+mn-cs"/>
            </a:endParaRPr>
          </a:p>
        </p:txBody>
      </p:sp>
      <p:sp>
        <p:nvSpPr>
          <p:cNvPr id="26" name="Notched Right Arrow 25"/>
          <p:cNvSpPr/>
          <p:nvPr/>
        </p:nvSpPr>
        <p:spPr>
          <a:xfrm>
            <a:off x="5084088" y="1527468"/>
            <a:ext cx="838200" cy="381582"/>
          </a:xfrm>
          <a:prstGeom prst="notched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7" name="TextBox 26"/>
          <p:cNvSpPr txBox="1"/>
          <p:nvPr/>
        </p:nvSpPr>
        <p:spPr>
          <a:xfrm>
            <a:off x="5933589" y="1528786"/>
            <a:ext cx="728744"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packet_in</a:t>
            </a:r>
            <a:endParaRPr lang="en-US" sz="1000" kern="1200" dirty="0">
              <a:solidFill>
                <a:prstClr val="white"/>
              </a:solidFill>
              <a:ea typeface="+mn-ea"/>
              <a:cs typeface="+mn-cs"/>
            </a:endParaRPr>
          </a:p>
        </p:txBody>
      </p:sp>
      <p:sp>
        <p:nvSpPr>
          <p:cNvPr id="29" name="Rectangle 28"/>
          <p:cNvSpPr/>
          <p:nvPr/>
        </p:nvSpPr>
        <p:spPr>
          <a:xfrm>
            <a:off x="4813537" y="2960204"/>
            <a:ext cx="314485" cy="8006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30" name="Rectangle 29"/>
          <p:cNvSpPr/>
          <p:nvPr/>
        </p:nvSpPr>
        <p:spPr>
          <a:xfrm>
            <a:off x="4894580" y="3112356"/>
            <a:ext cx="134620" cy="6899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8" name="Rectangle 27"/>
          <p:cNvSpPr/>
          <p:nvPr/>
        </p:nvSpPr>
        <p:spPr>
          <a:xfrm>
            <a:off x="4759961" y="2810586"/>
            <a:ext cx="421639" cy="7753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414843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linds(horizontal)">
                                      <p:cBhvr>
                                        <p:cTn id="12" dur="500"/>
                                        <p:tgtEl>
                                          <p:spTgt spid="2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childTnLst>
                          </p:cTn>
                        </p:par>
                        <p:par>
                          <p:cTn id="16" fill="hold">
                            <p:stCondLst>
                              <p:cond delay="500"/>
                            </p:stCondLst>
                            <p:childTnLst>
                              <p:par>
                                <p:cTn id="17" presetID="3"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linds(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left)">
                                      <p:cBhvr>
                                        <p:cTn id="51" dur="500"/>
                                        <p:tgtEl>
                                          <p:spTgt spid="25"/>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left)">
                                      <p:cBhvr>
                                        <p:cTn id="59" dur="500"/>
                                        <p:tgtEl>
                                          <p:spTgt spid="6"/>
                                        </p:tgtEl>
                                      </p:cBhvr>
                                    </p:animEffect>
                                  </p:childTnLst>
                                </p:cTn>
                              </p:par>
                            </p:childTnLst>
                          </p:cTn>
                        </p:par>
                        <p:par>
                          <p:cTn id="60" fill="hold">
                            <p:stCondLst>
                              <p:cond delay="1500"/>
                            </p:stCondLst>
                            <p:childTnLst>
                              <p:par>
                                <p:cTn id="61" presetID="22" presetClass="entr" presetSubtype="8"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500"/>
                                        <p:tgtEl>
                                          <p:spTgt spid="7"/>
                                        </p:tgtEl>
                                      </p:cBhvr>
                                    </p:animEffect>
                                  </p:childTnLst>
                                </p:cTn>
                              </p:par>
                            </p:childTnLst>
                          </p:cTn>
                        </p:par>
                        <p:par>
                          <p:cTn id="64" fill="hold">
                            <p:stCondLst>
                              <p:cond delay="2000"/>
                            </p:stCondLst>
                            <p:childTnLst>
                              <p:par>
                                <p:cTn id="65" presetID="2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left)">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
                                            <p:txEl>
                                              <p:pRg st="15" end="15"/>
                                            </p:txEl>
                                          </p:spTgt>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2">
                                            <p:txEl>
                                              <p:pRg st="16" end="16"/>
                                            </p:txEl>
                                          </p:spTgt>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2">
                                            <p:txEl>
                                              <p:pRg st="17" end="17"/>
                                            </p:txEl>
                                          </p:spTgt>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2">
                                            <p:txEl>
                                              <p:pRg st="18" end="18"/>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linds(horizontal)">
                                      <p:cBhvr>
                                        <p:cTn id="84" dur="500"/>
                                        <p:tgtEl>
                                          <p:spTgt spid="17"/>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blinds(horizontal)">
                                      <p:cBhvr>
                                        <p:cTn id="87" dur="500"/>
                                        <p:tgtEl>
                                          <p:spTgt spid="18"/>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blinds(horizontal)">
                                      <p:cBhvr>
                                        <p:cTn id="90" dur="500"/>
                                        <p:tgtEl>
                                          <p:spTgt spid="19"/>
                                        </p:tgtEl>
                                      </p:cBhvr>
                                    </p:animEffect>
                                  </p:childTnLst>
                                </p:cTn>
                              </p:par>
                              <p:par>
                                <p:cTn id="91" presetID="3" presetClass="entr" presetSubtype="10" fill="hold" grpId="0" nodeType="with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blinds(horizontal)">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wipe(up)">
                                      <p:cBhvr>
                                        <p:cTn id="98" dur="500"/>
                                        <p:tgtEl>
                                          <p:spTgt spid="32"/>
                                        </p:tgtEl>
                                      </p:cBhvr>
                                    </p:animEffect>
                                  </p:childTnLst>
                                </p:cTn>
                              </p:par>
                            </p:childTnLst>
                          </p:cTn>
                        </p:par>
                        <p:par>
                          <p:cTn id="99" fill="hold">
                            <p:stCondLst>
                              <p:cond delay="500"/>
                            </p:stCondLst>
                            <p:childTnLst>
                              <p:par>
                                <p:cTn id="100" presetID="22" presetClass="entr" presetSubtype="1" fill="hold" grpId="0"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wipe(up)">
                                      <p:cBhvr>
                                        <p:cTn id="102" dur="500"/>
                                        <p:tgtEl>
                                          <p:spTgt spid="28"/>
                                        </p:tgtEl>
                                      </p:cBhvr>
                                    </p:animEffect>
                                  </p:childTnLst>
                                </p:cTn>
                              </p:par>
                            </p:childTnLst>
                          </p:cTn>
                        </p:par>
                        <p:par>
                          <p:cTn id="103" fill="hold">
                            <p:stCondLst>
                              <p:cond delay="1000"/>
                            </p:stCondLst>
                            <p:childTnLst>
                              <p:par>
                                <p:cTn id="104" presetID="22" presetClass="entr" presetSubtype="1" fill="hold" grpId="0" nodeType="after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wipe(up)">
                                      <p:cBhvr>
                                        <p:cTn id="106" dur="500"/>
                                        <p:tgtEl>
                                          <p:spTgt spid="29"/>
                                        </p:tgtEl>
                                      </p:cBhvr>
                                    </p:animEffect>
                                  </p:childTnLst>
                                </p:cTn>
                              </p:par>
                            </p:childTnLst>
                          </p:cTn>
                        </p:par>
                        <p:par>
                          <p:cTn id="107" fill="hold">
                            <p:stCondLst>
                              <p:cond delay="1500"/>
                            </p:stCondLst>
                            <p:childTnLst>
                              <p:par>
                                <p:cTn id="108" presetID="22" presetClass="entr" presetSubtype="1"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wipe(up)">
                                      <p:cBhvr>
                                        <p:cTn id="110" dur="500"/>
                                        <p:tgtEl>
                                          <p:spTgt spid="30"/>
                                        </p:tgtEl>
                                      </p:cBhvr>
                                    </p:animEffect>
                                  </p:childTnLst>
                                </p:cTn>
                              </p:par>
                            </p:childTnLst>
                          </p:cTn>
                        </p:par>
                        <p:par>
                          <p:cTn id="111" fill="hold">
                            <p:stCondLst>
                              <p:cond delay="2000"/>
                            </p:stCondLst>
                            <p:childTnLst>
                              <p:par>
                                <p:cTn id="112" presetID="5" presetClass="entr" presetSubtype="10" fill="hold" grpId="0"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checkerboard(across)">
                                      <p:cBhvr>
                                        <p:cTn id="114" dur="500"/>
                                        <p:tgtEl>
                                          <p:spTgt spid="22"/>
                                        </p:tgtEl>
                                      </p:cBhvr>
                                    </p:animEffec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
                                            <p:txEl>
                                              <p:pRg st="11" end="11"/>
                                            </p:txEl>
                                          </p:spTgt>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
                                            <p:txEl>
                                              <p:pRg st="12" end="12"/>
                                            </p:txEl>
                                          </p:spTgt>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
                                            <p:txEl>
                                              <p:pRg st="21" end="21"/>
                                            </p:txEl>
                                          </p:spTgt>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2">
                                            <p:txEl>
                                              <p:pRg st="22" end="22"/>
                                            </p:txEl>
                                          </p:spTgt>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2">
                                            <p:txEl>
                                              <p:pRg st="23" end="23"/>
                                            </p:txEl>
                                          </p:spTgt>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2">
                                            <p:txEl>
                                              <p:pRg st="24" end="24"/>
                                            </p:txEl>
                                          </p:spTgt>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2">
                                            <p:txEl>
                                              <p:pRg st="25" end="25"/>
                                            </p:txEl>
                                          </p:spTgt>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2">
                                            <p:txEl>
                                              <p:pRg st="26" end="26"/>
                                            </p:txEl>
                                          </p:spTgt>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2">
                                            <p:txEl>
                                              <p:pRg st="27" end="2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5" grpId="0" animBg="1"/>
      <p:bldP spid="6" grpId="0" animBg="1"/>
      <p:bldP spid="7" grpId="0" animBg="1"/>
      <p:bldP spid="10" grpId="0"/>
      <p:bldP spid="16" grpId="0"/>
      <p:bldP spid="18" grpId="0"/>
      <p:bldP spid="19" grpId="0" animBg="1"/>
      <p:bldP spid="21" grpId="0"/>
      <p:bldP spid="22" grpId="0" animBg="1"/>
      <p:bldP spid="24" grpId="0" animBg="1"/>
      <p:bldP spid="25" grpId="0"/>
      <p:bldP spid="26" grpId="0" animBg="1"/>
      <p:bldP spid="27" grpId="0"/>
      <p:bldP spid="29" grpId="0" animBg="1"/>
      <p:bldP spid="30"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Parsers in P4</a:t>
            </a:r>
            <a:r>
              <a:rPr lang="en-US" baseline="-25000" dirty="0" smtClean="0"/>
              <a:t>16</a:t>
            </a:r>
            <a:endParaRPr lang="en-US" baseline="-25000" dirty="0"/>
          </a:p>
        </p:txBody>
      </p:sp>
      <p:sp>
        <p:nvSpPr>
          <p:cNvPr id="6" name="Content Placeholder 5"/>
          <p:cNvSpPr>
            <a:spLocks noGrp="1"/>
          </p:cNvSpPr>
          <p:nvPr>
            <p:ph sz="half" idx="1"/>
          </p:nvPr>
        </p:nvSpPr>
        <p:spPr>
          <a:xfrm>
            <a:off x="152399" y="742951"/>
            <a:ext cx="5613687" cy="4114800"/>
          </a:xfrm>
        </p:spPr>
        <p:txBody>
          <a:bodyPr/>
          <a:lstStyle/>
          <a:p>
            <a:r>
              <a:rPr lang="en-US" dirty="0" smtClean="0"/>
              <a:t>Parsers are special functions written in a state machine style</a:t>
            </a:r>
          </a:p>
          <a:p>
            <a:r>
              <a:rPr lang="en-US" dirty="0" smtClean="0"/>
              <a:t>Parsers have three predefined states</a:t>
            </a:r>
          </a:p>
          <a:p>
            <a:pPr lvl="1"/>
            <a:r>
              <a:rPr lang="en-US" dirty="0" smtClean="0"/>
              <a:t>start</a:t>
            </a:r>
          </a:p>
          <a:p>
            <a:pPr lvl="1"/>
            <a:r>
              <a:rPr lang="en-US" dirty="0" smtClean="0"/>
              <a:t>accept</a:t>
            </a:r>
          </a:p>
          <a:p>
            <a:pPr lvl="1"/>
            <a:r>
              <a:rPr lang="en-US" dirty="0" smtClean="0"/>
              <a:t>reject</a:t>
            </a:r>
          </a:p>
          <a:p>
            <a:pPr lvl="2"/>
            <a:r>
              <a:rPr lang="en-US" dirty="0" smtClean="0"/>
              <a:t>Can be reached explicitly or implicitly</a:t>
            </a:r>
          </a:p>
          <a:p>
            <a:pPr lvl="2"/>
            <a:r>
              <a:rPr lang="en-US" dirty="0" smtClean="0"/>
              <a:t>What happens in reject state is defined by an architecture</a:t>
            </a:r>
          </a:p>
          <a:p>
            <a:r>
              <a:rPr lang="en-US" dirty="0" smtClean="0"/>
              <a:t>Other states are user-defined</a:t>
            </a:r>
          </a:p>
          <a:p>
            <a:endParaRPr lang="en-US" dirty="0" smtClean="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36</a:t>
            </a:fld>
            <a:endParaRPr lang="en-US" dirty="0">
              <a:solidFill>
                <a:prstClr val="black">
                  <a:tint val="75000"/>
                </a:prstClr>
              </a:solidFill>
            </a:endParaRPr>
          </a:p>
        </p:txBody>
      </p:sp>
      <p:sp>
        <p:nvSpPr>
          <p:cNvPr id="8" name="Oval 7"/>
          <p:cNvSpPr/>
          <p:nvPr/>
        </p:nvSpPr>
        <p:spPr>
          <a:xfrm>
            <a:off x="6855973" y="985759"/>
            <a:ext cx="6096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2500"/>
          </a:bodyPr>
          <a:lstStyle/>
          <a:p>
            <a:pPr algn="ctr" defTabSz="457200">
              <a:buClrTx/>
              <a:buFontTx/>
              <a:buNone/>
            </a:pPr>
            <a:r>
              <a:rPr lang="en-US" sz="1800" kern="1200" dirty="0" smtClean="0">
                <a:solidFill>
                  <a:prstClr val="white"/>
                </a:solidFill>
              </a:rPr>
              <a:t>start</a:t>
            </a:r>
            <a:endParaRPr lang="en-US" sz="1800" kern="1200" dirty="0">
              <a:solidFill>
                <a:prstClr val="white"/>
              </a:solidFill>
            </a:endParaRPr>
          </a:p>
        </p:txBody>
      </p:sp>
      <p:sp>
        <p:nvSpPr>
          <p:cNvPr id="9" name="Oval 8"/>
          <p:cNvSpPr/>
          <p:nvPr/>
        </p:nvSpPr>
        <p:spPr>
          <a:xfrm>
            <a:off x="5981700" y="4019550"/>
            <a:ext cx="609600" cy="609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lIns="0" rIns="0" rtlCol="0" anchor="ctr">
            <a:noAutofit/>
          </a:bodyPr>
          <a:lstStyle/>
          <a:p>
            <a:pPr algn="ctr" defTabSz="457200">
              <a:buClrTx/>
              <a:buFontTx/>
              <a:buNone/>
            </a:pPr>
            <a:r>
              <a:rPr lang="en-US" sz="1100" kern="1200" dirty="0" smtClean="0">
                <a:solidFill>
                  <a:prstClr val="white"/>
                </a:solidFill>
              </a:rPr>
              <a:t>accept</a:t>
            </a:r>
            <a:endParaRPr lang="en-US" sz="1100" kern="1200" dirty="0">
              <a:solidFill>
                <a:prstClr val="white"/>
              </a:solidFill>
            </a:endParaRPr>
          </a:p>
        </p:txBody>
      </p:sp>
      <p:sp>
        <p:nvSpPr>
          <p:cNvPr id="10" name="Oval 9"/>
          <p:cNvSpPr/>
          <p:nvPr/>
        </p:nvSpPr>
        <p:spPr>
          <a:xfrm>
            <a:off x="7772400" y="4017706"/>
            <a:ext cx="609600" cy="60960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lIns="0" rIns="0" rtlCol="0" anchor="ctr">
            <a:normAutofit fontScale="70000" lnSpcReduction="20000"/>
          </a:bodyPr>
          <a:lstStyle/>
          <a:p>
            <a:pPr algn="ctr" defTabSz="457200">
              <a:buClrTx/>
              <a:buFontTx/>
              <a:buNone/>
            </a:pPr>
            <a:r>
              <a:rPr lang="en-US" sz="1800" kern="1200" smtClean="0">
                <a:solidFill>
                  <a:prstClr val="white"/>
                </a:solidFill>
              </a:rPr>
              <a:t>reject</a:t>
            </a:r>
            <a:endParaRPr lang="en-US" sz="1800" kern="1200" dirty="0">
              <a:solidFill>
                <a:prstClr val="white"/>
              </a:solidFill>
            </a:endParaRPr>
          </a:p>
        </p:txBody>
      </p:sp>
      <p:grpSp>
        <p:nvGrpSpPr>
          <p:cNvPr id="75" name="Group 74"/>
          <p:cNvGrpSpPr/>
          <p:nvPr/>
        </p:nvGrpSpPr>
        <p:grpSpPr>
          <a:xfrm>
            <a:off x="6169654" y="2106111"/>
            <a:ext cx="2057400" cy="1465660"/>
            <a:chOff x="6169654" y="2106111"/>
            <a:chExt cx="2057400" cy="1465660"/>
          </a:xfrm>
        </p:grpSpPr>
        <p:sp>
          <p:nvSpPr>
            <p:cNvPr id="7" name="Cloud 6"/>
            <p:cNvSpPr/>
            <p:nvPr/>
          </p:nvSpPr>
          <p:spPr>
            <a:xfrm>
              <a:off x="6169654" y="2106111"/>
              <a:ext cx="2057400" cy="146566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5" name="Oval 14"/>
            <p:cNvSpPr/>
            <p:nvPr/>
          </p:nvSpPr>
          <p:spPr>
            <a:xfrm>
              <a:off x="7084054" y="2319549"/>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6" name="Oval 15"/>
            <p:cNvSpPr/>
            <p:nvPr/>
          </p:nvSpPr>
          <p:spPr>
            <a:xfrm>
              <a:off x="6551173" y="2687296"/>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7" name="Oval 16"/>
            <p:cNvSpPr/>
            <p:nvPr/>
          </p:nvSpPr>
          <p:spPr>
            <a:xfrm>
              <a:off x="7236973" y="2603412"/>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8" name="Oval 17"/>
            <p:cNvSpPr/>
            <p:nvPr/>
          </p:nvSpPr>
          <p:spPr>
            <a:xfrm>
              <a:off x="6703314" y="2958781"/>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19" name="Oval 18"/>
            <p:cNvSpPr/>
            <p:nvPr/>
          </p:nvSpPr>
          <p:spPr>
            <a:xfrm>
              <a:off x="7213368" y="3039978"/>
              <a:ext cx="228600" cy="235529"/>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cxnSp>
          <p:nvCxnSpPr>
            <p:cNvPr id="20" name="Curved Connector 19"/>
            <p:cNvCxnSpPr>
              <a:stCxn id="15" idx="6"/>
              <a:endCxn id="17" idx="7"/>
            </p:cNvCxnSpPr>
            <p:nvPr/>
          </p:nvCxnSpPr>
          <p:spPr>
            <a:xfrm>
              <a:off x="7312654" y="2437314"/>
              <a:ext cx="119441" cy="200590"/>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15" idx="4"/>
              <a:endCxn id="16" idx="0"/>
            </p:cNvCxnSpPr>
            <p:nvPr/>
          </p:nvCxnSpPr>
          <p:spPr>
            <a:xfrm rot="5400000">
              <a:off x="6865805" y="2354747"/>
              <a:ext cx="132218" cy="532881"/>
            </a:xfrm>
            <a:prstGeom prst="curvedConnector3">
              <a:avLst>
                <a:gd name="adj1" fmla="val 50000"/>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Curved Connector 21"/>
            <p:cNvCxnSpPr>
              <a:stCxn id="17" idx="4"/>
              <a:endCxn id="17" idx="6"/>
            </p:cNvCxnSpPr>
            <p:nvPr/>
          </p:nvCxnSpPr>
          <p:spPr>
            <a:xfrm rot="5400000" flipH="1" flipV="1">
              <a:off x="7349541" y="2722909"/>
              <a:ext cx="117764" cy="114300"/>
            </a:xfrm>
            <a:prstGeom prst="curvedConnector4">
              <a:avLst>
                <a:gd name="adj1" fmla="val -112714"/>
                <a:gd name="adj2" fmla="val 274193"/>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17" idx="3"/>
              <a:endCxn id="18" idx="6"/>
            </p:cNvCxnSpPr>
            <p:nvPr/>
          </p:nvCxnSpPr>
          <p:spPr>
            <a:xfrm rot="5400000">
              <a:off x="6965135" y="2771229"/>
              <a:ext cx="272097" cy="33853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Curved Connector 23"/>
            <p:cNvCxnSpPr>
              <a:stCxn id="16" idx="6"/>
              <a:endCxn id="19" idx="0"/>
            </p:cNvCxnSpPr>
            <p:nvPr/>
          </p:nvCxnSpPr>
          <p:spPr>
            <a:xfrm>
              <a:off x="6779773" y="2805061"/>
              <a:ext cx="547895" cy="234917"/>
            </a:xfrm>
            <a:prstGeom prst="curvedConnector2">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Curved Connector 24"/>
            <p:cNvCxnSpPr>
              <a:stCxn id="19" idx="4"/>
              <a:endCxn id="18" idx="4"/>
            </p:cNvCxnSpPr>
            <p:nvPr/>
          </p:nvCxnSpPr>
          <p:spPr>
            <a:xfrm rot="5400000" flipH="1">
              <a:off x="7032042" y="2979882"/>
              <a:ext cx="81197" cy="510054"/>
            </a:xfrm>
            <a:prstGeom prst="curvedConnector3">
              <a:avLst>
                <a:gd name="adj1" fmla="val -119373"/>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9" name="Right Arrow 68"/>
          <p:cNvSpPr/>
          <p:nvPr/>
        </p:nvSpPr>
        <p:spPr>
          <a:xfrm rot="5400000">
            <a:off x="6935692" y="1743489"/>
            <a:ext cx="450162" cy="2357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70" name="Down Arrow 69"/>
          <p:cNvSpPr/>
          <p:nvPr/>
        </p:nvSpPr>
        <p:spPr>
          <a:xfrm rot="1800000">
            <a:off x="6491272" y="3563923"/>
            <a:ext cx="200058" cy="473133"/>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71" name="Down Arrow 70"/>
          <p:cNvSpPr/>
          <p:nvPr/>
        </p:nvSpPr>
        <p:spPr>
          <a:xfrm rot="19800000">
            <a:off x="7719750" y="3537990"/>
            <a:ext cx="200058" cy="47313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buClrTx/>
              <a:buFontTx/>
              <a:buNone/>
            </a:pPr>
            <a:endParaRPr lang="en-US" sz="1800" kern="1200">
              <a:solidFill>
                <a:prstClr val="white"/>
              </a:solidFill>
            </a:endParaRPr>
          </a:p>
        </p:txBody>
      </p:sp>
    </p:spTree>
    <p:extLst>
      <p:ext uri="{BB962C8B-B14F-4D97-AF65-F5344CB8AC3E}">
        <p14:creationId xmlns:p14="http://schemas.microsoft.com/office/powerpoint/2010/main" val="395850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animEffect transition="in" filter="blinds(horizontal)">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par>
                          <p:cTn id="18" fill="hold">
                            <p:stCondLst>
                              <p:cond delay="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up)">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childTnLst>
                                </p:cTn>
                              </p:par>
                            </p:childTnLst>
                          </p:cTn>
                        </p:par>
                        <p:par>
                          <p:cTn id="30" fill="hold">
                            <p:stCondLst>
                              <p:cond delay="0"/>
                            </p:stCondLst>
                            <p:childTnLst>
                              <p:par>
                                <p:cTn id="31" presetID="22" presetClass="entr" presetSubtype="1" fill="hold" grpId="0"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up)">
                                      <p:cBhvr>
                                        <p:cTn id="33" dur="500"/>
                                        <p:tgtEl>
                                          <p:spTgt spid="70"/>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6">
                                            <p:txEl>
                                              <p:pRg st="6" end="6"/>
                                            </p:txEl>
                                          </p:spTgt>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childTnLst>
                                </p:cTn>
                              </p:par>
                            </p:childTnLst>
                          </p:cTn>
                        </p:par>
                        <p:par>
                          <p:cTn id="51" fill="hold">
                            <p:stCondLst>
                              <p:cond delay="0"/>
                            </p:stCondLst>
                            <p:childTnLst>
                              <p:par>
                                <p:cTn id="52" presetID="22" presetClass="entr" presetSubtype="1" fill="hold" grpId="0" nodeType="after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up)">
                                      <p:cBhvr>
                                        <p:cTn id="54" dur="500"/>
                                        <p:tgtEl>
                                          <p:spTgt spid="71"/>
                                        </p:tgtEl>
                                      </p:cBhvr>
                                    </p:animEffect>
                                  </p:childTnLst>
                                </p:cTn>
                              </p:par>
                            </p:childTnLst>
                          </p:cTn>
                        </p:par>
                        <p:par>
                          <p:cTn id="55" fill="hold">
                            <p:stCondLst>
                              <p:cond delay="500"/>
                            </p:stCondLst>
                            <p:childTnLst>
                              <p:par>
                                <p:cTn id="56" presetID="22" presetClass="entr" presetSubtype="1"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69" grpId="0" animBg="1"/>
      <p:bldP spid="70" grpId="0" animBg="1"/>
      <p:bldP spid="7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Implementing Parser State Machine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37</a:t>
            </a:fld>
            <a:endParaRPr lang="en-US" dirty="0">
              <a:solidFill>
                <a:prstClr val="black">
                  <a:tint val="75000"/>
                </a:prstClr>
              </a:solidFill>
            </a:endParaRPr>
          </a:p>
        </p:txBody>
      </p:sp>
      <p:sp>
        <p:nvSpPr>
          <p:cNvPr id="10" name="Content Placeholder 9"/>
          <p:cNvSpPr>
            <a:spLocks noGrp="1"/>
          </p:cNvSpPr>
          <p:nvPr>
            <p:ph sz="half" idx="15"/>
          </p:nvPr>
        </p:nvSpPr>
        <p:spPr>
          <a:xfrm>
            <a:off x="152400" y="819150"/>
            <a:ext cx="4267200" cy="4038600"/>
          </a:xfrm>
        </p:spPr>
        <p:txBody>
          <a:bodyPr>
            <a:normAutofit lnSpcReduction="10000"/>
          </a:bodyPr>
          <a:lstStyle/>
          <a:p>
            <a:pPr marL="0" indent="0">
              <a:buNone/>
            </a:pPr>
            <a:r>
              <a:rPr lang="en-US" b="1" dirty="0"/>
              <a:t>parser</a:t>
            </a:r>
            <a:r>
              <a:rPr lang="en-US" dirty="0"/>
              <a:t> </a:t>
            </a:r>
            <a:r>
              <a:rPr lang="en-US" dirty="0" err="1"/>
              <a:t>MyParser</a:t>
            </a:r>
            <a:r>
              <a:rPr lang="en-US" dirty="0"/>
              <a:t>(</a:t>
            </a:r>
            <a:r>
              <a:rPr lang="en-US" b="1" dirty="0" err="1">
                <a:solidFill>
                  <a:schemeClr val="accent1"/>
                </a:solidFill>
              </a:rPr>
              <a:t>packet_in</a:t>
            </a:r>
            <a:r>
              <a:rPr lang="en-US" dirty="0"/>
              <a:t>                  packet,</a:t>
            </a:r>
          </a:p>
          <a:p>
            <a:pPr marL="0" indent="0">
              <a:buNone/>
            </a:pPr>
            <a:r>
              <a:rPr lang="en-US" dirty="0"/>
              <a:t>                </a:t>
            </a:r>
            <a:r>
              <a:rPr lang="en-US" dirty="0">
                <a:solidFill>
                  <a:srgbClr val="0070C0"/>
                </a:solidFill>
              </a:rPr>
              <a:t>out</a:t>
            </a:r>
            <a:r>
              <a:rPr lang="en-US" dirty="0"/>
              <a:t>   </a:t>
            </a:r>
            <a:r>
              <a:rPr lang="en-US" dirty="0" err="1"/>
              <a:t>my_headers_t</a:t>
            </a:r>
            <a:r>
              <a:rPr lang="en-US" dirty="0"/>
              <a:t>         </a:t>
            </a:r>
            <a:r>
              <a:rPr lang="en-US" dirty="0" err="1"/>
              <a:t>hdr</a:t>
            </a:r>
            <a:r>
              <a:rPr lang="en-US" dirty="0"/>
              <a:t>,</a:t>
            </a:r>
          </a:p>
          <a:p>
            <a:pPr marL="0" indent="0">
              <a:buNone/>
            </a:pPr>
            <a:r>
              <a:rPr lang="en-US" dirty="0"/>
              <a:t>                </a:t>
            </a:r>
            <a:r>
              <a:rPr lang="en-US" dirty="0">
                <a:solidFill>
                  <a:srgbClr val="0070C0"/>
                </a:solidFill>
              </a:rPr>
              <a:t>inout</a:t>
            </a:r>
            <a:r>
              <a:rPr lang="en-US" dirty="0"/>
              <a:t> </a:t>
            </a:r>
            <a:r>
              <a:rPr lang="en-US" dirty="0" err="1"/>
              <a:t>my_metadata_t</a:t>
            </a:r>
            <a:r>
              <a:rPr lang="en-US" dirty="0"/>
              <a:t>        meta,</a:t>
            </a:r>
          </a:p>
          <a:p>
            <a:pPr marL="0" indent="0">
              <a:buNone/>
            </a:pPr>
            <a:r>
              <a:rPr lang="en-US" dirty="0"/>
              <a:t>                </a:t>
            </a:r>
            <a:r>
              <a:rPr lang="en-US" dirty="0">
                <a:solidFill>
                  <a:srgbClr val="0070C0"/>
                </a:solidFill>
              </a:rPr>
              <a:t>in</a:t>
            </a:r>
            <a:r>
              <a:rPr lang="en-US" dirty="0"/>
              <a:t>    </a:t>
            </a:r>
            <a:r>
              <a:rPr lang="en-US" dirty="0" err="1"/>
              <a:t>standard_metadata_t</a:t>
            </a:r>
            <a:r>
              <a:rPr lang="en-US" dirty="0"/>
              <a:t>  </a:t>
            </a:r>
            <a:r>
              <a:rPr lang="en-US" dirty="0" err="1"/>
              <a:t>standard_metadata</a:t>
            </a:r>
            <a:r>
              <a:rPr lang="en-US" dirty="0"/>
              <a:t>)</a:t>
            </a:r>
          </a:p>
          <a:p>
            <a:pPr marL="0" indent="0">
              <a:buNone/>
            </a:pPr>
            <a:r>
              <a:rPr lang="en-US" dirty="0"/>
              <a:t>{</a:t>
            </a:r>
          </a:p>
          <a:p>
            <a:pPr marL="0" indent="0">
              <a:buNone/>
            </a:pPr>
            <a:r>
              <a:rPr lang="en-US" dirty="0"/>
              <a:t>    </a:t>
            </a:r>
            <a:r>
              <a:rPr lang="en-US" b="1" dirty="0"/>
              <a:t>state</a:t>
            </a:r>
            <a:r>
              <a:rPr lang="en-US" dirty="0"/>
              <a:t> start {</a:t>
            </a:r>
          </a:p>
          <a:p>
            <a:pPr marL="0" indent="0">
              <a:buNone/>
            </a:pPr>
            <a:r>
              <a:rPr lang="en-US" dirty="0"/>
              <a:t>        </a:t>
            </a:r>
            <a:r>
              <a:rPr lang="en-US" dirty="0" err="1"/>
              <a:t>packet.</a:t>
            </a:r>
            <a:r>
              <a:rPr lang="en-US" b="1" dirty="0" err="1">
                <a:solidFill>
                  <a:srgbClr val="0070C0"/>
                </a:solidFill>
              </a:rPr>
              <a:t>extract</a:t>
            </a:r>
            <a:r>
              <a:rPr lang="en-US" dirty="0"/>
              <a:t>(</a:t>
            </a:r>
            <a:r>
              <a:rPr lang="en-US" dirty="0" err="1"/>
              <a:t>hdr.ethernet</a:t>
            </a:r>
            <a:r>
              <a:rPr lang="en-US" dirty="0"/>
              <a:t>);</a:t>
            </a:r>
          </a:p>
          <a:p>
            <a:pPr marL="0" indent="0">
              <a:buNone/>
            </a:pPr>
            <a:r>
              <a:rPr lang="en-US" dirty="0"/>
              <a:t>        </a:t>
            </a:r>
            <a:r>
              <a:rPr lang="en-US" b="1" dirty="0"/>
              <a:t>transition</a:t>
            </a:r>
            <a:r>
              <a:rPr lang="en-US" dirty="0"/>
              <a:t> </a:t>
            </a:r>
            <a:r>
              <a:rPr lang="en-US" b="1" dirty="0"/>
              <a:t>select</a:t>
            </a:r>
            <a:r>
              <a:rPr lang="en-US" dirty="0"/>
              <a:t>(</a:t>
            </a:r>
            <a:r>
              <a:rPr lang="en-US" dirty="0" err="1"/>
              <a:t>hdr.ethernet.etherType</a:t>
            </a:r>
            <a:r>
              <a:rPr lang="en-US" dirty="0"/>
              <a:t>) {</a:t>
            </a:r>
          </a:p>
          <a:p>
            <a:pPr marL="0" indent="0">
              <a:buNone/>
            </a:pPr>
            <a:r>
              <a:rPr lang="en-US" dirty="0"/>
              <a:t>            0x8100 </a:t>
            </a:r>
            <a:r>
              <a:rPr lang="en-US" b="1" dirty="0"/>
              <a:t>&amp;&amp;&amp;</a:t>
            </a:r>
            <a:r>
              <a:rPr lang="en-US" dirty="0"/>
              <a:t> 0xEFFF : </a:t>
            </a:r>
            <a:r>
              <a:rPr lang="en-US" dirty="0" err="1"/>
              <a:t>parse_vlan_tag</a:t>
            </a:r>
            <a:r>
              <a:rPr lang="en-US" dirty="0"/>
              <a:t>;</a:t>
            </a:r>
          </a:p>
          <a:p>
            <a:pPr marL="0" indent="0">
              <a:buNone/>
            </a:pPr>
            <a:r>
              <a:rPr lang="en-US" dirty="0"/>
              <a:t>            0x0800  : parse_ipv4;</a:t>
            </a:r>
          </a:p>
          <a:p>
            <a:pPr marL="0" indent="0">
              <a:buNone/>
            </a:pPr>
            <a:r>
              <a:rPr lang="en-US" dirty="0"/>
              <a:t>            0x86DD  : parse_ipv6;</a:t>
            </a:r>
          </a:p>
          <a:p>
            <a:pPr marL="0" indent="0">
              <a:buNone/>
            </a:pPr>
            <a:r>
              <a:rPr lang="en-US" dirty="0"/>
              <a:t>            0x0806  : </a:t>
            </a:r>
            <a:r>
              <a:rPr lang="en-US" dirty="0" err="1"/>
              <a:t>parse_arp</a:t>
            </a:r>
            <a:r>
              <a:rPr lang="en-US" dirty="0"/>
              <a:t>;</a:t>
            </a:r>
          </a:p>
          <a:p>
            <a:pPr marL="0" indent="0">
              <a:buNone/>
            </a:pPr>
            <a:r>
              <a:rPr lang="en-US" dirty="0"/>
              <a:t>            </a:t>
            </a:r>
            <a:r>
              <a:rPr lang="en-US" b="1" dirty="0"/>
              <a:t>default</a:t>
            </a:r>
            <a:r>
              <a:rPr lang="en-US" dirty="0"/>
              <a:t> : </a:t>
            </a:r>
            <a:r>
              <a:rPr lang="en-US" b="1" dirty="0">
                <a:solidFill>
                  <a:srgbClr val="0070C0"/>
                </a:solidFill>
              </a:rPr>
              <a:t>accept</a:t>
            </a:r>
            <a:r>
              <a:rPr lang="en-US" dirty="0"/>
              <a:t>;</a:t>
            </a:r>
          </a:p>
          <a:p>
            <a:pPr marL="0" indent="0">
              <a:buNone/>
            </a:pPr>
            <a:r>
              <a:rPr lang="en-US" dirty="0"/>
              <a:t>        }</a:t>
            </a:r>
          </a:p>
          <a:p>
            <a:pPr marL="0" indent="0">
              <a:buNone/>
            </a:pPr>
            <a:r>
              <a:rPr lang="en-US" dirty="0"/>
              <a:t>    }</a:t>
            </a:r>
          </a:p>
          <a:p>
            <a:pPr marL="0" indent="0">
              <a:buNone/>
            </a:pPr>
            <a:endParaRPr lang="en-US" dirty="0"/>
          </a:p>
          <a:p>
            <a:pPr marL="0" indent="0">
              <a:buNone/>
            </a:pPr>
            <a:r>
              <a:rPr lang="en-US" dirty="0"/>
              <a:t>    </a:t>
            </a:r>
            <a:r>
              <a:rPr lang="en-US" b="1" dirty="0"/>
              <a:t>state</a:t>
            </a:r>
            <a:r>
              <a:rPr lang="en-US" dirty="0"/>
              <a:t> </a:t>
            </a:r>
            <a:r>
              <a:rPr lang="en-US" dirty="0" err="1"/>
              <a:t>parse_vlan_tag</a:t>
            </a:r>
            <a:r>
              <a:rPr lang="en-US" dirty="0"/>
              <a:t> {</a:t>
            </a:r>
          </a:p>
          <a:p>
            <a:pPr marL="0" indent="0">
              <a:buNone/>
            </a:pPr>
            <a:r>
              <a:rPr lang="en-US" dirty="0"/>
              <a:t>        </a:t>
            </a:r>
            <a:r>
              <a:rPr lang="en-US" dirty="0" err="1"/>
              <a:t>packet.</a:t>
            </a:r>
            <a:r>
              <a:rPr lang="en-US" b="1" dirty="0" err="1">
                <a:solidFill>
                  <a:srgbClr val="0070C0"/>
                </a:solidFill>
              </a:rPr>
              <a:t>extract</a:t>
            </a:r>
            <a:r>
              <a:rPr lang="en-US" dirty="0"/>
              <a:t>(</a:t>
            </a:r>
            <a:r>
              <a:rPr lang="en-US" dirty="0" err="1"/>
              <a:t>hdr.vlan_tag</a:t>
            </a:r>
            <a:r>
              <a:rPr lang="en-US" b="1" dirty="0" err="1">
                <a:solidFill>
                  <a:srgbClr val="0070C0"/>
                </a:solidFill>
              </a:rPr>
              <a:t>.next</a:t>
            </a:r>
            <a:r>
              <a:rPr lang="en-US" dirty="0"/>
              <a:t>);</a:t>
            </a:r>
          </a:p>
          <a:p>
            <a:pPr marL="0" indent="0">
              <a:buNone/>
            </a:pPr>
            <a:r>
              <a:rPr lang="en-US" dirty="0"/>
              <a:t>        </a:t>
            </a:r>
            <a:r>
              <a:rPr lang="en-US" b="1" dirty="0"/>
              <a:t>transition</a:t>
            </a:r>
            <a:r>
              <a:rPr lang="en-US" dirty="0"/>
              <a:t> </a:t>
            </a:r>
            <a:r>
              <a:rPr lang="en-US" b="1" dirty="0"/>
              <a:t>select</a:t>
            </a:r>
            <a:r>
              <a:rPr lang="en-US" dirty="0"/>
              <a:t>(</a:t>
            </a:r>
            <a:r>
              <a:rPr lang="en-US" dirty="0" err="1"/>
              <a:t>hdr.vlan_tag</a:t>
            </a:r>
            <a:r>
              <a:rPr lang="en-US" b="1" dirty="0" err="1">
                <a:solidFill>
                  <a:srgbClr val="0070C0"/>
                </a:solidFill>
              </a:rPr>
              <a:t>.last</a:t>
            </a:r>
            <a:r>
              <a:rPr lang="en-US" dirty="0" err="1"/>
              <a:t>.etherType</a:t>
            </a:r>
            <a:r>
              <a:rPr lang="en-US" dirty="0"/>
              <a:t>) {</a:t>
            </a:r>
          </a:p>
          <a:p>
            <a:pPr marL="0" indent="0">
              <a:buNone/>
            </a:pPr>
            <a:r>
              <a:rPr lang="en-US" dirty="0"/>
              <a:t>             0x8100 : </a:t>
            </a:r>
            <a:r>
              <a:rPr lang="en-US" dirty="0" err="1"/>
              <a:t>parse_vlan_tag</a:t>
            </a:r>
            <a:r>
              <a:rPr lang="en-US" dirty="0"/>
              <a:t>;</a:t>
            </a:r>
          </a:p>
          <a:p>
            <a:pPr marL="0" indent="0">
              <a:buNone/>
            </a:pPr>
            <a:r>
              <a:rPr lang="en-US" dirty="0"/>
              <a:t>             0x0800 : parse_ipv4;</a:t>
            </a:r>
          </a:p>
          <a:p>
            <a:pPr marL="0" indent="0">
              <a:buNone/>
            </a:pPr>
            <a:r>
              <a:rPr lang="en-US" dirty="0"/>
              <a:t>             0x86DD : parse_ipv6;</a:t>
            </a:r>
          </a:p>
          <a:p>
            <a:pPr marL="0" indent="0">
              <a:buNone/>
            </a:pPr>
            <a:r>
              <a:rPr lang="en-US" dirty="0"/>
              <a:t>             0x0806 : </a:t>
            </a:r>
            <a:r>
              <a:rPr lang="en-US" dirty="0" err="1"/>
              <a:t>parse_arp</a:t>
            </a:r>
            <a:r>
              <a:rPr lang="en-US" dirty="0"/>
              <a:t>;</a:t>
            </a:r>
          </a:p>
          <a:p>
            <a:pPr marL="0" indent="0">
              <a:buNone/>
            </a:pPr>
            <a:r>
              <a:rPr lang="en-US" dirty="0"/>
              <a:t>            </a:t>
            </a:r>
            <a:r>
              <a:rPr lang="en-US" b="1" dirty="0"/>
              <a:t>default</a:t>
            </a:r>
            <a:r>
              <a:rPr lang="en-US" dirty="0"/>
              <a:t> : </a:t>
            </a:r>
            <a:r>
              <a:rPr lang="en-US" b="1" dirty="0">
                <a:solidFill>
                  <a:srgbClr val="0070C0"/>
                </a:solidFill>
              </a:rPr>
              <a:t>accept</a:t>
            </a:r>
            <a:r>
              <a:rPr lang="en-US" dirty="0"/>
              <a:t>;</a:t>
            </a:r>
          </a:p>
          <a:p>
            <a:pPr marL="0" indent="0">
              <a:buNone/>
            </a:pPr>
            <a:r>
              <a:rPr lang="en-US" dirty="0"/>
              <a:t>        }</a:t>
            </a:r>
          </a:p>
          <a:p>
            <a:pPr marL="0" indent="0">
              <a:buNone/>
            </a:pPr>
            <a:r>
              <a:rPr lang="en-US" dirty="0"/>
              <a:t>    }   </a:t>
            </a:r>
          </a:p>
        </p:txBody>
      </p:sp>
      <p:sp>
        <p:nvSpPr>
          <p:cNvPr id="7" name="Content Placeholder 6"/>
          <p:cNvSpPr>
            <a:spLocks noGrp="1"/>
          </p:cNvSpPr>
          <p:nvPr>
            <p:ph sz="half" idx="16"/>
          </p:nvPr>
        </p:nvSpPr>
        <p:spPr>
          <a:xfrm>
            <a:off x="4572000" y="819150"/>
            <a:ext cx="4267200" cy="4038600"/>
          </a:xfrm>
        </p:spPr>
        <p:txBody>
          <a:bodyPr>
            <a:normAutofit/>
          </a:bodyPr>
          <a:lstStyle/>
          <a:p>
            <a:pPr marL="0" indent="0">
              <a:buNone/>
            </a:pPr>
            <a:r>
              <a:rPr lang="en-US" dirty="0" smtClean="0"/>
              <a:t>    </a:t>
            </a:r>
            <a:r>
              <a:rPr lang="en-US" b="1" dirty="0" smtClean="0"/>
              <a:t>state</a:t>
            </a:r>
            <a:r>
              <a:rPr lang="en-US" dirty="0" smtClean="0"/>
              <a:t> parse_ipv4 {</a:t>
            </a:r>
          </a:p>
          <a:p>
            <a:pPr marL="0" indent="0">
              <a:buNone/>
            </a:pPr>
            <a:r>
              <a:rPr lang="en-US" dirty="0"/>
              <a:t> </a:t>
            </a:r>
            <a:r>
              <a:rPr lang="en-US" dirty="0" smtClean="0"/>
              <a:t>       </a:t>
            </a:r>
            <a:r>
              <a:rPr lang="en-US" dirty="0" err="1" smtClean="0"/>
              <a:t>packet.</a:t>
            </a:r>
            <a:r>
              <a:rPr lang="en-US" b="1" dirty="0" err="1" smtClean="0">
                <a:solidFill>
                  <a:schemeClr val="tx2">
                    <a:lumMod val="60000"/>
                    <a:lumOff val="40000"/>
                  </a:schemeClr>
                </a:solidFill>
              </a:rPr>
              <a:t>extract</a:t>
            </a:r>
            <a:r>
              <a:rPr lang="en-US" dirty="0" smtClean="0"/>
              <a:t>(hdr.ipv4);</a:t>
            </a:r>
          </a:p>
          <a:p>
            <a:pPr marL="0" indent="0">
              <a:buNone/>
            </a:pPr>
            <a:r>
              <a:rPr lang="en-US" dirty="0"/>
              <a:t> </a:t>
            </a:r>
            <a:r>
              <a:rPr lang="en-US" dirty="0" smtClean="0"/>
              <a:t>       transition select(hdr.ipv4.ihl) {</a:t>
            </a:r>
          </a:p>
          <a:p>
            <a:pPr marL="0" indent="0">
              <a:buNone/>
            </a:pPr>
            <a:r>
              <a:rPr lang="en-US" dirty="0"/>
              <a:t> </a:t>
            </a:r>
            <a:r>
              <a:rPr lang="en-US" dirty="0" smtClean="0"/>
              <a:t>           0 .. 4: </a:t>
            </a:r>
            <a:r>
              <a:rPr lang="en-US" b="1" dirty="0" smtClean="0">
                <a:solidFill>
                  <a:schemeClr val="accent1"/>
                </a:solidFill>
              </a:rPr>
              <a:t>reject</a:t>
            </a:r>
            <a:r>
              <a:rPr lang="en-US" dirty="0" smtClean="0"/>
              <a:t>;</a:t>
            </a:r>
          </a:p>
          <a:p>
            <a:pPr marL="0" indent="0">
              <a:buNone/>
            </a:pPr>
            <a:r>
              <a:rPr lang="en-US" dirty="0"/>
              <a:t> </a:t>
            </a:r>
            <a:r>
              <a:rPr lang="en-US" dirty="0" smtClean="0"/>
              <a:t>                5:</a:t>
            </a:r>
            <a:r>
              <a:rPr lang="en-US" dirty="0"/>
              <a:t> </a:t>
            </a:r>
            <a:r>
              <a:rPr lang="en-US" b="1" dirty="0" smtClean="0">
                <a:solidFill>
                  <a:schemeClr val="accent1"/>
                </a:solidFill>
              </a:rPr>
              <a:t>accept</a:t>
            </a:r>
            <a:r>
              <a:rPr lang="en-US" dirty="0" smtClean="0"/>
              <a:t>;</a:t>
            </a:r>
          </a:p>
          <a:p>
            <a:pPr marL="0" indent="0">
              <a:buNone/>
            </a:pPr>
            <a:r>
              <a:rPr lang="en-US" dirty="0"/>
              <a:t> </a:t>
            </a:r>
            <a:r>
              <a:rPr lang="en-US" dirty="0" smtClean="0"/>
              <a:t>          default: parse_ipv4_options;</a:t>
            </a:r>
          </a:p>
          <a:p>
            <a:pPr marL="0" indent="0">
              <a:buNone/>
            </a:pPr>
            <a:r>
              <a:rPr lang="en-US" dirty="0"/>
              <a:t> </a:t>
            </a:r>
            <a:r>
              <a:rPr lang="en-US" dirty="0" smtClean="0"/>
              <a:t>   }</a:t>
            </a:r>
          </a:p>
          <a:p>
            <a:pPr marL="0" indent="0">
              <a:buNone/>
            </a:pPr>
            <a:endParaRPr lang="en-US" dirty="0" smtClean="0"/>
          </a:p>
          <a:p>
            <a:pPr marL="0" indent="0">
              <a:buNone/>
            </a:pPr>
            <a:r>
              <a:rPr lang="en-US" dirty="0"/>
              <a:t> </a:t>
            </a:r>
            <a:r>
              <a:rPr lang="en-US" dirty="0" smtClean="0"/>
              <a:t>   </a:t>
            </a:r>
            <a:r>
              <a:rPr lang="en-US" b="1" dirty="0" smtClean="0"/>
              <a:t>state</a:t>
            </a:r>
            <a:r>
              <a:rPr lang="en-US" dirty="0" smtClean="0"/>
              <a:t> parse_ipv4_options {</a:t>
            </a:r>
          </a:p>
          <a:p>
            <a:pPr marL="0" indent="0">
              <a:buNone/>
            </a:pPr>
            <a:r>
              <a:rPr lang="en-US" dirty="0"/>
              <a:t> </a:t>
            </a:r>
            <a:r>
              <a:rPr lang="en-US" dirty="0" smtClean="0"/>
              <a:t>       </a:t>
            </a:r>
            <a:r>
              <a:rPr lang="en-US" dirty="0" err="1" smtClean="0"/>
              <a:t>packet.</a:t>
            </a:r>
            <a:r>
              <a:rPr lang="en-US" b="1" dirty="0" err="1" smtClean="0">
                <a:solidFill>
                  <a:srgbClr val="0070C0"/>
                </a:solidFill>
              </a:rPr>
              <a:t>extract</a:t>
            </a:r>
            <a:r>
              <a:rPr lang="en-US" dirty="0" smtClean="0"/>
              <a:t>(hdr.ipv4.options, </a:t>
            </a:r>
          </a:p>
          <a:p>
            <a:pPr marL="0" indent="0">
              <a:buNone/>
            </a:pPr>
            <a:r>
              <a:rPr lang="en-US" dirty="0"/>
              <a:t> </a:t>
            </a:r>
            <a:r>
              <a:rPr lang="en-US" dirty="0" smtClean="0"/>
              <a:t>                      (hdr.ipv4.ihl - 5) &lt;&lt; 2);</a:t>
            </a:r>
          </a:p>
          <a:p>
            <a:pPr marL="0" indent="0">
              <a:buNone/>
            </a:pPr>
            <a:r>
              <a:rPr lang="en-US" dirty="0"/>
              <a:t> </a:t>
            </a:r>
            <a:r>
              <a:rPr lang="en-US" dirty="0" smtClean="0"/>
              <a:t>       </a:t>
            </a:r>
            <a:r>
              <a:rPr lang="en-US" b="1" dirty="0" smtClean="0"/>
              <a:t>transition </a:t>
            </a:r>
            <a:r>
              <a:rPr lang="en-US" b="1" dirty="0" smtClean="0">
                <a:solidFill>
                  <a:schemeClr val="accent1"/>
                </a:solidFill>
              </a:rPr>
              <a:t>accept</a:t>
            </a:r>
            <a:r>
              <a:rPr lang="en-US" dirty="0" smtClean="0"/>
              <a:t>;</a:t>
            </a:r>
          </a:p>
          <a:p>
            <a:pPr marL="0" indent="0">
              <a:buNone/>
            </a:pPr>
            <a:r>
              <a:rPr lang="en-US" dirty="0" smtClean="0"/>
              <a:t>    }  </a:t>
            </a:r>
          </a:p>
          <a:p>
            <a:pPr marL="0" indent="0">
              <a:buNone/>
            </a:pPr>
            <a:endParaRPr lang="en-US" dirty="0"/>
          </a:p>
          <a:p>
            <a:pPr marL="0" indent="0">
              <a:buNone/>
            </a:pPr>
            <a:r>
              <a:rPr lang="en-US" dirty="0"/>
              <a:t> </a:t>
            </a:r>
            <a:r>
              <a:rPr lang="en-US" dirty="0" smtClean="0"/>
              <a:t>   </a:t>
            </a:r>
            <a:r>
              <a:rPr lang="en-US" b="1" dirty="0" smtClean="0"/>
              <a:t>state</a:t>
            </a:r>
            <a:r>
              <a:rPr lang="en-US" dirty="0" smtClean="0"/>
              <a:t> parse_ipv6 </a:t>
            </a:r>
            <a:r>
              <a:rPr lang="en-US" dirty="0"/>
              <a:t>{</a:t>
            </a:r>
          </a:p>
          <a:p>
            <a:pPr marL="0" indent="0">
              <a:buNone/>
            </a:pPr>
            <a:r>
              <a:rPr lang="en-US" dirty="0"/>
              <a:t>        </a:t>
            </a:r>
            <a:r>
              <a:rPr lang="en-US" dirty="0" err="1" smtClean="0"/>
              <a:t>packet.</a:t>
            </a:r>
            <a:r>
              <a:rPr lang="en-US" b="1" dirty="0" err="1" smtClean="0">
                <a:solidFill>
                  <a:schemeClr val="tx2">
                    <a:lumMod val="60000"/>
                    <a:lumOff val="40000"/>
                  </a:schemeClr>
                </a:solidFill>
              </a:rPr>
              <a:t>extract</a:t>
            </a:r>
            <a:r>
              <a:rPr lang="en-US" dirty="0" smtClean="0"/>
              <a:t>(hdr.ipv6);</a:t>
            </a:r>
            <a:endParaRPr lang="en-US" dirty="0"/>
          </a:p>
          <a:p>
            <a:pPr marL="0" indent="0">
              <a:buNone/>
            </a:pPr>
            <a:r>
              <a:rPr lang="en-US" dirty="0"/>
              <a:t>        </a:t>
            </a:r>
            <a:r>
              <a:rPr lang="en-US" b="1" dirty="0"/>
              <a:t>transition</a:t>
            </a:r>
            <a:r>
              <a:rPr lang="en-US" dirty="0"/>
              <a:t> </a:t>
            </a:r>
            <a:r>
              <a:rPr lang="en-US" b="1" dirty="0">
                <a:solidFill>
                  <a:schemeClr val="tx2">
                    <a:lumMod val="60000"/>
                    <a:lumOff val="40000"/>
                  </a:schemeClr>
                </a:solidFill>
              </a:rPr>
              <a:t>accept</a:t>
            </a:r>
            <a:r>
              <a:rPr lang="en-US" dirty="0"/>
              <a:t>;</a:t>
            </a:r>
          </a:p>
          <a:p>
            <a:pPr marL="0" indent="0">
              <a:buNone/>
            </a:pPr>
            <a:r>
              <a:rPr lang="en-US" dirty="0"/>
              <a:t>    </a:t>
            </a:r>
            <a:r>
              <a:rPr lang="en-US" dirty="0" smtClean="0"/>
              <a:t>}</a:t>
            </a:r>
          </a:p>
          <a:p>
            <a:pPr marL="0" indent="0">
              <a:buNone/>
            </a:pPr>
            <a:endParaRPr lang="en-US" dirty="0"/>
          </a:p>
        </p:txBody>
      </p:sp>
    </p:spTree>
    <p:extLst>
      <p:ext uri="{BB962C8B-B14F-4D97-AF65-F5344CB8AC3E}">
        <p14:creationId xmlns:p14="http://schemas.microsoft.com/office/powerpoint/2010/main" val="356240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16" end="1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17" end="1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18" end="1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xEl>
                                              <p:pRg st="19" end="1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20" end="2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21" end="2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22" end="22"/>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
                                            <p:txEl>
                                              <p:pRg st="23" end="2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xEl>
                                              <p:pRg st="24" end="2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
                                            <p:txEl>
                                              <p:pRg st="25" end="2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xEl>
                                              <p:pRg st="1" end="1"/>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
                                            <p:txEl>
                                              <p:pRg st="4" end="4"/>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
                                            <p:txEl>
                                              <p:pRg st="5" end="5"/>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
                                            <p:txEl>
                                              <p:pRg st="8" end="8"/>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
                                            <p:txEl>
                                              <p:pRg st="9" end="9"/>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
                                            <p:txEl>
                                              <p:pRg st="10" end="10"/>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
                                            <p:txEl>
                                              <p:pRg st="11" end="11"/>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7">
                                            <p:txEl>
                                              <p:pRg st="14" end="14"/>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
                                            <p:txEl>
                                              <p:pRg st="15" end="15"/>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
                                            <p:txEl>
                                              <p:pRg st="16" end="16"/>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742949"/>
            <a:ext cx="8686800" cy="4024313"/>
          </a:xfrm>
        </p:spPr>
        <p:txBody>
          <a:bodyPr>
            <a:normAutofit/>
          </a:bodyPr>
          <a:lstStyle/>
          <a:p>
            <a:r>
              <a:rPr lang="en-US" b="1" dirty="0" smtClean="0"/>
              <a:t>const</a:t>
            </a:r>
            <a:r>
              <a:rPr lang="en-US" dirty="0" smtClean="0"/>
              <a:t> </a:t>
            </a:r>
            <a:r>
              <a:rPr lang="en-US" b="1" dirty="0">
                <a:solidFill>
                  <a:srgbClr val="00B050"/>
                </a:solidFill>
              </a:rPr>
              <a:t>bit</a:t>
            </a:r>
            <a:r>
              <a:rPr lang="en-US" dirty="0">
                <a:solidFill>
                  <a:srgbClr val="00B050"/>
                </a:solidFill>
              </a:rPr>
              <a:t>&lt;16&gt;</a:t>
            </a:r>
            <a:r>
              <a:rPr lang="en-US" dirty="0"/>
              <a:t> ARP_HTYPE_ETHERNET = 0x0001;</a:t>
            </a:r>
          </a:p>
          <a:p>
            <a:r>
              <a:rPr lang="en-US" b="1" dirty="0"/>
              <a:t>const</a:t>
            </a:r>
            <a:r>
              <a:rPr lang="en-US" dirty="0"/>
              <a:t> </a:t>
            </a:r>
            <a:r>
              <a:rPr lang="en-US" b="1" dirty="0">
                <a:solidFill>
                  <a:srgbClr val="00B050"/>
                </a:solidFill>
              </a:rPr>
              <a:t>bit</a:t>
            </a:r>
            <a:r>
              <a:rPr lang="en-US" dirty="0">
                <a:solidFill>
                  <a:srgbClr val="00B050"/>
                </a:solidFill>
              </a:rPr>
              <a:t>&lt;16&gt;</a:t>
            </a:r>
            <a:r>
              <a:rPr lang="en-US" dirty="0"/>
              <a:t> ARP_PTYPE_IPV4     = 0x0800;</a:t>
            </a:r>
          </a:p>
          <a:p>
            <a:r>
              <a:rPr lang="en-US" b="1" dirty="0"/>
              <a:t>const</a:t>
            </a:r>
            <a:r>
              <a:rPr lang="en-US" dirty="0"/>
              <a:t> </a:t>
            </a:r>
            <a:r>
              <a:rPr lang="en-US" b="1" dirty="0">
                <a:solidFill>
                  <a:srgbClr val="00B050"/>
                </a:solidFill>
              </a:rPr>
              <a:t>bit</a:t>
            </a:r>
            <a:r>
              <a:rPr lang="en-US" dirty="0">
                <a:solidFill>
                  <a:srgbClr val="00B050"/>
                </a:solidFill>
              </a:rPr>
              <a:t>&lt;8&gt;</a:t>
            </a:r>
            <a:r>
              <a:rPr lang="en-US" dirty="0"/>
              <a:t>  ARP_HLEN_ETHERNET  = 6;</a:t>
            </a:r>
          </a:p>
          <a:p>
            <a:r>
              <a:rPr lang="en-US" b="1" dirty="0"/>
              <a:t>const</a:t>
            </a:r>
            <a:r>
              <a:rPr lang="en-US" dirty="0"/>
              <a:t> </a:t>
            </a:r>
            <a:r>
              <a:rPr lang="en-US" b="1" dirty="0">
                <a:solidFill>
                  <a:srgbClr val="00B050"/>
                </a:solidFill>
              </a:rPr>
              <a:t>bit</a:t>
            </a:r>
            <a:r>
              <a:rPr lang="en-US" dirty="0">
                <a:solidFill>
                  <a:srgbClr val="00B050"/>
                </a:solidFill>
              </a:rPr>
              <a:t>&lt;8&gt;</a:t>
            </a:r>
            <a:r>
              <a:rPr lang="en-US" dirty="0"/>
              <a:t>  ARP_PLEN_IPV4      = 4;</a:t>
            </a:r>
          </a:p>
          <a:p>
            <a:endParaRPr lang="en-US" dirty="0" smtClean="0"/>
          </a:p>
          <a:p>
            <a:r>
              <a:rPr lang="en-US" dirty="0" smtClean="0"/>
              <a:t>    </a:t>
            </a:r>
            <a:r>
              <a:rPr lang="en-US" b="1" dirty="0" smtClean="0"/>
              <a:t>state</a:t>
            </a:r>
            <a:r>
              <a:rPr lang="en-US" dirty="0" smtClean="0"/>
              <a:t> </a:t>
            </a:r>
            <a:r>
              <a:rPr lang="en-US" dirty="0" err="1" smtClean="0"/>
              <a:t>parse_arp</a:t>
            </a:r>
            <a:r>
              <a:rPr lang="en-US" dirty="0" smtClean="0"/>
              <a:t> </a:t>
            </a:r>
            <a:r>
              <a:rPr lang="en-US" dirty="0"/>
              <a:t>{</a:t>
            </a:r>
          </a:p>
          <a:p>
            <a:r>
              <a:rPr lang="en-US" dirty="0"/>
              <a:t>        </a:t>
            </a:r>
            <a:r>
              <a:rPr lang="en-US" dirty="0" err="1" smtClean="0"/>
              <a:t>packet.</a:t>
            </a:r>
            <a:r>
              <a:rPr lang="en-US" b="1" dirty="0" err="1" smtClean="0">
                <a:solidFill>
                  <a:schemeClr val="tx2">
                    <a:lumMod val="60000"/>
                    <a:lumOff val="40000"/>
                  </a:schemeClr>
                </a:solidFill>
              </a:rPr>
              <a:t>extract</a:t>
            </a:r>
            <a:r>
              <a:rPr lang="en-US" dirty="0" smtClean="0"/>
              <a:t>(</a:t>
            </a:r>
            <a:r>
              <a:rPr lang="en-US" dirty="0" err="1" smtClean="0"/>
              <a:t>hdr.arp</a:t>
            </a:r>
            <a:r>
              <a:rPr lang="en-US" dirty="0" smtClean="0"/>
              <a:t>);</a:t>
            </a:r>
            <a:endParaRPr lang="en-US" dirty="0"/>
          </a:p>
          <a:p>
            <a:r>
              <a:rPr lang="en-US" dirty="0"/>
              <a:t>        </a:t>
            </a:r>
            <a:r>
              <a:rPr lang="en-US" b="1" dirty="0" smtClean="0"/>
              <a:t>transition select</a:t>
            </a:r>
            <a:r>
              <a:rPr lang="en-US" dirty="0" smtClean="0"/>
              <a:t>(</a:t>
            </a:r>
            <a:r>
              <a:rPr lang="en-US" dirty="0" err="1" smtClean="0"/>
              <a:t>hdr.arp.htype</a:t>
            </a:r>
            <a:r>
              <a:rPr lang="en-US" dirty="0" smtClean="0"/>
              <a:t>, </a:t>
            </a:r>
          </a:p>
          <a:p>
            <a:r>
              <a:rPr lang="en-US" dirty="0"/>
              <a:t> </a:t>
            </a:r>
            <a:r>
              <a:rPr lang="en-US" dirty="0" smtClean="0"/>
              <a:t>                         </a:t>
            </a:r>
            <a:r>
              <a:rPr lang="en-US" dirty="0" err="1" smtClean="0"/>
              <a:t>hdr.arp.ptype</a:t>
            </a:r>
            <a:r>
              <a:rPr lang="en-US" dirty="0" smtClean="0"/>
              <a:t>, </a:t>
            </a:r>
          </a:p>
          <a:p>
            <a:r>
              <a:rPr lang="en-US" dirty="0"/>
              <a:t> </a:t>
            </a:r>
            <a:r>
              <a:rPr lang="en-US" dirty="0" smtClean="0"/>
              <a:t>                         </a:t>
            </a:r>
            <a:r>
              <a:rPr lang="en-US" dirty="0" err="1" smtClean="0"/>
              <a:t>hdr.arp.hlen</a:t>
            </a:r>
            <a:r>
              <a:rPr lang="en-US" dirty="0" smtClean="0"/>
              <a:t>, </a:t>
            </a:r>
          </a:p>
          <a:p>
            <a:r>
              <a:rPr lang="en-US" dirty="0"/>
              <a:t> </a:t>
            </a:r>
            <a:r>
              <a:rPr lang="en-US" dirty="0" smtClean="0"/>
              <a:t>                         </a:t>
            </a:r>
            <a:r>
              <a:rPr lang="en-US" dirty="0" err="1" smtClean="0"/>
              <a:t>hdr.arp.plen</a:t>
            </a:r>
            <a:r>
              <a:rPr lang="en-US" dirty="0" smtClean="0"/>
              <a:t>) {</a:t>
            </a:r>
          </a:p>
          <a:p>
            <a:r>
              <a:rPr lang="en-US" dirty="0" smtClean="0"/>
              <a:t>            (ARP_HTYPE_ETHERNET, </a:t>
            </a:r>
          </a:p>
          <a:p>
            <a:r>
              <a:rPr lang="en-US" dirty="0"/>
              <a:t> </a:t>
            </a:r>
            <a:r>
              <a:rPr lang="en-US" dirty="0" smtClean="0"/>
              <a:t>            ARP_PTYPE_IPV4, </a:t>
            </a:r>
          </a:p>
          <a:p>
            <a:r>
              <a:rPr lang="en-US" dirty="0"/>
              <a:t> </a:t>
            </a:r>
            <a:r>
              <a:rPr lang="en-US" dirty="0" smtClean="0"/>
              <a:t>            ARP_HLEN_ETHERNET, </a:t>
            </a:r>
          </a:p>
          <a:p>
            <a:r>
              <a:rPr lang="en-US" dirty="0"/>
              <a:t> </a:t>
            </a:r>
            <a:r>
              <a:rPr lang="en-US" dirty="0" smtClean="0"/>
              <a:t>            ARP_PLEN_IPV4) : parse_arp_ipv4;</a:t>
            </a:r>
          </a:p>
          <a:p>
            <a:r>
              <a:rPr lang="en-US" dirty="0" smtClean="0"/>
              <a:t>                    </a:t>
            </a:r>
            <a:r>
              <a:rPr lang="en-US" b="1" dirty="0" smtClean="0"/>
              <a:t>default </a:t>
            </a:r>
            <a:r>
              <a:rPr lang="en-US" dirty="0" smtClean="0"/>
              <a:t>: </a:t>
            </a:r>
            <a:r>
              <a:rPr lang="en-US" b="1" dirty="0">
                <a:solidFill>
                  <a:schemeClr val="tx2">
                    <a:lumMod val="60000"/>
                    <a:lumOff val="40000"/>
                  </a:schemeClr>
                </a:solidFill>
              </a:rPr>
              <a:t>accept</a:t>
            </a:r>
            <a:r>
              <a:rPr lang="en-US" dirty="0"/>
              <a:t>;</a:t>
            </a:r>
          </a:p>
          <a:p>
            <a:r>
              <a:rPr lang="en-US" dirty="0"/>
              <a:t> </a:t>
            </a:r>
            <a:r>
              <a:rPr lang="en-US" dirty="0" smtClean="0"/>
              <a:t>       }</a:t>
            </a:r>
          </a:p>
          <a:p>
            <a:r>
              <a:rPr lang="en-US" dirty="0" smtClean="0"/>
              <a:t>    }</a:t>
            </a:r>
          </a:p>
          <a:p>
            <a:r>
              <a:rPr lang="en-US" dirty="0" smtClean="0"/>
              <a:t> </a:t>
            </a:r>
          </a:p>
          <a:p>
            <a:r>
              <a:rPr lang="en-US" dirty="0"/>
              <a:t> </a:t>
            </a:r>
            <a:r>
              <a:rPr lang="en-US" dirty="0" smtClean="0"/>
              <a:t>   </a:t>
            </a:r>
            <a:r>
              <a:rPr lang="en-US" b="1" dirty="0" smtClean="0"/>
              <a:t>state</a:t>
            </a:r>
            <a:r>
              <a:rPr lang="en-US" dirty="0" smtClean="0"/>
              <a:t> parse_arp_ipv4 </a:t>
            </a:r>
            <a:r>
              <a:rPr lang="en-US" dirty="0"/>
              <a:t>{</a:t>
            </a:r>
          </a:p>
          <a:p>
            <a:r>
              <a:rPr lang="en-US" dirty="0"/>
              <a:t>        </a:t>
            </a:r>
            <a:r>
              <a:rPr lang="en-US" dirty="0" err="1" smtClean="0"/>
              <a:t>packet.</a:t>
            </a:r>
            <a:r>
              <a:rPr lang="en-US" b="1" dirty="0" err="1" smtClean="0">
                <a:solidFill>
                  <a:schemeClr val="tx2">
                    <a:lumMod val="60000"/>
                    <a:lumOff val="40000"/>
                  </a:schemeClr>
                </a:solidFill>
              </a:rPr>
              <a:t>extract</a:t>
            </a:r>
            <a:r>
              <a:rPr lang="en-US" dirty="0" smtClean="0"/>
              <a:t>(hdr.arp_ipv4);</a:t>
            </a:r>
            <a:endParaRPr lang="en-US" dirty="0"/>
          </a:p>
          <a:p>
            <a:r>
              <a:rPr lang="en-US" dirty="0"/>
              <a:t>        </a:t>
            </a:r>
            <a:r>
              <a:rPr lang="en-US" b="1" dirty="0"/>
              <a:t>transition</a:t>
            </a:r>
            <a:r>
              <a:rPr lang="en-US" dirty="0"/>
              <a:t> </a:t>
            </a:r>
            <a:r>
              <a:rPr lang="en-US" b="1" dirty="0">
                <a:solidFill>
                  <a:schemeClr val="tx2">
                    <a:lumMod val="60000"/>
                    <a:lumOff val="40000"/>
                  </a:schemeClr>
                </a:solidFill>
              </a:rPr>
              <a:t>accept</a:t>
            </a:r>
            <a:r>
              <a:rPr lang="en-US" dirty="0"/>
              <a:t>;</a:t>
            </a:r>
          </a:p>
          <a:p>
            <a:r>
              <a:rPr lang="en-US" dirty="0"/>
              <a:t>    </a:t>
            </a:r>
            <a:r>
              <a:rPr lang="en-US" dirty="0" smtClean="0"/>
              <a:t>}</a:t>
            </a:r>
          </a:p>
          <a:p>
            <a:r>
              <a:rPr lang="en-US" dirty="0"/>
              <a:t>}</a:t>
            </a:r>
            <a:endParaRPr lang="en-US" dirty="0" smtClean="0"/>
          </a:p>
        </p:txBody>
      </p:sp>
      <p:sp>
        <p:nvSpPr>
          <p:cNvPr id="3" name="Title 2"/>
          <p:cNvSpPr>
            <a:spLocks noGrp="1"/>
          </p:cNvSpPr>
          <p:nvPr>
            <p:ph type="title"/>
          </p:nvPr>
        </p:nvSpPr>
        <p:spPr/>
        <p:txBody>
          <a:bodyPr>
            <a:normAutofit fontScale="90000"/>
          </a:bodyPr>
          <a:lstStyle/>
          <a:p>
            <a:r>
              <a:rPr lang="en-US" dirty="0" smtClean="0"/>
              <a:t>Selecting on Multiple fields. Parsing ARP</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38</a:t>
            </a:fld>
            <a:endParaRPr lang="en-US" dirty="0">
              <a:solidFill>
                <a:prstClr val="black">
                  <a:tint val="75000"/>
                </a:prstClr>
              </a:solidFill>
            </a:endParaRPr>
          </a:p>
        </p:txBody>
      </p:sp>
      <p:graphicFrame>
        <p:nvGraphicFramePr>
          <p:cNvPr id="9" name="Content Placeholder 8"/>
          <p:cNvGraphicFramePr>
            <a:graphicFrameLocks noGrp="1"/>
          </p:cNvGraphicFramePr>
          <p:nvPr>
            <p:ph sz="half" idx="10"/>
            <p:extLst/>
          </p:nvPr>
        </p:nvGraphicFramePr>
        <p:xfrm>
          <a:off x="4292244" y="2114550"/>
          <a:ext cx="4284663" cy="2501728"/>
        </p:xfrm>
        <a:graphic>
          <a:graphicData uri="http://schemas.openxmlformats.org/drawingml/2006/table">
            <a:tbl>
              <a:tblPr/>
              <a:tblGrid>
                <a:gridCol w="910213"/>
                <a:gridCol w="1687225"/>
                <a:gridCol w="1687225"/>
              </a:tblGrid>
              <a:tr h="155241">
                <a:tc gridSpan="3">
                  <a:txBody>
                    <a:bodyPr/>
                    <a:lstStyle/>
                    <a:p>
                      <a:pPr algn="ctr"/>
                      <a:r>
                        <a:rPr lang="en-US" sz="700" dirty="0">
                          <a:effectLst/>
                        </a:rPr>
                        <a:t>Internet Protocol (IPv4) over Ethernet ARP packet</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r>
              <a:tr h="155241">
                <a:tc>
                  <a:txBody>
                    <a:bodyPr/>
                    <a:lstStyle/>
                    <a:p>
                      <a:pPr algn="ctr"/>
                      <a:r>
                        <a:rPr lang="en-US" sz="700" dirty="0">
                          <a:effectLst/>
                        </a:rPr>
                        <a:t>octet offset</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en-US" sz="700" dirty="0">
                          <a:effectLst/>
                        </a:rPr>
                        <a:t>0</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en-US" sz="700">
                          <a:effectLst/>
                        </a:rPr>
                        <a:t>1</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r>
              <a:tr h="155241">
                <a:tc>
                  <a:txBody>
                    <a:bodyPr/>
                    <a:lstStyle/>
                    <a:p>
                      <a:pPr algn="ctr"/>
                      <a:r>
                        <a:rPr lang="en-US" sz="700">
                          <a:effectLst/>
                        </a:rPr>
                        <a:t>0</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Hardware type (HTYPE</a:t>
                      </a:r>
                      <a:r>
                        <a:rPr lang="en-US" sz="700" dirty="0" smtClean="0">
                          <a:effectLst/>
                        </a:rPr>
                        <a:t>). (Ethernet = 0x0001)</a:t>
                      </a:r>
                      <a:endParaRPr lang="en-US" sz="700" dirty="0">
                        <a:effectLst/>
                      </a:endParaRP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tr>
              <a:tr h="155241">
                <a:tc>
                  <a:txBody>
                    <a:bodyPr/>
                    <a:lstStyle/>
                    <a:p>
                      <a:pPr algn="ctr"/>
                      <a:r>
                        <a:rPr lang="is-IS" sz="700">
                          <a:effectLst/>
                        </a:rPr>
                        <a:t>2</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Protocol type (PTYPE</a:t>
                      </a:r>
                      <a:r>
                        <a:rPr lang="en-US" sz="700" dirty="0" smtClean="0">
                          <a:effectLst/>
                        </a:rPr>
                        <a:t>) (IPv4 = 0x0800)</a:t>
                      </a:r>
                      <a:endParaRPr lang="en-US" sz="700" dirty="0">
                        <a:effectLst/>
                      </a:endParaRP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tr>
              <a:tr h="155241">
                <a:tc>
                  <a:txBody>
                    <a:bodyPr/>
                    <a:lstStyle/>
                    <a:p>
                      <a:pPr algn="ctr"/>
                      <a:r>
                        <a:rPr lang="en-US" sz="700">
                          <a:effectLst/>
                        </a:rPr>
                        <a:t>4</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a:txBody>
                    <a:bodyPr/>
                    <a:lstStyle/>
                    <a:p>
                      <a:pPr algn="ctr"/>
                      <a:r>
                        <a:rPr lang="en-US" sz="700" dirty="0">
                          <a:effectLst/>
                        </a:rPr>
                        <a:t>Hardware address length (HLEN</a:t>
                      </a:r>
                      <a:r>
                        <a:rPr lang="en-US" sz="700" dirty="0" smtClean="0">
                          <a:effectLst/>
                        </a:rPr>
                        <a:t>)</a:t>
                      </a:r>
                      <a:endParaRPr lang="en-US" sz="700" dirty="0">
                        <a:effectLst/>
                      </a:endParaRP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ctr"/>
                      <a:r>
                        <a:rPr lang="en-US" sz="700">
                          <a:effectLst/>
                        </a:rPr>
                        <a:t>Protocol address length (PLEN)</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155241">
                <a:tc>
                  <a:txBody>
                    <a:bodyPr/>
                    <a:lstStyle/>
                    <a:p>
                      <a:pPr algn="ctr"/>
                      <a:r>
                        <a:rPr lang="en-US" sz="700">
                          <a:effectLst/>
                        </a:rPr>
                        <a:t>6</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Operation (OPER)</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hMerge="1">
                  <a:txBody>
                    <a:bodyPr/>
                    <a:lstStyle/>
                    <a:p>
                      <a:endParaRPr lang="en-US"/>
                    </a:p>
                  </a:txBody>
                  <a:tcPr/>
                </a:tc>
              </a:tr>
              <a:tr h="155241">
                <a:tc>
                  <a:txBody>
                    <a:bodyPr/>
                    <a:lstStyle/>
                    <a:p>
                      <a:pPr algn="ctr"/>
                      <a:r>
                        <a:rPr lang="en-US" sz="700">
                          <a:effectLst/>
                        </a:rPr>
                        <a:t>8</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Sender hardware address (SHA) (first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0FFF0"/>
                    </a:solidFill>
                  </a:tcPr>
                </a:tc>
                <a:tc hMerge="1">
                  <a:txBody>
                    <a:bodyPr/>
                    <a:lstStyle/>
                    <a:p>
                      <a:endParaRPr lang="en-US"/>
                    </a:p>
                  </a:txBody>
                  <a:tcPr/>
                </a:tc>
              </a:tr>
              <a:tr h="155241">
                <a:tc>
                  <a:txBody>
                    <a:bodyPr/>
                    <a:lstStyle/>
                    <a:p>
                      <a:pPr algn="ctr"/>
                      <a:r>
                        <a:rPr lang="en-US" sz="700">
                          <a:effectLst/>
                        </a:rPr>
                        <a:t>10</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(next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0FFF0"/>
                    </a:solidFill>
                  </a:tcPr>
                </a:tc>
                <a:tc hMerge="1">
                  <a:txBody>
                    <a:bodyPr/>
                    <a:lstStyle/>
                    <a:p>
                      <a:endParaRPr lang="en-US"/>
                    </a:p>
                  </a:txBody>
                  <a:tcPr/>
                </a:tc>
              </a:tr>
              <a:tr h="155241">
                <a:tc>
                  <a:txBody>
                    <a:bodyPr/>
                    <a:lstStyle/>
                    <a:p>
                      <a:pPr algn="ctr"/>
                      <a:r>
                        <a:rPr lang="is-IS" sz="700">
                          <a:effectLst/>
                        </a:rPr>
                        <a:t>12</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(last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0FFF0"/>
                    </a:solidFill>
                  </a:tcPr>
                </a:tc>
                <a:tc hMerge="1">
                  <a:txBody>
                    <a:bodyPr/>
                    <a:lstStyle/>
                    <a:p>
                      <a:endParaRPr lang="en-US"/>
                    </a:p>
                  </a:txBody>
                  <a:tcPr/>
                </a:tc>
              </a:tr>
              <a:tr h="155241">
                <a:tc>
                  <a:txBody>
                    <a:bodyPr/>
                    <a:lstStyle/>
                    <a:p>
                      <a:pPr algn="ctr"/>
                      <a:r>
                        <a:rPr lang="en-US" sz="700">
                          <a:effectLst/>
                        </a:rPr>
                        <a:t>14</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Sender protocol address (SPA) (first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D0FFD0"/>
                    </a:solidFill>
                  </a:tcPr>
                </a:tc>
                <a:tc hMerge="1">
                  <a:txBody>
                    <a:bodyPr/>
                    <a:lstStyle/>
                    <a:p>
                      <a:endParaRPr lang="en-US"/>
                    </a:p>
                  </a:txBody>
                  <a:tcPr/>
                </a:tc>
              </a:tr>
              <a:tr h="155241">
                <a:tc>
                  <a:txBody>
                    <a:bodyPr/>
                    <a:lstStyle/>
                    <a:p>
                      <a:pPr algn="ctr"/>
                      <a:r>
                        <a:rPr lang="en-US" sz="700">
                          <a:effectLst/>
                        </a:rPr>
                        <a:t>16</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(last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D0FFD0"/>
                    </a:solidFill>
                  </a:tcPr>
                </a:tc>
                <a:tc hMerge="1">
                  <a:txBody>
                    <a:bodyPr/>
                    <a:lstStyle/>
                    <a:p>
                      <a:endParaRPr lang="en-US"/>
                    </a:p>
                  </a:txBody>
                  <a:tcPr/>
                </a:tc>
              </a:tr>
              <a:tr h="155241">
                <a:tc>
                  <a:txBody>
                    <a:bodyPr/>
                    <a:lstStyle/>
                    <a:p>
                      <a:pPr algn="ctr"/>
                      <a:r>
                        <a:rPr lang="fi-FI" sz="700">
                          <a:effectLst/>
                        </a:rPr>
                        <a:t>18</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Target hardware address (THA) (first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0F0FF"/>
                    </a:solidFill>
                  </a:tcPr>
                </a:tc>
                <a:tc hMerge="1">
                  <a:txBody>
                    <a:bodyPr/>
                    <a:lstStyle/>
                    <a:p>
                      <a:endParaRPr lang="en-US"/>
                    </a:p>
                  </a:txBody>
                  <a:tcPr/>
                </a:tc>
              </a:tr>
              <a:tr h="155241">
                <a:tc>
                  <a:txBody>
                    <a:bodyPr/>
                    <a:lstStyle/>
                    <a:p>
                      <a:pPr algn="ctr"/>
                      <a:r>
                        <a:rPr lang="is-IS" sz="700">
                          <a:effectLst/>
                        </a:rPr>
                        <a:t>20</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(next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0F0FF"/>
                    </a:solidFill>
                  </a:tcPr>
                </a:tc>
                <a:tc hMerge="1">
                  <a:txBody>
                    <a:bodyPr/>
                    <a:lstStyle/>
                    <a:p>
                      <a:endParaRPr lang="en-US"/>
                    </a:p>
                  </a:txBody>
                  <a:tcPr/>
                </a:tc>
              </a:tr>
              <a:tr h="155241">
                <a:tc>
                  <a:txBody>
                    <a:bodyPr/>
                    <a:lstStyle/>
                    <a:p>
                      <a:pPr algn="ctr"/>
                      <a:r>
                        <a:rPr lang="is-IS" sz="700">
                          <a:effectLst/>
                        </a:rPr>
                        <a:t>22</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(last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0F0FF"/>
                    </a:solidFill>
                  </a:tcPr>
                </a:tc>
                <a:tc hMerge="1">
                  <a:txBody>
                    <a:bodyPr/>
                    <a:lstStyle/>
                    <a:p>
                      <a:endParaRPr lang="en-US"/>
                    </a:p>
                  </a:txBody>
                  <a:tcPr/>
                </a:tc>
              </a:tr>
              <a:tr h="155241">
                <a:tc>
                  <a:txBody>
                    <a:bodyPr/>
                    <a:lstStyle/>
                    <a:p>
                      <a:pPr algn="ctr"/>
                      <a:r>
                        <a:rPr lang="is-IS" sz="700">
                          <a:effectLst/>
                        </a:rPr>
                        <a:t>24</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Target protocol address (TPA) (first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D0D0FF"/>
                    </a:solidFill>
                  </a:tcPr>
                </a:tc>
                <a:tc hMerge="1">
                  <a:txBody>
                    <a:bodyPr/>
                    <a:lstStyle/>
                    <a:p>
                      <a:endParaRPr lang="en-US"/>
                    </a:p>
                  </a:txBody>
                  <a:tcPr/>
                </a:tc>
              </a:tr>
              <a:tr h="155241">
                <a:tc>
                  <a:txBody>
                    <a:bodyPr/>
                    <a:lstStyle/>
                    <a:p>
                      <a:pPr algn="ctr"/>
                      <a:r>
                        <a:rPr lang="is-IS" sz="700">
                          <a:effectLst/>
                        </a:rPr>
                        <a:t>26</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EAECF0"/>
                    </a:solidFill>
                  </a:tcPr>
                </a:tc>
                <a:tc gridSpan="2">
                  <a:txBody>
                    <a:bodyPr/>
                    <a:lstStyle/>
                    <a:p>
                      <a:pPr algn="ctr"/>
                      <a:r>
                        <a:rPr lang="en-US" sz="700" dirty="0">
                          <a:effectLst/>
                        </a:rPr>
                        <a:t>(last 2 bytes)</a:t>
                      </a:r>
                    </a:p>
                  </a:txBody>
                  <a:tcPr marL="49677" marR="49677" marT="24839" marB="24839" anchor="ct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D0D0FF"/>
                    </a:solidFill>
                  </a:tcPr>
                </a:tc>
                <a:tc hMerge="1">
                  <a:txBody>
                    <a:bodyPr/>
                    <a:lstStyle/>
                    <a:p>
                      <a:endParaRPr lang="en-US"/>
                    </a:p>
                  </a:txBody>
                  <a:tcPr/>
                </a:tc>
              </a:tr>
            </a:tbl>
          </a:graphicData>
        </a:graphic>
      </p:graphicFrame>
      <p:sp>
        <p:nvSpPr>
          <p:cNvPr id="11" name="Left Brace 10"/>
          <p:cNvSpPr/>
          <p:nvPr/>
        </p:nvSpPr>
        <p:spPr>
          <a:xfrm>
            <a:off x="4063644" y="2419350"/>
            <a:ext cx="152400" cy="609600"/>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12" name="TextBox 11"/>
          <p:cNvSpPr txBox="1"/>
          <p:nvPr/>
        </p:nvSpPr>
        <p:spPr>
          <a:xfrm>
            <a:off x="3246792" y="2570261"/>
            <a:ext cx="740652" cy="307777"/>
          </a:xfrm>
          <a:prstGeom prst="rect">
            <a:avLst/>
          </a:prstGeom>
          <a:noFill/>
        </p:spPr>
        <p:txBody>
          <a:bodyPr wrap="none" rtlCol="0">
            <a:spAutoFit/>
          </a:bodyPr>
          <a:lstStyle/>
          <a:p>
            <a:pPr defTabSz="457200">
              <a:buClrTx/>
              <a:buFontTx/>
              <a:buNone/>
            </a:pPr>
            <a:r>
              <a:rPr lang="en-US" kern="1200" dirty="0" err="1" smtClean="0">
                <a:solidFill>
                  <a:prstClr val="black"/>
                </a:solidFill>
                <a:ea typeface="+mn-ea"/>
                <a:cs typeface="+mn-cs"/>
              </a:rPr>
              <a:t>hdr.arp</a:t>
            </a:r>
            <a:endParaRPr lang="en-US" kern="1200" dirty="0">
              <a:solidFill>
                <a:prstClr val="black"/>
              </a:solidFill>
              <a:ea typeface="+mn-ea"/>
              <a:cs typeface="+mn-cs"/>
            </a:endParaRPr>
          </a:p>
        </p:txBody>
      </p:sp>
      <p:sp>
        <p:nvSpPr>
          <p:cNvPr id="13" name="Left Brace 12"/>
          <p:cNvSpPr/>
          <p:nvPr/>
        </p:nvSpPr>
        <p:spPr>
          <a:xfrm>
            <a:off x="4063644" y="3105150"/>
            <a:ext cx="152400" cy="1511128"/>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14" name="TextBox 13"/>
          <p:cNvSpPr txBox="1"/>
          <p:nvPr/>
        </p:nvSpPr>
        <p:spPr>
          <a:xfrm>
            <a:off x="2895600" y="3706825"/>
            <a:ext cx="1168653" cy="307777"/>
          </a:xfrm>
          <a:prstGeom prst="rect">
            <a:avLst/>
          </a:prstGeom>
          <a:noFill/>
        </p:spPr>
        <p:txBody>
          <a:bodyPr wrap="none" rtlCol="0">
            <a:spAutoFit/>
          </a:bodyPr>
          <a:lstStyle/>
          <a:p>
            <a:pPr defTabSz="457200">
              <a:buClrTx/>
              <a:buFontTx/>
              <a:buNone/>
            </a:pPr>
            <a:r>
              <a:rPr lang="en-US" kern="1200" smtClean="0">
                <a:solidFill>
                  <a:prstClr val="black"/>
                </a:solidFill>
                <a:ea typeface="+mn-ea"/>
                <a:cs typeface="+mn-cs"/>
              </a:rPr>
              <a:t>hdr.arp_ipv4</a:t>
            </a:r>
            <a:endParaRPr lang="en-US" kern="1200" dirty="0">
              <a:solidFill>
                <a:prstClr val="black"/>
              </a:solidFill>
              <a:ea typeface="+mn-ea"/>
              <a:cs typeface="+mn-cs"/>
            </a:endParaRPr>
          </a:p>
        </p:txBody>
      </p:sp>
      <p:sp>
        <p:nvSpPr>
          <p:cNvPr id="15" name="Rounded Rectangular Callout 14"/>
          <p:cNvSpPr/>
          <p:nvPr/>
        </p:nvSpPr>
        <p:spPr>
          <a:xfrm>
            <a:off x="3730636" y="895351"/>
            <a:ext cx="1981200" cy="633144"/>
          </a:xfrm>
          <a:prstGeom prst="wedgeRoundRectCallout">
            <a:avLst>
              <a:gd name="adj1" fmla="val -82529"/>
              <a:gd name="adj2" fmla="val -426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defTabSz="457200">
              <a:buClrTx/>
              <a:buFontTx/>
              <a:buNone/>
            </a:pPr>
            <a:r>
              <a:rPr lang="en-US" sz="1800" kern="1200" dirty="0" smtClean="0">
                <a:solidFill>
                  <a:prstClr val="white"/>
                </a:solidFill>
              </a:rPr>
              <a:t>These definitions should go in </a:t>
            </a:r>
            <a:r>
              <a:rPr lang="en-US" sz="1800" kern="1200" smtClean="0">
                <a:solidFill>
                  <a:prstClr val="white"/>
                </a:solidFill>
              </a:rPr>
              <a:t>the beginning of the parser function or in the top-level </a:t>
            </a:r>
            <a:endParaRPr lang="en-US" sz="1800" kern="1200">
              <a:solidFill>
                <a:prstClr val="white"/>
              </a:solidFill>
            </a:endParaRPr>
          </a:p>
        </p:txBody>
      </p:sp>
    </p:spTree>
    <p:extLst>
      <p:ext uri="{BB962C8B-B14F-4D97-AF65-F5344CB8AC3E}">
        <p14:creationId xmlns:p14="http://schemas.microsoft.com/office/powerpoint/2010/main" val="2620376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6" end="1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7" end="1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19" end="19"/>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
                                            <p:txEl>
                                              <p:pRg st="20" end="2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
                                            <p:txEl>
                                              <p:pRg st="21" end="21"/>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
                                            <p:txEl>
                                              <p:pRg st="22" end="22"/>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lstStyle/>
          <a:p>
            <a:r>
              <a:rPr lang="en-US" dirty="0"/>
              <a:t>/* Standard errors, defined in core.p4 */</a:t>
            </a:r>
          </a:p>
          <a:p>
            <a:r>
              <a:rPr lang="en-US" b="1" dirty="0"/>
              <a:t>error</a:t>
            </a:r>
            <a:r>
              <a:rPr lang="en-US" dirty="0"/>
              <a:t> { </a:t>
            </a:r>
            <a:br>
              <a:rPr lang="en-US" dirty="0"/>
            </a:br>
            <a:r>
              <a:rPr lang="en-US" dirty="0"/>
              <a:t>   </a:t>
            </a:r>
            <a:r>
              <a:rPr lang="en-US" dirty="0" err="1"/>
              <a:t>NoError</a:t>
            </a:r>
            <a:r>
              <a:rPr lang="en-US" dirty="0"/>
              <a:t>,           // no error </a:t>
            </a:r>
            <a:br>
              <a:rPr lang="en-US" dirty="0"/>
            </a:br>
            <a:r>
              <a:rPr lang="en-US" dirty="0"/>
              <a:t>   </a:t>
            </a:r>
            <a:r>
              <a:rPr lang="en-US" dirty="0" err="1"/>
              <a:t>PacketTooShort</a:t>
            </a:r>
            <a:r>
              <a:rPr lang="en-US" dirty="0"/>
              <a:t>,    // not enough bits in packet for extract </a:t>
            </a:r>
            <a:br>
              <a:rPr lang="en-US" dirty="0"/>
            </a:br>
            <a:r>
              <a:rPr lang="en-US" dirty="0"/>
              <a:t>   </a:t>
            </a:r>
            <a:r>
              <a:rPr lang="en-US" dirty="0" err="1"/>
              <a:t>NoMatch</a:t>
            </a:r>
            <a:r>
              <a:rPr lang="en-US" dirty="0"/>
              <a:t>,           // match expression has no matches </a:t>
            </a:r>
            <a:br>
              <a:rPr lang="en-US" dirty="0"/>
            </a:br>
            <a:r>
              <a:rPr lang="en-US" dirty="0"/>
              <a:t>   </a:t>
            </a:r>
            <a:r>
              <a:rPr lang="en-US" dirty="0" err="1"/>
              <a:t>StackOutOfBounds</a:t>
            </a:r>
            <a:r>
              <a:rPr lang="en-US" dirty="0"/>
              <a:t>,  // reference to invalid element of a header stack </a:t>
            </a:r>
            <a:br>
              <a:rPr lang="en-US" dirty="0"/>
            </a:br>
            <a:r>
              <a:rPr lang="en-US" dirty="0"/>
              <a:t>   </a:t>
            </a:r>
            <a:r>
              <a:rPr lang="en-US" dirty="0" err="1"/>
              <a:t>OverwritingHeader</a:t>
            </a:r>
            <a:r>
              <a:rPr lang="en-US" dirty="0"/>
              <a:t>, // one header is extracted twice </a:t>
            </a:r>
            <a:br>
              <a:rPr lang="en-US" dirty="0"/>
            </a:br>
            <a:r>
              <a:rPr lang="en-US" dirty="0"/>
              <a:t>   </a:t>
            </a:r>
            <a:r>
              <a:rPr lang="en-US" dirty="0" err="1"/>
              <a:t>HeaderTooShort</a:t>
            </a:r>
            <a:r>
              <a:rPr lang="en-US" dirty="0"/>
              <a:t>,    // extracting too many bits in a varbit field </a:t>
            </a:r>
            <a:br>
              <a:rPr lang="en-US" dirty="0"/>
            </a:br>
            <a:r>
              <a:rPr lang="en-US" dirty="0"/>
              <a:t>   </a:t>
            </a:r>
            <a:r>
              <a:rPr lang="en-US" dirty="0" err="1"/>
              <a:t>ParserTimeout</a:t>
            </a:r>
            <a:r>
              <a:rPr lang="en-US" dirty="0"/>
              <a:t>      // parser execution time limit exceeded </a:t>
            </a:r>
            <a:br>
              <a:rPr lang="en-US" dirty="0"/>
            </a:br>
            <a:r>
              <a:rPr lang="en-US" dirty="0"/>
              <a:t>}</a:t>
            </a:r>
            <a:br>
              <a:rPr lang="en-US" dirty="0"/>
            </a:br>
            <a:endParaRPr lang="en-US" dirty="0" smtClean="0"/>
          </a:p>
          <a:p>
            <a:r>
              <a:rPr lang="en-US" dirty="0" smtClean="0"/>
              <a:t>/* Additional error added by the programmer */</a:t>
            </a:r>
            <a:endParaRPr lang="en-US" dirty="0"/>
          </a:p>
          <a:p>
            <a:r>
              <a:rPr lang="en-US" b="1" dirty="0" smtClean="0"/>
              <a:t>error</a:t>
            </a:r>
            <a:r>
              <a:rPr lang="en-US" dirty="0" smtClean="0"/>
              <a:t> { IPv4BadHeader }</a:t>
            </a:r>
          </a:p>
          <a:p>
            <a:endParaRPr lang="en-US" dirty="0"/>
          </a:p>
          <a:p>
            <a:r>
              <a:rPr lang="en-US" dirty="0" smtClean="0"/>
              <a:t>   . . .</a:t>
            </a:r>
          </a:p>
          <a:p>
            <a:r>
              <a:rPr lang="en-US" b="1" dirty="0"/>
              <a:t> </a:t>
            </a:r>
            <a:r>
              <a:rPr lang="en-US" b="1" dirty="0" smtClean="0"/>
              <a:t>  state</a:t>
            </a:r>
            <a:r>
              <a:rPr lang="en-US" dirty="0" smtClean="0"/>
              <a:t> parse_ipv4 {</a:t>
            </a:r>
          </a:p>
          <a:p>
            <a:r>
              <a:rPr lang="en-US" dirty="0"/>
              <a:t> </a:t>
            </a:r>
            <a:r>
              <a:rPr lang="en-US" dirty="0" smtClean="0"/>
              <a:t>       </a:t>
            </a:r>
            <a:r>
              <a:rPr lang="en-US" dirty="0" err="1" smtClean="0"/>
              <a:t>packet.</a:t>
            </a:r>
            <a:r>
              <a:rPr lang="en-US" b="1" dirty="0" err="1" smtClean="0">
                <a:solidFill>
                  <a:schemeClr val="tx2">
                    <a:lumMod val="60000"/>
                    <a:lumOff val="40000"/>
                  </a:schemeClr>
                </a:solidFill>
              </a:rPr>
              <a:t>extract</a:t>
            </a:r>
            <a:r>
              <a:rPr lang="en-US" dirty="0" smtClean="0"/>
              <a:t>(hdr.ipv4);</a:t>
            </a:r>
          </a:p>
          <a:p>
            <a:r>
              <a:rPr lang="en-US" dirty="0"/>
              <a:t> </a:t>
            </a:r>
            <a:r>
              <a:rPr lang="en-US" dirty="0" smtClean="0"/>
              <a:t>       </a:t>
            </a:r>
            <a:r>
              <a:rPr lang="en-US" b="1" dirty="0" smtClean="0"/>
              <a:t>verify</a:t>
            </a:r>
            <a:r>
              <a:rPr lang="en-US" dirty="0" smtClean="0"/>
              <a:t>(hdr.ipv4.version == 4, </a:t>
            </a:r>
            <a:r>
              <a:rPr lang="en-US" b="1" dirty="0" smtClean="0">
                <a:solidFill>
                  <a:schemeClr val="tx2">
                    <a:lumMod val="60000"/>
                    <a:lumOff val="40000"/>
                  </a:schemeClr>
                </a:solidFill>
              </a:rPr>
              <a:t>error</a:t>
            </a:r>
            <a:r>
              <a:rPr lang="en-US" dirty="0" smtClean="0"/>
              <a:t>.IPv4BadHeader);</a:t>
            </a:r>
          </a:p>
          <a:p>
            <a:r>
              <a:rPr lang="en-US" dirty="0"/>
              <a:t> </a:t>
            </a:r>
            <a:r>
              <a:rPr lang="en-US" dirty="0" smtClean="0"/>
              <a:t>       </a:t>
            </a:r>
            <a:r>
              <a:rPr lang="en-US" b="1" dirty="0" smtClean="0"/>
              <a:t>verify</a:t>
            </a:r>
            <a:r>
              <a:rPr lang="en-US" dirty="0" smtClean="0"/>
              <a:t>(hdr.ipv4.ihl &gt;= 5,     </a:t>
            </a:r>
            <a:r>
              <a:rPr lang="en-US" b="1" dirty="0" smtClean="0">
                <a:solidFill>
                  <a:schemeClr val="tx2">
                    <a:lumMod val="60000"/>
                    <a:lumOff val="40000"/>
                  </a:schemeClr>
                </a:solidFill>
              </a:rPr>
              <a:t>error</a:t>
            </a:r>
            <a:r>
              <a:rPr lang="en-US" dirty="0" smtClean="0"/>
              <a:t>.IPv4BadHeader);</a:t>
            </a:r>
          </a:p>
          <a:p>
            <a:r>
              <a:rPr lang="en-US" dirty="0" smtClean="0"/>
              <a:t>        </a:t>
            </a:r>
            <a:r>
              <a:rPr lang="en-US" b="1" dirty="0" smtClean="0"/>
              <a:t>transition</a:t>
            </a:r>
            <a:r>
              <a:rPr lang="en-US" dirty="0" smtClean="0"/>
              <a:t> </a:t>
            </a:r>
            <a:r>
              <a:rPr lang="en-US" b="1" dirty="0" smtClean="0"/>
              <a:t>select</a:t>
            </a:r>
            <a:r>
              <a:rPr lang="en-US" dirty="0" smtClean="0"/>
              <a:t>(hdr.ipv4.ihl) {</a:t>
            </a:r>
          </a:p>
          <a:p>
            <a:r>
              <a:rPr lang="en-US" dirty="0"/>
              <a:t> </a:t>
            </a:r>
            <a:r>
              <a:rPr lang="en-US" dirty="0" smtClean="0"/>
              <a:t>                 5: </a:t>
            </a:r>
            <a:r>
              <a:rPr lang="en-US" b="1" dirty="0" smtClean="0">
                <a:solidFill>
                  <a:schemeClr val="tx2">
                    <a:lumMod val="60000"/>
                    <a:lumOff val="40000"/>
                  </a:schemeClr>
                </a:solidFill>
              </a:rPr>
              <a:t>accept</a:t>
            </a:r>
            <a:r>
              <a:rPr lang="en-US" dirty="0" smtClean="0"/>
              <a:t>;</a:t>
            </a:r>
          </a:p>
          <a:p>
            <a:r>
              <a:rPr lang="en-US" dirty="0"/>
              <a:t> </a:t>
            </a:r>
            <a:r>
              <a:rPr lang="en-US" dirty="0" smtClean="0"/>
              <a:t>           </a:t>
            </a:r>
            <a:r>
              <a:rPr lang="en-US" b="1" dirty="0" smtClean="0"/>
              <a:t>default</a:t>
            </a:r>
            <a:r>
              <a:rPr lang="en-US" dirty="0" smtClean="0"/>
              <a:t>: parse_ipv4_options;</a:t>
            </a:r>
          </a:p>
          <a:p>
            <a:r>
              <a:rPr lang="en-US" dirty="0"/>
              <a:t> </a:t>
            </a:r>
            <a:r>
              <a:rPr lang="en-US" dirty="0" smtClean="0"/>
              <a:t>  }</a:t>
            </a:r>
          </a:p>
          <a:p>
            <a:r>
              <a:rPr lang="en-US" dirty="0"/>
              <a:t> </a:t>
            </a:r>
            <a:r>
              <a:rPr lang="en-US" dirty="0" smtClean="0"/>
              <a:t>  . . . </a:t>
            </a:r>
          </a:p>
          <a:p>
            <a:endParaRPr lang="en-US" dirty="0"/>
          </a:p>
        </p:txBody>
      </p:sp>
      <p:sp>
        <p:nvSpPr>
          <p:cNvPr id="8" name="Title 7"/>
          <p:cNvSpPr>
            <a:spLocks noGrp="1"/>
          </p:cNvSpPr>
          <p:nvPr>
            <p:ph type="title"/>
          </p:nvPr>
        </p:nvSpPr>
        <p:spPr/>
        <p:txBody>
          <a:bodyPr>
            <a:normAutofit fontScale="90000"/>
          </a:bodyPr>
          <a:lstStyle/>
          <a:p>
            <a:r>
              <a:rPr lang="en-US" dirty="0" smtClean="0"/>
              <a:t>Header verification</a:t>
            </a:r>
            <a:endParaRPr lang="en-US" dirty="0"/>
          </a:p>
        </p:txBody>
      </p:sp>
      <p:sp>
        <p:nvSpPr>
          <p:cNvPr id="5" name="Slide Number Placeholder 4"/>
          <p:cNvSpPr>
            <a:spLocks noGrp="1"/>
          </p:cNvSpPr>
          <p:nvPr>
            <p:ph type="sldNum" sz="quarter" idx="4"/>
          </p:nvPr>
        </p:nvSpPr>
        <p:spPr/>
        <p:txBody>
          <a:bodyPr/>
          <a:lstStyle/>
          <a:p>
            <a:fld id="{7D98702C-BA5F-8D4B-B23D-DEB8E47CE420}" type="slidenum">
              <a:rPr lang="en-US" smtClean="0">
                <a:solidFill>
                  <a:prstClr val="black">
                    <a:tint val="75000"/>
                  </a:prstClr>
                </a:solidFill>
              </a:rPr>
              <a:pPr/>
              <a:t>39</a:t>
            </a:fld>
            <a:endParaRPr lang="en-US" dirty="0">
              <a:solidFill>
                <a:prstClr val="black">
                  <a:tint val="75000"/>
                </a:prstClr>
              </a:solidFill>
            </a:endParaRPr>
          </a:p>
        </p:txBody>
      </p:sp>
    </p:spTree>
    <p:extLst>
      <p:ext uri="{BB962C8B-B14F-4D97-AF65-F5344CB8AC3E}">
        <p14:creationId xmlns:p14="http://schemas.microsoft.com/office/powerpoint/2010/main" val="2824704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1617132" y="590550"/>
            <a:ext cx="7247400" cy="9399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675"/>
              <a:buFont typeface="Arial"/>
              <a:buNone/>
            </a:pPr>
            <a:r>
              <a:rPr lang="en" sz="2700" b="1" i="0" u="none" strike="noStrike" cap="none">
                <a:solidFill>
                  <a:schemeClr val="dk1"/>
                </a:solidFill>
                <a:latin typeface="Arial"/>
                <a:ea typeface="Arial"/>
                <a:cs typeface="Arial"/>
                <a:sym typeface="Arial"/>
              </a:rPr>
              <a:t>What is Data Plane Programming?</a:t>
            </a:r>
            <a:endParaRPr/>
          </a:p>
        </p:txBody>
      </p:sp>
      <p:sp>
        <p:nvSpPr>
          <p:cNvPr id="194" name="Shape 194"/>
          <p:cNvSpPr txBox="1">
            <a:spLocks noGrp="1"/>
          </p:cNvSpPr>
          <p:nvPr>
            <p:ph type="body" idx="1"/>
          </p:nvPr>
        </p:nvSpPr>
        <p:spPr>
          <a:xfrm>
            <a:off x="2322735" y="1700435"/>
            <a:ext cx="6541800" cy="2709300"/>
          </a:xfrm>
          <a:prstGeom prst="rect">
            <a:avLst/>
          </a:prstGeom>
          <a:noFill/>
          <a:ln>
            <a:noFill/>
          </a:ln>
        </p:spPr>
        <p:txBody>
          <a:bodyPr spcFirstLastPara="1" wrap="square" lIns="91425" tIns="45700" rIns="91425" bIns="45700" anchor="t" anchorCtr="0">
            <a:noAutofit/>
          </a:bodyPr>
          <a:lstStyle/>
          <a:p>
            <a:pPr marL="205740" marR="0" lvl="0" indent="-205740" algn="l" rtl="0">
              <a:lnSpc>
                <a:spcPct val="100000"/>
              </a:lnSpc>
              <a:spcBef>
                <a:spcPts val="0"/>
              </a:spcBef>
              <a:spcAft>
                <a:spcPts val="0"/>
              </a:spcAft>
              <a:buClr>
                <a:srgbClr val="3F3151"/>
              </a:buClr>
              <a:buSzPts val="1800"/>
              <a:buFont typeface="Merriweather Sans"/>
              <a:buChar char="•"/>
            </a:pPr>
            <a:r>
              <a:rPr lang="en" sz="1800" b="1" i="0" u="none" strike="noStrike" cap="none">
                <a:solidFill>
                  <a:schemeClr val="dk1"/>
                </a:solidFill>
                <a:latin typeface="Arial"/>
                <a:ea typeface="Arial"/>
                <a:cs typeface="Arial"/>
                <a:sym typeface="Arial"/>
              </a:rPr>
              <a:t>Why program the Data Plane?</a:t>
            </a:r>
            <a:endParaRPr/>
          </a:p>
        </p:txBody>
      </p:sp>
      <p:sp>
        <p:nvSpPr>
          <p:cNvPr id="195" name="Shape 195"/>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88888"/>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lstStyle/>
          <a:p>
            <a:r>
              <a:rPr lang="en-US" sz="1000" b="1" u="sng" dirty="0" smtClean="0">
                <a:latin typeface="+mn-lt"/>
              </a:rPr>
              <a:t>Example:</a:t>
            </a:r>
            <a:r>
              <a:rPr lang="en-US" sz="1000" b="1" dirty="0" smtClean="0">
                <a:latin typeface="+mn-lt"/>
              </a:rPr>
              <a:t> </a:t>
            </a:r>
            <a:r>
              <a:rPr lang="en-US" sz="1000" dirty="0" smtClean="0">
                <a:latin typeface="+mn-lt"/>
              </a:rPr>
              <a:t>Typical MPLS Heuristic</a:t>
            </a:r>
          </a:p>
          <a:p>
            <a:endParaRPr lang="en-US" b="1" dirty="0" smtClean="0"/>
          </a:p>
          <a:p>
            <a:r>
              <a:rPr lang="en-US" b="1" dirty="0" smtClean="0"/>
              <a:t>header </a:t>
            </a:r>
            <a:r>
              <a:rPr lang="en-US" b="1" dirty="0" smtClean="0">
                <a:solidFill>
                  <a:srgbClr val="00B050"/>
                </a:solidFill>
              </a:rPr>
              <a:t>ip46_t</a:t>
            </a:r>
            <a:r>
              <a:rPr lang="en-US" dirty="0" smtClean="0"/>
              <a:t> {    </a:t>
            </a:r>
            <a:r>
              <a:rPr lang="en-US" dirty="0" smtClean="0">
                <a:solidFill>
                  <a:srgbClr val="00B0F0"/>
                </a:solidFill>
              </a:rPr>
              <a:t>/* Common for both IPv4 and IPv6 */</a:t>
            </a:r>
          </a:p>
          <a:p>
            <a:r>
              <a:rPr lang="en-US" dirty="0"/>
              <a:t> </a:t>
            </a:r>
            <a:r>
              <a:rPr lang="en-US" dirty="0" smtClean="0"/>
              <a:t>   </a:t>
            </a:r>
            <a:r>
              <a:rPr lang="en-US" b="1" dirty="0" smtClean="0">
                <a:solidFill>
                  <a:srgbClr val="00B050"/>
                </a:solidFill>
              </a:rPr>
              <a:t>bit</a:t>
            </a:r>
            <a:r>
              <a:rPr lang="en-US" dirty="0" smtClean="0">
                <a:solidFill>
                  <a:srgbClr val="00B050"/>
                </a:solidFill>
              </a:rPr>
              <a:t>&lt;4&gt;</a:t>
            </a:r>
            <a:r>
              <a:rPr lang="en-US" dirty="0" smtClean="0"/>
              <a:t> version;</a:t>
            </a:r>
          </a:p>
          <a:p>
            <a:r>
              <a:rPr lang="en-US" dirty="0"/>
              <a:t> </a:t>
            </a:r>
            <a:r>
              <a:rPr lang="en-US" dirty="0" smtClean="0"/>
              <a:t>   </a:t>
            </a:r>
            <a:r>
              <a:rPr lang="en-US" b="1" dirty="0" smtClean="0">
                <a:solidFill>
                  <a:srgbClr val="00B050"/>
                </a:solidFill>
              </a:rPr>
              <a:t>bit</a:t>
            </a:r>
            <a:r>
              <a:rPr lang="en-US" dirty="0" smtClean="0">
                <a:solidFill>
                  <a:srgbClr val="00B050"/>
                </a:solidFill>
              </a:rPr>
              <a:t>&lt;4&gt;</a:t>
            </a:r>
            <a:r>
              <a:rPr lang="en-US" dirty="0" smtClean="0"/>
              <a:t> reserved;</a:t>
            </a:r>
          </a:p>
          <a:p>
            <a:r>
              <a:rPr lang="en-US" dirty="0" smtClean="0"/>
              <a:t>}</a:t>
            </a:r>
          </a:p>
          <a:p>
            <a:endParaRPr lang="en-US" b="1" dirty="0" smtClean="0"/>
          </a:p>
          <a:p>
            <a:r>
              <a:rPr lang="en-US" b="1" dirty="0" smtClean="0"/>
              <a:t>state</a:t>
            </a:r>
            <a:r>
              <a:rPr lang="en-US" dirty="0" smtClean="0"/>
              <a:t> </a:t>
            </a:r>
            <a:r>
              <a:rPr lang="en-US" dirty="0" err="1" smtClean="0"/>
              <a:t>parse_mpls</a:t>
            </a:r>
            <a:r>
              <a:rPr lang="en-US" dirty="0" smtClean="0"/>
              <a:t> {</a:t>
            </a:r>
          </a:p>
          <a:p>
            <a:r>
              <a:rPr lang="en-US" dirty="0"/>
              <a:t> </a:t>
            </a:r>
            <a:r>
              <a:rPr lang="en-US" dirty="0" smtClean="0"/>
              <a:t>   </a:t>
            </a:r>
            <a:r>
              <a:rPr lang="en-US" dirty="0" err="1" smtClean="0"/>
              <a:t>packet.</a:t>
            </a:r>
            <a:r>
              <a:rPr lang="en-US" b="1" dirty="0" err="1" smtClean="0">
                <a:solidFill>
                  <a:srgbClr val="0070C0"/>
                </a:solidFill>
              </a:rPr>
              <a:t>extract</a:t>
            </a:r>
            <a:r>
              <a:rPr lang="en-US" dirty="0" smtClean="0"/>
              <a:t>(</a:t>
            </a:r>
            <a:r>
              <a:rPr lang="en-US" dirty="0" err="1" smtClean="0"/>
              <a:t>hdr.mpls.</a:t>
            </a:r>
            <a:r>
              <a:rPr lang="en-US" b="1" dirty="0" err="1" smtClean="0">
                <a:solidFill>
                  <a:srgbClr val="0070C0"/>
                </a:solidFill>
              </a:rPr>
              <a:t>next</a:t>
            </a:r>
            <a:r>
              <a:rPr lang="en-US" dirty="0" smtClean="0"/>
              <a:t>);</a:t>
            </a:r>
          </a:p>
          <a:p>
            <a:r>
              <a:rPr lang="en-US" dirty="0"/>
              <a:t> </a:t>
            </a:r>
            <a:r>
              <a:rPr lang="en-US" dirty="0" smtClean="0"/>
              <a:t>   </a:t>
            </a:r>
            <a:r>
              <a:rPr lang="en-US" b="1" dirty="0" smtClean="0"/>
              <a:t>transition</a:t>
            </a:r>
            <a:r>
              <a:rPr lang="en-US" dirty="0" smtClean="0"/>
              <a:t> </a:t>
            </a:r>
            <a:r>
              <a:rPr lang="en-US" b="1" dirty="0" smtClean="0"/>
              <a:t>select</a:t>
            </a:r>
            <a:r>
              <a:rPr lang="en-US" dirty="0" smtClean="0"/>
              <a:t>(</a:t>
            </a:r>
            <a:r>
              <a:rPr lang="en-US" dirty="0" err="1" smtClean="0"/>
              <a:t>hdr.mpls.</a:t>
            </a:r>
            <a:r>
              <a:rPr lang="en-US" b="1" dirty="0" err="1" smtClean="0">
                <a:solidFill>
                  <a:srgbClr val="0070C0"/>
                </a:solidFill>
              </a:rPr>
              <a:t>last</a:t>
            </a:r>
            <a:r>
              <a:rPr lang="en-US" dirty="0" err="1" smtClean="0"/>
              <a:t>.bos</a:t>
            </a:r>
            <a:r>
              <a:rPr lang="en-US" dirty="0" smtClean="0"/>
              <a:t>) {</a:t>
            </a:r>
          </a:p>
          <a:p>
            <a:r>
              <a:rPr lang="en-US" dirty="0"/>
              <a:t> </a:t>
            </a:r>
            <a:r>
              <a:rPr lang="en-US" dirty="0" smtClean="0"/>
              <a:t>       0: </a:t>
            </a:r>
            <a:r>
              <a:rPr lang="en-US" dirty="0" err="1" smtClean="0"/>
              <a:t>parse_mpls</a:t>
            </a:r>
            <a:r>
              <a:rPr lang="en-US" dirty="0" smtClean="0"/>
              <a:t>;</a:t>
            </a:r>
          </a:p>
          <a:p>
            <a:r>
              <a:rPr lang="en-US" dirty="0"/>
              <a:t> </a:t>
            </a:r>
            <a:r>
              <a:rPr lang="en-US" dirty="0" smtClean="0"/>
              <a:t>       1: </a:t>
            </a:r>
            <a:r>
              <a:rPr lang="en-US" dirty="0" err="1" smtClean="0"/>
              <a:t>guess_mpls_payload</a:t>
            </a:r>
            <a:r>
              <a:rPr lang="en-US" dirty="0" smtClean="0"/>
              <a:t>;</a:t>
            </a:r>
          </a:p>
          <a:p>
            <a:r>
              <a:rPr lang="en-US" dirty="0"/>
              <a:t> </a:t>
            </a:r>
            <a:r>
              <a:rPr lang="en-US" dirty="0" smtClean="0"/>
              <a:t>   }</a:t>
            </a:r>
          </a:p>
          <a:p>
            <a:r>
              <a:rPr lang="en-US" dirty="0" smtClean="0"/>
              <a:t>}</a:t>
            </a:r>
          </a:p>
          <a:p>
            <a:endParaRPr lang="en-US" dirty="0"/>
          </a:p>
          <a:p>
            <a:r>
              <a:rPr lang="en-US" b="1" dirty="0" smtClean="0"/>
              <a:t>state</a:t>
            </a:r>
            <a:r>
              <a:rPr lang="en-US" dirty="0" smtClean="0"/>
              <a:t> </a:t>
            </a:r>
            <a:r>
              <a:rPr lang="en-US" dirty="0" err="1" smtClean="0"/>
              <a:t>guess_mpls_payload</a:t>
            </a:r>
            <a:r>
              <a:rPr lang="en-US" dirty="0" smtClean="0"/>
              <a:t> {</a:t>
            </a:r>
          </a:p>
          <a:p>
            <a:r>
              <a:rPr lang="en-US" dirty="0"/>
              <a:t> </a:t>
            </a:r>
            <a:r>
              <a:rPr lang="en-US" dirty="0" smtClean="0"/>
              <a:t>   </a:t>
            </a:r>
            <a:r>
              <a:rPr lang="en-US" b="1" dirty="0" smtClean="0"/>
              <a:t>transition</a:t>
            </a:r>
            <a:r>
              <a:rPr lang="en-US" dirty="0" smtClean="0"/>
              <a:t> </a:t>
            </a:r>
            <a:r>
              <a:rPr lang="en-US" b="1" dirty="0" smtClean="0"/>
              <a:t>select</a:t>
            </a:r>
            <a:r>
              <a:rPr lang="en-US" dirty="0" smtClean="0"/>
              <a:t>(</a:t>
            </a:r>
            <a:r>
              <a:rPr lang="en-US" dirty="0" err="1" smtClean="0"/>
              <a:t>packet.</a:t>
            </a:r>
            <a:r>
              <a:rPr lang="en-US" b="1" dirty="0" err="1" smtClean="0">
                <a:solidFill>
                  <a:srgbClr val="0070C0"/>
                </a:solidFill>
              </a:rPr>
              <a:t>lookahead</a:t>
            </a:r>
            <a:r>
              <a:rPr lang="en-US" dirty="0" smtClean="0"/>
              <a:t>&lt;</a:t>
            </a:r>
            <a:r>
              <a:rPr lang="en-US" b="1" dirty="0" smtClean="0">
                <a:solidFill>
                  <a:srgbClr val="00B050"/>
                </a:solidFill>
              </a:rPr>
              <a:t>ip46_t</a:t>
            </a:r>
            <a:r>
              <a:rPr lang="en-US" dirty="0" smtClean="0"/>
              <a:t>&gt;().version) {</a:t>
            </a:r>
          </a:p>
          <a:p>
            <a:r>
              <a:rPr lang="en-US" dirty="0"/>
              <a:t> </a:t>
            </a:r>
            <a:r>
              <a:rPr lang="en-US" dirty="0" smtClean="0"/>
              <a:t>             4 : parse_inner_ipv4;</a:t>
            </a:r>
          </a:p>
          <a:p>
            <a:r>
              <a:rPr lang="en-US" dirty="0"/>
              <a:t> </a:t>
            </a:r>
            <a:r>
              <a:rPr lang="en-US" dirty="0" smtClean="0"/>
              <a:t>             6 : parse_inner_ipv6;</a:t>
            </a:r>
          </a:p>
          <a:p>
            <a:r>
              <a:rPr lang="en-US" dirty="0"/>
              <a:t> </a:t>
            </a:r>
            <a:r>
              <a:rPr lang="en-US" dirty="0" smtClean="0"/>
              <a:t>       </a:t>
            </a:r>
            <a:r>
              <a:rPr lang="en-US" b="1" dirty="0" smtClean="0"/>
              <a:t>default</a:t>
            </a:r>
            <a:r>
              <a:rPr lang="en-US" dirty="0" smtClean="0"/>
              <a:t> : </a:t>
            </a:r>
            <a:r>
              <a:rPr lang="en-US" dirty="0" err="1" smtClean="0"/>
              <a:t>parse_inner_ethernet</a:t>
            </a:r>
            <a:r>
              <a:rPr lang="en-US" dirty="0" smtClean="0"/>
              <a:t>;</a:t>
            </a:r>
          </a:p>
          <a:p>
            <a:r>
              <a:rPr lang="en-US" dirty="0"/>
              <a:t> </a:t>
            </a:r>
            <a:r>
              <a:rPr lang="en-US" dirty="0" smtClean="0"/>
              <a:t>   }</a:t>
            </a:r>
          </a:p>
          <a:p>
            <a:r>
              <a:rPr lang="en-US" dirty="0"/>
              <a:t>}</a:t>
            </a:r>
          </a:p>
        </p:txBody>
      </p:sp>
      <p:sp>
        <p:nvSpPr>
          <p:cNvPr id="8" name="Title 7"/>
          <p:cNvSpPr>
            <a:spLocks noGrp="1"/>
          </p:cNvSpPr>
          <p:nvPr>
            <p:ph type="title"/>
          </p:nvPr>
        </p:nvSpPr>
        <p:spPr/>
        <p:txBody>
          <a:bodyPr>
            <a:normAutofit fontScale="90000"/>
          </a:bodyPr>
          <a:lstStyle/>
          <a:p>
            <a:r>
              <a:rPr lang="en-US" dirty="0" err="1" smtClean="0"/>
              <a:t>Lookahead</a:t>
            </a:r>
            <a:endParaRPr lang="en-US" dirty="0"/>
          </a:p>
        </p:txBody>
      </p:sp>
      <p:sp>
        <p:nvSpPr>
          <p:cNvPr id="5" name="Slide Number Placeholder 4"/>
          <p:cNvSpPr>
            <a:spLocks noGrp="1"/>
          </p:cNvSpPr>
          <p:nvPr>
            <p:ph type="sldNum" sz="quarter" idx="4"/>
          </p:nvPr>
        </p:nvSpPr>
        <p:spPr/>
        <p:txBody>
          <a:bodyPr/>
          <a:lstStyle/>
          <a:p>
            <a:fld id="{7D98702C-BA5F-8D4B-B23D-DEB8E47CE420}" type="slidenum">
              <a:rPr lang="en-US" smtClean="0">
                <a:solidFill>
                  <a:prstClr val="black">
                    <a:tint val="75000"/>
                  </a:prstClr>
                </a:solidFill>
              </a:rPr>
              <a:pPr/>
              <a:t>40</a:t>
            </a:fld>
            <a:endParaRPr lang="en-US" dirty="0">
              <a:solidFill>
                <a:prstClr val="black">
                  <a:tint val="75000"/>
                </a:prstClr>
              </a:solidFill>
            </a:endParaRPr>
          </a:p>
        </p:txBody>
      </p:sp>
      <p:sp>
        <p:nvSpPr>
          <p:cNvPr id="10" name="Content Placeholder 9"/>
          <p:cNvSpPr>
            <a:spLocks noGrp="1"/>
          </p:cNvSpPr>
          <p:nvPr>
            <p:ph sz="half" idx="10"/>
          </p:nvPr>
        </p:nvSpPr>
        <p:spPr>
          <a:xfrm>
            <a:off x="4572000" y="742950"/>
            <a:ext cx="4284134" cy="1828800"/>
          </a:xfrm>
        </p:spPr>
        <p:txBody>
          <a:bodyPr>
            <a:normAutofit lnSpcReduction="10000"/>
          </a:bodyPr>
          <a:lstStyle/>
          <a:p>
            <a:r>
              <a:rPr lang="en-US" dirty="0" err="1" smtClean="0"/>
              <a:t>lookahead</a:t>
            </a:r>
            <a:r>
              <a:rPr lang="en-US" dirty="0" smtClean="0"/>
              <a:t> is a generic method</a:t>
            </a:r>
          </a:p>
          <a:p>
            <a:pPr lvl="1"/>
            <a:r>
              <a:rPr lang="en-US" dirty="0" smtClean="0"/>
              <a:t>Compiler generates the method with the proper return type (ipv4_t) at the compile time</a:t>
            </a:r>
          </a:p>
          <a:p>
            <a:r>
              <a:rPr lang="en-US" dirty="0" smtClean="0"/>
              <a:t>Returns the packet data without advancing the cursor</a:t>
            </a:r>
          </a:p>
          <a:p>
            <a:pPr lvl="1"/>
            <a:r>
              <a:rPr lang="en-US" dirty="0" smtClean="0"/>
              <a:t>The packet length is still checked</a:t>
            </a:r>
          </a:p>
          <a:p>
            <a:r>
              <a:rPr lang="en-US" dirty="0" smtClean="0"/>
              <a:t>Much safer and easier to use than bit offsets</a:t>
            </a:r>
            <a:endParaRPr lang="en-US" dirty="0"/>
          </a:p>
        </p:txBody>
      </p:sp>
    </p:spTree>
    <p:extLst>
      <p:ext uri="{BB962C8B-B14F-4D97-AF65-F5344CB8AC3E}">
        <p14:creationId xmlns:p14="http://schemas.microsoft.com/office/powerpoint/2010/main" val="25249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8" end="1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9" end="1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20" end="2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Programming the Match-Action Pipeline </a:t>
            </a:r>
            <a:endParaRPr lang="en-US" dirty="0"/>
          </a:p>
        </p:txBody>
      </p:sp>
      <p:sp>
        <p:nvSpPr>
          <p:cNvPr id="3" name="Content Placeholder 2"/>
          <p:cNvSpPr>
            <a:spLocks noGrp="1"/>
          </p:cNvSpPr>
          <p:nvPr>
            <p:ph sz="half" idx="1"/>
          </p:nvPr>
        </p:nvSpPr>
        <p:spPr/>
        <p:txBody>
          <a:bodyPr/>
          <a:lstStyle/>
          <a:p>
            <a:r>
              <a:rPr lang="en-US" dirty="0" smtClean="0"/>
              <a:t>Controls</a:t>
            </a:r>
          </a:p>
          <a:p>
            <a:r>
              <a:rPr lang="en-US" dirty="0" smtClean="0"/>
              <a:t>Actions</a:t>
            </a:r>
          </a:p>
          <a:p>
            <a:r>
              <a:rPr lang="en-US" dirty="0" smtClean="0"/>
              <a:t>Tables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26645579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Controls in P4</a:t>
            </a:r>
            <a:endParaRPr lang="en-US" dirty="0"/>
          </a:p>
        </p:txBody>
      </p:sp>
      <p:sp>
        <p:nvSpPr>
          <p:cNvPr id="8" name="Content Placeholder 7"/>
          <p:cNvSpPr>
            <a:spLocks noGrp="1"/>
          </p:cNvSpPr>
          <p:nvPr>
            <p:ph sz="half" idx="1"/>
          </p:nvPr>
        </p:nvSpPr>
        <p:spPr>
          <a:xfrm>
            <a:off x="152400" y="742951"/>
            <a:ext cx="8686800" cy="4114800"/>
          </a:xfrm>
        </p:spPr>
        <p:txBody>
          <a:bodyPr/>
          <a:lstStyle/>
          <a:p>
            <a:r>
              <a:rPr lang="en-US" dirty="0" smtClean="0"/>
              <a:t>Very similar to C functions without loops</a:t>
            </a:r>
          </a:p>
          <a:p>
            <a:pPr lvl="1"/>
            <a:r>
              <a:rPr lang="en-US" dirty="0" smtClean="0"/>
              <a:t>Algorithms should be representable as Direct Acyclic Graphs (DAG)</a:t>
            </a:r>
          </a:p>
          <a:p>
            <a:r>
              <a:rPr lang="en-US" dirty="0" smtClean="0"/>
              <a:t>Represent all kinds of processing that are expressible as DAG:</a:t>
            </a:r>
          </a:p>
          <a:p>
            <a:pPr lvl="1"/>
            <a:r>
              <a:rPr lang="en-US" dirty="0" smtClean="0"/>
              <a:t>Match-Action Pipelines</a:t>
            </a:r>
          </a:p>
          <a:p>
            <a:pPr lvl="1"/>
            <a:r>
              <a:rPr lang="en-US" dirty="0" err="1" smtClean="0"/>
              <a:t>Deparsers</a:t>
            </a:r>
            <a:endParaRPr lang="en-US" dirty="0" smtClean="0"/>
          </a:p>
          <a:p>
            <a:pPr lvl="1"/>
            <a:r>
              <a:rPr lang="en-US" dirty="0" smtClean="0"/>
              <a:t>Additional processing (checksum updates)</a:t>
            </a:r>
          </a:p>
          <a:p>
            <a:r>
              <a:rPr lang="en-US" dirty="0" smtClean="0"/>
              <a:t>Interface with other blocks via user- and architecture-defined data</a:t>
            </a:r>
          </a:p>
          <a:p>
            <a:pPr lvl="1"/>
            <a:endParaRPr lang="en-US" dirty="0" smtClean="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8887704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a:off x="7999708" y="1057421"/>
            <a:ext cx="623808"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17" name="Right Arrow 16"/>
          <p:cNvSpPr/>
          <p:nvPr/>
        </p:nvSpPr>
        <p:spPr>
          <a:xfrm>
            <a:off x="7999708" y="1805442"/>
            <a:ext cx="623808"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 name="Content Placeholder 1"/>
          <p:cNvSpPr>
            <a:spLocks noGrp="1"/>
          </p:cNvSpPr>
          <p:nvPr>
            <p:ph sz="half" idx="1"/>
          </p:nvPr>
        </p:nvSpPr>
        <p:spPr>
          <a:xfrm>
            <a:off x="152400" y="774577"/>
            <a:ext cx="4419600" cy="4114800"/>
          </a:xfrm>
        </p:spPr>
        <p:txBody>
          <a:bodyPr>
            <a:normAutofit/>
          </a:bodyPr>
          <a:lstStyle/>
          <a:p>
            <a:r>
              <a:rPr lang="mr-IN" b="1" dirty="0" err="1" smtClean="0"/>
              <a:t>control</a:t>
            </a:r>
            <a:r>
              <a:rPr lang="mr-IN" dirty="0" smtClean="0"/>
              <a:t> </a:t>
            </a:r>
            <a:r>
              <a:rPr lang="en-US" dirty="0" smtClean="0"/>
              <a:t>My</a:t>
            </a:r>
            <a:r>
              <a:rPr lang="mr-IN" dirty="0" err="1" smtClean="0"/>
              <a:t>Ingress</a:t>
            </a:r>
            <a:r>
              <a:rPr lang="mr-IN" dirty="0" smtClean="0"/>
              <a:t>(</a:t>
            </a:r>
            <a:endParaRPr lang="en-US" dirty="0" smtClean="0"/>
          </a:p>
          <a:p>
            <a:r>
              <a:rPr lang="en-US" dirty="0">
                <a:solidFill>
                  <a:srgbClr val="0070C0"/>
                </a:solidFill>
              </a:rPr>
              <a:t> </a:t>
            </a:r>
            <a:r>
              <a:rPr lang="en-US" dirty="0" smtClean="0">
                <a:solidFill>
                  <a:srgbClr val="0070C0"/>
                </a:solidFill>
              </a:rPr>
              <a:t>   </a:t>
            </a:r>
            <a:r>
              <a:rPr lang="mr-IN" dirty="0" smtClean="0">
                <a:solidFill>
                  <a:srgbClr val="0070C0"/>
                </a:solidFill>
              </a:rPr>
              <a:t>inout</a:t>
            </a:r>
            <a:r>
              <a:rPr lang="mr-IN" dirty="0" smtClean="0"/>
              <a:t> </a:t>
            </a:r>
            <a:r>
              <a:rPr lang="en-US" b="1" dirty="0" err="1" smtClean="0">
                <a:solidFill>
                  <a:srgbClr val="00B050"/>
                </a:solidFill>
              </a:rPr>
              <a:t>my_headers_t</a:t>
            </a:r>
            <a:r>
              <a:rPr lang="mr-IN" dirty="0" smtClean="0"/>
              <a:t>         </a:t>
            </a:r>
            <a:r>
              <a:rPr lang="mr-IN" dirty="0" err="1" smtClean="0"/>
              <a:t>hdr</a:t>
            </a:r>
            <a:r>
              <a:rPr lang="mr-IN" dirty="0" smtClean="0"/>
              <a:t>,</a:t>
            </a:r>
          </a:p>
          <a:p>
            <a:r>
              <a:rPr lang="en-US" dirty="0" smtClean="0">
                <a:solidFill>
                  <a:srgbClr val="0070C0"/>
                </a:solidFill>
              </a:rPr>
              <a:t>    </a:t>
            </a:r>
            <a:r>
              <a:rPr lang="mr-IN" dirty="0" smtClean="0">
                <a:solidFill>
                  <a:srgbClr val="0070C0"/>
                </a:solidFill>
              </a:rPr>
              <a:t>inout</a:t>
            </a:r>
            <a:r>
              <a:rPr lang="mr-IN" dirty="0" smtClean="0"/>
              <a:t> </a:t>
            </a:r>
            <a:r>
              <a:rPr lang="en-US" b="1" dirty="0" err="1" smtClean="0">
                <a:solidFill>
                  <a:srgbClr val="00B050"/>
                </a:solidFill>
              </a:rPr>
              <a:t>my_metadata_t</a:t>
            </a:r>
            <a:r>
              <a:rPr lang="mr-IN" dirty="0" smtClean="0"/>
              <a:t>        </a:t>
            </a:r>
            <a:r>
              <a:rPr lang="mr-IN" dirty="0" err="1" smtClean="0"/>
              <a:t>meta</a:t>
            </a:r>
            <a:r>
              <a:rPr lang="mr-IN" dirty="0" smtClean="0"/>
              <a:t>,</a:t>
            </a:r>
          </a:p>
          <a:p>
            <a:r>
              <a:rPr lang="en-US" dirty="0" smtClean="0">
                <a:solidFill>
                  <a:srgbClr val="0070C0"/>
                </a:solidFill>
              </a:rPr>
              <a:t>    </a:t>
            </a:r>
            <a:r>
              <a:rPr lang="mr-IN" dirty="0" smtClean="0">
                <a:solidFill>
                  <a:srgbClr val="0070C0"/>
                </a:solidFill>
              </a:rPr>
              <a:t>inout</a:t>
            </a:r>
            <a:r>
              <a:rPr lang="mr-IN" dirty="0" smtClean="0"/>
              <a:t> </a:t>
            </a:r>
            <a:r>
              <a:rPr lang="en-US" b="1" dirty="0" err="1" smtClean="0">
                <a:solidFill>
                  <a:srgbClr val="00B050"/>
                </a:solidFill>
              </a:rPr>
              <a:t>standard_metadata_t</a:t>
            </a:r>
            <a:r>
              <a:rPr lang="mr-IN" dirty="0" smtClean="0"/>
              <a:t> </a:t>
            </a:r>
            <a:r>
              <a:rPr lang="en-US" dirty="0" smtClean="0"/>
              <a:t> standard</a:t>
            </a:r>
            <a:r>
              <a:rPr lang="mr-IN" dirty="0" smtClean="0"/>
              <a:t>_</a:t>
            </a:r>
            <a:r>
              <a:rPr lang="mr-IN" dirty="0" err="1" smtClean="0"/>
              <a:t>meta</a:t>
            </a:r>
            <a:r>
              <a:rPr lang="en-US" dirty="0" smtClean="0"/>
              <a:t>data</a:t>
            </a:r>
            <a:r>
              <a:rPr lang="mr-IN" dirty="0" smtClean="0"/>
              <a:t>)</a:t>
            </a:r>
            <a:r>
              <a:rPr lang="en-US" dirty="0" smtClean="0"/>
              <a:t> </a:t>
            </a:r>
          </a:p>
          <a:p>
            <a:r>
              <a:rPr lang="en-US" dirty="0" smtClean="0"/>
              <a:t>{</a:t>
            </a:r>
            <a:endParaRPr lang="mr-IN" dirty="0" smtClean="0"/>
          </a:p>
          <a:p>
            <a:r>
              <a:rPr lang="en-US" dirty="0" smtClean="0"/>
              <a:t>    </a:t>
            </a:r>
            <a:r>
              <a:rPr lang="en-US" b="1" dirty="0" smtClean="0">
                <a:solidFill>
                  <a:srgbClr val="00B050"/>
                </a:solidFill>
              </a:rPr>
              <a:t>bit</a:t>
            </a:r>
            <a:r>
              <a:rPr lang="en-US" dirty="0" smtClean="0">
                <a:solidFill>
                  <a:srgbClr val="00B050"/>
                </a:solidFill>
              </a:rPr>
              <a:t>&lt;48&gt;</a:t>
            </a:r>
            <a:r>
              <a:rPr lang="en-US" dirty="0" smtClean="0"/>
              <a:t> </a:t>
            </a:r>
            <a:r>
              <a:rPr lang="en-US" dirty="0" err="1" smtClean="0"/>
              <a:t>tmp</a:t>
            </a:r>
            <a:r>
              <a:rPr lang="en-US" dirty="0" smtClean="0"/>
              <a:t>;</a:t>
            </a:r>
          </a:p>
          <a:p>
            <a:endParaRPr lang="en-US" dirty="0"/>
          </a:p>
          <a:p>
            <a:r>
              <a:rPr lang="en-US" dirty="0" smtClean="0"/>
              <a:t>    </a:t>
            </a:r>
            <a:r>
              <a:rPr lang="en-US" b="1" dirty="0" smtClean="0"/>
              <a:t>apply</a:t>
            </a:r>
            <a:r>
              <a:rPr lang="en-US" dirty="0" smtClean="0"/>
              <a:t> {</a:t>
            </a:r>
          </a:p>
          <a:p>
            <a:r>
              <a:rPr lang="en-US" dirty="0"/>
              <a:t> </a:t>
            </a:r>
            <a:r>
              <a:rPr lang="en-US" dirty="0" smtClean="0"/>
              <a:t>       </a:t>
            </a:r>
            <a:r>
              <a:rPr lang="en-US" dirty="0" err="1" smtClean="0"/>
              <a:t>tmp</a:t>
            </a:r>
            <a:r>
              <a:rPr lang="en-US" dirty="0" smtClean="0"/>
              <a:t> = </a:t>
            </a:r>
            <a:r>
              <a:rPr lang="en-US" dirty="0" err="1" smtClean="0"/>
              <a:t>hdr.ethernet.dstAddr</a:t>
            </a:r>
            <a:r>
              <a:rPr lang="en-US" dirty="0" smtClean="0"/>
              <a:t>;</a:t>
            </a:r>
          </a:p>
          <a:p>
            <a:r>
              <a:rPr lang="en-US" dirty="0"/>
              <a:t> </a:t>
            </a:r>
            <a:r>
              <a:rPr lang="en-US" dirty="0" smtClean="0"/>
              <a:t>       </a:t>
            </a:r>
            <a:r>
              <a:rPr lang="en-US" dirty="0" err="1" smtClean="0"/>
              <a:t>hdr.ethernet.dstAddr</a:t>
            </a:r>
            <a:r>
              <a:rPr lang="en-US" dirty="0" smtClean="0"/>
              <a:t> </a:t>
            </a:r>
            <a:r>
              <a:rPr lang="en-US" dirty="0"/>
              <a:t>= </a:t>
            </a:r>
            <a:r>
              <a:rPr lang="en-US" dirty="0" err="1"/>
              <a:t>hdr.ethernet.srcAddr</a:t>
            </a:r>
            <a:r>
              <a:rPr lang="en-US" dirty="0"/>
              <a:t>;</a:t>
            </a:r>
          </a:p>
          <a:p>
            <a:r>
              <a:rPr lang="en-US" dirty="0"/>
              <a:t>        </a:t>
            </a:r>
            <a:r>
              <a:rPr lang="en-US" dirty="0" err="1"/>
              <a:t>hdr.ethernet.srcAddr</a:t>
            </a:r>
            <a:r>
              <a:rPr lang="en-US" dirty="0"/>
              <a:t> = </a:t>
            </a:r>
            <a:r>
              <a:rPr lang="en-US" dirty="0" err="1"/>
              <a:t>tmp</a:t>
            </a:r>
            <a:r>
              <a:rPr lang="en-US" dirty="0" smtClean="0"/>
              <a:t>;</a:t>
            </a:r>
          </a:p>
          <a:p>
            <a:endParaRPr lang="en-US" dirty="0"/>
          </a:p>
          <a:p>
            <a:r>
              <a:rPr lang="en-US" dirty="0"/>
              <a:t>        </a:t>
            </a:r>
            <a:r>
              <a:rPr lang="en-US" dirty="0" err="1"/>
              <a:t>standard_metadata.egress_spec</a:t>
            </a:r>
            <a:r>
              <a:rPr lang="en-US" dirty="0"/>
              <a:t> </a:t>
            </a:r>
            <a:r>
              <a:rPr lang="en-US" dirty="0" smtClean="0"/>
              <a:t>=</a:t>
            </a:r>
          </a:p>
          <a:p>
            <a:r>
              <a:rPr lang="en-US" dirty="0"/>
              <a:t> </a:t>
            </a:r>
            <a:r>
              <a:rPr lang="en-US" dirty="0" smtClean="0"/>
              <a:t>                          </a:t>
            </a:r>
            <a:r>
              <a:rPr lang="en-US" dirty="0" err="1"/>
              <a:t>standard_metadata.ingress_port</a:t>
            </a:r>
            <a:r>
              <a:rPr lang="en-US" dirty="0"/>
              <a:t>;</a:t>
            </a:r>
          </a:p>
          <a:p>
            <a:r>
              <a:rPr lang="en-US" dirty="0"/>
              <a:t>    }</a:t>
            </a:r>
          </a:p>
          <a:p>
            <a:r>
              <a:rPr lang="en-US" dirty="0"/>
              <a:t>}</a:t>
            </a:r>
          </a:p>
        </p:txBody>
      </p:sp>
      <p:sp>
        <p:nvSpPr>
          <p:cNvPr id="3" name="Title 2"/>
          <p:cNvSpPr>
            <a:spLocks noGrp="1"/>
          </p:cNvSpPr>
          <p:nvPr>
            <p:ph type="title"/>
          </p:nvPr>
        </p:nvSpPr>
        <p:spPr/>
        <p:txBody>
          <a:bodyPr>
            <a:normAutofit fontScale="90000"/>
          </a:bodyPr>
          <a:lstStyle/>
          <a:p>
            <a:r>
              <a:rPr lang="en-US" dirty="0" smtClean="0"/>
              <a:t>Simple Reflector (V1 Architecture)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43</a:t>
            </a:fld>
            <a:endParaRPr lang="en-US" dirty="0">
              <a:solidFill>
                <a:prstClr val="black">
                  <a:tint val="75000"/>
                </a:prstClr>
              </a:solidFill>
            </a:endParaRPr>
          </a:p>
        </p:txBody>
      </p:sp>
      <p:sp>
        <p:nvSpPr>
          <p:cNvPr id="5" name="Rectangle 4"/>
          <p:cNvSpPr/>
          <p:nvPr/>
        </p:nvSpPr>
        <p:spPr>
          <a:xfrm>
            <a:off x="5943599" y="971550"/>
            <a:ext cx="2064505"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457200">
              <a:buClrTx/>
              <a:buFontTx/>
              <a:buNone/>
              <a:tabLst>
                <a:tab pos="1422400" algn="l"/>
              </a:tabLst>
            </a:pPr>
            <a:endParaRPr lang="en-US" sz="1000" kern="1200" dirty="0">
              <a:solidFill>
                <a:prstClr val="white"/>
              </a:solidFill>
            </a:endParaRPr>
          </a:p>
        </p:txBody>
      </p:sp>
      <p:sp>
        <p:nvSpPr>
          <p:cNvPr id="6" name="Right Arrow 5"/>
          <p:cNvSpPr/>
          <p:nvPr/>
        </p:nvSpPr>
        <p:spPr>
          <a:xfrm>
            <a:off x="5199684" y="2801950"/>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7" name="Line Callout 1 (No Border) 6"/>
          <p:cNvSpPr/>
          <p:nvPr/>
        </p:nvSpPr>
        <p:spPr>
          <a:xfrm>
            <a:off x="5465088" y="2647950"/>
            <a:ext cx="304800" cy="184027"/>
          </a:xfrm>
          <a:prstGeom prst="callout1">
            <a:avLst>
              <a:gd name="adj1" fmla="val 81660"/>
              <a:gd name="adj2" fmla="val -8333"/>
              <a:gd name="adj3" fmla="val 255872"/>
              <a:gd name="adj4" fmla="val -535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smtClean="0">
                <a:solidFill>
                  <a:prstClr val="black"/>
                </a:solidFill>
              </a:rPr>
              <a:t>9</a:t>
            </a:r>
            <a:endParaRPr lang="en-US" sz="1200" kern="1200" dirty="0">
              <a:solidFill>
                <a:prstClr val="black"/>
              </a:solidFill>
            </a:endParaRPr>
          </a:p>
        </p:txBody>
      </p:sp>
      <p:sp>
        <p:nvSpPr>
          <p:cNvPr id="8" name="Right Arrow 7"/>
          <p:cNvSpPr/>
          <p:nvPr/>
        </p:nvSpPr>
        <p:spPr>
          <a:xfrm>
            <a:off x="5200976" y="3325781"/>
            <a:ext cx="722603" cy="1161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10" name="TextBox 9"/>
          <p:cNvSpPr txBox="1"/>
          <p:nvPr/>
        </p:nvSpPr>
        <p:spPr>
          <a:xfrm>
            <a:off x="5922288" y="2835207"/>
            <a:ext cx="89308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ingress_port</a:t>
            </a:r>
            <a:endParaRPr lang="en-US" sz="1000" kern="1200" dirty="0">
              <a:solidFill>
                <a:prstClr val="white"/>
              </a:solidFill>
              <a:ea typeface="+mn-ea"/>
              <a:cs typeface="+mn-cs"/>
            </a:endParaRPr>
          </a:p>
        </p:txBody>
      </p:sp>
      <p:sp>
        <p:nvSpPr>
          <p:cNvPr id="11" name="TextBox 10"/>
          <p:cNvSpPr txBox="1"/>
          <p:nvPr/>
        </p:nvSpPr>
        <p:spPr>
          <a:xfrm>
            <a:off x="5920996" y="3260749"/>
            <a:ext cx="1066800"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resubmit_flag</a:t>
            </a:r>
            <a:endParaRPr lang="en-US" sz="1000" kern="1200" dirty="0">
              <a:solidFill>
                <a:prstClr val="white"/>
              </a:solidFill>
              <a:ea typeface="+mn-ea"/>
              <a:cs typeface="+mn-cs"/>
            </a:endParaRPr>
          </a:p>
        </p:txBody>
      </p:sp>
      <p:sp>
        <p:nvSpPr>
          <p:cNvPr id="16" name="TextBox 15"/>
          <p:cNvSpPr txBox="1"/>
          <p:nvPr/>
        </p:nvSpPr>
        <p:spPr>
          <a:xfrm>
            <a:off x="7662615" y="1254164"/>
            <a:ext cx="34419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hdr</a:t>
            </a:r>
            <a:endParaRPr lang="en-US" sz="1000" kern="1200" dirty="0">
              <a:solidFill>
                <a:prstClr val="white"/>
              </a:solidFill>
              <a:ea typeface="+mn-ea"/>
              <a:cs typeface="+mn-cs"/>
            </a:endParaRPr>
          </a:p>
        </p:txBody>
      </p:sp>
      <p:sp>
        <p:nvSpPr>
          <p:cNvPr id="18" name="TextBox 17"/>
          <p:cNvSpPr txBox="1"/>
          <p:nvPr/>
        </p:nvSpPr>
        <p:spPr>
          <a:xfrm>
            <a:off x="7564463" y="2002210"/>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19" name="Right Arrow 18"/>
          <p:cNvSpPr/>
          <p:nvPr/>
        </p:nvSpPr>
        <p:spPr>
          <a:xfrm>
            <a:off x="5198392" y="1819421"/>
            <a:ext cx="722603"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1" name="TextBox 20"/>
          <p:cNvSpPr txBox="1"/>
          <p:nvPr/>
        </p:nvSpPr>
        <p:spPr>
          <a:xfrm>
            <a:off x="5935203" y="2002209"/>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24" name="Left Brace 23"/>
          <p:cNvSpPr/>
          <p:nvPr/>
        </p:nvSpPr>
        <p:spPr>
          <a:xfrm>
            <a:off x="4973020" y="2801950"/>
            <a:ext cx="208580" cy="1278779"/>
          </a:xfrm>
          <a:prstGeom prst="lef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25" name="TextBox 24"/>
          <p:cNvSpPr txBox="1"/>
          <p:nvPr/>
        </p:nvSpPr>
        <p:spPr>
          <a:xfrm>
            <a:off x="4621923" y="2711770"/>
            <a:ext cx="369332" cy="1427290"/>
          </a:xfrm>
          <a:prstGeom prst="rect">
            <a:avLst/>
          </a:prstGeom>
          <a:noFill/>
        </p:spPr>
        <p:txBody>
          <a:bodyPr vert="vert270" wrap="square" rtlCol="0">
            <a:spAutoFit/>
          </a:bodyPr>
          <a:lstStyle/>
          <a:p>
            <a:pPr defTabSz="457200">
              <a:buClrTx/>
              <a:buFontTx/>
              <a:buNone/>
            </a:pPr>
            <a:r>
              <a:rPr lang="en-US" sz="1200" kern="1200" dirty="0" err="1" smtClean="0">
                <a:solidFill>
                  <a:prstClr val="black"/>
                </a:solidFill>
                <a:ea typeface="+mn-ea"/>
                <a:cs typeface="+mn-cs"/>
              </a:rPr>
              <a:t>standard_metadata</a:t>
            </a:r>
            <a:endParaRPr lang="en-US" sz="1200" kern="1200" dirty="0">
              <a:solidFill>
                <a:prstClr val="black"/>
              </a:solidFill>
              <a:ea typeface="+mn-ea"/>
              <a:cs typeface="+mn-cs"/>
            </a:endParaRPr>
          </a:p>
        </p:txBody>
      </p:sp>
      <p:sp>
        <p:nvSpPr>
          <p:cNvPr id="23" name="Right Arrow 22"/>
          <p:cNvSpPr/>
          <p:nvPr/>
        </p:nvSpPr>
        <p:spPr>
          <a:xfrm>
            <a:off x="5197745" y="3644515"/>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6" name="Line Callout 1 (No Border) 25"/>
          <p:cNvSpPr/>
          <p:nvPr/>
        </p:nvSpPr>
        <p:spPr>
          <a:xfrm>
            <a:off x="5485128" y="3506969"/>
            <a:ext cx="382272" cy="167573"/>
          </a:xfrm>
          <a:prstGeom prst="callout1">
            <a:avLst>
              <a:gd name="adj1" fmla="val 81660"/>
              <a:gd name="adj2" fmla="val -8333"/>
              <a:gd name="adj3" fmla="val 275598"/>
              <a:gd name="adj4" fmla="val -41871"/>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smtClean="0">
                <a:solidFill>
                  <a:prstClr val="black"/>
                </a:solidFill>
              </a:rPr>
              <a:t>48</a:t>
            </a:r>
            <a:endParaRPr lang="en-US" sz="1200" kern="1200" dirty="0">
              <a:solidFill>
                <a:prstClr val="black"/>
              </a:solidFill>
            </a:endParaRPr>
          </a:p>
        </p:txBody>
      </p:sp>
      <p:sp>
        <p:nvSpPr>
          <p:cNvPr id="27" name="TextBox 26"/>
          <p:cNvSpPr txBox="1"/>
          <p:nvPr/>
        </p:nvSpPr>
        <p:spPr>
          <a:xfrm>
            <a:off x="5920348" y="3677772"/>
            <a:ext cx="1166251"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ingress_timestamp</a:t>
            </a:r>
            <a:endParaRPr lang="en-US" sz="1000" kern="1200" dirty="0">
              <a:solidFill>
                <a:prstClr val="white"/>
              </a:solidFill>
              <a:ea typeface="+mn-ea"/>
              <a:cs typeface="+mn-cs"/>
            </a:endParaRPr>
          </a:p>
        </p:txBody>
      </p:sp>
      <p:sp>
        <p:nvSpPr>
          <p:cNvPr id="28" name="Right Arrow 27"/>
          <p:cNvSpPr/>
          <p:nvPr/>
        </p:nvSpPr>
        <p:spPr>
          <a:xfrm>
            <a:off x="5196453" y="1060014"/>
            <a:ext cx="722603"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0" name="TextBox 29"/>
          <p:cNvSpPr txBox="1"/>
          <p:nvPr/>
        </p:nvSpPr>
        <p:spPr>
          <a:xfrm>
            <a:off x="5942958" y="1247273"/>
            <a:ext cx="34419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hdr</a:t>
            </a:r>
            <a:endParaRPr lang="en-US" sz="1000" kern="1200" dirty="0">
              <a:solidFill>
                <a:prstClr val="white"/>
              </a:solidFill>
              <a:ea typeface="+mn-ea"/>
              <a:cs typeface="+mn-cs"/>
            </a:endParaRPr>
          </a:p>
        </p:txBody>
      </p:sp>
      <p:sp>
        <p:nvSpPr>
          <p:cNvPr id="32" name="Right Arrow 31"/>
          <p:cNvSpPr/>
          <p:nvPr/>
        </p:nvSpPr>
        <p:spPr>
          <a:xfrm>
            <a:off x="8001000" y="280195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3" name="Line Callout 1 (No Border) 32"/>
          <p:cNvSpPr/>
          <p:nvPr/>
        </p:nvSpPr>
        <p:spPr>
          <a:xfrm>
            <a:off x="8229600" y="2711770"/>
            <a:ext cx="221673" cy="120207"/>
          </a:xfrm>
          <a:prstGeom prst="callout1">
            <a:avLst>
              <a:gd name="adj1" fmla="val 81660"/>
              <a:gd name="adj2" fmla="val -8333"/>
              <a:gd name="adj3" fmla="val 335986"/>
              <a:gd name="adj4" fmla="val -65027"/>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a:solidFill>
                  <a:prstClr val="black"/>
                </a:solidFill>
              </a:rPr>
              <a:t>9</a:t>
            </a:r>
          </a:p>
        </p:txBody>
      </p:sp>
      <p:sp>
        <p:nvSpPr>
          <p:cNvPr id="34" name="TextBox 33"/>
          <p:cNvSpPr txBox="1"/>
          <p:nvPr/>
        </p:nvSpPr>
        <p:spPr>
          <a:xfrm>
            <a:off x="7146330" y="2831977"/>
            <a:ext cx="854350"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egress_spec</a:t>
            </a:r>
            <a:endParaRPr lang="en-US" sz="1000" kern="1200" dirty="0">
              <a:solidFill>
                <a:prstClr val="white"/>
              </a:solidFill>
              <a:ea typeface="+mn-ea"/>
              <a:cs typeface="+mn-cs"/>
            </a:endParaRPr>
          </a:p>
        </p:txBody>
      </p:sp>
      <p:sp>
        <p:nvSpPr>
          <p:cNvPr id="35" name="TextBox 34"/>
          <p:cNvSpPr txBox="1"/>
          <p:nvPr/>
        </p:nvSpPr>
        <p:spPr>
          <a:xfrm>
            <a:off x="7247255" y="3201148"/>
            <a:ext cx="734876"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mcast_grp</a:t>
            </a:r>
            <a:endParaRPr lang="en-US" sz="1000" kern="1200" dirty="0">
              <a:solidFill>
                <a:prstClr val="white"/>
              </a:solidFill>
              <a:ea typeface="+mn-ea"/>
              <a:cs typeface="+mn-cs"/>
            </a:endParaRPr>
          </a:p>
        </p:txBody>
      </p:sp>
      <p:sp>
        <p:nvSpPr>
          <p:cNvPr id="36" name="Right Arrow 35"/>
          <p:cNvSpPr/>
          <p:nvPr/>
        </p:nvSpPr>
        <p:spPr>
          <a:xfrm>
            <a:off x="8008104" y="315925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7" name="Line Callout 1 (No Border) 36"/>
          <p:cNvSpPr/>
          <p:nvPr/>
        </p:nvSpPr>
        <p:spPr>
          <a:xfrm>
            <a:off x="8236704" y="3106750"/>
            <a:ext cx="214569" cy="59299"/>
          </a:xfrm>
          <a:prstGeom prst="callout1">
            <a:avLst>
              <a:gd name="adj1" fmla="val 81660"/>
              <a:gd name="adj2" fmla="val -8333"/>
              <a:gd name="adj3" fmla="val 649616"/>
              <a:gd name="adj4" fmla="val -72250"/>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smtClean="0">
                <a:solidFill>
                  <a:prstClr val="black"/>
                </a:solidFill>
              </a:rPr>
              <a:t>16</a:t>
            </a:r>
            <a:endParaRPr lang="en-US" sz="1200" kern="1200" dirty="0">
              <a:solidFill>
                <a:prstClr val="black"/>
              </a:solidFill>
            </a:endParaRPr>
          </a:p>
        </p:txBody>
      </p:sp>
      <p:sp>
        <p:nvSpPr>
          <p:cNvPr id="38" name="TextBox 37"/>
          <p:cNvSpPr txBox="1"/>
          <p:nvPr/>
        </p:nvSpPr>
        <p:spPr>
          <a:xfrm>
            <a:off x="7228342" y="3570320"/>
            <a:ext cx="785574"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clone_spec</a:t>
            </a:r>
            <a:endParaRPr lang="en-US" sz="1000" kern="1200" dirty="0">
              <a:solidFill>
                <a:prstClr val="white"/>
              </a:solidFill>
              <a:ea typeface="+mn-ea"/>
              <a:cs typeface="+mn-cs"/>
            </a:endParaRPr>
          </a:p>
        </p:txBody>
      </p:sp>
      <p:sp>
        <p:nvSpPr>
          <p:cNvPr id="39" name="Right Arrow 38"/>
          <p:cNvSpPr/>
          <p:nvPr/>
        </p:nvSpPr>
        <p:spPr>
          <a:xfrm>
            <a:off x="8015208" y="354239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40" name="Line Callout 1 (No Border) 39"/>
          <p:cNvSpPr/>
          <p:nvPr/>
        </p:nvSpPr>
        <p:spPr>
          <a:xfrm>
            <a:off x="8243808" y="3489886"/>
            <a:ext cx="214569" cy="59299"/>
          </a:xfrm>
          <a:prstGeom prst="callout1">
            <a:avLst>
              <a:gd name="adj1" fmla="val 81660"/>
              <a:gd name="adj2" fmla="val -8333"/>
              <a:gd name="adj3" fmla="val 649616"/>
              <a:gd name="adj4" fmla="val -72250"/>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smtClean="0">
                <a:solidFill>
                  <a:prstClr val="black"/>
                </a:solidFill>
              </a:rPr>
              <a:t>16</a:t>
            </a:r>
            <a:endParaRPr lang="en-US" sz="1200" kern="1200" dirty="0">
              <a:solidFill>
                <a:prstClr val="black"/>
              </a:solidFill>
            </a:endParaRPr>
          </a:p>
        </p:txBody>
      </p:sp>
      <p:sp>
        <p:nvSpPr>
          <p:cNvPr id="41" name="Right Arrow 40"/>
          <p:cNvSpPr/>
          <p:nvPr/>
        </p:nvSpPr>
        <p:spPr>
          <a:xfrm>
            <a:off x="8008104" y="3919808"/>
            <a:ext cx="616704" cy="88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43" name="TextBox 42"/>
          <p:cNvSpPr txBox="1"/>
          <p:nvPr/>
        </p:nvSpPr>
        <p:spPr>
          <a:xfrm>
            <a:off x="7115015" y="3834508"/>
            <a:ext cx="1066800"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resubmit_flag</a:t>
            </a:r>
            <a:endParaRPr lang="en-US" sz="1000" kern="1200" dirty="0">
              <a:solidFill>
                <a:prstClr val="white"/>
              </a:solidFill>
              <a:ea typeface="+mn-ea"/>
              <a:cs typeface="+mn-cs"/>
            </a:endParaRPr>
          </a:p>
        </p:txBody>
      </p:sp>
      <p:sp>
        <p:nvSpPr>
          <p:cNvPr id="45" name="Right Arrow 44"/>
          <p:cNvSpPr/>
          <p:nvPr/>
        </p:nvSpPr>
        <p:spPr>
          <a:xfrm>
            <a:off x="8004874" y="4280006"/>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46" name="Line Callout 1 (No Border) 45"/>
          <p:cNvSpPr/>
          <p:nvPr/>
        </p:nvSpPr>
        <p:spPr>
          <a:xfrm>
            <a:off x="8233474" y="4189826"/>
            <a:ext cx="221673" cy="120207"/>
          </a:xfrm>
          <a:prstGeom prst="callout1">
            <a:avLst>
              <a:gd name="adj1" fmla="val 81660"/>
              <a:gd name="adj2" fmla="val -8333"/>
              <a:gd name="adj3" fmla="val 335986"/>
              <a:gd name="adj4" fmla="val -65027"/>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smtClean="0">
                <a:solidFill>
                  <a:prstClr val="black"/>
                </a:solidFill>
              </a:rPr>
              <a:t>5</a:t>
            </a:r>
            <a:endParaRPr lang="en-US" sz="1200" kern="1200" dirty="0">
              <a:solidFill>
                <a:prstClr val="black"/>
              </a:solidFill>
            </a:endParaRPr>
          </a:p>
        </p:txBody>
      </p:sp>
      <p:sp>
        <p:nvSpPr>
          <p:cNvPr id="47" name="TextBox 46"/>
          <p:cNvSpPr txBox="1"/>
          <p:nvPr/>
        </p:nvSpPr>
        <p:spPr>
          <a:xfrm>
            <a:off x="7086598" y="4287527"/>
            <a:ext cx="918275"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egress_queue</a:t>
            </a:r>
            <a:endParaRPr lang="en-US" sz="1000" kern="1200" dirty="0">
              <a:solidFill>
                <a:prstClr val="white"/>
              </a:solidFill>
              <a:ea typeface="+mn-ea"/>
              <a:cs typeface="+mn-cs"/>
            </a:endParaRPr>
          </a:p>
        </p:txBody>
      </p:sp>
      <p:sp>
        <p:nvSpPr>
          <p:cNvPr id="9" name="Right Brace 8"/>
          <p:cNvSpPr/>
          <p:nvPr/>
        </p:nvSpPr>
        <p:spPr>
          <a:xfrm>
            <a:off x="8624808" y="2742026"/>
            <a:ext cx="207288" cy="1842780"/>
          </a:xfrm>
          <a:prstGeom prst="rightBrac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800" kern="1200">
              <a:solidFill>
                <a:prstClr val="black"/>
              </a:solidFill>
            </a:endParaRPr>
          </a:p>
        </p:txBody>
      </p:sp>
      <p:sp>
        <p:nvSpPr>
          <p:cNvPr id="53" name="TextBox 52"/>
          <p:cNvSpPr txBox="1"/>
          <p:nvPr/>
        </p:nvSpPr>
        <p:spPr>
          <a:xfrm rot="10800000">
            <a:off x="8770103" y="2954350"/>
            <a:ext cx="369332" cy="1513533"/>
          </a:xfrm>
          <a:prstGeom prst="rect">
            <a:avLst/>
          </a:prstGeom>
          <a:noFill/>
        </p:spPr>
        <p:txBody>
          <a:bodyPr vert="vert270" wrap="square" rtlCol="0">
            <a:spAutoFit/>
          </a:bodyPr>
          <a:lstStyle/>
          <a:p>
            <a:pPr defTabSz="457200">
              <a:buClrTx/>
              <a:buFontTx/>
              <a:buNone/>
            </a:pPr>
            <a:r>
              <a:rPr lang="en-US" sz="1200" kern="1200" smtClean="0">
                <a:solidFill>
                  <a:prstClr val="black"/>
                </a:solidFill>
                <a:ea typeface="+mn-ea"/>
                <a:cs typeface="+mn-cs"/>
              </a:rPr>
              <a:t>standard_metadata</a:t>
            </a:r>
            <a:endParaRPr lang="en-US" sz="1200" kern="1200" dirty="0">
              <a:solidFill>
                <a:prstClr val="black"/>
              </a:solidFill>
              <a:ea typeface="+mn-ea"/>
              <a:cs typeface="+mn-cs"/>
            </a:endParaRPr>
          </a:p>
        </p:txBody>
      </p:sp>
    </p:spTree>
    <p:extLst>
      <p:ext uri="{BB962C8B-B14F-4D97-AF65-F5344CB8AC3E}">
        <p14:creationId xmlns:p14="http://schemas.microsoft.com/office/powerpoint/2010/main" val="141187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How does it work? (V1 Architecture)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44</a:t>
            </a:fld>
            <a:endParaRPr lang="en-US" dirty="0">
              <a:solidFill>
                <a:prstClr val="black">
                  <a:tint val="75000"/>
                </a:prstClr>
              </a:solidFill>
            </a:endParaRPr>
          </a:p>
        </p:txBody>
      </p:sp>
      <p:sp>
        <p:nvSpPr>
          <p:cNvPr id="6" name="Right Arrow 5"/>
          <p:cNvSpPr/>
          <p:nvPr/>
        </p:nvSpPr>
        <p:spPr>
          <a:xfrm>
            <a:off x="2985347" y="1099832"/>
            <a:ext cx="623808"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7" name="Right Arrow 6"/>
          <p:cNvSpPr/>
          <p:nvPr/>
        </p:nvSpPr>
        <p:spPr>
          <a:xfrm>
            <a:off x="2985347" y="1847853"/>
            <a:ext cx="623808"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8" name="Rectangle 7"/>
          <p:cNvSpPr/>
          <p:nvPr/>
        </p:nvSpPr>
        <p:spPr>
          <a:xfrm>
            <a:off x="929238" y="1013961"/>
            <a:ext cx="2064505"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57200">
              <a:buClrTx/>
              <a:buFontTx/>
              <a:buNone/>
              <a:tabLst>
                <a:tab pos="1422400" algn="l"/>
              </a:tabLst>
            </a:pPr>
            <a:r>
              <a:rPr lang="en-US" sz="2000" kern="1200" dirty="0" err="1" smtClean="0">
                <a:solidFill>
                  <a:prstClr val="white"/>
                </a:solidFill>
              </a:rPr>
              <a:t>MyIngress</a:t>
            </a:r>
            <a:r>
              <a:rPr lang="en-US" sz="2000" kern="1200" dirty="0" smtClean="0">
                <a:solidFill>
                  <a:prstClr val="white"/>
                </a:solidFill>
              </a:rPr>
              <a:t>()</a:t>
            </a:r>
            <a:endParaRPr lang="en-US" sz="2000" kern="1200" dirty="0">
              <a:solidFill>
                <a:prstClr val="white"/>
              </a:solidFill>
            </a:endParaRPr>
          </a:p>
        </p:txBody>
      </p:sp>
      <p:sp>
        <p:nvSpPr>
          <p:cNvPr id="9" name="Right Arrow 8"/>
          <p:cNvSpPr/>
          <p:nvPr/>
        </p:nvSpPr>
        <p:spPr>
          <a:xfrm>
            <a:off x="185323" y="2844361"/>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10" name="Line Callout 1 (No Border) 9"/>
          <p:cNvSpPr/>
          <p:nvPr/>
        </p:nvSpPr>
        <p:spPr>
          <a:xfrm>
            <a:off x="450727" y="2690361"/>
            <a:ext cx="304800" cy="184027"/>
          </a:xfrm>
          <a:prstGeom prst="callout1">
            <a:avLst>
              <a:gd name="adj1" fmla="val 81660"/>
              <a:gd name="adj2" fmla="val -8333"/>
              <a:gd name="adj3" fmla="val 255872"/>
              <a:gd name="adj4" fmla="val -535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smtClean="0">
                <a:solidFill>
                  <a:prstClr val="black"/>
                </a:solidFill>
              </a:rPr>
              <a:t>9</a:t>
            </a:r>
            <a:endParaRPr lang="en-US" sz="1200" kern="1200" dirty="0">
              <a:solidFill>
                <a:prstClr val="black"/>
              </a:solidFill>
            </a:endParaRPr>
          </a:p>
        </p:txBody>
      </p:sp>
      <p:sp>
        <p:nvSpPr>
          <p:cNvPr id="11" name="Right Arrow 10"/>
          <p:cNvSpPr/>
          <p:nvPr/>
        </p:nvSpPr>
        <p:spPr>
          <a:xfrm>
            <a:off x="186615" y="3368192"/>
            <a:ext cx="722603" cy="1161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12" name="TextBox 11"/>
          <p:cNvSpPr txBox="1"/>
          <p:nvPr/>
        </p:nvSpPr>
        <p:spPr>
          <a:xfrm>
            <a:off x="907927" y="2877618"/>
            <a:ext cx="89308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ingress_port</a:t>
            </a:r>
            <a:endParaRPr lang="en-US" sz="1000" kern="1200" dirty="0">
              <a:solidFill>
                <a:prstClr val="white"/>
              </a:solidFill>
              <a:ea typeface="+mn-ea"/>
              <a:cs typeface="+mn-cs"/>
            </a:endParaRPr>
          </a:p>
        </p:txBody>
      </p:sp>
      <p:sp>
        <p:nvSpPr>
          <p:cNvPr id="13" name="TextBox 12"/>
          <p:cNvSpPr txBox="1"/>
          <p:nvPr/>
        </p:nvSpPr>
        <p:spPr>
          <a:xfrm>
            <a:off x="906635" y="3303160"/>
            <a:ext cx="1066800"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resubmit_flag</a:t>
            </a:r>
            <a:endParaRPr lang="en-US" sz="1000" kern="1200" dirty="0">
              <a:solidFill>
                <a:prstClr val="white"/>
              </a:solidFill>
              <a:ea typeface="+mn-ea"/>
              <a:cs typeface="+mn-cs"/>
            </a:endParaRPr>
          </a:p>
        </p:txBody>
      </p:sp>
      <p:sp>
        <p:nvSpPr>
          <p:cNvPr id="14" name="TextBox 13"/>
          <p:cNvSpPr txBox="1"/>
          <p:nvPr/>
        </p:nvSpPr>
        <p:spPr>
          <a:xfrm>
            <a:off x="2648254" y="1296575"/>
            <a:ext cx="34419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hdr</a:t>
            </a:r>
            <a:endParaRPr lang="en-US" sz="1000" kern="1200" dirty="0">
              <a:solidFill>
                <a:prstClr val="white"/>
              </a:solidFill>
              <a:ea typeface="+mn-ea"/>
              <a:cs typeface="+mn-cs"/>
            </a:endParaRPr>
          </a:p>
        </p:txBody>
      </p:sp>
      <p:sp>
        <p:nvSpPr>
          <p:cNvPr id="15" name="TextBox 14"/>
          <p:cNvSpPr txBox="1"/>
          <p:nvPr/>
        </p:nvSpPr>
        <p:spPr>
          <a:xfrm>
            <a:off x="2550102" y="2044621"/>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16" name="Right Arrow 15"/>
          <p:cNvSpPr/>
          <p:nvPr/>
        </p:nvSpPr>
        <p:spPr>
          <a:xfrm>
            <a:off x="184031" y="1861832"/>
            <a:ext cx="722603"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17" name="TextBox 16"/>
          <p:cNvSpPr txBox="1"/>
          <p:nvPr/>
        </p:nvSpPr>
        <p:spPr>
          <a:xfrm>
            <a:off x="920842" y="2044620"/>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18" name="Right Arrow 17"/>
          <p:cNvSpPr/>
          <p:nvPr/>
        </p:nvSpPr>
        <p:spPr>
          <a:xfrm>
            <a:off x="183384" y="3686926"/>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19" name="Line Callout 1 (No Border) 18"/>
          <p:cNvSpPr/>
          <p:nvPr/>
        </p:nvSpPr>
        <p:spPr>
          <a:xfrm>
            <a:off x="470767" y="3549380"/>
            <a:ext cx="382272" cy="167573"/>
          </a:xfrm>
          <a:prstGeom prst="callout1">
            <a:avLst>
              <a:gd name="adj1" fmla="val 81660"/>
              <a:gd name="adj2" fmla="val -8333"/>
              <a:gd name="adj3" fmla="val 275598"/>
              <a:gd name="adj4" fmla="val -41871"/>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smtClean="0">
                <a:solidFill>
                  <a:prstClr val="black"/>
                </a:solidFill>
              </a:rPr>
              <a:t>48</a:t>
            </a:r>
            <a:endParaRPr lang="en-US" sz="1200" kern="1200" dirty="0">
              <a:solidFill>
                <a:prstClr val="black"/>
              </a:solidFill>
            </a:endParaRPr>
          </a:p>
        </p:txBody>
      </p:sp>
      <p:sp>
        <p:nvSpPr>
          <p:cNvPr id="20" name="TextBox 19"/>
          <p:cNvSpPr txBox="1"/>
          <p:nvPr/>
        </p:nvSpPr>
        <p:spPr>
          <a:xfrm>
            <a:off x="905987" y="3720183"/>
            <a:ext cx="1166251"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ingress_timestamp</a:t>
            </a:r>
            <a:endParaRPr lang="en-US" sz="1000" kern="1200" dirty="0">
              <a:solidFill>
                <a:prstClr val="white"/>
              </a:solidFill>
              <a:ea typeface="+mn-ea"/>
              <a:cs typeface="+mn-cs"/>
            </a:endParaRPr>
          </a:p>
        </p:txBody>
      </p:sp>
      <p:sp>
        <p:nvSpPr>
          <p:cNvPr id="21" name="Right Arrow 20"/>
          <p:cNvSpPr/>
          <p:nvPr/>
        </p:nvSpPr>
        <p:spPr>
          <a:xfrm>
            <a:off x="182092" y="1102425"/>
            <a:ext cx="722603"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2" name="TextBox 21"/>
          <p:cNvSpPr txBox="1"/>
          <p:nvPr/>
        </p:nvSpPr>
        <p:spPr>
          <a:xfrm>
            <a:off x="928597" y="1289684"/>
            <a:ext cx="34419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hdr</a:t>
            </a:r>
            <a:endParaRPr lang="en-US" sz="1000" kern="1200" dirty="0">
              <a:solidFill>
                <a:prstClr val="white"/>
              </a:solidFill>
              <a:ea typeface="+mn-ea"/>
              <a:cs typeface="+mn-cs"/>
            </a:endParaRPr>
          </a:p>
        </p:txBody>
      </p:sp>
      <p:sp>
        <p:nvSpPr>
          <p:cNvPr id="23" name="Right Arrow 22"/>
          <p:cNvSpPr/>
          <p:nvPr/>
        </p:nvSpPr>
        <p:spPr>
          <a:xfrm>
            <a:off x="2986639" y="2844361"/>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4" name="Line Callout 1 (No Border) 23"/>
          <p:cNvSpPr/>
          <p:nvPr/>
        </p:nvSpPr>
        <p:spPr>
          <a:xfrm>
            <a:off x="3215239" y="2754181"/>
            <a:ext cx="221673" cy="120207"/>
          </a:xfrm>
          <a:prstGeom prst="callout1">
            <a:avLst>
              <a:gd name="adj1" fmla="val 81660"/>
              <a:gd name="adj2" fmla="val -8333"/>
              <a:gd name="adj3" fmla="val 335986"/>
              <a:gd name="adj4" fmla="val -65027"/>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a:solidFill>
                  <a:prstClr val="black"/>
                </a:solidFill>
              </a:rPr>
              <a:t>9</a:t>
            </a:r>
          </a:p>
        </p:txBody>
      </p:sp>
      <p:sp>
        <p:nvSpPr>
          <p:cNvPr id="25" name="TextBox 24"/>
          <p:cNvSpPr txBox="1"/>
          <p:nvPr/>
        </p:nvSpPr>
        <p:spPr>
          <a:xfrm>
            <a:off x="2131969" y="2874388"/>
            <a:ext cx="854350"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egress_spec</a:t>
            </a:r>
            <a:endParaRPr lang="en-US" sz="1000" kern="1200" dirty="0">
              <a:solidFill>
                <a:prstClr val="white"/>
              </a:solidFill>
              <a:ea typeface="+mn-ea"/>
              <a:cs typeface="+mn-cs"/>
            </a:endParaRPr>
          </a:p>
        </p:txBody>
      </p:sp>
      <p:sp>
        <p:nvSpPr>
          <p:cNvPr id="26" name="TextBox 25"/>
          <p:cNvSpPr txBox="1"/>
          <p:nvPr/>
        </p:nvSpPr>
        <p:spPr>
          <a:xfrm>
            <a:off x="2232894" y="3243559"/>
            <a:ext cx="734876"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mcast_grp</a:t>
            </a:r>
            <a:endParaRPr lang="en-US" sz="1000" kern="1200" dirty="0">
              <a:solidFill>
                <a:prstClr val="white"/>
              </a:solidFill>
              <a:ea typeface="+mn-ea"/>
              <a:cs typeface="+mn-cs"/>
            </a:endParaRPr>
          </a:p>
        </p:txBody>
      </p:sp>
      <p:sp>
        <p:nvSpPr>
          <p:cNvPr id="27" name="Right Arrow 26"/>
          <p:cNvSpPr/>
          <p:nvPr/>
        </p:nvSpPr>
        <p:spPr>
          <a:xfrm>
            <a:off x="2993743" y="3201665"/>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28" name="Line Callout 1 (No Border) 27"/>
          <p:cNvSpPr/>
          <p:nvPr/>
        </p:nvSpPr>
        <p:spPr>
          <a:xfrm>
            <a:off x="3222343" y="3149161"/>
            <a:ext cx="214569" cy="59299"/>
          </a:xfrm>
          <a:prstGeom prst="callout1">
            <a:avLst>
              <a:gd name="adj1" fmla="val 81660"/>
              <a:gd name="adj2" fmla="val -8333"/>
              <a:gd name="adj3" fmla="val 649616"/>
              <a:gd name="adj4" fmla="val -72250"/>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smtClean="0">
                <a:solidFill>
                  <a:prstClr val="black"/>
                </a:solidFill>
              </a:rPr>
              <a:t>16</a:t>
            </a:r>
            <a:endParaRPr lang="en-US" sz="1200" kern="1200" dirty="0">
              <a:solidFill>
                <a:prstClr val="black"/>
              </a:solidFill>
            </a:endParaRPr>
          </a:p>
        </p:txBody>
      </p:sp>
      <p:sp>
        <p:nvSpPr>
          <p:cNvPr id="29" name="TextBox 28"/>
          <p:cNvSpPr txBox="1"/>
          <p:nvPr/>
        </p:nvSpPr>
        <p:spPr>
          <a:xfrm>
            <a:off x="2213981" y="3612731"/>
            <a:ext cx="785574"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clone_spec</a:t>
            </a:r>
            <a:endParaRPr lang="en-US" sz="1000" kern="1200" dirty="0">
              <a:solidFill>
                <a:prstClr val="white"/>
              </a:solidFill>
              <a:ea typeface="+mn-ea"/>
              <a:cs typeface="+mn-cs"/>
            </a:endParaRPr>
          </a:p>
        </p:txBody>
      </p:sp>
      <p:sp>
        <p:nvSpPr>
          <p:cNvPr id="30" name="Right Arrow 29"/>
          <p:cNvSpPr/>
          <p:nvPr/>
        </p:nvSpPr>
        <p:spPr>
          <a:xfrm>
            <a:off x="3000847" y="3584801"/>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1" name="Line Callout 1 (No Border) 30"/>
          <p:cNvSpPr/>
          <p:nvPr/>
        </p:nvSpPr>
        <p:spPr>
          <a:xfrm>
            <a:off x="3229447" y="3532297"/>
            <a:ext cx="214569" cy="59299"/>
          </a:xfrm>
          <a:prstGeom prst="callout1">
            <a:avLst>
              <a:gd name="adj1" fmla="val 81660"/>
              <a:gd name="adj2" fmla="val -8333"/>
              <a:gd name="adj3" fmla="val 649616"/>
              <a:gd name="adj4" fmla="val -72250"/>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smtClean="0">
                <a:solidFill>
                  <a:prstClr val="black"/>
                </a:solidFill>
              </a:rPr>
              <a:t>16</a:t>
            </a:r>
            <a:endParaRPr lang="en-US" sz="1200" kern="1200" dirty="0">
              <a:solidFill>
                <a:prstClr val="black"/>
              </a:solidFill>
            </a:endParaRPr>
          </a:p>
        </p:txBody>
      </p:sp>
      <p:sp>
        <p:nvSpPr>
          <p:cNvPr id="32" name="Right Arrow 31"/>
          <p:cNvSpPr/>
          <p:nvPr/>
        </p:nvSpPr>
        <p:spPr>
          <a:xfrm>
            <a:off x="2993743" y="3962219"/>
            <a:ext cx="616704" cy="88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3" name="TextBox 32"/>
          <p:cNvSpPr txBox="1"/>
          <p:nvPr/>
        </p:nvSpPr>
        <p:spPr>
          <a:xfrm>
            <a:off x="2100654" y="3876919"/>
            <a:ext cx="1066800"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resubmit_flag</a:t>
            </a:r>
            <a:endParaRPr lang="en-US" sz="1000" kern="1200" dirty="0">
              <a:solidFill>
                <a:prstClr val="white"/>
              </a:solidFill>
              <a:ea typeface="+mn-ea"/>
              <a:cs typeface="+mn-cs"/>
            </a:endParaRPr>
          </a:p>
        </p:txBody>
      </p:sp>
      <p:sp>
        <p:nvSpPr>
          <p:cNvPr id="34" name="Right Arrow 33"/>
          <p:cNvSpPr/>
          <p:nvPr/>
        </p:nvSpPr>
        <p:spPr>
          <a:xfrm>
            <a:off x="2990513" y="4322417"/>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5" name="Line Callout 1 (No Border) 34"/>
          <p:cNvSpPr/>
          <p:nvPr/>
        </p:nvSpPr>
        <p:spPr>
          <a:xfrm>
            <a:off x="3219113" y="4232237"/>
            <a:ext cx="221673" cy="120207"/>
          </a:xfrm>
          <a:prstGeom prst="callout1">
            <a:avLst>
              <a:gd name="adj1" fmla="val 81660"/>
              <a:gd name="adj2" fmla="val -8333"/>
              <a:gd name="adj3" fmla="val 335986"/>
              <a:gd name="adj4" fmla="val -65027"/>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smtClean="0">
                <a:solidFill>
                  <a:prstClr val="black"/>
                </a:solidFill>
              </a:rPr>
              <a:t>5</a:t>
            </a:r>
            <a:endParaRPr lang="en-US" sz="1200" kern="1200" dirty="0">
              <a:solidFill>
                <a:prstClr val="black"/>
              </a:solidFill>
            </a:endParaRPr>
          </a:p>
        </p:txBody>
      </p:sp>
      <p:sp>
        <p:nvSpPr>
          <p:cNvPr id="36" name="TextBox 35"/>
          <p:cNvSpPr txBox="1"/>
          <p:nvPr/>
        </p:nvSpPr>
        <p:spPr>
          <a:xfrm>
            <a:off x="2072237" y="4329938"/>
            <a:ext cx="918275"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egress_queue</a:t>
            </a:r>
            <a:endParaRPr lang="en-US" sz="1000" kern="1200" dirty="0">
              <a:solidFill>
                <a:prstClr val="white"/>
              </a:solidFill>
              <a:ea typeface="+mn-ea"/>
              <a:cs typeface="+mn-cs"/>
            </a:endParaRPr>
          </a:p>
        </p:txBody>
      </p:sp>
      <p:sp>
        <p:nvSpPr>
          <p:cNvPr id="37" name="Right Arrow 36"/>
          <p:cNvSpPr/>
          <p:nvPr/>
        </p:nvSpPr>
        <p:spPr>
          <a:xfrm>
            <a:off x="8358032" y="1099832"/>
            <a:ext cx="623808"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8" name="Right Arrow 37"/>
          <p:cNvSpPr/>
          <p:nvPr/>
        </p:nvSpPr>
        <p:spPr>
          <a:xfrm>
            <a:off x="8358032" y="1847853"/>
            <a:ext cx="623808"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39" name="Rectangle 38"/>
          <p:cNvSpPr/>
          <p:nvPr/>
        </p:nvSpPr>
        <p:spPr>
          <a:xfrm>
            <a:off x="6301923" y="1013961"/>
            <a:ext cx="2064505"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57200">
              <a:buClrTx/>
              <a:buFontTx/>
              <a:buNone/>
              <a:tabLst>
                <a:tab pos="1422400" algn="l"/>
              </a:tabLst>
            </a:pPr>
            <a:r>
              <a:rPr lang="en-US" sz="2000" kern="1200" dirty="0" err="1" smtClean="0">
                <a:solidFill>
                  <a:prstClr val="white"/>
                </a:solidFill>
              </a:rPr>
              <a:t>MyEgress</a:t>
            </a:r>
            <a:r>
              <a:rPr lang="en-US" sz="2000" kern="1200" dirty="0" smtClean="0">
                <a:solidFill>
                  <a:prstClr val="white"/>
                </a:solidFill>
              </a:rPr>
              <a:t>()</a:t>
            </a:r>
            <a:endParaRPr lang="en-US" sz="2000" kern="1200" dirty="0">
              <a:solidFill>
                <a:prstClr val="white"/>
              </a:solidFill>
            </a:endParaRPr>
          </a:p>
        </p:txBody>
      </p:sp>
      <p:sp>
        <p:nvSpPr>
          <p:cNvPr id="40" name="Right Arrow 39"/>
          <p:cNvSpPr/>
          <p:nvPr/>
        </p:nvSpPr>
        <p:spPr>
          <a:xfrm>
            <a:off x="5558008" y="2691961"/>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41" name="Line Callout 1 (No Border) 40"/>
          <p:cNvSpPr/>
          <p:nvPr/>
        </p:nvSpPr>
        <p:spPr>
          <a:xfrm>
            <a:off x="5826317" y="2590088"/>
            <a:ext cx="304800" cy="184027"/>
          </a:xfrm>
          <a:prstGeom prst="callout1">
            <a:avLst>
              <a:gd name="adj1" fmla="val 56394"/>
              <a:gd name="adj2" fmla="val -706"/>
              <a:gd name="adj3" fmla="val 213764"/>
              <a:gd name="adj4" fmla="val -3833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200" kern="1200" dirty="0" smtClean="0">
                <a:solidFill>
                  <a:prstClr val="black"/>
                </a:solidFill>
              </a:rPr>
              <a:t>9</a:t>
            </a:r>
            <a:endParaRPr lang="en-US" sz="1200" kern="1200" dirty="0">
              <a:solidFill>
                <a:prstClr val="black"/>
              </a:solidFill>
            </a:endParaRPr>
          </a:p>
        </p:txBody>
      </p:sp>
      <p:sp>
        <p:nvSpPr>
          <p:cNvPr id="42" name="TextBox 41"/>
          <p:cNvSpPr txBox="1"/>
          <p:nvPr/>
        </p:nvSpPr>
        <p:spPr>
          <a:xfrm>
            <a:off x="6280612" y="2725218"/>
            <a:ext cx="89308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egress_port</a:t>
            </a:r>
            <a:endParaRPr lang="en-US" sz="1000" kern="1200" dirty="0">
              <a:solidFill>
                <a:prstClr val="white"/>
              </a:solidFill>
              <a:ea typeface="+mn-ea"/>
              <a:cs typeface="+mn-cs"/>
            </a:endParaRPr>
          </a:p>
        </p:txBody>
      </p:sp>
      <p:sp>
        <p:nvSpPr>
          <p:cNvPr id="43" name="TextBox 42"/>
          <p:cNvSpPr txBox="1"/>
          <p:nvPr/>
        </p:nvSpPr>
        <p:spPr>
          <a:xfrm>
            <a:off x="8020939" y="1296575"/>
            <a:ext cx="34419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hdr</a:t>
            </a:r>
            <a:endParaRPr lang="en-US" sz="1000" kern="1200" dirty="0">
              <a:solidFill>
                <a:prstClr val="white"/>
              </a:solidFill>
              <a:ea typeface="+mn-ea"/>
              <a:cs typeface="+mn-cs"/>
            </a:endParaRPr>
          </a:p>
        </p:txBody>
      </p:sp>
      <p:sp>
        <p:nvSpPr>
          <p:cNvPr id="44" name="TextBox 43"/>
          <p:cNvSpPr txBox="1"/>
          <p:nvPr/>
        </p:nvSpPr>
        <p:spPr>
          <a:xfrm>
            <a:off x="7922787" y="2044621"/>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45" name="Right Arrow 44"/>
          <p:cNvSpPr/>
          <p:nvPr/>
        </p:nvSpPr>
        <p:spPr>
          <a:xfrm>
            <a:off x="5556716" y="1861832"/>
            <a:ext cx="722603"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46" name="TextBox 45"/>
          <p:cNvSpPr txBox="1"/>
          <p:nvPr/>
        </p:nvSpPr>
        <p:spPr>
          <a:xfrm>
            <a:off x="6293527" y="2044620"/>
            <a:ext cx="435245" cy="246221"/>
          </a:xfrm>
          <a:prstGeom prst="rect">
            <a:avLst/>
          </a:prstGeom>
          <a:noFill/>
        </p:spPr>
        <p:txBody>
          <a:bodyPr wrap="square" lIns="91440" rIns="0" rtlCol="0">
            <a:spAutoFit/>
          </a:bodyPr>
          <a:lstStyle/>
          <a:p>
            <a:pPr defTabSz="457200">
              <a:buClrTx/>
              <a:buFontTx/>
              <a:buNone/>
            </a:pPr>
            <a:r>
              <a:rPr lang="en-US" sz="1000" kern="1200" dirty="0" smtClean="0">
                <a:solidFill>
                  <a:prstClr val="white"/>
                </a:solidFill>
                <a:ea typeface="+mn-ea"/>
                <a:cs typeface="+mn-cs"/>
              </a:rPr>
              <a:t>meta</a:t>
            </a:r>
            <a:endParaRPr lang="en-US" sz="1000" kern="1200" dirty="0">
              <a:solidFill>
                <a:prstClr val="white"/>
              </a:solidFill>
              <a:ea typeface="+mn-ea"/>
              <a:cs typeface="+mn-cs"/>
            </a:endParaRPr>
          </a:p>
        </p:txBody>
      </p:sp>
      <p:sp>
        <p:nvSpPr>
          <p:cNvPr id="47" name="Right Arrow 46"/>
          <p:cNvSpPr/>
          <p:nvPr/>
        </p:nvSpPr>
        <p:spPr>
          <a:xfrm>
            <a:off x="5554777" y="3047663"/>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48" name="Line Callout 1 (No Border) 47"/>
          <p:cNvSpPr/>
          <p:nvPr/>
        </p:nvSpPr>
        <p:spPr>
          <a:xfrm>
            <a:off x="5848789" y="2962261"/>
            <a:ext cx="287665" cy="170803"/>
          </a:xfrm>
          <a:prstGeom prst="callout1">
            <a:avLst>
              <a:gd name="adj1" fmla="val 63513"/>
              <a:gd name="adj2" fmla="val -8333"/>
              <a:gd name="adj3" fmla="val 230230"/>
              <a:gd name="adj4" fmla="val -47258"/>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smtClean="0">
                <a:solidFill>
                  <a:prstClr val="black"/>
                </a:solidFill>
              </a:rPr>
              <a:t>16</a:t>
            </a:r>
            <a:endParaRPr lang="en-US" sz="1200" kern="1200" dirty="0">
              <a:solidFill>
                <a:prstClr val="black"/>
              </a:solidFill>
            </a:endParaRPr>
          </a:p>
        </p:txBody>
      </p:sp>
      <p:sp>
        <p:nvSpPr>
          <p:cNvPr id="49" name="TextBox 48"/>
          <p:cNvSpPr txBox="1"/>
          <p:nvPr/>
        </p:nvSpPr>
        <p:spPr>
          <a:xfrm>
            <a:off x="6277380" y="3080920"/>
            <a:ext cx="1166251"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egress_rid</a:t>
            </a:r>
            <a:endParaRPr lang="en-US" sz="1000" kern="1200" dirty="0">
              <a:solidFill>
                <a:prstClr val="white"/>
              </a:solidFill>
              <a:ea typeface="+mn-ea"/>
              <a:cs typeface="+mn-cs"/>
            </a:endParaRPr>
          </a:p>
        </p:txBody>
      </p:sp>
      <p:sp>
        <p:nvSpPr>
          <p:cNvPr id="50" name="Right Arrow 49"/>
          <p:cNvSpPr/>
          <p:nvPr/>
        </p:nvSpPr>
        <p:spPr>
          <a:xfrm>
            <a:off x="5554777" y="1102425"/>
            <a:ext cx="722603" cy="64475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51" name="TextBox 50"/>
          <p:cNvSpPr txBox="1"/>
          <p:nvPr/>
        </p:nvSpPr>
        <p:spPr>
          <a:xfrm>
            <a:off x="6301282" y="1289684"/>
            <a:ext cx="344198"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hdr</a:t>
            </a:r>
            <a:endParaRPr lang="en-US" sz="1000" kern="1200" dirty="0">
              <a:solidFill>
                <a:prstClr val="white"/>
              </a:solidFill>
              <a:ea typeface="+mn-ea"/>
              <a:cs typeface="+mn-cs"/>
            </a:endParaRPr>
          </a:p>
        </p:txBody>
      </p:sp>
      <p:sp>
        <p:nvSpPr>
          <p:cNvPr id="52" name="TextBox 51"/>
          <p:cNvSpPr txBox="1"/>
          <p:nvPr/>
        </p:nvSpPr>
        <p:spPr>
          <a:xfrm>
            <a:off x="7749724" y="3612731"/>
            <a:ext cx="622516"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clone_id</a:t>
            </a:r>
            <a:endParaRPr lang="en-US" sz="1000" kern="1200" dirty="0">
              <a:solidFill>
                <a:prstClr val="white"/>
              </a:solidFill>
              <a:ea typeface="+mn-ea"/>
              <a:cs typeface="+mn-cs"/>
            </a:endParaRPr>
          </a:p>
        </p:txBody>
      </p:sp>
      <p:sp>
        <p:nvSpPr>
          <p:cNvPr id="53" name="Right Arrow 52"/>
          <p:cNvSpPr/>
          <p:nvPr/>
        </p:nvSpPr>
        <p:spPr>
          <a:xfrm>
            <a:off x="8373532" y="3584801"/>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54" name="Right Arrow 53"/>
          <p:cNvSpPr/>
          <p:nvPr/>
        </p:nvSpPr>
        <p:spPr>
          <a:xfrm>
            <a:off x="8369980" y="4145382"/>
            <a:ext cx="616704" cy="88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55" name="TextBox 54"/>
          <p:cNvSpPr txBox="1"/>
          <p:nvPr/>
        </p:nvSpPr>
        <p:spPr>
          <a:xfrm>
            <a:off x="7710658" y="4054091"/>
            <a:ext cx="658676" cy="246221"/>
          </a:xfrm>
          <a:prstGeom prst="rect">
            <a:avLst/>
          </a:prstGeom>
          <a:noFill/>
        </p:spPr>
        <p:txBody>
          <a:bodyPr wrap="square" lIns="91440" rIns="0" rtlCol="0">
            <a:spAutoFit/>
          </a:bodyPr>
          <a:lstStyle/>
          <a:p>
            <a:pPr defTabSz="457200">
              <a:buClrTx/>
              <a:buFontTx/>
              <a:buNone/>
            </a:pPr>
            <a:r>
              <a:rPr lang="en-US" sz="1000" kern="1200" smtClean="0">
                <a:solidFill>
                  <a:prstClr val="white"/>
                </a:solidFill>
                <a:ea typeface="+mn-ea"/>
                <a:cs typeface="+mn-cs"/>
              </a:rPr>
              <a:t>drop_flag</a:t>
            </a:r>
            <a:endParaRPr lang="en-US" sz="1000" kern="1200" dirty="0">
              <a:solidFill>
                <a:prstClr val="white"/>
              </a:solidFill>
              <a:ea typeface="+mn-ea"/>
              <a:cs typeface="+mn-cs"/>
            </a:endParaRPr>
          </a:p>
        </p:txBody>
      </p:sp>
      <p:sp>
        <p:nvSpPr>
          <p:cNvPr id="56" name="Right Arrow 55"/>
          <p:cNvSpPr/>
          <p:nvPr/>
        </p:nvSpPr>
        <p:spPr>
          <a:xfrm>
            <a:off x="5568985" y="3418694"/>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57" name="Line Callout 1 (No Border) 56"/>
          <p:cNvSpPr/>
          <p:nvPr/>
        </p:nvSpPr>
        <p:spPr>
          <a:xfrm>
            <a:off x="5862997" y="3333292"/>
            <a:ext cx="287665" cy="170803"/>
          </a:xfrm>
          <a:prstGeom prst="callout1">
            <a:avLst>
              <a:gd name="adj1" fmla="val 63513"/>
              <a:gd name="adj2" fmla="val -8333"/>
              <a:gd name="adj3" fmla="val 230230"/>
              <a:gd name="adj4" fmla="val -47258"/>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smtClean="0">
                <a:solidFill>
                  <a:prstClr val="black"/>
                </a:solidFill>
              </a:rPr>
              <a:t>16</a:t>
            </a:r>
            <a:endParaRPr lang="en-US" sz="1200" kern="1200" dirty="0">
              <a:solidFill>
                <a:prstClr val="black"/>
              </a:solidFill>
            </a:endParaRPr>
          </a:p>
        </p:txBody>
      </p:sp>
      <p:sp>
        <p:nvSpPr>
          <p:cNvPr id="58" name="TextBox 57"/>
          <p:cNvSpPr txBox="1"/>
          <p:nvPr/>
        </p:nvSpPr>
        <p:spPr>
          <a:xfrm>
            <a:off x="6291588" y="3451951"/>
            <a:ext cx="1166251"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clone_id</a:t>
            </a:r>
            <a:endParaRPr lang="en-US" sz="1000" kern="1200" dirty="0">
              <a:solidFill>
                <a:prstClr val="white"/>
              </a:solidFill>
              <a:ea typeface="+mn-ea"/>
              <a:cs typeface="+mn-cs"/>
            </a:endParaRPr>
          </a:p>
        </p:txBody>
      </p:sp>
      <p:sp>
        <p:nvSpPr>
          <p:cNvPr id="59" name="Right Arrow 58"/>
          <p:cNvSpPr/>
          <p:nvPr/>
        </p:nvSpPr>
        <p:spPr>
          <a:xfrm>
            <a:off x="5558653" y="3789142"/>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60" name="Line Callout 1 (No Border) 59"/>
          <p:cNvSpPr/>
          <p:nvPr/>
        </p:nvSpPr>
        <p:spPr>
          <a:xfrm>
            <a:off x="5852665" y="3703740"/>
            <a:ext cx="287665" cy="170803"/>
          </a:xfrm>
          <a:prstGeom prst="callout1">
            <a:avLst>
              <a:gd name="adj1" fmla="val 63513"/>
              <a:gd name="adj2" fmla="val -8333"/>
              <a:gd name="adj3" fmla="val 230230"/>
              <a:gd name="adj4" fmla="val -47258"/>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smtClean="0">
                <a:solidFill>
                  <a:prstClr val="black"/>
                </a:solidFill>
              </a:rPr>
              <a:t>16</a:t>
            </a:r>
            <a:endParaRPr lang="en-US" sz="1200" kern="1200" dirty="0">
              <a:solidFill>
                <a:prstClr val="black"/>
              </a:solidFill>
            </a:endParaRPr>
          </a:p>
        </p:txBody>
      </p:sp>
      <p:sp>
        <p:nvSpPr>
          <p:cNvPr id="61" name="TextBox 60"/>
          <p:cNvSpPr txBox="1"/>
          <p:nvPr/>
        </p:nvSpPr>
        <p:spPr>
          <a:xfrm>
            <a:off x="6281256" y="3822399"/>
            <a:ext cx="1166251"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packet_length</a:t>
            </a:r>
            <a:endParaRPr lang="en-US" sz="1000" kern="1200" dirty="0">
              <a:solidFill>
                <a:prstClr val="white"/>
              </a:solidFill>
              <a:ea typeface="+mn-ea"/>
              <a:cs typeface="+mn-cs"/>
            </a:endParaRPr>
          </a:p>
        </p:txBody>
      </p:sp>
      <p:sp>
        <p:nvSpPr>
          <p:cNvPr id="62" name="Right Arrow 61"/>
          <p:cNvSpPr/>
          <p:nvPr/>
        </p:nvSpPr>
        <p:spPr>
          <a:xfrm>
            <a:off x="5544764" y="4485372"/>
            <a:ext cx="722603"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defTabSz="457200">
              <a:buClrTx/>
              <a:buFontTx/>
              <a:buNone/>
            </a:pPr>
            <a:endParaRPr lang="en-US" sz="800" kern="1200" dirty="0">
              <a:solidFill>
                <a:prstClr val="white"/>
              </a:solidFill>
              <a:latin typeface="Arial Narrow" charset="0"/>
              <a:ea typeface="Arial Narrow" charset="0"/>
              <a:cs typeface="Arial Narrow" charset="0"/>
            </a:endParaRPr>
          </a:p>
        </p:txBody>
      </p:sp>
      <p:sp>
        <p:nvSpPr>
          <p:cNvPr id="63" name="Line Callout 1 (No Border) 62"/>
          <p:cNvSpPr/>
          <p:nvPr/>
        </p:nvSpPr>
        <p:spPr>
          <a:xfrm>
            <a:off x="5838776" y="4399970"/>
            <a:ext cx="287665" cy="170803"/>
          </a:xfrm>
          <a:prstGeom prst="callout1">
            <a:avLst>
              <a:gd name="adj1" fmla="val 63513"/>
              <a:gd name="adj2" fmla="val -8333"/>
              <a:gd name="adj3" fmla="val 230230"/>
              <a:gd name="adj4" fmla="val -47258"/>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dirty="0" smtClean="0">
                <a:solidFill>
                  <a:prstClr val="black"/>
                </a:solidFill>
              </a:rPr>
              <a:t>16</a:t>
            </a:r>
            <a:endParaRPr lang="en-US" sz="1200" kern="1200" dirty="0">
              <a:solidFill>
                <a:prstClr val="black"/>
              </a:solidFill>
            </a:endParaRPr>
          </a:p>
        </p:txBody>
      </p:sp>
      <p:sp>
        <p:nvSpPr>
          <p:cNvPr id="64" name="TextBox 63"/>
          <p:cNvSpPr txBox="1"/>
          <p:nvPr/>
        </p:nvSpPr>
        <p:spPr>
          <a:xfrm>
            <a:off x="6267367" y="4518629"/>
            <a:ext cx="1166251" cy="246221"/>
          </a:xfrm>
          <a:prstGeom prst="rect">
            <a:avLst/>
          </a:prstGeom>
          <a:noFill/>
        </p:spPr>
        <p:txBody>
          <a:bodyPr wrap="square" lIns="91440" rIns="0" rtlCol="0">
            <a:spAutoFit/>
          </a:bodyPr>
          <a:lstStyle/>
          <a:p>
            <a:pPr defTabSz="457200">
              <a:buClrTx/>
              <a:buFontTx/>
              <a:buNone/>
            </a:pPr>
            <a:r>
              <a:rPr lang="en-US" sz="1000" kern="1200" dirty="0" err="1" smtClean="0">
                <a:solidFill>
                  <a:prstClr val="white"/>
                </a:solidFill>
                <a:ea typeface="+mn-ea"/>
                <a:cs typeface="+mn-cs"/>
              </a:rPr>
              <a:t>deq_qdepth</a:t>
            </a:r>
            <a:endParaRPr lang="en-US" sz="1000" kern="1200" dirty="0">
              <a:solidFill>
                <a:prstClr val="white"/>
              </a:solidFill>
              <a:ea typeface="+mn-ea"/>
              <a:cs typeface="+mn-cs"/>
            </a:endParaRPr>
          </a:p>
        </p:txBody>
      </p:sp>
      <p:sp>
        <p:nvSpPr>
          <p:cNvPr id="65" name="Oval 64"/>
          <p:cNvSpPr/>
          <p:nvPr/>
        </p:nvSpPr>
        <p:spPr>
          <a:xfrm>
            <a:off x="5646605" y="42448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66" name="Oval 65"/>
          <p:cNvSpPr/>
          <p:nvPr/>
        </p:nvSpPr>
        <p:spPr>
          <a:xfrm>
            <a:off x="5799005" y="42448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67" name="Oval 66"/>
          <p:cNvSpPr/>
          <p:nvPr/>
        </p:nvSpPr>
        <p:spPr>
          <a:xfrm>
            <a:off x="5951405" y="4244842"/>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68" name="Line Callout 1 (No Border) 67"/>
          <p:cNvSpPr/>
          <p:nvPr/>
        </p:nvSpPr>
        <p:spPr>
          <a:xfrm>
            <a:off x="8605059" y="3452361"/>
            <a:ext cx="287665" cy="170803"/>
          </a:xfrm>
          <a:prstGeom prst="callout1">
            <a:avLst>
              <a:gd name="adj1" fmla="val 63513"/>
              <a:gd name="adj2" fmla="val -8333"/>
              <a:gd name="adj3" fmla="val 230230"/>
              <a:gd name="adj4" fmla="val -47258"/>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457200">
              <a:buClrTx/>
              <a:buFontTx/>
              <a:buNone/>
            </a:pPr>
            <a:r>
              <a:rPr lang="en-US" sz="1200" kern="1200" smtClean="0">
                <a:solidFill>
                  <a:prstClr val="black"/>
                </a:solidFill>
              </a:rPr>
              <a:t>16</a:t>
            </a:r>
            <a:endParaRPr lang="en-US" sz="1200" kern="1200" dirty="0">
              <a:solidFill>
                <a:prstClr val="black"/>
              </a:solidFill>
            </a:endParaRPr>
          </a:p>
        </p:txBody>
      </p:sp>
      <p:sp>
        <p:nvSpPr>
          <p:cNvPr id="69" name="Rounded Rectangle 68"/>
          <p:cNvSpPr/>
          <p:nvPr/>
        </p:nvSpPr>
        <p:spPr>
          <a:xfrm>
            <a:off x="3612394" y="895350"/>
            <a:ext cx="1955945" cy="4031457"/>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defTabSz="457200">
              <a:buClrTx/>
              <a:buFontTx/>
              <a:buNone/>
            </a:pPr>
            <a:r>
              <a:rPr lang="en-US" sz="2400" b="1" kern="1200" dirty="0" smtClean="0">
                <a:solidFill>
                  <a:srgbClr val="FFFF00"/>
                </a:solidFill>
              </a:rPr>
              <a:t>P</a:t>
            </a:r>
            <a:r>
              <a:rPr lang="en-US" sz="2400" kern="1200" dirty="0" smtClean="0">
                <a:solidFill>
                  <a:prstClr val="white"/>
                </a:solidFill>
              </a:rPr>
              <a:t>acket </a:t>
            </a:r>
            <a:r>
              <a:rPr lang="en-US" sz="2400" b="1" kern="1200" dirty="0" smtClean="0">
                <a:solidFill>
                  <a:srgbClr val="FFFF00"/>
                </a:solidFill>
              </a:rPr>
              <a:t>R</a:t>
            </a:r>
            <a:r>
              <a:rPr lang="en-US" sz="2400" kern="1200" dirty="0" smtClean="0">
                <a:solidFill>
                  <a:prstClr val="white"/>
                </a:solidFill>
              </a:rPr>
              <a:t>eplication </a:t>
            </a:r>
            <a:r>
              <a:rPr lang="en-US" sz="2400" b="1" kern="1200" dirty="0" smtClean="0">
                <a:solidFill>
                  <a:srgbClr val="FFFF00"/>
                </a:solidFill>
              </a:rPr>
              <a:t>E</a:t>
            </a:r>
            <a:r>
              <a:rPr lang="en-US" sz="2400" kern="1200" dirty="0" smtClean="0">
                <a:solidFill>
                  <a:prstClr val="white"/>
                </a:solidFill>
              </a:rPr>
              <a:t>ngine</a:t>
            </a:r>
            <a:endParaRPr lang="en-US" sz="2400" kern="1200" dirty="0">
              <a:solidFill>
                <a:prstClr val="white"/>
              </a:solidFill>
            </a:endParaRPr>
          </a:p>
        </p:txBody>
      </p:sp>
    </p:spTree>
    <p:extLst>
      <p:ext uri="{BB962C8B-B14F-4D97-AF65-F5344CB8AC3E}">
        <p14:creationId xmlns:p14="http://schemas.microsoft.com/office/powerpoint/2010/main" val="24507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742950"/>
            <a:ext cx="4495800" cy="4114800"/>
          </a:xfrm>
        </p:spPr>
        <p:txBody>
          <a:bodyPr>
            <a:normAutofit/>
          </a:bodyPr>
          <a:lstStyle/>
          <a:p>
            <a:r>
              <a:rPr lang="en-US" b="1" dirty="0"/>
              <a:t>const</a:t>
            </a:r>
            <a:r>
              <a:rPr lang="en-US" dirty="0"/>
              <a:t> bit&lt;9&gt; DROP_PORT = 511</a:t>
            </a:r>
            <a:r>
              <a:rPr lang="en-US" dirty="0" smtClean="0"/>
              <a:t>; </a:t>
            </a:r>
            <a:r>
              <a:rPr lang="en-US" dirty="0">
                <a:solidFill>
                  <a:srgbClr val="0070C0"/>
                </a:solidFill>
              </a:rPr>
              <a:t>/* Specific to V1 architecture </a:t>
            </a:r>
            <a:r>
              <a:rPr lang="en-US" dirty="0" smtClean="0">
                <a:solidFill>
                  <a:srgbClr val="0070C0"/>
                </a:solidFill>
              </a:rPr>
              <a:t>*/</a:t>
            </a:r>
            <a:endParaRPr lang="en-US" dirty="0" smtClean="0"/>
          </a:p>
          <a:p>
            <a:endParaRPr lang="en-US" b="1" dirty="0"/>
          </a:p>
          <a:p>
            <a:r>
              <a:rPr lang="en-US" b="1" dirty="0" smtClean="0"/>
              <a:t>action</a:t>
            </a:r>
            <a:r>
              <a:rPr lang="en-US" dirty="0" smtClean="0"/>
              <a:t> </a:t>
            </a:r>
            <a:r>
              <a:rPr lang="en-US" dirty="0" err="1" smtClean="0"/>
              <a:t>mark_to_drop</a:t>
            </a:r>
            <a:r>
              <a:rPr lang="en-US" dirty="0" smtClean="0"/>
              <a:t>() {</a:t>
            </a:r>
          </a:p>
          <a:p>
            <a:r>
              <a:rPr lang="en-US" dirty="0" smtClean="0"/>
              <a:t>    </a:t>
            </a:r>
            <a:r>
              <a:rPr lang="en-US" dirty="0" err="1" smtClean="0"/>
              <a:t>standard_metadata.egress_spec</a:t>
            </a:r>
            <a:r>
              <a:rPr lang="en-US" dirty="0" smtClean="0"/>
              <a:t> </a:t>
            </a:r>
            <a:r>
              <a:rPr lang="en-US" dirty="0"/>
              <a:t>= DROP_PORT;</a:t>
            </a:r>
          </a:p>
          <a:p>
            <a:r>
              <a:rPr lang="en-US" dirty="0" smtClean="0"/>
              <a:t>    </a:t>
            </a:r>
            <a:r>
              <a:rPr lang="en-US" dirty="0" err="1"/>
              <a:t>standard_metadata.mgast_grp</a:t>
            </a:r>
            <a:r>
              <a:rPr lang="en-US" dirty="0"/>
              <a:t>   = 0;</a:t>
            </a:r>
          </a:p>
          <a:p>
            <a:r>
              <a:rPr lang="en-US" dirty="0" smtClean="0"/>
              <a:t>}</a:t>
            </a:r>
            <a:endParaRPr lang="en-US" dirty="0"/>
          </a:p>
          <a:p>
            <a:endParaRPr lang="en-US" dirty="0"/>
          </a:p>
          <a:p>
            <a:r>
              <a:rPr lang="en-US" b="1" dirty="0"/>
              <a:t>control</a:t>
            </a:r>
            <a:r>
              <a:rPr lang="en-US" dirty="0"/>
              <a:t> </a:t>
            </a:r>
            <a:r>
              <a:rPr lang="en-US" dirty="0" err="1" smtClean="0"/>
              <a:t>MyIngress</a:t>
            </a:r>
            <a:r>
              <a:rPr lang="en-US" dirty="0" smtClean="0"/>
              <a:t>(</a:t>
            </a:r>
            <a:r>
              <a:rPr lang="en-US" b="1" dirty="0" smtClean="0">
                <a:solidFill>
                  <a:srgbClr val="0070C0"/>
                </a:solidFill>
              </a:rPr>
              <a:t>inout</a:t>
            </a:r>
            <a:r>
              <a:rPr lang="en-US" dirty="0" smtClean="0"/>
              <a:t> </a:t>
            </a:r>
            <a:r>
              <a:rPr lang="en-US" b="1" dirty="0" err="1">
                <a:solidFill>
                  <a:srgbClr val="00B050"/>
                </a:solidFill>
              </a:rPr>
              <a:t>my_headers_t</a:t>
            </a:r>
            <a:r>
              <a:rPr lang="en-US" dirty="0"/>
              <a:t>     </a:t>
            </a:r>
            <a:r>
              <a:rPr lang="en-US" dirty="0" smtClean="0"/>
              <a:t>    </a:t>
            </a:r>
            <a:r>
              <a:rPr lang="en-US" dirty="0" err="1" smtClean="0"/>
              <a:t>hdr</a:t>
            </a:r>
            <a:r>
              <a:rPr lang="en-US" dirty="0"/>
              <a:t>,</a:t>
            </a:r>
          </a:p>
          <a:p>
            <a:r>
              <a:rPr lang="en-US" dirty="0"/>
              <a:t>    </a:t>
            </a:r>
            <a:r>
              <a:rPr lang="en-US" dirty="0" smtClean="0"/>
              <a:t>              </a:t>
            </a:r>
            <a:r>
              <a:rPr lang="en-US" b="1" dirty="0" smtClean="0">
                <a:solidFill>
                  <a:srgbClr val="0070C0"/>
                </a:solidFill>
              </a:rPr>
              <a:t>inout</a:t>
            </a:r>
            <a:r>
              <a:rPr lang="en-US" dirty="0" smtClean="0"/>
              <a:t> </a:t>
            </a:r>
            <a:r>
              <a:rPr lang="en-US" b="1" dirty="0" err="1">
                <a:solidFill>
                  <a:srgbClr val="00B050"/>
                </a:solidFill>
              </a:rPr>
              <a:t>my_metadata_t</a:t>
            </a:r>
            <a:r>
              <a:rPr lang="en-US" dirty="0"/>
              <a:t>   </a:t>
            </a:r>
            <a:r>
              <a:rPr lang="en-US" dirty="0" smtClean="0"/>
              <a:t>     </a:t>
            </a:r>
            <a:r>
              <a:rPr lang="en-US" dirty="0"/>
              <a:t>meta,</a:t>
            </a:r>
          </a:p>
          <a:p>
            <a:r>
              <a:rPr lang="en-US" dirty="0"/>
              <a:t>   </a:t>
            </a:r>
            <a:r>
              <a:rPr lang="en-US" dirty="0" smtClean="0"/>
              <a:t>               </a:t>
            </a:r>
            <a:r>
              <a:rPr lang="en-US" b="1" dirty="0" smtClean="0">
                <a:solidFill>
                  <a:srgbClr val="0070C0"/>
                </a:solidFill>
              </a:rPr>
              <a:t>inout</a:t>
            </a:r>
            <a:r>
              <a:rPr lang="en-US" dirty="0" smtClean="0"/>
              <a:t> </a:t>
            </a:r>
            <a:r>
              <a:rPr lang="en-US" b="1" dirty="0" err="1">
                <a:solidFill>
                  <a:srgbClr val="00B050"/>
                </a:solidFill>
              </a:rPr>
              <a:t>standard_metadata_t</a:t>
            </a:r>
            <a:r>
              <a:rPr lang="en-US" dirty="0"/>
              <a:t>  </a:t>
            </a:r>
            <a:r>
              <a:rPr lang="en-US" dirty="0" err="1"/>
              <a:t>standard_metadata</a:t>
            </a:r>
            <a:r>
              <a:rPr lang="en-US" dirty="0"/>
              <a:t>)</a:t>
            </a:r>
          </a:p>
          <a:p>
            <a:r>
              <a:rPr lang="en-US" dirty="0"/>
              <a:t>{</a:t>
            </a:r>
          </a:p>
          <a:p>
            <a:r>
              <a:rPr lang="en-US" dirty="0" smtClean="0"/>
              <a:t>    </a:t>
            </a:r>
            <a:r>
              <a:rPr lang="en-US" dirty="0">
                <a:solidFill>
                  <a:srgbClr val="0070C0"/>
                </a:solidFill>
              </a:rPr>
              <a:t>/* Local Declarations </a:t>
            </a:r>
            <a:r>
              <a:rPr lang="en-US" dirty="0" smtClean="0">
                <a:solidFill>
                  <a:srgbClr val="0070C0"/>
                </a:solidFill>
              </a:rPr>
              <a:t>*/</a:t>
            </a:r>
          </a:p>
          <a:p>
            <a:endParaRPr lang="en-US" dirty="0">
              <a:solidFill>
                <a:srgbClr val="0070C0"/>
              </a:solidFill>
            </a:endParaRPr>
          </a:p>
          <a:p>
            <a:r>
              <a:rPr lang="en-US" b="1" dirty="0" smtClean="0"/>
              <a:t>    action</a:t>
            </a:r>
            <a:r>
              <a:rPr lang="en-US" dirty="0" smtClean="0"/>
              <a:t> </a:t>
            </a:r>
            <a:r>
              <a:rPr lang="en-US" dirty="0" err="1"/>
              <a:t>swap_mac</a:t>
            </a:r>
            <a:r>
              <a:rPr lang="en-US" dirty="0"/>
              <a:t>(</a:t>
            </a:r>
            <a:r>
              <a:rPr lang="en-US" b="1" dirty="0">
                <a:solidFill>
                  <a:srgbClr val="0070C0"/>
                </a:solidFill>
              </a:rPr>
              <a:t>inout</a:t>
            </a:r>
            <a:r>
              <a:rPr lang="en-US" dirty="0"/>
              <a:t> </a:t>
            </a:r>
            <a:r>
              <a:rPr lang="en-US" b="1" dirty="0">
                <a:solidFill>
                  <a:srgbClr val="00B050"/>
                </a:solidFill>
              </a:rPr>
              <a:t>bit</a:t>
            </a:r>
            <a:r>
              <a:rPr lang="en-US" dirty="0">
                <a:solidFill>
                  <a:srgbClr val="00B050"/>
                </a:solidFill>
              </a:rPr>
              <a:t>&lt;48&gt;</a:t>
            </a:r>
            <a:r>
              <a:rPr lang="en-US" dirty="0"/>
              <a:t> </a:t>
            </a:r>
            <a:r>
              <a:rPr lang="en-US" dirty="0" err="1"/>
              <a:t>dst</a:t>
            </a:r>
            <a:r>
              <a:rPr lang="en-US" dirty="0"/>
              <a:t>, </a:t>
            </a:r>
            <a:r>
              <a:rPr lang="en-US" b="1" dirty="0">
                <a:solidFill>
                  <a:srgbClr val="0070C0"/>
                </a:solidFill>
              </a:rPr>
              <a:t>inout</a:t>
            </a:r>
            <a:r>
              <a:rPr lang="en-US" dirty="0"/>
              <a:t> </a:t>
            </a:r>
            <a:r>
              <a:rPr lang="en-US" b="1" dirty="0">
                <a:solidFill>
                  <a:srgbClr val="00B050"/>
                </a:solidFill>
              </a:rPr>
              <a:t>bit</a:t>
            </a:r>
            <a:r>
              <a:rPr lang="en-US" dirty="0">
                <a:solidFill>
                  <a:srgbClr val="00B050"/>
                </a:solidFill>
              </a:rPr>
              <a:t>&lt;48&gt;</a:t>
            </a:r>
            <a:r>
              <a:rPr lang="en-US" dirty="0"/>
              <a:t> </a:t>
            </a:r>
            <a:r>
              <a:rPr lang="en-US" dirty="0" err="1"/>
              <a:t>src</a:t>
            </a:r>
            <a:r>
              <a:rPr lang="en-US" dirty="0"/>
              <a:t>) {</a:t>
            </a:r>
          </a:p>
          <a:p>
            <a:r>
              <a:rPr lang="en-US" dirty="0"/>
              <a:t>        </a:t>
            </a:r>
            <a:r>
              <a:rPr lang="en-US" b="1" dirty="0">
                <a:solidFill>
                  <a:srgbClr val="00B050"/>
                </a:solidFill>
              </a:rPr>
              <a:t>bit</a:t>
            </a:r>
            <a:r>
              <a:rPr lang="en-US" dirty="0">
                <a:solidFill>
                  <a:srgbClr val="00B050"/>
                </a:solidFill>
              </a:rPr>
              <a:t>&lt;48&gt;</a:t>
            </a:r>
            <a:r>
              <a:rPr lang="en-US" dirty="0"/>
              <a:t> </a:t>
            </a:r>
            <a:r>
              <a:rPr lang="en-US" dirty="0" err="1"/>
              <a:t>tmp</a:t>
            </a:r>
            <a:r>
              <a:rPr lang="en-US" dirty="0" smtClean="0"/>
              <a:t>;</a:t>
            </a:r>
            <a:endParaRPr lang="en-US" dirty="0"/>
          </a:p>
          <a:p>
            <a:r>
              <a:rPr lang="en-US" dirty="0"/>
              <a:t>        </a:t>
            </a:r>
            <a:r>
              <a:rPr lang="en-US" dirty="0" err="1"/>
              <a:t>tmp</a:t>
            </a:r>
            <a:r>
              <a:rPr lang="en-US" dirty="0"/>
              <a:t> = </a:t>
            </a:r>
            <a:r>
              <a:rPr lang="en-US" dirty="0" err="1"/>
              <a:t>dst</a:t>
            </a:r>
            <a:r>
              <a:rPr lang="en-US" dirty="0"/>
              <a:t>; </a:t>
            </a:r>
            <a:r>
              <a:rPr lang="en-US" dirty="0" err="1"/>
              <a:t>dst</a:t>
            </a:r>
            <a:r>
              <a:rPr lang="en-US" dirty="0"/>
              <a:t> = </a:t>
            </a:r>
            <a:r>
              <a:rPr lang="en-US" dirty="0" err="1"/>
              <a:t>src</a:t>
            </a:r>
            <a:r>
              <a:rPr lang="en-US" dirty="0"/>
              <a:t>; </a:t>
            </a:r>
            <a:r>
              <a:rPr lang="en-US" dirty="0" err="1"/>
              <a:t>src</a:t>
            </a:r>
            <a:r>
              <a:rPr lang="en-US" dirty="0"/>
              <a:t> = </a:t>
            </a:r>
            <a:r>
              <a:rPr lang="en-US" dirty="0" err="1"/>
              <a:t>tmp</a:t>
            </a:r>
            <a:r>
              <a:rPr lang="en-US" dirty="0"/>
              <a:t>;</a:t>
            </a:r>
          </a:p>
          <a:p>
            <a:r>
              <a:rPr lang="en-US" dirty="0"/>
              <a:t>    }</a:t>
            </a:r>
          </a:p>
          <a:p>
            <a:endParaRPr lang="en-US" dirty="0"/>
          </a:p>
          <a:p>
            <a:r>
              <a:rPr lang="en-US" dirty="0"/>
              <a:t>    </a:t>
            </a:r>
            <a:r>
              <a:rPr lang="en-US" b="1" dirty="0"/>
              <a:t>action</a:t>
            </a:r>
            <a:r>
              <a:rPr lang="en-US" dirty="0"/>
              <a:t> </a:t>
            </a:r>
            <a:r>
              <a:rPr lang="en-US" dirty="0" err="1" smtClean="0"/>
              <a:t>reflect_to_other_port</a:t>
            </a:r>
            <a:r>
              <a:rPr lang="en-US" dirty="0" smtClean="0"/>
              <a:t>() </a:t>
            </a:r>
            <a:r>
              <a:rPr lang="en-US" dirty="0"/>
              <a:t>{</a:t>
            </a:r>
          </a:p>
          <a:p>
            <a:r>
              <a:rPr lang="en-US" dirty="0"/>
              <a:t>        </a:t>
            </a:r>
            <a:r>
              <a:rPr lang="en-US" dirty="0" err="1"/>
              <a:t>standard_metadata.egress_spec</a:t>
            </a:r>
            <a:r>
              <a:rPr lang="en-US" dirty="0"/>
              <a:t> </a:t>
            </a:r>
            <a:r>
              <a:rPr lang="en-US" dirty="0" smtClean="0"/>
              <a:t>=</a:t>
            </a:r>
          </a:p>
          <a:p>
            <a:r>
              <a:rPr lang="en-US" dirty="0"/>
              <a:t> </a:t>
            </a:r>
            <a:r>
              <a:rPr lang="en-US" dirty="0" smtClean="0"/>
              <a:t>                         </a:t>
            </a:r>
            <a:r>
              <a:rPr lang="en-US" dirty="0" err="1"/>
              <a:t>standard_metadata.ingress_port</a:t>
            </a:r>
            <a:r>
              <a:rPr lang="en-US" dirty="0"/>
              <a:t> ^ 1;</a:t>
            </a:r>
          </a:p>
          <a:p>
            <a:r>
              <a:rPr lang="en-US" dirty="0"/>
              <a:t>    }</a:t>
            </a:r>
          </a:p>
          <a:p>
            <a:r>
              <a:rPr lang="en-US" dirty="0"/>
              <a:t>    </a:t>
            </a:r>
          </a:p>
        </p:txBody>
      </p:sp>
      <p:sp>
        <p:nvSpPr>
          <p:cNvPr id="3" name="Title 2"/>
          <p:cNvSpPr>
            <a:spLocks noGrp="1"/>
          </p:cNvSpPr>
          <p:nvPr>
            <p:ph type="title"/>
          </p:nvPr>
        </p:nvSpPr>
        <p:spPr/>
        <p:txBody>
          <a:bodyPr>
            <a:normAutofit fontScale="90000"/>
          </a:bodyPr>
          <a:lstStyle/>
          <a:p>
            <a:r>
              <a:rPr lang="en-US" dirty="0" smtClean="0"/>
              <a:t>Simple Actions and Expressions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45</a:t>
            </a:fld>
            <a:endParaRPr lang="en-US" dirty="0">
              <a:solidFill>
                <a:prstClr val="black">
                  <a:tint val="75000"/>
                </a:prstClr>
              </a:solidFill>
            </a:endParaRPr>
          </a:p>
        </p:txBody>
      </p:sp>
      <p:sp>
        <p:nvSpPr>
          <p:cNvPr id="9" name="Content Placeholder 8"/>
          <p:cNvSpPr>
            <a:spLocks noGrp="1"/>
          </p:cNvSpPr>
          <p:nvPr>
            <p:ph sz="half" idx="10"/>
          </p:nvPr>
        </p:nvSpPr>
        <p:spPr>
          <a:xfrm>
            <a:off x="4724400" y="742950"/>
            <a:ext cx="4131734" cy="4114800"/>
          </a:xfrm>
        </p:spPr>
        <p:txBody>
          <a:bodyPr/>
          <a:lstStyle/>
          <a:p>
            <a:r>
              <a:rPr lang="en-US" dirty="0" smtClean="0"/>
              <a:t>Very similar to C functions</a:t>
            </a:r>
          </a:p>
          <a:p>
            <a:r>
              <a:rPr lang="en-US" dirty="0" smtClean="0"/>
              <a:t>Can </a:t>
            </a:r>
            <a:r>
              <a:rPr lang="en-US" dirty="0" smtClean="0"/>
              <a:t>be declared inside a control or globally</a:t>
            </a:r>
          </a:p>
          <a:p>
            <a:r>
              <a:rPr lang="en-US" dirty="0" smtClean="0"/>
              <a:t>Parameters have type and direction</a:t>
            </a:r>
          </a:p>
          <a:p>
            <a:r>
              <a:rPr lang="en-US" dirty="0" smtClean="0"/>
              <a:t>Variables </a:t>
            </a:r>
            <a:r>
              <a:rPr lang="en-US" dirty="0" smtClean="0"/>
              <a:t>can be instantiated inside</a:t>
            </a:r>
          </a:p>
          <a:p>
            <a:endParaRPr lang="en-US" dirty="0"/>
          </a:p>
          <a:p>
            <a:r>
              <a:rPr lang="en-US" dirty="0" smtClean="0"/>
              <a:t>Standard Arithmetic and Logical operations are supported</a:t>
            </a:r>
          </a:p>
          <a:p>
            <a:pPr lvl="1"/>
            <a:r>
              <a:rPr lang="en-US" dirty="0" smtClean="0"/>
              <a:t>+, -, *</a:t>
            </a:r>
          </a:p>
          <a:p>
            <a:pPr lvl="1"/>
            <a:r>
              <a:rPr lang="en-US" dirty="0" smtClean="0"/>
              <a:t>~, &amp;, |, ^, &gt;&gt;, &lt;&lt;</a:t>
            </a:r>
          </a:p>
          <a:p>
            <a:pPr lvl="1"/>
            <a:r>
              <a:rPr lang="en-US" dirty="0" smtClean="0"/>
              <a:t>==, !=, &gt;, &gt;=, &lt;, &lt;=</a:t>
            </a:r>
          </a:p>
          <a:p>
            <a:pPr lvl="1"/>
            <a:r>
              <a:rPr lang="en-US" dirty="0" smtClean="0"/>
              <a:t>No division/modulo</a:t>
            </a:r>
          </a:p>
          <a:p>
            <a:r>
              <a:rPr lang="en-US" dirty="0" smtClean="0"/>
              <a:t>Additional operations:</a:t>
            </a:r>
          </a:p>
          <a:p>
            <a:pPr lvl="1"/>
            <a:r>
              <a:rPr lang="en-US" dirty="0" smtClean="0"/>
              <a:t>Bit-slicing: [</a:t>
            </a:r>
            <a:r>
              <a:rPr lang="en-US" dirty="0" err="1" smtClean="0"/>
              <a:t>m:l</a:t>
            </a:r>
            <a:r>
              <a:rPr lang="en-US" dirty="0" smtClean="0"/>
              <a:t>]</a:t>
            </a:r>
          </a:p>
          <a:p>
            <a:pPr lvl="2"/>
            <a:r>
              <a:rPr lang="en-US" dirty="0" smtClean="0"/>
              <a:t>Works as l-value too</a:t>
            </a:r>
          </a:p>
          <a:p>
            <a:pPr lvl="1"/>
            <a:r>
              <a:rPr lang="en-US" dirty="0" smtClean="0"/>
              <a:t>Bit Concatenation: ++ </a:t>
            </a:r>
            <a:endParaRPr lang="en-US" dirty="0"/>
          </a:p>
        </p:txBody>
      </p:sp>
      <p:sp>
        <p:nvSpPr>
          <p:cNvPr id="6" name="Rectangle 5"/>
          <p:cNvSpPr/>
          <p:nvPr/>
        </p:nvSpPr>
        <p:spPr>
          <a:xfrm>
            <a:off x="2020529" y="1047750"/>
            <a:ext cx="2627671"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defTabSz="457200">
              <a:buClrTx/>
              <a:buFontTx/>
              <a:buNone/>
            </a:pPr>
            <a:r>
              <a:rPr lang="en-US" sz="900" kern="1200" dirty="0">
                <a:solidFill>
                  <a:srgbClr val="0070C0"/>
                </a:solidFill>
                <a:latin typeface="Menlo" charset="0"/>
                <a:ea typeface="Menlo" charset="0"/>
                <a:cs typeface="Menlo" charset="0"/>
              </a:rPr>
              <a:t>/* Already defined in v1model.p4 */</a:t>
            </a:r>
          </a:p>
        </p:txBody>
      </p:sp>
    </p:spTree>
    <p:extLst>
      <p:ext uri="{BB962C8B-B14F-4D97-AF65-F5344CB8AC3E}">
        <p14:creationId xmlns:p14="http://schemas.microsoft.com/office/powerpoint/2010/main" val="365316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11" end="1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14" end="14"/>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xEl>
                                              <p:pRg st="15" end="15"/>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xEl>
                                              <p:pRg st="18" end="18"/>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
                                            <p:txEl>
                                              <p:pRg st="19" end="19"/>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
                                            <p:txEl>
                                              <p:pRg st="20" end="20"/>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
                                            <p:txEl>
                                              <p:pRg st="21" end="21"/>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9">
                                            <p:txEl>
                                              <p:pRg st="5" end="5"/>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9">
                                            <p:txEl>
                                              <p:pRg st="6" end="6"/>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9">
                                            <p:txEl>
                                              <p:pRg st="7" end="7"/>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9">
                                            <p:txEl>
                                              <p:pRg st="8" end="8"/>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
                                            <p:txEl>
                                              <p:pRg st="10" end="10"/>
                                            </p:txEl>
                                          </p:spTgt>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9">
                                            <p:txEl>
                                              <p:pRg st="11" end="11"/>
                                            </p:txEl>
                                          </p:spTgt>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9">
                                            <p:txEl>
                                              <p:pRg st="12" end="12"/>
                                            </p:txEl>
                                          </p:spTgt>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Simple Actions and Expressions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46</a:t>
            </a:fld>
            <a:endParaRPr lang="en-US" dirty="0">
              <a:solidFill>
                <a:prstClr val="black">
                  <a:tint val="75000"/>
                </a:prstClr>
              </a:solidFill>
            </a:endParaRPr>
          </a:p>
        </p:txBody>
      </p:sp>
      <p:sp>
        <p:nvSpPr>
          <p:cNvPr id="2" name="Content Placeholder 1"/>
          <p:cNvSpPr>
            <a:spLocks noGrp="1"/>
          </p:cNvSpPr>
          <p:nvPr>
            <p:ph sz="half" idx="15"/>
          </p:nvPr>
        </p:nvSpPr>
        <p:spPr>
          <a:xfrm>
            <a:off x="152400" y="742950"/>
            <a:ext cx="4419600" cy="4114800"/>
          </a:xfrm>
        </p:spPr>
        <p:txBody>
          <a:bodyPr>
            <a:normAutofit/>
          </a:bodyPr>
          <a:lstStyle/>
          <a:p>
            <a:pPr marL="0" indent="0">
              <a:buNone/>
            </a:pPr>
            <a:r>
              <a:rPr lang="en-US" b="1" dirty="0"/>
              <a:t>const</a:t>
            </a:r>
            <a:r>
              <a:rPr lang="en-US" dirty="0"/>
              <a:t> bit&lt;9&gt; DROP_PORT = 511</a:t>
            </a:r>
            <a:r>
              <a:rPr lang="en-US" dirty="0" smtClean="0"/>
              <a:t>;  </a:t>
            </a:r>
            <a:r>
              <a:rPr lang="en-US" dirty="0" smtClean="0">
                <a:solidFill>
                  <a:srgbClr val="0070C0"/>
                </a:solidFill>
              </a:rPr>
              <a:t>/* V1 </a:t>
            </a:r>
            <a:r>
              <a:rPr lang="en-US" dirty="0" err="1" smtClean="0">
                <a:solidFill>
                  <a:srgbClr val="0070C0"/>
                </a:solidFill>
              </a:rPr>
              <a:t>Architecure</a:t>
            </a:r>
            <a:r>
              <a:rPr lang="en-US" dirty="0" smtClean="0">
                <a:solidFill>
                  <a:srgbClr val="0070C0"/>
                </a:solidFill>
              </a:rPr>
              <a:t>-specific */</a:t>
            </a:r>
          </a:p>
          <a:p>
            <a:pPr marL="0" indent="0">
              <a:buNone/>
            </a:pPr>
            <a:endParaRPr lang="en-US" b="1" dirty="0"/>
          </a:p>
          <a:p>
            <a:pPr marL="0" indent="0">
              <a:buNone/>
            </a:pPr>
            <a:r>
              <a:rPr lang="en-US" b="1" dirty="0" smtClean="0"/>
              <a:t>action</a:t>
            </a:r>
            <a:r>
              <a:rPr lang="en-US" dirty="0" smtClean="0"/>
              <a:t> </a:t>
            </a:r>
            <a:r>
              <a:rPr lang="en-US" dirty="0" err="1" smtClean="0"/>
              <a:t>mark_to_drop</a:t>
            </a:r>
            <a:r>
              <a:rPr lang="en-US" dirty="0" smtClean="0"/>
              <a:t>() {  </a:t>
            </a:r>
            <a:r>
              <a:rPr lang="en-US" dirty="0" smtClean="0">
                <a:solidFill>
                  <a:srgbClr val="0070C0"/>
                </a:solidFill>
              </a:rPr>
              <a:t>/* </a:t>
            </a:r>
            <a:r>
              <a:rPr lang="en-US" dirty="0">
                <a:solidFill>
                  <a:srgbClr val="0070C0"/>
                </a:solidFill>
              </a:rPr>
              <a:t>Already defined in v1model.p4 </a:t>
            </a:r>
            <a:r>
              <a:rPr lang="en-US" dirty="0" smtClean="0">
                <a:solidFill>
                  <a:srgbClr val="0070C0"/>
                </a:solidFill>
              </a:rPr>
              <a:t>*/</a:t>
            </a:r>
            <a:endParaRPr lang="en-US" dirty="0" smtClean="0"/>
          </a:p>
          <a:p>
            <a:pPr marL="0" indent="0">
              <a:buNone/>
            </a:pPr>
            <a:r>
              <a:rPr lang="en-US" dirty="0" smtClean="0"/>
              <a:t>    </a:t>
            </a:r>
            <a:r>
              <a:rPr lang="en-US" dirty="0" err="1" smtClean="0"/>
              <a:t>standard_metadata.egress_spec</a:t>
            </a:r>
            <a:r>
              <a:rPr lang="en-US" dirty="0" smtClean="0"/>
              <a:t> </a:t>
            </a:r>
            <a:r>
              <a:rPr lang="en-US" dirty="0"/>
              <a:t>= DROP_PORT;</a:t>
            </a:r>
          </a:p>
          <a:p>
            <a:pPr marL="0" indent="0">
              <a:buNone/>
            </a:pPr>
            <a:r>
              <a:rPr lang="en-US" dirty="0" smtClean="0"/>
              <a:t>    </a:t>
            </a:r>
            <a:r>
              <a:rPr lang="en-US" dirty="0" err="1"/>
              <a:t>standard_metadata.mgast_grp</a:t>
            </a:r>
            <a:r>
              <a:rPr lang="en-US" dirty="0"/>
              <a:t>   = 0;</a:t>
            </a:r>
          </a:p>
          <a:p>
            <a:pPr marL="0" indent="0">
              <a:buNone/>
            </a:pPr>
            <a:r>
              <a:rPr lang="en-US" dirty="0" smtClean="0"/>
              <a:t>}</a:t>
            </a:r>
            <a:endParaRPr lang="en-US" dirty="0"/>
          </a:p>
          <a:p>
            <a:pPr marL="0" indent="0">
              <a:buNone/>
            </a:pPr>
            <a:endParaRPr lang="en-US" dirty="0"/>
          </a:p>
          <a:p>
            <a:pPr marL="0" indent="0">
              <a:buNone/>
            </a:pPr>
            <a:r>
              <a:rPr lang="en-US" b="1" dirty="0"/>
              <a:t>control</a:t>
            </a:r>
            <a:r>
              <a:rPr lang="en-US" dirty="0"/>
              <a:t> </a:t>
            </a:r>
            <a:r>
              <a:rPr lang="en-US" dirty="0" err="1" smtClean="0"/>
              <a:t>MyIngress</a:t>
            </a:r>
            <a:r>
              <a:rPr lang="en-US" dirty="0" smtClean="0"/>
              <a:t>(</a:t>
            </a:r>
            <a:r>
              <a:rPr lang="en-US" b="1" dirty="0" smtClean="0">
                <a:solidFill>
                  <a:srgbClr val="0070C0"/>
                </a:solidFill>
              </a:rPr>
              <a:t>inout</a:t>
            </a:r>
            <a:r>
              <a:rPr lang="en-US" dirty="0" smtClean="0"/>
              <a:t> </a:t>
            </a:r>
            <a:r>
              <a:rPr lang="en-US" b="1" dirty="0" err="1">
                <a:solidFill>
                  <a:srgbClr val="00B050"/>
                </a:solidFill>
              </a:rPr>
              <a:t>my_headers_t</a:t>
            </a:r>
            <a:r>
              <a:rPr lang="en-US" dirty="0"/>
              <a:t>     </a:t>
            </a:r>
            <a:r>
              <a:rPr lang="en-US" dirty="0" smtClean="0"/>
              <a:t>   </a:t>
            </a:r>
            <a:r>
              <a:rPr lang="en-US" dirty="0" err="1" smtClean="0"/>
              <a:t>hdr</a:t>
            </a:r>
            <a:r>
              <a:rPr lang="en-US" dirty="0"/>
              <a:t>,</a:t>
            </a:r>
          </a:p>
          <a:p>
            <a:pPr marL="0" indent="0">
              <a:buNone/>
            </a:pPr>
            <a:r>
              <a:rPr lang="en-US" dirty="0"/>
              <a:t>    </a:t>
            </a:r>
            <a:r>
              <a:rPr lang="en-US" dirty="0" smtClean="0"/>
              <a:t>              </a:t>
            </a:r>
            <a:r>
              <a:rPr lang="en-US" b="1" dirty="0" smtClean="0">
                <a:solidFill>
                  <a:srgbClr val="0070C0"/>
                </a:solidFill>
              </a:rPr>
              <a:t>inout</a:t>
            </a:r>
            <a:r>
              <a:rPr lang="en-US" dirty="0" smtClean="0"/>
              <a:t> </a:t>
            </a:r>
            <a:r>
              <a:rPr lang="en-US" b="1" dirty="0" err="1">
                <a:solidFill>
                  <a:srgbClr val="00B050"/>
                </a:solidFill>
              </a:rPr>
              <a:t>my_metadata_t</a:t>
            </a:r>
            <a:r>
              <a:rPr lang="en-US" dirty="0"/>
              <a:t>    </a:t>
            </a:r>
            <a:r>
              <a:rPr lang="en-US" dirty="0" smtClean="0"/>
              <a:t>   meta</a:t>
            </a:r>
            <a:r>
              <a:rPr lang="en-US" dirty="0"/>
              <a:t>,</a:t>
            </a:r>
          </a:p>
          <a:p>
            <a:pPr marL="0" indent="0">
              <a:buNone/>
            </a:pPr>
            <a:r>
              <a:rPr lang="en-US" dirty="0"/>
              <a:t>   </a:t>
            </a:r>
            <a:r>
              <a:rPr lang="en-US" dirty="0" smtClean="0"/>
              <a:t>               </a:t>
            </a:r>
            <a:r>
              <a:rPr lang="en-US" b="1" dirty="0" smtClean="0">
                <a:solidFill>
                  <a:srgbClr val="0070C0"/>
                </a:solidFill>
              </a:rPr>
              <a:t>inout</a:t>
            </a:r>
            <a:r>
              <a:rPr lang="en-US" dirty="0" smtClean="0"/>
              <a:t> </a:t>
            </a:r>
            <a:r>
              <a:rPr lang="en-US" b="1" dirty="0" err="1" smtClean="0">
                <a:solidFill>
                  <a:srgbClr val="00B050"/>
                </a:solidFill>
              </a:rPr>
              <a:t>standard_metadata_t</a:t>
            </a:r>
            <a:r>
              <a:rPr lang="en-US" dirty="0" smtClean="0"/>
              <a:t> </a:t>
            </a:r>
            <a:r>
              <a:rPr lang="en-US" dirty="0" err="1" smtClean="0"/>
              <a:t>standard_metadata</a:t>
            </a:r>
            <a:r>
              <a:rPr lang="en-US" dirty="0"/>
              <a:t>)</a:t>
            </a:r>
          </a:p>
          <a:p>
            <a:pPr marL="0" indent="0">
              <a:buNone/>
            </a:pPr>
            <a:r>
              <a:rPr lang="en-US" dirty="0" smtClean="0"/>
              <a:t>{</a:t>
            </a:r>
          </a:p>
          <a:p>
            <a:pPr marL="0" indent="0">
              <a:buNone/>
            </a:pPr>
            <a:r>
              <a:rPr lang="en-US" dirty="0"/>
              <a:t> </a:t>
            </a:r>
            <a:r>
              <a:rPr lang="en-US" dirty="0" smtClean="0"/>
              <a:t>   </a:t>
            </a:r>
            <a:r>
              <a:rPr lang="en-US" dirty="0" smtClean="0">
                <a:solidFill>
                  <a:srgbClr val="0070C0"/>
                </a:solidFill>
              </a:rPr>
              <a:t>/* Local Declarations */</a:t>
            </a:r>
          </a:p>
          <a:p>
            <a:pPr marL="0" indent="0">
              <a:buNone/>
            </a:pPr>
            <a:endParaRPr lang="en-US" dirty="0"/>
          </a:p>
          <a:p>
            <a:pPr marL="0" indent="0">
              <a:buNone/>
            </a:pPr>
            <a:r>
              <a:rPr lang="en-US" b="1" dirty="0" smtClean="0"/>
              <a:t>    action</a:t>
            </a:r>
            <a:r>
              <a:rPr lang="en-US" dirty="0" smtClean="0"/>
              <a:t> </a:t>
            </a:r>
            <a:r>
              <a:rPr lang="en-US" dirty="0" err="1"/>
              <a:t>swap_mac</a:t>
            </a:r>
            <a:r>
              <a:rPr lang="en-US" dirty="0"/>
              <a:t>(</a:t>
            </a:r>
            <a:r>
              <a:rPr lang="en-US" b="1" dirty="0">
                <a:solidFill>
                  <a:srgbClr val="0070C0"/>
                </a:solidFill>
              </a:rPr>
              <a:t>inout</a:t>
            </a:r>
            <a:r>
              <a:rPr lang="en-US" dirty="0"/>
              <a:t> </a:t>
            </a:r>
            <a:r>
              <a:rPr lang="en-US" b="1" dirty="0">
                <a:solidFill>
                  <a:srgbClr val="00B050"/>
                </a:solidFill>
              </a:rPr>
              <a:t>bit</a:t>
            </a:r>
            <a:r>
              <a:rPr lang="en-US" dirty="0">
                <a:solidFill>
                  <a:srgbClr val="00B050"/>
                </a:solidFill>
              </a:rPr>
              <a:t>&lt;48&gt;</a:t>
            </a:r>
            <a:r>
              <a:rPr lang="en-US" dirty="0"/>
              <a:t> </a:t>
            </a:r>
            <a:r>
              <a:rPr lang="en-US" dirty="0" err="1"/>
              <a:t>dst</a:t>
            </a:r>
            <a:r>
              <a:rPr lang="en-US" dirty="0"/>
              <a:t>, </a:t>
            </a:r>
            <a:r>
              <a:rPr lang="en-US" b="1" dirty="0">
                <a:solidFill>
                  <a:srgbClr val="0070C0"/>
                </a:solidFill>
              </a:rPr>
              <a:t>inout</a:t>
            </a:r>
            <a:r>
              <a:rPr lang="en-US" dirty="0"/>
              <a:t> </a:t>
            </a:r>
            <a:r>
              <a:rPr lang="en-US" b="1" dirty="0">
                <a:solidFill>
                  <a:srgbClr val="00B050"/>
                </a:solidFill>
              </a:rPr>
              <a:t>bit</a:t>
            </a:r>
            <a:r>
              <a:rPr lang="en-US" dirty="0">
                <a:solidFill>
                  <a:srgbClr val="00B050"/>
                </a:solidFill>
              </a:rPr>
              <a:t>&lt;48&gt;</a:t>
            </a:r>
            <a:r>
              <a:rPr lang="en-US" dirty="0"/>
              <a:t> </a:t>
            </a:r>
            <a:r>
              <a:rPr lang="en-US" dirty="0" err="1"/>
              <a:t>src</a:t>
            </a:r>
            <a:r>
              <a:rPr lang="en-US" dirty="0"/>
              <a:t>) {</a:t>
            </a:r>
          </a:p>
          <a:p>
            <a:pPr marL="0" indent="0">
              <a:buNone/>
            </a:pPr>
            <a:r>
              <a:rPr lang="en-US" dirty="0"/>
              <a:t>        </a:t>
            </a:r>
            <a:r>
              <a:rPr lang="en-US" b="1" dirty="0">
                <a:solidFill>
                  <a:srgbClr val="00B050"/>
                </a:solidFill>
              </a:rPr>
              <a:t>bit</a:t>
            </a:r>
            <a:r>
              <a:rPr lang="en-US" dirty="0">
                <a:solidFill>
                  <a:srgbClr val="00B050"/>
                </a:solidFill>
              </a:rPr>
              <a:t>&lt;48&gt;</a:t>
            </a:r>
            <a:r>
              <a:rPr lang="en-US" dirty="0"/>
              <a:t> </a:t>
            </a:r>
            <a:r>
              <a:rPr lang="en-US" dirty="0" err="1"/>
              <a:t>tmp</a:t>
            </a:r>
            <a:r>
              <a:rPr lang="en-US" dirty="0" smtClean="0"/>
              <a:t>;</a:t>
            </a:r>
            <a:endParaRPr lang="en-US" dirty="0"/>
          </a:p>
          <a:p>
            <a:pPr marL="0" indent="0">
              <a:buNone/>
            </a:pPr>
            <a:r>
              <a:rPr lang="en-US" dirty="0"/>
              <a:t>        </a:t>
            </a:r>
            <a:r>
              <a:rPr lang="en-US" dirty="0" err="1"/>
              <a:t>tmp</a:t>
            </a:r>
            <a:r>
              <a:rPr lang="en-US" dirty="0"/>
              <a:t> = </a:t>
            </a:r>
            <a:r>
              <a:rPr lang="en-US" dirty="0" err="1"/>
              <a:t>dst</a:t>
            </a:r>
            <a:r>
              <a:rPr lang="en-US" dirty="0"/>
              <a:t>; </a:t>
            </a:r>
            <a:r>
              <a:rPr lang="en-US" dirty="0" err="1"/>
              <a:t>dst</a:t>
            </a:r>
            <a:r>
              <a:rPr lang="en-US" dirty="0"/>
              <a:t> = </a:t>
            </a:r>
            <a:r>
              <a:rPr lang="en-US" dirty="0" err="1"/>
              <a:t>src</a:t>
            </a:r>
            <a:r>
              <a:rPr lang="en-US" dirty="0"/>
              <a:t>; </a:t>
            </a:r>
            <a:r>
              <a:rPr lang="en-US" dirty="0" err="1"/>
              <a:t>src</a:t>
            </a:r>
            <a:r>
              <a:rPr lang="en-US" dirty="0"/>
              <a:t> = </a:t>
            </a:r>
            <a:r>
              <a:rPr lang="en-US" dirty="0" err="1"/>
              <a:t>tmp</a:t>
            </a:r>
            <a:r>
              <a:rPr lang="en-US" dirty="0"/>
              <a:t>;</a:t>
            </a:r>
          </a:p>
          <a:p>
            <a:pPr marL="0" indent="0">
              <a:buNone/>
            </a:pPr>
            <a:r>
              <a:rPr lang="en-US" dirty="0"/>
              <a:t>    }</a:t>
            </a:r>
          </a:p>
          <a:p>
            <a:pPr marL="0" indent="0">
              <a:buNone/>
            </a:pPr>
            <a:endParaRPr lang="en-US" dirty="0"/>
          </a:p>
          <a:p>
            <a:pPr marL="0" indent="0">
              <a:buNone/>
            </a:pPr>
            <a:r>
              <a:rPr lang="en-US" dirty="0"/>
              <a:t>    </a:t>
            </a:r>
            <a:r>
              <a:rPr lang="en-US" b="1" dirty="0"/>
              <a:t>action</a:t>
            </a:r>
            <a:r>
              <a:rPr lang="en-US" dirty="0"/>
              <a:t> </a:t>
            </a:r>
            <a:r>
              <a:rPr lang="en-US" dirty="0" err="1" smtClean="0"/>
              <a:t>reflect_to_other_port</a:t>
            </a:r>
            <a:r>
              <a:rPr lang="en-US" dirty="0" smtClean="0"/>
              <a:t>() </a:t>
            </a:r>
            <a:r>
              <a:rPr lang="en-US" dirty="0"/>
              <a:t>{</a:t>
            </a:r>
          </a:p>
          <a:p>
            <a:pPr marL="0" indent="0">
              <a:buNone/>
            </a:pPr>
            <a:r>
              <a:rPr lang="en-US" dirty="0"/>
              <a:t>        </a:t>
            </a:r>
            <a:r>
              <a:rPr lang="en-US" dirty="0" err="1"/>
              <a:t>standard_metadata.egress_spec</a:t>
            </a:r>
            <a:r>
              <a:rPr lang="en-US" dirty="0"/>
              <a:t> </a:t>
            </a:r>
            <a:r>
              <a:rPr lang="en-US" dirty="0" smtClean="0"/>
              <a:t>=</a:t>
            </a:r>
          </a:p>
          <a:p>
            <a:pPr marL="0" indent="0">
              <a:buNone/>
            </a:pPr>
            <a:r>
              <a:rPr lang="en-US" dirty="0"/>
              <a:t> </a:t>
            </a:r>
            <a:r>
              <a:rPr lang="en-US" dirty="0" smtClean="0"/>
              <a:t>                         </a:t>
            </a:r>
            <a:r>
              <a:rPr lang="en-US" dirty="0" err="1"/>
              <a:t>standard_metadata.ingress_port</a:t>
            </a:r>
            <a:r>
              <a:rPr lang="en-US" dirty="0"/>
              <a:t> ^ 1;</a:t>
            </a:r>
          </a:p>
          <a:p>
            <a:pPr marL="0" indent="0">
              <a:buNone/>
            </a:pPr>
            <a:r>
              <a:rPr lang="en-US" dirty="0"/>
              <a:t>    }</a:t>
            </a:r>
          </a:p>
          <a:p>
            <a:pPr marL="0" indent="0">
              <a:buNone/>
            </a:pPr>
            <a:r>
              <a:rPr lang="en-US" dirty="0"/>
              <a:t>    </a:t>
            </a:r>
          </a:p>
        </p:txBody>
      </p:sp>
      <p:sp>
        <p:nvSpPr>
          <p:cNvPr id="11" name="Content Placeholder 10"/>
          <p:cNvSpPr>
            <a:spLocks noGrp="1"/>
          </p:cNvSpPr>
          <p:nvPr>
            <p:ph sz="half" idx="16"/>
          </p:nvPr>
        </p:nvSpPr>
        <p:spPr>
          <a:xfrm>
            <a:off x="4724400" y="742950"/>
            <a:ext cx="4114800" cy="4114800"/>
          </a:xfrm>
        </p:spPr>
        <p:txBody>
          <a:bodyPr/>
          <a:lstStyle/>
          <a:p>
            <a:pPr marL="0" indent="0">
              <a:buNone/>
            </a:pPr>
            <a:r>
              <a:rPr lang="en-US" dirty="0" smtClean="0"/>
              <a:t>   </a:t>
            </a:r>
            <a:r>
              <a:rPr lang="en-US" dirty="0" smtClean="0">
                <a:solidFill>
                  <a:srgbClr val="0070C0"/>
                </a:solidFill>
              </a:rPr>
              <a:t>/* The body of the control */</a:t>
            </a:r>
          </a:p>
          <a:p>
            <a:pPr marL="0" indent="0">
              <a:buNone/>
            </a:pPr>
            <a:r>
              <a:rPr lang="en-US" dirty="0" smtClean="0"/>
              <a:t> </a:t>
            </a:r>
          </a:p>
          <a:p>
            <a:pPr marL="0" indent="0">
              <a:buNone/>
            </a:pPr>
            <a:r>
              <a:rPr lang="en-US" b="1" dirty="0"/>
              <a:t> </a:t>
            </a:r>
            <a:r>
              <a:rPr lang="en-US" b="1" dirty="0" smtClean="0"/>
              <a:t>  </a:t>
            </a:r>
            <a:r>
              <a:rPr lang="mr-IN" b="1" dirty="0" err="1" smtClean="0"/>
              <a:t>apply</a:t>
            </a:r>
            <a:r>
              <a:rPr lang="mr-IN" dirty="0" smtClean="0"/>
              <a:t> </a:t>
            </a:r>
            <a:r>
              <a:rPr lang="mr-IN" dirty="0"/>
              <a:t>{</a:t>
            </a:r>
          </a:p>
          <a:p>
            <a:pPr marL="0" indent="0">
              <a:buNone/>
            </a:pPr>
            <a:r>
              <a:rPr lang="mr-IN" dirty="0"/>
              <a:t>        </a:t>
            </a:r>
            <a:r>
              <a:rPr lang="mr-IN" b="1" dirty="0" err="1"/>
              <a:t>if</a:t>
            </a:r>
            <a:r>
              <a:rPr lang="mr-IN" dirty="0"/>
              <a:t> (</a:t>
            </a:r>
            <a:r>
              <a:rPr lang="mr-IN" dirty="0" err="1"/>
              <a:t>hdr.ethernet.dstAddr</a:t>
            </a:r>
            <a:r>
              <a:rPr lang="mr-IN" dirty="0"/>
              <a:t>[40:40] == 0x1) {</a:t>
            </a:r>
          </a:p>
          <a:p>
            <a:pPr marL="0" indent="0">
              <a:buNone/>
            </a:pPr>
            <a:r>
              <a:rPr lang="mr-IN" dirty="0"/>
              <a:t>            </a:t>
            </a:r>
            <a:r>
              <a:rPr lang="mr-IN" dirty="0" err="1"/>
              <a:t>mark_to_drop</a:t>
            </a:r>
            <a:r>
              <a:rPr lang="mr-IN" dirty="0"/>
              <a:t>();</a:t>
            </a:r>
          </a:p>
          <a:p>
            <a:pPr marL="0" indent="0">
              <a:buNone/>
            </a:pPr>
            <a:r>
              <a:rPr lang="mr-IN" dirty="0"/>
              <a:t>        } </a:t>
            </a:r>
            <a:r>
              <a:rPr lang="mr-IN" b="1" dirty="0" err="1"/>
              <a:t>else</a:t>
            </a:r>
            <a:r>
              <a:rPr lang="mr-IN" dirty="0"/>
              <a:t> {</a:t>
            </a:r>
          </a:p>
          <a:p>
            <a:pPr marL="0" indent="0">
              <a:buNone/>
            </a:pPr>
            <a:r>
              <a:rPr lang="mr-IN" dirty="0"/>
              <a:t>            </a:t>
            </a:r>
            <a:r>
              <a:rPr lang="mr-IN" dirty="0" err="1"/>
              <a:t>swap_mac</a:t>
            </a:r>
            <a:r>
              <a:rPr lang="mr-IN" dirty="0"/>
              <a:t>(</a:t>
            </a:r>
            <a:r>
              <a:rPr lang="mr-IN" dirty="0" err="1"/>
              <a:t>hdr.ethernet.dstAddr</a:t>
            </a:r>
            <a:r>
              <a:rPr lang="mr-IN" dirty="0"/>
              <a:t>, </a:t>
            </a:r>
            <a:endParaRPr lang="en-US" dirty="0" smtClean="0"/>
          </a:p>
          <a:p>
            <a:pPr marL="0" indent="0">
              <a:buNone/>
            </a:pPr>
            <a:r>
              <a:rPr lang="en-US" dirty="0"/>
              <a:t> </a:t>
            </a:r>
            <a:r>
              <a:rPr lang="en-US" dirty="0" smtClean="0"/>
              <a:t>                    </a:t>
            </a:r>
            <a:r>
              <a:rPr lang="mr-IN" dirty="0" err="1" smtClean="0"/>
              <a:t>hdr.ethernet.srcAddr</a:t>
            </a:r>
            <a:r>
              <a:rPr lang="mr-IN" dirty="0"/>
              <a:t>);</a:t>
            </a:r>
          </a:p>
          <a:p>
            <a:pPr marL="0" indent="0">
              <a:buNone/>
            </a:pPr>
            <a:r>
              <a:rPr lang="mr-IN" dirty="0"/>
              <a:t>            </a:t>
            </a:r>
            <a:r>
              <a:rPr lang="mr-IN" dirty="0" err="1" smtClean="0"/>
              <a:t>reflect</a:t>
            </a:r>
            <a:r>
              <a:rPr lang="mr-IN" dirty="0" smtClean="0"/>
              <a:t>_</a:t>
            </a:r>
            <a:r>
              <a:rPr lang="en-US" dirty="0" smtClean="0"/>
              <a:t>to_</a:t>
            </a:r>
            <a:r>
              <a:rPr lang="mr-IN" dirty="0" err="1" smtClean="0"/>
              <a:t>other</a:t>
            </a:r>
            <a:r>
              <a:rPr lang="en-US" dirty="0" smtClean="0"/>
              <a:t>_port</a:t>
            </a:r>
            <a:r>
              <a:rPr lang="mr-IN" dirty="0" smtClean="0"/>
              <a:t>();</a:t>
            </a:r>
            <a:endParaRPr lang="mr-IN" dirty="0"/>
          </a:p>
          <a:p>
            <a:pPr marL="0" indent="0">
              <a:buNone/>
            </a:pPr>
            <a:r>
              <a:rPr lang="mr-IN" dirty="0"/>
              <a:t>        }</a:t>
            </a:r>
          </a:p>
          <a:p>
            <a:pPr marL="0" indent="0">
              <a:buNone/>
            </a:pPr>
            <a:r>
              <a:rPr lang="mr-IN" dirty="0"/>
              <a:t>    </a:t>
            </a:r>
            <a:r>
              <a:rPr lang="mr-IN" dirty="0" smtClean="0"/>
              <a:t>}</a:t>
            </a:r>
            <a:endParaRPr lang="en-US" dirty="0" smtClean="0"/>
          </a:p>
          <a:p>
            <a:pPr marL="0" indent="0">
              <a:buNone/>
            </a:pPr>
            <a:r>
              <a:rPr lang="en-US" dirty="0"/>
              <a:t>}</a:t>
            </a:r>
          </a:p>
        </p:txBody>
      </p:sp>
    </p:spTree>
    <p:extLst>
      <p:ext uri="{BB962C8B-B14F-4D97-AF65-F5344CB8AC3E}">
        <p14:creationId xmlns:p14="http://schemas.microsoft.com/office/powerpoint/2010/main" val="186727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sz="1100" b="1" u="sng" dirty="0" smtClean="0">
                <a:latin typeface="+mn-lt"/>
              </a:rPr>
              <a:t>Example:</a:t>
            </a:r>
            <a:r>
              <a:rPr lang="en-US" sz="1100" b="1" dirty="0" smtClean="0">
                <a:latin typeface="+mn-lt"/>
              </a:rPr>
              <a:t> Encapsulating IPv4 into a 2-label MPLS packet</a:t>
            </a:r>
          </a:p>
          <a:p>
            <a:r>
              <a:rPr lang="en-US" b="1" dirty="0" smtClean="0"/>
              <a:t>header</a:t>
            </a:r>
            <a:r>
              <a:rPr lang="en-US" dirty="0" smtClean="0"/>
              <a:t> </a:t>
            </a:r>
            <a:r>
              <a:rPr lang="en-US" dirty="0" err="1" smtClean="0"/>
              <a:t>mpls_t</a:t>
            </a:r>
            <a:r>
              <a:rPr lang="en-US" dirty="0" smtClean="0"/>
              <a:t> {</a:t>
            </a:r>
          </a:p>
          <a:p>
            <a:r>
              <a:rPr lang="en-US" dirty="0" smtClean="0"/>
              <a:t>    </a:t>
            </a:r>
            <a:r>
              <a:rPr lang="en-US" b="1" dirty="0" smtClean="0">
                <a:solidFill>
                  <a:srgbClr val="00B050"/>
                </a:solidFill>
              </a:rPr>
              <a:t>bit</a:t>
            </a:r>
            <a:r>
              <a:rPr lang="en-US" dirty="0" smtClean="0">
                <a:solidFill>
                  <a:srgbClr val="00B050"/>
                </a:solidFill>
              </a:rPr>
              <a:t>&lt;20&gt;</a:t>
            </a:r>
            <a:r>
              <a:rPr lang="en-US" dirty="0" smtClean="0"/>
              <a:t> label;</a:t>
            </a:r>
          </a:p>
          <a:p>
            <a:r>
              <a:rPr lang="en-US" dirty="0"/>
              <a:t> </a:t>
            </a:r>
            <a:r>
              <a:rPr lang="en-US" dirty="0" smtClean="0"/>
              <a:t>   </a:t>
            </a:r>
            <a:r>
              <a:rPr lang="en-US" b="1" dirty="0" smtClean="0">
                <a:solidFill>
                  <a:srgbClr val="00B050"/>
                </a:solidFill>
              </a:rPr>
              <a:t>bit</a:t>
            </a:r>
            <a:r>
              <a:rPr lang="en-US" dirty="0" smtClean="0">
                <a:solidFill>
                  <a:srgbClr val="00B050"/>
                </a:solidFill>
              </a:rPr>
              <a:t>&lt;3&gt;</a:t>
            </a:r>
            <a:r>
              <a:rPr lang="en-US" dirty="0" smtClean="0"/>
              <a:t>  </a:t>
            </a:r>
            <a:r>
              <a:rPr lang="en-US" dirty="0" err="1" smtClean="0"/>
              <a:t>exp</a:t>
            </a:r>
            <a:r>
              <a:rPr lang="en-US" dirty="0" smtClean="0"/>
              <a:t>;</a:t>
            </a:r>
          </a:p>
          <a:p>
            <a:r>
              <a:rPr lang="en-US" dirty="0"/>
              <a:t> </a:t>
            </a:r>
            <a:r>
              <a:rPr lang="en-US" dirty="0" smtClean="0"/>
              <a:t>   </a:t>
            </a:r>
            <a:r>
              <a:rPr lang="en-US" b="1" dirty="0" smtClean="0">
                <a:solidFill>
                  <a:srgbClr val="00B050"/>
                </a:solidFill>
              </a:rPr>
              <a:t>bit</a:t>
            </a:r>
            <a:r>
              <a:rPr lang="en-US" dirty="0" smtClean="0">
                <a:solidFill>
                  <a:srgbClr val="00B050"/>
                </a:solidFill>
              </a:rPr>
              <a:t>&lt;1&gt;</a:t>
            </a:r>
            <a:r>
              <a:rPr lang="en-US" dirty="0" smtClean="0"/>
              <a:t>  </a:t>
            </a:r>
            <a:r>
              <a:rPr lang="en-US" dirty="0" err="1" smtClean="0"/>
              <a:t>bos</a:t>
            </a:r>
            <a:r>
              <a:rPr lang="en-US" dirty="0" smtClean="0"/>
              <a:t>;</a:t>
            </a:r>
          </a:p>
          <a:p>
            <a:r>
              <a:rPr lang="en-US" dirty="0"/>
              <a:t> </a:t>
            </a:r>
            <a:r>
              <a:rPr lang="en-US" dirty="0" smtClean="0"/>
              <a:t>   </a:t>
            </a:r>
            <a:r>
              <a:rPr lang="en-US" b="1" dirty="0" smtClean="0">
                <a:solidFill>
                  <a:srgbClr val="00B050"/>
                </a:solidFill>
              </a:rPr>
              <a:t>bit</a:t>
            </a:r>
            <a:r>
              <a:rPr lang="en-US" dirty="0" smtClean="0">
                <a:solidFill>
                  <a:srgbClr val="00B050"/>
                </a:solidFill>
              </a:rPr>
              <a:t>&lt;8&gt;</a:t>
            </a:r>
            <a:r>
              <a:rPr lang="en-US" dirty="0" smtClean="0"/>
              <a:t>  ttl;</a:t>
            </a:r>
          </a:p>
          <a:p>
            <a:r>
              <a:rPr lang="en-US" dirty="0"/>
              <a:t>}</a:t>
            </a:r>
            <a:endParaRPr lang="en-US" dirty="0" smtClean="0"/>
          </a:p>
          <a:p>
            <a:endParaRPr lang="en-US" dirty="0" smtClean="0"/>
          </a:p>
          <a:p>
            <a:r>
              <a:rPr lang="en-US" b="1" dirty="0" smtClean="0"/>
              <a:t>action</a:t>
            </a:r>
            <a:r>
              <a:rPr lang="en-US" dirty="0" smtClean="0"/>
              <a:t> ipv4_in_mpls(</a:t>
            </a:r>
            <a:r>
              <a:rPr lang="en-US" b="1" dirty="0" smtClean="0">
                <a:solidFill>
                  <a:schemeClr val="accent1"/>
                </a:solidFill>
              </a:rPr>
              <a:t>in</a:t>
            </a:r>
            <a:r>
              <a:rPr lang="en-US" dirty="0" smtClean="0"/>
              <a:t> </a:t>
            </a:r>
            <a:r>
              <a:rPr lang="en-US" b="1" dirty="0">
                <a:solidFill>
                  <a:srgbClr val="00B050"/>
                </a:solidFill>
              </a:rPr>
              <a:t>bit</a:t>
            </a:r>
            <a:r>
              <a:rPr lang="en-US" dirty="0">
                <a:solidFill>
                  <a:srgbClr val="00B050"/>
                </a:solidFill>
              </a:rPr>
              <a:t>&lt;20&gt;</a:t>
            </a:r>
            <a:r>
              <a:rPr lang="en-US" dirty="0" smtClean="0"/>
              <a:t> label1, </a:t>
            </a:r>
            <a:r>
              <a:rPr lang="en-US" b="1" dirty="0" smtClean="0">
                <a:solidFill>
                  <a:schemeClr val="accent1"/>
                </a:solidFill>
              </a:rPr>
              <a:t>in</a:t>
            </a:r>
            <a:r>
              <a:rPr lang="en-US" dirty="0" smtClean="0"/>
              <a:t> </a:t>
            </a:r>
            <a:r>
              <a:rPr lang="en-US" b="1" dirty="0">
                <a:solidFill>
                  <a:srgbClr val="00B050"/>
                </a:solidFill>
              </a:rPr>
              <a:t>bit</a:t>
            </a:r>
            <a:r>
              <a:rPr lang="en-US" dirty="0">
                <a:solidFill>
                  <a:srgbClr val="00B050"/>
                </a:solidFill>
              </a:rPr>
              <a:t>&lt;20&gt;</a:t>
            </a:r>
            <a:r>
              <a:rPr lang="en-US" dirty="0" smtClean="0"/>
              <a:t> label2) {</a:t>
            </a:r>
          </a:p>
          <a:p>
            <a:r>
              <a:rPr lang="en-US" dirty="0"/>
              <a:t> </a:t>
            </a:r>
            <a:r>
              <a:rPr lang="en-US" dirty="0" smtClean="0"/>
              <a:t>   </a:t>
            </a:r>
            <a:r>
              <a:rPr lang="en-US" dirty="0" err="1" smtClean="0"/>
              <a:t>hdr.mpls</a:t>
            </a:r>
            <a:r>
              <a:rPr lang="en-US" dirty="0" smtClean="0"/>
              <a:t>[0].</a:t>
            </a:r>
            <a:r>
              <a:rPr lang="en-US" b="1" dirty="0" err="1" smtClean="0">
                <a:solidFill>
                  <a:schemeClr val="accent1"/>
                </a:solidFill>
              </a:rPr>
              <a:t>setValid</a:t>
            </a:r>
            <a:r>
              <a:rPr lang="en-US" dirty="0" smtClean="0"/>
              <a:t>();</a:t>
            </a:r>
          </a:p>
          <a:p>
            <a:r>
              <a:rPr lang="en-US" dirty="0"/>
              <a:t> </a:t>
            </a:r>
            <a:r>
              <a:rPr lang="en-US" dirty="0" smtClean="0"/>
              <a:t>   </a:t>
            </a:r>
            <a:r>
              <a:rPr lang="en-US" dirty="0" err="1" smtClean="0"/>
              <a:t>hdr.mpls</a:t>
            </a:r>
            <a:r>
              <a:rPr lang="en-US" dirty="0" smtClean="0"/>
              <a:t>[0].label = label1;</a:t>
            </a:r>
          </a:p>
          <a:p>
            <a:r>
              <a:rPr lang="en-US" dirty="0"/>
              <a:t> </a:t>
            </a:r>
            <a:r>
              <a:rPr lang="en-US" dirty="0" smtClean="0"/>
              <a:t>   </a:t>
            </a:r>
            <a:r>
              <a:rPr lang="en-US" dirty="0" err="1" smtClean="0"/>
              <a:t>hdr.mpls</a:t>
            </a:r>
            <a:r>
              <a:rPr lang="en-US" dirty="0" smtClean="0"/>
              <a:t>[0].</a:t>
            </a:r>
            <a:r>
              <a:rPr lang="en-US" dirty="0" err="1" smtClean="0"/>
              <a:t>exp</a:t>
            </a:r>
            <a:r>
              <a:rPr lang="en-US" dirty="0" smtClean="0"/>
              <a:t>   = 0;</a:t>
            </a:r>
          </a:p>
          <a:p>
            <a:r>
              <a:rPr lang="en-US" dirty="0"/>
              <a:t> </a:t>
            </a:r>
            <a:r>
              <a:rPr lang="en-US" dirty="0" smtClean="0"/>
              <a:t>   </a:t>
            </a:r>
            <a:r>
              <a:rPr lang="en-US" dirty="0" err="1" smtClean="0"/>
              <a:t>hdr.mpls</a:t>
            </a:r>
            <a:r>
              <a:rPr lang="en-US" dirty="0" smtClean="0"/>
              <a:t>[0].</a:t>
            </a:r>
            <a:r>
              <a:rPr lang="en-US" dirty="0" err="1" smtClean="0"/>
              <a:t>bos</a:t>
            </a:r>
            <a:r>
              <a:rPr lang="en-US" dirty="0" smtClean="0"/>
              <a:t>   = 0;</a:t>
            </a:r>
          </a:p>
          <a:p>
            <a:r>
              <a:rPr lang="en-US" dirty="0"/>
              <a:t> </a:t>
            </a:r>
            <a:r>
              <a:rPr lang="en-US" dirty="0" smtClean="0"/>
              <a:t>   </a:t>
            </a:r>
            <a:r>
              <a:rPr lang="en-US" dirty="0" err="1" smtClean="0"/>
              <a:t>hdr_mpls</a:t>
            </a:r>
            <a:r>
              <a:rPr lang="en-US" dirty="0" smtClean="0"/>
              <a:t>[0].ttl   = 64;</a:t>
            </a:r>
          </a:p>
          <a:p>
            <a:endParaRPr lang="en-US" dirty="0" smtClean="0"/>
          </a:p>
          <a:p>
            <a:r>
              <a:rPr lang="en-US" dirty="0"/>
              <a:t> </a:t>
            </a:r>
            <a:r>
              <a:rPr lang="en-US" dirty="0" smtClean="0"/>
              <a:t>   </a:t>
            </a:r>
            <a:r>
              <a:rPr lang="en-US" dirty="0" err="1" smtClean="0"/>
              <a:t>hdr.mpls</a:t>
            </a:r>
            <a:r>
              <a:rPr lang="en-US" dirty="0" smtClean="0"/>
              <a:t>[1].</a:t>
            </a:r>
            <a:r>
              <a:rPr lang="en-US" b="1" dirty="0" err="1" smtClean="0">
                <a:solidFill>
                  <a:schemeClr val="accent1"/>
                </a:solidFill>
              </a:rPr>
              <a:t>setValid</a:t>
            </a:r>
            <a:r>
              <a:rPr lang="en-US" dirty="0" smtClean="0"/>
              <a:t>();</a:t>
            </a:r>
          </a:p>
          <a:p>
            <a:r>
              <a:rPr lang="en-US" dirty="0"/>
              <a:t> </a:t>
            </a:r>
            <a:r>
              <a:rPr lang="en-US" dirty="0" smtClean="0"/>
              <a:t>   </a:t>
            </a:r>
            <a:r>
              <a:rPr lang="en-US" dirty="0" err="1" smtClean="0"/>
              <a:t>hdr.mpls</a:t>
            </a:r>
            <a:r>
              <a:rPr lang="en-US" dirty="0" smtClean="0"/>
              <a:t>[1] = { label2, 0, 1, 128 };</a:t>
            </a:r>
            <a:endParaRPr lang="en-US" dirty="0"/>
          </a:p>
          <a:p>
            <a:endParaRPr lang="en-US" dirty="0" smtClean="0"/>
          </a:p>
          <a:p>
            <a:r>
              <a:rPr lang="en-US" dirty="0"/>
              <a:t> </a:t>
            </a:r>
            <a:r>
              <a:rPr lang="en-US" dirty="0" smtClean="0"/>
              <a:t>   </a:t>
            </a:r>
            <a:r>
              <a:rPr lang="en-US" b="1" dirty="0" smtClean="0"/>
              <a:t>if</a:t>
            </a:r>
            <a:r>
              <a:rPr lang="en-US" dirty="0" smtClean="0"/>
              <a:t> (</a:t>
            </a:r>
            <a:r>
              <a:rPr lang="en-US" dirty="0" err="1" smtClean="0"/>
              <a:t>hdr.vlan_tag.</a:t>
            </a:r>
            <a:r>
              <a:rPr lang="en-US" b="1" dirty="0" err="1" smtClean="0">
                <a:solidFill>
                  <a:schemeClr val="accent1"/>
                </a:solidFill>
              </a:rPr>
              <a:t>isValid</a:t>
            </a:r>
            <a:r>
              <a:rPr lang="en-US" dirty="0" smtClean="0"/>
              <a:t>()) {</a:t>
            </a:r>
          </a:p>
          <a:p>
            <a:r>
              <a:rPr lang="en-US" dirty="0"/>
              <a:t> </a:t>
            </a:r>
            <a:r>
              <a:rPr lang="en-US" dirty="0" smtClean="0"/>
              <a:t>       </a:t>
            </a:r>
            <a:r>
              <a:rPr lang="en-US" dirty="0" err="1" smtClean="0"/>
              <a:t>hdr.vlan_tag.etherType</a:t>
            </a:r>
            <a:r>
              <a:rPr lang="en-US" dirty="0" smtClean="0"/>
              <a:t> = 0x8847;</a:t>
            </a:r>
          </a:p>
          <a:p>
            <a:r>
              <a:rPr lang="en-US" dirty="0"/>
              <a:t> </a:t>
            </a:r>
            <a:r>
              <a:rPr lang="en-US" dirty="0" smtClean="0"/>
              <a:t>   } </a:t>
            </a:r>
            <a:r>
              <a:rPr lang="en-US" b="1" dirty="0" smtClean="0"/>
              <a:t>else</a:t>
            </a:r>
            <a:r>
              <a:rPr lang="en-US" dirty="0" smtClean="0"/>
              <a:t> {</a:t>
            </a:r>
          </a:p>
          <a:p>
            <a:r>
              <a:rPr lang="en-US" dirty="0"/>
              <a:t> </a:t>
            </a:r>
            <a:r>
              <a:rPr lang="en-US" dirty="0" smtClean="0"/>
              <a:t>       </a:t>
            </a:r>
            <a:r>
              <a:rPr lang="en-US" dirty="0" err="1" smtClean="0"/>
              <a:t>hdr.ethernet.etherType</a:t>
            </a:r>
            <a:r>
              <a:rPr lang="en-US" dirty="0" smtClean="0"/>
              <a:t> = 0x8847;</a:t>
            </a:r>
          </a:p>
          <a:p>
            <a:r>
              <a:rPr lang="en-US" dirty="0"/>
              <a:t> </a:t>
            </a:r>
            <a:r>
              <a:rPr lang="en-US" dirty="0" smtClean="0"/>
              <a:t>   }</a:t>
            </a:r>
          </a:p>
          <a:p>
            <a:r>
              <a:rPr lang="en-US" dirty="0"/>
              <a:t>}</a:t>
            </a:r>
            <a:endParaRPr lang="en-US" dirty="0" smtClean="0"/>
          </a:p>
        </p:txBody>
      </p:sp>
      <p:sp>
        <p:nvSpPr>
          <p:cNvPr id="3" name="Title 2"/>
          <p:cNvSpPr>
            <a:spLocks noGrp="1"/>
          </p:cNvSpPr>
          <p:nvPr>
            <p:ph type="title"/>
          </p:nvPr>
        </p:nvSpPr>
        <p:spPr/>
        <p:txBody>
          <a:bodyPr>
            <a:normAutofit fontScale="90000"/>
          </a:bodyPr>
          <a:lstStyle/>
          <a:p>
            <a:r>
              <a:rPr lang="en-US" dirty="0" smtClean="0"/>
              <a:t>Actions Galore: Operating on Headers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47</a:t>
            </a:fld>
            <a:endParaRPr lang="en-US" dirty="0">
              <a:solidFill>
                <a:prstClr val="black">
                  <a:tint val="75000"/>
                </a:prstClr>
              </a:solidFill>
            </a:endParaRPr>
          </a:p>
        </p:txBody>
      </p:sp>
      <p:sp>
        <p:nvSpPr>
          <p:cNvPr id="6" name="Content Placeholder 5"/>
          <p:cNvSpPr>
            <a:spLocks noGrp="1"/>
          </p:cNvSpPr>
          <p:nvPr>
            <p:ph sz="half" idx="10"/>
          </p:nvPr>
        </p:nvSpPr>
        <p:spPr/>
        <p:txBody>
          <a:bodyPr/>
          <a:lstStyle/>
          <a:p>
            <a:r>
              <a:rPr lang="en-US" dirty="0" smtClean="0"/>
              <a:t>Header Validity bit manipulation:</a:t>
            </a:r>
          </a:p>
          <a:p>
            <a:pPr lvl="1"/>
            <a:r>
              <a:rPr lang="en-US" dirty="0" err="1" smtClean="0">
                <a:latin typeface="Menlo" charset="0"/>
                <a:ea typeface="Menlo" charset="0"/>
                <a:cs typeface="Menlo" charset="0"/>
              </a:rPr>
              <a:t>header.</a:t>
            </a:r>
            <a:r>
              <a:rPr lang="en-US" b="1" dirty="0" err="1" smtClean="0">
                <a:solidFill>
                  <a:schemeClr val="accent1"/>
                </a:solidFill>
                <a:latin typeface="Menlo" charset="0"/>
                <a:ea typeface="Menlo" charset="0"/>
                <a:cs typeface="Menlo" charset="0"/>
              </a:rPr>
              <a:t>setValid</a:t>
            </a:r>
            <a:r>
              <a:rPr lang="en-US" dirty="0" smtClean="0">
                <a:latin typeface="Menlo" charset="0"/>
                <a:ea typeface="Menlo" charset="0"/>
                <a:cs typeface="Menlo" charset="0"/>
              </a:rPr>
              <a:t>() </a:t>
            </a:r>
            <a:r>
              <a:rPr lang="mr-IN" dirty="0" smtClean="0">
                <a:latin typeface="Menlo" charset="0"/>
                <a:ea typeface="Menlo" charset="0"/>
                <a:cs typeface="Menlo" charset="0"/>
              </a:rPr>
              <a:t>–</a:t>
            </a:r>
            <a:r>
              <a:rPr lang="en-US" dirty="0" smtClean="0">
                <a:latin typeface="Menlo" charset="0"/>
                <a:ea typeface="Menlo" charset="0"/>
                <a:cs typeface="Menlo" charset="0"/>
              </a:rPr>
              <a:t> </a:t>
            </a:r>
            <a:r>
              <a:rPr lang="en-US" dirty="0" err="1" smtClean="0">
                <a:latin typeface="Menlo" charset="0"/>
                <a:ea typeface="Menlo" charset="0"/>
                <a:cs typeface="Menlo" charset="0"/>
              </a:rPr>
              <a:t>add_header</a:t>
            </a:r>
            <a:endParaRPr lang="en-US" dirty="0" smtClean="0">
              <a:latin typeface="Menlo" charset="0"/>
              <a:ea typeface="Menlo" charset="0"/>
              <a:cs typeface="Menlo" charset="0"/>
            </a:endParaRPr>
          </a:p>
          <a:p>
            <a:pPr lvl="1"/>
            <a:r>
              <a:rPr lang="en-US" dirty="0" err="1" smtClean="0">
                <a:latin typeface="Menlo" charset="0"/>
                <a:ea typeface="Menlo" charset="0"/>
                <a:cs typeface="Menlo" charset="0"/>
              </a:rPr>
              <a:t>header.</a:t>
            </a:r>
            <a:r>
              <a:rPr lang="en-US" b="1" dirty="0" err="1" smtClean="0">
                <a:solidFill>
                  <a:schemeClr val="accent1"/>
                </a:solidFill>
                <a:latin typeface="Menlo" charset="0"/>
                <a:ea typeface="Menlo" charset="0"/>
                <a:cs typeface="Menlo" charset="0"/>
              </a:rPr>
              <a:t>setInvalid</a:t>
            </a:r>
            <a:r>
              <a:rPr lang="en-US" dirty="0" smtClean="0">
                <a:latin typeface="Menlo" charset="0"/>
                <a:ea typeface="Menlo" charset="0"/>
                <a:cs typeface="Menlo" charset="0"/>
              </a:rPr>
              <a:t>() </a:t>
            </a:r>
            <a:r>
              <a:rPr lang="mr-IN" dirty="0" smtClean="0">
                <a:latin typeface="Menlo" charset="0"/>
                <a:ea typeface="Menlo" charset="0"/>
                <a:cs typeface="Menlo" charset="0"/>
              </a:rPr>
              <a:t>–</a:t>
            </a:r>
            <a:r>
              <a:rPr lang="en-US" dirty="0" smtClean="0">
                <a:latin typeface="Menlo" charset="0"/>
                <a:ea typeface="Menlo" charset="0"/>
                <a:cs typeface="Menlo" charset="0"/>
              </a:rPr>
              <a:t> </a:t>
            </a:r>
            <a:r>
              <a:rPr lang="en-US" dirty="0" err="1" smtClean="0">
                <a:latin typeface="Menlo" charset="0"/>
                <a:ea typeface="Menlo" charset="0"/>
                <a:cs typeface="Menlo" charset="0"/>
              </a:rPr>
              <a:t>remove_header</a:t>
            </a:r>
            <a:endParaRPr lang="en-US" dirty="0" smtClean="0">
              <a:latin typeface="Menlo" charset="0"/>
              <a:ea typeface="Menlo" charset="0"/>
              <a:cs typeface="Menlo" charset="0"/>
            </a:endParaRPr>
          </a:p>
          <a:p>
            <a:pPr lvl="1"/>
            <a:r>
              <a:rPr lang="en-US" dirty="0" err="1" smtClean="0">
                <a:latin typeface="Menlo" charset="0"/>
                <a:ea typeface="Menlo" charset="0"/>
                <a:cs typeface="Menlo" charset="0"/>
              </a:rPr>
              <a:t>header.</a:t>
            </a:r>
            <a:r>
              <a:rPr lang="en-US" b="1" dirty="0" err="1" smtClean="0">
                <a:solidFill>
                  <a:schemeClr val="accent1"/>
                </a:solidFill>
                <a:latin typeface="Menlo" charset="0"/>
                <a:ea typeface="Menlo" charset="0"/>
                <a:cs typeface="Menlo" charset="0"/>
              </a:rPr>
              <a:t>isValid</a:t>
            </a:r>
            <a:r>
              <a:rPr lang="en-US" dirty="0" smtClean="0">
                <a:latin typeface="Menlo" charset="0"/>
                <a:ea typeface="Menlo" charset="0"/>
                <a:cs typeface="Menlo" charset="0"/>
              </a:rPr>
              <a:t>()</a:t>
            </a:r>
          </a:p>
          <a:p>
            <a:r>
              <a:rPr lang="en-US" dirty="0" smtClean="0">
                <a:ea typeface="Menlo" charset="0"/>
                <a:cs typeface="Menlo" charset="0"/>
              </a:rPr>
              <a:t>Header Assignment</a:t>
            </a:r>
          </a:p>
          <a:p>
            <a:pPr lvl="1"/>
            <a:r>
              <a:rPr lang="en-US" dirty="0" smtClean="0">
                <a:ea typeface="Menlo" charset="0"/>
                <a:cs typeface="Menlo" charset="0"/>
              </a:rPr>
              <a:t>From tuples</a:t>
            </a:r>
          </a:p>
          <a:p>
            <a:pPr lvl="1"/>
            <a:endParaRPr lang="en-US" dirty="0">
              <a:ea typeface="Menlo" charset="0"/>
              <a:cs typeface="Menlo" charset="0"/>
            </a:endParaRPr>
          </a:p>
        </p:txBody>
      </p:sp>
      <p:sp>
        <p:nvSpPr>
          <p:cNvPr id="7" name="Rounded Rectangular Callout 6"/>
          <p:cNvSpPr/>
          <p:nvPr/>
        </p:nvSpPr>
        <p:spPr>
          <a:xfrm>
            <a:off x="3124200" y="3181350"/>
            <a:ext cx="1219200" cy="533400"/>
          </a:xfrm>
          <a:prstGeom prst="wedgeRoundRectCallout">
            <a:avLst>
              <a:gd name="adj1" fmla="val -100308"/>
              <a:gd name="adj2" fmla="val 743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55000" lnSpcReduction="20000"/>
          </a:bodyPr>
          <a:lstStyle/>
          <a:p>
            <a:pPr algn="ctr" defTabSz="457200">
              <a:buClrTx/>
              <a:buFontTx/>
              <a:buNone/>
            </a:pPr>
            <a:r>
              <a:rPr lang="en-US" sz="1800" kern="1200" dirty="0" smtClean="0">
                <a:solidFill>
                  <a:prstClr val="white"/>
                </a:solidFill>
              </a:rPr>
              <a:t>if</a:t>
            </a:r>
            <a:r>
              <a:rPr lang="en-US" sz="1800" kern="1200" smtClean="0">
                <a:solidFill>
                  <a:prstClr val="white"/>
                </a:solidFill>
              </a:rPr>
              <a:t>() statements are allowed in actions too!</a:t>
            </a:r>
            <a:endParaRPr lang="en-US" sz="1800" kern="1200">
              <a:solidFill>
                <a:prstClr val="white"/>
              </a:solidFill>
            </a:endParaRPr>
          </a:p>
        </p:txBody>
      </p:sp>
    </p:spTree>
    <p:extLst>
      <p:ext uri="{BB962C8B-B14F-4D97-AF65-F5344CB8AC3E}">
        <p14:creationId xmlns:p14="http://schemas.microsoft.com/office/powerpoint/2010/main" val="324233755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18" end="18"/>
                                                </p:txEl>
                                              </p:spTgt>
                                            </p:tgtEl>
                                            <p:attrNameLst>
                                              <p:attrName>style.visibility</p:attrName>
                                            </p:attrNameLst>
                                          </p:cBhvr>
                                          <p:to>
                                            <p:strVal val="visible"/>
                                          </p:to>
                                        </p:set>
                                      </p:childTnLst>
                                    </p:cTn>
                                  </p:par>
                                  <p:par>
                                    <p:cTn id="53" presetID="2" presetClass="entr" presetSubtype="1" fill="hold" grpId="0" nodeType="withEffect" p14:presetBounceEnd="50000">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14:bounceEnd="50000">
                                          <p:cBhvr additive="base">
                                            <p:cTn id="55"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7"/>
                                            </p:tgtEl>
                                            <p:attrNameLst>
                                              <p:attrName>ppt_y</p:attrName>
                                            </p:attrNameLst>
                                          </p:cBhvr>
                                          <p:tavLst>
                                            <p:tav tm="0">
                                              <p:val>
                                                <p:strVal val="0-#ppt_h/2"/>
                                              </p:val>
                                            </p:tav>
                                            <p:tav tm="100000">
                                              <p:val>
                                                <p:strVal val="#ppt_y"/>
                                              </p:val>
                                            </p:tav>
                                          </p:tavLst>
                                        </p:anim>
                                      </p:childTnLst>
                                    </p:cTn>
                                  </p:par>
                                  <p:par>
                                    <p:cTn id="57" presetID="1" presetClass="entr" presetSubtype="0" fill="hold" nodeType="withEffect">
                                      <p:stCondLst>
                                        <p:cond delay="0"/>
                                      </p:stCondLst>
                                      <p:childTnLst>
                                        <p:set>
                                          <p:cBhvr>
                                            <p:cTn id="58"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20" end="2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xEl>
                                                  <p:pRg st="21" end="2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xEl>
                                                  <p:pRg st="22" end="2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18" end="18"/>
                                                </p:txEl>
                                              </p:spTgt>
                                            </p:tgtEl>
                                            <p:attrNameLst>
                                              <p:attrName>style.visibility</p:attrName>
                                            </p:attrNameLst>
                                          </p:cBhvr>
                                          <p:to>
                                            <p:strVal val="visible"/>
                                          </p:to>
                                        </p:set>
                                      </p:childTnLst>
                                    </p:cTn>
                                  </p:par>
                                  <p:par>
                                    <p:cTn id="53" presetID="2" presetClass="entr" presetSubtype="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0-#ppt_h/2"/>
                                              </p:val>
                                            </p:tav>
                                            <p:tav tm="100000">
                                              <p:val>
                                                <p:strVal val="#ppt_y"/>
                                              </p:val>
                                            </p:tav>
                                          </p:tavLst>
                                        </p:anim>
                                      </p:childTnLst>
                                    </p:cTn>
                                  </p:par>
                                  <p:par>
                                    <p:cTn id="57" presetID="1" presetClass="entr" presetSubtype="0" fill="hold" nodeType="withEffect">
                                      <p:stCondLst>
                                        <p:cond delay="0"/>
                                      </p:stCondLst>
                                      <p:childTnLst>
                                        <p:set>
                                          <p:cBhvr>
                                            <p:cTn id="58"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20" end="2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xEl>
                                                  <p:pRg st="21" end="2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xEl>
                                                  <p:pRg st="22" end="22"/>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lstStyle/>
          <a:p>
            <a:r>
              <a:rPr lang="en-US" b="1" dirty="0" smtClean="0"/>
              <a:t>action</a:t>
            </a:r>
            <a:r>
              <a:rPr lang="en-US" dirty="0" smtClean="0"/>
              <a:t> </a:t>
            </a:r>
            <a:r>
              <a:rPr lang="en-US" dirty="0" err="1" smtClean="0"/>
              <a:t>decap_ip_ip</a:t>
            </a:r>
            <a:r>
              <a:rPr lang="en-US" dirty="0" smtClean="0"/>
              <a:t>() {</a:t>
            </a:r>
          </a:p>
          <a:p>
            <a:r>
              <a:rPr lang="en-US" dirty="0"/>
              <a:t> </a:t>
            </a:r>
            <a:r>
              <a:rPr lang="en-US" dirty="0" smtClean="0"/>
              <a:t>   hdr.ipv4 = hdr.inner_ipv4;</a:t>
            </a:r>
          </a:p>
          <a:p>
            <a:r>
              <a:rPr lang="en-US" dirty="0"/>
              <a:t> </a:t>
            </a:r>
            <a:r>
              <a:rPr lang="en-US" dirty="0" smtClean="0"/>
              <a:t>   hdr.inner_ipv4.</a:t>
            </a:r>
            <a:r>
              <a:rPr lang="en-US" b="1" dirty="0" smtClean="0">
                <a:solidFill>
                  <a:schemeClr val="accent1"/>
                </a:solidFill>
              </a:rPr>
              <a:t>setInvalid</a:t>
            </a:r>
            <a:r>
              <a:rPr lang="en-US" dirty="0" smtClean="0"/>
              <a:t>();</a:t>
            </a:r>
          </a:p>
          <a:p>
            <a:r>
              <a:rPr lang="en-US" dirty="0" smtClean="0"/>
              <a:t>}</a:t>
            </a:r>
          </a:p>
          <a:p>
            <a:endParaRPr lang="en-US" dirty="0"/>
          </a:p>
          <a:p>
            <a:r>
              <a:rPr lang="en-US" b="1" dirty="0" smtClean="0"/>
              <a:t>action</a:t>
            </a:r>
            <a:r>
              <a:rPr lang="en-US" dirty="0" smtClean="0"/>
              <a:t> </a:t>
            </a:r>
            <a:r>
              <a:rPr lang="en-US" dirty="0" err="1" smtClean="0"/>
              <a:t>pop_mpls_label</a:t>
            </a:r>
            <a:r>
              <a:rPr lang="en-US" dirty="0" smtClean="0"/>
              <a:t>() {</a:t>
            </a:r>
          </a:p>
          <a:p>
            <a:r>
              <a:rPr lang="en-US" dirty="0"/>
              <a:t> </a:t>
            </a:r>
            <a:r>
              <a:rPr lang="en-US" dirty="0" smtClean="0"/>
              <a:t>   </a:t>
            </a:r>
            <a:r>
              <a:rPr lang="en-US" dirty="0" err="1" smtClean="0"/>
              <a:t>hdr.mpls.</a:t>
            </a:r>
            <a:r>
              <a:rPr lang="en-US" b="1" dirty="0" err="1" smtClean="0">
                <a:solidFill>
                  <a:schemeClr val="accent1"/>
                </a:solidFill>
              </a:rPr>
              <a:t>pop_front</a:t>
            </a:r>
            <a:r>
              <a:rPr lang="en-US" dirty="0" smtClean="0"/>
              <a:t>(1);</a:t>
            </a:r>
          </a:p>
          <a:p>
            <a:r>
              <a:rPr lang="en-US" dirty="0" smtClean="0"/>
              <a:t>}</a:t>
            </a:r>
          </a:p>
          <a:p>
            <a:endParaRPr lang="en-US" dirty="0"/>
          </a:p>
          <a:p>
            <a:r>
              <a:rPr lang="en-US" b="1" dirty="0" smtClean="0"/>
              <a:t>action</a:t>
            </a:r>
            <a:r>
              <a:rPr lang="en-US" dirty="0" smtClean="0"/>
              <a:t> </a:t>
            </a:r>
            <a:r>
              <a:rPr lang="en-US" dirty="0" err="1" smtClean="0"/>
              <a:t>push_mpls_label</a:t>
            </a:r>
            <a:r>
              <a:rPr lang="en-US" dirty="0" smtClean="0"/>
              <a:t>(in </a:t>
            </a:r>
            <a:r>
              <a:rPr lang="en-US" b="1" dirty="0" smtClean="0">
                <a:solidFill>
                  <a:srgbClr val="00B050"/>
                </a:solidFill>
              </a:rPr>
              <a:t>bit</a:t>
            </a:r>
            <a:r>
              <a:rPr lang="en-US" dirty="0" smtClean="0">
                <a:solidFill>
                  <a:srgbClr val="00B050"/>
                </a:solidFill>
              </a:rPr>
              <a:t>&lt;20&gt;</a:t>
            </a:r>
            <a:r>
              <a:rPr lang="en-US" dirty="0" smtClean="0"/>
              <a:t> label, in </a:t>
            </a:r>
            <a:r>
              <a:rPr lang="en-US" b="1" dirty="0" smtClean="0">
                <a:solidFill>
                  <a:srgbClr val="00B050"/>
                </a:solidFill>
              </a:rPr>
              <a:t>bit</a:t>
            </a:r>
            <a:r>
              <a:rPr lang="en-US" dirty="0" smtClean="0">
                <a:solidFill>
                  <a:srgbClr val="00B050"/>
                </a:solidFill>
              </a:rPr>
              <a:t>&lt;3&gt;</a:t>
            </a:r>
            <a:r>
              <a:rPr lang="en-US" dirty="0" smtClean="0"/>
              <a:t> </a:t>
            </a:r>
            <a:r>
              <a:rPr lang="en-US" dirty="0" err="1" smtClean="0"/>
              <a:t>exp</a:t>
            </a:r>
            <a:r>
              <a:rPr lang="en-US" dirty="0" smtClean="0"/>
              <a:t>) {</a:t>
            </a:r>
          </a:p>
          <a:p>
            <a:r>
              <a:rPr lang="en-US" dirty="0"/>
              <a:t> </a:t>
            </a:r>
            <a:r>
              <a:rPr lang="en-US" dirty="0" smtClean="0"/>
              <a:t>   </a:t>
            </a:r>
            <a:r>
              <a:rPr lang="en-US" dirty="0" err="1" smtClean="0"/>
              <a:t>hdr.mpls.</a:t>
            </a:r>
            <a:r>
              <a:rPr lang="en-US" b="1" dirty="0" err="1" smtClean="0">
                <a:solidFill>
                  <a:schemeClr val="accent1"/>
                </a:solidFill>
              </a:rPr>
              <a:t>push_front</a:t>
            </a:r>
            <a:r>
              <a:rPr lang="en-US" dirty="0" smtClean="0"/>
              <a:t>(1);</a:t>
            </a:r>
          </a:p>
          <a:p>
            <a:r>
              <a:rPr lang="en-US" dirty="0"/>
              <a:t> </a:t>
            </a:r>
            <a:r>
              <a:rPr lang="en-US" dirty="0" smtClean="0"/>
              <a:t>   </a:t>
            </a:r>
            <a:r>
              <a:rPr lang="en-US" dirty="0" err="1" smtClean="0"/>
              <a:t>hdr.mpls</a:t>
            </a:r>
            <a:r>
              <a:rPr lang="en-US" dirty="0" smtClean="0"/>
              <a:t>[0].</a:t>
            </a:r>
            <a:r>
              <a:rPr lang="en-US" b="1" dirty="0" err="1" smtClean="0">
                <a:solidFill>
                  <a:schemeClr val="accent1"/>
                </a:solidFill>
              </a:rPr>
              <a:t>setValid</a:t>
            </a:r>
            <a:r>
              <a:rPr lang="en-US" dirty="0" smtClean="0"/>
              <a:t>();</a:t>
            </a:r>
          </a:p>
          <a:p>
            <a:r>
              <a:rPr lang="en-US" dirty="0"/>
              <a:t> </a:t>
            </a:r>
            <a:r>
              <a:rPr lang="en-US" dirty="0" smtClean="0"/>
              <a:t>   </a:t>
            </a:r>
            <a:r>
              <a:rPr lang="en-US" dirty="0" err="1" smtClean="0"/>
              <a:t>hdr.mpls</a:t>
            </a:r>
            <a:r>
              <a:rPr lang="en-US" dirty="0" smtClean="0"/>
              <a:t>[0] = { label, </a:t>
            </a:r>
            <a:r>
              <a:rPr lang="en-US" dirty="0" err="1" smtClean="0"/>
              <a:t>exp</a:t>
            </a:r>
            <a:r>
              <a:rPr lang="en-US" dirty="0" smtClean="0"/>
              <a:t>, 0, 64 };</a:t>
            </a:r>
          </a:p>
          <a:p>
            <a:r>
              <a:rPr lang="en-US" dirty="0"/>
              <a:t>}</a:t>
            </a:r>
            <a:endParaRPr lang="en-US" dirty="0" smtClean="0"/>
          </a:p>
        </p:txBody>
      </p:sp>
      <p:sp>
        <p:nvSpPr>
          <p:cNvPr id="3" name="Title 2"/>
          <p:cNvSpPr>
            <a:spLocks noGrp="1"/>
          </p:cNvSpPr>
          <p:nvPr>
            <p:ph type="title"/>
          </p:nvPr>
        </p:nvSpPr>
        <p:spPr/>
        <p:txBody>
          <a:bodyPr>
            <a:normAutofit fontScale="90000"/>
          </a:bodyPr>
          <a:lstStyle/>
          <a:p>
            <a:r>
              <a:rPr lang="en-US" dirty="0" smtClean="0"/>
              <a:t>Actions Galore: Operating on Headers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48</a:t>
            </a:fld>
            <a:endParaRPr lang="en-US" dirty="0">
              <a:solidFill>
                <a:prstClr val="black">
                  <a:tint val="75000"/>
                </a:prstClr>
              </a:solidFill>
            </a:endParaRPr>
          </a:p>
        </p:txBody>
      </p:sp>
      <p:sp>
        <p:nvSpPr>
          <p:cNvPr id="6" name="Content Placeholder 5"/>
          <p:cNvSpPr>
            <a:spLocks noGrp="1"/>
          </p:cNvSpPr>
          <p:nvPr>
            <p:ph sz="half" idx="10"/>
          </p:nvPr>
        </p:nvSpPr>
        <p:spPr/>
        <p:txBody>
          <a:bodyPr/>
          <a:lstStyle/>
          <a:p>
            <a:r>
              <a:rPr lang="en-US" dirty="0" smtClean="0"/>
              <a:t>Header Validity bit manipulation:</a:t>
            </a:r>
          </a:p>
          <a:p>
            <a:pPr lvl="1"/>
            <a:r>
              <a:rPr lang="en-US" dirty="0" err="1" smtClean="0">
                <a:latin typeface="Menlo" charset="0"/>
                <a:ea typeface="Menlo" charset="0"/>
                <a:cs typeface="Menlo" charset="0"/>
              </a:rPr>
              <a:t>header.</a:t>
            </a:r>
            <a:r>
              <a:rPr lang="en-US" b="1" dirty="0" err="1" smtClean="0">
                <a:solidFill>
                  <a:schemeClr val="accent1"/>
                </a:solidFill>
                <a:latin typeface="Menlo" charset="0"/>
                <a:ea typeface="Menlo" charset="0"/>
                <a:cs typeface="Menlo" charset="0"/>
              </a:rPr>
              <a:t>setValid</a:t>
            </a:r>
            <a:r>
              <a:rPr lang="en-US" dirty="0" smtClean="0">
                <a:latin typeface="Menlo" charset="0"/>
                <a:ea typeface="Menlo" charset="0"/>
                <a:cs typeface="Menlo" charset="0"/>
              </a:rPr>
              <a:t>() </a:t>
            </a:r>
            <a:r>
              <a:rPr lang="mr-IN" dirty="0" smtClean="0">
                <a:latin typeface="Menlo" charset="0"/>
                <a:ea typeface="Menlo" charset="0"/>
                <a:cs typeface="Menlo" charset="0"/>
              </a:rPr>
              <a:t>–</a:t>
            </a:r>
            <a:r>
              <a:rPr lang="en-US" dirty="0" smtClean="0">
                <a:latin typeface="Menlo" charset="0"/>
                <a:ea typeface="Menlo" charset="0"/>
                <a:cs typeface="Menlo" charset="0"/>
              </a:rPr>
              <a:t> </a:t>
            </a:r>
            <a:r>
              <a:rPr lang="en-US" dirty="0" err="1" smtClean="0">
                <a:latin typeface="Menlo" charset="0"/>
                <a:ea typeface="Menlo" charset="0"/>
                <a:cs typeface="Menlo" charset="0"/>
              </a:rPr>
              <a:t>add_header</a:t>
            </a:r>
            <a:endParaRPr lang="en-US" dirty="0" smtClean="0">
              <a:latin typeface="Menlo" charset="0"/>
              <a:ea typeface="Menlo" charset="0"/>
              <a:cs typeface="Menlo" charset="0"/>
            </a:endParaRPr>
          </a:p>
          <a:p>
            <a:pPr lvl="1"/>
            <a:r>
              <a:rPr lang="en-US" dirty="0" err="1" smtClean="0">
                <a:latin typeface="Menlo" charset="0"/>
                <a:ea typeface="Menlo" charset="0"/>
                <a:cs typeface="Menlo" charset="0"/>
              </a:rPr>
              <a:t>header.</a:t>
            </a:r>
            <a:r>
              <a:rPr lang="en-US" b="1" dirty="0" err="1" smtClean="0">
                <a:solidFill>
                  <a:schemeClr val="accent1"/>
                </a:solidFill>
                <a:latin typeface="Menlo" charset="0"/>
                <a:ea typeface="Menlo" charset="0"/>
                <a:cs typeface="Menlo" charset="0"/>
              </a:rPr>
              <a:t>setInvalid</a:t>
            </a:r>
            <a:r>
              <a:rPr lang="en-US" dirty="0" smtClean="0">
                <a:latin typeface="Menlo" charset="0"/>
                <a:ea typeface="Menlo" charset="0"/>
                <a:cs typeface="Menlo" charset="0"/>
              </a:rPr>
              <a:t>() </a:t>
            </a:r>
            <a:r>
              <a:rPr lang="mr-IN" dirty="0" smtClean="0">
                <a:latin typeface="Menlo" charset="0"/>
                <a:ea typeface="Menlo" charset="0"/>
                <a:cs typeface="Menlo" charset="0"/>
              </a:rPr>
              <a:t>–</a:t>
            </a:r>
            <a:r>
              <a:rPr lang="en-US" dirty="0" smtClean="0">
                <a:latin typeface="Menlo" charset="0"/>
                <a:ea typeface="Menlo" charset="0"/>
                <a:cs typeface="Menlo" charset="0"/>
              </a:rPr>
              <a:t> </a:t>
            </a:r>
            <a:r>
              <a:rPr lang="en-US" dirty="0" err="1" smtClean="0">
                <a:latin typeface="Menlo" charset="0"/>
                <a:ea typeface="Menlo" charset="0"/>
                <a:cs typeface="Menlo" charset="0"/>
              </a:rPr>
              <a:t>remove_header</a:t>
            </a:r>
            <a:endParaRPr lang="en-US" dirty="0" smtClean="0">
              <a:latin typeface="Menlo" charset="0"/>
              <a:ea typeface="Menlo" charset="0"/>
              <a:cs typeface="Menlo" charset="0"/>
            </a:endParaRPr>
          </a:p>
          <a:p>
            <a:pPr lvl="1"/>
            <a:r>
              <a:rPr lang="en-US" dirty="0" err="1" smtClean="0">
                <a:latin typeface="Menlo" charset="0"/>
                <a:ea typeface="Menlo" charset="0"/>
                <a:cs typeface="Menlo" charset="0"/>
              </a:rPr>
              <a:t>header.</a:t>
            </a:r>
            <a:r>
              <a:rPr lang="en-US" b="1" dirty="0" err="1" smtClean="0">
                <a:solidFill>
                  <a:schemeClr val="accent1"/>
                </a:solidFill>
                <a:latin typeface="Menlo" charset="0"/>
                <a:ea typeface="Menlo" charset="0"/>
                <a:cs typeface="Menlo" charset="0"/>
              </a:rPr>
              <a:t>isValid</a:t>
            </a:r>
            <a:r>
              <a:rPr lang="en-US" dirty="0" smtClean="0">
                <a:latin typeface="Menlo" charset="0"/>
                <a:ea typeface="Menlo" charset="0"/>
                <a:cs typeface="Menlo" charset="0"/>
              </a:rPr>
              <a:t>()</a:t>
            </a:r>
          </a:p>
          <a:p>
            <a:r>
              <a:rPr lang="en-US" dirty="0" smtClean="0">
                <a:ea typeface="Menlo" charset="0"/>
                <a:cs typeface="Menlo" charset="0"/>
              </a:rPr>
              <a:t>Header Assignment</a:t>
            </a:r>
          </a:p>
          <a:p>
            <a:pPr lvl="1"/>
            <a:r>
              <a:rPr lang="en-US" dirty="0" smtClean="0">
                <a:latin typeface="Menlo" charset="0"/>
                <a:ea typeface="Menlo" charset="0"/>
                <a:cs typeface="Menlo" charset="0"/>
              </a:rPr>
              <a:t>header  = { f1, f2, ..., </a:t>
            </a:r>
            <a:r>
              <a:rPr lang="en-US" dirty="0" err="1" smtClean="0">
                <a:latin typeface="Menlo" charset="0"/>
                <a:ea typeface="Menlo" charset="0"/>
                <a:cs typeface="Menlo" charset="0"/>
              </a:rPr>
              <a:t>fn</a:t>
            </a:r>
            <a:r>
              <a:rPr lang="en-US" dirty="0" smtClean="0">
                <a:latin typeface="Menlo" charset="0"/>
                <a:ea typeface="Menlo" charset="0"/>
                <a:cs typeface="Menlo" charset="0"/>
              </a:rPr>
              <a:t> }</a:t>
            </a:r>
          </a:p>
          <a:p>
            <a:pPr lvl="1"/>
            <a:r>
              <a:rPr lang="en-US" dirty="0" smtClean="0">
                <a:latin typeface="Menlo" charset="0"/>
                <a:ea typeface="Menlo" charset="0"/>
                <a:cs typeface="Menlo" charset="0"/>
              </a:rPr>
              <a:t>header1 = header2</a:t>
            </a:r>
          </a:p>
          <a:p>
            <a:r>
              <a:rPr lang="en-US" dirty="0" smtClean="0">
                <a:ea typeface="Menlo" charset="0"/>
                <a:cs typeface="Menlo" charset="0"/>
              </a:rPr>
              <a:t>Special operations on Header Stacks</a:t>
            </a:r>
          </a:p>
          <a:p>
            <a:pPr lvl="1"/>
            <a:r>
              <a:rPr lang="en-US" dirty="0" smtClean="0">
                <a:ea typeface="Menlo" charset="0"/>
                <a:cs typeface="Menlo" charset="0"/>
              </a:rPr>
              <a:t>In the parsers</a:t>
            </a:r>
          </a:p>
          <a:p>
            <a:pPr lvl="2"/>
            <a:r>
              <a:rPr lang="en-US" dirty="0" err="1" smtClean="0">
                <a:latin typeface="Menlo" charset="0"/>
                <a:ea typeface="Menlo" charset="0"/>
                <a:cs typeface="Menlo" charset="0"/>
              </a:rPr>
              <a:t>header_stack.</a:t>
            </a:r>
            <a:r>
              <a:rPr lang="en-US" b="1" dirty="0" err="1" smtClean="0">
                <a:solidFill>
                  <a:schemeClr val="accent1"/>
                </a:solidFill>
                <a:latin typeface="Menlo" charset="0"/>
                <a:ea typeface="Menlo" charset="0"/>
                <a:cs typeface="Menlo" charset="0"/>
              </a:rPr>
              <a:t>next</a:t>
            </a:r>
            <a:endParaRPr lang="en-US" b="1" dirty="0" smtClean="0">
              <a:solidFill>
                <a:schemeClr val="accent1"/>
              </a:solidFill>
              <a:latin typeface="Menlo" charset="0"/>
              <a:ea typeface="Menlo" charset="0"/>
              <a:cs typeface="Menlo" charset="0"/>
            </a:endParaRPr>
          </a:p>
          <a:p>
            <a:pPr lvl="2"/>
            <a:r>
              <a:rPr lang="en-US" dirty="0" err="1" smtClean="0">
                <a:latin typeface="Menlo" charset="0"/>
                <a:ea typeface="Menlo" charset="0"/>
                <a:cs typeface="Menlo" charset="0"/>
              </a:rPr>
              <a:t>header_stack.</a:t>
            </a:r>
            <a:r>
              <a:rPr lang="en-US" b="1" dirty="0" err="1" smtClean="0">
                <a:solidFill>
                  <a:schemeClr val="accent1"/>
                </a:solidFill>
                <a:latin typeface="Menlo" charset="0"/>
                <a:ea typeface="Menlo" charset="0"/>
                <a:cs typeface="Menlo" charset="0"/>
              </a:rPr>
              <a:t>last</a:t>
            </a:r>
            <a:endParaRPr lang="en-US" b="1" dirty="0" smtClean="0">
              <a:solidFill>
                <a:schemeClr val="accent1"/>
              </a:solidFill>
              <a:latin typeface="Menlo" charset="0"/>
              <a:ea typeface="Menlo" charset="0"/>
              <a:cs typeface="Menlo" charset="0"/>
            </a:endParaRPr>
          </a:p>
          <a:p>
            <a:pPr lvl="2"/>
            <a:r>
              <a:rPr lang="en-US" dirty="0" err="1" smtClean="0">
                <a:latin typeface="Menlo" charset="0"/>
                <a:ea typeface="Menlo" charset="0"/>
                <a:cs typeface="Menlo" charset="0"/>
              </a:rPr>
              <a:t>header_stack.</a:t>
            </a:r>
            <a:r>
              <a:rPr lang="en-US" b="1" dirty="0" err="1" smtClean="0">
                <a:solidFill>
                  <a:schemeClr val="accent1"/>
                </a:solidFill>
                <a:latin typeface="Menlo" charset="0"/>
                <a:ea typeface="Menlo" charset="0"/>
                <a:cs typeface="Menlo" charset="0"/>
              </a:rPr>
              <a:t>lastIndex</a:t>
            </a:r>
            <a:endParaRPr lang="en-US" b="1" dirty="0" smtClean="0">
              <a:solidFill>
                <a:schemeClr val="accent1"/>
              </a:solidFill>
              <a:latin typeface="Menlo" charset="0"/>
              <a:ea typeface="Menlo" charset="0"/>
              <a:cs typeface="Menlo" charset="0"/>
            </a:endParaRPr>
          </a:p>
          <a:p>
            <a:pPr lvl="1"/>
            <a:r>
              <a:rPr lang="en-US" dirty="0" smtClean="0">
                <a:ea typeface="Menlo" charset="0"/>
                <a:cs typeface="Menlo" charset="0"/>
              </a:rPr>
              <a:t>In the controls</a:t>
            </a:r>
          </a:p>
          <a:p>
            <a:pPr lvl="2"/>
            <a:r>
              <a:rPr lang="en-US" dirty="0" err="1" smtClean="0">
                <a:latin typeface="Menlo" charset="0"/>
                <a:ea typeface="Menlo" charset="0"/>
                <a:cs typeface="Menlo" charset="0"/>
              </a:rPr>
              <a:t>header_stack</a:t>
            </a:r>
            <a:r>
              <a:rPr lang="en-US" dirty="0" smtClean="0">
                <a:latin typeface="Menlo" charset="0"/>
                <a:ea typeface="Menlo" charset="0"/>
                <a:cs typeface="Menlo" charset="0"/>
              </a:rPr>
              <a:t>[</a:t>
            </a:r>
            <a:r>
              <a:rPr lang="en-US" dirty="0" err="1" smtClean="0">
                <a:latin typeface="Menlo" charset="0"/>
                <a:ea typeface="Menlo" charset="0"/>
                <a:cs typeface="Menlo" charset="0"/>
              </a:rPr>
              <a:t>i</a:t>
            </a:r>
            <a:r>
              <a:rPr lang="en-US" dirty="0" smtClean="0">
                <a:latin typeface="Menlo" charset="0"/>
                <a:ea typeface="Menlo" charset="0"/>
                <a:cs typeface="Menlo" charset="0"/>
              </a:rPr>
              <a:t>]</a:t>
            </a:r>
          </a:p>
          <a:p>
            <a:pPr lvl="2"/>
            <a:r>
              <a:rPr lang="en-US" dirty="0" err="1" smtClean="0">
                <a:latin typeface="Menlo" charset="0"/>
                <a:ea typeface="Menlo" charset="0"/>
                <a:cs typeface="Menlo" charset="0"/>
              </a:rPr>
              <a:t>header_stack.</a:t>
            </a:r>
            <a:r>
              <a:rPr lang="en-US" b="1" dirty="0" err="1" smtClean="0">
                <a:solidFill>
                  <a:schemeClr val="accent1"/>
                </a:solidFill>
                <a:latin typeface="Menlo" charset="0"/>
                <a:ea typeface="Menlo" charset="0"/>
                <a:cs typeface="Menlo" charset="0"/>
              </a:rPr>
              <a:t>size</a:t>
            </a:r>
            <a:endParaRPr lang="en-US" b="1" dirty="0" smtClean="0">
              <a:solidFill>
                <a:schemeClr val="accent1"/>
              </a:solidFill>
              <a:latin typeface="Menlo" charset="0"/>
              <a:ea typeface="Menlo" charset="0"/>
              <a:cs typeface="Menlo" charset="0"/>
            </a:endParaRPr>
          </a:p>
          <a:p>
            <a:pPr lvl="2"/>
            <a:r>
              <a:rPr lang="en-US" dirty="0" err="1" smtClean="0">
                <a:latin typeface="Menlo" charset="0"/>
                <a:ea typeface="Menlo" charset="0"/>
                <a:cs typeface="Menlo" charset="0"/>
              </a:rPr>
              <a:t>header_stack.</a:t>
            </a:r>
            <a:r>
              <a:rPr lang="en-US" b="1" dirty="0" err="1" smtClean="0">
                <a:solidFill>
                  <a:schemeClr val="accent1"/>
                </a:solidFill>
                <a:latin typeface="Menlo" charset="0"/>
                <a:ea typeface="Menlo" charset="0"/>
                <a:cs typeface="Menlo" charset="0"/>
              </a:rPr>
              <a:t>push_front</a:t>
            </a:r>
            <a:r>
              <a:rPr lang="en-US" dirty="0" smtClean="0">
                <a:latin typeface="Menlo" charset="0"/>
                <a:ea typeface="Menlo" charset="0"/>
                <a:cs typeface="Menlo" charset="0"/>
              </a:rPr>
              <a:t>(</a:t>
            </a:r>
            <a:r>
              <a:rPr lang="en-US" b="1" dirty="0" smtClean="0">
                <a:solidFill>
                  <a:srgbClr val="00B050"/>
                </a:solidFill>
                <a:latin typeface="Menlo" charset="0"/>
                <a:ea typeface="Menlo" charset="0"/>
                <a:cs typeface="Menlo" charset="0"/>
              </a:rPr>
              <a:t>int</a:t>
            </a:r>
            <a:r>
              <a:rPr lang="en-US" dirty="0" smtClean="0">
                <a:latin typeface="Menlo" charset="0"/>
                <a:ea typeface="Menlo" charset="0"/>
                <a:cs typeface="Menlo" charset="0"/>
              </a:rPr>
              <a:t> count)</a:t>
            </a:r>
          </a:p>
          <a:p>
            <a:pPr lvl="2"/>
            <a:r>
              <a:rPr lang="en-US" dirty="0" err="1" smtClean="0">
                <a:latin typeface="Menlo" charset="0"/>
                <a:ea typeface="Menlo" charset="0"/>
                <a:cs typeface="Menlo" charset="0"/>
              </a:rPr>
              <a:t>header_stack.</a:t>
            </a:r>
            <a:r>
              <a:rPr lang="en-US" b="1" dirty="0" err="1" smtClean="0">
                <a:solidFill>
                  <a:schemeClr val="accent1"/>
                </a:solidFill>
                <a:latin typeface="Menlo" charset="0"/>
                <a:ea typeface="Menlo" charset="0"/>
                <a:cs typeface="Menlo" charset="0"/>
              </a:rPr>
              <a:t>pop_front</a:t>
            </a:r>
            <a:r>
              <a:rPr lang="en-US" dirty="0" smtClean="0">
                <a:latin typeface="Menlo" charset="0"/>
                <a:ea typeface="Menlo" charset="0"/>
                <a:cs typeface="Menlo" charset="0"/>
              </a:rPr>
              <a:t>(</a:t>
            </a:r>
            <a:r>
              <a:rPr lang="en-US" b="1" dirty="0" smtClean="0">
                <a:solidFill>
                  <a:srgbClr val="00B050"/>
                </a:solidFill>
                <a:latin typeface="Menlo" charset="0"/>
                <a:ea typeface="Menlo" charset="0"/>
                <a:cs typeface="Menlo" charset="0"/>
              </a:rPr>
              <a:t>int</a:t>
            </a:r>
            <a:r>
              <a:rPr lang="en-US" dirty="0" smtClean="0">
                <a:latin typeface="Menlo" charset="0"/>
                <a:ea typeface="Menlo" charset="0"/>
                <a:cs typeface="Menlo" charset="0"/>
              </a:rPr>
              <a:t> count)</a:t>
            </a:r>
          </a:p>
          <a:p>
            <a:pPr lvl="1"/>
            <a:endParaRPr lang="en-US" dirty="0" smtClean="0">
              <a:ea typeface="Menlo" charset="0"/>
              <a:cs typeface="Menlo" charset="0"/>
            </a:endParaRPr>
          </a:p>
          <a:p>
            <a:pPr lvl="1"/>
            <a:endParaRPr lang="en-US" dirty="0" smtClean="0">
              <a:ea typeface="Menlo" charset="0"/>
              <a:cs typeface="Menlo" charset="0"/>
            </a:endParaRPr>
          </a:p>
          <a:p>
            <a:pPr lvl="1"/>
            <a:endParaRPr lang="en-US" dirty="0">
              <a:ea typeface="Menlo" charset="0"/>
              <a:cs typeface="Menlo" charset="0"/>
            </a:endParaRPr>
          </a:p>
        </p:txBody>
      </p:sp>
    </p:spTree>
    <p:extLst>
      <p:ext uri="{BB962C8B-B14F-4D97-AF65-F5344CB8AC3E}">
        <p14:creationId xmlns:p14="http://schemas.microsoft.com/office/powerpoint/2010/main" val="2920719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688975" indent="-688975"/>
            <a:r>
              <a:rPr lang="en-US" sz="1100" b="1" u="sng" dirty="0" smtClean="0">
                <a:latin typeface="+mn-lt"/>
              </a:rPr>
              <a:t>Example:</a:t>
            </a:r>
            <a:r>
              <a:rPr lang="en-US" sz="1100" b="1" dirty="0">
                <a:latin typeface="+mn-lt"/>
              </a:rPr>
              <a:t>	</a:t>
            </a:r>
            <a:r>
              <a:rPr lang="en-US" sz="1100" b="1" dirty="0" smtClean="0">
                <a:latin typeface="+mn-lt"/>
              </a:rPr>
              <a:t>Forming Ethernet MAC address for IPv4 Multicast Packets</a:t>
            </a:r>
          </a:p>
          <a:p>
            <a:pPr marL="688975" indent="-688975"/>
            <a:endParaRPr lang="en-US" sz="1100" b="1" dirty="0" smtClean="0">
              <a:latin typeface="+mn-lt"/>
            </a:endParaRPr>
          </a:p>
          <a:p>
            <a:r>
              <a:rPr lang="en-US" b="1" dirty="0" smtClean="0"/>
              <a:t>action</a:t>
            </a:r>
            <a:r>
              <a:rPr lang="en-US" dirty="0" smtClean="0"/>
              <a:t> set_ipmcv4_mac_da_1() {</a:t>
            </a:r>
          </a:p>
          <a:p>
            <a:r>
              <a:rPr lang="en-US" dirty="0"/>
              <a:t> </a:t>
            </a:r>
            <a:r>
              <a:rPr lang="en-US" dirty="0" smtClean="0"/>
              <a:t>   </a:t>
            </a:r>
            <a:r>
              <a:rPr lang="en-US" dirty="0" err="1" smtClean="0"/>
              <a:t>hdr.ethernet.dstAddr</a:t>
            </a:r>
            <a:r>
              <a:rPr lang="en-US" dirty="0"/>
              <a:t> </a:t>
            </a:r>
            <a:r>
              <a:rPr lang="en-US" dirty="0" smtClean="0"/>
              <a:t>= 24w0x01005E ++ 1w0 ++ </a:t>
            </a:r>
          </a:p>
          <a:p>
            <a:r>
              <a:rPr lang="en-US" dirty="0"/>
              <a:t> </a:t>
            </a:r>
            <a:r>
              <a:rPr lang="en-US" dirty="0" smtClean="0"/>
              <a:t>                          hdr.ipv4.dstAddr[22:0];</a:t>
            </a:r>
          </a:p>
          <a:p>
            <a:r>
              <a:rPr lang="en-US" dirty="0" smtClean="0"/>
              <a:t>}</a:t>
            </a:r>
          </a:p>
          <a:p>
            <a:endParaRPr lang="en-US" dirty="0"/>
          </a:p>
          <a:p>
            <a:r>
              <a:rPr lang="en-US" b="1" dirty="0" smtClean="0"/>
              <a:t>action</a:t>
            </a:r>
            <a:r>
              <a:rPr lang="en-US" dirty="0" smtClean="0"/>
              <a:t> set_ipmcv4_mac_da_2() {</a:t>
            </a:r>
          </a:p>
          <a:p>
            <a:r>
              <a:rPr lang="en-US" dirty="0"/>
              <a:t> </a:t>
            </a:r>
            <a:r>
              <a:rPr lang="en-US" dirty="0" smtClean="0"/>
              <a:t>   </a:t>
            </a:r>
            <a:r>
              <a:rPr lang="en-US" dirty="0" err="1" smtClean="0"/>
              <a:t>hdr.ethernet.dstAddr</a:t>
            </a:r>
            <a:r>
              <a:rPr lang="en-US" dirty="0" smtClean="0"/>
              <a:t>[47:24] = 0x01005E;</a:t>
            </a:r>
          </a:p>
          <a:p>
            <a:r>
              <a:rPr lang="en-US" dirty="0"/>
              <a:t> </a:t>
            </a:r>
            <a:r>
              <a:rPr lang="en-US" dirty="0" smtClean="0"/>
              <a:t>   </a:t>
            </a:r>
            <a:r>
              <a:rPr lang="en-US" dirty="0" err="1" smtClean="0"/>
              <a:t>hdr.ethernet.dstAddr</a:t>
            </a:r>
            <a:r>
              <a:rPr lang="en-US" dirty="0" smtClean="0"/>
              <a:t>[23:23] = 0</a:t>
            </a:r>
            <a:r>
              <a:rPr lang="en-US" dirty="0" smtClean="0"/>
              <a:t>;</a:t>
            </a:r>
            <a:endParaRPr lang="en-US" dirty="0" smtClean="0"/>
          </a:p>
          <a:p>
            <a:r>
              <a:rPr lang="en-US" dirty="0"/>
              <a:t> </a:t>
            </a:r>
            <a:r>
              <a:rPr lang="en-US" dirty="0" smtClean="0"/>
              <a:t>   </a:t>
            </a:r>
            <a:r>
              <a:rPr lang="en-US" dirty="0" err="1" smtClean="0"/>
              <a:t>hdr.ethernet.dstAddr</a:t>
            </a:r>
            <a:r>
              <a:rPr lang="en-US" dirty="0" smtClean="0"/>
              <a:t>[22:0]  = hdr.ipv4.dstAddr[22:0];</a:t>
            </a:r>
          </a:p>
          <a:p>
            <a:r>
              <a:rPr lang="en-US" dirty="0" smtClean="0"/>
              <a:t>}</a:t>
            </a:r>
            <a:endParaRPr lang="en-US" dirty="0"/>
          </a:p>
        </p:txBody>
      </p:sp>
      <p:sp>
        <p:nvSpPr>
          <p:cNvPr id="3" name="Title 2"/>
          <p:cNvSpPr>
            <a:spLocks noGrp="1"/>
          </p:cNvSpPr>
          <p:nvPr>
            <p:ph type="title"/>
          </p:nvPr>
        </p:nvSpPr>
        <p:spPr/>
        <p:txBody>
          <a:bodyPr>
            <a:normAutofit fontScale="90000"/>
          </a:bodyPr>
          <a:lstStyle/>
          <a:p>
            <a:r>
              <a:rPr lang="en-US" dirty="0" smtClean="0"/>
              <a:t>Actions Galore: Bit Manipulation</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49</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Special Operations for bit manipulation:</a:t>
            </a:r>
          </a:p>
          <a:p>
            <a:pPr lvl="1"/>
            <a:r>
              <a:rPr lang="en-US" dirty="0" smtClean="0"/>
              <a:t>Bit-string concatenation</a:t>
            </a:r>
          </a:p>
          <a:p>
            <a:pPr lvl="1"/>
            <a:r>
              <a:rPr lang="en-US" dirty="0" smtClean="0"/>
              <a:t>Bit-slicing</a:t>
            </a:r>
            <a:endParaRPr lang="en-US" dirty="0"/>
          </a:p>
        </p:txBody>
      </p:sp>
    </p:spTree>
    <p:extLst>
      <p:ext uri="{BB962C8B-B14F-4D97-AF65-F5344CB8AC3E}">
        <p14:creationId xmlns:p14="http://schemas.microsoft.com/office/powerpoint/2010/main" val="349268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 Telecommunications Architecture</a:t>
            </a:r>
            <a:endParaRPr lang="en-US" dirty="0"/>
          </a:p>
        </p:txBody>
      </p:sp>
      <p:sp>
        <p:nvSpPr>
          <p:cNvPr id="3" name="Content Placeholder 2"/>
          <p:cNvSpPr>
            <a:spLocks noGrp="1"/>
          </p:cNvSpPr>
          <p:nvPr>
            <p:ph sz="half" idx="1"/>
          </p:nvPr>
        </p:nvSpPr>
        <p:spPr>
          <a:xfrm>
            <a:off x="152400" y="742951"/>
            <a:ext cx="4773418" cy="4114800"/>
          </a:xfrm>
        </p:spPr>
        <p:txBody>
          <a:bodyPr>
            <a:normAutofit/>
          </a:bodyPr>
          <a:lstStyle/>
          <a:p>
            <a:r>
              <a:rPr lang="en-US" dirty="0"/>
              <a:t>Traditional architecture consists of the three planes</a:t>
            </a:r>
          </a:p>
          <a:p>
            <a:r>
              <a:rPr lang="en-US" b="1" dirty="0" smtClean="0"/>
              <a:t>A Plane</a:t>
            </a:r>
            <a:r>
              <a:rPr lang="en-US" dirty="0" smtClean="0"/>
              <a:t> is a group of algorithms</a:t>
            </a:r>
          </a:p>
          <a:p>
            <a:r>
              <a:rPr lang="en-US" dirty="0" smtClean="0"/>
              <a:t>These algorithms</a:t>
            </a:r>
          </a:p>
          <a:p>
            <a:pPr lvl="1"/>
            <a:r>
              <a:rPr lang="en-US" dirty="0" smtClean="0"/>
              <a:t>Process different kinds of traffic</a:t>
            </a:r>
          </a:p>
          <a:p>
            <a:pPr lvl="1"/>
            <a:r>
              <a:rPr lang="en-US" dirty="0" smtClean="0"/>
              <a:t>Have different performance requirements</a:t>
            </a:r>
            <a:endParaRPr lang="en-US" dirty="0"/>
          </a:p>
          <a:p>
            <a:pPr lvl="1"/>
            <a:r>
              <a:rPr lang="en-US" dirty="0" smtClean="0"/>
              <a:t>Are designed using different methodologies</a:t>
            </a:r>
          </a:p>
          <a:p>
            <a:pPr lvl="1"/>
            <a:r>
              <a:rPr lang="en-US" dirty="0" smtClean="0"/>
              <a:t>Are implemented using different programming languages</a:t>
            </a:r>
          </a:p>
          <a:p>
            <a:pPr lvl="1"/>
            <a:r>
              <a:rPr lang="en-US" dirty="0" smtClean="0"/>
              <a:t>Run on different hardware</a:t>
            </a:r>
          </a:p>
          <a:p>
            <a:endParaRPr lang="en-US" dirty="0" smtClean="0"/>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5</a:t>
            </a:fld>
            <a:endParaRPr lang="en-US" dirty="0">
              <a:solidFill>
                <a:prstClr val="black">
                  <a:tint val="75000"/>
                </a:prstClr>
              </a:solidFill>
            </a:endParaRPr>
          </a:p>
        </p:txBody>
      </p:sp>
      <p:sp>
        <p:nvSpPr>
          <p:cNvPr id="5" name="Rounded Rectangle 4"/>
          <p:cNvSpPr/>
          <p:nvPr/>
        </p:nvSpPr>
        <p:spPr>
          <a:xfrm>
            <a:off x="4876800" y="742951"/>
            <a:ext cx="3886200" cy="3962399"/>
          </a:xfrm>
          <a:prstGeom prst="roundRect">
            <a:avLst>
              <a:gd name="adj" fmla="val 6437"/>
            </a:avLst>
          </a:prstGeom>
        </p:spPr>
        <p:style>
          <a:lnRef idx="1">
            <a:schemeClr val="accent3"/>
          </a:lnRef>
          <a:fillRef idx="2">
            <a:schemeClr val="accent3"/>
          </a:fillRef>
          <a:effectRef idx="1">
            <a:schemeClr val="accent3"/>
          </a:effectRef>
          <a:fontRef idx="minor">
            <a:schemeClr val="dk1"/>
          </a:fontRef>
        </p:style>
        <p:txBody>
          <a:bodyPr rtlCol="0" anchor="t"/>
          <a:lstStyle/>
          <a:p>
            <a:pPr defTabSz="457200">
              <a:buClrTx/>
              <a:buFontTx/>
              <a:buNone/>
            </a:pPr>
            <a:endParaRPr lang="en-US" sz="1800" kern="1200" dirty="0">
              <a:solidFill>
                <a:prstClr val="black"/>
              </a:solidFill>
            </a:endParaRPr>
          </a:p>
        </p:txBody>
      </p:sp>
      <p:sp>
        <p:nvSpPr>
          <p:cNvPr id="6" name="Rounded Rectangle 5"/>
          <p:cNvSpPr/>
          <p:nvPr/>
        </p:nvSpPr>
        <p:spPr>
          <a:xfrm>
            <a:off x="4953000" y="819150"/>
            <a:ext cx="3733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lnSpc>
                <a:spcPts val="1200"/>
              </a:lnSpc>
              <a:buClrTx/>
              <a:buFontTx/>
              <a:buNone/>
            </a:pPr>
            <a:r>
              <a:rPr lang="en-US" sz="1800" kern="1200" dirty="0" smtClean="0">
                <a:solidFill>
                  <a:prstClr val="white"/>
                </a:solidFill>
              </a:rPr>
              <a:t>Management Plane</a:t>
            </a:r>
            <a:endParaRPr lang="en-US" sz="1800" kern="1200" dirty="0">
              <a:solidFill>
                <a:prstClr val="white"/>
              </a:solidFill>
            </a:endParaRPr>
          </a:p>
        </p:txBody>
      </p:sp>
      <p:sp>
        <p:nvSpPr>
          <p:cNvPr id="7" name="Rectangle 6"/>
          <p:cNvSpPr/>
          <p:nvPr/>
        </p:nvSpPr>
        <p:spPr>
          <a:xfrm>
            <a:off x="5029200" y="1123950"/>
            <a:ext cx="35814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buClrTx/>
              <a:buFontTx/>
              <a:buNone/>
            </a:pPr>
            <a:r>
              <a:rPr lang="en-US" kern="1200" dirty="0" smtClean="0">
                <a:solidFill>
                  <a:prstClr val="black"/>
                </a:solidFill>
              </a:rPr>
              <a:t>Configuration CLI/GUI/SNMP...</a:t>
            </a:r>
            <a:endParaRPr lang="en-US" kern="1200" dirty="0">
              <a:solidFill>
                <a:prstClr val="black"/>
              </a:solidFill>
            </a:endParaRPr>
          </a:p>
        </p:txBody>
      </p:sp>
      <p:sp>
        <p:nvSpPr>
          <p:cNvPr id="8" name="Rounded Rectangle 7"/>
          <p:cNvSpPr/>
          <p:nvPr/>
        </p:nvSpPr>
        <p:spPr>
          <a:xfrm>
            <a:off x="4953000" y="1781799"/>
            <a:ext cx="3733800" cy="1856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lnSpc>
                <a:spcPts val="1200"/>
              </a:lnSpc>
              <a:buClrTx/>
              <a:buFontTx/>
              <a:buNone/>
            </a:pPr>
            <a:r>
              <a:rPr lang="en-US" sz="1800" kern="1200" dirty="0" smtClean="0">
                <a:solidFill>
                  <a:prstClr val="white"/>
                </a:solidFill>
              </a:rPr>
              <a:t>Control Plane</a:t>
            </a:r>
            <a:endParaRPr lang="en-US" sz="1800" kern="1200" dirty="0">
              <a:solidFill>
                <a:prstClr val="white"/>
              </a:solidFill>
            </a:endParaRPr>
          </a:p>
        </p:txBody>
      </p:sp>
      <p:sp>
        <p:nvSpPr>
          <p:cNvPr id="9" name="Rectangle 8"/>
          <p:cNvSpPr/>
          <p:nvPr/>
        </p:nvSpPr>
        <p:spPr>
          <a:xfrm>
            <a:off x="5144046" y="2114550"/>
            <a:ext cx="3341882" cy="1371599"/>
          </a:xfrm>
          <a:prstGeom prst="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defTabSz="457200">
              <a:buClrTx/>
              <a:buFontTx/>
              <a:buNone/>
            </a:pPr>
            <a:r>
              <a:rPr lang="en-US" kern="1200" smtClean="0">
                <a:solidFill>
                  <a:prstClr val="black"/>
                </a:solidFill>
              </a:rPr>
              <a:t>Protocol Stacks</a:t>
            </a:r>
            <a:endParaRPr lang="en-US" kern="1200" dirty="0">
              <a:solidFill>
                <a:prstClr val="black"/>
              </a:solidFill>
            </a:endParaRPr>
          </a:p>
        </p:txBody>
      </p:sp>
      <p:sp>
        <p:nvSpPr>
          <p:cNvPr id="13" name="Oval 12"/>
          <p:cNvSpPr/>
          <p:nvPr/>
        </p:nvSpPr>
        <p:spPr>
          <a:xfrm rot="20361768">
            <a:off x="6172200" y="2470099"/>
            <a:ext cx="7620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ARP</a:t>
            </a:r>
            <a:endParaRPr lang="en-US" sz="1000" kern="1200" dirty="0">
              <a:solidFill>
                <a:prstClr val="white"/>
              </a:solidFill>
            </a:endParaRPr>
          </a:p>
        </p:txBody>
      </p:sp>
      <p:sp>
        <p:nvSpPr>
          <p:cNvPr id="14" name="Oval 13"/>
          <p:cNvSpPr/>
          <p:nvPr/>
        </p:nvSpPr>
        <p:spPr>
          <a:xfrm>
            <a:off x="6124211" y="3080796"/>
            <a:ext cx="762000" cy="2613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OSPF</a:t>
            </a:r>
            <a:endParaRPr lang="en-US" sz="1000" kern="1200" dirty="0">
              <a:solidFill>
                <a:prstClr val="white"/>
              </a:solidFill>
            </a:endParaRPr>
          </a:p>
        </p:txBody>
      </p:sp>
      <p:sp>
        <p:nvSpPr>
          <p:cNvPr id="15" name="Oval 14"/>
          <p:cNvSpPr/>
          <p:nvPr/>
        </p:nvSpPr>
        <p:spPr>
          <a:xfrm rot="1280214">
            <a:off x="7372710" y="3043711"/>
            <a:ext cx="685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STP</a:t>
            </a:r>
            <a:endParaRPr lang="en-US" sz="1000" kern="1200" dirty="0">
              <a:solidFill>
                <a:prstClr val="white"/>
              </a:solidFill>
            </a:endParaRPr>
          </a:p>
        </p:txBody>
      </p:sp>
      <p:sp>
        <p:nvSpPr>
          <p:cNvPr id="16" name="Oval 15"/>
          <p:cNvSpPr/>
          <p:nvPr/>
        </p:nvSpPr>
        <p:spPr>
          <a:xfrm rot="19420248">
            <a:off x="5340767" y="3023976"/>
            <a:ext cx="685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IS-IS</a:t>
            </a:r>
            <a:endParaRPr lang="en-US" sz="1000" kern="1200" dirty="0">
              <a:solidFill>
                <a:prstClr val="white"/>
              </a:solidFill>
            </a:endParaRPr>
          </a:p>
        </p:txBody>
      </p:sp>
      <p:sp>
        <p:nvSpPr>
          <p:cNvPr id="17" name="Oval 16"/>
          <p:cNvSpPr/>
          <p:nvPr/>
        </p:nvSpPr>
        <p:spPr>
          <a:xfrm>
            <a:off x="7201622" y="2571749"/>
            <a:ext cx="9144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PIM-SM</a:t>
            </a:r>
            <a:endParaRPr lang="en-US" sz="1000" kern="1200" dirty="0">
              <a:solidFill>
                <a:prstClr val="white"/>
              </a:solidFill>
            </a:endParaRPr>
          </a:p>
        </p:txBody>
      </p:sp>
      <p:sp>
        <p:nvSpPr>
          <p:cNvPr id="12" name="Oval 11"/>
          <p:cNvSpPr/>
          <p:nvPr/>
        </p:nvSpPr>
        <p:spPr>
          <a:xfrm>
            <a:off x="5410200" y="2475500"/>
            <a:ext cx="6858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BGP</a:t>
            </a:r>
            <a:endParaRPr lang="en-US" sz="1000" kern="1200" dirty="0">
              <a:solidFill>
                <a:prstClr val="white"/>
              </a:solidFill>
            </a:endParaRPr>
          </a:p>
        </p:txBody>
      </p:sp>
      <p:sp>
        <p:nvSpPr>
          <p:cNvPr id="19" name="Rounded Rectangle 18"/>
          <p:cNvSpPr/>
          <p:nvPr/>
        </p:nvSpPr>
        <p:spPr>
          <a:xfrm>
            <a:off x="4953001" y="3818900"/>
            <a:ext cx="3733800" cy="7535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lnSpc>
                <a:spcPts val="1200"/>
              </a:lnSpc>
              <a:buClrTx/>
              <a:buFontTx/>
              <a:buNone/>
            </a:pPr>
            <a:r>
              <a:rPr lang="en-US" sz="1800" kern="1200" dirty="0" smtClean="0">
                <a:solidFill>
                  <a:prstClr val="white"/>
                </a:solidFill>
              </a:rPr>
              <a:t>Data Plane</a:t>
            </a:r>
            <a:endParaRPr lang="en-US" sz="1800" kern="1200" dirty="0">
              <a:solidFill>
                <a:prstClr val="white"/>
              </a:solidFill>
            </a:endParaRPr>
          </a:p>
        </p:txBody>
      </p:sp>
      <p:sp>
        <p:nvSpPr>
          <p:cNvPr id="20" name="Rectangle 19"/>
          <p:cNvSpPr/>
          <p:nvPr/>
        </p:nvSpPr>
        <p:spPr>
          <a:xfrm>
            <a:off x="5062381" y="4115278"/>
            <a:ext cx="3581400" cy="3048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457200">
              <a:buClrTx/>
              <a:buFontTx/>
              <a:buNone/>
            </a:pPr>
            <a:r>
              <a:rPr lang="en-US" kern="1200" dirty="0" smtClean="0">
                <a:solidFill>
                  <a:prstClr val="black"/>
                </a:solidFill>
              </a:rPr>
              <a:t>Packet Forwarding</a:t>
            </a:r>
            <a:endParaRPr lang="en-US" kern="1200" dirty="0">
              <a:solidFill>
                <a:prstClr val="black"/>
              </a:solidFill>
            </a:endParaRPr>
          </a:p>
        </p:txBody>
      </p:sp>
      <p:sp>
        <p:nvSpPr>
          <p:cNvPr id="21" name="Up-Down Arrow 20"/>
          <p:cNvSpPr/>
          <p:nvPr/>
        </p:nvSpPr>
        <p:spPr>
          <a:xfrm>
            <a:off x="5608618" y="3486149"/>
            <a:ext cx="288963" cy="629129"/>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2" name="Up-Down Arrow 21"/>
          <p:cNvSpPr/>
          <p:nvPr/>
        </p:nvSpPr>
        <p:spPr>
          <a:xfrm>
            <a:off x="5608618" y="1438724"/>
            <a:ext cx="288963" cy="665182"/>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5" name="Oval 24"/>
          <p:cNvSpPr/>
          <p:nvPr/>
        </p:nvSpPr>
        <p:spPr>
          <a:xfrm>
            <a:off x="6553200" y="2764310"/>
            <a:ext cx="762000" cy="2613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LLDP</a:t>
            </a:r>
            <a:endParaRPr lang="en-US" sz="1000" kern="1200" dirty="0">
              <a:solidFill>
                <a:prstClr val="white"/>
              </a:solidFill>
            </a:endParaRPr>
          </a:p>
        </p:txBody>
      </p:sp>
    </p:spTree>
    <p:extLst>
      <p:ext uri="{BB962C8B-B14F-4D97-AF65-F5344CB8AC3E}">
        <p14:creationId xmlns:p14="http://schemas.microsoft.com/office/powerpoint/2010/main" val="202220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up)">
                                      <p:cBhvr>
                                        <p:cTn id="46" dur="500"/>
                                        <p:tgtEl>
                                          <p:spTgt spid="21"/>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down)">
                                      <p:cBhvr>
                                        <p:cTn id="54" dur="500"/>
                                        <p:tgtEl>
                                          <p:spTgt spid="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2" end="2"/>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
                                            <p:txEl>
                                              <p:pRg st="3" end="3"/>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3" grpId="0" animBg="1"/>
      <p:bldP spid="14" grpId="0" animBg="1"/>
      <p:bldP spid="15" grpId="0" animBg="1"/>
      <p:bldP spid="16" grpId="0" animBg="1"/>
      <p:bldP spid="17" grpId="0" animBg="1"/>
      <p:bldP spid="12" grpId="0" animBg="1"/>
      <p:bldP spid="19" grpId="0" animBg="1"/>
      <p:bldP spid="20" grpId="0" animBg="1"/>
      <p:bldP spid="21" grpId="0" animBg="1"/>
      <p:bldP spid="22"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Match-Action Tables</a:t>
            </a:r>
            <a:endParaRPr lang="en-US" dirty="0"/>
          </a:p>
        </p:txBody>
      </p:sp>
      <p:sp>
        <p:nvSpPr>
          <p:cNvPr id="3" name="Content Placeholder 2"/>
          <p:cNvSpPr>
            <a:spLocks noGrp="1"/>
          </p:cNvSpPr>
          <p:nvPr>
            <p:ph sz="half" idx="1"/>
          </p:nvPr>
        </p:nvSpPr>
        <p:spPr>
          <a:ln>
            <a:noFill/>
          </a:ln>
        </p:spPr>
        <p:txBody>
          <a:bodyPr/>
          <a:lstStyle/>
          <a:p>
            <a:r>
              <a:rPr lang="en-US" dirty="0" smtClean="0"/>
              <a:t>The fundamental units of the Match-Action Pipeline</a:t>
            </a:r>
          </a:p>
          <a:p>
            <a:pPr lvl="1"/>
            <a:r>
              <a:rPr lang="en-US" dirty="0" smtClean="0"/>
              <a:t>What to match on and match type</a:t>
            </a:r>
          </a:p>
          <a:p>
            <a:pPr lvl="1"/>
            <a:r>
              <a:rPr lang="en-US" dirty="0" smtClean="0"/>
              <a:t>A list of </a:t>
            </a:r>
            <a:r>
              <a:rPr lang="en-US" i="1" dirty="0" smtClean="0"/>
              <a:t>possible</a:t>
            </a:r>
            <a:r>
              <a:rPr lang="en-US" dirty="0" smtClean="0"/>
              <a:t> actions</a:t>
            </a:r>
          </a:p>
          <a:p>
            <a:pPr lvl="1"/>
            <a:r>
              <a:rPr lang="en-US" dirty="0" smtClean="0"/>
              <a:t>Additional </a:t>
            </a:r>
            <a:r>
              <a:rPr lang="en-US" b="1" dirty="0" smtClean="0"/>
              <a:t>properties</a:t>
            </a:r>
          </a:p>
          <a:p>
            <a:pPr lvl="2"/>
            <a:r>
              <a:rPr lang="en-US" dirty="0" smtClean="0"/>
              <a:t>Size</a:t>
            </a:r>
          </a:p>
          <a:p>
            <a:pPr lvl="2"/>
            <a:r>
              <a:rPr lang="en-US" dirty="0" smtClean="0"/>
              <a:t>Default Action</a:t>
            </a:r>
          </a:p>
          <a:p>
            <a:pPr lvl="2"/>
            <a:r>
              <a:rPr lang="en-US" dirty="0" smtClean="0"/>
              <a:t>Entries</a:t>
            </a:r>
          </a:p>
          <a:p>
            <a:pPr lvl="2"/>
            <a:r>
              <a:rPr lang="en-US" dirty="0" smtClean="0"/>
              <a:t>etc.</a:t>
            </a:r>
          </a:p>
          <a:p>
            <a:r>
              <a:rPr lang="en-US" dirty="0" smtClean="0"/>
              <a:t>Each table contains one or more entries (rows)</a:t>
            </a:r>
          </a:p>
          <a:p>
            <a:r>
              <a:rPr lang="en-US" dirty="0" smtClean="0"/>
              <a:t>An entry contains:</a:t>
            </a:r>
          </a:p>
          <a:p>
            <a:pPr lvl="1"/>
            <a:r>
              <a:rPr lang="en-US" dirty="0" smtClean="0"/>
              <a:t>A specific key to match on</a:t>
            </a:r>
          </a:p>
          <a:p>
            <a:pPr lvl="1"/>
            <a:r>
              <a:rPr lang="en-US" dirty="0" smtClean="0"/>
              <a:t>A </a:t>
            </a:r>
            <a:r>
              <a:rPr lang="en-US" b="1" dirty="0" smtClean="0"/>
              <a:t>single</a:t>
            </a:r>
            <a:r>
              <a:rPr lang="en-US" dirty="0" smtClean="0"/>
              <a:t> action</a:t>
            </a:r>
          </a:p>
          <a:p>
            <a:pPr lvl="2"/>
            <a:r>
              <a:rPr lang="en-US" dirty="0" smtClean="0"/>
              <a:t>to be executed when a packet matches the entry</a:t>
            </a:r>
          </a:p>
          <a:p>
            <a:pPr lvl="1"/>
            <a:r>
              <a:rPr lang="en-US" dirty="0" smtClean="0"/>
              <a:t>(Optional) action data</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110813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p:cNvGrpSpPr/>
          <p:nvPr/>
        </p:nvGrpSpPr>
        <p:grpSpPr>
          <a:xfrm>
            <a:off x="6730835" y="1123950"/>
            <a:ext cx="952457" cy="3711364"/>
            <a:chOff x="6730835" y="1123950"/>
            <a:chExt cx="952457" cy="3711364"/>
          </a:xfrm>
        </p:grpSpPr>
        <p:sp>
          <p:nvSpPr>
            <p:cNvPr id="66" name="Rounded Rectangle 65"/>
            <p:cNvSpPr/>
            <p:nvPr/>
          </p:nvSpPr>
          <p:spPr>
            <a:xfrm>
              <a:off x="6730835" y="1123950"/>
              <a:ext cx="952457" cy="326717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68" name="Trapezoid 67"/>
            <p:cNvSpPr/>
            <p:nvPr/>
          </p:nvSpPr>
          <p:spPr>
            <a:xfrm rot="10800000">
              <a:off x="6753690" y="1276347"/>
              <a:ext cx="876997" cy="1021112"/>
            </a:xfrm>
            <a:prstGeom prst="trapezoid">
              <a:avLst/>
            </a:prstGeom>
            <a:solidFill>
              <a:schemeClr val="bg2"/>
            </a:solidFill>
          </p:spPr>
          <p:style>
            <a:lnRef idx="1">
              <a:schemeClr val="accent6"/>
            </a:lnRef>
            <a:fillRef idx="2">
              <a:schemeClr val="accent6"/>
            </a:fillRef>
            <a:effectRef idx="1">
              <a:schemeClr val="accent6"/>
            </a:effectRef>
            <a:fontRef idx="minor">
              <a:schemeClr val="dk1"/>
            </a:fontRef>
          </p:style>
          <p:txBody>
            <a:bodyPr vert="vert270" lIns="0" tIns="18288" rIns="0" bIns="0" rtlCol="0" anchor="ctr">
              <a:noAutofit/>
            </a:bodyPr>
            <a:lstStyle/>
            <a:p>
              <a:pPr algn="ctr" defTabSz="457200">
                <a:buClrTx/>
                <a:buFontTx/>
                <a:buNone/>
              </a:pPr>
              <a:r>
                <a:rPr lang="en-US" sz="1200" kern="1200" dirty="0" smtClean="0">
                  <a:solidFill>
                    <a:prstClr val="black"/>
                  </a:solidFill>
                </a:rPr>
                <a:t>Directional (</a:t>
              </a:r>
              <a:r>
                <a:rPr lang="en-US" sz="1200" kern="1200" dirty="0" err="1" smtClean="0">
                  <a:solidFill>
                    <a:prstClr val="black"/>
                  </a:solidFill>
                </a:rPr>
                <a:t>DataPlane</a:t>
              </a:r>
              <a:r>
                <a:rPr lang="en-US" sz="1200" kern="1200" dirty="0" smtClean="0">
                  <a:solidFill>
                    <a:prstClr val="black"/>
                  </a:solidFill>
                </a:rPr>
                <a:t>) Parameters</a:t>
              </a:r>
              <a:endParaRPr lang="en-US" sz="1200" kern="1200" dirty="0">
                <a:solidFill>
                  <a:prstClr val="black"/>
                </a:solidFill>
              </a:endParaRPr>
            </a:p>
          </p:txBody>
        </p:sp>
        <p:sp>
          <p:nvSpPr>
            <p:cNvPr id="69" name="Trapezoid 68"/>
            <p:cNvSpPr/>
            <p:nvPr/>
          </p:nvSpPr>
          <p:spPr>
            <a:xfrm>
              <a:off x="6768564" y="3189432"/>
              <a:ext cx="876997" cy="1079676"/>
            </a:xfrm>
            <a:prstGeom prst="trapezoid">
              <a:avLst/>
            </a:prstGeom>
          </p:spPr>
          <p:style>
            <a:lnRef idx="2">
              <a:schemeClr val="accent3">
                <a:shade val="50000"/>
              </a:schemeClr>
            </a:lnRef>
            <a:fillRef idx="1">
              <a:schemeClr val="accent3"/>
            </a:fillRef>
            <a:effectRef idx="0">
              <a:schemeClr val="accent3"/>
            </a:effectRef>
            <a:fontRef idx="minor">
              <a:schemeClr val="lt1"/>
            </a:fontRef>
          </p:style>
          <p:txBody>
            <a:bodyPr vert="vert270" lIns="0" tIns="0" rIns="0" bIns="0" rtlCol="0" anchor="ctr">
              <a:normAutofit/>
            </a:bodyPr>
            <a:lstStyle/>
            <a:p>
              <a:pPr algn="ctr" defTabSz="457200">
                <a:buClrTx/>
                <a:buFontTx/>
                <a:buNone/>
              </a:pPr>
              <a:r>
                <a:rPr lang="en-US" sz="1200" kern="1200" dirty="0" smtClean="0">
                  <a:solidFill>
                    <a:prstClr val="white"/>
                  </a:solidFill>
                </a:rPr>
                <a:t>Directionless (Action Data) Parameters</a:t>
              </a:r>
              <a:endParaRPr lang="en-US" sz="1200" kern="1200" dirty="0">
                <a:solidFill>
                  <a:prstClr val="white"/>
                </a:solidFill>
              </a:endParaRPr>
            </a:p>
          </p:txBody>
        </p:sp>
        <p:sp>
          <p:nvSpPr>
            <p:cNvPr id="70" name="Bevel 69"/>
            <p:cNvSpPr/>
            <p:nvPr/>
          </p:nvSpPr>
          <p:spPr>
            <a:xfrm>
              <a:off x="6812577" y="2457926"/>
              <a:ext cx="757264" cy="577348"/>
            </a:xfrm>
            <a:prstGeom prst="beve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defTabSz="457200">
                <a:buClrTx/>
                <a:buFontTx/>
                <a:buNone/>
              </a:pPr>
              <a:r>
                <a:rPr lang="en-US" sz="1100" kern="1200" dirty="0" smtClean="0">
                  <a:solidFill>
                    <a:prstClr val="white"/>
                  </a:solidFill>
                </a:rPr>
                <a:t>Action Code</a:t>
              </a:r>
              <a:endParaRPr lang="en-US" sz="1100" kern="1200" dirty="0">
                <a:solidFill>
                  <a:prstClr val="white"/>
                </a:solidFill>
              </a:endParaRPr>
            </a:p>
          </p:txBody>
        </p:sp>
        <p:sp>
          <p:nvSpPr>
            <p:cNvPr id="97" name="Up Arrow 96"/>
            <p:cNvSpPr/>
            <p:nvPr/>
          </p:nvSpPr>
          <p:spPr>
            <a:xfrm>
              <a:off x="7096291" y="2981029"/>
              <a:ext cx="209218" cy="208402"/>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98" name="Up Arrow 97"/>
            <p:cNvSpPr/>
            <p:nvPr/>
          </p:nvSpPr>
          <p:spPr>
            <a:xfrm rot="10800000">
              <a:off x="7086600" y="2299830"/>
              <a:ext cx="209218" cy="203146"/>
            </a:xfrm>
            <a:prstGeom prst="up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32" name="TextBox 131"/>
            <p:cNvSpPr txBox="1"/>
            <p:nvPr/>
          </p:nvSpPr>
          <p:spPr>
            <a:xfrm>
              <a:off x="6730835" y="4373649"/>
              <a:ext cx="952457"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Action Execution</a:t>
              </a:r>
              <a:endParaRPr lang="en-US" sz="1200" kern="1200" dirty="0">
                <a:solidFill>
                  <a:prstClr val="black"/>
                </a:solidFill>
                <a:ea typeface="+mn-ea"/>
                <a:cs typeface="+mn-cs"/>
              </a:endParaRPr>
            </a:p>
          </p:txBody>
        </p:sp>
      </p:grpSp>
      <p:sp>
        <p:nvSpPr>
          <p:cNvPr id="2" name="Title 1"/>
          <p:cNvSpPr>
            <a:spLocks noGrp="1"/>
          </p:cNvSpPr>
          <p:nvPr>
            <p:ph type="title"/>
          </p:nvPr>
        </p:nvSpPr>
        <p:spPr/>
        <p:txBody>
          <a:bodyPr>
            <a:normAutofit fontScale="90000"/>
          </a:bodyPr>
          <a:lstStyle/>
          <a:p>
            <a:r>
              <a:rPr lang="en-US" dirty="0" smtClean="0"/>
              <a:t>Tables: Match-Action Processing</a:t>
            </a:r>
            <a:endParaRPr lang="en-US" dirty="0"/>
          </a:p>
        </p:txBody>
      </p:sp>
      <p:sp>
        <p:nvSpPr>
          <p:cNvPr id="4" name="Slide Number Placeholder 3"/>
          <p:cNvSpPr>
            <a:spLocks noGrp="1"/>
          </p:cNvSpPr>
          <p:nvPr>
            <p:ph type="sldNum" sz="quarter" idx="4"/>
          </p:nvPr>
        </p:nvSpPr>
        <p:spPr>
          <a:xfrm>
            <a:off x="7924800" y="5230036"/>
            <a:ext cx="1066800" cy="159544"/>
          </a:xfrm>
        </p:spPr>
        <p:txBody>
          <a:bodyPr/>
          <a:lstStyle/>
          <a:p>
            <a:fld id="{7D98702C-BA5F-8D4B-B23D-DEB8E47CE420}" type="slidenum">
              <a:rPr lang="en-US" smtClean="0">
                <a:solidFill>
                  <a:prstClr val="black">
                    <a:tint val="75000"/>
                  </a:prstClr>
                </a:solidFill>
              </a:rPr>
              <a:pPr/>
              <a:t>51</a:t>
            </a:fld>
            <a:endParaRPr lang="en-US" dirty="0">
              <a:solidFill>
                <a:prstClr val="black">
                  <a:tint val="75000"/>
                </a:prstClr>
              </a:solidFill>
            </a:endParaRPr>
          </a:p>
        </p:txBody>
      </p:sp>
      <p:sp>
        <p:nvSpPr>
          <p:cNvPr id="12" name="Rectangle 11"/>
          <p:cNvSpPr/>
          <p:nvPr/>
        </p:nvSpPr>
        <p:spPr>
          <a:xfrm rot="5400000">
            <a:off x="1099622" y="1808965"/>
            <a:ext cx="303229" cy="304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3" name="Rectangle 12"/>
          <p:cNvSpPr/>
          <p:nvPr/>
        </p:nvSpPr>
        <p:spPr>
          <a:xfrm rot="5400000">
            <a:off x="1338054" y="1885165"/>
            <a:ext cx="303229"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4" name="Rectangle 13"/>
          <p:cNvSpPr/>
          <p:nvPr/>
        </p:nvSpPr>
        <p:spPr>
          <a:xfrm rot="5400000">
            <a:off x="1703035" y="1682416"/>
            <a:ext cx="303229" cy="557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5" name="TextBox 14"/>
          <p:cNvSpPr txBox="1"/>
          <p:nvPr/>
        </p:nvSpPr>
        <p:spPr>
          <a:xfrm>
            <a:off x="1135145" y="1586723"/>
            <a:ext cx="994183" cy="276999"/>
          </a:xfrm>
          <a:prstGeom prst="rect">
            <a:avLst/>
          </a:prstGeom>
          <a:noFill/>
        </p:spPr>
        <p:txBody>
          <a:bodyPr wrap="none" rtlCol="0">
            <a:spAutoFit/>
          </a:bodyPr>
          <a:lstStyle/>
          <a:p>
            <a:pPr defTabSz="457200">
              <a:buClrTx/>
              <a:buFontTx/>
              <a:buNone/>
            </a:pPr>
            <a:r>
              <a:rPr lang="en-US" sz="1200" kern="1200" dirty="0" smtClean="0">
                <a:solidFill>
                  <a:prstClr val="black"/>
                </a:solidFill>
                <a:ea typeface="+mn-ea"/>
                <a:cs typeface="+mn-cs"/>
              </a:rPr>
              <a:t>Lookup Key</a:t>
            </a:r>
            <a:endParaRPr lang="en-US" sz="1200" kern="1200" dirty="0">
              <a:solidFill>
                <a:prstClr val="black"/>
              </a:solidFill>
              <a:ea typeface="+mn-ea"/>
              <a:cs typeface="+mn-cs"/>
            </a:endParaRPr>
          </a:p>
        </p:txBody>
      </p:sp>
      <p:cxnSp>
        <p:nvCxnSpPr>
          <p:cNvPr id="17" name="Elbow Connector 16"/>
          <p:cNvCxnSpPr>
            <a:stCxn id="11" idx="3"/>
            <a:endCxn id="12" idx="3"/>
          </p:cNvCxnSpPr>
          <p:nvPr/>
        </p:nvCxnSpPr>
        <p:spPr>
          <a:xfrm flipV="1">
            <a:off x="838200" y="2112980"/>
            <a:ext cx="413037" cy="684094"/>
          </a:xfrm>
          <a:prstGeom prst="bentConnector2">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Elbow Connector 18"/>
          <p:cNvCxnSpPr>
            <a:stCxn id="10" idx="3"/>
            <a:endCxn id="13" idx="3"/>
          </p:cNvCxnSpPr>
          <p:nvPr/>
        </p:nvCxnSpPr>
        <p:spPr>
          <a:xfrm flipV="1">
            <a:off x="838200" y="2112980"/>
            <a:ext cx="651469" cy="1100602"/>
          </a:xfrm>
          <a:prstGeom prst="bentConnector2">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4" name="Elbow Connector 23"/>
          <p:cNvCxnSpPr>
            <a:stCxn id="9" idx="3"/>
            <a:endCxn id="14" idx="3"/>
          </p:cNvCxnSpPr>
          <p:nvPr/>
        </p:nvCxnSpPr>
        <p:spPr>
          <a:xfrm flipV="1">
            <a:off x="838200" y="2112980"/>
            <a:ext cx="1016449" cy="1626050"/>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27" name="Table 26"/>
          <p:cNvGraphicFramePr>
            <a:graphicFrameLocks noGrp="1"/>
          </p:cNvGraphicFramePr>
          <p:nvPr>
            <p:extLst/>
          </p:nvPr>
        </p:nvGraphicFramePr>
        <p:xfrm>
          <a:off x="2297308" y="2252679"/>
          <a:ext cx="2944474" cy="1854200"/>
        </p:xfrm>
        <a:graphic>
          <a:graphicData uri="http://schemas.openxmlformats.org/drawingml/2006/table">
            <a:tbl>
              <a:tblPr firstRow="1" bandRow="1">
                <a:tableStyleId>{5C22544A-7EE6-4342-B048-85BDC9FD1C3A}</a:tableStyleId>
              </a:tblPr>
              <a:tblGrid>
                <a:gridCol w="826892"/>
                <a:gridCol w="781196"/>
                <a:gridCol w="1336386"/>
              </a:tblGrid>
              <a:tr h="370840">
                <a:tc>
                  <a:txBody>
                    <a:bodyPr/>
                    <a:lstStyle/>
                    <a:p>
                      <a:pPr algn="ctr"/>
                      <a:r>
                        <a:rPr lang="en-US" dirty="0" smtClean="0"/>
                        <a:t>Key</a:t>
                      </a:r>
                      <a:endParaRPr lang="en-US" dirty="0"/>
                    </a:p>
                  </a:txBody>
                  <a:tcPr>
                    <a:solidFill>
                      <a:schemeClr val="accent2"/>
                    </a:solidFill>
                  </a:tcPr>
                </a:tc>
                <a:tc>
                  <a:txBody>
                    <a:bodyPr/>
                    <a:lstStyle/>
                    <a:p>
                      <a:pPr algn="ctr"/>
                      <a:r>
                        <a:rPr lang="en-US" dirty="0" smtClean="0"/>
                        <a:t>Action</a:t>
                      </a:r>
                      <a:endParaRPr lang="en-US" dirty="0"/>
                    </a:p>
                  </a:txBody>
                  <a:tcPr/>
                </a:tc>
                <a:tc>
                  <a:txBody>
                    <a:bodyPr/>
                    <a:lstStyle/>
                    <a:p>
                      <a:pPr algn="ctr"/>
                      <a:r>
                        <a:rPr lang="en-US" dirty="0" smtClean="0"/>
                        <a:t>Action Data</a:t>
                      </a:r>
                      <a:endParaRPr lang="en-US" dirty="0"/>
                    </a:p>
                  </a:txBody>
                  <a:tcPr/>
                </a:tc>
              </a:tr>
              <a:tr h="370840">
                <a:tc>
                  <a:txBody>
                    <a:bodyPr/>
                    <a:lstStyle/>
                    <a:p>
                      <a:endParaRPr lang="en-US" dirty="0"/>
                    </a:p>
                  </a:txBody>
                  <a:tcPr/>
                </a:tc>
                <a:tc>
                  <a:txBody>
                    <a:bodyPr/>
                    <a:lstStyle/>
                    <a:p>
                      <a:endParaRPr lang="en-US" dirty="0"/>
                    </a:p>
                  </a:txBody>
                  <a:tcPr/>
                </a:tc>
                <a:tc>
                  <a:txBody>
                    <a:bodyPr/>
                    <a:lstStyle/>
                    <a:p>
                      <a:endParaRPr lang="en-US"/>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28" name="Table 27"/>
          <p:cNvGraphicFramePr>
            <a:graphicFrameLocks noGrp="1"/>
          </p:cNvGraphicFramePr>
          <p:nvPr>
            <p:extLst/>
          </p:nvPr>
        </p:nvGraphicFramePr>
        <p:xfrm>
          <a:off x="3124200" y="4248150"/>
          <a:ext cx="2117582" cy="480060"/>
        </p:xfrm>
        <a:graphic>
          <a:graphicData uri="http://schemas.openxmlformats.org/drawingml/2006/table">
            <a:tbl>
              <a:tblPr firstRow="1" bandRow="1">
                <a:tableStyleId>{5C22544A-7EE6-4342-B048-85BDC9FD1C3A}</a:tableStyleId>
              </a:tblPr>
              <a:tblGrid>
                <a:gridCol w="762000"/>
                <a:gridCol w="1355582"/>
              </a:tblGrid>
              <a:tr h="370840">
                <a:tc>
                  <a:txBody>
                    <a:bodyPr/>
                    <a:lstStyle/>
                    <a:p>
                      <a:pPr algn="ctr"/>
                      <a:r>
                        <a:rPr lang="en-US" dirty="0" smtClean="0"/>
                        <a:t>Default Action</a:t>
                      </a:r>
                      <a:endParaRPr lang="en-US" dirty="0"/>
                    </a:p>
                  </a:txBody>
                  <a:tcPr/>
                </a:tc>
                <a:tc>
                  <a:txBody>
                    <a:bodyPr/>
                    <a:lstStyle/>
                    <a:p>
                      <a:pPr algn="ctr"/>
                      <a:r>
                        <a:rPr lang="en-US" dirty="0" smtClean="0"/>
                        <a:t>Default Action Data</a:t>
                      </a:r>
                      <a:endParaRPr lang="en-US" dirty="0"/>
                    </a:p>
                  </a:txBody>
                  <a:tcPr/>
                </a:tc>
              </a:tr>
            </a:tbl>
          </a:graphicData>
        </a:graphic>
      </p:graphicFrame>
      <p:cxnSp>
        <p:nvCxnSpPr>
          <p:cNvPr id="43" name="Elbow Connector 42"/>
          <p:cNvCxnSpPr>
            <a:stCxn id="14" idx="0"/>
            <a:endCxn id="44" idx="0"/>
          </p:cNvCxnSpPr>
          <p:nvPr/>
        </p:nvCxnSpPr>
        <p:spPr>
          <a:xfrm>
            <a:off x="2133599" y="1961366"/>
            <a:ext cx="586742" cy="304013"/>
          </a:xfrm>
          <a:prstGeom prst="bentConnector2">
            <a:avLst/>
          </a:prstGeom>
          <a:ln w="762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2697481" y="2265379"/>
            <a:ext cx="45719"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49" name="Rectangle 48"/>
          <p:cNvSpPr/>
          <p:nvPr/>
        </p:nvSpPr>
        <p:spPr>
          <a:xfrm flipV="1">
            <a:off x="3665528" y="4259350"/>
            <a:ext cx="175627" cy="228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53" name="Right Arrow 52"/>
          <p:cNvSpPr/>
          <p:nvPr/>
        </p:nvSpPr>
        <p:spPr>
          <a:xfrm>
            <a:off x="5273531" y="2949473"/>
            <a:ext cx="473219" cy="423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54" name="Right Arrow 53"/>
          <p:cNvSpPr/>
          <p:nvPr/>
        </p:nvSpPr>
        <p:spPr>
          <a:xfrm>
            <a:off x="5251706" y="4259350"/>
            <a:ext cx="473219" cy="3719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cxnSp>
        <p:nvCxnSpPr>
          <p:cNvPr id="56" name="Elbow Connector 55"/>
          <p:cNvCxnSpPr>
            <a:stCxn id="50" idx="3"/>
            <a:endCxn id="29" idx="1"/>
          </p:cNvCxnSpPr>
          <p:nvPr/>
        </p:nvCxnSpPr>
        <p:spPr>
          <a:xfrm>
            <a:off x="5217551" y="2424128"/>
            <a:ext cx="855689" cy="301455"/>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Rectangle 49"/>
          <p:cNvSpPr/>
          <p:nvPr/>
        </p:nvSpPr>
        <p:spPr>
          <a:xfrm flipV="1">
            <a:off x="5041924" y="2309829"/>
            <a:ext cx="175627" cy="2285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63" name="TextBox 62"/>
          <p:cNvSpPr txBox="1"/>
          <p:nvPr/>
        </p:nvSpPr>
        <p:spPr>
          <a:xfrm>
            <a:off x="5239021" y="2111408"/>
            <a:ext cx="372218" cy="276999"/>
          </a:xfrm>
          <a:prstGeom prst="rect">
            <a:avLst/>
          </a:prstGeom>
          <a:noFill/>
        </p:spPr>
        <p:txBody>
          <a:bodyPr wrap="none" rtlCol="0">
            <a:spAutoFit/>
          </a:bodyPr>
          <a:lstStyle/>
          <a:p>
            <a:pPr defTabSz="457200">
              <a:buClrTx/>
              <a:buFontTx/>
              <a:buNone/>
            </a:pPr>
            <a:r>
              <a:rPr lang="en-US" sz="1200" kern="1200" dirty="0" smtClean="0">
                <a:solidFill>
                  <a:prstClr val="black"/>
                </a:solidFill>
                <a:ea typeface="+mn-ea"/>
                <a:cs typeface="+mn-cs"/>
              </a:rPr>
              <a:t>Hit</a:t>
            </a:r>
            <a:endParaRPr lang="en-US" sz="1200" kern="1200" dirty="0">
              <a:solidFill>
                <a:prstClr val="black"/>
              </a:solidFill>
              <a:ea typeface="+mn-ea"/>
              <a:cs typeface="+mn-cs"/>
            </a:endParaRPr>
          </a:p>
        </p:txBody>
      </p:sp>
      <p:grpSp>
        <p:nvGrpSpPr>
          <p:cNvPr id="129" name="Group 128"/>
          <p:cNvGrpSpPr/>
          <p:nvPr/>
        </p:nvGrpSpPr>
        <p:grpSpPr>
          <a:xfrm>
            <a:off x="3049913" y="657713"/>
            <a:ext cx="1582484" cy="1563889"/>
            <a:chOff x="3049913" y="657713"/>
            <a:chExt cx="1582484" cy="1563889"/>
          </a:xfrm>
        </p:grpSpPr>
        <p:sp>
          <p:nvSpPr>
            <p:cNvPr id="71" name="Up-Down Arrow 70"/>
            <p:cNvSpPr/>
            <p:nvPr/>
          </p:nvSpPr>
          <p:spPr>
            <a:xfrm>
              <a:off x="3491983" y="934350"/>
              <a:ext cx="609600" cy="1287252"/>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72" name="TextBox 71"/>
            <p:cNvSpPr txBox="1"/>
            <p:nvPr/>
          </p:nvSpPr>
          <p:spPr>
            <a:xfrm>
              <a:off x="3049913" y="657713"/>
              <a:ext cx="1582484" cy="369332"/>
            </a:xfrm>
            <a:prstGeom prst="rect">
              <a:avLst/>
            </a:prstGeom>
            <a:noFill/>
          </p:spPr>
          <p:txBody>
            <a:bodyPr wrap="none" rtlCol="0">
              <a:spAutoFit/>
            </a:bodyPr>
            <a:lstStyle/>
            <a:p>
              <a:pPr defTabSz="457200">
                <a:buClrTx/>
                <a:buFontTx/>
                <a:buNone/>
              </a:pPr>
              <a:r>
                <a:rPr lang="en-US" sz="1800" kern="1200" dirty="0" smtClean="0">
                  <a:solidFill>
                    <a:prstClr val="black"/>
                  </a:solidFill>
                  <a:ea typeface="+mn-ea"/>
                  <a:cs typeface="+mn-cs"/>
                </a:rPr>
                <a:t>Control Plane</a:t>
              </a:r>
              <a:endParaRPr lang="en-US" sz="1800" kern="1200" dirty="0">
                <a:solidFill>
                  <a:prstClr val="black"/>
                </a:solidFill>
                <a:ea typeface="+mn-ea"/>
                <a:cs typeface="+mn-cs"/>
              </a:endParaRPr>
            </a:p>
          </p:txBody>
        </p:sp>
      </p:grpSp>
      <p:sp>
        <p:nvSpPr>
          <p:cNvPr id="79" name="Right Arrow 78"/>
          <p:cNvSpPr/>
          <p:nvPr/>
        </p:nvSpPr>
        <p:spPr>
          <a:xfrm>
            <a:off x="6361378" y="3756480"/>
            <a:ext cx="498136" cy="3504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lIns="0" tIns="18288" rIns="0" bIns="0" rtlCol="0" anchor="ctr">
            <a:normAutofit fontScale="62500" lnSpcReduction="20000"/>
          </a:bodyPr>
          <a:lstStyle/>
          <a:p>
            <a:pPr algn="ctr" defTabSz="457200">
              <a:buClrTx/>
              <a:buFontTx/>
              <a:buNone/>
            </a:pPr>
            <a:r>
              <a:rPr lang="en-US" sz="1800" kern="1200" dirty="0" smtClean="0">
                <a:solidFill>
                  <a:prstClr val="white"/>
                </a:solidFill>
              </a:rPr>
              <a:t>Data</a:t>
            </a:r>
            <a:endParaRPr lang="en-US" sz="1800" kern="1200" dirty="0">
              <a:solidFill>
                <a:prstClr val="white"/>
              </a:solidFill>
            </a:endParaRPr>
          </a:p>
        </p:txBody>
      </p:sp>
      <p:grpSp>
        <p:nvGrpSpPr>
          <p:cNvPr id="137" name="Group 136"/>
          <p:cNvGrpSpPr/>
          <p:nvPr/>
        </p:nvGrpSpPr>
        <p:grpSpPr>
          <a:xfrm>
            <a:off x="76200" y="1198579"/>
            <a:ext cx="1066800" cy="3603290"/>
            <a:chOff x="76200" y="1198579"/>
            <a:chExt cx="1066800" cy="3603290"/>
          </a:xfrm>
        </p:grpSpPr>
        <p:sp>
          <p:nvSpPr>
            <p:cNvPr id="6" name="TextBox 5"/>
            <p:cNvSpPr txBox="1"/>
            <p:nvPr/>
          </p:nvSpPr>
          <p:spPr>
            <a:xfrm>
              <a:off x="76200" y="4155538"/>
              <a:ext cx="1066800" cy="646331"/>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Headers and Metadata</a:t>
              </a:r>
            </a:p>
            <a:p>
              <a:pPr algn="ctr" defTabSz="457200">
                <a:buClrTx/>
                <a:buFontTx/>
                <a:buNone/>
              </a:pPr>
              <a:r>
                <a:rPr lang="en-US" sz="1200" kern="1200" dirty="0" smtClean="0">
                  <a:solidFill>
                    <a:prstClr val="black"/>
                  </a:solidFill>
                  <a:ea typeface="+mn-ea"/>
                  <a:cs typeface="+mn-cs"/>
                </a:rPr>
                <a:t>(Input)</a:t>
              </a:r>
              <a:endParaRPr lang="en-US" sz="1200" kern="1200" dirty="0">
                <a:solidFill>
                  <a:prstClr val="black"/>
                </a:solidFill>
                <a:ea typeface="+mn-ea"/>
                <a:cs typeface="+mn-cs"/>
              </a:endParaRPr>
            </a:p>
          </p:txBody>
        </p:sp>
        <p:sp>
          <p:nvSpPr>
            <p:cNvPr id="5" name="Rectangle 4"/>
            <p:cNvSpPr/>
            <p:nvPr/>
          </p:nvSpPr>
          <p:spPr>
            <a:xfrm>
              <a:off x="381000" y="1198579"/>
              <a:ext cx="457200" cy="2971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9" name="Rectangle 8"/>
            <p:cNvSpPr/>
            <p:nvPr/>
          </p:nvSpPr>
          <p:spPr>
            <a:xfrm>
              <a:off x="381000" y="3460080"/>
              <a:ext cx="457200" cy="557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0" name="Rectangle 9"/>
            <p:cNvSpPr/>
            <p:nvPr/>
          </p:nvSpPr>
          <p:spPr>
            <a:xfrm>
              <a:off x="381000" y="3137382"/>
              <a:ext cx="457200" cy="152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1" name="Rectangle 10"/>
            <p:cNvSpPr/>
            <p:nvPr/>
          </p:nvSpPr>
          <p:spPr>
            <a:xfrm>
              <a:off x="381000" y="2644674"/>
              <a:ext cx="457200" cy="304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135" name="Group 134"/>
          <p:cNvGrpSpPr/>
          <p:nvPr/>
        </p:nvGrpSpPr>
        <p:grpSpPr>
          <a:xfrm>
            <a:off x="7810457" y="1198579"/>
            <a:ext cx="1066800" cy="3618131"/>
            <a:chOff x="7810457" y="1198579"/>
            <a:chExt cx="1066800" cy="3618131"/>
          </a:xfrm>
        </p:grpSpPr>
        <p:sp>
          <p:nvSpPr>
            <p:cNvPr id="8" name="TextBox 7"/>
            <p:cNvSpPr txBox="1"/>
            <p:nvPr/>
          </p:nvSpPr>
          <p:spPr>
            <a:xfrm>
              <a:off x="7810457" y="4170379"/>
              <a:ext cx="1066800" cy="646331"/>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Headers and Metadata</a:t>
              </a:r>
            </a:p>
            <a:p>
              <a:pPr algn="ctr" defTabSz="457200">
                <a:buClrTx/>
                <a:buFontTx/>
                <a:buNone/>
              </a:pPr>
              <a:r>
                <a:rPr lang="en-US" sz="1200" kern="1200" dirty="0" smtClean="0">
                  <a:solidFill>
                    <a:prstClr val="black"/>
                  </a:solidFill>
                  <a:ea typeface="+mn-ea"/>
                  <a:cs typeface="+mn-cs"/>
                </a:rPr>
                <a:t>(Output)</a:t>
              </a:r>
              <a:endParaRPr lang="en-US" sz="1200" kern="1200" dirty="0">
                <a:solidFill>
                  <a:prstClr val="black"/>
                </a:solidFill>
                <a:ea typeface="+mn-ea"/>
                <a:cs typeface="+mn-cs"/>
              </a:endParaRPr>
            </a:p>
          </p:txBody>
        </p:sp>
        <p:grpSp>
          <p:nvGrpSpPr>
            <p:cNvPr id="134" name="Group 133"/>
            <p:cNvGrpSpPr/>
            <p:nvPr/>
          </p:nvGrpSpPr>
          <p:grpSpPr>
            <a:xfrm>
              <a:off x="8039057" y="1198579"/>
              <a:ext cx="457200" cy="2971800"/>
              <a:chOff x="8039057" y="1198579"/>
              <a:chExt cx="457200" cy="2971800"/>
            </a:xfrm>
          </p:grpSpPr>
          <p:sp>
            <p:nvSpPr>
              <p:cNvPr id="7" name="Rectangle 6"/>
              <p:cNvSpPr/>
              <p:nvPr/>
            </p:nvSpPr>
            <p:spPr>
              <a:xfrm>
                <a:off x="8039057" y="1198579"/>
                <a:ext cx="457200" cy="29718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94" name="Rectangle 93"/>
              <p:cNvSpPr/>
              <p:nvPr/>
            </p:nvSpPr>
            <p:spPr>
              <a:xfrm>
                <a:off x="8039057" y="1512388"/>
                <a:ext cx="457200" cy="2195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95" name="Rectangle 94"/>
              <p:cNvSpPr/>
              <p:nvPr/>
            </p:nvSpPr>
            <p:spPr>
              <a:xfrm>
                <a:off x="8039057" y="2117496"/>
                <a:ext cx="457200" cy="14788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96" name="Rectangle 95"/>
              <p:cNvSpPr/>
              <p:nvPr/>
            </p:nvSpPr>
            <p:spPr>
              <a:xfrm>
                <a:off x="8039057" y="3943350"/>
                <a:ext cx="457200" cy="1635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cxnSp>
        <p:nvCxnSpPr>
          <p:cNvPr id="100" name="Elbow Connector 99"/>
          <p:cNvCxnSpPr>
            <a:stCxn id="70" idx="0"/>
            <a:endCxn id="94" idx="1"/>
          </p:cNvCxnSpPr>
          <p:nvPr/>
        </p:nvCxnSpPr>
        <p:spPr>
          <a:xfrm flipV="1">
            <a:off x="7569841" y="1622183"/>
            <a:ext cx="469216" cy="1124417"/>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Elbow Connector 101"/>
          <p:cNvCxnSpPr>
            <a:stCxn id="70" idx="0"/>
            <a:endCxn id="95" idx="1"/>
          </p:cNvCxnSpPr>
          <p:nvPr/>
        </p:nvCxnSpPr>
        <p:spPr>
          <a:xfrm flipV="1">
            <a:off x="7569841" y="2191438"/>
            <a:ext cx="469216" cy="555162"/>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Elbow Connector 105"/>
          <p:cNvCxnSpPr>
            <a:stCxn id="70" idx="0"/>
            <a:endCxn id="96" idx="1"/>
          </p:cNvCxnSpPr>
          <p:nvPr/>
        </p:nvCxnSpPr>
        <p:spPr>
          <a:xfrm>
            <a:off x="7569841" y="2746600"/>
            <a:ext cx="469216" cy="1278515"/>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128" name="Group 127"/>
          <p:cNvGrpSpPr/>
          <p:nvPr/>
        </p:nvGrpSpPr>
        <p:grpSpPr>
          <a:xfrm>
            <a:off x="6203415" y="2634231"/>
            <a:ext cx="609602" cy="739067"/>
            <a:chOff x="6203415" y="2634231"/>
            <a:chExt cx="609602" cy="739067"/>
          </a:xfrm>
        </p:grpSpPr>
        <p:sp>
          <p:nvSpPr>
            <p:cNvPr id="93" name="Freeform 92"/>
            <p:cNvSpPr/>
            <p:nvPr/>
          </p:nvSpPr>
          <p:spPr>
            <a:xfrm>
              <a:off x="6203415" y="2634231"/>
              <a:ext cx="609602" cy="739067"/>
            </a:xfrm>
            <a:custGeom>
              <a:avLst/>
              <a:gdLst>
                <a:gd name="connsiteX0" fmla="*/ 476887 w 609602"/>
                <a:gd name="connsiteY0" fmla="*/ 0 h 841658"/>
                <a:gd name="connsiteX1" fmla="*/ 609602 w 609602"/>
                <a:gd name="connsiteY1" fmla="*/ 132716 h 841658"/>
                <a:gd name="connsiteX2" fmla="*/ 476887 w 609602"/>
                <a:gd name="connsiteY2" fmla="*/ 265431 h 841658"/>
                <a:gd name="connsiteX3" fmla="*/ 476887 w 609602"/>
                <a:gd name="connsiteY3" fmla="*/ 199073 h 841658"/>
                <a:gd name="connsiteX4" fmla="*/ 381002 w 609602"/>
                <a:gd name="connsiteY4" fmla="*/ 199073 h 841658"/>
                <a:gd name="connsiteX5" fmla="*/ 381002 w 609602"/>
                <a:gd name="connsiteY5" fmla="*/ 841658 h 841658"/>
                <a:gd name="connsiteX6" fmla="*/ 0 w 609602"/>
                <a:gd name="connsiteY6" fmla="*/ 841658 h 841658"/>
                <a:gd name="connsiteX7" fmla="*/ 0 w 609602"/>
                <a:gd name="connsiteY7" fmla="*/ 710151 h 841658"/>
                <a:gd name="connsiteX8" fmla="*/ 256868 w 609602"/>
                <a:gd name="connsiteY8" fmla="*/ 710151 h 841658"/>
                <a:gd name="connsiteX9" fmla="*/ 256868 w 609602"/>
                <a:gd name="connsiteY9" fmla="*/ 199073 h 841658"/>
                <a:gd name="connsiteX10" fmla="*/ 253838 w 609602"/>
                <a:gd name="connsiteY10" fmla="*/ 199073 h 841658"/>
                <a:gd name="connsiteX11" fmla="*/ 253838 w 609602"/>
                <a:gd name="connsiteY11" fmla="*/ 66358 h 841658"/>
                <a:gd name="connsiteX12" fmla="*/ 476887 w 609602"/>
                <a:gd name="connsiteY12" fmla="*/ 66358 h 84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602" h="841658">
                  <a:moveTo>
                    <a:pt x="476887" y="0"/>
                  </a:moveTo>
                  <a:lnTo>
                    <a:pt x="609602" y="132716"/>
                  </a:lnTo>
                  <a:lnTo>
                    <a:pt x="476887" y="265431"/>
                  </a:lnTo>
                  <a:lnTo>
                    <a:pt x="476887" y="199073"/>
                  </a:lnTo>
                  <a:lnTo>
                    <a:pt x="381002" y="199073"/>
                  </a:lnTo>
                  <a:lnTo>
                    <a:pt x="381002" y="841658"/>
                  </a:lnTo>
                  <a:lnTo>
                    <a:pt x="0" y="841658"/>
                  </a:lnTo>
                  <a:lnTo>
                    <a:pt x="0" y="710151"/>
                  </a:lnTo>
                  <a:lnTo>
                    <a:pt x="256868" y="710151"/>
                  </a:lnTo>
                  <a:lnTo>
                    <a:pt x="256868" y="199073"/>
                  </a:lnTo>
                  <a:lnTo>
                    <a:pt x="253838" y="199073"/>
                  </a:lnTo>
                  <a:lnTo>
                    <a:pt x="253838" y="66358"/>
                  </a:lnTo>
                  <a:lnTo>
                    <a:pt x="476887" y="66358"/>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27" name="TextBox 126"/>
            <p:cNvSpPr txBox="1"/>
            <p:nvPr/>
          </p:nvSpPr>
          <p:spPr>
            <a:xfrm rot="5400000">
              <a:off x="6358944" y="2935355"/>
              <a:ext cx="354264" cy="153888"/>
            </a:xfrm>
            <a:prstGeom prst="rect">
              <a:avLst/>
            </a:prstGeom>
            <a:noFill/>
          </p:spPr>
          <p:txBody>
            <a:bodyPr wrap="none" lIns="0" tIns="0" rIns="0" bIns="0" rtlCol="0">
              <a:spAutoFit/>
            </a:bodyPr>
            <a:lstStyle/>
            <a:p>
              <a:pPr defTabSz="457200">
                <a:buClrTx/>
                <a:buFontTx/>
                <a:buNone/>
              </a:pPr>
              <a:r>
                <a:rPr lang="en-US" sz="1000" kern="1200" dirty="0" smtClean="0">
                  <a:solidFill>
                    <a:prstClr val="white"/>
                  </a:solidFill>
                  <a:ea typeface="+mn-ea"/>
                  <a:cs typeface="+mn-cs"/>
                </a:rPr>
                <a:t>Action</a:t>
              </a:r>
              <a:endParaRPr lang="en-US" sz="900" kern="1200" dirty="0">
                <a:solidFill>
                  <a:prstClr val="white"/>
                </a:solidFill>
                <a:ea typeface="+mn-ea"/>
                <a:cs typeface="+mn-cs"/>
              </a:endParaRPr>
            </a:p>
          </p:txBody>
        </p:sp>
      </p:grpSp>
      <p:sp>
        <p:nvSpPr>
          <p:cNvPr id="29" name="Trapezoid 28"/>
          <p:cNvSpPr/>
          <p:nvPr/>
        </p:nvSpPr>
        <p:spPr>
          <a:xfrm rot="5400000">
            <a:off x="4895765" y="3361616"/>
            <a:ext cx="2354950" cy="654050"/>
          </a:xfrm>
          <a:prstGeom prst="trapezoid">
            <a:avLst>
              <a:gd name="adj" fmla="val 65566"/>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r>
              <a:rPr lang="en-US" sz="1800" kern="1200" dirty="0" smtClean="0">
                <a:solidFill>
                  <a:prstClr val="white"/>
                </a:solidFill>
              </a:rPr>
              <a:t>Hit/Miss Selector</a:t>
            </a:r>
            <a:endParaRPr lang="en-US" sz="1800" kern="1200" dirty="0">
              <a:solidFill>
                <a:prstClr val="white"/>
              </a:solidFill>
            </a:endParaRPr>
          </a:p>
        </p:txBody>
      </p:sp>
      <p:sp>
        <p:nvSpPr>
          <p:cNvPr id="65" name="Right Arrow 64"/>
          <p:cNvSpPr/>
          <p:nvPr/>
        </p:nvSpPr>
        <p:spPr>
          <a:xfrm>
            <a:off x="838200" y="1253053"/>
            <a:ext cx="5930364" cy="380999"/>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17775" algn="ctr" defTabSz="457200">
              <a:buClrTx/>
              <a:buFontTx/>
              <a:buNone/>
            </a:pPr>
            <a:r>
              <a:rPr lang="en-US" kern="1200" dirty="0" smtClean="0">
                <a:solidFill>
                  <a:srgbClr val="1F497D"/>
                </a:solidFill>
              </a:rPr>
              <a:t>Headers </a:t>
            </a:r>
            <a:r>
              <a:rPr lang="en-US" kern="1200" smtClean="0">
                <a:solidFill>
                  <a:srgbClr val="1F497D"/>
                </a:solidFill>
              </a:rPr>
              <a:t>and Metadata</a:t>
            </a:r>
            <a:endParaRPr lang="en-US" kern="1200" dirty="0">
              <a:solidFill>
                <a:srgbClr val="1F497D"/>
              </a:solidFill>
            </a:endParaRPr>
          </a:p>
        </p:txBody>
      </p:sp>
    </p:spTree>
    <p:extLst>
      <p:ext uri="{BB962C8B-B14F-4D97-AF65-F5344CB8AC3E}">
        <p14:creationId xmlns:p14="http://schemas.microsoft.com/office/powerpoint/2010/main" val="35617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wipe(up)">
                                      <p:cBhvr>
                                        <p:cTn id="7" dur="500"/>
                                        <p:tgtEl>
                                          <p:spTgt spid="1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37"/>
                                        </p:tgtEl>
                                        <p:attrNameLst>
                                          <p:attrName>style.visibility</p:attrName>
                                        </p:attrNameLst>
                                      </p:cBhvr>
                                      <p:to>
                                        <p:strVal val="visible"/>
                                      </p:to>
                                    </p:set>
                                    <p:anim calcmode="lin" valueType="num">
                                      <p:cBhvr additive="base">
                                        <p:cTn id="18" dur="500" fill="hold"/>
                                        <p:tgtEl>
                                          <p:spTgt spid="137"/>
                                        </p:tgtEl>
                                        <p:attrNameLst>
                                          <p:attrName>ppt_x</p:attrName>
                                        </p:attrNameLst>
                                      </p:cBhvr>
                                      <p:tavLst>
                                        <p:tav tm="0">
                                          <p:val>
                                            <p:strVal val="0-#ppt_w/2"/>
                                          </p:val>
                                        </p:tav>
                                        <p:tav tm="100000">
                                          <p:val>
                                            <p:strVal val="#ppt_x"/>
                                          </p:val>
                                        </p:tav>
                                      </p:tavLst>
                                    </p:anim>
                                    <p:anim calcmode="lin" valueType="num">
                                      <p:cBhvr additive="base">
                                        <p:cTn id="19"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heckerboard(across)">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500"/>
                                        <p:tgtEl>
                                          <p:spTgt spid="6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wipe(left)">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left)">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wipe(left)">
                                      <p:cBhvr>
                                        <p:cTn id="72" dur="500"/>
                                        <p:tgtEl>
                                          <p:spTgt spid="56"/>
                                        </p:tgtEl>
                                      </p:cBhvr>
                                    </p:animEffect>
                                  </p:childTnLst>
                                </p:cTn>
                              </p:par>
                            </p:childTnLst>
                          </p:cTn>
                        </p:par>
                        <p:par>
                          <p:cTn id="73" fill="hold">
                            <p:stCondLst>
                              <p:cond delay="500"/>
                            </p:stCondLst>
                            <p:childTnLst>
                              <p:par>
                                <p:cTn id="74" presetID="22" presetClass="entr" presetSubtype="1"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up)">
                                      <p:cBhvr>
                                        <p:cTn id="76" dur="500"/>
                                        <p:tgtEl>
                                          <p:spTgt spid="29"/>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128"/>
                                        </p:tgtEl>
                                        <p:attrNameLst>
                                          <p:attrName>style.visibility</p:attrName>
                                        </p:attrNameLst>
                                      </p:cBhvr>
                                      <p:to>
                                        <p:strVal val="visible"/>
                                      </p:to>
                                    </p:set>
                                    <p:animEffect transition="in" filter="wipe(left)">
                                      <p:cBhvr>
                                        <p:cTn id="80" dur="500"/>
                                        <p:tgtEl>
                                          <p:spTgt spid="128"/>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wipe(left)">
                                      <p:cBhvr>
                                        <p:cTn id="83" dur="500"/>
                                        <p:tgtEl>
                                          <p:spTgt spid="7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133"/>
                                        </p:tgtEl>
                                        <p:attrNameLst>
                                          <p:attrName>style.visibility</p:attrName>
                                        </p:attrNameLst>
                                      </p:cBhvr>
                                      <p:to>
                                        <p:strVal val="visible"/>
                                      </p:to>
                                    </p:set>
                                    <p:animEffect transition="in" filter="wipe(left)">
                                      <p:cBhvr>
                                        <p:cTn id="88" dur="500"/>
                                        <p:tgtEl>
                                          <p:spTgt spid="13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wipe(left)">
                                      <p:cBhvr>
                                        <p:cTn id="93" dur="500"/>
                                        <p:tgtEl>
                                          <p:spTgt spid="65"/>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135"/>
                                        </p:tgtEl>
                                        <p:attrNameLst>
                                          <p:attrName>style.visibility</p:attrName>
                                        </p:attrNameLst>
                                      </p:cBhvr>
                                      <p:to>
                                        <p:strVal val="visible"/>
                                      </p:to>
                                    </p:set>
                                    <p:animEffect transition="in" filter="wipe(up)">
                                      <p:cBhvr>
                                        <p:cTn id="98" dur="500"/>
                                        <p:tgtEl>
                                          <p:spTgt spid="135"/>
                                        </p:tgtEl>
                                      </p:cBhvr>
                                    </p:animEffect>
                                  </p:childTnLst>
                                </p:cTn>
                              </p:par>
                            </p:childTnLst>
                          </p:cTn>
                        </p:par>
                        <p:par>
                          <p:cTn id="99" fill="hold">
                            <p:stCondLst>
                              <p:cond delay="500"/>
                            </p:stCondLst>
                            <p:childTnLst>
                              <p:par>
                                <p:cTn id="100" presetID="22" presetClass="entr" presetSubtype="8" fill="hold" nodeType="afterEffect">
                                  <p:stCondLst>
                                    <p:cond delay="0"/>
                                  </p:stCondLst>
                                  <p:childTnLst>
                                    <p:set>
                                      <p:cBhvr>
                                        <p:cTn id="101" dur="1" fill="hold">
                                          <p:stCondLst>
                                            <p:cond delay="0"/>
                                          </p:stCondLst>
                                        </p:cTn>
                                        <p:tgtEl>
                                          <p:spTgt spid="100"/>
                                        </p:tgtEl>
                                        <p:attrNameLst>
                                          <p:attrName>style.visibility</p:attrName>
                                        </p:attrNameLst>
                                      </p:cBhvr>
                                      <p:to>
                                        <p:strVal val="visible"/>
                                      </p:to>
                                    </p:set>
                                    <p:animEffect transition="in" filter="wipe(left)">
                                      <p:cBhvr>
                                        <p:cTn id="102" dur="500"/>
                                        <p:tgtEl>
                                          <p:spTgt spid="100"/>
                                        </p:tgtEl>
                                      </p:cBhvr>
                                    </p:animEffect>
                                  </p:childTnLst>
                                </p:cTn>
                              </p:par>
                            </p:childTnLst>
                          </p:cTn>
                        </p:par>
                        <p:par>
                          <p:cTn id="103" fill="hold">
                            <p:stCondLst>
                              <p:cond delay="1000"/>
                            </p:stCondLst>
                            <p:childTnLst>
                              <p:par>
                                <p:cTn id="104" presetID="22" presetClass="entr" presetSubtype="8" fill="hold" nodeType="afterEffect">
                                  <p:stCondLst>
                                    <p:cond delay="0"/>
                                  </p:stCondLst>
                                  <p:childTnLst>
                                    <p:set>
                                      <p:cBhvr>
                                        <p:cTn id="105" dur="1" fill="hold">
                                          <p:stCondLst>
                                            <p:cond delay="0"/>
                                          </p:stCondLst>
                                        </p:cTn>
                                        <p:tgtEl>
                                          <p:spTgt spid="102"/>
                                        </p:tgtEl>
                                        <p:attrNameLst>
                                          <p:attrName>style.visibility</p:attrName>
                                        </p:attrNameLst>
                                      </p:cBhvr>
                                      <p:to>
                                        <p:strVal val="visible"/>
                                      </p:to>
                                    </p:set>
                                    <p:animEffect transition="in" filter="wipe(left)">
                                      <p:cBhvr>
                                        <p:cTn id="106" dur="500"/>
                                        <p:tgtEl>
                                          <p:spTgt spid="102"/>
                                        </p:tgtEl>
                                      </p:cBhvr>
                                    </p:animEffect>
                                  </p:childTnLst>
                                </p:cTn>
                              </p:par>
                            </p:childTnLst>
                          </p:cTn>
                        </p:par>
                        <p:par>
                          <p:cTn id="107" fill="hold">
                            <p:stCondLst>
                              <p:cond delay="1500"/>
                            </p:stCondLst>
                            <p:childTnLst>
                              <p:par>
                                <p:cTn id="108" presetID="22" presetClass="entr" presetSubtype="8" fill="hold" nodeType="afterEffect">
                                  <p:stCondLst>
                                    <p:cond delay="0"/>
                                  </p:stCondLst>
                                  <p:childTnLst>
                                    <p:set>
                                      <p:cBhvr>
                                        <p:cTn id="109" dur="1" fill="hold">
                                          <p:stCondLst>
                                            <p:cond delay="0"/>
                                          </p:stCondLst>
                                        </p:cTn>
                                        <p:tgtEl>
                                          <p:spTgt spid="106"/>
                                        </p:tgtEl>
                                        <p:attrNameLst>
                                          <p:attrName>style.visibility</p:attrName>
                                        </p:attrNameLst>
                                      </p:cBhvr>
                                      <p:to>
                                        <p:strVal val="visible"/>
                                      </p:to>
                                    </p:set>
                                    <p:animEffect transition="in" filter="wipe(left)">
                                      <p:cBhvr>
                                        <p:cTn id="11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53" grpId="0" animBg="1"/>
      <p:bldP spid="54" grpId="0" animBg="1"/>
      <p:bldP spid="63" grpId="0"/>
      <p:bldP spid="79" grpId="0" animBg="1"/>
      <p:bldP spid="29" grpId="0" animBg="1"/>
      <p:bldP spid="6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Example: Basic IPv4 Forwarding</a:t>
            </a:r>
            <a:endParaRPr lang="en-US" dirty="0"/>
          </a:p>
        </p:txBody>
      </p:sp>
      <p:sp>
        <p:nvSpPr>
          <p:cNvPr id="6" name="Content Placeholder 5"/>
          <p:cNvSpPr>
            <a:spLocks noGrp="1"/>
          </p:cNvSpPr>
          <p:nvPr>
            <p:ph sz="half" idx="1"/>
          </p:nvPr>
        </p:nvSpPr>
        <p:spPr>
          <a:xfrm>
            <a:off x="5159578" y="742951"/>
            <a:ext cx="3679622" cy="4114800"/>
          </a:xfrm>
        </p:spPr>
        <p:txBody>
          <a:bodyPr/>
          <a:lstStyle/>
          <a:p>
            <a:r>
              <a:rPr lang="en-US" dirty="0" smtClean="0"/>
              <a:t>Data Plane (P4) Program</a:t>
            </a:r>
          </a:p>
          <a:p>
            <a:pPr lvl="1"/>
            <a:r>
              <a:rPr lang="en-US" dirty="0" smtClean="0"/>
              <a:t>Defines the format of the table</a:t>
            </a:r>
          </a:p>
          <a:p>
            <a:pPr lvl="2"/>
            <a:r>
              <a:rPr lang="en-US" dirty="0" smtClean="0"/>
              <a:t>Key Fields</a:t>
            </a:r>
          </a:p>
          <a:p>
            <a:pPr lvl="2"/>
            <a:r>
              <a:rPr lang="en-US" dirty="0" smtClean="0"/>
              <a:t>Actions</a:t>
            </a:r>
          </a:p>
          <a:p>
            <a:pPr lvl="2"/>
            <a:r>
              <a:rPr lang="en-US" dirty="0" smtClean="0"/>
              <a:t>Action Data</a:t>
            </a:r>
          </a:p>
          <a:p>
            <a:pPr lvl="1"/>
            <a:r>
              <a:rPr lang="en-US" dirty="0" smtClean="0"/>
              <a:t>Performs the lookup</a:t>
            </a:r>
          </a:p>
          <a:p>
            <a:pPr lvl="1"/>
            <a:r>
              <a:rPr lang="en-US" dirty="0" smtClean="0"/>
              <a:t>Executes the chosen action</a:t>
            </a:r>
          </a:p>
          <a:p>
            <a:r>
              <a:rPr lang="en-US" dirty="0" smtClean="0"/>
              <a:t>Control Plane (IP stack, Routing protocols)</a:t>
            </a:r>
          </a:p>
          <a:p>
            <a:pPr lvl="1"/>
            <a:r>
              <a:rPr lang="en-US" dirty="0" smtClean="0"/>
              <a:t>Populates table entries with specific information</a:t>
            </a:r>
          </a:p>
          <a:p>
            <a:pPr lvl="2"/>
            <a:r>
              <a:rPr lang="en-US" dirty="0" smtClean="0"/>
              <a:t>Based on the configuration</a:t>
            </a:r>
          </a:p>
          <a:p>
            <a:pPr lvl="2"/>
            <a:r>
              <a:rPr lang="en-US" dirty="0" smtClean="0"/>
              <a:t>Based on automatic discovery</a:t>
            </a:r>
          </a:p>
          <a:p>
            <a:pPr lvl="2"/>
            <a:r>
              <a:rPr lang="en-US" dirty="0" smtClean="0"/>
              <a:t>Based on protocol calculations</a:t>
            </a:r>
          </a:p>
          <a:p>
            <a:pPr lvl="2"/>
            <a:endParaRPr lang="en-US" dirty="0" smtClean="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52</a:t>
            </a:fld>
            <a:endParaRPr lang="en-US" dirty="0">
              <a:solidFill>
                <a:prstClr val="black">
                  <a:tint val="75000"/>
                </a:prstClr>
              </a:solidFill>
            </a:endParaRPr>
          </a:p>
        </p:txBody>
      </p:sp>
      <p:cxnSp>
        <p:nvCxnSpPr>
          <p:cNvPr id="12" name="Elbow Connector 11"/>
          <p:cNvCxnSpPr>
            <a:stCxn id="8" idx="0"/>
            <a:endCxn id="10" idx="2"/>
          </p:cNvCxnSpPr>
          <p:nvPr/>
        </p:nvCxnSpPr>
        <p:spPr>
          <a:xfrm rot="5400000" flipH="1" flipV="1">
            <a:off x="2173591" y="460655"/>
            <a:ext cx="749189" cy="1563586"/>
          </a:xfrm>
          <a:prstGeom prst="bentConnector3">
            <a:avLst>
              <a:gd name="adj1"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17" name="Picture 11" descr="C:\Users\ecoffey\AppData\Local\Temp\Rar$DRa0.386\30067_Device_router_default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277" y="1973439"/>
            <a:ext cx="282185" cy="282185"/>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1" descr="C:\Users\ecoffey\AppData\Local\Temp\Rar$DRa0.386\30067_Device_router_default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277" y="2199411"/>
            <a:ext cx="282185" cy="2821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1" descr="C:\Users\ecoffey\AppData\Local\Temp\Rar$DRa0.386\30067_Device_router_default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277" y="2449147"/>
            <a:ext cx="282185" cy="28218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5" name="Group 24"/>
          <p:cNvGrpSpPr/>
          <p:nvPr/>
        </p:nvGrpSpPr>
        <p:grpSpPr>
          <a:xfrm>
            <a:off x="2852617" y="683187"/>
            <a:ext cx="858167" cy="933854"/>
            <a:chOff x="5799230" y="937178"/>
            <a:chExt cx="1483111" cy="1613916"/>
          </a:xfrm>
        </p:grpSpPr>
        <p:pic>
          <p:nvPicPr>
            <p:cNvPr id="9" name="Picture 26" descr="C:\Users\ecoffey\AppData\Local\Temp\Rar$DRa0.324\30072_Device_server_unreachable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230" y="1067983"/>
              <a:ext cx="1483111" cy="148311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6036627" y="937178"/>
              <a:ext cx="1175187" cy="31914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192.168.23.45</a:t>
              </a:r>
            </a:p>
          </p:txBody>
        </p:sp>
      </p:grpSp>
      <p:cxnSp>
        <p:nvCxnSpPr>
          <p:cNvPr id="31" name="Straight Connector 30"/>
          <p:cNvCxnSpPr>
            <a:stCxn id="17" idx="3"/>
            <a:endCxn id="26" idx="2"/>
          </p:cNvCxnSpPr>
          <p:nvPr/>
        </p:nvCxnSpPr>
        <p:spPr>
          <a:xfrm flipV="1">
            <a:off x="2697463" y="2106749"/>
            <a:ext cx="325163" cy="778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8" idx="3"/>
            <a:endCxn id="27" idx="2"/>
          </p:cNvCxnSpPr>
          <p:nvPr/>
        </p:nvCxnSpPr>
        <p:spPr>
          <a:xfrm flipV="1">
            <a:off x="2697463" y="2337204"/>
            <a:ext cx="262778" cy="329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9" idx="3"/>
            <a:endCxn id="28" idx="2"/>
          </p:cNvCxnSpPr>
          <p:nvPr/>
        </p:nvCxnSpPr>
        <p:spPr>
          <a:xfrm>
            <a:off x="2697462" y="2590240"/>
            <a:ext cx="288766" cy="299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113656" y="1786427"/>
            <a:ext cx="570990" cy="18466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10.1.2.0/22</a:t>
            </a:r>
          </a:p>
        </p:txBody>
      </p:sp>
      <p:sp>
        <p:nvSpPr>
          <p:cNvPr id="26" name="Oval 25"/>
          <p:cNvSpPr/>
          <p:nvPr/>
        </p:nvSpPr>
        <p:spPr>
          <a:xfrm>
            <a:off x="3022626" y="2081057"/>
            <a:ext cx="62386" cy="513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7" name="Oval 26"/>
          <p:cNvSpPr/>
          <p:nvPr/>
        </p:nvSpPr>
        <p:spPr>
          <a:xfrm>
            <a:off x="2960241" y="2323977"/>
            <a:ext cx="57181" cy="264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8" name="Oval 27"/>
          <p:cNvSpPr/>
          <p:nvPr/>
        </p:nvSpPr>
        <p:spPr>
          <a:xfrm>
            <a:off x="2986227" y="2567546"/>
            <a:ext cx="62386" cy="5138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pic>
        <p:nvPicPr>
          <p:cNvPr id="20" name="Picture 19" descr="C:\Users\ecoffey\AppData\Local\Temp\Rar$DRa0.836\30073__Device_server_farms_default_25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3569" y="1909444"/>
            <a:ext cx="994262" cy="994262"/>
          </a:xfrm>
          <a:prstGeom prst="rect">
            <a:avLst/>
          </a:prstGeom>
          <a:noFill/>
          <a:extLst>
            <a:ext uri="{909E8E84-426E-40dd-AFC4-6F175D3DCCD1}">
              <a14:hiddenFill xmlns="" xmlns:a14="http://schemas.microsoft.com/office/drawing/2010/main">
                <a:solidFill>
                  <a:srgbClr val="FFFFFF"/>
                </a:solidFill>
              </a14:hiddenFill>
            </a:ext>
          </a:extLst>
        </p:spPr>
      </p:pic>
      <p:cxnSp>
        <p:nvCxnSpPr>
          <p:cNvPr id="44" name="Elbow Connector 43"/>
          <p:cNvCxnSpPr>
            <a:stCxn id="8" idx="3"/>
            <a:endCxn id="17" idx="1"/>
          </p:cNvCxnSpPr>
          <p:nvPr/>
        </p:nvCxnSpPr>
        <p:spPr>
          <a:xfrm>
            <a:off x="2221276" y="1874349"/>
            <a:ext cx="194002" cy="240182"/>
          </a:xfrm>
          <a:prstGeom prst="bentConnector3">
            <a:avLst>
              <a:gd name="adj1" fmla="val 50000"/>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2037140" y="1992447"/>
            <a:ext cx="83337" cy="915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9" name="Oval 48"/>
          <p:cNvSpPr/>
          <p:nvPr/>
        </p:nvSpPr>
        <p:spPr>
          <a:xfrm>
            <a:off x="1787128" y="2012432"/>
            <a:ext cx="83337" cy="915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cxnSp>
        <p:nvCxnSpPr>
          <p:cNvPr id="57" name="Elbow Connector 56"/>
          <p:cNvCxnSpPr>
            <a:stCxn id="48" idx="4"/>
            <a:endCxn id="18" idx="1"/>
          </p:cNvCxnSpPr>
          <p:nvPr/>
        </p:nvCxnSpPr>
        <p:spPr>
          <a:xfrm rot="16200000" flipH="1">
            <a:off x="2118784" y="2044009"/>
            <a:ext cx="256517" cy="336470"/>
          </a:xfrm>
          <a:prstGeom prst="bentConnector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stCxn id="49" idx="4"/>
            <a:endCxn id="19" idx="1"/>
          </p:cNvCxnSpPr>
          <p:nvPr/>
        </p:nvCxnSpPr>
        <p:spPr>
          <a:xfrm rot="16200000" flipH="1">
            <a:off x="1878903" y="2053865"/>
            <a:ext cx="486269" cy="586481"/>
          </a:xfrm>
          <a:prstGeom prst="bentConnector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95" name="Group 94"/>
          <p:cNvGrpSpPr/>
          <p:nvPr/>
        </p:nvGrpSpPr>
        <p:grpSpPr>
          <a:xfrm>
            <a:off x="228600" y="695100"/>
            <a:ext cx="593432" cy="477110"/>
            <a:chOff x="1571191" y="957764"/>
            <a:chExt cx="1025590" cy="824557"/>
          </a:xfrm>
        </p:grpSpPr>
        <p:pic>
          <p:nvPicPr>
            <p:cNvPr id="67" name="Picture 8" descr="C:\Users\ecoffey\AppData\Local\Temp\Rar$DRa0.430\Cisco Icons November\30104_Device_www_server_3135\Png_256\30104_Device_www_server_3135_warning_2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48" y="1198788"/>
              <a:ext cx="679754" cy="583533"/>
            </a:xfrm>
            <a:prstGeom prst="rect">
              <a:avLst/>
            </a:prstGeom>
            <a:noFill/>
            <a:extLst>
              <a:ext uri="{909E8E84-426E-40dd-AFC4-6F175D3DCCD1}">
                <a14:hiddenFill xmlns="" xmlns:a14="http://schemas.microsoft.com/office/drawing/2010/main">
                  <a:solidFill>
                    <a:srgbClr val="FFFFFF"/>
                  </a:solidFill>
                </a14:hiddenFill>
              </a:ext>
            </a:extLst>
          </p:spPr>
        </p:pic>
        <p:sp>
          <p:nvSpPr>
            <p:cNvPr id="94" name="TextBox 93"/>
            <p:cNvSpPr txBox="1"/>
            <p:nvPr/>
          </p:nvSpPr>
          <p:spPr>
            <a:xfrm>
              <a:off x="1571191" y="957764"/>
              <a:ext cx="1025590" cy="31914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192.168.1.1</a:t>
              </a:r>
            </a:p>
          </p:txBody>
        </p:sp>
      </p:grpSp>
      <p:grpSp>
        <p:nvGrpSpPr>
          <p:cNvPr id="96" name="Group 95"/>
          <p:cNvGrpSpPr/>
          <p:nvPr/>
        </p:nvGrpSpPr>
        <p:grpSpPr>
          <a:xfrm>
            <a:off x="228600" y="2331524"/>
            <a:ext cx="593432" cy="477110"/>
            <a:chOff x="1571191" y="957764"/>
            <a:chExt cx="1025590" cy="824557"/>
          </a:xfrm>
        </p:grpSpPr>
        <p:pic>
          <p:nvPicPr>
            <p:cNvPr id="97" name="Picture 8" descr="C:\Users\ecoffey\AppData\Local\Temp\Rar$DRa0.430\Cisco Icons November\30104_Device_www_server_3135\Png_256\30104_Device_www_server_3135_warning_2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48" y="1198788"/>
              <a:ext cx="679754" cy="583533"/>
            </a:xfrm>
            <a:prstGeom prst="rect">
              <a:avLst/>
            </a:prstGeom>
            <a:noFill/>
            <a:extLst>
              <a:ext uri="{909E8E84-426E-40dd-AFC4-6F175D3DCCD1}">
                <a14:hiddenFill xmlns="" xmlns:a14="http://schemas.microsoft.com/office/drawing/2010/main">
                  <a:solidFill>
                    <a:srgbClr val="FFFFFF"/>
                  </a:solidFill>
                </a14:hiddenFill>
              </a:ext>
            </a:extLst>
          </p:spPr>
        </p:pic>
        <p:sp>
          <p:nvSpPr>
            <p:cNvPr id="98" name="TextBox 97"/>
            <p:cNvSpPr txBox="1"/>
            <p:nvPr/>
          </p:nvSpPr>
          <p:spPr>
            <a:xfrm>
              <a:off x="1571191" y="957764"/>
              <a:ext cx="1025590" cy="31914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192.168.1.4</a:t>
              </a:r>
            </a:p>
          </p:txBody>
        </p:sp>
      </p:grpSp>
      <p:grpSp>
        <p:nvGrpSpPr>
          <p:cNvPr id="99" name="Group 98"/>
          <p:cNvGrpSpPr/>
          <p:nvPr/>
        </p:nvGrpSpPr>
        <p:grpSpPr>
          <a:xfrm>
            <a:off x="228600" y="1240575"/>
            <a:ext cx="593432" cy="477110"/>
            <a:chOff x="1571191" y="957764"/>
            <a:chExt cx="1025590" cy="824557"/>
          </a:xfrm>
        </p:grpSpPr>
        <p:pic>
          <p:nvPicPr>
            <p:cNvPr id="100" name="Picture 8" descr="C:\Users\ecoffey\AppData\Local\Temp\Rar$DRa0.430\Cisco Icons November\30104_Device_www_server_3135\Png_256\30104_Device_www_server_3135_warning_2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48" y="1198788"/>
              <a:ext cx="679754" cy="583533"/>
            </a:xfrm>
            <a:prstGeom prst="rect">
              <a:avLst/>
            </a:prstGeom>
            <a:noFill/>
            <a:extLst>
              <a:ext uri="{909E8E84-426E-40dd-AFC4-6F175D3DCCD1}">
                <a14:hiddenFill xmlns="" xmlns:a14="http://schemas.microsoft.com/office/drawing/2010/main">
                  <a:solidFill>
                    <a:srgbClr val="FFFFFF"/>
                  </a:solidFill>
                </a14:hiddenFill>
              </a:ext>
            </a:extLst>
          </p:spPr>
        </p:pic>
        <p:sp>
          <p:nvSpPr>
            <p:cNvPr id="101" name="TextBox 100"/>
            <p:cNvSpPr txBox="1"/>
            <p:nvPr/>
          </p:nvSpPr>
          <p:spPr>
            <a:xfrm>
              <a:off x="1571191" y="957764"/>
              <a:ext cx="1025590" cy="31914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192.168.1.2</a:t>
              </a:r>
            </a:p>
          </p:txBody>
        </p:sp>
      </p:grpSp>
      <p:grpSp>
        <p:nvGrpSpPr>
          <p:cNvPr id="102" name="Group 101"/>
          <p:cNvGrpSpPr/>
          <p:nvPr/>
        </p:nvGrpSpPr>
        <p:grpSpPr>
          <a:xfrm>
            <a:off x="228600" y="1786049"/>
            <a:ext cx="593432" cy="477110"/>
            <a:chOff x="1571191" y="957764"/>
            <a:chExt cx="1025590" cy="824557"/>
          </a:xfrm>
        </p:grpSpPr>
        <p:pic>
          <p:nvPicPr>
            <p:cNvPr id="103" name="Picture 8" descr="C:\Users\ecoffey\AppData\Local\Temp\Rar$DRa0.430\Cisco Icons November\30104_Device_www_server_3135\Png_256\30104_Device_www_server_3135_warning_25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8748" y="1198788"/>
              <a:ext cx="679754" cy="583533"/>
            </a:xfrm>
            <a:prstGeom prst="rect">
              <a:avLst/>
            </a:prstGeom>
            <a:noFill/>
            <a:extLst>
              <a:ext uri="{909E8E84-426E-40dd-AFC4-6F175D3DCCD1}">
                <a14:hiddenFill xmlns="" xmlns:a14="http://schemas.microsoft.com/office/drawing/2010/main">
                  <a:solidFill>
                    <a:srgbClr val="FFFFFF"/>
                  </a:solidFill>
                </a14:hiddenFill>
              </a:ext>
            </a:extLst>
          </p:spPr>
        </p:pic>
        <p:sp>
          <p:nvSpPr>
            <p:cNvPr id="104" name="TextBox 103"/>
            <p:cNvSpPr txBox="1"/>
            <p:nvPr/>
          </p:nvSpPr>
          <p:spPr>
            <a:xfrm>
              <a:off x="1571191" y="957764"/>
              <a:ext cx="1025590" cy="31914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192.168.1.3</a:t>
              </a:r>
            </a:p>
          </p:txBody>
        </p:sp>
      </p:grpSp>
      <p:cxnSp>
        <p:nvCxnSpPr>
          <p:cNvPr id="111" name="Elbow Connector 110"/>
          <p:cNvCxnSpPr>
            <a:stCxn id="67" idx="3"/>
            <a:endCxn id="125" idx="0"/>
          </p:cNvCxnSpPr>
          <p:nvPr/>
        </p:nvCxnSpPr>
        <p:spPr>
          <a:xfrm>
            <a:off x="684158" y="1003386"/>
            <a:ext cx="867604" cy="636839"/>
          </a:xfrm>
          <a:prstGeom prst="bentConnector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3" name="Elbow Connector 112"/>
          <p:cNvCxnSpPr>
            <a:stCxn id="100" idx="3"/>
            <a:endCxn id="126" idx="1"/>
          </p:cNvCxnSpPr>
          <p:nvPr/>
        </p:nvCxnSpPr>
        <p:spPr>
          <a:xfrm>
            <a:off x="684158" y="1548861"/>
            <a:ext cx="677482" cy="154175"/>
          </a:xfrm>
          <a:prstGeom prst="bentConnector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5" name="Elbow Connector 114"/>
          <p:cNvCxnSpPr>
            <a:stCxn id="103" idx="3"/>
            <a:endCxn id="128" idx="3"/>
          </p:cNvCxnSpPr>
          <p:nvPr/>
        </p:nvCxnSpPr>
        <p:spPr>
          <a:xfrm flipV="1">
            <a:off x="684158" y="2044796"/>
            <a:ext cx="677482" cy="49540"/>
          </a:xfrm>
          <a:prstGeom prst="bentConnector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7" name="Elbow Connector 116"/>
          <p:cNvCxnSpPr>
            <a:stCxn id="97" idx="3"/>
            <a:endCxn id="127" idx="4"/>
          </p:cNvCxnSpPr>
          <p:nvPr/>
        </p:nvCxnSpPr>
        <p:spPr>
          <a:xfrm flipV="1">
            <a:off x="684158" y="2103971"/>
            <a:ext cx="867604" cy="535840"/>
          </a:xfrm>
          <a:prstGeom prst="bentConnector2">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731080" y="1828653"/>
            <a:ext cx="679994" cy="18466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192.168.1.254</a:t>
            </a:r>
          </a:p>
        </p:txBody>
      </p:sp>
      <p:sp>
        <p:nvSpPr>
          <p:cNvPr id="119" name="TextBox 118"/>
          <p:cNvSpPr txBox="1"/>
          <p:nvPr/>
        </p:nvSpPr>
        <p:spPr>
          <a:xfrm>
            <a:off x="1734095" y="1492377"/>
            <a:ext cx="723275" cy="184666"/>
          </a:xfrm>
          <a:prstGeom prst="rect">
            <a:avLst/>
          </a:prstGeom>
          <a:noFill/>
        </p:spPr>
        <p:txBody>
          <a:bodyPr wrap="none" rtlCol="0">
            <a:spAutoFit/>
          </a:bodyPr>
          <a:lstStyle/>
          <a:p>
            <a:pPr defTabSz="457200">
              <a:buClrTx/>
              <a:buFontTx/>
              <a:buNone/>
            </a:pPr>
            <a:r>
              <a:rPr lang="en-US" sz="600" kern="1200" dirty="0">
                <a:solidFill>
                  <a:prstClr val="black"/>
                </a:solidFill>
                <a:ea typeface="+mn-ea"/>
                <a:cs typeface="+mn-cs"/>
              </a:rPr>
              <a:t>192.168.23.254</a:t>
            </a:r>
          </a:p>
        </p:txBody>
      </p:sp>
      <p:graphicFrame>
        <p:nvGraphicFramePr>
          <p:cNvPr id="124" name="Table 123"/>
          <p:cNvGraphicFramePr>
            <a:graphicFrameLocks noGrp="1"/>
          </p:cNvGraphicFramePr>
          <p:nvPr>
            <p:extLst/>
          </p:nvPr>
        </p:nvGraphicFramePr>
        <p:xfrm>
          <a:off x="228600" y="3143250"/>
          <a:ext cx="4793614" cy="1714500"/>
        </p:xfrm>
        <a:graphic>
          <a:graphicData uri="http://schemas.openxmlformats.org/drawingml/2006/table">
            <a:tbl>
              <a:tblPr firstRow="1" bandRow="1">
                <a:tableStyleId>{5C22544A-7EE6-4342-B048-85BDC9FD1C3A}</a:tableStyleId>
              </a:tblPr>
              <a:tblGrid>
                <a:gridCol w="1046542"/>
                <a:gridCol w="961636"/>
                <a:gridCol w="2785436"/>
              </a:tblGrid>
              <a:tr h="182880">
                <a:tc>
                  <a:txBody>
                    <a:bodyPr/>
                    <a:lstStyle/>
                    <a:p>
                      <a:pPr algn="ctr"/>
                      <a:r>
                        <a:rPr lang="en-US" sz="800" dirty="0" smtClean="0"/>
                        <a:t>Key</a:t>
                      </a:r>
                      <a:endParaRPr lang="en-US" sz="800" dirty="0"/>
                    </a:p>
                  </a:txBody>
                  <a:tcPr marL="68580" marR="68580" marT="34290" marB="34290">
                    <a:solidFill>
                      <a:srgbClr val="CC6666"/>
                    </a:solidFill>
                  </a:tcPr>
                </a:tc>
                <a:tc>
                  <a:txBody>
                    <a:bodyPr/>
                    <a:lstStyle/>
                    <a:p>
                      <a:pPr algn="ctr"/>
                      <a:r>
                        <a:rPr lang="en-US" sz="800" dirty="0" smtClean="0"/>
                        <a:t>Action</a:t>
                      </a:r>
                      <a:endParaRPr lang="en-US" sz="800" dirty="0"/>
                    </a:p>
                  </a:txBody>
                  <a:tcPr marL="68580" marR="68580" marT="34290" marB="34290"/>
                </a:tc>
                <a:tc>
                  <a:txBody>
                    <a:bodyPr/>
                    <a:lstStyle/>
                    <a:p>
                      <a:pPr algn="ctr"/>
                      <a:r>
                        <a:rPr lang="en-US" sz="800" dirty="0" smtClean="0"/>
                        <a:t>Action Data</a:t>
                      </a:r>
                      <a:endParaRPr lang="en-US" sz="800" dirty="0"/>
                    </a:p>
                  </a:txBody>
                  <a:tcPr marL="68580" marR="68580" marT="34290" marB="34290"/>
                </a:tc>
              </a:tr>
              <a:tr h="182880">
                <a:tc>
                  <a:txBody>
                    <a:bodyPr/>
                    <a:lstStyle/>
                    <a:p>
                      <a:r>
                        <a:rPr lang="en-US" sz="800" dirty="0" smtClean="0"/>
                        <a:t>192.168.1.1</a:t>
                      </a:r>
                      <a:endParaRPr lang="en-US" sz="800" dirty="0"/>
                    </a:p>
                  </a:txBody>
                  <a:tcPr marL="68580" marR="68580" marT="34290" marB="34290"/>
                </a:tc>
                <a:tc>
                  <a:txBody>
                    <a:bodyPr/>
                    <a:lstStyle/>
                    <a:p>
                      <a:r>
                        <a:rPr lang="en-US" sz="800" dirty="0" smtClean="0"/>
                        <a:t>l3_switch</a:t>
                      </a:r>
                      <a:endParaRPr lang="en-US" sz="800" dirty="0"/>
                    </a:p>
                  </a:txBody>
                  <a:tcPr marL="68580" marR="68580" marT="34290" marB="34290"/>
                </a:tc>
                <a:tc>
                  <a:txBody>
                    <a:bodyPr/>
                    <a:lstStyle/>
                    <a:p>
                      <a:r>
                        <a:rPr lang="en-US" sz="800" dirty="0" smtClean="0"/>
                        <a:t>port=     </a:t>
                      </a:r>
                      <a:r>
                        <a:rPr lang="en-US" sz="800" dirty="0" err="1" smtClean="0"/>
                        <a:t>mac_da</a:t>
                      </a:r>
                      <a:r>
                        <a:rPr lang="en-US" sz="800" dirty="0" smtClean="0"/>
                        <a:t>=    </a:t>
                      </a:r>
                      <a:r>
                        <a:rPr lang="en-US" sz="800" dirty="0" err="1" smtClean="0"/>
                        <a:t>mac_sa</a:t>
                      </a:r>
                      <a:r>
                        <a:rPr lang="en-US" sz="800" dirty="0" smtClean="0"/>
                        <a:t>=     </a:t>
                      </a:r>
                      <a:r>
                        <a:rPr lang="en-US" sz="800" baseline="0" dirty="0" err="1" smtClean="0"/>
                        <a:t>vlan</a:t>
                      </a:r>
                      <a:r>
                        <a:rPr lang="en-US" sz="800" baseline="0" dirty="0" smtClean="0"/>
                        <a:t>=</a:t>
                      </a:r>
                      <a:endParaRPr lang="en-US" sz="800" dirty="0"/>
                    </a:p>
                  </a:txBody>
                  <a:tcPr marL="68580" marR="68580" marT="34290" marB="34290"/>
                </a:tc>
              </a:tr>
              <a:tr h="182880">
                <a:tc>
                  <a:txBody>
                    <a:bodyPr/>
                    <a:lstStyle/>
                    <a:p>
                      <a:r>
                        <a:rPr lang="en-US" sz="800" dirty="0" smtClean="0"/>
                        <a:t>192.168.1.2</a:t>
                      </a:r>
                      <a:endParaRPr lang="en-US" sz="800" dirty="0"/>
                    </a:p>
                  </a:txBody>
                  <a:tcPr marL="68580" marR="68580" marT="34290" marB="34290"/>
                </a:tc>
                <a:tc>
                  <a:txBody>
                    <a:bodyPr/>
                    <a:lstStyle/>
                    <a:p>
                      <a:r>
                        <a:rPr lang="en-US" sz="800" dirty="0" smtClean="0"/>
                        <a:t>l3_switch</a:t>
                      </a:r>
                      <a:endParaRPr lang="en-US" sz="800" dirty="0"/>
                    </a:p>
                  </a:txBody>
                  <a:tcPr marL="68580" marR="68580" marT="34290" marB="34290"/>
                </a:tc>
                <a:tc>
                  <a:txBody>
                    <a:bodyPr/>
                    <a:lstStyle/>
                    <a:p>
                      <a:r>
                        <a:rPr lang="en-US" sz="800" dirty="0" smtClean="0"/>
                        <a:t>port=     </a:t>
                      </a:r>
                      <a:r>
                        <a:rPr lang="en-US" sz="800" dirty="0" err="1" smtClean="0"/>
                        <a:t>mac_da</a:t>
                      </a:r>
                      <a:r>
                        <a:rPr lang="en-US" sz="800" dirty="0" smtClean="0"/>
                        <a:t>=    </a:t>
                      </a:r>
                      <a:r>
                        <a:rPr lang="en-US" sz="800" dirty="0" err="1" smtClean="0"/>
                        <a:t>mac_sa</a:t>
                      </a:r>
                      <a:r>
                        <a:rPr lang="en-US" sz="800" dirty="0" smtClean="0"/>
                        <a:t>=    </a:t>
                      </a:r>
                      <a:r>
                        <a:rPr lang="en-US" sz="800" baseline="0" dirty="0" err="1" smtClean="0"/>
                        <a:t>vlan</a:t>
                      </a:r>
                      <a:r>
                        <a:rPr lang="en-US" sz="800" baseline="0" dirty="0" smtClean="0"/>
                        <a:t>=…</a:t>
                      </a:r>
                      <a:endParaRPr lang="en-US" sz="800" dirty="0"/>
                    </a:p>
                  </a:txBody>
                  <a:tcPr marL="68580" marR="68580" marT="34290" marB="34290"/>
                </a:tc>
              </a:tr>
              <a:tr h="182880">
                <a:tc>
                  <a:txBody>
                    <a:bodyPr/>
                    <a:lstStyle/>
                    <a:p>
                      <a:r>
                        <a:rPr lang="en-US" sz="800" dirty="0" smtClean="0"/>
                        <a:t>192.168.1.3</a:t>
                      </a:r>
                      <a:endParaRPr lang="en-US" sz="800" dirty="0"/>
                    </a:p>
                  </a:txBody>
                  <a:tcPr marL="68580" marR="68580" marT="34290" marB="34290"/>
                </a:tc>
                <a:tc>
                  <a:txBody>
                    <a:bodyPr/>
                    <a:lstStyle/>
                    <a:p>
                      <a:r>
                        <a:rPr lang="en-US" sz="800" dirty="0" smtClean="0"/>
                        <a:t>l3_drop</a:t>
                      </a:r>
                      <a:endParaRPr lang="en-US" sz="800" dirty="0"/>
                    </a:p>
                  </a:txBody>
                  <a:tcPr marL="68580" marR="68580" marT="34290" marB="34290"/>
                </a:tc>
                <a:tc>
                  <a:txBody>
                    <a:bodyPr/>
                    <a:lstStyle/>
                    <a:p>
                      <a:endParaRPr lang="en-US" sz="800" dirty="0"/>
                    </a:p>
                  </a:txBody>
                  <a:tcPr marL="68580" marR="68580" marT="34290" marB="34290"/>
                </a:tc>
              </a:tr>
              <a:tr h="182880">
                <a:tc>
                  <a:txBody>
                    <a:bodyPr/>
                    <a:lstStyle/>
                    <a:p>
                      <a:r>
                        <a:rPr lang="en-US" sz="800" dirty="0" smtClean="0"/>
                        <a:t>192.168.1.254</a:t>
                      </a:r>
                      <a:endParaRPr lang="en-US" sz="800" dirty="0"/>
                    </a:p>
                  </a:txBody>
                  <a:tcPr marL="68580" marR="68580" marT="34290" marB="34290"/>
                </a:tc>
                <a:tc>
                  <a:txBody>
                    <a:bodyPr/>
                    <a:lstStyle/>
                    <a:p>
                      <a:r>
                        <a:rPr lang="en-US" sz="800" dirty="0" smtClean="0"/>
                        <a:t>l3_l2_switch</a:t>
                      </a:r>
                      <a:endParaRPr lang="en-US" sz="800" dirty="0"/>
                    </a:p>
                  </a:txBody>
                  <a:tcPr marL="68580" marR="68580" marT="34290" marB="34290"/>
                </a:tc>
                <a:tc>
                  <a:txBody>
                    <a:bodyPr/>
                    <a:lstStyle/>
                    <a:p>
                      <a:r>
                        <a:rPr lang="en-US" sz="800" dirty="0" smtClean="0"/>
                        <a:t>port=</a:t>
                      </a:r>
                      <a:endParaRPr lang="en-US" sz="800" dirty="0"/>
                    </a:p>
                  </a:txBody>
                  <a:tcPr marL="68580" marR="68580" marT="34290" marB="34290"/>
                </a:tc>
              </a:tr>
              <a:tr h="182880">
                <a:tc>
                  <a:txBody>
                    <a:bodyPr/>
                    <a:lstStyle/>
                    <a:p>
                      <a:endParaRPr lang="en-US" sz="800" dirty="0"/>
                    </a:p>
                  </a:txBody>
                  <a:tcPr marL="68580" marR="68580" marT="34290" marB="34290"/>
                </a:tc>
                <a:tc>
                  <a:txBody>
                    <a:bodyPr/>
                    <a:lstStyle/>
                    <a:p>
                      <a:endParaRPr lang="en-US" sz="800" dirty="0"/>
                    </a:p>
                  </a:txBody>
                  <a:tcPr marL="68580" marR="68580" marT="34290" marB="34290"/>
                </a:tc>
                <a:tc>
                  <a:txBody>
                    <a:bodyPr/>
                    <a:lstStyle/>
                    <a:p>
                      <a:endParaRPr lang="en-US" sz="800" dirty="0"/>
                    </a:p>
                  </a:txBody>
                  <a:tcPr marL="68580" marR="68580" marT="34290" marB="34290"/>
                </a:tc>
              </a:tr>
              <a:tr h="182880">
                <a:tc>
                  <a:txBody>
                    <a:bodyPr/>
                    <a:lstStyle/>
                    <a:p>
                      <a:endParaRPr lang="en-US" sz="800" dirty="0"/>
                    </a:p>
                  </a:txBody>
                  <a:tcPr marL="68580" marR="68580" marT="34290" marB="34290"/>
                </a:tc>
                <a:tc>
                  <a:txBody>
                    <a:bodyPr/>
                    <a:lstStyle/>
                    <a:p>
                      <a:endParaRPr lang="en-US" sz="800" dirty="0"/>
                    </a:p>
                  </a:txBody>
                  <a:tcPr marL="68580" marR="68580" marT="34290" marB="34290"/>
                </a:tc>
                <a:tc>
                  <a:txBody>
                    <a:bodyPr/>
                    <a:lstStyle/>
                    <a:p>
                      <a:endParaRPr lang="en-US" sz="800" dirty="0"/>
                    </a:p>
                  </a:txBody>
                  <a:tcPr marL="68580" marR="68580" marT="34290" marB="34290"/>
                </a:tc>
              </a:tr>
              <a:tr h="182880">
                <a:tc>
                  <a:txBody>
                    <a:bodyPr/>
                    <a:lstStyle/>
                    <a:p>
                      <a:r>
                        <a:rPr lang="en-US" sz="800" dirty="0" smtClean="0"/>
                        <a:t>192.168.1.0/24</a:t>
                      </a:r>
                      <a:endParaRPr lang="en-US" sz="800" dirty="0"/>
                    </a:p>
                  </a:txBody>
                  <a:tcPr marL="68580" marR="68580" marT="34290" marB="34290"/>
                </a:tc>
                <a:tc>
                  <a:txBody>
                    <a:bodyPr/>
                    <a:lstStyle/>
                    <a:p>
                      <a:r>
                        <a:rPr lang="en-US" sz="800" dirty="0" smtClean="0"/>
                        <a:t>l3_l2_switch</a:t>
                      </a:r>
                      <a:endParaRPr lang="en-US" sz="800" dirty="0"/>
                    </a:p>
                  </a:txBody>
                  <a:tcPr marL="68580" marR="68580" marT="34290" marB="34290"/>
                </a:tc>
                <a:tc>
                  <a:txBody>
                    <a:bodyPr/>
                    <a:lstStyle/>
                    <a:p>
                      <a:r>
                        <a:rPr lang="en-US" sz="800" dirty="0" smtClean="0"/>
                        <a:t>port= </a:t>
                      </a:r>
                      <a:endParaRPr lang="en-US" sz="800" dirty="0"/>
                    </a:p>
                  </a:txBody>
                  <a:tcPr marL="68580" marR="68580" marT="34290" marB="34290"/>
                </a:tc>
              </a:tr>
              <a:tr h="182880">
                <a:tc>
                  <a:txBody>
                    <a:bodyPr/>
                    <a:lstStyle/>
                    <a:p>
                      <a:r>
                        <a:rPr lang="en-US" sz="800" dirty="0" smtClean="0"/>
                        <a:t>10.1.2.0/22</a:t>
                      </a:r>
                      <a:endParaRPr lang="en-US" sz="800" dirty="0"/>
                    </a:p>
                  </a:txBody>
                  <a:tcPr marL="68580" marR="68580" marT="34290" marB="34290"/>
                </a:tc>
                <a:tc>
                  <a:txBody>
                    <a:bodyPr/>
                    <a:lstStyle/>
                    <a:p>
                      <a:r>
                        <a:rPr lang="en-US" sz="800" dirty="0" smtClean="0"/>
                        <a:t>l3_switch_ecmp</a:t>
                      </a:r>
                      <a:endParaRPr lang="en-US" sz="800" dirty="0"/>
                    </a:p>
                  </a:txBody>
                  <a:tcPr marL="68580" marR="68580" marT="34290" marB="34290"/>
                </a:tc>
                <a:tc>
                  <a:txBody>
                    <a:bodyPr/>
                    <a:lstStyle/>
                    <a:p>
                      <a:r>
                        <a:rPr lang="en-US" sz="800" dirty="0" err="1" smtClean="0"/>
                        <a:t>ecmp_group</a:t>
                      </a:r>
                      <a:r>
                        <a:rPr lang="en-US" sz="800" dirty="0" smtClean="0"/>
                        <a:t>= </a:t>
                      </a:r>
                      <a:endParaRPr lang="en-US" sz="800" dirty="0"/>
                    </a:p>
                  </a:txBody>
                  <a:tcPr marL="68580" marR="68580" marT="34290" marB="34290"/>
                </a:tc>
              </a:tr>
            </a:tbl>
          </a:graphicData>
        </a:graphic>
      </p:graphicFrame>
      <p:sp>
        <p:nvSpPr>
          <p:cNvPr id="125" name="Oval 124"/>
          <p:cNvSpPr/>
          <p:nvPr/>
        </p:nvSpPr>
        <p:spPr>
          <a:xfrm>
            <a:off x="1510093" y="1640225"/>
            <a:ext cx="83337" cy="915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126" name="Oval 125"/>
          <p:cNvSpPr/>
          <p:nvPr/>
        </p:nvSpPr>
        <p:spPr>
          <a:xfrm>
            <a:off x="1349435" y="1689630"/>
            <a:ext cx="83337" cy="915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127" name="Oval 126"/>
          <p:cNvSpPr/>
          <p:nvPr/>
        </p:nvSpPr>
        <p:spPr>
          <a:xfrm>
            <a:off x="1510093" y="2012431"/>
            <a:ext cx="83337" cy="915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128" name="Oval 127"/>
          <p:cNvSpPr/>
          <p:nvPr/>
        </p:nvSpPr>
        <p:spPr>
          <a:xfrm>
            <a:off x="1349435" y="1966661"/>
            <a:ext cx="83337" cy="915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pic>
        <p:nvPicPr>
          <p:cNvPr id="8" name="Picture 6" descr="C:\Users\ecoffey\AppData\Local\Temp\Rar$DRa0.583\Cisco Icons November\30067_Device_router_3057\Png_256\30067_Device_router_3057_unknown_25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508" y="1617042"/>
            <a:ext cx="909768" cy="514616"/>
          </a:xfrm>
          <a:prstGeom prst="rect">
            <a:avLst/>
          </a:prstGeom>
          <a:noFill/>
          <a:extLst>
            <a:ext uri="{909E8E84-426E-40dd-AFC4-6F175D3DCCD1}">
              <a14:hiddenFill xmlns="" xmlns:a14="http://schemas.microsoft.com/office/drawing/2010/main">
                <a:solidFill>
                  <a:srgbClr val="FFFFFF"/>
                </a:solidFill>
              </a14:hiddenFill>
            </a:ext>
          </a:extLst>
        </p:spPr>
      </p:pic>
      <p:sp>
        <p:nvSpPr>
          <p:cNvPr id="134" name="Multiply 133"/>
          <p:cNvSpPr/>
          <p:nvPr/>
        </p:nvSpPr>
        <p:spPr>
          <a:xfrm>
            <a:off x="841799" y="1941003"/>
            <a:ext cx="280109" cy="280109"/>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Tree>
    <p:extLst>
      <p:ext uri="{BB962C8B-B14F-4D97-AF65-F5344CB8AC3E}">
        <p14:creationId xmlns:p14="http://schemas.microsoft.com/office/powerpoint/2010/main" val="2260926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ln>
            <a:noFill/>
          </a:ln>
        </p:spPr>
        <p:txBody>
          <a:bodyPr>
            <a:noAutofit/>
          </a:bodyPr>
          <a:lstStyle/>
          <a:p>
            <a:r>
              <a:rPr lang="en-US" b="1" dirty="0"/>
              <a:t>action</a:t>
            </a:r>
            <a:r>
              <a:rPr lang="en-US" dirty="0"/>
              <a:t> </a:t>
            </a:r>
            <a:r>
              <a:rPr lang="en-US" dirty="0" smtClean="0"/>
              <a:t>l3_switch(</a:t>
            </a:r>
            <a:r>
              <a:rPr lang="en-US" b="1" dirty="0" smtClean="0">
                <a:solidFill>
                  <a:srgbClr val="00B050"/>
                </a:solidFill>
              </a:rPr>
              <a:t>bit</a:t>
            </a:r>
            <a:r>
              <a:rPr lang="en-US" dirty="0" smtClean="0">
                <a:solidFill>
                  <a:srgbClr val="00B050"/>
                </a:solidFill>
              </a:rPr>
              <a:t>&lt;9&gt;</a:t>
            </a:r>
            <a:r>
              <a:rPr lang="en-US" dirty="0" smtClean="0"/>
              <a:t>  port</a:t>
            </a:r>
            <a:r>
              <a:rPr lang="en-US" dirty="0"/>
              <a:t>, </a:t>
            </a:r>
            <a:endParaRPr lang="en-US" dirty="0" smtClean="0"/>
          </a:p>
          <a:p>
            <a:r>
              <a:rPr lang="en-US" dirty="0" smtClean="0"/>
              <a:t>                 </a:t>
            </a:r>
            <a:r>
              <a:rPr lang="en-US" b="1" dirty="0" smtClean="0">
                <a:solidFill>
                  <a:srgbClr val="00B050"/>
                </a:solidFill>
              </a:rPr>
              <a:t>bit</a:t>
            </a:r>
            <a:r>
              <a:rPr lang="en-US" dirty="0" smtClean="0">
                <a:solidFill>
                  <a:srgbClr val="00B050"/>
                </a:solidFill>
              </a:rPr>
              <a:t>&lt;48&gt;</a:t>
            </a:r>
            <a:r>
              <a:rPr lang="en-US" dirty="0" smtClean="0"/>
              <a:t> </a:t>
            </a:r>
            <a:r>
              <a:rPr lang="en-US" dirty="0" err="1" smtClean="0"/>
              <a:t>new_mac_da</a:t>
            </a:r>
            <a:r>
              <a:rPr lang="en-US" dirty="0"/>
              <a:t>, </a:t>
            </a:r>
            <a:endParaRPr lang="en-US" dirty="0" smtClean="0"/>
          </a:p>
          <a:p>
            <a:r>
              <a:rPr lang="en-US" dirty="0" smtClean="0"/>
              <a:t>                 </a:t>
            </a:r>
            <a:r>
              <a:rPr lang="en-US" b="1" dirty="0" smtClean="0">
                <a:solidFill>
                  <a:srgbClr val="00B050"/>
                </a:solidFill>
              </a:rPr>
              <a:t>bit</a:t>
            </a:r>
            <a:r>
              <a:rPr lang="en-US" dirty="0" smtClean="0">
                <a:solidFill>
                  <a:srgbClr val="00B050"/>
                </a:solidFill>
              </a:rPr>
              <a:t>&lt;48&gt;</a:t>
            </a:r>
            <a:r>
              <a:rPr lang="en-US" dirty="0" smtClean="0"/>
              <a:t> </a:t>
            </a:r>
            <a:r>
              <a:rPr lang="en-US" dirty="0" err="1" smtClean="0"/>
              <a:t>new_mac_sa</a:t>
            </a:r>
            <a:r>
              <a:rPr lang="en-US" dirty="0"/>
              <a:t>, </a:t>
            </a:r>
            <a:endParaRPr lang="en-US" dirty="0" smtClean="0"/>
          </a:p>
          <a:p>
            <a:r>
              <a:rPr lang="en-US" dirty="0" smtClean="0"/>
              <a:t>                 </a:t>
            </a:r>
            <a:r>
              <a:rPr lang="en-US" b="1" dirty="0" smtClean="0">
                <a:solidFill>
                  <a:srgbClr val="00B050"/>
                </a:solidFill>
              </a:rPr>
              <a:t>bit</a:t>
            </a:r>
            <a:r>
              <a:rPr lang="en-US" dirty="0" smtClean="0">
                <a:solidFill>
                  <a:srgbClr val="00B050"/>
                </a:solidFill>
              </a:rPr>
              <a:t>&lt;12&gt;</a:t>
            </a:r>
            <a:r>
              <a:rPr lang="en-US" dirty="0" smtClean="0"/>
              <a:t> </a:t>
            </a:r>
            <a:r>
              <a:rPr lang="en-US" dirty="0" err="1" smtClean="0"/>
              <a:t>new_vlan</a:t>
            </a:r>
            <a:r>
              <a:rPr lang="en-US" dirty="0"/>
              <a:t>) </a:t>
            </a:r>
            <a:endParaRPr lang="en-US" dirty="0" smtClean="0"/>
          </a:p>
          <a:p>
            <a:r>
              <a:rPr lang="en-US" dirty="0" smtClean="0"/>
              <a:t>{</a:t>
            </a:r>
            <a:endParaRPr lang="en-US" dirty="0"/>
          </a:p>
          <a:p>
            <a:r>
              <a:rPr lang="en-US" dirty="0" smtClean="0"/>
              <a:t>    </a:t>
            </a:r>
            <a:r>
              <a:rPr lang="en-US" dirty="0" smtClean="0">
                <a:solidFill>
                  <a:srgbClr val="0070C0"/>
                </a:solidFill>
              </a:rPr>
              <a:t>/* </a:t>
            </a:r>
            <a:r>
              <a:rPr lang="en-US" dirty="0">
                <a:solidFill>
                  <a:srgbClr val="0070C0"/>
                </a:solidFill>
              </a:rPr>
              <a:t>Forward the packet to the specified port </a:t>
            </a:r>
            <a:r>
              <a:rPr lang="en-US" dirty="0" smtClean="0">
                <a:solidFill>
                  <a:srgbClr val="0070C0"/>
                </a:solidFill>
              </a:rPr>
              <a:t>*/</a:t>
            </a:r>
          </a:p>
          <a:p>
            <a:r>
              <a:rPr lang="en-US" dirty="0" smtClean="0"/>
              <a:t>    </a:t>
            </a:r>
            <a:r>
              <a:rPr lang="en-US" dirty="0" err="1" smtClean="0"/>
              <a:t>standard_metadata.metadata.egress_spec</a:t>
            </a:r>
            <a:r>
              <a:rPr lang="en-US" dirty="0" smtClean="0"/>
              <a:t> = port; </a:t>
            </a:r>
          </a:p>
          <a:p>
            <a:endParaRPr lang="en-US" dirty="0"/>
          </a:p>
          <a:p>
            <a:r>
              <a:rPr lang="en-US" dirty="0"/>
              <a:t>    </a:t>
            </a:r>
            <a:r>
              <a:rPr lang="en-US" dirty="0" smtClean="0">
                <a:solidFill>
                  <a:srgbClr val="0070C0"/>
                </a:solidFill>
              </a:rPr>
              <a:t>/* </a:t>
            </a:r>
            <a:r>
              <a:rPr lang="en-US" dirty="0">
                <a:solidFill>
                  <a:srgbClr val="0070C0"/>
                </a:solidFill>
              </a:rPr>
              <a:t>L2 Modifications */</a:t>
            </a:r>
            <a:endParaRPr lang="en-US" dirty="0" smtClean="0">
              <a:solidFill>
                <a:srgbClr val="0070C0"/>
              </a:solidFill>
            </a:endParaRPr>
          </a:p>
          <a:p>
            <a:r>
              <a:rPr lang="en-US" dirty="0" smtClean="0"/>
              <a:t>    </a:t>
            </a:r>
            <a:r>
              <a:rPr lang="en-US" dirty="0" err="1" smtClean="0"/>
              <a:t>hdr.ethernet.dstAddr</a:t>
            </a:r>
            <a:r>
              <a:rPr lang="en-US" dirty="0" smtClean="0"/>
              <a:t>   = </a:t>
            </a:r>
            <a:r>
              <a:rPr lang="en-US" dirty="0" err="1" smtClean="0"/>
              <a:t>new_mac_da</a:t>
            </a:r>
            <a:r>
              <a:rPr lang="en-US" dirty="0" smtClean="0"/>
              <a:t>;</a:t>
            </a:r>
            <a:endParaRPr lang="en-US" dirty="0"/>
          </a:p>
          <a:p>
            <a:r>
              <a:rPr lang="en-US" dirty="0" smtClean="0"/>
              <a:t>    </a:t>
            </a:r>
            <a:r>
              <a:rPr lang="en-US" dirty="0" err="1" smtClean="0"/>
              <a:t>hdr.ethernet.srcAddr</a:t>
            </a:r>
            <a:r>
              <a:rPr lang="en-US" dirty="0" smtClean="0"/>
              <a:t>   = </a:t>
            </a:r>
            <a:r>
              <a:rPr lang="en-US" dirty="0" err="1" smtClean="0"/>
              <a:t>mac_sa</a:t>
            </a:r>
            <a:r>
              <a:rPr lang="en-US" dirty="0" smtClean="0"/>
              <a:t>;</a:t>
            </a:r>
            <a:endParaRPr lang="en-US" dirty="0"/>
          </a:p>
          <a:p>
            <a:r>
              <a:rPr lang="en-US" dirty="0"/>
              <a:t>  </a:t>
            </a:r>
            <a:r>
              <a:rPr lang="en-US" dirty="0" smtClean="0"/>
              <a:t>  </a:t>
            </a:r>
            <a:r>
              <a:rPr lang="en-US" dirty="0" err="1" smtClean="0"/>
              <a:t>hdr.vlan_tag</a:t>
            </a:r>
            <a:r>
              <a:rPr lang="en-US" dirty="0" smtClean="0"/>
              <a:t>[0</a:t>
            </a:r>
            <a:r>
              <a:rPr lang="en-US" dirty="0"/>
              <a:t>].</a:t>
            </a:r>
            <a:r>
              <a:rPr lang="en-US" dirty="0" err="1" smtClean="0"/>
              <a:t>vlanid</a:t>
            </a:r>
            <a:r>
              <a:rPr lang="en-US" dirty="0" smtClean="0"/>
              <a:t> = </a:t>
            </a:r>
            <a:r>
              <a:rPr lang="en-US" dirty="0" err="1" smtClean="0"/>
              <a:t>new_vlan</a:t>
            </a:r>
            <a:r>
              <a:rPr lang="en-US" dirty="0" smtClean="0"/>
              <a:t>;</a:t>
            </a:r>
            <a:endParaRPr lang="en-US" dirty="0"/>
          </a:p>
          <a:p>
            <a:r>
              <a:rPr lang="en-US" dirty="0" smtClean="0"/>
              <a:t>    </a:t>
            </a:r>
          </a:p>
          <a:p>
            <a:r>
              <a:rPr lang="en-US" dirty="0" smtClean="0"/>
              <a:t>    </a:t>
            </a:r>
            <a:r>
              <a:rPr lang="en-US" dirty="0" smtClean="0">
                <a:solidFill>
                  <a:srgbClr val="0070C0"/>
                </a:solidFill>
              </a:rPr>
              <a:t>/* </a:t>
            </a:r>
            <a:r>
              <a:rPr lang="en-US" dirty="0">
                <a:solidFill>
                  <a:srgbClr val="0070C0"/>
                </a:solidFill>
              </a:rPr>
              <a:t>IP </a:t>
            </a:r>
            <a:r>
              <a:rPr lang="en-US" dirty="0" smtClean="0">
                <a:solidFill>
                  <a:srgbClr val="0070C0"/>
                </a:solidFill>
              </a:rPr>
              <a:t>header </a:t>
            </a:r>
            <a:r>
              <a:rPr lang="en-US" dirty="0">
                <a:solidFill>
                  <a:srgbClr val="0070C0"/>
                </a:solidFill>
              </a:rPr>
              <a:t>modification (TTL decrement) */</a:t>
            </a:r>
          </a:p>
          <a:p>
            <a:r>
              <a:rPr lang="en-US" dirty="0" smtClean="0"/>
              <a:t>    hdr.ipv4.ttl = hdr.ipv4.ttl – 1;</a:t>
            </a:r>
            <a:endParaRPr lang="en-US" dirty="0"/>
          </a:p>
          <a:p>
            <a:r>
              <a:rPr lang="en-US" dirty="0"/>
              <a:t>}</a:t>
            </a:r>
          </a:p>
          <a:p>
            <a:endParaRPr lang="en-US" dirty="0"/>
          </a:p>
          <a:p>
            <a:r>
              <a:rPr lang="en-US" b="1" dirty="0"/>
              <a:t>action</a:t>
            </a:r>
            <a:r>
              <a:rPr lang="en-US" dirty="0"/>
              <a:t> </a:t>
            </a:r>
            <a:r>
              <a:rPr lang="en-US" dirty="0" smtClean="0"/>
              <a:t>l3_l2_switch(</a:t>
            </a:r>
            <a:r>
              <a:rPr lang="en-US" b="1" dirty="0" smtClean="0">
                <a:solidFill>
                  <a:srgbClr val="00B050"/>
                </a:solidFill>
              </a:rPr>
              <a:t>bit</a:t>
            </a:r>
            <a:r>
              <a:rPr lang="en-US" dirty="0" smtClean="0">
                <a:solidFill>
                  <a:srgbClr val="00B050"/>
                </a:solidFill>
              </a:rPr>
              <a:t>&lt;9&gt;</a:t>
            </a:r>
            <a:r>
              <a:rPr lang="en-US" dirty="0" smtClean="0"/>
              <a:t> port</a:t>
            </a:r>
            <a:r>
              <a:rPr lang="en-US" dirty="0"/>
              <a:t>) {</a:t>
            </a:r>
          </a:p>
          <a:p>
            <a:r>
              <a:rPr lang="en-US" dirty="0"/>
              <a:t> </a:t>
            </a:r>
            <a:r>
              <a:rPr lang="en-US" dirty="0" smtClean="0"/>
              <a:t>   </a:t>
            </a:r>
            <a:r>
              <a:rPr lang="en-US" dirty="0" err="1" smtClean="0"/>
              <a:t>standard_metadata.metadata.egress_spec</a:t>
            </a:r>
            <a:r>
              <a:rPr lang="en-US" dirty="0" smtClean="0"/>
              <a:t> </a:t>
            </a:r>
            <a:r>
              <a:rPr lang="en-US" dirty="0"/>
              <a:t>= port</a:t>
            </a:r>
            <a:r>
              <a:rPr lang="en-US" dirty="0" smtClean="0"/>
              <a:t>;</a:t>
            </a:r>
          </a:p>
          <a:p>
            <a:r>
              <a:rPr lang="en-US" dirty="0" smtClean="0"/>
              <a:t>}</a:t>
            </a:r>
            <a:endParaRPr lang="en-US" dirty="0"/>
          </a:p>
          <a:p>
            <a:endParaRPr lang="en-US" dirty="0"/>
          </a:p>
          <a:p>
            <a:r>
              <a:rPr lang="en-US" b="1" dirty="0"/>
              <a:t>action</a:t>
            </a:r>
            <a:r>
              <a:rPr lang="en-US" dirty="0"/>
              <a:t> l3_drop() {</a:t>
            </a:r>
          </a:p>
          <a:p>
            <a:r>
              <a:rPr lang="en-US" dirty="0"/>
              <a:t>    </a:t>
            </a:r>
            <a:r>
              <a:rPr lang="en-US" dirty="0" err="1" smtClean="0"/>
              <a:t>mark_to_drop</a:t>
            </a:r>
            <a:r>
              <a:rPr lang="en-US" dirty="0" smtClean="0"/>
              <a:t>();</a:t>
            </a:r>
          </a:p>
          <a:p>
            <a:r>
              <a:rPr lang="en-US" dirty="0" smtClean="0"/>
              <a:t>}</a:t>
            </a:r>
            <a:endParaRPr lang="en-US" dirty="0"/>
          </a:p>
        </p:txBody>
      </p:sp>
      <p:sp>
        <p:nvSpPr>
          <p:cNvPr id="4" name="Title 3"/>
          <p:cNvSpPr>
            <a:spLocks noGrp="1"/>
          </p:cNvSpPr>
          <p:nvPr>
            <p:ph type="title"/>
          </p:nvPr>
        </p:nvSpPr>
        <p:spPr/>
        <p:txBody>
          <a:bodyPr>
            <a:normAutofit fontScale="90000"/>
          </a:bodyPr>
          <a:lstStyle/>
          <a:p>
            <a:r>
              <a:rPr lang="en-US" dirty="0" smtClean="0"/>
              <a:t>Defining Actions for L3 forwarding</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53</a:t>
            </a:fld>
            <a:endParaRPr lang="en-US" dirty="0">
              <a:solidFill>
                <a:prstClr val="black">
                  <a:tint val="75000"/>
                </a:prstClr>
              </a:solidFill>
            </a:endParaRPr>
          </a:p>
        </p:txBody>
      </p:sp>
      <p:sp>
        <p:nvSpPr>
          <p:cNvPr id="2" name="Content Placeholder 1"/>
          <p:cNvSpPr>
            <a:spLocks noGrp="1"/>
          </p:cNvSpPr>
          <p:nvPr>
            <p:ph sz="half" idx="10"/>
          </p:nvPr>
        </p:nvSpPr>
        <p:spPr>
          <a:xfrm>
            <a:off x="4572000" y="742950"/>
            <a:ext cx="3214503" cy="4114800"/>
          </a:xfrm>
        </p:spPr>
        <p:txBody>
          <a:bodyPr/>
          <a:lstStyle/>
          <a:p>
            <a:r>
              <a:rPr lang="en-US" dirty="0" smtClean="0"/>
              <a:t>Actions can use two types of parameters</a:t>
            </a:r>
          </a:p>
          <a:p>
            <a:pPr lvl="1"/>
            <a:r>
              <a:rPr lang="en-US" dirty="0" smtClean="0"/>
              <a:t>Directional (from the Data Plane)</a:t>
            </a:r>
          </a:p>
          <a:p>
            <a:pPr lvl="1"/>
            <a:r>
              <a:rPr lang="en-US" dirty="0" smtClean="0"/>
              <a:t>Directionless (from the Control Plane)</a:t>
            </a:r>
          </a:p>
          <a:p>
            <a:r>
              <a:rPr lang="en-US" dirty="0"/>
              <a:t>Actions that are called directly:</a:t>
            </a:r>
          </a:p>
          <a:p>
            <a:pPr lvl="1"/>
            <a:r>
              <a:rPr lang="en-US" dirty="0"/>
              <a:t>Only use directional parameters</a:t>
            </a:r>
          </a:p>
          <a:p>
            <a:r>
              <a:rPr lang="en-US" dirty="0" smtClean="0"/>
              <a:t>Actions used in tables:</a:t>
            </a:r>
          </a:p>
          <a:p>
            <a:pPr lvl="1"/>
            <a:r>
              <a:rPr lang="en-US" dirty="0" smtClean="0"/>
              <a:t>Typically use direction-less parameters</a:t>
            </a:r>
          </a:p>
          <a:p>
            <a:pPr lvl="1"/>
            <a:r>
              <a:rPr lang="en-US" dirty="0" smtClean="0"/>
              <a:t>May sometimes use directional parameters too</a:t>
            </a:r>
          </a:p>
        </p:txBody>
      </p:sp>
      <p:grpSp>
        <p:nvGrpSpPr>
          <p:cNvPr id="7" name="Group 6"/>
          <p:cNvGrpSpPr/>
          <p:nvPr/>
        </p:nvGrpSpPr>
        <p:grpSpPr>
          <a:xfrm>
            <a:off x="7886743" y="742950"/>
            <a:ext cx="952457" cy="3711364"/>
            <a:chOff x="6730835" y="1123950"/>
            <a:chExt cx="952457" cy="3711364"/>
          </a:xfrm>
        </p:grpSpPr>
        <p:sp>
          <p:nvSpPr>
            <p:cNvPr id="8" name="Rounded Rectangle 7"/>
            <p:cNvSpPr/>
            <p:nvPr/>
          </p:nvSpPr>
          <p:spPr>
            <a:xfrm>
              <a:off x="6730835" y="1123950"/>
              <a:ext cx="952457" cy="326717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9" name="Trapezoid 8"/>
            <p:cNvSpPr/>
            <p:nvPr/>
          </p:nvSpPr>
          <p:spPr>
            <a:xfrm rot="10800000">
              <a:off x="6753690" y="1276347"/>
              <a:ext cx="876997" cy="1021112"/>
            </a:xfrm>
            <a:prstGeom prst="trapezoid">
              <a:avLst/>
            </a:prstGeom>
            <a:solidFill>
              <a:schemeClr val="bg2"/>
            </a:solidFill>
          </p:spPr>
          <p:style>
            <a:lnRef idx="1">
              <a:schemeClr val="accent6"/>
            </a:lnRef>
            <a:fillRef idx="2">
              <a:schemeClr val="accent6"/>
            </a:fillRef>
            <a:effectRef idx="1">
              <a:schemeClr val="accent6"/>
            </a:effectRef>
            <a:fontRef idx="minor">
              <a:schemeClr val="dk1"/>
            </a:fontRef>
          </p:style>
          <p:txBody>
            <a:bodyPr vert="vert270" lIns="0" tIns="18288" rIns="0" bIns="0" rtlCol="0" anchor="ctr">
              <a:noAutofit/>
            </a:bodyPr>
            <a:lstStyle/>
            <a:p>
              <a:pPr algn="ctr" defTabSz="457200">
                <a:buClrTx/>
                <a:buFontTx/>
                <a:buNone/>
              </a:pPr>
              <a:r>
                <a:rPr lang="en-US" sz="1200" kern="1200" dirty="0" smtClean="0">
                  <a:solidFill>
                    <a:prstClr val="black"/>
                  </a:solidFill>
                </a:rPr>
                <a:t>Directional (</a:t>
              </a:r>
              <a:r>
                <a:rPr lang="en-US" sz="1200" kern="1200" dirty="0" err="1" smtClean="0">
                  <a:solidFill>
                    <a:prstClr val="black"/>
                  </a:solidFill>
                </a:rPr>
                <a:t>DataPlane</a:t>
              </a:r>
              <a:r>
                <a:rPr lang="en-US" sz="1200" kern="1200" dirty="0" smtClean="0">
                  <a:solidFill>
                    <a:prstClr val="black"/>
                  </a:solidFill>
                </a:rPr>
                <a:t>) Parameters</a:t>
              </a:r>
              <a:endParaRPr lang="en-US" sz="1200" kern="1200" dirty="0">
                <a:solidFill>
                  <a:prstClr val="black"/>
                </a:solidFill>
              </a:endParaRPr>
            </a:p>
          </p:txBody>
        </p:sp>
        <p:sp>
          <p:nvSpPr>
            <p:cNvPr id="10" name="Trapezoid 9"/>
            <p:cNvSpPr/>
            <p:nvPr/>
          </p:nvSpPr>
          <p:spPr>
            <a:xfrm>
              <a:off x="6768564" y="3189432"/>
              <a:ext cx="876997" cy="1079676"/>
            </a:xfrm>
            <a:prstGeom prst="trapezoid">
              <a:avLst/>
            </a:prstGeom>
          </p:spPr>
          <p:style>
            <a:lnRef idx="2">
              <a:schemeClr val="accent3">
                <a:shade val="50000"/>
              </a:schemeClr>
            </a:lnRef>
            <a:fillRef idx="1">
              <a:schemeClr val="accent3"/>
            </a:fillRef>
            <a:effectRef idx="0">
              <a:schemeClr val="accent3"/>
            </a:effectRef>
            <a:fontRef idx="minor">
              <a:schemeClr val="lt1"/>
            </a:fontRef>
          </p:style>
          <p:txBody>
            <a:bodyPr vert="vert270" lIns="0" tIns="0" rIns="0" bIns="0" rtlCol="0" anchor="ctr">
              <a:normAutofit/>
            </a:bodyPr>
            <a:lstStyle/>
            <a:p>
              <a:pPr algn="ctr" defTabSz="457200">
                <a:buClrTx/>
                <a:buFontTx/>
                <a:buNone/>
              </a:pPr>
              <a:r>
                <a:rPr lang="en-US" sz="1200" kern="1200" dirty="0" smtClean="0">
                  <a:solidFill>
                    <a:prstClr val="white"/>
                  </a:solidFill>
                </a:rPr>
                <a:t>Directionless (Action Data) Parameters</a:t>
              </a:r>
              <a:endParaRPr lang="en-US" sz="1200" kern="1200" dirty="0">
                <a:solidFill>
                  <a:prstClr val="white"/>
                </a:solidFill>
              </a:endParaRPr>
            </a:p>
          </p:txBody>
        </p:sp>
        <p:sp>
          <p:nvSpPr>
            <p:cNvPr id="11" name="Bevel 10"/>
            <p:cNvSpPr/>
            <p:nvPr/>
          </p:nvSpPr>
          <p:spPr>
            <a:xfrm>
              <a:off x="6812577" y="2457926"/>
              <a:ext cx="757264" cy="577348"/>
            </a:xfrm>
            <a:prstGeom prst="beve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defTabSz="457200">
                <a:buClrTx/>
                <a:buFontTx/>
                <a:buNone/>
              </a:pPr>
              <a:r>
                <a:rPr lang="en-US" sz="1100" kern="1200" dirty="0" smtClean="0">
                  <a:solidFill>
                    <a:prstClr val="white"/>
                  </a:solidFill>
                </a:rPr>
                <a:t>Action Code</a:t>
              </a:r>
              <a:endParaRPr lang="en-US" sz="1100" kern="1200" dirty="0">
                <a:solidFill>
                  <a:prstClr val="white"/>
                </a:solidFill>
              </a:endParaRPr>
            </a:p>
          </p:txBody>
        </p:sp>
        <p:sp>
          <p:nvSpPr>
            <p:cNvPr id="12" name="Up Arrow 11"/>
            <p:cNvSpPr/>
            <p:nvPr/>
          </p:nvSpPr>
          <p:spPr>
            <a:xfrm>
              <a:off x="7096291" y="2981029"/>
              <a:ext cx="209218" cy="208402"/>
            </a:xfrm>
            <a:prstGeom prst="up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3" name="Up Arrow 12"/>
            <p:cNvSpPr/>
            <p:nvPr/>
          </p:nvSpPr>
          <p:spPr>
            <a:xfrm rot="10800000">
              <a:off x="7086600" y="2299830"/>
              <a:ext cx="209218" cy="203146"/>
            </a:xfrm>
            <a:prstGeom prst="upArrow">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14" name="TextBox 13"/>
            <p:cNvSpPr txBox="1"/>
            <p:nvPr/>
          </p:nvSpPr>
          <p:spPr>
            <a:xfrm>
              <a:off x="6730835" y="4373649"/>
              <a:ext cx="952457" cy="461665"/>
            </a:xfrm>
            <a:prstGeom prst="rect">
              <a:avLst/>
            </a:prstGeom>
            <a:noFill/>
          </p:spPr>
          <p:txBody>
            <a:bodyPr wrap="square" rtlCol="0">
              <a:spAutoFit/>
            </a:bodyPr>
            <a:lstStyle/>
            <a:p>
              <a:pPr algn="ctr" defTabSz="457200">
                <a:buClrTx/>
                <a:buFontTx/>
                <a:buNone/>
              </a:pPr>
              <a:r>
                <a:rPr lang="en-US" sz="1200" kern="1200" dirty="0" smtClean="0">
                  <a:solidFill>
                    <a:prstClr val="black"/>
                  </a:solidFill>
                  <a:ea typeface="+mn-ea"/>
                  <a:cs typeface="+mn-cs"/>
                </a:rPr>
                <a:t>Action Execution</a:t>
              </a:r>
              <a:endParaRPr lang="en-US" sz="1200" kern="1200" dirty="0">
                <a:solidFill>
                  <a:prstClr val="black"/>
                </a:solidFill>
                <a:ea typeface="+mn-ea"/>
                <a:cs typeface="+mn-cs"/>
              </a:endParaRPr>
            </a:p>
          </p:txBody>
        </p:sp>
      </p:grpSp>
    </p:spTree>
    <p:extLst>
      <p:ext uri="{BB962C8B-B14F-4D97-AF65-F5344CB8AC3E}">
        <p14:creationId xmlns:p14="http://schemas.microsoft.com/office/powerpoint/2010/main" val="3729318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8" end="1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21" end="2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22" end="2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23" end="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2988871"/>
          </a:xfrm>
          <a:ln>
            <a:noFill/>
          </a:ln>
        </p:spPr>
        <p:txBody>
          <a:bodyPr>
            <a:normAutofit/>
          </a:bodyPr>
          <a:lstStyle/>
          <a:p>
            <a:r>
              <a:rPr lang="en-US" sz="1200" b="1" u="sng" dirty="0">
                <a:latin typeface="+mn-lt"/>
              </a:rPr>
              <a:t>Example:</a:t>
            </a:r>
            <a:r>
              <a:rPr lang="en-US" sz="1200" b="1" dirty="0">
                <a:latin typeface="+mn-lt"/>
              </a:rPr>
              <a:t> </a:t>
            </a:r>
            <a:r>
              <a:rPr lang="en-US" sz="1200" dirty="0">
                <a:latin typeface="+mn-lt"/>
              </a:rPr>
              <a:t>A typical L3 (IPv4) Host table</a:t>
            </a:r>
          </a:p>
          <a:p>
            <a:endParaRPr lang="en-US" sz="1050" dirty="0">
              <a:latin typeface="Courier New"/>
              <a:cs typeface="Courier New"/>
            </a:endParaRPr>
          </a:p>
          <a:p>
            <a:r>
              <a:rPr lang="en-US" sz="1050" b="1" dirty="0"/>
              <a:t>table</a:t>
            </a:r>
            <a:r>
              <a:rPr lang="en-US" sz="1050" dirty="0"/>
              <a:t> ipv4_host </a:t>
            </a:r>
            <a:r>
              <a:rPr lang="en-US" sz="1050" dirty="0" smtClean="0"/>
              <a:t>{</a:t>
            </a:r>
            <a:endParaRPr lang="en-US" sz="1050" dirty="0"/>
          </a:p>
          <a:p>
            <a:r>
              <a:rPr lang="en-US" sz="1050" dirty="0" smtClean="0"/>
              <a:t>    </a:t>
            </a:r>
            <a:r>
              <a:rPr lang="en-US" sz="1050" b="1" dirty="0" smtClean="0">
                <a:solidFill>
                  <a:schemeClr val="tx2"/>
                </a:solidFill>
              </a:rPr>
              <a:t>key</a:t>
            </a:r>
            <a:r>
              <a:rPr lang="en-US" sz="1050" b="1" dirty="0" smtClean="0"/>
              <a:t> </a:t>
            </a:r>
            <a:r>
              <a:rPr lang="en-US" sz="1050" dirty="0" smtClean="0"/>
              <a:t>= {</a:t>
            </a:r>
          </a:p>
          <a:p>
            <a:r>
              <a:rPr lang="en-US" sz="1050" dirty="0" smtClean="0"/>
              <a:t>        </a:t>
            </a:r>
            <a:r>
              <a:rPr lang="en-US" sz="1050" dirty="0" err="1" smtClean="0"/>
              <a:t>meta.ingress_metadata.vrf</a:t>
            </a:r>
            <a:r>
              <a:rPr lang="en-US" sz="1050" dirty="0" smtClean="0"/>
              <a:t>   : </a:t>
            </a:r>
            <a:r>
              <a:rPr lang="en-US" sz="1050" b="1" dirty="0">
                <a:solidFill>
                  <a:schemeClr val="tx2"/>
                </a:solidFill>
              </a:rPr>
              <a:t>exact</a:t>
            </a:r>
            <a:r>
              <a:rPr lang="en-US" sz="1050" dirty="0" smtClean="0"/>
              <a:t>;</a:t>
            </a:r>
          </a:p>
          <a:p>
            <a:r>
              <a:rPr lang="en-US" sz="1050" dirty="0" smtClean="0"/>
              <a:t>        hdr.ipv4.dstAddr            </a:t>
            </a:r>
            <a:r>
              <a:rPr lang="en-US" sz="1050" dirty="0"/>
              <a:t>: </a:t>
            </a:r>
            <a:r>
              <a:rPr lang="en-US" sz="1050" b="1" dirty="0">
                <a:solidFill>
                  <a:schemeClr val="tx2"/>
                </a:solidFill>
              </a:rPr>
              <a:t>exact</a:t>
            </a:r>
            <a:r>
              <a:rPr lang="en-US" sz="1050" dirty="0" smtClean="0"/>
              <a:t>;</a:t>
            </a:r>
          </a:p>
          <a:p>
            <a:r>
              <a:rPr lang="en-US" sz="1050" dirty="0" smtClean="0"/>
              <a:t>    }</a:t>
            </a:r>
          </a:p>
          <a:p>
            <a:r>
              <a:rPr lang="en-US" sz="1050" dirty="0" smtClean="0"/>
              <a:t>    </a:t>
            </a:r>
            <a:r>
              <a:rPr lang="en-US" sz="1050" b="1" dirty="0">
                <a:solidFill>
                  <a:schemeClr val="tx2"/>
                </a:solidFill>
              </a:rPr>
              <a:t>actions</a:t>
            </a:r>
            <a:r>
              <a:rPr lang="en-US" sz="1050" dirty="0"/>
              <a:t> </a:t>
            </a:r>
            <a:r>
              <a:rPr lang="en-US" sz="1050" dirty="0" smtClean="0"/>
              <a:t>= {</a:t>
            </a:r>
            <a:endParaRPr lang="en-US" sz="1050" dirty="0"/>
          </a:p>
          <a:p>
            <a:r>
              <a:rPr lang="en-US" sz="1050" dirty="0" smtClean="0"/>
              <a:t>        l3_switch;</a:t>
            </a:r>
            <a:r>
              <a:rPr lang="en-US" sz="1050" dirty="0"/>
              <a:t> </a:t>
            </a:r>
            <a:r>
              <a:rPr lang="en-US" sz="1050" dirty="0" smtClean="0"/>
              <a:t> l3_l2_switch</a:t>
            </a:r>
            <a:r>
              <a:rPr lang="en-US" sz="1050" dirty="0"/>
              <a:t>;</a:t>
            </a:r>
          </a:p>
          <a:p>
            <a:r>
              <a:rPr lang="en-US" sz="1050" dirty="0" smtClean="0"/>
              <a:t>        l3_drop;    </a:t>
            </a:r>
            <a:r>
              <a:rPr lang="en-US" sz="1050" dirty="0" err="1" smtClean="0"/>
              <a:t>noAction</a:t>
            </a:r>
            <a:r>
              <a:rPr lang="en-US" sz="1050" dirty="0" smtClean="0"/>
              <a:t>;</a:t>
            </a:r>
            <a:endParaRPr lang="en-US" sz="1050" dirty="0"/>
          </a:p>
          <a:p>
            <a:r>
              <a:rPr lang="en-US" sz="1050" dirty="0"/>
              <a:t>    </a:t>
            </a:r>
            <a:r>
              <a:rPr lang="en-US" sz="1050" dirty="0" smtClean="0"/>
              <a:t>}</a:t>
            </a:r>
          </a:p>
          <a:p>
            <a:r>
              <a:rPr lang="en-US" sz="1050" dirty="0"/>
              <a:t> </a:t>
            </a:r>
            <a:r>
              <a:rPr lang="en-US" sz="1050" dirty="0" smtClean="0"/>
              <a:t>   </a:t>
            </a:r>
            <a:r>
              <a:rPr lang="en-US" sz="1050" b="1" dirty="0" err="1" smtClean="0">
                <a:solidFill>
                  <a:schemeClr val="tx2"/>
                </a:solidFill>
              </a:rPr>
              <a:t>default_action</a:t>
            </a:r>
            <a:r>
              <a:rPr lang="en-US" sz="1050" dirty="0" smtClean="0"/>
              <a:t> = </a:t>
            </a:r>
            <a:r>
              <a:rPr lang="en-US" sz="1050" dirty="0" err="1" smtClean="0"/>
              <a:t>noAction</a:t>
            </a:r>
            <a:r>
              <a:rPr lang="en-US" sz="1050" dirty="0" smtClean="0"/>
              <a:t>();</a:t>
            </a:r>
            <a:endParaRPr lang="en-US" sz="1050" dirty="0"/>
          </a:p>
          <a:p>
            <a:r>
              <a:rPr lang="en-US" sz="1050" dirty="0" smtClean="0"/>
              <a:t>    </a:t>
            </a:r>
            <a:r>
              <a:rPr lang="en-US" sz="1050" b="1" dirty="0">
                <a:solidFill>
                  <a:schemeClr val="tx2"/>
                </a:solidFill>
              </a:rPr>
              <a:t>size</a:t>
            </a:r>
            <a:r>
              <a:rPr lang="en-US" sz="1050" dirty="0"/>
              <a:t> </a:t>
            </a:r>
            <a:r>
              <a:rPr lang="en-US" sz="1050" dirty="0" smtClean="0"/>
              <a:t>= 65536;</a:t>
            </a:r>
            <a:r>
              <a:rPr lang="en-US" sz="1050" dirty="0"/>
              <a:t/>
            </a:r>
            <a:br>
              <a:rPr lang="en-US" sz="1050" dirty="0"/>
            </a:br>
            <a:r>
              <a:rPr lang="en-US" sz="1050" dirty="0"/>
              <a:t>}</a:t>
            </a:r>
          </a:p>
        </p:txBody>
      </p:sp>
      <p:sp>
        <p:nvSpPr>
          <p:cNvPr id="2" name="Title 1"/>
          <p:cNvSpPr>
            <a:spLocks noGrp="1"/>
          </p:cNvSpPr>
          <p:nvPr>
            <p:ph type="title"/>
          </p:nvPr>
        </p:nvSpPr>
        <p:spPr/>
        <p:txBody>
          <a:bodyPr>
            <a:normAutofit fontScale="90000"/>
          </a:bodyPr>
          <a:lstStyle/>
          <a:p>
            <a:r>
              <a:rPr lang="en-US" dirty="0" smtClean="0"/>
              <a:t>Match-Action Table (Exact Match)</a:t>
            </a:r>
            <a:endParaRPr lang="en-US" dirty="0"/>
          </a:p>
        </p:txBody>
      </p:sp>
      <p:graphicFrame>
        <p:nvGraphicFramePr>
          <p:cNvPr id="4" name="Table 3"/>
          <p:cNvGraphicFramePr>
            <a:graphicFrameLocks noGrp="1"/>
          </p:cNvGraphicFramePr>
          <p:nvPr>
            <p:extLst/>
          </p:nvPr>
        </p:nvGraphicFramePr>
        <p:xfrm>
          <a:off x="1257300" y="3804046"/>
          <a:ext cx="6515100" cy="950125"/>
        </p:xfrm>
        <a:graphic>
          <a:graphicData uri="http://schemas.openxmlformats.org/drawingml/2006/table">
            <a:tbl>
              <a:tblPr firstRow="1" bandRow="1">
                <a:tableStyleId>{5C22544A-7EE6-4342-B048-85BDC9FD1C3A}</a:tableStyleId>
              </a:tblPr>
              <a:tblGrid>
                <a:gridCol w="742950"/>
                <a:gridCol w="1085850"/>
                <a:gridCol w="1398624"/>
                <a:gridCol w="3287676"/>
              </a:tblGrid>
              <a:tr h="190025">
                <a:tc>
                  <a:txBody>
                    <a:bodyPr/>
                    <a:lstStyle/>
                    <a:p>
                      <a:r>
                        <a:rPr lang="en-US" sz="800" dirty="0" err="1" smtClean="0"/>
                        <a:t>vrf</a:t>
                      </a:r>
                      <a:endParaRPr lang="en-US" sz="800" dirty="0"/>
                    </a:p>
                  </a:txBody>
                  <a:tcPr marL="68580" marR="68580" marT="32147" marB="32147">
                    <a:solidFill>
                      <a:srgbClr val="D99694"/>
                    </a:solidFill>
                  </a:tcPr>
                </a:tc>
                <a:tc>
                  <a:txBody>
                    <a:bodyPr/>
                    <a:lstStyle/>
                    <a:p>
                      <a:r>
                        <a:rPr lang="en-US" sz="800" dirty="0" smtClean="0"/>
                        <a:t>ipv4.dstAddr</a:t>
                      </a:r>
                      <a:endParaRPr lang="en-US" sz="800" dirty="0"/>
                    </a:p>
                  </a:txBody>
                  <a:tcPr marL="68580" marR="68580" marT="32147" marB="32147">
                    <a:solidFill>
                      <a:srgbClr val="D99694"/>
                    </a:solidFill>
                  </a:tcPr>
                </a:tc>
                <a:tc>
                  <a:txBody>
                    <a:bodyPr/>
                    <a:lstStyle/>
                    <a:p>
                      <a:r>
                        <a:rPr lang="en-US" sz="800" dirty="0" smtClean="0"/>
                        <a:t>action</a:t>
                      </a:r>
                      <a:endParaRPr lang="en-US" sz="800" dirty="0"/>
                    </a:p>
                  </a:txBody>
                  <a:tcPr marL="68580" marR="68580" marT="32147" marB="32147"/>
                </a:tc>
                <a:tc>
                  <a:txBody>
                    <a:bodyPr/>
                    <a:lstStyle/>
                    <a:p>
                      <a:r>
                        <a:rPr lang="en-US" sz="800" dirty="0" smtClean="0"/>
                        <a:t>data</a:t>
                      </a:r>
                      <a:endParaRPr lang="en-US" sz="800" dirty="0"/>
                    </a:p>
                  </a:txBody>
                  <a:tcPr marL="68580" marR="68580" marT="32147" marB="32147"/>
                </a:tc>
              </a:tr>
              <a:tr h="190025">
                <a:tc>
                  <a:txBody>
                    <a:bodyPr/>
                    <a:lstStyle/>
                    <a:p>
                      <a:r>
                        <a:rPr lang="en-US" sz="800" dirty="0" smtClean="0"/>
                        <a:t>1</a:t>
                      </a:r>
                      <a:endParaRPr lang="en-US" sz="800" dirty="0"/>
                    </a:p>
                  </a:txBody>
                  <a:tcPr marL="68580" marR="68580" marT="32147" marB="32147"/>
                </a:tc>
                <a:tc>
                  <a:txBody>
                    <a:bodyPr/>
                    <a:lstStyle/>
                    <a:p>
                      <a:r>
                        <a:rPr lang="en-US" sz="800" dirty="0" smtClean="0"/>
                        <a:t>192.168.1.10</a:t>
                      </a:r>
                      <a:endParaRPr lang="en-US" sz="800" dirty="0"/>
                    </a:p>
                  </a:txBody>
                  <a:tcPr marL="68580" marR="68580" marT="32147" marB="32147"/>
                </a:tc>
                <a:tc>
                  <a:txBody>
                    <a:bodyPr/>
                    <a:lstStyle/>
                    <a:p>
                      <a:r>
                        <a:rPr lang="en-US" sz="800" dirty="0" smtClean="0"/>
                        <a:t>l3_switch</a:t>
                      </a:r>
                      <a:endParaRPr lang="en-US" sz="800" dirty="0"/>
                    </a:p>
                  </a:txBody>
                  <a:tcPr marL="68580" marR="68580" marT="32147" marB="32147"/>
                </a:tc>
                <a:tc>
                  <a:txBody>
                    <a:bodyPr/>
                    <a:lstStyle/>
                    <a:p>
                      <a:r>
                        <a:rPr lang="en-US" sz="800" dirty="0" err="1" smtClean="0"/>
                        <a:t>port_id</a:t>
                      </a:r>
                      <a:r>
                        <a:rPr lang="en-US" sz="800" dirty="0" smtClean="0"/>
                        <a:t>=</a:t>
                      </a:r>
                      <a:r>
                        <a:rPr lang="en-US" sz="800" baseline="0" dirty="0" smtClean="0"/>
                        <a:t>  </a:t>
                      </a:r>
                      <a:r>
                        <a:rPr lang="en-US" sz="800" baseline="0" dirty="0" err="1" smtClean="0"/>
                        <a:t>mac_da</a:t>
                      </a:r>
                      <a:r>
                        <a:rPr lang="en-US" sz="800" baseline="0" dirty="0" smtClean="0"/>
                        <a:t>=  </a:t>
                      </a:r>
                      <a:r>
                        <a:rPr lang="en-US" sz="800" baseline="0" dirty="0" err="1" smtClean="0"/>
                        <a:t>mac_sa</a:t>
                      </a:r>
                      <a:r>
                        <a:rPr lang="en-US" sz="800" baseline="0" dirty="0" smtClean="0"/>
                        <a:t>= </a:t>
                      </a:r>
                      <a:endParaRPr lang="en-US" sz="800" dirty="0"/>
                    </a:p>
                  </a:txBody>
                  <a:tcPr marL="68580" marR="68580" marT="32147" marB="32147"/>
                </a:tc>
              </a:tr>
              <a:tr h="190025">
                <a:tc>
                  <a:txBody>
                    <a:bodyPr/>
                    <a:lstStyle/>
                    <a:p>
                      <a:r>
                        <a:rPr lang="en-US" sz="800" dirty="0" smtClean="0"/>
                        <a:t>100</a:t>
                      </a:r>
                      <a:endParaRPr lang="en-US" sz="800" dirty="0"/>
                    </a:p>
                  </a:txBody>
                  <a:tcPr marL="68580" marR="68580" marT="32147" marB="32147"/>
                </a:tc>
                <a:tc>
                  <a:txBody>
                    <a:bodyPr/>
                    <a:lstStyle/>
                    <a:p>
                      <a:r>
                        <a:rPr lang="en-US" sz="800" dirty="0" smtClean="0"/>
                        <a:t>192.168.1.10</a:t>
                      </a:r>
                      <a:endParaRPr lang="en-US" sz="800" dirty="0"/>
                    </a:p>
                  </a:txBody>
                  <a:tcPr marL="68580" marR="68580" marT="32147" marB="32147"/>
                </a:tc>
                <a:tc>
                  <a:txBody>
                    <a:bodyPr/>
                    <a:lstStyle/>
                    <a:p>
                      <a:r>
                        <a:rPr lang="en-US" sz="800" dirty="0" smtClean="0"/>
                        <a:t>l3_l2_switch</a:t>
                      </a:r>
                      <a:endParaRPr lang="en-US" sz="800" dirty="0"/>
                    </a:p>
                  </a:txBody>
                  <a:tcPr marL="68580" marR="68580" marT="32147" marB="32147"/>
                </a:tc>
                <a:tc>
                  <a:txBody>
                    <a:bodyPr/>
                    <a:lstStyle/>
                    <a:p>
                      <a:r>
                        <a:rPr lang="en-US" sz="800" dirty="0" err="1" smtClean="0"/>
                        <a:t>port_id</a:t>
                      </a:r>
                      <a:r>
                        <a:rPr lang="en-US" sz="800" dirty="0" smtClean="0"/>
                        <a:t>=&lt;CPU&gt;</a:t>
                      </a:r>
                      <a:endParaRPr lang="en-US" sz="800" dirty="0"/>
                    </a:p>
                  </a:txBody>
                  <a:tcPr marL="68580" marR="68580" marT="32147" marB="32147"/>
                </a:tc>
              </a:tr>
              <a:tr h="190025">
                <a:tc>
                  <a:txBody>
                    <a:bodyPr/>
                    <a:lstStyle/>
                    <a:p>
                      <a:r>
                        <a:rPr lang="en-US" sz="800" dirty="0" smtClean="0"/>
                        <a:t>1</a:t>
                      </a:r>
                      <a:endParaRPr lang="en-US" sz="800" dirty="0"/>
                    </a:p>
                  </a:txBody>
                  <a:tcPr marL="68580" marR="68580" marT="32147" marB="32147"/>
                </a:tc>
                <a:tc>
                  <a:txBody>
                    <a:bodyPr/>
                    <a:lstStyle/>
                    <a:p>
                      <a:r>
                        <a:rPr lang="en-US" sz="800" dirty="0" smtClean="0"/>
                        <a:t>192.168.1.3</a:t>
                      </a:r>
                      <a:endParaRPr lang="en-US" sz="800" dirty="0"/>
                    </a:p>
                  </a:txBody>
                  <a:tcPr marL="68580" marR="68580" marT="32147" marB="32147"/>
                </a:tc>
                <a:tc>
                  <a:txBody>
                    <a:bodyPr/>
                    <a:lstStyle/>
                    <a:p>
                      <a:r>
                        <a:rPr lang="en-US" sz="800" dirty="0" smtClean="0"/>
                        <a:t>l3_drop</a:t>
                      </a:r>
                      <a:endParaRPr lang="en-US" sz="800" dirty="0"/>
                    </a:p>
                  </a:txBody>
                  <a:tcPr marL="68580" marR="68580" marT="32147" marB="32147"/>
                </a:tc>
                <a:tc>
                  <a:txBody>
                    <a:bodyPr/>
                    <a:lstStyle/>
                    <a:p>
                      <a:endParaRPr lang="en-US" sz="800" dirty="0"/>
                    </a:p>
                  </a:txBody>
                  <a:tcPr marL="68580" marR="68580" marT="32147" marB="32147"/>
                </a:tc>
              </a:tr>
              <a:tr h="190025">
                <a:tc gridSpan="2">
                  <a:txBody>
                    <a:bodyPr/>
                    <a:lstStyle/>
                    <a:p>
                      <a:pPr algn="r"/>
                      <a:r>
                        <a:rPr lang="en-US" sz="800" dirty="0" smtClean="0"/>
                        <a:t>DEFAULT</a:t>
                      </a:r>
                      <a:endParaRPr lang="en-US" sz="800" dirty="0"/>
                    </a:p>
                  </a:txBody>
                  <a:tcPr marL="68580" marR="68580" marT="32147" marB="32147"/>
                </a:tc>
                <a:tc hMerge="1">
                  <a:txBody>
                    <a:bodyPr/>
                    <a:lstStyle/>
                    <a:p>
                      <a:endParaRPr lang="en-US" sz="800" dirty="0"/>
                    </a:p>
                  </a:txBody>
                  <a:tcPr marL="68580" marR="68580" marT="32147" marB="32147"/>
                </a:tc>
                <a:tc>
                  <a:txBody>
                    <a:bodyPr/>
                    <a:lstStyle/>
                    <a:p>
                      <a:r>
                        <a:rPr lang="en-US" sz="800" dirty="0" err="1" smtClean="0"/>
                        <a:t>noAction</a:t>
                      </a:r>
                      <a:endParaRPr lang="en-US" sz="800" dirty="0"/>
                    </a:p>
                  </a:txBody>
                  <a:tcPr marL="68580" marR="68580" marT="32147" marB="32147"/>
                </a:tc>
                <a:tc>
                  <a:txBody>
                    <a:bodyPr/>
                    <a:lstStyle/>
                    <a:p>
                      <a:endParaRPr lang="en-US" sz="800" dirty="0"/>
                    </a:p>
                  </a:txBody>
                  <a:tcPr marL="68580" marR="68580" marT="32147" marB="32147"/>
                </a:tc>
              </a:tr>
            </a:tbl>
          </a:graphicData>
        </a:graphic>
      </p:graphicFrame>
      <p:sp>
        <p:nvSpPr>
          <p:cNvPr id="5" name="Right Brace 4"/>
          <p:cNvSpPr/>
          <p:nvPr/>
        </p:nvSpPr>
        <p:spPr>
          <a:xfrm>
            <a:off x="2895600" y="2114550"/>
            <a:ext cx="149136" cy="63197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457200">
              <a:buClrTx/>
              <a:buFontTx/>
              <a:buNone/>
            </a:pPr>
            <a:endParaRPr lang="en-US" sz="1350" kern="1200">
              <a:solidFill>
                <a:prstClr val="black"/>
              </a:solidFill>
            </a:endParaRPr>
          </a:p>
        </p:txBody>
      </p:sp>
      <p:sp>
        <p:nvSpPr>
          <p:cNvPr id="6" name="Rounded Rectangular Callout 5"/>
          <p:cNvSpPr/>
          <p:nvPr/>
        </p:nvSpPr>
        <p:spPr>
          <a:xfrm>
            <a:off x="4114800" y="1581150"/>
            <a:ext cx="2113560" cy="769089"/>
          </a:xfrm>
          <a:prstGeom prst="wedgeRoundRectCallout">
            <a:avLst>
              <a:gd name="adj1" fmla="val -94425"/>
              <a:gd name="adj2" fmla="val 632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defTabSz="457200">
              <a:buClrTx/>
              <a:buFontTx/>
              <a:buNone/>
            </a:pPr>
            <a:r>
              <a:rPr lang="en-US" sz="1425" kern="1200" dirty="0">
                <a:solidFill>
                  <a:prstClr val="white"/>
                </a:solidFill>
              </a:rPr>
              <a:t>These are the only possible actions. Each particular entry can have only ONE of them</a:t>
            </a:r>
            <a:r>
              <a:rPr lang="en-US" sz="1350" kern="1200" dirty="0">
                <a:solidFill>
                  <a:prstClr val="white"/>
                </a:solidFill>
              </a:rPr>
              <a:t>.</a:t>
            </a:r>
          </a:p>
        </p:txBody>
      </p:sp>
      <p:sp>
        <p:nvSpPr>
          <p:cNvPr id="7" name="Slide Number Placeholder 6"/>
          <p:cNvSpPr>
            <a:spLocks noGrp="1"/>
          </p:cNvSpPr>
          <p:nvPr>
            <p:ph type="sldNum" sz="quarter" idx="4"/>
          </p:nvPr>
        </p:nvSpPr>
        <p:spPr/>
        <p:txBody>
          <a:bodyPr/>
          <a:lstStyle/>
          <a:p>
            <a:fld id="{7D98702C-BA5F-8D4B-B23D-DEB8E47CE420}" type="slidenum">
              <a:rPr lang="en-US" smtClean="0">
                <a:solidFill>
                  <a:prstClr val="black">
                    <a:tint val="75000"/>
                  </a:prstClr>
                </a:solidFill>
              </a:rPr>
              <a:pPr/>
              <a:t>54</a:t>
            </a:fld>
            <a:endParaRPr lang="en-US" dirty="0">
              <a:solidFill>
                <a:prstClr val="black">
                  <a:tint val="75000"/>
                </a:prstClr>
              </a:solidFill>
            </a:endParaRPr>
          </a:p>
        </p:txBody>
      </p:sp>
      <p:sp>
        <p:nvSpPr>
          <p:cNvPr id="8" name="Rounded Rectangular Callout 7"/>
          <p:cNvSpPr/>
          <p:nvPr/>
        </p:nvSpPr>
        <p:spPr>
          <a:xfrm>
            <a:off x="3650224" y="3012278"/>
            <a:ext cx="2293376" cy="473872"/>
          </a:xfrm>
          <a:prstGeom prst="wedgeRoundRectCallout">
            <a:avLst>
              <a:gd name="adj1" fmla="val -86670"/>
              <a:gd name="adj2" fmla="val -594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62500" lnSpcReduction="20000"/>
          </a:bodyPr>
          <a:lstStyle/>
          <a:p>
            <a:pPr defTabSz="457200">
              <a:buClrTx/>
              <a:buFontTx/>
              <a:buNone/>
            </a:pPr>
            <a:r>
              <a:rPr lang="en-US" sz="1800" kern="1200" dirty="0" smtClean="0">
                <a:solidFill>
                  <a:prstClr val="white">
                    <a:lumMod val="85000"/>
                  </a:prstClr>
                </a:solidFill>
                <a:latin typeface="Menlo" charset="0"/>
                <a:ea typeface="Menlo" charset="0"/>
                <a:cs typeface="Menlo" charset="0"/>
              </a:rPr>
              <a:t>/* Defined in core.p4 */</a:t>
            </a:r>
          </a:p>
          <a:p>
            <a:pPr defTabSz="457200">
              <a:buClrTx/>
              <a:buFontTx/>
              <a:buNone/>
            </a:pPr>
            <a:r>
              <a:rPr lang="en-US" sz="1800" b="1" kern="1200" dirty="0" smtClean="0">
                <a:solidFill>
                  <a:prstClr val="white"/>
                </a:solidFill>
                <a:latin typeface="Menlo" charset="0"/>
                <a:ea typeface="Menlo" charset="0"/>
                <a:cs typeface="Menlo" charset="0"/>
              </a:rPr>
              <a:t>action</a:t>
            </a:r>
            <a:r>
              <a:rPr lang="en-US" sz="1800" kern="1200" dirty="0" smtClean="0">
                <a:solidFill>
                  <a:prstClr val="white"/>
                </a:solidFill>
                <a:latin typeface="Menlo" charset="0"/>
                <a:ea typeface="Menlo" charset="0"/>
                <a:cs typeface="Menlo" charset="0"/>
              </a:rPr>
              <a:t> </a:t>
            </a:r>
            <a:r>
              <a:rPr lang="en-US" sz="1800" kern="1200" dirty="0" err="1" smtClean="0">
                <a:solidFill>
                  <a:prstClr val="white"/>
                </a:solidFill>
                <a:latin typeface="Menlo" charset="0"/>
                <a:ea typeface="Menlo" charset="0"/>
                <a:cs typeface="Menlo" charset="0"/>
              </a:rPr>
              <a:t>noAction</a:t>
            </a:r>
            <a:r>
              <a:rPr lang="en-US" sz="1800" kern="1200" dirty="0" smtClean="0">
                <a:solidFill>
                  <a:prstClr val="white"/>
                </a:solidFill>
                <a:latin typeface="Menlo" charset="0"/>
                <a:ea typeface="Menlo" charset="0"/>
                <a:cs typeface="Menlo" charset="0"/>
              </a:rPr>
              <a:t>() { }</a:t>
            </a:r>
            <a:endParaRPr lang="en-US" sz="1800" kern="1200" dirty="0">
              <a:solidFill>
                <a:prstClr val="white"/>
              </a:solidFill>
              <a:latin typeface="Menlo" charset="0"/>
              <a:ea typeface="Menlo" charset="0"/>
              <a:cs typeface="Menlo" charset="0"/>
            </a:endParaRPr>
          </a:p>
        </p:txBody>
      </p:sp>
    </p:spTree>
    <p:extLst>
      <p:ext uri="{BB962C8B-B14F-4D97-AF65-F5344CB8AC3E}">
        <p14:creationId xmlns:p14="http://schemas.microsoft.com/office/powerpoint/2010/main" val="160611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1000" fill="hold"/>
                                        <p:tgtEl>
                                          <p:spTgt spid="4"/>
                                        </p:tgtEl>
                                        <p:attrNameLst>
                                          <p:attrName>ppt_w</p:attrName>
                                        </p:attrNameLst>
                                      </p:cBhvr>
                                      <p:tavLst>
                                        <p:tav tm="0">
                                          <p:val>
                                            <p:strVal val="#ppt_w*0.70"/>
                                          </p:val>
                                        </p:tav>
                                        <p:tav tm="100000">
                                          <p:val>
                                            <p:strVal val="#ppt_w"/>
                                          </p:val>
                                        </p:tav>
                                      </p:tavLst>
                                    </p:anim>
                                    <p:anim calcmode="lin" valueType="num">
                                      <p:cBhvr>
                                        <p:cTn id="54" dur="1000" fill="hold"/>
                                        <p:tgtEl>
                                          <p:spTgt spid="4"/>
                                        </p:tgtEl>
                                        <p:attrNameLst>
                                          <p:attrName>ppt_h</p:attrName>
                                        </p:attrNameLst>
                                      </p:cBhvr>
                                      <p:tavLst>
                                        <p:tav tm="0">
                                          <p:val>
                                            <p:strVal val="#ppt_h"/>
                                          </p:val>
                                        </p:tav>
                                        <p:tav tm="100000">
                                          <p:val>
                                            <p:strVal val="#ppt_h"/>
                                          </p:val>
                                        </p:tav>
                                      </p:tavLst>
                                    </p:anim>
                                    <p:animEffect transition="in" filter="fade">
                                      <p:cBhvr>
                                        <p:cTn id="5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3048000"/>
          </a:xfrm>
          <a:ln>
            <a:noFill/>
          </a:ln>
        </p:spPr>
        <p:txBody>
          <a:bodyPr>
            <a:normAutofit fontScale="92500" lnSpcReduction="10000"/>
          </a:bodyPr>
          <a:lstStyle/>
          <a:p>
            <a:r>
              <a:rPr lang="en-US" sz="1200" b="1" u="sng" dirty="0"/>
              <a:t>Example:</a:t>
            </a:r>
            <a:r>
              <a:rPr lang="en-US" sz="1200" b="1" dirty="0"/>
              <a:t> </a:t>
            </a:r>
            <a:r>
              <a:rPr lang="en-US" sz="1200" dirty="0"/>
              <a:t>A typical L3 (IPv4) Routing table</a:t>
            </a:r>
          </a:p>
          <a:p>
            <a:endParaRPr lang="en-US" sz="1050" dirty="0">
              <a:latin typeface="Courier New"/>
              <a:cs typeface="Courier New"/>
            </a:endParaRPr>
          </a:p>
          <a:p>
            <a:r>
              <a:rPr lang="en-US" sz="1050" b="1" dirty="0"/>
              <a:t>table</a:t>
            </a:r>
            <a:r>
              <a:rPr lang="en-US" sz="1050" dirty="0"/>
              <a:t> ipv4_lpm </a:t>
            </a:r>
            <a:r>
              <a:rPr lang="en-US" sz="1050" dirty="0" smtClean="0"/>
              <a:t>{</a:t>
            </a:r>
          </a:p>
          <a:p>
            <a:r>
              <a:rPr lang="en-US" sz="1050" dirty="0" smtClean="0"/>
              <a:t>    </a:t>
            </a:r>
            <a:r>
              <a:rPr lang="en-US" sz="1050" b="1" dirty="0" smtClean="0">
                <a:solidFill>
                  <a:schemeClr val="tx2"/>
                </a:solidFill>
              </a:rPr>
              <a:t>key </a:t>
            </a:r>
            <a:r>
              <a:rPr lang="en-US" sz="1050" dirty="0" smtClean="0"/>
              <a:t>= {</a:t>
            </a:r>
          </a:p>
          <a:p>
            <a:r>
              <a:rPr lang="en-US" sz="1050" dirty="0" smtClean="0"/>
              <a:t>        </a:t>
            </a:r>
            <a:r>
              <a:rPr lang="en-US" sz="1050" dirty="0" err="1" smtClean="0"/>
              <a:t>meta.ingress_metadata.vrf</a:t>
            </a:r>
            <a:r>
              <a:rPr lang="en-US" sz="1050" dirty="0" smtClean="0"/>
              <a:t>   : </a:t>
            </a:r>
            <a:r>
              <a:rPr lang="en-US" sz="1050" b="1" dirty="0">
                <a:solidFill>
                  <a:schemeClr val="tx2"/>
                </a:solidFill>
              </a:rPr>
              <a:t>exact</a:t>
            </a:r>
            <a:r>
              <a:rPr lang="en-US" sz="1050" dirty="0" smtClean="0"/>
              <a:t>;</a:t>
            </a:r>
          </a:p>
          <a:p>
            <a:r>
              <a:rPr lang="en-US" sz="1050" dirty="0" smtClean="0"/>
              <a:t>        hdr.ipv4.dstAddr            </a:t>
            </a:r>
            <a:r>
              <a:rPr lang="en-US" sz="1050" dirty="0"/>
              <a:t>: </a:t>
            </a:r>
            <a:r>
              <a:rPr lang="en-US" sz="1050" b="1" dirty="0" err="1">
                <a:solidFill>
                  <a:srgbClr val="7030A0"/>
                </a:solidFill>
              </a:rPr>
              <a:t>lpm</a:t>
            </a:r>
            <a:r>
              <a:rPr lang="en-US" sz="1050" dirty="0" smtClean="0"/>
              <a:t>;</a:t>
            </a:r>
          </a:p>
          <a:p>
            <a:r>
              <a:rPr lang="en-US" sz="1050" dirty="0" smtClean="0"/>
              <a:t>    }</a:t>
            </a:r>
          </a:p>
          <a:p>
            <a:r>
              <a:rPr lang="en-US" sz="1050" dirty="0" smtClean="0"/>
              <a:t>    </a:t>
            </a:r>
            <a:r>
              <a:rPr lang="en-US" sz="1050" b="1" dirty="0">
                <a:solidFill>
                  <a:schemeClr val="tx2"/>
                </a:solidFill>
              </a:rPr>
              <a:t>actions</a:t>
            </a:r>
            <a:r>
              <a:rPr lang="en-US" sz="1050" dirty="0">
                <a:solidFill>
                  <a:schemeClr val="tx2"/>
                </a:solidFill>
              </a:rPr>
              <a:t> </a:t>
            </a:r>
            <a:r>
              <a:rPr lang="en-US" sz="1050" dirty="0" smtClean="0"/>
              <a:t>= {</a:t>
            </a:r>
            <a:endParaRPr lang="en-US" sz="1050" dirty="0"/>
          </a:p>
          <a:p>
            <a:r>
              <a:rPr lang="en-US" sz="1050" dirty="0" smtClean="0"/>
              <a:t>        l3_switch;  </a:t>
            </a:r>
          </a:p>
          <a:p>
            <a:r>
              <a:rPr lang="en-US" sz="1050" dirty="0"/>
              <a:t> </a:t>
            </a:r>
            <a:r>
              <a:rPr lang="en-US" sz="1050" dirty="0" smtClean="0"/>
              <a:t>       l3_l2_switch;</a:t>
            </a:r>
          </a:p>
          <a:p>
            <a:r>
              <a:rPr lang="en-US" sz="1050" dirty="0" smtClean="0"/>
              <a:t>        l3_switch_nexthop(meta.l3.nexthop_info); </a:t>
            </a:r>
          </a:p>
          <a:p>
            <a:r>
              <a:rPr lang="en-US" sz="1050" dirty="0"/>
              <a:t> </a:t>
            </a:r>
            <a:r>
              <a:rPr lang="en-US" sz="1050" dirty="0" smtClean="0"/>
              <a:t>       l3_switch_ecmp(meta.l3.nexthop_info);</a:t>
            </a:r>
          </a:p>
          <a:p>
            <a:r>
              <a:rPr lang="en-US" sz="1050" dirty="0" smtClean="0"/>
              <a:t>        </a:t>
            </a:r>
            <a:r>
              <a:rPr lang="en-US" sz="1050" dirty="0"/>
              <a:t>l3_drop</a:t>
            </a:r>
            <a:r>
              <a:rPr lang="en-US" sz="1050" dirty="0" smtClean="0"/>
              <a:t>;  </a:t>
            </a:r>
            <a:r>
              <a:rPr lang="en-US" sz="1050" dirty="0" err="1" smtClean="0"/>
              <a:t>noAction</a:t>
            </a:r>
            <a:r>
              <a:rPr lang="en-US" sz="1050" smtClean="0"/>
              <a:t>;  </a:t>
            </a:r>
            <a:endParaRPr lang="en-US" sz="1050" dirty="0" smtClean="0"/>
          </a:p>
          <a:p>
            <a:r>
              <a:rPr lang="en-US" sz="1050" dirty="0" smtClean="0"/>
              <a:t>   }</a:t>
            </a:r>
          </a:p>
          <a:p>
            <a:r>
              <a:rPr lang="en-US" sz="1050" dirty="0" smtClean="0"/>
              <a:t>   </a:t>
            </a:r>
            <a:r>
              <a:rPr lang="en-US" sz="1050" b="1" dirty="0" smtClean="0">
                <a:solidFill>
                  <a:srgbClr val="0070C0"/>
                </a:solidFill>
              </a:rPr>
              <a:t>const</a:t>
            </a:r>
            <a:r>
              <a:rPr lang="en-US" sz="1050" dirty="0" smtClean="0">
                <a:solidFill>
                  <a:srgbClr val="0070C0"/>
                </a:solidFill>
              </a:rPr>
              <a:t> </a:t>
            </a:r>
            <a:r>
              <a:rPr lang="en-US" sz="1050" b="1" dirty="0" err="1" smtClean="0">
                <a:solidFill>
                  <a:schemeClr val="tx2"/>
                </a:solidFill>
              </a:rPr>
              <a:t>default_action</a:t>
            </a:r>
            <a:r>
              <a:rPr lang="en-US" sz="1050" dirty="0" smtClean="0">
                <a:solidFill>
                  <a:schemeClr val="tx2"/>
                </a:solidFill>
              </a:rPr>
              <a:t> </a:t>
            </a:r>
            <a:r>
              <a:rPr lang="en-US" sz="1050" dirty="0" smtClean="0"/>
              <a:t>= l3_l2_switch(CPU_PORT);</a:t>
            </a:r>
            <a:endParaRPr lang="en-US" sz="1050" dirty="0"/>
          </a:p>
          <a:p>
            <a:r>
              <a:rPr lang="en-US" sz="1050" dirty="0" smtClean="0"/>
              <a:t>   </a:t>
            </a:r>
            <a:r>
              <a:rPr lang="en-US" sz="1050" b="1" dirty="0">
                <a:solidFill>
                  <a:schemeClr val="tx2"/>
                </a:solidFill>
              </a:rPr>
              <a:t>size</a:t>
            </a:r>
            <a:r>
              <a:rPr lang="en-US" sz="1050" dirty="0">
                <a:solidFill>
                  <a:schemeClr val="tx2"/>
                </a:solidFill>
              </a:rPr>
              <a:t> </a:t>
            </a:r>
            <a:r>
              <a:rPr lang="en-US" sz="1050" dirty="0" smtClean="0"/>
              <a:t>= 16384;</a:t>
            </a:r>
            <a:r>
              <a:rPr lang="en-US" sz="1050" dirty="0"/>
              <a:t/>
            </a:r>
            <a:br>
              <a:rPr lang="en-US" sz="1050" dirty="0"/>
            </a:br>
            <a:r>
              <a:rPr lang="en-US" sz="1050" dirty="0"/>
              <a:t>}</a:t>
            </a:r>
          </a:p>
        </p:txBody>
      </p:sp>
      <p:sp>
        <p:nvSpPr>
          <p:cNvPr id="2" name="Title 1"/>
          <p:cNvSpPr>
            <a:spLocks noGrp="1"/>
          </p:cNvSpPr>
          <p:nvPr>
            <p:ph type="title"/>
          </p:nvPr>
        </p:nvSpPr>
        <p:spPr/>
        <p:txBody>
          <a:bodyPr>
            <a:normAutofit fontScale="90000"/>
          </a:bodyPr>
          <a:lstStyle/>
          <a:p>
            <a:r>
              <a:rPr lang="en-US" dirty="0" smtClean="0"/>
              <a:t>Match-Action Table (Longest Prefix Match)</a:t>
            </a:r>
            <a:endParaRPr lang="en-US" dirty="0"/>
          </a:p>
        </p:txBody>
      </p:sp>
      <p:graphicFrame>
        <p:nvGraphicFramePr>
          <p:cNvPr id="4" name="Table 3"/>
          <p:cNvGraphicFramePr>
            <a:graphicFrameLocks noGrp="1"/>
          </p:cNvGraphicFramePr>
          <p:nvPr>
            <p:extLst/>
          </p:nvPr>
        </p:nvGraphicFramePr>
        <p:xfrm>
          <a:off x="1219200" y="3865363"/>
          <a:ext cx="6515100" cy="1117284"/>
        </p:xfrm>
        <a:graphic>
          <a:graphicData uri="http://schemas.openxmlformats.org/drawingml/2006/table">
            <a:tbl>
              <a:tblPr firstRow="1" bandRow="1">
                <a:tableStyleId>{5C22544A-7EE6-4342-B048-85BDC9FD1C3A}</a:tableStyleId>
              </a:tblPr>
              <a:tblGrid>
                <a:gridCol w="848728"/>
                <a:gridCol w="2037347"/>
                <a:gridCol w="1782679"/>
                <a:gridCol w="1846346"/>
              </a:tblGrid>
              <a:tr h="184310">
                <a:tc>
                  <a:txBody>
                    <a:bodyPr/>
                    <a:lstStyle/>
                    <a:p>
                      <a:r>
                        <a:rPr lang="en-US" sz="800" dirty="0" err="1" smtClean="0"/>
                        <a:t>vrf</a:t>
                      </a:r>
                      <a:endParaRPr lang="en-US" sz="800" dirty="0"/>
                    </a:p>
                  </a:txBody>
                  <a:tcPr marL="68580" marR="68580" marT="32147" marB="32147">
                    <a:solidFill>
                      <a:schemeClr val="accent2">
                        <a:lumMod val="60000"/>
                        <a:lumOff val="40000"/>
                      </a:schemeClr>
                    </a:solidFill>
                  </a:tcPr>
                </a:tc>
                <a:tc>
                  <a:txBody>
                    <a:bodyPr/>
                    <a:lstStyle/>
                    <a:p>
                      <a:r>
                        <a:rPr lang="en-US" sz="800" dirty="0" smtClean="0"/>
                        <a:t>ipv4.dstAddr / prefix</a:t>
                      </a:r>
                      <a:endParaRPr lang="en-US" sz="800" dirty="0"/>
                    </a:p>
                  </a:txBody>
                  <a:tcPr marL="68580" marR="68580" marT="32147" marB="32147">
                    <a:solidFill>
                      <a:schemeClr val="accent2">
                        <a:lumMod val="60000"/>
                        <a:lumOff val="40000"/>
                      </a:schemeClr>
                    </a:solidFill>
                  </a:tcPr>
                </a:tc>
                <a:tc>
                  <a:txBody>
                    <a:bodyPr/>
                    <a:lstStyle/>
                    <a:p>
                      <a:r>
                        <a:rPr lang="en-US" sz="800" dirty="0" smtClean="0"/>
                        <a:t>action</a:t>
                      </a:r>
                      <a:endParaRPr lang="en-US" sz="800" dirty="0"/>
                    </a:p>
                  </a:txBody>
                  <a:tcPr marL="68580" marR="68580" marT="32147" marB="32147"/>
                </a:tc>
                <a:tc>
                  <a:txBody>
                    <a:bodyPr/>
                    <a:lstStyle/>
                    <a:p>
                      <a:r>
                        <a:rPr lang="en-US" sz="800" dirty="0" smtClean="0"/>
                        <a:t>data</a:t>
                      </a:r>
                      <a:endParaRPr lang="en-US" sz="800" dirty="0"/>
                    </a:p>
                  </a:txBody>
                  <a:tcPr marL="68580" marR="68580" marT="32147" marB="32147"/>
                </a:tc>
              </a:tr>
              <a:tr h="184310">
                <a:tc>
                  <a:txBody>
                    <a:bodyPr/>
                    <a:lstStyle/>
                    <a:p>
                      <a:r>
                        <a:rPr lang="en-US" sz="800" dirty="0" smtClean="0"/>
                        <a:t>1</a:t>
                      </a:r>
                      <a:endParaRPr lang="en-US" sz="800" dirty="0"/>
                    </a:p>
                  </a:txBody>
                  <a:tcPr marL="68580" marR="68580" marT="32147" marB="32147"/>
                </a:tc>
                <a:tc>
                  <a:txBody>
                    <a:bodyPr/>
                    <a:lstStyle/>
                    <a:p>
                      <a:r>
                        <a:rPr lang="en-US" sz="800" dirty="0" smtClean="0"/>
                        <a:t>192.168.1.0  / 24</a:t>
                      </a:r>
                      <a:endParaRPr lang="en-US" sz="800" dirty="0"/>
                    </a:p>
                  </a:txBody>
                  <a:tcPr marL="68580" marR="68580" marT="32147" marB="32147"/>
                </a:tc>
                <a:tc>
                  <a:txBody>
                    <a:bodyPr/>
                    <a:lstStyle/>
                    <a:p>
                      <a:r>
                        <a:rPr lang="en-US" sz="800" dirty="0" smtClean="0"/>
                        <a:t>l3_l2_switch</a:t>
                      </a:r>
                      <a:endParaRPr lang="en-US" sz="800" dirty="0"/>
                    </a:p>
                  </a:txBody>
                  <a:tcPr marL="68580" marR="68580" marT="32147" marB="32147"/>
                </a:tc>
                <a:tc>
                  <a:txBody>
                    <a:bodyPr/>
                    <a:lstStyle/>
                    <a:p>
                      <a:r>
                        <a:rPr lang="en-US" sz="800" dirty="0" err="1" smtClean="0"/>
                        <a:t>port_id</a:t>
                      </a:r>
                      <a:r>
                        <a:rPr lang="en-US" sz="800" dirty="0" smtClean="0"/>
                        <a:t>=3</a:t>
                      </a:r>
                      <a:endParaRPr lang="en-US" sz="800" dirty="0"/>
                    </a:p>
                  </a:txBody>
                  <a:tcPr marL="68580" marR="68580" marT="32147" marB="32147"/>
                </a:tc>
              </a:tr>
              <a:tr h="184310">
                <a:tc>
                  <a:txBody>
                    <a:bodyPr/>
                    <a:lstStyle/>
                    <a:p>
                      <a:r>
                        <a:rPr lang="en-US" sz="800" dirty="0" smtClean="0"/>
                        <a:t>10</a:t>
                      </a:r>
                      <a:endParaRPr lang="en-US" sz="800" dirty="0"/>
                    </a:p>
                  </a:txBody>
                  <a:tcPr marL="68580" marR="68580" marT="32147" marB="32147"/>
                </a:tc>
                <a:tc>
                  <a:txBody>
                    <a:bodyPr/>
                    <a:lstStyle/>
                    <a:p>
                      <a:r>
                        <a:rPr lang="en-US" sz="800" dirty="0" smtClean="0"/>
                        <a:t>10.0.16.0 / 22</a:t>
                      </a:r>
                      <a:endParaRPr lang="en-US" sz="800" dirty="0"/>
                    </a:p>
                  </a:txBody>
                  <a:tcPr marL="68580" marR="68580" marT="32147" marB="32147"/>
                </a:tc>
                <a:tc>
                  <a:txBody>
                    <a:bodyPr/>
                    <a:lstStyle/>
                    <a:p>
                      <a:r>
                        <a:rPr lang="en-US" sz="800" dirty="0" smtClean="0"/>
                        <a:t>l3_ecmp</a:t>
                      </a:r>
                      <a:endParaRPr lang="en-US" sz="800" dirty="0"/>
                    </a:p>
                  </a:txBody>
                  <a:tcPr marL="68580" marR="68580" marT="32147" marB="32147"/>
                </a:tc>
                <a:tc>
                  <a:txBody>
                    <a:bodyPr/>
                    <a:lstStyle/>
                    <a:p>
                      <a:r>
                        <a:rPr lang="en-US" sz="800" dirty="0" err="1" smtClean="0"/>
                        <a:t>ecmp_index</a:t>
                      </a:r>
                      <a:r>
                        <a:rPr lang="en-US" sz="800" dirty="0" smtClean="0"/>
                        <a:t>=12</a:t>
                      </a:r>
                      <a:endParaRPr lang="en-US" sz="800" dirty="0"/>
                    </a:p>
                  </a:txBody>
                  <a:tcPr marL="68580" marR="68580" marT="32147" marB="32147"/>
                </a:tc>
              </a:tr>
              <a:tr h="184310">
                <a:tc>
                  <a:txBody>
                    <a:bodyPr/>
                    <a:lstStyle/>
                    <a:p>
                      <a:r>
                        <a:rPr lang="en-US" sz="800" dirty="0" smtClean="0"/>
                        <a:t>1</a:t>
                      </a:r>
                      <a:endParaRPr lang="en-US" sz="800" dirty="0"/>
                    </a:p>
                  </a:txBody>
                  <a:tcPr marL="68580" marR="68580" marT="32147" marB="32147"/>
                </a:tc>
                <a:tc>
                  <a:txBody>
                    <a:bodyPr/>
                    <a:lstStyle/>
                    <a:p>
                      <a:r>
                        <a:rPr lang="en-US" sz="800" dirty="0" smtClean="0"/>
                        <a:t>192.168.0.0 / 16</a:t>
                      </a:r>
                      <a:endParaRPr lang="en-US" sz="800" dirty="0"/>
                    </a:p>
                  </a:txBody>
                  <a:tcPr marL="68580" marR="68580" marT="32147" marB="32147"/>
                </a:tc>
                <a:tc>
                  <a:txBody>
                    <a:bodyPr/>
                    <a:lstStyle/>
                    <a:p>
                      <a:r>
                        <a:rPr lang="en-US" sz="800" dirty="0" smtClean="0"/>
                        <a:t>l3_switch_nexthop</a:t>
                      </a:r>
                      <a:endParaRPr lang="en-US" sz="800" dirty="0"/>
                    </a:p>
                  </a:txBody>
                  <a:tcPr marL="68580" marR="68580" marT="32147" marB="32147"/>
                </a:tc>
                <a:tc>
                  <a:txBody>
                    <a:bodyPr/>
                    <a:lstStyle/>
                    <a:p>
                      <a:r>
                        <a:rPr lang="en-US" sz="800" dirty="0" err="1" smtClean="0"/>
                        <a:t>nexthop_index</a:t>
                      </a:r>
                      <a:r>
                        <a:rPr lang="en-US" sz="800" dirty="0" smtClean="0"/>
                        <a:t>=451</a:t>
                      </a:r>
                      <a:endParaRPr lang="en-US" sz="800" dirty="0"/>
                    </a:p>
                  </a:txBody>
                  <a:tcPr marL="68580" marR="68580" marT="32147" marB="32147"/>
                </a:tc>
              </a:tr>
              <a:tr h="184310">
                <a:tc>
                  <a:txBody>
                    <a:bodyPr/>
                    <a:lstStyle/>
                    <a:p>
                      <a:r>
                        <a:rPr lang="en-US" sz="800" dirty="0" smtClean="0"/>
                        <a:t>1</a:t>
                      </a:r>
                      <a:endParaRPr lang="en-US" sz="800" dirty="0"/>
                    </a:p>
                  </a:txBody>
                  <a:tcPr marL="68580" marR="68580" marT="32147" marB="32147"/>
                </a:tc>
                <a:tc>
                  <a:txBody>
                    <a:bodyPr/>
                    <a:lstStyle/>
                    <a:p>
                      <a:r>
                        <a:rPr lang="en-US" sz="800" dirty="0" smtClean="0"/>
                        <a:t>0.0.0.0 / 0</a:t>
                      </a:r>
                      <a:endParaRPr lang="en-US" sz="800" dirty="0"/>
                    </a:p>
                  </a:txBody>
                  <a:tcPr marL="68580" marR="68580" marT="32147" marB="32147"/>
                </a:tc>
                <a:tc>
                  <a:txBody>
                    <a:bodyPr/>
                    <a:lstStyle/>
                    <a:p>
                      <a:r>
                        <a:rPr lang="en-US" sz="800" dirty="0" smtClean="0"/>
                        <a:t>l3_switch_nexthop</a:t>
                      </a:r>
                      <a:endParaRPr lang="en-US" sz="800" dirty="0"/>
                    </a:p>
                  </a:txBody>
                  <a:tcPr marL="68580" marR="68580" marT="32147" marB="32147"/>
                </a:tc>
                <a:tc>
                  <a:txBody>
                    <a:bodyPr/>
                    <a:lstStyle/>
                    <a:p>
                      <a:r>
                        <a:rPr lang="en-US" sz="800" dirty="0" err="1" smtClean="0"/>
                        <a:t>nexthop_index</a:t>
                      </a:r>
                      <a:r>
                        <a:rPr lang="en-US" sz="800" dirty="0" smtClean="0"/>
                        <a:t>=1</a:t>
                      </a:r>
                      <a:endParaRPr lang="en-US" sz="800" dirty="0"/>
                    </a:p>
                  </a:txBody>
                  <a:tcPr marL="68580" marR="68580" marT="32147" marB="32147"/>
                </a:tc>
              </a:tr>
              <a:tr h="184310">
                <a:tc gridSpan="2">
                  <a:txBody>
                    <a:bodyPr/>
                    <a:lstStyle/>
                    <a:p>
                      <a:pPr algn="r"/>
                      <a:r>
                        <a:rPr lang="en-US" sz="800" dirty="0" smtClean="0"/>
                        <a:t>DEFAULT</a:t>
                      </a:r>
                      <a:endParaRPr lang="en-US" sz="800" dirty="0"/>
                    </a:p>
                  </a:txBody>
                  <a:tcPr marL="68580" marR="68580" marT="32147" marB="32147"/>
                </a:tc>
                <a:tc hMerge="1">
                  <a:txBody>
                    <a:bodyPr/>
                    <a:lstStyle/>
                    <a:p>
                      <a:endParaRPr lang="en-US" sz="800" dirty="0"/>
                    </a:p>
                  </a:txBody>
                  <a:tcPr marL="68580" marR="68580" marT="32147" marB="32147"/>
                </a:tc>
                <a:tc>
                  <a:txBody>
                    <a:bodyPr/>
                    <a:lstStyle/>
                    <a:p>
                      <a:r>
                        <a:rPr lang="en-US" sz="800" dirty="0" smtClean="0"/>
                        <a:t>l3_l2_switch</a:t>
                      </a:r>
                      <a:endParaRPr lang="en-US" sz="800" dirty="0"/>
                    </a:p>
                  </a:txBody>
                  <a:tcPr marL="68580" marR="68580" marT="32147" marB="32147">
                    <a:solidFill>
                      <a:schemeClr val="accent2">
                        <a:lumMod val="60000"/>
                        <a:lumOff val="40000"/>
                      </a:schemeClr>
                    </a:solidFill>
                  </a:tcPr>
                </a:tc>
                <a:tc>
                  <a:txBody>
                    <a:bodyPr/>
                    <a:lstStyle/>
                    <a:p>
                      <a:r>
                        <a:rPr lang="en-US" sz="800" dirty="0" err="1" smtClean="0"/>
                        <a:t>port_id</a:t>
                      </a:r>
                      <a:r>
                        <a:rPr lang="en-US" sz="800" dirty="0" smtClean="0"/>
                        <a:t>=CPU_PORT</a:t>
                      </a:r>
                      <a:endParaRPr lang="en-US" sz="800" dirty="0"/>
                    </a:p>
                  </a:txBody>
                  <a:tcPr marL="68580" marR="68580" marT="32147" marB="32147">
                    <a:solidFill>
                      <a:schemeClr val="accent2">
                        <a:lumMod val="60000"/>
                        <a:lumOff val="40000"/>
                      </a:schemeClr>
                    </a:solidFill>
                  </a:tcPr>
                </a:tc>
              </a:tr>
            </a:tbl>
          </a:graphicData>
        </a:graphic>
      </p:graphicFrame>
      <p:sp>
        <p:nvSpPr>
          <p:cNvPr id="10" name="Rounded Rectangular Callout 9"/>
          <p:cNvSpPr/>
          <p:nvPr/>
        </p:nvSpPr>
        <p:spPr>
          <a:xfrm>
            <a:off x="4250871" y="1262743"/>
            <a:ext cx="1524000" cy="609600"/>
          </a:xfrm>
          <a:prstGeom prst="wedgeRoundRectCallout">
            <a:avLst>
              <a:gd name="adj1" fmla="val -109793"/>
              <a:gd name="adj2" fmla="val 1540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r>
              <a:rPr lang="en-US" sz="1200" kern="1200" dirty="0" smtClean="0">
                <a:solidFill>
                  <a:prstClr val="white"/>
                </a:solidFill>
              </a:rPr>
              <a:t>Different fields can use different match types</a:t>
            </a:r>
            <a:endParaRPr lang="en-US" sz="1200" kern="1200" dirty="0">
              <a:solidFill>
                <a:prstClr val="white"/>
              </a:solidFill>
            </a:endParaRPr>
          </a:p>
        </p:txBody>
      </p:sp>
      <p:sp>
        <p:nvSpPr>
          <p:cNvPr id="5" name="Slide Number Placeholder 4"/>
          <p:cNvSpPr>
            <a:spLocks noGrp="1"/>
          </p:cNvSpPr>
          <p:nvPr>
            <p:ph type="sldNum" sz="quarter" idx="4"/>
          </p:nvPr>
        </p:nvSpPr>
        <p:spPr/>
        <p:txBody>
          <a:bodyPr/>
          <a:lstStyle/>
          <a:p>
            <a:fld id="{7D98702C-BA5F-8D4B-B23D-DEB8E47CE420}" type="slidenum">
              <a:rPr lang="en-US" smtClean="0">
                <a:solidFill>
                  <a:prstClr val="black">
                    <a:tint val="75000"/>
                  </a:prstClr>
                </a:solidFill>
              </a:rPr>
              <a:pPr/>
              <a:t>55</a:t>
            </a:fld>
            <a:endParaRPr lang="en-US" dirty="0">
              <a:solidFill>
                <a:prstClr val="black">
                  <a:tint val="75000"/>
                </a:prstClr>
              </a:solidFill>
            </a:endParaRPr>
          </a:p>
        </p:txBody>
      </p:sp>
      <p:sp>
        <p:nvSpPr>
          <p:cNvPr id="9" name="Rounded Rectangular Callout 8"/>
          <p:cNvSpPr/>
          <p:nvPr/>
        </p:nvSpPr>
        <p:spPr>
          <a:xfrm>
            <a:off x="4267200" y="2419350"/>
            <a:ext cx="1524000" cy="609600"/>
          </a:xfrm>
          <a:prstGeom prst="wedgeRoundRectCallout">
            <a:avLst>
              <a:gd name="adj1" fmla="val -78409"/>
              <a:gd name="adj2" fmla="val 20110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r>
              <a:rPr lang="en-US" sz="1200" kern="1200" dirty="0" smtClean="0">
                <a:solidFill>
                  <a:prstClr val="white"/>
                </a:solidFill>
              </a:rPr>
              <a:t>Prefix length also serves as a priority indicator</a:t>
            </a:r>
            <a:endParaRPr lang="en-US" sz="1200" kern="1200" dirty="0">
              <a:solidFill>
                <a:prstClr val="white"/>
              </a:solidFill>
            </a:endParaRPr>
          </a:p>
        </p:txBody>
      </p:sp>
    </p:spTree>
    <p:extLst>
      <p:ext uri="{BB962C8B-B14F-4D97-AF65-F5344CB8AC3E}">
        <p14:creationId xmlns:p14="http://schemas.microsoft.com/office/powerpoint/2010/main" val="18338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11" end="1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12" end="12"/>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heckerboard(across)">
                                      <p:cBhvr>
                                        <p:cTn id="34" dur="500"/>
                                        <p:tgtEl>
                                          <p:spTgt spid="4"/>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linds(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742950"/>
            <a:ext cx="8686800" cy="3048000"/>
          </a:xfrm>
          <a:ln>
            <a:noFill/>
          </a:ln>
        </p:spPr>
        <p:txBody>
          <a:bodyPr>
            <a:normAutofit fontScale="92500" lnSpcReduction="10000"/>
          </a:bodyPr>
          <a:lstStyle/>
          <a:p>
            <a:r>
              <a:rPr lang="en-US" sz="1200" b="1" u="sng" dirty="0"/>
              <a:t>Example:</a:t>
            </a:r>
            <a:r>
              <a:rPr lang="en-US" sz="1200" b="1" dirty="0"/>
              <a:t> </a:t>
            </a:r>
            <a:r>
              <a:rPr lang="en-US" sz="1200" dirty="0"/>
              <a:t>A </a:t>
            </a:r>
            <a:r>
              <a:rPr lang="en-US" sz="1200" dirty="0" smtClean="0"/>
              <a:t>more powerful </a:t>
            </a:r>
            <a:r>
              <a:rPr lang="en-US" sz="1200" dirty="0"/>
              <a:t>L3 (IPv4) Routing table</a:t>
            </a:r>
          </a:p>
          <a:p>
            <a:endParaRPr lang="en-US" sz="1050" dirty="0">
              <a:latin typeface="Courier New"/>
              <a:cs typeface="Courier New"/>
            </a:endParaRPr>
          </a:p>
          <a:p>
            <a:r>
              <a:rPr lang="en-US" sz="1050" b="1" dirty="0"/>
              <a:t>table</a:t>
            </a:r>
            <a:r>
              <a:rPr lang="en-US" sz="1050" dirty="0"/>
              <a:t> ipv4_lpm {</a:t>
            </a:r>
          </a:p>
          <a:p>
            <a:r>
              <a:rPr lang="en-US" sz="1050" dirty="0"/>
              <a:t>    </a:t>
            </a:r>
            <a:r>
              <a:rPr lang="en-US" sz="1050" b="1" dirty="0">
                <a:solidFill>
                  <a:schemeClr val="tx2"/>
                </a:solidFill>
              </a:rPr>
              <a:t>key </a:t>
            </a:r>
            <a:r>
              <a:rPr lang="en-US" sz="1050" dirty="0"/>
              <a:t>= {</a:t>
            </a:r>
          </a:p>
          <a:p>
            <a:r>
              <a:rPr lang="en-US" sz="1050" dirty="0"/>
              <a:t>        </a:t>
            </a:r>
            <a:r>
              <a:rPr lang="en-US" sz="1050" dirty="0" err="1"/>
              <a:t>meta.ingress_metadata.vrf</a:t>
            </a:r>
            <a:r>
              <a:rPr lang="en-US" sz="1050" dirty="0"/>
              <a:t>   : </a:t>
            </a:r>
            <a:r>
              <a:rPr lang="en-US" sz="1050" b="1" dirty="0" smtClean="0">
                <a:solidFill>
                  <a:schemeClr val="tx2"/>
                </a:solidFill>
              </a:rPr>
              <a:t>ternary</a:t>
            </a:r>
            <a:r>
              <a:rPr lang="en-US" sz="1050" dirty="0" smtClean="0"/>
              <a:t>;</a:t>
            </a:r>
            <a:endParaRPr lang="en-US" sz="1050" dirty="0"/>
          </a:p>
          <a:p>
            <a:r>
              <a:rPr lang="en-US" sz="1050" dirty="0"/>
              <a:t>        hdr.ipv4.dstAddr            : </a:t>
            </a:r>
            <a:r>
              <a:rPr lang="en-US" sz="1050" b="1" dirty="0" smtClean="0">
                <a:solidFill>
                  <a:srgbClr val="7030A0"/>
                </a:solidFill>
              </a:rPr>
              <a:t>ternary</a:t>
            </a:r>
            <a:r>
              <a:rPr lang="en-US" sz="1050" dirty="0" smtClean="0"/>
              <a:t>;</a:t>
            </a:r>
            <a:endParaRPr lang="en-US" sz="1050" dirty="0"/>
          </a:p>
          <a:p>
            <a:r>
              <a:rPr lang="en-US" sz="1050" dirty="0"/>
              <a:t>    }</a:t>
            </a:r>
          </a:p>
          <a:p>
            <a:r>
              <a:rPr lang="en-US" sz="1050" dirty="0"/>
              <a:t>    </a:t>
            </a:r>
            <a:r>
              <a:rPr lang="en-US" sz="1050" b="1" dirty="0">
                <a:solidFill>
                  <a:schemeClr val="tx2"/>
                </a:solidFill>
              </a:rPr>
              <a:t>actions</a:t>
            </a:r>
            <a:r>
              <a:rPr lang="en-US" sz="1050" dirty="0">
                <a:solidFill>
                  <a:schemeClr val="tx2"/>
                </a:solidFill>
              </a:rPr>
              <a:t> </a:t>
            </a:r>
            <a:r>
              <a:rPr lang="en-US" sz="1050" dirty="0"/>
              <a:t>= {</a:t>
            </a:r>
          </a:p>
          <a:p>
            <a:r>
              <a:rPr lang="en-US" sz="1050" dirty="0"/>
              <a:t>        l3_switch;  </a:t>
            </a:r>
          </a:p>
          <a:p>
            <a:r>
              <a:rPr lang="en-US" sz="1050" dirty="0"/>
              <a:t>        l3_l2_switch;</a:t>
            </a:r>
          </a:p>
          <a:p>
            <a:r>
              <a:rPr lang="en-US" sz="1050" dirty="0"/>
              <a:t>        l3_switch_nexthop(meta.l3.nexthop_info); </a:t>
            </a:r>
          </a:p>
          <a:p>
            <a:r>
              <a:rPr lang="en-US" sz="1050" dirty="0"/>
              <a:t>        l3_switch_ecmp(meta.l3.nexthop_info);</a:t>
            </a:r>
          </a:p>
          <a:p>
            <a:r>
              <a:rPr lang="en-US" sz="1050" dirty="0"/>
              <a:t>        l3_drop;    </a:t>
            </a:r>
          </a:p>
          <a:p>
            <a:r>
              <a:rPr lang="en-US" sz="1050" dirty="0"/>
              <a:t>        </a:t>
            </a:r>
            <a:r>
              <a:rPr lang="en-US" sz="1050" dirty="0" err="1"/>
              <a:t>noAction</a:t>
            </a:r>
            <a:r>
              <a:rPr lang="en-US" sz="1050" dirty="0"/>
              <a:t>;</a:t>
            </a:r>
          </a:p>
          <a:p>
            <a:r>
              <a:rPr lang="en-US" sz="1050" dirty="0"/>
              <a:t>   }</a:t>
            </a:r>
          </a:p>
          <a:p>
            <a:r>
              <a:rPr lang="en-US" sz="1050" dirty="0"/>
              <a:t>   </a:t>
            </a:r>
            <a:r>
              <a:rPr lang="en-US" sz="1050" b="1" dirty="0">
                <a:solidFill>
                  <a:srgbClr val="0070C0"/>
                </a:solidFill>
              </a:rPr>
              <a:t>const</a:t>
            </a:r>
            <a:r>
              <a:rPr lang="en-US" sz="1050" dirty="0">
                <a:solidFill>
                  <a:srgbClr val="0070C0"/>
                </a:solidFill>
              </a:rPr>
              <a:t> </a:t>
            </a:r>
            <a:r>
              <a:rPr lang="en-US" sz="1050" b="1" dirty="0" err="1">
                <a:solidFill>
                  <a:schemeClr val="tx2"/>
                </a:solidFill>
              </a:rPr>
              <a:t>default_action</a:t>
            </a:r>
            <a:r>
              <a:rPr lang="en-US" sz="1050" dirty="0">
                <a:solidFill>
                  <a:schemeClr val="tx2"/>
                </a:solidFill>
              </a:rPr>
              <a:t> </a:t>
            </a:r>
            <a:r>
              <a:rPr lang="en-US" sz="1050" dirty="0"/>
              <a:t>= l3_l2_switch(CPU_PORT);</a:t>
            </a:r>
          </a:p>
          <a:p>
            <a:r>
              <a:rPr lang="en-US" sz="1050" dirty="0"/>
              <a:t>   </a:t>
            </a:r>
            <a:r>
              <a:rPr lang="en-US" sz="1050" b="1" dirty="0">
                <a:solidFill>
                  <a:schemeClr val="tx2"/>
                </a:solidFill>
              </a:rPr>
              <a:t>size</a:t>
            </a:r>
            <a:r>
              <a:rPr lang="en-US" sz="1050" dirty="0">
                <a:solidFill>
                  <a:schemeClr val="tx2"/>
                </a:solidFill>
              </a:rPr>
              <a:t> </a:t>
            </a:r>
            <a:r>
              <a:rPr lang="en-US" sz="1050" dirty="0"/>
              <a:t>= 16384;</a:t>
            </a:r>
            <a:br>
              <a:rPr lang="en-US" sz="1050" dirty="0"/>
            </a:br>
            <a:r>
              <a:rPr lang="en-US" sz="1050" dirty="0"/>
              <a:t>}</a:t>
            </a:r>
          </a:p>
        </p:txBody>
      </p:sp>
      <p:sp>
        <p:nvSpPr>
          <p:cNvPr id="2" name="Title 1"/>
          <p:cNvSpPr>
            <a:spLocks noGrp="1"/>
          </p:cNvSpPr>
          <p:nvPr>
            <p:ph type="title"/>
          </p:nvPr>
        </p:nvSpPr>
        <p:spPr/>
        <p:txBody>
          <a:bodyPr>
            <a:normAutofit fontScale="90000"/>
          </a:bodyPr>
          <a:lstStyle/>
          <a:p>
            <a:r>
              <a:rPr lang="en-US" dirty="0" smtClean="0"/>
              <a:t>Match-Action Table (Ternary Match)</a:t>
            </a:r>
            <a:endParaRPr lang="en-US" dirty="0"/>
          </a:p>
        </p:txBody>
      </p:sp>
      <p:graphicFrame>
        <p:nvGraphicFramePr>
          <p:cNvPr id="4" name="Table 3"/>
          <p:cNvGraphicFramePr>
            <a:graphicFrameLocks noGrp="1"/>
          </p:cNvGraphicFramePr>
          <p:nvPr>
            <p:extLst/>
          </p:nvPr>
        </p:nvGraphicFramePr>
        <p:xfrm>
          <a:off x="1257300" y="3983825"/>
          <a:ext cx="6515100" cy="950125"/>
        </p:xfrm>
        <a:graphic>
          <a:graphicData uri="http://schemas.openxmlformats.org/drawingml/2006/table">
            <a:tbl>
              <a:tblPr firstRow="1" bandRow="1">
                <a:tableStyleId>{5C22544A-7EE6-4342-B048-85BDC9FD1C3A}</a:tableStyleId>
              </a:tblPr>
              <a:tblGrid>
                <a:gridCol w="666900"/>
                <a:gridCol w="761850"/>
                <a:gridCol w="1828800"/>
                <a:gridCol w="1600200"/>
                <a:gridCol w="1657350"/>
              </a:tblGrid>
              <a:tr h="190025">
                <a:tc>
                  <a:txBody>
                    <a:bodyPr/>
                    <a:lstStyle/>
                    <a:p>
                      <a:r>
                        <a:rPr lang="en-US" sz="800" dirty="0" err="1" smtClean="0"/>
                        <a:t>Prio</a:t>
                      </a:r>
                      <a:endParaRPr lang="en-US" sz="800" dirty="0"/>
                    </a:p>
                  </a:txBody>
                  <a:tcPr marL="68580" marR="68580" marT="32147" marB="32147">
                    <a:solidFill>
                      <a:srgbClr val="D99694"/>
                    </a:solidFill>
                  </a:tcPr>
                </a:tc>
                <a:tc>
                  <a:txBody>
                    <a:bodyPr/>
                    <a:lstStyle/>
                    <a:p>
                      <a:r>
                        <a:rPr lang="en-US" sz="800" dirty="0" err="1" smtClean="0"/>
                        <a:t>vrf</a:t>
                      </a:r>
                      <a:r>
                        <a:rPr lang="en-US" sz="800" dirty="0" smtClean="0"/>
                        <a:t> / mask</a:t>
                      </a:r>
                      <a:endParaRPr lang="en-US" sz="800" dirty="0"/>
                    </a:p>
                  </a:txBody>
                  <a:tcPr marL="68580" marR="68580" marT="32147" marB="32147">
                    <a:solidFill>
                      <a:srgbClr val="D99694"/>
                    </a:solidFill>
                  </a:tcPr>
                </a:tc>
                <a:tc>
                  <a:txBody>
                    <a:bodyPr/>
                    <a:lstStyle/>
                    <a:p>
                      <a:r>
                        <a:rPr lang="en-US" sz="800" dirty="0" smtClean="0"/>
                        <a:t>ipv4.dstAddr / mask</a:t>
                      </a:r>
                      <a:endParaRPr lang="en-US" sz="800" dirty="0"/>
                    </a:p>
                  </a:txBody>
                  <a:tcPr marL="68580" marR="68580" marT="32147" marB="32147">
                    <a:solidFill>
                      <a:srgbClr val="D99694"/>
                    </a:solidFill>
                  </a:tcPr>
                </a:tc>
                <a:tc>
                  <a:txBody>
                    <a:bodyPr/>
                    <a:lstStyle/>
                    <a:p>
                      <a:r>
                        <a:rPr lang="en-US" sz="800" dirty="0" smtClean="0"/>
                        <a:t>action</a:t>
                      </a:r>
                      <a:endParaRPr lang="en-US" sz="800" dirty="0"/>
                    </a:p>
                  </a:txBody>
                  <a:tcPr marL="68580" marR="68580" marT="32147" marB="32147"/>
                </a:tc>
                <a:tc>
                  <a:txBody>
                    <a:bodyPr/>
                    <a:lstStyle/>
                    <a:p>
                      <a:r>
                        <a:rPr lang="en-US" sz="800" dirty="0" smtClean="0"/>
                        <a:t>data</a:t>
                      </a:r>
                      <a:endParaRPr lang="en-US" sz="800" dirty="0"/>
                    </a:p>
                  </a:txBody>
                  <a:tcPr marL="68580" marR="68580" marT="32147" marB="32147"/>
                </a:tc>
              </a:tr>
              <a:tr h="190025">
                <a:tc>
                  <a:txBody>
                    <a:bodyPr/>
                    <a:lstStyle/>
                    <a:p>
                      <a:r>
                        <a:rPr lang="en-US" sz="800" dirty="0" smtClean="0"/>
                        <a:t>100</a:t>
                      </a:r>
                      <a:endParaRPr lang="en-US" sz="800" dirty="0"/>
                    </a:p>
                  </a:txBody>
                  <a:tcPr marL="68580" marR="68580" marT="32147" marB="32147"/>
                </a:tc>
                <a:tc>
                  <a:txBody>
                    <a:bodyPr/>
                    <a:lstStyle/>
                    <a:p>
                      <a:r>
                        <a:rPr lang="en-US" sz="800" dirty="0" smtClean="0"/>
                        <a:t>0x001/0xFFF</a:t>
                      </a:r>
                      <a:endParaRPr lang="en-US" sz="800" dirty="0"/>
                    </a:p>
                  </a:txBody>
                  <a:tcPr marL="68580" marR="68580" marT="32147" marB="32147"/>
                </a:tc>
                <a:tc>
                  <a:txBody>
                    <a:bodyPr/>
                    <a:lstStyle/>
                    <a:p>
                      <a:r>
                        <a:rPr lang="en-US" sz="800" dirty="0" smtClean="0"/>
                        <a:t>192.168.1.5</a:t>
                      </a:r>
                      <a:r>
                        <a:rPr lang="en-US" sz="800" baseline="0" dirty="0" smtClean="0"/>
                        <a:t> / 255.255.255.255</a:t>
                      </a:r>
                      <a:endParaRPr lang="en-US" sz="800" dirty="0"/>
                    </a:p>
                  </a:txBody>
                  <a:tcPr marL="68580" marR="68580" marT="32147" marB="32147"/>
                </a:tc>
                <a:tc>
                  <a:txBody>
                    <a:bodyPr/>
                    <a:lstStyle/>
                    <a:p>
                      <a:r>
                        <a:rPr lang="en-US" sz="800" dirty="0" smtClean="0"/>
                        <a:t>l3_swith_nexthop</a:t>
                      </a:r>
                      <a:endParaRPr lang="en-US" sz="800" dirty="0"/>
                    </a:p>
                  </a:txBody>
                  <a:tcPr marL="68580" marR="68580" marT="32147" marB="32147"/>
                </a:tc>
                <a:tc>
                  <a:txBody>
                    <a:bodyPr/>
                    <a:lstStyle/>
                    <a:p>
                      <a:r>
                        <a:rPr lang="en-US" sz="800" dirty="0" err="1" smtClean="0"/>
                        <a:t>nexthop_index</a:t>
                      </a:r>
                      <a:r>
                        <a:rPr lang="en-US" sz="800" dirty="0" smtClean="0"/>
                        <a:t>=10</a:t>
                      </a:r>
                      <a:endParaRPr lang="en-US" sz="800" dirty="0"/>
                    </a:p>
                  </a:txBody>
                  <a:tcPr marL="68580" marR="68580" marT="32147" marB="32147"/>
                </a:tc>
              </a:tr>
              <a:tr h="190025">
                <a:tc>
                  <a:txBody>
                    <a:bodyPr/>
                    <a:lstStyle/>
                    <a:p>
                      <a:r>
                        <a:rPr lang="en-US" sz="800" dirty="0" smtClean="0"/>
                        <a:t>10</a:t>
                      </a:r>
                      <a:endParaRPr lang="en-US" sz="800" dirty="0"/>
                    </a:p>
                  </a:txBody>
                  <a:tcPr marL="68580" marR="68580" marT="32147" marB="32147"/>
                </a:tc>
                <a:tc>
                  <a:txBody>
                    <a:bodyPr/>
                    <a:lstStyle/>
                    <a:p>
                      <a:r>
                        <a:rPr lang="en-US" sz="800" dirty="0" smtClean="0"/>
                        <a:t>0x000/0x000</a:t>
                      </a:r>
                      <a:endParaRPr lang="en-US" sz="800" dirty="0"/>
                    </a:p>
                  </a:txBody>
                  <a:tcPr marL="68580" marR="68580" marT="32147" marB="32147"/>
                </a:tc>
                <a:tc>
                  <a:txBody>
                    <a:bodyPr/>
                    <a:lstStyle/>
                    <a:p>
                      <a:r>
                        <a:rPr lang="en-US" sz="800" dirty="0" smtClean="0"/>
                        <a:t>192.168.2.0/255.255.255.0</a:t>
                      </a:r>
                      <a:endParaRPr lang="en-US" sz="800" dirty="0"/>
                    </a:p>
                  </a:txBody>
                  <a:tcPr marL="68580" marR="68580" marT="32147" marB="32147"/>
                </a:tc>
                <a:tc>
                  <a:txBody>
                    <a:bodyPr/>
                    <a:lstStyle/>
                    <a:p>
                      <a:r>
                        <a:rPr lang="en-US" sz="800" dirty="0" smtClean="0"/>
                        <a:t>l3_switch_ecmp</a:t>
                      </a:r>
                      <a:endParaRPr lang="en-US" sz="800" dirty="0"/>
                    </a:p>
                  </a:txBody>
                  <a:tcPr marL="68580" marR="68580" marT="32147" marB="32147"/>
                </a:tc>
                <a:tc>
                  <a:txBody>
                    <a:bodyPr/>
                    <a:lstStyle/>
                    <a:p>
                      <a:r>
                        <a:rPr lang="en-US" sz="800" dirty="0" err="1" smtClean="0"/>
                        <a:t>ecmp_index</a:t>
                      </a:r>
                      <a:r>
                        <a:rPr lang="en-US" sz="800" dirty="0" smtClean="0"/>
                        <a:t>=25</a:t>
                      </a:r>
                      <a:endParaRPr lang="en-US" sz="800" dirty="0"/>
                    </a:p>
                  </a:txBody>
                  <a:tcPr marL="68580" marR="68580" marT="32147" marB="32147"/>
                </a:tc>
              </a:tr>
              <a:tr h="190025">
                <a:tc>
                  <a:txBody>
                    <a:bodyPr/>
                    <a:lstStyle/>
                    <a:p>
                      <a:r>
                        <a:rPr lang="en-US" sz="800" dirty="0" smtClean="0"/>
                        <a:t>10</a:t>
                      </a:r>
                      <a:endParaRPr lang="en-US" sz="800" dirty="0"/>
                    </a:p>
                  </a:txBody>
                  <a:tcPr marL="68580" marR="68580" marT="32147" marB="32147"/>
                </a:tc>
                <a:tc>
                  <a:txBody>
                    <a:bodyPr/>
                    <a:lstStyle/>
                    <a:p>
                      <a:r>
                        <a:rPr lang="en-US" sz="800" dirty="0" smtClean="0"/>
                        <a:t>0x000/0x000</a:t>
                      </a:r>
                      <a:endParaRPr lang="en-US" sz="800" dirty="0"/>
                    </a:p>
                  </a:txBody>
                  <a:tcPr marL="68580" marR="68580" marT="32147" marB="32147"/>
                </a:tc>
                <a:tc>
                  <a:txBody>
                    <a:bodyPr/>
                    <a:lstStyle/>
                    <a:p>
                      <a:r>
                        <a:rPr lang="en-US" sz="800" dirty="0" smtClean="0"/>
                        <a:t>192.168.3.0/255.255.255.0</a:t>
                      </a:r>
                      <a:endParaRPr lang="en-US" sz="800" dirty="0"/>
                    </a:p>
                  </a:txBody>
                  <a:tcPr marL="68580" marR="68580" marT="32147" marB="32147"/>
                </a:tc>
                <a:tc>
                  <a:txBody>
                    <a:bodyPr/>
                    <a:lstStyle/>
                    <a:p>
                      <a:r>
                        <a:rPr lang="en-US" sz="800" dirty="0" smtClean="0"/>
                        <a:t>l3_switch_nexthop</a:t>
                      </a:r>
                      <a:endParaRPr lang="en-US" sz="800" dirty="0"/>
                    </a:p>
                  </a:txBody>
                  <a:tcPr marL="68580" marR="68580" marT="32147" marB="32147"/>
                </a:tc>
                <a:tc>
                  <a:txBody>
                    <a:bodyPr/>
                    <a:lstStyle/>
                    <a:p>
                      <a:r>
                        <a:rPr lang="en-US" sz="800" dirty="0" err="1" smtClean="0"/>
                        <a:t>nexthop_index</a:t>
                      </a:r>
                      <a:r>
                        <a:rPr lang="en-US" sz="800" dirty="0" smtClean="0"/>
                        <a:t>=31</a:t>
                      </a:r>
                      <a:endParaRPr lang="en-US" sz="800" dirty="0"/>
                    </a:p>
                  </a:txBody>
                  <a:tcPr marL="68580" marR="68580" marT="32147" marB="32147"/>
                </a:tc>
              </a:tr>
              <a:tr h="190025">
                <a:tc>
                  <a:txBody>
                    <a:bodyPr/>
                    <a:lstStyle/>
                    <a:p>
                      <a:r>
                        <a:rPr lang="en-US" sz="800" dirty="0" smtClean="0"/>
                        <a:t>5</a:t>
                      </a:r>
                      <a:endParaRPr lang="en-US" sz="800" dirty="0"/>
                    </a:p>
                  </a:txBody>
                  <a:tcPr marL="68580" marR="68580" marT="32147" marB="32147"/>
                </a:tc>
                <a:tc>
                  <a:txBody>
                    <a:bodyPr/>
                    <a:lstStyle/>
                    <a:p>
                      <a:r>
                        <a:rPr lang="en-US" sz="800" dirty="0" smtClean="0"/>
                        <a:t>0x000/0x000</a:t>
                      </a:r>
                      <a:endParaRPr lang="en-US" sz="800" dirty="0"/>
                    </a:p>
                  </a:txBody>
                  <a:tcPr marL="68580" marR="68580" marT="32147" marB="32147"/>
                </a:tc>
                <a:tc>
                  <a:txBody>
                    <a:bodyPr/>
                    <a:lstStyle/>
                    <a:p>
                      <a:r>
                        <a:rPr lang="en-US" sz="800" dirty="0" smtClean="0"/>
                        <a:t>0.0.0.0/0.0.0.0</a:t>
                      </a:r>
                      <a:endParaRPr lang="en-US" sz="800" dirty="0"/>
                    </a:p>
                  </a:txBody>
                  <a:tcPr marL="68580" marR="68580" marT="32147" marB="32147"/>
                </a:tc>
                <a:tc>
                  <a:txBody>
                    <a:bodyPr/>
                    <a:lstStyle/>
                    <a:p>
                      <a:r>
                        <a:rPr lang="en-US" sz="800" dirty="0" smtClean="0"/>
                        <a:t>l3_l2_switch</a:t>
                      </a:r>
                      <a:endParaRPr lang="en-US" sz="800" dirty="0"/>
                    </a:p>
                  </a:txBody>
                  <a:tcPr marL="68580" marR="68580" marT="32147" marB="32147"/>
                </a:tc>
                <a:tc>
                  <a:txBody>
                    <a:bodyPr/>
                    <a:lstStyle/>
                    <a:p>
                      <a:r>
                        <a:rPr lang="en-US" sz="800" dirty="0" err="1" smtClean="0"/>
                        <a:t>port_id</a:t>
                      </a:r>
                      <a:r>
                        <a:rPr lang="en-US" sz="800" dirty="0" smtClean="0"/>
                        <a:t>=64</a:t>
                      </a:r>
                      <a:endParaRPr lang="en-US" sz="800" dirty="0"/>
                    </a:p>
                  </a:txBody>
                  <a:tcPr marL="68580" marR="68580" marT="32147" marB="32147"/>
                </a:tc>
              </a:tr>
            </a:tbl>
          </a:graphicData>
        </a:graphic>
      </p:graphicFrame>
      <p:sp>
        <p:nvSpPr>
          <p:cNvPr id="5" name="Rounded Rectangular Callout 4"/>
          <p:cNvSpPr/>
          <p:nvPr/>
        </p:nvSpPr>
        <p:spPr>
          <a:xfrm>
            <a:off x="2209800" y="3397701"/>
            <a:ext cx="1828800" cy="401238"/>
          </a:xfrm>
          <a:prstGeom prst="wedgeRoundRectCallout">
            <a:avLst>
              <a:gd name="adj1" fmla="val -78961"/>
              <a:gd name="adj2" fmla="val 108391"/>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r>
              <a:rPr lang="en-US" sz="1000" kern="1200" dirty="0" smtClean="0">
                <a:solidFill>
                  <a:prstClr val="white"/>
                </a:solidFill>
              </a:rPr>
              <a:t>Explicitly </a:t>
            </a:r>
            <a:r>
              <a:rPr lang="en-US" sz="1000" kern="1200" smtClean="0">
                <a:solidFill>
                  <a:prstClr val="white"/>
                </a:solidFill>
              </a:rPr>
              <a:t>Specified Priority</a:t>
            </a:r>
            <a:endParaRPr lang="en-US" sz="1000" kern="1200" dirty="0">
              <a:solidFill>
                <a:prstClr val="white"/>
              </a:solidFill>
            </a:endParaRPr>
          </a:p>
        </p:txBody>
      </p:sp>
      <p:sp>
        <p:nvSpPr>
          <p:cNvPr id="6" name="Slide Number Placeholder 5"/>
          <p:cNvSpPr>
            <a:spLocks noGrp="1"/>
          </p:cNvSpPr>
          <p:nvPr>
            <p:ph type="sldNum" sz="quarter" idx="4"/>
          </p:nvPr>
        </p:nvSpPr>
        <p:spPr/>
        <p:txBody>
          <a:bodyPr/>
          <a:lstStyle/>
          <a:p>
            <a:fld id="{7D98702C-BA5F-8D4B-B23D-DEB8E47CE420}"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20372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52400" y="742950"/>
            <a:ext cx="4343400" cy="4114800"/>
          </a:xfrm>
        </p:spPr>
        <p:txBody>
          <a:bodyPr/>
          <a:lstStyle/>
          <a:p>
            <a:r>
              <a:rPr lang="en-US" b="1" dirty="0"/>
              <a:t>control</a:t>
            </a:r>
            <a:r>
              <a:rPr lang="en-US" dirty="0"/>
              <a:t> </a:t>
            </a:r>
            <a:r>
              <a:rPr lang="en-US" dirty="0" err="1"/>
              <a:t>MyIngress</a:t>
            </a:r>
            <a:r>
              <a:rPr lang="en-US" dirty="0"/>
              <a:t>(</a:t>
            </a:r>
            <a:r>
              <a:rPr lang="en-US" b="1" dirty="0">
                <a:solidFill>
                  <a:srgbClr val="0070C0"/>
                </a:solidFill>
              </a:rPr>
              <a:t>inout</a:t>
            </a:r>
            <a:r>
              <a:rPr lang="en-US" dirty="0"/>
              <a:t> </a:t>
            </a:r>
            <a:r>
              <a:rPr lang="en-US" b="1" dirty="0" err="1">
                <a:solidFill>
                  <a:srgbClr val="00B050"/>
                </a:solidFill>
              </a:rPr>
              <a:t>my_headers_t</a:t>
            </a:r>
            <a:r>
              <a:rPr lang="en-US" dirty="0"/>
              <a:t>        </a:t>
            </a:r>
            <a:r>
              <a:rPr lang="en-US" dirty="0" err="1"/>
              <a:t>hdr</a:t>
            </a:r>
            <a:r>
              <a:rPr lang="en-US" dirty="0"/>
              <a:t>,</a:t>
            </a:r>
          </a:p>
          <a:p>
            <a:r>
              <a:rPr lang="en-US" dirty="0"/>
              <a:t>                  </a:t>
            </a:r>
            <a:r>
              <a:rPr lang="en-US" b="1" dirty="0">
                <a:solidFill>
                  <a:srgbClr val="0070C0"/>
                </a:solidFill>
              </a:rPr>
              <a:t>inout</a:t>
            </a:r>
            <a:r>
              <a:rPr lang="en-US" dirty="0"/>
              <a:t> </a:t>
            </a:r>
            <a:r>
              <a:rPr lang="en-US" b="1" dirty="0" err="1">
                <a:solidFill>
                  <a:srgbClr val="00B050"/>
                </a:solidFill>
              </a:rPr>
              <a:t>my_metadata_t</a:t>
            </a:r>
            <a:r>
              <a:rPr lang="en-US" dirty="0"/>
              <a:t>       meta,</a:t>
            </a:r>
          </a:p>
          <a:p>
            <a:r>
              <a:rPr lang="en-US" dirty="0"/>
              <a:t>                  </a:t>
            </a:r>
            <a:r>
              <a:rPr lang="en-US" b="1" dirty="0">
                <a:solidFill>
                  <a:srgbClr val="0070C0"/>
                </a:solidFill>
              </a:rPr>
              <a:t>inout</a:t>
            </a:r>
            <a:r>
              <a:rPr lang="en-US" dirty="0"/>
              <a:t> </a:t>
            </a:r>
            <a:r>
              <a:rPr lang="en-US" b="1" dirty="0" err="1">
                <a:solidFill>
                  <a:srgbClr val="00B050"/>
                </a:solidFill>
              </a:rPr>
              <a:t>standard_metadata_t</a:t>
            </a:r>
            <a:r>
              <a:rPr lang="en-US" dirty="0"/>
              <a:t> </a:t>
            </a:r>
            <a:r>
              <a:rPr lang="en-US" dirty="0" err="1"/>
              <a:t>standard_metadata</a:t>
            </a:r>
            <a:r>
              <a:rPr lang="en-US" dirty="0"/>
              <a:t>)</a:t>
            </a:r>
          </a:p>
          <a:p>
            <a:r>
              <a:rPr lang="en-US" dirty="0" smtClean="0"/>
              <a:t>{</a:t>
            </a:r>
          </a:p>
          <a:p>
            <a:r>
              <a:rPr lang="en-US" dirty="0"/>
              <a:t> </a:t>
            </a:r>
            <a:r>
              <a:rPr lang="en-US" dirty="0" smtClean="0"/>
              <a:t>   </a:t>
            </a:r>
            <a:r>
              <a:rPr lang="en-US" dirty="0" smtClean="0">
                <a:solidFill>
                  <a:srgbClr val="00B0F0"/>
                </a:solidFill>
              </a:rPr>
              <a:t>/* Declarations */</a:t>
            </a:r>
            <a:endParaRPr lang="en-US" dirty="0">
              <a:solidFill>
                <a:srgbClr val="00B0F0"/>
              </a:solidFill>
            </a:endParaRPr>
          </a:p>
          <a:p>
            <a:r>
              <a:rPr lang="en-US" dirty="0"/>
              <a:t>    </a:t>
            </a:r>
            <a:r>
              <a:rPr lang="en-US" b="1" dirty="0" smtClean="0"/>
              <a:t>action</a:t>
            </a:r>
            <a:r>
              <a:rPr lang="en-US" dirty="0" smtClean="0"/>
              <a:t> l3_switch(...) { . . . }</a:t>
            </a:r>
          </a:p>
          <a:p>
            <a:r>
              <a:rPr lang="en-US" dirty="0"/>
              <a:t> </a:t>
            </a:r>
            <a:r>
              <a:rPr lang="en-US" dirty="0" smtClean="0"/>
              <a:t>   </a:t>
            </a:r>
            <a:r>
              <a:rPr lang="en-US" b="1" dirty="0" smtClean="0"/>
              <a:t>action</a:t>
            </a:r>
            <a:r>
              <a:rPr lang="en-US" dirty="0" smtClean="0"/>
              <a:t> l3_l2_switch(...) { . . . }</a:t>
            </a:r>
          </a:p>
          <a:p>
            <a:r>
              <a:rPr lang="en-US" dirty="0"/>
              <a:t> </a:t>
            </a:r>
            <a:r>
              <a:rPr lang="en-US" dirty="0" smtClean="0"/>
              <a:t>   . . .</a:t>
            </a:r>
          </a:p>
          <a:p>
            <a:r>
              <a:rPr lang="en-US" dirty="0"/>
              <a:t> </a:t>
            </a:r>
            <a:r>
              <a:rPr lang="en-US" dirty="0" smtClean="0"/>
              <a:t>   </a:t>
            </a:r>
            <a:r>
              <a:rPr lang="en-US" b="1" dirty="0" smtClean="0"/>
              <a:t>table</a:t>
            </a:r>
            <a:r>
              <a:rPr lang="en-US" dirty="0" smtClean="0"/>
              <a:t> </a:t>
            </a:r>
            <a:r>
              <a:rPr lang="en-US" dirty="0" err="1" smtClean="0"/>
              <a:t>assign_vrf</a:t>
            </a:r>
            <a:r>
              <a:rPr lang="en-US" dirty="0" smtClean="0"/>
              <a:t> { . . . }</a:t>
            </a:r>
          </a:p>
          <a:p>
            <a:r>
              <a:rPr lang="en-US" dirty="0"/>
              <a:t> </a:t>
            </a:r>
            <a:r>
              <a:rPr lang="en-US" dirty="0" smtClean="0"/>
              <a:t>   </a:t>
            </a:r>
            <a:r>
              <a:rPr lang="en-US" b="1" dirty="0" smtClean="0"/>
              <a:t>table</a:t>
            </a:r>
            <a:r>
              <a:rPr lang="en-US" dirty="0" smtClean="0"/>
              <a:t> ipv4_host  { . . . }</a:t>
            </a:r>
          </a:p>
          <a:p>
            <a:r>
              <a:rPr lang="en-US" b="1" dirty="0"/>
              <a:t> </a:t>
            </a:r>
            <a:r>
              <a:rPr lang="en-US" b="1" dirty="0" smtClean="0"/>
              <a:t>   table</a:t>
            </a:r>
            <a:r>
              <a:rPr lang="en-US" dirty="0" smtClean="0"/>
              <a:t> ipv6_host  { . . . }</a:t>
            </a:r>
          </a:p>
          <a:p>
            <a:endParaRPr lang="en-US" dirty="0" smtClean="0"/>
          </a:p>
          <a:p>
            <a:r>
              <a:rPr lang="en-US" dirty="0"/>
              <a:t> </a:t>
            </a:r>
            <a:r>
              <a:rPr lang="en-US" dirty="0" smtClean="0"/>
              <a:t>   </a:t>
            </a:r>
            <a:r>
              <a:rPr lang="en-US" dirty="0" smtClean="0">
                <a:solidFill>
                  <a:srgbClr val="00B0F0"/>
                </a:solidFill>
              </a:rPr>
              <a:t>/* Code */</a:t>
            </a:r>
            <a:endParaRPr lang="en-US" dirty="0">
              <a:solidFill>
                <a:srgbClr val="00B0F0"/>
              </a:solidFill>
            </a:endParaRPr>
          </a:p>
          <a:p>
            <a:r>
              <a:rPr lang="en-US" dirty="0" smtClean="0"/>
              <a:t>    </a:t>
            </a:r>
            <a:r>
              <a:rPr lang="en-US" b="1" dirty="0" smtClean="0"/>
              <a:t>apply</a:t>
            </a:r>
            <a:r>
              <a:rPr lang="en-US" dirty="0" smtClean="0"/>
              <a:t> {</a:t>
            </a:r>
          </a:p>
          <a:p>
            <a:r>
              <a:rPr lang="en-US" dirty="0"/>
              <a:t> </a:t>
            </a:r>
            <a:r>
              <a:rPr lang="en-US" dirty="0" smtClean="0"/>
              <a:t>       </a:t>
            </a:r>
            <a:r>
              <a:rPr lang="en-US" dirty="0" err="1" smtClean="0"/>
              <a:t>assign_vrf.</a:t>
            </a:r>
            <a:r>
              <a:rPr lang="en-US" b="1" dirty="0" err="1" smtClean="0">
                <a:solidFill>
                  <a:srgbClr val="0070C0"/>
                </a:solidFill>
              </a:rPr>
              <a:t>apply</a:t>
            </a:r>
            <a:r>
              <a:rPr lang="en-US" dirty="0" smtClean="0"/>
              <a:t>();</a:t>
            </a:r>
          </a:p>
          <a:p>
            <a:r>
              <a:rPr lang="en-US" dirty="0" smtClean="0"/>
              <a:t>        if (hdr.ipv4.</a:t>
            </a:r>
            <a:r>
              <a:rPr lang="en-US" b="1" dirty="0" smtClean="0">
                <a:solidFill>
                  <a:srgbClr val="0070C0"/>
                </a:solidFill>
              </a:rPr>
              <a:t>isValid</a:t>
            </a:r>
            <a:r>
              <a:rPr lang="en-US" dirty="0" smtClean="0"/>
              <a:t>()) {</a:t>
            </a:r>
          </a:p>
          <a:p>
            <a:r>
              <a:rPr lang="en-US" dirty="0"/>
              <a:t> </a:t>
            </a:r>
            <a:r>
              <a:rPr lang="en-US" dirty="0" smtClean="0"/>
              <a:t>           ipv4_host.</a:t>
            </a:r>
            <a:r>
              <a:rPr lang="en-US" b="1" dirty="0" smtClean="0">
                <a:solidFill>
                  <a:srgbClr val="0070C0"/>
                </a:solidFill>
              </a:rPr>
              <a:t>apply</a:t>
            </a:r>
            <a:r>
              <a:rPr lang="en-US" dirty="0" smtClean="0"/>
              <a:t>();</a:t>
            </a:r>
          </a:p>
          <a:p>
            <a:r>
              <a:rPr lang="en-US" dirty="0"/>
              <a:t> </a:t>
            </a:r>
            <a:r>
              <a:rPr lang="en-US" dirty="0" smtClean="0"/>
              <a:t>       }</a:t>
            </a:r>
          </a:p>
          <a:p>
            <a:r>
              <a:rPr lang="en-US" dirty="0"/>
              <a:t> </a:t>
            </a:r>
            <a:r>
              <a:rPr lang="en-US" dirty="0" smtClean="0"/>
              <a:t>   }</a:t>
            </a:r>
          </a:p>
          <a:p>
            <a:r>
              <a:rPr lang="en-US" dirty="0"/>
              <a:t>}</a:t>
            </a:r>
          </a:p>
        </p:txBody>
      </p:sp>
      <p:sp>
        <p:nvSpPr>
          <p:cNvPr id="3" name="Title 2"/>
          <p:cNvSpPr>
            <a:spLocks noGrp="1"/>
          </p:cNvSpPr>
          <p:nvPr>
            <p:ph type="title"/>
          </p:nvPr>
        </p:nvSpPr>
        <p:spPr/>
        <p:txBody>
          <a:bodyPr>
            <a:normAutofit fontScale="90000"/>
          </a:bodyPr>
          <a:lstStyle/>
          <a:p>
            <a:r>
              <a:rPr lang="en-US" dirty="0" smtClean="0"/>
              <a:t>Using Tables in the Controls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57</a:t>
            </a:fld>
            <a:endParaRPr lang="en-US" dirty="0">
              <a:solidFill>
                <a:prstClr val="black">
                  <a:tint val="75000"/>
                </a:prstClr>
              </a:solidFill>
            </a:endParaRPr>
          </a:p>
        </p:txBody>
      </p:sp>
      <p:sp>
        <p:nvSpPr>
          <p:cNvPr id="6" name="Content Placeholder 5"/>
          <p:cNvSpPr>
            <a:spLocks noGrp="1"/>
          </p:cNvSpPr>
          <p:nvPr>
            <p:ph sz="half" idx="10"/>
          </p:nvPr>
        </p:nvSpPr>
        <p:spPr/>
        <p:txBody>
          <a:bodyPr/>
          <a:lstStyle/>
          <a:p>
            <a:r>
              <a:rPr lang="en-US" dirty="0" smtClean="0"/>
              <a:t>Declare Actions</a:t>
            </a:r>
          </a:p>
          <a:p>
            <a:pPr lvl="1"/>
            <a:r>
              <a:rPr lang="en-US" dirty="0"/>
              <a:t>D</a:t>
            </a:r>
            <a:r>
              <a:rPr lang="en-US" dirty="0" smtClean="0"/>
              <a:t>eclaration is instantiation</a:t>
            </a:r>
          </a:p>
          <a:p>
            <a:r>
              <a:rPr lang="en-US" dirty="0" smtClean="0"/>
              <a:t>Declare Tables</a:t>
            </a:r>
          </a:p>
          <a:p>
            <a:pPr lvl="1"/>
            <a:r>
              <a:rPr lang="en-US" dirty="0" smtClean="0"/>
              <a:t>Declaration is instantiation</a:t>
            </a:r>
          </a:p>
          <a:p>
            <a:r>
              <a:rPr lang="en-US" dirty="0" smtClean="0"/>
              <a:t>Apply() Tables </a:t>
            </a:r>
            <a:r>
              <a:rPr lang="mr-IN" dirty="0" smtClean="0"/>
              <a:t>–</a:t>
            </a:r>
            <a:r>
              <a:rPr lang="en-US" dirty="0" smtClean="0"/>
              <a:t> Perform Match-Action</a:t>
            </a:r>
          </a:p>
          <a:p>
            <a:pPr lvl="1"/>
            <a:r>
              <a:rPr lang="en-US" dirty="0" smtClean="0"/>
              <a:t>Make sure the table matches on valid headers</a:t>
            </a:r>
          </a:p>
        </p:txBody>
      </p:sp>
    </p:spTree>
    <p:extLst>
      <p:ext uri="{BB962C8B-B14F-4D97-AF65-F5344CB8AC3E}">
        <p14:creationId xmlns:p14="http://schemas.microsoft.com/office/powerpoint/2010/main" val="67436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3" end="1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8" end="1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9" end="1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15" end="15"/>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16" end="1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b="1" dirty="0" smtClean="0"/>
              <a:t>apply</a:t>
            </a:r>
            <a:r>
              <a:rPr lang="en-US" dirty="0" smtClean="0"/>
              <a:t> {</a:t>
            </a:r>
          </a:p>
          <a:p>
            <a:r>
              <a:rPr lang="en-US" dirty="0"/>
              <a:t> </a:t>
            </a:r>
            <a:r>
              <a:rPr lang="en-US" dirty="0" smtClean="0"/>
              <a:t>   . . . </a:t>
            </a:r>
          </a:p>
          <a:p>
            <a:r>
              <a:rPr lang="en-US" dirty="0"/>
              <a:t> </a:t>
            </a:r>
            <a:r>
              <a:rPr lang="en-US" dirty="0" smtClean="0"/>
              <a:t>   </a:t>
            </a:r>
            <a:r>
              <a:rPr lang="en-US" b="1" dirty="0" smtClean="0"/>
              <a:t>if</a:t>
            </a:r>
            <a:r>
              <a:rPr lang="en-US" dirty="0" smtClean="0"/>
              <a:t> (hdr.ipv4.</a:t>
            </a:r>
            <a:r>
              <a:rPr lang="en-US" b="1" dirty="0" smtClean="0">
                <a:solidFill>
                  <a:srgbClr val="0070C0"/>
                </a:solidFill>
              </a:rPr>
              <a:t>isValid</a:t>
            </a:r>
            <a:r>
              <a:rPr lang="en-US" dirty="0" smtClean="0"/>
              <a:t>()) {</a:t>
            </a:r>
          </a:p>
          <a:p>
            <a:r>
              <a:rPr lang="en-US" dirty="0"/>
              <a:t> </a:t>
            </a:r>
            <a:r>
              <a:rPr lang="en-US" dirty="0" smtClean="0"/>
              <a:t>       </a:t>
            </a:r>
            <a:r>
              <a:rPr lang="en-US" b="1" dirty="0" smtClean="0"/>
              <a:t>if</a:t>
            </a:r>
            <a:r>
              <a:rPr lang="en-US" dirty="0" smtClean="0"/>
              <a:t> (!ipv4_host.apply().</a:t>
            </a:r>
            <a:r>
              <a:rPr lang="en-US" b="1" dirty="0" smtClean="0">
                <a:solidFill>
                  <a:srgbClr val="0070C0"/>
                </a:solidFill>
              </a:rPr>
              <a:t>hit</a:t>
            </a:r>
            <a:r>
              <a:rPr lang="en-US" dirty="0" smtClean="0"/>
              <a:t>) {</a:t>
            </a:r>
          </a:p>
          <a:p>
            <a:r>
              <a:rPr lang="en-US" dirty="0"/>
              <a:t> </a:t>
            </a:r>
            <a:r>
              <a:rPr lang="en-US" dirty="0" smtClean="0"/>
              <a:t>           ipv4_lpm.apply();</a:t>
            </a:r>
          </a:p>
          <a:p>
            <a:r>
              <a:rPr lang="en-US" dirty="0"/>
              <a:t> </a:t>
            </a:r>
            <a:r>
              <a:rPr lang="en-US" dirty="0" smtClean="0"/>
              <a:t>       }</a:t>
            </a:r>
          </a:p>
          <a:p>
            <a:r>
              <a:rPr lang="en-US" dirty="0"/>
              <a:t> </a:t>
            </a:r>
            <a:r>
              <a:rPr lang="en-US" dirty="0" smtClean="0"/>
              <a:t>   }</a:t>
            </a:r>
          </a:p>
          <a:p>
            <a:r>
              <a:rPr lang="en-US" dirty="0" smtClean="0"/>
              <a:t>}</a:t>
            </a:r>
          </a:p>
          <a:p>
            <a:endParaRPr lang="en-US" dirty="0"/>
          </a:p>
          <a:p>
            <a:r>
              <a:rPr lang="en-US" b="1" dirty="0" smtClean="0"/>
              <a:t>apply</a:t>
            </a:r>
            <a:r>
              <a:rPr lang="en-US" dirty="0" smtClean="0"/>
              <a:t> {</a:t>
            </a:r>
            <a:endParaRPr lang="en-US" b="1" dirty="0"/>
          </a:p>
          <a:p>
            <a:r>
              <a:rPr lang="en-US" b="1" dirty="0" smtClean="0"/>
              <a:t>    . . .</a:t>
            </a:r>
          </a:p>
          <a:p>
            <a:r>
              <a:rPr lang="en-US" b="1" dirty="0"/>
              <a:t> </a:t>
            </a:r>
            <a:r>
              <a:rPr lang="en-US" b="1" dirty="0" smtClean="0"/>
              <a:t>   switch </a:t>
            </a:r>
            <a:r>
              <a:rPr lang="en-US" dirty="0" smtClean="0"/>
              <a:t>(ipv4_lpm.apply().</a:t>
            </a:r>
            <a:r>
              <a:rPr lang="en-US" b="1" dirty="0" err="1" smtClean="0">
                <a:solidFill>
                  <a:srgbClr val="0070C0"/>
                </a:solidFill>
              </a:rPr>
              <a:t>action_run</a:t>
            </a:r>
            <a:r>
              <a:rPr lang="en-US" dirty="0" smtClean="0"/>
              <a:t>) {</a:t>
            </a:r>
          </a:p>
          <a:p>
            <a:r>
              <a:rPr lang="en-US" dirty="0"/>
              <a:t> </a:t>
            </a:r>
            <a:r>
              <a:rPr lang="en-US" dirty="0" smtClean="0"/>
              <a:t>       l3_switch_nexthop: { </a:t>
            </a:r>
            <a:r>
              <a:rPr lang="en-US" dirty="0" err="1" smtClean="0"/>
              <a:t>nexthop.apply</a:t>
            </a:r>
            <a:r>
              <a:rPr lang="en-US" dirty="0" smtClean="0"/>
              <a:t>(); }</a:t>
            </a:r>
          </a:p>
          <a:p>
            <a:r>
              <a:rPr lang="en-US" dirty="0"/>
              <a:t> </a:t>
            </a:r>
            <a:r>
              <a:rPr lang="en-US" dirty="0" smtClean="0"/>
              <a:t>          l3_switch_ecmp: { </a:t>
            </a:r>
            <a:r>
              <a:rPr lang="en-US" dirty="0" err="1" smtClean="0"/>
              <a:t>ecmp.apply</a:t>
            </a:r>
            <a:r>
              <a:rPr lang="en-US" dirty="0" smtClean="0"/>
              <a:t>(); }</a:t>
            </a:r>
          </a:p>
          <a:p>
            <a:r>
              <a:rPr lang="en-US" dirty="0"/>
              <a:t> </a:t>
            </a:r>
            <a:r>
              <a:rPr lang="en-US" dirty="0" smtClean="0"/>
              <a:t>                 l3_drop: { </a:t>
            </a:r>
            <a:r>
              <a:rPr lang="en-US" b="1" dirty="0" smtClean="0"/>
              <a:t>exit</a:t>
            </a:r>
            <a:r>
              <a:rPr lang="en-US" dirty="0" smtClean="0"/>
              <a:t>; }</a:t>
            </a:r>
          </a:p>
          <a:p>
            <a:r>
              <a:rPr lang="en-US" dirty="0"/>
              <a:t> </a:t>
            </a:r>
            <a:r>
              <a:rPr lang="en-US" dirty="0" smtClean="0"/>
              <a:t>                 </a:t>
            </a:r>
            <a:r>
              <a:rPr lang="en-US" b="1" dirty="0" smtClean="0"/>
              <a:t>default</a:t>
            </a:r>
            <a:r>
              <a:rPr lang="en-US" dirty="0" smtClean="0"/>
              <a:t>: { /* Not needed. Do nothing */ }</a:t>
            </a:r>
          </a:p>
          <a:p>
            <a:r>
              <a:rPr lang="en-US" dirty="0" smtClean="0"/>
              <a:t>    }</a:t>
            </a:r>
          </a:p>
          <a:p>
            <a:r>
              <a:rPr lang="en-US" dirty="0"/>
              <a:t>}</a:t>
            </a:r>
            <a:endParaRPr lang="en-US" dirty="0" smtClean="0"/>
          </a:p>
        </p:txBody>
      </p:sp>
      <p:sp>
        <p:nvSpPr>
          <p:cNvPr id="3" name="Title 2"/>
          <p:cNvSpPr>
            <a:spLocks noGrp="1"/>
          </p:cNvSpPr>
          <p:nvPr>
            <p:ph type="title"/>
          </p:nvPr>
        </p:nvSpPr>
        <p:spPr/>
        <p:txBody>
          <a:bodyPr>
            <a:normAutofit fontScale="90000"/>
          </a:bodyPr>
          <a:lstStyle/>
          <a:p>
            <a:r>
              <a:rPr lang="en-US" dirty="0" smtClean="0"/>
              <a:t>Using the Match Results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58</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Apply method returns a special result:</a:t>
            </a:r>
          </a:p>
          <a:p>
            <a:pPr lvl="1"/>
            <a:r>
              <a:rPr lang="en-US" dirty="0" smtClean="0"/>
              <a:t>A </a:t>
            </a:r>
            <a:r>
              <a:rPr lang="en-US" dirty="0" err="1" smtClean="0"/>
              <a:t>boolean</a:t>
            </a:r>
            <a:r>
              <a:rPr lang="en-US" dirty="0" smtClean="0"/>
              <a:t>, representing the hit</a:t>
            </a:r>
          </a:p>
          <a:p>
            <a:pPr lvl="1"/>
            <a:r>
              <a:rPr lang="en-US" dirty="0" smtClean="0"/>
              <a:t>An enum, representing a selected action</a:t>
            </a:r>
          </a:p>
          <a:p>
            <a:pPr lvl="1"/>
            <a:endParaRPr lang="en-US" dirty="0"/>
          </a:p>
          <a:p>
            <a:r>
              <a:rPr lang="en-US" dirty="0" smtClean="0"/>
              <a:t>Switch() statement</a:t>
            </a:r>
          </a:p>
          <a:p>
            <a:pPr lvl="1"/>
            <a:r>
              <a:rPr lang="en-US" dirty="0" smtClean="0"/>
              <a:t>Only used for the results of match-action</a:t>
            </a:r>
          </a:p>
          <a:p>
            <a:pPr lvl="1"/>
            <a:r>
              <a:rPr lang="en-US" dirty="0" smtClean="0"/>
              <a:t>Each case should be a block statement</a:t>
            </a:r>
          </a:p>
          <a:p>
            <a:pPr lvl="1"/>
            <a:r>
              <a:rPr lang="en-US" dirty="0" smtClean="0"/>
              <a:t>Default case is optional</a:t>
            </a:r>
          </a:p>
          <a:p>
            <a:pPr lvl="2"/>
            <a:r>
              <a:rPr lang="en-US" dirty="0" smtClean="0"/>
              <a:t>Means “any action” not “default action”</a:t>
            </a:r>
          </a:p>
          <a:p>
            <a:pPr lvl="1"/>
            <a:endParaRPr lang="en-US" dirty="0" smtClean="0"/>
          </a:p>
          <a:p>
            <a:r>
              <a:rPr lang="en-US" dirty="0" smtClean="0"/>
              <a:t>Exit and Return Statements</a:t>
            </a:r>
          </a:p>
          <a:p>
            <a:pPr lvl="1"/>
            <a:r>
              <a:rPr lang="en-US" dirty="0" smtClean="0">
                <a:latin typeface="Menlo" charset="0"/>
                <a:ea typeface="Menlo" charset="0"/>
                <a:cs typeface="Menlo" charset="0"/>
              </a:rPr>
              <a:t>return</a:t>
            </a:r>
            <a:r>
              <a:rPr lang="en-US" dirty="0" smtClean="0"/>
              <a:t> </a:t>
            </a:r>
            <a:r>
              <a:rPr lang="mr-IN" dirty="0" smtClean="0"/>
              <a:t>–</a:t>
            </a:r>
            <a:r>
              <a:rPr lang="en-US" dirty="0" smtClean="0"/>
              <a:t> go to the end of the current control</a:t>
            </a:r>
          </a:p>
          <a:p>
            <a:pPr lvl="1"/>
            <a:r>
              <a:rPr lang="en-US" dirty="0" smtClean="0">
                <a:latin typeface="Menlo" charset="0"/>
                <a:ea typeface="Menlo" charset="0"/>
                <a:cs typeface="Menlo" charset="0"/>
              </a:rPr>
              <a:t>exit</a:t>
            </a:r>
            <a:r>
              <a:rPr lang="en-US" dirty="0" smtClean="0"/>
              <a:t> </a:t>
            </a:r>
            <a:r>
              <a:rPr lang="mr-IN" dirty="0" smtClean="0"/>
              <a:t>–</a:t>
            </a:r>
            <a:r>
              <a:rPr lang="en-US" dirty="0" smtClean="0"/>
              <a:t> go to the end of the top-level control</a:t>
            </a:r>
          </a:p>
          <a:p>
            <a:pPr lvl="1"/>
            <a:r>
              <a:rPr lang="en-US" dirty="0" smtClean="0"/>
              <a:t>Useful to skip further processing</a:t>
            </a:r>
          </a:p>
          <a:p>
            <a:pPr lvl="1"/>
            <a:endParaRPr lang="en-US" dirty="0"/>
          </a:p>
        </p:txBody>
      </p:sp>
    </p:spTree>
    <p:extLst>
      <p:ext uri="{BB962C8B-B14F-4D97-AF65-F5344CB8AC3E}">
        <p14:creationId xmlns:p14="http://schemas.microsoft.com/office/powerpoint/2010/main" val="248879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8" end="8"/>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
                                            <p:txEl>
                                              <p:pRg st="16" end="1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17" end="1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xEl>
                                              <p:pRg st="10" end="1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xEl>
                                              <p:pRg st="11" end="11"/>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
                                            <p:txEl>
                                              <p:pRg st="12" end="12"/>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solidFill>
                  <a:srgbClr val="00B0F0"/>
                </a:solidFill>
              </a:rPr>
              <a:t>/* core.p4 */</a:t>
            </a:r>
          </a:p>
          <a:p>
            <a:endParaRPr lang="en-US" dirty="0" smtClean="0"/>
          </a:p>
          <a:p>
            <a:r>
              <a:rPr lang="en-US" b="1" dirty="0" err="1"/>
              <a:t>match_kind</a:t>
            </a:r>
            <a:r>
              <a:rPr lang="en-US" dirty="0"/>
              <a:t> {</a:t>
            </a:r>
          </a:p>
          <a:p>
            <a:r>
              <a:rPr lang="en-US" dirty="0" smtClean="0"/>
              <a:t>    </a:t>
            </a:r>
            <a:r>
              <a:rPr lang="en-US" b="1" dirty="0" smtClean="0">
                <a:solidFill>
                  <a:srgbClr val="0070C0"/>
                </a:solidFill>
              </a:rPr>
              <a:t>exact</a:t>
            </a:r>
            <a:r>
              <a:rPr lang="en-US" dirty="0" smtClean="0"/>
              <a:t>,    </a:t>
            </a:r>
            <a:endParaRPr lang="en-US" dirty="0"/>
          </a:p>
          <a:p>
            <a:r>
              <a:rPr lang="en-US" dirty="0" smtClean="0"/>
              <a:t>    </a:t>
            </a:r>
            <a:r>
              <a:rPr lang="en-US" b="1" dirty="0" smtClean="0">
                <a:solidFill>
                  <a:srgbClr val="0070C0"/>
                </a:solidFill>
              </a:rPr>
              <a:t>ternary</a:t>
            </a:r>
            <a:r>
              <a:rPr lang="en-US" dirty="0"/>
              <a:t>,</a:t>
            </a:r>
          </a:p>
          <a:p>
            <a:r>
              <a:rPr lang="en-US" dirty="0" smtClean="0"/>
              <a:t>    </a:t>
            </a:r>
            <a:r>
              <a:rPr lang="en-US" b="1" dirty="0" err="1" smtClean="0">
                <a:solidFill>
                  <a:srgbClr val="0070C0"/>
                </a:solidFill>
              </a:rPr>
              <a:t>lpm</a:t>
            </a:r>
            <a:endParaRPr lang="en-US" b="1" dirty="0">
              <a:solidFill>
                <a:srgbClr val="0070C0"/>
              </a:solidFill>
            </a:endParaRPr>
          </a:p>
          <a:p>
            <a:r>
              <a:rPr lang="en-US" dirty="0" smtClean="0"/>
              <a:t>}</a:t>
            </a:r>
          </a:p>
          <a:p>
            <a:endParaRPr lang="en-US" dirty="0"/>
          </a:p>
          <a:p>
            <a:r>
              <a:rPr lang="en-US" dirty="0" smtClean="0">
                <a:solidFill>
                  <a:srgbClr val="00B0F0"/>
                </a:solidFill>
              </a:rPr>
              <a:t>/* v1model.p4 */</a:t>
            </a:r>
          </a:p>
          <a:p>
            <a:endParaRPr lang="en-US" dirty="0"/>
          </a:p>
          <a:p>
            <a:r>
              <a:rPr lang="en-US" b="1" dirty="0" err="1" smtClean="0"/>
              <a:t>match_kind</a:t>
            </a:r>
            <a:r>
              <a:rPr lang="en-US" dirty="0" smtClean="0"/>
              <a:t> {  </a:t>
            </a:r>
            <a:r>
              <a:rPr lang="en-US" dirty="0" smtClean="0">
                <a:solidFill>
                  <a:srgbClr val="00B0F0"/>
                </a:solidFill>
              </a:rPr>
              <a:t>/* Augments the standard definition }</a:t>
            </a:r>
          </a:p>
          <a:p>
            <a:r>
              <a:rPr lang="en-US" dirty="0"/>
              <a:t> </a:t>
            </a:r>
            <a:r>
              <a:rPr lang="en-US" dirty="0" smtClean="0"/>
              <a:t>   </a:t>
            </a:r>
            <a:r>
              <a:rPr lang="en-US" b="1" dirty="0" smtClean="0">
                <a:solidFill>
                  <a:srgbClr val="0070C0"/>
                </a:solidFill>
              </a:rPr>
              <a:t>range</a:t>
            </a:r>
            <a:r>
              <a:rPr lang="en-US" dirty="0" smtClean="0"/>
              <a:t>,</a:t>
            </a:r>
          </a:p>
          <a:p>
            <a:r>
              <a:rPr lang="en-US" dirty="0"/>
              <a:t> </a:t>
            </a:r>
            <a:r>
              <a:rPr lang="en-US" dirty="0" smtClean="0"/>
              <a:t>   </a:t>
            </a:r>
            <a:r>
              <a:rPr lang="en-US" b="1" dirty="0" smtClean="0">
                <a:solidFill>
                  <a:srgbClr val="0070C0"/>
                </a:solidFill>
              </a:rPr>
              <a:t>selector</a:t>
            </a:r>
          </a:p>
          <a:p>
            <a:r>
              <a:rPr lang="en-US" dirty="0" smtClean="0"/>
              <a:t>}</a:t>
            </a:r>
          </a:p>
          <a:p>
            <a:endParaRPr lang="en-US" dirty="0"/>
          </a:p>
          <a:p>
            <a:r>
              <a:rPr lang="en-US" dirty="0" smtClean="0">
                <a:solidFill>
                  <a:srgbClr val="00B0F0"/>
                </a:solidFill>
              </a:rPr>
              <a:t>/* Some other architecture */</a:t>
            </a:r>
          </a:p>
          <a:p>
            <a:endParaRPr lang="en-US" dirty="0"/>
          </a:p>
          <a:p>
            <a:r>
              <a:rPr lang="en-US" b="1" dirty="0" err="1" smtClean="0"/>
              <a:t>match_kind</a:t>
            </a:r>
            <a:r>
              <a:rPr lang="en-US" dirty="0" smtClean="0"/>
              <a:t> {</a:t>
            </a:r>
          </a:p>
          <a:p>
            <a:r>
              <a:rPr lang="en-US" dirty="0"/>
              <a:t> </a:t>
            </a:r>
            <a:r>
              <a:rPr lang="en-US" dirty="0" smtClean="0"/>
              <a:t>   </a:t>
            </a:r>
            <a:r>
              <a:rPr lang="en-US" dirty="0" err="1" smtClean="0">
                <a:solidFill>
                  <a:srgbClr val="7030A0"/>
                </a:solidFill>
              </a:rPr>
              <a:t>regexp</a:t>
            </a:r>
            <a:r>
              <a:rPr lang="en-US" dirty="0" smtClean="0">
                <a:solidFill>
                  <a:srgbClr val="7030A0"/>
                </a:solidFill>
              </a:rPr>
              <a:t>,</a:t>
            </a:r>
          </a:p>
          <a:p>
            <a:r>
              <a:rPr lang="en-US" dirty="0">
                <a:solidFill>
                  <a:srgbClr val="7030A0"/>
                </a:solidFill>
              </a:rPr>
              <a:t> </a:t>
            </a:r>
            <a:r>
              <a:rPr lang="en-US" dirty="0" smtClean="0">
                <a:solidFill>
                  <a:srgbClr val="7030A0"/>
                </a:solidFill>
              </a:rPr>
              <a:t>   range,</a:t>
            </a:r>
          </a:p>
          <a:p>
            <a:r>
              <a:rPr lang="en-US" dirty="0">
                <a:solidFill>
                  <a:srgbClr val="7030A0"/>
                </a:solidFill>
              </a:rPr>
              <a:t> </a:t>
            </a:r>
            <a:r>
              <a:rPr lang="en-US" dirty="0" smtClean="0">
                <a:solidFill>
                  <a:srgbClr val="7030A0"/>
                </a:solidFill>
              </a:rPr>
              <a:t>   fuzzy,</a:t>
            </a:r>
          </a:p>
          <a:p>
            <a:r>
              <a:rPr lang="en-US" dirty="0">
                <a:solidFill>
                  <a:srgbClr val="7030A0"/>
                </a:solidFill>
              </a:rPr>
              <a:t> </a:t>
            </a:r>
            <a:r>
              <a:rPr lang="en-US" dirty="0" smtClean="0">
                <a:solidFill>
                  <a:srgbClr val="7030A0"/>
                </a:solidFill>
              </a:rPr>
              <a:t>   telepathy</a:t>
            </a:r>
          </a:p>
          <a:p>
            <a:r>
              <a:rPr lang="en-US" dirty="0"/>
              <a:t>}</a:t>
            </a:r>
          </a:p>
        </p:txBody>
      </p:sp>
      <p:sp>
        <p:nvSpPr>
          <p:cNvPr id="3" name="Title 2"/>
          <p:cNvSpPr>
            <a:spLocks noGrp="1"/>
          </p:cNvSpPr>
          <p:nvPr>
            <p:ph type="title"/>
          </p:nvPr>
        </p:nvSpPr>
        <p:spPr/>
        <p:txBody>
          <a:bodyPr>
            <a:normAutofit fontScale="90000"/>
          </a:bodyPr>
          <a:lstStyle/>
          <a:p>
            <a:r>
              <a:rPr lang="en-US" dirty="0" smtClean="0"/>
              <a:t>Match Kinds (types)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59</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err="1" smtClean="0"/>
              <a:t>match_kind</a:t>
            </a:r>
            <a:r>
              <a:rPr lang="en-US" dirty="0" smtClean="0"/>
              <a:t> is a special type in P4</a:t>
            </a:r>
          </a:p>
          <a:p>
            <a:r>
              <a:rPr lang="en-US" dirty="0" smtClean="0"/>
              <a:t>core.p4 defines three basic match kinds</a:t>
            </a:r>
          </a:p>
          <a:p>
            <a:pPr lvl="1"/>
            <a:r>
              <a:rPr lang="en-US" dirty="0" smtClean="0"/>
              <a:t>Exact match</a:t>
            </a:r>
          </a:p>
          <a:p>
            <a:pPr lvl="1"/>
            <a:r>
              <a:rPr lang="en-US" dirty="0" smtClean="0"/>
              <a:t>Ternary match</a:t>
            </a:r>
          </a:p>
          <a:p>
            <a:pPr lvl="1"/>
            <a:r>
              <a:rPr lang="en-US" dirty="0" smtClean="0"/>
              <a:t>LPM match</a:t>
            </a:r>
          </a:p>
          <a:p>
            <a:r>
              <a:rPr lang="en-US" dirty="0" smtClean="0"/>
              <a:t>Architectures can add their own match kinds</a:t>
            </a:r>
          </a:p>
          <a:p>
            <a:endParaRPr lang="en-US" dirty="0"/>
          </a:p>
        </p:txBody>
      </p:sp>
    </p:spTree>
    <p:extLst>
      <p:ext uri="{BB962C8B-B14F-4D97-AF65-F5344CB8AC3E}">
        <p14:creationId xmlns:p14="http://schemas.microsoft.com/office/powerpoint/2010/main" val="373873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8" end="1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9" end="1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xEl>
                                              <p:pRg st="20" end="2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
                                            <p:txEl>
                                              <p:pRg st="21" end="21"/>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7400"/>
            <a:ext cx="8991600" cy="479822"/>
          </a:xfrm>
        </p:spPr>
        <p:txBody>
          <a:bodyPr>
            <a:normAutofit fontScale="90000"/>
          </a:bodyPr>
          <a:lstStyle/>
          <a:p>
            <a:r>
              <a:rPr lang="en-US" dirty="0" smtClean="0"/>
              <a:t>Software Defined Networking: Logically Centralized Control</a:t>
            </a:r>
            <a:endParaRPr lang="en-US" dirty="0"/>
          </a:p>
        </p:txBody>
      </p:sp>
      <p:pic>
        <p:nvPicPr>
          <p:cNvPr id="18" name="Content Placeholder 17"/>
          <p:cNvPicPr>
            <a:picLocks noGrp="1" noChangeAspect="1"/>
          </p:cNvPicPr>
          <p:nvPr>
            <p:ph sz="half" idx="1"/>
          </p:nvPr>
        </p:nvPicPr>
        <p:blipFill rotWithShape="1">
          <a:blip r:embed="rId3"/>
          <a:srcRect l="2446" r="384"/>
          <a:stretch/>
        </p:blipFill>
        <p:spPr>
          <a:xfrm>
            <a:off x="6261630" y="3628871"/>
            <a:ext cx="2057400" cy="1131318"/>
          </a:xfrm>
        </p:spPr>
      </p:pic>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a:t>
            </a:fld>
            <a:endParaRPr lang="en-US" dirty="0">
              <a:solidFill>
                <a:prstClr val="black">
                  <a:tint val="75000"/>
                </a:prstClr>
              </a:solidFill>
            </a:endParaRPr>
          </a:p>
        </p:txBody>
      </p:sp>
      <p:sp>
        <p:nvSpPr>
          <p:cNvPr id="24" name="Content Placeholder 2"/>
          <p:cNvSpPr txBox="1">
            <a:spLocks/>
          </p:cNvSpPr>
          <p:nvPr/>
        </p:nvSpPr>
        <p:spPr>
          <a:xfrm>
            <a:off x="152400" y="742951"/>
            <a:ext cx="5257800" cy="4114800"/>
          </a:xfrm>
          <a:prstGeom prst="rect">
            <a:avLst/>
          </a:prstGeom>
        </p:spPr>
        <p:txBody>
          <a:bodyPr>
            <a:normAutofit fontScale="92500" lnSpcReduction="20000"/>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a:solidFill>
                  <a:prstClr val="black"/>
                </a:solidFill>
              </a:rPr>
              <a:t>Main contributions</a:t>
            </a:r>
            <a:endParaRPr lang="en-US" dirty="0" smtClean="0">
              <a:solidFill>
                <a:prstClr val="black"/>
              </a:solidFill>
            </a:endParaRPr>
          </a:p>
          <a:p>
            <a:pPr lvl="1"/>
            <a:r>
              <a:rPr lang="en-US" dirty="0" smtClean="0">
                <a:solidFill>
                  <a:prstClr val="black"/>
                </a:solidFill>
              </a:rPr>
              <a:t>OpenFlow = standardized </a:t>
            </a:r>
            <a:r>
              <a:rPr lang="en-US" i="1" dirty="0" smtClean="0">
                <a:solidFill>
                  <a:prstClr val="black"/>
                </a:solidFill>
              </a:rPr>
              <a:t>model</a:t>
            </a:r>
            <a:r>
              <a:rPr lang="en-US" dirty="0" smtClean="0">
                <a:solidFill>
                  <a:prstClr val="black"/>
                </a:solidFill>
              </a:rPr>
              <a:t> (“architecture”) defining switch behavior (match / action)</a:t>
            </a:r>
          </a:p>
          <a:p>
            <a:pPr lvl="1"/>
            <a:r>
              <a:rPr lang="en-US" dirty="0" smtClean="0">
                <a:solidFill>
                  <a:prstClr val="black"/>
                </a:solidFill>
              </a:rPr>
              <a:t>OpenFlow = standardized </a:t>
            </a:r>
            <a:r>
              <a:rPr lang="en-US" i="1" dirty="0" smtClean="0">
                <a:solidFill>
                  <a:prstClr val="black"/>
                </a:solidFill>
              </a:rPr>
              <a:t>protocol</a:t>
            </a:r>
            <a:r>
              <a:rPr lang="en-US" dirty="0" smtClean="0">
                <a:solidFill>
                  <a:prstClr val="black"/>
                </a:solidFill>
              </a:rPr>
              <a:t> to interact with switch (download flow table entries, query statistics etc.)</a:t>
            </a:r>
          </a:p>
          <a:p>
            <a:pPr lvl="1"/>
            <a:r>
              <a:rPr lang="en-US" i="1" dirty="0">
                <a:solidFill>
                  <a:prstClr val="black"/>
                </a:solidFill>
              </a:rPr>
              <a:t>Concept</a:t>
            </a:r>
            <a:r>
              <a:rPr lang="en-US" dirty="0">
                <a:solidFill>
                  <a:prstClr val="black"/>
                </a:solidFill>
              </a:rPr>
              <a:t> of </a:t>
            </a:r>
            <a:r>
              <a:rPr lang="en-US" i="1" dirty="0">
                <a:solidFill>
                  <a:prstClr val="black"/>
                </a:solidFill>
              </a:rPr>
              <a:t>logically</a:t>
            </a:r>
            <a:r>
              <a:rPr lang="en-US" dirty="0">
                <a:solidFill>
                  <a:prstClr val="black"/>
                </a:solidFill>
              </a:rPr>
              <a:t> centralized control via a single entity (“SDN controller”)</a:t>
            </a:r>
          </a:p>
          <a:p>
            <a:pPr lvl="2"/>
            <a:r>
              <a:rPr lang="en-US" dirty="0">
                <a:solidFill>
                  <a:prstClr val="black"/>
                </a:solidFill>
              </a:rPr>
              <a:t>Simplifies control plane – e.g. compute optimal paths at one location (controller), vs. waiting for distributed routing algorithms to converge</a:t>
            </a:r>
            <a:endParaRPr lang="en-US" dirty="0" smtClean="0">
              <a:solidFill>
                <a:prstClr val="black"/>
              </a:solidFill>
            </a:endParaRPr>
          </a:p>
          <a:p>
            <a:r>
              <a:rPr lang="en-US" dirty="0">
                <a:solidFill>
                  <a:prstClr val="black"/>
                </a:solidFill>
              </a:rPr>
              <a:t>Issues</a:t>
            </a:r>
          </a:p>
          <a:p>
            <a:pPr lvl="1"/>
            <a:r>
              <a:rPr lang="en-US" dirty="0" smtClean="0">
                <a:solidFill>
                  <a:prstClr val="black"/>
                </a:solidFill>
              </a:rPr>
              <a:t>Limited interoperability between vendors =&gt; southbound I/F differences handled at controller</a:t>
            </a:r>
            <a:br>
              <a:rPr lang="en-US" dirty="0" smtClean="0">
                <a:solidFill>
                  <a:prstClr val="black"/>
                </a:solidFill>
              </a:rPr>
            </a:br>
            <a:r>
              <a:rPr lang="en-US" dirty="0" smtClean="0">
                <a:solidFill>
                  <a:prstClr val="black"/>
                </a:solidFill>
              </a:rPr>
              <a:t>(OpenFlow / netconf / JSON / XML variants)</a:t>
            </a:r>
          </a:p>
          <a:p>
            <a:pPr lvl="1"/>
            <a:r>
              <a:rPr lang="en-US" dirty="0">
                <a:solidFill>
                  <a:prstClr val="black"/>
                </a:solidFill>
              </a:rPr>
              <a:t>Dataplane protocol evolution requires changes to standards (protocol and behavior)</a:t>
            </a:r>
            <a:endParaRPr lang="en-US" dirty="0" smtClean="0">
              <a:solidFill>
                <a:prstClr val="black"/>
              </a:solidFill>
            </a:endParaRPr>
          </a:p>
          <a:p>
            <a:pPr marL="0" indent="0">
              <a:buFont typeface="LucidaGrande" charset="0"/>
              <a:buNone/>
            </a:pPr>
            <a:endParaRPr lang="en-US" dirty="0" smtClean="0">
              <a:solidFill>
                <a:prstClr val="black"/>
              </a:solidFill>
            </a:endParaRPr>
          </a:p>
        </p:txBody>
      </p:sp>
      <p:sp>
        <p:nvSpPr>
          <p:cNvPr id="26" name="Rounded Rectangle 25"/>
          <p:cNvSpPr/>
          <p:nvPr/>
        </p:nvSpPr>
        <p:spPr>
          <a:xfrm>
            <a:off x="6400800" y="2076450"/>
            <a:ext cx="1676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lnSpc>
                <a:spcPts val="2400"/>
              </a:lnSpc>
              <a:buClrTx/>
              <a:buFontTx/>
              <a:buNone/>
            </a:pPr>
            <a:r>
              <a:rPr lang="en-US" sz="1800" kern="1200" dirty="0" smtClean="0">
                <a:solidFill>
                  <a:prstClr val="white"/>
                </a:solidFill>
              </a:rPr>
              <a:t>SDN Controller</a:t>
            </a:r>
            <a:endParaRPr lang="en-US" sz="1800" kern="1200" dirty="0">
              <a:solidFill>
                <a:prstClr val="white"/>
              </a:solidFill>
            </a:endParaRPr>
          </a:p>
        </p:txBody>
      </p:sp>
      <p:sp>
        <p:nvSpPr>
          <p:cNvPr id="27" name="Up-Down Arrow 26"/>
          <p:cNvSpPr/>
          <p:nvPr/>
        </p:nvSpPr>
        <p:spPr>
          <a:xfrm>
            <a:off x="7162800" y="2866053"/>
            <a:ext cx="228600" cy="762000"/>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3" name="Rectangle 22"/>
          <p:cNvSpPr/>
          <p:nvPr/>
        </p:nvSpPr>
        <p:spPr>
          <a:xfrm>
            <a:off x="6907860" y="4704917"/>
            <a:ext cx="864540" cy="36933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Switch</a:t>
            </a:r>
            <a:endParaRPr lang="en-US" sz="1800" kern="1200">
              <a:solidFill>
                <a:prstClr val="black"/>
              </a:solidFill>
              <a:ea typeface="+mn-ea"/>
              <a:cs typeface="+mn-cs"/>
            </a:endParaRPr>
          </a:p>
        </p:txBody>
      </p:sp>
      <p:sp>
        <p:nvSpPr>
          <p:cNvPr id="28" name="Rectangle 27"/>
          <p:cNvSpPr/>
          <p:nvPr/>
        </p:nvSpPr>
        <p:spPr>
          <a:xfrm>
            <a:off x="7382023" y="3060441"/>
            <a:ext cx="1457177" cy="44689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Southbound I/F</a:t>
            </a:r>
            <a:endParaRPr lang="en-US" sz="1800" kern="1200">
              <a:solidFill>
                <a:prstClr val="black"/>
              </a:solidFill>
              <a:ea typeface="+mn-ea"/>
              <a:cs typeface="+mn-cs"/>
            </a:endParaRPr>
          </a:p>
        </p:txBody>
      </p:sp>
      <p:sp>
        <p:nvSpPr>
          <p:cNvPr id="29" name="Up-Down Arrow 28"/>
          <p:cNvSpPr/>
          <p:nvPr/>
        </p:nvSpPr>
        <p:spPr>
          <a:xfrm>
            <a:off x="7162800" y="1276350"/>
            <a:ext cx="228600" cy="762000"/>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0" name="Rectangle 29"/>
          <p:cNvSpPr/>
          <p:nvPr/>
        </p:nvSpPr>
        <p:spPr>
          <a:xfrm>
            <a:off x="7382023" y="1428750"/>
            <a:ext cx="1724413" cy="36933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Northbound I/F</a:t>
            </a:r>
            <a:endParaRPr lang="en-US" sz="1800" kern="1200">
              <a:solidFill>
                <a:prstClr val="black"/>
              </a:solidFill>
              <a:ea typeface="+mn-ea"/>
              <a:cs typeface="+mn-cs"/>
            </a:endParaRPr>
          </a:p>
        </p:txBody>
      </p:sp>
      <p:sp>
        <p:nvSpPr>
          <p:cNvPr id="31" name="Rounded Rectangle 30"/>
          <p:cNvSpPr/>
          <p:nvPr/>
        </p:nvSpPr>
        <p:spPr>
          <a:xfrm>
            <a:off x="5922610" y="819150"/>
            <a:ext cx="2694709" cy="4364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lnSpc>
                <a:spcPts val="2400"/>
              </a:lnSpc>
              <a:buClrTx/>
              <a:buFontTx/>
              <a:buNone/>
            </a:pPr>
            <a:r>
              <a:rPr lang="en-US" sz="1800" kern="1200" dirty="0">
                <a:solidFill>
                  <a:prstClr val="white"/>
                </a:solidFill>
              </a:rPr>
              <a:t>Control Function (“App”)</a:t>
            </a:r>
          </a:p>
        </p:txBody>
      </p:sp>
      <p:sp>
        <p:nvSpPr>
          <p:cNvPr id="32" name="Rectangle 31"/>
          <p:cNvSpPr/>
          <p:nvPr/>
        </p:nvSpPr>
        <p:spPr>
          <a:xfrm>
            <a:off x="8439945" y="3956568"/>
            <a:ext cx="492593" cy="36933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x n</a:t>
            </a:r>
            <a:endParaRPr lang="en-US" sz="1800" kern="1200">
              <a:solidFill>
                <a:prstClr val="black"/>
              </a:solidFill>
              <a:ea typeface="+mn-ea"/>
              <a:cs typeface="+mn-cs"/>
            </a:endParaRPr>
          </a:p>
        </p:txBody>
      </p:sp>
      <p:sp>
        <p:nvSpPr>
          <p:cNvPr id="33" name="Rectangle 32"/>
          <p:cNvSpPr/>
          <p:nvPr/>
        </p:nvSpPr>
        <p:spPr>
          <a:xfrm>
            <a:off x="8651407" y="842865"/>
            <a:ext cx="556500" cy="36933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x m</a:t>
            </a:r>
          </a:p>
        </p:txBody>
      </p:sp>
      <p:sp>
        <p:nvSpPr>
          <p:cNvPr id="34" name="Rectangle 33"/>
          <p:cNvSpPr/>
          <p:nvPr/>
        </p:nvSpPr>
        <p:spPr>
          <a:xfrm>
            <a:off x="8153400" y="2266950"/>
            <a:ext cx="492593" cy="36933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x 1</a:t>
            </a:r>
            <a:endParaRPr lang="en-US" sz="1800" kern="1200">
              <a:solidFill>
                <a:prstClr val="black"/>
              </a:solidFill>
              <a:ea typeface="+mn-ea"/>
              <a:cs typeface="+mn-cs"/>
            </a:endParaRPr>
          </a:p>
        </p:txBody>
      </p:sp>
    </p:spTree>
    <p:extLst>
      <p:ext uri="{BB962C8B-B14F-4D97-AF65-F5344CB8AC3E}">
        <p14:creationId xmlns:p14="http://schemas.microsoft.com/office/powerpoint/2010/main" val="10523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3" grpId="0"/>
      <p:bldP spid="28" grpId="0"/>
      <p:bldP spid="29" grpId="0" animBg="1"/>
      <p:bldP spid="30" grpId="0"/>
      <p:bldP spid="31" grpId="0" animBg="1"/>
      <p:bldP spid="32" grpId="0"/>
      <p:bldP spid="33" grpId="0"/>
      <p:bldP spid="3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b="1" dirty="0" smtClean="0"/>
              <a:t>table</a:t>
            </a:r>
            <a:r>
              <a:rPr lang="en-US" dirty="0" smtClean="0"/>
              <a:t> </a:t>
            </a:r>
            <a:r>
              <a:rPr lang="en-US" dirty="0" err="1" smtClean="0"/>
              <a:t>classify_ethernet</a:t>
            </a:r>
            <a:r>
              <a:rPr lang="en-US" dirty="0" smtClean="0"/>
              <a:t> {</a:t>
            </a:r>
          </a:p>
          <a:p>
            <a:r>
              <a:rPr lang="en-US" dirty="0"/>
              <a:t> </a:t>
            </a:r>
            <a:r>
              <a:rPr lang="en-US" dirty="0" smtClean="0"/>
              <a:t>   </a:t>
            </a:r>
            <a:r>
              <a:rPr lang="en-US" b="1" dirty="0" smtClean="0">
                <a:solidFill>
                  <a:srgbClr val="0070C0"/>
                </a:solidFill>
              </a:rPr>
              <a:t>key</a:t>
            </a:r>
            <a:r>
              <a:rPr lang="en-US" dirty="0" smtClean="0">
                <a:solidFill>
                  <a:srgbClr val="0070C0"/>
                </a:solidFill>
              </a:rPr>
              <a:t> </a:t>
            </a:r>
            <a:r>
              <a:rPr lang="en-US" dirty="0" smtClean="0"/>
              <a:t>= {</a:t>
            </a:r>
          </a:p>
          <a:p>
            <a:r>
              <a:rPr lang="en-US" dirty="0"/>
              <a:t> </a:t>
            </a:r>
            <a:r>
              <a:rPr lang="en-US" dirty="0" smtClean="0"/>
              <a:t>       </a:t>
            </a:r>
            <a:r>
              <a:rPr lang="en-US" dirty="0" err="1" smtClean="0"/>
              <a:t>hdr.ethernet.dstAddr</a:t>
            </a:r>
            <a:r>
              <a:rPr lang="en-US" dirty="0" smtClean="0"/>
              <a:t>      : </a:t>
            </a:r>
            <a:r>
              <a:rPr lang="en-US" b="1" dirty="0" smtClean="0">
                <a:solidFill>
                  <a:srgbClr val="0070C0"/>
                </a:solidFill>
              </a:rPr>
              <a:t>ternary</a:t>
            </a:r>
            <a:r>
              <a:rPr lang="en-US" dirty="0" smtClean="0"/>
              <a:t>;</a:t>
            </a:r>
          </a:p>
          <a:p>
            <a:r>
              <a:rPr lang="en-US" dirty="0"/>
              <a:t> </a:t>
            </a:r>
            <a:r>
              <a:rPr lang="en-US" dirty="0" smtClean="0"/>
              <a:t>       </a:t>
            </a:r>
            <a:r>
              <a:rPr lang="en-US" dirty="0" err="1" smtClean="0"/>
              <a:t>hdr.ethernet.srcAddr</a:t>
            </a:r>
            <a:r>
              <a:rPr lang="en-US" dirty="0" smtClean="0"/>
              <a:t>      : </a:t>
            </a:r>
            <a:r>
              <a:rPr lang="en-US" b="1" dirty="0" smtClean="0">
                <a:solidFill>
                  <a:srgbClr val="0070C0"/>
                </a:solidFill>
              </a:rPr>
              <a:t>ternary</a:t>
            </a:r>
            <a:r>
              <a:rPr lang="en-US" dirty="0" smtClean="0"/>
              <a:t>;</a:t>
            </a:r>
          </a:p>
          <a:p>
            <a:r>
              <a:rPr lang="en-US" dirty="0" smtClean="0"/>
              <a:t>        </a:t>
            </a:r>
            <a:r>
              <a:rPr lang="en-US" dirty="0" err="1" smtClean="0"/>
              <a:t>hdr.vlan_tag</a:t>
            </a:r>
            <a:r>
              <a:rPr lang="en-US" dirty="0" smtClean="0"/>
              <a:t>[0].</a:t>
            </a:r>
            <a:r>
              <a:rPr lang="en-US" dirty="0" err="1" smtClean="0"/>
              <a:t>isValid</a:t>
            </a:r>
            <a:r>
              <a:rPr lang="en-US" dirty="0" smtClean="0"/>
              <a:t>() : </a:t>
            </a:r>
            <a:r>
              <a:rPr lang="en-US" b="1" dirty="0" smtClean="0">
                <a:solidFill>
                  <a:srgbClr val="0070C0"/>
                </a:solidFill>
              </a:rPr>
              <a:t>ternary</a:t>
            </a:r>
            <a:r>
              <a:rPr lang="en-US" dirty="0" smtClean="0"/>
              <a:t>;</a:t>
            </a:r>
          </a:p>
          <a:p>
            <a:r>
              <a:rPr lang="en-US" dirty="0" smtClean="0"/>
              <a:t>        </a:t>
            </a:r>
            <a:r>
              <a:rPr lang="en-US" dirty="0" err="1" smtClean="0"/>
              <a:t>hdr.vlan_tag</a:t>
            </a:r>
            <a:r>
              <a:rPr lang="en-US" dirty="0" smtClean="0"/>
              <a:t>[1].</a:t>
            </a:r>
            <a:r>
              <a:rPr lang="en-US" dirty="0" err="1" smtClean="0"/>
              <a:t>isValid</a:t>
            </a:r>
            <a:r>
              <a:rPr lang="en-US" dirty="0" smtClean="0"/>
              <a:t>() : </a:t>
            </a:r>
            <a:r>
              <a:rPr lang="en-US" b="1" dirty="0" smtClean="0">
                <a:solidFill>
                  <a:srgbClr val="0070C0"/>
                </a:solidFill>
              </a:rPr>
              <a:t>ternary</a:t>
            </a:r>
            <a:r>
              <a:rPr lang="en-US" dirty="0" smtClean="0"/>
              <a:t>;</a:t>
            </a:r>
          </a:p>
          <a:p>
            <a:r>
              <a:rPr lang="en-US" dirty="0" smtClean="0"/>
              <a:t>    }</a:t>
            </a:r>
          </a:p>
          <a:p>
            <a:r>
              <a:rPr lang="en-US" dirty="0"/>
              <a:t> </a:t>
            </a:r>
            <a:r>
              <a:rPr lang="en-US" dirty="0" smtClean="0"/>
              <a:t>   </a:t>
            </a:r>
            <a:r>
              <a:rPr lang="en-US" b="1" dirty="0" smtClean="0">
                <a:solidFill>
                  <a:srgbClr val="0070C0"/>
                </a:solidFill>
              </a:rPr>
              <a:t>actions</a:t>
            </a:r>
            <a:r>
              <a:rPr lang="en-US" dirty="0" smtClean="0">
                <a:solidFill>
                  <a:srgbClr val="0070C0"/>
                </a:solidFill>
              </a:rPr>
              <a:t> </a:t>
            </a:r>
            <a:r>
              <a:rPr lang="en-US" dirty="0" smtClean="0"/>
              <a:t>= {</a:t>
            </a:r>
          </a:p>
          <a:p>
            <a:r>
              <a:rPr lang="en-US" dirty="0"/>
              <a:t> </a:t>
            </a:r>
            <a:r>
              <a:rPr lang="en-US" dirty="0" smtClean="0"/>
              <a:t>       </a:t>
            </a:r>
            <a:r>
              <a:rPr lang="en-US" dirty="0" err="1" smtClean="0"/>
              <a:t>malformed_ethernet</a:t>
            </a:r>
            <a:r>
              <a:rPr lang="en-US" dirty="0" smtClean="0"/>
              <a:t>;</a:t>
            </a:r>
          </a:p>
          <a:p>
            <a:r>
              <a:rPr lang="en-US" dirty="0" smtClean="0"/>
              <a:t>        </a:t>
            </a:r>
            <a:r>
              <a:rPr lang="en-US" dirty="0" err="1" smtClean="0"/>
              <a:t>unicast_untagged</a:t>
            </a:r>
            <a:r>
              <a:rPr lang="en-US" dirty="0"/>
              <a:t>;</a:t>
            </a:r>
          </a:p>
          <a:p>
            <a:r>
              <a:rPr lang="en-US" dirty="0" smtClean="0"/>
              <a:t>        </a:t>
            </a:r>
            <a:r>
              <a:rPr lang="en-US" dirty="0" err="1" smtClean="0"/>
              <a:t>unicast_single_tagged</a:t>
            </a:r>
            <a:r>
              <a:rPr lang="en-US" dirty="0"/>
              <a:t>;</a:t>
            </a:r>
          </a:p>
          <a:p>
            <a:r>
              <a:rPr lang="en-US" dirty="0" smtClean="0"/>
              <a:t>        </a:t>
            </a:r>
            <a:r>
              <a:rPr lang="en-US" dirty="0" err="1" smtClean="0"/>
              <a:t>unicast_double_tagged</a:t>
            </a:r>
            <a:r>
              <a:rPr lang="en-US" dirty="0"/>
              <a:t>;</a:t>
            </a:r>
          </a:p>
          <a:p>
            <a:r>
              <a:rPr lang="en-US" dirty="0" smtClean="0"/>
              <a:t>        </a:t>
            </a:r>
            <a:r>
              <a:rPr lang="en-US" dirty="0" err="1" smtClean="0"/>
              <a:t>multicast_untagged</a:t>
            </a:r>
            <a:r>
              <a:rPr lang="en-US" dirty="0"/>
              <a:t>;</a:t>
            </a:r>
          </a:p>
          <a:p>
            <a:r>
              <a:rPr lang="en-US" dirty="0"/>
              <a:t>        </a:t>
            </a:r>
            <a:r>
              <a:rPr lang="en-US" dirty="0" err="1" smtClean="0"/>
              <a:t>multicast_single_tagged</a:t>
            </a:r>
            <a:r>
              <a:rPr lang="en-US" dirty="0"/>
              <a:t>;</a:t>
            </a:r>
          </a:p>
          <a:p>
            <a:r>
              <a:rPr lang="en-US" dirty="0"/>
              <a:t>        </a:t>
            </a:r>
            <a:r>
              <a:rPr lang="en-US" dirty="0" err="1" smtClean="0"/>
              <a:t>multicast_double_tagged</a:t>
            </a:r>
            <a:r>
              <a:rPr lang="en-US" dirty="0"/>
              <a:t>;</a:t>
            </a:r>
          </a:p>
          <a:p>
            <a:r>
              <a:rPr lang="en-US" dirty="0" smtClean="0"/>
              <a:t>        </a:t>
            </a:r>
            <a:r>
              <a:rPr lang="en-US" dirty="0" err="1" smtClean="0"/>
              <a:t>broadcast_untagged</a:t>
            </a:r>
            <a:r>
              <a:rPr lang="en-US" dirty="0"/>
              <a:t>;</a:t>
            </a:r>
          </a:p>
          <a:p>
            <a:r>
              <a:rPr lang="en-US" dirty="0"/>
              <a:t>        </a:t>
            </a:r>
            <a:r>
              <a:rPr lang="en-US" dirty="0" err="1" smtClean="0"/>
              <a:t>broadcast_single_tagged</a:t>
            </a:r>
            <a:r>
              <a:rPr lang="en-US" dirty="0"/>
              <a:t>;</a:t>
            </a:r>
          </a:p>
          <a:p>
            <a:r>
              <a:rPr lang="en-US" dirty="0"/>
              <a:t>        </a:t>
            </a:r>
            <a:r>
              <a:rPr lang="en-US" dirty="0" err="1" smtClean="0"/>
              <a:t>broadcast_double_tagged</a:t>
            </a:r>
            <a:r>
              <a:rPr lang="en-US" dirty="0"/>
              <a:t>;</a:t>
            </a:r>
          </a:p>
          <a:p>
            <a:r>
              <a:rPr lang="en-US" dirty="0" smtClean="0"/>
              <a:t>    }</a:t>
            </a:r>
            <a:endParaRPr lang="en-US" dirty="0"/>
          </a:p>
        </p:txBody>
      </p:sp>
      <p:sp>
        <p:nvSpPr>
          <p:cNvPr id="3" name="Title 2"/>
          <p:cNvSpPr>
            <a:spLocks noGrp="1"/>
          </p:cNvSpPr>
          <p:nvPr>
            <p:ph type="title"/>
          </p:nvPr>
        </p:nvSpPr>
        <p:spPr/>
        <p:txBody>
          <a:bodyPr>
            <a:normAutofit fontScale="90000"/>
          </a:bodyPr>
          <a:lstStyle/>
          <a:p>
            <a:r>
              <a:rPr lang="en-US" dirty="0" smtClean="0"/>
              <a:t>Advanced Matching</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60</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Tables keys can be arbitrary expressions</a:t>
            </a:r>
          </a:p>
          <a:p>
            <a:r>
              <a:rPr lang="en-US" dirty="0" smtClean="0"/>
              <a:t>Check header validity</a:t>
            </a:r>
          </a:p>
          <a:p>
            <a:pPr lvl="1"/>
            <a:r>
              <a:rPr lang="en-US" dirty="0" err="1" smtClean="0">
                <a:latin typeface="Menlo" charset="0"/>
                <a:ea typeface="Menlo" charset="0"/>
                <a:cs typeface="Menlo" charset="0"/>
              </a:rPr>
              <a:t>header.isValid</a:t>
            </a:r>
            <a:r>
              <a:rPr lang="en-US" dirty="0" smtClean="0">
                <a:latin typeface="Menlo" charset="0"/>
                <a:ea typeface="Menlo" charset="0"/>
                <a:cs typeface="Menlo" charset="0"/>
              </a:rPr>
              <a:t>()</a:t>
            </a:r>
          </a:p>
          <a:p>
            <a:r>
              <a:rPr lang="en-US" dirty="0" smtClean="0"/>
              <a:t>Use only important bits</a:t>
            </a:r>
          </a:p>
          <a:p>
            <a:pPr lvl="1"/>
            <a:r>
              <a:rPr lang="en-US" dirty="0" err="1" smtClean="0">
                <a:latin typeface="Menlo" charset="0"/>
                <a:ea typeface="Menlo" charset="0"/>
                <a:cs typeface="Menlo" charset="0"/>
              </a:rPr>
              <a:t>header.field</a:t>
            </a:r>
            <a:r>
              <a:rPr lang="en-US" dirty="0" smtClean="0">
                <a:latin typeface="Menlo" charset="0"/>
                <a:ea typeface="Menlo" charset="0"/>
                <a:cs typeface="Menlo" charset="0"/>
              </a:rPr>
              <a:t>[</a:t>
            </a:r>
            <a:r>
              <a:rPr lang="en-US" dirty="0" err="1" smtClean="0">
                <a:latin typeface="Menlo" charset="0"/>
                <a:ea typeface="Menlo" charset="0"/>
                <a:cs typeface="Menlo" charset="0"/>
              </a:rPr>
              <a:t>msb:lsb</a:t>
            </a:r>
            <a:r>
              <a:rPr lang="en-US" dirty="0" smtClean="0">
                <a:latin typeface="Menlo" charset="0"/>
                <a:ea typeface="Menlo" charset="0"/>
                <a:cs typeface="Menlo" charset="0"/>
              </a:rPr>
              <a:t>]</a:t>
            </a:r>
          </a:p>
          <a:p>
            <a:pPr lvl="2"/>
            <a:r>
              <a:rPr lang="en-US" dirty="0" smtClean="0">
                <a:latin typeface="Menlo" charset="0"/>
                <a:ea typeface="Menlo" charset="0"/>
                <a:cs typeface="Menlo" charset="0"/>
              </a:rPr>
              <a:t>hdr.ipv6.dstAddr[127:64] : </a:t>
            </a:r>
            <a:r>
              <a:rPr lang="en-US" dirty="0" err="1" smtClean="0">
                <a:latin typeface="Menlo" charset="0"/>
                <a:ea typeface="Menlo" charset="0"/>
                <a:cs typeface="Menlo" charset="0"/>
              </a:rPr>
              <a:t>lpm</a:t>
            </a:r>
            <a:r>
              <a:rPr lang="en-US" dirty="0" smtClean="0">
                <a:latin typeface="Menlo" charset="0"/>
                <a:ea typeface="Menlo" charset="0"/>
                <a:cs typeface="Menlo" charset="0"/>
              </a:rPr>
              <a:t>;</a:t>
            </a:r>
          </a:p>
          <a:p>
            <a:r>
              <a:rPr lang="en-US" dirty="0" smtClean="0"/>
              <a:t>Fantasy is your limit:</a:t>
            </a:r>
          </a:p>
          <a:p>
            <a:pPr lvl="1"/>
            <a:r>
              <a:rPr lang="en-US" dirty="0" err="1" smtClean="0">
                <a:latin typeface="Menlo" charset="0"/>
                <a:ea typeface="Menlo" charset="0"/>
                <a:cs typeface="Menlo" charset="0"/>
              </a:rPr>
              <a:t>hdr.ethernet.srcAddr</a:t>
            </a:r>
            <a:r>
              <a:rPr lang="en-US" dirty="0" smtClean="0">
                <a:latin typeface="Menlo" charset="0"/>
                <a:ea typeface="Menlo" charset="0"/>
                <a:cs typeface="Menlo" charset="0"/>
              </a:rPr>
              <a:t> ^ </a:t>
            </a:r>
            <a:r>
              <a:rPr lang="en-US" dirty="0" err="1" smtClean="0">
                <a:latin typeface="Menlo" charset="0"/>
                <a:ea typeface="Menlo" charset="0"/>
                <a:cs typeface="Menlo" charset="0"/>
              </a:rPr>
              <a:t>hdr.ethernet.dstAddr</a:t>
            </a:r>
            <a:endParaRPr lang="en-US" dirty="0" smtClean="0">
              <a:latin typeface="Menlo" charset="0"/>
              <a:ea typeface="Menlo" charset="0"/>
              <a:cs typeface="Menlo" charset="0"/>
            </a:endParaRP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55888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
                                            <p:txEl>
                                              <p:pRg st="6" end="6"/>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p:txBody>
          <a:bodyPr/>
          <a:lstStyle/>
          <a:p>
            <a:r>
              <a:rPr lang="en-US" dirty="0" smtClean="0"/>
              <a:t>    /* Continued from previous slide */</a:t>
            </a:r>
          </a:p>
          <a:p>
            <a:r>
              <a:rPr lang="en-US" dirty="0"/>
              <a:t> </a:t>
            </a:r>
            <a:r>
              <a:rPr lang="en-US" dirty="0" smtClean="0"/>
              <a:t>   </a:t>
            </a:r>
            <a:r>
              <a:rPr lang="en-US" b="1" dirty="0" smtClean="0">
                <a:solidFill>
                  <a:srgbClr val="0070C0"/>
                </a:solidFill>
              </a:rPr>
              <a:t>const</a:t>
            </a:r>
            <a:r>
              <a:rPr lang="en-US" b="1" dirty="0" smtClean="0">
                <a:solidFill>
                  <a:srgbClr val="00B0F0"/>
                </a:solidFill>
              </a:rPr>
              <a:t> </a:t>
            </a:r>
            <a:r>
              <a:rPr lang="en-US" b="1" dirty="0" smtClean="0">
                <a:solidFill>
                  <a:srgbClr val="0070C0"/>
                </a:solidFill>
              </a:rPr>
              <a:t>entries</a:t>
            </a:r>
            <a:r>
              <a:rPr lang="en-US" dirty="0" smtClean="0">
                <a:solidFill>
                  <a:srgbClr val="0070C0"/>
                </a:solidFill>
              </a:rPr>
              <a:t> </a:t>
            </a:r>
            <a:r>
              <a:rPr lang="en-US" dirty="0" smtClean="0"/>
              <a:t>= {</a:t>
            </a:r>
          </a:p>
          <a:p>
            <a:r>
              <a:rPr lang="en-US" dirty="0"/>
              <a:t> </a:t>
            </a:r>
            <a:r>
              <a:rPr lang="en-US" dirty="0" smtClean="0"/>
              <a:t>         </a:t>
            </a:r>
            <a:r>
              <a:rPr lang="en-US" dirty="0" smtClean="0">
                <a:solidFill>
                  <a:srgbClr val="00B0F0"/>
                </a:solidFill>
              </a:rPr>
              <a:t>/* { </a:t>
            </a:r>
            <a:r>
              <a:rPr lang="en-US" dirty="0" err="1" smtClean="0">
                <a:solidFill>
                  <a:srgbClr val="00B0F0"/>
                </a:solidFill>
              </a:rPr>
              <a:t>dstAddr</a:t>
            </a:r>
            <a:r>
              <a:rPr lang="en-US" dirty="0" smtClean="0">
                <a:solidFill>
                  <a:srgbClr val="00B0F0"/>
                </a:solidFill>
              </a:rPr>
              <a:t>, </a:t>
            </a:r>
            <a:r>
              <a:rPr lang="en-US" dirty="0" err="1" smtClean="0">
                <a:solidFill>
                  <a:srgbClr val="00B0F0"/>
                </a:solidFill>
              </a:rPr>
              <a:t>srcAddr</a:t>
            </a:r>
            <a:r>
              <a:rPr lang="en-US" dirty="0" smtClean="0">
                <a:solidFill>
                  <a:srgbClr val="00B0F0"/>
                </a:solidFill>
              </a:rPr>
              <a:t>, </a:t>
            </a:r>
            <a:r>
              <a:rPr lang="en-US" dirty="0" err="1" smtClean="0">
                <a:solidFill>
                  <a:srgbClr val="00B0F0"/>
                </a:solidFill>
              </a:rPr>
              <a:t>vlan_tag</a:t>
            </a:r>
            <a:r>
              <a:rPr lang="en-US" dirty="0" smtClean="0">
                <a:solidFill>
                  <a:srgbClr val="00B0F0"/>
                </a:solidFill>
              </a:rPr>
              <a:t>[0].</a:t>
            </a:r>
            <a:r>
              <a:rPr lang="en-US" dirty="0" err="1" smtClean="0">
                <a:solidFill>
                  <a:srgbClr val="00B0F0"/>
                </a:solidFill>
              </a:rPr>
              <a:t>isValid</a:t>
            </a:r>
            <a:r>
              <a:rPr lang="en-US" dirty="0" smtClean="0">
                <a:solidFill>
                  <a:srgbClr val="00B0F0"/>
                </a:solidFill>
              </a:rPr>
              <a:t>(), </a:t>
            </a:r>
            <a:r>
              <a:rPr lang="en-US" dirty="0" err="1" smtClean="0">
                <a:solidFill>
                  <a:srgbClr val="00B0F0"/>
                </a:solidFill>
              </a:rPr>
              <a:t>vlan_tag</a:t>
            </a:r>
            <a:r>
              <a:rPr lang="en-US" dirty="0" smtClean="0">
                <a:solidFill>
                  <a:srgbClr val="00B0F0"/>
                </a:solidFill>
              </a:rPr>
              <a:t>[1].</a:t>
            </a:r>
            <a:r>
              <a:rPr lang="en-US" dirty="0" err="1" smtClean="0">
                <a:solidFill>
                  <a:srgbClr val="00B0F0"/>
                </a:solidFill>
              </a:rPr>
              <a:t>isValid</a:t>
            </a:r>
            <a:r>
              <a:rPr lang="en-US" dirty="0" smtClean="0">
                <a:solidFill>
                  <a:srgbClr val="00B0F0"/>
                </a:solidFill>
              </a:rPr>
              <a:t>() } : action([</a:t>
            </a:r>
            <a:r>
              <a:rPr lang="en-US" dirty="0" err="1" smtClean="0">
                <a:solidFill>
                  <a:srgbClr val="00B0F0"/>
                </a:solidFill>
              </a:rPr>
              <a:t>action_data</a:t>
            </a:r>
            <a:r>
              <a:rPr lang="en-US" dirty="0" smtClean="0">
                <a:solidFill>
                  <a:srgbClr val="00B0F0"/>
                </a:solidFill>
              </a:rPr>
              <a:t>]) */</a:t>
            </a:r>
          </a:p>
          <a:p>
            <a:r>
              <a:rPr lang="en-US" dirty="0"/>
              <a:t> </a:t>
            </a:r>
            <a:r>
              <a:rPr lang="en-US" dirty="0" smtClean="0"/>
              <a:t>       { 48w000000000000,                     _,              _, _ } : </a:t>
            </a:r>
            <a:r>
              <a:rPr lang="en-US" dirty="0" err="1" smtClean="0"/>
              <a:t>malformed_ethernet</a:t>
            </a:r>
            <a:r>
              <a:rPr lang="en-US" dirty="0" smtClean="0"/>
              <a:t>(ETHERNET_ZERO_DA);</a:t>
            </a:r>
          </a:p>
          <a:p>
            <a:r>
              <a:rPr lang="en-US" dirty="0"/>
              <a:t> </a:t>
            </a:r>
            <a:r>
              <a:rPr lang="en-US" dirty="0" smtClean="0"/>
              <a:t>       { _,                                  48w000000000000, _, _ } : </a:t>
            </a:r>
            <a:r>
              <a:rPr lang="en-US" dirty="0" err="1" smtClean="0"/>
              <a:t>malformed_ethernet</a:t>
            </a:r>
            <a:r>
              <a:rPr lang="en-US" dirty="0" smtClean="0"/>
              <a:t>(ETHERNET_ZERO_SA);</a:t>
            </a:r>
          </a:p>
          <a:p>
            <a:r>
              <a:rPr lang="en-US" dirty="0"/>
              <a:t> </a:t>
            </a:r>
            <a:r>
              <a:rPr lang="en-US" dirty="0" smtClean="0"/>
              <a:t>       { _,              48w010000000000 &amp;&amp;&amp; 48w010000000000, _, _ } : </a:t>
            </a:r>
            <a:r>
              <a:rPr lang="en-US" dirty="0" err="1" smtClean="0"/>
              <a:t>malformed_ethernet</a:t>
            </a:r>
            <a:r>
              <a:rPr lang="en-US" dirty="0" smtClean="0"/>
              <a:t>(ETHERNET_MCAST_SA);</a:t>
            </a:r>
          </a:p>
          <a:p>
            <a:r>
              <a:rPr lang="en-US" dirty="0"/>
              <a:t> </a:t>
            </a:r>
            <a:r>
              <a:rPr lang="en-US" dirty="0" smtClean="0"/>
              <a:t>       { 48wFFFFFFFFFFFF,                     _,              0, _ } : </a:t>
            </a:r>
            <a:r>
              <a:rPr lang="en-US" dirty="0" err="1" smtClean="0"/>
              <a:t>broadcast_untagged</a:t>
            </a:r>
            <a:r>
              <a:rPr lang="en-US" dirty="0" smtClean="0"/>
              <a:t>();</a:t>
            </a:r>
          </a:p>
          <a:p>
            <a:r>
              <a:rPr lang="en-US" dirty="0"/>
              <a:t> </a:t>
            </a:r>
            <a:r>
              <a:rPr lang="en-US" dirty="0" smtClean="0"/>
              <a:t>       { 48wFFFFFFFFFFFF</a:t>
            </a:r>
            <a:r>
              <a:rPr lang="en-US" dirty="0"/>
              <a:t>, </a:t>
            </a:r>
            <a:r>
              <a:rPr lang="en-US" dirty="0" smtClean="0"/>
              <a:t>                    _,              1, 0 } </a:t>
            </a:r>
            <a:r>
              <a:rPr lang="en-US" dirty="0"/>
              <a:t>: </a:t>
            </a:r>
            <a:r>
              <a:rPr lang="en-US" dirty="0" err="1" smtClean="0"/>
              <a:t>broadcast_single_tagged</a:t>
            </a:r>
            <a:r>
              <a:rPr lang="en-US" dirty="0" smtClean="0"/>
              <a:t>();</a:t>
            </a:r>
          </a:p>
          <a:p>
            <a:r>
              <a:rPr lang="en-US" dirty="0"/>
              <a:t> </a:t>
            </a:r>
            <a:r>
              <a:rPr lang="en-US" dirty="0" smtClean="0"/>
              <a:t>       { 48wFFFFFFFFFFFF</a:t>
            </a:r>
            <a:r>
              <a:rPr lang="en-US" dirty="0"/>
              <a:t>, </a:t>
            </a:r>
            <a:r>
              <a:rPr lang="en-US" dirty="0" smtClean="0"/>
              <a:t>                    _,              1</a:t>
            </a:r>
            <a:r>
              <a:rPr lang="en-US" dirty="0"/>
              <a:t>, </a:t>
            </a:r>
            <a:r>
              <a:rPr lang="en-US" dirty="0" smtClean="0"/>
              <a:t>1 </a:t>
            </a:r>
            <a:r>
              <a:rPr lang="en-US" dirty="0"/>
              <a:t>} : </a:t>
            </a:r>
            <a:r>
              <a:rPr lang="en-US" dirty="0" err="1" smtClean="0"/>
              <a:t>broadcast_double_tagged</a:t>
            </a:r>
            <a:r>
              <a:rPr lang="en-US" dirty="0" smtClean="0"/>
              <a:t>();</a:t>
            </a:r>
          </a:p>
          <a:p>
            <a:r>
              <a:rPr lang="en-US" dirty="0"/>
              <a:t> </a:t>
            </a:r>
            <a:r>
              <a:rPr lang="en-US" dirty="0" smtClean="0"/>
              <a:t>       { 48w010000000000 &amp;&amp;&amp; </a:t>
            </a:r>
            <a:r>
              <a:rPr lang="en-US" dirty="0"/>
              <a:t>48w010000000000</a:t>
            </a:r>
            <a:r>
              <a:rPr lang="en-US" dirty="0" smtClean="0"/>
              <a:t>, </a:t>
            </a:r>
            <a:r>
              <a:rPr lang="en-US" dirty="0"/>
              <a:t>_,              </a:t>
            </a:r>
            <a:r>
              <a:rPr lang="en-US" dirty="0" smtClean="0"/>
              <a:t>0</a:t>
            </a:r>
            <a:r>
              <a:rPr lang="en-US" dirty="0"/>
              <a:t>, _ } : </a:t>
            </a:r>
            <a:r>
              <a:rPr lang="en-US" dirty="0" err="1" smtClean="0"/>
              <a:t>multicast_untagged</a:t>
            </a:r>
            <a:r>
              <a:rPr lang="en-US" dirty="0" smtClean="0"/>
              <a:t>();</a:t>
            </a:r>
          </a:p>
          <a:p>
            <a:r>
              <a:rPr lang="en-US" dirty="0" smtClean="0"/>
              <a:t>        </a:t>
            </a:r>
            <a:r>
              <a:rPr lang="en-US" dirty="0"/>
              <a:t>{ 48w010000000000 &amp;&amp;&amp; 48w010000000000, _,              </a:t>
            </a:r>
            <a:r>
              <a:rPr lang="en-US" dirty="0" smtClean="0"/>
              <a:t>1, 0 </a:t>
            </a:r>
            <a:r>
              <a:rPr lang="en-US" dirty="0"/>
              <a:t>} : </a:t>
            </a:r>
            <a:r>
              <a:rPr lang="en-US" dirty="0" err="1" smtClean="0"/>
              <a:t>multicast_single_tagged</a:t>
            </a:r>
            <a:r>
              <a:rPr lang="en-US" dirty="0"/>
              <a:t>();</a:t>
            </a:r>
          </a:p>
          <a:p>
            <a:r>
              <a:rPr lang="en-US" dirty="0"/>
              <a:t> </a:t>
            </a:r>
            <a:r>
              <a:rPr lang="en-US" dirty="0" smtClean="0"/>
              <a:t>       { </a:t>
            </a:r>
            <a:r>
              <a:rPr lang="en-US" dirty="0"/>
              <a:t>48w010000000000 &amp;&amp;&amp; 48w010000000000, _,              1</a:t>
            </a:r>
            <a:r>
              <a:rPr lang="en-US" dirty="0" smtClean="0"/>
              <a:t>, 1 </a:t>
            </a:r>
            <a:r>
              <a:rPr lang="en-US" dirty="0"/>
              <a:t>} : </a:t>
            </a:r>
            <a:r>
              <a:rPr lang="en-US" dirty="0" err="1" smtClean="0"/>
              <a:t>multicast_double_tagged</a:t>
            </a:r>
            <a:r>
              <a:rPr lang="en-US" dirty="0" smtClean="0"/>
              <a:t>();</a:t>
            </a:r>
          </a:p>
          <a:p>
            <a:r>
              <a:rPr lang="en-US" dirty="0"/>
              <a:t> </a:t>
            </a:r>
            <a:r>
              <a:rPr lang="en-US" dirty="0" smtClean="0"/>
              <a:t>       { _,                                   _,              0, _ } : </a:t>
            </a:r>
            <a:r>
              <a:rPr lang="en-US" dirty="0" err="1" smtClean="0"/>
              <a:t>unicast_untagged</a:t>
            </a:r>
            <a:r>
              <a:rPr lang="en-US" dirty="0" smtClean="0"/>
              <a:t>();</a:t>
            </a:r>
          </a:p>
          <a:p>
            <a:r>
              <a:rPr lang="en-US" dirty="0"/>
              <a:t> </a:t>
            </a:r>
            <a:r>
              <a:rPr lang="en-US" dirty="0" smtClean="0"/>
              <a:t>       { </a:t>
            </a:r>
            <a:r>
              <a:rPr lang="en-US" dirty="0"/>
              <a:t>_,                                   _,              </a:t>
            </a:r>
            <a:r>
              <a:rPr lang="en-US" dirty="0" smtClean="0"/>
              <a:t>1, 0 </a:t>
            </a:r>
            <a:r>
              <a:rPr lang="en-US" dirty="0"/>
              <a:t>} : </a:t>
            </a:r>
            <a:r>
              <a:rPr lang="en-US" dirty="0" err="1" smtClean="0"/>
              <a:t>unicast_single_tagged</a:t>
            </a:r>
            <a:r>
              <a:rPr lang="en-US" dirty="0" smtClean="0"/>
              <a:t>();</a:t>
            </a:r>
          </a:p>
          <a:p>
            <a:r>
              <a:rPr lang="en-US" dirty="0"/>
              <a:t> </a:t>
            </a:r>
            <a:r>
              <a:rPr lang="en-US" dirty="0" smtClean="0"/>
              <a:t>       { </a:t>
            </a:r>
            <a:r>
              <a:rPr lang="en-US" dirty="0"/>
              <a:t>_,                                   _,              </a:t>
            </a:r>
            <a:r>
              <a:rPr lang="en-US" dirty="0" smtClean="0"/>
              <a:t>1, 1 </a:t>
            </a:r>
            <a:r>
              <a:rPr lang="en-US" dirty="0"/>
              <a:t>} : </a:t>
            </a:r>
            <a:r>
              <a:rPr lang="en-US" dirty="0" err="1" smtClean="0"/>
              <a:t>unicast_double_tagged</a:t>
            </a:r>
            <a:r>
              <a:rPr lang="en-US" dirty="0" smtClean="0"/>
              <a:t>();</a:t>
            </a:r>
          </a:p>
          <a:p>
            <a:r>
              <a:rPr lang="en-US" dirty="0"/>
              <a:t> </a:t>
            </a:r>
            <a:r>
              <a:rPr lang="en-US" dirty="0" smtClean="0"/>
              <a:t>   }</a:t>
            </a:r>
          </a:p>
          <a:p>
            <a:r>
              <a:rPr lang="en-US" dirty="0"/>
              <a:t>}</a:t>
            </a:r>
          </a:p>
          <a:p>
            <a:endParaRPr lang="en-US" dirty="0"/>
          </a:p>
        </p:txBody>
      </p:sp>
      <p:sp>
        <p:nvSpPr>
          <p:cNvPr id="3" name="Title 2"/>
          <p:cNvSpPr>
            <a:spLocks noGrp="1"/>
          </p:cNvSpPr>
          <p:nvPr>
            <p:ph type="title"/>
          </p:nvPr>
        </p:nvSpPr>
        <p:spPr/>
        <p:txBody>
          <a:bodyPr>
            <a:normAutofit fontScale="90000"/>
          </a:bodyPr>
          <a:lstStyle/>
          <a:p>
            <a:r>
              <a:rPr lang="en-US" dirty="0" smtClean="0"/>
              <a:t>Table Initialization</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2500707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Packet </a:t>
            </a:r>
            <a:r>
              <a:rPr lang="en-US" dirty="0" err="1" smtClean="0"/>
              <a:t>Deparsing</a:t>
            </a:r>
            <a:endParaRPr lang="en-US" dirty="0"/>
          </a:p>
        </p:txBody>
      </p:sp>
      <p:sp>
        <p:nvSpPr>
          <p:cNvPr id="3" name="Content Placeholder 2"/>
          <p:cNvSpPr>
            <a:spLocks noGrp="1"/>
          </p:cNvSpPr>
          <p:nvPr>
            <p:ph sz="half" idx="1"/>
          </p:nvPr>
        </p:nvSpPr>
        <p:spPr/>
        <p:txBody>
          <a:bodyPr/>
          <a:lstStyle/>
          <a:p>
            <a:endParaRPr lang="en-US"/>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62</a:t>
            </a:fld>
            <a:endParaRPr lang="en-US" dirty="0">
              <a:solidFill>
                <a:prstClr val="black">
                  <a:tint val="75000"/>
                </a:prstClr>
              </a:solidFill>
            </a:endParaRPr>
          </a:p>
        </p:txBody>
      </p:sp>
    </p:spTree>
    <p:extLst>
      <p:ext uri="{BB962C8B-B14F-4D97-AF65-F5344CB8AC3E}">
        <p14:creationId xmlns:p14="http://schemas.microsoft.com/office/powerpoint/2010/main" val="25312233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lnSpcReduction="10000"/>
          </a:bodyPr>
          <a:lstStyle/>
          <a:p>
            <a:r>
              <a:rPr lang="en-US" b="1" dirty="0"/>
              <a:t>control</a:t>
            </a:r>
            <a:r>
              <a:rPr lang="en-US" dirty="0"/>
              <a:t> </a:t>
            </a:r>
            <a:r>
              <a:rPr lang="en-US" dirty="0" err="1" smtClean="0"/>
              <a:t>MyDeparser</a:t>
            </a:r>
            <a:r>
              <a:rPr lang="en-US" dirty="0" smtClean="0"/>
              <a:t>(</a:t>
            </a:r>
            <a:r>
              <a:rPr lang="en-US" b="1" dirty="0" err="1" smtClean="0">
                <a:solidFill>
                  <a:srgbClr val="0070C0"/>
                </a:solidFill>
              </a:rPr>
              <a:t>packet_out</a:t>
            </a:r>
            <a:r>
              <a:rPr lang="en-US" dirty="0" smtClean="0"/>
              <a:t>      </a:t>
            </a:r>
            <a:r>
              <a:rPr lang="en-US" dirty="0"/>
              <a:t>packet,</a:t>
            </a:r>
          </a:p>
          <a:p>
            <a:r>
              <a:rPr lang="en-US" dirty="0"/>
              <a:t>    </a:t>
            </a:r>
            <a:r>
              <a:rPr lang="en-US" dirty="0" smtClean="0"/>
              <a:t>               </a:t>
            </a:r>
            <a:r>
              <a:rPr lang="en-US" dirty="0" smtClean="0">
                <a:solidFill>
                  <a:srgbClr val="0070C0"/>
                </a:solidFill>
              </a:rPr>
              <a:t>in</a:t>
            </a:r>
            <a:r>
              <a:rPr lang="en-US" dirty="0" smtClean="0"/>
              <a:t> </a:t>
            </a:r>
            <a:r>
              <a:rPr lang="en-US" b="1" dirty="0" err="1">
                <a:solidFill>
                  <a:srgbClr val="00B050"/>
                </a:solidFill>
              </a:rPr>
              <a:t>my_headers_t</a:t>
            </a:r>
            <a:r>
              <a:rPr lang="en-US" dirty="0"/>
              <a:t> </a:t>
            </a:r>
            <a:r>
              <a:rPr lang="en-US" dirty="0" err="1"/>
              <a:t>hdr</a:t>
            </a:r>
            <a:r>
              <a:rPr lang="en-US" dirty="0"/>
              <a:t>)</a:t>
            </a:r>
          </a:p>
          <a:p>
            <a:r>
              <a:rPr lang="en-US" dirty="0"/>
              <a:t>{</a:t>
            </a:r>
          </a:p>
          <a:p>
            <a:r>
              <a:rPr lang="en-US" dirty="0"/>
              <a:t>    </a:t>
            </a:r>
            <a:r>
              <a:rPr lang="en-US" b="1" dirty="0"/>
              <a:t>apply</a:t>
            </a:r>
            <a:r>
              <a:rPr lang="en-US" dirty="0"/>
              <a:t> </a:t>
            </a:r>
            <a:r>
              <a:rPr lang="en-US" dirty="0" smtClean="0"/>
              <a:t>{</a:t>
            </a:r>
          </a:p>
          <a:p>
            <a:r>
              <a:rPr lang="en-US" dirty="0"/>
              <a:t> </a:t>
            </a:r>
            <a:r>
              <a:rPr lang="en-US" dirty="0" smtClean="0"/>
              <a:t>       /* Layer 2 */</a:t>
            </a:r>
            <a:endParaRPr lang="en-US" dirty="0"/>
          </a:p>
          <a:p>
            <a:r>
              <a:rPr lang="en-US" dirty="0"/>
              <a:t>        </a:t>
            </a:r>
            <a:r>
              <a:rPr lang="en-US" dirty="0" err="1"/>
              <a:t>packet.</a:t>
            </a:r>
            <a:r>
              <a:rPr lang="en-US" b="1" dirty="0" err="1">
                <a:solidFill>
                  <a:srgbClr val="0070C0"/>
                </a:solidFill>
              </a:rPr>
              <a:t>emit</a:t>
            </a:r>
            <a:r>
              <a:rPr lang="en-US" dirty="0"/>
              <a:t>(</a:t>
            </a:r>
            <a:r>
              <a:rPr lang="en-US" dirty="0" err="1"/>
              <a:t>hdr.ethernet</a:t>
            </a:r>
            <a:r>
              <a:rPr lang="en-US" dirty="0"/>
              <a:t>);</a:t>
            </a:r>
          </a:p>
          <a:p>
            <a:r>
              <a:rPr lang="en-US" dirty="0"/>
              <a:t>        </a:t>
            </a:r>
            <a:r>
              <a:rPr lang="en-US" dirty="0" err="1"/>
              <a:t>packet.</a:t>
            </a:r>
            <a:r>
              <a:rPr lang="en-US" b="1" dirty="0" err="1">
                <a:solidFill>
                  <a:srgbClr val="0070C0"/>
                </a:solidFill>
              </a:rPr>
              <a:t>emit</a:t>
            </a:r>
            <a:r>
              <a:rPr lang="en-US" dirty="0"/>
              <a:t>(</a:t>
            </a:r>
            <a:r>
              <a:rPr lang="en-US" dirty="0" err="1"/>
              <a:t>hdr.vlan_tag</a:t>
            </a:r>
            <a:r>
              <a:rPr lang="en-US" dirty="0" smtClean="0"/>
              <a:t>);</a:t>
            </a:r>
          </a:p>
          <a:p>
            <a:endParaRPr lang="en-US" dirty="0"/>
          </a:p>
          <a:p>
            <a:r>
              <a:rPr lang="en-US" dirty="0" smtClean="0"/>
              <a:t>        /* Layer 2.5 */</a:t>
            </a:r>
            <a:endParaRPr lang="en-US" dirty="0"/>
          </a:p>
          <a:p>
            <a:r>
              <a:rPr lang="en-US" dirty="0"/>
              <a:t>        </a:t>
            </a:r>
            <a:r>
              <a:rPr lang="en-US" dirty="0" err="1"/>
              <a:t>packet.</a:t>
            </a:r>
            <a:r>
              <a:rPr lang="en-US" b="1" dirty="0" err="1">
                <a:solidFill>
                  <a:srgbClr val="0070C0"/>
                </a:solidFill>
              </a:rPr>
              <a:t>emit</a:t>
            </a:r>
            <a:r>
              <a:rPr lang="en-US" dirty="0"/>
              <a:t>(</a:t>
            </a:r>
            <a:r>
              <a:rPr lang="en-US" dirty="0" err="1"/>
              <a:t>hdr.mpls</a:t>
            </a:r>
            <a:r>
              <a:rPr lang="en-US" dirty="0" smtClean="0"/>
              <a:t>);</a:t>
            </a:r>
          </a:p>
          <a:p>
            <a:endParaRPr lang="en-US" dirty="0"/>
          </a:p>
          <a:p>
            <a:r>
              <a:rPr lang="en-US" dirty="0" smtClean="0"/>
              <a:t>        /* Layer 3 */</a:t>
            </a:r>
          </a:p>
          <a:p>
            <a:r>
              <a:rPr lang="en-US" dirty="0"/>
              <a:t> </a:t>
            </a:r>
            <a:r>
              <a:rPr lang="en-US" dirty="0" smtClean="0"/>
              <a:t>          /* ARP */</a:t>
            </a:r>
          </a:p>
          <a:p>
            <a:r>
              <a:rPr lang="en-US" dirty="0" smtClean="0"/>
              <a:t>        </a:t>
            </a:r>
            <a:r>
              <a:rPr lang="en-US" dirty="0" err="1" smtClean="0"/>
              <a:t>packet.</a:t>
            </a:r>
            <a:r>
              <a:rPr lang="en-US" b="1" dirty="0" err="1" smtClean="0">
                <a:solidFill>
                  <a:srgbClr val="0070C0"/>
                </a:solidFill>
              </a:rPr>
              <a:t>emit</a:t>
            </a:r>
            <a:r>
              <a:rPr lang="en-US" dirty="0" smtClean="0"/>
              <a:t>(</a:t>
            </a:r>
            <a:r>
              <a:rPr lang="en-US" dirty="0" err="1" smtClean="0"/>
              <a:t>hdr.arp</a:t>
            </a:r>
            <a:r>
              <a:rPr lang="en-US" dirty="0"/>
              <a:t>);</a:t>
            </a:r>
          </a:p>
          <a:p>
            <a:r>
              <a:rPr lang="en-US" dirty="0"/>
              <a:t>        </a:t>
            </a:r>
            <a:r>
              <a:rPr lang="en-US" dirty="0" err="1"/>
              <a:t>packet.</a:t>
            </a:r>
            <a:r>
              <a:rPr lang="en-US" b="1" dirty="0" err="1">
                <a:solidFill>
                  <a:srgbClr val="0070C0"/>
                </a:solidFill>
              </a:rPr>
              <a:t>emit</a:t>
            </a:r>
            <a:r>
              <a:rPr lang="en-US" dirty="0"/>
              <a:t>(hdr.arp_ipv4);</a:t>
            </a:r>
          </a:p>
          <a:p>
            <a:r>
              <a:rPr lang="en-US" dirty="0"/>
              <a:t>        </a:t>
            </a:r>
            <a:r>
              <a:rPr lang="en-US" dirty="0" smtClean="0"/>
              <a:t>   /* IPv4 */</a:t>
            </a:r>
          </a:p>
          <a:p>
            <a:r>
              <a:rPr lang="en-US" dirty="0" smtClean="0"/>
              <a:t>        </a:t>
            </a:r>
            <a:r>
              <a:rPr lang="en-US" dirty="0" err="1" smtClean="0"/>
              <a:t>packet.</a:t>
            </a:r>
            <a:r>
              <a:rPr lang="en-US" b="1" dirty="0" err="1" smtClean="0">
                <a:solidFill>
                  <a:srgbClr val="0070C0"/>
                </a:solidFill>
              </a:rPr>
              <a:t>emit</a:t>
            </a:r>
            <a:r>
              <a:rPr lang="en-US" dirty="0" smtClean="0"/>
              <a:t>(hdr.ipv4);</a:t>
            </a:r>
          </a:p>
          <a:p>
            <a:r>
              <a:rPr lang="en-US" dirty="0"/>
              <a:t> </a:t>
            </a:r>
            <a:r>
              <a:rPr lang="en-US" dirty="0" smtClean="0"/>
              <a:t>          /* IPv6 */</a:t>
            </a:r>
          </a:p>
          <a:p>
            <a:r>
              <a:rPr lang="en-US" dirty="0"/>
              <a:t> </a:t>
            </a:r>
            <a:r>
              <a:rPr lang="en-US" dirty="0" smtClean="0"/>
              <a:t>       </a:t>
            </a:r>
            <a:r>
              <a:rPr lang="en-US" dirty="0" err="1" smtClean="0"/>
              <a:t>packet.</a:t>
            </a:r>
            <a:r>
              <a:rPr lang="en-US" b="1" dirty="0" err="1" smtClean="0">
                <a:solidFill>
                  <a:srgbClr val="0070C0"/>
                </a:solidFill>
              </a:rPr>
              <a:t>emit</a:t>
            </a:r>
            <a:r>
              <a:rPr lang="en-US" dirty="0" smtClean="0"/>
              <a:t>(hdr.ipv6);</a:t>
            </a:r>
          </a:p>
          <a:p>
            <a:endParaRPr lang="en-US" dirty="0" smtClean="0"/>
          </a:p>
          <a:p>
            <a:r>
              <a:rPr lang="en-US" dirty="0"/>
              <a:t> </a:t>
            </a:r>
            <a:r>
              <a:rPr lang="en-US" dirty="0" smtClean="0"/>
              <a:t>       /* Layer 4 */       </a:t>
            </a:r>
            <a:endParaRPr lang="en-US" dirty="0"/>
          </a:p>
          <a:p>
            <a:r>
              <a:rPr lang="en-US" dirty="0"/>
              <a:t>        </a:t>
            </a:r>
            <a:r>
              <a:rPr lang="en-US" dirty="0" err="1"/>
              <a:t>packet.</a:t>
            </a:r>
            <a:r>
              <a:rPr lang="en-US" b="1" dirty="0" err="1">
                <a:solidFill>
                  <a:srgbClr val="0070C0"/>
                </a:solidFill>
              </a:rPr>
              <a:t>emit</a:t>
            </a:r>
            <a:r>
              <a:rPr lang="en-US" dirty="0"/>
              <a:t>(</a:t>
            </a:r>
            <a:r>
              <a:rPr lang="en-US" dirty="0" err="1"/>
              <a:t>hdr.icmp</a:t>
            </a:r>
            <a:r>
              <a:rPr lang="en-US" dirty="0" smtClean="0"/>
              <a:t>);</a:t>
            </a:r>
          </a:p>
          <a:p>
            <a:r>
              <a:rPr lang="en-US" dirty="0"/>
              <a:t> </a:t>
            </a:r>
            <a:r>
              <a:rPr lang="en-US" dirty="0" smtClean="0"/>
              <a:t>       </a:t>
            </a:r>
            <a:r>
              <a:rPr lang="en-US" dirty="0" err="1" smtClean="0"/>
              <a:t>packet.</a:t>
            </a:r>
            <a:r>
              <a:rPr lang="en-US" b="1" dirty="0" err="1" smtClean="0">
                <a:solidFill>
                  <a:srgbClr val="0070C0"/>
                </a:solidFill>
              </a:rPr>
              <a:t>emit</a:t>
            </a:r>
            <a:r>
              <a:rPr lang="en-US" dirty="0" smtClean="0"/>
              <a:t>(</a:t>
            </a:r>
            <a:r>
              <a:rPr lang="en-US" dirty="0" err="1" smtClean="0"/>
              <a:t>hdr.tcp</a:t>
            </a:r>
            <a:r>
              <a:rPr lang="en-US" dirty="0" smtClean="0"/>
              <a:t>);</a:t>
            </a:r>
          </a:p>
          <a:p>
            <a:r>
              <a:rPr lang="en-US" dirty="0"/>
              <a:t> </a:t>
            </a:r>
            <a:r>
              <a:rPr lang="en-US" dirty="0" smtClean="0"/>
              <a:t>       </a:t>
            </a:r>
            <a:r>
              <a:rPr lang="en-US" dirty="0" err="1" smtClean="0"/>
              <a:t>packet.</a:t>
            </a:r>
            <a:r>
              <a:rPr lang="en-US" b="1" dirty="0" err="1" smtClean="0">
                <a:solidFill>
                  <a:srgbClr val="0070C0"/>
                </a:solidFill>
              </a:rPr>
              <a:t>emit</a:t>
            </a:r>
            <a:r>
              <a:rPr lang="en-US" dirty="0" smtClean="0"/>
              <a:t>(</a:t>
            </a:r>
            <a:r>
              <a:rPr lang="en-US" dirty="0" err="1" smtClean="0"/>
              <a:t>hdr.udp</a:t>
            </a:r>
            <a:r>
              <a:rPr lang="en-US" dirty="0" smtClean="0"/>
              <a:t>);</a:t>
            </a:r>
            <a:endParaRPr lang="en-US" dirty="0"/>
          </a:p>
          <a:p>
            <a:r>
              <a:rPr lang="en-US" dirty="0"/>
              <a:t>    }</a:t>
            </a:r>
          </a:p>
          <a:p>
            <a:r>
              <a:rPr lang="en-US" dirty="0"/>
              <a:t>}</a:t>
            </a:r>
          </a:p>
          <a:p>
            <a:endParaRPr lang="en-US" dirty="0"/>
          </a:p>
        </p:txBody>
      </p:sp>
      <p:sp>
        <p:nvSpPr>
          <p:cNvPr id="3" name="Title 2"/>
          <p:cNvSpPr>
            <a:spLocks noGrp="1"/>
          </p:cNvSpPr>
          <p:nvPr>
            <p:ph type="title"/>
          </p:nvPr>
        </p:nvSpPr>
        <p:spPr/>
        <p:txBody>
          <a:bodyPr>
            <a:normAutofit fontScale="90000"/>
          </a:bodyPr>
          <a:lstStyle/>
          <a:p>
            <a:r>
              <a:rPr lang="en-US" dirty="0" err="1" smtClean="0"/>
              <a:t>Deparsing</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63</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Assembling the packet from headers</a:t>
            </a:r>
          </a:p>
          <a:p>
            <a:r>
              <a:rPr lang="en-US" dirty="0" smtClean="0"/>
              <a:t>Expressed as another control function</a:t>
            </a:r>
          </a:p>
          <a:p>
            <a:pPr lvl="1"/>
            <a:r>
              <a:rPr lang="en-US" dirty="0" smtClean="0"/>
              <a:t>No need for another construct</a:t>
            </a:r>
          </a:p>
          <a:p>
            <a:r>
              <a:rPr lang="en-US" dirty="0" err="1" smtClean="0"/>
              <a:t>packet_out</a:t>
            </a:r>
            <a:r>
              <a:rPr lang="en-US" dirty="0" smtClean="0"/>
              <a:t> </a:t>
            </a:r>
            <a:r>
              <a:rPr lang="mr-IN" dirty="0" smtClean="0"/>
              <a:t>–</a:t>
            </a:r>
            <a:r>
              <a:rPr lang="en-US" dirty="0" smtClean="0"/>
              <a:t> defined in core.p4</a:t>
            </a:r>
          </a:p>
          <a:p>
            <a:pPr lvl="1"/>
            <a:r>
              <a:rPr lang="en-US" dirty="0" smtClean="0"/>
              <a:t>emit(header) </a:t>
            </a:r>
            <a:r>
              <a:rPr lang="mr-IN" dirty="0" smtClean="0"/>
              <a:t>–</a:t>
            </a:r>
            <a:r>
              <a:rPr lang="en-US" dirty="0" smtClean="0"/>
              <a:t> serialize the header </a:t>
            </a:r>
            <a:r>
              <a:rPr lang="en-US" b="1" dirty="0" smtClean="0"/>
              <a:t>if </a:t>
            </a:r>
            <a:r>
              <a:rPr lang="en-US" dirty="0" smtClean="0"/>
              <a:t>it is valid</a:t>
            </a:r>
          </a:p>
          <a:p>
            <a:pPr lvl="1"/>
            <a:r>
              <a:rPr lang="en-US" dirty="0" smtClean="0"/>
              <a:t>emit(</a:t>
            </a:r>
            <a:r>
              <a:rPr lang="en-US" dirty="0" err="1" smtClean="0"/>
              <a:t>header_stack</a:t>
            </a:r>
            <a:r>
              <a:rPr lang="en-US" dirty="0" smtClean="0"/>
              <a:t>) </a:t>
            </a:r>
            <a:r>
              <a:rPr lang="mr-IN" dirty="0" smtClean="0"/>
              <a:t>–</a:t>
            </a:r>
            <a:r>
              <a:rPr lang="en-US" dirty="0" smtClean="0"/>
              <a:t> serialize the valid elements in order</a:t>
            </a:r>
          </a:p>
          <a:p>
            <a:r>
              <a:rPr lang="en-US" dirty="0" smtClean="0"/>
              <a:t>Advantages:</a:t>
            </a:r>
          </a:p>
          <a:p>
            <a:pPr lvl="1"/>
            <a:r>
              <a:rPr lang="en-US" dirty="0" smtClean="0"/>
              <a:t>Decoupling of parsing and </a:t>
            </a:r>
            <a:r>
              <a:rPr lang="en-US" dirty="0" err="1" smtClean="0"/>
              <a:t>deparsing</a:t>
            </a:r>
            <a:endParaRPr lang="en-US" dirty="0" smtClean="0"/>
          </a:p>
        </p:txBody>
      </p:sp>
    </p:spTree>
    <p:extLst>
      <p:ext uri="{BB962C8B-B14F-4D97-AF65-F5344CB8AC3E}">
        <p14:creationId xmlns:p14="http://schemas.microsoft.com/office/powerpoint/2010/main" val="333597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17" end="1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
                                            <p:txEl>
                                              <p:pRg st="20" end="2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
                                            <p:txEl>
                                              <p:pRg st="21" end="2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
                                            <p:txEl>
                                              <p:pRg st="22" end="22"/>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
                                            <p:txEl>
                                              <p:pRg st="23" end="2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
                                            <p:txEl>
                                              <p:pRg st="24" end="24"/>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
                                            <p:txEl>
                                              <p:pRg st="25" end="2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
                                            <p:txEl>
                                              <p:pRg st="6" end="6"/>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mr-IN" b="1" dirty="0"/>
              <a:t>struct</a:t>
            </a:r>
            <a:r>
              <a:rPr lang="mr-IN" dirty="0"/>
              <a:t> </a:t>
            </a:r>
            <a:r>
              <a:rPr lang="mr-IN" b="1" dirty="0" err="1">
                <a:solidFill>
                  <a:srgbClr val="00B050"/>
                </a:solidFill>
              </a:rPr>
              <a:t>my_headers_t</a:t>
            </a:r>
            <a:r>
              <a:rPr lang="mr-IN" dirty="0"/>
              <a:t> {</a:t>
            </a:r>
          </a:p>
          <a:p>
            <a:r>
              <a:rPr lang="mr-IN" dirty="0"/>
              <a:t>    </a:t>
            </a:r>
            <a:r>
              <a:rPr lang="mr-IN" b="1" dirty="0" err="1">
                <a:solidFill>
                  <a:srgbClr val="00B050"/>
                </a:solidFill>
              </a:rPr>
              <a:t>ethernet_t</a:t>
            </a:r>
            <a:r>
              <a:rPr lang="mr-IN" dirty="0"/>
              <a:t>     </a:t>
            </a:r>
            <a:r>
              <a:rPr lang="mr-IN" dirty="0" err="1"/>
              <a:t>ethernet</a:t>
            </a:r>
            <a:r>
              <a:rPr lang="mr-IN" dirty="0"/>
              <a:t>;</a:t>
            </a:r>
          </a:p>
          <a:p>
            <a:r>
              <a:rPr lang="mr-IN" dirty="0"/>
              <a:t>    </a:t>
            </a:r>
            <a:r>
              <a:rPr lang="mr-IN" b="1" dirty="0" err="1">
                <a:solidFill>
                  <a:srgbClr val="00B050"/>
                </a:solidFill>
              </a:rPr>
              <a:t>vlan_tag_t</a:t>
            </a:r>
            <a:r>
              <a:rPr lang="mr-IN" dirty="0"/>
              <a:t> [2] </a:t>
            </a:r>
            <a:r>
              <a:rPr lang="mr-IN" dirty="0" err="1"/>
              <a:t>vlan_tag</a:t>
            </a:r>
            <a:r>
              <a:rPr lang="mr-IN" dirty="0" smtClean="0"/>
              <a:t>;</a:t>
            </a:r>
            <a:endParaRPr lang="mr-IN" dirty="0"/>
          </a:p>
          <a:p>
            <a:r>
              <a:rPr lang="mr-IN" dirty="0"/>
              <a:t>    </a:t>
            </a:r>
            <a:r>
              <a:rPr lang="mr-IN" b="1" dirty="0" err="1">
                <a:solidFill>
                  <a:srgbClr val="00B050"/>
                </a:solidFill>
              </a:rPr>
              <a:t>mpls_t</a:t>
            </a:r>
            <a:r>
              <a:rPr lang="mr-IN" b="1" dirty="0">
                <a:solidFill>
                  <a:srgbClr val="00B050"/>
                </a:solidFill>
              </a:rPr>
              <a:t> </a:t>
            </a:r>
            <a:r>
              <a:rPr lang="en-US" dirty="0" smtClean="0"/>
              <a:t>    </a:t>
            </a:r>
            <a:r>
              <a:rPr lang="mr-IN" dirty="0" smtClean="0"/>
              <a:t>[</a:t>
            </a:r>
            <a:r>
              <a:rPr lang="mr-IN" dirty="0"/>
              <a:t>5] </a:t>
            </a:r>
            <a:r>
              <a:rPr lang="mr-IN" dirty="0" err="1" smtClean="0"/>
              <a:t>mpls</a:t>
            </a:r>
            <a:r>
              <a:rPr lang="mr-IN" dirty="0" smtClean="0"/>
              <a:t>;</a:t>
            </a:r>
            <a:endParaRPr lang="en-US" dirty="0" smtClean="0"/>
          </a:p>
          <a:p>
            <a:r>
              <a:rPr lang="mr-IN" dirty="0" smtClean="0"/>
              <a:t>    </a:t>
            </a:r>
            <a:r>
              <a:rPr lang="mr-IN" b="1" dirty="0" err="1">
                <a:solidFill>
                  <a:srgbClr val="00B050"/>
                </a:solidFill>
              </a:rPr>
              <a:t>arp_t</a:t>
            </a:r>
            <a:r>
              <a:rPr lang="mr-IN" b="1" dirty="0">
                <a:solidFill>
                  <a:srgbClr val="00B050"/>
                </a:solidFill>
              </a:rPr>
              <a:t> </a:t>
            </a:r>
            <a:r>
              <a:rPr lang="mr-IN" dirty="0"/>
              <a:t>         </a:t>
            </a:r>
            <a:r>
              <a:rPr lang="mr-IN" dirty="0" err="1"/>
              <a:t>arp</a:t>
            </a:r>
            <a:r>
              <a:rPr lang="mr-IN" dirty="0"/>
              <a:t>;</a:t>
            </a:r>
          </a:p>
          <a:p>
            <a:r>
              <a:rPr lang="mr-IN" dirty="0"/>
              <a:t>    </a:t>
            </a:r>
            <a:r>
              <a:rPr lang="mr-IN" b="1" dirty="0">
                <a:solidFill>
                  <a:srgbClr val="00B050"/>
                </a:solidFill>
              </a:rPr>
              <a:t>arp_ipv4_t</a:t>
            </a:r>
            <a:r>
              <a:rPr lang="mr-IN" dirty="0"/>
              <a:t>     arp_ipv4</a:t>
            </a:r>
            <a:r>
              <a:rPr lang="mr-IN" dirty="0" smtClean="0"/>
              <a:t>;</a:t>
            </a:r>
            <a:endParaRPr lang="en-US" dirty="0"/>
          </a:p>
          <a:p>
            <a:r>
              <a:rPr lang="mr-IN" dirty="0" smtClean="0"/>
              <a:t>    </a:t>
            </a:r>
            <a:r>
              <a:rPr lang="mr-IN" b="1" dirty="0">
                <a:solidFill>
                  <a:srgbClr val="00B050"/>
                </a:solidFill>
              </a:rPr>
              <a:t>ipv4_t</a:t>
            </a:r>
            <a:r>
              <a:rPr lang="mr-IN" dirty="0"/>
              <a:t>         ipv4</a:t>
            </a:r>
            <a:r>
              <a:rPr lang="mr-IN" dirty="0" smtClean="0"/>
              <a:t>;</a:t>
            </a:r>
            <a:endParaRPr lang="en-US" dirty="0" smtClean="0"/>
          </a:p>
          <a:p>
            <a:r>
              <a:rPr lang="en-US" dirty="0"/>
              <a:t> </a:t>
            </a:r>
            <a:r>
              <a:rPr lang="en-US" dirty="0" smtClean="0"/>
              <a:t>   </a:t>
            </a:r>
            <a:r>
              <a:rPr lang="en-US" b="1" dirty="0" smtClean="0">
                <a:solidFill>
                  <a:srgbClr val="00B050"/>
                </a:solidFill>
              </a:rPr>
              <a:t>ipv6_t</a:t>
            </a:r>
            <a:r>
              <a:rPr lang="en-US" dirty="0" smtClean="0"/>
              <a:t>         ipv6;</a:t>
            </a:r>
            <a:endParaRPr lang="mr-IN" dirty="0"/>
          </a:p>
          <a:p>
            <a:r>
              <a:rPr lang="mr-IN" dirty="0"/>
              <a:t>    </a:t>
            </a:r>
            <a:r>
              <a:rPr lang="mr-IN" b="1" dirty="0" err="1">
                <a:solidFill>
                  <a:srgbClr val="00B050"/>
                </a:solidFill>
              </a:rPr>
              <a:t>icmp_t</a:t>
            </a:r>
            <a:r>
              <a:rPr lang="mr-IN" dirty="0"/>
              <a:t>         </a:t>
            </a:r>
            <a:r>
              <a:rPr lang="mr-IN" dirty="0" err="1"/>
              <a:t>icmp</a:t>
            </a:r>
            <a:r>
              <a:rPr lang="mr-IN" dirty="0"/>
              <a:t>;</a:t>
            </a:r>
          </a:p>
          <a:p>
            <a:r>
              <a:rPr lang="en-US" dirty="0" smtClean="0"/>
              <a:t>    </a:t>
            </a:r>
            <a:r>
              <a:rPr lang="en-US" b="1" dirty="0" err="1" smtClean="0">
                <a:solidFill>
                  <a:srgbClr val="00B050"/>
                </a:solidFill>
              </a:rPr>
              <a:t>tcp_t</a:t>
            </a:r>
            <a:r>
              <a:rPr lang="en-US" dirty="0" smtClean="0"/>
              <a:t>          </a:t>
            </a:r>
            <a:r>
              <a:rPr lang="en-US" dirty="0" err="1" smtClean="0"/>
              <a:t>tcp</a:t>
            </a:r>
            <a:r>
              <a:rPr lang="en-US" dirty="0" smtClean="0"/>
              <a:t>;</a:t>
            </a:r>
          </a:p>
          <a:p>
            <a:r>
              <a:rPr lang="en-US" dirty="0"/>
              <a:t> </a:t>
            </a:r>
            <a:r>
              <a:rPr lang="en-US" dirty="0" smtClean="0"/>
              <a:t>   </a:t>
            </a:r>
            <a:r>
              <a:rPr lang="en-US" b="1" dirty="0" err="1" smtClean="0">
                <a:solidFill>
                  <a:srgbClr val="00B050"/>
                </a:solidFill>
              </a:rPr>
              <a:t>udp_t</a:t>
            </a:r>
            <a:r>
              <a:rPr lang="en-US" dirty="0" smtClean="0"/>
              <a:t>          </a:t>
            </a:r>
            <a:r>
              <a:rPr lang="en-US" dirty="0" err="1" smtClean="0"/>
              <a:t>udp</a:t>
            </a:r>
            <a:r>
              <a:rPr lang="en-US" dirty="0" smtClean="0"/>
              <a:t>;</a:t>
            </a:r>
          </a:p>
          <a:p>
            <a:r>
              <a:rPr lang="mr-IN" dirty="0" smtClean="0"/>
              <a:t>}</a:t>
            </a:r>
            <a:endParaRPr lang="en-US" dirty="0" smtClean="0"/>
          </a:p>
          <a:p>
            <a:endParaRPr lang="en-US" b="1" dirty="0" smtClean="0"/>
          </a:p>
          <a:p>
            <a:r>
              <a:rPr lang="en-US" b="1" dirty="0" smtClean="0"/>
              <a:t>control</a:t>
            </a:r>
            <a:r>
              <a:rPr lang="en-US" dirty="0" smtClean="0"/>
              <a:t> </a:t>
            </a:r>
            <a:r>
              <a:rPr lang="en-US" dirty="0" err="1"/>
              <a:t>MyDeparser</a:t>
            </a:r>
            <a:r>
              <a:rPr lang="en-US" dirty="0"/>
              <a:t>(</a:t>
            </a:r>
            <a:r>
              <a:rPr lang="en-US" b="1" dirty="0" err="1">
                <a:solidFill>
                  <a:srgbClr val="0070C0"/>
                </a:solidFill>
              </a:rPr>
              <a:t>packet_out</a:t>
            </a:r>
            <a:r>
              <a:rPr lang="en-US" dirty="0"/>
              <a:t>      packet,</a:t>
            </a:r>
          </a:p>
          <a:p>
            <a:r>
              <a:rPr lang="en-US" dirty="0"/>
              <a:t>                   </a:t>
            </a:r>
            <a:r>
              <a:rPr lang="en-US" dirty="0">
                <a:solidFill>
                  <a:srgbClr val="0070C0"/>
                </a:solidFill>
              </a:rPr>
              <a:t>in</a:t>
            </a:r>
            <a:r>
              <a:rPr lang="en-US" dirty="0"/>
              <a:t> </a:t>
            </a:r>
            <a:r>
              <a:rPr lang="en-US" b="1" dirty="0" err="1">
                <a:solidFill>
                  <a:srgbClr val="00B050"/>
                </a:solidFill>
              </a:rPr>
              <a:t>my_headers_t</a:t>
            </a:r>
            <a:r>
              <a:rPr lang="en-US" dirty="0"/>
              <a:t> </a:t>
            </a:r>
            <a:r>
              <a:rPr lang="en-US" dirty="0" err="1"/>
              <a:t>hdr</a:t>
            </a:r>
            <a:r>
              <a:rPr lang="en-US" dirty="0"/>
              <a:t>)</a:t>
            </a:r>
          </a:p>
          <a:p>
            <a:r>
              <a:rPr lang="en-US" dirty="0"/>
              <a:t>{</a:t>
            </a:r>
          </a:p>
          <a:p>
            <a:r>
              <a:rPr lang="en-US" dirty="0"/>
              <a:t>    </a:t>
            </a:r>
            <a:r>
              <a:rPr lang="en-US" b="1" dirty="0"/>
              <a:t>apply</a:t>
            </a:r>
            <a:r>
              <a:rPr lang="en-US" dirty="0"/>
              <a:t> {</a:t>
            </a:r>
          </a:p>
          <a:p>
            <a:r>
              <a:rPr lang="en-US" dirty="0" smtClean="0"/>
              <a:t>        </a:t>
            </a:r>
            <a:r>
              <a:rPr lang="en-US" dirty="0" err="1" smtClean="0"/>
              <a:t>packet.</a:t>
            </a:r>
            <a:r>
              <a:rPr lang="en-US" b="1" dirty="0" err="1" smtClean="0">
                <a:solidFill>
                  <a:srgbClr val="0070C0"/>
                </a:solidFill>
              </a:rPr>
              <a:t>emit</a:t>
            </a:r>
            <a:r>
              <a:rPr lang="en-US" dirty="0" smtClean="0"/>
              <a:t>(</a:t>
            </a:r>
            <a:r>
              <a:rPr lang="en-US" dirty="0" err="1" smtClean="0"/>
              <a:t>hdr</a:t>
            </a:r>
            <a:r>
              <a:rPr lang="en-US" dirty="0" smtClean="0"/>
              <a:t>);</a:t>
            </a:r>
          </a:p>
          <a:p>
            <a:r>
              <a:rPr lang="en-US" dirty="0"/>
              <a:t> </a:t>
            </a:r>
            <a:r>
              <a:rPr lang="en-US" dirty="0" smtClean="0"/>
              <a:t>   }</a:t>
            </a:r>
          </a:p>
          <a:p>
            <a:r>
              <a:rPr lang="en-US" dirty="0"/>
              <a:t>}</a:t>
            </a:r>
            <a:endParaRPr lang="mr-IN" dirty="0"/>
          </a:p>
          <a:p>
            <a:endParaRPr lang="en-US" dirty="0"/>
          </a:p>
        </p:txBody>
      </p:sp>
      <p:sp>
        <p:nvSpPr>
          <p:cNvPr id="3" name="Title 2"/>
          <p:cNvSpPr>
            <a:spLocks noGrp="1"/>
          </p:cNvSpPr>
          <p:nvPr>
            <p:ph type="title"/>
          </p:nvPr>
        </p:nvSpPr>
        <p:spPr/>
        <p:txBody>
          <a:bodyPr>
            <a:normAutofit fontScale="90000"/>
          </a:bodyPr>
          <a:lstStyle/>
          <a:p>
            <a:r>
              <a:rPr lang="en-US" dirty="0" smtClean="0"/>
              <a:t>Simplified </a:t>
            </a:r>
            <a:r>
              <a:rPr lang="en-US" dirty="0" err="1"/>
              <a:t>D</a:t>
            </a:r>
            <a:r>
              <a:rPr lang="en-US" dirty="0" err="1" smtClean="0"/>
              <a:t>eparsing</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64</a:t>
            </a:fld>
            <a:endParaRPr lang="en-US" dirty="0">
              <a:solidFill>
                <a:prstClr val="black">
                  <a:tint val="75000"/>
                </a:prstClr>
              </a:solidFill>
            </a:endParaRPr>
          </a:p>
        </p:txBody>
      </p:sp>
      <p:sp>
        <p:nvSpPr>
          <p:cNvPr id="5" name="Content Placeholder 4"/>
          <p:cNvSpPr>
            <a:spLocks noGrp="1"/>
          </p:cNvSpPr>
          <p:nvPr>
            <p:ph sz="half" idx="10"/>
          </p:nvPr>
        </p:nvSpPr>
        <p:spPr/>
        <p:txBody>
          <a:bodyPr/>
          <a:lstStyle/>
          <a:p>
            <a:r>
              <a:rPr lang="en-US" dirty="0" smtClean="0"/>
              <a:t>Simply keep the header struct organized</a:t>
            </a:r>
          </a:p>
          <a:p>
            <a:pPr lvl="1"/>
            <a:r>
              <a:rPr lang="en-US" dirty="0" smtClean="0"/>
              <a:t>Headers will be deparsed in order</a:t>
            </a:r>
          </a:p>
        </p:txBody>
      </p:sp>
    </p:spTree>
    <p:extLst>
      <p:ext uri="{BB962C8B-B14F-4D97-AF65-F5344CB8AC3E}">
        <p14:creationId xmlns:p14="http://schemas.microsoft.com/office/powerpoint/2010/main" val="7295708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Externs</a:t>
            </a: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65</a:t>
            </a:fld>
            <a:endParaRPr lang="en-US" dirty="0">
              <a:solidFill>
                <a:prstClr val="black">
                  <a:tint val="75000"/>
                </a:prstClr>
              </a:solidFill>
            </a:endParaRPr>
          </a:p>
        </p:txBody>
      </p:sp>
    </p:spTree>
    <p:extLst>
      <p:ext uri="{BB962C8B-B14F-4D97-AF65-F5344CB8AC3E}">
        <p14:creationId xmlns:p14="http://schemas.microsoft.com/office/powerpoint/2010/main" val="21816069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Need for Externs</a:t>
            </a:r>
            <a:endParaRPr lang="en-US" dirty="0"/>
          </a:p>
        </p:txBody>
      </p:sp>
      <p:sp>
        <p:nvSpPr>
          <p:cNvPr id="3" name="Content Placeholder 2"/>
          <p:cNvSpPr>
            <a:spLocks noGrp="1"/>
          </p:cNvSpPr>
          <p:nvPr>
            <p:ph sz="half" idx="1"/>
          </p:nvPr>
        </p:nvSpPr>
        <p:spPr>
          <a:xfrm>
            <a:off x="152400" y="742951"/>
            <a:ext cx="8686800" cy="4114800"/>
          </a:xfrm>
        </p:spPr>
        <p:txBody>
          <a:bodyPr/>
          <a:lstStyle/>
          <a:p>
            <a:r>
              <a:rPr lang="en-US" dirty="0" smtClean="0"/>
              <a:t>Most platforms contain specialized facilities</a:t>
            </a:r>
          </a:p>
          <a:p>
            <a:pPr lvl="1"/>
            <a:r>
              <a:rPr lang="en-US" dirty="0" smtClean="0"/>
              <a:t>They differ from vendor to vendor </a:t>
            </a:r>
          </a:p>
          <a:p>
            <a:pPr lvl="1"/>
            <a:r>
              <a:rPr lang="en-US" dirty="0" smtClean="0"/>
              <a:t>They can’t be expressed in the core language</a:t>
            </a:r>
          </a:p>
          <a:p>
            <a:pPr lvl="2"/>
            <a:r>
              <a:rPr lang="en-US" dirty="0" smtClean="0"/>
              <a:t>Specialized computations</a:t>
            </a:r>
          </a:p>
          <a:p>
            <a:pPr lvl="1"/>
            <a:r>
              <a:rPr lang="en-US" dirty="0" smtClean="0"/>
              <a:t>They might have control-plane accessible state or configuration</a:t>
            </a:r>
          </a:p>
          <a:p>
            <a:r>
              <a:rPr lang="en-US" dirty="0" smtClean="0"/>
              <a:t>The language should stay the same</a:t>
            </a:r>
          </a:p>
          <a:p>
            <a:pPr lvl="1"/>
            <a:r>
              <a:rPr lang="en-US" dirty="0" smtClean="0"/>
              <a:t>In P4</a:t>
            </a:r>
            <a:r>
              <a:rPr lang="en-US" baseline="-25000" dirty="0" smtClean="0"/>
              <a:t>14</a:t>
            </a:r>
            <a:r>
              <a:rPr lang="en-US" dirty="0" smtClean="0"/>
              <a:t> almost 1/3 of all the constructs were dedicated to specialized </a:t>
            </a:r>
            <a:br>
              <a:rPr lang="en-US" dirty="0" smtClean="0"/>
            </a:br>
            <a:r>
              <a:rPr lang="en-US" dirty="0" smtClean="0"/>
              <a:t>processing</a:t>
            </a:r>
          </a:p>
          <a:p>
            <a:pPr lvl="1"/>
            <a:r>
              <a:rPr lang="en-US" dirty="0" smtClean="0"/>
              <a:t>In P4</a:t>
            </a:r>
            <a:r>
              <a:rPr lang="en-US" baseline="-25000" dirty="0" smtClean="0"/>
              <a:t>16</a:t>
            </a:r>
            <a:r>
              <a:rPr lang="en-US" dirty="0" smtClean="0"/>
              <a:t> all specialized objects use the same interface</a:t>
            </a:r>
          </a:p>
          <a:p>
            <a:r>
              <a:rPr lang="en-US" dirty="0" smtClean="0"/>
              <a:t>Objects can be used even if their implementation is hidden</a:t>
            </a:r>
          </a:p>
          <a:p>
            <a:pPr lvl="1"/>
            <a:r>
              <a:rPr lang="en-US" dirty="0" smtClean="0"/>
              <a:t>Through instantiation and method calling</a:t>
            </a:r>
          </a:p>
          <a:p>
            <a:pPr lvl="1"/>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66</a:t>
            </a:fld>
            <a:endParaRPr lang="en-US" dirty="0">
              <a:solidFill>
                <a:prstClr val="black">
                  <a:tint val="75000"/>
                </a:prstClr>
              </a:solidFill>
            </a:endParaRPr>
          </a:p>
        </p:txBody>
      </p:sp>
      <p:grpSp>
        <p:nvGrpSpPr>
          <p:cNvPr id="5" name="Group 4"/>
          <p:cNvGrpSpPr/>
          <p:nvPr/>
        </p:nvGrpSpPr>
        <p:grpSpPr>
          <a:xfrm>
            <a:off x="7924800" y="895350"/>
            <a:ext cx="800528" cy="1626876"/>
            <a:chOff x="3140100" y="1954364"/>
            <a:chExt cx="1124342" cy="1626876"/>
          </a:xfrm>
        </p:grpSpPr>
        <p:grpSp>
          <p:nvGrpSpPr>
            <p:cNvPr id="6" name="Group 5"/>
            <p:cNvGrpSpPr/>
            <p:nvPr/>
          </p:nvGrpSpPr>
          <p:grpSpPr>
            <a:xfrm>
              <a:off x="3140100" y="1954364"/>
              <a:ext cx="1124342" cy="1626876"/>
              <a:chOff x="1485649" y="3204985"/>
              <a:chExt cx="1124341" cy="2169168"/>
            </a:xfrm>
          </p:grpSpPr>
          <p:sp>
            <p:nvSpPr>
              <p:cNvPr id="20" name="Rectangle 19"/>
              <p:cNvSpPr/>
              <p:nvPr/>
            </p:nvSpPr>
            <p:spPr>
              <a:xfrm>
                <a:off x="1492629" y="3216474"/>
                <a:ext cx="1117361" cy="2157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81639" tIns="40820" rIns="81639" bIns="40820" rtlCol="0" anchor="ctr"/>
              <a:lstStyle/>
              <a:p>
                <a:pPr algn="ctr" defTabSz="457200">
                  <a:buClrTx/>
                  <a:buFontTx/>
                  <a:buNone/>
                </a:pPr>
                <a:endParaRPr lang="en-US" sz="2500" kern="1200" dirty="0">
                  <a:solidFill>
                    <a:prstClr val="black"/>
                  </a:solidFill>
                </a:endParaRPr>
              </a:p>
            </p:txBody>
          </p:sp>
          <p:sp>
            <p:nvSpPr>
              <p:cNvPr id="21" name="Rectangle 20"/>
              <p:cNvSpPr/>
              <p:nvPr/>
            </p:nvSpPr>
            <p:spPr>
              <a:xfrm>
                <a:off x="1485649" y="3204985"/>
                <a:ext cx="1124341" cy="2157680"/>
              </a:xfrm>
              <a:prstGeom prst="rect">
                <a:avLst/>
              </a:prstGeom>
              <a:solidFill>
                <a:schemeClr val="lt1">
                  <a:alpha val="7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defTabSz="457200">
                  <a:buClrTx/>
                  <a:buFontTx/>
                  <a:buNone/>
                </a:pPr>
                <a:endParaRPr lang="en-US" sz="1125" kern="1200">
                  <a:solidFill>
                    <a:prstClr val="black"/>
                  </a:solidFill>
                </a:endParaRPr>
              </a:p>
            </p:txBody>
          </p:sp>
        </p:grpSp>
        <p:grpSp>
          <p:nvGrpSpPr>
            <p:cNvPr id="7" name="Group 6"/>
            <p:cNvGrpSpPr/>
            <p:nvPr/>
          </p:nvGrpSpPr>
          <p:grpSpPr>
            <a:xfrm>
              <a:off x="3233752" y="2042277"/>
              <a:ext cx="909363" cy="1479832"/>
              <a:chOff x="2449931" y="225721"/>
              <a:chExt cx="909363" cy="1973109"/>
            </a:xfrm>
          </p:grpSpPr>
          <p:sp>
            <p:nvSpPr>
              <p:cNvPr id="8" name="Rectangle 7"/>
              <p:cNvSpPr/>
              <p:nvPr/>
            </p:nvSpPr>
            <p:spPr>
              <a:xfrm>
                <a:off x="2449931" y="225721"/>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9" name="Rectangle 8"/>
              <p:cNvSpPr/>
              <p:nvPr/>
            </p:nvSpPr>
            <p:spPr>
              <a:xfrm>
                <a:off x="2449931" y="56313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0" name="Rectangle 9"/>
              <p:cNvSpPr/>
              <p:nvPr/>
            </p:nvSpPr>
            <p:spPr>
              <a:xfrm>
                <a:off x="2449931" y="902860"/>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1" name="Rectangle 10"/>
              <p:cNvSpPr/>
              <p:nvPr/>
            </p:nvSpPr>
            <p:spPr>
              <a:xfrm>
                <a:off x="2449931" y="1244322"/>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2" name="Rectangle 11"/>
              <p:cNvSpPr/>
              <p:nvPr/>
            </p:nvSpPr>
            <p:spPr>
              <a:xfrm>
                <a:off x="2449931" y="1919144"/>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3" name="Rectangle 12"/>
              <p:cNvSpPr/>
              <p:nvPr/>
            </p:nvSpPr>
            <p:spPr>
              <a:xfrm>
                <a:off x="2449931" y="1581733"/>
                <a:ext cx="527194" cy="27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4" name="Trapezoid 13"/>
              <p:cNvSpPr/>
              <p:nvPr/>
            </p:nvSpPr>
            <p:spPr>
              <a:xfrm rot="5400000">
                <a:off x="3080394" y="231171"/>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5" name="Trapezoid 14"/>
              <p:cNvSpPr/>
              <p:nvPr/>
            </p:nvSpPr>
            <p:spPr>
              <a:xfrm rot="5400000">
                <a:off x="3085058" y="56858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6" name="Trapezoid 15"/>
              <p:cNvSpPr/>
              <p:nvPr/>
            </p:nvSpPr>
            <p:spPr>
              <a:xfrm rot="5400000">
                <a:off x="3085058" y="908310"/>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7" name="Trapezoid 16"/>
              <p:cNvSpPr/>
              <p:nvPr/>
            </p:nvSpPr>
            <p:spPr>
              <a:xfrm rot="5400000">
                <a:off x="3080394" y="125872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8" name="Trapezoid 17"/>
              <p:cNvSpPr/>
              <p:nvPr/>
            </p:nvSpPr>
            <p:spPr>
              <a:xfrm rot="5400000">
                <a:off x="3080394" y="1587183"/>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sp>
            <p:nvSpPr>
              <p:cNvPr id="19" name="Trapezoid 18"/>
              <p:cNvSpPr/>
              <p:nvPr/>
            </p:nvSpPr>
            <p:spPr>
              <a:xfrm rot="5400000">
                <a:off x="3080394" y="1924594"/>
                <a:ext cx="279686" cy="268786"/>
              </a:xfrm>
              <a:prstGeom prst="trapezoid">
                <a:avLst>
                  <a:gd name="adj" fmla="val 30807"/>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125" kern="1200">
                  <a:solidFill>
                    <a:prstClr val="white"/>
                  </a:solidFill>
                </a:endParaRPr>
              </a:p>
            </p:txBody>
          </p:sp>
        </p:grpSp>
      </p:grpSp>
      <p:grpSp>
        <p:nvGrpSpPr>
          <p:cNvPr id="22" name="Group 21"/>
          <p:cNvGrpSpPr/>
          <p:nvPr/>
        </p:nvGrpSpPr>
        <p:grpSpPr>
          <a:xfrm>
            <a:off x="8004218" y="988213"/>
            <a:ext cx="577514" cy="192174"/>
            <a:chOff x="2657965" y="2953540"/>
            <a:chExt cx="577514" cy="192174"/>
          </a:xfrm>
        </p:grpSpPr>
        <p:sp>
          <p:nvSpPr>
            <p:cNvPr id="23" name="5-Point Star 22"/>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4" name="Heart 23"/>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5" name="Sun 24"/>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26" name="Group 25"/>
          <p:cNvGrpSpPr/>
          <p:nvPr/>
        </p:nvGrpSpPr>
        <p:grpSpPr>
          <a:xfrm>
            <a:off x="8004218" y="1258925"/>
            <a:ext cx="577514" cy="192174"/>
            <a:chOff x="2657965" y="2953540"/>
            <a:chExt cx="577514" cy="192174"/>
          </a:xfrm>
        </p:grpSpPr>
        <p:sp>
          <p:nvSpPr>
            <p:cNvPr id="27" name="5-Point Star 26"/>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8" name="Heart 27"/>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29" name="Sun 28"/>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30" name="Group 29"/>
          <p:cNvGrpSpPr/>
          <p:nvPr/>
        </p:nvGrpSpPr>
        <p:grpSpPr>
          <a:xfrm>
            <a:off x="8004218" y="1508708"/>
            <a:ext cx="577514" cy="192174"/>
            <a:chOff x="2657965" y="2953540"/>
            <a:chExt cx="577514" cy="192174"/>
          </a:xfrm>
        </p:grpSpPr>
        <p:sp>
          <p:nvSpPr>
            <p:cNvPr id="31" name="5-Point Star 30"/>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2" name="Heart 31"/>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33" name="Sun 32"/>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34" name="Group 33"/>
          <p:cNvGrpSpPr/>
          <p:nvPr/>
        </p:nvGrpSpPr>
        <p:grpSpPr>
          <a:xfrm>
            <a:off x="8004218" y="1769113"/>
            <a:ext cx="577514" cy="192174"/>
            <a:chOff x="2657965" y="2953540"/>
            <a:chExt cx="577514" cy="192174"/>
          </a:xfrm>
        </p:grpSpPr>
        <p:sp>
          <p:nvSpPr>
            <p:cNvPr id="35" name="5-Point Star 34"/>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6" name="Heart 35"/>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37" name="Sun 36"/>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38" name="Group 37"/>
          <p:cNvGrpSpPr/>
          <p:nvPr/>
        </p:nvGrpSpPr>
        <p:grpSpPr>
          <a:xfrm>
            <a:off x="8004218" y="2033170"/>
            <a:ext cx="577514" cy="192174"/>
            <a:chOff x="2657965" y="2953540"/>
            <a:chExt cx="577514" cy="192174"/>
          </a:xfrm>
        </p:grpSpPr>
        <p:sp>
          <p:nvSpPr>
            <p:cNvPr id="39" name="5-Point Star 38"/>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40" name="Heart 39"/>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41" name="Sun 40"/>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grpSp>
        <p:nvGrpSpPr>
          <p:cNvPr id="42" name="Group 41"/>
          <p:cNvGrpSpPr/>
          <p:nvPr/>
        </p:nvGrpSpPr>
        <p:grpSpPr>
          <a:xfrm>
            <a:off x="8004218" y="2261423"/>
            <a:ext cx="577514" cy="192174"/>
            <a:chOff x="2657965" y="2953540"/>
            <a:chExt cx="577514" cy="192174"/>
          </a:xfrm>
        </p:grpSpPr>
        <p:sp>
          <p:nvSpPr>
            <p:cNvPr id="43" name="5-Point Star 42"/>
            <p:cNvSpPr/>
            <p:nvPr/>
          </p:nvSpPr>
          <p:spPr>
            <a:xfrm>
              <a:off x="3095281" y="2970814"/>
              <a:ext cx="140198" cy="140198"/>
            </a:xfrm>
            <a:prstGeom prst="star5">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44" name="Heart 43"/>
            <p:cNvSpPr/>
            <p:nvPr/>
          </p:nvSpPr>
          <p:spPr>
            <a:xfrm>
              <a:off x="2838723" y="2983373"/>
              <a:ext cx="152400" cy="152400"/>
            </a:xfrm>
            <a:prstGeom prst="heart">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45" name="Sun 44"/>
            <p:cNvSpPr/>
            <p:nvPr/>
          </p:nvSpPr>
          <p:spPr>
            <a:xfrm>
              <a:off x="2657965" y="2953540"/>
              <a:ext cx="192174" cy="192174"/>
            </a:xfrm>
            <a:prstGeom prst="sun">
              <a:avLst>
                <a:gd name="adj" fmla="val 21163"/>
              </a:avLst>
            </a:prstGeom>
            <a:gradFill>
              <a:gsLst>
                <a:gs pos="0">
                  <a:schemeClr val="accent6">
                    <a:shade val="51000"/>
                    <a:satMod val="130000"/>
                  </a:schemeClr>
                </a:gs>
                <a:gs pos="80000">
                  <a:schemeClr val="accent6">
                    <a:lumMod val="60000"/>
                    <a:lumOff val="40000"/>
                  </a:schemeClr>
                </a:gs>
                <a:gs pos="100000">
                  <a:srgbClr val="FFFF00"/>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defTabSz="457200">
                <a:buClrTx/>
                <a:buFontTx/>
                <a:buNone/>
              </a:pPr>
              <a:endParaRPr lang="en-US" sz="1800" kern="1200">
                <a:solidFill>
                  <a:prstClr val="white"/>
                </a:solidFill>
              </a:endParaRPr>
            </a:p>
          </p:txBody>
        </p:sp>
      </p:grpSp>
    </p:spTree>
    <p:extLst>
      <p:ext uri="{BB962C8B-B14F-4D97-AF65-F5344CB8AC3E}">
        <p14:creationId xmlns:p14="http://schemas.microsoft.com/office/powerpoint/2010/main" val="149240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5" presetClass="entr" presetSubtype="1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heckerboard(across)">
                                      <p:cBhvr>
                                        <p:cTn id="19" dur="500"/>
                                        <p:tgtEl>
                                          <p:spTgt spid="38"/>
                                        </p:tgtEl>
                                      </p:cBhvr>
                                    </p:animEffect>
                                  </p:childTnLst>
                                </p:cTn>
                              </p:par>
                            </p:childTnLst>
                          </p:cTn>
                        </p:par>
                        <p:par>
                          <p:cTn id="20" fill="hold">
                            <p:stCondLst>
                              <p:cond delay="1500"/>
                            </p:stCondLst>
                            <p:childTnLst>
                              <p:par>
                                <p:cTn id="21" presetID="5" presetClass="entr" presetSubtype="10"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par>
                          <p:cTn id="24" fill="hold">
                            <p:stCondLst>
                              <p:cond delay="2000"/>
                            </p:stCondLst>
                            <p:childTnLst>
                              <p:par>
                                <p:cTn id="25" presetID="5" presetClass="entr" presetSubtype="10"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childTnLst>
                          </p:cTn>
                        </p:par>
                        <p:par>
                          <p:cTn id="28" fill="hold">
                            <p:stCondLst>
                              <p:cond delay="2500"/>
                            </p:stCondLst>
                            <p:childTnLst>
                              <p:par>
                                <p:cTn id="29" presetID="5" presetClass="entr" presetSubtype="1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checkerboard(across)">
                                      <p:cBhvr>
                                        <p:cTn id="31" dur="500"/>
                                        <p:tgtEl>
                                          <p:spTgt spid="42"/>
                                        </p:tgtEl>
                                      </p:cBhvr>
                                    </p:animEffec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Stateless and Stateful Objects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67</a:t>
            </a:fld>
            <a:endParaRPr lang="en-US" dirty="0">
              <a:solidFill>
                <a:prstClr val="black">
                  <a:tint val="75000"/>
                </a:prstClr>
              </a:solidFill>
            </a:endParaRPr>
          </a:p>
        </p:txBody>
      </p:sp>
      <p:sp>
        <p:nvSpPr>
          <p:cNvPr id="3" name="Content Placeholder 2"/>
          <p:cNvSpPr>
            <a:spLocks noGrp="1"/>
          </p:cNvSpPr>
          <p:nvPr>
            <p:ph sz="half" idx="1"/>
          </p:nvPr>
        </p:nvSpPr>
        <p:spPr/>
        <p:txBody>
          <a:bodyPr/>
          <a:lstStyle/>
          <a:p>
            <a:r>
              <a:rPr lang="en-US" dirty="0" smtClean="0"/>
              <a:t>Stateless Objects: Reinitialized for each packet</a:t>
            </a:r>
          </a:p>
          <a:p>
            <a:pPr lvl="1"/>
            <a:r>
              <a:rPr lang="en-US" dirty="0" smtClean="0"/>
              <a:t>Variables (metadata), packet headers, </a:t>
            </a:r>
            <a:r>
              <a:rPr lang="en-US" dirty="0" err="1" smtClean="0"/>
              <a:t>packet_in</a:t>
            </a:r>
            <a:r>
              <a:rPr lang="en-US" dirty="0" smtClean="0"/>
              <a:t>, </a:t>
            </a:r>
            <a:r>
              <a:rPr lang="en-US" dirty="0" err="1" smtClean="0"/>
              <a:t>packet_out</a:t>
            </a:r>
            <a:endParaRPr lang="en-US" dirty="0" smtClean="0"/>
          </a:p>
          <a:p>
            <a:r>
              <a:rPr lang="en-US" dirty="0" smtClean="0"/>
              <a:t>Stateful Objects: </a:t>
            </a:r>
            <a:r>
              <a:rPr lang="en-US" dirty="0"/>
              <a:t>K</a:t>
            </a:r>
            <a:r>
              <a:rPr lang="en-US" dirty="0" smtClean="0"/>
              <a:t>eep their state between packets</a:t>
            </a:r>
          </a:p>
          <a:p>
            <a:pPr lvl="1"/>
            <a:r>
              <a:rPr lang="en-US" dirty="0" smtClean="0"/>
              <a:t>Tables</a:t>
            </a:r>
          </a:p>
          <a:p>
            <a:pPr lvl="1"/>
            <a:r>
              <a:rPr lang="en-US" dirty="0" smtClean="0"/>
              <a:t>Externs</a:t>
            </a:r>
            <a:endParaRPr lang="en-US" dirty="0"/>
          </a:p>
          <a:p>
            <a:pPr lvl="2"/>
            <a:r>
              <a:rPr lang="en-US" dirty="0" smtClean="0"/>
              <a:t>V1 architecture: Counters</a:t>
            </a:r>
            <a:r>
              <a:rPr lang="en-US" dirty="0"/>
              <a:t>, </a:t>
            </a:r>
            <a:r>
              <a:rPr lang="en-US" dirty="0" smtClean="0"/>
              <a:t>Meters, Registers, Parser Value Sets, Selectors, etc.</a:t>
            </a:r>
            <a:endParaRPr lang="en-US" dirty="0"/>
          </a:p>
          <a:p>
            <a:endParaRPr lang="en-US" dirty="0"/>
          </a:p>
        </p:txBody>
      </p:sp>
      <p:graphicFrame>
        <p:nvGraphicFramePr>
          <p:cNvPr id="10" name="Content Placeholder 4"/>
          <p:cNvGraphicFramePr>
            <a:graphicFrameLocks noGrp="1"/>
          </p:cNvGraphicFramePr>
          <p:nvPr>
            <p:ph sz="half" idx="10"/>
            <p:extLst/>
          </p:nvPr>
        </p:nvGraphicFramePr>
        <p:xfrm>
          <a:off x="152400" y="2571750"/>
          <a:ext cx="8686800" cy="2260665"/>
        </p:xfrm>
        <a:graphic>
          <a:graphicData uri="http://schemas.openxmlformats.org/drawingml/2006/table">
            <a:tbl>
              <a:tblPr firstRow="1" bandRow="1">
                <a:tableStyleId>{5C22544A-7EE6-4342-B048-85BDC9FD1C3A}</a:tableStyleId>
              </a:tblPr>
              <a:tblGrid>
                <a:gridCol w="1737360"/>
                <a:gridCol w="1737360"/>
                <a:gridCol w="1737360"/>
                <a:gridCol w="1737360"/>
                <a:gridCol w="1737360"/>
              </a:tblGrid>
              <a:tr h="260317">
                <a:tc rowSpan="2">
                  <a:txBody>
                    <a:bodyPr/>
                    <a:lstStyle/>
                    <a:p>
                      <a:pPr algn="ctr"/>
                      <a:r>
                        <a:rPr lang="en-US" dirty="0" smtClean="0"/>
                        <a:t>Object</a:t>
                      </a:r>
                      <a:endParaRPr lang="en-US" dirty="0"/>
                    </a:p>
                  </a:txBody>
                  <a:tcPr anchor="ctr"/>
                </a:tc>
                <a:tc gridSpan="2">
                  <a:txBody>
                    <a:bodyPr/>
                    <a:lstStyle/>
                    <a:p>
                      <a:pPr algn="ctr"/>
                      <a:r>
                        <a:rPr lang="en-US" dirty="0" smtClean="0"/>
                        <a:t>Data Plane Interface</a:t>
                      </a:r>
                      <a:endParaRPr lang="en-US" dirty="0"/>
                    </a:p>
                  </a:txBody>
                  <a:tcPr anchor="ctr">
                    <a:solidFill>
                      <a:schemeClr val="accent3"/>
                    </a:solidFill>
                  </a:tcPr>
                </a:tc>
                <a:tc hMerge="1">
                  <a:txBody>
                    <a:bodyPr/>
                    <a:lstStyle/>
                    <a:p>
                      <a:endParaRPr lang="en-US" dirty="0"/>
                    </a:p>
                  </a:txBody>
                  <a:tcPr/>
                </a:tc>
                <a:tc gridSpan="2">
                  <a:txBody>
                    <a:bodyPr/>
                    <a:lstStyle/>
                    <a:p>
                      <a:pPr algn="ctr"/>
                      <a:r>
                        <a:rPr lang="en-US" dirty="0" smtClean="0"/>
                        <a:t>Control Plane</a:t>
                      </a:r>
                      <a:r>
                        <a:rPr lang="en-US" baseline="0" dirty="0" smtClean="0"/>
                        <a:t> Can</a:t>
                      </a:r>
                      <a:endParaRPr lang="en-US" dirty="0"/>
                    </a:p>
                  </a:txBody>
                  <a:tcPr anchor="ctr">
                    <a:solidFill>
                      <a:schemeClr val="accent6"/>
                    </a:solidFill>
                  </a:tcPr>
                </a:tc>
                <a:tc hMerge="1">
                  <a:txBody>
                    <a:bodyPr/>
                    <a:lstStyle/>
                    <a:p>
                      <a:endParaRPr lang="en-US" dirty="0"/>
                    </a:p>
                  </a:txBody>
                  <a:tcPr/>
                </a:tc>
              </a:tr>
              <a:tr h="260317">
                <a:tc vMerge="1">
                  <a:txBody>
                    <a:bodyPr/>
                    <a:lstStyle/>
                    <a:p>
                      <a:endParaRPr lang="en-US"/>
                    </a:p>
                  </a:txBody>
                  <a:tcPr/>
                </a:tc>
                <a:tc>
                  <a:txBody>
                    <a:bodyPr/>
                    <a:lstStyle/>
                    <a:p>
                      <a:pPr algn="ctr"/>
                      <a:r>
                        <a:rPr lang="en-US" dirty="0" smtClean="0"/>
                        <a:t>Read State</a:t>
                      </a:r>
                      <a:endParaRPr lang="en-US" dirty="0"/>
                    </a:p>
                  </a:txBody>
                  <a:tcPr anchor="ctr">
                    <a:solidFill>
                      <a:schemeClr val="accent3"/>
                    </a:solidFill>
                  </a:tcPr>
                </a:tc>
                <a:tc>
                  <a:txBody>
                    <a:bodyPr/>
                    <a:lstStyle/>
                    <a:p>
                      <a:pPr algn="ctr"/>
                      <a:r>
                        <a:rPr lang="en-US" dirty="0" smtClean="0"/>
                        <a:t>Modify/Write State</a:t>
                      </a:r>
                      <a:endParaRPr lang="en-US" dirty="0"/>
                    </a:p>
                  </a:txBody>
                  <a:tcPr anchor="ctr">
                    <a:solidFill>
                      <a:schemeClr val="accent3"/>
                    </a:solidFill>
                  </a:tcPr>
                </a:tc>
                <a:tc>
                  <a:txBody>
                    <a:bodyPr/>
                    <a:lstStyle/>
                    <a:p>
                      <a:pPr algn="ctr"/>
                      <a:r>
                        <a:rPr lang="en-US" dirty="0" smtClean="0"/>
                        <a:t>Read</a:t>
                      </a:r>
                      <a:endParaRPr lang="en-US" dirty="0"/>
                    </a:p>
                  </a:txBody>
                  <a:tcPr anchor="ctr">
                    <a:solidFill>
                      <a:schemeClr val="accent6"/>
                    </a:solidFill>
                  </a:tcPr>
                </a:tc>
                <a:tc>
                  <a:txBody>
                    <a:bodyPr/>
                    <a:lstStyle/>
                    <a:p>
                      <a:pPr algn="ctr"/>
                      <a:r>
                        <a:rPr lang="en-US" dirty="0" smtClean="0"/>
                        <a:t>Modify/Write</a:t>
                      </a:r>
                      <a:endParaRPr lang="en-US" dirty="0"/>
                    </a:p>
                  </a:txBody>
                  <a:tcPr anchor="ctr">
                    <a:solidFill>
                      <a:schemeClr val="accent6"/>
                    </a:solidFill>
                  </a:tcPr>
                </a:tc>
              </a:tr>
              <a:tr h="337833">
                <a:tc>
                  <a:txBody>
                    <a:bodyPr/>
                    <a:lstStyle/>
                    <a:p>
                      <a:pPr algn="ctr"/>
                      <a:r>
                        <a:rPr lang="en-US" sz="1200" dirty="0" smtClean="0"/>
                        <a:t>Table</a:t>
                      </a:r>
                      <a:endParaRPr lang="en-US" sz="1200" dirty="0"/>
                    </a:p>
                  </a:txBody>
                  <a:tcPr anchor="ctr"/>
                </a:tc>
                <a:tc>
                  <a:txBody>
                    <a:bodyPr/>
                    <a:lstStyle/>
                    <a:p>
                      <a:pPr algn="ctr"/>
                      <a:r>
                        <a:rPr lang="en-US" sz="1200" dirty="0" smtClean="0"/>
                        <a:t>apply()</a:t>
                      </a:r>
                      <a:endParaRPr lang="en-US" sz="1200" dirty="0"/>
                    </a:p>
                  </a:txBody>
                  <a:tcPr anchor="ctr"/>
                </a:tc>
                <a:tc>
                  <a:txBody>
                    <a:bodyPr/>
                    <a:lstStyle/>
                    <a:p>
                      <a:pPr algn="ctr"/>
                      <a:r>
                        <a:rPr lang="en-US" sz="1200" dirty="0" smtClean="0"/>
                        <a:t>---</a:t>
                      </a:r>
                      <a:endParaRPr lang="en-US" sz="1200" dirty="0"/>
                    </a:p>
                  </a:txBody>
                  <a:tcPr anchor="ctr"/>
                </a:tc>
                <a:tc>
                  <a:txBody>
                    <a:bodyPr/>
                    <a:lstStyle/>
                    <a:p>
                      <a:pPr algn="ctr"/>
                      <a:r>
                        <a:rPr lang="en-US" sz="1200" dirty="0" smtClean="0"/>
                        <a:t>Yes</a:t>
                      </a:r>
                      <a:endParaRPr lang="en-US" sz="1200" dirty="0"/>
                    </a:p>
                  </a:txBody>
                  <a:tcPr anchor="ctr"/>
                </a:tc>
                <a:tc>
                  <a:txBody>
                    <a:bodyPr/>
                    <a:lstStyle/>
                    <a:p>
                      <a:pPr algn="ctr"/>
                      <a:r>
                        <a:rPr lang="en-US" sz="1200" dirty="0" smtClean="0"/>
                        <a:t>Yes</a:t>
                      </a:r>
                      <a:endParaRPr lang="en-US" sz="1200" dirty="0"/>
                    </a:p>
                  </a:txBody>
                  <a:tcPr anchor="ctr"/>
                </a:tc>
              </a:tr>
              <a:tr h="337833">
                <a:tc>
                  <a:txBody>
                    <a:bodyPr/>
                    <a:lstStyle/>
                    <a:p>
                      <a:pPr algn="ctr"/>
                      <a:r>
                        <a:rPr lang="en-US" sz="1200" dirty="0" smtClean="0"/>
                        <a:t>Parser</a:t>
                      </a:r>
                      <a:r>
                        <a:rPr lang="en-US" sz="1200" baseline="0" dirty="0" smtClean="0"/>
                        <a:t> Value Set</a:t>
                      </a:r>
                      <a:endParaRPr lang="en-US" sz="1200" dirty="0"/>
                    </a:p>
                  </a:txBody>
                  <a:tcPr anchor="ctr"/>
                </a:tc>
                <a:tc>
                  <a:txBody>
                    <a:bodyPr/>
                    <a:lstStyle/>
                    <a:p>
                      <a:pPr algn="ctr"/>
                      <a:r>
                        <a:rPr lang="en-US" sz="1200" dirty="0" smtClean="0"/>
                        <a:t>get()</a:t>
                      </a:r>
                      <a:endParaRPr lang="en-US" sz="1200" dirty="0"/>
                    </a:p>
                  </a:txBody>
                  <a:tcPr anchor="ctr"/>
                </a:tc>
                <a:tc>
                  <a:txBody>
                    <a:bodyPr/>
                    <a:lstStyle/>
                    <a:p>
                      <a:pPr algn="ctr"/>
                      <a:r>
                        <a:rPr lang="en-US" sz="1200" dirty="0" smtClean="0"/>
                        <a:t>---</a:t>
                      </a:r>
                      <a:endParaRPr lang="en-US" sz="1200" dirty="0"/>
                    </a:p>
                  </a:txBody>
                  <a:tcPr anchor="ctr"/>
                </a:tc>
                <a:tc>
                  <a:txBody>
                    <a:bodyPr/>
                    <a:lstStyle/>
                    <a:p>
                      <a:pPr algn="ctr"/>
                      <a:r>
                        <a:rPr lang="en-US" sz="1200" dirty="0" smtClean="0"/>
                        <a:t>Yes</a:t>
                      </a:r>
                      <a:endParaRPr lang="en-US" sz="1200" dirty="0"/>
                    </a:p>
                  </a:txBody>
                  <a:tcPr anchor="ctr"/>
                </a:tc>
                <a:tc>
                  <a:txBody>
                    <a:bodyPr/>
                    <a:lstStyle/>
                    <a:p>
                      <a:pPr algn="ctr"/>
                      <a:r>
                        <a:rPr lang="en-US" sz="1200" dirty="0" smtClean="0"/>
                        <a:t>Yes</a:t>
                      </a:r>
                      <a:endParaRPr lang="en-US" sz="1200" dirty="0"/>
                    </a:p>
                  </a:txBody>
                  <a:tcPr anchor="ctr"/>
                </a:tc>
              </a:tr>
              <a:tr h="337833">
                <a:tc>
                  <a:txBody>
                    <a:bodyPr/>
                    <a:lstStyle/>
                    <a:p>
                      <a:pPr algn="ctr"/>
                      <a:r>
                        <a:rPr lang="en-US" sz="1200" dirty="0" smtClean="0"/>
                        <a:t>Counter</a:t>
                      </a:r>
                      <a:endParaRPr lang="en-US" sz="1200" dirty="0"/>
                    </a:p>
                  </a:txBody>
                  <a:tcPr anchor="ctr"/>
                </a:tc>
                <a:tc>
                  <a:txBody>
                    <a:bodyPr/>
                    <a:lstStyle/>
                    <a:p>
                      <a:pPr algn="ctr"/>
                      <a:r>
                        <a:rPr lang="en-US" sz="1200" dirty="0" smtClean="0"/>
                        <a:t>---</a:t>
                      </a:r>
                      <a:endParaRPr lang="en-US" sz="1200" dirty="0"/>
                    </a:p>
                  </a:txBody>
                  <a:tcPr anchor="ctr"/>
                </a:tc>
                <a:tc>
                  <a:txBody>
                    <a:bodyPr/>
                    <a:lstStyle/>
                    <a:p>
                      <a:pPr algn="ctr"/>
                      <a:r>
                        <a:rPr lang="en-US" sz="1200" dirty="0" smtClean="0"/>
                        <a:t>count()</a:t>
                      </a:r>
                      <a:endParaRPr lang="en-US" sz="1200" dirty="0"/>
                    </a:p>
                  </a:txBody>
                  <a:tcPr anchor="ctr"/>
                </a:tc>
                <a:tc>
                  <a:txBody>
                    <a:bodyPr/>
                    <a:lstStyle/>
                    <a:p>
                      <a:pPr algn="ctr"/>
                      <a:r>
                        <a:rPr lang="en-US" sz="1200" dirty="0" smtClean="0"/>
                        <a:t>Yes</a:t>
                      </a:r>
                      <a:endParaRPr lang="en-US" sz="1200" dirty="0"/>
                    </a:p>
                  </a:txBody>
                  <a:tcPr anchor="ctr"/>
                </a:tc>
                <a:tc>
                  <a:txBody>
                    <a:bodyPr/>
                    <a:lstStyle/>
                    <a:p>
                      <a:pPr algn="ctr"/>
                      <a:r>
                        <a:rPr lang="en-US" sz="1200" dirty="0" smtClean="0"/>
                        <a:t>Yes*</a:t>
                      </a:r>
                      <a:endParaRPr lang="en-US" sz="1200" dirty="0"/>
                    </a:p>
                  </a:txBody>
                  <a:tcPr anchor="ctr"/>
                </a:tc>
              </a:tr>
              <a:tr h="337833">
                <a:tc>
                  <a:txBody>
                    <a:bodyPr/>
                    <a:lstStyle/>
                    <a:p>
                      <a:pPr algn="ctr"/>
                      <a:r>
                        <a:rPr lang="en-US" sz="1200" dirty="0" smtClean="0"/>
                        <a:t>Meter</a:t>
                      </a:r>
                      <a:endParaRPr lang="en-US" sz="1200" dirty="0"/>
                    </a:p>
                  </a:txBody>
                  <a:tcPr anchor="ctr"/>
                </a:tc>
                <a:tc gridSpan="2">
                  <a:txBody>
                    <a:bodyPr/>
                    <a:lstStyle/>
                    <a:p>
                      <a:pPr algn="ctr"/>
                      <a:r>
                        <a:rPr lang="en-US" sz="1200" dirty="0" smtClean="0"/>
                        <a:t>execute ()</a:t>
                      </a:r>
                      <a:endParaRPr lang="en-US" sz="1200" dirty="0"/>
                    </a:p>
                  </a:txBody>
                  <a:tcPr anchor="ctr"/>
                </a:tc>
                <a:tc hMerge="1">
                  <a:txBody>
                    <a:bodyPr/>
                    <a:lstStyle/>
                    <a:p>
                      <a:endParaRPr lang="en-US" dirty="0"/>
                    </a:p>
                  </a:txBody>
                  <a:tcPr/>
                </a:tc>
                <a:tc>
                  <a:txBody>
                    <a:bodyPr/>
                    <a:lstStyle/>
                    <a:p>
                      <a:pPr algn="ctr"/>
                      <a:r>
                        <a:rPr lang="en-US" sz="1200" dirty="0" smtClean="0"/>
                        <a:t>Configuration</a:t>
                      </a:r>
                      <a:r>
                        <a:rPr lang="en-US" sz="1200" baseline="0" dirty="0" smtClean="0"/>
                        <a:t> Only</a:t>
                      </a:r>
                      <a:endParaRPr lang="en-US" sz="1200" dirty="0"/>
                    </a:p>
                  </a:txBody>
                  <a:tcPr anchor="ctr"/>
                </a:tc>
                <a:tc>
                  <a:txBody>
                    <a:bodyPr/>
                    <a:lstStyle/>
                    <a:p>
                      <a:pPr algn="ctr"/>
                      <a:r>
                        <a:rPr lang="en-US" sz="1200" dirty="0" smtClean="0"/>
                        <a:t>Configuration Only</a:t>
                      </a:r>
                      <a:endParaRPr lang="en-US" sz="1200" dirty="0"/>
                    </a:p>
                  </a:txBody>
                  <a:tcPr anchor="ctr"/>
                </a:tc>
              </a:tr>
              <a:tr h="337833">
                <a:tc>
                  <a:txBody>
                    <a:bodyPr/>
                    <a:lstStyle/>
                    <a:p>
                      <a:pPr algn="ctr"/>
                      <a:r>
                        <a:rPr lang="en-US" sz="1200" dirty="0" smtClean="0"/>
                        <a:t>Register</a:t>
                      </a:r>
                      <a:endParaRPr lang="en-US" sz="1200" dirty="0"/>
                    </a:p>
                  </a:txBody>
                  <a:tcPr anchor="ctr"/>
                </a:tc>
                <a:tc>
                  <a:txBody>
                    <a:bodyPr/>
                    <a:lstStyle/>
                    <a:p>
                      <a:pPr algn="ctr"/>
                      <a:r>
                        <a:rPr lang="en-US" sz="1200" dirty="0" smtClean="0"/>
                        <a:t>read()</a:t>
                      </a:r>
                      <a:endParaRPr lang="en-US" sz="1200" dirty="0"/>
                    </a:p>
                  </a:txBody>
                  <a:tcPr anchor="ctr"/>
                </a:tc>
                <a:tc>
                  <a:txBody>
                    <a:bodyPr/>
                    <a:lstStyle/>
                    <a:p>
                      <a:pPr algn="ctr"/>
                      <a:r>
                        <a:rPr lang="en-US" sz="1200" dirty="0" smtClean="0"/>
                        <a:t>write()</a:t>
                      </a:r>
                      <a:endParaRPr lang="en-US" sz="1200" dirty="0"/>
                    </a:p>
                  </a:txBody>
                  <a:tcPr anchor="ctr"/>
                </a:tc>
                <a:tc>
                  <a:txBody>
                    <a:bodyPr/>
                    <a:lstStyle/>
                    <a:p>
                      <a:pPr algn="ctr"/>
                      <a:r>
                        <a:rPr lang="en-US" sz="1200" dirty="0" smtClean="0"/>
                        <a:t>Yes</a:t>
                      </a:r>
                      <a:endParaRPr lang="en-US" sz="1200" dirty="0"/>
                    </a:p>
                  </a:txBody>
                  <a:tcPr anchor="ctr"/>
                </a:tc>
                <a:tc>
                  <a:txBody>
                    <a:bodyPr/>
                    <a:lstStyle/>
                    <a:p>
                      <a:pPr algn="ctr"/>
                      <a:r>
                        <a:rPr lang="en-US" sz="1200" dirty="0" smtClean="0"/>
                        <a:t>Yes</a:t>
                      </a:r>
                      <a:endParaRPr lang="en-US" sz="1200" dirty="0"/>
                    </a:p>
                  </a:txBody>
                  <a:tcPr anchor="ctr"/>
                </a:tc>
              </a:tr>
            </a:tbl>
          </a:graphicData>
        </a:graphic>
      </p:graphicFrame>
    </p:spTree>
    <p:extLst>
      <p:ext uri="{BB962C8B-B14F-4D97-AF65-F5344CB8AC3E}">
        <p14:creationId xmlns:p14="http://schemas.microsoft.com/office/powerpoint/2010/main" val="21945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lstStyle/>
          <a:p>
            <a:pPr marL="0" indent="0">
              <a:buNone/>
            </a:pPr>
            <a:r>
              <a:rPr lang="en-US" b="1" dirty="0" smtClean="0">
                <a:solidFill>
                  <a:srgbClr val="00B0F0"/>
                </a:solidFill>
              </a:rPr>
              <a:t>/* Definition in v1model.p4 */</a:t>
            </a:r>
          </a:p>
          <a:p>
            <a:pPr marL="0" indent="0">
              <a:buNone/>
            </a:pPr>
            <a:endParaRPr lang="en-US" b="1" dirty="0" smtClean="0"/>
          </a:p>
          <a:p>
            <a:pPr marL="0" indent="0">
              <a:buNone/>
            </a:pPr>
            <a:r>
              <a:rPr lang="en-US" b="1" dirty="0" smtClean="0"/>
              <a:t>enum</a:t>
            </a:r>
            <a:r>
              <a:rPr lang="en-US" dirty="0" smtClean="0"/>
              <a:t> </a:t>
            </a:r>
            <a:r>
              <a:rPr lang="en-US" b="1" dirty="0" err="1">
                <a:solidFill>
                  <a:srgbClr val="00B050"/>
                </a:solidFill>
              </a:rPr>
              <a:t>CounterType</a:t>
            </a:r>
            <a:r>
              <a:rPr lang="en-US" dirty="0">
                <a:solidFill>
                  <a:srgbClr val="00B050"/>
                </a:solidFill>
              </a:rPr>
              <a:t> </a:t>
            </a:r>
            <a:r>
              <a:rPr lang="en-US" dirty="0"/>
              <a:t>{</a:t>
            </a:r>
          </a:p>
          <a:p>
            <a:pPr marL="0" indent="0">
              <a:buNone/>
            </a:pPr>
            <a:r>
              <a:rPr lang="en-US" dirty="0"/>
              <a:t>    packets,</a:t>
            </a:r>
          </a:p>
          <a:p>
            <a:pPr marL="0" indent="0">
              <a:buNone/>
            </a:pPr>
            <a:r>
              <a:rPr lang="en-US" dirty="0"/>
              <a:t>    bytes,</a:t>
            </a:r>
          </a:p>
          <a:p>
            <a:pPr marL="0" indent="0">
              <a:buNone/>
            </a:pPr>
            <a:r>
              <a:rPr lang="en-US" dirty="0"/>
              <a:t>    </a:t>
            </a:r>
            <a:r>
              <a:rPr lang="en-US" dirty="0" err="1"/>
              <a:t>packets_and_bytes</a:t>
            </a:r>
            <a:endParaRPr lang="en-US" dirty="0"/>
          </a:p>
          <a:p>
            <a:pPr marL="0" indent="0">
              <a:buNone/>
            </a:pPr>
            <a:r>
              <a:rPr lang="en-US" dirty="0"/>
              <a:t>}</a:t>
            </a:r>
          </a:p>
          <a:p>
            <a:pPr marL="0" indent="0">
              <a:buNone/>
            </a:pPr>
            <a:endParaRPr lang="en-US" dirty="0" smtClean="0"/>
          </a:p>
          <a:p>
            <a:pPr marL="0" indent="0">
              <a:buNone/>
            </a:pPr>
            <a:r>
              <a:rPr lang="en-US" dirty="0" smtClean="0">
                <a:solidFill>
                  <a:srgbClr val="00B0F0"/>
                </a:solidFill>
              </a:rPr>
              <a:t>/* An array of counters of a given type */</a:t>
            </a:r>
          </a:p>
          <a:p>
            <a:pPr marL="0" indent="0">
              <a:buNone/>
            </a:pPr>
            <a:r>
              <a:rPr lang="en-US" b="1" dirty="0" smtClean="0"/>
              <a:t>extern</a:t>
            </a:r>
            <a:r>
              <a:rPr lang="en-US" dirty="0" smtClean="0"/>
              <a:t> </a:t>
            </a:r>
            <a:r>
              <a:rPr lang="en-US" dirty="0"/>
              <a:t>counter {</a:t>
            </a:r>
          </a:p>
          <a:p>
            <a:pPr marL="0" indent="0">
              <a:buNone/>
            </a:pPr>
            <a:r>
              <a:rPr lang="en-US" dirty="0"/>
              <a:t>    counter(</a:t>
            </a:r>
            <a:r>
              <a:rPr lang="en-US" b="1" dirty="0">
                <a:solidFill>
                  <a:srgbClr val="00B050"/>
                </a:solidFill>
              </a:rPr>
              <a:t>bit</a:t>
            </a:r>
            <a:r>
              <a:rPr lang="en-US" dirty="0">
                <a:solidFill>
                  <a:srgbClr val="00B050"/>
                </a:solidFill>
              </a:rPr>
              <a:t>&lt;32&gt;</a:t>
            </a:r>
            <a:r>
              <a:rPr lang="en-US" dirty="0"/>
              <a:t> </a:t>
            </a:r>
            <a:r>
              <a:rPr lang="en-US" dirty="0" err="1" smtClean="0"/>
              <a:t>instance_count</a:t>
            </a:r>
            <a:r>
              <a:rPr lang="en-US" dirty="0" smtClean="0"/>
              <a:t>, </a:t>
            </a:r>
            <a:r>
              <a:rPr lang="en-US" b="1" dirty="0" err="1">
                <a:solidFill>
                  <a:srgbClr val="00B050"/>
                </a:solidFill>
              </a:rPr>
              <a:t>CounterType</a:t>
            </a:r>
            <a:r>
              <a:rPr lang="en-US" dirty="0"/>
              <a:t> type);</a:t>
            </a:r>
          </a:p>
          <a:p>
            <a:pPr marL="0" indent="0">
              <a:buNone/>
            </a:pPr>
            <a:r>
              <a:rPr lang="en-US" dirty="0"/>
              <a:t>    </a:t>
            </a:r>
            <a:r>
              <a:rPr lang="en-US" b="1" dirty="0">
                <a:solidFill>
                  <a:srgbClr val="00B050"/>
                </a:solidFill>
              </a:rPr>
              <a:t>void</a:t>
            </a:r>
            <a:r>
              <a:rPr lang="en-US" dirty="0"/>
              <a:t> count(</a:t>
            </a:r>
            <a:r>
              <a:rPr lang="en-US" b="1" dirty="0">
                <a:solidFill>
                  <a:srgbClr val="0070C0"/>
                </a:solidFill>
              </a:rPr>
              <a:t>in</a:t>
            </a:r>
            <a:r>
              <a:rPr lang="en-US" b="1" dirty="0"/>
              <a:t> </a:t>
            </a:r>
            <a:r>
              <a:rPr lang="en-US" b="1" dirty="0">
                <a:solidFill>
                  <a:srgbClr val="00B050"/>
                </a:solidFill>
              </a:rPr>
              <a:t>bit</a:t>
            </a:r>
            <a:r>
              <a:rPr lang="en-US" dirty="0"/>
              <a:t>&lt;32&gt; index);</a:t>
            </a:r>
          </a:p>
          <a:p>
            <a:pPr marL="0" indent="0">
              <a:buNone/>
            </a:pPr>
            <a:r>
              <a:rPr lang="en-US" dirty="0"/>
              <a:t>}</a:t>
            </a:r>
          </a:p>
          <a:p>
            <a:pPr marL="0" indent="0">
              <a:buNone/>
            </a:pPr>
            <a:endParaRPr lang="en-US" dirty="0"/>
          </a:p>
        </p:txBody>
      </p:sp>
      <p:sp>
        <p:nvSpPr>
          <p:cNvPr id="2" name="Title 1"/>
          <p:cNvSpPr>
            <a:spLocks noGrp="1"/>
          </p:cNvSpPr>
          <p:nvPr>
            <p:ph type="title"/>
          </p:nvPr>
        </p:nvSpPr>
        <p:spPr/>
        <p:txBody>
          <a:bodyPr>
            <a:normAutofit fontScale="90000"/>
          </a:bodyPr>
          <a:lstStyle/>
          <a:p>
            <a:r>
              <a:rPr lang="en-US" dirty="0" smtClean="0"/>
              <a:t>Counters in V1 Architecture</a:t>
            </a:r>
            <a:endParaRPr lang="en-US" dirty="0"/>
          </a:p>
        </p:txBody>
      </p:sp>
      <p:sp>
        <p:nvSpPr>
          <p:cNvPr id="5" name="Slide Number Placeholder 4"/>
          <p:cNvSpPr>
            <a:spLocks noGrp="1"/>
          </p:cNvSpPr>
          <p:nvPr>
            <p:ph type="sldNum" sz="quarter" idx="4"/>
          </p:nvPr>
        </p:nvSpPr>
        <p:spPr/>
        <p:txBody>
          <a:bodyPr/>
          <a:lstStyle/>
          <a:p>
            <a:fld id="{7D98702C-BA5F-8D4B-B23D-DEB8E47CE420}" type="slidenum">
              <a:rPr lang="en-US" smtClean="0">
                <a:solidFill>
                  <a:prstClr val="black">
                    <a:tint val="75000"/>
                  </a:prstClr>
                </a:solidFill>
              </a:rPr>
              <a:pPr/>
              <a:t>68</a:t>
            </a:fld>
            <a:endParaRPr lang="en-US" dirty="0">
              <a:solidFill>
                <a:prstClr val="black">
                  <a:tint val="75000"/>
                </a:prstClr>
              </a:solidFill>
            </a:endParaRPr>
          </a:p>
        </p:txBody>
      </p:sp>
      <p:sp>
        <p:nvSpPr>
          <p:cNvPr id="7" name="Content Placeholder 6"/>
          <p:cNvSpPr>
            <a:spLocks noGrp="1"/>
          </p:cNvSpPr>
          <p:nvPr>
            <p:ph sz="half" idx="10"/>
          </p:nvPr>
        </p:nvSpPr>
        <p:spPr/>
        <p:txBody>
          <a:bodyPr/>
          <a:lstStyle/>
          <a:p>
            <a:r>
              <a:rPr lang="en-US" dirty="0" smtClean="0"/>
              <a:t>Extern definition contains</a:t>
            </a:r>
          </a:p>
          <a:p>
            <a:pPr lvl="1"/>
            <a:r>
              <a:rPr lang="en-US" dirty="0" smtClean="0"/>
              <a:t>The instantiation method</a:t>
            </a:r>
          </a:p>
          <a:p>
            <a:pPr lvl="2"/>
            <a:r>
              <a:rPr lang="en-US" dirty="0" smtClean="0"/>
              <a:t>Has the same name as the extern</a:t>
            </a:r>
          </a:p>
          <a:p>
            <a:pPr lvl="2"/>
            <a:r>
              <a:rPr lang="en-US" dirty="0" smtClean="0"/>
              <a:t>Is evaluated at compile-time</a:t>
            </a:r>
          </a:p>
          <a:p>
            <a:pPr lvl="1"/>
            <a:r>
              <a:rPr lang="en-US" dirty="0" smtClean="0"/>
              <a:t>Methods to access the extern</a:t>
            </a:r>
          </a:p>
          <a:p>
            <a:pPr lvl="2"/>
            <a:r>
              <a:rPr lang="en-US" dirty="0" smtClean="0"/>
              <a:t>Very similar to actions</a:t>
            </a:r>
          </a:p>
          <a:p>
            <a:pPr lvl="2"/>
            <a:r>
              <a:rPr lang="en-US" dirty="0" smtClean="0"/>
              <a:t>Can return values too</a:t>
            </a:r>
          </a:p>
          <a:p>
            <a:endParaRPr lang="en-US" dirty="0"/>
          </a:p>
          <a:p>
            <a:r>
              <a:rPr lang="en-US" dirty="0" err="1" smtClean="0"/>
              <a:t>Enums</a:t>
            </a:r>
            <a:r>
              <a:rPr lang="en-US" dirty="0" smtClean="0"/>
              <a:t> in P4</a:t>
            </a:r>
            <a:r>
              <a:rPr lang="en-US" baseline="-25000" dirty="0" smtClean="0"/>
              <a:t>16</a:t>
            </a:r>
          </a:p>
          <a:p>
            <a:pPr lvl="1"/>
            <a:r>
              <a:rPr lang="en-US" dirty="0" smtClean="0"/>
              <a:t>Abstract values</a:t>
            </a:r>
          </a:p>
          <a:p>
            <a:pPr lvl="2"/>
            <a:r>
              <a:rPr lang="en-US" dirty="0" smtClean="0"/>
              <a:t>No specific (numerical representation)</a:t>
            </a:r>
            <a:endParaRPr lang="en-US" dirty="0"/>
          </a:p>
        </p:txBody>
      </p:sp>
    </p:spTree>
    <p:extLst>
      <p:ext uri="{BB962C8B-B14F-4D97-AF65-F5344CB8AC3E}">
        <p14:creationId xmlns:p14="http://schemas.microsoft.com/office/powerpoint/2010/main" val="11999059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742950"/>
            <a:ext cx="4572000" cy="4114800"/>
          </a:xfrm>
        </p:spPr>
        <p:txBody>
          <a:bodyPr>
            <a:normAutofit lnSpcReduction="10000"/>
          </a:bodyPr>
          <a:lstStyle/>
          <a:p>
            <a:r>
              <a:rPr lang="en-US" b="1" dirty="0"/>
              <a:t>control</a:t>
            </a:r>
            <a:r>
              <a:rPr lang="en-US" dirty="0"/>
              <a:t> </a:t>
            </a:r>
            <a:r>
              <a:rPr lang="en-US" dirty="0" err="1"/>
              <a:t>MyIngress</a:t>
            </a:r>
            <a:r>
              <a:rPr lang="en-US" dirty="0"/>
              <a:t>(</a:t>
            </a:r>
            <a:r>
              <a:rPr lang="en-US" b="1" dirty="0">
                <a:solidFill>
                  <a:srgbClr val="0070C0"/>
                </a:solidFill>
              </a:rPr>
              <a:t>inout</a:t>
            </a:r>
            <a:r>
              <a:rPr lang="en-US" dirty="0"/>
              <a:t> </a:t>
            </a:r>
            <a:r>
              <a:rPr lang="en-US" b="1" dirty="0" err="1">
                <a:solidFill>
                  <a:srgbClr val="00B050"/>
                </a:solidFill>
              </a:rPr>
              <a:t>my_headers_t</a:t>
            </a:r>
            <a:r>
              <a:rPr lang="en-US" dirty="0"/>
              <a:t>        </a:t>
            </a:r>
            <a:r>
              <a:rPr lang="en-US" dirty="0" err="1"/>
              <a:t>hdr</a:t>
            </a:r>
            <a:r>
              <a:rPr lang="en-US" dirty="0"/>
              <a:t>,</a:t>
            </a:r>
          </a:p>
          <a:p>
            <a:r>
              <a:rPr lang="en-US" dirty="0"/>
              <a:t>                  </a:t>
            </a:r>
            <a:r>
              <a:rPr lang="en-US" b="1" dirty="0">
                <a:solidFill>
                  <a:srgbClr val="0070C0"/>
                </a:solidFill>
              </a:rPr>
              <a:t>inout</a:t>
            </a:r>
            <a:r>
              <a:rPr lang="en-US" dirty="0"/>
              <a:t> </a:t>
            </a:r>
            <a:r>
              <a:rPr lang="en-US" b="1" dirty="0" err="1">
                <a:solidFill>
                  <a:srgbClr val="00B050"/>
                </a:solidFill>
              </a:rPr>
              <a:t>my_metadata_t</a:t>
            </a:r>
            <a:r>
              <a:rPr lang="en-US" dirty="0"/>
              <a:t>       meta,</a:t>
            </a:r>
          </a:p>
          <a:p>
            <a:r>
              <a:rPr lang="en-US" dirty="0"/>
              <a:t>                  </a:t>
            </a:r>
            <a:r>
              <a:rPr lang="en-US" b="1" dirty="0">
                <a:solidFill>
                  <a:srgbClr val="0070C0"/>
                </a:solidFill>
              </a:rPr>
              <a:t>inout</a:t>
            </a:r>
            <a:r>
              <a:rPr lang="en-US" dirty="0"/>
              <a:t> </a:t>
            </a:r>
            <a:r>
              <a:rPr lang="en-US" b="1" dirty="0" err="1">
                <a:solidFill>
                  <a:srgbClr val="00B050"/>
                </a:solidFill>
              </a:rPr>
              <a:t>standard_metadata_t</a:t>
            </a:r>
            <a:r>
              <a:rPr lang="en-US" dirty="0"/>
              <a:t> </a:t>
            </a:r>
            <a:r>
              <a:rPr lang="en-US" dirty="0" err="1"/>
              <a:t>standard_metadata</a:t>
            </a:r>
            <a:r>
              <a:rPr lang="en-US" dirty="0"/>
              <a:t>)</a:t>
            </a:r>
          </a:p>
          <a:p>
            <a:r>
              <a:rPr lang="en-US" dirty="0" smtClean="0"/>
              <a:t>{</a:t>
            </a:r>
          </a:p>
          <a:p>
            <a:r>
              <a:rPr lang="en-US" dirty="0"/>
              <a:t> </a:t>
            </a:r>
            <a:r>
              <a:rPr lang="en-US" dirty="0" smtClean="0"/>
              <a:t>  </a:t>
            </a:r>
            <a:r>
              <a:rPr lang="en-US" b="1" dirty="0" smtClean="0">
                <a:solidFill>
                  <a:srgbClr val="00B050"/>
                </a:solidFill>
              </a:rPr>
              <a:t>counter</a:t>
            </a:r>
            <a:r>
              <a:rPr lang="en-US" dirty="0" smtClean="0"/>
              <a:t>(8192, </a:t>
            </a:r>
            <a:r>
              <a:rPr lang="en-US" b="1" dirty="0" err="1" smtClean="0">
                <a:solidFill>
                  <a:srgbClr val="00B050"/>
                </a:solidFill>
              </a:rPr>
              <a:t>CounterType</a:t>
            </a:r>
            <a:r>
              <a:rPr lang="en-US" dirty="0" err="1" smtClean="0"/>
              <a:t>.</a:t>
            </a:r>
            <a:r>
              <a:rPr lang="en-US" b="1" dirty="0" err="1" smtClean="0">
                <a:solidFill>
                  <a:srgbClr val="0070C0"/>
                </a:solidFill>
              </a:rPr>
              <a:t>packets_and_bytes</a:t>
            </a:r>
            <a:r>
              <a:rPr lang="en-US" dirty="0" smtClean="0"/>
              <a:t>) </a:t>
            </a:r>
            <a:r>
              <a:rPr lang="en-US" dirty="0" err="1" smtClean="0"/>
              <a:t>ingress_bd_stats</a:t>
            </a:r>
            <a:r>
              <a:rPr lang="en-US" dirty="0" smtClean="0"/>
              <a:t>;</a:t>
            </a:r>
          </a:p>
          <a:p>
            <a:endParaRPr lang="en-US" dirty="0"/>
          </a:p>
          <a:p>
            <a:r>
              <a:rPr lang="en-US" dirty="0" smtClean="0"/>
              <a:t>   </a:t>
            </a:r>
            <a:r>
              <a:rPr lang="en-US" b="1" dirty="0" smtClean="0"/>
              <a:t>action</a:t>
            </a:r>
            <a:r>
              <a:rPr lang="en-US" dirty="0" smtClean="0"/>
              <a:t> </a:t>
            </a:r>
            <a:r>
              <a:rPr lang="en-US" dirty="0" err="1" smtClean="0"/>
              <a:t>set_bd</a:t>
            </a:r>
            <a:r>
              <a:rPr lang="en-US" dirty="0" smtClean="0"/>
              <a:t>(</a:t>
            </a:r>
            <a:r>
              <a:rPr lang="en-US" b="1" dirty="0" smtClean="0">
                <a:solidFill>
                  <a:srgbClr val="00B050"/>
                </a:solidFill>
              </a:rPr>
              <a:t>bit</a:t>
            </a:r>
            <a:r>
              <a:rPr lang="en-US" dirty="0" smtClean="0">
                <a:solidFill>
                  <a:srgbClr val="00B050"/>
                </a:solidFill>
              </a:rPr>
              <a:t>&lt;16&gt;</a:t>
            </a:r>
            <a:r>
              <a:rPr lang="en-US" dirty="0" smtClean="0"/>
              <a:t> </a:t>
            </a:r>
            <a:r>
              <a:rPr lang="en-US" dirty="0" err="1" smtClean="0"/>
              <a:t>bd</a:t>
            </a:r>
            <a:r>
              <a:rPr lang="en-US" dirty="0" smtClean="0"/>
              <a:t>, </a:t>
            </a:r>
            <a:r>
              <a:rPr lang="en-US" b="1" dirty="0" smtClean="0">
                <a:solidFill>
                  <a:srgbClr val="00B050"/>
                </a:solidFill>
              </a:rPr>
              <a:t>bit</a:t>
            </a:r>
            <a:r>
              <a:rPr lang="en-US" dirty="0" smtClean="0">
                <a:solidFill>
                  <a:srgbClr val="00B050"/>
                </a:solidFill>
              </a:rPr>
              <a:t>&lt;13&gt;</a:t>
            </a:r>
            <a:r>
              <a:rPr lang="en-US" dirty="0" smtClean="0"/>
              <a:t> </a:t>
            </a:r>
            <a:r>
              <a:rPr lang="en-US" dirty="0" err="1" smtClean="0"/>
              <a:t>bd_stat_index</a:t>
            </a:r>
            <a:r>
              <a:rPr lang="en-US" dirty="0" smtClean="0"/>
              <a:t>) {</a:t>
            </a:r>
          </a:p>
          <a:p>
            <a:r>
              <a:rPr lang="en-US" dirty="0"/>
              <a:t> </a:t>
            </a:r>
            <a:r>
              <a:rPr lang="en-US" dirty="0" smtClean="0"/>
              <a:t>      meta.l2.bd = </a:t>
            </a:r>
            <a:r>
              <a:rPr lang="en-US" dirty="0" err="1" smtClean="0"/>
              <a:t>bd</a:t>
            </a:r>
            <a:r>
              <a:rPr lang="en-US" dirty="0" smtClean="0"/>
              <a:t>;</a:t>
            </a:r>
          </a:p>
          <a:p>
            <a:r>
              <a:rPr lang="en-US" dirty="0"/>
              <a:t> </a:t>
            </a:r>
            <a:r>
              <a:rPr lang="en-US" dirty="0" smtClean="0"/>
              <a:t>      </a:t>
            </a:r>
            <a:r>
              <a:rPr lang="en-US" dirty="0" err="1" smtClean="0"/>
              <a:t>ingress_bd_stats.</a:t>
            </a:r>
            <a:r>
              <a:rPr lang="en-US" b="1" dirty="0" err="1" smtClean="0">
                <a:solidFill>
                  <a:srgbClr val="0070C0"/>
                </a:solidFill>
              </a:rPr>
              <a:t>count</a:t>
            </a:r>
            <a:r>
              <a:rPr lang="en-US" dirty="0" smtClean="0"/>
              <a:t>((</a:t>
            </a:r>
            <a:r>
              <a:rPr lang="en-US" b="1" dirty="0" smtClean="0">
                <a:solidFill>
                  <a:srgbClr val="00B050"/>
                </a:solidFill>
              </a:rPr>
              <a:t>bit</a:t>
            </a:r>
            <a:r>
              <a:rPr lang="en-US" dirty="0" smtClean="0">
                <a:solidFill>
                  <a:srgbClr val="00B050"/>
                </a:solidFill>
              </a:rPr>
              <a:t>&lt;32&gt;</a:t>
            </a:r>
            <a:r>
              <a:rPr lang="en-US" dirty="0" smtClean="0"/>
              <a:t>)</a:t>
            </a:r>
            <a:r>
              <a:rPr lang="en-US" dirty="0" err="1" smtClean="0"/>
              <a:t>bd_stat_index</a:t>
            </a:r>
            <a:r>
              <a:rPr lang="en-US" dirty="0" smtClean="0"/>
              <a:t>);</a:t>
            </a:r>
          </a:p>
          <a:p>
            <a:r>
              <a:rPr lang="en-US" dirty="0"/>
              <a:t> </a:t>
            </a:r>
            <a:r>
              <a:rPr lang="en-US" dirty="0" smtClean="0"/>
              <a:t>  }</a:t>
            </a:r>
          </a:p>
          <a:p>
            <a:endParaRPr lang="en-US" dirty="0"/>
          </a:p>
          <a:p>
            <a:r>
              <a:rPr lang="en-US" dirty="0" smtClean="0"/>
              <a:t>   </a:t>
            </a:r>
            <a:r>
              <a:rPr lang="en-US" b="1" dirty="0" smtClean="0"/>
              <a:t>table</a:t>
            </a:r>
            <a:r>
              <a:rPr lang="en-US" dirty="0" smtClean="0"/>
              <a:t> </a:t>
            </a:r>
            <a:r>
              <a:rPr lang="en-US" dirty="0" err="1" smtClean="0"/>
              <a:t>port_vlan</a:t>
            </a:r>
            <a:r>
              <a:rPr lang="en-US" dirty="0" smtClean="0"/>
              <a:t> {</a:t>
            </a:r>
          </a:p>
          <a:p>
            <a:r>
              <a:rPr lang="en-US" dirty="0"/>
              <a:t> </a:t>
            </a:r>
            <a:r>
              <a:rPr lang="en-US" dirty="0" smtClean="0"/>
              <a:t>      </a:t>
            </a:r>
            <a:r>
              <a:rPr lang="en-US" b="1" dirty="0" smtClean="0">
                <a:solidFill>
                  <a:srgbClr val="0070C0"/>
                </a:solidFill>
              </a:rPr>
              <a:t>key</a:t>
            </a:r>
            <a:r>
              <a:rPr lang="en-US" dirty="0" smtClean="0">
                <a:solidFill>
                  <a:srgbClr val="0070C0"/>
                </a:solidFill>
              </a:rPr>
              <a:t> </a:t>
            </a:r>
            <a:r>
              <a:rPr lang="en-US" dirty="0" smtClean="0"/>
              <a:t>= {</a:t>
            </a:r>
          </a:p>
          <a:p>
            <a:r>
              <a:rPr lang="en-US" dirty="0"/>
              <a:t> </a:t>
            </a:r>
            <a:r>
              <a:rPr lang="en-US" dirty="0" smtClean="0"/>
              <a:t>          </a:t>
            </a:r>
            <a:r>
              <a:rPr lang="en-US" dirty="0" err="1" smtClean="0"/>
              <a:t>standard_metadata.ingress_port</a:t>
            </a:r>
            <a:r>
              <a:rPr lang="en-US" dirty="0"/>
              <a:t> </a:t>
            </a:r>
            <a:r>
              <a:rPr lang="en-US" dirty="0" smtClean="0"/>
              <a:t>: </a:t>
            </a:r>
            <a:r>
              <a:rPr lang="en-US" b="1" dirty="0" smtClean="0">
                <a:solidFill>
                  <a:srgbClr val="0070C0"/>
                </a:solidFill>
              </a:rPr>
              <a:t>ternary</a:t>
            </a:r>
            <a:r>
              <a:rPr lang="en-US" dirty="0" smtClean="0"/>
              <a:t>;</a:t>
            </a:r>
          </a:p>
          <a:p>
            <a:r>
              <a:rPr lang="en-US" dirty="0"/>
              <a:t> </a:t>
            </a:r>
            <a:r>
              <a:rPr lang="en-US" dirty="0" smtClean="0"/>
              <a:t>          </a:t>
            </a:r>
            <a:r>
              <a:rPr lang="en-US" dirty="0" err="1" smtClean="0"/>
              <a:t>hdr.vlan_tag</a:t>
            </a:r>
            <a:r>
              <a:rPr lang="en-US" dirty="0" smtClean="0"/>
              <a:t>[0].</a:t>
            </a:r>
            <a:r>
              <a:rPr lang="en-US" dirty="0" err="1" smtClean="0"/>
              <a:t>isValid</a:t>
            </a:r>
            <a:r>
              <a:rPr lang="en-US" dirty="0" smtClean="0"/>
              <a:t>()      : </a:t>
            </a:r>
            <a:r>
              <a:rPr lang="en-US" b="1" dirty="0" smtClean="0">
                <a:solidFill>
                  <a:srgbClr val="0070C0"/>
                </a:solidFill>
              </a:rPr>
              <a:t>ternary</a:t>
            </a:r>
            <a:r>
              <a:rPr lang="en-US" dirty="0" smtClean="0"/>
              <a:t>;</a:t>
            </a:r>
          </a:p>
          <a:p>
            <a:r>
              <a:rPr lang="en-US" dirty="0"/>
              <a:t> </a:t>
            </a:r>
            <a:r>
              <a:rPr lang="en-US" dirty="0" smtClean="0"/>
              <a:t>          </a:t>
            </a:r>
            <a:r>
              <a:rPr lang="en-US" dirty="0" err="1" smtClean="0"/>
              <a:t>hdr.vlan_tag</a:t>
            </a:r>
            <a:r>
              <a:rPr lang="en-US" dirty="0" smtClean="0"/>
              <a:t>[0].vid            : </a:t>
            </a:r>
            <a:r>
              <a:rPr lang="en-US" b="1" dirty="0" smtClean="0">
                <a:solidFill>
                  <a:srgbClr val="0070C0"/>
                </a:solidFill>
              </a:rPr>
              <a:t>ternary</a:t>
            </a:r>
            <a:r>
              <a:rPr lang="en-US" dirty="0" smtClean="0"/>
              <a:t>;</a:t>
            </a:r>
          </a:p>
          <a:p>
            <a:r>
              <a:rPr lang="en-US" dirty="0"/>
              <a:t> </a:t>
            </a:r>
            <a:r>
              <a:rPr lang="en-US" dirty="0" smtClean="0"/>
              <a:t>      }</a:t>
            </a:r>
          </a:p>
          <a:p>
            <a:r>
              <a:rPr lang="en-US" dirty="0"/>
              <a:t> </a:t>
            </a:r>
            <a:r>
              <a:rPr lang="en-US" dirty="0" smtClean="0"/>
              <a:t>      </a:t>
            </a:r>
            <a:r>
              <a:rPr lang="en-US" b="1" dirty="0" smtClean="0">
                <a:solidFill>
                  <a:srgbClr val="0070C0"/>
                </a:solidFill>
              </a:rPr>
              <a:t>actions</a:t>
            </a:r>
            <a:r>
              <a:rPr lang="en-US" dirty="0" smtClean="0">
                <a:solidFill>
                  <a:srgbClr val="0070C0"/>
                </a:solidFill>
              </a:rPr>
              <a:t> </a:t>
            </a:r>
            <a:r>
              <a:rPr lang="en-US" dirty="0" smtClean="0"/>
              <a:t>= { </a:t>
            </a:r>
            <a:r>
              <a:rPr lang="en-US" dirty="0" err="1" smtClean="0"/>
              <a:t>set_bd</a:t>
            </a:r>
            <a:r>
              <a:rPr lang="en-US" dirty="0" smtClean="0"/>
              <a:t>; </a:t>
            </a:r>
            <a:r>
              <a:rPr lang="en-US" dirty="0" err="1" smtClean="0"/>
              <a:t>mark_for_drop</a:t>
            </a:r>
            <a:r>
              <a:rPr lang="en-US" dirty="0" smtClean="0"/>
              <a:t>; }</a:t>
            </a:r>
          </a:p>
          <a:p>
            <a:r>
              <a:rPr lang="en-US" dirty="0"/>
              <a:t> </a:t>
            </a:r>
            <a:r>
              <a:rPr lang="en-US" dirty="0" smtClean="0"/>
              <a:t>      </a:t>
            </a:r>
            <a:r>
              <a:rPr lang="en-US" b="1" dirty="0" err="1" smtClean="0">
                <a:solidFill>
                  <a:srgbClr val="0070C0"/>
                </a:solidFill>
              </a:rPr>
              <a:t>default_action</a:t>
            </a:r>
            <a:r>
              <a:rPr lang="en-US" dirty="0" smtClean="0">
                <a:solidFill>
                  <a:srgbClr val="0070C0"/>
                </a:solidFill>
              </a:rPr>
              <a:t> </a:t>
            </a:r>
            <a:r>
              <a:rPr lang="en-US" dirty="0" smtClean="0"/>
              <a:t>= </a:t>
            </a:r>
            <a:r>
              <a:rPr lang="en-US" dirty="0" err="1" smtClean="0"/>
              <a:t>mark_for_drop</a:t>
            </a:r>
            <a:r>
              <a:rPr lang="en-US" dirty="0" smtClean="0"/>
              <a:t>();</a:t>
            </a:r>
          </a:p>
          <a:p>
            <a:r>
              <a:rPr lang="en-US" dirty="0" smtClean="0"/>
              <a:t>    }</a:t>
            </a:r>
          </a:p>
          <a:p>
            <a:endParaRPr lang="en-US" dirty="0"/>
          </a:p>
          <a:p>
            <a:r>
              <a:rPr lang="en-US" dirty="0" smtClean="0"/>
              <a:t>    </a:t>
            </a:r>
            <a:r>
              <a:rPr lang="en-US" b="1" dirty="0" smtClean="0"/>
              <a:t>apply</a:t>
            </a:r>
            <a:r>
              <a:rPr lang="en-US" dirty="0" smtClean="0"/>
              <a:t> {</a:t>
            </a:r>
          </a:p>
          <a:p>
            <a:r>
              <a:rPr lang="en-US" dirty="0"/>
              <a:t> </a:t>
            </a:r>
            <a:r>
              <a:rPr lang="en-US" dirty="0" smtClean="0"/>
              <a:t>       </a:t>
            </a:r>
            <a:r>
              <a:rPr lang="en-US" dirty="0" err="1" smtClean="0"/>
              <a:t>port_vlan.</a:t>
            </a:r>
            <a:r>
              <a:rPr lang="en-US" b="1" dirty="0" err="1" smtClean="0">
                <a:solidFill>
                  <a:srgbClr val="0070C0"/>
                </a:solidFill>
              </a:rPr>
              <a:t>apply</a:t>
            </a:r>
            <a:r>
              <a:rPr lang="en-US" dirty="0" smtClean="0"/>
              <a:t>();</a:t>
            </a:r>
          </a:p>
          <a:p>
            <a:r>
              <a:rPr lang="en-US" dirty="0"/>
              <a:t> </a:t>
            </a:r>
            <a:r>
              <a:rPr lang="en-US" dirty="0" smtClean="0"/>
              <a:t>       . . . </a:t>
            </a:r>
          </a:p>
          <a:p>
            <a:r>
              <a:rPr lang="en-US" dirty="0"/>
              <a:t> </a:t>
            </a:r>
            <a:r>
              <a:rPr lang="en-US" dirty="0" smtClean="0"/>
              <a:t>   }</a:t>
            </a:r>
          </a:p>
          <a:p>
            <a:r>
              <a:rPr lang="en-US" dirty="0" smtClean="0"/>
              <a:t>}      </a:t>
            </a:r>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Using the V1 Architecture Counters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69</a:t>
            </a:fld>
            <a:endParaRPr lang="en-US" dirty="0">
              <a:solidFill>
                <a:prstClr val="black">
                  <a:tint val="75000"/>
                </a:prstClr>
              </a:solidFill>
            </a:endParaRPr>
          </a:p>
        </p:txBody>
      </p:sp>
      <p:sp>
        <p:nvSpPr>
          <p:cNvPr id="5" name="Content Placeholder 4"/>
          <p:cNvSpPr>
            <a:spLocks noGrp="1"/>
          </p:cNvSpPr>
          <p:nvPr>
            <p:ph sz="half" idx="10"/>
          </p:nvPr>
        </p:nvSpPr>
        <p:spPr>
          <a:xfrm>
            <a:off x="4876800" y="742950"/>
            <a:ext cx="3962400" cy="1456266"/>
          </a:xfrm>
        </p:spPr>
        <p:txBody>
          <a:bodyPr/>
          <a:lstStyle/>
          <a:p>
            <a:r>
              <a:rPr lang="en-US" dirty="0" smtClean="0"/>
              <a:t>Instantiate an extern inside the control</a:t>
            </a:r>
          </a:p>
          <a:p>
            <a:pPr lvl="1"/>
            <a:r>
              <a:rPr lang="en-US" dirty="0" smtClean="0"/>
              <a:t>Call the instantiation method</a:t>
            </a:r>
          </a:p>
          <a:p>
            <a:pPr lvl="2"/>
            <a:r>
              <a:rPr lang="en-US" dirty="0" smtClean="0"/>
              <a:t>Parameters must be known at compile-time</a:t>
            </a:r>
          </a:p>
          <a:p>
            <a:r>
              <a:rPr lang="en-US" dirty="0" smtClean="0"/>
              <a:t>Use extern’s methods in actions or directly</a:t>
            </a:r>
            <a:endParaRPr lang="en-US" dirty="0"/>
          </a:p>
        </p:txBody>
      </p:sp>
      <p:sp>
        <p:nvSpPr>
          <p:cNvPr id="6" name="Slide Number Placeholder 4"/>
          <p:cNvSpPr txBox="1">
            <a:spLocks/>
          </p:cNvSpPr>
          <p:nvPr/>
        </p:nvSpPr>
        <p:spPr>
          <a:xfrm>
            <a:off x="7924800" y="4926807"/>
            <a:ext cx="1066800" cy="159544"/>
          </a:xfrm>
          <a:prstGeom prst="rect">
            <a:avLst/>
          </a:prstGeom>
        </p:spPr>
        <p:txBody>
          <a:bodyPr vert="horz" lIns="91440" tIns="45720" rIns="91440" bIns="45720" rtlCol="0" anchor="ctr"/>
          <a:lstStyle>
            <a:defPPr>
              <a:defRPr lang="en-US"/>
            </a:defPPr>
            <a:lvl1pPr marL="0" algn="r" defTabSz="457200" rtl="0" eaLnBrk="1" latinLnBrk="0" hangingPunct="1">
              <a:defRPr sz="82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buClrTx/>
              <a:buFontTx/>
              <a:buNone/>
            </a:pPr>
            <a:fld id="{7D98702C-BA5F-8D4B-B23D-DEB8E47CE420}" type="slidenum">
              <a:rPr lang="en-US" smtClean="0">
                <a:solidFill>
                  <a:prstClr val="black">
                    <a:tint val="75000"/>
                  </a:prstClr>
                </a:solidFill>
              </a:rPr>
              <a:pPr>
                <a:buClrTx/>
                <a:buFontTx/>
                <a:buNone/>
              </a:pPr>
              <a:t>69</a:t>
            </a:fld>
            <a:endParaRPr lang="en-US" dirty="0">
              <a:solidFill>
                <a:prstClr val="black">
                  <a:tint val="75000"/>
                </a:prstClr>
              </a:solidFill>
            </a:endParaRPr>
          </a:p>
        </p:txBody>
      </p:sp>
      <p:grpSp>
        <p:nvGrpSpPr>
          <p:cNvPr id="49" name="Group 48"/>
          <p:cNvGrpSpPr/>
          <p:nvPr/>
        </p:nvGrpSpPr>
        <p:grpSpPr>
          <a:xfrm>
            <a:off x="3579556" y="3690810"/>
            <a:ext cx="3086100" cy="1017984"/>
            <a:chOff x="4133850" y="3793488"/>
            <a:chExt cx="3086100" cy="1017984"/>
          </a:xfrm>
        </p:grpSpPr>
        <p:sp>
          <p:nvSpPr>
            <p:cNvPr id="7" name="Rectangle 6"/>
            <p:cNvSpPr/>
            <p:nvPr/>
          </p:nvSpPr>
          <p:spPr>
            <a:xfrm>
              <a:off x="4133850" y="4168535"/>
              <a:ext cx="1085850" cy="107156"/>
            </a:xfrm>
            <a:prstGeom prst="rect">
              <a:avLst/>
            </a:prstGeom>
            <a:solidFill>
              <a:srgbClr val="407AAA"/>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a:solidFill>
                  <a:prstClr val="white"/>
                </a:solidFill>
                <a:latin typeface="Menlo" charset="0"/>
                <a:ea typeface="Menlo" charset="0"/>
                <a:cs typeface="Menlo" charset="0"/>
              </a:endParaRPr>
            </a:p>
          </p:txBody>
        </p:sp>
        <p:sp>
          <p:nvSpPr>
            <p:cNvPr id="8" name="Rectangle 7"/>
            <p:cNvSpPr/>
            <p:nvPr/>
          </p:nvSpPr>
          <p:spPr>
            <a:xfrm>
              <a:off x="4133850" y="4275691"/>
              <a:ext cx="1085850" cy="107156"/>
            </a:xfrm>
            <a:prstGeom prst="rect">
              <a:avLst/>
            </a:prstGeom>
            <a:solidFill>
              <a:schemeClr val="accent5">
                <a:lumMod val="40000"/>
                <a:lumOff val="6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b="1" kern="1200" dirty="0">
                  <a:solidFill>
                    <a:prstClr val="black"/>
                  </a:solidFill>
                  <a:latin typeface="Menlo" charset="0"/>
                  <a:ea typeface="Menlo" charset="0"/>
                  <a:cs typeface="Menlo" charset="0"/>
                </a:rPr>
                <a:t>matched entry</a:t>
              </a:r>
            </a:p>
          </p:txBody>
        </p:sp>
        <p:sp>
          <p:nvSpPr>
            <p:cNvPr id="9" name="Rectangle 8"/>
            <p:cNvSpPr/>
            <p:nvPr/>
          </p:nvSpPr>
          <p:spPr>
            <a:xfrm>
              <a:off x="4133850" y="4382848"/>
              <a:ext cx="1085850" cy="107156"/>
            </a:xfrm>
            <a:prstGeom prst="rect">
              <a:avLst/>
            </a:prstGeom>
            <a:solidFill>
              <a:srgbClr val="407AAA"/>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a:solidFill>
                  <a:prstClr val="white"/>
                </a:solidFill>
                <a:latin typeface="Menlo" charset="0"/>
                <a:ea typeface="Menlo" charset="0"/>
                <a:cs typeface="Menlo" charset="0"/>
              </a:endParaRPr>
            </a:p>
          </p:txBody>
        </p:sp>
        <p:sp>
          <p:nvSpPr>
            <p:cNvPr id="10" name="Rectangle 9"/>
            <p:cNvSpPr/>
            <p:nvPr/>
          </p:nvSpPr>
          <p:spPr>
            <a:xfrm>
              <a:off x="4133850" y="4061379"/>
              <a:ext cx="1085850" cy="107156"/>
            </a:xfrm>
            <a:prstGeom prst="rect">
              <a:avLst/>
            </a:prstGeom>
            <a:solidFill>
              <a:srgbClr val="407AAA"/>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a:solidFill>
                    <a:prstClr val="white"/>
                  </a:solidFill>
                  <a:latin typeface="Menlo" charset="0"/>
                  <a:ea typeface="Menlo" charset="0"/>
                  <a:cs typeface="Menlo" charset="0"/>
                </a:rPr>
                <a:t>ABCD_0123</a:t>
              </a:r>
            </a:p>
          </p:txBody>
        </p:sp>
        <p:sp>
          <p:nvSpPr>
            <p:cNvPr id="11" name="Rectangle 10"/>
            <p:cNvSpPr/>
            <p:nvPr/>
          </p:nvSpPr>
          <p:spPr>
            <a:xfrm>
              <a:off x="4133850" y="4597160"/>
              <a:ext cx="1085850" cy="107156"/>
            </a:xfrm>
            <a:prstGeom prst="rect">
              <a:avLst/>
            </a:prstGeom>
            <a:solidFill>
              <a:srgbClr val="407AAA"/>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a:solidFill>
                  <a:prstClr val="white"/>
                </a:solidFill>
                <a:latin typeface="Menlo" charset="0"/>
                <a:ea typeface="Menlo" charset="0"/>
                <a:cs typeface="Menlo" charset="0"/>
              </a:endParaRPr>
            </a:p>
          </p:txBody>
        </p:sp>
        <p:sp>
          <p:nvSpPr>
            <p:cNvPr id="12" name="Rectangle 11"/>
            <p:cNvSpPr/>
            <p:nvPr/>
          </p:nvSpPr>
          <p:spPr>
            <a:xfrm>
              <a:off x="4133850" y="4490004"/>
              <a:ext cx="1085850" cy="107156"/>
            </a:xfrm>
            <a:prstGeom prst="rect">
              <a:avLst/>
            </a:prstGeom>
            <a:solidFill>
              <a:srgbClr val="407AAA"/>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a:solidFill>
                  <a:prstClr val="white"/>
                </a:solidFill>
                <a:latin typeface="Menlo" charset="0"/>
                <a:ea typeface="Menlo" charset="0"/>
                <a:cs typeface="Menlo" charset="0"/>
              </a:endParaRPr>
            </a:p>
          </p:txBody>
        </p:sp>
        <p:sp>
          <p:nvSpPr>
            <p:cNvPr id="13" name="Rectangle 12"/>
            <p:cNvSpPr/>
            <p:nvPr/>
          </p:nvSpPr>
          <p:spPr>
            <a:xfrm>
              <a:off x="4133850" y="4704316"/>
              <a:ext cx="1085850" cy="107156"/>
            </a:xfrm>
            <a:prstGeom prst="rect">
              <a:avLst/>
            </a:prstGeom>
            <a:solidFill>
              <a:srgbClr val="407AAA"/>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a:solidFill>
                    <a:prstClr val="white"/>
                  </a:solidFill>
                  <a:latin typeface="Menlo" charset="0"/>
                  <a:ea typeface="Menlo" charset="0"/>
                  <a:cs typeface="Menlo" charset="0"/>
                </a:rPr>
                <a:t>BA8E_F007</a:t>
              </a:r>
            </a:p>
          </p:txBody>
        </p:sp>
        <p:sp>
          <p:nvSpPr>
            <p:cNvPr id="14" name="Rectangle 13"/>
            <p:cNvSpPr/>
            <p:nvPr/>
          </p:nvSpPr>
          <p:spPr>
            <a:xfrm>
              <a:off x="4133850" y="3954223"/>
              <a:ext cx="1085850" cy="1071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defTabSz="457200">
                <a:buClrTx/>
                <a:buFontTx/>
                <a:buNone/>
              </a:pPr>
              <a:r>
                <a:rPr lang="en-US" sz="750" i="1" kern="1200" dirty="0" smtClean="0">
                  <a:solidFill>
                    <a:srgbClr val="4F81BD">
                      <a:lumMod val="75000"/>
                    </a:srgbClr>
                  </a:solidFill>
                  <a:latin typeface="Menlo" charset="0"/>
                  <a:ea typeface="Menlo" charset="0"/>
                  <a:cs typeface="Menlo" charset="0"/>
                </a:rPr>
                <a:t>Key</a:t>
              </a:r>
              <a:endParaRPr lang="en-US" sz="750" i="1" kern="1200" dirty="0">
                <a:solidFill>
                  <a:srgbClr val="4F81BD">
                    <a:lumMod val="75000"/>
                  </a:srgbClr>
                </a:solidFill>
                <a:latin typeface="Menlo" charset="0"/>
                <a:ea typeface="Menlo" charset="0"/>
                <a:cs typeface="Menlo" charset="0"/>
              </a:endParaRPr>
            </a:p>
          </p:txBody>
        </p:sp>
        <p:sp>
          <p:nvSpPr>
            <p:cNvPr id="15" name="Rectangle 14"/>
            <p:cNvSpPr/>
            <p:nvPr/>
          </p:nvSpPr>
          <p:spPr>
            <a:xfrm>
              <a:off x="5219700" y="4168535"/>
              <a:ext cx="800100" cy="107156"/>
            </a:xfrm>
            <a:prstGeom prst="rect">
              <a:avLst/>
            </a:prstGeom>
            <a:solidFill>
              <a:schemeClr val="tx2">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set_bd</a:t>
              </a:r>
              <a:endParaRPr lang="en-US" sz="750" kern="1200" dirty="0">
                <a:solidFill>
                  <a:prstClr val="white"/>
                </a:solidFill>
                <a:latin typeface="Menlo" charset="0"/>
                <a:ea typeface="Menlo" charset="0"/>
                <a:cs typeface="Menlo" charset="0"/>
              </a:endParaRPr>
            </a:p>
          </p:txBody>
        </p:sp>
        <p:sp>
          <p:nvSpPr>
            <p:cNvPr id="16" name="Rectangle 15"/>
            <p:cNvSpPr/>
            <p:nvPr/>
          </p:nvSpPr>
          <p:spPr>
            <a:xfrm>
              <a:off x="5219700" y="4275691"/>
              <a:ext cx="800100" cy="107156"/>
            </a:xfrm>
            <a:prstGeom prst="rect">
              <a:avLst/>
            </a:prstGeom>
            <a:solidFill>
              <a:schemeClr val="accent5">
                <a:lumMod val="40000"/>
                <a:lumOff val="6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b="1" kern="1200" dirty="0" err="1">
                  <a:solidFill>
                    <a:prstClr val="black"/>
                  </a:solidFill>
                  <a:latin typeface="Menlo" charset="0"/>
                  <a:ea typeface="Menlo" charset="0"/>
                  <a:cs typeface="Menlo" charset="0"/>
                </a:rPr>
                <a:t>set_bd</a:t>
              </a:r>
              <a:endParaRPr lang="en-US" sz="750" b="1" kern="1200" dirty="0">
                <a:solidFill>
                  <a:prstClr val="black"/>
                </a:solidFill>
                <a:latin typeface="Menlo" charset="0"/>
                <a:ea typeface="Menlo" charset="0"/>
                <a:cs typeface="Menlo" charset="0"/>
              </a:endParaRPr>
            </a:p>
          </p:txBody>
        </p:sp>
        <p:sp>
          <p:nvSpPr>
            <p:cNvPr id="17" name="Rectangle 16"/>
            <p:cNvSpPr/>
            <p:nvPr/>
          </p:nvSpPr>
          <p:spPr>
            <a:xfrm>
              <a:off x="5219700" y="4382848"/>
              <a:ext cx="800100" cy="107156"/>
            </a:xfrm>
            <a:prstGeom prst="rect">
              <a:avLst/>
            </a:prstGeom>
            <a:solidFill>
              <a:schemeClr val="tx2">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set_bd</a:t>
              </a:r>
              <a:endParaRPr lang="en-US" sz="750" kern="1200" dirty="0">
                <a:solidFill>
                  <a:prstClr val="white"/>
                </a:solidFill>
                <a:latin typeface="Menlo" charset="0"/>
                <a:ea typeface="Menlo" charset="0"/>
                <a:cs typeface="Menlo" charset="0"/>
              </a:endParaRPr>
            </a:p>
          </p:txBody>
        </p:sp>
        <p:sp>
          <p:nvSpPr>
            <p:cNvPr id="18" name="Rectangle 17"/>
            <p:cNvSpPr/>
            <p:nvPr/>
          </p:nvSpPr>
          <p:spPr>
            <a:xfrm>
              <a:off x="5219700" y="4061379"/>
              <a:ext cx="800100" cy="107156"/>
            </a:xfrm>
            <a:prstGeom prst="rect">
              <a:avLst/>
            </a:prstGeom>
            <a:solidFill>
              <a:schemeClr val="tx2">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set_bd</a:t>
              </a:r>
              <a:endParaRPr lang="en-US" sz="750" kern="1200" dirty="0">
                <a:solidFill>
                  <a:prstClr val="white"/>
                </a:solidFill>
                <a:latin typeface="Menlo" charset="0"/>
                <a:ea typeface="Menlo" charset="0"/>
                <a:cs typeface="Menlo" charset="0"/>
              </a:endParaRPr>
            </a:p>
          </p:txBody>
        </p:sp>
        <p:sp>
          <p:nvSpPr>
            <p:cNvPr id="19" name="Rectangle 18"/>
            <p:cNvSpPr/>
            <p:nvPr/>
          </p:nvSpPr>
          <p:spPr>
            <a:xfrm>
              <a:off x="5219700" y="4597160"/>
              <a:ext cx="800100" cy="107156"/>
            </a:xfrm>
            <a:prstGeom prst="rect">
              <a:avLst/>
            </a:prstGeom>
            <a:solidFill>
              <a:schemeClr val="tx2">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set_bd</a:t>
              </a:r>
              <a:endParaRPr lang="en-US" sz="750" kern="1200" dirty="0">
                <a:solidFill>
                  <a:prstClr val="white"/>
                </a:solidFill>
                <a:latin typeface="Menlo" charset="0"/>
                <a:ea typeface="Menlo" charset="0"/>
                <a:cs typeface="Menlo" charset="0"/>
              </a:endParaRPr>
            </a:p>
          </p:txBody>
        </p:sp>
        <p:sp>
          <p:nvSpPr>
            <p:cNvPr id="20" name="Rectangle 19"/>
            <p:cNvSpPr/>
            <p:nvPr/>
          </p:nvSpPr>
          <p:spPr>
            <a:xfrm>
              <a:off x="5219700" y="4490004"/>
              <a:ext cx="800100" cy="107156"/>
            </a:xfrm>
            <a:prstGeom prst="rect">
              <a:avLst/>
            </a:prstGeom>
            <a:solidFill>
              <a:schemeClr val="tx2">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set_bd</a:t>
              </a:r>
              <a:endParaRPr lang="en-US" sz="750" kern="1200" dirty="0">
                <a:solidFill>
                  <a:prstClr val="white"/>
                </a:solidFill>
                <a:latin typeface="Menlo" charset="0"/>
                <a:ea typeface="Menlo" charset="0"/>
                <a:cs typeface="Menlo" charset="0"/>
              </a:endParaRPr>
            </a:p>
          </p:txBody>
        </p:sp>
        <p:sp>
          <p:nvSpPr>
            <p:cNvPr id="21" name="Rectangle 20"/>
            <p:cNvSpPr/>
            <p:nvPr/>
          </p:nvSpPr>
          <p:spPr>
            <a:xfrm>
              <a:off x="5219700" y="4704316"/>
              <a:ext cx="800100" cy="107156"/>
            </a:xfrm>
            <a:prstGeom prst="rect">
              <a:avLst/>
            </a:prstGeom>
            <a:solidFill>
              <a:schemeClr val="tx2">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set_bd</a:t>
              </a:r>
              <a:endParaRPr lang="en-US" sz="750" kern="1200" dirty="0">
                <a:solidFill>
                  <a:prstClr val="white"/>
                </a:solidFill>
                <a:latin typeface="Menlo" charset="0"/>
                <a:ea typeface="Menlo" charset="0"/>
                <a:cs typeface="Menlo" charset="0"/>
              </a:endParaRPr>
            </a:p>
          </p:txBody>
        </p:sp>
        <p:sp>
          <p:nvSpPr>
            <p:cNvPr id="22" name="Rectangle 21"/>
            <p:cNvSpPr/>
            <p:nvPr/>
          </p:nvSpPr>
          <p:spPr>
            <a:xfrm>
              <a:off x="5219700" y="3954223"/>
              <a:ext cx="800100" cy="10715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defTabSz="457200">
                <a:buClrTx/>
                <a:buFontTx/>
                <a:buNone/>
              </a:pPr>
              <a:r>
                <a:rPr lang="en-US" sz="750" i="1" kern="1200" dirty="0" smtClean="0">
                  <a:solidFill>
                    <a:srgbClr val="4F81BD">
                      <a:lumMod val="75000"/>
                    </a:srgbClr>
                  </a:solidFill>
                  <a:latin typeface="Menlo" charset="0"/>
                  <a:ea typeface="Menlo" charset="0"/>
                  <a:cs typeface="Menlo" charset="0"/>
                </a:rPr>
                <a:t>Action</a:t>
              </a:r>
              <a:endParaRPr lang="en-US" sz="750" i="1" kern="1200" dirty="0">
                <a:solidFill>
                  <a:srgbClr val="4F81BD">
                    <a:lumMod val="75000"/>
                  </a:srgbClr>
                </a:solidFill>
                <a:latin typeface="Menlo" charset="0"/>
                <a:ea typeface="Menlo" charset="0"/>
                <a:cs typeface="Menlo" charset="0"/>
              </a:endParaRPr>
            </a:p>
          </p:txBody>
        </p:sp>
        <p:sp>
          <p:nvSpPr>
            <p:cNvPr id="23" name="Rectangle 22"/>
            <p:cNvSpPr/>
            <p:nvPr/>
          </p:nvSpPr>
          <p:spPr>
            <a:xfrm>
              <a:off x="6019800" y="4061379"/>
              <a:ext cx="22860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a:t>
              </a:r>
              <a:endParaRPr lang="en-US" sz="750" kern="1200" dirty="0">
                <a:solidFill>
                  <a:prstClr val="white"/>
                </a:solidFill>
                <a:latin typeface="Menlo" charset="0"/>
                <a:ea typeface="Menlo" charset="0"/>
                <a:cs typeface="Menlo" charset="0"/>
              </a:endParaRPr>
            </a:p>
          </p:txBody>
        </p:sp>
        <p:sp>
          <p:nvSpPr>
            <p:cNvPr id="24" name="Rectangle 23"/>
            <p:cNvSpPr/>
            <p:nvPr/>
          </p:nvSpPr>
          <p:spPr>
            <a:xfrm>
              <a:off x="6019800" y="4168535"/>
              <a:ext cx="22860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a:t>
              </a:r>
              <a:endParaRPr lang="en-US" sz="750" kern="1200" dirty="0">
                <a:solidFill>
                  <a:prstClr val="white"/>
                </a:solidFill>
                <a:latin typeface="Menlo" charset="0"/>
                <a:ea typeface="Menlo" charset="0"/>
                <a:cs typeface="Menlo" charset="0"/>
              </a:endParaRPr>
            </a:p>
          </p:txBody>
        </p:sp>
        <p:sp>
          <p:nvSpPr>
            <p:cNvPr id="25" name="Rectangle 24"/>
            <p:cNvSpPr/>
            <p:nvPr/>
          </p:nvSpPr>
          <p:spPr>
            <a:xfrm>
              <a:off x="6019800" y="4275691"/>
              <a:ext cx="228600" cy="107156"/>
            </a:xfrm>
            <a:prstGeom prst="rect">
              <a:avLst/>
            </a:prstGeom>
            <a:solidFill>
              <a:schemeClr val="accent5">
                <a:lumMod val="40000"/>
                <a:lumOff val="6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b="1" kern="1200" dirty="0" err="1">
                  <a:solidFill>
                    <a:prstClr val="black"/>
                  </a:solidFill>
                  <a:latin typeface="Menlo" charset="0"/>
                  <a:ea typeface="Menlo" charset="0"/>
                  <a:cs typeface="Menlo" charset="0"/>
                </a:rPr>
                <a:t>bd</a:t>
              </a:r>
              <a:endParaRPr lang="en-US" sz="750" b="1" kern="1200" dirty="0">
                <a:solidFill>
                  <a:prstClr val="black"/>
                </a:solidFill>
                <a:latin typeface="Menlo" charset="0"/>
                <a:ea typeface="Menlo" charset="0"/>
                <a:cs typeface="Menlo" charset="0"/>
              </a:endParaRPr>
            </a:p>
          </p:txBody>
        </p:sp>
        <p:sp>
          <p:nvSpPr>
            <p:cNvPr id="26" name="Rectangle 25"/>
            <p:cNvSpPr/>
            <p:nvPr/>
          </p:nvSpPr>
          <p:spPr>
            <a:xfrm>
              <a:off x="6019800" y="3954380"/>
              <a:ext cx="857250" cy="10747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defTabSz="457200">
                <a:buClrTx/>
                <a:buFontTx/>
                <a:buNone/>
              </a:pPr>
              <a:r>
                <a:rPr lang="en-US" sz="750" i="1" kern="1200" dirty="0">
                  <a:solidFill>
                    <a:srgbClr val="4F81BD">
                      <a:lumMod val="75000"/>
                    </a:srgbClr>
                  </a:solidFill>
                  <a:latin typeface="Menlo" charset="0"/>
                  <a:ea typeface="Menlo" charset="0"/>
                  <a:cs typeface="Menlo" charset="0"/>
                </a:rPr>
                <a:t>Action Data</a:t>
              </a:r>
            </a:p>
          </p:txBody>
        </p:sp>
        <p:sp>
          <p:nvSpPr>
            <p:cNvPr id="27" name="Rectangle 26"/>
            <p:cNvSpPr/>
            <p:nvPr/>
          </p:nvSpPr>
          <p:spPr>
            <a:xfrm>
              <a:off x="4133850" y="3793488"/>
              <a:ext cx="1885950" cy="16073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defTabSz="457200">
                <a:buClrTx/>
                <a:buFontTx/>
                <a:buNone/>
              </a:pPr>
              <a:r>
                <a:rPr lang="en-US" sz="825" b="1" kern="1200" dirty="0">
                  <a:solidFill>
                    <a:srgbClr val="4F81BD">
                      <a:lumMod val="75000"/>
                    </a:srgbClr>
                  </a:solidFill>
                  <a:latin typeface="Menlo" charset="0"/>
                  <a:ea typeface="Menlo" charset="0"/>
                  <a:cs typeface="Menlo" charset="0"/>
                </a:rPr>
                <a:t>table </a:t>
              </a:r>
              <a:r>
                <a:rPr lang="en-US" sz="825" kern="1200" dirty="0" err="1">
                  <a:solidFill>
                    <a:srgbClr val="4F8AFF"/>
                  </a:solidFill>
                  <a:latin typeface="Menlo" charset="0"/>
                  <a:ea typeface="Menlo" charset="0"/>
                  <a:cs typeface="Menlo" charset="0"/>
                </a:rPr>
                <a:t>port_vlan</a:t>
              </a:r>
              <a:endParaRPr lang="en-US" sz="825" kern="1200" dirty="0">
                <a:solidFill>
                  <a:srgbClr val="4F8AFF"/>
                </a:solidFill>
                <a:latin typeface="Menlo" charset="0"/>
                <a:ea typeface="Menlo" charset="0"/>
                <a:cs typeface="Menlo" charset="0"/>
              </a:endParaRPr>
            </a:p>
          </p:txBody>
        </p:sp>
        <p:sp>
          <p:nvSpPr>
            <p:cNvPr id="28" name="Rectangle 27"/>
            <p:cNvSpPr/>
            <p:nvPr/>
          </p:nvSpPr>
          <p:spPr>
            <a:xfrm>
              <a:off x="6019800" y="4382848"/>
              <a:ext cx="22860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a:t>
              </a:r>
              <a:endParaRPr lang="en-US" sz="750" kern="1200" dirty="0">
                <a:solidFill>
                  <a:prstClr val="white"/>
                </a:solidFill>
                <a:latin typeface="Menlo" charset="0"/>
                <a:ea typeface="Menlo" charset="0"/>
                <a:cs typeface="Menlo" charset="0"/>
              </a:endParaRPr>
            </a:p>
          </p:txBody>
        </p:sp>
        <p:sp>
          <p:nvSpPr>
            <p:cNvPr id="29" name="Rectangle 28"/>
            <p:cNvSpPr/>
            <p:nvPr/>
          </p:nvSpPr>
          <p:spPr>
            <a:xfrm>
              <a:off x="6019800" y="4490004"/>
              <a:ext cx="22860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a:t>
              </a:r>
              <a:endParaRPr lang="en-US" sz="750" kern="1200" dirty="0">
                <a:solidFill>
                  <a:prstClr val="white"/>
                </a:solidFill>
                <a:latin typeface="Menlo" charset="0"/>
                <a:ea typeface="Menlo" charset="0"/>
                <a:cs typeface="Menlo" charset="0"/>
              </a:endParaRPr>
            </a:p>
          </p:txBody>
        </p:sp>
        <p:sp>
          <p:nvSpPr>
            <p:cNvPr id="30" name="Rectangle 29"/>
            <p:cNvSpPr/>
            <p:nvPr/>
          </p:nvSpPr>
          <p:spPr>
            <a:xfrm>
              <a:off x="6019800" y="4597160"/>
              <a:ext cx="22860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a:t>
              </a:r>
              <a:endParaRPr lang="en-US" sz="750" kern="1200" dirty="0">
                <a:solidFill>
                  <a:prstClr val="white"/>
                </a:solidFill>
                <a:latin typeface="Menlo" charset="0"/>
                <a:ea typeface="Menlo" charset="0"/>
                <a:cs typeface="Menlo" charset="0"/>
              </a:endParaRPr>
            </a:p>
          </p:txBody>
        </p:sp>
        <p:sp>
          <p:nvSpPr>
            <p:cNvPr id="31" name="Rectangle 30"/>
            <p:cNvSpPr/>
            <p:nvPr/>
          </p:nvSpPr>
          <p:spPr>
            <a:xfrm>
              <a:off x="6019800" y="4704316"/>
              <a:ext cx="22860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a:t>
              </a:r>
              <a:endParaRPr lang="en-US" sz="750" kern="1200" dirty="0">
                <a:solidFill>
                  <a:prstClr val="white"/>
                </a:solidFill>
                <a:latin typeface="Menlo" charset="0"/>
                <a:ea typeface="Menlo" charset="0"/>
                <a:cs typeface="Menlo" charset="0"/>
              </a:endParaRPr>
            </a:p>
          </p:txBody>
        </p:sp>
        <p:sp>
          <p:nvSpPr>
            <p:cNvPr id="32" name="Rectangle 31"/>
            <p:cNvSpPr/>
            <p:nvPr/>
          </p:nvSpPr>
          <p:spPr>
            <a:xfrm>
              <a:off x="6248400" y="4168535"/>
              <a:ext cx="97155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bd_stat_index</a:t>
              </a:r>
              <a:endParaRPr lang="en-US" sz="750" kern="1200" dirty="0">
                <a:solidFill>
                  <a:prstClr val="white"/>
                </a:solidFill>
                <a:latin typeface="Menlo" charset="0"/>
                <a:ea typeface="Menlo" charset="0"/>
                <a:cs typeface="Menlo" charset="0"/>
              </a:endParaRPr>
            </a:p>
          </p:txBody>
        </p:sp>
        <p:sp>
          <p:nvSpPr>
            <p:cNvPr id="33" name="Rectangle 32"/>
            <p:cNvSpPr/>
            <p:nvPr/>
          </p:nvSpPr>
          <p:spPr>
            <a:xfrm>
              <a:off x="6248400" y="4275691"/>
              <a:ext cx="971550" cy="107156"/>
            </a:xfrm>
            <a:prstGeom prst="rect">
              <a:avLst/>
            </a:prstGeom>
            <a:solidFill>
              <a:schemeClr val="accent5">
                <a:lumMod val="40000"/>
                <a:lumOff val="6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b="1" kern="1200" dirty="0" err="1">
                  <a:solidFill>
                    <a:prstClr val="black"/>
                  </a:solidFill>
                  <a:latin typeface="Menlo" charset="0"/>
                  <a:ea typeface="Menlo" charset="0"/>
                  <a:cs typeface="Menlo" charset="0"/>
                </a:rPr>
                <a:t>bd_stat_index</a:t>
              </a:r>
              <a:r>
                <a:rPr lang="en-US" sz="750" b="1" kern="1200" dirty="0">
                  <a:solidFill>
                    <a:prstClr val="black"/>
                  </a:solidFill>
                  <a:latin typeface="Menlo" charset="0"/>
                  <a:ea typeface="Menlo" charset="0"/>
                  <a:cs typeface="Menlo" charset="0"/>
                </a:rPr>
                <a:t> A</a:t>
              </a:r>
            </a:p>
          </p:txBody>
        </p:sp>
        <p:sp>
          <p:nvSpPr>
            <p:cNvPr id="34" name="Rectangle 33"/>
            <p:cNvSpPr/>
            <p:nvPr/>
          </p:nvSpPr>
          <p:spPr>
            <a:xfrm>
              <a:off x="6248400" y="4061379"/>
              <a:ext cx="97155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smtClean="0">
                  <a:solidFill>
                    <a:prstClr val="white"/>
                  </a:solidFill>
                  <a:latin typeface="Menlo" charset="0"/>
                  <a:ea typeface="Menlo" charset="0"/>
                  <a:cs typeface="Menlo" charset="0"/>
                </a:rPr>
                <a:t>bd_stat_index</a:t>
              </a:r>
              <a:r>
                <a:rPr lang="en-US" sz="750" kern="1200" dirty="0" smtClean="0">
                  <a:solidFill>
                    <a:prstClr val="white"/>
                  </a:solidFill>
                  <a:latin typeface="Menlo" charset="0"/>
                  <a:ea typeface="Menlo" charset="0"/>
                  <a:cs typeface="Menlo" charset="0"/>
                </a:rPr>
                <a:t> A</a:t>
              </a:r>
              <a:endParaRPr lang="en-US" sz="750" kern="1200" dirty="0">
                <a:solidFill>
                  <a:prstClr val="white"/>
                </a:solidFill>
                <a:latin typeface="Menlo" charset="0"/>
                <a:ea typeface="Menlo" charset="0"/>
                <a:cs typeface="Menlo" charset="0"/>
              </a:endParaRPr>
            </a:p>
          </p:txBody>
        </p:sp>
        <p:sp>
          <p:nvSpPr>
            <p:cNvPr id="35" name="Rectangle 34"/>
            <p:cNvSpPr/>
            <p:nvPr/>
          </p:nvSpPr>
          <p:spPr>
            <a:xfrm>
              <a:off x="6248400" y="4490004"/>
              <a:ext cx="97155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bd_stat_index</a:t>
              </a:r>
              <a:endParaRPr lang="en-US" sz="750" kern="1200" dirty="0">
                <a:solidFill>
                  <a:prstClr val="white"/>
                </a:solidFill>
                <a:latin typeface="Menlo" charset="0"/>
                <a:ea typeface="Menlo" charset="0"/>
                <a:cs typeface="Menlo" charset="0"/>
              </a:endParaRPr>
            </a:p>
          </p:txBody>
        </p:sp>
        <p:sp>
          <p:nvSpPr>
            <p:cNvPr id="36" name="Rectangle 35"/>
            <p:cNvSpPr/>
            <p:nvPr/>
          </p:nvSpPr>
          <p:spPr>
            <a:xfrm>
              <a:off x="6248400" y="4382848"/>
              <a:ext cx="97155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bd_stat_index</a:t>
              </a:r>
              <a:endParaRPr lang="en-US" sz="750" kern="1200" dirty="0">
                <a:solidFill>
                  <a:prstClr val="white"/>
                </a:solidFill>
                <a:latin typeface="Menlo" charset="0"/>
                <a:ea typeface="Menlo" charset="0"/>
                <a:cs typeface="Menlo" charset="0"/>
              </a:endParaRPr>
            </a:p>
          </p:txBody>
        </p:sp>
        <p:sp>
          <p:nvSpPr>
            <p:cNvPr id="37" name="Rectangle 36"/>
            <p:cNvSpPr/>
            <p:nvPr/>
          </p:nvSpPr>
          <p:spPr>
            <a:xfrm>
              <a:off x="6248400" y="4704316"/>
              <a:ext cx="97155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bd_stat_index</a:t>
              </a:r>
              <a:endParaRPr lang="en-US" sz="750" kern="1200" dirty="0">
                <a:solidFill>
                  <a:prstClr val="white"/>
                </a:solidFill>
                <a:latin typeface="Menlo" charset="0"/>
                <a:ea typeface="Menlo" charset="0"/>
                <a:cs typeface="Menlo" charset="0"/>
              </a:endParaRPr>
            </a:p>
          </p:txBody>
        </p:sp>
        <p:sp>
          <p:nvSpPr>
            <p:cNvPr id="38" name="Rectangle 37"/>
            <p:cNvSpPr/>
            <p:nvPr/>
          </p:nvSpPr>
          <p:spPr>
            <a:xfrm>
              <a:off x="6248400" y="4597160"/>
              <a:ext cx="971550" cy="107156"/>
            </a:xfrm>
            <a:prstGeom prst="rect">
              <a:avLst/>
            </a:prstGeom>
            <a:solidFill>
              <a:schemeClr val="accent4">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kern="1200" dirty="0" err="1">
                  <a:solidFill>
                    <a:prstClr val="white"/>
                  </a:solidFill>
                  <a:latin typeface="Menlo" charset="0"/>
                  <a:ea typeface="Menlo" charset="0"/>
                  <a:cs typeface="Menlo" charset="0"/>
                </a:rPr>
                <a:t>bd_stat_index</a:t>
              </a:r>
              <a:r>
                <a:rPr lang="en-US" sz="750" kern="1200" dirty="0">
                  <a:solidFill>
                    <a:prstClr val="white"/>
                  </a:solidFill>
                  <a:latin typeface="Menlo" charset="0"/>
                  <a:ea typeface="Menlo" charset="0"/>
                  <a:cs typeface="Menlo" charset="0"/>
                </a:rPr>
                <a:t> </a:t>
              </a:r>
              <a:r>
                <a:rPr lang="en-US" sz="750" kern="1200" dirty="0" smtClean="0">
                  <a:solidFill>
                    <a:prstClr val="white"/>
                  </a:solidFill>
                  <a:latin typeface="Menlo" charset="0"/>
                  <a:ea typeface="Menlo" charset="0"/>
                  <a:cs typeface="Menlo" charset="0"/>
                </a:rPr>
                <a:t>B</a:t>
              </a:r>
              <a:endParaRPr lang="en-US" sz="750" kern="1200" dirty="0">
                <a:solidFill>
                  <a:prstClr val="white"/>
                </a:solidFill>
                <a:latin typeface="Menlo" charset="0"/>
                <a:ea typeface="Menlo" charset="0"/>
                <a:cs typeface="Menlo" charset="0"/>
              </a:endParaRPr>
            </a:p>
          </p:txBody>
        </p:sp>
      </p:grpSp>
      <p:cxnSp>
        <p:nvCxnSpPr>
          <p:cNvPr id="46" name="Straight Arrow Connector 45"/>
          <p:cNvCxnSpPr>
            <a:stCxn id="33" idx="3"/>
            <a:endCxn id="40" idx="1"/>
          </p:cNvCxnSpPr>
          <p:nvPr/>
        </p:nvCxnSpPr>
        <p:spPr>
          <a:xfrm flipV="1">
            <a:off x="6665656" y="3433011"/>
            <a:ext cx="592552" cy="7935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7258208" y="2629981"/>
            <a:ext cx="1885792" cy="1409663"/>
            <a:chOff x="6867376" y="2278164"/>
            <a:chExt cx="1885792" cy="1409663"/>
          </a:xfrm>
        </p:grpSpPr>
        <p:sp>
          <p:nvSpPr>
            <p:cNvPr id="39" name="Rectangle 38"/>
            <p:cNvSpPr/>
            <p:nvPr/>
          </p:nvSpPr>
          <p:spPr>
            <a:xfrm>
              <a:off x="6867376" y="2840286"/>
              <a:ext cx="1505248" cy="160605"/>
            </a:xfrm>
            <a:prstGeom prst="rect">
              <a:avLst/>
            </a:prstGeom>
            <a:solidFill>
              <a:schemeClr val="bg2">
                <a:lumMod val="75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a:solidFill>
                  <a:srgbClr val="EEECE1">
                    <a:lumMod val="25000"/>
                  </a:srgbClr>
                </a:solidFill>
                <a:latin typeface="Menlo" charset="0"/>
                <a:ea typeface="Menlo" charset="0"/>
                <a:cs typeface="Menlo" charset="0"/>
              </a:endParaRPr>
            </a:p>
          </p:txBody>
        </p:sp>
        <p:sp>
          <p:nvSpPr>
            <p:cNvPr id="40" name="Rectangle 39"/>
            <p:cNvSpPr/>
            <p:nvPr/>
          </p:nvSpPr>
          <p:spPr>
            <a:xfrm>
              <a:off x="6867376" y="3000891"/>
              <a:ext cx="1505248" cy="160605"/>
            </a:xfrm>
            <a:prstGeom prst="rect">
              <a:avLst/>
            </a:prstGeom>
            <a:solidFill>
              <a:schemeClr val="accent5">
                <a:lumMod val="40000"/>
                <a:lumOff val="6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r>
                <a:rPr lang="en-US" sz="750" b="1" kern="1200" dirty="0" err="1">
                  <a:solidFill>
                    <a:srgbClr val="EEECE1">
                      <a:lumMod val="25000"/>
                    </a:srgbClr>
                  </a:solidFill>
                  <a:latin typeface="Menlo" charset="0"/>
                  <a:ea typeface="Menlo" charset="0"/>
                  <a:cs typeface="Menlo" charset="0"/>
                </a:rPr>
                <a:t>pkt</a:t>
              </a:r>
              <a:r>
                <a:rPr lang="en-US" sz="750" b="1" kern="1200" dirty="0">
                  <a:solidFill>
                    <a:srgbClr val="EEECE1">
                      <a:lumMod val="25000"/>
                    </a:srgbClr>
                  </a:solidFill>
                  <a:latin typeface="Menlo" charset="0"/>
                  <a:ea typeface="Menlo" charset="0"/>
                  <a:cs typeface="Menlo" charset="0"/>
                </a:rPr>
                <a:t>/byte counts</a:t>
              </a:r>
            </a:p>
          </p:txBody>
        </p:sp>
        <p:sp>
          <p:nvSpPr>
            <p:cNvPr id="41" name="Rectangle 40"/>
            <p:cNvSpPr/>
            <p:nvPr/>
          </p:nvSpPr>
          <p:spPr>
            <a:xfrm>
              <a:off x="6867376" y="3161496"/>
              <a:ext cx="1505248" cy="160605"/>
            </a:xfrm>
            <a:prstGeom prst="rect">
              <a:avLst/>
            </a:prstGeom>
            <a:solidFill>
              <a:schemeClr val="bg2">
                <a:lumMod val="75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a:solidFill>
                  <a:srgbClr val="EEECE1">
                    <a:lumMod val="25000"/>
                  </a:srgbClr>
                </a:solidFill>
                <a:latin typeface="Menlo" charset="0"/>
                <a:ea typeface="Menlo" charset="0"/>
                <a:cs typeface="Menlo" charset="0"/>
              </a:endParaRPr>
            </a:p>
          </p:txBody>
        </p:sp>
        <p:sp>
          <p:nvSpPr>
            <p:cNvPr id="42" name="Rectangle 41"/>
            <p:cNvSpPr/>
            <p:nvPr/>
          </p:nvSpPr>
          <p:spPr>
            <a:xfrm>
              <a:off x="6867376" y="2679680"/>
              <a:ext cx="1505248" cy="160605"/>
            </a:xfrm>
            <a:prstGeom prst="rect">
              <a:avLst/>
            </a:prstGeom>
            <a:solidFill>
              <a:schemeClr val="bg2">
                <a:lumMod val="75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dirty="0">
                <a:solidFill>
                  <a:srgbClr val="EEECE1">
                    <a:lumMod val="25000"/>
                  </a:srgbClr>
                </a:solidFill>
                <a:latin typeface="Menlo" charset="0"/>
                <a:ea typeface="Menlo" charset="0"/>
                <a:cs typeface="Menlo" charset="0"/>
              </a:endParaRPr>
            </a:p>
          </p:txBody>
        </p:sp>
        <p:sp>
          <p:nvSpPr>
            <p:cNvPr id="43" name="Rectangle 42"/>
            <p:cNvSpPr/>
            <p:nvPr/>
          </p:nvSpPr>
          <p:spPr>
            <a:xfrm>
              <a:off x="6867376" y="3482709"/>
              <a:ext cx="1505248" cy="160605"/>
            </a:xfrm>
            <a:prstGeom prst="rect">
              <a:avLst/>
            </a:prstGeom>
            <a:solidFill>
              <a:schemeClr val="bg2">
                <a:lumMod val="75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dirty="0">
                <a:solidFill>
                  <a:srgbClr val="EEECE1">
                    <a:lumMod val="25000"/>
                  </a:srgbClr>
                </a:solidFill>
                <a:latin typeface="Menlo" charset="0"/>
                <a:ea typeface="Menlo" charset="0"/>
                <a:cs typeface="Menlo" charset="0"/>
              </a:endParaRPr>
            </a:p>
          </p:txBody>
        </p:sp>
        <p:sp>
          <p:nvSpPr>
            <p:cNvPr id="44" name="Rectangle 43"/>
            <p:cNvSpPr/>
            <p:nvPr/>
          </p:nvSpPr>
          <p:spPr>
            <a:xfrm>
              <a:off x="6867376" y="3322103"/>
              <a:ext cx="1505248" cy="160605"/>
            </a:xfrm>
            <a:prstGeom prst="rect">
              <a:avLst/>
            </a:prstGeom>
            <a:solidFill>
              <a:schemeClr val="bg2">
                <a:lumMod val="75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4290" rIns="0" rtlCol="0" anchor="ctr"/>
            <a:lstStyle/>
            <a:p>
              <a:pPr defTabSz="457200">
                <a:buClrTx/>
                <a:buFontTx/>
                <a:buNone/>
              </a:pPr>
              <a:endParaRPr lang="en-US" sz="750" kern="1200">
                <a:solidFill>
                  <a:srgbClr val="EEECE1">
                    <a:lumMod val="25000"/>
                  </a:srgbClr>
                </a:solidFill>
                <a:latin typeface="Menlo" charset="0"/>
                <a:ea typeface="Menlo" charset="0"/>
                <a:cs typeface="Menlo" charset="0"/>
              </a:endParaRPr>
            </a:p>
          </p:txBody>
        </p:sp>
        <p:sp>
          <p:nvSpPr>
            <p:cNvPr id="45" name="Rectangle 44"/>
            <p:cNvSpPr/>
            <p:nvPr/>
          </p:nvSpPr>
          <p:spPr>
            <a:xfrm>
              <a:off x="6867376" y="2278164"/>
              <a:ext cx="1505248" cy="4015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defTabSz="457200">
                <a:buClrTx/>
                <a:buFontTx/>
                <a:buNone/>
              </a:pPr>
              <a:r>
                <a:rPr lang="en-US" sz="825" b="1" kern="1200" dirty="0" smtClean="0">
                  <a:solidFill>
                    <a:srgbClr val="4F81BD">
                      <a:lumMod val="75000"/>
                    </a:srgbClr>
                  </a:solidFill>
                  <a:latin typeface="Menlo" charset="0"/>
                  <a:ea typeface="Menlo" charset="0"/>
                  <a:cs typeface="Menlo" charset="0"/>
                </a:rPr>
                <a:t>counter </a:t>
              </a:r>
              <a:r>
                <a:rPr lang="en-US" sz="825" kern="1200" dirty="0" err="1">
                  <a:solidFill>
                    <a:srgbClr val="4F81BD">
                      <a:lumMod val="75000"/>
                    </a:srgbClr>
                  </a:solidFill>
                  <a:latin typeface="Menlo" charset="0"/>
                  <a:ea typeface="Menlo" charset="0"/>
                  <a:cs typeface="Menlo" charset="0"/>
                </a:rPr>
                <a:t>ingress_bd_stats</a:t>
              </a:r>
              <a:endParaRPr lang="en-US" sz="825" kern="1200" dirty="0">
                <a:solidFill>
                  <a:srgbClr val="4F8AFF"/>
                </a:solidFill>
                <a:latin typeface="Menlo" charset="0"/>
                <a:ea typeface="Menlo" charset="0"/>
                <a:cs typeface="Menlo" charset="0"/>
              </a:endParaRPr>
            </a:p>
          </p:txBody>
        </p:sp>
        <p:sp>
          <p:nvSpPr>
            <p:cNvPr id="51" name="TextBox 50"/>
            <p:cNvSpPr txBox="1"/>
            <p:nvPr/>
          </p:nvSpPr>
          <p:spPr>
            <a:xfrm>
              <a:off x="8315632" y="2654642"/>
              <a:ext cx="285135" cy="230832"/>
            </a:xfrm>
            <a:prstGeom prst="rect">
              <a:avLst/>
            </a:prstGeom>
            <a:noFill/>
          </p:spPr>
          <p:txBody>
            <a:bodyPr wrap="square" rtlCol="0">
              <a:spAutoFit/>
            </a:bodyPr>
            <a:lstStyle/>
            <a:p>
              <a:pPr defTabSz="457200">
                <a:buClrTx/>
                <a:buFontTx/>
                <a:buNone/>
              </a:pPr>
              <a:r>
                <a:rPr lang="en-US" sz="900" kern="1200" dirty="0" smtClean="0">
                  <a:solidFill>
                    <a:prstClr val="black"/>
                  </a:solidFill>
                  <a:ea typeface="+mn-ea"/>
                  <a:cs typeface="+mn-cs"/>
                </a:rPr>
                <a:t>0</a:t>
              </a:r>
              <a:endParaRPr lang="en-US" sz="900" kern="1200" dirty="0">
                <a:solidFill>
                  <a:prstClr val="black"/>
                </a:solidFill>
                <a:ea typeface="+mn-ea"/>
                <a:cs typeface="+mn-cs"/>
              </a:endParaRPr>
            </a:p>
          </p:txBody>
        </p:sp>
        <p:sp>
          <p:nvSpPr>
            <p:cNvPr id="52" name="TextBox 51"/>
            <p:cNvSpPr txBox="1"/>
            <p:nvPr/>
          </p:nvSpPr>
          <p:spPr>
            <a:xfrm>
              <a:off x="8305800" y="3456995"/>
              <a:ext cx="447368" cy="230832"/>
            </a:xfrm>
            <a:prstGeom prst="rect">
              <a:avLst/>
            </a:prstGeom>
            <a:noFill/>
          </p:spPr>
          <p:txBody>
            <a:bodyPr wrap="square" rtlCol="0">
              <a:spAutoFit/>
            </a:bodyPr>
            <a:lstStyle/>
            <a:p>
              <a:pPr defTabSz="457200">
                <a:buClrTx/>
                <a:buFontTx/>
                <a:buNone/>
              </a:pPr>
              <a:r>
                <a:rPr lang="en-US" sz="900" kern="1200" dirty="0" smtClean="0">
                  <a:solidFill>
                    <a:prstClr val="black"/>
                  </a:solidFill>
                  <a:ea typeface="+mn-ea"/>
                  <a:cs typeface="+mn-cs"/>
                </a:rPr>
                <a:t>8191</a:t>
              </a:r>
              <a:endParaRPr lang="en-US" sz="900" kern="1200" dirty="0">
                <a:solidFill>
                  <a:prstClr val="black"/>
                </a:solidFill>
                <a:ea typeface="+mn-ea"/>
                <a:cs typeface="+mn-cs"/>
              </a:endParaRPr>
            </a:p>
          </p:txBody>
        </p:sp>
      </p:grpSp>
      <p:cxnSp>
        <p:nvCxnSpPr>
          <p:cNvPr id="57" name="Straight Arrow Connector 56"/>
          <p:cNvCxnSpPr>
            <a:stCxn id="34" idx="3"/>
            <a:endCxn id="40" idx="1"/>
          </p:cNvCxnSpPr>
          <p:nvPr/>
        </p:nvCxnSpPr>
        <p:spPr>
          <a:xfrm flipV="1">
            <a:off x="6665656" y="3433011"/>
            <a:ext cx="592552" cy="579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38" idx="3"/>
            <a:endCxn id="43" idx="1"/>
          </p:cNvCxnSpPr>
          <p:nvPr/>
        </p:nvCxnSpPr>
        <p:spPr>
          <a:xfrm flipV="1">
            <a:off x="6665656" y="3914829"/>
            <a:ext cx="592552" cy="633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625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wipe(up)">
                                      <p:cBhvr>
                                        <p:cTn id="31" dur="500"/>
                                        <p:tgtEl>
                                          <p:spTgt spid="5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
                                            <p:txEl>
                                              <p:pRg st="11" end="11"/>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
                                            <p:txEl>
                                              <p:pRg st="14" end="14"/>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
                                            <p:txEl>
                                              <p:pRg st="15" end="15"/>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
                                            <p:txEl>
                                              <p:pRg st="16" end="16"/>
                                            </p:txEl>
                                          </p:spTgt>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
                                            <p:txEl>
                                              <p:pRg st="17" end="17"/>
                                            </p:txEl>
                                          </p:spTgt>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
                                            <p:txEl>
                                              <p:pRg st="18" end="18"/>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p:cTn id="70" dur="1000" fill="hold"/>
                                        <p:tgtEl>
                                          <p:spTgt spid="49"/>
                                        </p:tgtEl>
                                        <p:attrNameLst>
                                          <p:attrName>ppt_w</p:attrName>
                                        </p:attrNameLst>
                                      </p:cBhvr>
                                      <p:tavLst>
                                        <p:tav tm="0">
                                          <p:val>
                                            <p:strVal val="#ppt_w*0.70"/>
                                          </p:val>
                                        </p:tav>
                                        <p:tav tm="100000">
                                          <p:val>
                                            <p:strVal val="#ppt_w"/>
                                          </p:val>
                                        </p:tav>
                                      </p:tavLst>
                                    </p:anim>
                                    <p:anim calcmode="lin" valueType="num">
                                      <p:cBhvr>
                                        <p:cTn id="71" dur="1000" fill="hold"/>
                                        <p:tgtEl>
                                          <p:spTgt spid="49"/>
                                        </p:tgtEl>
                                        <p:attrNameLst>
                                          <p:attrName>ppt_h</p:attrName>
                                        </p:attrNameLst>
                                      </p:cBhvr>
                                      <p:tavLst>
                                        <p:tav tm="0">
                                          <p:val>
                                            <p:strVal val="#ppt_h"/>
                                          </p:val>
                                        </p:tav>
                                        <p:tav tm="100000">
                                          <p:val>
                                            <p:strVal val="#ppt_h"/>
                                          </p:val>
                                        </p:tav>
                                      </p:tavLst>
                                    </p:anim>
                                    <p:animEffect transition="in" filter="fade">
                                      <p:cBhvr>
                                        <p:cTn id="72" dur="10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xEl>
                                              <p:pRg st="21" end="21"/>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
                                            <p:txEl>
                                              <p:pRg st="22" end="22"/>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
                                            <p:txEl>
                                              <p:pRg st="23" end="23"/>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xEl>
                                              <p:pRg st="24" end="24"/>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
                                            <p:txEl>
                                              <p:pRg st="25" end="25"/>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wipe(down)">
                                      <p:cBhvr>
                                        <p:cTn id="89" dur="500"/>
                                        <p:tgtEl>
                                          <p:spTgt spid="5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46"/>
                                        </p:tgtEl>
                                        <p:attrNameLst>
                                          <p:attrName>style.visibility</p:attrName>
                                        </p:attrNameLst>
                                      </p:cBhvr>
                                      <p:to>
                                        <p:strVal val="visible"/>
                                      </p:to>
                                    </p:set>
                                    <p:animEffect transition="in" filter="wipe(down)">
                                      <p:cBhvr>
                                        <p:cTn id="94" dur="500"/>
                                        <p:tgtEl>
                                          <p:spTgt spid="4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wipe(down)">
                                      <p:cBhvr>
                                        <p:cTn id="99"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rotWithShape="1">
          <a:blip r:embed="rId3"/>
          <a:srcRect t="970" b="941"/>
          <a:stretch/>
        </p:blipFill>
        <p:spPr>
          <a:xfrm>
            <a:off x="5943600" y="3603828"/>
            <a:ext cx="2701220" cy="1482522"/>
          </a:xfrm>
        </p:spPr>
      </p:pic>
      <p:sp>
        <p:nvSpPr>
          <p:cNvPr id="2" name="Title 1"/>
          <p:cNvSpPr>
            <a:spLocks noGrp="1"/>
          </p:cNvSpPr>
          <p:nvPr>
            <p:ph type="title"/>
          </p:nvPr>
        </p:nvSpPr>
        <p:spPr/>
        <p:txBody>
          <a:bodyPr>
            <a:normAutofit fontScale="90000"/>
          </a:bodyPr>
          <a:lstStyle/>
          <a:p>
            <a:r>
              <a:rPr lang="en-US" dirty="0" smtClean="0"/>
              <a:t>SDN Evolved: (Dataplane) Protocol Independence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7</a:t>
            </a:fld>
            <a:endParaRPr lang="en-US" dirty="0">
              <a:solidFill>
                <a:prstClr val="black">
                  <a:tint val="75000"/>
                </a:prstClr>
              </a:solidFill>
            </a:endParaRPr>
          </a:p>
        </p:txBody>
      </p:sp>
      <p:sp>
        <p:nvSpPr>
          <p:cNvPr id="24" name="Content Placeholder 2"/>
          <p:cNvSpPr txBox="1">
            <a:spLocks/>
          </p:cNvSpPr>
          <p:nvPr/>
        </p:nvSpPr>
        <p:spPr>
          <a:xfrm>
            <a:off x="152400" y="742951"/>
            <a:ext cx="5257800" cy="4114800"/>
          </a:xfrm>
          <a:prstGeom prst="rect">
            <a:avLst/>
          </a:prstGeom>
        </p:spPr>
        <p:txBody>
          <a:bodyPr>
            <a:normAutofit/>
          </a:bodyPr>
          <a:lstStyle>
            <a:lvl1pPr marL="205740" marR="0" indent="-205740" algn="l" defTabSz="685644" rtl="0" eaLnBrk="1" fontAlgn="auto" latinLnBrk="0" hangingPunct="1">
              <a:lnSpc>
                <a:spcPct val="100000"/>
              </a:lnSpc>
              <a:spcBef>
                <a:spcPts val="75"/>
              </a:spcBef>
              <a:spcAft>
                <a:spcPts val="75"/>
              </a:spcAft>
              <a:buClr>
                <a:srgbClr val="8064A2">
                  <a:lumMod val="50000"/>
                </a:srgbClr>
              </a:buClr>
              <a:buSzPct val="100000"/>
              <a:buFont typeface="LucidaGrande" charset="0"/>
              <a:buChar char="•"/>
              <a:tabLst/>
              <a:defRPr sz="2100" b="1" kern="1200">
                <a:solidFill>
                  <a:schemeClr val="tx1"/>
                </a:solidFill>
                <a:latin typeface="+mn-lt"/>
                <a:ea typeface="+mn-ea"/>
                <a:cs typeface="+mn-cs"/>
              </a:defRPr>
            </a:lvl1pPr>
            <a:lvl2pPr marL="411480" marR="0" indent="-200872" algn="l" defTabSz="685644" rtl="0" eaLnBrk="1" fontAlgn="auto" latinLnBrk="0" hangingPunct="1">
              <a:lnSpc>
                <a:spcPct val="100000"/>
              </a:lnSpc>
              <a:spcBef>
                <a:spcPts val="56"/>
              </a:spcBef>
              <a:spcAft>
                <a:spcPts val="56"/>
              </a:spcAft>
              <a:buClr>
                <a:srgbClr val="4BACC6">
                  <a:lumMod val="50000"/>
                </a:srgbClr>
              </a:buClr>
              <a:buSzTx/>
              <a:buFont typeface="LucidaGrande" charset="0"/>
              <a:buChar char="◦"/>
              <a:tabLst/>
              <a:defRPr sz="1800" kern="1200">
                <a:solidFill>
                  <a:schemeClr val="tx1"/>
                </a:solidFill>
                <a:latin typeface="+mn-lt"/>
                <a:ea typeface="+mn-ea"/>
                <a:cs typeface="+mn-cs"/>
              </a:defRPr>
            </a:lvl2pPr>
            <a:lvl3pPr marL="548640" marR="0" indent="-160697" algn="l" defTabSz="685644" rtl="0" eaLnBrk="1" fontAlgn="auto" latinLnBrk="0" hangingPunct="1">
              <a:lnSpc>
                <a:spcPct val="100000"/>
              </a:lnSpc>
              <a:spcBef>
                <a:spcPts val="38"/>
              </a:spcBef>
              <a:spcAft>
                <a:spcPts val="38"/>
              </a:spcAft>
              <a:buClr>
                <a:srgbClr val="8064A2">
                  <a:lumMod val="25000"/>
                </a:srgbClr>
              </a:buClr>
              <a:buSzPct val="100000"/>
              <a:buFont typeface="LucidaGrande" charset="0"/>
              <a:buChar char="■"/>
              <a:tabLst/>
              <a:defRPr sz="1500" kern="1200">
                <a:solidFill>
                  <a:schemeClr val="tx1"/>
                </a:solidFill>
                <a:latin typeface="+mn-lt"/>
                <a:ea typeface="+mn-ea"/>
                <a:cs typeface="+mn-cs"/>
              </a:defRPr>
            </a:lvl3pPr>
            <a:lvl4pPr marL="685800" marR="0" indent="-160697" algn="l" defTabSz="685644" rtl="0" eaLnBrk="1" fontAlgn="auto" latinLnBrk="0" hangingPunct="1">
              <a:lnSpc>
                <a:spcPct val="100000"/>
              </a:lnSpc>
              <a:spcBef>
                <a:spcPts val="19"/>
              </a:spcBef>
              <a:spcAft>
                <a:spcPts val="19"/>
              </a:spcAft>
              <a:buClr>
                <a:srgbClr val="4BACC6">
                  <a:lumMod val="50000"/>
                </a:srgbClr>
              </a:buClr>
              <a:buSzPct val="100000"/>
              <a:buFont typeface="LucidaGrande" charset="0"/>
              <a:buChar char="□"/>
              <a:tabLst/>
              <a:defRPr sz="1200" kern="1200">
                <a:solidFill>
                  <a:schemeClr val="tx1"/>
                </a:solidFill>
                <a:latin typeface="+mn-lt"/>
                <a:ea typeface="+mn-ea"/>
                <a:cs typeface="+mn-cs"/>
              </a:defRPr>
            </a:lvl4pPr>
            <a:lvl5pPr marL="1371289" indent="0" algn="l" defTabSz="685644" rtl="0" eaLnBrk="1" latinLnBrk="0" hangingPunct="1">
              <a:spcBef>
                <a:spcPct val="20000"/>
              </a:spcBef>
              <a:buClr>
                <a:schemeClr val="accent6">
                  <a:lumMod val="50000"/>
                </a:schemeClr>
              </a:buClr>
              <a:buFont typeface="Arial" pitchFamily="34" charset="0"/>
              <a:buNone/>
              <a:defRPr sz="1196"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196" kern="1200">
                <a:solidFill>
                  <a:schemeClr val="tx1"/>
                </a:solidFill>
                <a:latin typeface="+mn-lt"/>
                <a:ea typeface="+mn-ea"/>
                <a:cs typeface="+mn-cs"/>
              </a:defRPr>
            </a:lvl9pPr>
          </a:lstStyle>
          <a:p>
            <a:r>
              <a:rPr lang="en-US" dirty="0">
                <a:solidFill>
                  <a:prstClr val="black"/>
                </a:solidFill>
              </a:rPr>
              <a:t>Main contributions</a:t>
            </a:r>
            <a:endParaRPr lang="en-US" dirty="0" smtClean="0">
              <a:solidFill>
                <a:prstClr val="black"/>
              </a:solidFill>
            </a:endParaRPr>
          </a:p>
          <a:p>
            <a:pPr lvl="1"/>
            <a:r>
              <a:rPr lang="en-US" dirty="0">
                <a:solidFill>
                  <a:prstClr val="black"/>
                </a:solidFill>
              </a:rPr>
              <a:t>Programs explicitly define dataplane protocols (parse tree)</a:t>
            </a:r>
          </a:p>
          <a:p>
            <a:pPr lvl="1"/>
            <a:r>
              <a:rPr lang="en-US" dirty="0" smtClean="0">
                <a:solidFill>
                  <a:prstClr val="black"/>
                </a:solidFill>
              </a:rPr>
              <a:t>Programs explicitly specify datapath behavior (matching, actions, queueing, global state</a:t>
            </a:r>
            <a:r>
              <a:rPr lang="is-IS" dirty="0" smtClean="0">
                <a:solidFill>
                  <a:prstClr val="black"/>
                </a:solidFill>
              </a:rPr>
              <a:t>…</a:t>
            </a:r>
            <a:r>
              <a:rPr lang="en-US" dirty="0" smtClean="0">
                <a:solidFill>
                  <a:prstClr val="black"/>
                </a:solidFill>
              </a:rPr>
              <a:t>)</a:t>
            </a:r>
          </a:p>
          <a:p>
            <a:r>
              <a:rPr lang="en-US" dirty="0">
                <a:solidFill>
                  <a:prstClr val="black"/>
                </a:solidFill>
              </a:rPr>
              <a:t>Issues</a:t>
            </a:r>
          </a:p>
          <a:p>
            <a:pPr lvl="1"/>
            <a:r>
              <a:rPr lang="en-US" dirty="0">
                <a:solidFill>
                  <a:prstClr val="black"/>
                </a:solidFill>
              </a:rPr>
              <a:t>Enabling SDN controller (or its equivalent, e.g. OpenStack) to take advantage of new protocols / behaviors: more flexible NBI+SBI</a:t>
            </a:r>
            <a:endParaRPr lang="en-US" dirty="0" smtClean="0">
              <a:solidFill>
                <a:prstClr val="black"/>
              </a:solidFill>
            </a:endParaRPr>
          </a:p>
          <a:p>
            <a:pPr lvl="1"/>
            <a:r>
              <a:rPr lang="en-US" dirty="0" smtClean="0">
                <a:solidFill>
                  <a:prstClr val="black"/>
                </a:solidFill>
              </a:rPr>
              <a:t>Introduces new entities: DP program, DP programmer  =&gt; new lifecycle issues arise </a:t>
            </a:r>
          </a:p>
          <a:p>
            <a:endParaRPr lang="en-US" dirty="0" smtClean="0">
              <a:solidFill>
                <a:prstClr val="black"/>
              </a:solidFill>
            </a:endParaRPr>
          </a:p>
          <a:p>
            <a:endParaRPr lang="en-US" dirty="0">
              <a:solidFill>
                <a:prstClr val="black"/>
              </a:solidFill>
            </a:endParaRPr>
          </a:p>
        </p:txBody>
      </p:sp>
      <p:sp>
        <p:nvSpPr>
          <p:cNvPr id="26" name="Rounded Rectangle 25"/>
          <p:cNvSpPr/>
          <p:nvPr/>
        </p:nvSpPr>
        <p:spPr>
          <a:xfrm>
            <a:off x="6400800" y="2076450"/>
            <a:ext cx="16764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lnSpc>
                <a:spcPts val="2400"/>
              </a:lnSpc>
              <a:buClrTx/>
              <a:buFontTx/>
              <a:buNone/>
            </a:pPr>
            <a:r>
              <a:rPr lang="en-US" sz="1800" kern="1200" dirty="0" smtClean="0">
                <a:solidFill>
                  <a:prstClr val="white"/>
                </a:solidFill>
              </a:rPr>
              <a:t>SDN Controller</a:t>
            </a:r>
            <a:endParaRPr lang="en-US" sz="1800" kern="1200" dirty="0">
              <a:solidFill>
                <a:prstClr val="white"/>
              </a:solidFill>
            </a:endParaRPr>
          </a:p>
        </p:txBody>
      </p:sp>
      <p:sp>
        <p:nvSpPr>
          <p:cNvPr id="27" name="Up-Down Arrow 26"/>
          <p:cNvSpPr/>
          <p:nvPr/>
        </p:nvSpPr>
        <p:spPr>
          <a:xfrm>
            <a:off x="7162800" y="2855556"/>
            <a:ext cx="228600" cy="762000"/>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28" name="Rectangle 27"/>
          <p:cNvSpPr/>
          <p:nvPr/>
        </p:nvSpPr>
        <p:spPr>
          <a:xfrm>
            <a:off x="7382023" y="3028950"/>
            <a:ext cx="1457177" cy="44689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Southbound I/F</a:t>
            </a:r>
            <a:endParaRPr lang="en-US" sz="1800" kern="1200">
              <a:solidFill>
                <a:prstClr val="black"/>
              </a:solidFill>
              <a:ea typeface="+mn-ea"/>
              <a:cs typeface="+mn-cs"/>
            </a:endParaRPr>
          </a:p>
        </p:txBody>
      </p:sp>
      <p:sp>
        <p:nvSpPr>
          <p:cNvPr id="29" name="Up-Down Arrow 28"/>
          <p:cNvSpPr/>
          <p:nvPr/>
        </p:nvSpPr>
        <p:spPr>
          <a:xfrm>
            <a:off x="7162800" y="1276350"/>
            <a:ext cx="228600" cy="762000"/>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defTabSz="457200">
              <a:buClrTx/>
              <a:buFontTx/>
              <a:buNone/>
            </a:pPr>
            <a:endParaRPr lang="en-US" sz="1800" kern="1200">
              <a:solidFill>
                <a:prstClr val="black"/>
              </a:solidFill>
            </a:endParaRPr>
          </a:p>
        </p:txBody>
      </p:sp>
      <p:sp>
        <p:nvSpPr>
          <p:cNvPr id="30" name="Rectangle 29"/>
          <p:cNvSpPr/>
          <p:nvPr/>
        </p:nvSpPr>
        <p:spPr>
          <a:xfrm>
            <a:off x="7382023" y="1428750"/>
            <a:ext cx="1724413" cy="369332"/>
          </a:xfrm>
          <a:prstGeom prst="rect">
            <a:avLst/>
          </a:prstGeom>
        </p:spPr>
        <p:txBody>
          <a:bodyPr wrap="none">
            <a:spAutoFit/>
          </a:bodyPr>
          <a:lstStyle/>
          <a:p>
            <a:pPr defTabSz="457200">
              <a:buClrTx/>
              <a:buFontTx/>
              <a:buNone/>
            </a:pPr>
            <a:r>
              <a:rPr lang="en-US" sz="1800" kern="1200" dirty="0">
                <a:solidFill>
                  <a:prstClr val="black"/>
                </a:solidFill>
                <a:ea typeface="+mn-ea"/>
                <a:cs typeface="+mn-cs"/>
              </a:rPr>
              <a:t>Northbound I/F</a:t>
            </a:r>
            <a:endParaRPr lang="en-US" sz="1800" kern="1200">
              <a:solidFill>
                <a:prstClr val="black"/>
              </a:solidFill>
              <a:ea typeface="+mn-ea"/>
              <a:cs typeface="+mn-cs"/>
            </a:endParaRPr>
          </a:p>
        </p:txBody>
      </p:sp>
      <p:sp>
        <p:nvSpPr>
          <p:cNvPr id="31" name="Rounded Rectangle 30"/>
          <p:cNvSpPr/>
          <p:nvPr/>
        </p:nvSpPr>
        <p:spPr>
          <a:xfrm>
            <a:off x="5763491" y="819150"/>
            <a:ext cx="2999509" cy="4364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200">
              <a:lnSpc>
                <a:spcPts val="2400"/>
              </a:lnSpc>
              <a:buClrTx/>
              <a:buFontTx/>
              <a:buNone/>
            </a:pPr>
            <a:r>
              <a:rPr lang="en-US" sz="1800" kern="1200" dirty="0">
                <a:solidFill>
                  <a:prstClr val="white"/>
                </a:solidFill>
              </a:rPr>
              <a:t>Ctl Func. (“Ctl App”)</a:t>
            </a:r>
          </a:p>
        </p:txBody>
      </p:sp>
      <p:sp>
        <p:nvSpPr>
          <p:cNvPr id="19" name="Rounded Rectangle 18"/>
          <p:cNvSpPr/>
          <p:nvPr/>
        </p:nvSpPr>
        <p:spPr>
          <a:xfrm>
            <a:off x="1981200" y="4476750"/>
            <a:ext cx="2514600" cy="381000"/>
          </a:xfrm>
          <a:prstGeom prst="roundRect">
            <a:avLst/>
          </a:prstGeom>
          <a:solidFill>
            <a:schemeClr val="bg1">
              <a:lumMod val="8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ts val="2400"/>
              </a:lnSpc>
              <a:buClrTx/>
              <a:buFontTx/>
              <a:buNone/>
            </a:pPr>
            <a:r>
              <a:rPr lang="en-US" sz="1800" kern="1200" dirty="0" smtClean="0">
                <a:solidFill>
                  <a:prstClr val="black"/>
                </a:solidFill>
              </a:rPr>
              <a:t>Datapath_App.P4</a:t>
            </a:r>
            <a:endParaRPr lang="en-US" sz="1800" kern="1200" dirty="0">
              <a:solidFill>
                <a:prstClr val="black"/>
              </a:solidFill>
            </a:endParaRPr>
          </a:p>
        </p:txBody>
      </p:sp>
      <p:sp>
        <p:nvSpPr>
          <p:cNvPr id="7" name="Right Arrow 6"/>
          <p:cNvSpPr/>
          <p:nvPr/>
        </p:nvSpPr>
        <p:spPr>
          <a:xfrm>
            <a:off x="4724400" y="4705350"/>
            <a:ext cx="1219200" cy="152400"/>
          </a:xfrm>
          <a:prstGeom prst="rightArrow">
            <a:avLst/>
          </a:prstGeom>
          <a:solidFill>
            <a:schemeClr val="bg1">
              <a:lumMod val="75000"/>
            </a:schemeClr>
          </a:solidFill>
          <a:ln>
            <a:solidFill>
              <a:schemeClr val="tx1">
                <a:lumMod val="75000"/>
                <a:lumOff val="25000"/>
              </a:schemeClr>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800" kern="1200">
              <a:solidFill>
                <a:prstClr val="white"/>
              </a:solidFill>
            </a:endParaRPr>
          </a:p>
        </p:txBody>
      </p:sp>
      <p:sp>
        <p:nvSpPr>
          <p:cNvPr id="8" name="Rectangle 7"/>
          <p:cNvSpPr/>
          <p:nvPr/>
        </p:nvSpPr>
        <p:spPr>
          <a:xfrm>
            <a:off x="4822760" y="4192510"/>
            <a:ext cx="996830" cy="523220"/>
          </a:xfrm>
          <a:prstGeom prst="rect">
            <a:avLst/>
          </a:prstGeom>
        </p:spPr>
        <p:txBody>
          <a:bodyPr wrap="none">
            <a:spAutoFit/>
          </a:bodyPr>
          <a:lstStyle/>
          <a:p>
            <a:pPr defTabSz="457200">
              <a:buClrTx/>
              <a:buFontTx/>
              <a:buNone/>
            </a:pPr>
            <a:r>
              <a:rPr lang="en-US" i="1" kern="1200" dirty="0">
                <a:solidFill>
                  <a:prstClr val="black"/>
                </a:solidFill>
                <a:ea typeface="+mn-ea"/>
                <a:cs typeface="+mn-cs"/>
              </a:rPr>
              <a:t>Compile+</a:t>
            </a:r>
          </a:p>
          <a:p>
            <a:pPr defTabSz="457200">
              <a:buClrTx/>
              <a:buFontTx/>
              <a:buNone/>
            </a:pPr>
            <a:r>
              <a:rPr lang="en-US" i="1" kern="1200" dirty="0">
                <a:solidFill>
                  <a:prstClr val="black"/>
                </a:solidFill>
                <a:ea typeface="+mn-ea"/>
                <a:cs typeface="+mn-cs"/>
              </a:rPr>
              <a:t>download</a:t>
            </a:r>
          </a:p>
        </p:txBody>
      </p:sp>
    </p:spTree>
    <p:extLst>
      <p:ext uri="{BB962C8B-B14F-4D97-AF65-F5344CB8AC3E}">
        <p14:creationId xmlns:p14="http://schemas.microsoft.com/office/powerpoint/2010/main" val="400324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22" presetClass="entr" presetSubtype="1"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up)">
                                      <p:cBhvr>
                                        <p:cTn id="26" dur="500"/>
                                        <p:tgtEl>
                                          <p:spTgt spid="27"/>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up)">
                                      <p:cBhvr>
                                        <p:cTn id="29" dur="500"/>
                                        <p:tgtEl>
                                          <p:spTgt spid="29"/>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childTnLst>
                                </p:cTn>
                              </p:par>
                              <p:par>
                                <p:cTn id="34" presetID="22" presetClass="entr" presetSubtype="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up)">
                                      <p:cBhvr>
                                        <p:cTn id="41" dur="500"/>
                                        <p:tgtEl>
                                          <p:spTgt spid="1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p:bldP spid="29" grpId="0" animBg="1"/>
      <p:bldP spid="30" grpId="0"/>
      <p:bldP spid="31" grpId="0" animBg="1"/>
      <p:bldP spid="19" grpId="0" animBg="1"/>
      <p:bldP spid="7" grpId="0" animBg="1"/>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Meters in V1 Architecture</a:t>
            </a:r>
            <a:endParaRPr lang="en-US" dirty="0"/>
          </a:p>
        </p:txBody>
      </p:sp>
      <p:sp>
        <p:nvSpPr>
          <p:cNvPr id="3" name="Text Placeholder 2"/>
          <p:cNvSpPr>
            <a:spLocks noGrp="1"/>
          </p:cNvSpPr>
          <p:nvPr>
            <p:ph type="body" sz="quarter" idx="13"/>
          </p:nvPr>
        </p:nvSpPr>
        <p:spPr/>
        <p:txBody>
          <a:bodyPr/>
          <a:lstStyle/>
          <a:p>
            <a:r>
              <a:rPr lang="en-US" dirty="0" smtClean="0"/>
              <a:t>Definition</a:t>
            </a:r>
            <a:endParaRPr lang="en-US" dirty="0"/>
          </a:p>
        </p:txBody>
      </p:sp>
      <p:sp>
        <p:nvSpPr>
          <p:cNvPr id="4" name="Text Placeholder 3"/>
          <p:cNvSpPr>
            <a:spLocks noGrp="1"/>
          </p:cNvSpPr>
          <p:nvPr>
            <p:ph type="body" sz="quarter" idx="14"/>
          </p:nvPr>
        </p:nvSpPr>
        <p:spPr/>
        <p:txBody>
          <a:bodyPr/>
          <a:lstStyle/>
          <a:p>
            <a:r>
              <a:rPr lang="en-US" dirty="0" smtClean="0"/>
              <a:t>Usage</a:t>
            </a:r>
            <a:endParaRPr lang="en-US" dirty="0"/>
          </a:p>
        </p:txBody>
      </p:sp>
      <p:sp>
        <p:nvSpPr>
          <p:cNvPr id="5" name="Slide Number Placeholder 4"/>
          <p:cNvSpPr>
            <a:spLocks noGrp="1"/>
          </p:cNvSpPr>
          <p:nvPr>
            <p:ph type="sldNum" sz="quarter" idx="4"/>
          </p:nvPr>
        </p:nvSpPr>
        <p:spPr/>
        <p:txBody>
          <a:bodyPr/>
          <a:lstStyle/>
          <a:p>
            <a:fld id="{7D98702C-BA5F-8D4B-B23D-DEB8E47CE420}" type="slidenum">
              <a:rPr lang="en-US" smtClean="0">
                <a:solidFill>
                  <a:prstClr val="black">
                    <a:tint val="75000"/>
                  </a:prstClr>
                </a:solidFill>
              </a:rPr>
              <a:pPr/>
              <a:t>70</a:t>
            </a:fld>
            <a:endParaRPr lang="en-US" dirty="0">
              <a:solidFill>
                <a:prstClr val="black">
                  <a:tint val="75000"/>
                </a:prstClr>
              </a:solidFill>
            </a:endParaRPr>
          </a:p>
        </p:txBody>
      </p:sp>
      <p:sp>
        <p:nvSpPr>
          <p:cNvPr id="6" name="Content Placeholder 5"/>
          <p:cNvSpPr>
            <a:spLocks noGrp="1"/>
          </p:cNvSpPr>
          <p:nvPr>
            <p:ph sz="half" idx="15"/>
          </p:nvPr>
        </p:nvSpPr>
        <p:spPr/>
        <p:txBody>
          <a:bodyPr/>
          <a:lstStyle/>
          <a:p>
            <a:pPr marL="0" indent="0">
              <a:buNone/>
            </a:pPr>
            <a:r>
              <a:rPr lang="en-US" b="1" dirty="0">
                <a:solidFill>
                  <a:srgbClr val="00B0F0"/>
                </a:solidFill>
              </a:rPr>
              <a:t>/* Definition in v1model.p4 */</a:t>
            </a:r>
          </a:p>
          <a:p>
            <a:pPr marL="0" indent="0">
              <a:buNone/>
            </a:pPr>
            <a:endParaRPr lang="en-US" b="1" dirty="0" smtClean="0"/>
          </a:p>
          <a:p>
            <a:pPr marL="0" indent="0">
              <a:buNone/>
            </a:pPr>
            <a:r>
              <a:rPr lang="en-US" b="1" dirty="0" smtClean="0"/>
              <a:t>enum</a:t>
            </a:r>
            <a:r>
              <a:rPr lang="en-US" dirty="0" smtClean="0"/>
              <a:t> </a:t>
            </a:r>
            <a:r>
              <a:rPr lang="en-US" b="1" dirty="0" err="1">
                <a:solidFill>
                  <a:srgbClr val="00B050"/>
                </a:solidFill>
              </a:rPr>
              <a:t>MeterType</a:t>
            </a:r>
            <a:r>
              <a:rPr lang="en-US" dirty="0"/>
              <a:t> {</a:t>
            </a:r>
          </a:p>
          <a:p>
            <a:pPr marL="0" indent="0">
              <a:buNone/>
            </a:pPr>
            <a:r>
              <a:rPr lang="en-US" dirty="0"/>
              <a:t>    packets,</a:t>
            </a:r>
          </a:p>
          <a:p>
            <a:pPr marL="0" indent="0">
              <a:buNone/>
            </a:pPr>
            <a:r>
              <a:rPr lang="en-US" dirty="0"/>
              <a:t>    bytes</a:t>
            </a:r>
          </a:p>
          <a:p>
            <a:pPr marL="0" indent="0">
              <a:buNone/>
            </a:pPr>
            <a:r>
              <a:rPr lang="en-US" dirty="0"/>
              <a:t>}</a:t>
            </a:r>
          </a:p>
          <a:p>
            <a:pPr marL="0" indent="0">
              <a:buNone/>
            </a:pPr>
            <a:endParaRPr lang="en-US" dirty="0" smtClean="0"/>
          </a:p>
          <a:p>
            <a:pPr marL="0" indent="0">
              <a:buNone/>
            </a:pPr>
            <a:r>
              <a:rPr lang="en-US" b="1" dirty="0" smtClean="0"/>
              <a:t>extern</a:t>
            </a:r>
            <a:r>
              <a:rPr lang="en-US" dirty="0" smtClean="0"/>
              <a:t> </a:t>
            </a:r>
            <a:r>
              <a:rPr lang="en-US" dirty="0"/>
              <a:t>meter {</a:t>
            </a:r>
          </a:p>
          <a:p>
            <a:pPr marL="0" indent="0">
              <a:buNone/>
            </a:pPr>
            <a:r>
              <a:rPr lang="en-US" dirty="0"/>
              <a:t>    meter(</a:t>
            </a:r>
            <a:r>
              <a:rPr lang="en-US" b="1" dirty="0">
                <a:solidFill>
                  <a:srgbClr val="00B050"/>
                </a:solidFill>
              </a:rPr>
              <a:t>bit</a:t>
            </a:r>
            <a:r>
              <a:rPr lang="en-US" dirty="0">
                <a:solidFill>
                  <a:srgbClr val="00B050"/>
                </a:solidFill>
              </a:rPr>
              <a:t>&lt;32&gt;</a:t>
            </a:r>
            <a:r>
              <a:rPr lang="en-US" dirty="0"/>
              <a:t> </a:t>
            </a:r>
            <a:r>
              <a:rPr lang="en-US" dirty="0" err="1" smtClean="0"/>
              <a:t>instance_count</a:t>
            </a:r>
            <a:r>
              <a:rPr lang="en-US" dirty="0" smtClean="0"/>
              <a:t>, </a:t>
            </a:r>
            <a:r>
              <a:rPr lang="en-US" b="1" dirty="0" err="1">
                <a:solidFill>
                  <a:srgbClr val="00B050"/>
                </a:solidFill>
              </a:rPr>
              <a:t>MeterType</a:t>
            </a:r>
            <a:r>
              <a:rPr lang="en-US" dirty="0"/>
              <a:t> type);</a:t>
            </a:r>
          </a:p>
          <a:p>
            <a:pPr marL="0" indent="0">
              <a:buNone/>
            </a:pPr>
            <a:r>
              <a:rPr lang="en-US" dirty="0"/>
              <a:t>    </a:t>
            </a:r>
            <a:r>
              <a:rPr lang="en-US" b="1" dirty="0"/>
              <a:t>void</a:t>
            </a:r>
            <a:r>
              <a:rPr lang="en-US" dirty="0"/>
              <a:t> </a:t>
            </a:r>
            <a:r>
              <a:rPr lang="en-US" dirty="0" err="1"/>
              <a:t>execute_meter</a:t>
            </a:r>
            <a:r>
              <a:rPr lang="en-US" b="1" dirty="0">
                <a:solidFill>
                  <a:srgbClr val="00B050"/>
                </a:solidFill>
              </a:rPr>
              <a:t>&lt;T&gt;</a:t>
            </a:r>
            <a:r>
              <a:rPr lang="en-US" dirty="0"/>
              <a:t>(</a:t>
            </a:r>
            <a:r>
              <a:rPr lang="en-US" b="1" dirty="0">
                <a:solidFill>
                  <a:srgbClr val="0070C0"/>
                </a:solidFill>
              </a:rPr>
              <a:t>in</a:t>
            </a:r>
            <a:r>
              <a:rPr lang="en-US" b="1" dirty="0"/>
              <a:t> </a:t>
            </a:r>
            <a:r>
              <a:rPr lang="en-US" b="1" dirty="0">
                <a:solidFill>
                  <a:srgbClr val="00B050"/>
                </a:solidFill>
              </a:rPr>
              <a:t>bit</a:t>
            </a:r>
            <a:r>
              <a:rPr lang="en-US" dirty="0">
                <a:solidFill>
                  <a:srgbClr val="00B050"/>
                </a:solidFill>
              </a:rPr>
              <a:t>&lt;32&gt;</a:t>
            </a:r>
            <a:r>
              <a:rPr lang="en-US" dirty="0"/>
              <a:t> index, out </a:t>
            </a:r>
            <a:r>
              <a:rPr lang="en-US" b="1" dirty="0">
                <a:solidFill>
                  <a:srgbClr val="00B050"/>
                </a:solidFill>
              </a:rPr>
              <a:t>T</a:t>
            </a:r>
            <a:r>
              <a:rPr lang="en-US" dirty="0"/>
              <a:t> result);</a:t>
            </a:r>
          </a:p>
          <a:p>
            <a:pPr marL="0" indent="0">
              <a:buNone/>
            </a:pPr>
            <a:r>
              <a:rPr lang="en-US" dirty="0"/>
              <a:t>}</a:t>
            </a:r>
          </a:p>
          <a:p>
            <a:pPr marL="0" indent="0">
              <a:buNone/>
            </a:pPr>
            <a:endParaRPr lang="en-US" dirty="0"/>
          </a:p>
        </p:txBody>
      </p:sp>
      <p:sp>
        <p:nvSpPr>
          <p:cNvPr id="7" name="Content Placeholder 6"/>
          <p:cNvSpPr>
            <a:spLocks noGrp="1"/>
          </p:cNvSpPr>
          <p:nvPr>
            <p:ph sz="half" idx="16"/>
          </p:nvPr>
        </p:nvSpPr>
        <p:spPr/>
        <p:txBody>
          <a:bodyPr>
            <a:normAutofit lnSpcReduction="10000"/>
          </a:bodyPr>
          <a:lstStyle/>
          <a:p>
            <a:pPr marL="0" indent="0">
              <a:buNone/>
            </a:pPr>
            <a:r>
              <a:rPr lang="en-US" b="1" dirty="0" smtClean="0"/>
              <a:t>typedef</a:t>
            </a:r>
            <a:r>
              <a:rPr lang="en-US" dirty="0" smtClean="0"/>
              <a:t> </a:t>
            </a:r>
            <a:r>
              <a:rPr lang="en-US" b="1" dirty="0" smtClean="0">
                <a:solidFill>
                  <a:srgbClr val="00B050"/>
                </a:solidFill>
              </a:rPr>
              <a:t>bit</a:t>
            </a:r>
            <a:r>
              <a:rPr lang="en-US" dirty="0" smtClean="0">
                <a:solidFill>
                  <a:srgbClr val="00B050"/>
                </a:solidFill>
              </a:rPr>
              <a:t>&lt;2&gt;</a:t>
            </a:r>
            <a:r>
              <a:rPr lang="en-US" dirty="0" smtClean="0"/>
              <a:t> </a:t>
            </a:r>
            <a:r>
              <a:rPr lang="en-US" dirty="0" err="1" smtClean="0"/>
              <a:t>meter_color_t</a:t>
            </a:r>
            <a:r>
              <a:rPr lang="en-US" dirty="0" smtClean="0"/>
              <a:t>;</a:t>
            </a:r>
          </a:p>
          <a:p>
            <a:pPr marL="0" indent="0">
              <a:buNone/>
            </a:pPr>
            <a:endParaRPr lang="en-US" dirty="0" smtClean="0"/>
          </a:p>
          <a:p>
            <a:pPr marL="0" indent="0">
              <a:buNone/>
            </a:pPr>
            <a:r>
              <a:rPr lang="en-US" b="1" dirty="0" smtClean="0"/>
              <a:t>const</a:t>
            </a:r>
            <a:r>
              <a:rPr lang="en-US" dirty="0" smtClean="0"/>
              <a:t> </a:t>
            </a:r>
            <a:r>
              <a:rPr lang="en-US" b="1" dirty="0" err="1" smtClean="0">
                <a:solidFill>
                  <a:srgbClr val="00B050"/>
                </a:solidFill>
              </a:rPr>
              <a:t>meter_color_t</a:t>
            </a:r>
            <a:r>
              <a:rPr lang="en-US" dirty="0" smtClean="0">
                <a:solidFill>
                  <a:srgbClr val="00B050"/>
                </a:solidFill>
              </a:rPr>
              <a:t> </a:t>
            </a:r>
            <a:r>
              <a:rPr lang="en-US" dirty="0" smtClean="0"/>
              <a:t>METER_COLOR_GREEN  = 0;</a:t>
            </a:r>
          </a:p>
          <a:p>
            <a:pPr marL="0" indent="0">
              <a:buNone/>
            </a:pPr>
            <a:r>
              <a:rPr lang="en-US" b="1" dirty="0"/>
              <a:t>const</a:t>
            </a:r>
            <a:r>
              <a:rPr lang="en-US" dirty="0"/>
              <a:t> </a:t>
            </a:r>
            <a:r>
              <a:rPr lang="en-US" b="1" dirty="0" err="1">
                <a:solidFill>
                  <a:srgbClr val="00B050"/>
                </a:solidFill>
              </a:rPr>
              <a:t>meter_color_t</a:t>
            </a:r>
            <a:r>
              <a:rPr lang="en-US" dirty="0">
                <a:solidFill>
                  <a:srgbClr val="00B050"/>
                </a:solidFill>
              </a:rPr>
              <a:t> </a:t>
            </a:r>
            <a:r>
              <a:rPr lang="en-US" dirty="0" smtClean="0"/>
              <a:t>METER_COLOR_YELLOW </a:t>
            </a:r>
            <a:r>
              <a:rPr lang="en-US" dirty="0"/>
              <a:t>= </a:t>
            </a:r>
            <a:r>
              <a:rPr lang="en-US" dirty="0" smtClean="0"/>
              <a:t>1;</a:t>
            </a:r>
            <a:endParaRPr lang="en-US" dirty="0"/>
          </a:p>
          <a:p>
            <a:pPr marL="0" indent="0">
              <a:buNone/>
            </a:pPr>
            <a:r>
              <a:rPr lang="en-US" b="1" dirty="0"/>
              <a:t>const</a:t>
            </a:r>
            <a:r>
              <a:rPr lang="en-US" dirty="0"/>
              <a:t> </a:t>
            </a:r>
            <a:r>
              <a:rPr lang="en-US" b="1" dirty="0" err="1">
                <a:solidFill>
                  <a:srgbClr val="00B050"/>
                </a:solidFill>
              </a:rPr>
              <a:t>meter_color_t</a:t>
            </a:r>
            <a:r>
              <a:rPr lang="en-US" dirty="0">
                <a:solidFill>
                  <a:srgbClr val="00B050"/>
                </a:solidFill>
              </a:rPr>
              <a:t> </a:t>
            </a:r>
            <a:r>
              <a:rPr lang="en-US" dirty="0" smtClean="0"/>
              <a:t>METER_COLOR_RED    = 2;</a:t>
            </a:r>
            <a:endParaRPr lang="en-US" dirty="0"/>
          </a:p>
          <a:p>
            <a:pPr marL="0" indent="0">
              <a:buNone/>
            </a:pPr>
            <a:endParaRPr lang="en-US" dirty="0" smtClean="0"/>
          </a:p>
          <a:p>
            <a:pPr marL="0" indent="0">
              <a:buNone/>
            </a:pPr>
            <a:r>
              <a:rPr lang="en-US" b="1" dirty="0" smtClean="0">
                <a:solidFill>
                  <a:srgbClr val="00B050"/>
                </a:solidFill>
              </a:rPr>
              <a:t>meter</a:t>
            </a:r>
            <a:r>
              <a:rPr lang="en-US" dirty="0" smtClean="0"/>
              <a:t>(1024, </a:t>
            </a:r>
            <a:r>
              <a:rPr lang="en-US" b="1" dirty="0" err="1" smtClean="0">
                <a:solidFill>
                  <a:srgbClr val="00B050"/>
                </a:solidFill>
              </a:rPr>
              <a:t>MeterType</a:t>
            </a:r>
            <a:r>
              <a:rPr lang="en-US" dirty="0" err="1" smtClean="0"/>
              <a:t>.</a:t>
            </a:r>
            <a:r>
              <a:rPr lang="en-US" b="1" dirty="0" err="1" smtClean="0">
                <a:solidFill>
                  <a:srgbClr val="7030A0"/>
                </a:solidFill>
              </a:rPr>
              <a:t>bytes</a:t>
            </a:r>
            <a:r>
              <a:rPr lang="en-US" dirty="0" smtClean="0"/>
              <a:t>) </a:t>
            </a:r>
            <a:r>
              <a:rPr lang="en-US" dirty="0" err="1" smtClean="0"/>
              <a:t>acl_meter</a:t>
            </a:r>
            <a:r>
              <a:rPr lang="en-US" dirty="0" smtClean="0"/>
              <a:t>;</a:t>
            </a:r>
          </a:p>
          <a:p>
            <a:pPr marL="0" indent="0">
              <a:buNone/>
            </a:pPr>
            <a:endParaRPr lang="en-US" dirty="0"/>
          </a:p>
          <a:p>
            <a:pPr marL="0" indent="0">
              <a:buNone/>
            </a:pPr>
            <a:r>
              <a:rPr lang="en-US" b="1" dirty="0" smtClean="0"/>
              <a:t>action</a:t>
            </a:r>
            <a:r>
              <a:rPr lang="en-US" dirty="0" smtClean="0"/>
              <a:t> </a:t>
            </a:r>
            <a:r>
              <a:rPr lang="en-US" dirty="0" err="1" smtClean="0"/>
              <a:t>color_my_packets</a:t>
            </a:r>
            <a:r>
              <a:rPr lang="en-US" dirty="0" smtClean="0"/>
              <a:t>(</a:t>
            </a:r>
            <a:r>
              <a:rPr lang="en-US" b="1" dirty="0" smtClean="0">
                <a:solidFill>
                  <a:srgbClr val="00B050"/>
                </a:solidFill>
              </a:rPr>
              <a:t>bit</a:t>
            </a:r>
            <a:r>
              <a:rPr lang="en-US" dirty="0" smtClean="0">
                <a:solidFill>
                  <a:srgbClr val="00B050"/>
                </a:solidFill>
              </a:rPr>
              <a:t>&lt;10&gt;</a:t>
            </a:r>
            <a:r>
              <a:rPr lang="en-US" dirty="0" smtClean="0"/>
              <a:t> index) {</a:t>
            </a:r>
          </a:p>
          <a:p>
            <a:pPr marL="0" indent="0">
              <a:buNone/>
            </a:pPr>
            <a:r>
              <a:rPr lang="en-US" dirty="0" smtClean="0"/>
              <a:t>    </a:t>
            </a:r>
            <a:r>
              <a:rPr lang="en-US" dirty="0" err="1" smtClean="0"/>
              <a:t>acl_meter.</a:t>
            </a:r>
            <a:r>
              <a:rPr lang="en-US" b="1" dirty="0" err="1" smtClean="0">
                <a:solidFill>
                  <a:srgbClr val="0070C0"/>
                </a:solidFill>
              </a:rPr>
              <a:t>execute_meter</a:t>
            </a:r>
            <a:r>
              <a:rPr lang="en-US" dirty="0" smtClean="0"/>
              <a:t>((bit&lt;32&gt;)index, </a:t>
            </a:r>
            <a:r>
              <a:rPr lang="en-US" dirty="0" err="1" smtClean="0"/>
              <a:t>meta.color</a:t>
            </a:r>
            <a:r>
              <a:rPr lang="en-US" dirty="0" smtClean="0"/>
              <a:t>);</a:t>
            </a:r>
          </a:p>
          <a:p>
            <a:pPr marL="0" indent="0">
              <a:buNone/>
            </a:pPr>
            <a:r>
              <a:rPr lang="en-US" dirty="0" smtClean="0"/>
              <a:t>}</a:t>
            </a:r>
          </a:p>
          <a:p>
            <a:pPr marL="0" indent="0">
              <a:buNone/>
            </a:pPr>
            <a:endParaRPr lang="en-US" dirty="0"/>
          </a:p>
          <a:p>
            <a:pPr marL="0" indent="0">
              <a:buNone/>
            </a:pPr>
            <a:r>
              <a:rPr lang="en-US" b="1" dirty="0" smtClean="0"/>
              <a:t>table </a:t>
            </a:r>
            <a:r>
              <a:rPr lang="en-US" dirty="0" err="1" smtClean="0"/>
              <a:t>acl</a:t>
            </a:r>
            <a:r>
              <a:rPr lang="en-US" dirty="0" smtClean="0"/>
              <a:t> {</a:t>
            </a:r>
          </a:p>
          <a:p>
            <a:pPr marL="0" indent="0">
              <a:buNone/>
            </a:pPr>
            <a:r>
              <a:rPr lang="en-US" dirty="0"/>
              <a:t> </a:t>
            </a:r>
            <a:r>
              <a:rPr lang="en-US" dirty="0" smtClean="0"/>
              <a:t>   </a:t>
            </a:r>
            <a:r>
              <a:rPr lang="en-US" b="1" dirty="0" smtClean="0">
                <a:solidFill>
                  <a:srgbClr val="0070C0"/>
                </a:solidFill>
              </a:rPr>
              <a:t>key</a:t>
            </a:r>
            <a:r>
              <a:rPr lang="en-US" dirty="0" smtClean="0">
                <a:solidFill>
                  <a:srgbClr val="0070C0"/>
                </a:solidFill>
              </a:rPr>
              <a:t> </a:t>
            </a:r>
            <a:r>
              <a:rPr lang="en-US" dirty="0" smtClean="0"/>
              <a:t>= { . . .}</a:t>
            </a:r>
          </a:p>
          <a:p>
            <a:pPr marL="0" indent="0">
              <a:buNone/>
            </a:pPr>
            <a:r>
              <a:rPr lang="en-US" dirty="0" smtClean="0"/>
              <a:t>    </a:t>
            </a:r>
            <a:r>
              <a:rPr lang="en-US" b="1" dirty="0" smtClean="0">
                <a:solidFill>
                  <a:srgbClr val="0070C0"/>
                </a:solidFill>
              </a:rPr>
              <a:t>actions </a:t>
            </a:r>
            <a:r>
              <a:rPr lang="en-US" dirty="0" smtClean="0"/>
              <a:t>= { </a:t>
            </a:r>
            <a:r>
              <a:rPr lang="en-US" dirty="0" err="1" smtClean="0"/>
              <a:t>color_my_packets</a:t>
            </a:r>
            <a:r>
              <a:rPr lang="en-US" dirty="0" smtClean="0"/>
              <a:t>; . . .}</a:t>
            </a:r>
          </a:p>
          <a:p>
            <a:pPr marL="0" indent="0">
              <a:buNone/>
            </a:pPr>
            <a:r>
              <a:rPr lang="en-US" dirty="0" smtClean="0"/>
              <a:t>}</a:t>
            </a:r>
          </a:p>
          <a:p>
            <a:pPr marL="0" indent="0">
              <a:buNone/>
            </a:pPr>
            <a:endParaRPr lang="en-US" dirty="0"/>
          </a:p>
          <a:p>
            <a:pPr marL="0" indent="0">
              <a:buNone/>
            </a:pPr>
            <a:r>
              <a:rPr lang="en-US" b="1" dirty="0" smtClean="0"/>
              <a:t>apply</a:t>
            </a:r>
            <a:r>
              <a:rPr lang="en-US" dirty="0" smtClean="0"/>
              <a:t> {</a:t>
            </a:r>
          </a:p>
          <a:p>
            <a:pPr marL="0" indent="0">
              <a:buNone/>
            </a:pPr>
            <a:r>
              <a:rPr lang="en-US" dirty="0"/>
              <a:t> </a:t>
            </a:r>
            <a:r>
              <a:rPr lang="en-US" dirty="0" smtClean="0"/>
              <a:t>   </a:t>
            </a:r>
            <a:r>
              <a:rPr lang="en-US" dirty="0" err="1" smtClean="0"/>
              <a:t>acl.</a:t>
            </a:r>
            <a:r>
              <a:rPr lang="en-US" b="1" dirty="0" err="1" smtClean="0">
                <a:solidFill>
                  <a:srgbClr val="0070C0"/>
                </a:solidFill>
              </a:rPr>
              <a:t>apply</a:t>
            </a:r>
            <a:r>
              <a:rPr lang="en-US" dirty="0" smtClean="0"/>
              <a:t>();</a:t>
            </a:r>
          </a:p>
          <a:p>
            <a:pPr marL="0" indent="0">
              <a:buNone/>
            </a:pPr>
            <a:r>
              <a:rPr lang="en-US" dirty="0" smtClean="0"/>
              <a:t>    </a:t>
            </a:r>
            <a:r>
              <a:rPr lang="en-US" b="1" dirty="0" smtClean="0"/>
              <a:t>if</a:t>
            </a:r>
            <a:r>
              <a:rPr lang="en-US" dirty="0" smtClean="0"/>
              <a:t> (</a:t>
            </a:r>
            <a:r>
              <a:rPr lang="en-US" dirty="0" err="1" smtClean="0"/>
              <a:t>meta.color</a:t>
            </a:r>
            <a:r>
              <a:rPr lang="en-US" dirty="0" smtClean="0"/>
              <a:t> == METER_COLOR_RED) { </a:t>
            </a:r>
          </a:p>
          <a:p>
            <a:pPr marL="0" indent="0">
              <a:buNone/>
            </a:pPr>
            <a:r>
              <a:rPr lang="en-US" dirty="0"/>
              <a:t> </a:t>
            </a:r>
            <a:r>
              <a:rPr lang="en-US" dirty="0" smtClean="0"/>
              <a:t>       </a:t>
            </a:r>
            <a:r>
              <a:rPr lang="en-US" dirty="0" err="1" smtClean="0"/>
              <a:t>mark_to_drop</a:t>
            </a:r>
            <a:r>
              <a:rPr lang="en-US" dirty="0" smtClean="0"/>
              <a:t>();</a:t>
            </a:r>
          </a:p>
          <a:p>
            <a:pPr marL="0" indent="0">
              <a:buNone/>
            </a:pPr>
            <a:r>
              <a:rPr lang="en-US" dirty="0"/>
              <a:t> </a:t>
            </a:r>
            <a:r>
              <a:rPr lang="en-US" dirty="0" smtClean="0"/>
              <a:t>   }</a:t>
            </a:r>
          </a:p>
          <a:p>
            <a:pPr marL="0" indent="0">
              <a:buNone/>
            </a:pPr>
            <a:r>
              <a:rPr lang="en-US" dirty="0"/>
              <a:t>}</a:t>
            </a:r>
          </a:p>
        </p:txBody>
      </p:sp>
      <p:sp>
        <p:nvSpPr>
          <p:cNvPr id="9" name="Rounded Rectangular Callout 8"/>
          <p:cNvSpPr/>
          <p:nvPr/>
        </p:nvSpPr>
        <p:spPr>
          <a:xfrm>
            <a:off x="3048000" y="3486150"/>
            <a:ext cx="1050823" cy="749710"/>
          </a:xfrm>
          <a:prstGeom prst="wedgeRoundRectCallout">
            <a:avLst>
              <a:gd name="adj1" fmla="val -7033"/>
              <a:gd name="adj2" fmla="val -123241"/>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normAutofit fontScale="70000" lnSpcReduction="20000"/>
          </a:bodyPr>
          <a:lstStyle/>
          <a:p>
            <a:pPr algn="ctr" defTabSz="457200">
              <a:buClrTx/>
              <a:buFontTx/>
              <a:buNone/>
            </a:pPr>
            <a:r>
              <a:rPr lang="en-US" sz="1350" u="sng" kern="1200" dirty="0">
                <a:solidFill>
                  <a:prstClr val="black"/>
                </a:solidFill>
              </a:rPr>
              <a:t>Color Coding:</a:t>
            </a:r>
          </a:p>
          <a:p>
            <a:pPr algn="ctr" defTabSz="457200">
              <a:buClrTx/>
              <a:buFontTx/>
              <a:buNone/>
            </a:pPr>
            <a:endParaRPr lang="en-US" sz="1350" u="sng" kern="1200" dirty="0">
              <a:solidFill>
                <a:prstClr val="black"/>
              </a:solidFill>
            </a:endParaRPr>
          </a:p>
          <a:p>
            <a:pPr defTabSz="457200">
              <a:buClrTx/>
              <a:buFontTx/>
              <a:buNone/>
            </a:pPr>
            <a:r>
              <a:rPr lang="en-US" sz="1350" kern="1200" dirty="0">
                <a:solidFill>
                  <a:srgbClr val="008000"/>
                </a:solidFill>
              </a:rPr>
              <a:t>0 – Green</a:t>
            </a:r>
          </a:p>
          <a:p>
            <a:pPr defTabSz="457200">
              <a:buClrTx/>
              <a:buFontTx/>
              <a:buNone/>
            </a:pPr>
            <a:r>
              <a:rPr lang="en-US" sz="1350" kern="1200" dirty="0">
                <a:solidFill>
                  <a:srgbClr val="FFFF00"/>
                </a:solidFill>
              </a:rPr>
              <a:t>1 – Yellow</a:t>
            </a:r>
          </a:p>
          <a:p>
            <a:pPr defTabSz="457200">
              <a:buClrTx/>
              <a:buFontTx/>
              <a:buNone/>
            </a:pPr>
            <a:r>
              <a:rPr lang="en-US" sz="1350" kern="1200" dirty="0">
                <a:solidFill>
                  <a:srgbClr val="FF6600"/>
                </a:solidFill>
              </a:rPr>
              <a:t>2 -- Red</a:t>
            </a:r>
          </a:p>
        </p:txBody>
      </p:sp>
      <p:sp>
        <p:nvSpPr>
          <p:cNvPr id="10" name="Rounded Rectangular Callout 9"/>
          <p:cNvSpPr/>
          <p:nvPr/>
        </p:nvSpPr>
        <p:spPr>
          <a:xfrm>
            <a:off x="258097" y="3251404"/>
            <a:ext cx="1456403" cy="663677"/>
          </a:xfrm>
          <a:prstGeom prst="wedgeRoundRectCallout">
            <a:avLst>
              <a:gd name="adj1" fmla="val 57882"/>
              <a:gd name="adj2" fmla="val -9158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normAutofit fontScale="85000" lnSpcReduction="10000"/>
          </a:bodyPr>
          <a:lstStyle/>
          <a:p>
            <a:pPr algn="ctr" defTabSz="457200">
              <a:buClrTx/>
              <a:buFontTx/>
              <a:buNone/>
            </a:pPr>
            <a:r>
              <a:rPr lang="en-US" sz="1050" kern="1200" dirty="0" smtClean="0">
                <a:solidFill>
                  <a:prstClr val="white"/>
                </a:solidFill>
              </a:rPr>
              <a:t>This is a template definition. The method will accept the parameter of any type</a:t>
            </a:r>
            <a:endParaRPr lang="en-US" sz="1050" kern="1200" dirty="0">
              <a:solidFill>
                <a:prstClr val="white"/>
              </a:solidFill>
            </a:endParaRPr>
          </a:p>
        </p:txBody>
      </p:sp>
    </p:spTree>
    <p:extLst>
      <p:ext uri="{BB962C8B-B14F-4D97-AF65-F5344CB8AC3E}">
        <p14:creationId xmlns:p14="http://schemas.microsoft.com/office/powerpoint/2010/main" val="85317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2" end="1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xEl>
                                              <p:pRg st="13" end="1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
                                            <p:txEl>
                                              <p:pRg st="17" end="17"/>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
                                            <p:txEl>
                                              <p:pRg st="18" end="18"/>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xEl>
                                              <p:pRg st="19" end="19"/>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
                                            <p:txEl>
                                              <p:pRg st="20" end="20"/>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
                                            <p:txEl>
                                              <p:pRg st="21" end="21"/>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Registers in V1 Architecture</a:t>
            </a:r>
            <a:endParaRPr lang="en-US" dirty="0"/>
          </a:p>
        </p:txBody>
      </p:sp>
      <p:sp>
        <p:nvSpPr>
          <p:cNvPr id="3" name="Text Placeholder 2"/>
          <p:cNvSpPr>
            <a:spLocks noGrp="1"/>
          </p:cNvSpPr>
          <p:nvPr>
            <p:ph type="body" sz="quarter" idx="13"/>
          </p:nvPr>
        </p:nvSpPr>
        <p:spPr/>
        <p:txBody>
          <a:bodyPr/>
          <a:lstStyle/>
          <a:p>
            <a:r>
              <a:rPr lang="en-US" dirty="0" smtClean="0"/>
              <a:t>Definition</a:t>
            </a:r>
            <a:endParaRPr lang="en-US" dirty="0"/>
          </a:p>
        </p:txBody>
      </p:sp>
      <p:sp>
        <p:nvSpPr>
          <p:cNvPr id="4" name="Text Placeholder 3"/>
          <p:cNvSpPr>
            <a:spLocks noGrp="1"/>
          </p:cNvSpPr>
          <p:nvPr>
            <p:ph type="body" sz="quarter" idx="14"/>
          </p:nvPr>
        </p:nvSpPr>
        <p:spPr/>
        <p:txBody>
          <a:bodyPr/>
          <a:lstStyle/>
          <a:p>
            <a:r>
              <a:rPr lang="en-US" dirty="0" smtClean="0"/>
              <a:t>Usage (Calculating Inter-Packet Gap)</a:t>
            </a:r>
            <a:endParaRPr lang="en-US" dirty="0"/>
          </a:p>
        </p:txBody>
      </p:sp>
      <p:sp>
        <p:nvSpPr>
          <p:cNvPr id="5" name="Slide Number Placeholder 4"/>
          <p:cNvSpPr>
            <a:spLocks noGrp="1"/>
          </p:cNvSpPr>
          <p:nvPr>
            <p:ph type="sldNum" sz="quarter" idx="4"/>
          </p:nvPr>
        </p:nvSpPr>
        <p:spPr/>
        <p:txBody>
          <a:bodyPr/>
          <a:lstStyle/>
          <a:p>
            <a:fld id="{7D98702C-BA5F-8D4B-B23D-DEB8E47CE420}" type="slidenum">
              <a:rPr lang="en-US" smtClean="0">
                <a:solidFill>
                  <a:prstClr val="black">
                    <a:tint val="75000"/>
                  </a:prstClr>
                </a:solidFill>
              </a:rPr>
              <a:pPr/>
              <a:t>71</a:t>
            </a:fld>
            <a:endParaRPr lang="en-US" dirty="0">
              <a:solidFill>
                <a:prstClr val="black">
                  <a:tint val="75000"/>
                </a:prstClr>
              </a:solidFill>
            </a:endParaRPr>
          </a:p>
        </p:txBody>
      </p:sp>
      <p:sp>
        <p:nvSpPr>
          <p:cNvPr id="6" name="Content Placeholder 5"/>
          <p:cNvSpPr>
            <a:spLocks noGrp="1"/>
          </p:cNvSpPr>
          <p:nvPr>
            <p:ph sz="half" idx="15"/>
          </p:nvPr>
        </p:nvSpPr>
        <p:spPr/>
        <p:txBody>
          <a:bodyPr/>
          <a:lstStyle/>
          <a:p>
            <a:pPr marL="0" indent="0">
              <a:buNone/>
            </a:pPr>
            <a:r>
              <a:rPr lang="en-US" b="1" dirty="0">
                <a:solidFill>
                  <a:srgbClr val="00B0F0"/>
                </a:solidFill>
              </a:rPr>
              <a:t>/* Definition in v1model.p4 */</a:t>
            </a:r>
          </a:p>
          <a:p>
            <a:pPr marL="0" indent="0">
              <a:buNone/>
            </a:pPr>
            <a:endParaRPr lang="en-US" b="1" dirty="0"/>
          </a:p>
          <a:p>
            <a:pPr marL="0" indent="0">
              <a:buNone/>
            </a:pPr>
            <a:r>
              <a:rPr lang="en-US" b="1" dirty="0" smtClean="0"/>
              <a:t>extern</a:t>
            </a:r>
            <a:r>
              <a:rPr lang="en-US" dirty="0" smtClean="0"/>
              <a:t> </a:t>
            </a:r>
            <a:r>
              <a:rPr lang="en-US" dirty="0"/>
              <a:t>register</a:t>
            </a:r>
            <a:r>
              <a:rPr lang="en-US" b="1" dirty="0">
                <a:solidFill>
                  <a:srgbClr val="00B050"/>
                </a:solidFill>
              </a:rPr>
              <a:t>&lt;T&gt;</a:t>
            </a:r>
            <a:r>
              <a:rPr lang="en-US" dirty="0"/>
              <a:t> {</a:t>
            </a:r>
          </a:p>
          <a:p>
            <a:pPr marL="0" indent="0">
              <a:buNone/>
            </a:pPr>
            <a:r>
              <a:rPr lang="en-US" dirty="0"/>
              <a:t>    register(</a:t>
            </a:r>
            <a:r>
              <a:rPr lang="en-US" b="1" dirty="0">
                <a:solidFill>
                  <a:srgbClr val="00B050"/>
                </a:solidFill>
              </a:rPr>
              <a:t>bit</a:t>
            </a:r>
            <a:r>
              <a:rPr lang="en-US" dirty="0">
                <a:solidFill>
                  <a:srgbClr val="00B050"/>
                </a:solidFill>
              </a:rPr>
              <a:t>&lt;32&gt;</a:t>
            </a:r>
            <a:r>
              <a:rPr lang="en-US" dirty="0"/>
              <a:t> </a:t>
            </a:r>
            <a:r>
              <a:rPr lang="en-US" dirty="0" err="1" smtClean="0"/>
              <a:t>instance_count</a:t>
            </a:r>
            <a:r>
              <a:rPr lang="en-US" dirty="0" smtClean="0"/>
              <a:t>);</a:t>
            </a:r>
            <a:endParaRPr lang="en-US" dirty="0"/>
          </a:p>
          <a:p>
            <a:pPr marL="0" indent="0">
              <a:buNone/>
            </a:pPr>
            <a:r>
              <a:rPr lang="en-US" dirty="0"/>
              <a:t>    </a:t>
            </a:r>
            <a:r>
              <a:rPr lang="en-US" b="1" dirty="0"/>
              <a:t>void</a:t>
            </a:r>
            <a:r>
              <a:rPr lang="en-US" dirty="0"/>
              <a:t> read(</a:t>
            </a:r>
            <a:r>
              <a:rPr lang="en-US" b="1" dirty="0"/>
              <a:t>out</a:t>
            </a:r>
            <a:r>
              <a:rPr lang="en-US" dirty="0"/>
              <a:t> </a:t>
            </a:r>
            <a:r>
              <a:rPr lang="en-US" b="1" dirty="0">
                <a:solidFill>
                  <a:srgbClr val="00B050"/>
                </a:solidFill>
              </a:rPr>
              <a:t>T</a:t>
            </a:r>
            <a:r>
              <a:rPr lang="en-US" dirty="0"/>
              <a:t> result, </a:t>
            </a:r>
            <a:r>
              <a:rPr lang="en-US" b="1" dirty="0"/>
              <a:t>in </a:t>
            </a:r>
            <a:r>
              <a:rPr lang="en-US" b="1" dirty="0">
                <a:solidFill>
                  <a:srgbClr val="00B050"/>
                </a:solidFill>
              </a:rPr>
              <a:t>bit</a:t>
            </a:r>
            <a:r>
              <a:rPr lang="en-US" dirty="0">
                <a:solidFill>
                  <a:srgbClr val="00B050"/>
                </a:solidFill>
              </a:rPr>
              <a:t>&lt;32&gt;</a:t>
            </a:r>
            <a:r>
              <a:rPr lang="en-US" dirty="0"/>
              <a:t> index);</a:t>
            </a:r>
          </a:p>
          <a:p>
            <a:pPr marL="0" indent="0">
              <a:buNone/>
            </a:pPr>
            <a:r>
              <a:rPr lang="en-US" dirty="0"/>
              <a:t>    </a:t>
            </a:r>
            <a:r>
              <a:rPr lang="en-US" b="1" dirty="0"/>
              <a:t>void</a:t>
            </a:r>
            <a:r>
              <a:rPr lang="en-US" dirty="0"/>
              <a:t> write(</a:t>
            </a:r>
            <a:r>
              <a:rPr lang="en-US" b="1" dirty="0"/>
              <a:t>in </a:t>
            </a:r>
            <a:r>
              <a:rPr lang="en-US" b="1" dirty="0">
                <a:solidFill>
                  <a:srgbClr val="00B050"/>
                </a:solidFill>
              </a:rPr>
              <a:t>bit</a:t>
            </a:r>
            <a:r>
              <a:rPr lang="en-US" dirty="0">
                <a:solidFill>
                  <a:srgbClr val="00B050"/>
                </a:solidFill>
              </a:rPr>
              <a:t>&lt;32&gt;</a:t>
            </a:r>
            <a:r>
              <a:rPr lang="en-US" dirty="0"/>
              <a:t> index, </a:t>
            </a:r>
            <a:r>
              <a:rPr lang="en-US" b="1" dirty="0"/>
              <a:t>in </a:t>
            </a:r>
            <a:r>
              <a:rPr lang="en-US" b="1" dirty="0">
                <a:solidFill>
                  <a:srgbClr val="00B050"/>
                </a:solidFill>
              </a:rPr>
              <a:t>T</a:t>
            </a:r>
            <a:r>
              <a:rPr lang="en-US" dirty="0"/>
              <a:t> value);</a:t>
            </a:r>
          </a:p>
          <a:p>
            <a:pPr marL="0" indent="0">
              <a:buNone/>
            </a:pPr>
            <a:r>
              <a:rPr lang="en-US" dirty="0" smtClean="0"/>
              <a:t>}</a:t>
            </a:r>
            <a:endParaRPr lang="en-US" dirty="0"/>
          </a:p>
        </p:txBody>
      </p:sp>
      <p:sp>
        <p:nvSpPr>
          <p:cNvPr id="7" name="Content Placeholder 6"/>
          <p:cNvSpPr>
            <a:spLocks noGrp="1"/>
          </p:cNvSpPr>
          <p:nvPr>
            <p:ph sz="half" idx="16"/>
          </p:nvPr>
        </p:nvSpPr>
        <p:spPr/>
        <p:txBody>
          <a:bodyPr/>
          <a:lstStyle/>
          <a:p>
            <a:pPr marL="0" indent="0">
              <a:buNone/>
            </a:pPr>
            <a:r>
              <a:rPr lang="en-US" b="1" dirty="0" smtClean="0">
                <a:solidFill>
                  <a:schemeClr val="accent3">
                    <a:lumMod val="50000"/>
                  </a:schemeClr>
                </a:solidFill>
              </a:rPr>
              <a:t>register</a:t>
            </a:r>
            <a:r>
              <a:rPr lang="en-US" dirty="0" smtClean="0"/>
              <a:t>&lt;</a:t>
            </a:r>
            <a:r>
              <a:rPr lang="en-US" b="1" dirty="0" smtClean="0">
                <a:solidFill>
                  <a:srgbClr val="00B050"/>
                </a:solidFill>
              </a:rPr>
              <a:t>bit</a:t>
            </a:r>
            <a:r>
              <a:rPr lang="en-US" dirty="0" smtClean="0">
                <a:solidFill>
                  <a:srgbClr val="00B050"/>
                </a:solidFill>
              </a:rPr>
              <a:t>&lt;48&gt;</a:t>
            </a:r>
            <a:r>
              <a:rPr lang="en-US" dirty="0" smtClean="0"/>
              <a:t>&gt;(16384) </a:t>
            </a:r>
            <a:r>
              <a:rPr lang="en-US" dirty="0" err="1" smtClean="0"/>
              <a:t>last_seen</a:t>
            </a:r>
            <a:r>
              <a:rPr lang="en-US" dirty="0" smtClean="0"/>
              <a:t>;</a:t>
            </a:r>
          </a:p>
          <a:p>
            <a:pPr marL="0" indent="0">
              <a:buNone/>
            </a:pPr>
            <a:endParaRPr lang="en-US" dirty="0"/>
          </a:p>
          <a:p>
            <a:pPr marL="0" indent="0">
              <a:buNone/>
            </a:pPr>
            <a:r>
              <a:rPr lang="en-US" b="1" dirty="0" smtClean="0"/>
              <a:t>action</a:t>
            </a:r>
            <a:r>
              <a:rPr lang="en-US" dirty="0" smtClean="0"/>
              <a:t> </a:t>
            </a:r>
            <a:r>
              <a:rPr lang="en-US" dirty="0" err="1" smtClean="0"/>
              <a:t>get_inter_packet_gap</a:t>
            </a:r>
            <a:r>
              <a:rPr lang="en-US" dirty="0" smtClean="0"/>
              <a:t>(</a:t>
            </a:r>
            <a:r>
              <a:rPr lang="en-US" b="1" dirty="0" smtClean="0">
                <a:solidFill>
                  <a:srgbClr val="0070C0"/>
                </a:solidFill>
              </a:rPr>
              <a:t>out</a:t>
            </a:r>
            <a:r>
              <a:rPr lang="en-US" dirty="0" smtClean="0"/>
              <a:t> </a:t>
            </a:r>
            <a:r>
              <a:rPr lang="en-US" b="1" dirty="0" smtClean="0">
                <a:solidFill>
                  <a:srgbClr val="00B050"/>
                </a:solidFill>
              </a:rPr>
              <a:t>bit</a:t>
            </a:r>
            <a:r>
              <a:rPr lang="en-US" dirty="0" smtClean="0">
                <a:solidFill>
                  <a:srgbClr val="00B050"/>
                </a:solidFill>
              </a:rPr>
              <a:t>&lt;48&gt;</a:t>
            </a:r>
            <a:r>
              <a:rPr lang="en-US" dirty="0" smtClean="0"/>
              <a:t> interval, </a:t>
            </a:r>
          </a:p>
          <a:p>
            <a:pPr marL="0" indent="0">
              <a:buNone/>
            </a:pPr>
            <a:r>
              <a:rPr lang="en-US" dirty="0"/>
              <a:t> </a:t>
            </a:r>
            <a:r>
              <a:rPr lang="en-US" dirty="0" smtClean="0"/>
              <a:t>                               </a:t>
            </a:r>
            <a:r>
              <a:rPr lang="en-US" b="1" dirty="0" smtClean="0">
                <a:solidFill>
                  <a:srgbClr val="00B050"/>
                </a:solidFill>
              </a:rPr>
              <a:t>bit</a:t>
            </a:r>
            <a:r>
              <a:rPr lang="en-US" dirty="0" smtClean="0">
                <a:solidFill>
                  <a:srgbClr val="00B050"/>
                </a:solidFill>
              </a:rPr>
              <a:t>&lt;14&gt;</a:t>
            </a:r>
            <a:r>
              <a:rPr lang="en-US" dirty="0" smtClean="0"/>
              <a:t> </a:t>
            </a:r>
            <a:r>
              <a:rPr lang="en-US" dirty="0" err="1" smtClean="0"/>
              <a:t>flow_id</a:t>
            </a:r>
            <a:r>
              <a:rPr lang="en-US" dirty="0" smtClean="0"/>
              <a:t>) </a:t>
            </a:r>
          </a:p>
          <a:p>
            <a:pPr marL="0" indent="0">
              <a:buNone/>
            </a:pPr>
            <a:r>
              <a:rPr lang="en-US" dirty="0" smtClean="0"/>
              <a:t>{</a:t>
            </a:r>
          </a:p>
          <a:p>
            <a:pPr marL="0" indent="0">
              <a:buNone/>
            </a:pPr>
            <a:r>
              <a:rPr lang="en-US" dirty="0"/>
              <a:t> </a:t>
            </a:r>
            <a:r>
              <a:rPr lang="en-US" dirty="0" smtClean="0"/>
              <a:t>  </a:t>
            </a:r>
            <a:r>
              <a:rPr lang="en-US" b="1" dirty="0" smtClean="0">
                <a:solidFill>
                  <a:srgbClr val="00B050"/>
                </a:solidFill>
              </a:rPr>
              <a:t>bit</a:t>
            </a:r>
            <a:r>
              <a:rPr lang="en-US" dirty="0" smtClean="0">
                <a:solidFill>
                  <a:srgbClr val="00B050"/>
                </a:solidFill>
              </a:rPr>
              <a:t>&lt;48&gt;</a:t>
            </a:r>
            <a:r>
              <a:rPr lang="en-US" dirty="0" smtClean="0"/>
              <a:t> </a:t>
            </a:r>
            <a:r>
              <a:rPr lang="en-US" dirty="0" err="1" smtClean="0"/>
              <a:t>last_pkt_ts</a:t>
            </a:r>
            <a:r>
              <a:rPr lang="en-US" dirty="0" smtClean="0"/>
              <a:t>;</a:t>
            </a:r>
          </a:p>
          <a:p>
            <a:pPr marL="0" indent="0">
              <a:buNone/>
            </a:pPr>
            <a:endParaRPr lang="en-US" dirty="0" smtClean="0"/>
          </a:p>
          <a:p>
            <a:pPr marL="0" indent="0">
              <a:buNone/>
            </a:pPr>
            <a:r>
              <a:rPr lang="en-US" dirty="0"/>
              <a:t> </a:t>
            </a:r>
            <a:r>
              <a:rPr lang="en-US" dirty="0" smtClean="0"/>
              <a:t>  </a:t>
            </a:r>
            <a:r>
              <a:rPr lang="en-US" dirty="0" smtClean="0">
                <a:solidFill>
                  <a:srgbClr val="00B0F0"/>
                </a:solidFill>
              </a:rPr>
              <a:t>/* Get the time the previous packet was seen */</a:t>
            </a:r>
            <a:endParaRPr lang="en-US" dirty="0">
              <a:solidFill>
                <a:srgbClr val="00B0F0"/>
              </a:solidFill>
            </a:endParaRPr>
          </a:p>
          <a:p>
            <a:pPr marL="0" indent="0">
              <a:buNone/>
            </a:pPr>
            <a:r>
              <a:rPr lang="en-US" dirty="0" smtClean="0"/>
              <a:t>   </a:t>
            </a:r>
            <a:r>
              <a:rPr lang="en-US" dirty="0" err="1" smtClean="0"/>
              <a:t>last_seen.</a:t>
            </a:r>
            <a:r>
              <a:rPr lang="en-US" b="1" dirty="0" err="1" smtClean="0">
                <a:solidFill>
                  <a:srgbClr val="0070C0"/>
                </a:solidFill>
              </a:rPr>
              <a:t>read</a:t>
            </a:r>
            <a:r>
              <a:rPr lang="en-US" dirty="0" smtClean="0"/>
              <a:t>(</a:t>
            </a:r>
            <a:r>
              <a:rPr lang="en-US" dirty="0" err="1" smtClean="0"/>
              <a:t>last_pkt_ts</a:t>
            </a:r>
            <a:r>
              <a:rPr lang="en-US" dirty="0" smtClean="0"/>
              <a:t>,</a:t>
            </a:r>
          </a:p>
          <a:p>
            <a:pPr marL="0" indent="0">
              <a:buNone/>
            </a:pPr>
            <a:r>
              <a:rPr lang="en-US" dirty="0"/>
              <a:t> </a:t>
            </a:r>
            <a:r>
              <a:rPr lang="en-US" dirty="0" smtClean="0"/>
              <a:t>                 (</a:t>
            </a:r>
            <a:r>
              <a:rPr lang="en-US" b="1" dirty="0">
                <a:solidFill>
                  <a:srgbClr val="00B050"/>
                </a:solidFill>
              </a:rPr>
              <a:t>bit</a:t>
            </a:r>
            <a:r>
              <a:rPr lang="en-US" dirty="0">
                <a:solidFill>
                  <a:srgbClr val="00B050"/>
                </a:solidFill>
              </a:rPr>
              <a:t>&lt;32&gt;</a:t>
            </a:r>
            <a:r>
              <a:rPr lang="en-US" dirty="0"/>
              <a:t>)</a:t>
            </a:r>
            <a:r>
              <a:rPr lang="en-US" dirty="0" err="1"/>
              <a:t>flow_id</a:t>
            </a:r>
            <a:r>
              <a:rPr lang="en-US" dirty="0"/>
              <a:t>);</a:t>
            </a:r>
            <a:endParaRPr lang="en-US" dirty="0" smtClean="0"/>
          </a:p>
          <a:p>
            <a:pPr marL="0" indent="0">
              <a:buNone/>
            </a:pPr>
            <a:endParaRPr lang="en-US" dirty="0" smtClean="0"/>
          </a:p>
          <a:p>
            <a:pPr marL="0" indent="0">
              <a:buNone/>
            </a:pPr>
            <a:r>
              <a:rPr lang="en-US" dirty="0"/>
              <a:t> </a:t>
            </a:r>
            <a:r>
              <a:rPr lang="en-US" dirty="0" smtClean="0"/>
              <a:t>  </a:t>
            </a:r>
            <a:r>
              <a:rPr lang="en-US" dirty="0" smtClean="0">
                <a:solidFill>
                  <a:srgbClr val="00B0F0"/>
                </a:solidFill>
              </a:rPr>
              <a:t>/* Calculate the time interval */</a:t>
            </a:r>
          </a:p>
          <a:p>
            <a:pPr marL="0" indent="0">
              <a:buNone/>
            </a:pPr>
            <a:r>
              <a:rPr lang="en-US" dirty="0" smtClean="0"/>
              <a:t>   interval = </a:t>
            </a:r>
            <a:r>
              <a:rPr lang="en-US" dirty="0" err="1" smtClean="0"/>
              <a:t>standard_metadata.ingress_global_timestamp</a:t>
            </a:r>
            <a:r>
              <a:rPr lang="en-US" dirty="0" smtClean="0"/>
              <a:t> </a:t>
            </a:r>
            <a:r>
              <a:rPr lang="mr-IN" dirty="0" smtClean="0"/>
              <a:t>–</a:t>
            </a:r>
            <a:endParaRPr lang="en-US" dirty="0" smtClean="0"/>
          </a:p>
          <a:p>
            <a:pPr marL="0" indent="0">
              <a:buNone/>
            </a:pPr>
            <a:r>
              <a:rPr lang="en-US" dirty="0"/>
              <a:t> </a:t>
            </a:r>
            <a:r>
              <a:rPr lang="en-US" dirty="0" smtClean="0"/>
              <a:t>             </a:t>
            </a:r>
            <a:r>
              <a:rPr lang="en-US" dirty="0" err="1" smtClean="0"/>
              <a:t>last_pkt_ts</a:t>
            </a:r>
            <a:r>
              <a:rPr lang="en-US" dirty="0" smtClean="0"/>
              <a:t>;</a:t>
            </a:r>
          </a:p>
          <a:p>
            <a:pPr marL="0" indent="0">
              <a:buNone/>
            </a:pPr>
            <a:endParaRPr lang="en-US" dirty="0" smtClean="0"/>
          </a:p>
          <a:p>
            <a:pPr marL="0" indent="0">
              <a:buNone/>
            </a:pPr>
            <a:r>
              <a:rPr lang="en-US" dirty="0"/>
              <a:t> </a:t>
            </a:r>
            <a:r>
              <a:rPr lang="en-US" dirty="0" smtClean="0"/>
              <a:t>  </a:t>
            </a:r>
            <a:r>
              <a:rPr lang="en-US" dirty="0" smtClean="0">
                <a:solidFill>
                  <a:srgbClr val="00B0F0"/>
                </a:solidFill>
              </a:rPr>
              <a:t>/* Update the register with the new timestamp */</a:t>
            </a:r>
          </a:p>
          <a:p>
            <a:pPr marL="0" indent="0">
              <a:buNone/>
            </a:pPr>
            <a:r>
              <a:rPr lang="en-US" dirty="0" smtClean="0"/>
              <a:t>   </a:t>
            </a:r>
            <a:r>
              <a:rPr lang="en-US" dirty="0" err="1" smtClean="0"/>
              <a:t>last_seen.</a:t>
            </a:r>
            <a:r>
              <a:rPr lang="en-US" b="1" dirty="0" err="1" smtClean="0">
                <a:solidFill>
                  <a:srgbClr val="0070C0"/>
                </a:solidFill>
              </a:rPr>
              <a:t>write</a:t>
            </a:r>
            <a:r>
              <a:rPr lang="en-US" dirty="0" smtClean="0"/>
              <a:t>((</a:t>
            </a:r>
            <a:r>
              <a:rPr lang="en-US" b="1" dirty="0">
                <a:solidFill>
                  <a:srgbClr val="00B050"/>
                </a:solidFill>
              </a:rPr>
              <a:t>bit</a:t>
            </a:r>
            <a:r>
              <a:rPr lang="en-US" dirty="0">
                <a:solidFill>
                  <a:srgbClr val="00B050"/>
                </a:solidFill>
              </a:rPr>
              <a:t>&lt;32&gt;</a:t>
            </a:r>
            <a:r>
              <a:rPr lang="en-US" dirty="0" smtClean="0"/>
              <a:t>)</a:t>
            </a:r>
            <a:r>
              <a:rPr lang="en-US" dirty="0" err="1" smtClean="0"/>
              <a:t>flow_id</a:t>
            </a:r>
            <a:r>
              <a:rPr lang="en-US" dirty="0" smtClean="0"/>
              <a:t>,</a:t>
            </a:r>
          </a:p>
          <a:p>
            <a:pPr marL="0" indent="0">
              <a:buNone/>
            </a:pPr>
            <a:r>
              <a:rPr lang="en-US" dirty="0"/>
              <a:t> </a:t>
            </a:r>
            <a:r>
              <a:rPr lang="en-US" dirty="0" smtClean="0"/>
              <a:t>              </a:t>
            </a:r>
            <a:r>
              <a:rPr lang="en-US" dirty="0" err="1" smtClean="0"/>
              <a:t>standard_metadata.ingress_global_timestamp</a:t>
            </a:r>
            <a:r>
              <a:rPr lang="en-US" dirty="0" smtClean="0"/>
              <a:t>); </a:t>
            </a:r>
          </a:p>
          <a:p>
            <a:pPr marL="0" indent="0">
              <a:buNone/>
            </a:pPr>
            <a:r>
              <a:rPr lang="en-US" dirty="0"/>
              <a:t>}</a:t>
            </a:r>
            <a:r>
              <a:rPr lang="en-US" dirty="0" smtClean="0"/>
              <a:t>    </a:t>
            </a:r>
            <a:endParaRPr lang="en-US" dirty="0"/>
          </a:p>
        </p:txBody>
      </p:sp>
    </p:spTree>
    <p:extLst>
      <p:ext uri="{BB962C8B-B14F-4D97-AF65-F5344CB8AC3E}">
        <p14:creationId xmlns:p14="http://schemas.microsoft.com/office/powerpoint/2010/main" val="25452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5" end="1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xEl>
                                              <p:pRg st="16" end="16"/>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Header Checksums (V1 Architecture)</a:t>
            </a:r>
            <a:endParaRPr lang="en-US" dirty="0"/>
          </a:p>
        </p:txBody>
      </p:sp>
      <p:sp>
        <p:nvSpPr>
          <p:cNvPr id="3" name="Text Placeholder 2"/>
          <p:cNvSpPr>
            <a:spLocks noGrp="1"/>
          </p:cNvSpPr>
          <p:nvPr>
            <p:ph type="body" sz="quarter" idx="13"/>
          </p:nvPr>
        </p:nvSpPr>
        <p:spPr/>
        <p:txBody>
          <a:bodyPr/>
          <a:lstStyle/>
          <a:p>
            <a:r>
              <a:rPr lang="en-US" dirty="0" smtClean="0"/>
              <a:t>IPv4 Checksum Verification</a:t>
            </a:r>
            <a:endParaRPr lang="en-US" dirty="0"/>
          </a:p>
        </p:txBody>
      </p:sp>
      <p:sp>
        <p:nvSpPr>
          <p:cNvPr id="4" name="Text Placeholder 3"/>
          <p:cNvSpPr>
            <a:spLocks noGrp="1"/>
          </p:cNvSpPr>
          <p:nvPr>
            <p:ph type="body" sz="quarter" idx="14"/>
          </p:nvPr>
        </p:nvSpPr>
        <p:spPr/>
        <p:txBody>
          <a:bodyPr/>
          <a:lstStyle/>
          <a:p>
            <a:r>
              <a:rPr lang="en-US" dirty="0" smtClean="0"/>
              <a:t>IPv4 Checksum Update</a:t>
            </a:r>
            <a:endParaRPr lang="en-US" dirty="0"/>
          </a:p>
        </p:txBody>
      </p:sp>
      <p:sp>
        <p:nvSpPr>
          <p:cNvPr id="5" name="Slide Number Placeholder 4"/>
          <p:cNvSpPr>
            <a:spLocks noGrp="1"/>
          </p:cNvSpPr>
          <p:nvPr>
            <p:ph type="sldNum" sz="quarter" idx="4"/>
          </p:nvPr>
        </p:nvSpPr>
        <p:spPr/>
        <p:txBody>
          <a:bodyPr/>
          <a:lstStyle/>
          <a:p>
            <a:fld id="{7D98702C-BA5F-8D4B-B23D-DEB8E47CE420}" type="slidenum">
              <a:rPr lang="en-US" smtClean="0">
                <a:solidFill>
                  <a:prstClr val="black">
                    <a:tint val="75000"/>
                  </a:prstClr>
                </a:solidFill>
              </a:rPr>
              <a:pPr/>
              <a:t>72</a:t>
            </a:fld>
            <a:endParaRPr lang="en-US" dirty="0">
              <a:solidFill>
                <a:prstClr val="black">
                  <a:tint val="75000"/>
                </a:prstClr>
              </a:solidFill>
            </a:endParaRPr>
          </a:p>
        </p:txBody>
      </p:sp>
      <p:sp>
        <p:nvSpPr>
          <p:cNvPr id="6" name="Content Placeholder 5"/>
          <p:cNvSpPr>
            <a:spLocks noGrp="1"/>
          </p:cNvSpPr>
          <p:nvPr>
            <p:ph sz="half" idx="15"/>
          </p:nvPr>
        </p:nvSpPr>
        <p:spPr/>
        <p:txBody>
          <a:bodyPr>
            <a:normAutofit lnSpcReduction="10000"/>
          </a:bodyPr>
          <a:lstStyle/>
          <a:p>
            <a:pPr marL="0" indent="0">
              <a:buNone/>
            </a:pPr>
            <a:r>
              <a:rPr lang="mr-IN" b="1" dirty="0" err="1"/>
              <a:t>control</a:t>
            </a:r>
            <a:r>
              <a:rPr lang="mr-IN" dirty="0"/>
              <a:t> </a:t>
            </a:r>
            <a:r>
              <a:rPr lang="mr-IN" dirty="0" err="1" smtClean="0"/>
              <a:t>MyVerifyChecksum</a:t>
            </a:r>
            <a:r>
              <a:rPr lang="mr-IN" dirty="0" smtClean="0"/>
              <a:t>(</a:t>
            </a:r>
            <a:r>
              <a:rPr lang="mr-IN" b="1" dirty="0" err="1" smtClean="0">
                <a:solidFill>
                  <a:srgbClr val="0070C0"/>
                </a:solidFill>
              </a:rPr>
              <a:t>in</a:t>
            </a:r>
            <a:r>
              <a:rPr lang="mr-IN" dirty="0" smtClean="0"/>
              <a:t>  </a:t>
            </a:r>
            <a:r>
              <a:rPr lang="en-US" dirty="0" smtClean="0"/>
              <a:t>  </a:t>
            </a:r>
            <a:r>
              <a:rPr lang="mr-IN" b="1" dirty="0" err="1" smtClean="0"/>
              <a:t>my_headers_t</a:t>
            </a:r>
            <a:r>
              <a:rPr lang="mr-IN" dirty="0" smtClean="0"/>
              <a:t>   </a:t>
            </a:r>
            <a:r>
              <a:rPr lang="mr-IN" dirty="0" err="1"/>
              <a:t>hdr</a:t>
            </a:r>
            <a:r>
              <a:rPr lang="mr-IN" dirty="0"/>
              <a:t>,</a:t>
            </a:r>
          </a:p>
          <a:p>
            <a:pPr marL="0" indent="0">
              <a:buNone/>
            </a:pPr>
            <a:r>
              <a:rPr lang="mr-IN" dirty="0"/>
              <a:t>    </a:t>
            </a:r>
            <a:r>
              <a:rPr lang="en-US" dirty="0" smtClean="0"/>
              <a:t>                     </a:t>
            </a:r>
            <a:r>
              <a:rPr lang="mr-IN" b="1" dirty="0" smtClean="0">
                <a:solidFill>
                  <a:srgbClr val="0070C0"/>
                </a:solidFill>
              </a:rPr>
              <a:t>inout</a:t>
            </a:r>
            <a:r>
              <a:rPr lang="mr-IN" dirty="0" smtClean="0">
                <a:solidFill>
                  <a:srgbClr val="0070C0"/>
                </a:solidFill>
              </a:rPr>
              <a:t> </a:t>
            </a:r>
            <a:r>
              <a:rPr lang="mr-IN" b="1" dirty="0" err="1"/>
              <a:t>my_metadata_t</a:t>
            </a:r>
            <a:r>
              <a:rPr lang="mr-IN" dirty="0"/>
              <a:t>  </a:t>
            </a:r>
            <a:r>
              <a:rPr lang="mr-IN" dirty="0" err="1"/>
              <a:t>meta</a:t>
            </a:r>
            <a:r>
              <a:rPr lang="mr-IN" dirty="0"/>
              <a:t>)</a:t>
            </a:r>
          </a:p>
          <a:p>
            <a:pPr marL="0" indent="0">
              <a:buNone/>
            </a:pPr>
            <a:r>
              <a:rPr lang="mr-IN" dirty="0"/>
              <a:t>{</a:t>
            </a:r>
          </a:p>
          <a:p>
            <a:pPr marL="0" indent="0">
              <a:buNone/>
            </a:pPr>
            <a:r>
              <a:rPr lang="mr-IN" dirty="0"/>
              <a:t>    Checksum16() ipv4_checksum;</a:t>
            </a:r>
          </a:p>
          <a:p>
            <a:pPr marL="0" indent="0">
              <a:buNone/>
            </a:pPr>
            <a:r>
              <a:rPr lang="mr-IN" dirty="0"/>
              <a:t>    </a:t>
            </a:r>
            <a:r>
              <a:rPr lang="mr-IN" b="1" dirty="0" err="1">
                <a:solidFill>
                  <a:srgbClr val="00B050"/>
                </a:solidFill>
              </a:rPr>
              <a:t>bit</a:t>
            </a:r>
            <a:r>
              <a:rPr lang="mr-IN" dirty="0">
                <a:solidFill>
                  <a:srgbClr val="00B050"/>
                </a:solidFill>
              </a:rPr>
              <a:t>&lt;16&gt;</a:t>
            </a:r>
            <a:r>
              <a:rPr lang="mr-IN" dirty="0"/>
              <a:t>      </a:t>
            </a:r>
            <a:r>
              <a:rPr lang="mr-IN" dirty="0" err="1"/>
              <a:t>ck</a:t>
            </a:r>
            <a:r>
              <a:rPr lang="mr-IN" dirty="0"/>
              <a:t>;</a:t>
            </a:r>
          </a:p>
          <a:p>
            <a:pPr marL="0" indent="0">
              <a:buNone/>
            </a:pPr>
            <a:endParaRPr lang="mr-IN" dirty="0"/>
          </a:p>
          <a:p>
            <a:pPr marL="0" indent="0">
              <a:buNone/>
            </a:pPr>
            <a:r>
              <a:rPr lang="mr-IN" dirty="0"/>
              <a:t>    </a:t>
            </a:r>
            <a:r>
              <a:rPr lang="mr-IN" b="1" dirty="0" err="1"/>
              <a:t>apply</a:t>
            </a:r>
            <a:r>
              <a:rPr lang="mr-IN" dirty="0"/>
              <a:t> {</a:t>
            </a:r>
          </a:p>
          <a:p>
            <a:pPr marL="0" indent="0">
              <a:buNone/>
            </a:pPr>
            <a:r>
              <a:rPr lang="mr-IN" dirty="0"/>
              <a:t>        </a:t>
            </a:r>
            <a:r>
              <a:rPr lang="mr-IN" b="1" dirty="0" err="1"/>
              <a:t>if</a:t>
            </a:r>
            <a:r>
              <a:rPr lang="mr-IN" dirty="0"/>
              <a:t> (hdr.ipv4.</a:t>
            </a:r>
            <a:r>
              <a:rPr lang="mr-IN" b="1" dirty="0">
                <a:solidFill>
                  <a:srgbClr val="0070C0"/>
                </a:solidFill>
              </a:rPr>
              <a:t>isValid</a:t>
            </a:r>
            <a:r>
              <a:rPr lang="mr-IN" dirty="0"/>
              <a:t>()) {</a:t>
            </a:r>
          </a:p>
          <a:p>
            <a:pPr marL="0" indent="0">
              <a:buNone/>
            </a:pPr>
            <a:r>
              <a:rPr lang="mr-IN" dirty="0"/>
              <a:t>            </a:t>
            </a:r>
            <a:r>
              <a:rPr lang="mr-IN" dirty="0" err="1" smtClean="0"/>
              <a:t>ck</a:t>
            </a:r>
            <a:r>
              <a:rPr lang="mr-IN" dirty="0" smtClean="0"/>
              <a:t> </a:t>
            </a:r>
            <a:r>
              <a:rPr lang="mr-IN" dirty="0"/>
              <a:t>= ipv4_checksum.</a:t>
            </a:r>
            <a:r>
              <a:rPr lang="mr-IN" b="1" dirty="0">
                <a:solidFill>
                  <a:srgbClr val="0070C0"/>
                </a:solidFill>
              </a:rPr>
              <a:t>get</a:t>
            </a:r>
            <a:r>
              <a:rPr lang="mr-IN" dirty="0"/>
              <a:t>(</a:t>
            </a:r>
          </a:p>
          <a:p>
            <a:pPr marL="0" indent="0">
              <a:buNone/>
            </a:pPr>
            <a:r>
              <a:rPr lang="mr-IN" dirty="0"/>
              <a:t>       </a:t>
            </a:r>
            <a:r>
              <a:rPr lang="en-US" dirty="0" smtClean="0"/>
              <a:t>         </a:t>
            </a:r>
            <a:r>
              <a:rPr lang="mr-IN" dirty="0" smtClean="0"/>
              <a:t>{    </a:t>
            </a:r>
            <a:endParaRPr lang="mr-IN" dirty="0"/>
          </a:p>
          <a:p>
            <a:pPr marL="0" indent="0">
              <a:buNone/>
            </a:pPr>
            <a:r>
              <a:rPr lang="mr-IN" dirty="0"/>
              <a:t>                  </a:t>
            </a:r>
            <a:r>
              <a:rPr lang="mr-IN" dirty="0" smtClean="0"/>
              <a:t>hdr.ipv4.version,</a:t>
            </a:r>
            <a:r>
              <a:rPr lang="en-US" dirty="0" smtClean="0"/>
              <a:t>        </a:t>
            </a:r>
            <a:r>
              <a:rPr lang="mr-IN" dirty="0" smtClean="0"/>
              <a:t>hdr.ipv4.ihl,</a:t>
            </a:r>
            <a:endParaRPr lang="en-US" dirty="0" smtClean="0"/>
          </a:p>
          <a:p>
            <a:pPr marL="0" indent="0">
              <a:buNone/>
            </a:pPr>
            <a:r>
              <a:rPr lang="en-US" dirty="0"/>
              <a:t> </a:t>
            </a:r>
            <a:r>
              <a:rPr lang="en-US" dirty="0" smtClean="0"/>
              <a:t>                 </a:t>
            </a:r>
            <a:r>
              <a:rPr lang="mr-IN" dirty="0" smtClean="0"/>
              <a:t>hdr.ipv4.diffserv,</a:t>
            </a:r>
            <a:r>
              <a:rPr lang="en-US" dirty="0" smtClean="0"/>
              <a:t>       </a:t>
            </a:r>
            <a:r>
              <a:rPr lang="mr-IN" dirty="0" smtClean="0"/>
              <a:t>hdr.ipv4.totalLen,</a:t>
            </a:r>
            <a:endParaRPr lang="mr-IN" dirty="0"/>
          </a:p>
          <a:p>
            <a:pPr marL="0" indent="0">
              <a:buNone/>
            </a:pPr>
            <a:r>
              <a:rPr lang="mr-IN" dirty="0"/>
              <a:t>                  </a:t>
            </a:r>
            <a:r>
              <a:rPr lang="mr-IN" dirty="0" smtClean="0"/>
              <a:t>hdr.ipv4.identification,</a:t>
            </a:r>
            <a:r>
              <a:rPr lang="en-US" dirty="0" smtClean="0"/>
              <a:t> </a:t>
            </a:r>
            <a:r>
              <a:rPr lang="mr-IN" dirty="0"/>
              <a:t>hdr.ipv4.flags</a:t>
            </a:r>
            <a:r>
              <a:rPr lang="mr-IN" dirty="0" smtClean="0"/>
              <a:t>,</a:t>
            </a:r>
            <a:endParaRPr lang="mr-IN" dirty="0"/>
          </a:p>
          <a:p>
            <a:pPr marL="0" indent="0">
              <a:buNone/>
            </a:pPr>
            <a:r>
              <a:rPr lang="mr-IN" dirty="0"/>
              <a:t>                  </a:t>
            </a:r>
            <a:r>
              <a:rPr lang="mr-IN" dirty="0" smtClean="0"/>
              <a:t>hdr.ipv4.fragOffset,</a:t>
            </a:r>
            <a:r>
              <a:rPr lang="en-US" dirty="0" smtClean="0"/>
              <a:t>     </a:t>
            </a:r>
            <a:r>
              <a:rPr lang="mr-IN" dirty="0" smtClean="0"/>
              <a:t>hdr.ipv4.ttl,</a:t>
            </a:r>
            <a:endParaRPr lang="mr-IN" dirty="0"/>
          </a:p>
          <a:p>
            <a:pPr marL="0" indent="0">
              <a:buNone/>
            </a:pPr>
            <a:r>
              <a:rPr lang="mr-IN" dirty="0"/>
              <a:t>                  </a:t>
            </a:r>
            <a:r>
              <a:rPr lang="mr-IN" dirty="0" smtClean="0"/>
              <a:t>hdr.ipv4.protocol</a:t>
            </a:r>
            <a:r>
              <a:rPr lang="en-US" dirty="0" smtClean="0"/>
              <a:t>,      </a:t>
            </a:r>
            <a:r>
              <a:rPr lang="mr-IN" dirty="0" smtClean="0"/>
              <a:t> hdr.ipv4.srcAddr</a:t>
            </a:r>
            <a:r>
              <a:rPr lang="mr-IN" dirty="0"/>
              <a:t>,</a:t>
            </a:r>
          </a:p>
          <a:p>
            <a:pPr marL="0" indent="0">
              <a:buNone/>
            </a:pPr>
            <a:r>
              <a:rPr lang="mr-IN" dirty="0"/>
              <a:t>                  </a:t>
            </a:r>
            <a:r>
              <a:rPr lang="mr-IN" dirty="0" smtClean="0"/>
              <a:t>hdr.ipv4.dstAddr</a:t>
            </a:r>
            <a:endParaRPr lang="mr-IN" dirty="0"/>
          </a:p>
          <a:p>
            <a:pPr marL="0" indent="0">
              <a:buNone/>
            </a:pPr>
            <a:r>
              <a:rPr lang="mr-IN" dirty="0"/>
              <a:t>                });</a:t>
            </a:r>
          </a:p>
          <a:p>
            <a:pPr marL="0" indent="0">
              <a:buNone/>
            </a:pPr>
            <a:r>
              <a:rPr lang="mr-IN" dirty="0"/>
              <a:t>            </a:t>
            </a:r>
            <a:r>
              <a:rPr lang="mr-IN" b="1" dirty="0" err="1"/>
              <a:t>if</a:t>
            </a:r>
            <a:r>
              <a:rPr lang="mr-IN" dirty="0"/>
              <a:t> (hdr.ipv4.hdrChecksum != </a:t>
            </a:r>
            <a:r>
              <a:rPr lang="mr-IN" dirty="0" err="1"/>
              <a:t>ck</a:t>
            </a:r>
            <a:r>
              <a:rPr lang="mr-IN" dirty="0"/>
              <a:t>) </a:t>
            </a:r>
            <a:r>
              <a:rPr lang="en-US" dirty="0" smtClean="0"/>
              <a:t>{ </a:t>
            </a:r>
          </a:p>
          <a:p>
            <a:pPr marL="0" indent="0">
              <a:buNone/>
            </a:pPr>
            <a:r>
              <a:rPr lang="en-US" dirty="0"/>
              <a:t> </a:t>
            </a:r>
            <a:r>
              <a:rPr lang="en-US" dirty="0" smtClean="0"/>
              <a:t>               </a:t>
            </a:r>
            <a:r>
              <a:rPr lang="mr-IN" dirty="0" err="1" smtClean="0"/>
              <a:t>mark_to_drop</a:t>
            </a:r>
            <a:r>
              <a:rPr lang="mr-IN" dirty="0" smtClean="0"/>
              <a:t>();</a:t>
            </a:r>
            <a:r>
              <a:rPr lang="en-US" dirty="0" smtClean="0"/>
              <a:t> </a:t>
            </a:r>
          </a:p>
          <a:p>
            <a:pPr marL="0" indent="0">
              <a:buNone/>
            </a:pPr>
            <a:r>
              <a:rPr lang="en-US" dirty="0"/>
              <a:t> </a:t>
            </a:r>
            <a:r>
              <a:rPr lang="en-US" dirty="0" smtClean="0"/>
              <a:t>           </a:t>
            </a:r>
            <a:r>
              <a:rPr lang="mr-IN" dirty="0" smtClean="0"/>
              <a:t>}</a:t>
            </a:r>
            <a:endParaRPr lang="mr-IN" dirty="0"/>
          </a:p>
          <a:p>
            <a:pPr marL="0" indent="0">
              <a:buNone/>
            </a:pPr>
            <a:r>
              <a:rPr lang="mr-IN" dirty="0"/>
              <a:t>        }</a:t>
            </a:r>
          </a:p>
          <a:p>
            <a:pPr marL="0" indent="0">
              <a:buNone/>
            </a:pPr>
            <a:r>
              <a:rPr lang="mr-IN" dirty="0"/>
              <a:t>    }</a:t>
            </a:r>
          </a:p>
          <a:p>
            <a:pPr marL="0" indent="0">
              <a:buNone/>
            </a:pPr>
            <a:r>
              <a:rPr lang="mr-IN" dirty="0" smtClean="0"/>
              <a:t>}</a:t>
            </a:r>
            <a:endParaRPr lang="mr-IN" dirty="0"/>
          </a:p>
        </p:txBody>
      </p:sp>
      <p:sp>
        <p:nvSpPr>
          <p:cNvPr id="7" name="Content Placeholder 6"/>
          <p:cNvSpPr>
            <a:spLocks noGrp="1"/>
          </p:cNvSpPr>
          <p:nvPr>
            <p:ph sz="half" idx="16"/>
          </p:nvPr>
        </p:nvSpPr>
        <p:spPr/>
        <p:txBody>
          <a:bodyPr/>
          <a:lstStyle/>
          <a:p>
            <a:pPr marL="0" indent="0">
              <a:buNone/>
            </a:pPr>
            <a:r>
              <a:rPr lang="en-US" b="1" dirty="0"/>
              <a:t>control</a:t>
            </a:r>
            <a:r>
              <a:rPr lang="en-US" dirty="0"/>
              <a:t> </a:t>
            </a:r>
            <a:r>
              <a:rPr lang="en-US" dirty="0" err="1" smtClean="0"/>
              <a:t>MyComputeChecksum</a:t>
            </a:r>
            <a:r>
              <a:rPr lang="en-US" dirty="0" smtClean="0"/>
              <a:t>(</a:t>
            </a:r>
            <a:r>
              <a:rPr lang="en-US" b="1" dirty="0" smtClean="0">
                <a:solidFill>
                  <a:srgbClr val="0070C0"/>
                </a:solidFill>
              </a:rPr>
              <a:t>inout</a:t>
            </a:r>
            <a:r>
              <a:rPr lang="en-US" dirty="0" smtClean="0"/>
              <a:t> </a:t>
            </a:r>
            <a:r>
              <a:rPr lang="en-US" b="1" dirty="0" err="1"/>
              <a:t>my_headers_t</a:t>
            </a:r>
            <a:r>
              <a:rPr lang="en-US" dirty="0"/>
              <a:t>  </a:t>
            </a:r>
            <a:r>
              <a:rPr lang="en-US" dirty="0" err="1"/>
              <a:t>hdr</a:t>
            </a:r>
            <a:r>
              <a:rPr lang="en-US" dirty="0"/>
              <a:t>,</a:t>
            </a:r>
          </a:p>
          <a:p>
            <a:pPr marL="0" indent="0">
              <a:buNone/>
            </a:pPr>
            <a:r>
              <a:rPr lang="en-US" dirty="0"/>
              <a:t>    </a:t>
            </a:r>
            <a:r>
              <a:rPr lang="en-US" dirty="0" smtClean="0"/>
              <a:t>                      </a:t>
            </a:r>
            <a:r>
              <a:rPr lang="en-US" b="1" dirty="0" smtClean="0"/>
              <a:t>inout</a:t>
            </a:r>
            <a:r>
              <a:rPr lang="en-US" dirty="0" smtClean="0"/>
              <a:t> </a:t>
            </a:r>
            <a:r>
              <a:rPr lang="en-US" b="1" dirty="0" err="1"/>
              <a:t>my_metadata_t</a:t>
            </a:r>
            <a:r>
              <a:rPr lang="en-US" dirty="0"/>
              <a:t> meta)</a:t>
            </a:r>
          </a:p>
          <a:p>
            <a:pPr marL="0" indent="0">
              <a:buNone/>
            </a:pPr>
            <a:r>
              <a:rPr lang="en-US" dirty="0"/>
              <a:t>{</a:t>
            </a:r>
          </a:p>
          <a:p>
            <a:pPr marL="0" indent="0">
              <a:buNone/>
            </a:pPr>
            <a:r>
              <a:rPr lang="en-US" dirty="0"/>
              <a:t>    Checksum16() ipv4_checksum;</a:t>
            </a:r>
          </a:p>
          <a:p>
            <a:pPr marL="0" indent="0">
              <a:buNone/>
            </a:pPr>
            <a:r>
              <a:rPr lang="en-US" dirty="0"/>
              <a:t>    </a:t>
            </a:r>
          </a:p>
          <a:p>
            <a:pPr marL="0" indent="0">
              <a:buNone/>
            </a:pPr>
            <a:r>
              <a:rPr lang="en-US" dirty="0"/>
              <a:t>    </a:t>
            </a:r>
            <a:r>
              <a:rPr lang="en-US" b="1" dirty="0"/>
              <a:t>apply</a:t>
            </a:r>
            <a:r>
              <a:rPr lang="en-US" dirty="0"/>
              <a:t> {</a:t>
            </a:r>
          </a:p>
          <a:p>
            <a:pPr marL="0" indent="0">
              <a:buNone/>
            </a:pPr>
            <a:r>
              <a:rPr lang="en-US" dirty="0"/>
              <a:t>        </a:t>
            </a:r>
            <a:r>
              <a:rPr lang="en-US" b="1" dirty="0"/>
              <a:t>if</a:t>
            </a:r>
            <a:r>
              <a:rPr lang="en-US" dirty="0"/>
              <a:t> (hdr.ipv4.</a:t>
            </a:r>
            <a:r>
              <a:rPr lang="en-US" b="1" dirty="0">
                <a:solidFill>
                  <a:srgbClr val="0070C0"/>
                </a:solidFill>
              </a:rPr>
              <a:t>isValid</a:t>
            </a:r>
            <a:r>
              <a:rPr lang="en-US" dirty="0"/>
              <a:t>()) {</a:t>
            </a:r>
          </a:p>
          <a:p>
            <a:pPr marL="0" indent="0">
              <a:buNone/>
            </a:pPr>
            <a:r>
              <a:rPr lang="en-US" dirty="0"/>
              <a:t>            hdr.ipv4.hdrChecksum = ipv4_checksum.</a:t>
            </a:r>
            <a:r>
              <a:rPr lang="en-US" b="1" dirty="0">
                <a:solidFill>
                  <a:srgbClr val="0070C0"/>
                </a:solidFill>
              </a:rPr>
              <a:t>get</a:t>
            </a:r>
            <a:r>
              <a:rPr lang="en-US" dirty="0"/>
              <a:t>(</a:t>
            </a:r>
          </a:p>
          <a:p>
            <a:pPr marL="0" indent="0">
              <a:buNone/>
            </a:pPr>
            <a:r>
              <a:rPr lang="en-US" dirty="0"/>
              <a:t>    </a:t>
            </a:r>
            <a:r>
              <a:rPr lang="en-US" dirty="0" smtClean="0"/>
              <a:t>            {</a:t>
            </a:r>
          </a:p>
          <a:p>
            <a:pPr marL="0" indent="0">
              <a:buNone/>
            </a:pPr>
            <a:r>
              <a:rPr lang="mr-IN" dirty="0"/>
              <a:t> </a:t>
            </a:r>
            <a:r>
              <a:rPr lang="en-US" dirty="0" smtClean="0"/>
              <a:t>                 </a:t>
            </a:r>
            <a:r>
              <a:rPr lang="mr-IN" dirty="0" smtClean="0"/>
              <a:t>hdr.ipv4.version</a:t>
            </a:r>
            <a:r>
              <a:rPr lang="mr-IN" dirty="0"/>
              <a:t>,</a:t>
            </a:r>
            <a:r>
              <a:rPr lang="en-US" dirty="0"/>
              <a:t>        </a:t>
            </a:r>
            <a:r>
              <a:rPr lang="mr-IN" dirty="0"/>
              <a:t>hdr.ipv4.ihl,</a:t>
            </a:r>
          </a:p>
          <a:p>
            <a:pPr marL="0" indent="0">
              <a:buNone/>
            </a:pPr>
            <a:r>
              <a:rPr lang="en-US" dirty="0"/>
              <a:t>                  </a:t>
            </a:r>
            <a:r>
              <a:rPr lang="mr-IN" dirty="0" smtClean="0"/>
              <a:t>hdr.ipv4.diffserv</a:t>
            </a:r>
            <a:r>
              <a:rPr lang="mr-IN" dirty="0"/>
              <a:t>,</a:t>
            </a:r>
            <a:r>
              <a:rPr lang="en-US" dirty="0"/>
              <a:t>    </a:t>
            </a:r>
            <a:r>
              <a:rPr lang="en-US" dirty="0" smtClean="0"/>
              <a:t>   </a:t>
            </a:r>
            <a:r>
              <a:rPr lang="mr-IN" dirty="0" smtClean="0"/>
              <a:t>hdr.ipv4.totalLen</a:t>
            </a:r>
            <a:r>
              <a:rPr lang="en-US" dirty="0" smtClean="0"/>
              <a:t>,</a:t>
            </a:r>
            <a:endParaRPr lang="mr-IN" dirty="0"/>
          </a:p>
          <a:p>
            <a:pPr marL="0" indent="0">
              <a:buNone/>
            </a:pPr>
            <a:r>
              <a:rPr lang="mr-IN" dirty="0"/>
              <a:t>                  </a:t>
            </a:r>
            <a:r>
              <a:rPr lang="mr-IN" dirty="0" smtClean="0"/>
              <a:t>hdr.ipv4.identification</a:t>
            </a:r>
            <a:r>
              <a:rPr lang="mr-IN" dirty="0"/>
              <a:t>,</a:t>
            </a:r>
            <a:r>
              <a:rPr lang="en-US" dirty="0"/>
              <a:t> </a:t>
            </a:r>
            <a:r>
              <a:rPr lang="mr-IN" dirty="0" smtClean="0"/>
              <a:t>hdr.ipv4.flag,</a:t>
            </a:r>
            <a:endParaRPr lang="en-US" dirty="0" smtClean="0"/>
          </a:p>
          <a:p>
            <a:pPr marL="0" indent="0">
              <a:buNone/>
            </a:pPr>
            <a:r>
              <a:rPr lang="en-US" dirty="0"/>
              <a:t> </a:t>
            </a:r>
            <a:r>
              <a:rPr lang="en-US" dirty="0" smtClean="0"/>
              <a:t>                </a:t>
            </a:r>
            <a:r>
              <a:rPr lang="mr-IN" dirty="0" smtClean="0"/>
              <a:t> hdr.ipv4.fragOffset</a:t>
            </a:r>
            <a:r>
              <a:rPr lang="mr-IN" dirty="0"/>
              <a:t>,</a:t>
            </a:r>
            <a:r>
              <a:rPr lang="en-US" dirty="0"/>
              <a:t>     </a:t>
            </a:r>
            <a:r>
              <a:rPr lang="mr-IN" dirty="0"/>
              <a:t>hdr.ipv4.ttl</a:t>
            </a:r>
            <a:r>
              <a:rPr lang="mr-IN" dirty="0" smtClean="0"/>
              <a:t>,</a:t>
            </a:r>
            <a:endParaRPr lang="mr-IN" dirty="0"/>
          </a:p>
          <a:p>
            <a:pPr marL="0" indent="0">
              <a:buNone/>
            </a:pPr>
            <a:r>
              <a:rPr lang="mr-IN" dirty="0"/>
              <a:t>                  </a:t>
            </a:r>
            <a:r>
              <a:rPr lang="mr-IN" dirty="0" smtClean="0"/>
              <a:t>hdr.ipv4.protocol</a:t>
            </a:r>
            <a:r>
              <a:rPr lang="en-US" dirty="0"/>
              <a:t>,      </a:t>
            </a:r>
            <a:r>
              <a:rPr lang="mr-IN" dirty="0"/>
              <a:t> hdr.ipv4.srcAddr,</a:t>
            </a:r>
          </a:p>
          <a:p>
            <a:pPr marL="0" indent="0">
              <a:buNone/>
            </a:pPr>
            <a:r>
              <a:rPr lang="mr-IN" dirty="0"/>
              <a:t>                  </a:t>
            </a:r>
            <a:r>
              <a:rPr lang="mr-IN" dirty="0" smtClean="0"/>
              <a:t>hdr.ipv4.dstAddr</a:t>
            </a:r>
            <a:endParaRPr lang="mr-IN" dirty="0"/>
          </a:p>
          <a:p>
            <a:pPr marL="0" indent="0">
              <a:buNone/>
            </a:pPr>
            <a:r>
              <a:rPr lang="mr-IN" dirty="0"/>
              <a:t>                </a:t>
            </a:r>
            <a:r>
              <a:rPr lang="mr-IN" dirty="0" smtClean="0"/>
              <a:t>});</a:t>
            </a:r>
            <a:endParaRPr lang="en-US" dirty="0" smtClean="0"/>
          </a:p>
          <a:p>
            <a:pPr marL="0" indent="0">
              <a:buNone/>
            </a:pPr>
            <a:r>
              <a:rPr lang="en-US" dirty="0"/>
              <a:t> </a:t>
            </a:r>
            <a:r>
              <a:rPr lang="en-US" dirty="0" smtClean="0"/>
              <a:t>       }</a:t>
            </a:r>
          </a:p>
          <a:p>
            <a:pPr marL="0" indent="0">
              <a:buNone/>
            </a:pPr>
            <a:r>
              <a:rPr lang="en-US" dirty="0"/>
              <a:t> </a:t>
            </a:r>
            <a:r>
              <a:rPr lang="en-US" dirty="0" smtClean="0"/>
              <a:t>   }</a:t>
            </a:r>
          </a:p>
          <a:p>
            <a:pPr marL="0" indent="0">
              <a:buNone/>
            </a:pPr>
            <a:r>
              <a:rPr lang="en-US" dirty="0"/>
              <a:t>}</a:t>
            </a:r>
          </a:p>
        </p:txBody>
      </p:sp>
    </p:spTree>
    <p:extLst>
      <p:ext uri="{BB962C8B-B14F-4D97-AF65-F5344CB8AC3E}">
        <p14:creationId xmlns:p14="http://schemas.microsoft.com/office/powerpoint/2010/main" val="219521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1" end="2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22" end="2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14" end="1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
                                            <p:txEl>
                                              <p:pRg st="18" end="18"/>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
                                            <p:txEl>
                                              <p:pRg st="19" end="1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20" end="2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xEl>
                                              <p:pRg st="0" end="0"/>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
                                            <p:txEl>
                                              <p:pRg st="2" end="2"/>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
                                            <p:txEl>
                                              <p:pRg st="5" end="5"/>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
                                            <p:txEl>
                                              <p:pRg st="17" end="1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
                                            <p:txEl>
                                              <p:pRg st="18" end="1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3" end="3"/>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
                                            <p:txEl>
                                              <p:pRg st="8" end="8"/>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
                                            <p:txEl>
                                              <p:pRg st="9" end="9"/>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
                                            <p:txEl>
                                              <p:pRg st="10" end="10"/>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
                                            <p:txEl>
                                              <p:pRg st="11" end="11"/>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
                                            <p:txEl>
                                              <p:pRg st="12" end="12"/>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
                                            <p:txEl>
                                              <p:pRg st="13" end="13"/>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7">
                                            <p:txEl>
                                              <p:pRg st="14" end="14"/>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7">
                                            <p:txEl>
                                              <p:pRg st="15" end="15"/>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Break</a:t>
            </a:r>
            <a:endParaRPr lang="en-US" i="1" dirty="0"/>
          </a:p>
        </p:txBody>
      </p:sp>
      <p:sp>
        <p:nvSpPr>
          <p:cNvPr id="3" name="Content Placeholder 2"/>
          <p:cNvSpPr>
            <a:spLocks noGrp="1"/>
          </p:cNvSpPr>
          <p:nvPr>
            <p:ph sz="half" idx="1"/>
          </p:nvPr>
        </p:nvSpPr>
        <p:spPr/>
        <p:txBody>
          <a:bodyPr/>
          <a:lstStyle/>
          <a:p>
            <a:endParaRPr lang="en-US"/>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73</a:t>
            </a:fld>
            <a:endParaRPr lang="en-US" dirty="0">
              <a:solidFill>
                <a:prstClr val="black">
                  <a:tint val="75000"/>
                </a:prstClr>
              </a:solidFill>
            </a:endParaRPr>
          </a:p>
        </p:txBody>
      </p:sp>
    </p:spTree>
    <p:extLst>
      <p:ext uri="{BB962C8B-B14F-4D97-AF65-F5344CB8AC3E}">
        <p14:creationId xmlns:p14="http://schemas.microsoft.com/office/powerpoint/2010/main" val="8798700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P4 Toolchain for BMv2 software simulation</a:t>
            </a:r>
            <a:endParaRPr lang="en-US" dirty="0"/>
          </a:p>
        </p:txBody>
      </p:sp>
      <p:sp>
        <p:nvSpPr>
          <p:cNvPr id="3" name="Content Placeholder 2"/>
          <p:cNvSpPr>
            <a:spLocks noGrp="1"/>
          </p:cNvSpPr>
          <p:nvPr>
            <p:ph sz="half" idx="1"/>
          </p:nvPr>
        </p:nvSpPr>
        <p:spPr/>
        <p:txBody>
          <a:bodyPr/>
          <a:lstStyle/>
          <a:p>
            <a:endParaRPr lang="en-US"/>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74</a:t>
            </a:fld>
            <a:endParaRPr lang="en-US" dirty="0">
              <a:solidFill>
                <a:prstClr val="black">
                  <a:tint val="75000"/>
                </a:prstClr>
              </a:solidFill>
            </a:endParaRPr>
          </a:p>
        </p:txBody>
      </p:sp>
    </p:spTree>
    <p:extLst>
      <p:ext uri="{BB962C8B-B14F-4D97-AF65-F5344CB8AC3E}">
        <p14:creationId xmlns:p14="http://schemas.microsoft.com/office/powerpoint/2010/main" val="22945845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ight Arrow 55"/>
          <p:cNvSpPr/>
          <p:nvPr/>
        </p:nvSpPr>
        <p:spPr>
          <a:xfrm>
            <a:off x="6425275" y="2192986"/>
            <a:ext cx="885979" cy="2102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 name="Title 1"/>
          <p:cNvSpPr>
            <a:spLocks noGrp="1"/>
          </p:cNvSpPr>
          <p:nvPr>
            <p:ph type="title"/>
          </p:nvPr>
        </p:nvSpPr>
        <p:spPr/>
        <p:txBody>
          <a:bodyPr>
            <a:normAutofit fontScale="90000"/>
          </a:bodyPr>
          <a:lstStyle/>
          <a:p>
            <a:r>
              <a:rPr lang="en-US" dirty="0" smtClean="0"/>
              <a:t>Basic Workflow</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75</a:t>
            </a:fld>
            <a:endParaRPr lang="en-US" dirty="0">
              <a:solidFill>
                <a:prstClr val="black">
                  <a:tint val="75000"/>
                </a:prstClr>
              </a:solidFill>
            </a:endParaRPr>
          </a:p>
        </p:txBody>
      </p:sp>
      <p:grpSp>
        <p:nvGrpSpPr>
          <p:cNvPr id="53" name="Group 52"/>
          <p:cNvGrpSpPr/>
          <p:nvPr/>
        </p:nvGrpSpPr>
        <p:grpSpPr>
          <a:xfrm>
            <a:off x="4087213" y="754556"/>
            <a:ext cx="2578232" cy="599933"/>
            <a:chOff x="3925618" y="1006074"/>
            <a:chExt cx="3437642" cy="799911"/>
          </a:xfrm>
        </p:grpSpPr>
        <p:sp>
          <p:nvSpPr>
            <p:cNvPr id="27" name="Rectangle 26"/>
            <p:cNvSpPr/>
            <p:nvPr/>
          </p:nvSpPr>
          <p:spPr>
            <a:xfrm>
              <a:off x="3925618" y="1006074"/>
              <a:ext cx="3437642" cy="799911"/>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r" defTabSz="457200">
                <a:buClrTx/>
                <a:buFontTx/>
                <a:buNone/>
              </a:pPr>
              <a:r>
                <a:rPr lang="en-US" sz="1350" kern="1200" dirty="0" smtClean="0">
                  <a:solidFill>
                    <a:prstClr val="white"/>
                  </a:solidFill>
                </a:rPr>
                <a:t>simple_switch_CLI</a:t>
              </a:r>
              <a:endParaRPr lang="en-US" sz="1350" kern="1200" dirty="0">
                <a:solidFill>
                  <a:prstClr val="white"/>
                </a:solidFill>
              </a:endParaRPr>
            </a:p>
          </p:txBody>
        </p:sp>
        <p:sp>
          <p:nvSpPr>
            <p:cNvPr id="29" name="Document 28"/>
            <p:cNvSpPr/>
            <p:nvPr/>
          </p:nvSpPr>
          <p:spPr>
            <a:xfrm>
              <a:off x="3925618" y="1049664"/>
              <a:ext cx="855534" cy="582130"/>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050" kern="1200" dirty="0">
                <a:solidFill>
                  <a:prstClr val="black"/>
                </a:solidFill>
              </a:endParaRPr>
            </a:p>
          </p:txBody>
        </p:sp>
        <p:sp>
          <p:nvSpPr>
            <p:cNvPr id="30" name="Rounded Rectangle 29"/>
            <p:cNvSpPr/>
            <p:nvPr/>
          </p:nvSpPr>
          <p:spPr>
            <a:xfrm>
              <a:off x="4822832" y="1410153"/>
              <a:ext cx="1955227" cy="39583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900" kern="1200" dirty="0">
                  <a:solidFill>
                    <a:prstClr val="white"/>
                  </a:solidFill>
                </a:rPr>
                <a:t>Program-independent CLI and Client</a:t>
              </a:r>
            </a:p>
          </p:txBody>
        </p:sp>
      </p:grpSp>
      <p:sp>
        <p:nvSpPr>
          <p:cNvPr id="32" name="TextBox 31"/>
          <p:cNvSpPr txBox="1"/>
          <p:nvPr/>
        </p:nvSpPr>
        <p:spPr>
          <a:xfrm>
            <a:off x="5612752" y="1366963"/>
            <a:ext cx="832279" cy="369332"/>
          </a:xfrm>
          <a:prstGeom prst="rect">
            <a:avLst/>
          </a:prstGeom>
          <a:noFill/>
        </p:spPr>
        <p:txBody>
          <a:bodyPr wrap="none" rtlCol="0">
            <a:spAutoFit/>
          </a:bodyPr>
          <a:lstStyle/>
          <a:p>
            <a:pPr defTabSz="457200">
              <a:buClrTx/>
              <a:buFontTx/>
              <a:buNone/>
            </a:pPr>
            <a:r>
              <a:rPr lang="en-US" sz="900" kern="1200" dirty="0">
                <a:solidFill>
                  <a:prstClr val="black"/>
                </a:solidFill>
                <a:ea typeface="+mn-ea"/>
                <a:cs typeface="+mn-cs"/>
              </a:rPr>
              <a:t>TCP Socket </a:t>
            </a:r>
          </a:p>
          <a:p>
            <a:pPr defTabSz="457200">
              <a:buClrTx/>
              <a:buFontTx/>
              <a:buNone/>
            </a:pPr>
            <a:r>
              <a:rPr lang="en-US" sz="900" kern="1200" dirty="0">
                <a:solidFill>
                  <a:prstClr val="black"/>
                </a:solidFill>
                <a:ea typeface="+mn-ea"/>
                <a:cs typeface="+mn-cs"/>
              </a:rPr>
              <a:t>(Thrift)</a:t>
            </a:r>
          </a:p>
        </p:txBody>
      </p:sp>
      <p:sp>
        <p:nvSpPr>
          <p:cNvPr id="35" name="Predefined Process 34"/>
          <p:cNvSpPr/>
          <p:nvPr/>
        </p:nvSpPr>
        <p:spPr>
          <a:xfrm>
            <a:off x="7100318" y="3964096"/>
            <a:ext cx="1193771" cy="402017"/>
          </a:xfrm>
          <a:prstGeom prst="flowChartPredefinedProcess">
            <a:avLst/>
          </a:prstGeom>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defTabSz="457200">
              <a:buClrTx/>
              <a:buFontTx/>
              <a:buNone/>
            </a:pPr>
            <a:r>
              <a:rPr lang="en-US" sz="1350" kern="1200" dirty="0">
                <a:solidFill>
                  <a:prstClr val="white"/>
                </a:solidFill>
              </a:rPr>
              <a:t>Packet sniffer</a:t>
            </a:r>
          </a:p>
        </p:txBody>
      </p:sp>
      <p:sp>
        <p:nvSpPr>
          <p:cNvPr id="36" name="Predefined Process 35"/>
          <p:cNvSpPr/>
          <p:nvPr/>
        </p:nvSpPr>
        <p:spPr>
          <a:xfrm>
            <a:off x="2508721" y="3955340"/>
            <a:ext cx="1193771" cy="402017"/>
          </a:xfrm>
          <a:prstGeom prst="flowChartPredefinedProcess">
            <a:avLst/>
          </a:prstGeom>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ctr" defTabSz="457200">
              <a:buClrTx/>
              <a:buFontTx/>
              <a:buNone/>
            </a:pPr>
            <a:r>
              <a:rPr lang="en-US" sz="1350" kern="1200" dirty="0">
                <a:solidFill>
                  <a:prstClr val="white"/>
                </a:solidFill>
              </a:rPr>
              <a:t>Packet generator </a:t>
            </a:r>
          </a:p>
        </p:txBody>
      </p:sp>
      <p:sp>
        <p:nvSpPr>
          <p:cNvPr id="37" name="Bent Arrow 36"/>
          <p:cNvSpPr/>
          <p:nvPr/>
        </p:nvSpPr>
        <p:spPr>
          <a:xfrm flipV="1">
            <a:off x="3585947" y="4362171"/>
            <a:ext cx="315704" cy="52823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dirty="0">
              <a:solidFill>
                <a:prstClr val="black"/>
              </a:solidFill>
            </a:endParaRPr>
          </a:p>
          <a:p>
            <a:pPr algn="ctr" defTabSz="457200">
              <a:buClrTx/>
              <a:buFontTx/>
              <a:buNone/>
            </a:pPr>
            <a:endParaRPr lang="en-US" sz="1350" kern="1200" dirty="0">
              <a:solidFill>
                <a:prstClr val="black"/>
              </a:solidFill>
            </a:endParaRPr>
          </a:p>
        </p:txBody>
      </p:sp>
      <p:sp>
        <p:nvSpPr>
          <p:cNvPr id="38" name="Bent Arrow 37"/>
          <p:cNvSpPr/>
          <p:nvPr/>
        </p:nvSpPr>
        <p:spPr>
          <a:xfrm rot="5400000" flipH="1">
            <a:off x="6863696" y="4389019"/>
            <a:ext cx="479219" cy="415895"/>
          </a:xfrm>
          <a:prstGeom prst="bentArrow">
            <a:avLst>
              <a:gd name="adj1" fmla="val 17565"/>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4" name="Rectangle 3"/>
          <p:cNvSpPr/>
          <p:nvPr/>
        </p:nvSpPr>
        <p:spPr>
          <a:xfrm>
            <a:off x="4302829" y="1697945"/>
            <a:ext cx="2180468" cy="2730550"/>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t"/>
          <a:lstStyle/>
          <a:p>
            <a:pPr defTabSz="457200">
              <a:buClrTx/>
              <a:buFontTx/>
              <a:buNone/>
            </a:pPr>
            <a:r>
              <a:rPr lang="en-US" sz="1350" kern="1200" dirty="0" smtClean="0">
                <a:solidFill>
                  <a:prstClr val="white"/>
                </a:solidFill>
              </a:rPr>
              <a:t>simple_switch  (BMv2)</a:t>
            </a:r>
            <a:endParaRPr lang="en-US" sz="1350" kern="1200" dirty="0">
              <a:solidFill>
                <a:prstClr val="white"/>
              </a:solidFill>
            </a:endParaRPr>
          </a:p>
        </p:txBody>
      </p:sp>
      <p:sp>
        <p:nvSpPr>
          <p:cNvPr id="10" name="Rounded Rectangle 9"/>
          <p:cNvSpPr/>
          <p:nvPr/>
        </p:nvSpPr>
        <p:spPr>
          <a:xfrm>
            <a:off x="4702780" y="1697945"/>
            <a:ext cx="1567016" cy="35077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900" kern="1200" dirty="0">
                <a:solidFill>
                  <a:prstClr val="white"/>
                </a:solidFill>
              </a:rPr>
              <a:t>Program-independent Control Server</a:t>
            </a:r>
          </a:p>
        </p:txBody>
      </p:sp>
      <p:sp>
        <p:nvSpPr>
          <p:cNvPr id="11" name="Can 10"/>
          <p:cNvSpPr/>
          <p:nvPr/>
        </p:nvSpPr>
        <p:spPr>
          <a:xfrm rot="10800000">
            <a:off x="5612751" y="2659494"/>
            <a:ext cx="496901" cy="850321"/>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Egress</a:t>
            </a:r>
          </a:p>
        </p:txBody>
      </p:sp>
      <p:sp>
        <p:nvSpPr>
          <p:cNvPr id="12" name="Can 11"/>
          <p:cNvSpPr/>
          <p:nvPr/>
        </p:nvSpPr>
        <p:spPr>
          <a:xfrm>
            <a:off x="4852301" y="2659494"/>
            <a:ext cx="496901" cy="850321"/>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Ingress</a:t>
            </a:r>
          </a:p>
        </p:txBody>
      </p:sp>
      <p:sp>
        <p:nvSpPr>
          <p:cNvPr id="13" name="Rectangle 12"/>
          <p:cNvSpPr/>
          <p:nvPr/>
        </p:nvSpPr>
        <p:spPr>
          <a:xfrm>
            <a:off x="5253405" y="2160563"/>
            <a:ext cx="496021" cy="470288"/>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normAutofit/>
          </a:bodyPr>
          <a:lstStyle/>
          <a:p>
            <a:pPr algn="ctr" defTabSz="457200">
              <a:buClrTx/>
              <a:buFontTx/>
              <a:buNone/>
            </a:pPr>
            <a:r>
              <a:rPr lang="en-US" sz="1350" kern="1200" dirty="0">
                <a:solidFill>
                  <a:prstClr val="black"/>
                </a:solidFill>
              </a:rPr>
              <a:t>PRE</a:t>
            </a:r>
          </a:p>
        </p:txBody>
      </p:sp>
      <p:sp>
        <p:nvSpPr>
          <p:cNvPr id="14" name="Rectangle 13"/>
          <p:cNvSpPr/>
          <p:nvPr/>
        </p:nvSpPr>
        <p:spPr>
          <a:xfrm rot="5400000">
            <a:off x="4911051" y="3448117"/>
            <a:ext cx="340442" cy="725129"/>
          </a:xfrm>
          <a:prstGeom prst="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200" kern="1200" dirty="0">
                <a:solidFill>
                  <a:prstClr val="black"/>
                </a:solidFill>
              </a:rPr>
              <a:t>Parser</a:t>
            </a:r>
          </a:p>
        </p:txBody>
      </p:sp>
      <p:sp>
        <p:nvSpPr>
          <p:cNvPr id="15" name="Rectangle 14"/>
          <p:cNvSpPr/>
          <p:nvPr/>
        </p:nvSpPr>
        <p:spPr>
          <a:xfrm rot="16200000">
            <a:off x="5693759" y="3448116"/>
            <a:ext cx="340442" cy="725129"/>
          </a:xfrm>
          <a:prstGeom prst="rect">
            <a:avLst/>
          </a:prstGeom>
        </p:spPr>
        <p:style>
          <a:lnRef idx="1">
            <a:schemeClr val="accent4"/>
          </a:lnRef>
          <a:fillRef idx="2">
            <a:schemeClr val="accent4"/>
          </a:fillRef>
          <a:effectRef idx="1">
            <a:schemeClr val="accent4"/>
          </a:effectRef>
          <a:fontRef idx="minor">
            <a:schemeClr val="dk1"/>
          </a:fontRef>
        </p:style>
        <p:txBody>
          <a:bodyPr vert="vert" rtlCol="0" anchor="ctr"/>
          <a:lstStyle/>
          <a:p>
            <a:pPr algn="ctr" defTabSz="457200">
              <a:buClrTx/>
              <a:buFontTx/>
              <a:buNone/>
            </a:pPr>
            <a:r>
              <a:rPr lang="en-US" sz="1200" kern="1200" dirty="0">
                <a:solidFill>
                  <a:prstClr val="black"/>
                </a:solidFill>
              </a:rPr>
              <a:t>Deparser</a:t>
            </a:r>
          </a:p>
        </p:txBody>
      </p:sp>
      <p:sp>
        <p:nvSpPr>
          <p:cNvPr id="17" name="Bent Arrow 16"/>
          <p:cNvSpPr/>
          <p:nvPr/>
        </p:nvSpPr>
        <p:spPr>
          <a:xfrm>
            <a:off x="5019434" y="2321606"/>
            <a:ext cx="296897" cy="446452"/>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18" name="Bent Arrow 17"/>
          <p:cNvSpPr/>
          <p:nvPr/>
        </p:nvSpPr>
        <p:spPr>
          <a:xfrm rot="5400000">
            <a:off x="5590807" y="2411510"/>
            <a:ext cx="446453" cy="266645"/>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22" name="Rectangle 21"/>
          <p:cNvSpPr/>
          <p:nvPr/>
        </p:nvSpPr>
        <p:spPr>
          <a:xfrm>
            <a:off x="4718707" y="4041827"/>
            <a:ext cx="1507838" cy="35872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r>
              <a:rPr lang="en-US" sz="1350" kern="1200" dirty="0">
                <a:solidFill>
                  <a:prstClr val="black"/>
                </a:solidFill>
              </a:rPr>
              <a:t>Port Interface</a:t>
            </a:r>
          </a:p>
        </p:txBody>
      </p:sp>
      <p:sp>
        <p:nvSpPr>
          <p:cNvPr id="23" name="Up Arrow 22"/>
          <p:cNvSpPr/>
          <p:nvPr/>
        </p:nvSpPr>
        <p:spPr>
          <a:xfrm>
            <a:off x="5020022" y="3432516"/>
            <a:ext cx="154646" cy="26594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1" name="Up Arrow 20"/>
          <p:cNvSpPr/>
          <p:nvPr/>
        </p:nvSpPr>
        <p:spPr>
          <a:xfrm>
            <a:off x="4996470" y="3930499"/>
            <a:ext cx="154646" cy="192100"/>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4" name="Up Arrow 23"/>
          <p:cNvSpPr/>
          <p:nvPr/>
        </p:nvSpPr>
        <p:spPr>
          <a:xfrm flipV="1">
            <a:off x="5774086" y="3432516"/>
            <a:ext cx="154646" cy="26594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5" name="Up Arrow 24"/>
          <p:cNvSpPr/>
          <p:nvPr/>
        </p:nvSpPr>
        <p:spPr>
          <a:xfrm flipV="1">
            <a:off x="5750533" y="3930499"/>
            <a:ext cx="154646" cy="192100"/>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6" name="Document 25"/>
          <p:cNvSpPr/>
          <p:nvPr/>
        </p:nvSpPr>
        <p:spPr>
          <a:xfrm>
            <a:off x="4295926" y="2159242"/>
            <a:ext cx="641651" cy="436598"/>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050" kern="1200" dirty="0">
              <a:solidFill>
                <a:prstClr val="black"/>
              </a:solidFill>
            </a:endParaRPr>
          </a:p>
        </p:txBody>
      </p:sp>
      <p:sp>
        <p:nvSpPr>
          <p:cNvPr id="39" name="Rectangle 38"/>
          <p:cNvSpPr/>
          <p:nvPr/>
        </p:nvSpPr>
        <p:spPr>
          <a:xfrm>
            <a:off x="6276096" y="2089435"/>
            <a:ext cx="198730" cy="515621"/>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750" kern="1200">
                <a:solidFill>
                  <a:prstClr val="white"/>
                </a:solidFill>
              </a:rPr>
              <a:t>Log</a:t>
            </a:r>
            <a:endParaRPr lang="en-US" sz="750" kern="1200" dirty="0">
              <a:solidFill>
                <a:prstClr val="white"/>
              </a:solidFill>
            </a:endParaRPr>
          </a:p>
        </p:txBody>
      </p:sp>
      <p:pic>
        <p:nvPicPr>
          <p:cNvPr id="44" name="Picture 43" descr="Spur ge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332" y="1983162"/>
            <a:ext cx="573962" cy="640450"/>
          </a:xfrm>
          <a:prstGeom prst="rect">
            <a:avLst/>
          </a:prstGeom>
        </p:spPr>
      </p:pic>
      <p:sp>
        <p:nvSpPr>
          <p:cNvPr id="46" name="Down Arrow 45"/>
          <p:cNvSpPr/>
          <p:nvPr/>
        </p:nvSpPr>
        <p:spPr>
          <a:xfrm>
            <a:off x="1900735" y="1610479"/>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7" name="Down Arrow 46"/>
          <p:cNvSpPr/>
          <p:nvPr/>
        </p:nvSpPr>
        <p:spPr>
          <a:xfrm>
            <a:off x="1900735" y="2605056"/>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9" name="Document 48"/>
          <p:cNvSpPr/>
          <p:nvPr/>
        </p:nvSpPr>
        <p:spPr>
          <a:xfrm>
            <a:off x="1479452" y="1053504"/>
            <a:ext cx="1056410" cy="536585"/>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350" kern="1200" dirty="0">
                <a:solidFill>
                  <a:prstClr val="white"/>
                </a:solidFill>
              </a:rPr>
              <a:t>test.p4</a:t>
            </a:r>
          </a:p>
        </p:txBody>
      </p:sp>
      <p:sp>
        <p:nvSpPr>
          <p:cNvPr id="50" name="Document 49"/>
          <p:cNvSpPr/>
          <p:nvPr/>
        </p:nvSpPr>
        <p:spPr>
          <a:xfrm>
            <a:off x="4287455" y="2159242"/>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sp>
        <p:nvSpPr>
          <p:cNvPr id="48" name="Document 47"/>
          <p:cNvSpPr/>
          <p:nvPr/>
        </p:nvSpPr>
        <p:spPr>
          <a:xfrm>
            <a:off x="1677487" y="2995918"/>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sp>
        <p:nvSpPr>
          <p:cNvPr id="51" name="Document 50"/>
          <p:cNvSpPr/>
          <p:nvPr/>
        </p:nvSpPr>
        <p:spPr>
          <a:xfrm>
            <a:off x="1677486" y="3000646"/>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sp>
        <p:nvSpPr>
          <p:cNvPr id="31" name="Up-Down Arrow 30"/>
          <p:cNvSpPr/>
          <p:nvPr/>
        </p:nvSpPr>
        <p:spPr>
          <a:xfrm>
            <a:off x="5349202" y="1354489"/>
            <a:ext cx="184355" cy="35872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pic>
        <p:nvPicPr>
          <p:cNvPr id="55" name="Picture 10" descr="C:\Users\ecoffey\AppData\Local\Temp\Rar$DRa1.653\30059_Device_laptop_3145_default_25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2902" y="1969127"/>
            <a:ext cx="663799" cy="663799"/>
          </a:xfrm>
          <a:prstGeom prst="rect">
            <a:avLst/>
          </a:prstGeom>
          <a:noFill/>
          <a:extLst>
            <a:ext uri="{909E8E84-426E-40dd-AFC4-6F175D3DCCD1}">
              <a14:hiddenFill xmlns:a14="http://schemas.microsoft.com/office/drawing/2010/main" xmlns="">
                <a:solidFill>
                  <a:srgbClr val="FFFFFF"/>
                </a:solidFill>
              </a14:hiddenFill>
            </a:ext>
          </a:extLst>
        </p:spPr>
      </p:pic>
      <p:sp>
        <p:nvSpPr>
          <p:cNvPr id="57" name="TextBox 56"/>
          <p:cNvSpPr txBox="1"/>
          <p:nvPr/>
        </p:nvSpPr>
        <p:spPr>
          <a:xfrm>
            <a:off x="2285294" y="2117504"/>
            <a:ext cx="1088760" cy="300082"/>
          </a:xfrm>
          <a:prstGeom prst="rect">
            <a:avLst/>
          </a:prstGeom>
          <a:noFill/>
        </p:spPr>
        <p:txBody>
          <a:bodyPr wrap="none" rtlCol="0">
            <a:spAutoFit/>
          </a:bodyPr>
          <a:lstStyle/>
          <a:p>
            <a:pPr defTabSz="457200">
              <a:buClrTx/>
              <a:buFontTx/>
              <a:buNone/>
            </a:pPr>
            <a:r>
              <a:rPr lang="en-US" sz="1350" kern="1200" dirty="0" smtClean="0">
                <a:solidFill>
                  <a:prstClr val="black"/>
                </a:solidFill>
                <a:ea typeface="+mn-ea"/>
                <a:cs typeface="+mn-cs"/>
              </a:rPr>
              <a:t>p4c-bm2-ss</a:t>
            </a:r>
            <a:endParaRPr lang="en-US" sz="1350" kern="1200" dirty="0">
              <a:solidFill>
                <a:prstClr val="black"/>
              </a:solidFill>
              <a:ea typeface="+mn-ea"/>
              <a:cs typeface="+mn-cs"/>
            </a:endParaRPr>
          </a:p>
        </p:txBody>
      </p:sp>
      <p:grpSp>
        <p:nvGrpSpPr>
          <p:cNvPr id="63" name="Group 62"/>
          <p:cNvGrpSpPr/>
          <p:nvPr/>
        </p:nvGrpSpPr>
        <p:grpSpPr>
          <a:xfrm>
            <a:off x="3901659" y="4324350"/>
            <a:ext cx="2993701" cy="589821"/>
            <a:chOff x="3678212" y="5904660"/>
            <a:chExt cx="3991601" cy="786428"/>
          </a:xfrm>
        </p:grpSpPr>
        <p:sp>
          <p:nvSpPr>
            <p:cNvPr id="33" name="Rounded Rectangle 32"/>
            <p:cNvSpPr/>
            <p:nvPr/>
          </p:nvSpPr>
          <p:spPr>
            <a:xfrm>
              <a:off x="3678212" y="6110660"/>
              <a:ext cx="3991601" cy="58042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buClrTx/>
                <a:buFontTx/>
                <a:buNone/>
              </a:pPr>
              <a:r>
                <a:rPr lang="en-US" sz="1350" kern="1200" dirty="0">
                  <a:solidFill>
                    <a:prstClr val="black"/>
                  </a:solidFill>
                </a:rPr>
                <a:t>Linux Kernel</a:t>
              </a:r>
            </a:p>
          </p:txBody>
        </p:sp>
        <p:sp>
          <p:nvSpPr>
            <p:cNvPr id="34" name="TextBox 33"/>
            <p:cNvSpPr txBox="1"/>
            <p:nvPr/>
          </p:nvSpPr>
          <p:spPr>
            <a:xfrm>
              <a:off x="3910073" y="6035079"/>
              <a:ext cx="885285" cy="338555"/>
            </a:xfrm>
            <a:prstGeom prst="rect">
              <a:avLst/>
            </a:prstGeom>
            <a:noFill/>
          </p:spPr>
          <p:txBody>
            <a:bodyPr wrap="none" rtlCol="0">
              <a:spAutoFit/>
            </a:bodyPr>
            <a:lstStyle/>
            <a:p>
              <a:pPr defTabSz="457200">
                <a:buClrTx/>
                <a:buFontTx/>
                <a:buNone/>
              </a:pPr>
              <a:r>
                <a:rPr lang="en-US" sz="1050" kern="1200" dirty="0">
                  <a:solidFill>
                    <a:prstClr val="black"/>
                  </a:solidFill>
                  <a:ea typeface="+mn-ea"/>
                  <a:cs typeface="+mn-cs"/>
                </a:rPr>
                <a:t>veth0..n</a:t>
              </a:r>
            </a:p>
          </p:txBody>
        </p:sp>
        <p:sp>
          <p:nvSpPr>
            <p:cNvPr id="5" name="Snip Same Side Corner Rectangle 4"/>
            <p:cNvSpPr/>
            <p:nvPr/>
          </p:nvSpPr>
          <p:spPr>
            <a:xfrm flipV="1">
              <a:off x="4822832"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6" name="Snip Same Side Corner Rectangle 5"/>
            <p:cNvSpPr/>
            <p:nvPr/>
          </p:nvSpPr>
          <p:spPr>
            <a:xfrm flipV="1">
              <a:off x="5180071"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7" name="Snip Same Side Corner Rectangle 6"/>
            <p:cNvSpPr/>
            <p:nvPr/>
          </p:nvSpPr>
          <p:spPr>
            <a:xfrm flipV="1">
              <a:off x="5537310"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9" name="Snip Same Side Corner Rectangle 8"/>
            <p:cNvSpPr/>
            <p:nvPr/>
          </p:nvSpPr>
          <p:spPr>
            <a:xfrm flipV="1">
              <a:off x="6461294"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grpSp>
      <p:sp>
        <p:nvSpPr>
          <p:cNvPr id="52" name="Rectangle 51"/>
          <p:cNvSpPr/>
          <p:nvPr/>
        </p:nvSpPr>
        <p:spPr>
          <a:xfrm>
            <a:off x="6280485" y="2898309"/>
            <a:ext cx="198730" cy="90511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750" kern="1200" dirty="0">
                <a:solidFill>
                  <a:prstClr val="white"/>
                </a:solidFill>
              </a:rPr>
              <a:t>Debug</a:t>
            </a:r>
          </a:p>
        </p:txBody>
      </p:sp>
      <p:sp>
        <p:nvSpPr>
          <p:cNvPr id="54" name="Predefined Process 53"/>
          <p:cNvSpPr/>
          <p:nvPr/>
        </p:nvSpPr>
        <p:spPr>
          <a:xfrm>
            <a:off x="6665446" y="2810330"/>
            <a:ext cx="1030753" cy="412619"/>
          </a:xfrm>
          <a:prstGeom prst="flowChartPredefined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r>
              <a:rPr lang="en-US" sz="825" kern="1200" dirty="0">
                <a:solidFill>
                  <a:prstClr val="white"/>
                </a:solidFill>
              </a:rPr>
              <a:t>P4  Debugger</a:t>
            </a:r>
          </a:p>
        </p:txBody>
      </p:sp>
      <p:sp>
        <p:nvSpPr>
          <p:cNvPr id="60" name="Document 59"/>
          <p:cNvSpPr/>
          <p:nvPr/>
        </p:nvSpPr>
        <p:spPr>
          <a:xfrm>
            <a:off x="6665445" y="2869122"/>
            <a:ext cx="229913" cy="156440"/>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endParaRPr lang="en-US" sz="1050" kern="1200" dirty="0">
              <a:solidFill>
                <a:prstClr val="white"/>
              </a:solidFill>
            </a:endParaRPr>
          </a:p>
        </p:txBody>
      </p:sp>
      <p:sp>
        <p:nvSpPr>
          <p:cNvPr id="8" name="Bent-Up Arrow 7"/>
          <p:cNvSpPr/>
          <p:nvPr/>
        </p:nvSpPr>
        <p:spPr>
          <a:xfrm>
            <a:off x="6528149" y="3222949"/>
            <a:ext cx="694753" cy="32348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Tree>
    <p:extLst>
      <p:ext uri="{BB962C8B-B14F-4D97-AF65-F5344CB8AC3E}">
        <p14:creationId xmlns:p14="http://schemas.microsoft.com/office/powerpoint/2010/main" val="3222402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up)">
                                      <p:cBhvr>
                                        <p:cTn id="11" dur="500"/>
                                        <p:tgtEl>
                                          <p:spTgt spid="4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up)">
                                      <p:cBhvr>
                                        <p:cTn id="14" dur="500"/>
                                        <p:tgtEl>
                                          <p:spTgt spid="57"/>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up)">
                                      <p:cBhvr>
                                        <p:cTn id="18" dur="500"/>
                                        <p:tgtEl>
                                          <p:spTgt spid="47"/>
                                        </p:tgtEl>
                                      </p:cBhvr>
                                    </p:animEffect>
                                  </p:childTnLst>
                                </p:cTn>
                              </p:par>
                            </p:childTnLst>
                          </p:cTn>
                        </p:par>
                        <p:par>
                          <p:cTn id="19" fill="hold">
                            <p:stCondLst>
                              <p:cond delay="1500"/>
                            </p:stCondLst>
                            <p:childTnLst>
                              <p:par>
                                <p:cTn id="20" presetID="22" presetClass="entr" presetSubtype="1"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up)">
                                      <p:cBhvr>
                                        <p:cTn id="22" dur="500"/>
                                        <p:tgtEl>
                                          <p:spTgt spid="4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1" nodeType="clickEffect">
                                  <p:stCondLst>
                                    <p:cond delay="0"/>
                                  </p:stCondLst>
                                  <p:childTnLst>
                                    <p:animMotion origin="layout" path="M 3.61111E-6 -1.35802E-6 C 0.02465 -0.01234 0.04948 -0.02438 0.0618 -0.04722 C 0.07413 -0.06944 0.06163 -0.13271 0.07378 -0.13518 C 0.08611 -0.13796 0.11892 -0.05648 0.13507 -0.06265 C 0.15139 -0.06913 0.14531 -0.15833 0.17031 -0.17438 C 0.19531 -0.19043 0.2401 -0.17623 0.28524 -0.1608 " pathEditMode="relative" rAng="0" ptsTypes="AAAAAA">
                                      <p:cBhvr>
                                        <p:cTn id="29" dur="2000" fill="hold"/>
                                        <p:tgtEl>
                                          <p:spTgt spid="48"/>
                                        </p:tgtEl>
                                        <p:attrNameLst>
                                          <p:attrName>ppt_x</p:attrName>
                                          <p:attrName>ppt_y</p:attrName>
                                        </p:attrNameLst>
                                      </p:cBhvr>
                                      <p:rCtr x="14253" y="-9074"/>
                                    </p:animMotion>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strips(downLeft)">
                                      <p:cBhvr>
                                        <p:cTn id="45" dur="500"/>
                                        <p:tgtEl>
                                          <p:spTgt spid="53"/>
                                        </p:tgtEl>
                                      </p:cBhvr>
                                    </p:animEffect>
                                  </p:childTnLst>
                                </p:cTn>
                              </p:par>
                            </p:childTnLst>
                          </p:cTn>
                        </p:par>
                        <p:par>
                          <p:cTn id="46" fill="hold">
                            <p:stCondLst>
                              <p:cond delay="500"/>
                            </p:stCondLst>
                            <p:childTnLst>
                              <p:par>
                                <p:cTn id="47" presetID="0" presetClass="path" presetSubtype="0" accel="50000" decel="50000" fill="hold" grpId="1" nodeType="afterEffect">
                                  <p:stCondLst>
                                    <p:cond delay="0"/>
                                  </p:stCondLst>
                                  <p:childTnLst>
                                    <p:animMotion origin="layout" path="M -5.55556E-7 1.11111E-6 C 0.04063 -0.02438 0.08212 -0.04722 0.09792 -0.07994 C 0.11406 -0.11266 0.09913 -0.16945 0.09601 -0.19661 C 0.09323 -0.22438 0.09948 -0.23241 0.08038 -0.24475 C 0.06042 -0.25679 -0.02066 -0.26883 -0.02066 -0.26852 L -0.02066 -0.26883 " pathEditMode="relative" rAng="0" ptsTypes="AAAAAA">
                                      <p:cBhvr>
                                        <p:cTn id="48" dur="2000" fill="hold"/>
                                        <p:tgtEl>
                                          <p:spTgt spid="50"/>
                                        </p:tgtEl>
                                        <p:attrNameLst>
                                          <p:attrName>ppt_x</p:attrName>
                                          <p:attrName>ppt_y</p:attrName>
                                        </p:attrNameLst>
                                      </p:cBhvr>
                                      <p:rCtr x="4236" y="-13457"/>
                                    </p:animMotion>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left)">
                                      <p:cBhvr>
                                        <p:cTn id="53" dur="500"/>
                                        <p:tgtEl>
                                          <p:spTgt spid="56"/>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left)">
                                      <p:cBhvr>
                                        <p:cTn id="57" dur="500"/>
                                        <p:tgtEl>
                                          <p:spTgt spid="5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left)">
                                      <p:cBhvr>
                                        <p:cTn id="62" dur="500"/>
                                        <p:tgtEl>
                                          <p:spTgt spid="6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wipe(up)">
                                      <p:cBhvr>
                                        <p:cTn id="67" dur="500"/>
                                        <p:tgtEl>
                                          <p:spTgt spid="36"/>
                                        </p:tgtEl>
                                      </p:cBhvr>
                                    </p:animEffect>
                                  </p:childTnLst>
                                </p:cTn>
                              </p:par>
                            </p:childTnLst>
                          </p:cTn>
                        </p:par>
                        <p:par>
                          <p:cTn id="68" fill="hold">
                            <p:stCondLst>
                              <p:cond delay="500"/>
                            </p:stCondLst>
                            <p:childTnLst>
                              <p:par>
                                <p:cTn id="69" presetID="22" presetClass="entr" presetSubtype="1"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up)">
                                      <p:cBhvr>
                                        <p:cTn id="71" dur="500"/>
                                        <p:tgtEl>
                                          <p:spTgt spid="3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wipe(down)">
                                      <p:cBhvr>
                                        <p:cTn id="76" dur="500"/>
                                        <p:tgtEl>
                                          <p:spTgt spid="38"/>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down)">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wipe(left)">
                                      <p:cBhvr>
                                        <p:cTn id="85" dur="500"/>
                                        <p:tgtEl>
                                          <p:spTgt spid="8"/>
                                        </p:tgtEl>
                                      </p:cBhvr>
                                    </p:animEffect>
                                  </p:childTnLst>
                                </p:cTn>
                              </p:par>
                            </p:childTnLst>
                          </p:cTn>
                        </p:par>
                        <p:par>
                          <p:cTn id="86" fill="hold">
                            <p:stCondLst>
                              <p:cond delay="500"/>
                            </p:stCondLst>
                            <p:childTnLst>
                              <p:par>
                                <p:cTn id="87" presetID="22" presetClass="entr" presetSubtype="4" fill="hold" grpId="0" nodeType="afterEffect">
                                  <p:stCondLst>
                                    <p:cond delay="0"/>
                                  </p:stCondLst>
                                  <p:childTnLst>
                                    <p:set>
                                      <p:cBhvr>
                                        <p:cTn id="88" dur="1" fill="hold">
                                          <p:stCondLst>
                                            <p:cond delay="0"/>
                                          </p:stCondLst>
                                        </p:cTn>
                                        <p:tgtEl>
                                          <p:spTgt spid="54"/>
                                        </p:tgtEl>
                                        <p:attrNameLst>
                                          <p:attrName>style.visibility</p:attrName>
                                        </p:attrNameLst>
                                      </p:cBhvr>
                                      <p:to>
                                        <p:strVal val="visible"/>
                                      </p:to>
                                    </p:set>
                                    <p:animEffect transition="in" filter="wipe(down)">
                                      <p:cBhvr>
                                        <p:cTn id="89" dur="500"/>
                                        <p:tgtEl>
                                          <p:spTgt spid="54"/>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wipe(down)">
                                      <p:cBhvr>
                                        <p:cTn id="9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32" grpId="0"/>
      <p:bldP spid="35" grpId="0" animBg="1"/>
      <p:bldP spid="36" grpId="0" animBg="1"/>
      <p:bldP spid="37" grpId="0" animBg="1"/>
      <p:bldP spid="38" grpId="0" animBg="1"/>
      <p:bldP spid="46" grpId="0" animBg="1"/>
      <p:bldP spid="47" grpId="0" animBg="1"/>
      <p:bldP spid="50" grpId="0" animBg="1"/>
      <p:bldP spid="50" grpId="1" animBg="1"/>
      <p:bldP spid="48" grpId="0" animBg="1"/>
      <p:bldP spid="48" grpId="1" animBg="1"/>
      <p:bldP spid="51" grpId="0" animBg="1"/>
      <p:bldP spid="31" grpId="0" animBg="1"/>
      <p:bldP spid="57" grpId="0"/>
      <p:bldP spid="54" grpId="0" animBg="1"/>
      <p:bldP spid="60"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1: P4 Program Compilation</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76</a:t>
            </a:fld>
            <a:endParaRPr lang="en-US" dirty="0">
              <a:solidFill>
                <a:prstClr val="black">
                  <a:tint val="75000"/>
                </a:prstClr>
              </a:solidFill>
            </a:endParaRPr>
          </a:p>
        </p:txBody>
      </p:sp>
      <p:pic>
        <p:nvPicPr>
          <p:cNvPr id="44" name="Picture 43" descr="Spur ge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332" y="1983162"/>
            <a:ext cx="573962" cy="640450"/>
          </a:xfrm>
          <a:prstGeom prst="rect">
            <a:avLst/>
          </a:prstGeom>
        </p:spPr>
      </p:pic>
      <p:sp>
        <p:nvSpPr>
          <p:cNvPr id="46" name="Down Arrow 45"/>
          <p:cNvSpPr/>
          <p:nvPr/>
        </p:nvSpPr>
        <p:spPr>
          <a:xfrm>
            <a:off x="1900735" y="1610479"/>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7" name="Down Arrow 46"/>
          <p:cNvSpPr/>
          <p:nvPr/>
        </p:nvSpPr>
        <p:spPr>
          <a:xfrm>
            <a:off x="1900735" y="2605056"/>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9" name="Document 48"/>
          <p:cNvSpPr/>
          <p:nvPr/>
        </p:nvSpPr>
        <p:spPr>
          <a:xfrm>
            <a:off x="1479452" y="1053504"/>
            <a:ext cx="1056410" cy="536585"/>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350" kern="1200" dirty="0">
                <a:solidFill>
                  <a:prstClr val="white"/>
                </a:solidFill>
              </a:rPr>
              <a:t>test.p4</a:t>
            </a:r>
          </a:p>
        </p:txBody>
      </p:sp>
      <p:sp>
        <p:nvSpPr>
          <p:cNvPr id="50" name="Document 49"/>
          <p:cNvSpPr/>
          <p:nvPr/>
        </p:nvSpPr>
        <p:spPr>
          <a:xfrm>
            <a:off x="1643643" y="2986420"/>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sp>
        <p:nvSpPr>
          <p:cNvPr id="16" name="TextBox 15"/>
          <p:cNvSpPr txBox="1"/>
          <p:nvPr/>
        </p:nvSpPr>
        <p:spPr>
          <a:xfrm>
            <a:off x="3035715" y="1119463"/>
            <a:ext cx="4274073" cy="300082"/>
          </a:xfrm>
          <a:prstGeom prst="rect">
            <a:avLst/>
          </a:prstGeom>
          <a:noFill/>
        </p:spPr>
        <p:txBody>
          <a:bodyPr wrap="square" rtlCol="0">
            <a:spAutoFit/>
          </a:bodyPr>
          <a:lstStyle/>
          <a:p>
            <a:pPr defTabSz="457200">
              <a:buClrTx/>
              <a:buFontTx/>
              <a:buNone/>
            </a:pPr>
            <a:r>
              <a:rPr lang="en-US" sz="1350" kern="1200" dirty="0">
                <a:solidFill>
                  <a:prstClr val="black"/>
                </a:solidFill>
                <a:latin typeface="Courier New"/>
                <a:ea typeface="+mn-ea"/>
                <a:cs typeface="Courier New"/>
              </a:rPr>
              <a:t>$ </a:t>
            </a:r>
            <a:r>
              <a:rPr lang="en-US" sz="1350" b="1" kern="1200" dirty="0" smtClean="0">
                <a:solidFill>
                  <a:prstClr val="black"/>
                </a:solidFill>
                <a:latin typeface="Courier New"/>
                <a:ea typeface="+mn-ea"/>
                <a:cs typeface="Courier New"/>
              </a:rPr>
              <a:t>p4c-bm2-ss</a:t>
            </a:r>
            <a:r>
              <a:rPr lang="en-US" sz="1350" kern="1200" dirty="0" smtClean="0">
                <a:solidFill>
                  <a:prstClr val="black"/>
                </a:solidFill>
                <a:latin typeface="Courier New"/>
                <a:ea typeface="+mn-ea"/>
                <a:cs typeface="Courier New"/>
              </a:rPr>
              <a:t> -o </a:t>
            </a:r>
            <a:r>
              <a:rPr lang="en-US" sz="1350" kern="1200" dirty="0">
                <a:solidFill>
                  <a:prstClr val="black"/>
                </a:solidFill>
                <a:latin typeface="Courier New"/>
                <a:ea typeface="+mn-ea"/>
                <a:cs typeface="Courier New"/>
              </a:rPr>
              <a:t>test.json test.p4</a:t>
            </a:r>
          </a:p>
        </p:txBody>
      </p:sp>
      <p:sp>
        <p:nvSpPr>
          <p:cNvPr id="55" name="TextBox 54"/>
          <p:cNvSpPr txBox="1"/>
          <p:nvPr/>
        </p:nvSpPr>
        <p:spPr>
          <a:xfrm>
            <a:off x="2285294" y="2117504"/>
            <a:ext cx="1088760" cy="300082"/>
          </a:xfrm>
          <a:prstGeom prst="rect">
            <a:avLst/>
          </a:prstGeom>
          <a:noFill/>
        </p:spPr>
        <p:txBody>
          <a:bodyPr wrap="none" rtlCol="0">
            <a:spAutoFit/>
          </a:bodyPr>
          <a:lstStyle/>
          <a:p>
            <a:pPr defTabSz="457200">
              <a:buClrTx/>
              <a:buFontTx/>
              <a:buNone/>
            </a:pPr>
            <a:r>
              <a:rPr lang="en-US" sz="1350" kern="1200" dirty="0" smtClean="0">
                <a:solidFill>
                  <a:prstClr val="black"/>
                </a:solidFill>
                <a:ea typeface="+mn-ea"/>
                <a:cs typeface="+mn-cs"/>
              </a:rPr>
              <a:t>p4c-bm2-ss</a:t>
            </a:r>
            <a:endParaRPr lang="en-US" sz="1350" kern="1200" dirty="0">
              <a:solidFill>
                <a:prstClr val="black"/>
              </a:solidFill>
              <a:ea typeface="+mn-ea"/>
              <a:cs typeface="+mn-cs"/>
            </a:endParaRPr>
          </a:p>
        </p:txBody>
      </p:sp>
    </p:spTree>
    <p:extLst>
      <p:ext uri="{BB962C8B-B14F-4D97-AF65-F5344CB8AC3E}">
        <p14:creationId xmlns:p14="http://schemas.microsoft.com/office/powerpoint/2010/main" val="3468714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up)">
                                      <p:cBhvr>
                                        <p:cTn id="11" dur="500"/>
                                        <p:tgtEl>
                                          <p:spTgt spid="4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up)">
                                      <p:cBhvr>
                                        <p:cTn id="15" dur="500"/>
                                        <p:tgtEl>
                                          <p:spTgt spid="4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up)">
                                      <p:cBhvr>
                                        <p:cTn id="18" dur="500"/>
                                        <p:tgtEl>
                                          <p:spTgt spid="5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up)">
                                      <p:cBhvr>
                                        <p:cTn id="2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50" grpId="0" animBg="1"/>
      <p:bldP spid="5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3715557" y="3259431"/>
            <a:ext cx="2993701" cy="7112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defTabSz="457200">
              <a:buClrTx/>
              <a:buFontTx/>
              <a:buNone/>
            </a:pPr>
            <a:r>
              <a:rPr lang="en-US" sz="1350" kern="1200" dirty="0">
                <a:solidFill>
                  <a:prstClr val="black"/>
                </a:solidFill>
              </a:rPr>
              <a:t>Linux </a:t>
            </a:r>
            <a:br>
              <a:rPr lang="en-US" sz="1350" kern="1200" dirty="0">
                <a:solidFill>
                  <a:prstClr val="black"/>
                </a:solidFill>
              </a:rPr>
            </a:br>
            <a:r>
              <a:rPr lang="en-US" sz="1350" kern="1200" dirty="0">
                <a:solidFill>
                  <a:prstClr val="black"/>
                </a:solidFill>
              </a:rPr>
              <a:t>Kernel</a:t>
            </a:r>
          </a:p>
        </p:txBody>
      </p:sp>
      <p:sp>
        <p:nvSpPr>
          <p:cNvPr id="2" name="Title 1"/>
          <p:cNvSpPr>
            <a:spLocks noGrp="1"/>
          </p:cNvSpPr>
          <p:nvPr>
            <p:ph type="title"/>
          </p:nvPr>
        </p:nvSpPr>
        <p:spPr/>
        <p:txBody>
          <a:bodyPr>
            <a:normAutofit fontScale="90000"/>
          </a:bodyPr>
          <a:lstStyle/>
          <a:p>
            <a:r>
              <a:rPr lang="en-US" dirty="0" smtClean="0"/>
              <a:t>Step 2: Preparing veth Interfaces</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77</a:t>
            </a:fld>
            <a:endParaRPr lang="en-US" dirty="0">
              <a:solidFill>
                <a:prstClr val="black">
                  <a:tint val="75000"/>
                </a:prstClr>
              </a:solidFill>
            </a:endParaRPr>
          </a:p>
        </p:txBody>
      </p:sp>
      <p:sp>
        <p:nvSpPr>
          <p:cNvPr id="34" name="TextBox 33"/>
          <p:cNvSpPr txBox="1"/>
          <p:nvPr/>
        </p:nvSpPr>
        <p:spPr>
          <a:xfrm>
            <a:off x="4090767" y="3035856"/>
            <a:ext cx="439544" cy="253916"/>
          </a:xfrm>
          <a:prstGeom prst="rect">
            <a:avLst/>
          </a:prstGeom>
          <a:noFill/>
        </p:spPr>
        <p:txBody>
          <a:bodyPr wrap="none" rtlCol="0">
            <a:spAutoFit/>
          </a:bodyPr>
          <a:lstStyle/>
          <a:p>
            <a:pPr defTabSz="457200">
              <a:buClrTx/>
              <a:buFontTx/>
              <a:buNone/>
            </a:pPr>
            <a:r>
              <a:rPr lang="en-US" sz="1050" kern="1200" dirty="0">
                <a:solidFill>
                  <a:prstClr val="black"/>
                </a:solidFill>
                <a:ea typeface="+mn-ea"/>
                <a:cs typeface="+mn-cs"/>
              </a:rPr>
              <a:t>veth</a:t>
            </a:r>
          </a:p>
        </p:txBody>
      </p:sp>
      <p:sp>
        <p:nvSpPr>
          <p:cNvPr id="5" name="Snip Same Side Corner Rectangle 4"/>
          <p:cNvSpPr/>
          <p:nvPr/>
        </p:nvSpPr>
        <p:spPr>
          <a:xfrm>
            <a:off x="4574022" y="310493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vert="horz" lIns="0" rIns="0" rtlCol="0" anchor="ctr"/>
          <a:lstStyle/>
          <a:p>
            <a:pPr algn="ctr" defTabSz="457200">
              <a:buClrTx/>
              <a:buFontTx/>
              <a:buNone/>
            </a:pPr>
            <a:r>
              <a:rPr lang="en-US" sz="1350" kern="1200" dirty="0">
                <a:solidFill>
                  <a:prstClr val="black"/>
                </a:solidFill>
              </a:rPr>
              <a:t>0</a:t>
            </a:r>
          </a:p>
        </p:txBody>
      </p:sp>
      <p:sp>
        <p:nvSpPr>
          <p:cNvPr id="6" name="Snip Same Side Corner Rectangle 5"/>
          <p:cNvSpPr/>
          <p:nvPr/>
        </p:nvSpPr>
        <p:spPr>
          <a:xfrm>
            <a:off x="4841951" y="310493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vert="horz" lIns="0" rIns="0" rtlCol="0" anchor="ctr"/>
          <a:lstStyle/>
          <a:p>
            <a:pPr algn="ctr" defTabSz="457200">
              <a:buClrTx/>
              <a:buFontTx/>
              <a:buNone/>
            </a:pPr>
            <a:r>
              <a:rPr lang="en-US" sz="1350" kern="1200" dirty="0">
                <a:solidFill>
                  <a:prstClr val="black"/>
                </a:solidFill>
              </a:rPr>
              <a:t>2</a:t>
            </a:r>
          </a:p>
        </p:txBody>
      </p:sp>
      <p:sp>
        <p:nvSpPr>
          <p:cNvPr id="7" name="Snip Same Side Corner Rectangle 6"/>
          <p:cNvSpPr/>
          <p:nvPr/>
        </p:nvSpPr>
        <p:spPr>
          <a:xfrm>
            <a:off x="5109880" y="310493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4</a:t>
            </a:r>
          </a:p>
        </p:txBody>
      </p:sp>
      <p:sp>
        <p:nvSpPr>
          <p:cNvPr id="9" name="Snip Same Side Corner Rectangle 8"/>
          <p:cNvSpPr/>
          <p:nvPr/>
        </p:nvSpPr>
        <p:spPr>
          <a:xfrm>
            <a:off x="5802868" y="310493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900" kern="1200" dirty="0">
                <a:solidFill>
                  <a:prstClr val="black"/>
                </a:solidFill>
              </a:rPr>
              <a:t>2n</a:t>
            </a:r>
          </a:p>
        </p:txBody>
      </p:sp>
      <p:pic>
        <p:nvPicPr>
          <p:cNvPr id="44" name="Picture 43" descr="Spur ge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332" y="1983162"/>
            <a:ext cx="573962" cy="640450"/>
          </a:xfrm>
          <a:prstGeom prst="rect">
            <a:avLst/>
          </a:prstGeom>
        </p:spPr>
      </p:pic>
      <p:sp>
        <p:nvSpPr>
          <p:cNvPr id="46" name="Down Arrow 45"/>
          <p:cNvSpPr/>
          <p:nvPr/>
        </p:nvSpPr>
        <p:spPr>
          <a:xfrm>
            <a:off x="1900735" y="1610479"/>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7" name="Down Arrow 46"/>
          <p:cNvSpPr/>
          <p:nvPr/>
        </p:nvSpPr>
        <p:spPr>
          <a:xfrm>
            <a:off x="1900735" y="2605056"/>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9" name="Document 48"/>
          <p:cNvSpPr/>
          <p:nvPr/>
        </p:nvSpPr>
        <p:spPr>
          <a:xfrm>
            <a:off x="1479452" y="1053504"/>
            <a:ext cx="1056410" cy="536585"/>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350" kern="1200" dirty="0">
                <a:solidFill>
                  <a:prstClr val="white"/>
                </a:solidFill>
              </a:rPr>
              <a:t>test.p4</a:t>
            </a:r>
          </a:p>
        </p:txBody>
      </p:sp>
      <p:sp>
        <p:nvSpPr>
          <p:cNvPr id="50" name="Document 49"/>
          <p:cNvSpPr/>
          <p:nvPr/>
        </p:nvSpPr>
        <p:spPr>
          <a:xfrm>
            <a:off x="1643643" y="2986420"/>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050" kern="1200" dirty="0">
                <a:solidFill>
                  <a:prstClr val="white"/>
                </a:solidFill>
              </a:rPr>
              <a:t>test.json</a:t>
            </a:r>
          </a:p>
        </p:txBody>
      </p:sp>
      <p:sp>
        <p:nvSpPr>
          <p:cNvPr id="48" name="Document 47"/>
          <p:cNvSpPr/>
          <p:nvPr/>
        </p:nvSpPr>
        <p:spPr>
          <a:xfrm>
            <a:off x="1643643" y="2986420"/>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050" kern="1200" dirty="0">
                <a:solidFill>
                  <a:prstClr val="white"/>
                </a:solidFill>
              </a:rPr>
              <a:t>test.json</a:t>
            </a:r>
          </a:p>
        </p:txBody>
      </p:sp>
      <p:sp>
        <p:nvSpPr>
          <p:cNvPr id="51" name="Document 50"/>
          <p:cNvSpPr/>
          <p:nvPr/>
        </p:nvSpPr>
        <p:spPr>
          <a:xfrm>
            <a:off x="1643643" y="2986420"/>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lstStyle/>
          <a:p>
            <a:pPr algn="ctr" defTabSz="457200">
              <a:buClrTx/>
              <a:buFontTx/>
              <a:buNone/>
            </a:pPr>
            <a:r>
              <a:rPr lang="en-US" sz="1050" kern="1200" dirty="0">
                <a:solidFill>
                  <a:prstClr val="white"/>
                </a:solidFill>
              </a:rPr>
              <a:t>test.json</a:t>
            </a:r>
          </a:p>
        </p:txBody>
      </p:sp>
      <p:sp>
        <p:nvSpPr>
          <p:cNvPr id="8" name="TextBox 7"/>
          <p:cNvSpPr txBox="1"/>
          <p:nvPr/>
        </p:nvSpPr>
        <p:spPr>
          <a:xfrm>
            <a:off x="2738819" y="1144202"/>
            <a:ext cx="4843125" cy="1823576"/>
          </a:xfrm>
          <a:prstGeom prst="rect">
            <a:avLst/>
          </a:prstGeom>
          <a:noFill/>
        </p:spPr>
        <p:txBody>
          <a:bodyPr wrap="square" rtlCol="0">
            <a:spAutoFit/>
          </a:bodyPr>
          <a:lstStyle/>
          <a:p>
            <a:pPr defTabSz="457200">
              <a:buClrTx/>
              <a:buFontTx/>
              <a:buNone/>
            </a:pPr>
            <a:r>
              <a:rPr lang="en-US" sz="1050" kern="1200" dirty="0">
                <a:solidFill>
                  <a:prstClr val="black"/>
                </a:solidFill>
                <a:latin typeface="Courier New"/>
                <a:ea typeface="+mn-ea"/>
                <a:cs typeface="Courier New"/>
              </a:rPr>
              <a:t>$ </a:t>
            </a:r>
            <a:r>
              <a:rPr lang="en-US" sz="1050" b="1" kern="1200" dirty="0">
                <a:solidFill>
                  <a:prstClr val="black"/>
                </a:solidFill>
                <a:latin typeface="Courier New"/>
                <a:ea typeface="+mn-ea"/>
                <a:cs typeface="Courier New"/>
              </a:rPr>
              <a:t>sudo </a:t>
            </a:r>
            <a:r>
              <a:rPr lang="en-US" sz="1050" b="1" kern="1200" dirty="0" smtClean="0">
                <a:solidFill>
                  <a:prstClr val="black"/>
                </a:solidFill>
                <a:latin typeface="Courier New"/>
                <a:ea typeface="+mn-ea"/>
                <a:cs typeface="Courier New"/>
              </a:rPr>
              <a:t>~/p4lang/tutorials/examples/</a:t>
            </a:r>
            <a:r>
              <a:rPr lang="en-US" sz="1050" b="1" kern="1200" dirty="0" err="1" smtClean="0">
                <a:solidFill>
                  <a:prstClr val="black"/>
                </a:solidFill>
                <a:latin typeface="Courier New"/>
                <a:ea typeface="+mn-ea"/>
                <a:cs typeface="Courier New"/>
              </a:rPr>
              <a:t>veth_setup.sh</a:t>
            </a:r>
            <a:endParaRPr lang="en-US" sz="1050" b="1" kern="1200" dirty="0">
              <a:solidFill>
                <a:prstClr val="black"/>
              </a:solidFill>
              <a:latin typeface="Courier New"/>
              <a:ea typeface="+mn-ea"/>
              <a:cs typeface="Courier New"/>
            </a:endParaRPr>
          </a:p>
          <a:p>
            <a:pPr defTabSz="457200">
              <a:buClrTx/>
              <a:buFontTx/>
              <a:buNone/>
            </a:pPr>
            <a:endParaRPr lang="en-US" sz="1050" kern="1200" dirty="0">
              <a:solidFill>
                <a:prstClr val="black"/>
              </a:solidFill>
              <a:latin typeface="Courier New"/>
              <a:ea typeface="+mn-ea"/>
              <a:cs typeface="Courier New"/>
            </a:endParaRPr>
          </a:p>
          <a:p>
            <a:pPr defTabSz="457200">
              <a:buClrTx/>
              <a:buFontTx/>
              <a:buNone/>
            </a:pPr>
            <a:r>
              <a:rPr lang="en-US" sz="900" kern="1200" dirty="0">
                <a:solidFill>
                  <a:prstClr val="black"/>
                </a:solidFill>
                <a:latin typeface="Courier New"/>
                <a:ea typeface="+mn-ea"/>
                <a:cs typeface="Courier New"/>
              </a:rPr>
              <a:t># ip link add name veth0 type veth peer name veth1</a:t>
            </a:r>
          </a:p>
          <a:p>
            <a:pPr defTabSz="457200">
              <a:buClrTx/>
              <a:buFontTx/>
              <a:buNone/>
            </a:pPr>
            <a:r>
              <a:rPr lang="en-US" sz="900" kern="1200" dirty="0">
                <a:solidFill>
                  <a:prstClr val="black"/>
                </a:solidFill>
                <a:latin typeface="Courier New"/>
                <a:ea typeface="+mn-ea"/>
                <a:cs typeface="Courier New"/>
              </a:rPr>
              <a:t># for iface in “veth0 veth1”; do </a:t>
            </a:r>
          </a:p>
          <a:p>
            <a:pPr defTabSz="457200">
              <a:buClrTx/>
              <a:buFontTx/>
              <a:buNone/>
            </a:pPr>
            <a:r>
              <a:rPr lang="en-US" sz="900" kern="1200" dirty="0">
                <a:solidFill>
                  <a:prstClr val="black"/>
                </a:solidFill>
                <a:latin typeface="Courier New"/>
                <a:ea typeface="+mn-ea"/>
                <a:cs typeface="Courier New"/>
              </a:rPr>
              <a:t>     ip link set dev ${iface} up</a:t>
            </a:r>
          </a:p>
          <a:p>
            <a:pPr defTabSz="457200">
              <a:buClrTx/>
              <a:buFontTx/>
              <a:buNone/>
            </a:pPr>
            <a:r>
              <a:rPr lang="en-US" sz="900" kern="1200" dirty="0">
                <a:solidFill>
                  <a:prstClr val="black"/>
                </a:solidFill>
                <a:latin typeface="Courier New"/>
                <a:ea typeface="+mn-ea"/>
                <a:cs typeface="Courier New"/>
              </a:rPr>
              <a:t>     sysctl net.ipv6.conf.${iface}.disable_ipv6=1</a:t>
            </a:r>
          </a:p>
          <a:p>
            <a:pPr defTabSz="457200">
              <a:buClrTx/>
              <a:buFontTx/>
              <a:buNone/>
            </a:pPr>
            <a:r>
              <a:rPr lang="en-US" sz="900" kern="1200" dirty="0">
                <a:solidFill>
                  <a:prstClr val="black"/>
                </a:solidFill>
                <a:latin typeface="Courier New"/>
                <a:ea typeface="+mn-ea"/>
                <a:cs typeface="Courier New"/>
              </a:rPr>
              <a:t>     TOE_OPTIONS="</a:t>
            </a:r>
            <a:r>
              <a:rPr lang="en-US" sz="900" kern="1200" dirty="0" err="1">
                <a:solidFill>
                  <a:prstClr val="black"/>
                </a:solidFill>
                <a:latin typeface="Courier New"/>
                <a:ea typeface="+mn-ea"/>
                <a:cs typeface="Courier New"/>
              </a:rPr>
              <a:t>rx</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tx</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sg</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tso</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ufo</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gso</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gro</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lro</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rxvlan</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txvlan</a:t>
            </a:r>
            <a:r>
              <a:rPr lang="en-US" sz="900" kern="1200" dirty="0">
                <a:solidFill>
                  <a:prstClr val="black"/>
                </a:solidFill>
                <a:latin typeface="Courier New"/>
                <a:ea typeface="+mn-ea"/>
                <a:cs typeface="Courier New"/>
              </a:rPr>
              <a:t> </a:t>
            </a:r>
            <a:r>
              <a:rPr lang="en-US" sz="900" kern="1200" dirty="0" err="1">
                <a:solidFill>
                  <a:prstClr val="black"/>
                </a:solidFill>
                <a:latin typeface="Courier New"/>
                <a:ea typeface="+mn-ea"/>
                <a:cs typeface="Courier New"/>
              </a:rPr>
              <a:t>rxhash</a:t>
            </a:r>
            <a:r>
              <a:rPr lang="en-US" sz="900" kern="1200" dirty="0">
                <a:solidFill>
                  <a:prstClr val="black"/>
                </a:solidFill>
                <a:latin typeface="Courier New"/>
                <a:ea typeface="+mn-ea"/>
                <a:cs typeface="Courier New"/>
              </a:rPr>
              <a:t>”</a:t>
            </a:r>
          </a:p>
          <a:p>
            <a:pPr defTabSz="457200">
              <a:buClrTx/>
              <a:buFontTx/>
              <a:buNone/>
            </a:pPr>
            <a:r>
              <a:rPr lang="en-US" sz="900" kern="1200" dirty="0">
                <a:solidFill>
                  <a:prstClr val="black"/>
                </a:solidFill>
                <a:latin typeface="Courier New"/>
                <a:ea typeface="+mn-ea"/>
                <a:cs typeface="Courier New"/>
              </a:rPr>
              <a:t>     for TOE_OPTION in $TOE_OPTIONS; do</a:t>
            </a:r>
            <a:endParaRPr lang="ru-RU" sz="900" kern="1200" dirty="0">
              <a:solidFill>
                <a:prstClr val="black"/>
              </a:solidFill>
              <a:latin typeface="Courier New"/>
              <a:ea typeface="+mn-ea"/>
              <a:cs typeface="Courier New"/>
            </a:endParaRPr>
          </a:p>
          <a:p>
            <a:pPr defTabSz="457200">
              <a:buClrTx/>
              <a:buFontTx/>
              <a:buNone/>
            </a:pPr>
            <a:r>
              <a:rPr lang="en-US" sz="900" kern="1200" dirty="0">
                <a:solidFill>
                  <a:prstClr val="black"/>
                </a:solidFill>
                <a:latin typeface="Courier New"/>
                <a:ea typeface="+mn-ea"/>
                <a:cs typeface="Courier New"/>
              </a:rPr>
              <a:t>         /sbin/</a:t>
            </a:r>
            <a:r>
              <a:rPr lang="en-US" sz="900" kern="1200" dirty="0" err="1">
                <a:solidFill>
                  <a:prstClr val="black"/>
                </a:solidFill>
                <a:latin typeface="Courier New"/>
                <a:ea typeface="+mn-ea"/>
                <a:cs typeface="Courier New"/>
              </a:rPr>
              <a:t>ethtool</a:t>
            </a:r>
            <a:r>
              <a:rPr lang="en-US" sz="900" kern="1200" dirty="0">
                <a:solidFill>
                  <a:prstClr val="black"/>
                </a:solidFill>
                <a:latin typeface="Courier New"/>
                <a:ea typeface="+mn-ea"/>
                <a:cs typeface="Courier New"/>
              </a:rPr>
              <a:t> --offload $intf "$TOE_OPTION” </a:t>
            </a:r>
            <a:endParaRPr lang="ru-RU" sz="900" kern="1200" dirty="0">
              <a:solidFill>
                <a:prstClr val="black"/>
              </a:solidFill>
              <a:latin typeface="Courier New"/>
              <a:ea typeface="+mn-ea"/>
              <a:cs typeface="Courier New"/>
            </a:endParaRPr>
          </a:p>
          <a:p>
            <a:pPr defTabSz="457200">
              <a:buClrTx/>
              <a:buFontTx/>
              <a:buNone/>
            </a:pPr>
            <a:r>
              <a:rPr lang="ru-RU" sz="900" kern="1200" dirty="0">
                <a:solidFill>
                  <a:prstClr val="black"/>
                </a:solidFill>
                <a:latin typeface="Courier New"/>
                <a:ea typeface="+mn-ea"/>
                <a:cs typeface="Courier New"/>
              </a:rPr>
              <a:t>     </a:t>
            </a:r>
            <a:r>
              <a:rPr lang="en-US" sz="900" kern="1200" dirty="0">
                <a:solidFill>
                  <a:prstClr val="black"/>
                </a:solidFill>
                <a:latin typeface="Courier New"/>
                <a:ea typeface="+mn-ea"/>
                <a:cs typeface="Courier New"/>
              </a:rPr>
              <a:t>done</a:t>
            </a:r>
            <a:endParaRPr lang="ru-RU" sz="900" kern="1200" dirty="0">
              <a:solidFill>
                <a:prstClr val="black"/>
              </a:solidFill>
              <a:latin typeface="Courier New"/>
              <a:ea typeface="+mn-ea"/>
              <a:cs typeface="Courier New"/>
            </a:endParaRPr>
          </a:p>
          <a:p>
            <a:pPr defTabSz="457200">
              <a:buClrTx/>
              <a:buFontTx/>
              <a:buNone/>
            </a:pPr>
            <a:r>
              <a:rPr lang="ru-RU" sz="900" kern="1200" dirty="0">
                <a:solidFill>
                  <a:prstClr val="black"/>
                </a:solidFill>
                <a:latin typeface="Courier New"/>
                <a:ea typeface="+mn-ea"/>
                <a:cs typeface="Courier New"/>
              </a:rPr>
              <a:t>  </a:t>
            </a:r>
            <a:r>
              <a:rPr lang="en-US" sz="900" kern="1200" dirty="0">
                <a:solidFill>
                  <a:prstClr val="black"/>
                </a:solidFill>
                <a:latin typeface="Courier New"/>
                <a:ea typeface="+mn-ea"/>
                <a:cs typeface="Courier New"/>
              </a:rPr>
              <a:t>done</a:t>
            </a:r>
          </a:p>
          <a:p>
            <a:pPr defTabSz="457200">
              <a:buClrTx/>
              <a:buFontTx/>
              <a:buNone/>
            </a:pPr>
            <a:endParaRPr lang="en-US" sz="1050" kern="1200" dirty="0">
              <a:solidFill>
                <a:prstClr val="black"/>
              </a:solidFill>
              <a:latin typeface="Courier New"/>
              <a:ea typeface="+mn-ea"/>
              <a:cs typeface="Courier New"/>
            </a:endParaRPr>
          </a:p>
        </p:txBody>
      </p:sp>
      <p:sp>
        <p:nvSpPr>
          <p:cNvPr id="55" name="Snip Same Side Corner Rectangle 54"/>
          <p:cNvSpPr/>
          <p:nvPr/>
        </p:nvSpPr>
        <p:spPr>
          <a:xfrm>
            <a:off x="4577158" y="3896535"/>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1</a:t>
            </a:r>
          </a:p>
        </p:txBody>
      </p:sp>
      <p:sp>
        <p:nvSpPr>
          <p:cNvPr id="56" name="Snip Same Side Corner Rectangle 55"/>
          <p:cNvSpPr/>
          <p:nvPr/>
        </p:nvSpPr>
        <p:spPr>
          <a:xfrm>
            <a:off x="4845087" y="3896535"/>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3</a:t>
            </a:r>
          </a:p>
        </p:txBody>
      </p:sp>
      <p:sp>
        <p:nvSpPr>
          <p:cNvPr id="57" name="Snip Same Side Corner Rectangle 56"/>
          <p:cNvSpPr/>
          <p:nvPr/>
        </p:nvSpPr>
        <p:spPr>
          <a:xfrm>
            <a:off x="5113016" y="3896535"/>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5</a:t>
            </a:r>
          </a:p>
        </p:txBody>
      </p:sp>
      <p:sp>
        <p:nvSpPr>
          <p:cNvPr id="58" name="Snip Same Side Corner Rectangle 57"/>
          <p:cNvSpPr/>
          <p:nvPr/>
        </p:nvSpPr>
        <p:spPr>
          <a:xfrm>
            <a:off x="5806004" y="3896535"/>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825" kern="1200" dirty="0">
                <a:solidFill>
                  <a:prstClr val="black"/>
                </a:solidFill>
              </a:rPr>
              <a:t>2n+1</a:t>
            </a:r>
          </a:p>
        </p:txBody>
      </p:sp>
      <p:cxnSp>
        <p:nvCxnSpPr>
          <p:cNvPr id="19" name="Straight Connector 18"/>
          <p:cNvCxnSpPr>
            <a:stCxn id="5" idx="1"/>
            <a:endCxn id="55" idx="3"/>
          </p:cNvCxnSpPr>
          <p:nvPr/>
        </p:nvCxnSpPr>
        <p:spPr>
          <a:xfrm>
            <a:off x="4666200" y="3344592"/>
            <a:ext cx="3136" cy="55194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4090767" y="3964507"/>
            <a:ext cx="439544" cy="253916"/>
          </a:xfrm>
          <a:prstGeom prst="rect">
            <a:avLst/>
          </a:prstGeom>
          <a:noFill/>
        </p:spPr>
        <p:txBody>
          <a:bodyPr wrap="none" rtlCol="0">
            <a:spAutoFit/>
          </a:bodyPr>
          <a:lstStyle/>
          <a:p>
            <a:pPr defTabSz="457200">
              <a:buClrTx/>
              <a:buFontTx/>
              <a:buNone/>
            </a:pPr>
            <a:r>
              <a:rPr lang="en-US" sz="1050" kern="1200" dirty="0">
                <a:solidFill>
                  <a:prstClr val="black"/>
                </a:solidFill>
                <a:ea typeface="+mn-ea"/>
                <a:cs typeface="+mn-cs"/>
              </a:rPr>
              <a:t>veth</a:t>
            </a:r>
          </a:p>
        </p:txBody>
      </p:sp>
      <p:cxnSp>
        <p:nvCxnSpPr>
          <p:cNvPr id="28" name="Straight Connector 27"/>
          <p:cNvCxnSpPr>
            <a:stCxn id="6" idx="1"/>
            <a:endCxn id="56" idx="3"/>
          </p:cNvCxnSpPr>
          <p:nvPr/>
        </p:nvCxnSpPr>
        <p:spPr>
          <a:xfrm>
            <a:off x="4934129" y="3344592"/>
            <a:ext cx="3136" cy="55194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7" idx="1"/>
            <a:endCxn id="57" idx="3"/>
          </p:cNvCxnSpPr>
          <p:nvPr/>
        </p:nvCxnSpPr>
        <p:spPr>
          <a:xfrm>
            <a:off x="5202058" y="3344592"/>
            <a:ext cx="3136" cy="55194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9" idx="1"/>
            <a:endCxn id="58" idx="3"/>
          </p:cNvCxnSpPr>
          <p:nvPr/>
        </p:nvCxnSpPr>
        <p:spPr>
          <a:xfrm>
            <a:off x="5895046" y="3344592"/>
            <a:ext cx="3136" cy="55194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452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strips(down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childTnLst>
                          </p:cTn>
                        </p:par>
                        <p:par>
                          <p:cTn id="18" fill="hold">
                            <p:stCondLst>
                              <p:cond delay="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up)">
                                      <p:cBhvr>
                                        <p:cTn id="29" dur="500"/>
                                        <p:tgtEl>
                                          <p:spTgt spid="55"/>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up)">
                                      <p:cBhvr>
                                        <p:cTn id="33" dur="500"/>
                                        <p:tgtEl>
                                          <p:spTgt spid="6"/>
                                        </p:tgtEl>
                                      </p:cBhvr>
                                    </p:animEffect>
                                  </p:childTnLst>
                                </p:cTn>
                              </p:par>
                            </p:childTnLst>
                          </p:cTn>
                        </p:par>
                        <p:par>
                          <p:cTn id="34" fill="hold">
                            <p:stCondLst>
                              <p:cond delay="2000"/>
                            </p:stCondLst>
                            <p:childTnLst>
                              <p:par>
                                <p:cTn id="35" presetID="22" presetClass="entr" presetSubtype="1"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up)">
                                      <p:cBhvr>
                                        <p:cTn id="41" dur="500"/>
                                        <p:tgtEl>
                                          <p:spTgt spid="56"/>
                                        </p:tgtEl>
                                      </p:cBhvr>
                                    </p:animEffect>
                                  </p:childTnLst>
                                </p:cTn>
                              </p:par>
                            </p:childTnLst>
                          </p:cTn>
                        </p:par>
                        <p:par>
                          <p:cTn id="42" fill="hold">
                            <p:stCondLst>
                              <p:cond delay="3000"/>
                            </p:stCondLst>
                            <p:childTnLst>
                              <p:par>
                                <p:cTn id="43" presetID="22" presetClass="entr" presetSubtype="1"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par>
                          <p:cTn id="46" fill="hold">
                            <p:stCondLst>
                              <p:cond delay="3500"/>
                            </p:stCondLst>
                            <p:childTnLst>
                              <p:par>
                                <p:cTn id="47" presetID="22" presetClass="entr" presetSubtype="1"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up)">
                                      <p:cBhvr>
                                        <p:cTn id="49" dur="500"/>
                                        <p:tgtEl>
                                          <p:spTgt spid="43"/>
                                        </p:tgtEl>
                                      </p:cBhvr>
                                    </p:animEffect>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up)">
                                      <p:cBhvr>
                                        <p:cTn id="53" dur="500"/>
                                        <p:tgtEl>
                                          <p:spTgt spid="57"/>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up)">
                                      <p:cBhvr>
                                        <p:cTn id="57" dur="500"/>
                                        <p:tgtEl>
                                          <p:spTgt spid="9"/>
                                        </p:tgtEl>
                                      </p:cBhvr>
                                    </p:animEffect>
                                  </p:childTnLst>
                                </p:cTn>
                              </p:par>
                            </p:childTnLst>
                          </p:cTn>
                        </p:par>
                        <p:par>
                          <p:cTn id="58" fill="hold">
                            <p:stCondLst>
                              <p:cond delay="5000"/>
                            </p:stCondLst>
                            <p:childTnLst>
                              <p:par>
                                <p:cTn id="59" presetID="22" presetClass="entr" presetSubtype="1" fill="hold" nodeType="after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up)">
                                      <p:cBhvr>
                                        <p:cTn id="61" dur="500"/>
                                        <p:tgtEl>
                                          <p:spTgt spid="60"/>
                                        </p:tgtEl>
                                      </p:cBhvr>
                                    </p:animEffect>
                                  </p:childTnLst>
                                </p:cTn>
                              </p:par>
                            </p:childTnLst>
                          </p:cTn>
                        </p:par>
                        <p:par>
                          <p:cTn id="62" fill="hold">
                            <p:stCondLst>
                              <p:cond delay="5500"/>
                            </p:stCondLst>
                            <p:childTnLst>
                              <p:par>
                                <p:cTn id="63" presetID="22" presetClass="entr" presetSubtype="1" fill="hold" grpId="0" nodeType="after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up)">
                                      <p:cBhvr>
                                        <p:cTn id="65" dur="500"/>
                                        <p:tgtEl>
                                          <p:spTgt spid="5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8">
                                            <p:txEl>
                                              <p:pRg st="6" end="6"/>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8">
                                            <p:txEl>
                                              <p:pRg st="7" end="7"/>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8">
                                            <p:txEl>
                                              <p:pRg st="8" end="8"/>
                                            </p:txEl>
                                          </p:spTgt>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5" grpId="0" animBg="1"/>
      <p:bldP spid="6" grpId="0" animBg="1"/>
      <p:bldP spid="7" grpId="0" animBg="1"/>
      <p:bldP spid="9" grpId="0" animBg="1"/>
      <p:bldP spid="55" grpId="0" animBg="1"/>
      <p:bldP spid="56" grpId="0" animBg="1"/>
      <p:bldP spid="57" grpId="0" animBg="1"/>
      <p:bldP spid="58" grpId="0" animBg="1"/>
      <p:bldP spid="5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3: Starting the model</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78</a:t>
            </a:fld>
            <a:endParaRPr lang="en-US" dirty="0">
              <a:solidFill>
                <a:prstClr val="black">
                  <a:tint val="75000"/>
                </a:prstClr>
              </a:solidFill>
            </a:endParaRPr>
          </a:p>
        </p:txBody>
      </p:sp>
      <p:sp>
        <p:nvSpPr>
          <p:cNvPr id="32" name="TextBox 31"/>
          <p:cNvSpPr txBox="1"/>
          <p:nvPr/>
        </p:nvSpPr>
        <p:spPr>
          <a:xfrm>
            <a:off x="5612752" y="1366963"/>
            <a:ext cx="832279" cy="369332"/>
          </a:xfrm>
          <a:prstGeom prst="rect">
            <a:avLst/>
          </a:prstGeom>
          <a:noFill/>
        </p:spPr>
        <p:txBody>
          <a:bodyPr wrap="none" rtlCol="0">
            <a:spAutoFit/>
          </a:bodyPr>
          <a:lstStyle/>
          <a:p>
            <a:pPr defTabSz="457200">
              <a:buClrTx/>
              <a:buFontTx/>
              <a:buNone/>
            </a:pPr>
            <a:r>
              <a:rPr lang="en-US" sz="900" kern="1200" dirty="0">
                <a:solidFill>
                  <a:prstClr val="black"/>
                </a:solidFill>
                <a:ea typeface="+mn-ea"/>
                <a:cs typeface="+mn-cs"/>
              </a:rPr>
              <a:t>TCP Socket </a:t>
            </a:r>
          </a:p>
          <a:p>
            <a:pPr defTabSz="457200">
              <a:buClrTx/>
              <a:buFontTx/>
              <a:buNone/>
            </a:pPr>
            <a:r>
              <a:rPr lang="en-US" sz="900" kern="1200" dirty="0">
                <a:solidFill>
                  <a:prstClr val="black"/>
                </a:solidFill>
                <a:ea typeface="+mn-ea"/>
                <a:cs typeface="+mn-cs"/>
              </a:rPr>
              <a:t>(Thrift)</a:t>
            </a:r>
          </a:p>
        </p:txBody>
      </p:sp>
      <p:pic>
        <p:nvPicPr>
          <p:cNvPr id="44" name="Picture 43" descr="Spur ge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332" y="1983162"/>
            <a:ext cx="573962" cy="640450"/>
          </a:xfrm>
          <a:prstGeom prst="rect">
            <a:avLst/>
          </a:prstGeom>
        </p:spPr>
      </p:pic>
      <p:sp>
        <p:nvSpPr>
          <p:cNvPr id="46" name="Down Arrow 45"/>
          <p:cNvSpPr/>
          <p:nvPr/>
        </p:nvSpPr>
        <p:spPr>
          <a:xfrm>
            <a:off x="1900735" y="1610479"/>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7" name="Down Arrow 46"/>
          <p:cNvSpPr/>
          <p:nvPr/>
        </p:nvSpPr>
        <p:spPr>
          <a:xfrm>
            <a:off x="1900735" y="2605056"/>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9" name="Document 48"/>
          <p:cNvSpPr/>
          <p:nvPr/>
        </p:nvSpPr>
        <p:spPr>
          <a:xfrm>
            <a:off x="1479452" y="1053504"/>
            <a:ext cx="1056410" cy="536585"/>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350" kern="1200" dirty="0">
                <a:solidFill>
                  <a:prstClr val="white"/>
                </a:solidFill>
              </a:rPr>
              <a:t>test.p4</a:t>
            </a:r>
          </a:p>
        </p:txBody>
      </p:sp>
      <p:sp>
        <p:nvSpPr>
          <p:cNvPr id="8" name="TextBox 7"/>
          <p:cNvSpPr txBox="1"/>
          <p:nvPr/>
        </p:nvSpPr>
        <p:spPr>
          <a:xfrm>
            <a:off x="2771225" y="743716"/>
            <a:ext cx="4182555" cy="507831"/>
          </a:xfrm>
          <a:prstGeom prst="rect">
            <a:avLst/>
          </a:prstGeom>
          <a:noFill/>
        </p:spPr>
        <p:txBody>
          <a:bodyPr wrap="none" rtlCol="0">
            <a:spAutoFit/>
          </a:bodyPr>
          <a:lstStyle/>
          <a:p>
            <a:pPr defTabSz="457200">
              <a:buClrTx/>
              <a:buFontTx/>
              <a:buNone/>
            </a:pPr>
            <a:r>
              <a:rPr lang="ru-RU" sz="900" kern="1200" dirty="0">
                <a:solidFill>
                  <a:prstClr val="black"/>
                </a:solidFill>
                <a:latin typeface="Courier New"/>
                <a:ea typeface="+mn-ea"/>
                <a:cs typeface="Courier New"/>
              </a:rPr>
              <a:t>$ </a:t>
            </a:r>
            <a:r>
              <a:rPr lang="en-US" sz="900" kern="1200" dirty="0">
                <a:solidFill>
                  <a:prstClr val="black"/>
                </a:solidFill>
                <a:latin typeface="Courier New"/>
                <a:ea typeface="+mn-ea"/>
                <a:cs typeface="Courier New"/>
              </a:rPr>
              <a:t>sudo simple_switch </a:t>
            </a:r>
            <a:r>
              <a:rPr lang="en-US" sz="900" kern="1200" dirty="0" smtClean="0">
                <a:solidFill>
                  <a:prstClr val="black"/>
                </a:solidFill>
                <a:latin typeface="Courier New"/>
                <a:ea typeface="+mn-ea"/>
                <a:cs typeface="Courier New"/>
              </a:rPr>
              <a:t>--</a:t>
            </a:r>
            <a:r>
              <a:rPr lang="en-US" sz="900" kern="1200" dirty="0">
                <a:solidFill>
                  <a:prstClr val="black"/>
                </a:solidFill>
                <a:latin typeface="Courier New"/>
                <a:ea typeface="+mn-ea"/>
                <a:cs typeface="Courier New"/>
              </a:rPr>
              <a:t>log-console </a:t>
            </a:r>
            <a:r>
              <a:rPr lang="mr-IN" sz="900" kern="1200" dirty="0" smtClean="0">
                <a:solidFill>
                  <a:prstClr val="black"/>
                </a:solidFill>
                <a:latin typeface="Courier New"/>
                <a:ea typeface="+mn-ea"/>
                <a:cs typeface="Courier New"/>
              </a:rPr>
              <a:t>--</a:t>
            </a:r>
            <a:r>
              <a:rPr lang="en-US" sz="900" kern="1200" dirty="0" smtClean="0">
                <a:solidFill>
                  <a:prstClr val="black"/>
                </a:solidFill>
                <a:latin typeface="Courier New"/>
                <a:ea typeface="+mn-ea"/>
                <a:cs typeface="Courier New"/>
              </a:rPr>
              <a:t>dump-packet-data 64 </a:t>
            </a:r>
            <a:r>
              <a:rPr lang="en-US" sz="900" kern="1200" dirty="0">
                <a:solidFill>
                  <a:prstClr val="black"/>
                </a:solidFill>
                <a:latin typeface="Courier New"/>
                <a:ea typeface="+mn-ea"/>
                <a:cs typeface="Courier New"/>
              </a:rPr>
              <a:t>\</a:t>
            </a:r>
          </a:p>
          <a:p>
            <a:pPr defTabSz="457200">
              <a:buClrTx/>
              <a:buFontTx/>
              <a:buNone/>
            </a:pPr>
            <a:r>
              <a:rPr lang="en-US" sz="900" kern="1200" dirty="0">
                <a:solidFill>
                  <a:prstClr val="black"/>
                </a:solidFill>
                <a:latin typeface="Courier New"/>
                <a:ea typeface="+mn-ea"/>
                <a:cs typeface="Courier New"/>
              </a:rPr>
              <a:t>       –i 0@veth0 -i 1@veth2 … </a:t>
            </a:r>
            <a:r>
              <a:rPr lang="en-US" sz="900" kern="1200" dirty="0" smtClean="0">
                <a:solidFill>
                  <a:prstClr val="black"/>
                </a:solidFill>
                <a:latin typeface="Courier New"/>
                <a:ea typeface="+mn-ea"/>
                <a:cs typeface="Courier New"/>
              </a:rPr>
              <a:t>[--</a:t>
            </a:r>
            <a:r>
              <a:rPr lang="en-US" sz="900" kern="1200" dirty="0" err="1">
                <a:solidFill>
                  <a:prstClr val="black"/>
                </a:solidFill>
                <a:latin typeface="Courier New"/>
                <a:ea typeface="+mn-ea"/>
                <a:cs typeface="Courier New"/>
              </a:rPr>
              <a:t>pcap</a:t>
            </a:r>
            <a:r>
              <a:rPr lang="en-US" sz="900" kern="1200" dirty="0">
                <a:solidFill>
                  <a:prstClr val="black"/>
                </a:solidFill>
                <a:latin typeface="Courier New"/>
                <a:ea typeface="+mn-ea"/>
                <a:cs typeface="Courier New"/>
              </a:rPr>
              <a:t>]        </a:t>
            </a:r>
            <a:r>
              <a:rPr lang="en-US" sz="900" kern="1200" dirty="0" smtClean="0">
                <a:solidFill>
                  <a:prstClr val="black"/>
                </a:solidFill>
                <a:latin typeface="Courier New"/>
                <a:ea typeface="+mn-ea"/>
                <a:cs typeface="Courier New"/>
              </a:rPr>
              <a:t>          \</a:t>
            </a:r>
            <a:endParaRPr lang="en-US" sz="900" kern="1200" dirty="0">
              <a:solidFill>
                <a:prstClr val="black"/>
              </a:solidFill>
              <a:latin typeface="Courier New"/>
              <a:ea typeface="+mn-ea"/>
              <a:cs typeface="Courier New"/>
            </a:endParaRPr>
          </a:p>
          <a:p>
            <a:pPr defTabSz="457200">
              <a:buClrTx/>
              <a:buFontTx/>
              <a:buNone/>
            </a:pPr>
            <a:r>
              <a:rPr lang="en-US" sz="900" kern="1200" dirty="0">
                <a:solidFill>
                  <a:prstClr val="black"/>
                </a:solidFill>
                <a:latin typeface="Courier New"/>
                <a:ea typeface="+mn-ea"/>
                <a:cs typeface="Courier New"/>
              </a:rPr>
              <a:t>       </a:t>
            </a:r>
            <a:r>
              <a:rPr lang="en-US" sz="900" kern="1200" dirty="0" smtClean="0">
                <a:solidFill>
                  <a:prstClr val="black"/>
                </a:solidFill>
                <a:latin typeface="Courier New"/>
                <a:ea typeface="+mn-ea"/>
                <a:cs typeface="Courier New"/>
              </a:rPr>
              <a:t>test.json</a:t>
            </a:r>
            <a:endParaRPr lang="en-US" sz="900" kern="1200" dirty="0">
              <a:solidFill>
                <a:prstClr val="black"/>
              </a:solidFill>
              <a:latin typeface="Courier New"/>
              <a:ea typeface="+mn-ea"/>
              <a:cs typeface="Courier New"/>
            </a:endParaRPr>
          </a:p>
        </p:txBody>
      </p:sp>
      <p:sp>
        <p:nvSpPr>
          <p:cNvPr id="16" name="Right Arrow 15"/>
          <p:cNvSpPr/>
          <p:nvPr/>
        </p:nvSpPr>
        <p:spPr>
          <a:xfrm>
            <a:off x="6269796" y="4199659"/>
            <a:ext cx="816805" cy="2288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19" name="Multidocument 18"/>
          <p:cNvSpPr/>
          <p:nvPr/>
        </p:nvSpPr>
        <p:spPr>
          <a:xfrm>
            <a:off x="7086601" y="4058200"/>
            <a:ext cx="756287" cy="463870"/>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r>
              <a:rPr lang="en-US" sz="750" kern="1200" dirty="0">
                <a:solidFill>
                  <a:prstClr val="white"/>
                </a:solidFill>
              </a:rPr>
              <a:t>veth0.pcap</a:t>
            </a:r>
          </a:p>
        </p:txBody>
      </p:sp>
      <p:sp>
        <p:nvSpPr>
          <p:cNvPr id="20" name="Rectangle 19"/>
          <p:cNvSpPr/>
          <p:nvPr/>
        </p:nvSpPr>
        <p:spPr>
          <a:xfrm>
            <a:off x="4937577" y="921551"/>
            <a:ext cx="563838" cy="25358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pic>
        <p:nvPicPr>
          <p:cNvPr id="55" name="Picture 10" descr="C:\Users\ecoffey\AppData\Local\Temp\Rar$DRa1.653\30059_Device_laptop_3145_default_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159242"/>
            <a:ext cx="663799" cy="663799"/>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Right Arrow 27"/>
          <p:cNvSpPr/>
          <p:nvPr/>
        </p:nvSpPr>
        <p:spPr>
          <a:xfrm>
            <a:off x="6425274" y="2274230"/>
            <a:ext cx="760807" cy="2102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grpSp>
        <p:nvGrpSpPr>
          <p:cNvPr id="56" name="Group 55"/>
          <p:cNvGrpSpPr/>
          <p:nvPr/>
        </p:nvGrpSpPr>
        <p:grpSpPr>
          <a:xfrm>
            <a:off x="4295926" y="1697945"/>
            <a:ext cx="2129348" cy="2702605"/>
            <a:chOff x="4203902" y="2263926"/>
            <a:chExt cx="2839130" cy="3603473"/>
          </a:xfrm>
        </p:grpSpPr>
        <p:sp>
          <p:nvSpPr>
            <p:cNvPr id="57" name="Rectangle 56"/>
            <p:cNvSpPr/>
            <p:nvPr/>
          </p:nvSpPr>
          <p:spPr>
            <a:xfrm>
              <a:off x="4213105" y="2263926"/>
              <a:ext cx="2829927" cy="3603473"/>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t"/>
            <a:lstStyle/>
            <a:p>
              <a:pPr algn="ctr" defTabSz="457200">
                <a:buClrTx/>
                <a:buFontTx/>
                <a:buNone/>
              </a:pPr>
              <a:r>
                <a:rPr lang="en-US" sz="1350" kern="1200" dirty="0">
                  <a:solidFill>
                    <a:prstClr val="white"/>
                  </a:solidFill>
                </a:rPr>
                <a:t>BMv2 </a:t>
              </a:r>
            </a:p>
          </p:txBody>
        </p:sp>
        <p:sp>
          <p:nvSpPr>
            <p:cNvPr id="58" name="Rounded Rectangle 57"/>
            <p:cNvSpPr/>
            <p:nvPr/>
          </p:nvSpPr>
          <p:spPr>
            <a:xfrm>
              <a:off x="4746372" y="2263926"/>
              <a:ext cx="2089355" cy="46769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900" kern="1200" dirty="0">
                  <a:solidFill>
                    <a:prstClr val="white"/>
                  </a:solidFill>
                </a:rPr>
                <a:t>Program-independent Control Server</a:t>
              </a:r>
            </a:p>
          </p:txBody>
        </p:sp>
        <p:sp>
          <p:nvSpPr>
            <p:cNvPr id="59" name="Can 58"/>
            <p:cNvSpPr/>
            <p:nvPr/>
          </p:nvSpPr>
          <p:spPr>
            <a:xfrm rot="10800000">
              <a:off x="5959668" y="3545991"/>
              <a:ext cx="662535" cy="1125388"/>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Egress</a:t>
              </a:r>
            </a:p>
          </p:txBody>
        </p:sp>
        <p:sp>
          <p:nvSpPr>
            <p:cNvPr id="60" name="Can 59"/>
            <p:cNvSpPr/>
            <p:nvPr/>
          </p:nvSpPr>
          <p:spPr>
            <a:xfrm>
              <a:off x="4945735" y="3545993"/>
              <a:ext cx="662535" cy="1125387"/>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Ingress</a:t>
              </a:r>
            </a:p>
          </p:txBody>
        </p:sp>
        <p:sp>
          <p:nvSpPr>
            <p:cNvPr id="61" name="Rectangle 60"/>
            <p:cNvSpPr/>
            <p:nvPr/>
          </p:nvSpPr>
          <p:spPr>
            <a:xfrm>
              <a:off x="5480539" y="2880751"/>
              <a:ext cx="661361" cy="627050"/>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defTabSz="457200">
                <a:buClrTx/>
                <a:buFontTx/>
                <a:buNone/>
              </a:pPr>
              <a:r>
                <a:rPr lang="en-US" sz="1350" kern="1200" dirty="0">
                  <a:solidFill>
                    <a:prstClr val="black"/>
                  </a:solidFill>
                </a:rPr>
                <a:t>PRE</a:t>
              </a:r>
            </a:p>
          </p:txBody>
        </p:sp>
        <p:sp>
          <p:nvSpPr>
            <p:cNvPr id="62" name="Rectangle 61"/>
            <p:cNvSpPr/>
            <p:nvPr/>
          </p:nvSpPr>
          <p:spPr>
            <a:xfrm rot="5400000">
              <a:off x="5024068" y="4597489"/>
              <a:ext cx="453923" cy="966838"/>
            </a:xfrm>
            <a:prstGeom prst="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200" kern="1200" dirty="0">
                  <a:solidFill>
                    <a:prstClr val="black"/>
                  </a:solidFill>
                </a:rPr>
                <a:t>Parser</a:t>
              </a:r>
            </a:p>
          </p:txBody>
        </p:sp>
        <p:sp>
          <p:nvSpPr>
            <p:cNvPr id="63" name="Rectangle 62"/>
            <p:cNvSpPr/>
            <p:nvPr/>
          </p:nvSpPr>
          <p:spPr>
            <a:xfrm rot="16200000">
              <a:off x="6067678" y="4597486"/>
              <a:ext cx="453923" cy="966838"/>
            </a:xfrm>
            <a:prstGeom prst="rect">
              <a:avLst/>
            </a:prstGeom>
          </p:spPr>
          <p:style>
            <a:lnRef idx="1">
              <a:schemeClr val="accent4"/>
            </a:lnRef>
            <a:fillRef idx="2">
              <a:schemeClr val="accent4"/>
            </a:fillRef>
            <a:effectRef idx="1">
              <a:schemeClr val="accent4"/>
            </a:effectRef>
            <a:fontRef idx="minor">
              <a:schemeClr val="dk1"/>
            </a:fontRef>
          </p:style>
          <p:txBody>
            <a:bodyPr vert="vert" rtlCol="0" anchor="ctr"/>
            <a:lstStyle/>
            <a:p>
              <a:pPr algn="ctr" defTabSz="457200">
                <a:buClrTx/>
                <a:buFontTx/>
                <a:buNone/>
              </a:pPr>
              <a:r>
                <a:rPr lang="en-US" sz="1200" kern="1200" dirty="0">
                  <a:solidFill>
                    <a:prstClr val="black"/>
                  </a:solidFill>
                </a:rPr>
                <a:t>Deparser</a:t>
              </a:r>
            </a:p>
          </p:txBody>
        </p:sp>
        <p:sp>
          <p:nvSpPr>
            <p:cNvPr id="64" name="Bent Arrow 63"/>
            <p:cNvSpPr/>
            <p:nvPr/>
          </p:nvSpPr>
          <p:spPr>
            <a:xfrm>
              <a:off x="5168579" y="3095474"/>
              <a:ext cx="395862" cy="595269"/>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65" name="Bent Arrow 64"/>
            <p:cNvSpPr/>
            <p:nvPr/>
          </p:nvSpPr>
          <p:spPr>
            <a:xfrm rot="5400000">
              <a:off x="5930409" y="3215347"/>
              <a:ext cx="595271" cy="355526"/>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66" name="Rectangle 65"/>
            <p:cNvSpPr/>
            <p:nvPr/>
          </p:nvSpPr>
          <p:spPr>
            <a:xfrm>
              <a:off x="4767609" y="5389102"/>
              <a:ext cx="2010450" cy="4782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r>
                <a:rPr lang="en-US" sz="1350" kern="1200" dirty="0">
                  <a:solidFill>
                    <a:prstClr val="black"/>
                  </a:solidFill>
                </a:rPr>
                <a:t>Port Interface</a:t>
              </a:r>
            </a:p>
          </p:txBody>
        </p:sp>
        <p:sp>
          <p:nvSpPr>
            <p:cNvPr id="67" name="Up Arrow 66"/>
            <p:cNvSpPr/>
            <p:nvPr/>
          </p:nvSpPr>
          <p:spPr>
            <a:xfrm>
              <a:off x="5169362" y="4576687"/>
              <a:ext cx="206195" cy="35459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68" name="Up Arrow 67"/>
            <p:cNvSpPr/>
            <p:nvPr/>
          </p:nvSpPr>
          <p:spPr>
            <a:xfrm>
              <a:off x="5137959" y="5240665"/>
              <a:ext cx="206195" cy="256133"/>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69" name="Up Arrow 68"/>
            <p:cNvSpPr/>
            <p:nvPr/>
          </p:nvSpPr>
          <p:spPr>
            <a:xfrm flipV="1">
              <a:off x="6174780" y="4576687"/>
              <a:ext cx="206195" cy="35459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70" name="Up Arrow 69"/>
            <p:cNvSpPr/>
            <p:nvPr/>
          </p:nvSpPr>
          <p:spPr>
            <a:xfrm flipV="1">
              <a:off x="6143378" y="5240665"/>
              <a:ext cx="206195" cy="256133"/>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71" name="Document 70"/>
            <p:cNvSpPr/>
            <p:nvPr/>
          </p:nvSpPr>
          <p:spPr>
            <a:xfrm>
              <a:off x="4203902" y="2878989"/>
              <a:ext cx="855534" cy="582130"/>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050" kern="1200" dirty="0">
                <a:solidFill>
                  <a:prstClr val="black"/>
                </a:solidFill>
              </a:endParaRPr>
            </a:p>
          </p:txBody>
        </p:sp>
        <p:sp>
          <p:nvSpPr>
            <p:cNvPr id="72" name="Rectangle 71"/>
            <p:cNvSpPr/>
            <p:nvPr/>
          </p:nvSpPr>
          <p:spPr>
            <a:xfrm>
              <a:off x="6778059" y="2820305"/>
              <a:ext cx="264973" cy="133593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750" kern="1200" dirty="0">
                  <a:solidFill>
                    <a:prstClr val="white"/>
                  </a:solidFill>
                </a:rPr>
                <a:t>Logging</a:t>
              </a:r>
            </a:p>
          </p:txBody>
        </p:sp>
      </p:grpSp>
      <p:sp>
        <p:nvSpPr>
          <p:cNvPr id="74" name="Rounded Rectangle 73"/>
          <p:cNvSpPr/>
          <p:nvPr/>
        </p:nvSpPr>
        <p:spPr>
          <a:xfrm>
            <a:off x="3852351" y="4493798"/>
            <a:ext cx="2993701" cy="4353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buClrTx/>
              <a:buFontTx/>
              <a:buNone/>
            </a:pPr>
            <a:r>
              <a:rPr lang="en-US" sz="1350" kern="1200" dirty="0">
                <a:solidFill>
                  <a:prstClr val="black"/>
                </a:solidFill>
              </a:rPr>
              <a:t>Linux Kernel</a:t>
            </a:r>
          </a:p>
        </p:txBody>
      </p:sp>
      <p:grpSp>
        <p:nvGrpSpPr>
          <p:cNvPr id="40" name="Group 39"/>
          <p:cNvGrpSpPr/>
          <p:nvPr/>
        </p:nvGrpSpPr>
        <p:grpSpPr>
          <a:xfrm>
            <a:off x="4026247" y="4339303"/>
            <a:ext cx="2097770" cy="351730"/>
            <a:chOff x="3910073" y="5904660"/>
            <a:chExt cx="2797027" cy="468972"/>
          </a:xfrm>
        </p:grpSpPr>
        <p:sp>
          <p:nvSpPr>
            <p:cNvPr id="75" name="TextBox 74"/>
            <p:cNvSpPr txBox="1"/>
            <p:nvPr/>
          </p:nvSpPr>
          <p:spPr>
            <a:xfrm>
              <a:off x="3910073" y="6035078"/>
              <a:ext cx="885285" cy="338554"/>
            </a:xfrm>
            <a:prstGeom prst="rect">
              <a:avLst/>
            </a:prstGeom>
            <a:noFill/>
          </p:spPr>
          <p:txBody>
            <a:bodyPr wrap="none" rtlCol="0">
              <a:spAutoFit/>
            </a:bodyPr>
            <a:lstStyle/>
            <a:p>
              <a:pPr defTabSz="457200">
                <a:buClrTx/>
                <a:buFontTx/>
                <a:buNone/>
              </a:pPr>
              <a:r>
                <a:rPr lang="en-US" sz="1050" kern="1200" dirty="0">
                  <a:solidFill>
                    <a:prstClr val="black"/>
                  </a:solidFill>
                  <a:ea typeface="+mn-ea"/>
                  <a:cs typeface="+mn-cs"/>
                </a:rPr>
                <a:t>veth0..n</a:t>
              </a:r>
            </a:p>
          </p:txBody>
        </p:sp>
        <p:sp>
          <p:nvSpPr>
            <p:cNvPr id="76" name="Snip Same Side Corner Rectangle 75"/>
            <p:cNvSpPr/>
            <p:nvPr/>
          </p:nvSpPr>
          <p:spPr>
            <a:xfrm flipV="1">
              <a:off x="4822832"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77" name="Snip Same Side Corner Rectangle 76"/>
            <p:cNvSpPr/>
            <p:nvPr/>
          </p:nvSpPr>
          <p:spPr>
            <a:xfrm flipV="1">
              <a:off x="5180071"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78" name="Snip Same Side Corner Rectangle 77"/>
            <p:cNvSpPr/>
            <p:nvPr/>
          </p:nvSpPr>
          <p:spPr>
            <a:xfrm flipV="1">
              <a:off x="5537310"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79" name="Snip Same Side Corner Rectangle 78"/>
            <p:cNvSpPr/>
            <p:nvPr/>
          </p:nvSpPr>
          <p:spPr>
            <a:xfrm flipV="1">
              <a:off x="6461294"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grpSp>
      <p:sp>
        <p:nvSpPr>
          <p:cNvPr id="50" name="Document 49"/>
          <p:cNvSpPr/>
          <p:nvPr/>
        </p:nvSpPr>
        <p:spPr>
          <a:xfrm>
            <a:off x="1643643" y="2986420"/>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050" kern="1200" dirty="0">
                <a:solidFill>
                  <a:prstClr val="white"/>
                </a:solidFill>
              </a:rPr>
              <a:t>test.json</a:t>
            </a:r>
          </a:p>
        </p:txBody>
      </p:sp>
      <p:sp>
        <p:nvSpPr>
          <p:cNvPr id="48" name="Document 47"/>
          <p:cNvSpPr/>
          <p:nvPr/>
        </p:nvSpPr>
        <p:spPr>
          <a:xfrm>
            <a:off x="1643643" y="2986420"/>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050" kern="1200" dirty="0">
                <a:solidFill>
                  <a:prstClr val="white"/>
                </a:solidFill>
              </a:rPr>
              <a:t>test.json</a:t>
            </a:r>
          </a:p>
        </p:txBody>
      </p:sp>
      <p:sp>
        <p:nvSpPr>
          <p:cNvPr id="51" name="Document 50"/>
          <p:cNvSpPr/>
          <p:nvPr/>
        </p:nvSpPr>
        <p:spPr>
          <a:xfrm>
            <a:off x="1643643" y="2986420"/>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sp>
        <p:nvSpPr>
          <p:cNvPr id="31" name="Up-Down Arrow 30"/>
          <p:cNvSpPr/>
          <p:nvPr/>
        </p:nvSpPr>
        <p:spPr>
          <a:xfrm>
            <a:off x="5349202" y="1354489"/>
            <a:ext cx="184355" cy="35872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Tree>
    <p:extLst>
      <p:ext uri="{BB962C8B-B14F-4D97-AF65-F5344CB8AC3E}">
        <p14:creationId xmlns:p14="http://schemas.microsoft.com/office/powerpoint/2010/main" val="1298026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6"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strips(downRight)">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3.05556E-6 4.93827E-7 C 0.02482 -0.01204 0.04982 -0.02407 0.06215 -0.04691 C 0.07465 -0.06944 0.06215 -0.1321 0.0743 -0.13457 C 0.08663 -0.13735 0.11979 -0.05586 0.13593 -0.06265 C 0.15225 -0.06883 0.14635 -0.15741 0.17135 -0.17346 C 0.19652 -0.18951 0.24166 -0.17531 0.2868 -0.16019 " pathEditMode="relative" rAng="0" ptsTypes="AAAAAA">
                                      <p:cBhvr>
                                        <p:cTn id="15" dur="2000" fill="hold"/>
                                        <p:tgtEl>
                                          <p:spTgt spid="48"/>
                                        </p:tgtEl>
                                        <p:attrNameLst>
                                          <p:attrName>ppt_x</p:attrName>
                                          <p:attrName>ppt_y</p:attrName>
                                        </p:attrNameLst>
                                      </p:cBhvr>
                                      <p:rCtr x="14340" y="-9043"/>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left)">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left)">
                                      <p:cBhvr>
                                        <p:cTn id="33" dur="50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childTnLst>
                                </p:cTn>
                              </p:par>
                            </p:childTnLst>
                          </p:cTn>
                        </p:par>
                        <p:par>
                          <p:cTn id="38" fill="hold">
                            <p:stCondLst>
                              <p:cond delay="0"/>
                            </p:stCondLst>
                            <p:childTnLst>
                              <p:par>
                                <p:cTn id="39" presetID="22" presetClass="entr" presetSubtype="4"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3" presetClass="exit" presetSubtype="10" fill="hold" grpId="0" nodeType="clickEffect">
                                  <p:stCondLst>
                                    <p:cond delay="0"/>
                                  </p:stCondLst>
                                  <p:childTnLst>
                                    <p:animEffect transition="out" filter="blinds(horizontal)">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6" grpId="0" animBg="1"/>
      <p:bldP spid="19" grpId="0" animBg="1"/>
      <p:bldP spid="20" grpId="0" animBg="1"/>
      <p:bldP spid="28" grpId="0" animBg="1"/>
      <p:bldP spid="48" grpId="0" animBg="1"/>
      <p:bldP spid="3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3891308" y="4556138"/>
            <a:ext cx="2993701" cy="43532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457200">
              <a:buClrTx/>
              <a:buFontTx/>
              <a:buNone/>
            </a:pPr>
            <a:r>
              <a:rPr lang="en-US" sz="1350" kern="1200" dirty="0">
                <a:solidFill>
                  <a:prstClr val="black"/>
                </a:solidFill>
              </a:rPr>
              <a:t>Linux Kernel</a:t>
            </a:r>
          </a:p>
        </p:txBody>
      </p:sp>
      <p:sp>
        <p:nvSpPr>
          <p:cNvPr id="2" name="Title 1"/>
          <p:cNvSpPr>
            <a:spLocks noGrp="1"/>
          </p:cNvSpPr>
          <p:nvPr>
            <p:ph type="title"/>
          </p:nvPr>
        </p:nvSpPr>
        <p:spPr/>
        <p:txBody>
          <a:bodyPr>
            <a:normAutofit fontScale="90000"/>
          </a:bodyPr>
          <a:lstStyle/>
          <a:p>
            <a:r>
              <a:rPr lang="en-US" dirty="0" smtClean="0"/>
              <a:t>Step 4: Starting the CLI</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79</a:t>
            </a:fld>
            <a:endParaRPr lang="en-US" dirty="0">
              <a:solidFill>
                <a:prstClr val="black">
                  <a:tint val="75000"/>
                </a:prstClr>
              </a:solidFill>
            </a:endParaRPr>
          </a:p>
        </p:txBody>
      </p:sp>
      <p:grpSp>
        <p:nvGrpSpPr>
          <p:cNvPr id="53" name="Group 52"/>
          <p:cNvGrpSpPr/>
          <p:nvPr/>
        </p:nvGrpSpPr>
        <p:grpSpPr>
          <a:xfrm>
            <a:off x="4081029" y="754556"/>
            <a:ext cx="2344246" cy="599933"/>
            <a:chOff x="3917371" y="1006074"/>
            <a:chExt cx="3125661" cy="799911"/>
          </a:xfrm>
        </p:grpSpPr>
        <p:sp>
          <p:nvSpPr>
            <p:cNvPr id="27" name="Rectangle 26"/>
            <p:cNvSpPr/>
            <p:nvPr/>
          </p:nvSpPr>
          <p:spPr>
            <a:xfrm>
              <a:off x="3925618" y="1006074"/>
              <a:ext cx="3117414" cy="799911"/>
            </a:xfrm>
            <a:prstGeom prst="rect">
              <a:avLst/>
            </a:prstGeom>
          </p:spPr>
          <p:style>
            <a:lnRef idx="1">
              <a:schemeClr val="accent1"/>
            </a:lnRef>
            <a:fillRef idx="3">
              <a:schemeClr val="accent1"/>
            </a:fillRef>
            <a:effectRef idx="2">
              <a:schemeClr val="accent1"/>
            </a:effectRef>
            <a:fontRef idx="minor">
              <a:schemeClr val="lt1"/>
            </a:fontRef>
          </p:style>
          <p:txBody>
            <a:bodyPr rtlCol="0" anchor="t"/>
            <a:lstStyle/>
            <a:p>
              <a:pPr algn="r" defTabSz="457200">
                <a:buClrTx/>
                <a:buFontTx/>
                <a:buNone/>
              </a:pPr>
              <a:r>
                <a:rPr lang="en-US" sz="1350" kern="1200" dirty="0">
                  <a:solidFill>
                    <a:prstClr val="white"/>
                  </a:solidFill>
                </a:rPr>
                <a:t>BMv2 CLI</a:t>
              </a:r>
            </a:p>
          </p:txBody>
        </p:sp>
        <p:sp>
          <p:nvSpPr>
            <p:cNvPr id="29" name="Document 28"/>
            <p:cNvSpPr/>
            <p:nvPr/>
          </p:nvSpPr>
          <p:spPr>
            <a:xfrm>
              <a:off x="3917371" y="1049664"/>
              <a:ext cx="855534" cy="582130"/>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050" kern="1200" dirty="0">
                <a:solidFill>
                  <a:prstClr val="black"/>
                </a:solidFill>
              </a:endParaRPr>
            </a:p>
          </p:txBody>
        </p:sp>
        <p:sp>
          <p:nvSpPr>
            <p:cNvPr id="30" name="Rounded Rectangle 29"/>
            <p:cNvSpPr/>
            <p:nvPr/>
          </p:nvSpPr>
          <p:spPr>
            <a:xfrm>
              <a:off x="4822832" y="1410153"/>
              <a:ext cx="1955227" cy="395832"/>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900" kern="1200" dirty="0">
                  <a:solidFill>
                    <a:prstClr val="white"/>
                  </a:solidFill>
                </a:rPr>
                <a:t>Program-independent CLI and Client</a:t>
              </a:r>
            </a:p>
          </p:txBody>
        </p:sp>
      </p:grpSp>
      <p:sp>
        <p:nvSpPr>
          <p:cNvPr id="32" name="TextBox 31"/>
          <p:cNvSpPr txBox="1"/>
          <p:nvPr/>
        </p:nvSpPr>
        <p:spPr>
          <a:xfrm>
            <a:off x="5612752" y="1366963"/>
            <a:ext cx="832279" cy="369332"/>
          </a:xfrm>
          <a:prstGeom prst="rect">
            <a:avLst/>
          </a:prstGeom>
          <a:noFill/>
        </p:spPr>
        <p:txBody>
          <a:bodyPr wrap="none" rtlCol="0">
            <a:spAutoFit/>
          </a:bodyPr>
          <a:lstStyle/>
          <a:p>
            <a:pPr defTabSz="457200">
              <a:buClrTx/>
              <a:buFontTx/>
              <a:buNone/>
            </a:pPr>
            <a:r>
              <a:rPr lang="en-US" sz="900" kern="1200" dirty="0">
                <a:solidFill>
                  <a:prstClr val="black"/>
                </a:solidFill>
                <a:ea typeface="+mn-ea"/>
                <a:cs typeface="+mn-cs"/>
              </a:rPr>
              <a:t>TCP Socket </a:t>
            </a:r>
          </a:p>
          <a:p>
            <a:pPr defTabSz="457200">
              <a:buClrTx/>
              <a:buFontTx/>
              <a:buNone/>
            </a:pPr>
            <a:r>
              <a:rPr lang="en-US" sz="900" kern="1200" dirty="0">
                <a:solidFill>
                  <a:prstClr val="black"/>
                </a:solidFill>
                <a:ea typeface="+mn-ea"/>
                <a:cs typeface="+mn-cs"/>
              </a:rPr>
              <a:t>(Thrift)</a:t>
            </a:r>
          </a:p>
        </p:txBody>
      </p:sp>
      <p:sp>
        <p:nvSpPr>
          <p:cNvPr id="34" name="TextBox 33"/>
          <p:cNvSpPr txBox="1"/>
          <p:nvPr/>
        </p:nvSpPr>
        <p:spPr>
          <a:xfrm>
            <a:off x="4075555" y="4400550"/>
            <a:ext cx="663964" cy="253916"/>
          </a:xfrm>
          <a:prstGeom prst="rect">
            <a:avLst/>
          </a:prstGeom>
          <a:noFill/>
        </p:spPr>
        <p:txBody>
          <a:bodyPr wrap="none" rtlCol="0">
            <a:spAutoFit/>
          </a:bodyPr>
          <a:lstStyle/>
          <a:p>
            <a:pPr defTabSz="457200">
              <a:buClrTx/>
              <a:buFontTx/>
              <a:buNone/>
            </a:pPr>
            <a:r>
              <a:rPr lang="en-US" sz="1050" kern="1200" dirty="0">
                <a:solidFill>
                  <a:prstClr val="black"/>
                </a:solidFill>
                <a:ea typeface="+mn-ea"/>
                <a:cs typeface="+mn-cs"/>
              </a:rPr>
              <a:t>veth0..n</a:t>
            </a:r>
          </a:p>
        </p:txBody>
      </p:sp>
      <p:grpSp>
        <p:nvGrpSpPr>
          <p:cNvPr id="52" name="Group 51"/>
          <p:cNvGrpSpPr/>
          <p:nvPr/>
        </p:nvGrpSpPr>
        <p:grpSpPr>
          <a:xfrm>
            <a:off x="4295926" y="1697944"/>
            <a:ext cx="2129348" cy="2970212"/>
            <a:chOff x="4203902" y="2263926"/>
            <a:chExt cx="2839130" cy="3960282"/>
          </a:xfrm>
        </p:grpSpPr>
        <p:sp>
          <p:nvSpPr>
            <p:cNvPr id="4" name="Rectangle 3"/>
            <p:cNvSpPr/>
            <p:nvPr/>
          </p:nvSpPr>
          <p:spPr>
            <a:xfrm>
              <a:off x="4213105" y="2263927"/>
              <a:ext cx="2829927" cy="3679055"/>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t"/>
            <a:lstStyle/>
            <a:p>
              <a:pPr algn="ctr" defTabSz="457200">
                <a:buClrTx/>
                <a:buFontTx/>
                <a:buNone/>
              </a:pPr>
              <a:r>
                <a:rPr lang="en-US" sz="1350" kern="1200" dirty="0">
                  <a:solidFill>
                    <a:prstClr val="white"/>
                  </a:solidFill>
                </a:rPr>
                <a:t>BMv2 </a:t>
              </a:r>
            </a:p>
          </p:txBody>
        </p:sp>
        <p:sp>
          <p:nvSpPr>
            <p:cNvPr id="5" name="Snip Same Side Corner Rectangle 4"/>
            <p:cNvSpPr/>
            <p:nvPr/>
          </p:nvSpPr>
          <p:spPr>
            <a:xfrm flipV="1">
              <a:off x="4822832"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6" name="Snip Same Side Corner Rectangle 5"/>
            <p:cNvSpPr/>
            <p:nvPr/>
          </p:nvSpPr>
          <p:spPr>
            <a:xfrm flipV="1">
              <a:off x="5180071"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7" name="Snip Same Side Corner Rectangle 6"/>
            <p:cNvSpPr/>
            <p:nvPr/>
          </p:nvSpPr>
          <p:spPr>
            <a:xfrm flipV="1">
              <a:off x="5537310"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9" name="Snip Same Side Corner Rectangle 8"/>
            <p:cNvSpPr/>
            <p:nvPr/>
          </p:nvSpPr>
          <p:spPr>
            <a:xfrm flipV="1">
              <a:off x="6461294"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10" name="Rounded Rectangle 9"/>
            <p:cNvSpPr/>
            <p:nvPr/>
          </p:nvSpPr>
          <p:spPr>
            <a:xfrm>
              <a:off x="4746372" y="2263926"/>
              <a:ext cx="2089355" cy="46769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900" kern="1200" dirty="0">
                  <a:solidFill>
                    <a:prstClr val="white"/>
                  </a:solidFill>
                </a:rPr>
                <a:t>Program-independent Control Server</a:t>
              </a:r>
            </a:p>
          </p:txBody>
        </p:sp>
        <p:sp>
          <p:nvSpPr>
            <p:cNvPr id="11" name="Can 10"/>
            <p:cNvSpPr/>
            <p:nvPr/>
          </p:nvSpPr>
          <p:spPr>
            <a:xfrm rot="10800000">
              <a:off x="5959668" y="3545991"/>
              <a:ext cx="662535" cy="1133761"/>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Egress</a:t>
              </a:r>
            </a:p>
          </p:txBody>
        </p:sp>
        <p:sp>
          <p:nvSpPr>
            <p:cNvPr id="12" name="Can 11"/>
            <p:cNvSpPr/>
            <p:nvPr/>
          </p:nvSpPr>
          <p:spPr>
            <a:xfrm>
              <a:off x="4945735" y="3545992"/>
              <a:ext cx="662535" cy="1169992"/>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Ingress</a:t>
              </a:r>
            </a:p>
          </p:txBody>
        </p:sp>
        <p:sp>
          <p:nvSpPr>
            <p:cNvPr id="13" name="Rectangle 12"/>
            <p:cNvSpPr/>
            <p:nvPr/>
          </p:nvSpPr>
          <p:spPr>
            <a:xfrm>
              <a:off x="5480539" y="2880751"/>
              <a:ext cx="661361" cy="627050"/>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defTabSz="457200">
                <a:buClrTx/>
                <a:buFontTx/>
                <a:buNone/>
              </a:pPr>
              <a:r>
                <a:rPr lang="en-US" sz="1350" kern="1200" dirty="0">
                  <a:solidFill>
                    <a:prstClr val="black"/>
                  </a:solidFill>
                </a:rPr>
                <a:t>PRE</a:t>
              </a:r>
            </a:p>
          </p:txBody>
        </p:sp>
        <p:sp>
          <p:nvSpPr>
            <p:cNvPr id="14" name="Rectangle 13"/>
            <p:cNvSpPr/>
            <p:nvPr/>
          </p:nvSpPr>
          <p:spPr>
            <a:xfrm rot="5400000">
              <a:off x="5024068" y="4597490"/>
              <a:ext cx="453923" cy="966838"/>
            </a:xfrm>
            <a:prstGeom prst="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200" kern="1200" dirty="0">
                  <a:solidFill>
                    <a:prstClr val="black"/>
                  </a:solidFill>
                </a:rPr>
                <a:t>Parser</a:t>
              </a:r>
            </a:p>
          </p:txBody>
        </p:sp>
        <p:sp>
          <p:nvSpPr>
            <p:cNvPr id="15" name="Rectangle 14"/>
            <p:cNvSpPr/>
            <p:nvPr/>
          </p:nvSpPr>
          <p:spPr>
            <a:xfrm rot="16200000">
              <a:off x="6067678" y="4597488"/>
              <a:ext cx="453923" cy="966838"/>
            </a:xfrm>
            <a:prstGeom prst="rect">
              <a:avLst/>
            </a:prstGeom>
          </p:spPr>
          <p:style>
            <a:lnRef idx="1">
              <a:schemeClr val="accent4"/>
            </a:lnRef>
            <a:fillRef idx="2">
              <a:schemeClr val="accent4"/>
            </a:fillRef>
            <a:effectRef idx="1">
              <a:schemeClr val="accent4"/>
            </a:effectRef>
            <a:fontRef idx="minor">
              <a:schemeClr val="dk1"/>
            </a:fontRef>
          </p:style>
          <p:txBody>
            <a:bodyPr vert="vert" rtlCol="0" anchor="ctr"/>
            <a:lstStyle/>
            <a:p>
              <a:pPr algn="ctr" defTabSz="457200">
                <a:buClrTx/>
                <a:buFontTx/>
                <a:buNone/>
              </a:pPr>
              <a:r>
                <a:rPr lang="en-US" sz="1200" kern="1200" dirty="0">
                  <a:solidFill>
                    <a:prstClr val="black"/>
                  </a:solidFill>
                </a:rPr>
                <a:t>Deparser</a:t>
              </a:r>
            </a:p>
          </p:txBody>
        </p:sp>
        <p:sp>
          <p:nvSpPr>
            <p:cNvPr id="17" name="Bent Arrow 16"/>
            <p:cNvSpPr/>
            <p:nvPr/>
          </p:nvSpPr>
          <p:spPr>
            <a:xfrm>
              <a:off x="5168579" y="3095474"/>
              <a:ext cx="395862" cy="595269"/>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18" name="Bent Arrow 17"/>
            <p:cNvSpPr/>
            <p:nvPr/>
          </p:nvSpPr>
          <p:spPr>
            <a:xfrm rot="5400000">
              <a:off x="5930409" y="3215347"/>
              <a:ext cx="595271" cy="355526"/>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22" name="Rectangle 21"/>
            <p:cNvSpPr/>
            <p:nvPr/>
          </p:nvSpPr>
          <p:spPr>
            <a:xfrm>
              <a:off x="4767609" y="5389103"/>
              <a:ext cx="2010450" cy="4782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r>
                <a:rPr lang="en-US" sz="1350" kern="1200" dirty="0">
                  <a:solidFill>
                    <a:prstClr val="black"/>
                  </a:solidFill>
                </a:rPr>
                <a:t>Port Interface</a:t>
              </a:r>
            </a:p>
          </p:txBody>
        </p:sp>
        <p:sp>
          <p:nvSpPr>
            <p:cNvPr id="23" name="Up Arrow 22"/>
            <p:cNvSpPr/>
            <p:nvPr/>
          </p:nvSpPr>
          <p:spPr>
            <a:xfrm>
              <a:off x="5169362" y="4576688"/>
              <a:ext cx="206195" cy="35459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1" name="Up Arrow 20"/>
            <p:cNvSpPr/>
            <p:nvPr/>
          </p:nvSpPr>
          <p:spPr>
            <a:xfrm>
              <a:off x="5137959" y="5240665"/>
              <a:ext cx="206195" cy="256133"/>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4" name="Up Arrow 23"/>
            <p:cNvSpPr/>
            <p:nvPr/>
          </p:nvSpPr>
          <p:spPr>
            <a:xfrm flipV="1">
              <a:off x="6174780" y="4576688"/>
              <a:ext cx="206195" cy="35459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5" name="Up Arrow 24"/>
            <p:cNvSpPr/>
            <p:nvPr/>
          </p:nvSpPr>
          <p:spPr>
            <a:xfrm flipV="1">
              <a:off x="6143378" y="5240665"/>
              <a:ext cx="206195" cy="256133"/>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6" name="Document 25"/>
            <p:cNvSpPr/>
            <p:nvPr/>
          </p:nvSpPr>
          <p:spPr>
            <a:xfrm>
              <a:off x="4203902" y="2878989"/>
              <a:ext cx="855534" cy="582130"/>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050" kern="1200" dirty="0">
                <a:solidFill>
                  <a:prstClr val="black"/>
                </a:solidFill>
              </a:endParaRPr>
            </a:p>
          </p:txBody>
        </p:sp>
        <p:sp>
          <p:nvSpPr>
            <p:cNvPr id="39" name="Rectangle 38"/>
            <p:cNvSpPr/>
            <p:nvPr/>
          </p:nvSpPr>
          <p:spPr>
            <a:xfrm>
              <a:off x="6778059" y="2820305"/>
              <a:ext cx="264973" cy="133593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750" kern="1200" dirty="0">
                  <a:solidFill>
                    <a:prstClr val="white"/>
                  </a:solidFill>
                </a:rPr>
                <a:t>Logging</a:t>
              </a:r>
            </a:p>
          </p:txBody>
        </p:sp>
      </p:grpSp>
      <p:pic>
        <p:nvPicPr>
          <p:cNvPr id="44" name="Picture 43" descr="Spur gea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332" y="2496045"/>
            <a:ext cx="573962" cy="640450"/>
          </a:xfrm>
          <a:prstGeom prst="rect">
            <a:avLst/>
          </a:prstGeom>
        </p:spPr>
      </p:pic>
      <p:sp>
        <p:nvSpPr>
          <p:cNvPr id="46" name="Down Arrow 45"/>
          <p:cNvSpPr/>
          <p:nvPr/>
        </p:nvSpPr>
        <p:spPr>
          <a:xfrm>
            <a:off x="1900735" y="2123362"/>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7" name="Down Arrow 46"/>
          <p:cNvSpPr/>
          <p:nvPr/>
        </p:nvSpPr>
        <p:spPr>
          <a:xfrm>
            <a:off x="1900735" y="3117939"/>
            <a:ext cx="195860" cy="362809"/>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9" name="Document 48"/>
          <p:cNvSpPr/>
          <p:nvPr/>
        </p:nvSpPr>
        <p:spPr>
          <a:xfrm>
            <a:off x="1479452" y="1566387"/>
            <a:ext cx="1056410" cy="536585"/>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350" kern="1200" dirty="0">
                <a:solidFill>
                  <a:prstClr val="white"/>
                </a:solidFill>
              </a:rPr>
              <a:t>test.p4</a:t>
            </a:r>
          </a:p>
        </p:txBody>
      </p:sp>
      <p:sp>
        <p:nvSpPr>
          <p:cNvPr id="50" name="Document 49"/>
          <p:cNvSpPr/>
          <p:nvPr/>
        </p:nvSpPr>
        <p:spPr>
          <a:xfrm>
            <a:off x="1643643" y="3499303"/>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a:buClrTx/>
              <a:buFontTx/>
              <a:buNone/>
            </a:pPr>
            <a:r>
              <a:rPr lang="en-US" sz="1050" kern="1200" dirty="0">
                <a:solidFill>
                  <a:prstClr val="white"/>
                </a:solidFill>
              </a:rPr>
              <a:t>test.json</a:t>
            </a:r>
          </a:p>
        </p:txBody>
      </p:sp>
      <p:sp>
        <p:nvSpPr>
          <p:cNvPr id="51" name="Document 50"/>
          <p:cNvSpPr/>
          <p:nvPr/>
        </p:nvSpPr>
        <p:spPr>
          <a:xfrm>
            <a:off x="4302828" y="2159242"/>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sp>
        <p:nvSpPr>
          <p:cNvPr id="31" name="Up-Down Arrow 30"/>
          <p:cNvSpPr/>
          <p:nvPr/>
        </p:nvSpPr>
        <p:spPr>
          <a:xfrm>
            <a:off x="5349202" y="1354489"/>
            <a:ext cx="184355" cy="35872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55" name="Document 54"/>
          <p:cNvSpPr/>
          <p:nvPr/>
        </p:nvSpPr>
        <p:spPr>
          <a:xfrm>
            <a:off x="4298561" y="2174435"/>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sp>
        <p:nvSpPr>
          <p:cNvPr id="57" name="Document 56"/>
          <p:cNvSpPr/>
          <p:nvPr/>
        </p:nvSpPr>
        <p:spPr>
          <a:xfrm>
            <a:off x="1643643" y="3499303"/>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0" rIns="0" rtlCol="0" anchor="ctr">
            <a:normAutofit/>
          </a:bodyPr>
          <a:lstStyle/>
          <a:p>
            <a:pPr algn="ctr" defTabSz="457200">
              <a:buClrTx/>
              <a:buFontTx/>
              <a:buNone/>
            </a:pPr>
            <a:r>
              <a:rPr lang="en-US" sz="1050" kern="1200" dirty="0">
                <a:solidFill>
                  <a:prstClr val="white"/>
                </a:solidFill>
              </a:rPr>
              <a:t>test.json</a:t>
            </a:r>
          </a:p>
        </p:txBody>
      </p:sp>
      <p:pic>
        <p:nvPicPr>
          <p:cNvPr id="58" name="Picture 10" descr="C:\Users\ecoffey\AppData\Local\Temp\Rar$DRa1.653\30059_Device_laptop_3145_default_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2159242"/>
            <a:ext cx="663799" cy="663799"/>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ight Arrow 58"/>
          <p:cNvSpPr/>
          <p:nvPr/>
        </p:nvSpPr>
        <p:spPr>
          <a:xfrm>
            <a:off x="6425274" y="2274230"/>
            <a:ext cx="760807" cy="2102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8" name="TextBox 7"/>
          <p:cNvSpPr txBox="1"/>
          <p:nvPr/>
        </p:nvSpPr>
        <p:spPr>
          <a:xfrm>
            <a:off x="1000826" y="855714"/>
            <a:ext cx="1707519" cy="253916"/>
          </a:xfrm>
          <a:prstGeom prst="rect">
            <a:avLst/>
          </a:prstGeom>
          <a:noFill/>
        </p:spPr>
        <p:txBody>
          <a:bodyPr wrap="none" rtlCol="0">
            <a:spAutoFit/>
          </a:bodyPr>
          <a:lstStyle/>
          <a:p>
            <a:pPr defTabSz="457200">
              <a:buClrTx/>
              <a:buFontTx/>
              <a:buNone/>
            </a:pPr>
            <a:r>
              <a:rPr lang="en-US" sz="1050" kern="1200" dirty="0">
                <a:solidFill>
                  <a:prstClr val="black"/>
                </a:solidFill>
                <a:latin typeface="Courier New"/>
                <a:ea typeface="+mn-ea"/>
                <a:cs typeface="Courier New"/>
              </a:rPr>
              <a:t>$ </a:t>
            </a:r>
            <a:r>
              <a:rPr lang="en-US" sz="1050" kern="1200" dirty="0" smtClean="0">
                <a:solidFill>
                  <a:prstClr val="black"/>
                </a:solidFill>
                <a:latin typeface="Courier New"/>
                <a:ea typeface="+mn-ea"/>
                <a:cs typeface="Courier New"/>
              </a:rPr>
              <a:t>simple_switch_CLI</a:t>
            </a:r>
            <a:endParaRPr lang="en-US" sz="1050" kern="1200" dirty="0">
              <a:solidFill>
                <a:prstClr val="black"/>
              </a:solidFill>
              <a:latin typeface="Courier New"/>
              <a:ea typeface="+mn-ea"/>
              <a:cs typeface="Courier New"/>
            </a:endParaRPr>
          </a:p>
        </p:txBody>
      </p:sp>
    </p:spTree>
    <p:extLst>
      <p:ext uri="{BB962C8B-B14F-4D97-AF65-F5344CB8AC3E}">
        <p14:creationId xmlns:p14="http://schemas.microsoft.com/office/powerpoint/2010/main" val="408722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blinds(horizontal)">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 0 C 0.03628 -0.01944 0.07257 -0.03889 0.08732 -0.07561 C 0.10191 -0.11234 0.09444 -0.18981 0.08802 -0.22068 C 0.0816 -0.25154 0.06805 -0.25247 0.04878 -0.26049 C 0.02969 -0.26852 -0.02709 -0.26882 -0.02709 -0.26882 L -0.02709 -0.26882 " pathEditMode="relative" ptsTypes="AAAAAA">
                                      <p:cBhvr>
                                        <p:cTn id="15" dur="2000" fill="hold"/>
                                        <p:tgtEl>
                                          <p:spTgt spid="5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p:nvPr/>
        </p:nvSpPr>
        <p:spPr>
          <a:xfrm>
            <a:off x="5686094" y="875262"/>
            <a:ext cx="1971900" cy="889800"/>
          </a:xfrm>
          <a:prstGeom prst="rect">
            <a:avLst/>
          </a:prstGeom>
          <a:solidFill>
            <a:srgbClr val="F2F2F2"/>
          </a:solidFill>
          <a:ln w="9525" cap="flat" cmpd="sng">
            <a:solidFill>
              <a:srgbClr val="7F7F7F"/>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chemeClr val="dk1"/>
              </a:buClr>
              <a:buSzPts val="525"/>
              <a:buFont typeface="Arial"/>
              <a:buNone/>
            </a:pPr>
            <a:r>
              <a:rPr lang="en" sz="2100" b="0" i="0" u="none" strike="noStrike" cap="none">
                <a:solidFill>
                  <a:schemeClr val="dk1"/>
                </a:solidFill>
                <a:latin typeface="Arial"/>
                <a:ea typeface="Arial"/>
                <a:cs typeface="Arial"/>
                <a:sym typeface="Arial"/>
              </a:rPr>
              <a:t>Switch OS</a:t>
            </a:r>
            <a:endParaRPr/>
          </a:p>
        </p:txBody>
      </p:sp>
      <p:sp>
        <p:nvSpPr>
          <p:cNvPr id="202" name="Shape 202"/>
          <p:cNvSpPr/>
          <p:nvPr/>
        </p:nvSpPr>
        <p:spPr>
          <a:xfrm>
            <a:off x="5686094" y="2207794"/>
            <a:ext cx="1971900" cy="361200"/>
          </a:xfrm>
          <a:prstGeom prst="roundRect">
            <a:avLst>
              <a:gd name="adj" fmla="val 16667"/>
            </a:avLst>
          </a:prstGeom>
          <a:solidFill>
            <a:srgbClr val="F2F2F2"/>
          </a:solidFill>
          <a:ln w="9525" cap="flat" cmpd="sng">
            <a:solidFill>
              <a:srgbClr val="7F7F7F"/>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2B69B7"/>
              </a:buClr>
              <a:buSzPts val="375"/>
              <a:buFont typeface="Arial"/>
              <a:buNone/>
            </a:pPr>
            <a:r>
              <a:rPr lang="en" sz="1500" b="0" i="0" u="none" strike="noStrike" cap="none">
                <a:solidFill>
                  <a:srgbClr val="2B69B7"/>
                </a:solidFill>
                <a:latin typeface="Arial"/>
                <a:ea typeface="Arial"/>
                <a:cs typeface="Arial"/>
                <a:sym typeface="Arial"/>
              </a:rPr>
              <a:t>Run-time API</a:t>
            </a:r>
            <a:endParaRPr/>
          </a:p>
        </p:txBody>
      </p:sp>
      <p:sp>
        <p:nvSpPr>
          <p:cNvPr id="203" name="Shape 203"/>
          <p:cNvSpPr/>
          <p:nvPr/>
        </p:nvSpPr>
        <p:spPr>
          <a:xfrm>
            <a:off x="6321838" y="2576536"/>
            <a:ext cx="700500" cy="252600"/>
          </a:xfrm>
          <a:prstGeom prst="roundRect">
            <a:avLst>
              <a:gd name="adj" fmla="val 16667"/>
            </a:avLst>
          </a:prstGeom>
          <a:solidFill>
            <a:srgbClr val="F2F2F2"/>
          </a:solidFill>
          <a:ln w="9525" cap="flat" cmpd="sng">
            <a:solidFill>
              <a:srgbClr val="7F7F7F"/>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2B69B7"/>
              </a:buClr>
              <a:buSzPts val="338"/>
              <a:buFont typeface="Arial"/>
              <a:buNone/>
            </a:pPr>
            <a:r>
              <a:rPr lang="en" sz="1350" b="0" i="0" u="none" strike="noStrike" cap="none">
                <a:solidFill>
                  <a:srgbClr val="2B69B7"/>
                </a:solidFill>
                <a:latin typeface="Arial"/>
                <a:ea typeface="Arial"/>
                <a:cs typeface="Arial"/>
                <a:sym typeface="Arial"/>
              </a:rPr>
              <a:t>Driver</a:t>
            </a:r>
            <a:endParaRPr/>
          </a:p>
        </p:txBody>
      </p:sp>
      <p:sp>
        <p:nvSpPr>
          <p:cNvPr id="204" name="Shape 204"/>
          <p:cNvSpPr/>
          <p:nvPr/>
        </p:nvSpPr>
        <p:spPr>
          <a:xfrm>
            <a:off x="6592767" y="1764924"/>
            <a:ext cx="216900" cy="442800"/>
          </a:xfrm>
          <a:prstGeom prst="downArrow">
            <a:avLst>
              <a:gd name="adj1" fmla="val 50000"/>
              <a:gd name="adj2" fmla="val 43764"/>
            </a:avLst>
          </a:prstGeom>
          <a:solidFill>
            <a:srgbClr val="5F497A"/>
          </a:solidFill>
          <a:ln w="9525" cap="flat" cmpd="sng">
            <a:solidFill>
              <a:srgbClr val="5F497A"/>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05" name="Shape 205"/>
          <p:cNvSpPr txBox="1"/>
          <p:nvPr/>
        </p:nvSpPr>
        <p:spPr>
          <a:xfrm>
            <a:off x="1126987" y="3652299"/>
            <a:ext cx="3429000" cy="1156500"/>
          </a:xfrm>
          <a:prstGeom prst="rect">
            <a:avLst/>
          </a:prstGeom>
          <a:noFill/>
          <a:ln>
            <a:noFill/>
          </a:ln>
        </p:spPr>
        <p:txBody>
          <a:bodyPr spcFirstLastPara="1" wrap="square" lIns="48000" tIns="24000" rIns="48000" bIns="24000" anchor="t" anchorCtr="0">
            <a:noAutofit/>
          </a:bodyPr>
          <a:lstStyle/>
          <a:p>
            <a:pPr marL="0" marR="0" lvl="0" indent="0" algn="ctr" rtl="0">
              <a:lnSpc>
                <a:spcPct val="100000"/>
              </a:lnSpc>
              <a:spcBef>
                <a:spcPts val="0"/>
              </a:spcBef>
              <a:spcAft>
                <a:spcPts val="0"/>
              </a:spcAft>
              <a:buClr>
                <a:schemeClr val="dk1"/>
              </a:buClr>
              <a:buSzPts val="450"/>
              <a:buFont typeface="Arial"/>
              <a:buNone/>
            </a:pPr>
            <a:r>
              <a:rPr lang="en" sz="1800" b="1" i="0" u="none" strike="noStrike" cap="none">
                <a:solidFill>
                  <a:schemeClr val="dk1"/>
                </a:solidFill>
                <a:latin typeface="Arial"/>
                <a:ea typeface="Arial"/>
                <a:cs typeface="Arial"/>
                <a:sym typeface="Arial"/>
              </a:rPr>
              <a:t>“This is </a:t>
            </a:r>
            <a:r>
              <a:rPr lang="en" sz="1800" b="1" i="1" u="none" strike="noStrike" cap="none">
                <a:solidFill>
                  <a:srgbClr val="C00000"/>
                </a:solidFill>
                <a:latin typeface="Arial"/>
                <a:ea typeface="Arial"/>
                <a:cs typeface="Arial"/>
                <a:sym typeface="Arial"/>
              </a:rPr>
              <a:t>how I know </a:t>
            </a:r>
            <a:r>
              <a:rPr lang="en" sz="1800" b="1" i="0" u="none" strike="noStrike" cap="none">
                <a:solidFill>
                  <a:schemeClr val="dk1"/>
                </a:solidFill>
                <a:latin typeface="Arial"/>
                <a:ea typeface="Arial"/>
                <a:cs typeface="Arial"/>
                <a:sym typeface="Arial"/>
              </a:rPr>
              <a:t>to</a:t>
            </a:r>
            <a:endParaRPr/>
          </a:p>
          <a:p>
            <a:pPr marL="0" marR="0" lvl="0" indent="0" algn="ctr" rtl="0">
              <a:lnSpc>
                <a:spcPct val="100000"/>
              </a:lnSpc>
              <a:spcBef>
                <a:spcPts val="0"/>
              </a:spcBef>
              <a:spcAft>
                <a:spcPts val="0"/>
              </a:spcAft>
              <a:buClr>
                <a:schemeClr val="dk1"/>
              </a:buClr>
              <a:buSzPts val="450"/>
              <a:buFont typeface="Arial"/>
              <a:buNone/>
            </a:pPr>
            <a:r>
              <a:rPr lang="en" sz="1800" b="1" i="0" u="none" strike="noStrike" cap="none">
                <a:solidFill>
                  <a:schemeClr val="dk1"/>
                </a:solidFill>
                <a:latin typeface="Arial"/>
                <a:ea typeface="Arial"/>
                <a:cs typeface="Arial"/>
                <a:sym typeface="Arial"/>
              </a:rPr>
              <a:t>process packets”</a:t>
            </a:r>
            <a:endParaRPr/>
          </a:p>
          <a:p>
            <a:pPr marL="0" marR="0" lvl="0" indent="0" algn="ctr" rtl="0">
              <a:lnSpc>
                <a:spcPct val="100000"/>
              </a:lnSpc>
              <a:spcBef>
                <a:spcPts val="0"/>
              </a:spcBef>
              <a:spcAft>
                <a:spcPts val="0"/>
              </a:spcAft>
              <a:buClr>
                <a:schemeClr val="dk1"/>
              </a:buClr>
              <a:buSzPts val="450"/>
              <a:buFont typeface="Arial"/>
              <a:buNone/>
            </a:pPr>
            <a:r>
              <a:rPr lang="en" sz="1800" b="1" i="0" u="none" strike="noStrike" cap="none">
                <a:solidFill>
                  <a:schemeClr val="dk1"/>
                </a:solidFill>
                <a:latin typeface="Arial"/>
                <a:ea typeface="Arial"/>
                <a:cs typeface="Arial"/>
                <a:sym typeface="Arial"/>
              </a:rPr>
              <a:t>(i.e. the ASIC datasheet</a:t>
            </a:r>
            <a:endParaRPr/>
          </a:p>
          <a:p>
            <a:pPr marL="0" marR="0" lvl="0" indent="0" algn="ctr" rtl="0">
              <a:lnSpc>
                <a:spcPct val="100000"/>
              </a:lnSpc>
              <a:spcBef>
                <a:spcPts val="0"/>
              </a:spcBef>
              <a:spcAft>
                <a:spcPts val="0"/>
              </a:spcAft>
              <a:buClr>
                <a:schemeClr val="dk1"/>
              </a:buClr>
              <a:buSzPts val="450"/>
              <a:buFont typeface="Arial"/>
              <a:buNone/>
            </a:pPr>
            <a:r>
              <a:rPr lang="en" sz="1800" b="1" i="0" u="none" strike="noStrike" cap="none">
                <a:solidFill>
                  <a:schemeClr val="dk1"/>
                </a:solidFill>
                <a:latin typeface="Arial"/>
                <a:ea typeface="Arial"/>
                <a:cs typeface="Arial"/>
                <a:sym typeface="Arial"/>
              </a:rPr>
              <a:t>makes the rules)</a:t>
            </a:r>
            <a:endParaRPr/>
          </a:p>
        </p:txBody>
      </p:sp>
      <p:sp>
        <p:nvSpPr>
          <p:cNvPr id="206" name="Shape 206"/>
          <p:cNvSpPr txBox="1"/>
          <p:nvPr/>
        </p:nvSpPr>
        <p:spPr>
          <a:xfrm>
            <a:off x="5930286" y="4738005"/>
            <a:ext cx="1626300" cy="256200"/>
          </a:xfrm>
          <a:prstGeom prst="rect">
            <a:avLst/>
          </a:prstGeom>
          <a:noFill/>
          <a:ln>
            <a:noFill/>
          </a:ln>
        </p:spPr>
        <p:txBody>
          <a:bodyPr spcFirstLastPara="1" wrap="square" lIns="48000" tIns="24000" rIns="48000" bIns="24000" anchor="t" anchorCtr="0">
            <a:noAutofit/>
          </a:bodyPr>
          <a:lstStyle/>
          <a:p>
            <a:pPr marL="0" marR="0" lvl="0" indent="0" algn="l" rtl="0">
              <a:lnSpc>
                <a:spcPct val="100000"/>
              </a:lnSpc>
              <a:spcBef>
                <a:spcPts val="0"/>
              </a:spcBef>
              <a:spcAft>
                <a:spcPts val="0"/>
              </a:spcAft>
              <a:buClr>
                <a:schemeClr val="dk1"/>
              </a:buClr>
              <a:buSzPts val="338"/>
              <a:buFont typeface="Arial"/>
              <a:buNone/>
            </a:pPr>
            <a:r>
              <a:rPr lang="en" sz="1350" b="0" i="0" u="none" strike="noStrike" cap="none">
                <a:solidFill>
                  <a:schemeClr val="dk1"/>
                </a:solidFill>
                <a:latin typeface="Arial"/>
                <a:ea typeface="Arial"/>
                <a:cs typeface="Arial"/>
                <a:sym typeface="Arial"/>
              </a:rPr>
              <a:t>Fixed-function ASIC</a:t>
            </a:r>
            <a:endParaRPr/>
          </a:p>
        </p:txBody>
      </p:sp>
      <p:pic>
        <p:nvPicPr>
          <p:cNvPr id="207" name="Shape 207"/>
          <p:cNvPicPr preferRelativeResize="0"/>
          <p:nvPr/>
        </p:nvPicPr>
        <p:blipFill rotWithShape="1">
          <a:blip r:embed="rId3">
            <a:alphaModFix/>
          </a:blip>
          <a:srcRect/>
          <a:stretch/>
        </p:blipFill>
        <p:spPr>
          <a:xfrm>
            <a:off x="6031552" y="3911308"/>
            <a:ext cx="1406882" cy="894514"/>
          </a:xfrm>
          <a:prstGeom prst="rect">
            <a:avLst/>
          </a:prstGeom>
          <a:noFill/>
          <a:ln>
            <a:noFill/>
          </a:ln>
        </p:spPr>
      </p:pic>
      <p:sp>
        <p:nvSpPr>
          <p:cNvPr id="208" name="Shape 208"/>
          <p:cNvSpPr/>
          <p:nvPr/>
        </p:nvSpPr>
        <p:spPr>
          <a:xfrm>
            <a:off x="6570729" y="2829254"/>
            <a:ext cx="216900" cy="1084800"/>
          </a:xfrm>
          <a:prstGeom prst="downArrow">
            <a:avLst>
              <a:gd name="adj1" fmla="val 50000"/>
              <a:gd name="adj2" fmla="val 43764"/>
            </a:avLst>
          </a:prstGeom>
          <a:solidFill>
            <a:srgbClr val="5F497A"/>
          </a:solidFill>
          <a:ln w="9525" cap="flat" cmpd="sng">
            <a:solidFill>
              <a:srgbClr val="5F497A"/>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09" name="Shape 209"/>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Status Quo: Bottom-up design</a:t>
            </a:r>
            <a:endParaRPr/>
          </a:p>
        </p:txBody>
      </p:sp>
      <p:sp>
        <p:nvSpPr>
          <p:cNvPr id="210" name="Shape 210"/>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a:p>
        </p:txBody>
      </p:sp>
      <p:sp>
        <p:nvSpPr>
          <p:cNvPr id="211" name="Shape 211"/>
          <p:cNvSpPr/>
          <p:nvPr/>
        </p:nvSpPr>
        <p:spPr>
          <a:xfrm rot="10800000">
            <a:off x="5773876" y="1339588"/>
            <a:ext cx="423300" cy="2715600"/>
          </a:xfrm>
          <a:prstGeom prst="downArrow">
            <a:avLst>
              <a:gd name="adj1" fmla="val 56750"/>
              <a:gd name="adj2" fmla="val 74990"/>
            </a:avLst>
          </a:prstGeom>
          <a:gradFill>
            <a:gsLst>
              <a:gs pos="0">
                <a:srgbClr val="C00000">
                  <a:alpha val="74509"/>
                </a:srgbClr>
              </a:gs>
              <a:gs pos="100000">
                <a:srgbClr val="FF0000"/>
              </a:gs>
            </a:gsLst>
            <a:lin ang="16200038" scaled="0"/>
          </a:gradFill>
          <a:ln w="9525" cap="flat" cmpd="sng">
            <a:solidFill>
              <a:srgbClr val="5F497A"/>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nvGrpSpPr>
          <p:cNvPr id="212" name="Shape 212"/>
          <p:cNvGrpSpPr/>
          <p:nvPr/>
        </p:nvGrpSpPr>
        <p:grpSpPr>
          <a:xfrm>
            <a:off x="1559310" y="1926567"/>
            <a:ext cx="2846322" cy="1142876"/>
            <a:chOff x="1248698" y="2443315"/>
            <a:chExt cx="3795096" cy="1625482"/>
          </a:xfrm>
        </p:grpSpPr>
        <p:sp>
          <p:nvSpPr>
            <p:cNvPr id="213" name="Shape 213"/>
            <p:cNvSpPr/>
            <p:nvPr/>
          </p:nvSpPr>
          <p:spPr>
            <a:xfrm>
              <a:off x="124869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14" name="Shape 214"/>
            <p:cNvSpPr/>
            <p:nvPr/>
          </p:nvSpPr>
          <p:spPr>
            <a:xfrm>
              <a:off x="154858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15" name="Shape 215"/>
            <p:cNvSpPr/>
            <p:nvPr/>
          </p:nvSpPr>
          <p:spPr>
            <a:xfrm>
              <a:off x="1848464"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16" name="Shape 216"/>
            <p:cNvSpPr/>
            <p:nvPr/>
          </p:nvSpPr>
          <p:spPr>
            <a:xfrm>
              <a:off x="2148347"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17" name="Shape 217"/>
            <p:cNvSpPr/>
            <p:nvPr/>
          </p:nvSpPr>
          <p:spPr>
            <a:xfrm>
              <a:off x="2448230"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18" name="Shape 218"/>
            <p:cNvSpPr/>
            <p:nvPr/>
          </p:nvSpPr>
          <p:spPr>
            <a:xfrm>
              <a:off x="2748113"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19" name="Shape 219"/>
            <p:cNvSpPr/>
            <p:nvPr/>
          </p:nvSpPr>
          <p:spPr>
            <a:xfrm>
              <a:off x="3047996"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20" name="Shape 220"/>
            <p:cNvSpPr/>
            <p:nvPr/>
          </p:nvSpPr>
          <p:spPr>
            <a:xfrm>
              <a:off x="3347879"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21" name="Shape 221"/>
            <p:cNvSpPr/>
            <p:nvPr/>
          </p:nvSpPr>
          <p:spPr>
            <a:xfrm>
              <a:off x="3647762"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22" name="Shape 222"/>
            <p:cNvSpPr/>
            <p:nvPr/>
          </p:nvSpPr>
          <p:spPr>
            <a:xfrm>
              <a:off x="3947645"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23" name="Shape 223"/>
            <p:cNvSpPr/>
            <p:nvPr/>
          </p:nvSpPr>
          <p:spPr>
            <a:xfrm>
              <a:off x="424752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24" name="Shape 224"/>
            <p:cNvSpPr/>
            <p:nvPr/>
          </p:nvSpPr>
          <p:spPr>
            <a:xfrm>
              <a:off x="454741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25" name="Shape 225"/>
            <p:cNvSpPr/>
            <p:nvPr/>
          </p:nvSpPr>
          <p:spPr>
            <a:xfrm>
              <a:off x="4847294"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26" name="Shape 226"/>
            <p:cNvSpPr/>
            <p:nvPr/>
          </p:nvSpPr>
          <p:spPr>
            <a:xfrm>
              <a:off x="1666563" y="2443316"/>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27" name="Shape 227"/>
            <p:cNvCxnSpPr>
              <a:stCxn id="213" idx="0"/>
              <a:endCxn id="226" idx="4"/>
            </p:cNvCxnSpPr>
            <p:nvPr/>
          </p:nvCxnSpPr>
          <p:spPr>
            <a:xfrm rot="10800000" flipH="1">
              <a:off x="1346948" y="2762797"/>
              <a:ext cx="479100" cy="619500"/>
            </a:xfrm>
            <a:prstGeom prst="straightConnector1">
              <a:avLst/>
            </a:prstGeom>
            <a:noFill/>
            <a:ln w="9525" cap="flat" cmpd="sng">
              <a:solidFill>
                <a:schemeClr val="dk1"/>
              </a:solidFill>
              <a:prstDash val="solid"/>
              <a:round/>
              <a:headEnd type="none" w="med" len="med"/>
              <a:tailEnd type="none" w="med" len="med"/>
            </a:ln>
          </p:spPr>
        </p:cxnSp>
        <p:cxnSp>
          <p:nvCxnSpPr>
            <p:cNvPr id="228" name="Shape 228"/>
            <p:cNvCxnSpPr>
              <a:stCxn id="214" idx="0"/>
              <a:endCxn id="226" idx="4"/>
            </p:cNvCxnSpPr>
            <p:nvPr/>
          </p:nvCxnSpPr>
          <p:spPr>
            <a:xfrm rot="10800000" flipH="1">
              <a:off x="1646831" y="2762797"/>
              <a:ext cx="179700" cy="619500"/>
            </a:xfrm>
            <a:prstGeom prst="straightConnector1">
              <a:avLst/>
            </a:prstGeom>
            <a:noFill/>
            <a:ln w="9525" cap="flat" cmpd="sng">
              <a:solidFill>
                <a:schemeClr val="dk1"/>
              </a:solidFill>
              <a:prstDash val="solid"/>
              <a:round/>
              <a:headEnd type="none" w="med" len="med"/>
              <a:tailEnd type="none" w="med" len="med"/>
            </a:ln>
          </p:spPr>
        </p:cxnSp>
        <p:cxnSp>
          <p:nvCxnSpPr>
            <p:cNvPr id="229" name="Shape 229"/>
            <p:cNvCxnSpPr>
              <a:stCxn id="215" idx="0"/>
              <a:endCxn id="226" idx="4"/>
            </p:cNvCxnSpPr>
            <p:nvPr/>
          </p:nvCxnSpPr>
          <p:spPr>
            <a:xfrm rot="10800000">
              <a:off x="1826414" y="2762797"/>
              <a:ext cx="120300" cy="619500"/>
            </a:xfrm>
            <a:prstGeom prst="straightConnector1">
              <a:avLst/>
            </a:prstGeom>
            <a:noFill/>
            <a:ln w="9525" cap="flat" cmpd="sng">
              <a:solidFill>
                <a:schemeClr val="dk1"/>
              </a:solidFill>
              <a:prstDash val="solid"/>
              <a:round/>
              <a:headEnd type="none" w="med" len="med"/>
              <a:tailEnd type="none" w="med" len="med"/>
            </a:ln>
          </p:spPr>
        </p:cxnSp>
        <p:cxnSp>
          <p:nvCxnSpPr>
            <p:cNvPr id="230" name="Shape 230"/>
            <p:cNvCxnSpPr>
              <a:stCxn id="216" idx="0"/>
              <a:endCxn id="226" idx="4"/>
            </p:cNvCxnSpPr>
            <p:nvPr/>
          </p:nvCxnSpPr>
          <p:spPr>
            <a:xfrm rot="10800000">
              <a:off x="1826297" y="2762797"/>
              <a:ext cx="420300" cy="619500"/>
            </a:xfrm>
            <a:prstGeom prst="straightConnector1">
              <a:avLst/>
            </a:prstGeom>
            <a:noFill/>
            <a:ln w="9525" cap="flat" cmpd="sng">
              <a:solidFill>
                <a:schemeClr val="dk1"/>
              </a:solidFill>
              <a:prstDash val="solid"/>
              <a:round/>
              <a:headEnd type="none" w="med" len="med"/>
              <a:tailEnd type="none" w="med" len="med"/>
            </a:ln>
          </p:spPr>
        </p:cxnSp>
        <p:cxnSp>
          <p:nvCxnSpPr>
            <p:cNvPr id="231" name="Shape 231"/>
            <p:cNvCxnSpPr>
              <a:stCxn id="217" idx="0"/>
              <a:endCxn id="226" idx="4"/>
            </p:cNvCxnSpPr>
            <p:nvPr/>
          </p:nvCxnSpPr>
          <p:spPr>
            <a:xfrm rot="10800000">
              <a:off x="1826480" y="2762797"/>
              <a:ext cx="720000" cy="619500"/>
            </a:xfrm>
            <a:prstGeom prst="straightConnector1">
              <a:avLst/>
            </a:prstGeom>
            <a:noFill/>
            <a:ln w="9525" cap="flat" cmpd="sng">
              <a:solidFill>
                <a:schemeClr val="dk1"/>
              </a:solidFill>
              <a:prstDash val="solid"/>
              <a:round/>
              <a:headEnd type="none" w="med" len="med"/>
              <a:tailEnd type="none" w="med" len="med"/>
            </a:ln>
          </p:spPr>
        </p:cxnSp>
        <p:cxnSp>
          <p:nvCxnSpPr>
            <p:cNvPr id="232" name="Shape 232"/>
            <p:cNvCxnSpPr>
              <a:stCxn id="218" idx="0"/>
              <a:endCxn id="226" idx="4"/>
            </p:cNvCxnSpPr>
            <p:nvPr/>
          </p:nvCxnSpPr>
          <p:spPr>
            <a:xfrm rot="10800000">
              <a:off x="1826363" y="2762797"/>
              <a:ext cx="1020000" cy="619500"/>
            </a:xfrm>
            <a:prstGeom prst="straightConnector1">
              <a:avLst/>
            </a:prstGeom>
            <a:noFill/>
            <a:ln w="9525" cap="flat" cmpd="sng">
              <a:solidFill>
                <a:schemeClr val="dk1"/>
              </a:solidFill>
              <a:prstDash val="solid"/>
              <a:round/>
              <a:headEnd type="none" w="med" len="med"/>
              <a:tailEnd type="none" w="med" len="med"/>
            </a:ln>
          </p:spPr>
        </p:cxnSp>
        <p:cxnSp>
          <p:nvCxnSpPr>
            <p:cNvPr id="233" name="Shape 233"/>
            <p:cNvCxnSpPr>
              <a:stCxn id="219" idx="0"/>
              <a:endCxn id="226" idx="4"/>
            </p:cNvCxnSpPr>
            <p:nvPr/>
          </p:nvCxnSpPr>
          <p:spPr>
            <a:xfrm rot="10800000">
              <a:off x="1826246" y="2762797"/>
              <a:ext cx="1320000" cy="619500"/>
            </a:xfrm>
            <a:prstGeom prst="straightConnector1">
              <a:avLst/>
            </a:prstGeom>
            <a:noFill/>
            <a:ln w="9525" cap="flat" cmpd="sng">
              <a:solidFill>
                <a:schemeClr val="dk1"/>
              </a:solidFill>
              <a:prstDash val="solid"/>
              <a:round/>
              <a:headEnd type="none" w="med" len="med"/>
              <a:tailEnd type="none" w="med" len="med"/>
            </a:ln>
          </p:spPr>
        </p:cxnSp>
        <p:cxnSp>
          <p:nvCxnSpPr>
            <p:cNvPr id="234" name="Shape 234"/>
            <p:cNvCxnSpPr>
              <a:stCxn id="220" idx="0"/>
              <a:endCxn id="226" idx="4"/>
            </p:cNvCxnSpPr>
            <p:nvPr/>
          </p:nvCxnSpPr>
          <p:spPr>
            <a:xfrm rot="10800000">
              <a:off x="1826129" y="2762797"/>
              <a:ext cx="1620000" cy="619500"/>
            </a:xfrm>
            <a:prstGeom prst="straightConnector1">
              <a:avLst/>
            </a:prstGeom>
            <a:noFill/>
            <a:ln w="9525" cap="flat" cmpd="sng">
              <a:solidFill>
                <a:schemeClr val="dk1"/>
              </a:solidFill>
              <a:prstDash val="solid"/>
              <a:round/>
              <a:headEnd type="none" w="med" len="med"/>
              <a:tailEnd type="none" w="med" len="med"/>
            </a:ln>
          </p:spPr>
        </p:cxnSp>
        <p:cxnSp>
          <p:nvCxnSpPr>
            <p:cNvPr id="235" name="Shape 235"/>
            <p:cNvCxnSpPr>
              <a:stCxn id="221" idx="0"/>
              <a:endCxn id="226" idx="4"/>
            </p:cNvCxnSpPr>
            <p:nvPr/>
          </p:nvCxnSpPr>
          <p:spPr>
            <a:xfrm rot="10800000">
              <a:off x="1826312" y="2762797"/>
              <a:ext cx="1919700" cy="619500"/>
            </a:xfrm>
            <a:prstGeom prst="straightConnector1">
              <a:avLst/>
            </a:prstGeom>
            <a:noFill/>
            <a:ln w="9525" cap="flat" cmpd="sng">
              <a:solidFill>
                <a:schemeClr val="dk1"/>
              </a:solidFill>
              <a:prstDash val="solid"/>
              <a:round/>
              <a:headEnd type="none" w="med" len="med"/>
              <a:tailEnd type="none" w="med" len="med"/>
            </a:ln>
          </p:spPr>
        </p:cxnSp>
        <p:cxnSp>
          <p:nvCxnSpPr>
            <p:cNvPr id="236" name="Shape 236"/>
            <p:cNvCxnSpPr>
              <a:stCxn id="222" idx="0"/>
              <a:endCxn id="226" idx="4"/>
            </p:cNvCxnSpPr>
            <p:nvPr/>
          </p:nvCxnSpPr>
          <p:spPr>
            <a:xfrm rot="10800000">
              <a:off x="1826195" y="2762797"/>
              <a:ext cx="2219700" cy="619500"/>
            </a:xfrm>
            <a:prstGeom prst="straightConnector1">
              <a:avLst/>
            </a:prstGeom>
            <a:noFill/>
            <a:ln w="9525" cap="flat" cmpd="sng">
              <a:solidFill>
                <a:schemeClr val="dk1"/>
              </a:solidFill>
              <a:prstDash val="solid"/>
              <a:round/>
              <a:headEnd type="none" w="med" len="med"/>
              <a:tailEnd type="none" w="med" len="med"/>
            </a:ln>
          </p:spPr>
        </p:cxnSp>
        <p:cxnSp>
          <p:nvCxnSpPr>
            <p:cNvPr id="237" name="Shape 237"/>
            <p:cNvCxnSpPr>
              <a:stCxn id="223" idx="0"/>
              <a:endCxn id="226" idx="4"/>
            </p:cNvCxnSpPr>
            <p:nvPr/>
          </p:nvCxnSpPr>
          <p:spPr>
            <a:xfrm rot="10800000">
              <a:off x="1826078" y="2762797"/>
              <a:ext cx="2519700" cy="619500"/>
            </a:xfrm>
            <a:prstGeom prst="straightConnector1">
              <a:avLst/>
            </a:prstGeom>
            <a:noFill/>
            <a:ln w="9525" cap="flat" cmpd="sng">
              <a:solidFill>
                <a:schemeClr val="dk1"/>
              </a:solidFill>
              <a:prstDash val="solid"/>
              <a:round/>
              <a:headEnd type="none" w="med" len="med"/>
              <a:tailEnd type="none" w="med" len="med"/>
            </a:ln>
          </p:spPr>
        </p:cxnSp>
        <p:cxnSp>
          <p:nvCxnSpPr>
            <p:cNvPr id="238" name="Shape 238"/>
            <p:cNvCxnSpPr>
              <a:stCxn id="224" idx="0"/>
              <a:endCxn id="226" idx="4"/>
            </p:cNvCxnSpPr>
            <p:nvPr/>
          </p:nvCxnSpPr>
          <p:spPr>
            <a:xfrm rot="10800000">
              <a:off x="1826561" y="2762797"/>
              <a:ext cx="2819100" cy="619500"/>
            </a:xfrm>
            <a:prstGeom prst="straightConnector1">
              <a:avLst/>
            </a:prstGeom>
            <a:noFill/>
            <a:ln w="9525" cap="flat" cmpd="sng">
              <a:solidFill>
                <a:schemeClr val="dk1"/>
              </a:solidFill>
              <a:prstDash val="solid"/>
              <a:round/>
              <a:headEnd type="none" w="med" len="med"/>
              <a:tailEnd type="none" w="med" len="med"/>
            </a:ln>
          </p:spPr>
        </p:cxnSp>
        <p:cxnSp>
          <p:nvCxnSpPr>
            <p:cNvPr id="239" name="Shape 239"/>
            <p:cNvCxnSpPr>
              <a:stCxn id="225" idx="0"/>
              <a:endCxn id="226" idx="4"/>
            </p:cNvCxnSpPr>
            <p:nvPr/>
          </p:nvCxnSpPr>
          <p:spPr>
            <a:xfrm rot="10800000">
              <a:off x="1826444" y="2762796"/>
              <a:ext cx="3119100" cy="619500"/>
            </a:xfrm>
            <a:prstGeom prst="straightConnector1">
              <a:avLst/>
            </a:prstGeom>
            <a:noFill/>
            <a:ln w="9525" cap="flat" cmpd="sng">
              <a:solidFill>
                <a:schemeClr val="dk1"/>
              </a:solidFill>
              <a:prstDash val="solid"/>
              <a:round/>
              <a:headEnd type="none" w="med" len="med"/>
              <a:tailEnd type="none" w="med" len="med"/>
            </a:ln>
          </p:spPr>
        </p:cxnSp>
        <p:sp>
          <p:nvSpPr>
            <p:cNvPr id="240" name="Shape 240"/>
            <p:cNvSpPr/>
            <p:nvPr/>
          </p:nvSpPr>
          <p:spPr>
            <a:xfrm>
              <a:off x="124869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1" name="Shape 241"/>
            <p:cNvSpPr/>
            <p:nvPr/>
          </p:nvSpPr>
          <p:spPr>
            <a:xfrm>
              <a:off x="154858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2" name="Shape 242"/>
            <p:cNvSpPr/>
            <p:nvPr/>
          </p:nvSpPr>
          <p:spPr>
            <a:xfrm>
              <a:off x="1848464"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3" name="Shape 243"/>
            <p:cNvSpPr/>
            <p:nvPr/>
          </p:nvSpPr>
          <p:spPr>
            <a:xfrm>
              <a:off x="2148347"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4" name="Shape 244"/>
            <p:cNvSpPr/>
            <p:nvPr/>
          </p:nvSpPr>
          <p:spPr>
            <a:xfrm>
              <a:off x="2448230"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5" name="Shape 245"/>
            <p:cNvSpPr/>
            <p:nvPr/>
          </p:nvSpPr>
          <p:spPr>
            <a:xfrm>
              <a:off x="2748113"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6" name="Shape 246"/>
            <p:cNvSpPr/>
            <p:nvPr/>
          </p:nvSpPr>
          <p:spPr>
            <a:xfrm>
              <a:off x="3047996"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7" name="Shape 247"/>
            <p:cNvSpPr/>
            <p:nvPr/>
          </p:nvSpPr>
          <p:spPr>
            <a:xfrm>
              <a:off x="3347879"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8" name="Shape 248"/>
            <p:cNvSpPr/>
            <p:nvPr/>
          </p:nvSpPr>
          <p:spPr>
            <a:xfrm>
              <a:off x="3647762"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49" name="Shape 249"/>
            <p:cNvSpPr/>
            <p:nvPr/>
          </p:nvSpPr>
          <p:spPr>
            <a:xfrm>
              <a:off x="3947645"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50" name="Shape 250"/>
            <p:cNvSpPr/>
            <p:nvPr/>
          </p:nvSpPr>
          <p:spPr>
            <a:xfrm>
              <a:off x="424752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51" name="Shape 251"/>
            <p:cNvSpPr/>
            <p:nvPr/>
          </p:nvSpPr>
          <p:spPr>
            <a:xfrm>
              <a:off x="454741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52" name="Shape 252"/>
            <p:cNvSpPr/>
            <p:nvPr/>
          </p:nvSpPr>
          <p:spPr>
            <a:xfrm>
              <a:off x="4847294"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53" name="Shape 253"/>
            <p:cNvSpPr/>
            <p:nvPr/>
          </p:nvSpPr>
          <p:spPr>
            <a:xfrm>
              <a:off x="2580961" y="2443315"/>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54" name="Shape 254"/>
            <p:cNvCxnSpPr>
              <a:stCxn id="240" idx="0"/>
              <a:endCxn id="253" idx="4"/>
            </p:cNvCxnSpPr>
            <p:nvPr/>
          </p:nvCxnSpPr>
          <p:spPr>
            <a:xfrm rot="10800000" flipH="1">
              <a:off x="1346948" y="2762797"/>
              <a:ext cx="1393500" cy="619500"/>
            </a:xfrm>
            <a:prstGeom prst="straightConnector1">
              <a:avLst/>
            </a:prstGeom>
            <a:noFill/>
            <a:ln w="9525" cap="flat" cmpd="sng">
              <a:solidFill>
                <a:schemeClr val="dk1"/>
              </a:solidFill>
              <a:prstDash val="solid"/>
              <a:round/>
              <a:headEnd type="none" w="med" len="med"/>
              <a:tailEnd type="none" w="med" len="med"/>
            </a:ln>
          </p:spPr>
        </p:cxnSp>
        <p:cxnSp>
          <p:nvCxnSpPr>
            <p:cNvPr id="255" name="Shape 255"/>
            <p:cNvCxnSpPr>
              <a:stCxn id="241" idx="0"/>
              <a:endCxn id="253" idx="4"/>
            </p:cNvCxnSpPr>
            <p:nvPr/>
          </p:nvCxnSpPr>
          <p:spPr>
            <a:xfrm rot="10800000" flipH="1">
              <a:off x="1646831" y="2762797"/>
              <a:ext cx="1094100" cy="619500"/>
            </a:xfrm>
            <a:prstGeom prst="straightConnector1">
              <a:avLst/>
            </a:prstGeom>
            <a:noFill/>
            <a:ln w="9525" cap="flat" cmpd="sng">
              <a:solidFill>
                <a:schemeClr val="dk1"/>
              </a:solidFill>
              <a:prstDash val="solid"/>
              <a:round/>
              <a:headEnd type="none" w="med" len="med"/>
              <a:tailEnd type="none" w="med" len="med"/>
            </a:ln>
          </p:spPr>
        </p:cxnSp>
        <p:cxnSp>
          <p:nvCxnSpPr>
            <p:cNvPr id="256" name="Shape 256"/>
            <p:cNvCxnSpPr>
              <a:stCxn id="242" idx="0"/>
              <a:endCxn id="253" idx="4"/>
            </p:cNvCxnSpPr>
            <p:nvPr/>
          </p:nvCxnSpPr>
          <p:spPr>
            <a:xfrm rot="10800000" flipH="1">
              <a:off x="1946714" y="2762797"/>
              <a:ext cx="794100" cy="619500"/>
            </a:xfrm>
            <a:prstGeom prst="straightConnector1">
              <a:avLst/>
            </a:prstGeom>
            <a:noFill/>
            <a:ln w="9525" cap="flat" cmpd="sng">
              <a:solidFill>
                <a:schemeClr val="dk1"/>
              </a:solidFill>
              <a:prstDash val="solid"/>
              <a:round/>
              <a:headEnd type="none" w="med" len="med"/>
              <a:tailEnd type="none" w="med" len="med"/>
            </a:ln>
          </p:spPr>
        </p:cxnSp>
        <p:cxnSp>
          <p:nvCxnSpPr>
            <p:cNvPr id="257" name="Shape 257"/>
            <p:cNvCxnSpPr>
              <a:stCxn id="243" idx="0"/>
              <a:endCxn id="253" idx="4"/>
            </p:cNvCxnSpPr>
            <p:nvPr/>
          </p:nvCxnSpPr>
          <p:spPr>
            <a:xfrm rot="10800000" flipH="1">
              <a:off x="2246597" y="2762797"/>
              <a:ext cx="494100" cy="619500"/>
            </a:xfrm>
            <a:prstGeom prst="straightConnector1">
              <a:avLst/>
            </a:prstGeom>
            <a:noFill/>
            <a:ln w="9525" cap="flat" cmpd="sng">
              <a:solidFill>
                <a:schemeClr val="dk1"/>
              </a:solidFill>
              <a:prstDash val="solid"/>
              <a:round/>
              <a:headEnd type="none" w="med" len="med"/>
              <a:tailEnd type="none" w="med" len="med"/>
            </a:ln>
          </p:spPr>
        </p:cxnSp>
        <p:cxnSp>
          <p:nvCxnSpPr>
            <p:cNvPr id="258" name="Shape 258"/>
            <p:cNvCxnSpPr>
              <a:stCxn id="244" idx="0"/>
              <a:endCxn id="253" idx="4"/>
            </p:cNvCxnSpPr>
            <p:nvPr/>
          </p:nvCxnSpPr>
          <p:spPr>
            <a:xfrm rot="10800000" flipH="1">
              <a:off x="2546480" y="2762797"/>
              <a:ext cx="194400" cy="619500"/>
            </a:xfrm>
            <a:prstGeom prst="straightConnector1">
              <a:avLst/>
            </a:prstGeom>
            <a:noFill/>
            <a:ln w="9525" cap="flat" cmpd="sng">
              <a:solidFill>
                <a:schemeClr val="dk1"/>
              </a:solidFill>
              <a:prstDash val="solid"/>
              <a:round/>
              <a:headEnd type="none" w="med" len="med"/>
              <a:tailEnd type="none" w="med" len="med"/>
            </a:ln>
          </p:spPr>
        </p:cxnSp>
        <p:cxnSp>
          <p:nvCxnSpPr>
            <p:cNvPr id="259" name="Shape 259"/>
            <p:cNvCxnSpPr>
              <a:stCxn id="245" idx="0"/>
              <a:endCxn id="253" idx="4"/>
            </p:cNvCxnSpPr>
            <p:nvPr/>
          </p:nvCxnSpPr>
          <p:spPr>
            <a:xfrm rot="10800000">
              <a:off x="2740763" y="2762797"/>
              <a:ext cx="105600" cy="619500"/>
            </a:xfrm>
            <a:prstGeom prst="straightConnector1">
              <a:avLst/>
            </a:prstGeom>
            <a:noFill/>
            <a:ln w="9525" cap="flat" cmpd="sng">
              <a:solidFill>
                <a:schemeClr val="dk1"/>
              </a:solidFill>
              <a:prstDash val="solid"/>
              <a:round/>
              <a:headEnd type="none" w="med" len="med"/>
              <a:tailEnd type="none" w="med" len="med"/>
            </a:ln>
          </p:spPr>
        </p:cxnSp>
        <p:cxnSp>
          <p:nvCxnSpPr>
            <p:cNvPr id="260" name="Shape 260"/>
            <p:cNvCxnSpPr>
              <a:stCxn id="246" idx="0"/>
              <a:endCxn id="253" idx="4"/>
            </p:cNvCxnSpPr>
            <p:nvPr/>
          </p:nvCxnSpPr>
          <p:spPr>
            <a:xfrm rot="10800000">
              <a:off x="2740646" y="2762797"/>
              <a:ext cx="405600" cy="619500"/>
            </a:xfrm>
            <a:prstGeom prst="straightConnector1">
              <a:avLst/>
            </a:prstGeom>
            <a:noFill/>
            <a:ln w="9525" cap="flat" cmpd="sng">
              <a:solidFill>
                <a:schemeClr val="dk1"/>
              </a:solidFill>
              <a:prstDash val="solid"/>
              <a:round/>
              <a:headEnd type="none" w="med" len="med"/>
              <a:tailEnd type="none" w="med" len="med"/>
            </a:ln>
          </p:spPr>
        </p:cxnSp>
        <p:cxnSp>
          <p:nvCxnSpPr>
            <p:cNvPr id="261" name="Shape 261"/>
            <p:cNvCxnSpPr>
              <a:stCxn id="247" idx="0"/>
              <a:endCxn id="253" idx="4"/>
            </p:cNvCxnSpPr>
            <p:nvPr/>
          </p:nvCxnSpPr>
          <p:spPr>
            <a:xfrm rot="10800000">
              <a:off x="2740529" y="2762797"/>
              <a:ext cx="705600" cy="619500"/>
            </a:xfrm>
            <a:prstGeom prst="straightConnector1">
              <a:avLst/>
            </a:prstGeom>
            <a:noFill/>
            <a:ln w="9525" cap="flat" cmpd="sng">
              <a:solidFill>
                <a:schemeClr val="dk1"/>
              </a:solidFill>
              <a:prstDash val="solid"/>
              <a:round/>
              <a:headEnd type="none" w="med" len="med"/>
              <a:tailEnd type="none" w="med" len="med"/>
            </a:ln>
          </p:spPr>
        </p:cxnSp>
        <p:cxnSp>
          <p:nvCxnSpPr>
            <p:cNvPr id="262" name="Shape 262"/>
            <p:cNvCxnSpPr>
              <a:stCxn id="248" idx="0"/>
              <a:endCxn id="253" idx="4"/>
            </p:cNvCxnSpPr>
            <p:nvPr/>
          </p:nvCxnSpPr>
          <p:spPr>
            <a:xfrm rot="10800000">
              <a:off x="2740712" y="2762797"/>
              <a:ext cx="1005300" cy="619500"/>
            </a:xfrm>
            <a:prstGeom prst="straightConnector1">
              <a:avLst/>
            </a:prstGeom>
            <a:noFill/>
            <a:ln w="9525" cap="flat" cmpd="sng">
              <a:solidFill>
                <a:schemeClr val="dk1"/>
              </a:solidFill>
              <a:prstDash val="solid"/>
              <a:round/>
              <a:headEnd type="none" w="med" len="med"/>
              <a:tailEnd type="none" w="med" len="med"/>
            </a:ln>
          </p:spPr>
        </p:cxnSp>
        <p:cxnSp>
          <p:nvCxnSpPr>
            <p:cNvPr id="263" name="Shape 263"/>
            <p:cNvCxnSpPr>
              <a:stCxn id="249" idx="0"/>
              <a:endCxn id="253" idx="4"/>
            </p:cNvCxnSpPr>
            <p:nvPr/>
          </p:nvCxnSpPr>
          <p:spPr>
            <a:xfrm rot="10800000">
              <a:off x="2740595" y="2762797"/>
              <a:ext cx="1305300" cy="619500"/>
            </a:xfrm>
            <a:prstGeom prst="straightConnector1">
              <a:avLst/>
            </a:prstGeom>
            <a:noFill/>
            <a:ln w="9525" cap="flat" cmpd="sng">
              <a:solidFill>
                <a:schemeClr val="dk1"/>
              </a:solidFill>
              <a:prstDash val="solid"/>
              <a:round/>
              <a:headEnd type="none" w="med" len="med"/>
              <a:tailEnd type="none" w="med" len="med"/>
            </a:ln>
          </p:spPr>
        </p:cxnSp>
        <p:cxnSp>
          <p:nvCxnSpPr>
            <p:cNvPr id="264" name="Shape 264"/>
            <p:cNvCxnSpPr>
              <a:stCxn id="250" idx="0"/>
              <a:endCxn id="253" idx="4"/>
            </p:cNvCxnSpPr>
            <p:nvPr/>
          </p:nvCxnSpPr>
          <p:spPr>
            <a:xfrm rot="10800000">
              <a:off x="2740478" y="2762797"/>
              <a:ext cx="1605300" cy="619500"/>
            </a:xfrm>
            <a:prstGeom prst="straightConnector1">
              <a:avLst/>
            </a:prstGeom>
            <a:noFill/>
            <a:ln w="9525" cap="flat" cmpd="sng">
              <a:solidFill>
                <a:schemeClr val="dk1"/>
              </a:solidFill>
              <a:prstDash val="solid"/>
              <a:round/>
              <a:headEnd type="none" w="med" len="med"/>
              <a:tailEnd type="none" w="med" len="med"/>
            </a:ln>
          </p:spPr>
        </p:cxnSp>
        <p:cxnSp>
          <p:nvCxnSpPr>
            <p:cNvPr id="265" name="Shape 265"/>
            <p:cNvCxnSpPr>
              <a:stCxn id="251" idx="0"/>
              <a:endCxn id="253" idx="4"/>
            </p:cNvCxnSpPr>
            <p:nvPr/>
          </p:nvCxnSpPr>
          <p:spPr>
            <a:xfrm rot="10800000">
              <a:off x="2740961" y="2762797"/>
              <a:ext cx="1904700" cy="619500"/>
            </a:xfrm>
            <a:prstGeom prst="straightConnector1">
              <a:avLst/>
            </a:prstGeom>
            <a:noFill/>
            <a:ln w="9525" cap="flat" cmpd="sng">
              <a:solidFill>
                <a:schemeClr val="dk1"/>
              </a:solidFill>
              <a:prstDash val="solid"/>
              <a:round/>
              <a:headEnd type="none" w="med" len="med"/>
              <a:tailEnd type="none" w="med" len="med"/>
            </a:ln>
          </p:spPr>
        </p:cxnSp>
        <p:cxnSp>
          <p:nvCxnSpPr>
            <p:cNvPr id="266" name="Shape 266"/>
            <p:cNvCxnSpPr>
              <a:stCxn id="252" idx="0"/>
              <a:endCxn id="253" idx="4"/>
            </p:cNvCxnSpPr>
            <p:nvPr/>
          </p:nvCxnSpPr>
          <p:spPr>
            <a:xfrm rot="10800000">
              <a:off x="2740844" y="2762796"/>
              <a:ext cx="2204700" cy="619500"/>
            </a:xfrm>
            <a:prstGeom prst="straightConnector1">
              <a:avLst/>
            </a:prstGeom>
            <a:noFill/>
            <a:ln w="9525" cap="flat" cmpd="sng">
              <a:solidFill>
                <a:schemeClr val="dk1"/>
              </a:solidFill>
              <a:prstDash val="solid"/>
              <a:round/>
              <a:headEnd type="none" w="med" len="med"/>
              <a:tailEnd type="none" w="med" len="med"/>
            </a:ln>
          </p:spPr>
        </p:cxnSp>
        <p:sp>
          <p:nvSpPr>
            <p:cNvPr id="267" name="Shape 267"/>
            <p:cNvSpPr/>
            <p:nvPr/>
          </p:nvSpPr>
          <p:spPr>
            <a:xfrm>
              <a:off x="1248698"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68" name="Shape 268"/>
            <p:cNvSpPr/>
            <p:nvPr/>
          </p:nvSpPr>
          <p:spPr>
            <a:xfrm>
              <a:off x="1548581"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69" name="Shape 269"/>
            <p:cNvSpPr/>
            <p:nvPr/>
          </p:nvSpPr>
          <p:spPr>
            <a:xfrm>
              <a:off x="1848464"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0" name="Shape 270"/>
            <p:cNvSpPr/>
            <p:nvPr/>
          </p:nvSpPr>
          <p:spPr>
            <a:xfrm>
              <a:off x="2148347"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1" name="Shape 271"/>
            <p:cNvSpPr/>
            <p:nvPr/>
          </p:nvSpPr>
          <p:spPr>
            <a:xfrm>
              <a:off x="2448230"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2" name="Shape 272"/>
            <p:cNvSpPr/>
            <p:nvPr/>
          </p:nvSpPr>
          <p:spPr>
            <a:xfrm>
              <a:off x="2748113"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3" name="Shape 273"/>
            <p:cNvSpPr/>
            <p:nvPr/>
          </p:nvSpPr>
          <p:spPr>
            <a:xfrm>
              <a:off x="3047996"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4" name="Shape 274"/>
            <p:cNvSpPr/>
            <p:nvPr/>
          </p:nvSpPr>
          <p:spPr>
            <a:xfrm>
              <a:off x="3347879"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5" name="Shape 275"/>
            <p:cNvSpPr/>
            <p:nvPr/>
          </p:nvSpPr>
          <p:spPr>
            <a:xfrm>
              <a:off x="3647762"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6" name="Shape 276"/>
            <p:cNvSpPr/>
            <p:nvPr/>
          </p:nvSpPr>
          <p:spPr>
            <a:xfrm>
              <a:off x="3947645"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7" name="Shape 277"/>
            <p:cNvSpPr/>
            <p:nvPr/>
          </p:nvSpPr>
          <p:spPr>
            <a:xfrm>
              <a:off x="4247528"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8" name="Shape 278"/>
            <p:cNvSpPr/>
            <p:nvPr/>
          </p:nvSpPr>
          <p:spPr>
            <a:xfrm>
              <a:off x="4547411"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79" name="Shape 279"/>
            <p:cNvSpPr/>
            <p:nvPr/>
          </p:nvSpPr>
          <p:spPr>
            <a:xfrm>
              <a:off x="4847294" y="3382294"/>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80" name="Shape 280"/>
            <p:cNvSpPr/>
            <p:nvPr/>
          </p:nvSpPr>
          <p:spPr>
            <a:xfrm>
              <a:off x="4409758" y="2443315"/>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281" name="Shape 281"/>
            <p:cNvCxnSpPr>
              <a:stCxn id="267" idx="0"/>
              <a:endCxn id="280" idx="4"/>
            </p:cNvCxnSpPr>
            <p:nvPr/>
          </p:nvCxnSpPr>
          <p:spPr>
            <a:xfrm rot="10800000" flipH="1">
              <a:off x="1346948" y="2762795"/>
              <a:ext cx="3222300" cy="619500"/>
            </a:xfrm>
            <a:prstGeom prst="straightConnector1">
              <a:avLst/>
            </a:prstGeom>
            <a:noFill/>
            <a:ln w="9525" cap="flat" cmpd="sng">
              <a:solidFill>
                <a:schemeClr val="dk1"/>
              </a:solidFill>
              <a:prstDash val="solid"/>
              <a:round/>
              <a:headEnd type="none" w="med" len="med"/>
              <a:tailEnd type="none" w="med" len="med"/>
            </a:ln>
          </p:spPr>
        </p:cxnSp>
        <p:cxnSp>
          <p:nvCxnSpPr>
            <p:cNvPr id="282" name="Shape 282"/>
            <p:cNvCxnSpPr>
              <a:stCxn id="268" idx="0"/>
              <a:endCxn id="280" idx="4"/>
            </p:cNvCxnSpPr>
            <p:nvPr/>
          </p:nvCxnSpPr>
          <p:spPr>
            <a:xfrm rot="10800000" flipH="1">
              <a:off x="1646831" y="2762795"/>
              <a:ext cx="2922900" cy="619500"/>
            </a:xfrm>
            <a:prstGeom prst="straightConnector1">
              <a:avLst/>
            </a:prstGeom>
            <a:noFill/>
            <a:ln w="9525" cap="flat" cmpd="sng">
              <a:solidFill>
                <a:schemeClr val="dk1"/>
              </a:solidFill>
              <a:prstDash val="solid"/>
              <a:round/>
              <a:headEnd type="none" w="med" len="med"/>
              <a:tailEnd type="none" w="med" len="med"/>
            </a:ln>
          </p:spPr>
        </p:cxnSp>
        <p:cxnSp>
          <p:nvCxnSpPr>
            <p:cNvPr id="283" name="Shape 283"/>
            <p:cNvCxnSpPr>
              <a:stCxn id="269" idx="0"/>
              <a:endCxn id="280" idx="4"/>
            </p:cNvCxnSpPr>
            <p:nvPr/>
          </p:nvCxnSpPr>
          <p:spPr>
            <a:xfrm rot="10800000" flipH="1">
              <a:off x="1946714" y="2762795"/>
              <a:ext cx="2622900" cy="619500"/>
            </a:xfrm>
            <a:prstGeom prst="straightConnector1">
              <a:avLst/>
            </a:prstGeom>
            <a:noFill/>
            <a:ln w="9525" cap="flat" cmpd="sng">
              <a:solidFill>
                <a:schemeClr val="dk1"/>
              </a:solidFill>
              <a:prstDash val="solid"/>
              <a:round/>
              <a:headEnd type="none" w="med" len="med"/>
              <a:tailEnd type="none" w="med" len="med"/>
            </a:ln>
          </p:spPr>
        </p:cxnSp>
        <p:cxnSp>
          <p:nvCxnSpPr>
            <p:cNvPr id="284" name="Shape 284"/>
            <p:cNvCxnSpPr>
              <a:stCxn id="270" idx="0"/>
              <a:endCxn id="280" idx="4"/>
            </p:cNvCxnSpPr>
            <p:nvPr/>
          </p:nvCxnSpPr>
          <p:spPr>
            <a:xfrm rot="10800000" flipH="1">
              <a:off x="2246597" y="2762795"/>
              <a:ext cx="2322900" cy="619500"/>
            </a:xfrm>
            <a:prstGeom prst="straightConnector1">
              <a:avLst/>
            </a:prstGeom>
            <a:noFill/>
            <a:ln w="9525" cap="flat" cmpd="sng">
              <a:solidFill>
                <a:schemeClr val="dk1"/>
              </a:solidFill>
              <a:prstDash val="solid"/>
              <a:round/>
              <a:headEnd type="none" w="med" len="med"/>
              <a:tailEnd type="none" w="med" len="med"/>
            </a:ln>
          </p:spPr>
        </p:cxnSp>
        <p:cxnSp>
          <p:nvCxnSpPr>
            <p:cNvPr id="285" name="Shape 285"/>
            <p:cNvCxnSpPr>
              <a:stCxn id="271" idx="0"/>
              <a:endCxn id="280" idx="4"/>
            </p:cNvCxnSpPr>
            <p:nvPr/>
          </p:nvCxnSpPr>
          <p:spPr>
            <a:xfrm rot="10800000" flipH="1">
              <a:off x="2546480" y="2762795"/>
              <a:ext cx="2023200" cy="619500"/>
            </a:xfrm>
            <a:prstGeom prst="straightConnector1">
              <a:avLst/>
            </a:prstGeom>
            <a:noFill/>
            <a:ln w="9525" cap="flat" cmpd="sng">
              <a:solidFill>
                <a:schemeClr val="dk1"/>
              </a:solidFill>
              <a:prstDash val="solid"/>
              <a:round/>
              <a:headEnd type="none" w="med" len="med"/>
              <a:tailEnd type="none" w="med" len="med"/>
            </a:ln>
          </p:spPr>
        </p:cxnSp>
        <p:cxnSp>
          <p:nvCxnSpPr>
            <p:cNvPr id="286" name="Shape 286"/>
            <p:cNvCxnSpPr>
              <a:stCxn id="272" idx="0"/>
              <a:endCxn id="280" idx="4"/>
            </p:cNvCxnSpPr>
            <p:nvPr/>
          </p:nvCxnSpPr>
          <p:spPr>
            <a:xfrm rot="10800000" flipH="1">
              <a:off x="2846363" y="2762795"/>
              <a:ext cx="1723200" cy="619500"/>
            </a:xfrm>
            <a:prstGeom prst="straightConnector1">
              <a:avLst/>
            </a:prstGeom>
            <a:noFill/>
            <a:ln w="9525" cap="flat" cmpd="sng">
              <a:solidFill>
                <a:schemeClr val="dk1"/>
              </a:solidFill>
              <a:prstDash val="solid"/>
              <a:round/>
              <a:headEnd type="none" w="med" len="med"/>
              <a:tailEnd type="none" w="med" len="med"/>
            </a:ln>
          </p:spPr>
        </p:cxnSp>
        <p:cxnSp>
          <p:nvCxnSpPr>
            <p:cNvPr id="287" name="Shape 287"/>
            <p:cNvCxnSpPr>
              <a:stCxn id="273" idx="0"/>
              <a:endCxn id="280" idx="4"/>
            </p:cNvCxnSpPr>
            <p:nvPr/>
          </p:nvCxnSpPr>
          <p:spPr>
            <a:xfrm rot="10800000" flipH="1">
              <a:off x="3146246" y="2762795"/>
              <a:ext cx="1423200" cy="619500"/>
            </a:xfrm>
            <a:prstGeom prst="straightConnector1">
              <a:avLst/>
            </a:prstGeom>
            <a:noFill/>
            <a:ln w="9525" cap="flat" cmpd="sng">
              <a:solidFill>
                <a:schemeClr val="dk1"/>
              </a:solidFill>
              <a:prstDash val="solid"/>
              <a:round/>
              <a:headEnd type="none" w="med" len="med"/>
              <a:tailEnd type="none" w="med" len="med"/>
            </a:ln>
          </p:spPr>
        </p:cxnSp>
        <p:cxnSp>
          <p:nvCxnSpPr>
            <p:cNvPr id="288" name="Shape 288"/>
            <p:cNvCxnSpPr>
              <a:stCxn id="274" idx="0"/>
              <a:endCxn id="280" idx="4"/>
            </p:cNvCxnSpPr>
            <p:nvPr/>
          </p:nvCxnSpPr>
          <p:spPr>
            <a:xfrm rot="10800000" flipH="1">
              <a:off x="3446129" y="2762795"/>
              <a:ext cx="1123200" cy="619500"/>
            </a:xfrm>
            <a:prstGeom prst="straightConnector1">
              <a:avLst/>
            </a:prstGeom>
            <a:noFill/>
            <a:ln w="9525" cap="flat" cmpd="sng">
              <a:solidFill>
                <a:schemeClr val="dk1"/>
              </a:solidFill>
              <a:prstDash val="solid"/>
              <a:round/>
              <a:headEnd type="none" w="med" len="med"/>
              <a:tailEnd type="none" w="med" len="med"/>
            </a:ln>
          </p:spPr>
        </p:cxnSp>
        <p:cxnSp>
          <p:nvCxnSpPr>
            <p:cNvPr id="289" name="Shape 289"/>
            <p:cNvCxnSpPr>
              <a:stCxn id="275" idx="0"/>
              <a:endCxn id="280" idx="4"/>
            </p:cNvCxnSpPr>
            <p:nvPr/>
          </p:nvCxnSpPr>
          <p:spPr>
            <a:xfrm rot="10800000" flipH="1">
              <a:off x="3746012" y="2762795"/>
              <a:ext cx="823500" cy="619500"/>
            </a:xfrm>
            <a:prstGeom prst="straightConnector1">
              <a:avLst/>
            </a:prstGeom>
            <a:noFill/>
            <a:ln w="9525" cap="flat" cmpd="sng">
              <a:solidFill>
                <a:schemeClr val="dk1"/>
              </a:solidFill>
              <a:prstDash val="solid"/>
              <a:round/>
              <a:headEnd type="none" w="med" len="med"/>
              <a:tailEnd type="none" w="med" len="med"/>
            </a:ln>
          </p:spPr>
        </p:cxnSp>
        <p:cxnSp>
          <p:nvCxnSpPr>
            <p:cNvPr id="290" name="Shape 290"/>
            <p:cNvCxnSpPr>
              <a:stCxn id="276" idx="0"/>
              <a:endCxn id="280" idx="4"/>
            </p:cNvCxnSpPr>
            <p:nvPr/>
          </p:nvCxnSpPr>
          <p:spPr>
            <a:xfrm rot="10800000" flipH="1">
              <a:off x="4045895" y="2762795"/>
              <a:ext cx="523500" cy="619500"/>
            </a:xfrm>
            <a:prstGeom prst="straightConnector1">
              <a:avLst/>
            </a:prstGeom>
            <a:noFill/>
            <a:ln w="9525" cap="flat" cmpd="sng">
              <a:solidFill>
                <a:schemeClr val="dk1"/>
              </a:solidFill>
              <a:prstDash val="solid"/>
              <a:round/>
              <a:headEnd type="none" w="med" len="med"/>
              <a:tailEnd type="none" w="med" len="med"/>
            </a:ln>
          </p:spPr>
        </p:cxnSp>
        <p:cxnSp>
          <p:nvCxnSpPr>
            <p:cNvPr id="291" name="Shape 291"/>
            <p:cNvCxnSpPr>
              <a:stCxn id="277" idx="0"/>
              <a:endCxn id="280" idx="4"/>
            </p:cNvCxnSpPr>
            <p:nvPr/>
          </p:nvCxnSpPr>
          <p:spPr>
            <a:xfrm rot="10800000" flipH="1">
              <a:off x="4345778" y="2762795"/>
              <a:ext cx="223500" cy="619500"/>
            </a:xfrm>
            <a:prstGeom prst="straightConnector1">
              <a:avLst/>
            </a:prstGeom>
            <a:noFill/>
            <a:ln w="9525" cap="flat" cmpd="sng">
              <a:solidFill>
                <a:schemeClr val="dk1"/>
              </a:solidFill>
              <a:prstDash val="solid"/>
              <a:round/>
              <a:headEnd type="none" w="med" len="med"/>
              <a:tailEnd type="none" w="med" len="med"/>
            </a:ln>
          </p:spPr>
        </p:cxnSp>
        <p:cxnSp>
          <p:nvCxnSpPr>
            <p:cNvPr id="292" name="Shape 292"/>
            <p:cNvCxnSpPr>
              <a:stCxn id="278" idx="0"/>
              <a:endCxn id="280" idx="4"/>
            </p:cNvCxnSpPr>
            <p:nvPr/>
          </p:nvCxnSpPr>
          <p:spPr>
            <a:xfrm rot="10800000">
              <a:off x="4569761" y="2762795"/>
              <a:ext cx="75900" cy="619500"/>
            </a:xfrm>
            <a:prstGeom prst="straightConnector1">
              <a:avLst/>
            </a:prstGeom>
            <a:noFill/>
            <a:ln w="9525" cap="flat" cmpd="sng">
              <a:solidFill>
                <a:schemeClr val="dk1"/>
              </a:solidFill>
              <a:prstDash val="solid"/>
              <a:round/>
              <a:headEnd type="none" w="med" len="med"/>
              <a:tailEnd type="none" w="med" len="med"/>
            </a:ln>
          </p:spPr>
        </p:cxnSp>
        <p:cxnSp>
          <p:nvCxnSpPr>
            <p:cNvPr id="293" name="Shape 293"/>
            <p:cNvCxnSpPr>
              <a:stCxn id="279" idx="0"/>
              <a:endCxn id="280" idx="4"/>
            </p:cNvCxnSpPr>
            <p:nvPr/>
          </p:nvCxnSpPr>
          <p:spPr>
            <a:xfrm rot="10800000">
              <a:off x="4569644" y="2762794"/>
              <a:ext cx="375900" cy="619500"/>
            </a:xfrm>
            <a:prstGeom prst="straightConnector1">
              <a:avLst/>
            </a:prstGeom>
            <a:noFill/>
            <a:ln w="9525" cap="flat" cmpd="sng">
              <a:solidFill>
                <a:schemeClr val="dk1"/>
              </a:solidFill>
              <a:prstDash val="solid"/>
              <a:round/>
              <a:headEnd type="none" w="med" len="med"/>
              <a:tailEnd type="none" w="med" len="med"/>
            </a:ln>
          </p:spPr>
        </p:cxnSp>
        <p:sp>
          <p:nvSpPr>
            <p:cNvPr id="294" name="Shape 294"/>
            <p:cNvSpPr/>
            <p:nvPr/>
          </p:nvSpPr>
          <p:spPr>
            <a:xfrm>
              <a:off x="1248698"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95" name="Shape 295"/>
            <p:cNvSpPr/>
            <p:nvPr/>
          </p:nvSpPr>
          <p:spPr>
            <a:xfrm>
              <a:off x="1548581"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96" name="Shape 296"/>
            <p:cNvSpPr/>
            <p:nvPr/>
          </p:nvSpPr>
          <p:spPr>
            <a:xfrm>
              <a:off x="1848464"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97" name="Shape 297"/>
            <p:cNvSpPr/>
            <p:nvPr/>
          </p:nvSpPr>
          <p:spPr>
            <a:xfrm>
              <a:off x="2148347"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98" name="Shape 298"/>
            <p:cNvSpPr/>
            <p:nvPr/>
          </p:nvSpPr>
          <p:spPr>
            <a:xfrm>
              <a:off x="2448230"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299" name="Shape 299"/>
            <p:cNvSpPr/>
            <p:nvPr/>
          </p:nvSpPr>
          <p:spPr>
            <a:xfrm>
              <a:off x="2748113"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0" name="Shape 300"/>
            <p:cNvSpPr/>
            <p:nvPr/>
          </p:nvSpPr>
          <p:spPr>
            <a:xfrm>
              <a:off x="3047996"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1" name="Shape 301"/>
            <p:cNvSpPr/>
            <p:nvPr/>
          </p:nvSpPr>
          <p:spPr>
            <a:xfrm>
              <a:off x="3347879"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2" name="Shape 302"/>
            <p:cNvSpPr/>
            <p:nvPr/>
          </p:nvSpPr>
          <p:spPr>
            <a:xfrm>
              <a:off x="3647762"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3" name="Shape 303"/>
            <p:cNvSpPr/>
            <p:nvPr/>
          </p:nvSpPr>
          <p:spPr>
            <a:xfrm>
              <a:off x="3947645"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4" name="Shape 304"/>
            <p:cNvSpPr/>
            <p:nvPr/>
          </p:nvSpPr>
          <p:spPr>
            <a:xfrm>
              <a:off x="4247528"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5" name="Shape 305"/>
            <p:cNvSpPr/>
            <p:nvPr/>
          </p:nvSpPr>
          <p:spPr>
            <a:xfrm>
              <a:off x="4547411"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6" name="Shape 306"/>
            <p:cNvSpPr/>
            <p:nvPr/>
          </p:nvSpPr>
          <p:spPr>
            <a:xfrm>
              <a:off x="4847294"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307" name="Shape 307"/>
            <p:cNvSpPr/>
            <p:nvPr/>
          </p:nvSpPr>
          <p:spPr>
            <a:xfrm>
              <a:off x="3495359" y="2443315"/>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308" name="Shape 308"/>
            <p:cNvCxnSpPr>
              <a:stCxn id="294" idx="0"/>
              <a:endCxn id="307" idx="4"/>
            </p:cNvCxnSpPr>
            <p:nvPr/>
          </p:nvCxnSpPr>
          <p:spPr>
            <a:xfrm rot="10800000" flipH="1">
              <a:off x="1346948" y="2762796"/>
              <a:ext cx="2307900" cy="619500"/>
            </a:xfrm>
            <a:prstGeom prst="straightConnector1">
              <a:avLst/>
            </a:prstGeom>
            <a:noFill/>
            <a:ln w="9525" cap="flat" cmpd="sng">
              <a:solidFill>
                <a:schemeClr val="dk1"/>
              </a:solidFill>
              <a:prstDash val="solid"/>
              <a:round/>
              <a:headEnd type="none" w="med" len="med"/>
              <a:tailEnd type="none" w="med" len="med"/>
            </a:ln>
          </p:spPr>
        </p:cxnSp>
        <p:cxnSp>
          <p:nvCxnSpPr>
            <p:cNvPr id="309" name="Shape 309"/>
            <p:cNvCxnSpPr>
              <a:stCxn id="295" idx="0"/>
              <a:endCxn id="307" idx="4"/>
            </p:cNvCxnSpPr>
            <p:nvPr/>
          </p:nvCxnSpPr>
          <p:spPr>
            <a:xfrm rot="10800000" flipH="1">
              <a:off x="1646831" y="2762796"/>
              <a:ext cx="2008500" cy="619500"/>
            </a:xfrm>
            <a:prstGeom prst="straightConnector1">
              <a:avLst/>
            </a:prstGeom>
            <a:noFill/>
            <a:ln w="9525" cap="flat" cmpd="sng">
              <a:solidFill>
                <a:schemeClr val="dk1"/>
              </a:solidFill>
              <a:prstDash val="solid"/>
              <a:round/>
              <a:headEnd type="none" w="med" len="med"/>
              <a:tailEnd type="none" w="med" len="med"/>
            </a:ln>
          </p:spPr>
        </p:cxnSp>
        <p:cxnSp>
          <p:nvCxnSpPr>
            <p:cNvPr id="310" name="Shape 310"/>
            <p:cNvCxnSpPr>
              <a:stCxn id="296" idx="0"/>
              <a:endCxn id="307" idx="4"/>
            </p:cNvCxnSpPr>
            <p:nvPr/>
          </p:nvCxnSpPr>
          <p:spPr>
            <a:xfrm rot="10800000" flipH="1">
              <a:off x="1946714" y="2762796"/>
              <a:ext cx="1708500" cy="619500"/>
            </a:xfrm>
            <a:prstGeom prst="straightConnector1">
              <a:avLst/>
            </a:prstGeom>
            <a:noFill/>
            <a:ln w="9525" cap="flat" cmpd="sng">
              <a:solidFill>
                <a:schemeClr val="dk1"/>
              </a:solidFill>
              <a:prstDash val="solid"/>
              <a:round/>
              <a:headEnd type="none" w="med" len="med"/>
              <a:tailEnd type="none" w="med" len="med"/>
            </a:ln>
          </p:spPr>
        </p:cxnSp>
        <p:cxnSp>
          <p:nvCxnSpPr>
            <p:cNvPr id="311" name="Shape 311"/>
            <p:cNvCxnSpPr>
              <a:stCxn id="297" idx="0"/>
              <a:endCxn id="307" idx="4"/>
            </p:cNvCxnSpPr>
            <p:nvPr/>
          </p:nvCxnSpPr>
          <p:spPr>
            <a:xfrm rot="10800000" flipH="1">
              <a:off x="2246597" y="2762796"/>
              <a:ext cx="1408500" cy="619500"/>
            </a:xfrm>
            <a:prstGeom prst="straightConnector1">
              <a:avLst/>
            </a:prstGeom>
            <a:noFill/>
            <a:ln w="9525" cap="flat" cmpd="sng">
              <a:solidFill>
                <a:schemeClr val="dk1"/>
              </a:solidFill>
              <a:prstDash val="solid"/>
              <a:round/>
              <a:headEnd type="none" w="med" len="med"/>
              <a:tailEnd type="none" w="med" len="med"/>
            </a:ln>
          </p:spPr>
        </p:cxnSp>
        <p:cxnSp>
          <p:nvCxnSpPr>
            <p:cNvPr id="312" name="Shape 312"/>
            <p:cNvCxnSpPr>
              <a:stCxn id="298" idx="0"/>
              <a:endCxn id="307" idx="4"/>
            </p:cNvCxnSpPr>
            <p:nvPr/>
          </p:nvCxnSpPr>
          <p:spPr>
            <a:xfrm rot="10800000" flipH="1">
              <a:off x="2546480" y="2762796"/>
              <a:ext cx="1108800" cy="619500"/>
            </a:xfrm>
            <a:prstGeom prst="straightConnector1">
              <a:avLst/>
            </a:prstGeom>
            <a:noFill/>
            <a:ln w="9525" cap="flat" cmpd="sng">
              <a:solidFill>
                <a:schemeClr val="dk1"/>
              </a:solidFill>
              <a:prstDash val="solid"/>
              <a:round/>
              <a:headEnd type="none" w="med" len="med"/>
              <a:tailEnd type="none" w="med" len="med"/>
            </a:ln>
          </p:spPr>
        </p:cxnSp>
        <p:cxnSp>
          <p:nvCxnSpPr>
            <p:cNvPr id="313" name="Shape 313"/>
            <p:cNvCxnSpPr>
              <a:stCxn id="299" idx="0"/>
              <a:endCxn id="307" idx="4"/>
            </p:cNvCxnSpPr>
            <p:nvPr/>
          </p:nvCxnSpPr>
          <p:spPr>
            <a:xfrm rot="10800000" flipH="1">
              <a:off x="2846363" y="2762796"/>
              <a:ext cx="808800" cy="619500"/>
            </a:xfrm>
            <a:prstGeom prst="straightConnector1">
              <a:avLst/>
            </a:prstGeom>
            <a:noFill/>
            <a:ln w="9525" cap="flat" cmpd="sng">
              <a:solidFill>
                <a:schemeClr val="dk1"/>
              </a:solidFill>
              <a:prstDash val="solid"/>
              <a:round/>
              <a:headEnd type="none" w="med" len="med"/>
              <a:tailEnd type="none" w="med" len="med"/>
            </a:ln>
          </p:spPr>
        </p:cxnSp>
        <p:cxnSp>
          <p:nvCxnSpPr>
            <p:cNvPr id="314" name="Shape 314"/>
            <p:cNvCxnSpPr>
              <a:stCxn id="300" idx="0"/>
              <a:endCxn id="307" idx="4"/>
            </p:cNvCxnSpPr>
            <p:nvPr/>
          </p:nvCxnSpPr>
          <p:spPr>
            <a:xfrm rot="10800000" flipH="1">
              <a:off x="3146246" y="2762796"/>
              <a:ext cx="508800" cy="619500"/>
            </a:xfrm>
            <a:prstGeom prst="straightConnector1">
              <a:avLst/>
            </a:prstGeom>
            <a:noFill/>
            <a:ln w="9525" cap="flat" cmpd="sng">
              <a:solidFill>
                <a:schemeClr val="dk1"/>
              </a:solidFill>
              <a:prstDash val="solid"/>
              <a:round/>
              <a:headEnd type="none" w="med" len="med"/>
              <a:tailEnd type="none" w="med" len="med"/>
            </a:ln>
          </p:spPr>
        </p:cxnSp>
        <p:cxnSp>
          <p:nvCxnSpPr>
            <p:cNvPr id="315" name="Shape 315"/>
            <p:cNvCxnSpPr>
              <a:stCxn id="301" idx="0"/>
              <a:endCxn id="307" idx="4"/>
            </p:cNvCxnSpPr>
            <p:nvPr/>
          </p:nvCxnSpPr>
          <p:spPr>
            <a:xfrm rot="10800000" flipH="1">
              <a:off x="3446129" y="2762796"/>
              <a:ext cx="208800" cy="619500"/>
            </a:xfrm>
            <a:prstGeom prst="straightConnector1">
              <a:avLst/>
            </a:prstGeom>
            <a:noFill/>
            <a:ln w="9525" cap="flat" cmpd="sng">
              <a:solidFill>
                <a:schemeClr val="dk1"/>
              </a:solidFill>
              <a:prstDash val="solid"/>
              <a:round/>
              <a:headEnd type="none" w="med" len="med"/>
              <a:tailEnd type="none" w="med" len="med"/>
            </a:ln>
          </p:spPr>
        </p:cxnSp>
        <p:cxnSp>
          <p:nvCxnSpPr>
            <p:cNvPr id="316" name="Shape 316"/>
            <p:cNvCxnSpPr>
              <a:stCxn id="302" idx="0"/>
              <a:endCxn id="307" idx="4"/>
            </p:cNvCxnSpPr>
            <p:nvPr/>
          </p:nvCxnSpPr>
          <p:spPr>
            <a:xfrm rot="10800000">
              <a:off x="3655112" y="2762796"/>
              <a:ext cx="90900" cy="619500"/>
            </a:xfrm>
            <a:prstGeom prst="straightConnector1">
              <a:avLst/>
            </a:prstGeom>
            <a:noFill/>
            <a:ln w="9525" cap="flat" cmpd="sng">
              <a:solidFill>
                <a:schemeClr val="dk1"/>
              </a:solidFill>
              <a:prstDash val="solid"/>
              <a:round/>
              <a:headEnd type="none" w="med" len="med"/>
              <a:tailEnd type="none" w="med" len="med"/>
            </a:ln>
          </p:spPr>
        </p:cxnSp>
        <p:cxnSp>
          <p:nvCxnSpPr>
            <p:cNvPr id="317" name="Shape 317"/>
            <p:cNvCxnSpPr>
              <a:stCxn id="303" idx="0"/>
              <a:endCxn id="307" idx="4"/>
            </p:cNvCxnSpPr>
            <p:nvPr/>
          </p:nvCxnSpPr>
          <p:spPr>
            <a:xfrm rot="10800000">
              <a:off x="3654995" y="2762796"/>
              <a:ext cx="390900" cy="619500"/>
            </a:xfrm>
            <a:prstGeom prst="straightConnector1">
              <a:avLst/>
            </a:prstGeom>
            <a:noFill/>
            <a:ln w="9525" cap="flat" cmpd="sng">
              <a:solidFill>
                <a:schemeClr val="dk1"/>
              </a:solidFill>
              <a:prstDash val="solid"/>
              <a:round/>
              <a:headEnd type="none" w="med" len="med"/>
              <a:tailEnd type="none" w="med" len="med"/>
            </a:ln>
          </p:spPr>
        </p:cxnSp>
        <p:cxnSp>
          <p:nvCxnSpPr>
            <p:cNvPr id="318" name="Shape 318"/>
            <p:cNvCxnSpPr>
              <a:stCxn id="304" idx="0"/>
              <a:endCxn id="307" idx="4"/>
            </p:cNvCxnSpPr>
            <p:nvPr/>
          </p:nvCxnSpPr>
          <p:spPr>
            <a:xfrm rot="10800000">
              <a:off x="3654878" y="2762796"/>
              <a:ext cx="690900" cy="619500"/>
            </a:xfrm>
            <a:prstGeom prst="straightConnector1">
              <a:avLst/>
            </a:prstGeom>
            <a:noFill/>
            <a:ln w="9525" cap="flat" cmpd="sng">
              <a:solidFill>
                <a:schemeClr val="dk1"/>
              </a:solidFill>
              <a:prstDash val="solid"/>
              <a:round/>
              <a:headEnd type="none" w="med" len="med"/>
              <a:tailEnd type="none" w="med" len="med"/>
            </a:ln>
          </p:spPr>
        </p:cxnSp>
        <p:cxnSp>
          <p:nvCxnSpPr>
            <p:cNvPr id="319" name="Shape 319"/>
            <p:cNvCxnSpPr>
              <a:stCxn id="305" idx="0"/>
              <a:endCxn id="307" idx="4"/>
            </p:cNvCxnSpPr>
            <p:nvPr/>
          </p:nvCxnSpPr>
          <p:spPr>
            <a:xfrm rot="10800000">
              <a:off x="3655361" y="2762796"/>
              <a:ext cx="990300" cy="619500"/>
            </a:xfrm>
            <a:prstGeom prst="straightConnector1">
              <a:avLst/>
            </a:prstGeom>
            <a:noFill/>
            <a:ln w="9525" cap="flat" cmpd="sng">
              <a:solidFill>
                <a:schemeClr val="dk1"/>
              </a:solidFill>
              <a:prstDash val="solid"/>
              <a:round/>
              <a:headEnd type="none" w="med" len="med"/>
              <a:tailEnd type="none" w="med" len="med"/>
            </a:ln>
          </p:spPr>
        </p:cxnSp>
        <p:cxnSp>
          <p:nvCxnSpPr>
            <p:cNvPr id="320" name="Shape 320"/>
            <p:cNvCxnSpPr>
              <a:stCxn id="306" idx="0"/>
              <a:endCxn id="307" idx="4"/>
            </p:cNvCxnSpPr>
            <p:nvPr/>
          </p:nvCxnSpPr>
          <p:spPr>
            <a:xfrm rot="10800000">
              <a:off x="3655244" y="2762795"/>
              <a:ext cx="1290300" cy="619500"/>
            </a:xfrm>
            <a:prstGeom prst="straightConnector1">
              <a:avLst/>
            </a:prstGeom>
            <a:noFill/>
            <a:ln w="9525" cap="flat" cmpd="sng">
              <a:solidFill>
                <a:schemeClr val="dk1"/>
              </a:solidFill>
              <a:prstDash val="solid"/>
              <a:round/>
              <a:headEnd type="none" w="med" len="med"/>
              <a:tailEnd type="none" w="med" len="med"/>
            </a:ln>
          </p:spPr>
        </p:cxnSp>
        <p:grpSp>
          <p:nvGrpSpPr>
            <p:cNvPr id="321" name="Shape 321"/>
            <p:cNvGrpSpPr/>
            <p:nvPr/>
          </p:nvGrpSpPr>
          <p:grpSpPr>
            <a:xfrm>
              <a:off x="4867655" y="3666353"/>
              <a:ext cx="155565" cy="402444"/>
              <a:chOff x="4842771" y="3772319"/>
              <a:chExt cx="201300" cy="402444"/>
            </a:xfrm>
          </p:grpSpPr>
          <p:cxnSp>
            <p:nvCxnSpPr>
              <p:cNvPr id="322" name="Shape 322"/>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23" name="Shape 323"/>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24" name="Shape 324"/>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25" name="Shape 325"/>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26" name="Shape 326"/>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27" name="Shape 327"/>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28" name="Shape 328"/>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29" name="Shape 329"/>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0" name="Shape 330"/>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1" name="Shape 331"/>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2" name="Shape 332"/>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3" name="Shape 333"/>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4" name="Shape 334"/>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335" name="Shape 335"/>
            <p:cNvGrpSpPr/>
            <p:nvPr/>
          </p:nvGrpSpPr>
          <p:grpSpPr>
            <a:xfrm>
              <a:off x="4567772" y="3666353"/>
              <a:ext cx="155565" cy="402444"/>
              <a:chOff x="4842771" y="3772319"/>
              <a:chExt cx="201300" cy="402444"/>
            </a:xfrm>
          </p:grpSpPr>
          <p:cxnSp>
            <p:nvCxnSpPr>
              <p:cNvPr id="336" name="Shape 336"/>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7" name="Shape 337"/>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8" name="Shape 338"/>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39" name="Shape 339"/>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0" name="Shape 340"/>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1" name="Shape 341"/>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2" name="Shape 342"/>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3" name="Shape 343"/>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4" name="Shape 344"/>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5" name="Shape 345"/>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6" name="Shape 346"/>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7" name="Shape 347"/>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48" name="Shape 348"/>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349" name="Shape 349"/>
            <p:cNvGrpSpPr/>
            <p:nvPr/>
          </p:nvGrpSpPr>
          <p:grpSpPr>
            <a:xfrm>
              <a:off x="4267889" y="3666353"/>
              <a:ext cx="155565" cy="402444"/>
              <a:chOff x="4842771" y="3772319"/>
              <a:chExt cx="201300" cy="402444"/>
            </a:xfrm>
          </p:grpSpPr>
          <p:cxnSp>
            <p:nvCxnSpPr>
              <p:cNvPr id="350" name="Shape 350"/>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1" name="Shape 351"/>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2" name="Shape 352"/>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3" name="Shape 353"/>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4" name="Shape 354"/>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5" name="Shape 355"/>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6" name="Shape 356"/>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7" name="Shape 357"/>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8" name="Shape 358"/>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59" name="Shape 359"/>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0" name="Shape 360"/>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1" name="Shape 361"/>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2" name="Shape 362"/>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363" name="Shape 363"/>
            <p:cNvGrpSpPr/>
            <p:nvPr/>
          </p:nvGrpSpPr>
          <p:grpSpPr>
            <a:xfrm>
              <a:off x="3968006" y="3666353"/>
              <a:ext cx="155565" cy="402444"/>
              <a:chOff x="4842771" y="3772319"/>
              <a:chExt cx="201300" cy="402444"/>
            </a:xfrm>
          </p:grpSpPr>
          <p:cxnSp>
            <p:nvCxnSpPr>
              <p:cNvPr id="364" name="Shape 364"/>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5" name="Shape 365"/>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6" name="Shape 366"/>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7" name="Shape 367"/>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8" name="Shape 368"/>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69" name="Shape 369"/>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0" name="Shape 370"/>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1" name="Shape 371"/>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2" name="Shape 372"/>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3" name="Shape 373"/>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4" name="Shape 374"/>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5" name="Shape 375"/>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6" name="Shape 376"/>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377" name="Shape 377"/>
            <p:cNvGrpSpPr/>
            <p:nvPr/>
          </p:nvGrpSpPr>
          <p:grpSpPr>
            <a:xfrm>
              <a:off x="3668123" y="3666353"/>
              <a:ext cx="155565" cy="402444"/>
              <a:chOff x="4842771" y="3772319"/>
              <a:chExt cx="201300" cy="402444"/>
            </a:xfrm>
          </p:grpSpPr>
          <p:cxnSp>
            <p:nvCxnSpPr>
              <p:cNvPr id="378" name="Shape 378"/>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79" name="Shape 379"/>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0" name="Shape 380"/>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1" name="Shape 381"/>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2" name="Shape 382"/>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3" name="Shape 383"/>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4" name="Shape 384"/>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5" name="Shape 385"/>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6" name="Shape 386"/>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7" name="Shape 387"/>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8" name="Shape 388"/>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89" name="Shape 389"/>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0" name="Shape 390"/>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391" name="Shape 391"/>
            <p:cNvGrpSpPr/>
            <p:nvPr/>
          </p:nvGrpSpPr>
          <p:grpSpPr>
            <a:xfrm>
              <a:off x="3368240" y="3666353"/>
              <a:ext cx="155565" cy="402444"/>
              <a:chOff x="4842771" y="3772319"/>
              <a:chExt cx="201300" cy="402444"/>
            </a:xfrm>
          </p:grpSpPr>
          <p:cxnSp>
            <p:nvCxnSpPr>
              <p:cNvPr id="392" name="Shape 392"/>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3" name="Shape 393"/>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4" name="Shape 394"/>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5" name="Shape 395"/>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6" name="Shape 396"/>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7" name="Shape 397"/>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8" name="Shape 398"/>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399" name="Shape 399"/>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0" name="Shape 400"/>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1" name="Shape 401"/>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2" name="Shape 402"/>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3" name="Shape 403"/>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4" name="Shape 404"/>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405" name="Shape 405"/>
            <p:cNvGrpSpPr/>
            <p:nvPr/>
          </p:nvGrpSpPr>
          <p:grpSpPr>
            <a:xfrm>
              <a:off x="3068357" y="3666353"/>
              <a:ext cx="155565" cy="402444"/>
              <a:chOff x="4842771" y="3772319"/>
              <a:chExt cx="201300" cy="402444"/>
            </a:xfrm>
          </p:grpSpPr>
          <p:cxnSp>
            <p:nvCxnSpPr>
              <p:cNvPr id="406" name="Shape 406"/>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7" name="Shape 407"/>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8" name="Shape 408"/>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09" name="Shape 409"/>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0" name="Shape 410"/>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1" name="Shape 411"/>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2" name="Shape 412"/>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3" name="Shape 413"/>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4" name="Shape 414"/>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5" name="Shape 415"/>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6" name="Shape 416"/>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7" name="Shape 417"/>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18" name="Shape 418"/>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419" name="Shape 419"/>
            <p:cNvGrpSpPr/>
            <p:nvPr/>
          </p:nvGrpSpPr>
          <p:grpSpPr>
            <a:xfrm>
              <a:off x="2768473" y="3666353"/>
              <a:ext cx="155565" cy="402444"/>
              <a:chOff x="4842771" y="3772319"/>
              <a:chExt cx="201300" cy="402444"/>
            </a:xfrm>
          </p:grpSpPr>
          <p:cxnSp>
            <p:nvCxnSpPr>
              <p:cNvPr id="420" name="Shape 420"/>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1" name="Shape 421"/>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2" name="Shape 422"/>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3" name="Shape 423"/>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4" name="Shape 424"/>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5" name="Shape 425"/>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6" name="Shape 426"/>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7" name="Shape 427"/>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8" name="Shape 428"/>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29" name="Shape 429"/>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0" name="Shape 430"/>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1" name="Shape 431"/>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2" name="Shape 432"/>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433" name="Shape 433"/>
            <p:cNvGrpSpPr/>
            <p:nvPr/>
          </p:nvGrpSpPr>
          <p:grpSpPr>
            <a:xfrm>
              <a:off x="2468590" y="3666353"/>
              <a:ext cx="155565" cy="402444"/>
              <a:chOff x="4842771" y="3772319"/>
              <a:chExt cx="201300" cy="402444"/>
            </a:xfrm>
          </p:grpSpPr>
          <p:cxnSp>
            <p:nvCxnSpPr>
              <p:cNvPr id="434" name="Shape 434"/>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5" name="Shape 435"/>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6" name="Shape 436"/>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7" name="Shape 437"/>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8" name="Shape 438"/>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39" name="Shape 439"/>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0" name="Shape 440"/>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1" name="Shape 441"/>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2" name="Shape 442"/>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3" name="Shape 443"/>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4" name="Shape 444"/>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5" name="Shape 445"/>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6" name="Shape 446"/>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447" name="Shape 447"/>
            <p:cNvGrpSpPr/>
            <p:nvPr/>
          </p:nvGrpSpPr>
          <p:grpSpPr>
            <a:xfrm>
              <a:off x="2168708" y="3666353"/>
              <a:ext cx="155565" cy="402444"/>
              <a:chOff x="4842771" y="3772319"/>
              <a:chExt cx="201300" cy="402444"/>
            </a:xfrm>
          </p:grpSpPr>
          <p:cxnSp>
            <p:nvCxnSpPr>
              <p:cNvPr id="448" name="Shape 448"/>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49" name="Shape 449"/>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0" name="Shape 450"/>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1" name="Shape 451"/>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2" name="Shape 452"/>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3" name="Shape 453"/>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4" name="Shape 454"/>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5" name="Shape 455"/>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6" name="Shape 456"/>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7" name="Shape 457"/>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8" name="Shape 458"/>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59" name="Shape 459"/>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0" name="Shape 460"/>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461" name="Shape 461"/>
            <p:cNvGrpSpPr/>
            <p:nvPr/>
          </p:nvGrpSpPr>
          <p:grpSpPr>
            <a:xfrm>
              <a:off x="1868825" y="3666353"/>
              <a:ext cx="155565" cy="402444"/>
              <a:chOff x="4842771" y="3772319"/>
              <a:chExt cx="201300" cy="402444"/>
            </a:xfrm>
          </p:grpSpPr>
          <p:cxnSp>
            <p:nvCxnSpPr>
              <p:cNvPr id="462" name="Shape 462"/>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3" name="Shape 463"/>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4" name="Shape 464"/>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5" name="Shape 465"/>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6" name="Shape 466"/>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7" name="Shape 467"/>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8" name="Shape 468"/>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69" name="Shape 469"/>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0" name="Shape 470"/>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1" name="Shape 471"/>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2" name="Shape 472"/>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3" name="Shape 473"/>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4" name="Shape 474"/>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475" name="Shape 475"/>
            <p:cNvGrpSpPr/>
            <p:nvPr/>
          </p:nvGrpSpPr>
          <p:grpSpPr>
            <a:xfrm>
              <a:off x="1568942" y="3666353"/>
              <a:ext cx="155565" cy="402444"/>
              <a:chOff x="4842771" y="3772319"/>
              <a:chExt cx="201300" cy="402444"/>
            </a:xfrm>
          </p:grpSpPr>
          <p:cxnSp>
            <p:nvCxnSpPr>
              <p:cNvPr id="476" name="Shape 476"/>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7" name="Shape 477"/>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8" name="Shape 478"/>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79" name="Shape 479"/>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0" name="Shape 480"/>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1" name="Shape 481"/>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2" name="Shape 482"/>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3" name="Shape 483"/>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4" name="Shape 484"/>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5" name="Shape 485"/>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6" name="Shape 486"/>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7" name="Shape 487"/>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88" name="Shape 488"/>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489" name="Shape 489"/>
            <p:cNvGrpSpPr/>
            <p:nvPr/>
          </p:nvGrpSpPr>
          <p:grpSpPr>
            <a:xfrm>
              <a:off x="1269059" y="3666353"/>
              <a:ext cx="155565" cy="402444"/>
              <a:chOff x="4842771" y="3772319"/>
              <a:chExt cx="201300" cy="402444"/>
            </a:xfrm>
          </p:grpSpPr>
          <p:cxnSp>
            <p:nvCxnSpPr>
              <p:cNvPr id="490" name="Shape 490"/>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1" name="Shape 491"/>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2" name="Shape 492"/>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3" name="Shape 493"/>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4" name="Shape 494"/>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5" name="Shape 495"/>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6" name="Shape 496"/>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7" name="Shape 497"/>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8" name="Shape 498"/>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499" name="Shape 499"/>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500" name="Shape 500"/>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501" name="Shape 501"/>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502" name="Shape 502"/>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sp>
        <p:nvSpPr>
          <p:cNvPr id="503" name="Shape 503"/>
          <p:cNvSpPr/>
          <p:nvPr/>
        </p:nvSpPr>
        <p:spPr>
          <a:xfrm>
            <a:off x="2104049" y="2019357"/>
            <a:ext cx="1812000" cy="971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C00000"/>
              </a:buClr>
              <a:buSzPts val="3731"/>
              <a:buFont typeface="Arial"/>
              <a:buNone/>
            </a:pPr>
            <a:r>
              <a:rPr lang="en" sz="14925" b="1" i="0" u="none" strike="noStrike" cap="none">
                <a:solidFill>
                  <a:srgbClr val="C00000"/>
                </a:solidFill>
                <a:latin typeface="Arial"/>
                <a:ea typeface="Arial"/>
                <a:cs typeface="Arial"/>
                <a:sym typeface="Arial"/>
              </a:rPr>
              <a:t>?</a:t>
            </a:r>
            <a:endParaRPr/>
          </a:p>
        </p:txBody>
      </p:sp>
      <p:sp>
        <p:nvSpPr>
          <p:cNvPr id="504" name="Shape 504"/>
          <p:cNvSpPr/>
          <p:nvPr/>
        </p:nvSpPr>
        <p:spPr>
          <a:xfrm>
            <a:off x="2757614" y="1092176"/>
            <a:ext cx="2385900" cy="678300"/>
          </a:xfrm>
          <a:prstGeom prst="bentArrow">
            <a:avLst>
              <a:gd name="adj1" fmla="val 25000"/>
              <a:gd name="adj2" fmla="val 25000"/>
              <a:gd name="adj3" fmla="val 42187"/>
              <a:gd name="adj4" fmla="val 43750"/>
            </a:avLst>
          </a:prstGeom>
          <a:solidFill>
            <a:schemeClr val="accent1"/>
          </a:solidFill>
          <a:ln w="25400" cap="flat" cmpd="sng">
            <a:solidFill>
              <a:srgbClr val="395E89"/>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38"/>
              <a:buFont typeface="Arial"/>
              <a:buNone/>
            </a:pPr>
            <a:r>
              <a:rPr lang="en" sz="1350" b="1" i="0" u="none" strike="noStrike" cap="none">
                <a:solidFill>
                  <a:schemeClr val="dk1"/>
                </a:solidFill>
                <a:latin typeface="Arial"/>
                <a:ea typeface="Arial"/>
                <a:cs typeface="Arial"/>
                <a:sym typeface="Arial"/>
              </a:rPr>
              <a:t>Network Demands</a:t>
            </a:r>
            <a:endParaRPr/>
          </a:p>
        </p:txBody>
      </p:sp>
      <p:sp>
        <p:nvSpPr>
          <p:cNvPr id="505" name="Shape 505"/>
          <p:cNvSpPr/>
          <p:nvPr/>
        </p:nvSpPr>
        <p:spPr>
          <a:xfrm>
            <a:off x="4914903" y="816804"/>
            <a:ext cx="1002300" cy="889800"/>
          </a:xfrm>
          <a:prstGeom prst="mathMultiply">
            <a:avLst>
              <a:gd name="adj1" fmla="val 15992"/>
            </a:avLst>
          </a:prstGeom>
          <a:solidFill>
            <a:srgbClr val="C00000"/>
          </a:solidFill>
          <a:ln w="12700" cap="flat" cmpd="sng">
            <a:solidFill>
              <a:srgbClr val="FF0000"/>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
                                        </p:tgtEl>
                                        <p:attrNameLst>
                                          <p:attrName>style.visibility</p:attrName>
                                        </p:attrNameLst>
                                      </p:cBhvr>
                                      <p:to>
                                        <p:strVal val="visible"/>
                                      </p:to>
                                    </p:set>
                                    <p:animEffect transition="in" filter="fade">
                                      <p:cBhvr>
                                        <p:cTn id="12" dur="1000"/>
                                        <p:tgtEl>
                                          <p:spTgt spid="2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4"/>
                                        </p:tgtEl>
                                        <p:attrNameLst>
                                          <p:attrName>style.visibility</p:attrName>
                                        </p:attrNameLst>
                                      </p:cBhvr>
                                      <p:to>
                                        <p:strVal val="visible"/>
                                      </p:to>
                                    </p:set>
                                    <p:animEffect transition="in" filter="fade">
                                      <p:cBhvr>
                                        <p:cTn id="17" dur="1000"/>
                                        <p:tgtEl>
                                          <p:spTgt spid="504"/>
                                        </p:tgtEl>
                                      </p:cBhvr>
                                    </p:animEffect>
                                  </p:childTnLst>
                                </p:cTn>
                              </p:par>
                              <p:par>
                                <p:cTn id="18" presetID="10" presetClass="entr" presetSubtype="0" fill="hold" nodeType="withEffect">
                                  <p:stCondLst>
                                    <p:cond delay="0"/>
                                  </p:stCondLst>
                                  <p:childTnLst>
                                    <p:set>
                                      <p:cBhvr>
                                        <p:cTn id="19" dur="1" fill="hold">
                                          <p:stCondLst>
                                            <p:cond delay="0"/>
                                          </p:stCondLst>
                                        </p:cTn>
                                        <p:tgtEl>
                                          <p:spTgt spid="505"/>
                                        </p:tgtEl>
                                        <p:attrNameLst>
                                          <p:attrName>style.visibility</p:attrName>
                                        </p:attrNameLst>
                                      </p:cBhvr>
                                      <p:to>
                                        <p:strVal val="visible"/>
                                      </p:to>
                                    </p:set>
                                    <p:animEffect transition="in" filter="fade">
                                      <p:cBhvr>
                                        <p:cTn id="20" dur="1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5: </a:t>
            </a:r>
            <a:r>
              <a:rPr lang="en-US" sz="2400" dirty="0"/>
              <a:t>Sending and Receiving Packets</a:t>
            </a:r>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80</a:t>
            </a:fld>
            <a:endParaRPr lang="en-US" dirty="0">
              <a:solidFill>
                <a:prstClr val="black">
                  <a:tint val="75000"/>
                </a:prstClr>
              </a:solidFill>
            </a:endParaRPr>
          </a:p>
        </p:txBody>
      </p:sp>
      <p:grpSp>
        <p:nvGrpSpPr>
          <p:cNvPr id="52" name="Group 51"/>
          <p:cNvGrpSpPr/>
          <p:nvPr/>
        </p:nvGrpSpPr>
        <p:grpSpPr>
          <a:xfrm>
            <a:off x="3379641" y="940807"/>
            <a:ext cx="2129348" cy="2970212"/>
            <a:chOff x="4203902" y="2263926"/>
            <a:chExt cx="2839130" cy="3960282"/>
          </a:xfrm>
        </p:grpSpPr>
        <p:sp>
          <p:nvSpPr>
            <p:cNvPr id="4" name="Rectangle 3"/>
            <p:cNvSpPr/>
            <p:nvPr/>
          </p:nvSpPr>
          <p:spPr>
            <a:xfrm>
              <a:off x="4213104" y="2263926"/>
              <a:ext cx="2829928" cy="3789004"/>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t"/>
            <a:lstStyle/>
            <a:p>
              <a:pPr algn="ctr" defTabSz="457200">
                <a:buClrTx/>
                <a:buFontTx/>
                <a:buNone/>
              </a:pPr>
              <a:r>
                <a:rPr lang="en-US" sz="1350" kern="1200" dirty="0">
                  <a:solidFill>
                    <a:prstClr val="white"/>
                  </a:solidFill>
                </a:rPr>
                <a:t>BMv2 </a:t>
              </a:r>
            </a:p>
          </p:txBody>
        </p:sp>
        <p:sp>
          <p:nvSpPr>
            <p:cNvPr id="5" name="Snip Same Side Corner Rectangle 4"/>
            <p:cNvSpPr/>
            <p:nvPr/>
          </p:nvSpPr>
          <p:spPr>
            <a:xfrm flipV="1">
              <a:off x="4822832"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6" name="Snip Same Side Corner Rectangle 5"/>
            <p:cNvSpPr/>
            <p:nvPr/>
          </p:nvSpPr>
          <p:spPr>
            <a:xfrm flipV="1">
              <a:off x="5180071"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7" name="Snip Same Side Corner Rectangle 6"/>
            <p:cNvSpPr/>
            <p:nvPr/>
          </p:nvSpPr>
          <p:spPr>
            <a:xfrm flipV="1">
              <a:off x="5537310"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9" name="Snip Same Side Corner Rectangle 8"/>
            <p:cNvSpPr/>
            <p:nvPr/>
          </p:nvSpPr>
          <p:spPr>
            <a:xfrm flipV="1">
              <a:off x="6461294" y="5904660"/>
              <a:ext cx="245806" cy="319548"/>
            </a:xfrm>
            <a:prstGeom prst="snip2Same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endParaRPr lang="en-US" sz="1350" kern="1200">
                <a:solidFill>
                  <a:prstClr val="black"/>
                </a:solidFill>
              </a:endParaRPr>
            </a:p>
          </p:txBody>
        </p:sp>
        <p:sp>
          <p:nvSpPr>
            <p:cNvPr id="10" name="Rounded Rectangle 9"/>
            <p:cNvSpPr/>
            <p:nvPr/>
          </p:nvSpPr>
          <p:spPr>
            <a:xfrm>
              <a:off x="4746372" y="2263926"/>
              <a:ext cx="2089355" cy="467693"/>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900" kern="1200" dirty="0">
                  <a:solidFill>
                    <a:prstClr val="white"/>
                  </a:solidFill>
                </a:rPr>
                <a:t>Program-independent Control Server</a:t>
              </a:r>
            </a:p>
          </p:txBody>
        </p:sp>
        <p:sp>
          <p:nvSpPr>
            <p:cNvPr id="11" name="Can 10"/>
            <p:cNvSpPr/>
            <p:nvPr/>
          </p:nvSpPr>
          <p:spPr>
            <a:xfrm rot="10800000">
              <a:off x="5959669" y="3545991"/>
              <a:ext cx="662534" cy="1311059"/>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Egress</a:t>
              </a:r>
            </a:p>
          </p:txBody>
        </p:sp>
        <p:sp>
          <p:nvSpPr>
            <p:cNvPr id="12" name="Can 11"/>
            <p:cNvSpPr/>
            <p:nvPr/>
          </p:nvSpPr>
          <p:spPr>
            <a:xfrm>
              <a:off x="4945735" y="3545992"/>
              <a:ext cx="662534" cy="1311058"/>
            </a:xfrm>
            <a:prstGeom prst="can">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350" kern="1200" dirty="0">
                  <a:solidFill>
                    <a:prstClr val="black"/>
                  </a:solidFill>
                </a:rPr>
                <a:t>Ingress</a:t>
              </a:r>
            </a:p>
          </p:txBody>
        </p:sp>
        <p:sp>
          <p:nvSpPr>
            <p:cNvPr id="13" name="Rectangle 12"/>
            <p:cNvSpPr/>
            <p:nvPr/>
          </p:nvSpPr>
          <p:spPr>
            <a:xfrm>
              <a:off x="5480539" y="2880751"/>
              <a:ext cx="661361" cy="627050"/>
            </a:xfrm>
            <a:prstGeom prst="rect">
              <a:avLst/>
            </a:prstGeom>
          </p:spPr>
          <p:style>
            <a:lnRef idx="1">
              <a:schemeClr val="accent4"/>
            </a:lnRef>
            <a:fillRef idx="2">
              <a:schemeClr val="accent4"/>
            </a:fillRef>
            <a:effectRef idx="1">
              <a:schemeClr val="accent4"/>
            </a:effectRef>
            <a:fontRef idx="minor">
              <a:schemeClr val="dk1"/>
            </a:fontRef>
          </p:style>
          <p:txBody>
            <a:bodyPr lIns="0" rIns="0" rtlCol="0" anchor="ctr"/>
            <a:lstStyle/>
            <a:p>
              <a:pPr algn="ctr" defTabSz="457200">
                <a:buClrTx/>
                <a:buFontTx/>
                <a:buNone/>
              </a:pPr>
              <a:r>
                <a:rPr lang="en-US" sz="1350" kern="1200">
                  <a:solidFill>
                    <a:prstClr val="black"/>
                  </a:solidFill>
                </a:rPr>
                <a:t>PRE</a:t>
              </a:r>
              <a:endParaRPr lang="en-US" sz="1350" kern="1200" dirty="0">
                <a:solidFill>
                  <a:prstClr val="black"/>
                </a:solidFill>
              </a:endParaRPr>
            </a:p>
          </p:txBody>
        </p:sp>
        <p:sp>
          <p:nvSpPr>
            <p:cNvPr id="14" name="Rectangle 13"/>
            <p:cNvSpPr/>
            <p:nvPr/>
          </p:nvSpPr>
          <p:spPr>
            <a:xfrm rot="5400000">
              <a:off x="5024068" y="4700554"/>
              <a:ext cx="453922" cy="966839"/>
            </a:xfrm>
            <a:prstGeom prst="rect">
              <a:avLst/>
            </a:prstGeom>
          </p:spPr>
          <p:style>
            <a:lnRef idx="1">
              <a:schemeClr val="accent4"/>
            </a:lnRef>
            <a:fillRef idx="2">
              <a:schemeClr val="accent4"/>
            </a:fillRef>
            <a:effectRef idx="1">
              <a:schemeClr val="accent4"/>
            </a:effectRef>
            <a:fontRef idx="minor">
              <a:schemeClr val="dk1"/>
            </a:fontRef>
          </p:style>
          <p:txBody>
            <a:bodyPr vert="vert270" rtlCol="0" anchor="ctr"/>
            <a:lstStyle/>
            <a:p>
              <a:pPr algn="ctr" defTabSz="457200">
                <a:buClrTx/>
                <a:buFontTx/>
                <a:buNone/>
              </a:pPr>
              <a:r>
                <a:rPr lang="en-US" sz="1200" kern="1200" dirty="0">
                  <a:solidFill>
                    <a:prstClr val="black"/>
                  </a:solidFill>
                </a:rPr>
                <a:t>Parser</a:t>
              </a:r>
            </a:p>
          </p:txBody>
        </p:sp>
        <p:sp>
          <p:nvSpPr>
            <p:cNvPr id="15" name="Rectangle 14"/>
            <p:cNvSpPr/>
            <p:nvPr/>
          </p:nvSpPr>
          <p:spPr>
            <a:xfrm rot="16200000">
              <a:off x="6067678" y="4700552"/>
              <a:ext cx="453923" cy="966839"/>
            </a:xfrm>
            <a:prstGeom prst="rect">
              <a:avLst/>
            </a:prstGeom>
          </p:spPr>
          <p:style>
            <a:lnRef idx="1">
              <a:schemeClr val="accent4"/>
            </a:lnRef>
            <a:fillRef idx="2">
              <a:schemeClr val="accent4"/>
            </a:fillRef>
            <a:effectRef idx="1">
              <a:schemeClr val="accent4"/>
            </a:effectRef>
            <a:fontRef idx="minor">
              <a:schemeClr val="dk1"/>
            </a:fontRef>
          </p:style>
          <p:txBody>
            <a:bodyPr vert="vert" rtlCol="0" anchor="ctr"/>
            <a:lstStyle/>
            <a:p>
              <a:pPr algn="ctr" defTabSz="457200">
                <a:buClrTx/>
                <a:buFontTx/>
                <a:buNone/>
              </a:pPr>
              <a:r>
                <a:rPr lang="en-US" sz="1200" kern="1200" dirty="0">
                  <a:solidFill>
                    <a:prstClr val="black"/>
                  </a:solidFill>
                </a:rPr>
                <a:t>Deparser</a:t>
              </a:r>
            </a:p>
          </p:txBody>
        </p:sp>
        <p:sp>
          <p:nvSpPr>
            <p:cNvPr id="17" name="Bent Arrow 16"/>
            <p:cNvSpPr/>
            <p:nvPr/>
          </p:nvSpPr>
          <p:spPr>
            <a:xfrm>
              <a:off x="5168579" y="3095474"/>
              <a:ext cx="395862" cy="595269"/>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18" name="Bent Arrow 17"/>
            <p:cNvSpPr/>
            <p:nvPr/>
          </p:nvSpPr>
          <p:spPr>
            <a:xfrm rot="5400000">
              <a:off x="5930409" y="3215347"/>
              <a:ext cx="595271" cy="355526"/>
            </a:xfrm>
            <a:prstGeom prst="bentArrow">
              <a:avLst>
                <a:gd name="adj1" fmla="val 37500"/>
                <a:gd name="adj2" fmla="val 25000"/>
                <a:gd name="adj3" fmla="val 25000"/>
                <a:gd name="adj4" fmla="val 43750"/>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black"/>
                </a:solidFill>
              </a:endParaRPr>
            </a:p>
          </p:txBody>
        </p:sp>
        <p:sp>
          <p:nvSpPr>
            <p:cNvPr id="22" name="Rectangle 21"/>
            <p:cNvSpPr/>
            <p:nvPr/>
          </p:nvSpPr>
          <p:spPr>
            <a:xfrm>
              <a:off x="4767609" y="5492167"/>
              <a:ext cx="2010450" cy="47829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457200">
                <a:buClrTx/>
                <a:buFontTx/>
                <a:buNone/>
              </a:pPr>
              <a:r>
                <a:rPr lang="en-US" sz="1350" kern="1200" dirty="0">
                  <a:solidFill>
                    <a:prstClr val="black"/>
                  </a:solidFill>
                </a:rPr>
                <a:t>Port Interface</a:t>
              </a:r>
            </a:p>
          </p:txBody>
        </p:sp>
        <p:sp>
          <p:nvSpPr>
            <p:cNvPr id="23" name="Up Arrow 22"/>
            <p:cNvSpPr/>
            <p:nvPr/>
          </p:nvSpPr>
          <p:spPr>
            <a:xfrm>
              <a:off x="5169362" y="4679752"/>
              <a:ext cx="206195" cy="35459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1" name="Up Arrow 20"/>
            <p:cNvSpPr/>
            <p:nvPr/>
          </p:nvSpPr>
          <p:spPr>
            <a:xfrm>
              <a:off x="5137959" y="5343730"/>
              <a:ext cx="206195" cy="256133"/>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4" name="Up Arrow 23"/>
            <p:cNvSpPr/>
            <p:nvPr/>
          </p:nvSpPr>
          <p:spPr>
            <a:xfrm flipV="1">
              <a:off x="6174780" y="4679752"/>
              <a:ext cx="206195" cy="354599"/>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5" name="Up Arrow 24"/>
            <p:cNvSpPr/>
            <p:nvPr/>
          </p:nvSpPr>
          <p:spPr>
            <a:xfrm flipV="1">
              <a:off x="6143377" y="5343730"/>
              <a:ext cx="206195" cy="256133"/>
            </a:xfrm>
            <a:prstGeom prs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26" name="Document 25"/>
            <p:cNvSpPr/>
            <p:nvPr/>
          </p:nvSpPr>
          <p:spPr>
            <a:xfrm>
              <a:off x="4203902" y="2878989"/>
              <a:ext cx="855534" cy="582130"/>
            </a:xfrm>
            <a:prstGeom prst="flowChartDocumen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050" kern="1200" dirty="0">
                <a:solidFill>
                  <a:prstClr val="black"/>
                </a:solidFill>
              </a:endParaRPr>
            </a:p>
          </p:txBody>
        </p:sp>
        <p:sp>
          <p:nvSpPr>
            <p:cNvPr id="39" name="Rectangle 38"/>
            <p:cNvSpPr/>
            <p:nvPr/>
          </p:nvSpPr>
          <p:spPr>
            <a:xfrm>
              <a:off x="6778059" y="2820305"/>
              <a:ext cx="264973" cy="133593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457200">
                <a:buClrTx/>
                <a:buFontTx/>
                <a:buNone/>
              </a:pPr>
              <a:r>
                <a:rPr lang="en-US" sz="750" kern="1200" dirty="0">
                  <a:solidFill>
                    <a:prstClr val="white"/>
                  </a:solidFill>
                </a:rPr>
                <a:t>Logging</a:t>
              </a:r>
            </a:p>
          </p:txBody>
        </p:sp>
      </p:grpSp>
      <p:sp>
        <p:nvSpPr>
          <p:cNvPr id="51" name="Document 50"/>
          <p:cNvSpPr/>
          <p:nvPr/>
        </p:nvSpPr>
        <p:spPr>
          <a:xfrm>
            <a:off x="3386542" y="1402104"/>
            <a:ext cx="641651" cy="436598"/>
          </a:xfrm>
          <a:prstGeom prst="flowChartDocument">
            <a:avLst/>
          </a:prstGeom>
        </p:spPr>
        <p:style>
          <a:lnRef idx="1">
            <a:schemeClr val="accent6"/>
          </a:lnRef>
          <a:fillRef idx="3">
            <a:schemeClr val="accent6"/>
          </a:fillRef>
          <a:effectRef idx="2">
            <a:schemeClr val="accent6"/>
          </a:effectRef>
          <a:fontRef idx="minor">
            <a:schemeClr val="lt1"/>
          </a:fontRef>
        </p:style>
        <p:txBody>
          <a:bodyPr lIns="45720" rIns="45720" rtlCol="0" anchor="ctr"/>
          <a:lstStyle/>
          <a:p>
            <a:pPr algn="ctr" defTabSz="457200">
              <a:buClrTx/>
              <a:buFontTx/>
              <a:buNone/>
            </a:pPr>
            <a:r>
              <a:rPr lang="en-US" sz="1050" kern="1200" dirty="0">
                <a:solidFill>
                  <a:prstClr val="white"/>
                </a:solidFill>
              </a:rPr>
              <a:t>test.json</a:t>
            </a:r>
          </a:p>
        </p:txBody>
      </p:sp>
      <p:pic>
        <p:nvPicPr>
          <p:cNvPr id="58" name="Picture 10" descr="C:\Users\ecoffey\AppData\Local\Temp\Rar$DRa1.653\30059_Device_laptop_3145_default_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2987" y="1358091"/>
            <a:ext cx="663799" cy="663799"/>
          </a:xfrm>
          <a:prstGeom prst="rect">
            <a:avLst/>
          </a:prstGeom>
          <a:noFill/>
          <a:extLst>
            <a:ext uri="{909E8E84-426E-40dd-AFC4-6F175D3DCCD1}">
              <a14:hiddenFill xmlns:a14="http://schemas.microsoft.com/office/drawing/2010/main" xmlns="">
                <a:solidFill>
                  <a:srgbClr val="FFFFFF"/>
                </a:solidFill>
              </a14:hiddenFill>
            </a:ext>
          </a:extLst>
        </p:spPr>
      </p:pic>
      <p:sp>
        <p:nvSpPr>
          <p:cNvPr id="59" name="Right Arrow 58"/>
          <p:cNvSpPr/>
          <p:nvPr/>
        </p:nvSpPr>
        <p:spPr>
          <a:xfrm>
            <a:off x="5508989" y="1517092"/>
            <a:ext cx="760807" cy="2102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endParaRPr lang="en-US" sz="1350" kern="1200">
              <a:solidFill>
                <a:prstClr val="white"/>
              </a:solidFill>
            </a:endParaRPr>
          </a:p>
        </p:txBody>
      </p:sp>
      <p:sp>
        <p:nvSpPr>
          <p:cNvPr id="45" name="Rounded Rectangle 44"/>
          <p:cNvSpPr/>
          <p:nvPr/>
        </p:nvSpPr>
        <p:spPr>
          <a:xfrm>
            <a:off x="2980021" y="3870128"/>
            <a:ext cx="2993701" cy="50783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defTabSz="457200">
              <a:buClrTx/>
              <a:buFontTx/>
              <a:buNone/>
            </a:pPr>
            <a:r>
              <a:rPr lang="en-US" sz="1350" kern="1200" dirty="0">
                <a:solidFill>
                  <a:prstClr val="black"/>
                </a:solidFill>
              </a:rPr>
              <a:t>Linux </a:t>
            </a:r>
            <a:br>
              <a:rPr lang="en-US" sz="1350" kern="1200" dirty="0">
                <a:solidFill>
                  <a:prstClr val="black"/>
                </a:solidFill>
              </a:rPr>
            </a:br>
            <a:r>
              <a:rPr lang="en-US" sz="1350" kern="1200" dirty="0">
                <a:solidFill>
                  <a:prstClr val="black"/>
                </a:solidFill>
              </a:rPr>
              <a:t>Kernel</a:t>
            </a:r>
          </a:p>
        </p:txBody>
      </p:sp>
      <p:sp>
        <p:nvSpPr>
          <p:cNvPr id="48" name="TextBox 47"/>
          <p:cNvSpPr txBox="1"/>
          <p:nvPr/>
        </p:nvSpPr>
        <p:spPr>
          <a:xfrm>
            <a:off x="3379641" y="3715628"/>
            <a:ext cx="439544" cy="253916"/>
          </a:xfrm>
          <a:prstGeom prst="rect">
            <a:avLst/>
          </a:prstGeom>
          <a:noFill/>
        </p:spPr>
        <p:txBody>
          <a:bodyPr wrap="none" rtlCol="0">
            <a:spAutoFit/>
          </a:bodyPr>
          <a:lstStyle/>
          <a:p>
            <a:pPr defTabSz="457200">
              <a:buClrTx/>
              <a:buFontTx/>
              <a:buNone/>
            </a:pPr>
            <a:r>
              <a:rPr lang="en-US" sz="1050" kern="1200" dirty="0">
                <a:solidFill>
                  <a:prstClr val="black"/>
                </a:solidFill>
                <a:ea typeface="+mn-ea"/>
                <a:cs typeface="+mn-cs"/>
              </a:rPr>
              <a:t>veth</a:t>
            </a:r>
          </a:p>
        </p:txBody>
      </p:sp>
      <p:sp>
        <p:nvSpPr>
          <p:cNvPr id="54" name="Snip Same Side Corner Rectangle 53"/>
          <p:cNvSpPr/>
          <p:nvPr/>
        </p:nvSpPr>
        <p:spPr>
          <a:xfrm>
            <a:off x="3838486" y="3715628"/>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vert="horz" lIns="0" rIns="0" rtlCol="0" anchor="ctr"/>
          <a:lstStyle/>
          <a:p>
            <a:pPr algn="ctr" defTabSz="457200">
              <a:buClrTx/>
              <a:buFontTx/>
              <a:buNone/>
            </a:pPr>
            <a:r>
              <a:rPr lang="en-US" sz="1350" kern="1200" dirty="0">
                <a:solidFill>
                  <a:prstClr val="black"/>
                </a:solidFill>
              </a:rPr>
              <a:t>0</a:t>
            </a:r>
          </a:p>
        </p:txBody>
      </p:sp>
      <p:sp>
        <p:nvSpPr>
          <p:cNvPr id="56" name="Snip Same Side Corner Rectangle 55"/>
          <p:cNvSpPr/>
          <p:nvPr/>
        </p:nvSpPr>
        <p:spPr>
          <a:xfrm>
            <a:off x="4106415" y="3715628"/>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vert="horz" lIns="0" rIns="0" rtlCol="0" anchor="ctr"/>
          <a:lstStyle/>
          <a:p>
            <a:pPr algn="ctr" defTabSz="457200">
              <a:buClrTx/>
              <a:buFontTx/>
              <a:buNone/>
            </a:pPr>
            <a:r>
              <a:rPr lang="en-US" sz="1350" kern="1200" dirty="0">
                <a:solidFill>
                  <a:prstClr val="black"/>
                </a:solidFill>
              </a:rPr>
              <a:t>2</a:t>
            </a:r>
          </a:p>
        </p:txBody>
      </p:sp>
      <p:sp>
        <p:nvSpPr>
          <p:cNvPr id="60" name="Snip Same Side Corner Rectangle 59"/>
          <p:cNvSpPr/>
          <p:nvPr/>
        </p:nvSpPr>
        <p:spPr>
          <a:xfrm>
            <a:off x="4374344" y="3715628"/>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4</a:t>
            </a:r>
          </a:p>
        </p:txBody>
      </p:sp>
      <p:sp>
        <p:nvSpPr>
          <p:cNvPr id="61" name="Snip Same Side Corner Rectangle 60"/>
          <p:cNvSpPr/>
          <p:nvPr/>
        </p:nvSpPr>
        <p:spPr>
          <a:xfrm>
            <a:off x="5067332" y="3715628"/>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900" kern="1200" dirty="0">
                <a:solidFill>
                  <a:prstClr val="black"/>
                </a:solidFill>
              </a:rPr>
              <a:t>2n</a:t>
            </a:r>
          </a:p>
        </p:txBody>
      </p:sp>
      <p:sp>
        <p:nvSpPr>
          <p:cNvPr id="62" name="Snip Same Side Corner Rectangle 61"/>
          <p:cNvSpPr/>
          <p:nvPr/>
        </p:nvSpPr>
        <p:spPr>
          <a:xfrm>
            <a:off x="3841621" y="425079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1</a:t>
            </a:r>
          </a:p>
        </p:txBody>
      </p:sp>
      <p:sp>
        <p:nvSpPr>
          <p:cNvPr id="63" name="Snip Same Side Corner Rectangle 62"/>
          <p:cNvSpPr/>
          <p:nvPr/>
        </p:nvSpPr>
        <p:spPr>
          <a:xfrm>
            <a:off x="4109551" y="425079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3</a:t>
            </a:r>
          </a:p>
        </p:txBody>
      </p:sp>
      <p:sp>
        <p:nvSpPr>
          <p:cNvPr id="64" name="Snip Same Side Corner Rectangle 63"/>
          <p:cNvSpPr/>
          <p:nvPr/>
        </p:nvSpPr>
        <p:spPr>
          <a:xfrm>
            <a:off x="4377480" y="425079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1350" kern="1200" dirty="0">
                <a:solidFill>
                  <a:prstClr val="black"/>
                </a:solidFill>
              </a:rPr>
              <a:t>5</a:t>
            </a:r>
          </a:p>
        </p:txBody>
      </p:sp>
      <p:sp>
        <p:nvSpPr>
          <p:cNvPr id="65" name="Snip Same Side Corner Rectangle 64"/>
          <p:cNvSpPr/>
          <p:nvPr/>
        </p:nvSpPr>
        <p:spPr>
          <a:xfrm>
            <a:off x="5070468" y="4250791"/>
            <a:ext cx="184355" cy="239661"/>
          </a:xfrm>
          <a:prstGeom prst="snip2SameRect">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defTabSz="457200">
              <a:buClrTx/>
              <a:buFontTx/>
              <a:buNone/>
            </a:pPr>
            <a:r>
              <a:rPr lang="en-US" sz="825" kern="1200" dirty="0">
                <a:solidFill>
                  <a:prstClr val="black"/>
                </a:solidFill>
              </a:rPr>
              <a:t>2n+1</a:t>
            </a:r>
          </a:p>
        </p:txBody>
      </p:sp>
      <p:cxnSp>
        <p:nvCxnSpPr>
          <p:cNvPr id="66" name="Straight Connector 65"/>
          <p:cNvCxnSpPr>
            <a:stCxn id="54" idx="1"/>
            <a:endCxn id="62" idx="3"/>
          </p:cNvCxnSpPr>
          <p:nvPr/>
        </p:nvCxnSpPr>
        <p:spPr>
          <a:xfrm>
            <a:off x="3930663" y="3955289"/>
            <a:ext cx="3136" cy="29550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3386543" y="4318763"/>
            <a:ext cx="439544" cy="253916"/>
          </a:xfrm>
          <a:prstGeom prst="rect">
            <a:avLst/>
          </a:prstGeom>
          <a:noFill/>
        </p:spPr>
        <p:txBody>
          <a:bodyPr wrap="none" rtlCol="0">
            <a:spAutoFit/>
          </a:bodyPr>
          <a:lstStyle/>
          <a:p>
            <a:pPr defTabSz="457200">
              <a:buClrTx/>
              <a:buFontTx/>
              <a:buNone/>
            </a:pPr>
            <a:r>
              <a:rPr lang="en-US" sz="1050" kern="1200" dirty="0">
                <a:solidFill>
                  <a:prstClr val="black"/>
                </a:solidFill>
                <a:ea typeface="+mn-ea"/>
                <a:cs typeface="+mn-cs"/>
              </a:rPr>
              <a:t>veth</a:t>
            </a:r>
          </a:p>
        </p:txBody>
      </p:sp>
      <p:cxnSp>
        <p:nvCxnSpPr>
          <p:cNvPr id="68" name="Straight Connector 67"/>
          <p:cNvCxnSpPr>
            <a:stCxn id="56" idx="1"/>
            <a:endCxn id="63" idx="3"/>
          </p:cNvCxnSpPr>
          <p:nvPr/>
        </p:nvCxnSpPr>
        <p:spPr>
          <a:xfrm>
            <a:off x="4198593" y="3955289"/>
            <a:ext cx="3136" cy="29550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0" idx="1"/>
            <a:endCxn id="64" idx="3"/>
          </p:cNvCxnSpPr>
          <p:nvPr/>
        </p:nvCxnSpPr>
        <p:spPr>
          <a:xfrm>
            <a:off x="4466522" y="3955289"/>
            <a:ext cx="3136" cy="29550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1" idx="1"/>
            <a:endCxn id="65" idx="3"/>
          </p:cNvCxnSpPr>
          <p:nvPr/>
        </p:nvCxnSpPr>
        <p:spPr>
          <a:xfrm>
            <a:off x="5159510" y="3955289"/>
            <a:ext cx="3136" cy="29550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7" name="Predefined Process 36"/>
          <p:cNvSpPr/>
          <p:nvPr/>
        </p:nvSpPr>
        <p:spPr>
          <a:xfrm>
            <a:off x="1790183" y="2614592"/>
            <a:ext cx="1111201" cy="636068"/>
          </a:xfrm>
          <a:prstGeom prst="flowChartPredefinedProcess">
            <a:avLst/>
          </a:prstGeom>
        </p:spPr>
        <p:style>
          <a:lnRef idx="1">
            <a:schemeClr val="accent1"/>
          </a:lnRef>
          <a:fillRef idx="3">
            <a:schemeClr val="accent1"/>
          </a:fillRef>
          <a:effectRef idx="2">
            <a:schemeClr val="accent1"/>
          </a:effectRef>
          <a:fontRef idx="minor">
            <a:schemeClr val="lt1"/>
          </a:fontRef>
        </p:style>
        <p:txBody>
          <a:bodyPr lIns="0" rIns="0" rtlCol="0" anchor="ctr">
            <a:normAutofit/>
          </a:bodyPr>
          <a:lstStyle/>
          <a:p>
            <a:pPr algn="ctr" defTabSz="457200">
              <a:buClrTx/>
              <a:buFontTx/>
              <a:buNone/>
            </a:pPr>
            <a:r>
              <a:rPr lang="en-US" sz="1200" kern="1200" dirty="0">
                <a:solidFill>
                  <a:prstClr val="white"/>
                </a:solidFill>
              </a:rPr>
              <a:t>Packet Generator</a:t>
            </a:r>
          </a:p>
        </p:txBody>
      </p:sp>
      <p:sp>
        <p:nvSpPr>
          <p:cNvPr id="75" name="Predefined Process 74"/>
          <p:cNvSpPr/>
          <p:nvPr/>
        </p:nvSpPr>
        <p:spPr>
          <a:xfrm>
            <a:off x="6205851" y="2614592"/>
            <a:ext cx="1111201" cy="636068"/>
          </a:xfrm>
          <a:prstGeom prst="flowChartPredefined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buClrTx/>
              <a:buFontTx/>
              <a:buNone/>
            </a:pPr>
            <a:r>
              <a:rPr lang="en-US" sz="1350" kern="1200" dirty="0">
                <a:solidFill>
                  <a:prstClr val="white"/>
                </a:solidFill>
              </a:rPr>
              <a:t>Packet Sniffer</a:t>
            </a:r>
          </a:p>
        </p:txBody>
      </p:sp>
      <p:sp>
        <p:nvSpPr>
          <p:cNvPr id="80" name="TextBox 79"/>
          <p:cNvSpPr txBox="1"/>
          <p:nvPr/>
        </p:nvSpPr>
        <p:spPr>
          <a:xfrm>
            <a:off x="5587802" y="2002251"/>
            <a:ext cx="2489397" cy="738664"/>
          </a:xfrm>
          <a:prstGeom prst="rect">
            <a:avLst/>
          </a:prstGeom>
          <a:noFill/>
        </p:spPr>
        <p:txBody>
          <a:bodyPr wrap="square" rtlCol="0">
            <a:spAutoFit/>
          </a:bodyPr>
          <a:lstStyle/>
          <a:p>
            <a:pPr marL="85725" indent="-85725" defTabSz="457200">
              <a:buClrTx/>
              <a:buFont typeface="Arial"/>
              <a:buChar char="•"/>
            </a:pPr>
            <a:r>
              <a:rPr lang="en-US" sz="1200" b="1" kern="1200" dirty="0">
                <a:solidFill>
                  <a:prstClr val="black"/>
                </a:solidFill>
                <a:ea typeface="+mn-ea"/>
                <a:cs typeface="+mn-cs"/>
              </a:rPr>
              <a:t>scapy</a:t>
            </a:r>
          </a:p>
          <a:p>
            <a:pPr marL="172641" lvl="1" defTabSz="457200">
              <a:buClrTx/>
              <a:buFontTx/>
              <a:buNone/>
            </a:pPr>
            <a:r>
              <a:rPr lang="en-US" sz="900" kern="1200" dirty="0">
                <a:solidFill>
                  <a:prstClr val="black"/>
                </a:solidFill>
                <a:latin typeface="Arial Narrow"/>
                <a:ea typeface="+mn-ea"/>
                <a:cs typeface="Arial Narrow"/>
              </a:rPr>
              <a:t>sniff(iface=“veth9”, prn=lambda x: x.show())</a:t>
            </a:r>
          </a:p>
          <a:p>
            <a:pPr marL="85725" indent="-85725" defTabSz="457200">
              <a:buClrTx/>
              <a:buFont typeface="Arial"/>
              <a:buChar char="•"/>
            </a:pPr>
            <a:r>
              <a:rPr lang="en-US" sz="1200" b="1" kern="1200" dirty="0" smtClean="0">
                <a:solidFill>
                  <a:prstClr val="black"/>
                </a:solidFill>
                <a:ea typeface="+mn-ea"/>
                <a:cs typeface="+mn-cs"/>
              </a:rPr>
              <a:t>Wireshark</a:t>
            </a:r>
            <a:r>
              <a:rPr lang="en-US" sz="1200" b="1" kern="1200" dirty="0">
                <a:solidFill>
                  <a:prstClr val="black"/>
                </a:solidFill>
                <a:ea typeface="+mn-ea"/>
                <a:cs typeface="+mn-cs"/>
              </a:rPr>
              <a:t>, tshark, tcpdump</a:t>
            </a:r>
            <a:endParaRPr lang="en-US" sz="900" kern="1200" dirty="0">
              <a:solidFill>
                <a:prstClr val="black"/>
              </a:solidFill>
              <a:ea typeface="+mn-ea"/>
              <a:cs typeface="+mn-cs"/>
            </a:endParaRPr>
          </a:p>
          <a:p>
            <a:pPr defTabSz="457200">
              <a:buClrTx/>
              <a:buFontTx/>
              <a:buNone/>
            </a:pPr>
            <a:r>
              <a:rPr lang="en-US" sz="900" kern="1200" dirty="0">
                <a:solidFill>
                  <a:prstClr val="black"/>
                </a:solidFill>
                <a:ea typeface="+mn-ea"/>
                <a:cs typeface="+mn-cs"/>
              </a:rPr>
              <a:t>   </a:t>
            </a:r>
          </a:p>
        </p:txBody>
      </p:sp>
      <p:cxnSp>
        <p:nvCxnSpPr>
          <p:cNvPr id="79" name="Elbow Connector 78"/>
          <p:cNvCxnSpPr>
            <a:stCxn id="65" idx="1"/>
            <a:endCxn id="75" idx="2"/>
          </p:cNvCxnSpPr>
          <p:nvPr/>
        </p:nvCxnSpPr>
        <p:spPr>
          <a:xfrm rot="5400000" flipH="1" flipV="1">
            <a:off x="5342152" y="3071153"/>
            <a:ext cx="1239792" cy="1598806"/>
          </a:xfrm>
          <a:prstGeom prst="bentConnector3">
            <a:avLst>
              <a:gd name="adj1" fmla="val -22090"/>
            </a:avLst>
          </a:prstGeom>
          <a:ln w="50800" cmpd="sng">
            <a:headEnd type="none"/>
            <a:tailEnd type="triangle"/>
          </a:ln>
        </p:spPr>
        <p:style>
          <a:lnRef idx="3">
            <a:schemeClr val="accent1"/>
          </a:lnRef>
          <a:fillRef idx="0">
            <a:schemeClr val="accent1"/>
          </a:fillRef>
          <a:effectRef idx="2">
            <a:schemeClr val="accent1"/>
          </a:effectRef>
          <a:fontRef idx="minor">
            <a:schemeClr val="tx1"/>
          </a:fontRef>
        </p:style>
      </p:cxnSp>
      <p:cxnSp>
        <p:nvCxnSpPr>
          <p:cNvPr id="93" name="Elbow Connector 92"/>
          <p:cNvCxnSpPr>
            <a:stCxn id="37" idx="2"/>
            <a:endCxn id="62" idx="1"/>
          </p:cNvCxnSpPr>
          <p:nvPr/>
        </p:nvCxnSpPr>
        <p:spPr>
          <a:xfrm rot="16200000" flipH="1">
            <a:off x="2519895" y="3076548"/>
            <a:ext cx="1239792" cy="1588016"/>
          </a:xfrm>
          <a:prstGeom prst="bentConnector3">
            <a:avLst>
              <a:gd name="adj1" fmla="val 125185"/>
            </a:avLst>
          </a:prstGeom>
          <a:ln w="50800" cmpd="sng">
            <a:headEnd type="none"/>
            <a:tailEnd type="triangle"/>
          </a:ln>
        </p:spPr>
        <p:style>
          <a:lnRef idx="3">
            <a:schemeClr val="accent1"/>
          </a:lnRef>
          <a:fillRef idx="0">
            <a:schemeClr val="accent1"/>
          </a:fillRef>
          <a:effectRef idx="2">
            <a:schemeClr val="accent1"/>
          </a:effectRef>
          <a:fontRef idx="minor">
            <a:schemeClr val="tx1"/>
          </a:fontRef>
        </p:style>
      </p:cxnSp>
      <p:sp>
        <p:nvSpPr>
          <p:cNvPr id="97" name="TextBox 96"/>
          <p:cNvSpPr txBox="1"/>
          <p:nvPr/>
        </p:nvSpPr>
        <p:spPr>
          <a:xfrm>
            <a:off x="1223809" y="1825460"/>
            <a:ext cx="2243948" cy="738664"/>
          </a:xfrm>
          <a:prstGeom prst="rect">
            <a:avLst/>
          </a:prstGeom>
          <a:noFill/>
        </p:spPr>
        <p:txBody>
          <a:bodyPr wrap="square" rtlCol="0">
            <a:spAutoFit/>
          </a:bodyPr>
          <a:lstStyle/>
          <a:p>
            <a:pPr marL="85725" indent="-85725" defTabSz="457200">
              <a:buClrTx/>
              <a:buFont typeface="Arial"/>
              <a:buChar char="•"/>
            </a:pPr>
            <a:r>
              <a:rPr lang="en-US" sz="1200" b="1" kern="1200" dirty="0">
                <a:solidFill>
                  <a:prstClr val="black"/>
                </a:solidFill>
                <a:ea typeface="+mn-ea"/>
                <a:cs typeface="+mn-cs"/>
              </a:rPr>
              <a:t>scapy</a:t>
            </a:r>
          </a:p>
          <a:p>
            <a:pPr marL="172641" lvl="1" defTabSz="457200">
              <a:buClrTx/>
              <a:buFontTx/>
              <a:buNone/>
            </a:pPr>
            <a:r>
              <a:rPr lang="en-US" sz="900" kern="1200" dirty="0">
                <a:solidFill>
                  <a:prstClr val="black"/>
                </a:solidFill>
                <a:latin typeface="Arial Narrow"/>
                <a:ea typeface="+mn-ea"/>
                <a:cs typeface="Arial Narrow"/>
              </a:rPr>
              <a:t>p = Ethernet()/IP()/UDP()/”Payload”</a:t>
            </a:r>
          </a:p>
          <a:p>
            <a:pPr marL="172641" lvl="1" defTabSz="457200">
              <a:buClrTx/>
              <a:buFontTx/>
              <a:buNone/>
            </a:pPr>
            <a:r>
              <a:rPr lang="en-US" sz="900" kern="1200" dirty="0" err="1">
                <a:solidFill>
                  <a:prstClr val="black"/>
                </a:solidFill>
                <a:latin typeface="Arial Narrow"/>
                <a:ea typeface="+mn-ea"/>
                <a:cs typeface="Arial Narrow"/>
              </a:rPr>
              <a:t>sendp</a:t>
            </a:r>
            <a:r>
              <a:rPr lang="en-US" sz="900" kern="1200" dirty="0">
                <a:solidFill>
                  <a:prstClr val="black"/>
                </a:solidFill>
                <a:latin typeface="Arial Narrow"/>
                <a:ea typeface="+mn-ea"/>
                <a:cs typeface="Arial Narrow"/>
              </a:rPr>
              <a:t>(p, iface=“veth0”)</a:t>
            </a:r>
          </a:p>
          <a:p>
            <a:pPr marL="85725" indent="-85725" defTabSz="457200">
              <a:buClrTx/>
              <a:buFont typeface="Arial"/>
              <a:buChar char="•"/>
            </a:pPr>
            <a:r>
              <a:rPr lang="en-US" sz="1200" b="1" kern="1200" dirty="0">
                <a:solidFill>
                  <a:prstClr val="black"/>
                </a:solidFill>
                <a:ea typeface="+mn-ea"/>
                <a:cs typeface="+mn-cs"/>
              </a:rPr>
              <a:t>Ethereal, etc..</a:t>
            </a:r>
            <a:endParaRPr lang="en-US" sz="900" kern="1200" dirty="0">
              <a:solidFill>
                <a:prstClr val="black"/>
              </a:solidFill>
              <a:ea typeface="+mn-ea"/>
              <a:cs typeface="+mn-cs"/>
            </a:endParaRPr>
          </a:p>
        </p:txBody>
      </p:sp>
    </p:spTree>
    <p:extLst>
      <p:ext uri="{BB962C8B-B14F-4D97-AF65-F5344CB8AC3E}">
        <p14:creationId xmlns:p14="http://schemas.microsoft.com/office/powerpoint/2010/main" val="276100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up)">
                                      <p:cBhvr>
                                        <p:cTn id="11" dur="500"/>
                                        <p:tgtEl>
                                          <p:spTgt spid="9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7">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7">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7">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9"/>
                                        </p:tgtEl>
                                        <p:attrNameLst>
                                          <p:attrName>style.visibility</p:attrName>
                                        </p:attrNameLst>
                                      </p:cBhvr>
                                      <p:to>
                                        <p:strVal val="visible"/>
                                      </p:to>
                                    </p:set>
                                    <p:animEffect transition="in" filter="wipe(down)">
                                      <p:cBhvr>
                                        <p:cTn id="30" dur="500"/>
                                        <p:tgtEl>
                                          <p:spTgt spid="79"/>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75"/>
                                        </p:tgtEl>
                                        <p:attrNameLst>
                                          <p:attrName>style.visibility</p:attrName>
                                        </p:attrNameLst>
                                      </p:cBhvr>
                                      <p:to>
                                        <p:strVal val="visible"/>
                                      </p:to>
                                    </p:set>
                                    <p:animEffect transition="in" filter="wipe(down)">
                                      <p:cBhvr>
                                        <p:cTn id="34" dur="500"/>
                                        <p:tgtEl>
                                          <p:spTgt spid="7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0">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79"/>
                                        </p:tgtEl>
                                      </p:cBhvr>
                                    </p:animEffect>
                                    <p:set>
                                      <p:cBhvr>
                                        <p:cTn id="49" dur="1" fill="hold">
                                          <p:stCondLst>
                                            <p:cond delay="499"/>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tools</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81</a:t>
            </a:fld>
            <a:endParaRPr lang="en-US" dirty="0">
              <a:solidFill>
                <a:prstClr val="black">
                  <a:tint val="75000"/>
                </a:prstClr>
              </a:solidFill>
            </a:endParaRPr>
          </a:p>
        </p:txBody>
      </p:sp>
      <p:sp>
        <p:nvSpPr>
          <p:cNvPr id="4" name="Content Placeholder 2"/>
          <p:cNvSpPr txBox="1">
            <a:spLocks/>
          </p:cNvSpPr>
          <p:nvPr/>
        </p:nvSpPr>
        <p:spPr>
          <a:xfrm>
            <a:off x="533400" y="895350"/>
            <a:ext cx="8331201" cy="3514280"/>
          </a:xfrm>
          <a:prstGeom prst="rect">
            <a:avLst/>
          </a:prstGeom>
        </p:spPr>
        <p:txBody>
          <a:bodyPr/>
          <a:lst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err="1" smtClean="0">
                <a:solidFill>
                  <a:prstClr val="black"/>
                </a:solidFill>
              </a:rPr>
              <a:t>Mininet</a:t>
            </a:r>
            <a:endParaRPr lang="en-US" dirty="0" smtClean="0">
              <a:solidFill>
                <a:prstClr val="black"/>
              </a:solidFill>
            </a:endParaRPr>
          </a:p>
          <a:p>
            <a:pPr lvl="1"/>
            <a:r>
              <a:rPr lang="en-US" dirty="0" smtClean="0">
                <a:solidFill>
                  <a:prstClr val="black"/>
                </a:solidFill>
              </a:rPr>
              <a:t>On a single host, emulate a </a:t>
            </a:r>
            <a:r>
              <a:rPr lang="en-US" b="1" dirty="0" smtClean="0">
                <a:solidFill>
                  <a:prstClr val="black"/>
                </a:solidFill>
              </a:rPr>
              <a:t>network</a:t>
            </a:r>
            <a:r>
              <a:rPr lang="en-US" dirty="0" smtClean="0">
                <a:solidFill>
                  <a:prstClr val="black"/>
                </a:solidFill>
              </a:rPr>
              <a:t> of multiple devices with a set of interconnecting links that you configure.</a:t>
            </a:r>
          </a:p>
          <a:p>
            <a:pPr lvl="1"/>
            <a:endParaRPr lang="en-US" dirty="0" smtClean="0">
              <a:solidFill>
                <a:prstClr val="black"/>
              </a:solidFill>
            </a:endParaRPr>
          </a:p>
          <a:p>
            <a:r>
              <a:rPr lang="en-US" dirty="0" smtClean="0">
                <a:solidFill>
                  <a:prstClr val="black"/>
                </a:solidFill>
              </a:rPr>
              <a:t>P4 Runtime - A program independent (PI) API for</a:t>
            </a:r>
          </a:p>
          <a:p>
            <a:pPr lvl="1"/>
            <a:r>
              <a:rPr lang="en-US" dirty="0" smtClean="0">
                <a:solidFill>
                  <a:prstClr val="black"/>
                </a:solidFill>
              </a:rPr>
              <a:t>Loading P4 programs into devices</a:t>
            </a:r>
          </a:p>
          <a:p>
            <a:pPr lvl="1"/>
            <a:r>
              <a:rPr lang="en-US" dirty="0" smtClean="0">
                <a:solidFill>
                  <a:prstClr val="black"/>
                </a:solidFill>
              </a:rPr>
              <a:t>Adding and removing table entries</a:t>
            </a:r>
          </a:p>
          <a:p>
            <a:pPr lvl="1"/>
            <a:r>
              <a:rPr lang="en-US" dirty="0" smtClean="0">
                <a:solidFill>
                  <a:prstClr val="black"/>
                </a:solidFill>
              </a:rPr>
              <a:t>Configuring meters and other externs, reading counter statistics</a:t>
            </a:r>
          </a:p>
          <a:p>
            <a:pPr lvl="1"/>
            <a:r>
              <a:rPr lang="en-US" dirty="0" smtClean="0">
                <a:solidFill>
                  <a:prstClr val="black"/>
                </a:solidFill>
              </a:rPr>
              <a:t>Either locally or remotely, over a TCP socket using Google Protocol Buffers</a:t>
            </a:r>
          </a:p>
          <a:p>
            <a:pPr lvl="1"/>
            <a:r>
              <a:rPr lang="en-US" dirty="0">
                <a:solidFill>
                  <a:prstClr val="black"/>
                </a:solidFill>
              </a:rPr>
              <a:t>p</a:t>
            </a:r>
            <a:r>
              <a:rPr lang="en-US" dirty="0" smtClean="0">
                <a:solidFill>
                  <a:prstClr val="black"/>
                </a:solidFill>
              </a:rPr>
              <a:t>4-api working group is writing a spec and developing the code</a:t>
            </a:r>
          </a:p>
        </p:txBody>
      </p:sp>
    </p:spTree>
    <p:extLst>
      <p:ext uri="{BB962C8B-B14F-4D97-AF65-F5344CB8AC3E}">
        <p14:creationId xmlns:p14="http://schemas.microsoft.com/office/powerpoint/2010/main" val="41325334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Extending the tools</a:t>
            </a:r>
            <a:endParaRPr lang="en-US" dirty="0"/>
          </a:p>
        </p:txBody>
      </p:sp>
      <p:sp>
        <p:nvSpPr>
          <p:cNvPr id="3" name="Slide Number Placeholder 2"/>
          <p:cNvSpPr>
            <a:spLocks noGrp="1"/>
          </p:cNvSpPr>
          <p:nvPr>
            <p:ph type="sldNum" sz="quarter" idx="4"/>
          </p:nvPr>
        </p:nvSpPr>
        <p:spPr/>
        <p:txBody>
          <a:bodyPr/>
          <a:lstStyle/>
          <a:p>
            <a:fld id="{7D98702C-BA5F-8D4B-B23D-DEB8E47CE420}" type="slidenum">
              <a:rPr lang="en-US" smtClean="0">
                <a:solidFill>
                  <a:prstClr val="black">
                    <a:tint val="75000"/>
                  </a:prstClr>
                </a:solidFill>
              </a:rPr>
              <a:pPr/>
              <a:t>82</a:t>
            </a:fld>
            <a:endParaRPr lang="en-US" dirty="0">
              <a:solidFill>
                <a:prstClr val="black">
                  <a:tint val="75000"/>
                </a:prstClr>
              </a:solidFill>
            </a:endParaRPr>
          </a:p>
        </p:txBody>
      </p:sp>
      <p:sp>
        <p:nvSpPr>
          <p:cNvPr id="4" name="Content Placeholder 2"/>
          <p:cNvSpPr txBox="1">
            <a:spLocks/>
          </p:cNvSpPr>
          <p:nvPr/>
        </p:nvSpPr>
        <p:spPr>
          <a:xfrm>
            <a:off x="533400" y="895350"/>
            <a:ext cx="8331201" cy="3514280"/>
          </a:xfrm>
          <a:prstGeom prst="rect">
            <a:avLst/>
          </a:prstGeom>
        </p:spPr>
        <p:txBody>
          <a:bodyPr/>
          <a:lstStyle>
            <a:lvl1pPr marL="342900" marR="0" indent="-342900" algn="l" defTabSz="685644" rtl="0" eaLnBrk="1" fontAlgn="auto" latinLnBrk="0" hangingPunct="1">
              <a:lnSpc>
                <a:spcPct val="100000"/>
              </a:lnSpc>
              <a:spcBef>
                <a:spcPct val="20000"/>
              </a:spcBef>
              <a:spcAft>
                <a:spcPts val="0"/>
              </a:spcAft>
              <a:buClr>
                <a:srgbClr val="8064A2">
                  <a:lumMod val="50000"/>
                </a:srgbClr>
              </a:buClr>
              <a:buSzPct val="100000"/>
              <a:buFont typeface="Wingdings" charset="2"/>
              <a:buChar char="§"/>
              <a:tabLst/>
              <a:defRPr sz="2100" b="1" kern="1200">
                <a:solidFill>
                  <a:schemeClr val="tx1"/>
                </a:solidFill>
                <a:latin typeface="+mn-lt"/>
                <a:ea typeface="+mn-ea"/>
                <a:cs typeface="+mn-cs"/>
              </a:defRPr>
            </a:lvl1pPr>
            <a:lvl2pPr marL="557085" marR="0" indent="-214263"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800" kern="1200">
                <a:solidFill>
                  <a:schemeClr val="tx1"/>
                </a:solidFill>
                <a:latin typeface="+mn-lt"/>
                <a:ea typeface="+mn-ea"/>
                <a:cs typeface="+mn-cs"/>
              </a:defRPr>
            </a:lvl2pPr>
            <a:lvl3pPr marL="857055" marR="0" indent="-171410" algn="l" defTabSz="685644" rtl="0" eaLnBrk="1" fontAlgn="auto" latinLnBrk="0" hangingPunct="1">
              <a:lnSpc>
                <a:spcPct val="100000"/>
              </a:lnSpc>
              <a:spcBef>
                <a:spcPct val="20000"/>
              </a:spcBef>
              <a:spcAft>
                <a:spcPts val="0"/>
              </a:spcAft>
              <a:buClr>
                <a:srgbClr val="8064A2">
                  <a:lumMod val="25000"/>
                </a:srgbClr>
              </a:buClr>
              <a:buSzPct val="80000"/>
              <a:buFont typeface="Wingdings" charset="2"/>
              <a:buChar char="§"/>
              <a:tabLst/>
              <a:defRPr sz="1500" kern="1200">
                <a:solidFill>
                  <a:schemeClr val="tx1"/>
                </a:solidFill>
                <a:latin typeface="+mn-lt"/>
                <a:ea typeface="+mn-ea"/>
                <a:cs typeface="+mn-cs"/>
              </a:defRPr>
            </a:lvl3pPr>
            <a:lvl4pPr marL="1199877" marR="0" indent="-171410" algn="l" defTabSz="685644" rtl="0" eaLnBrk="1" fontAlgn="auto" latinLnBrk="0" hangingPunct="1">
              <a:lnSpc>
                <a:spcPct val="100000"/>
              </a:lnSpc>
              <a:spcBef>
                <a:spcPct val="20000"/>
              </a:spcBef>
              <a:spcAft>
                <a:spcPts val="0"/>
              </a:spcAft>
              <a:buClr>
                <a:srgbClr val="4BACC6">
                  <a:lumMod val="50000"/>
                </a:srgbClr>
              </a:buClr>
              <a:buSzTx/>
              <a:buFont typeface="Wingdings" charset="2"/>
              <a:buChar char="§"/>
              <a:tabLst/>
              <a:defRPr sz="1275" kern="1200">
                <a:solidFill>
                  <a:schemeClr val="tx1"/>
                </a:solidFill>
                <a:latin typeface="+mn-lt"/>
                <a:ea typeface="+mn-ea"/>
                <a:cs typeface="+mn-cs"/>
              </a:defRPr>
            </a:lvl4pPr>
            <a:lvl5pPr marL="1542699" indent="-171410" algn="l" defTabSz="685644" rtl="0" eaLnBrk="1" latinLnBrk="0" hangingPunct="1">
              <a:spcBef>
                <a:spcPct val="20000"/>
              </a:spcBef>
              <a:buClr>
                <a:schemeClr val="accent6">
                  <a:lumMod val="50000"/>
                </a:schemeClr>
              </a:buClr>
              <a:buFont typeface="Arial" pitchFamily="34" charset="0"/>
              <a:buChar char="•"/>
              <a:defRPr sz="1275" kern="1200">
                <a:solidFill>
                  <a:schemeClr val="tx1"/>
                </a:solidFill>
                <a:latin typeface="+mn-lt"/>
                <a:ea typeface="+mn-ea"/>
                <a:cs typeface="+mn-cs"/>
              </a:defRPr>
            </a:lvl5pPr>
            <a:lvl6pPr marL="1885521"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342"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164"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987" indent="-171410" algn="l" defTabSz="68564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smtClean="0">
                <a:solidFill>
                  <a:prstClr val="black"/>
                </a:solidFill>
              </a:rPr>
              <a:t>All are open source -  </a:t>
            </a:r>
            <a:r>
              <a:rPr lang="en-US" dirty="0" smtClean="0">
                <a:solidFill>
                  <a:prstClr val="black"/>
                </a:solidFill>
                <a:hlinkClick r:id="rId2"/>
              </a:rPr>
              <a:t>https://github.com/p4lang</a:t>
            </a:r>
            <a:endParaRPr lang="en-US" dirty="0" smtClean="0">
              <a:solidFill>
                <a:prstClr val="black"/>
              </a:solidFill>
            </a:endParaRPr>
          </a:p>
          <a:p>
            <a:r>
              <a:rPr lang="en-US" dirty="0" smtClean="0">
                <a:solidFill>
                  <a:prstClr val="black"/>
                </a:solidFill>
              </a:rPr>
              <a:t>P4c compiler has multiple back ends already:</a:t>
            </a:r>
          </a:p>
          <a:p>
            <a:pPr lvl="1"/>
            <a:r>
              <a:rPr lang="en-US" dirty="0" smtClean="0">
                <a:solidFill>
                  <a:prstClr val="black"/>
                </a:solidFill>
              </a:rPr>
              <a:t>bmv2</a:t>
            </a:r>
          </a:p>
          <a:p>
            <a:pPr lvl="1"/>
            <a:r>
              <a:rPr lang="en-US" dirty="0" smtClean="0">
                <a:solidFill>
                  <a:prstClr val="black"/>
                </a:solidFill>
              </a:rPr>
              <a:t>EBPF </a:t>
            </a:r>
            <a:r>
              <a:rPr lang="mr-IN" dirty="0" smtClean="0">
                <a:solidFill>
                  <a:prstClr val="black"/>
                </a:solidFill>
              </a:rPr>
              <a:t>–</a:t>
            </a:r>
            <a:r>
              <a:rPr lang="en-US" dirty="0" smtClean="0">
                <a:solidFill>
                  <a:prstClr val="black"/>
                </a:solidFill>
              </a:rPr>
              <a:t> Extended Berkeley Packet Filter, running in Linux kernel</a:t>
            </a:r>
          </a:p>
          <a:p>
            <a:pPr lvl="1"/>
            <a:r>
              <a:rPr lang="en-US" dirty="0" smtClean="0">
                <a:solidFill>
                  <a:prstClr val="black"/>
                </a:solidFill>
              </a:rPr>
              <a:t>Xilinx FPGAs</a:t>
            </a:r>
          </a:p>
          <a:p>
            <a:r>
              <a:rPr lang="en-US" dirty="0" smtClean="0">
                <a:solidFill>
                  <a:prstClr val="black"/>
                </a:solidFill>
              </a:rPr>
              <a:t>Designed to add back ends for additional devices</a:t>
            </a:r>
          </a:p>
          <a:p>
            <a:pPr lvl="1"/>
            <a:r>
              <a:rPr lang="en-US" dirty="0">
                <a:solidFill>
                  <a:prstClr val="black"/>
                </a:solidFill>
              </a:rPr>
              <a:t>C</a:t>
            </a:r>
            <a:r>
              <a:rPr lang="en-US" dirty="0" smtClean="0">
                <a:solidFill>
                  <a:prstClr val="black"/>
                </a:solidFill>
              </a:rPr>
              <a:t>ompiler internal documentation in </a:t>
            </a:r>
            <a:r>
              <a:rPr lang="en-US" b="1" dirty="0" smtClean="0">
                <a:solidFill>
                  <a:prstClr val="black"/>
                </a:solidFill>
              </a:rPr>
              <a:t>docs</a:t>
            </a:r>
            <a:r>
              <a:rPr lang="en-US" dirty="0" smtClean="0">
                <a:solidFill>
                  <a:prstClr val="black"/>
                </a:solidFill>
              </a:rPr>
              <a:t> directory of p4c Github repo</a:t>
            </a:r>
          </a:p>
          <a:p>
            <a:r>
              <a:rPr lang="en-US" dirty="0" smtClean="0">
                <a:solidFill>
                  <a:prstClr val="black"/>
                </a:solidFill>
              </a:rPr>
              <a:t>Portable Switch Architecture (PSA)</a:t>
            </a:r>
          </a:p>
          <a:p>
            <a:pPr lvl="1"/>
            <a:r>
              <a:rPr lang="en-US" dirty="0">
                <a:solidFill>
                  <a:prstClr val="black"/>
                </a:solidFill>
              </a:rPr>
              <a:t>p</a:t>
            </a:r>
            <a:r>
              <a:rPr lang="en-US" dirty="0" smtClean="0">
                <a:solidFill>
                  <a:prstClr val="black"/>
                </a:solidFill>
              </a:rPr>
              <a:t>4-arch working group is developing many useful P4_16 externs</a:t>
            </a:r>
          </a:p>
          <a:p>
            <a:pPr lvl="1"/>
            <a:r>
              <a:rPr lang="en-US" dirty="0" smtClean="0">
                <a:solidFill>
                  <a:prstClr val="black"/>
                </a:solidFill>
              </a:rPr>
              <a:t>Good reference for how to add your own</a:t>
            </a:r>
          </a:p>
          <a:p>
            <a:endParaRPr lang="en-US" dirty="0" smtClean="0">
              <a:solidFill>
                <a:prstClr val="black"/>
              </a:solidFill>
            </a:endParaRPr>
          </a:p>
        </p:txBody>
      </p:sp>
    </p:spTree>
    <p:extLst>
      <p:ext uri="{BB962C8B-B14F-4D97-AF65-F5344CB8AC3E}">
        <p14:creationId xmlns:p14="http://schemas.microsoft.com/office/powerpoint/2010/main" val="31569787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The p4c-sdnet Compiler</a:t>
            </a:r>
            <a:endParaRPr lang="en-US" dirty="0"/>
          </a:p>
        </p:txBody>
      </p:sp>
    </p:spTree>
    <p:extLst>
      <p:ext uri="{BB962C8B-B14F-4D97-AF65-F5344CB8AC3E}">
        <p14:creationId xmlns:p14="http://schemas.microsoft.com/office/powerpoint/2010/main" val="1390421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Xilinx </a:t>
            </a:r>
            <a:r>
              <a:rPr lang="en-US" dirty="0" err="1" smtClean="0"/>
              <a:t>SDNet</a:t>
            </a:r>
            <a:r>
              <a:rPr lang="en-US" dirty="0" smtClean="0"/>
              <a:t> </a:t>
            </a:r>
            <a:r>
              <a:rPr lang="en-US" dirty="0"/>
              <a:t>D</a:t>
            </a:r>
            <a:r>
              <a:rPr lang="en-US" dirty="0" smtClean="0"/>
              <a:t>esign Flow &amp; Use Model</a:t>
            </a:r>
            <a:endParaRPr lang="en-US" dirty="0"/>
          </a:p>
        </p:txBody>
      </p:sp>
      <p:sp>
        <p:nvSpPr>
          <p:cNvPr id="3" name="Slide Number Placeholder 2"/>
          <p:cNvSpPr>
            <a:spLocks noGrp="1"/>
          </p:cNvSpPr>
          <p:nvPr>
            <p:ph type="sldNum" sz="quarter" idx="4"/>
          </p:nvPr>
        </p:nvSpPr>
        <p:spPr/>
        <p:txBody>
          <a:bodyPr/>
          <a:lstStyle/>
          <a:p>
            <a:pPr>
              <a:defRPr/>
            </a:pPr>
            <a:r>
              <a:rPr lang="en-US" smtClean="0">
                <a:solidFill>
                  <a:srgbClr val="000000"/>
                </a:solidFill>
              </a:rPr>
              <a:t>Page </a:t>
            </a:r>
            <a:fld id="{060BD193-E118-4B16-863C-C8C12C675E3E}" type="slidenum">
              <a:rPr smtClean="0">
                <a:solidFill>
                  <a:srgbClr val="000000"/>
                </a:solidFill>
              </a:rPr>
              <a:pPr>
                <a:defRPr/>
              </a:pPr>
              <a:t>84</a:t>
            </a:fld>
            <a:endParaRPr dirty="0">
              <a:solidFill>
                <a:srgbClr val="000000"/>
              </a:solidFill>
            </a:endParaRPr>
          </a:p>
        </p:txBody>
      </p:sp>
      <p:pic>
        <p:nvPicPr>
          <p:cNvPr id="1028" name="Picture 4" descr="Image result for pap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055380"/>
            <a:ext cx="470358" cy="4703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692348" y="1901618"/>
            <a:ext cx="2632772"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gn="l">
              <a:lnSpc>
                <a:spcPct val="100000"/>
              </a:lnSpc>
            </a:pPr>
            <a:r>
              <a:rPr lang="en-US" sz="1350" b="1" kern="0" dirty="0">
                <a:solidFill>
                  <a:schemeClr val="tx1">
                    <a:lumMod val="75000"/>
                    <a:lumOff val="25000"/>
                  </a:schemeClr>
                </a:solidFill>
              </a:rPr>
              <a:t>Packet Processing Spec.</a:t>
            </a:r>
          </a:p>
          <a:p>
            <a:pPr marL="214313" indent="-214313">
              <a:buFont typeface="Arial" panose="020B0604020202020204" pitchFamily="34" charset="0"/>
              <a:buChar char="•"/>
            </a:pPr>
            <a:r>
              <a:rPr lang="en-US" sz="1350" kern="0" dirty="0">
                <a:solidFill>
                  <a:schemeClr val="tx1">
                    <a:lumMod val="75000"/>
                    <a:lumOff val="25000"/>
                  </a:schemeClr>
                </a:solidFill>
              </a:rPr>
              <a:t>PX (domain specific language)</a:t>
            </a:r>
          </a:p>
          <a:p>
            <a:pPr marL="214313" indent="-214313">
              <a:buFont typeface="Arial" panose="020B0604020202020204" pitchFamily="34" charset="0"/>
              <a:buChar char="•"/>
            </a:pPr>
            <a:r>
              <a:rPr lang="en-US" sz="1350" kern="0" dirty="0">
                <a:solidFill>
                  <a:schemeClr val="tx1">
                    <a:lumMod val="75000"/>
                    <a:lumOff val="25000"/>
                  </a:schemeClr>
                </a:solidFill>
              </a:rPr>
              <a:t>describe function in</a:t>
            </a:r>
            <a:br>
              <a:rPr lang="en-US" sz="1350" kern="0" dirty="0">
                <a:solidFill>
                  <a:schemeClr val="tx1">
                    <a:lumMod val="75000"/>
                    <a:lumOff val="25000"/>
                  </a:schemeClr>
                </a:solidFill>
              </a:rPr>
            </a:br>
            <a:r>
              <a:rPr lang="en-US" sz="1350" kern="0" dirty="0">
                <a:solidFill>
                  <a:schemeClr val="tx1">
                    <a:lumMod val="75000"/>
                    <a:lumOff val="25000"/>
                  </a:schemeClr>
                </a:solidFill>
              </a:rPr>
              <a:t>packet-oriented terms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811" y="914679"/>
            <a:ext cx="1354281" cy="751760"/>
          </a:xfrm>
          <a:prstGeom prst="rect">
            <a:avLst/>
          </a:prstGeom>
        </p:spPr>
      </p:pic>
      <p:sp>
        <p:nvSpPr>
          <p:cNvPr id="5" name="TextBox 4"/>
          <p:cNvSpPr txBox="1"/>
          <p:nvPr/>
        </p:nvSpPr>
        <p:spPr bwMode="auto">
          <a:xfrm>
            <a:off x="1704946" y="1330685"/>
            <a:ext cx="46519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gn="l">
              <a:lnSpc>
                <a:spcPct val="100000"/>
              </a:lnSpc>
            </a:pPr>
            <a:r>
              <a:rPr lang="en-US" sz="1050" b="1" kern="0" dirty="0">
                <a:solidFill>
                  <a:schemeClr val="tx1">
                    <a:lumMod val="75000"/>
                    <a:lumOff val="25000"/>
                  </a:schemeClr>
                </a:solidFill>
              </a:rPr>
              <a:t>.</a:t>
            </a:r>
            <a:r>
              <a:rPr lang="en-US" sz="1050" b="1" kern="0" dirty="0" err="1">
                <a:solidFill>
                  <a:schemeClr val="tx1">
                    <a:lumMod val="75000"/>
                    <a:lumOff val="25000"/>
                  </a:schemeClr>
                </a:solidFill>
              </a:rPr>
              <a:t>sdnet</a:t>
            </a:r>
            <a:endParaRPr lang="en-US" sz="1050" b="1" kern="0" dirty="0">
              <a:solidFill>
                <a:schemeClr val="tx1">
                  <a:lumMod val="75000"/>
                  <a:lumOff val="25000"/>
                </a:schemeClr>
              </a:solidFill>
            </a:endParaRPr>
          </a:p>
        </p:txBody>
      </p:sp>
      <p:sp>
        <p:nvSpPr>
          <p:cNvPr id="6" name="TextBox 5"/>
          <p:cNvSpPr txBox="1"/>
          <p:nvPr/>
        </p:nvSpPr>
        <p:spPr bwMode="auto">
          <a:xfrm>
            <a:off x="3885547" y="2713072"/>
            <a:ext cx="10310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050" i="1" kern="0" dirty="0">
                <a:solidFill>
                  <a:schemeClr val="tx1">
                    <a:lumMod val="75000"/>
                    <a:lumOff val="25000"/>
                  </a:schemeClr>
                </a:solidFill>
              </a:rPr>
              <a:t>HDL description</a:t>
            </a:r>
          </a:p>
        </p:txBody>
      </p:sp>
      <p:sp>
        <p:nvSpPr>
          <p:cNvPr id="14" name="TextBox 13"/>
          <p:cNvSpPr txBox="1"/>
          <p:nvPr/>
        </p:nvSpPr>
        <p:spPr bwMode="auto">
          <a:xfrm>
            <a:off x="7108265" y="1588479"/>
            <a:ext cx="6319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050" i="1" kern="0" dirty="0">
                <a:solidFill>
                  <a:schemeClr val="tx1">
                    <a:lumMod val="75000"/>
                    <a:lumOff val="25000"/>
                  </a:schemeClr>
                </a:solidFill>
              </a:rPr>
              <a:t>Firmware</a:t>
            </a:r>
          </a:p>
        </p:txBody>
      </p:sp>
      <p:pic>
        <p:nvPicPr>
          <p:cNvPr id="15" name="Picture 6" descr="https://reference.digilentinc.com/_media/reference/programmable-logic/netfpga-sume/netfpga-sum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767" y="3423994"/>
            <a:ext cx="1610018" cy="8801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xinc/sites/wwm/corpcomm/creativeservices/Logos/Product%20Logos/Vivado%20Logos/Vivado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0262" y="3595931"/>
            <a:ext cx="1407987" cy="439704"/>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740263" y="2251862"/>
            <a:ext cx="1210410" cy="470359"/>
            <a:chOff x="4987017" y="2936304"/>
            <a:chExt cx="1613880" cy="627145"/>
          </a:xfrm>
        </p:grpSpPr>
        <p:pic>
          <p:nvPicPr>
            <p:cNvPr id="10" name="Picture 4" descr="Image result for pap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017" y="2936304"/>
              <a:ext cx="627144" cy="6271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pap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3753" y="2936304"/>
              <a:ext cx="627144" cy="6271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mage result for pap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385" y="2936304"/>
              <a:ext cx="627144" cy="627145"/>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Arrow Connector 11"/>
          <p:cNvCxnSpPr/>
          <p:nvPr/>
        </p:nvCxnSpPr>
        <p:spPr bwMode="auto">
          <a:xfrm>
            <a:off x="5213554" y="3864065"/>
            <a:ext cx="1445342" cy="0"/>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pic>
        <p:nvPicPr>
          <p:cNvPr id="24" name="Picture 4" descr="Image result for pap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971" y="1055379"/>
            <a:ext cx="470358" cy="470359"/>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bwMode="auto">
          <a:xfrm>
            <a:off x="2294921" y="1290559"/>
            <a:ext cx="1445342" cy="0"/>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cxnSp>
        <p:nvCxnSpPr>
          <p:cNvPr id="27" name="Straight Arrow Connector 26"/>
          <p:cNvCxnSpPr/>
          <p:nvPr/>
        </p:nvCxnSpPr>
        <p:spPr bwMode="auto">
          <a:xfrm flipV="1">
            <a:off x="5047635" y="1290559"/>
            <a:ext cx="1994720" cy="6696"/>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cxnSp>
        <p:nvCxnSpPr>
          <p:cNvPr id="28" name="Straight Arrow Connector 27"/>
          <p:cNvCxnSpPr/>
          <p:nvPr/>
        </p:nvCxnSpPr>
        <p:spPr bwMode="auto">
          <a:xfrm flipH="1">
            <a:off x="4289771" y="1619076"/>
            <a:ext cx="3687" cy="615992"/>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cxnSp>
        <p:nvCxnSpPr>
          <p:cNvPr id="30" name="Straight Arrow Connector 29"/>
          <p:cNvCxnSpPr/>
          <p:nvPr/>
        </p:nvCxnSpPr>
        <p:spPr bwMode="auto">
          <a:xfrm flipH="1">
            <a:off x="4270107" y="2964623"/>
            <a:ext cx="3687" cy="615992"/>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cxnSp>
        <p:nvCxnSpPr>
          <p:cNvPr id="32" name="Straight Arrow Connector 31"/>
          <p:cNvCxnSpPr/>
          <p:nvPr/>
        </p:nvCxnSpPr>
        <p:spPr bwMode="auto">
          <a:xfrm flipH="1">
            <a:off x="7422414" y="1882626"/>
            <a:ext cx="3687" cy="1389994"/>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sp>
        <p:nvSpPr>
          <p:cNvPr id="34" name="TextBox 33"/>
          <p:cNvSpPr txBox="1"/>
          <p:nvPr/>
        </p:nvSpPr>
        <p:spPr bwMode="auto">
          <a:xfrm>
            <a:off x="692348" y="3158315"/>
            <a:ext cx="198836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gn="l">
              <a:lnSpc>
                <a:spcPct val="100000"/>
              </a:lnSpc>
            </a:pPr>
            <a:r>
              <a:rPr lang="en-US" sz="1350" b="1" kern="0" dirty="0" err="1">
                <a:solidFill>
                  <a:schemeClr val="tx1">
                    <a:lumMod val="75000"/>
                    <a:lumOff val="25000"/>
                  </a:schemeClr>
                </a:solidFill>
              </a:rPr>
              <a:t>SDNet</a:t>
            </a:r>
            <a:r>
              <a:rPr lang="en-US" sz="1350" b="1" kern="0" dirty="0">
                <a:solidFill>
                  <a:schemeClr val="tx1">
                    <a:lumMod val="75000"/>
                    <a:lumOff val="25000"/>
                  </a:schemeClr>
                </a:solidFill>
              </a:rPr>
              <a:t> Compiler</a:t>
            </a:r>
          </a:p>
          <a:p>
            <a:pPr marL="214313" indent="-214313">
              <a:buFont typeface="Arial" panose="020B0604020202020204" pitchFamily="34" charset="0"/>
              <a:buChar char="•"/>
            </a:pPr>
            <a:r>
              <a:rPr lang="en-US" sz="1350" kern="0" dirty="0">
                <a:solidFill>
                  <a:schemeClr val="tx1">
                    <a:lumMod val="75000"/>
                    <a:lumOff val="25000"/>
                  </a:schemeClr>
                </a:solidFill>
              </a:rPr>
              <a:t>Throughput &amp; Latency</a:t>
            </a:r>
          </a:p>
          <a:p>
            <a:pPr marL="214313" indent="-214313">
              <a:buFont typeface="Arial" panose="020B0604020202020204" pitchFamily="34" charset="0"/>
              <a:buChar char="•"/>
            </a:pPr>
            <a:r>
              <a:rPr lang="en-US" sz="1350" kern="0" dirty="0">
                <a:solidFill>
                  <a:schemeClr val="tx1">
                    <a:lumMod val="75000"/>
                    <a:lumOff val="25000"/>
                  </a:schemeClr>
                </a:solidFill>
              </a:rPr>
              <a:t>Resources</a:t>
            </a:r>
          </a:p>
          <a:p>
            <a:pPr marL="214313" indent="-214313">
              <a:buFont typeface="Arial" panose="020B0604020202020204" pitchFamily="34" charset="0"/>
              <a:buChar char="•"/>
            </a:pPr>
            <a:r>
              <a:rPr lang="en-US" sz="1350" kern="0" dirty="0">
                <a:solidFill>
                  <a:schemeClr val="tx1">
                    <a:lumMod val="75000"/>
                    <a:lumOff val="25000"/>
                  </a:schemeClr>
                </a:solidFill>
              </a:rPr>
              <a:t>Programmability</a:t>
            </a:r>
          </a:p>
        </p:txBody>
      </p:sp>
      <p:sp>
        <p:nvSpPr>
          <p:cNvPr id="35" name="TextBox 34"/>
          <p:cNvSpPr txBox="1"/>
          <p:nvPr/>
        </p:nvSpPr>
        <p:spPr bwMode="auto">
          <a:xfrm>
            <a:off x="6443878" y="4247623"/>
            <a:ext cx="22429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gn="l">
              <a:lnSpc>
                <a:spcPct val="100000"/>
              </a:lnSpc>
            </a:pPr>
            <a:r>
              <a:rPr lang="en-US" sz="1350" b="1" kern="0" dirty="0">
                <a:solidFill>
                  <a:schemeClr val="tx1">
                    <a:lumMod val="75000"/>
                    <a:lumOff val="25000"/>
                  </a:schemeClr>
                </a:solidFill>
              </a:rPr>
              <a:t>Tailored Packet Processor</a:t>
            </a:r>
          </a:p>
        </p:txBody>
      </p:sp>
    </p:spTree>
    <p:extLst>
      <p:ext uri="{BB962C8B-B14F-4D97-AF65-F5344CB8AC3E}">
        <p14:creationId xmlns:p14="http://schemas.microsoft.com/office/powerpoint/2010/main" val="512764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wipe(down)">
                                      <p:cBhvr>
                                        <p:cTn id="41" dur="500"/>
                                        <p:tgtEl>
                                          <p:spTgt spid="1030"/>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down)">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34" grpId="0"/>
      <p:bldP spid="3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Xilinx P4 Design Flow &amp; Use Model</a:t>
            </a:r>
            <a:endParaRPr lang="en-US" dirty="0"/>
          </a:p>
        </p:txBody>
      </p:sp>
      <p:sp>
        <p:nvSpPr>
          <p:cNvPr id="3" name="Slide Number Placeholder 2"/>
          <p:cNvSpPr>
            <a:spLocks noGrp="1"/>
          </p:cNvSpPr>
          <p:nvPr>
            <p:ph type="sldNum" sz="quarter" idx="4"/>
          </p:nvPr>
        </p:nvSpPr>
        <p:spPr/>
        <p:txBody>
          <a:bodyPr/>
          <a:lstStyle/>
          <a:p>
            <a:pPr>
              <a:defRPr/>
            </a:pPr>
            <a:r>
              <a:rPr lang="en-US" smtClean="0">
                <a:solidFill>
                  <a:srgbClr val="000000"/>
                </a:solidFill>
              </a:rPr>
              <a:t>Page </a:t>
            </a:r>
            <a:fld id="{060BD193-E118-4B16-863C-C8C12C675E3E}" type="slidenum">
              <a:rPr smtClean="0">
                <a:solidFill>
                  <a:srgbClr val="000000"/>
                </a:solidFill>
              </a:rPr>
              <a:pPr>
                <a:defRPr/>
              </a:pPr>
              <a:t>85</a:t>
            </a:fld>
            <a:endParaRPr dirty="0">
              <a:solidFill>
                <a:srgbClr val="000000"/>
              </a:solidFill>
            </a:endParaRPr>
          </a:p>
        </p:txBody>
      </p:sp>
      <p:grpSp>
        <p:nvGrpSpPr>
          <p:cNvPr id="27" name="Group 26"/>
          <p:cNvGrpSpPr/>
          <p:nvPr/>
        </p:nvGrpSpPr>
        <p:grpSpPr>
          <a:xfrm>
            <a:off x="1295399" y="1055380"/>
            <a:ext cx="672759" cy="506138"/>
            <a:chOff x="1727200" y="1407173"/>
            <a:chExt cx="897012" cy="674850"/>
          </a:xfrm>
        </p:grpSpPr>
        <p:pic>
          <p:nvPicPr>
            <p:cNvPr id="5" name="Picture 4" descr="Image result for pap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7200" y="1407173"/>
              <a:ext cx="627144" cy="6271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bwMode="auto">
            <a:xfrm>
              <a:off x="2273260" y="1774247"/>
              <a:ext cx="35095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gn="l">
                <a:lnSpc>
                  <a:spcPct val="100000"/>
                </a:lnSpc>
              </a:pPr>
              <a:r>
                <a:rPr lang="en-US" sz="1050" b="1" kern="0" dirty="0">
                  <a:solidFill>
                    <a:schemeClr val="tx1">
                      <a:lumMod val="75000"/>
                      <a:lumOff val="25000"/>
                    </a:schemeClr>
                  </a:solidFill>
                </a:rPr>
                <a:t>.p4</a:t>
              </a:r>
            </a:p>
          </p:txBody>
        </p:sp>
      </p:grpSp>
      <p:grpSp>
        <p:nvGrpSpPr>
          <p:cNvPr id="26" name="Group 25"/>
          <p:cNvGrpSpPr/>
          <p:nvPr/>
        </p:nvGrpSpPr>
        <p:grpSpPr>
          <a:xfrm>
            <a:off x="6637014" y="1055380"/>
            <a:ext cx="1354281" cy="1266805"/>
            <a:chOff x="7491339" y="1405843"/>
            <a:chExt cx="1805708" cy="1689073"/>
          </a:xfrm>
        </p:grpSpPr>
        <p:pic>
          <p:nvPicPr>
            <p:cNvPr id="7" name="Picture 4" descr="Image result for pape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621" y="1405843"/>
              <a:ext cx="627144" cy="62714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8626682" y="1772918"/>
              <a:ext cx="620256" cy="3077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none" lIns="0" tIns="34290" rIns="68580" bIns="34290" numCol="1" rtlCol="0" anchor="t" anchorCtr="0" compatLnSpc="1">
              <a:prstTxWarp prst="textNoShape">
                <a:avLst/>
              </a:prstTxWarp>
              <a:spAutoFit/>
            </a:bodyPr>
            <a:lstStyle/>
            <a:p>
              <a:pPr algn="l">
                <a:lnSpc>
                  <a:spcPct val="100000"/>
                </a:lnSpc>
              </a:pPr>
              <a:r>
                <a:rPr lang="en-US" sz="1050" b="1" kern="0" dirty="0">
                  <a:solidFill>
                    <a:schemeClr val="tx1">
                      <a:lumMod val="75000"/>
                      <a:lumOff val="25000"/>
                    </a:schemeClr>
                  </a:solidFill>
                </a:rPr>
                <a:t>.</a:t>
              </a:r>
              <a:r>
                <a:rPr lang="en-US" sz="1050" b="1" kern="0" dirty="0" err="1">
                  <a:solidFill>
                    <a:schemeClr val="tx1">
                      <a:lumMod val="75000"/>
                      <a:lumOff val="25000"/>
                    </a:schemeClr>
                  </a:solidFill>
                </a:rPr>
                <a:t>sdnet</a:t>
              </a:r>
              <a:endParaRPr lang="en-US" sz="1050" b="1" kern="0" dirty="0">
                <a:solidFill>
                  <a:schemeClr val="tx1">
                    <a:lumMod val="75000"/>
                    <a:lumOff val="25000"/>
                  </a:schemeClr>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339" y="2092570"/>
              <a:ext cx="1805708" cy="1002346"/>
            </a:xfrm>
            <a:prstGeom prst="rect">
              <a:avLst/>
            </a:prstGeom>
            <a:ln>
              <a:noFill/>
            </a:ln>
          </p:spPr>
        </p:pic>
      </p:grpSp>
      <p:grpSp>
        <p:nvGrpSpPr>
          <p:cNvPr id="29" name="Group 28"/>
          <p:cNvGrpSpPr/>
          <p:nvPr/>
        </p:nvGrpSpPr>
        <p:grpSpPr>
          <a:xfrm>
            <a:off x="1088430" y="3159049"/>
            <a:ext cx="4494208" cy="1018124"/>
            <a:chOff x="753150" y="4190024"/>
            <a:chExt cx="5992277" cy="1357499"/>
          </a:xfrm>
        </p:grpSpPr>
        <p:sp>
          <p:nvSpPr>
            <p:cNvPr id="10" name="Rectangle 9"/>
            <p:cNvSpPr/>
            <p:nvPr/>
          </p:nvSpPr>
          <p:spPr bwMode="auto">
            <a:xfrm>
              <a:off x="2354344" y="4190024"/>
              <a:ext cx="2758440" cy="260219"/>
            </a:xfrm>
            <a:prstGeom prst="rect">
              <a:avLst/>
            </a:prstGeom>
            <a:solidFill>
              <a:schemeClr val="tx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050" dirty="0">
                  <a:solidFill>
                    <a:srgbClr val="000000"/>
                  </a:solidFill>
                </a:rPr>
                <a:t>Verification Environment</a:t>
              </a:r>
            </a:p>
          </p:txBody>
        </p:sp>
        <p:sp>
          <p:nvSpPr>
            <p:cNvPr id="11" name="Flowchart: Document 10"/>
            <p:cNvSpPr/>
            <p:nvPr/>
          </p:nvSpPr>
          <p:spPr bwMode="auto">
            <a:xfrm>
              <a:off x="3224883" y="4860207"/>
              <a:ext cx="1150673" cy="674105"/>
            </a:xfrm>
            <a:prstGeom prst="flowChartDocument">
              <a:avLst/>
            </a:prstGeom>
            <a:solidFill>
              <a:schemeClr val="bg1">
                <a:lumMod val="85000"/>
              </a:schemeClr>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825" dirty="0">
                  <a:solidFill>
                    <a:srgbClr val="000000"/>
                  </a:solidFill>
                </a:rPr>
                <a:t>System Verilog </a:t>
              </a:r>
              <a:r>
                <a:rPr lang="en-US" sz="825" dirty="0" err="1">
                  <a:solidFill>
                    <a:srgbClr val="000000"/>
                  </a:solidFill>
                </a:rPr>
                <a:t>Testbench</a:t>
              </a:r>
              <a:endParaRPr lang="en-US" sz="825" dirty="0">
                <a:solidFill>
                  <a:srgbClr val="000000"/>
                </a:solidFill>
              </a:endParaRPr>
            </a:p>
          </p:txBody>
        </p:sp>
        <p:sp>
          <p:nvSpPr>
            <p:cNvPr id="12" name="Flowchart: Document 11"/>
            <p:cNvSpPr/>
            <p:nvPr/>
          </p:nvSpPr>
          <p:spPr bwMode="auto">
            <a:xfrm>
              <a:off x="4419143" y="4860207"/>
              <a:ext cx="1123863" cy="587638"/>
            </a:xfrm>
            <a:prstGeom prst="flowChartDocument">
              <a:avLst/>
            </a:prstGeom>
            <a:solidFill>
              <a:schemeClr val="bg1">
                <a:lumMod val="85000"/>
              </a:schemeClr>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825" dirty="0">
                  <a:solidFill>
                    <a:srgbClr val="000000"/>
                  </a:solidFill>
                </a:rPr>
                <a:t>Lookup Engine C++ Drivers</a:t>
              </a:r>
            </a:p>
          </p:txBody>
        </p:sp>
        <p:sp>
          <p:nvSpPr>
            <p:cNvPr id="13" name="Flowchart: Document 12"/>
            <p:cNvSpPr/>
            <p:nvPr/>
          </p:nvSpPr>
          <p:spPr bwMode="auto">
            <a:xfrm>
              <a:off x="5594754" y="4860207"/>
              <a:ext cx="1150673" cy="587638"/>
            </a:xfrm>
            <a:prstGeom prst="flowChartDocument">
              <a:avLst/>
            </a:prstGeom>
            <a:solidFill>
              <a:schemeClr val="bg1">
                <a:lumMod val="85000"/>
              </a:schemeClr>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825" dirty="0">
                  <a:solidFill>
                    <a:srgbClr val="000000"/>
                  </a:solidFill>
                </a:rPr>
                <a:t>High level C++ </a:t>
              </a:r>
              <a:r>
                <a:rPr lang="en-US" sz="825" dirty="0" err="1">
                  <a:solidFill>
                    <a:srgbClr val="000000"/>
                  </a:solidFill>
                </a:rPr>
                <a:t>Testbench</a:t>
              </a:r>
              <a:endParaRPr lang="en-US" sz="825" dirty="0">
                <a:solidFill>
                  <a:srgbClr val="000000"/>
                </a:solidFill>
              </a:endParaRPr>
            </a:p>
          </p:txBody>
        </p:sp>
        <p:sp>
          <p:nvSpPr>
            <p:cNvPr id="14" name="Flowchart: Document 13"/>
            <p:cNvSpPr/>
            <p:nvPr/>
          </p:nvSpPr>
          <p:spPr bwMode="auto">
            <a:xfrm>
              <a:off x="753150" y="4873418"/>
              <a:ext cx="1256448" cy="674105"/>
            </a:xfrm>
            <a:prstGeom prst="flowChartDocument">
              <a:avLst/>
            </a:prstGeom>
            <a:solidFill>
              <a:schemeClr val="bg1">
                <a:lumMod val="85000"/>
              </a:schemeClr>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825" dirty="0">
                  <a:solidFill>
                    <a:srgbClr val="000000"/>
                  </a:solidFill>
                </a:rPr>
                <a:t>Top level Verilog wrapper</a:t>
              </a:r>
            </a:p>
          </p:txBody>
        </p:sp>
        <p:sp>
          <p:nvSpPr>
            <p:cNvPr id="15" name="Flowchart: Document 14"/>
            <p:cNvSpPr/>
            <p:nvPr/>
          </p:nvSpPr>
          <p:spPr bwMode="auto">
            <a:xfrm>
              <a:off x="2035249" y="4873418"/>
              <a:ext cx="1150673" cy="674105"/>
            </a:xfrm>
            <a:prstGeom prst="flowChartDocument">
              <a:avLst/>
            </a:prstGeom>
            <a:solidFill>
              <a:schemeClr val="bg1">
                <a:lumMod val="85000"/>
              </a:schemeClr>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825" dirty="0">
                  <a:solidFill>
                    <a:srgbClr val="000000"/>
                  </a:solidFill>
                </a:rPr>
                <a:t>Verilog Engines (Encrypted)</a:t>
              </a:r>
            </a:p>
          </p:txBody>
        </p:sp>
        <p:cxnSp>
          <p:nvCxnSpPr>
            <p:cNvPr id="16" name="Straight Connector 15"/>
            <p:cNvCxnSpPr/>
            <p:nvPr/>
          </p:nvCxnSpPr>
          <p:spPr bwMode="auto">
            <a:xfrm>
              <a:off x="1368557" y="4609454"/>
              <a:ext cx="4860758" cy="0"/>
            </a:xfrm>
            <a:prstGeom prst="line">
              <a:avLst/>
            </a:prstGeom>
            <a:solidFill>
              <a:schemeClr val="tx2"/>
            </a:solidFill>
            <a:ln w="9525" cap="flat" cmpd="sng" algn="ctr">
              <a:solidFill>
                <a:schemeClr val="tx1"/>
              </a:solidFill>
              <a:prstDash val="solid"/>
              <a:round/>
              <a:headEnd type="none" w="med" len="med"/>
              <a:tailEnd type="none" w="med" len="med"/>
            </a:ln>
            <a:effectLst/>
          </p:spPr>
        </p:cxnSp>
        <p:cxnSp>
          <p:nvCxnSpPr>
            <p:cNvPr id="17" name="Straight Arrow Connector 16"/>
            <p:cNvCxnSpPr/>
            <p:nvPr/>
          </p:nvCxnSpPr>
          <p:spPr bwMode="auto">
            <a:xfrm>
              <a:off x="1366270" y="4614842"/>
              <a:ext cx="7382" cy="250753"/>
            </a:xfrm>
            <a:prstGeom prst="straightConnector1">
              <a:avLst/>
            </a:prstGeom>
            <a:solidFill>
              <a:schemeClr val="tx2"/>
            </a:solidFill>
            <a:ln w="9525"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a:off x="2586053" y="4616060"/>
              <a:ext cx="7382" cy="250753"/>
            </a:xfrm>
            <a:prstGeom prst="straightConnector1">
              <a:avLst/>
            </a:prstGeom>
            <a:solidFill>
              <a:schemeClr val="tx2"/>
            </a:solidFill>
            <a:ln w="9525" cap="flat" cmpd="sng" algn="ctr">
              <a:solidFill>
                <a:schemeClr val="tx1"/>
              </a:solidFill>
              <a:prstDash val="solid"/>
              <a:round/>
              <a:headEnd type="none" w="med" len="med"/>
              <a:tailEnd type="triangle"/>
            </a:ln>
            <a:effectLst/>
          </p:spPr>
        </p:cxnSp>
        <p:cxnSp>
          <p:nvCxnSpPr>
            <p:cNvPr id="19" name="Straight Arrow Connector 18"/>
            <p:cNvCxnSpPr/>
            <p:nvPr/>
          </p:nvCxnSpPr>
          <p:spPr bwMode="auto">
            <a:xfrm>
              <a:off x="3733564" y="4606393"/>
              <a:ext cx="7382" cy="250753"/>
            </a:xfrm>
            <a:prstGeom prst="straightConnector1">
              <a:avLst/>
            </a:prstGeom>
            <a:solidFill>
              <a:schemeClr val="tx2"/>
            </a:solidFill>
            <a:ln w="9525" cap="flat" cmpd="sng" algn="ctr">
              <a:solidFill>
                <a:schemeClr val="tx1"/>
              </a:solidFill>
              <a:prstDash val="solid"/>
              <a:round/>
              <a:headEnd type="none" w="med" len="med"/>
              <a:tailEnd type="triangle"/>
            </a:ln>
            <a:effectLst/>
          </p:spPr>
        </p:cxnSp>
        <p:cxnSp>
          <p:nvCxnSpPr>
            <p:cNvPr id="20" name="Straight Arrow Connector 19"/>
            <p:cNvCxnSpPr/>
            <p:nvPr/>
          </p:nvCxnSpPr>
          <p:spPr bwMode="auto">
            <a:xfrm>
              <a:off x="4846508" y="4606393"/>
              <a:ext cx="7382" cy="250753"/>
            </a:xfrm>
            <a:prstGeom prst="straightConnector1">
              <a:avLst/>
            </a:prstGeom>
            <a:solidFill>
              <a:schemeClr val="tx2"/>
            </a:solidFill>
            <a:ln w="9525" cap="flat" cmpd="sng" algn="ctr">
              <a:solidFill>
                <a:schemeClr val="tx1"/>
              </a:solidFill>
              <a:prstDash val="solid"/>
              <a:round/>
              <a:headEnd type="none" w="med" len="med"/>
              <a:tailEnd type="triangle"/>
            </a:ln>
            <a:effectLst/>
          </p:spPr>
        </p:cxnSp>
        <p:cxnSp>
          <p:nvCxnSpPr>
            <p:cNvPr id="21" name="Straight Arrow Connector 20"/>
            <p:cNvCxnSpPr/>
            <p:nvPr/>
          </p:nvCxnSpPr>
          <p:spPr bwMode="auto">
            <a:xfrm>
              <a:off x="6219646" y="4604070"/>
              <a:ext cx="7382" cy="250753"/>
            </a:xfrm>
            <a:prstGeom prst="straightConnector1">
              <a:avLst/>
            </a:prstGeom>
            <a:solidFill>
              <a:schemeClr val="tx2"/>
            </a:solidFill>
            <a:ln w="9525" cap="flat" cmpd="sng" algn="ctr">
              <a:solidFill>
                <a:schemeClr val="tx1"/>
              </a:solidFill>
              <a:prstDash val="solid"/>
              <a:round/>
              <a:headEnd type="none" w="med" len="med"/>
              <a:tailEnd type="triangle"/>
            </a:ln>
            <a:effectLst/>
          </p:spPr>
        </p:cxnSp>
        <p:cxnSp>
          <p:nvCxnSpPr>
            <p:cNvPr id="22" name="Straight Connector 21"/>
            <p:cNvCxnSpPr/>
            <p:nvPr/>
          </p:nvCxnSpPr>
          <p:spPr bwMode="auto">
            <a:xfrm>
              <a:off x="3611243" y="4450243"/>
              <a:ext cx="0" cy="146318"/>
            </a:xfrm>
            <a:prstGeom prst="line">
              <a:avLst/>
            </a:prstGeom>
            <a:solidFill>
              <a:schemeClr val="tx2"/>
            </a:solidFill>
            <a:ln w="9525" cap="flat" cmpd="sng" algn="ctr">
              <a:solidFill>
                <a:schemeClr val="tx1"/>
              </a:solidFill>
              <a:prstDash val="solid"/>
              <a:round/>
              <a:headEnd type="none" w="med" len="med"/>
              <a:tailEnd type="none" w="med" len="med"/>
            </a:ln>
            <a:effectLst/>
          </p:spPr>
        </p:cxnSp>
      </p:grpSp>
      <p:grpSp>
        <p:nvGrpSpPr>
          <p:cNvPr id="28" name="Group 27"/>
          <p:cNvGrpSpPr/>
          <p:nvPr/>
        </p:nvGrpSpPr>
        <p:grpSpPr>
          <a:xfrm>
            <a:off x="6685936" y="2939197"/>
            <a:ext cx="1407987" cy="1431734"/>
            <a:chOff x="8290133" y="3950677"/>
            <a:chExt cx="1877316" cy="1908979"/>
          </a:xfrm>
        </p:grpSpPr>
        <p:pic>
          <p:nvPicPr>
            <p:cNvPr id="23" name="Picture 22" descr="Main Photo of adm-pcie-7v3 FPGA Board: ADM-PCIE-7V3 HPC Board with XC7VX690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4193" y="4320133"/>
              <a:ext cx="1358013" cy="153952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xinc/sites/wwm/corpcomm/creativeservices/Logos/Product%20Logos/Vivado%20Logos/Vivado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0133" y="3950677"/>
              <a:ext cx="1877316" cy="586272"/>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p:cNvSpPr/>
          <p:nvPr/>
        </p:nvSpPr>
        <p:spPr bwMode="auto">
          <a:xfrm>
            <a:off x="3438808" y="1134524"/>
            <a:ext cx="1727156" cy="434904"/>
          </a:xfrm>
          <a:prstGeom prst="rect">
            <a:avLst/>
          </a:prstGeom>
          <a:solidFill>
            <a:schemeClr val="accent1">
              <a:lumMod val="60000"/>
              <a:lumOff val="40000"/>
            </a:schemeClr>
          </a:solidFill>
          <a:ln w="15875" cap="flat" cmpd="sng" algn="ctr">
            <a:solidFill>
              <a:schemeClr val="accent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Xilinx P4</a:t>
            </a:r>
            <a:r>
              <a:rPr lang="en-US" sz="1350" baseline="-25000" dirty="0">
                <a:solidFill>
                  <a:srgbClr val="000000"/>
                </a:solidFill>
              </a:rPr>
              <a:t>16</a:t>
            </a:r>
            <a:r>
              <a:rPr lang="en-US" sz="1350" dirty="0">
                <a:solidFill>
                  <a:srgbClr val="000000"/>
                </a:solidFill>
              </a:rPr>
              <a:t> Compiler</a:t>
            </a:r>
          </a:p>
        </p:txBody>
      </p:sp>
      <p:cxnSp>
        <p:nvCxnSpPr>
          <p:cNvPr id="30" name="Straight Arrow Connector 29"/>
          <p:cNvCxnSpPr/>
          <p:nvPr/>
        </p:nvCxnSpPr>
        <p:spPr bwMode="auto">
          <a:xfrm flipV="1">
            <a:off x="2030766" y="1290559"/>
            <a:ext cx="1292975" cy="1"/>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cxnSp>
        <p:nvCxnSpPr>
          <p:cNvPr id="34" name="Straight Arrow Connector 33"/>
          <p:cNvCxnSpPr/>
          <p:nvPr/>
        </p:nvCxnSpPr>
        <p:spPr bwMode="auto">
          <a:xfrm>
            <a:off x="5281032" y="1289761"/>
            <a:ext cx="1355982" cy="798"/>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cxnSp>
        <p:nvCxnSpPr>
          <p:cNvPr id="36" name="Straight Arrow Connector 35"/>
          <p:cNvCxnSpPr/>
          <p:nvPr/>
        </p:nvCxnSpPr>
        <p:spPr bwMode="auto">
          <a:xfrm flipH="1">
            <a:off x="7273235" y="2529349"/>
            <a:ext cx="0" cy="409847"/>
          </a:xfrm>
          <a:prstGeom prst="straightConnector1">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cxnSp>
        <p:nvCxnSpPr>
          <p:cNvPr id="39" name="Straight Arrow Connector 38"/>
          <p:cNvCxnSpPr>
            <a:endCxn id="10" idx="0"/>
          </p:cNvCxnSpPr>
          <p:nvPr/>
        </p:nvCxnSpPr>
        <p:spPr bwMode="auto">
          <a:xfrm rot="10800000" flipV="1">
            <a:off x="3323740" y="2263877"/>
            <a:ext cx="3313274" cy="895171"/>
          </a:xfrm>
          <a:prstGeom prst="bentConnector2">
            <a:avLst/>
          </a:prstGeom>
          <a:solidFill>
            <a:schemeClr val="tx2"/>
          </a:solidFill>
          <a:ln w="63500" cap="flat" cmpd="sng" algn="ctr">
            <a:solidFill>
              <a:schemeClr val="tx1">
                <a:lumMod val="50000"/>
                <a:lumOff val="50000"/>
              </a:schemeClr>
            </a:solidFill>
            <a:prstDash val="solid"/>
            <a:round/>
            <a:headEnd type="none" w="med" len="med"/>
            <a:tailEnd type="triangle"/>
          </a:ln>
          <a:effectLst/>
        </p:spPr>
      </p:cxnSp>
      <p:sp>
        <p:nvSpPr>
          <p:cNvPr id="42" name="Rectangle 41"/>
          <p:cNvSpPr/>
          <p:nvPr/>
        </p:nvSpPr>
        <p:spPr bwMode="auto">
          <a:xfrm>
            <a:off x="6685936" y="907027"/>
            <a:ext cx="1422129" cy="1570703"/>
          </a:xfrm>
          <a:prstGeom prst="rect">
            <a:avLst/>
          </a:prstGeom>
          <a:noFill/>
          <a:ln w="25400" cap="flat" cmpd="sng" algn="ctr">
            <a:solidFill>
              <a:schemeClr val="tx1">
                <a:lumMod val="50000"/>
                <a:lumOff val="50000"/>
              </a:schemeClr>
            </a:solidFill>
            <a:prstDash val="dash"/>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6" name="TextBox 45"/>
          <p:cNvSpPr txBox="1"/>
          <p:nvPr/>
        </p:nvSpPr>
        <p:spPr bwMode="auto">
          <a:xfrm>
            <a:off x="3438808" y="1588502"/>
            <a:ext cx="1730669" cy="2077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0" tIns="34290" rIns="68580" bIns="34290" numCol="1" rtlCol="0" anchor="t" anchorCtr="0" compatLnSpc="1">
            <a:prstTxWarp prst="textNoShape">
              <a:avLst/>
            </a:prstTxWarp>
            <a:spAutoFit/>
          </a:bodyPr>
          <a:lstStyle/>
          <a:p>
            <a:pPr algn="l">
              <a:lnSpc>
                <a:spcPct val="100000"/>
              </a:lnSpc>
            </a:pPr>
            <a:r>
              <a:rPr lang="en-US" sz="900" kern="0" dirty="0">
                <a:solidFill>
                  <a:schemeClr val="tx1">
                    <a:lumMod val="75000"/>
                    <a:lumOff val="25000"/>
                  </a:schemeClr>
                </a:solidFill>
              </a:rPr>
              <a:t>  $</a:t>
            </a:r>
            <a:r>
              <a:rPr lang="en-US" sz="900" b="1" kern="0" dirty="0">
                <a:solidFill>
                  <a:schemeClr val="tx1">
                    <a:lumMod val="75000"/>
                    <a:lumOff val="25000"/>
                  </a:schemeClr>
                </a:solidFill>
              </a:rPr>
              <a:t> p4c-sdnet </a:t>
            </a:r>
            <a:r>
              <a:rPr lang="en-US" sz="900" i="1" kern="0" dirty="0">
                <a:solidFill>
                  <a:schemeClr val="tx1">
                    <a:lumMod val="75000"/>
                    <a:lumOff val="25000"/>
                  </a:schemeClr>
                </a:solidFill>
              </a:rPr>
              <a:t>switch.p4</a:t>
            </a:r>
          </a:p>
        </p:txBody>
      </p:sp>
    </p:spTree>
    <p:extLst>
      <p:ext uri="{BB962C8B-B14F-4D97-AF65-F5344CB8AC3E}">
        <p14:creationId xmlns:p14="http://schemas.microsoft.com/office/powerpoint/2010/main" val="3584502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par>
                                <p:cTn id="14" presetID="2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par>
                                <p:cTn id="30" presetID="22" presetClass="entr" presetSubtype="4"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Considerations When Mapping to </a:t>
            </a:r>
            <a:r>
              <a:rPr lang="en-US" dirty="0" err="1" smtClean="0"/>
              <a:t>SDNet</a:t>
            </a:r>
            <a:endParaRPr lang="en-US" dirty="0"/>
          </a:p>
        </p:txBody>
      </p:sp>
      <p:sp>
        <p:nvSpPr>
          <p:cNvPr id="2" name="Content Placeholder 1"/>
          <p:cNvSpPr>
            <a:spLocks noGrp="1"/>
          </p:cNvSpPr>
          <p:nvPr>
            <p:ph sz="half" idx="1"/>
          </p:nvPr>
        </p:nvSpPr>
        <p:spPr/>
        <p:txBody>
          <a:bodyPr/>
          <a:lstStyle/>
          <a:p>
            <a:r>
              <a:rPr lang="en-US" dirty="0" smtClean="0"/>
              <a:t>Identifying parallelism within P4 parser and control blocks</a:t>
            </a:r>
          </a:p>
          <a:p>
            <a:pPr lvl="1"/>
            <a:r>
              <a:rPr lang="en-US" dirty="0" smtClean="0"/>
              <a:t>table lookups</a:t>
            </a:r>
          </a:p>
          <a:p>
            <a:pPr lvl="1"/>
            <a:r>
              <a:rPr lang="en-US" dirty="0" smtClean="0"/>
              <a:t>actions</a:t>
            </a:r>
          </a:p>
          <a:p>
            <a:pPr lvl="1"/>
            <a:r>
              <a:rPr lang="en-US" dirty="0" smtClean="0"/>
              <a:t>etc.</a:t>
            </a:r>
          </a:p>
          <a:p>
            <a:r>
              <a:rPr lang="en-US" dirty="0" smtClean="0"/>
              <a:t>P4 packet </a:t>
            </a:r>
            <a:r>
              <a:rPr lang="en-US" dirty="0"/>
              <a:t>p</a:t>
            </a:r>
            <a:r>
              <a:rPr lang="en-US" dirty="0" smtClean="0"/>
              <a:t>rocessing </a:t>
            </a:r>
            <a:r>
              <a:rPr lang="en-US" dirty="0"/>
              <a:t>m</a:t>
            </a:r>
            <a:r>
              <a:rPr lang="en-US" dirty="0" smtClean="0"/>
              <a:t>odel</a:t>
            </a:r>
          </a:p>
          <a:p>
            <a:pPr lvl="1"/>
            <a:r>
              <a:rPr lang="en-US" dirty="0" smtClean="0"/>
              <a:t>extract entire header from packet</a:t>
            </a:r>
          </a:p>
          <a:p>
            <a:pPr lvl="1"/>
            <a:r>
              <a:rPr lang="en-US" dirty="0" smtClean="0"/>
              <a:t>updates apply directly to header</a:t>
            </a:r>
          </a:p>
          <a:p>
            <a:pPr lvl="1"/>
            <a:r>
              <a:rPr lang="en-US" dirty="0" err="1" smtClean="0"/>
              <a:t>deparser</a:t>
            </a:r>
            <a:r>
              <a:rPr lang="en-US" dirty="0" smtClean="0"/>
              <a:t> re-inserts header back into packet</a:t>
            </a:r>
            <a:endParaRPr lang="en-US" dirty="0"/>
          </a:p>
          <a:p>
            <a:r>
              <a:rPr lang="en-US" dirty="0" err="1" smtClean="0"/>
              <a:t>SDNet</a:t>
            </a:r>
            <a:r>
              <a:rPr lang="en-US" dirty="0" smtClean="0"/>
              <a:t> packet processing model</a:t>
            </a:r>
          </a:p>
          <a:p>
            <a:pPr lvl="1"/>
            <a:r>
              <a:rPr lang="en-US" dirty="0" smtClean="0"/>
              <a:t>stream packet through “engines”</a:t>
            </a:r>
          </a:p>
          <a:p>
            <a:pPr lvl="1"/>
            <a:r>
              <a:rPr lang="en-US" dirty="0" smtClean="0"/>
              <a:t>modify header values in-line without removing and re-inserting</a:t>
            </a:r>
          </a:p>
        </p:txBody>
      </p:sp>
      <p:sp>
        <p:nvSpPr>
          <p:cNvPr id="3" name="Slide Number Placeholder 2"/>
          <p:cNvSpPr>
            <a:spLocks noGrp="1"/>
          </p:cNvSpPr>
          <p:nvPr>
            <p:ph type="sldNum" sz="quarter" idx="4"/>
          </p:nvPr>
        </p:nvSpPr>
        <p:spPr/>
        <p:txBody>
          <a:bodyPr/>
          <a:lstStyle/>
          <a:p>
            <a:pPr>
              <a:defRPr/>
            </a:pPr>
            <a:r>
              <a:rPr lang="en-US" smtClean="0">
                <a:solidFill>
                  <a:srgbClr val="000000"/>
                </a:solidFill>
              </a:rPr>
              <a:t>Page </a:t>
            </a:r>
            <a:fld id="{060BD193-E118-4B16-863C-C8C12C675E3E}" type="slidenum">
              <a:rPr smtClean="0">
                <a:solidFill>
                  <a:srgbClr val="000000"/>
                </a:solidFill>
              </a:rPr>
              <a:pPr>
                <a:defRPr/>
              </a:pPr>
              <a:t>86</a:t>
            </a:fld>
            <a:endParaRPr dirty="0">
              <a:solidFill>
                <a:srgbClr val="000000"/>
              </a:solidFill>
            </a:endParaRPr>
          </a:p>
        </p:txBody>
      </p:sp>
    </p:spTree>
    <p:extLst>
      <p:ext uri="{BB962C8B-B14F-4D97-AF65-F5344CB8AC3E}">
        <p14:creationId xmlns:p14="http://schemas.microsoft.com/office/powerpoint/2010/main" val="3109887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Mapping P4 Architectures to </a:t>
            </a:r>
            <a:r>
              <a:rPr lang="en-US" dirty="0" err="1" smtClean="0"/>
              <a:t>SDNet</a:t>
            </a:r>
            <a:endParaRPr lang="en-US" dirty="0"/>
          </a:p>
        </p:txBody>
      </p:sp>
      <p:sp>
        <p:nvSpPr>
          <p:cNvPr id="3" name="Slide Number Placeholder 2"/>
          <p:cNvSpPr>
            <a:spLocks noGrp="1"/>
          </p:cNvSpPr>
          <p:nvPr>
            <p:ph type="sldNum" sz="quarter" idx="4"/>
          </p:nvPr>
        </p:nvSpPr>
        <p:spPr/>
        <p:txBody>
          <a:bodyPr/>
          <a:lstStyle/>
          <a:p>
            <a:pPr>
              <a:defRPr/>
            </a:pPr>
            <a:r>
              <a:rPr lang="en-US" smtClean="0">
                <a:solidFill>
                  <a:srgbClr val="000000"/>
                </a:solidFill>
              </a:rPr>
              <a:t>Page </a:t>
            </a:r>
            <a:fld id="{060BD193-E118-4B16-863C-C8C12C675E3E}" type="slidenum">
              <a:rPr smtClean="0">
                <a:solidFill>
                  <a:srgbClr val="000000"/>
                </a:solidFill>
              </a:rPr>
              <a:pPr>
                <a:defRPr/>
              </a:pPr>
              <a:t>87</a:t>
            </a:fld>
            <a:endParaRPr dirty="0">
              <a:solidFill>
                <a:srgbClr val="000000"/>
              </a:solidFill>
            </a:endParaRPr>
          </a:p>
        </p:txBody>
      </p:sp>
      <p:grpSp>
        <p:nvGrpSpPr>
          <p:cNvPr id="75" name="Group 74"/>
          <p:cNvGrpSpPr/>
          <p:nvPr/>
        </p:nvGrpSpPr>
        <p:grpSpPr>
          <a:xfrm>
            <a:off x="3173590" y="1104829"/>
            <a:ext cx="1121568" cy="1455284"/>
            <a:chOff x="4649019" y="2270900"/>
            <a:chExt cx="1495424" cy="1940379"/>
          </a:xfrm>
        </p:grpSpPr>
        <p:grpSp>
          <p:nvGrpSpPr>
            <p:cNvPr id="14" name="Group 13"/>
            <p:cNvGrpSpPr/>
            <p:nvPr/>
          </p:nvGrpSpPr>
          <p:grpSpPr>
            <a:xfrm>
              <a:off x="4649019" y="2270900"/>
              <a:ext cx="1190624" cy="1635579"/>
              <a:chOff x="2773920" y="2129745"/>
              <a:chExt cx="1190624" cy="1635579"/>
            </a:xfrm>
          </p:grpSpPr>
          <p:sp>
            <p:nvSpPr>
              <p:cNvPr id="13" name="Rectangle 12"/>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 name="Rectangle 4"/>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6" name="Trapezoid 5"/>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7" name="Rectangle 6"/>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 name="Trapezoid 7"/>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 name="Rectangle 8"/>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 name="Trapezoid 9"/>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1" name="Rectangle 10"/>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2" name="Trapezoid 11"/>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35" name="Group 34"/>
            <p:cNvGrpSpPr/>
            <p:nvPr/>
          </p:nvGrpSpPr>
          <p:grpSpPr>
            <a:xfrm>
              <a:off x="4801419" y="2423300"/>
              <a:ext cx="1190624" cy="1635579"/>
              <a:chOff x="2773920" y="2129745"/>
              <a:chExt cx="1190624" cy="1635579"/>
            </a:xfrm>
          </p:grpSpPr>
          <p:sp>
            <p:nvSpPr>
              <p:cNvPr id="36" name="Rectangle 35"/>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37" name="Rectangle 36"/>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38" name="Trapezoid 37"/>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39" name="Rectangle 38"/>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0" name="Trapezoid 39"/>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1" name="Rectangle 40"/>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2" name="Trapezoid 41"/>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3" name="Rectangle 42"/>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4" name="Trapezoid 43"/>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45" name="Group 44"/>
            <p:cNvGrpSpPr/>
            <p:nvPr/>
          </p:nvGrpSpPr>
          <p:grpSpPr>
            <a:xfrm>
              <a:off x="4953819" y="2575700"/>
              <a:ext cx="1190624" cy="1635579"/>
              <a:chOff x="2773920" y="2129745"/>
              <a:chExt cx="1190624" cy="1635579"/>
            </a:xfrm>
          </p:grpSpPr>
          <p:sp>
            <p:nvSpPr>
              <p:cNvPr id="46" name="Rectangle 45"/>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7" name="Rectangle 46"/>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8" name="Trapezoid 47"/>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9" name="Rectangle 48"/>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0" name="Trapezoid 49"/>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1" name="Rectangle 50"/>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2" name="Trapezoid 51"/>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3" name="Rectangle 52"/>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4" name="Trapezoid 53"/>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grpSp>
        <p:nvGrpSpPr>
          <p:cNvPr id="74" name="Group 73"/>
          <p:cNvGrpSpPr/>
          <p:nvPr/>
        </p:nvGrpSpPr>
        <p:grpSpPr>
          <a:xfrm>
            <a:off x="1071074" y="852424"/>
            <a:ext cx="1420377" cy="1891420"/>
            <a:chOff x="1428099" y="1934360"/>
            <a:chExt cx="1893836" cy="2521893"/>
          </a:xfrm>
        </p:grpSpPr>
        <p:sp>
          <p:nvSpPr>
            <p:cNvPr id="73" name="Rectangle 72"/>
            <p:cNvSpPr/>
            <p:nvPr/>
          </p:nvSpPr>
          <p:spPr bwMode="auto">
            <a:xfrm>
              <a:off x="1428099" y="1934360"/>
              <a:ext cx="1893836" cy="2521893"/>
            </a:xfrm>
            <a:prstGeom prst="rect">
              <a:avLst/>
            </a:prstGeom>
            <a:solidFill>
              <a:schemeClr val="bg2">
                <a:lumMod val="20000"/>
                <a:lumOff val="80000"/>
              </a:schemeClr>
            </a:solidFill>
            <a:ln w="2540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6" name="Oval 55"/>
            <p:cNvSpPr/>
            <p:nvPr/>
          </p:nvSpPr>
          <p:spPr bwMode="auto">
            <a:xfrm>
              <a:off x="2090173" y="2045108"/>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7" name="Oval 56"/>
            <p:cNvSpPr/>
            <p:nvPr/>
          </p:nvSpPr>
          <p:spPr bwMode="auto">
            <a:xfrm>
              <a:off x="2532830" y="2610462"/>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8" name="Oval 57"/>
            <p:cNvSpPr/>
            <p:nvPr/>
          </p:nvSpPr>
          <p:spPr bwMode="auto">
            <a:xfrm>
              <a:off x="1842318" y="2941176"/>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9" name="Oval 58"/>
            <p:cNvSpPr/>
            <p:nvPr/>
          </p:nvSpPr>
          <p:spPr bwMode="auto">
            <a:xfrm>
              <a:off x="1584854" y="3792762"/>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60" name="Oval 59"/>
            <p:cNvSpPr/>
            <p:nvPr/>
          </p:nvSpPr>
          <p:spPr bwMode="auto">
            <a:xfrm>
              <a:off x="2534639" y="3792763"/>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cxnSp>
          <p:nvCxnSpPr>
            <p:cNvPr id="61" name="Straight Arrow Connector 13"/>
            <p:cNvCxnSpPr>
              <a:stCxn id="56" idx="4"/>
              <a:endCxn id="58" idx="0"/>
            </p:cNvCxnSpPr>
            <p:nvPr/>
          </p:nvCxnSpPr>
          <p:spPr bwMode="auto">
            <a:xfrm rot="5400000">
              <a:off x="1941000" y="2580608"/>
              <a:ext cx="473281" cy="247855"/>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62" name="Straight Arrow Connector 13"/>
            <p:cNvCxnSpPr>
              <a:stCxn id="58" idx="3"/>
              <a:endCxn id="59" idx="1"/>
            </p:cNvCxnSpPr>
            <p:nvPr/>
          </p:nvCxnSpPr>
          <p:spPr bwMode="auto">
            <a:xfrm rot="5400000">
              <a:off x="1499187" y="3449630"/>
              <a:ext cx="552631" cy="257464"/>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63" name="Straight Arrow Connector 13"/>
            <p:cNvCxnSpPr>
              <a:stCxn id="58" idx="5"/>
              <a:endCxn id="60" idx="1"/>
            </p:cNvCxnSpPr>
            <p:nvPr/>
          </p:nvCxnSpPr>
          <p:spPr bwMode="auto">
            <a:xfrm rot="16200000" flipH="1">
              <a:off x="2123556" y="3381680"/>
              <a:ext cx="552632" cy="393366"/>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64" name="Straight Arrow Connector 13"/>
            <p:cNvCxnSpPr>
              <a:stCxn id="57" idx="5"/>
              <a:endCxn id="57" idx="7"/>
            </p:cNvCxnSpPr>
            <p:nvPr/>
          </p:nvCxnSpPr>
          <p:spPr bwMode="auto">
            <a:xfrm rot="5400000" flipH="1">
              <a:off x="2744223" y="2821856"/>
              <a:ext cx="298955" cy="12700"/>
            </a:xfrm>
            <a:prstGeom prst="curvedConnector5">
              <a:avLst>
                <a:gd name="adj1" fmla="val -10647"/>
                <a:gd name="adj2" fmla="val -2360591"/>
                <a:gd name="adj3" fmla="val 110646"/>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65" name="Straight Arrow Connector 13"/>
            <p:cNvCxnSpPr>
              <a:stCxn id="57" idx="3"/>
              <a:endCxn id="58" idx="6"/>
            </p:cNvCxnSpPr>
            <p:nvPr/>
          </p:nvCxnSpPr>
          <p:spPr bwMode="auto">
            <a:xfrm rot="5400000">
              <a:off x="2339308" y="2897131"/>
              <a:ext cx="181237" cy="329641"/>
            </a:xfrm>
            <a:prstGeom prst="curvedConnector2">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66" name="Straight Arrow Connector 13"/>
            <p:cNvCxnSpPr>
              <a:stCxn id="56" idx="5"/>
              <a:endCxn id="57" idx="0"/>
            </p:cNvCxnSpPr>
            <p:nvPr/>
          </p:nvCxnSpPr>
          <p:spPr bwMode="auto">
            <a:xfrm rot="16200000" flipH="1">
              <a:off x="2495393" y="2361630"/>
              <a:ext cx="204483" cy="293180"/>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grpSp>
      <p:grpSp>
        <p:nvGrpSpPr>
          <p:cNvPr id="76" name="Group 75"/>
          <p:cNvGrpSpPr/>
          <p:nvPr/>
        </p:nvGrpSpPr>
        <p:grpSpPr>
          <a:xfrm>
            <a:off x="4977296" y="1104829"/>
            <a:ext cx="1121568" cy="1455284"/>
            <a:chOff x="4649019" y="2270900"/>
            <a:chExt cx="1495424" cy="1940379"/>
          </a:xfrm>
        </p:grpSpPr>
        <p:grpSp>
          <p:nvGrpSpPr>
            <p:cNvPr id="77" name="Group 76"/>
            <p:cNvGrpSpPr/>
            <p:nvPr/>
          </p:nvGrpSpPr>
          <p:grpSpPr>
            <a:xfrm>
              <a:off x="4649019" y="2270900"/>
              <a:ext cx="1190624" cy="1635579"/>
              <a:chOff x="2773920" y="2129745"/>
              <a:chExt cx="1190624" cy="1635579"/>
            </a:xfrm>
          </p:grpSpPr>
          <p:sp>
            <p:nvSpPr>
              <p:cNvPr id="98" name="Rectangle 97"/>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9" name="Rectangle 98"/>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0" name="Trapezoid 99"/>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1" name="Rectangle 100"/>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2" name="Trapezoid 101"/>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3" name="Rectangle 102"/>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4" name="Trapezoid 103"/>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5" name="Rectangle 104"/>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06" name="Trapezoid 105"/>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78" name="Group 77"/>
            <p:cNvGrpSpPr/>
            <p:nvPr/>
          </p:nvGrpSpPr>
          <p:grpSpPr>
            <a:xfrm>
              <a:off x="4801419" y="2423300"/>
              <a:ext cx="1190624" cy="1635579"/>
              <a:chOff x="2773920" y="2129745"/>
              <a:chExt cx="1190624" cy="1635579"/>
            </a:xfrm>
          </p:grpSpPr>
          <p:sp>
            <p:nvSpPr>
              <p:cNvPr id="89" name="Rectangle 88"/>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0" name="Rectangle 89"/>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1" name="Trapezoid 90"/>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2" name="Rectangle 91"/>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3" name="Trapezoid 92"/>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4" name="Rectangle 93"/>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5" name="Trapezoid 94"/>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6" name="Rectangle 95"/>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97" name="Trapezoid 96"/>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79" name="Group 78"/>
            <p:cNvGrpSpPr/>
            <p:nvPr/>
          </p:nvGrpSpPr>
          <p:grpSpPr>
            <a:xfrm>
              <a:off x="4953819" y="2575700"/>
              <a:ext cx="1190624" cy="1635579"/>
              <a:chOff x="2773920" y="2129745"/>
              <a:chExt cx="1190624" cy="1635579"/>
            </a:xfrm>
          </p:grpSpPr>
          <p:sp>
            <p:nvSpPr>
              <p:cNvPr id="80" name="Rectangle 79"/>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1" name="Rectangle 80"/>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2" name="Trapezoid 81"/>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3" name="Rectangle 82"/>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4" name="Trapezoid 83"/>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5" name="Rectangle 84"/>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6" name="Trapezoid 85"/>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7" name="Rectangle 86"/>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8" name="Trapezoid 87"/>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grpSp>
        <p:nvGrpSpPr>
          <p:cNvPr id="132" name="Group 131"/>
          <p:cNvGrpSpPr/>
          <p:nvPr/>
        </p:nvGrpSpPr>
        <p:grpSpPr>
          <a:xfrm>
            <a:off x="6781003" y="852424"/>
            <a:ext cx="1142582" cy="1891420"/>
            <a:chOff x="9148415" y="1240415"/>
            <a:chExt cx="1523443" cy="2521893"/>
          </a:xfrm>
        </p:grpSpPr>
        <p:sp>
          <p:nvSpPr>
            <p:cNvPr id="131" name="Rectangle 130"/>
            <p:cNvSpPr/>
            <p:nvPr/>
          </p:nvSpPr>
          <p:spPr bwMode="auto">
            <a:xfrm>
              <a:off x="9148415" y="1240415"/>
              <a:ext cx="1523443" cy="2521893"/>
            </a:xfrm>
            <a:prstGeom prst="rect">
              <a:avLst/>
            </a:prstGeom>
            <a:solidFill>
              <a:schemeClr val="tx2">
                <a:lumMod val="20000"/>
                <a:lumOff val="80000"/>
              </a:schemeClr>
            </a:solid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nvGrpSpPr>
            <p:cNvPr id="116" name="Group 115"/>
            <p:cNvGrpSpPr/>
            <p:nvPr/>
          </p:nvGrpSpPr>
          <p:grpSpPr>
            <a:xfrm>
              <a:off x="9429953" y="3062676"/>
              <a:ext cx="943407" cy="330813"/>
              <a:chOff x="9429953" y="3062676"/>
              <a:chExt cx="1262040" cy="330813"/>
            </a:xfrm>
          </p:grpSpPr>
          <p:cxnSp>
            <p:nvCxnSpPr>
              <p:cNvPr id="108" name="Straight Connector 107"/>
              <p:cNvCxnSpPr/>
              <p:nvPr/>
            </p:nvCxnSpPr>
            <p:spPr bwMode="auto">
              <a:xfrm>
                <a:off x="9429953" y="3062696"/>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cxnSp>
            <p:nvCxnSpPr>
              <p:cNvPr id="109" name="Straight Connector 108"/>
              <p:cNvCxnSpPr/>
              <p:nvPr/>
            </p:nvCxnSpPr>
            <p:spPr bwMode="auto">
              <a:xfrm>
                <a:off x="9429953" y="3393489"/>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sp>
            <p:nvSpPr>
              <p:cNvPr id="114" name="Rectangle 113"/>
              <p:cNvSpPr/>
              <p:nvPr/>
            </p:nvSpPr>
            <p:spPr bwMode="auto">
              <a:xfrm>
                <a:off x="10415768" y="3062676"/>
                <a:ext cx="276225" cy="330813"/>
              </a:xfrm>
              <a:prstGeom prst="rect">
                <a:avLst/>
              </a:prstGeom>
              <a:no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115" name="Rectangle 114"/>
              <p:cNvSpPr/>
              <p:nvPr/>
            </p:nvSpPr>
            <p:spPr bwMode="auto">
              <a:xfrm>
                <a:off x="10074375" y="3062676"/>
                <a:ext cx="341394" cy="330813"/>
              </a:xfrm>
              <a:prstGeom prst="rect">
                <a:avLst/>
              </a:prstGeom>
              <a:no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117" name="Group 116"/>
            <p:cNvGrpSpPr/>
            <p:nvPr/>
          </p:nvGrpSpPr>
          <p:grpSpPr>
            <a:xfrm>
              <a:off x="9429957" y="2581669"/>
              <a:ext cx="736923" cy="330813"/>
              <a:chOff x="9429953" y="3062676"/>
              <a:chExt cx="985816" cy="330813"/>
            </a:xfrm>
          </p:grpSpPr>
          <p:cxnSp>
            <p:nvCxnSpPr>
              <p:cNvPr id="118" name="Straight Connector 117"/>
              <p:cNvCxnSpPr/>
              <p:nvPr/>
            </p:nvCxnSpPr>
            <p:spPr bwMode="auto">
              <a:xfrm>
                <a:off x="9429953" y="3062696"/>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cxnSp>
            <p:nvCxnSpPr>
              <p:cNvPr id="119" name="Straight Connector 118"/>
              <p:cNvCxnSpPr/>
              <p:nvPr/>
            </p:nvCxnSpPr>
            <p:spPr bwMode="auto">
              <a:xfrm>
                <a:off x="9429953" y="3393489"/>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sp>
            <p:nvSpPr>
              <p:cNvPr id="121" name="Rectangle 120"/>
              <p:cNvSpPr/>
              <p:nvPr/>
            </p:nvSpPr>
            <p:spPr bwMode="auto">
              <a:xfrm>
                <a:off x="10074375" y="3062676"/>
                <a:ext cx="341394" cy="330813"/>
              </a:xfrm>
              <a:prstGeom prst="rect">
                <a:avLst/>
              </a:prstGeom>
              <a:no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130" name="Group 129"/>
            <p:cNvGrpSpPr/>
            <p:nvPr/>
          </p:nvGrpSpPr>
          <p:grpSpPr>
            <a:xfrm>
              <a:off x="9429953" y="2079044"/>
              <a:ext cx="481722" cy="343666"/>
              <a:chOff x="9429950" y="2066925"/>
              <a:chExt cx="481722" cy="343666"/>
            </a:xfrm>
          </p:grpSpPr>
          <p:grpSp>
            <p:nvGrpSpPr>
              <p:cNvPr id="122" name="Group 121"/>
              <p:cNvGrpSpPr/>
              <p:nvPr/>
            </p:nvGrpSpPr>
            <p:grpSpPr>
              <a:xfrm>
                <a:off x="9429950" y="2075185"/>
                <a:ext cx="481722" cy="330793"/>
                <a:chOff x="9429953" y="3062696"/>
                <a:chExt cx="644422" cy="330793"/>
              </a:xfrm>
            </p:grpSpPr>
            <p:cxnSp>
              <p:nvCxnSpPr>
                <p:cNvPr id="123" name="Straight Connector 122"/>
                <p:cNvCxnSpPr/>
                <p:nvPr/>
              </p:nvCxnSpPr>
              <p:spPr bwMode="auto">
                <a:xfrm>
                  <a:off x="9429953" y="3062696"/>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cxnSp>
              <p:nvCxnSpPr>
                <p:cNvPr id="124" name="Straight Connector 123"/>
                <p:cNvCxnSpPr/>
                <p:nvPr/>
              </p:nvCxnSpPr>
              <p:spPr bwMode="auto">
                <a:xfrm>
                  <a:off x="9429953" y="3393489"/>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grpSp>
          <p:cxnSp>
            <p:nvCxnSpPr>
              <p:cNvPr id="126" name="Straight Connector 125"/>
              <p:cNvCxnSpPr/>
              <p:nvPr/>
            </p:nvCxnSpPr>
            <p:spPr bwMode="auto">
              <a:xfrm>
                <a:off x="9900242" y="2066925"/>
                <a:ext cx="0" cy="343666"/>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grpSp>
      </p:grpSp>
      <p:sp>
        <p:nvSpPr>
          <p:cNvPr id="133" name="TextBox 132"/>
          <p:cNvSpPr txBox="1"/>
          <p:nvPr/>
        </p:nvSpPr>
        <p:spPr bwMode="auto">
          <a:xfrm>
            <a:off x="1452302" y="2764345"/>
            <a:ext cx="54534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200" b="1" i="1" kern="0" dirty="0">
                <a:solidFill>
                  <a:schemeClr val="tx1">
                    <a:lumMod val="75000"/>
                    <a:lumOff val="25000"/>
                  </a:schemeClr>
                </a:solidFill>
              </a:rPr>
              <a:t>Parser</a:t>
            </a:r>
          </a:p>
        </p:txBody>
      </p:sp>
      <p:sp>
        <p:nvSpPr>
          <p:cNvPr id="134" name="TextBox 133"/>
          <p:cNvSpPr txBox="1"/>
          <p:nvPr/>
        </p:nvSpPr>
        <p:spPr bwMode="auto">
          <a:xfrm>
            <a:off x="3193000" y="2608601"/>
            <a:ext cx="108234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200" b="1" i="1" kern="0" dirty="0">
                <a:solidFill>
                  <a:schemeClr val="tx1">
                    <a:lumMod val="75000"/>
                    <a:lumOff val="25000"/>
                  </a:schemeClr>
                </a:solidFill>
              </a:rPr>
              <a:t>Ingress</a:t>
            </a:r>
          </a:p>
          <a:p>
            <a:pPr>
              <a:lnSpc>
                <a:spcPct val="100000"/>
              </a:lnSpc>
            </a:pPr>
            <a:r>
              <a:rPr lang="en-US" sz="1200" b="1" i="1" kern="0" dirty="0" err="1">
                <a:solidFill>
                  <a:schemeClr val="tx1">
                    <a:lumMod val="75000"/>
                    <a:lumOff val="25000"/>
                  </a:schemeClr>
                </a:solidFill>
              </a:rPr>
              <a:t>Match+Action</a:t>
            </a:r>
            <a:endParaRPr lang="en-US" sz="1200" b="1" i="1" kern="0" dirty="0">
              <a:solidFill>
                <a:schemeClr val="tx1">
                  <a:lumMod val="75000"/>
                  <a:lumOff val="25000"/>
                </a:schemeClr>
              </a:solidFill>
            </a:endParaRPr>
          </a:p>
        </p:txBody>
      </p:sp>
      <p:sp>
        <p:nvSpPr>
          <p:cNvPr id="135" name="TextBox 134"/>
          <p:cNvSpPr txBox="1"/>
          <p:nvPr/>
        </p:nvSpPr>
        <p:spPr bwMode="auto">
          <a:xfrm>
            <a:off x="4996707" y="2604246"/>
            <a:ext cx="108234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200" b="1" i="1" kern="0" dirty="0">
                <a:solidFill>
                  <a:schemeClr val="tx1">
                    <a:lumMod val="75000"/>
                    <a:lumOff val="25000"/>
                  </a:schemeClr>
                </a:solidFill>
              </a:rPr>
              <a:t>Egress</a:t>
            </a:r>
          </a:p>
          <a:p>
            <a:pPr>
              <a:lnSpc>
                <a:spcPct val="100000"/>
              </a:lnSpc>
            </a:pPr>
            <a:r>
              <a:rPr lang="en-US" sz="1200" b="1" i="1" kern="0" dirty="0" err="1">
                <a:solidFill>
                  <a:schemeClr val="tx1">
                    <a:lumMod val="75000"/>
                    <a:lumOff val="25000"/>
                  </a:schemeClr>
                </a:solidFill>
              </a:rPr>
              <a:t>Match+Action</a:t>
            </a:r>
            <a:endParaRPr lang="en-US" sz="1200" b="1" i="1" kern="0" dirty="0">
              <a:solidFill>
                <a:schemeClr val="tx1">
                  <a:lumMod val="75000"/>
                  <a:lumOff val="25000"/>
                </a:schemeClr>
              </a:solidFill>
            </a:endParaRPr>
          </a:p>
        </p:txBody>
      </p:sp>
      <p:sp>
        <p:nvSpPr>
          <p:cNvPr id="136" name="TextBox 135"/>
          <p:cNvSpPr txBox="1"/>
          <p:nvPr/>
        </p:nvSpPr>
        <p:spPr bwMode="auto">
          <a:xfrm>
            <a:off x="6977226" y="2764345"/>
            <a:ext cx="73289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200" b="1" i="1" kern="0" dirty="0" err="1">
                <a:solidFill>
                  <a:schemeClr val="tx1">
                    <a:lumMod val="75000"/>
                    <a:lumOff val="25000"/>
                  </a:schemeClr>
                </a:solidFill>
              </a:rPr>
              <a:t>Deparser</a:t>
            </a:r>
            <a:endParaRPr lang="en-US" sz="1200" b="1" i="1" kern="0" dirty="0">
              <a:solidFill>
                <a:schemeClr val="tx1">
                  <a:lumMod val="75000"/>
                  <a:lumOff val="25000"/>
                </a:schemeClr>
              </a:solidFill>
            </a:endParaRPr>
          </a:p>
        </p:txBody>
      </p:sp>
      <p:cxnSp>
        <p:nvCxnSpPr>
          <p:cNvPr id="138" name="Straight Arrow Connector 137"/>
          <p:cNvCxnSpPr>
            <a:stCxn id="73" idx="3"/>
          </p:cNvCxnSpPr>
          <p:nvPr/>
        </p:nvCxnSpPr>
        <p:spPr bwMode="auto">
          <a:xfrm flipV="1">
            <a:off x="2491451" y="1798134"/>
            <a:ext cx="627068" cy="1"/>
          </a:xfrm>
          <a:prstGeom prst="straightConnector1">
            <a:avLst/>
          </a:prstGeom>
          <a:solidFill>
            <a:schemeClr val="tx2"/>
          </a:solidFill>
          <a:ln w="38100" cap="flat" cmpd="sng" algn="ctr">
            <a:solidFill>
              <a:schemeClr val="tx1"/>
            </a:solidFill>
            <a:prstDash val="solid"/>
            <a:round/>
            <a:headEnd type="none" w="med" len="med"/>
            <a:tailEnd type="triangle"/>
          </a:ln>
          <a:effectLst/>
        </p:spPr>
      </p:cxnSp>
      <p:cxnSp>
        <p:nvCxnSpPr>
          <p:cNvPr id="143" name="Straight Arrow Connector 142"/>
          <p:cNvCxnSpPr/>
          <p:nvPr/>
        </p:nvCxnSpPr>
        <p:spPr bwMode="auto">
          <a:xfrm flipV="1">
            <a:off x="4315387" y="1808689"/>
            <a:ext cx="627068" cy="1"/>
          </a:xfrm>
          <a:prstGeom prst="straightConnector1">
            <a:avLst/>
          </a:prstGeom>
          <a:solidFill>
            <a:schemeClr val="tx2"/>
          </a:solidFill>
          <a:ln w="38100" cap="flat" cmpd="sng" algn="ctr">
            <a:solidFill>
              <a:schemeClr val="tx1"/>
            </a:solidFill>
            <a:prstDash val="solid"/>
            <a:round/>
            <a:headEnd type="none" w="med" len="med"/>
            <a:tailEnd type="triangle"/>
          </a:ln>
          <a:effectLst/>
        </p:spPr>
      </p:cxnSp>
      <p:cxnSp>
        <p:nvCxnSpPr>
          <p:cNvPr id="144" name="Straight Arrow Connector 143"/>
          <p:cNvCxnSpPr/>
          <p:nvPr/>
        </p:nvCxnSpPr>
        <p:spPr bwMode="auto">
          <a:xfrm flipV="1">
            <a:off x="6121296" y="1809198"/>
            <a:ext cx="627068" cy="1"/>
          </a:xfrm>
          <a:prstGeom prst="straightConnector1">
            <a:avLst/>
          </a:prstGeom>
          <a:solidFill>
            <a:schemeClr val="tx2"/>
          </a:solidFill>
          <a:ln w="38100" cap="flat" cmpd="sng" algn="ctr">
            <a:solidFill>
              <a:schemeClr val="tx1"/>
            </a:solidFill>
            <a:prstDash val="solid"/>
            <a:round/>
            <a:headEnd type="none" w="med" len="med"/>
            <a:tailEnd type="triangle"/>
          </a:ln>
          <a:effectLst/>
        </p:spPr>
      </p:cxnSp>
      <p:grpSp>
        <p:nvGrpSpPr>
          <p:cNvPr id="167" name="Group 166"/>
          <p:cNvGrpSpPr/>
          <p:nvPr/>
        </p:nvGrpSpPr>
        <p:grpSpPr>
          <a:xfrm>
            <a:off x="1946061" y="3405807"/>
            <a:ext cx="5296898" cy="818909"/>
            <a:chOff x="2512960" y="4840190"/>
            <a:chExt cx="7062531" cy="1091879"/>
          </a:xfrm>
        </p:grpSpPr>
        <p:sp>
          <p:nvSpPr>
            <p:cNvPr id="146" name="Rectangle 145"/>
            <p:cNvSpPr/>
            <p:nvPr/>
          </p:nvSpPr>
          <p:spPr bwMode="auto">
            <a:xfrm>
              <a:off x="2512960" y="4992590"/>
              <a:ext cx="1443672" cy="787079"/>
            </a:xfrm>
            <a:prstGeom prst="rect">
              <a:avLst/>
            </a:prstGeom>
            <a:solidFill>
              <a:schemeClr val="bg2">
                <a:lumMod val="60000"/>
                <a:lumOff val="40000"/>
              </a:schemeClr>
            </a:solidFill>
            <a:ln w="1270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t>Parsing</a:t>
              </a:r>
            </a:p>
            <a:p>
              <a:pPr algn="ctr"/>
              <a:r>
                <a:rPr lang="en-US" sz="1350" dirty="0"/>
                <a:t>Engine</a:t>
              </a:r>
            </a:p>
          </p:txBody>
        </p:sp>
        <p:sp>
          <p:nvSpPr>
            <p:cNvPr id="150" name="Rectangle 149"/>
            <p:cNvSpPr/>
            <p:nvPr/>
          </p:nvSpPr>
          <p:spPr bwMode="auto">
            <a:xfrm>
              <a:off x="8131819" y="4987606"/>
              <a:ext cx="1443672" cy="787079"/>
            </a:xfrm>
            <a:prstGeom prst="rect">
              <a:avLst/>
            </a:prstGeom>
            <a:solidFill>
              <a:schemeClr val="tx2">
                <a:lumMod val="20000"/>
                <a:lumOff val="80000"/>
              </a:schemeClr>
            </a:solidFill>
            <a:ln w="127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Editing</a:t>
              </a:r>
            </a:p>
            <a:p>
              <a:pPr algn="ctr"/>
              <a:r>
                <a:rPr lang="en-US" sz="1350" dirty="0">
                  <a:solidFill>
                    <a:srgbClr val="000000"/>
                  </a:solidFill>
                </a:rPr>
                <a:t>Engine</a:t>
              </a:r>
            </a:p>
          </p:txBody>
        </p:sp>
        <p:grpSp>
          <p:nvGrpSpPr>
            <p:cNvPr id="157" name="Group 156"/>
            <p:cNvGrpSpPr/>
            <p:nvPr/>
          </p:nvGrpSpPr>
          <p:grpSpPr>
            <a:xfrm>
              <a:off x="4443343" y="4840190"/>
              <a:ext cx="3187591" cy="1091879"/>
              <a:chOff x="4544486" y="4998658"/>
              <a:chExt cx="3187591" cy="1091879"/>
            </a:xfrm>
          </p:grpSpPr>
          <p:grpSp>
            <p:nvGrpSpPr>
              <p:cNvPr id="149" name="Group 148"/>
              <p:cNvGrpSpPr/>
              <p:nvPr/>
            </p:nvGrpSpPr>
            <p:grpSpPr>
              <a:xfrm>
                <a:off x="4544486" y="4998658"/>
                <a:ext cx="2882791" cy="787079"/>
                <a:chOff x="3638748" y="5149680"/>
                <a:chExt cx="2882791" cy="787079"/>
              </a:xfrm>
            </p:grpSpPr>
            <p:sp>
              <p:nvSpPr>
                <p:cNvPr id="147" name="Rectangle 146"/>
                <p:cNvSpPr/>
                <p:nvPr/>
              </p:nvSpPr>
              <p:spPr bwMode="auto">
                <a:xfrm>
                  <a:off x="3638748" y="5149680"/>
                  <a:ext cx="1443672" cy="787079"/>
                </a:xfrm>
                <a:prstGeom prst="rect">
                  <a:avLst/>
                </a:prstGeom>
                <a:solidFill>
                  <a:schemeClr val="accent1">
                    <a:lumMod val="20000"/>
                    <a:lumOff val="80000"/>
                  </a:schemeClr>
                </a:solidFill>
                <a:ln w="127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Lookup</a:t>
                  </a:r>
                </a:p>
                <a:p>
                  <a:pPr algn="ctr"/>
                  <a:r>
                    <a:rPr lang="en-US" sz="1350" dirty="0">
                      <a:solidFill>
                        <a:srgbClr val="000000"/>
                      </a:solidFill>
                    </a:rPr>
                    <a:t>Engine</a:t>
                  </a:r>
                </a:p>
              </p:txBody>
            </p:sp>
            <p:sp>
              <p:nvSpPr>
                <p:cNvPr id="148" name="Rectangle 147"/>
                <p:cNvSpPr/>
                <p:nvPr/>
              </p:nvSpPr>
              <p:spPr bwMode="auto">
                <a:xfrm>
                  <a:off x="5077867" y="5149680"/>
                  <a:ext cx="1443672" cy="787079"/>
                </a:xfrm>
                <a:prstGeom prst="rect">
                  <a:avLst/>
                </a:prstGeom>
                <a:solidFill>
                  <a:schemeClr val="tx2">
                    <a:lumMod val="20000"/>
                    <a:lumOff val="80000"/>
                  </a:schemeClr>
                </a:solidFill>
                <a:ln w="127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Editing</a:t>
                  </a:r>
                </a:p>
                <a:p>
                  <a:pPr algn="ctr"/>
                  <a:r>
                    <a:rPr lang="en-US" sz="1350" dirty="0">
                      <a:solidFill>
                        <a:srgbClr val="000000"/>
                      </a:solidFill>
                    </a:rPr>
                    <a:t>Engine</a:t>
                  </a:r>
                </a:p>
              </p:txBody>
            </p:sp>
          </p:grpSp>
          <p:grpSp>
            <p:nvGrpSpPr>
              <p:cNvPr id="151" name="Group 150"/>
              <p:cNvGrpSpPr/>
              <p:nvPr/>
            </p:nvGrpSpPr>
            <p:grpSpPr>
              <a:xfrm>
                <a:off x="4696886" y="5151058"/>
                <a:ext cx="2882791" cy="787079"/>
                <a:chOff x="3638748" y="5149680"/>
                <a:chExt cx="2882791" cy="787079"/>
              </a:xfrm>
            </p:grpSpPr>
            <p:sp>
              <p:nvSpPr>
                <p:cNvPr id="152" name="Rectangle 151"/>
                <p:cNvSpPr/>
                <p:nvPr/>
              </p:nvSpPr>
              <p:spPr bwMode="auto">
                <a:xfrm>
                  <a:off x="3638748" y="5149680"/>
                  <a:ext cx="1443672" cy="787079"/>
                </a:xfrm>
                <a:prstGeom prst="rect">
                  <a:avLst/>
                </a:prstGeom>
                <a:solidFill>
                  <a:schemeClr val="accent1">
                    <a:lumMod val="20000"/>
                    <a:lumOff val="80000"/>
                  </a:schemeClr>
                </a:solidFill>
                <a:ln w="127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Lookup</a:t>
                  </a:r>
                </a:p>
                <a:p>
                  <a:pPr algn="ctr"/>
                  <a:r>
                    <a:rPr lang="en-US" sz="1350" dirty="0">
                      <a:solidFill>
                        <a:srgbClr val="000000"/>
                      </a:solidFill>
                    </a:rPr>
                    <a:t>Engine</a:t>
                  </a:r>
                </a:p>
              </p:txBody>
            </p:sp>
            <p:sp>
              <p:nvSpPr>
                <p:cNvPr id="153" name="Rectangle 152"/>
                <p:cNvSpPr/>
                <p:nvPr/>
              </p:nvSpPr>
              <p:spPr bwMode="auto">
                <a:xfrm>
                  <a:off x="5077867" y="5149680"/>
                  <a:ext cx="1443672" cy="787079"/>
                </a:xfrm>
                <a:prstGeom prst="rect">
                  <a:avLst/>
                </a:prstGeom>
                <a:solidFill>
                  <a:schemeClr val="tx2">
                    <a:lumMod val="20000"/>
                    <a:lumOff val="80000"/>
                  </a:schemeClr>
                </a:solidFill>
                <a:ln w="127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Editing</a:t>
                  </a:r>
                </a:p>
                <a:p>
                  <a:pPr algn="ctr"/>
                  <a:r>
                    <a:rPr lang="en-US" sz="1350" dirty="0">
                      <a:solidFill>
                        <a:srgbClr val="000000"/>
                      </a:solidFill>
                    </a:rPr>
                    <a:t>Engine</a:t>
                  </a:r>
                </a:p>
              </p:txBody>
            </p:sp>
          </p:grpSp>
          <p:grpSp>
            <p:nvGrpSpPr>
              <p:cNvPr id="154" name="Group 153"/>
              <p:cNvGrpSpPr/>
              <p:nvPr/>
            </p:nvGrpSpPr>
            <p:grpSpPr>
              <a:xfrm>
                <a:off x="4849286" y="5303458"/>
                <a:ext cx="2882791" cy="787079"/>
                <a:chOff x="3638748" y="5149680"/>
                <a:chExt cx="2882791" cy="787079"/>
              </a:xfrm>
            </p:grpSpPr>
            <p:sp>
              <p:nvSpPr>
                <p:cNvPr id="155" name="Rectangle 154"/>
                <p:cNvSpPr/>
                <p:nvPr/>
              </p:nvSpPr>
              <p:spPr bwMode="auto">
                <a:xfrm>
                  <a:off x="3638748" y="5149680"/>
                  <a:ext cx="1443672" cy="787079"/>
                </a:xfrm>
                <a:prstGeom prst="rect">
                  <a:avLst/>
                </a:prstGeom>
                <a:solidFill>
                  <a:schemeClr val="accent1">
                    <a:lumMod val="20000"/>
                    <a:lumOff val="80000"/>
                  </a:schemeClr>
                </a:solidFill>
                <a:ln w="127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Lookup</a:t>
                  </a:r>
                </a:p>
                <a:p>
                  <a:pPr algn="ctr"/>
                  <a:r>
                    <a:rPr lang="en-US" sz="1350" dirty="0">
                      <a:solidFill>
                        <a:srgbClr val="000000"/>
                      </a:solidFill>
                    </a:rPr>
                    <a:t>Engine</a:t>
                  </a:r>
                </a:p>
              </p:txBody>
            </p:sp>
            <p:sp>
              <p:nvSpPr>
                <p:cNvPr id="156" name="Rectangle 155"/>
                <p:cNvSpPr/>
                <p:nvPr/>
              </p:nvSpPr>
              <p:spPr bwMode="auto">
                <a:xfrm>
                  <a:off x="5077867" y="5149680"/>
                  <a:ext cx="1443672" cy="787079"/>
                </a:xfrm>
                <a:prstGeom prst="rect">
                  <a:avLst/>
                </a:prstGeom>
                <a:solidFill>
                  <a:schemeClr val="tx2">
                    <a:lumMod val="20000"/>
                    <a:lumOff val="80000"/>
                  </a:schemeClr>
                </a:solidFill>
                <a:ln w="127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r>
                    <a:rPr lang="en-US" sz="1350" dirty="0">
                      <a:solidFill>
                        <a:srgbClr val="000000"/>
                      </a:solidFill>
                    </a:rPr>
                    <a:t>Editing</a:t>
                  </a:r>
                </a:p>
                <a:p>
                  <a:pPr algn="ctr"/>
                  <a:r>
                    <a:rPr lang="en-US" sz="1350" dirty="0">
                      <a:solidFill>
                        <a:srgbClr val="000000"/>
                      </a:solidFill>
                    </a:rPr>
                    <a:t>Engine</a:t>
                  </a:r>
                </a:p>
              </p:txBody>
            </p:sp>
          </p:grpSp>
        </p:grpSp>
        <p:cxnSp>
          <p:nvCxnSpPr>
            <p:cNvPr id="158" name="Straight Arrow Connector 157"/>
            <p:cNvCxnSpPr>
              <a:stCxn id="146" idx="3"/>
            </p:cNvCxnSpPr>
            <p:nvPr/>
          </p:nvCxnSpPr>
          <p:spPr bwMode="auto">
            <a:xfrm flipV="1">
              <a:off x="3956632" y="5386129"/>
              <a:ext cx="412786" cy="1"/>
            </a:xfrm>
            <a:prstGeom prst="straightConnector1">
              <a:avLst/>
            </a:prstGeom>
            <a:solidFill>
              <a:schemeClr val="tx2"/>
            </a:solidFill>
            <a:ln w="38100" cap="flat" cmpd="sng" algn="ctr">
              <a:solidFill>
                <a:schemeClr val="tx1"/>
              </a:solidFill>
              <a:prstDash val="solid"/>
              <a:round/>
              <a:headEnd type="none" w="med" len="med"/>
              <a:tailEnd type="triangle"/>
            </a:ln>
            <a:effectLst/>
          </p:spPr>
        </p:cxnSp>
        <p:cxnSp>
          <p:nvCxnSpPr>
            <p:cNvPr id="162" name="Straight Arrow Connector 161"/>
            <p:cNvCxnSpPr>
              <a:endCxn id="150" idx="1"/>
            </p:cNvCxnSpPr>
            <p:nvPr/>
          </p:nvCxnSpPr>
          <p:spPr bwMode="auto">
            <a:xfrm>
              <a:off x="7673342" y="5381145"/>
              <a:ext cx="458477" cy="1"/>
            </a:xfrm>
            <a:prstGeom prst="straightConnector1">
              <a:avLst/>
            </a:prstGeom>
            <a:solidFill>
              <a:schemeClr val="tx2"/>
            </a:solidFill>
            <a:ln w="38100" cap="flat" cmpd="sng" algn="ctr">
              <a:solidFill>
                <a:schemeClr val="tx1"/>
              </a:solidFill>
              <a:prstDash val="solid"/>
              <a:round/>
              <a:headEnd type="none" w="med" len="med"/>
              <a:tailEnd type="triangle"/>
            </a:ln>
            <a:effectLst/>
          </p:spPr>
        </p:cxnSp>
      </p:grpSp>
      <p:sp>
        <p:nvSpPr>
          <p:cNvPr id="168" name="TextBox 167"/>
          <p:cNvSpPr txBox="1"/>
          <p:nvPr/>
        </p:nvSpPr>
        <p:spPr bwMode="auto">
          <a:xfrm>
            <a:off x="2120227" y="4315651"/>
            <a:ext cx="77457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050" kern="0" dirty="0">
                <a:solidFill>
                  <a:schemeClr val="tx1">
                    <a:lumMod val="75000"/>
                    <a:lumOff val="25000"/>
                  </a:schemeClr>
                </a:solidFill>
              </a:rPr>
              <a:t>read packet</a:t>
            </a:r>
          </a:p>
          <a:p>
            <a:pPr>
              <a:lnSpc>
                <a:spcPct val="100000"/>
              </a:lnSpc>
            </a:pPr>
            <a:r>
              <a:rPr lang="en-US" sz="1050" kern="0" dirty="0">
                <a:solidFill>
                  <a:schemeClr val="tx1">
                    <a:lumMod val="75000"/>
                    <a:lumOff val="25000"/>
                  </a:schemeClr>
                </a:solidFill>
              </a:rPr>
              <a:t>write tuples</a:t>
            </a:r>
          </a:p>
        </p:txBody>
      </p:sp>
      <p:sp>
        <p:nvSpPr>
          <p:cNvPr id="169" name="TextBox 168"/>
          <p:cNvSpPr txBox="1"/>
          <p:nvPr/>
        </p:nvSpPr>
        <p:spPr bwMode="auto">
          <a:xfrm>
            <a:off x="4230664" y="4315651"/>
            <a:ext cx="75212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050" kern="0" dirty="0">
                <a:solidFill>
                  <a:schemeClr val="tx1">
                    <a:lumMod val="75000"/>
                    <a:lumOff val="25000"/>
                  </a:schemeClr>
                </a:solidFill>
              </a:rPr>
              <a:t>read tuples</a:t>
            </a:r>
          </a:p>
          <a:p>
            <a:pPr>
              <a:lnSpc>
                <a:spcPct val="100000"/>
              </a:lnSpc>
            </a:pPr>
            <a:r>
              <a:rPr lang="en-US" sz="1050" kern="0" dirty="0">
                <a:solidFill>
                  <a:schemeClr val="tx1">
                    <a:lumMod val="75000"/>
                    <a:lumOff val="25000"/>
                  </a:schemeClr>
                </a:solidFill>
              </a:rPr>
              <a:t>write tuples</a:t>
            </a:r>
          </a:p>
        </p:txBody>
      </p:sp>
      <p:sp>
        <p:nvSpPr>
          <p:cNvPr id="170" name="TextBox 169"/>
          <p:cNvSpPr txBox="1"/>
          <p:nvPr/>
        </p:nvSpPr>
        <p:spPr bwMode="auto">
          <a:xfrm>
            <a:off x="6308685" y="4315651"/>
            <a:ext cx="78899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34290" rIns="68580" bIns="34290" numCol="1" rtlCol="0" anchor="t" anchorCtr="0" compatLnSpc="1">
            <a:prstTxWarp prst="textNoShape">
              <a:avLst/>
            </a:prstTxWarp>
            <a:spAutoFit/>
          </a:bodyPr>
          <a:lstStyle/>
          <a:p>
            <a:pPr>
              <a:lnSpc>
                <a:spcPct val="100000"/>
              </a:lnSpc>
            </a:pPr>
            <a:r>
              <a:rPr lang="en-US" sz="1050" kern="0" dirty="0">
                <a:solidFill>
                  <a:schemeClr val="tx1">
                    <a:lumMod val="75000"/>
                    <a:lumOff val="25000"/>
                  </a:schemeClr>
                </a:solidFill>
              </a:rPr>
              <a:t>read tuples</a:t>
            </a:r>
          </a:p>
          <a:p>
            <a:pPr>
              <a:lnSpc>
                <a:spcPct val="100000"/>
              </a:lnSpc>
            </a:pPr>
            <a:r>
              <a:rPr lang="en-US" sz="1050" kern="0" dirty="0">
                <a:solidFill>
                  <a:schemeClr val="tx1">
                    <a:lumMod val="75000"/>
                    <a:lumOff val="25000"/>
                  </a:schemeClr>
                </a:solidFill>
              </a:rPr>
              <a:t>write packet</a:t>
            </a:r>
          </a:p>
        </p:txBody>
      </p:sp>
      <p:sp>
        <p:nvSpPr>
          <p:cNvPr id="171" name="Rectangle 170"/>
          <p:cNvSpPr/>
          <p:nvPr/>
        </p:nvSpPr>
        <p:spPr bwMode="auto">
          <a:xfrm>
            <a:off x="1726176" y="3337454"/>
            <a:ext cx="5756857" cy="1371600"/>
          </a:xfrm>
          <a:prstGeom prst="rect">
            <a:avLst/>
          </a:prstGeom>
          <a:noFill/>
          <a:ln w="25400"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cxnSp>
        <p:nvCxnSpPr>
          <p:cNvPr id="173" name="Straight Connector 172"/>
          <p:cNvCxnSpPr/>
          <p:nvPr/>
        </p:nvCxnSpPr>
        <p:spPr bwMode="auto">
          <a:xfrm>
            <a:off x="1467760" y="3014497"/>
            <a:ext cx="422857" cy="619910"/>
          </a:xfrm>
          <a:prstGeom prst="line">
            <a:avLst/>
          </a:prstGeom>
          <a:solidFill>
            <a:schemeClr val="tx2"/>
          </a:solidFill>
          <a:ln w="22225" cap="flat" cmpd="sng" algn="ctr">
            <a:solidFill>
              <a:schemeClr val="tx1"/>
            </a:solidFill>
            <a:prstDash val="dash"/>
            <a:round/>
            <a:headEnd type="none" w="med" len="med"/>
            <a:tailEnd type="none" w="med" len="med"/>
          </a:ln>
          <a:effectLst/>
        </p:spPr>
      </p:cxnSp>
      <p:cxnSp>
        <p:nvCxnSpPr>
          <p:cNvPr id="176" name="Straight Connector 175"/>
          <p:cNvCxnSpPr/>
          <p:nvPr/>
        </p:nvCxnSpPr>
        <p:spPr bwMode="auto">
          <a:xfrm>
            <a:off x="1957724" y="3008821"/>
            <a:ext cx="1045571" cy="462376"/>
          </a:xfrm>
          <a:prstGeom prst="line">
            <a:avLst/>
          </a:prstGeom>
          <a:solidFill>
            <a:schemeClr val="tx2"/>
          </a:solidFill>
          <a:ln w="22225" cap="flat" cmpd="sng" algn="ctr">
            <a:solidFill>
              <a:schemeClr val="tx1"/>
            </a:solidFill>
            <a:prstDash val="dash"/>
            <a:round/>
            <a:headEnd type="none" w="med" len="med"/>
            <a:tailEnd type="none" w="med" len="med"/>
          </a:ln>
          <a:effectLst/>
        </p:spPr>
      </p:cxnSp>
      <p:cxnSp>
        <p:nvCxnSpPr>
          <p:cNvPr id="179" name="Straight Connector 178"/>
          <p:cNvCxnSpPr>
            <a:stCxn id="134" idx="2"/>
          </p:cNvCxnSpPr>
          <p:nvPr/>
        </p:nvCxnSpPr>
        <p:spPr bwMode="auto">
          <a:xfrm flipH="1">
            <a:off x="3310705" y="3047183"/>
            <a:ext cx="423469" cy="395913"/>
          </a:xfrm>
          <a:prstGeom prst="line">
            <a:avLst/>
          </a:prstGeom>
          <a:solidFill>
            <a:schemeClr val="tx2"/>
          </a:solidFill>
          <a:ln w="22225" cap="flat" cmpd="sng" algn="ctr">
            <a:solidFill>
              <a:schemeClr val="tx1"/>
            </a:solidFill>
            <a:prstDash val="dash"/>
            <a:round/>
            <a:headEnd type="none" w="med" len="med"/>
            <a:tailEnd type="none" w="med" len="med"/>
          </a:ln>
          <a:effectLst/>
        </p:spPr>
      </p:cxnSp>
      <p:cxnSp>
        <p:nvCxnSpPr>
          <p:cNvPr id="182" name="Straight Connector 181"/>
          <p:cNvCxnSpPr>
            <a:stCxn id="135" idx="2"/>
          </p:cNvCxnSpPr>
          <p:nvPr/>
        </p:nvCxnSpPr>
        <p:spPr bwMode="auto">
          <a:xfrm>
            <a:off x="5537881" y="3042828"/>
            <a:ext cx="277312" cy="428369"/>
          </a:xfrm>
          <a:prstGeom prst="line">
            <a:avLst/>
          </a:prstGeom>
          <a:solidFill>
            <a:schemeClr val="tx2"/>
          </a:solidFill>
          <a:ln w="22225" cap="flat" cmpd="sng" algn="ctr">
            <a:solidFill>
              <a:schemeClr val="tx1"/>
            </a:solidFill>
            <a:prstDash val="dash"/>
            <a:round/>
            <a:headEnd type="none" w="med" len="med"/>
            <a:tailEnd type="none" w="med" len="med"/>
          </a:ln>
          <a:effectLst/>
        </p:spPr>
      </p:cxnSp>
      <p:cxnSp>
        <p:nvCxnSpPr>
          <p:cNvPr id="186" name="Straight Connector 185"/>
          <p:cNvCxnSpPr/>
          <p:nvPr/>
        </p:nvCxnSpPr>
        <p:spPr bwMode="auto">
          <a:xfrm flipH="1">
            <a:off x="6276900" y="2941539"/>
            <a:ext cx="657155" cy="529658"/>
          </a:xfrm>
          <a:prstGeom prst="line">
            <a:avLst/>
          </a:prstGeom>
          <a:solidFill>
            <a:schemeClr val="tx2"/>
          </a:solidFill>
          <a:ln w="22225" cap="flat" cmpd="sng" algn="ctr">
            <a:solidFill>
              <a:schemeClr val="tx1"/>
            </a:solidFill>
            <a:prstDash val="dash"/>
            <a:round/>
            <a:headEnd type="none" w="med" len="med"/>
            <a:tailEnd type="none" w="med" len="med"/>
          </a:ln>
          <a:effectLst/>
        </p:spPr>
      </p:cxnSp>
      <p:cxnSp>
        <p:nvCxnSpPr>
          <p:cNvPr id="188" name="Straight Connector 187"/>
          <p:cNvCxnSpPr/>
          <p:nvPr/>
        </p:nvCxnSpPr>
        <p:spPr bwMode="auto">
          <a:xfrm flipH="1">
            <a:off x="7287857" y="3008821"/>
            <a:ext cx="372886" cy="497606"/>
          </a:xfrm>
          <a:prstGeom prst="line">
            <a:avLst/>
          </a:prstGeom>
          <a:solidFill>
            <a:schemeClr val="tx2"/>
          </a:solidFill>
          <a:ln w="22225" cap="flat" cmpd="sng" algn="ctr">
            <a:solidFill>
              <a:schemeClr val="tx1"/>
            </a:solidFill>
            <a:prstDash val="dash"/>
            <a:round/>
            <a:headEnd type="none" w="med" len="med"/>
            <a:tailEnd type="none" w="med" len="med"/>
          </a:ln>
          <a:effectLst/>
        </p:spPr>
      </p:cxnSp>
    </p:spTree>
    <p:extLst>
      <p:ext uri="{BB962C8B-B14F-4D97-AF65-F5344CB8AC3E}">
        <p14:creationId xmlns:p14="http://schemas.microsoft.com/office/powerpoint/2010/main" val="720711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wipe(down)">
                                      <p:cBhvr>
                                        <p:cTn id="7" dur="500"/>
                                        <p:tgtEl>
                                          <p:spTgt spid="16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8"/>
                                        </p:tgtEl>
                                        <p:attrNameLst>
                                          <p:attrName>style.visibility</p:attrName>
                                        </p:attrNameLst>
                                      </p:cBhvr>
                                      <p:to>
                                        <p:strVal val="visible"/>
                                      </p:to>
                                    </p:set>
                                    <p:animEffect transition="in" filter="wipe(down)">
                                      <p:cBhvr>
                                        <p:cTn id="10" dur="500"/>
                                        <p:tgtEl>
                                          <p:spTgt spid="16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wipe(down)">
                                      <p:cBhvr>
                                        <p:cTn id="13" dur="500"/>
                                        <p:tgtEl>
                                          <p:spTgt spid="16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0"/>
                                        </p:tgtEl>
                                        <p:attrNameLst>
                                          <p:attrName>style.visibility</p:attrName>
                                        </p:attrNameLst>
                                      </p:cBhvr>
                                      <p:to>
                                        <p:strVal val="visible"/>
                                      </p:to>
                                    </p:set>
                                    <p:animEffect transition="in" filter="wipe(down)">
                                      <p:cBhvr>
                                        <p:cTn id="16" dur="500"/>
                                        <p:tgtEl>
                                          <p:spTgt spid="1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71"/>
                                        </p:tgtEl>
                                        <p:attrNameLst>
                                          <p:attrName>style.visibility</p:attrName>
                                        </p:attrNameLst>
                                      </p:cBhvr>
                                      <p:to>
                                        <p:strVal val="visible"/>
                                      </p:to>
                                    </p:set>
                                    <p:animEffect transition="in" filter="wipe(down)">
                                      <p:cBhvr>
                                        <p:cTn id="19" dur="500"/>
                                        <p:tgtEl>
                                          <p:spTgt spid="171"/>
                                        </p:tgtEl>
                                      </p:cBhvr>
                                    </p:animEffect>
                                  </p:childTnLst>
                                </p:cTn>
                              </p:par>
                              <p:par>
                                <p:cTn id="20" presetID="22" presetClass="entr" presetSubtype="4" fill="hold" nodeType="with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wipe(down)">
                                      <p:cBhvr>
                                        <p:cTn id="22" dur="500"/>
                                        <p:tgtEl>
                                          <p:spTgt spid="173"/>
                                        </p:tgtEl>
                                      </p:cBhvr>
                                    </p:animEffect>
                                  </p:childTnLst>
                                </p:cTn>
                              </p:par>
                              <p:par>
                                <p:cTn id="23" presetID="22" presetClass="entr" presetSubtype="4" fill="hold" nodeType="withEffect">
                                  <p:stCondLst>
                                    <p:cond delay="0"/>
                                  </p:stCondLst>
                                  <p:childTnLst>
                                    <p:set>
                                      <p:cBhvr>
                                        <p:cTn id="24" dur="1" fill="hold">
                                          <p:stCondLst>
                                            <p:cond delay="0"/>
                                          </p:stCondLst>
                                        </p:cTn>
                                        <p:tgtEl>
                                          <p:spTgt spid="176"/>
                                        </p:tgtEl>
                                        <p:attrNameLst>
                                          <p:attrName>style.visibility</p:attrName>
                                        </p:attrNameLst>
                                      </p:cBhvr>
                                      <p:to>
                                        <p:strVal val="visible"/>
                                      </p:to>
                                    </p:set>
                                    <p:animEffect transition="in" filter="wipe(down)">
                                      <p:cBhvr>
                                        <p:cTn id="25" dur="500"/>
                                        <p:tgtEl>
                                          <p:spTgt spid="176"/>
                                        </p:tgtEl>
                                      </p:cBhvr>
                                    </p:animEffect>
                                  </p:childTnLst>
                                </p:cTn>
                              </p:par>
                              <p:par>
                                <p:cTn id="26" presetID="22" presetClass="entr" presetSubtype="4" fill="hold" nodeType="withEffect">
                                  <p:stCondLst>
                                    <p:cond delay="0"/>
                                  </p:stCondLst>
                                  <p:childTnLst>
                                    <p:set>
                                      <p:cBhvr>
                                        <p:cTn id="27" dur="1" fill="hold">
                                          <p:stCondLst>
                                            <p:cond delay="0"/>
                                          </p:stCondLst>
                                        </p:cTn>
                                        <p:tgtEl>
                                          <p:spTgt spid="179"/>
                                        </p:tgtEl>
                                        <p:attrNameLst>
                                          <p:attrName>style.visibility</p:attrName>
                                        </p:attrNameLst>
                                      </p:cBhvr>
                                      <p:to>
                                        <p:strVal val="visible"/>
                                      </p:to>
                                    </p:set>
                                    <p:animEffect transition="in" filter="wipe(down)">
                                      <p:cBhvr>
                                        <p:cTn id="28" dur="500"/>
                                        <p:tgtEl>
                                          <p:spTgt spid="179"/>
                                        </p:tgtEl>
                                      </p:cBhvr>
                                    </p:animEffect>
                                  </p:childTnLst>
                                </p:cTn>
                              </p:par>
                              <p:par>
                                <p:cTn id="29" presetID="22" presetClass="entr" presetSubtype="4" fill="hold" nodeType="withEffect">
                                  <p:stCondLst>
                                    <p:cond delay="0"/>
                                  </p:stCondLst>
                                  <p:childTnLst>
                                    <p:set>
                                      <p:cBhvr>
                                        <p:cTn id="30" dur="1" fill="hold">
                                          <p:stCondLst>
                                            <p:cond delay="0"/>
                                          </p:stCondLst>
                                        </p:cTn>
                                        <p:tgtEl>
                                          <p:spTgt spid="182"/>
                                        </p:tgtEl>
                                        <p:attrNameLst>
                                          <p:attrName>style.visibility</p:attrName>
                                        </p:attrNameLst>
                                      </p:cBhvr>
                                      <p:to>
                                        <p:strVal val="visible"/>
                                      </p:to>
                                    </p:set>
                                    <p:animEffect transition="in" filter="wipe(down)">
                                      <p:cBhvr>
                                        <p:cTn id="31" dur="500"/>
                                        <p:tgtEl>
                                          <p:spTgt spid="182"/>
                                        </p:tgtEl>
                                      </p:cBhvr>
                                    </p:animEffect>
                                  </p:childTnLst>
                                </p:cTn>
                              </p:par>
                              <p:par>
                                <p:cTn id="32" presetID="22" presetClass="entr" presetSubtype="4" fill="hold" nodeType="withEffect">
                                  <p:stCondLst>
                                    <p:cond delay="0"/>
                                  </p:stCondLst>
                                  <p:childTnLst>
                                    <p:set>
                                      <p:cBhvr>
                                        <p:cTn id="33" dur="1" fill="hold">
                                          <p:stCondLst>
                                            <p:cond delay="0"/>
                                          </p:stCondLst>
                                        </p:cTn>
                                        <p:tgtEl>
                                          <p:spTgt spid="186"/>
                                        </p:tgtEl>
                                        <p:attrNameLst>
                                          <p:attrName>style.visibility</p:attrName>
                                        </p:attrNameLst>
                                      </p:cBhvr>
                                      <p:to>
                                        <p:strVal val="visible"/>
                                      </p:to>
                                    </p:set>
                                    <p:animEffect transition="in" filter="wipe(down)">
                                      <p:cBhvr>
                                        <p:cTn id="34" dur="500"/>
                                        <p:tgtEl>
                                          <p:spTgt spid="186"/>
                                        </p:tgtEl>
                                      </p:cBhvr>
                                    </p:animEffect>
                                  </p:childTnLst>
                                </p:cTn>
                              </p:par>
                              <p:par>
                                <p:cTn id="35" presetID="22" presetClass="entr" presetSubtype="4" fill="hold" nodeType="withEffect">
                                  <p:stCondLst>
                                    <p:cond delay="0"/>
                                  </p:stCondLst>
                                  <p:childTnLst>
                                    <p:set>
                                      <p:cBhvr>
                                        <p:cTn id="36" dur="1" fill="hold">
                                          <p:stCondLst>
                                            <p:cond delay="0"/>
                                          </p:stCondLst>
                                        </p:cTn>
                                        <p:tgtEl>
                                          <p:spTgt spid="188"/>
                                        </p:tgtEl>
                                        <p:attrNameLst>
                                          <p:attrName>style.visibility</p:attrName>
                                        </p:attrNameLst>
                                      </p:cBhvr>
                                      <p:to>
                                        <p:strVal val="visible"/>
                                      </p:to>
                                    </p:set>
                                    <p:animEffect transition="in" filter="wipe(down)">
                                      <p:cBhvr>
                                        <p:cTn id="37" dur="5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69" grpId="0"/>
      <p:bldP spid="170" grpId="0"/>
      <p:bldP spid="17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Support for Multiple Architectures</a:t>
            </a:r>
            <a:endParaRPr lang="en-US" dirty="0"/>
          </a:p>
        </p:txBody>
      </p:sp>
      <p:sp>
        <p:nvSpPr>
          <p:cNvPr id="3" name="Slide Number Placeholder 2"/>
          <p:cNvSpPr>
            <a:spLocks noGrp="1"/>
          </p:cNvSpPr>
          <p:nvPr>
            <p:ph type="sldNum" sz="quarter" idx="4"/>
          </p:nvPr>
        </p:nvSpPr>
        <p:spPr/>
        <p:txBody>
          <a:bodyPr/>
          <a:lstStyle/>
          <a:p>
            <a:pPr>
              <a:defRPr/>
            </a:pPr>
            <a:r>
              <a:rPr lang="en-US" smtClean="0">
                <a:solidFill>
                  <a:srgbClr val="000000"/>
                </a:solidFill>
              </a:rPr>
              <a:t>Page </a:t>
            </a:r>
            <a:fld id="{060BD193-E118-4B16-863C-C8C12C675E3E}" type="slidenum">
              <a:rPr smtClean="0">
                <a:solidFill>
                  <a:srgbClr val="000000"/>
                </a:solidFill>
              </a:rPr>
              <a:pPr>
                <a:defRPr/>
              </a:pPr>
              <a:t>88</a:t>
            </a:fld>
            <a:endParaRPr dirty="0">
              <a:solidFill>
                <a:srgbClr val="000000"/>
              </a:solidFill>
            </a:endParaRPr>
          </a:p>
        </p:txBody>
      </p:sp>
      <p:grpSp>
        <p:nvGrpSpPr>
          <p:cNvPr id="79" name="Group 78"/>
          <p:cNvGrpSpPr/>
          <p:nvPr/>
        </p:nvGrpSpPr>
        <p:grpSpPr>
          <a:xfrm>
            <a:off x="6197887" y="1491972"/>
            <a:ext cx="1163645" cy="1549547"/>
            <a:chOff x="1428099" y="1934360"/>
            <a:chExt cx="1893836" cy="2521893"/>
          </a:xfrm>
        </p:grpSpPr>
        <p:sp>
          <p:nvSpPr>
            <p:cNvPr id="80" name="Rectangle 79"/>
            <p:cNvSpPr/>
            <p:nvPr/>
          </p:nvSpPr>
          <p:spPr bwMode="auto">
            <a:xfrm>
              <a:off x="1428099" y="1934360"/>
              <a:ext cx="1893836" cy="2521893"/>
            </a:xfrm>
            <a:prstGeom prst="rect">
              <a:avLst/>
            </a:prstGeom>
            <a:solidFill>
              <a:schemeClr val="bg2">
                <a:lumMod val="20000"/>
                <a:lumOff val="80000"/>
              </a:schemeClr>
            </a:solidFill>
            <a:ln w="2540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1" name="Oval 80"/>
            <p:cNvSpPr/>
            <p:nvPr/>
          </p:nvSpPr>
          <p:spPr bwMode="auto">
            <a:xfrm>
              <a:off x="2090173" y="2045108"/>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2" name="Oval 81"/>
            <p:cNvSpPr/>
            <p:nvPr/>
          </p:nvSpPr>
          <p:spPr bwMode="auto">
            <a:xfrm>
              <a:off x="2532830" y="2610462"/>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3" name="Oval 82"/>
            <p:cNvSpPr/>
            <p:nvPr/>
          </p:nvSpPr>
          <p:spPr bwMode="auto">
            <a:xfrm>
              <a:off x="1842318" y="2941176"/>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4" name="Oval 83"/>
            <p:cNvSpPr/>
            <p:nvPr/>
          </p:nvSpPr>
          <p:spPr bwMode="auto">
            <a:xfrm>
              <a:off x="1584854" y="3792762"/>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85" name="Oval 84"/>
            <p:cNvSpPr/>
            <p:nvPr/>
          </p:nvSpPr>
          <p:spPr bwMode="auto">
            <a:xfrm>
              <a:off x="2534639" y="3792763"/>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cxnSp>
          <p:nvCxnSpPr>
            <p:cNvPr id="86" name="Straight Arrow Connector 13"/>
            <p:cNvCxnSpPr>
              <a:stCxn id="81" idx="4"/>
              <a:endCxn id="83" idx="0"/>
            </p:cNvCxnSpPr>
            <p:nvPr/>
          </p:nvCxnSpPr>
          <p:spPr bwMode="auto">
            <a:xfrm rot="5400000">
              <a:off x="1941000" y="2580608"/>
              <a:ext cx="473281" cy="247855"/>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87" name="Straight Arrow Connector 13"/>
            <p:cNvCxnSpPr>
              <a:stCxn id="83" idx="3"/>
              <a:endCxn id="84" idx="1"/>
            </p:cNvCxnSpPr>
            <p:nvPr/>
          </p:nvCxnSpPr>
          <p:spPr bwMode="auto">
            <a:xfrm rot="5400000">
              <a:off x="1499187" y="3449630"/>
              <a:ext cx="552631" cy="257464"/>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88" name="Straight Arrow Connector 13"/>
            <p:cNvCxnSpPr>
              <a:stCxn id="83" idx="5"/>
              <a:endCxn id="85" idx="1"/>
            </p:cNvCxnSpPr>
            <p:nvPr/>
          </p:nvCxnSpPr>
          <p:spPr bwMode="auto">
            <a:xfrm rot="16200000" flipH="1">
              <a:off x="2123556" y="3381680"/>
              <a:ext cx="552632" cy="393366"/>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89" name="Straight Arrow Connector 13"/>
            <p:cNvCxnSpPr>
              <a:stCxn id="82" idx="5"/>
              <a:endCxn id="82" idx="7"/>
            </p:cNvCxnSpPr>
            <p:nvPr/>
          </p:nvCxnSpPr>
          <p:spPr bwMode="auto">
            <a:xfrm rot="5400000" flipH="1">
              <a:off x="2744223" y="2821856"/>
              <a:ext cx="298955" cy="12700"/>
            </a:xfrm>
            <a:prstGeom prst="curvedConnector5">
              <a:avLst>
                <a:gd name="adj1" fmla="val -10647"/>
                <a:gd name="adj2" fmla="val -2360591"/>
                <a:gd name="adj3" fmla="val 110646"/>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90" name="Straight Arrow Connector 13"/>
            <p:cNvCxnSpPr>
              <a:stCxn id="82" idx="3"/>
              <a:endCxn id="83" idx="6"/>
            </p:cNvCxnSpPr>
            <p:nvPr/>
          </p:nvCxnSpPr>
          <p:spPr bwMode="auto">
            <a:xfrm rot="5400000">
              <a:off x="2339308" y="2897131"/>
              <a:ext cx="181237" cy="329641"/>
            </a:xfrm>
            <a:prstGeom prst="curvedConnector2">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91" name="Straight Arrow Connector 13"/>
            <p:cNvCxnSpPr>
              <a:stCxn id="81" idx="5"/>
              <a:endCxn id="82" idx="0"/>
            </p:cNvCxnSpPr>
            <p:nvPr/>
          </p:nvCxnSpPr>
          <p:spPr bwMode="auto">
            <a:xfrm rot="16200000" flipH="1">
              <a:off x="2495393" y="2361630"/>
              <a:ext cx="204483" cy="293180"/>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grpSp>
      <p:grpSp>
        <p:nvGrpSpPr>
          <p:cNvPr id="96" name="Group 95"/>
          <p:cNvGrpSpPr/>
          <p:nvPr/>
        </p:nvGrpSpPr>
        <p:grpSpPr>
          <a:xfrm>
            <a:off x="713452" y="1491972"/>
            <a:ext cx="3539105" cy="1549547"/>
            <a:chOff x="7032175" y="1094711"/>
            <a:chExt cx="4718807" cy="2066062"/>
          </a:xfrm>
        </p:grpSpPr>
        <p:grpSp>
          <p:nvGrpSpPr>
            <p:cNvPr id="19" name="Group 18"/>
            <p:cNvGrpSpPr/>
            <p:nvPr/>
          </p:nvGrpSpPr>
          <p:grpSpPr>
            <a:xfrm>
              <a:off x="7032175" y="1094711"/>
              <a:ext cx="1551526" cy="2066062"/>
              <a:chOff x="1428099" y="1934360"/>
              <a:chExt cx="1893836" cy="2521893"/>
            </a:xfrm>
          </p:grpSpPr>
          <p:sp>
            <p:nvSpPr>
              <p:cNvPr id="20" name="Rectangle 19"/>
              <p:cNvSpPr/>
              <p:nvPr/>
            </p:nvSpPr>
            <p:spPr bwMode="auto">
              <a:xfrm>
                <a:off x="1428099" y="1934360"/>
                <a:ext cx="1893836" cy="2521893"/>
              </a:xfrm>
              <a:prstGeom prst="rect">
                <a:avLst/>
              </a:prstGeom>
              <a:solidFill>
                <a:schemeClr val="bg2">
                  <a:lumMod val="20000"/>
                  <a:lumOff val="80000"/>
                </a:schemeClr>
              </a:solidFill>
              <a:ln w="2540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21" name="Oval 20"/>
              <p:cNvSpPr/>
              <p:nvPr/>
            </p:nvSpPr>
            <p:spPr bwMode="auto">
              <a:xfrm>
                <a:off x="2090173" y="2045108"/>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22" name="Oval 21"/>
              <p:cNvSpPr/>
              <p:nvPr/>
            </p:nvSpPr>
            <p:spPr bwMode="auto">
              <a:xfrm>
                <a:off x="2532830" y="2610462"/>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23" name="Oval 22"/>
              <p:cNvSpPr/>
              <p:nvPr/>
            </p:nvSpPr>
            <p:spPr bwMode="auto">
              <a:xfrm>
                <a:off x="1842318" y="2941176"/>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24" name="Oval 23"/>
              <p:cNvSpPr/>
              <p:nvPr/>
            </p:nvSpPr>
            <p:spPr bwMode="auto">
              <a:xfrm>
                <a:off x="1584854" y="3792762"/>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25" name="Oval 24"/>
              <p:cNvSpPr/>
              <p:nvPr/>
            </p:nvSpPr>
            <p:spPr bwMode="auto">
              <a:xfrm>
                <a:off x="2534639" y="3792763"/>
                <a:ext cx="422787" cy="422787"/>
              </a:xfrm>
              <a:prstGeom prst="ellipse">
                <a:avLst/>
              </a:prstGeom>
              <a:solidFill>
                <a:schemeClr val="bg2">
                  <a:lumMod val="75000"/>
                </a:schemeClr>
              </a:solidFill>
              <a:ln w="19050" cap="flat" cmpd="sng" algn="ctr">
                <a:solidFill>
                  <a:schemeClr val="bg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cxnSp>
            <p:nvCxnSpPr>
              <p:cNvPr id="26" name="Straight Arrow Connector 13"/>
              <p:cNvCxnSpPr>
                <a:stCxn id="21" idx="4"/>
                <a:endCxn id="23" idx="0"/>
              </p:cNvCxnSpPr>
              <p:nvPr/>
            </p:nvCxnSpPr>
            <p:spPr bwMode="auto">
              <a:xfrm rot="5400000">
                <a:off x="1941000" y="2580608"/>
                <a:ext cx="473281" cy="247855"/>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27" name="Straight Arrow Connector 13"/>
              <p:cNvCxnSpPr>
                <a:stCxn id="23" idx="3"/>
                <a:endCxn id="24" idx="1"/>
              </p:cNvCxnSpPr>
              <p:nvPr/>
            </p:nvCxnSpPr>
            <p:spPr bwMode="auto">
              <a:xfrm rot="5400000">
                <a:off x="1499187" y="3449630"/>
                <a:ext cx="552631" cy="257464"/>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28" name="Straight Arrow Connector 13"/>
              <p:cNvCxnSpPr>
                <a:stCxn id="23" idx="5"/>
                <a:endCxn id="25" idx="1"/>
              </p:cNvCxnSpPr>
              <p:nvPr/>
            </p:nvCxnSpPr>
            <p:spPr bwMode="auto">
              <a:xfrm rot="16200000" flipH="1">
                <a:off x="2123556" y="3381680"/>
                <a:ext cx="552632" cy="393366"/>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29" name="Straight Arrow Connector 13"/>
              <p:cNvCxnSpPr>
                <a:stCxn id="22" idx="5"/>
                <a:endCxn id="22" idx="7"/>
              </p:cNvCxnSpPr>
              <p:nvPr/>
            </p:nvCxnSpPr>
            <p:spPr bwMode="auto">
              <a:xfrm rot="5400000" flipH="1">
                <a:off x="2744223" y="2821856"/>
                <a:ext cx="298955" cy="12700"/>
              </a:xfrm>
              <a:prstGeom prst="curvedConnector5">
                <a:avLst>
                  <a:gd name="adj1" fmla="val -10647"/>
                  <a:gd name="adj2" fmla="val -2360591"/>
                  <a:gd name="adj3" fmla="val 110646"/>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30" name="Straight Arrow Connector 13"/>
              <p:cNvCxnSpPr>
                <a:stCxn id="22" idx="3"/>
                <a:endCxn id="23" idx="6"/>
              </p:cNvCxnSpPr>
              <p:nvPr/>
            </p:nvCxnSpPr>
            <p:spPr bwMode="auto">
              <a:xfrm rot="5400000">
                <a:off x="2339308" y="2897131"/>
                <a:ext cx="181237" cy="329641"/>
              </a:xfrm>
              <a:prstGeom prst="curvedConnector2">
                <a:avLst/>
              </a:prstGeom>
              <a:solidFill>
                <a:schemeClr val="tx2"/>
              </a:solidFill>
              <a:ln w="12700" cap="flat" cmpd="sng" algn="ctr">
                <a:solidFill>
                  <a:schemeClr val="bg2">
                    <a:lumMod val="50000"/>
                  </a:schemeClr>
                </a:solidFill>
                <a:prstDash val="solid"/>
                <a:round/>
                <a:headEnd type="none" w="med" len="med"/>
                <a:tailEnd type="triangle"/>
              </a:ln>
              <a:effectLst/>
            </p:spPr>
          </p:cxnSp>
          <p:cxnSp>
            <p:nvCxnSpPr>
              <p:cNvPr id="31" name="Straight Arrow Connector 13"/>
              <p:cNvCxnSpPr>
                <a:stCxn id="21" idx="5"/>
                <a:endCxn id="22" idx="0"/>
              </p:cNvCxnSpPr>
              <p:nvPr/>
            </p:nvCxnSpPr>
            <p:spPr bwMode="auto">
              <a:xfrm rot="16200000" flipH="1">
                <a:off x="2495393" y="2361630"/>
                <a:ext cx="204483" cy="293180"/>
              </a:xfrm>
              <a:prstGeom prst="curvedConnector3">
                <a:avLst>
                  <a:gd name="adj1" fmla="val 50000"/>
                </a:avLst>
              </a:prstGeom>
              <a:solidFill>
                <a:schemeClr val="tx2"/>
              </a:solidFill>
              <a:ln w="12700" cap="flat" cmpd="sng" algn="ctr">
                <a:solidFill>
                  <a:schemeClr val="bg2">
                    <a:lumMod val="50000"/>
                  </a:schemeClr>
                </a:solidFill>
                <a:prstDash val="solid"/>
                <a:round/>
                <a:headEnd type="none" w="med" len="med"/>
                <a:tailEnd type="triangle"/>
              </a:ln>
              <a:effectLst/>
            </p:spPr>
          </p:cxnSp>
        </p:grpSp>
        <p:grpSp>
          <p:nvGrpSpPr>
            <p:cNvPr id="32" name="Group 31"/>
            <p:cNvGrpSpPr/>
            <p:nvPr/>
          </p:nvGrpSpPr>
          <p:grpSpPr>
            <a:xfrm>
              <a:off x="9014529" y="1441638"/>
              <a:ext cx="1057543" cy="1372209"/>
              <a:chOff x="4649019" y="2270900"/>
              <a:chExt cx="1495424" cy="1940379"/>
            </a:xfrm>
          </p:grpSpPr>
          <p:grpSp>
            <p:nvGrpSpPr>
              <p:cNvPr id="33" name="Group 32"/>
              <p:cNvGrpSpPr/>
              <p:nvPr/>
            </p:nvGrpSpPr>
            <p:grpSpPr>
              <a:xfrm>
                <a:off x="4649019" y="2270900"/>
                <a:ext cx="1190624" cy="1635579"/>
                <a:chOff x="2773920" y="2129745"/>
                <a:chExt cx="1190624" cy="1635579"/>
              </a:xfrm>
            </p:grpSpPr>
            <p:sp>
              <p:nvSpPr>
                <p:cNvPr id="54" name="Rectangle 53"/>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5" name="Rectangle 54"/>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6" name="Trapezoid 55"/>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7" name="Rectangle 56"/>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8" name="Trapezoid 57"/>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9" name="Rectangle 58"/>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60" name="Trapezoid 59"/>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61" name="Rectangle 60"/>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62" name="Trapezoid 61"/>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34" name="Group 33"/>
              <p:cNvGrpSpPr/>
              <p:nvPr/>
            </p:nvGrpSpPr>
            <p:grpSpPr>
              <a:xfrm>
                <a:off x="4801419" y="2423300"/>
                <a:ext cx="1190624" cy="1635579"/>
                <a:chOff x="2773920" y="2129745"/>
                <a:chExt cx="1190624" cy="1635579"/>
              </a:xfrm>
            </p:grpSpPr>
            <p:sp>
              <p:nvSpPr>
                <p:cNvPr id="45" name="Rectangle 44"/>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6" name="Rectangle 45"/>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7" name="Trapezoid 46"/>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8" name="Rectangle 47"/>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9" name="Trapezoid 48"/>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0" name="Rectangle 49"/>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1" name="Trapezoid 50"/>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2" name="Rectangle 51"/>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53" name="Trapezoid 52"/>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35" name="Group 34"/>
              <p:cNvGrpSpPr/>
              <p:nvPr/>
            </p:nvGrpSpPr>
            <p:grpSpPr>
              <a:xfrm>
                <a:off x="4953819" y="2575700"/>
                <a:ext cx="1190624" cy="1635579"/>
                <a:chOff x="2773920" y="2129745"/>
                <a:chExt cx="1190624" cy="1635579"/>
              </a:xfrm>
            </p:grpSpPr>
            <p:sp>
              <p:nvSpPr>
                <p:cNvPr id="36" name="Rectangle 35"/>
                <p:cNvSpPr/>
                <p:nvPr/>
              </p:nvSpPr>
              <p:spPr bwMode="auto">
                <a:xfrm>
                  <a:off x="2773920" y="2129745"/>
                  <a:ext cx="1190624" cy="1635579"/>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37" name="Rectangle 36"/>
                <p:cNvSpPr/>
                <p:nvPr/>
              </p:nvSpPr>
              <p:spPr bwMode="auto">
                <a:xfrm>
                  <a:off x="2835700" y="2197527"/>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38" name="Trapezoid 37"/>
                <p:cNvSpPr/>
                <p:nvPr/>
              </p:nvSpPr>
              <p:spPr bwMode="auto">
                <a:xfrm rot="5400000">
                  <a:off x="3628585" y="2258068"/>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39" name="Rectangle 38"/>
                <p:cNvSpPr/>
                <p:nvPr/>
              </p:nvSpPr>
              <p:spPr bwMode="auto">
                <a:xfrm>
                  <a:off x="2836226" y="2590464"/>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0" name="Trapezoid 39"/>
                <p:cNvSpPr/>
                <p:nvPr/>
              </p:nvSpPr>
              <p:spPr bwMode="auto">
                <a:xfrm rot="5400000">
                  <a:off x="3629112" y="2651006"/>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1" name="Rectangle 40"/>
                <p:cNvSpPr/>
                <p:nvPr/>
              </p:nvSpPr>
              <p:spPr bwMode="auto">
                <a:xfrm>
                  <a:off x="2833410" y="2983401"/>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2" name="Trapezoid 41"/>
                <p:cNvSpPr/>
                <p:nvPr/>
              </p:nvSpPr>
              <p:spPr bwMode="auto">
                <a:xfrm rot="5400000">
                  <a:off x="3626295" y="3043942"/>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3" name="Rectangle 42"/>
                <p:cNvSpPr/>
                <p:nvPr/>
              </p:nvSpPr>
              <p:spPr bwMode="auto">
                <a:xfrm>
                  <a:off x="2833410" y="3372068"/>
                  <a:ext cx="786924" cy="325362"/>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44" name="Trapezoid 43"/>
                <p:cNvSpPr/>
                <p:nvPr/>
              </p:nvSpPr>
              <p:spPr bwMode="auto">
                <a:xfrm rot="5400000">
                  <a:off x="3626295" y="3432609"/>
                  <a:ext cx="325362" cy="20427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grpSp>
          <p:nvGrpSpPr>
            <p:cNvPr id="63" name="Group 62"/>
            <p:cNvGrpSpPr/>
            <p:nvPr/>
          </p:nvGrpSpPr>
          <p:grpSpPr>
            <a:xfrm>
              <a:off x="10502901" y="1094711"/>
              <a:ext cx="1248081" cy="2066062"/>
              <a:chOff x="9148415" y="1240415"/>
              <a:chExt cx="1523443" cy="2521893"/>
            </a:xfrm>
          </p:grpSpPr>
          <p:sp>
            <p:nvSpPr>
              <p:cNvPr id="64" name="Rectangle 63"/>
              <p:cNvSpPr/>
              <p:nvPr/>
            </p:nvSpPr>
            <p:spPr bwMode="auto">
              <a:xfrm>
                <a:off x="9148415" y="1240415"/>
                <a:ext cx="1523443" cy="2521893"/>
              </a:xfrm>
              <a:prstGeom prst="rect">
                <a:avLst/>
              </a:prstGeom>
              <a:solidFill>
                <a:schemeClr val="tx2">
                  <a:lumMod val="20000"/>
                  <a:lumOff val="80000"/>
                </a:schemeClr>
              </a:solid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nvGrpSpPr>
              <p:cNvPr id="65" name="Group 64"/>
              <p:cNvGrpSpPr/>
              <p:nvPr/>
            </p:nvGrpSpPr>
            <p:grpSpPr>
              <a:xfrm>
                <a:off x="9429953" y="3062676"/>
                <a:ext cx="943407" cy="330813"/>
                <a:chOff x="9429953" y="3062676"/>
                <a:chExt cx="1262040" cy="330813"/>
              </a:xfrm>
            </p:grpSpPr>
            <p:cxnSp>
              <p:nvCxnSpPr>
                <p:cNvPr id="75" name="Straight Connector 74"/>
                <p:cNvCxnSpPr/>
                <p:nvPr/>
              </p:nvCxnSpPr>
              <p:spPr bwMode="auto">
                <a:xfrm>
                  <a:off x="9429953" y="3062696"/>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cxnSp>
              <p:nvCxnSpPr>
                <p:cNvPr id="76" name="Straight Connector 75"/>
                <p:cNvCxnSpPr/>
                <p:nvPr/>
              </p:nvCxnSpPr>
              <p:spPr bwMode="auto">
                <a:xfrm>
                  <a:off x="9429953" y="3393489"/>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sp>
              <p:nvSpPr>
                <p:cNvPr id="77" name="Rectangle 76"/>
                <p:cNvSpPr/>
                <p:nvPr/>
              </p:nvSpPr>
              <p:spPr bwMode="auto">
                <a:xfrm>
                  <a:off x="10415768" y="3062676"/>
                  <a:ext cx="276225" cy="330813"/>
                </a:xfrm>
                <a:prstGeom prst="rect">
                  <a:avLst/>
                </a:prstGeom>
                <a:no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sp>
              <p:nvSpPr>
                <p:cNvPr id="78" name="Rectangle 77"/>
                <p:cNvSpPr/>
                <p:nvPr/>
              </p:nvSpPr>
              <p:spPr bwMode="auto">
                <a:xfrm>
                  <a:off x="10074375" y="3062676"/>
                  <a:ext cx="341394" cy="330813"/>
                </a:xfrm>
                <a:prstGeom prst="rect">
                  <a:avLst/>
                </a:prstGeom>
                <a:no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66" name="Group 65"/>
              <p:cNvGrpSpPr/>
              <p:nvPr/>
            </p:nvGrpSpPr>
            <p:grpSpPr>
              <a:xfrm>
                <a:off x="9429957" y="2581669"/>
                <a:ext cx="736923" cy="330813"/>
                <a:chOff x="9429953" y="3062676"/>
                <a:chExt cx="985816" cy="330813"/>
              </a:xfrm>
            </p:grpSpPr>
            <p:cxnSp>
              <p:nvCxnSpPr>
                <p:cNvPr id="72" name="Straight Connector 71"/>
                <p:cNvCxnSpPr/>
                <p:nvPr/>
              </p:nvCxnSpPr>
              <p:spPr bwMode="auto">
                <a:xfrm>
                  <a:off x="9429953" y="3062696"/>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cxnSp>
              <p:nvCxnSpPr>
                <p:cNvPr id="73" name="Straight Connector 72"/>
                <p:cNvCxnSpPr/>
                <p:nvPr/>
              </p:nvCxnSpPr>
              <p:spPr bwMode="auto">
                <a:xfrm>
                  <a:off x="9429953" y="3393489"/>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sp>
              <p:nvSpPr>
                <p:cNvPr id="74" name="Rectangle 73"/>
                <p:cNvSpPr/>
                <p:nvPr/>
              </p:nvSpPr>
              <p:spPr bwMode="auto">
                <a:xfrm>
                  <a:off x="10074375" y="3062676"/>
                  <a:ext cx="341394" cy="330813"/>
                </a:xfrm>
                <a:prstGeom prst="rect">
                  <a:avLst/>
                </a:prstGeom>
                <a:noFill/>
                <a:ln w="25400" cap="flat" cmpd="sng" algn="ctr">
                  <a:solidFill>
                    <a:schemeClr val="tx2">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a:endParaRPr lang="en-US" sz="1350" dirty="0">
                    <a:solidFill>
                      <a:srgbClr val="000000"/>
                    </a:solidFill>
                  </a:endParaRPr>
                </a:p>
              </p:txBody>
            </p:sp>
          </p:grpSp>
          <p:grpSp>
            <p:nvGrpSpPr>
              <p:cNvPr id="67" name="Group 66"/>
              <p:cNvGrpSpPr/>
              <p:nvPr/>
            </p:nvGrpSpPr>
            <p:grpSpPr>
              <a:xfrm>
                <a:off x="9429953" y="2079044"/>
                <a:ext cx="481722" cy="343666"/>
                <a:chOff x="9429950" y="2066925"/>
                <a:chExt cx="481722" cy="343666"/>
              </a:xfrm>
            </p:grpSpPr>
            <p:grpSp>
              <p:nvGrpSpPr>
                <p:cNvPr id="68" name="Group 67"/>
                <p:cNvGrpSpPr/>
                <p:nvPr/>
              </p:nvGrpSpPr>
              <p:grpSpPr>
                <a:xfrm>
                  <a:off x="9429950" y="2075185"/>
                  <a:ext cx="481722" cy="330793"/>
                  <a:chOff x="9429953" y="3062696"/>
                  <a:chExt cx="644422" cy="330793"/>
                </a:xfrm>
              </p:grpSpPr>
              <p:cxnSp>
                <p:nvCxnSpPr>
                  <p:cNvPr id="70" name="Straight Connector 69"/>
                  <p:cNvCxnSpPr/>
                  <p:nvPr/>
                </p:nvCxnSpPr>
                <p:spPr bwMode="auto">
                  <a:xfrm>
                    <a:off x="9429953" y="3062696"/>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cxnSp>
                <p:nvCxnSpPr>
                  <p:cNvPr id="71" name="Straight Connector 70"/>
                  <p:cNvCxnSpPr/>
                  <p:nvPr/>
                </p:nvCxnSpPr>
                <p:spPr bwMode="auto">
                  <a:xfrm>
                    <a:off x="9429953" y="3393489"/>
                    <a:ext cx="644422" cy="0"/>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grpSp>
            <p:cxnSp>
              <p:nvCxnSpPr>
                <p:cNvPr id="69" name="Straight Connector 68"/>
                <p:cNvCxnSpPr/>
                <p:nvPr/>
              </p:nvCxnSpPr>
              <p:spPr bwMode="auto">
                <a:xfrm>
                  <a:off x="9900242" y="2066925"/>
                  <a:ext cx="0" cy="343666"/>
                </a:xfrm>
                <a:prstGeom prst="line">
                  <a:avLst/>
                </a:prstGeom>
                <a:solidFill>
                  <a:schemeClr val="tx2"/>
                </a:solidFill>
                <a:ln w="25400" cap="flat" cmpd="sng" algn="ctr">
                  <a:solidFill>
                    <a:schemeClr val="tx2">
                      <a:lumMod val="50000"/>
                    </a:schemeClr>
                  </a:solidFill>
                  <a:prstDash val="solid"/>
                  <a:round/>
                  <a:headEnd type="none" w="med" len="med"/>
                  <a:tailEnd type="none" w="med" len="med"/>
                </a:ln>
                <a:effectLst/>
              </p:spPr>
            </p:cxnSp>
          </p:grpSp>
        </p:grpSp>
        <p:cxnSp>
          <p:nvCxnSpPr>
            <p:cNvPr id="92" name="Straight Arrow Connector 91"/>
            <p:cNvCxnSpPr>
              <a:stCxn id="20" idx="3"/>
            </p:cNvCxnSpPr>
            <p:nvPr/>
          </p:nvCxnSpPr>
          <p:spPr bwMode="auto">
            <a:xfrm>
              <a:off x="8583700" y="2127742"/>
              <a:ext cx="365760" cy="0"/>
            </a:xfrm>
            <a:prstGeom prst="straightConnector1">
              <a:avLst/>
            </a:prstGeom>
            <a:solidFill>
              <a:schemeClr val="tx2"/>
            </a:solidFill>
            <a:ln w="38100" cap="flat" cmpd="sng" algn="ctr">
              <a:solidFill>
                <a:schemeClr val="tx1"/>
              </a:solidFill>
              <a:prstDash val="solid"/>
              <a:round/>
              <a:headEnd type="none" w="med" len="med"/>
              <a:tailEnd type="triangle"/>
            </a:ln>
            <a:effectLst/>
          </p:spPr>
        </p:cxnSp>
        <p:cxnSp>
          <p:nvCxnSpPr>
            <p:cNvPr id="95" name="Straight Arrow Connector 94"/>
            <p:cNvCxnSpPr/>
            <p:nvPr/>
          </p:nvCxnSpPr>
          <p:spPr bwMode="auto">
            <a:xfrm>
              <a:off x="10136887" y="2153106"/>
              <a:ext cx="365760" cy="0"/>
            </a:xfrm>
            <a:prstGeom prst="straightConnector1">
              <a:avLst/>
            </a:prstGeom>
            <a:solidFill>
              <a:schemeClr val="tx2"/>
            </a:solidFill>
            <a:ln w="38100" cap="flat" cmpd="sng" algn="ctr">
              <a:solidFill>
                <a:schemeClr val="tx1"/>
              </a:solidFill>
              <a:prstDash val="solid"/>
              <a:round/>
              <a:headEnd type="none" w="med" len="med"/>
              <a:tailEnd type="triangle"/>
            </a:ln>
            <a:effectLst/>
          </p:spPr>
        </p:cxnSp>
      </p:grpSp>
      <p:sp>
        <p:nvSpPr>
          <p:cNvPr id="97" name="Content Placeholder 1"/>
          <p:cNvSpPr txBox="1">
            <a:spLocks/>
          </p:cNvSpPr>
          <p:nvPr/>
        </p:nvSpPr>
        <p:spPr>
          <a:xfrm>
            <a:off x="4608695" y="3529441"/>
            <a:ext cx="3814181" cy="403619"/>
          </a:xfrm>
          <a:prstGeom prst="rect">
            <a:avLst/>
          </a:prstGeom>
        </p:spPr>
        <p:txBody>
          <a:bodyPr/>
          <a:lstStyle>
            <a:lvl1pPr marL="290513" indent="-290513" algn="l" rtl="0" eaLnBrk="0" fontAlgn="base" hangingPunct="0">
              <a:lnSpc>
                <a:spcPct val="110000"/>
              </a:lnSpc>
              <a:spcBef>
                <a:spcPts val="800"/>
              </a:spcBef>
              <a:spcAft>
                <a:spcPct val="0"/>
              </a:spcAft>
              <a:buClr>
                <a:schemeClr val="tx2"/>
              </a:buClr>
              <a:buSzPct val="88000"/>
              <a:buFont typeface="Wingdings" pitchFamily="2" charset="2"/>
              <a:buBlip>
                <a:blip r:embed="rId2"/>
              </a:buBlip>
              <a:defRPr lang="en-US" sz="2400" b="0" dirty="0" smtClean="0">
                <a:solidFill>
                  <a:schemeClr val="accent4"/>
                </a:solidFill>
                <a:latin typeface="+mn-lt"/>
                <a:ea typeface="+mn-ea"/>
                <a:cs typeface="+mn-cs"/>
              </a:defRPr>
            </a:lvl1pPr>
            <a:lvl2pPr marL="463550" indent="-174625" algn="l" rtl="0" eaLnBrk="1" fontAlgn="base" hangingPunct="1">
              <a:lnSpc>
                <a:spcPct val="110000"/>
              </a:lnSpc>
              <a:spcBef>
                <a:spcPct val="20000"/>
              </a:spcBef>
              <a:spcAft>
                <a:spcPct val="0"/>
              </a:spcAft>
              <a:buClr>
                <a:schemeClr val="tx1"/>
              </a:buClr>
              <a:buChar char="–"/>
              <a:defRPr lang="en-US" sz="1800" b="0">
                <a:solidFill>
                  <a:schemeClr val="tx1"/>
                </a:solidFill>
                <a:latin typeface="+mn-lt"/>
                <a:ea typeface="+mn-ea"/>
                <a:cs typeface="+mn-cs"/>
              </a:defRPr>
            </a:lvl2pPr>
            <a:lvl3pPr marL="682625" indent="-173038" algn="l" rtl="0" eaLnBrk="1" fontAlgn="base" hangingPunct="1">
              <a:lnSpc>
                <a:spcPct val="110000"/>
              </a:lnSpc>
              <a:spcBef>
                <a:spcPct val="20000"/>
              </a:spcBef>
              <a:spcAft>
                <a:spcPct val="0"/>
              </a:spcAft>
              <a:buClr>
                <a:schemeClr val="tx1"/>
              </a:buClr>
              <a:buChar char="•"/>
              <a:defRPr lang="en-US" sz="1600" b="0">
                <a:solidFill>
                  <a:schemeClr val="tx1"/>
                </a:solidFill>
                <a:latin typeface="+mn-lt"/>
                <a:ea typeface="+mn-ea"/>
                <a:cs typeface="+mn-cs"/>
              </a:defRPr>
            </a:lvl3pPr>
            <a:lvl4pPr marL="914400" indent="-173038" algn="l" rtl="0" eaLnBrk="1" fontAlgn="base" hangingPunct="1">
              <a:lnSpc>
                <a:spcPct val="110000"/>
              </a:lnSpc>
              <a:spcBef>
                <a:spcPct val="20000"/>
              </a:spcBef>
              <a:spcAft>
                <a:spcPct val="0"/>
              </a:spcAft>
              <a:buClr>
                <a:schemeClr val="tx1"/>
              </a:buClr>
              <a:buFont typeface="Arial" pitchFamily="34" charset="0"/>
              <a:buChar char="–"/>
              <a:defRPr lang="en-US" sz="1400" b="0">
                <a:solidFill>
                  <a:schemeClr val="tx1"/>
                </a:solidFill>
                <a:latin typeface="+mn-lt"/>
                <a:ea typeface="+mn-ea"/>
                <a:cs typeface="+mn-cs"/>
              </a:defRPr>
            </a:lvl4pPr>
            <a:lvl5pPr marL="1319213" indent="-347663" algn="l" rtl="0" eaLnBrk="1" fontAlgn="base" hangingPunct="1">
              <a:lnSpc>
                <a:spcPct val="110000"/>
              </a:lnSpc>
              <a:spcBef>
                <a:spcPct val="20000"/>
              </a:spcBef>
              <a:spcAft>
                <a:spcPct val="0"/>
              </a:spcAft>
              <a:buClr>
                <a:schemeClr val="tx1"/>
              </a:buClr>
              <a:buChar char="»"/>
              <a:defRPr lang="en-US" sz="1600" b="0">
                <a:solidFill>
                  <a:schemeClr val="tx1"/>
                </a:solidFill>
                <a:latin typeface="+mn-lt"/>
                <a:ea typeface="+mn-ea"/>
                <a:cs typeface="+mn-cs"/>
              </a:defRPr>
            </a:lvl5pPr>
            <a:lvl6pPr marL="2460625" indent="-174625" algn="l" rtl="0" eaLnBrk="1" fontAlgn="base" hangingPunct="1">
              <a:lnSpc>
                <a:spcPct val="110000"/>
              </a:lnSpc>
              <a:spcBef>
                <a:spcPct val="20000"/>
              </a:spcBef>
              <a:spcAft>
                <a:spcPct val="0"/>
              </a:spcAft>
              <a:buChar char="»"/>
              <a:defRPr sz="1200">
                <a:solidFill>
                  <a:schemeClr val="tx1"/>
                </a:solidFill>
                <a:latin typeface="+mn-lt"/>
              </a:defRPr>
            </a:lvl6pPr>
            <a:lvl7pPr marL="2917825" indent="-174625" algn="l" rtl="0" eaLnBrk="1" fontAlgn="base" hangingPunct="1">
              <a:lnSpc>
                <a:spcPct val="110000"/>
              </a:lnSpc>
              <a:spcBef>
                <a:spcPct val="20000"/>
              </a:spcBef>
              <a:spcAft>
                <a:spcPct val="0"/>
              </a:spcAft>
              <a:buChar char="»"/>
              <a:defRPr sz="1200">
                <a:solidFill>
                  <a:schemeClr val="tx1"/>
                </a:solidFill>
                <a:latin typeface="+mn-lt"/>
              </a:defRPr>
            </a:lvl7pPr>
            <a:lvl8pPr marL="3375025" indent="-174625" algn="l" rtl="0" eaLnBrk="1" fontAlgn="base" hangingPunct="1">
              <a:lnSpc>
                <a:spcPct val="110000"/>
              </a:lnSpc>
              <a:spcBef>
                <a:spcPct val="20000"/>
              </a:spcBef>
              <a:spcAft>
                <a:spcPct val="0"/>
              </a:spcAft>
              <a:buChar char="»"/>
              <a:defRPr sz="1200">
                <a:solidFill>
                  <a:schemeClr val="tx1"/>
                </a:solidFill>
                <a:latin typeface="+mn-lt"/>
              </a:defRPr>
            </a:lvl8pPr>
            <a:lvl9pPr marL="3832225" indent="-174625" algn="l" rtl="0" eaLnBrk="1" fontAlgn="base" hangingPunct="1">
              <a:lnSpc>
                <a:spcPct val="110000"/>
              </a:lnSpc>
              <a:spcBef>
                <a:spcPct val="20000"/>
              </a:spcBef>
              <a:spcAft>
                <a:spcPct val="0"/>
              </a:spcAft>
              <a:buChar char="»"/>
              <a:defRPr sz="1200">
                <a:solidFill>
                  <a:schemeClr val="tx1"/>
                </a:solidFill>
                <a:latin typeface="+mn-lt"/>
              </a:defRPr>
            </a:lvl9pPr>
          </a:lstStyle>
          <a:p>
            <a:endParaRPr lang="en-US" sz="1800" kern="0" dirty="0"/>
          </a:p>
        </p:txBody>
      </p:sp>
      <p:pic>
        <p:nvPicPr>
          <p:cNvPr id="7" name="Picture 6"/>
          <p:cNvPicPr>
            <a:picLocks noChangeAspect="1"/>
          </p:cNvPicPr>
          <p:nvPr/>
        </p:nvPicPr>
        <p:blipFill>
          <a:blip r:embed="rId3"/>
          <a:stretch>
            <a:fillRect/>
          </a:stretch>
        </p:blipFill>
        <p:spPr>
          <a:xfrm>
            <a:off x="552450" y="3382772"/>
            <a:ext cx="7886700" cy="774700"/>
          </a:xfrm>
          <a:prstGeom prst="rect">
            <a:avLst/>
          </a:prstGeom>
        </p:spPr>
      </p:pic>
    </p:spTree>
    <p:extLst>
      <p:ext uri="{BB962C8B-B14F-4D97-AF65-F5344CB8AC3E}">
        <p14:creationId xmlns:p14="http://schemas.microsoft.com/office/powerpoint/2010/main" val="3411165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ontent Placeholder 1"/>
          <p:cNvSpPr>
            <a:spLocks noGrp="1"/>
          </p:cNvSpPr>
          <p:nvPr>
            <p:ph sz="half" idx="1"/>
          </p:nvPr>
        </p:nvSpPr>
        <p:spPr>
          <a:xfrm>
            <a:off x="152401" y="742950"/>
            <a:ext cx="3820025" cy="4114800"/>
          </a:xfrm>
        </p:spPr>
        <p:txBody>
          <a:bodyPr/>
          <a:lstStyle/>
          <a:p>
            <a:endParaRPr lang="en-US" dirty="0"/>
          </a:p>
        </p:txBody>
      </p:sp>
      <p:sp>
        <p:nvSpPr>
          <p:cNvPr id="4" name="Title 3"/>
          <p:cNvSpPr>
            <a:spLocks noGrp="1"/>
          </p:cNvSpPr>
          <p:nvPr>
            <p:ph type="title"/>
          </p:nvPr>
        </p:nvSpPr>
        <p:spPr/>
        <p:txBody>
          <a:bodyPr>
            <a:normAutofit fontScale="90000"/>
          </a:bodyPr>
          <a:lstStyle/>
          <a:p>
            <a:r>
              <a:rPr lang="en-US" dirty="0" smtClean="0"/>
              <a:t>Providing Externs using Custom User Logic</a:t>
            </a:r>
            <a:endParaRPr lang="en-US" dirty="0"/>
          </a:p>
        </p:txBody>
      </p:sp>
      <p:sp>
        <p:nvSpPr>
          <p:cNvPr id="3" name="Slide Number Placeholder 2"/>
          <p:cNvSpPr>
            <a:spLocks noGrp="1"/>
          </p:cNvSpPr>
          <p:nvPr>
            <p:ph type="sldNum" sz="quarter" idx="4"/>
          </p:nvPr>
        </p:nvSpPr>
        <p:spPr/>
        <p:txBody>
          <a:bodyPr/>
          <a:lstStyle/>
          <a:p>
            <a:pPr>
              <a:defRPr/>
            </a:pPr>
            <a:r>
              <a:rPr lang="en-US" smtClean="0">
                <a:solidFill>
                  <a:srgbClr val="000000"/>
                </a:solidFill>
              </a:rPr>
              <a:t>Page </a:t>
            </a:r>
            <a:fld id="{060BD193-E118-4B16-863C-C8C12C675E3E}" type="slidenum">
              <a:rPr smtClean="0">
                <a:solidFill>
                  <a:srgbClr val="000000"/>
                </a:solidFill>
              </a:rPr>
              <a:pPr>
                <a:defRPr/>
              </a:pPr>
              <a:t>89</a:t>
            </a:fld>
            <a:endParaRPr dirty="0">
              <a:solidFill>
                <a:srgbClr val="000000"/>
              </a:solidFill>
            </a:endParaRPr>
          </a:p>
        </p:txBody>
      </p:sp>
      <p:sp>
        <p:nvSpPr>
          <p:cNvPr id="13" name="Content Placeholder 12"/>
          <p:cNvSpPr>
            <a:spLocks noGrp="1"/>
          </p:cNvSpPr>
          <p:nvPr>
            <p:ph sz="half" idx="10"/>
          </p:nvPr>
        </p:nvSpPr>
        <p:spPr>
          <a:xfrm>
            <a:off x="4173776" y="742950"/>
            <a:ext cx="4682358" cy="2362200"/>
          </a:xfrm>
        </p:spPr>
        <p:txBody>
          <a:bodyPr>
            <a:normAutofit/>
          </a:bodyPr>
          <a:lstStyle/>
          <a:p>
            <a:r>
              <a:rPr lang="en-US" sz="1800" dirty="0"/>
              <a:t>User writes a custom Verilog component</a:t>
            </a:r>
          </a:p>
          <a:p>
            <a:pPr lvl="1"/>
            <a:r>
              <a:rPr lang="en-US" sz="1600" dirty="0" err="1"/>
              <a:t>decrement_ttl.v</a:t>
            </a:r>
            <a:endParaRPr lang="en-US" sz="1600" dirty="0"/>
          </a:p>
          <a:p>
            <a:r>
              <a:rPr lang="en-US" sz="1800" dirty="0"/>
              <a:t>use P4’s extern construct in the switch description file</a:t>
            </a:r>
          </a:p>
          <a:p>
            <a:r>
              <a:rPr lang="en-US" sz="1800" dirty="0"/>
              <a:t>p4c-sdnet flow generates hook so module can be added into the </a:t>
            </a:r>
            <a:r>
              <a:rPr lang="en-US" sz="1800" dirty="0" err="1"/>
              <a:t>bitstream</a:t>
            </a:r>
            <a:endParaRPr lang="en-US" sz="1800" dirty="0"/>
          </a:p>
        </p:txBody>
      </p:sp>
      <p:sp>
        <p:nvSpPr>
          <p:cNvPr id="64" name="Rectangle 63"/>
          <p:cNvSpPr/>
          <p:nvPr/>
        </p:nvSpPr>
        <p:spPr bwMode="auto">
          <a:xfrm>
            <a:off x="262001" y="799878"/>
            <a:ext cx="3602692" cy="3984756"/>
          </a:xfrm>
          <a:prstGeom prst="rect">
            <a:avLst/>
          </a:prstGeom>
          <a:noFill/>
          <a:ln w="762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noAutofit/>
          </a:bodyPr>
          <a:lstStyle/>
          <a:p>
            <a:pPr defTabSz="457189"/>
            <a:endParaRPr lang="en-US" sz="1050" dirty="0">
              <a:solidFill>
                <a:srgbClr val="000000"/>
              </a:solidFill>
            </a:endParaRPr>
          </a:p>
          <a:p>
            <a:pPr defTabSz="457189"/>
            <a:r>
              <a:rPr lang="en-US" sz="1050" b="1" dirty="0">
                <a:solidFill>
                  <a:srgbClr val="00B050"/>
                </a:solidFill>
              </a:rPr>
              <a:t>header</a:t>
            </a:r>
            <a:r>
              <a:rPr lang="en-US" sz="1050" dirty="0">
                <a:solidFill>
                  <a:srgbClr val="000000"/>
                </a:solidFill>
              </a:rPr>
              <a:t> ipv4_t { … }</a:t>
            </a:r>
          </a:p>
          <a:p>
            <a:pPr defTabSz="457189"/>
            <a:endParaRPr lang="en-US" sz="1050" dirty="0">
              <a:solidFill>
                <a:srgbClr val="000000"/>
              </a:solidFill>
            </a:endParaRPr>
          </a:p>
          <a:p>
            <a:pPr defTabSz="457189"/>
            <a:r>
              <a:rPr lang="en-US" sz="1050" b="1" dirty="0">
                <a:solidFill>
                  <a:srgbClr val="00B050"/>
                </a:solidFill>
              </a:rPr>
              <a:t>extern</a:t>
            </a:r>
            <a:r>
              <a:rPr lang="en-US" sz="1050" dirty="0">
                <a:solidFill>
                  <a:srgbClr val="000000"/>
                </a:solidFill>
              </a:rPr>
              <a:t> </a:t>
            </a:r>
            <a:r>
              <a:rPr lang="en-US" sz="1050" b="1" dirty="0">
                <a:solidFill>
                  <a:srgbClr val="00B050"/>
                </a:solidFill>
              </a:rPr>
              <a:t>void</a:t>
            </a:r>
            <a:r>
              <a:rPr lang="en-US" sz="1050" dirty="0">
                <a:solidFill>
                  <a:srgbClr val="000000"/>
                </a:solidFill>
              </a:rPr>
              <a:t> </a:t>
            </a:r>
            <a:r>
              <a:rPr lang="en-US" sz="1050" dirty="0" err="1">
                <a:solidFill>
                  <a:srgbClr val="000000"/>
                </a:solidFill>
              </a:rPr>
              <a:t>decrement_ttl</a:t>
            </a:r>
            <a:r>
              <a:rPr lang="en-US" sz="1050" dirty="0">
                <a:solidFill>
                  <a:srgbClr val="000000"/>
                </a:solidFill>
              </a:rPr>
              <a:t> (</a:t>
            </a:r>
            <a:r>
              <a:rPr lang="en-US" sz="1050" b="1" dirty="0" err="1">
                <a:solidFill>
                  <a:srgbClr val="4F81BD"/>
                </a:solidFill>
              </a:rPr>
              <a:t>inout</a:t>
            </a:r>
            <a:r>
              <a:rPr lang="en-US" sz="1050" dirty="0">
                <a:solidFill>
                  <a:srgbClr val="000000"/>
                </a:solidFill>
              </a:rPr>
              <a:t> ipv4_t </a:t>
            </a:r>
            <a:r>
              <a:rPr lang="en-US" sz="1050" dirty="0" err="1">
                <a:solidFill>
                  <a:srgbClr val="000000"/>
                </a:solidFill>
              </a:rPr>
              <a:t>ip</a:t>
            </a:r>
            <a:r>
              <a:rPr lang="en-US" sz="1050" dirty="0">
                <a:solidFill>
                  <a:srgbClr val="000000"/>
                </a:solidFill>
              </a:rPr>
              <a:t>);</a:t>
            </a:r>
          </a:p>
          <a:p>
            <a:pPr defTabSz="457189"/>
            <a:endParaRPr lang="en-US" sz="1050" dirty="0">
              <a:solidFill>
                <a:srgbClr val="000000"/>
              </a:solidFill>
            </a:endParaRPr>
          </a:p>
          <a:p>
            <a:pPr defTabSz="457189"/>
            <a:r>
              <a:rPr lang="en-US" sz="1050" b="1" dirty="0">
                <a:solidFill>
                  <a:srgbClr val="00B050"/>
                </a:solidFill>
              </a:rPr>
              <a:t>Control</a:t>
            </a:r>
            <a:r>
              <a:rPr lang="en-US" sz="1050" dirty="0">
                <a:solidFill>
                  <a:srgbClr val="000000"/>
                </a:solidFill>
              </a:rPr>
              <a:t> </a:t>
            </a:r>
            <a:r>
              <a:rPr lang="en-US" sz="1050" dirty="0" err="1">
                <a:solidFill>
                  <a:srgbClr val="000000"/>
                </a:solidFill>
              </a:rPr>
              <a:t>MyIngress</a:t>
            </a:r>
            <a:r>
              <a:rPr lang="en-US" sz="1050" dirty="0">
                <a:solidFill>
                  <a:srgbClr val="000000"/>
                </a:solidFill>
              </a:rPr>
              <a:t> (</a:t>
            </a:r>
          </a:p>
          <a:p>
            <a:pPr defTabSz="457189"/>
            <a:r>
              <a:rPr lang="en-US" sz="1050" dirty="0">
                <a:solidFill>
                  <a:srgbClr val="000000"/>
                </a:solidFill>
              </a:rPr>
              <a:t>    </a:t>
            </a:r>
            <a:r>
              <a:rPr lang="en-US" sz="1050" b="1" dirty="0" err="1">
                <a:solidFill>
                  <a:srgbClr val="4F81BD"/>
                </a:solidFill>
              </a:rPr>
              <a:t>inout</a:t>
            </a:r>
            <a:r>
              <a:rPr lang="en-US" sz="1050" dirty="0">
                <a:solidFill>
                  <a:srgbClr val="4F81BD"/>
                </a:solidFill>
              </a:rPr>
              <a:t> </a:t>
            </a:r>
            <a:r>
              <a:rPr lang="en-US" sz="1050" dirty="0" err="1">
                <a:solidFill>
                  <a:srgbClr val="000000"/>
                </a:solidFill>
              </a:rPr>
              <a:t>my_headers_t</a:t>
            </a:r>
            <a:r>
              <a:rPr lang="en-US" sz="1050" dirty="0">
                <a:solidFill>
                  <a:srgbClr val="000000"/>
                </a:solidFill>
              </a:rPr>
              <a:t>		</a:t>
            </a:r>
            <a:r>
              <a:rPr lang="en-US" sz="1050" dirty="0" err="1">
                <a:solidFill>
                  <a:srgbClr val="000000"/>
                </a:solidFill>
              </a:rPr>
              <a:t>hdr</a:t>
            </a:r>
            <a:r>
              <a:rPr lang="en-US" sz="1050" dirty="0">
                <a:solidFill>
                  <a:srgbClr val="000000"/>
                </a:solidFill>
              </a:rPr>
              <a:t>,</a:t>
            </a:r>
          </a:p>
          <a:p>
            <a:pPr defTabSz="457189"/>
            <a:r>
              <a:rPr lang="en-US" sz="1050" dirty="0">
                <a:solidFill>
                  <a:srgbClr val="000000"/>
                </a:solidFill>
              </a:rPr>
              <a:t>    </a:t>
            </a:r>
            <a:r>
              <a:rPr lang="en-US" sz="1050" b="1" dirty="0" err="1">
                <a:solidFill>
                  <a:srgbClr val="4F81BD"/>
                </a:solidFill>
              </a:rPr>
              <a:t>inout</a:t>
            </a:r>
            <a:r>
              <a:rPr lang="en-US" sz="1050" dirty="0">
                <a:solidFill>
                  <a:srgbClr val="000000"/>
                </a:solidFill>
              </a:rPr>
              <a:t> </a:t>
            </a:r>
            <a:r>
              <a:rPr lang="en-US" sz="1050" dirty="0" err="1">
                <a:solidFill>
                  <a:srgbClr val="000000"/>
                </a:solidFill>
              </a:rPr>
              <a:t>my_metadata_t</a:t>
            </a:r>
            <a:r>
              <a:rPr lang="en-US" sz="1050" dirty="0">
                <a:solidFill>
                  <a:srgbClr val="000000"/>
                </a:solidFill>
              </a:rPr>
              <a:t> 	meta,</a:t>
            </a:r>
          </a:p>
          <a:p>
            <a:pPr defTabSz="457189"/>
            <a:r>
              <a:rPr lang="en-US" sz="1050" dirty="0">
                <a:solidFill>
                  <a:srgbClr val="000000"/>
                </a:solidFill>
              </a:rPr>
              <a:t>    </a:t>
            </a:r>
            <a:r>
              <a:rPr lang="en-US" sz="1050" b="1" dirty="0" err="1">
                <a:solidFill>
                  <a:srgbClr val="4F81BD"/>
                </a:solidFill>
              </a:rPr>
              <a:t>inout</a:t>
            </a:r>
            <a:r>
              <a:rPr lang="en-US" sz="1050" dirty="0">
                <a:solidFill>
                  <a:srgbClr val="000000"/>
                </a:solidFill>
              </a:rPr>
              <a:t> </a:t>
            </a:r>
            <a:r>
              <a:rPr lang="en-US" sz="1050" dirty="0" err="1">
                <a:solidFill>
                  <a:srgbClr val="000000"/>
                </a:solidFill>
              </a:rPr>
              <a:t>standard_metadata_t</a:t>
            </a:r>
            <a:r>
              <a:rPr lang="en-US" sz="1050" dirty="0">
                <a:solidFill>
                  <a:srgbClr val="000000"/>
                </a:solidFill>
              </a:rPr>
              <a:t>	</a:t>
            </a:r>
            <a:r>
              <a:rPr lang="en-US" sz="1050" dirty="0" err="1">
                <a:solidFill>
                  <a:srgbClr val="000000"/>
                </a:solidFill>
              </a:rPr>
              <a:t>std_meta</a:t>
            </a:r>
            <a:r>
              <a:rPr lang="en-US" sz="1050" dirty="0">
                <a:solidFill>
                  <a:srgbClr val="000000"/>
                </a:solidFill>
              </a:rPr>
              <a:t>)</a:t>
            </a:r>
          </a:p>
          <a:p>
            <a:pPr defTabSz="457189"/>
            <a:r>
              <a:rPr lang="en-US" sz="1050" dirty="0">
                <a:solidFill>
                  <a:srgbClr val="000000"/>
                </a:solidFill>
              </a:rPr>
              <a:t>{</a:t>
            </a:r>
          </a:p>
          <a:p>
            <a:pPr defTabSz="457189"/>
            <a:endParaRPr lang="en-US" sz="1050" dirty="0">
              <a:solidFill>
                <a:srgbClr val="000000"/>
              </a:solidFill>
            </a:endParaRPr>
          </a:p>
          <a:p>
            <a:pPr defTabSz="457189"/>
            <a:r>
              <a:rPr lang="en-US" sz="1050" dirty="0">
                <a:solidFill>
                  <a:srgbClr val="000000"/>
                </a:solidFill>
              </a:rPr>
              <a:t>    </a:t>
            </a:r>
            <a:r>
              <a:rPr lang="en-US" sz="1050" b="1" dirty="0">
                <a:solidFill>
                  <a:srgbClr val="000000"/>
                </a:solidFill>
              </a:rPr>
              <a:t>…</a:t>
            </a:r>
          </a:p>
          <a:p>
            <a:pPr defTabSz="457189"/>
            <a:endParaRPr lang="en-US" sz="1050" dirty="0">
              <a:solidFill>
                <a:srgbClr val="000000"/>
              </a:solidFill>
            </a:endParaRPr>
          </a:p>
          <a:p>
            <a:pPr defTabSz="457189"/>
            <a:r>
              <a:rPr lang="en-US" sz="1050" dirty="0">
                <a:solidFill>
                  <a:srgbClr val="000000"/>
                </a:solidFill>
              </a:rPr>
              <a:t>    </a:t>
            </a:r>
            <a:r>
              <a:rPr lang="en-US" sz="1050" b="1" dirty="0">
                <a:solidFill>
                  <a:srgbClr val="00B050"/>
                </a:solidFill>
              </a:rPr>
              <a:t>apply</a:t>
            </a:r>
          </a:p>
          <a:p>
            <a:pPr defTabSz="457189"/>
            <a:r>
              <a:rPr lang="en-US" sz="1050" dirty="0">
                <a:solidFill>
                  <a:srgbClr val="000000"/>
                </a:solidFill>
              </a:rPr>
              <a:t>    {</a:t>
            </a:r>
          </a:p>
          <a:p>
            <a:pPr defTabSz="457189"/>
            <a:r>
              <a:rPr lang="en-US" sz="1050" dirty="0">
                <a:solidFill>
                  <a:srgbClr val="000000"/>
                </a:solidFill>
              </a:rPr>
              <a:t>        </a:t>
            </a:r>
            <a:r>
              <a:rPr lang="en-US" sz="1050" b="1" dirty="0">
                <a:solidFill>
                  <a:srgbClr val="000000"/>
                </a:solidFill>
              </a:rPr>
              <a:t>…</a:t>
            </a:r>
          </a:p>
          <a:p>
            <a:pPr defTabSz="457189"/>
            <a:endParaRPr lang="en-US" sz="1050" dirty="0">
              <a:solidFill>
                <a:srgbClr val="000000"/>
              </a:solidFill>
            </a:endParaRPr>
          </a:p>
          <a:p>
            <a:pPr defTabSz="457189"/>
            <a:r>
              <a:rPr lang="en-US" sz="1050" dirty="0">
                <a:solidFill>
                  <a:srgbClr val="000000"/>
                </a:solidFill>
              </a:rPr>
              <a:t>        </a:t>
            </a:r>
            <a:r>
              <a:rPr lang="en-US" sz="1050" b="1" dirty="0">
                <a:solidFill>
                  <a:srgbClr val="00B050"/>
                </a:solidFill>
              </a:rPr>
              <a:t>if</a:t>
            </a:r>
            <a:r>
              <a:rPr lang="en-US" sz="1050" dirty="0">
                <a:solidFill>
                  <a:srgbClr val="000000"/>
                </a:solidFill>
              </a:rPr>
              <a:t> (</a:t>
            </a:r>
            <a:r>
              <a:rPr lang="en-US" sz="1050" dirty="0" err="1">
                <a:solidFill>
                  <a:srgbClr val="000000"/>
                </a:solidFill>
              </a:rPr>
              <a:t>hdr.ip.</a:t>
            </a:r>
            <a:r>
              <a:rPr lang="en-US" sz="1050" b="1" dirty="0" err="1">
                <a:solidFill>
                  <a:srgbClr val="4F81BD"/>
                </a:solidFill>
              </a:rPr>
              <a:t>isValid</a:t>
            </a:r>
            <a:r>
              <a:rPr lang="en-US" sz="1050" dirty="0">
                <a:solidFill>
                  <a:srgbClr val="000000"/>
                </a:solidFill>
              </a:rPr>
              <a:t>())</a:t>
            </a:r>
          </a:p>
          <a:p>
            <a:pPr defTabSz="457189"/>
            <a:r>
              <a:rPr lang="en-US" sz="1050" dirty="0">
                <a:solidFill>
                  <a:srgbClr val="000000"/>
                </a:solidFill>
              </a:rPr>
              <a:t>            </a:t>
            </a:r>
            <a:r>
              <a:rPr lang="en-US" sz="1050" dirty="0" err="1">
                <a:solidFill>
                  <a:srgbClr val="000000"/>
                </a:solidFill>
              </a:rPr>
              <a:t>decrement_ttl</a:t>
            </a:r>
            <a:r>
              <a:rPr lang="en-US" sz="1050" dirty="0">
                <a:solidFill>
                  <a:srgbClr val="000000"/>
                </a:solidFill>
              </a:rPr>
              <a:t>(</a:t>
            </a:r>
            <a:r>
              <a:rPr lang="en-US" sz="1050" dirty="0" err="1">
                <a:solidFill>
                  <a:srgbClr val="000000"/>
                </a:solidFill>
              </a:rPr>
              <a:t>hdr.ip</a:t>
            </a:r>
            <a:r>
              <a:rPr lang="en-US" sz="1050" dirty="0">
                <a:solidFill>
                  <a:srgbClr val="000000"/>
                </a:solidFill>
              </a:rPr>
              <a:t>);</a:t>
            </a:r>
          </a:p>
          <a:p>
            <a:pPr defTabSz="457189"/>
            <a:endParaRPr lang="en-US" sz="1050" dirty="0">
              <a:solidFill>
                <a:srgbClr val="000000"/>
              </a:solidFill>
            </a:endParaRPr>
          </a:p>
          <a:p>
            <a:pPr defTabSz="457189"/>
            <a:r>
              <a:rPr lang="en-US" sz="1050" dirty="0">
                <a:solidFill>
                  <a:srgbClr val="000000"/>
                </a:solidFill>
              </a:rPr>
              <a:t>        </a:t>
            </a:r>
            <a:r>
              <a:rPr lang="en-US" sz="1050" b="1" dirty="0">
                <a:solidFill>
                  <a:srgbClr val="000000"/>
                </a:solidFill>
              </a:rPr>
              <a:t>…</a:t>
            </a:r>
          </a:p>
          <a:p>
            <a:pPr defTabSz="457189"/>
            <a:endParaRPr lang="en-US" sz="1050" dirty="0">
              <a:solidFill>
                <a:srgbClr val="000000"/>
              </a:solidFill>
            </a:endParaRPr>
          </a:p>
          <a:p>
            <a:pPr defTabSz="457189"/>
            <a:r>
              <a:rPr lang="en-US" sz="1050" dirty="0">
                <a:solidFill>
                  <a:srgbClr val="000000"/>
                </a:solidFill>
              </a:rPr>
              <a:t>    }</a:t>
            </a:r>
          </a:p>
          <a:p>
            <a:pPr defTabSz="457189"/>
            <a:r>
              <a:rPr lang="en-US" sz="1050" dirty="0">
                <a:solidFill>
                  <a:srgbClr val="000000"/>
                </a:solidFill>
              </a:rPr>
              <a:t>}</a:t>
            </a:r>
          </a:p>
        </p:txBody>
      </p:sp>
      <p:grpSp>
        <p:nvGrpSpPr>
          <p:cNvPr id="120" name="Group 119"/>
          <p:cNvGrpSpPr/>
          <p:nvPr/>
        </p:nvGrpSpPr>
        <p:grpSpPr>
          <a:xfrm>
            <a:off x="4129159" y="3307468"/>
            <a:ext cx="4278218" cy="1226685"/>
            <a:chOff x="5111074" y="4243679"/>
            <a:chExt cx="5704290" cy="1635580"/>
          </a:xfrm>
        </p:grpSpPr>
        <p:grpSp>
          <p:nvGrpSpPr>
            <p:cNvPr id="33" name="Group 32"/>
            <p:cNvGrpSpPr/>
            <p:nvPr/>
          </p:nvGrpSpPr>
          <p:grpSpPr>
            <a:xfrm>
              <a:off x="9624740" y="4243679"/>
              <a:ext cx="1190624" cy="1635579"/>
              <a:chOff x="2338086" y="3374938"/>
              <a:chExt cx="1840375" cy="2528152"/>
            </a:xfrm>
          </p:grpSpPr>
          <p:sp>
            <p:nvSpPr>
              <p:cNvPr id="32" name="Rectangle 31"/>
              <p:cNvSpPr/>
              <p:nvPr/>
            </p:nvSpPr>
            <p:spPr bwMode="auto">
              <a:xfrm>
                <a:off x="2338086" y="3374938"/>
                <a:ext cx="1840375" cy="2528152"/>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grpSp>
            <p:nvGrpSpPr>
              <p:cNvPr id="22" name="Group 21"/>
              <p:cNvGrpSpPr/>
              <p:nvPr/>
            </p:nvGrpSpPr>
            <p:grpSpPr>
              <a:xfrm>
                <a:off x="2430041" y="3479710"/>
                <a:ext cx="1639273" cy="2318434"/>
                <a:chOff x="5179420" y="3363963"/>
                <a:chExt cx="1639273" cy="2318434"/>
              </a:xfrm>
            </p:grpSpPr>
            <p:sp>
              <p:nvSpPr>
                <p:cNvPr id="5" name="Rectangle 4"/>
                <p:cNvSpPr/>
                <p:nvPr/>
              </p:nvSpPr>
              <p:spPr bwMode="auto">
                <a:xfrm>
                  <a:off x="5182959" y="3363963"/>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6" name="Trapezoid 5"/>
                <p:cNvSpPr/>
                <p:nvPr/>
              </p:nvSpPr>
              <p:spPr bwMode="auto">
                <a:xfrm rot="5400000">
                  <a:off x="6408540" y="3457543"/>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7" name="Rectangle 6"/>
                <p:cNvSpPr/>
                <p:nvPr/>
              </p:nvSpPr>
              <p:spPr bwMode="auto">
                <a:xfrm>
                  <a:off x="5183773" y="3971335"/>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8" name="Trapezoid 7"/>
                <p:cNvSpPr/>
                <p:nvPr/>
              </p:nvSpPr>
              <p:spPr bwMode="auto">
                <a:xfrm rot="5400000">
                  <a:off x="6409354" y="4064915"/>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9" name="Rectangle 8"/>
                <p:cNvSpPr/>
                <p:nvPr/>
              </p:nvSpPr>
              <p:spPr bwMode="auto">
                <a:xfrm>
                  <a:off x="5179420" y="4578706"/>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 name="Trapezoid 9"/>
                <p:cNvSpPr/>
                <p:nvPr/>
              </p:nvSpPr>
              <p:spPr bwMode="auto">
                <a:xfrm rot="5400000">
                  <a:off x="6405001" y="4672286"/>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 name="Rectangle 10"/>
                <p:cNvSpPr/>
                <p:nvPr/>
              </p:nvSpPr>
              <p:spPr bwMode="auto">
                <a:xfrm>
                  <a:off x="5179420" y="5179477"/>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2" name="Trapezoid 11"/>
                <p:cNvSpPr/>
                <p:nvPr/>
              </p:nvSpPr>
              <p:spPr bwMode="auto">
                <a:xfrm rot="5400000">
                  <a:off x="6405001" y="5273057"/>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grpSp>
        </p:grpSp>
        <p:sp>
          <p:nvSpPr>
            <p:cNvPr id="89" name="Rectangle 88"/>
            <p:cNvSpPr/>
            <p:nvPr/>
          </p:nvSpPr>
          <p:spPr bwMode="auto">
            <a:xfrm>
              <a:off x="8029256" y="4613674"/>
              <a:ext cx="1327016" cy="750871"/>
            </a:xfrm>
            <a:prstGeom prst="rect">
              <a:avLst/>
            </a:prstGeom>
            <a:noFill/>
            <a:ln w="25400" cap="flat" cmpd="sng" algn="ctr">
              <a:solidFill>
                <a:schemeClr val="accent1">
                  <a:lumMod val="50000"/>
                </a:schemeClr>
              </a:solidFill>
              <a:prstDash val="dash"/>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r>
                <a:rPr lang="en-US" sz="1200" dirty="0">
                  <a:solidFill>
                    <a:srgbClr val="000000"/>
                  </a:solidFill>
                </a:rPr>
                <a:t>decrement</a:t>
              </a:r>
            </a:p>
            <a:p>
              <a:pPr algn="ctr" defTabSz="457189"/>
              <a:r>
                <a:rPr lang="en-US" sz="1200" dirty="0">
                  <a:solidFill>
                    <a:srgbClr val="000000"/>
                  </a:solidFill>
                </a:rPr>
                <a:t>TTL</a:t>
              </a:r>
            </a:p>
          </p:txBody>
        </p:sp>
        <p:grpSp>
          <p:nvGrpSpPr>
            <p:cNvPr id="98" name="Group 97"/>
            <p:cNvGrpSpPr/>
            <p:nvPr/>
          </p:nvGrpSpPr>
          <p:grpSpPr>
            <a:xfrm>
              <a:off x="5111074" y="4243680"/>
              <a:ext cx="1190624" cy="1635579"/>
              <a:chOff x="2338086" y="3374938"/>
              <a:chExt cx="1840375" cy="2528152"/>
            </a:xfrm>
          </p:grpSpPr>
          <p:sp>
            <p:nvSpPr>
              <p:cNvPr id="100" name="Rectangle 99"/>
              <p:cNvSpPr/>
              <p:nvPr/>
            </p:nvSpPr>
            <p:spPr bwMode="auto">
              <a:xfrm>
                <a:off x="2338086" y="3374938"/>
                <a:ext cx="1840375" cy="2528152"/>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grpSp>
            <p:nvGrpSpPr>
              <p:cNvPr id="99" name="Group 98"/>
              <p:cNvGrpSpPr/>
              <p:nvPr/>
            </p:nvGrpSpPr>
            <p:grpSpPr>
              <a:xfrm>
                <a:off x="2430041" y="3479710"/>
                <a:ext cx="1639273" cy="2318434"/>
                <a:chOff x="5179420" y="3363963"/>
                <a:chExt cx="1639273" cy="2318434"/>
              </a:xfrm>
            </p:grpSpPr>
            <p:sp>
              <p:nvSpPr>
                <p:cNvPr id="101" name="Rectangle 100"/>
                <p:cNvSpPr/>
                <p:nvPr/>
              </p:nvSpPr>
              <p:spPr bwMode="auto">
                <a:xfrm>
                  <a:off x="5182959" y="3363963"/>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2" name="Trapezoid 101"/>
                <p:cNvSpPr/>
                <p:nvPr/>
              </p:nvSpPr>
              <p:spPr bwMode="auto">
                <a:xfrm rot="5400000">
                  <a:off x="6408540" y="3457543"/>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3" name="Rectangle 102"/>
                <p:cNvSpPr/>
                <p:nvPr/>
              </p:nvSpPr>
              <p:spPr bwMode="auto">
                <a:xfrm>
                  <a:off x="5183773" y="3971335"/>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4" name="Trapezoid 103"/>
                <p:cNvSpPr/>
                <p:nvPr/>
              </p:nvSpPr>
              <p:spPr bwMode="auto">
                <a:xfrm rot="5400000">
                  <a:off x="6409354" y="4064915"/>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5" name="Rectangle 104"/>
                <p:cNvSpPr/>
                <p:nvPr/>
              </p:nvSpPr>
              <p:spPr bwMode="auto">
                <a:xfrm>
                  <a:off x="5179420" y="4578706"/>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6" name="Trapezoid 105"/>
                <p:cNvSpPr/>
                <p:nvPr/>
              </p:nvSpPr>
              <p:spPr bwMode="auto">
                <a:xfrm rot="5400000">
                  <a:off x="6405001" y="4672286"/>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7" name="Rectangle 106"/>
                <p:cNvSpPr/>
                <p:nvPr/>
              </p:nvSpPr>
              <p:spPr bwMode="auto">
                <a:xfrm>
                  <a:off x="5179420" y="5179477"/>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08" name="Trapezoid 107"/>
                <p:cNvSpPr/>
                <p:nvPr/>
              </p:nvSpPr>
              <p:spPr bwMode="auto">
                <a:xfrm rot="5400000">
                  <a:off x="6405001" y="5273057"/>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grpSp>
        </p:grpSp>
        <p:grpSp>
          <p:nvGrpSpPr>
            <p:cNvPr id="109" name="Group 108"/>
            <p:cNvGrpSpPr/>
            <p:nvPr/>
          </p:nvGrpSpPr>
          <p:grpSpPr>
            <a:xfrm>
              <a:off x="6570165" y="4243679"/>
              <a:ext cx="1190624" cy="1635579"/>
              <a:chOff x="2338086" y="3374938"/>
              <a:chExt cx="1840375" cy="2528152"/>
            </a:xfrm>
          </p:grpSpPr>
          <p:sp>
            <p:nvSpPr>
              <p:cNvPr id="111" name="Rectangle 110"/>
              <p:cNvSpPr/>
              <p:nvPr/>
            </p:nvSpPr>
            <p:spPr bwMode="auto">
              <a:xfrm>
                <a:off x="2338086" y="3374938"/>
                <a:ext cx="1840375" cy="2528152"/>
              </a:xfrm>
              <a:prstGeom prst="rect">
                <a:avLst/>
              </a:prstGeom>
              <a:solidFill>
                <a:schemeClr val="accent1">
                  <a:lumMod val="20000"/>
                  <a:lumOff val="80000"/>
                </a:schemeClr>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grpSp>
            <p:nvGrpSpPr>
              <p:cNvPr id="110" name="Group 109"/>
              <p:cNvGrpSpPr/>
              <p:nvPr/>
            </p:nvGrpSpPr>
            <p:grpSpPr>
              <a:xfrm>
                <a:off x="2430041" y="3479710"/>
                <a:ext cx="1639273" cy="2318434"/>
                <a:chOff x="5179420" y="3363963"/>
                <a:chExt cx="1639273" cy="2318434"/>
              </a:xfrm>
            </p:grpSpPr>
            <p:sp>
              <p:nvSpPr>
                <p:cNvPr id="112" name="Rectangle 111"/>
                <p:cNvSpPr/>
                <p:nvPr/>
              </p:nvSpPr>
              <p:spPr bwMode="auto">
                <a:xfrm>
                  <a:off x="5182959" y="3363963"/>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3" name="Trapezoid 112"/>
                <p:cNvSpPr/>
                <p:nvPr/>
              </p:nvSpPr>
              <p:spPr bwMode="auto">
                <a:xfrm rot="5400000">
                  <a:off x="6408540" y="3457543"/>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4" name="Rectangle 113"/>
                <p:cNvSpPr/>
                <p:nvPr/>
              </p:nvSpPr>
              <p:spPr bwMode="auto">
                <a:xfrm>
                  <a:off x="5183773" y="3971335"/>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5" name="Trapezoid 114"/>
                <p:cNvSpPr/>
                <p:nvPr/>
              </p:nvSpPr>
              <p:spPr bwMode="auto">
                <a:xfrm rot="5400000">
                  <a:off x="6409354" y="4064915"/>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6" name="Rectangle 115"/>
                <p:cNvSpPr/>
                <p:nvPr/>
              </p:nvSpPr>
              <p:spPr bwMode="auto">
                <a:xfrm>
                  <a:off x="5179420" y="4578706"/>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7" name="Trapezoid 116"/>
                <p:cNvSpPr/>
                <p:nvPr/>
              </p:nvSpPr>
              <p:spPr bwMode="auto">
                <a:xfrm rot="5400000">
                  <a:off x="6405001" y="4672286"/>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8" name="Rectangle 117"/>
                <p:cNvSpPr/>
                <p:nvPr/>
              </p:nvSpPr>
              <p:spPr bwMode="auto">
                <a:xfrm>
                  <a:off x="5179420" y="5179477"/>
                  <a:ext cx="1216366" cy="502920"/>
                </a:xfrm>
                <a:prstGeom prst="rect">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19" name="Trapezoid 118"/>
                <p:cNvSpPr/>
                <p:nvPr/>
              </p:nvSpPr>
              <p:spPr bwMode="auto">
                <a:xfrm rot="5400000">
                  <a:off x="6405001" y="5273057"/>
                  <a:ext cx="502920" cy="315759"/>
                </a:xfrm>
                <a:prstGeom prst="trapezoid">
                  <a:avLst/>
                </a:prstGeom>
                <a:solidFill>
                  <a:schemeClr val="accent1"/>
                </a:solidFill>
                <a:ln w="25400" cap="flat" cmpd="sng" algn="ctr">
                  <a:solidFill>
                    <a:schemeClr val="accent1">
                      <a:lumMod val="50000"/>
                    </a:schemeClr>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grpSp>
        </p:grpSp>
      </p:grpSp>
      <p:sp>
        <p:nvSpPr>
          <p:cNvPr id="122" name="Right Arrow 121"/>
          <p:cNvSpPr/>
          <p:nvPr/>
        </p:nvSpPr>
        <p:spPr bwMode="auto">
          <a:xfrm rot="8024570">
            <a:off x="2769244" y="960642"/>
            <a:ext cx="468774" cy="277793"/>
          </a:xfrm>
          <a:prstGeom prst="rightArrow">
            <a:avLst/>
          </a:prstGeom>
          <a:solidFill>
            <a:srgbClr val="FF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
        <p:nvSpPr>
          <p:cNvPr id="123" name="Right Arrow 122"/>
          <p:cNvSpPr/>
          <p:nvPr/>
        </p:nvSpPr>
        <p:spPr bwMode="auto">
          <a:xfrm rot="8024570">
            <a:off x="1867865" y="3341419"/>
            <a:ext cx="468774" cy="277793"/>
          </a:xfrm>
          <a:prstGeom prst="rightArrow">
            <a:avLst/>
          </a:prstGeom>
          <a:solidFill>
            <a:srgbClr val="FF0000"/>
          </a:solidFill>
          <a:ln w="76200"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algn="ctr" defTabSz="457189"/>
            <a:endParaRPr lang="en-US" sz="1350" dirty="0">
              <a:solidFill>
                <a:srgbClr val="000000"/>
              </a:solidFill>
            </a:endParaRPr>
          </a:p>
        </p:txBody>
      </p:sp>
    </p:spTree>
    <p:extLst>
      <p:ext uri="{BB962C8B-B14F-4D97-AF65-F5344CB8AC3E}">
        <p14:creationId xmlns:p14="http://schemas.microsoft.com/office/powerpoint/2010/main" val="1575479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2"/>
                                        </p:tgtEl>
                                        <p:attrNameLst>
                                          <p:attrName>style.visibility</p:attrName>
                                        </p:attrNameLst>
                                      </p:cBhvr>
                                      <p:to>
                                        <p:strVal val="visible"/>
                                      </p:to>
                                    </p:set>
                                    <p:animEffect transition="in" filter="wipe(down)">
                                      <p:cBhvr>
                                        <p:cTn id="11" dur="500"/>
                                        <p:tgtEl>
                                          <p:spTgt spid="12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23"/>
                                        </p:tgtEl>
                                        <p:attrNameLst>
                                          <p:attrName>style.visibility</p:attrName>
                                        </p:attrNameLst>
                                      </p:cBhvr>
                                      <p:to>
                                        <p:strVal val="visible"/>
                                      </p:to>
                                    </p:set>
                                    <p:animEffect transition="in" filter="wipe(down)">
                                      <p:cBhvr>
                                        <p:cTn id="14" dur="500"/>
                                        <p:tgtEl>
                                          <p:spTgt spid="123"/>
                                        </p:tgtEl>
                                      </p:cBhvr>
                                    </p:animEffect>
                                  </p:childTnLst>
                                </p:cTn>
                              </p:par>
                              <p:par>
                                <p:cTn id="15" presetID="22" presetClass="entr" presetSubtype="4"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animEffect transition="in" filter="wipe(down)">
                                      <p:cBhvr>
                                        <p:cTn id="17"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build="p"/>
      <p:bldP spid="122" grpId="0" animBg="1"/>
      <p:bldP spid="1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p:nvPr/>
        </p:nvSpPr>
        <p:spPr>
          <a:xfrm>
            <a:off x="5143503" y="875262"/>
            <a:ext cx="2514600" cy="889800"/>
          </a:xfrm>
          <a:prstGeom prst="rect">
            <a:avLst/>
          </a:prstGeom>
          <a:solidFill>
            <a:srgbClr val="F2F2F2"/>
          </a:solidFill>
          <a:ln w="9525" cap="flat" cmpd="sng">
            <a:solidFill>
              <a:srgbClr val="7F7F7F"/>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chemeClr val="dk1"/>
              </a:buClr>
              <a:buSzPts val="525"/>
              <a:buFont typeface="Arial"/>
              <a:buNone/>
            </a:pPr>
            <a:r>
              <a:rPr lang="en" sz="2100" b="0" i="0" u="none" strike="noStrike" cap="none">
                <a:solidFill>
                  <a:schemeClr val="dk1"/>
                </a:solidFill>
                <a:latin typeface="Arial"/>
                <a:ea typeface="Arial"/>
                <a:cs typeface="Arial"/>
                <a:sym typeface="Arial"/>
              </a:rPr>
              <a:t>Switch OS</a:t>
            </a:r>
            <a:endParaRPr/>
          </a:p>
        </p:txBody>
      </p:sp>
      <p:sp>
        <p:nvSpPr>
          <p:cNvPr id="512" name="Shape 512"/>
          <p:cNvSpPr/>
          <p:nvPr/>
        </p:nvSpPr>
        <p:spPr>
          <a:xfrm>
            <a:off x="5607336" y="2207792"/>
            <a:ext cx="2057400" cy="361200"/>
          </a:xfrm>
          <a:prstGeom prst="roundRect">
            <a:avLst>
              <a:gd name="adj" fmla="val 16667"/>
            </a:avLst>
          </a:prstGeom>
          <a:solidFill>
            <a:srgbClr val="F2F2F2"/>
          </a:solidFill>
          <a:ln w="9525" cap="flat" cmpd="sng">
            <a:solidFill>
              <a:srgbClr val="7F7F7F"/>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2B69B7"/>
              </a:buClr>
              <a:buSzPts val="375"/>
              <a:buFont typeface="Arial"/>
              <a:buNone/>
            </a:pPr>
            <a:r>
              <a:rPr lang="en" sz="1500" b="0" i="0" u="none" strike="noStrike" cap="none">
                <a:solidFill>
                  <a:srgbClr val="2B69B7"/>
                </a:solidFill>
                <a:latin typeface="Arial"/>
                <a:ea typeface="Arial"/>
                <a:cs typeface="Arial"/>
                <a:sym typeface="Arial"/>
              </a:rPr>
              <a:t>Run-time API</a:t>
            </a:r>
            <a:endParaRPr/>
          </a:p>
        </p:txBody>
      </p:sp>
      <p:sp>
        <p:nvSpPr>
          <p:cNvPr id="513" name="Shape 513"/>
          <p:cNvSpPr/>
          <p:nvPr/>
        </p:nvSpPr>
        <p:spPr>
          <a:xfrm>
            <a:off x="6636496" y="2576536"/>
            <a:ext cx="700500" cy="252600"/>
          </a:xfrm>
          <a:prstGeom prst="roundRect">
            <a:avLst>
              <a:gd name="adj" fmla="val 16667"/>
            </a:avLst>
          </a:prstGeom>
          <a:solidFill>
            <a:srgbClr val="F2F2F2"/>
          </a:solidFill>
          <a:ln w="9525" cap="flat" cmpd="sng">
            <a:solidFill>
              <a:srgbClr val="7F7F7F"/>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2B69B7"/>
              </a:buClr>
              <a:buSzPts val="338"/>
              <a:buFont typeface="Arial"/>
              <a:buNone/>
            </a:pPr>
            <a:r>
              <a:rPr lang="en" sz="1350" b="0" i="0" u="none" strike="noStrike" cap="none">
                <a:solidFill>
                  <a:srgbClr val="2B69B7"/>
                </a:solidFill>
                <a:latin typeface="Arial"/>
                <a:ea typeface="Arial"/>
                <a:cs typeface="Arial"/>
                <a:sym typeface="Arial"/>
              </a:rPr>
              <a:t>Driver</a:t>
            </a:r>
            <a:endParaRPr/>
          </a:p>
        </p:txBody>
      </p:sp>
      <p:sp>
        <p:nvSpPr>
          <p:cNvPr id="514" name="Shape 514"/>
          <p:cNvSpPr/>
          <p:nvPr/>
        </p:nvSpPr>
        <p:spPr>
          <a:xfrm>
            <a:off x="6592767" y="1764924"/>
            <a:ext cx="216900" cy="442800"/>
          </a:xfrm>
          <a:prstGeom prst="downArrow">
            <a:avLst>
              <a:gd name="adj1" fmla="val 50000"/>
              <a:gd name="adj2" fmla="val 43764"/>
            </a:avLst>
          </a:prstGeom>
          <a:solidFill>
            <a:srgbClr val="5F497A"/>
          </a:solidFill>
          <a:ln w="9525" cap="flat" cmpd="sng">
            <a:solidFill>
              <a:srgbClr val="5F497A"/>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15" name="Shape 515"/>
          <p:cNvSpPr txBox="1"/>
          <p:nvPr/>
        </p:nvSpPr>
        <p:spPr>
          <a:xfrm>
            <a:off x="1197951" y="3338190"/>
            <a:ext cx="3429000" cy="1433400"/>
          </a:xfrm>
          <a:prstGeom prst="rect">
            <a:avLst/>
          </a:prstGeom>
          <a:noFill/>
          <a:ln>
            <a:noFill/>
          </a:ln>
        </p:spPr>
        <p:txBody>
          <a:bodyPr spcFirstLastPara="1" wrap="square" lIns="48000" tIns="24000" rIns="48000" bIns="24000" anchor="t" anchorCtr="0">
            <a:noAutofit/>
          </a:bodyPr>
          <a:lstStyle/>
          <a:p>
            <a:pPr marL="0" marR="0" lvl="0" indent="0" algn="ctr" rtl="0">
              <a:lnSpc>
                <a:spcPct val="100000"/>
              </a:lnSpc>
              <a:spcBef>
                <a:spcPts val="0"/>
              </a:spcBef>
              <a:spcAft>
                <a:spcPts val="0"/>
              </a:spcAft>
              <a:buClr>
                <a:schemeClr val="dk1"/>
              </a:buClr>
              <a:buSzPts val="450"/>
              <a:buFont typeface="Arial"/>
              <a:buNone/>
            </a:pPr>
            <a:r>
              <a:rPr lang="en" sz="1800" b="1" i="0" u="none" strike="noStrike" cap="none">
                <a:solidFill>
                  <a:schemeClr val="dk1"/>
                </a:solidFill>
                <a:latin typeface="Arial"/>
                <a:ea typeface="Arial"/>
                <a:cs typeface="Arial"/>
                <a:sym typeface="Arial"/>
              </a:rPr>
              <a:t>“This is </a:t>
            </a:r>
            <a:r>
              <a:rPr lang="en" sz="1800" b="1" i="1" u="none" strike="noStrike" cap="none">
                <a:solidFill>
                  <a:srgbClr val="C00000"/>
                </a:solidFill>
                <a:latin typeface="Arial"/>
                <a:ea typeface="Arial"/>
                <a:cs typeface="Arial"/>
                <a:sym typeface="Arial"/>
              </a:rPr>
              <a:t>how I want</a:t>
            </a:r>
            <a:r>
              <a:rPr lang="en" sz="1800" b="1" i="1" u="none" strike="noStrike" cap="none">
                <a:solidFill>
                  <a:srgbClr val="FF0000"/>
                </a:solidFill>
                <a:latin typeface="Arial"/>
                <a:ea typeface="Arial"/>
                <a:cs typeface="Arial"/>
                <a:sym typeface="Arial"/>
              </a:rPr>
              <a:t> </a:t>
            </a:r>
            <a:r>
              <a:rPr lang="en" sz="1800" b="1" i="0" u="none" strike="noStrike" cap="none">
                <a:solidFill>
                  <a:schemeClr val="dk1"/>
                </a:solidFill>
                <a:latin typeface="Arial"/>
                <a:ea typeface="Arial"/>
                <a:cs typeface="Arial"/>
                <a:sym typeface="Arial"/>
              </a:rPr>
              <a:t>the network to behave and how to switch packets…”</a:t>
            </a:r>
            <a:endParaRPr/>
          </a:p>
          <a:p>
            <a:pPr marL="0" marR="0" lvl="0" indent="0" algn="ctr" rtl="0">
              <a:lnSpc>
                <a:spcPct val="100000"/>
              </a:lnSpc>
              <a:spcBef>
                <a:spcPts val="0"/>
              </a:spcBef>
              <a:spcAft>
                <a:spcPts val="0"/>
              </a:spcAft>
              <a:buClr>
                <a:schemeClr val="dk1"/>
              </a:buClr>
              <a:buSzPts val="450"/>
              <a:buFont typeface="Arial"/>
              <a:buNone/>
            </a:pPr>
            <a:r>
              <a:rPr lang="en" sz="1800" b="1" i="0" u="none" strike="noStrike" cap="none">
                <a:solidFill>
                  <a:schemeClr val="dk1"/>
                </a:solidFill>
                <a:latin typeface="Arial"/>
                <a:ea typeface="Arial"/>
                <a:cs typeface="Arial"/>
                <a:sym typeface="Arial"/>
              </a:rPr>
              <a:t>(the user / controller</a:t>
            </a:r>
            <a:endParaRPr/>
          </a:p>
          <a:p>
            <a:pPr marL="0" marR="0" lvl="0" indent="0" algn="ctr" rtl="0">
              <a:lnSpc>
                <a:spcPct val="100000"/>
              </a:lnSpc>
              <a:spcBef>
                <a:spcPts val="0"/>
              </a:spcBef>
              <a:spcAft>
                <a:spcPts val="0"/>
              </a:spcAft>
              <a:buClr>
                <a:schemeClr val="dk1"/>
              </a:buClr>
              <a:buSzPts val="450"/>
              <a:buFont typeface="Arial"/>
              <a:buNone/>
            </a:pPr>
            <a:r>
              <a:rPr lang="en" sz="1800" b="1" i="0" u="none" strike="noStrike" cap="none">
                <a:solidFill>
                  <a:schemeClr val="dk1"/>
                </a:solidFill>
                <a:latin typeface="Arial"/>
                <a:ea typeface="Arial"/>
                <a:cs typeface="Arial"/>
                <a:sym typeface="Arial"/>
              </a:rPr>
              <a:t>makes the rules)</a:t>
            </a:r>
            <a:endParaRPr/>
          </a:p>
        </p:txBody>
      </p:sp>
      <p:pic>
        <p:nvPicPr>
          <p:cNvPr id="516" name="Shape 516"/>
          <p:cNvPicPr preferRelativeResize="0"/>
          <p:nvPr/>
        </p:nvPicPr>
        <p:blipFill rotWithShape="1">
          <a:blip r:embed="rId3">
            <a:alphaModFix/>
          </a:blip>
          <a:srcRect/>
          <a:stretch/>
        </p:blipFill>
        <p:spPr>
          <a:xfrm>
            <a:off x="5887916" y="3876310"/>
            <a:ext cx="1406882" cy="894514"/>
          </a:xfrm>
          <a:prstGeom prst="rect">
            <a:avLst/>
          </a:prstGeom>
          <a:noFill/>
          <a:ln>
            <a:noFill/>
          </a:ln>
        </p:spPr>
      </p:pic>
      <p:sp>
        <p:nvSpPr>
          <p:cNvPr id="517" name="Shape 517"/>
          <p:cNvSpPr txBox="1"/>
          <p:nvPr/>
        </p:nvSpPr>
        <p:spPr>
          <a:xfrm>
            <a:off x="5657851" y="4719443"/>
            <a:ext cx="2174400" cy="256200"/>
          </a:xfrm>
          <a:prstGeom prst="rect">
            <a:avLst/>
          </a:prstGeom>
          <a:noFill/>
          <a:ln>
            <a:noFill/>
          </a:ln>
        </p:spPr>
        <p:txBody>
          <a:bodyPr spcFirstLastPara="1" wrap="square" lIns="48000" tIns="24000" rIns="48000" bIns="24000" anchor="t" anchorCtr="0">
            <a:noAutofit/>
          </a:bodyPr>
          <a:lstStyle/>
          <a:p>
            <a:pPr marL="0" marR="0" lvl="0" indent="0" algn="l" rtl="0">
              <a:lnSpc>
                <a:spcPct val="100000"/>
              </a:lnSpc>
              <a:spcBef>
                <a:spcPts val="0"/>
              </a:spcBef>
              <a:spcAft>
                <a:spcPts val="0"/>
              </a:spcAft>
              <a:buClr>
                <a:schemeClr val="dk1"/>
              </a:buClr>
              <a:buSzPts val="338"/>
              <a:buFont typeface="Arial"/>
              <a:buNone/>
            </a:pPr>
            <a:r>
              <a:rPr lang="en" sz="1350" b="1" i="0" u="none" strike="noStrike" cap="none">
                <a:solidFill>
                  <a:schemeClr val="dk1"/>
                </a:solidFill>
                <a:latin typeface="Arial"/>
                <a:ea typeface="Arial"/>
                <a:cs typeface="Arial"/>
                <a:sym typeface="Arial"/>
              </a:rPr>
              <a:t>P4 Programmable Device</a:t>
            </a:r>
            <a:endParaRPr/>
          </a:p>
        </p:txBody>
      </p:sp>
      <p:sp>
        <p:nvSpPr>
          <p:cNvPr id="518" name="Shape 518"/>
          <p:cNvSpPr/>
          <p:nvPr/>
        </p:nvSpPr>
        <p:spPr>
          <a:xfrm>
            <a:off x="6885387" y="2829254"/>
            <a:ext cx="216900" cy="1084800"/>
          </a:xfrm>
          <a:prstGeom prst="downArrow">
            <a:avLst>
              <a:gd name="adj1" fmla="val 50000"/>
              <a:gd name="adj2" fmla="val 43764"/>
            </a:avLst>
          </a:prstGeom>
          <a:solidFill>
            <a:srgbClr val="5F497A"/>
          </a:solidFill>
          <a:ln w="9525" cap="flat" cmpd="sng">
            <a:solidFill>
              <a:srgbClr val="5F497A"/>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19" name="Shape 519"/>
          <p:cNvSpPr txBox="1">
            <a:spLocks noGrp="1"/>
          </p:cNvSpPr>
          <p:nvPr>
            <p:ph type="title"/>
          </p:nvPr>
        </p:nvSpPr>
        <p:spPr>
          <a:xfrm>
            <a:off x="152400" y="127400"/>
            <a:ext cx="8686800" cy="47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608"/>
              <a:buFont typeface="Arial"/>
              <a:buNone/>
            </a:pPr>
            <a:r>
              <a:rPr lang="en" sz="2430" b="1" i="0" u="none" strike="noStrike" cap="none">
                <a:solidFill>
                  <a:schemeClr val="dk1"/>
                </a:solidFill>
                <a:latin typeface="Arial"/>
                <a:ea typeface="Arial"/>
                <a:cs typeface="Arial"/>
                <a:sym typeface="Arial"/>
              </a:rPr>
              <a:t>A Better Approach: Top-down design</a:t>
            </a:r>
            <a:endParaRPr/>
          </a:p>
        </p:txBody>
      </p:sp>
      <p:sp>
        <p:nvSpPr>
          <p:cNvPr id="520" name="Shape 520"/>
          <p:cNvSpPr txBox="1">
            <a:spLocks noGrp="1"/>
          </p:cNvSpPr>
          <p:nvPr>
            <p:ph type="sldNum" idx="12"/>
          </p:nvPr>
        </p:nvSpPr>
        <p:spPr>
          <a:xfrm>
            <a:off x="7924800" y="4926807"/>
            <a:ext cx="1066800" cy="159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a:p>
        </p:txBody>
      </p:sp>
      <p:sp>
        <p:nvSpPr>
          <p:cNvPr id="521" name="Shape 521"/>
          <p:cNvSpPr/>
          <p:nvPr/>
        </p:nvSpPr>
        <p:spPr>
          <a:xfrm flipH="1">
            <a:off x="5657706" y="1500190"/>
            <a:ext cx="501900" cy="2499000"/>
          </a:xfrm>
          <a:prstGeom prst="downArrow">
            <a:avLst>
              <a:gd name="adj1" fmla="val 56750"/>
              <a:gd name="adj2" fmla="val 74990"/>
            </a:avLst>
          </a:prstGeom>
          <a:gradFill>
            <a:gsLst>
              <a:gs pos="0">
                <a:srgbClr val="00B050">
                  <a:alpha val="49411"/>
                </a:srgbClr>
              </a:gs>
              <a:gs pos="100000">
                <a:srgbClr val="92D050"/>
              </a:gs>
            </a:gsLst>
            <a:lin ang="16200038" scaled="0"/>
          </a:gradFill>
          <a:ln w="9525" cap="flat" cmpd="sng">
            <a:solidFill>
              <a:srgbClr val="5F497A"/>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nvGrpSpPr>
          <p:cNvPr id="522" name="Shape 522"/>
          <p:cNvGrpSpPr/>
          <p:nvPr/>
        </p:nvGrpSpPr>
        <p:grpSpPr>
          <a:xfrm>
            <a:off x="1439822" y="1926567"/>
            <a:ext cx="2846322" cy="1142876"/>
            <a:chOff x="1248698" y="2443315"/>
            <a:chExt cx="3795096" cy="1625482"/>
          </a:xfrm>
        </p:grpSpPr>
        <p:sp>
          <p:nvSpPr>
            <p:cNvPr id="523" name="Shape 523"/>
            <p:cNvSpPr/>
            <p:nvPr/>
          </p:nvSpPr>
          <p:spPr>
            <a:xfrm>
              <a:off x="124869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4" name="Shape 524"/>
            <p:cNvSpPr/>
            <p:nvPr/>
          </p:nvSpPr>
          <p:spPr>
            <a:xfrm>
              <a:off x="154858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5" name="Shape 525"/>
            <p:cNvSpPr/>
            <p:nvPr/>
          </p:nvSpPr>
          <p:spPr>
            <a:xfrm>
              <a:off x="1848464"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6" name="Shape 526"/>
            <p:cNvSpPr/>
            <p:nvPr/>
          </p:nvSpPr>
          <p:spPr>
            <a:xfrm>
              <a:off x="2148347"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7" name="Shape 527"/>
            <p:cNvSpPr/>
            <p:nvPr/>
          </p:nvSpPr>
          <p:spPr>
            <a:xfrm>
              <a:off x="2448230"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8" name="Shape 528"/>
            <p:cNvSpPr/>
            <p:nvPr/>
          </p:nvSpPr>
          <p:spPr>
            <a:xfrm>
              <a:off x="2748113"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29" name="Shape 529"/>
            <p:cNvSpPr/>
            <p:nvPr/>
          </p:nvSpPr>
          <p:spPr>
            <a:xfrm>
              <a:off x="3047996"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30" name="Shape 530"/>
            <p:cNvSpPr/>
            <p:nvPr/>
          </p:nvSpPr>
          <p:spPr>
            <a:xfrm>
              <a:off x="3347879"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31" name="Shape 531"/>
            <p:cNvSpPr/>
            <p:nvPr/>
          </p:nvSpPr>
          <p:spPr>
            <a:xfrm>
              <a:off x="3647762"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32" name="Shape 532"/>
            <p:cNvSpPr/>
            <p:nvPr/>
          </p:nvSpPr>
          <p:spPr>
            <a:xfrm>
              <a:off x="3947645"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33" name="Shape 533"/>
            <p:cNvSpPr/>
            <p:nvPr/>
          </p:nvSpPr>
          <p:spPr>
            <a:xfrm>
              <a:off x="424752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34" name="Shape 534"/>
            <p:cNvSpPr/>
            <p:nvPr/>
          </p:nvSpPr>
          <p:spPr>
            <a:xfrm>
              <a:off x="454741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35" name="Shape 535"/>
            <p:cNvSpPr/>
            <p:nvPr/>
          </p:nvSpPr>
          <p:spPr>
            <a:xfrm>
              <a:off x="4847294"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36" name="Shape 536"/>
            <p:cNvSpPr/>
            <p:nvPr/>
          </p:nvSpPr>
          <p:spPr>
            <a:xfrm>
              <a:off x="1666563" y="2443316"/>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37" name="Shape 537"/>
            <p:cNvCxnSpPr>
              <a:stCxn id="523" idx="0"/>
              <a:endCxn id="536" idx="4"/>
            </p:cNvCxnSpPr>
            <p:nvPr/>
          </p:nvCxnSpPr>
          <p:spPr>
            <a:xfrm rot="10800000" flipH="1">
              <a:off x="1346948" y="2762797"/>
              <a:ext cx="479100" cy="619500"/>
            </a:xfrm>
            <a:prstGeom prst="straightConnector1">
              <a:avLst/>
            </a:prstGeom>
            <a:noFill/>
            <a:ln w="9525" cap="flat" cmpd="sng">
              <a:solidFill>
                <a:schemeClr val="dk1"/>
              </a:solidFill>
              <a:prstDash val="solid"/>
              <a:round/>
              <a:headEnd type="none" w="med" len="med"/>
              <a:tailEnd type="none" w="med" len="med"/>
            </a:ln>
          </p:spPr>
        </p:cxnSp>
        <p:cxnSp>
          <p:nvCxnSpPr>
            <p:cNvPr id="538" name="Shape 538"/>
            <p:cNvCxnSpPr>
              <a:stCxn id="524" idx="0"/>
              <a:endCxn id="536" idx="4"/>
            </p:cNvCxnSpPr>
            <p:nvPr/>
          </p:nvCxnSpPr>
          <p:spPr>
            <a:xfrm rot="10800000" flipH="1">
              <a:off x="1646831" y="2762797"/>
              <a:ext cx="179700" cy="619500"/>
            </a:xfrm>
            <a:prstGeom prst="straightConnector1">
              <a:avLst/>
            </a:prstGeom>
            <a:noFill/>
            <a:ln w="9525" cap="flat" cmpd="sng">
              <a:solidFill>
                <a:schemeClr val="dk1"/>
              </a:solidFill>
              <a:prstDash val="solid"/>
              <a:round/>
              <a:headEnd type="none" w="med" len="med"/>
              <a:tailEnd type="none" w="med" len="med"/>
            </a:ln>
          </p:spPr>
        </p:cxnSp>
        <p:cxnSp>
          <p:nvCxnSpPr>
            <p:cNvPr id="539" name="Shape 539"/>
            <p:cNvCxnSpPr>
              <a:stCxn id="525" idx="0"/>
              <a:endCxn id="536" idx="4"/>
            </p:cNvCxnSpPr>
            <p:nvPr/>
          </p:nvCxnSpPr>
          <p:spPr>
            <a:xfrm rot="10800000">
              <a:off x="1826414" y="2762797"/>
              <a:ext cx="120300" cy="619500"/>
            </a:xfrm>
            <a:prstGeom prst="straightConnector1">
              <a:avLst/>
            </a:prstGeom>
            <a:noFill/>
            <a:ln w="9525" cap="flat" cmpd="sng">
              <a:solidFill>
                <a:schemeClr val="dk1"/>
              </a:solidFill>
              <a:prstDash val="solid"/>
              <a:round/>
              <a:headEnd type="none" w="med" len="med"/>
              <a:tailEnd type="none" w="med" len="med"/>
            </a:ln>
          </p:spPr>
        </p:cxnSp>
        <p:cxnSp>
          <p:nvCxnSpPr>
            <p:cNvPr id="540" name="Shape 540"/>
            <p:cNvCxnSpPr>
              <a:stCxn id="526" idx="0"/>
              <a:endCxn id="536" idx="4"/>
            </p:cNvCxnSpPr>
            <p:nvPr/>
          </p:nvCxnSpPr>
          <p:spPr>
            <a:xfrm rot="10800000">
              <a:off x="1826297" y="2762797"/>
              <a:ext cx="420300" cy="619500"/>
            </a:xfrm>
            <a:prstGeom prst="straightConnector1">
              <a:avLst/>
            </a:prstGeom>
            <a:noFill/>
            <a:ln w="9525" cap="flat" cmpd="sng">
              <a:solidFill>
                <a:schemeClr val="dk1"/>
              </a:solidFill>
              <a:prstDash val="solid"/>
              <a:round/>
              <a:headEnd type="none" w="med" len="med"/>
              <a:tailEnd type="none" w="med" len="med"/>
            </a:ln>
          </p:spPr>
        </p:cxnSp>
        <p:cxnSp>
          <p:nvCxnSpPr>
            <p:cNvPr id="541" name="Shape 541"/>
            <p:cNvCxnSpPr>
              <a:stCxn id="527" idx="0"/>
              <a:endCxn id="536" idx="4"/>
            </p:cNvCxnSpPr>
            <p:nvPr/>
          </p:nvCxnSpPr>
          <p:spPr>
            <a:xfrm rot="10800000">
              <a:off x="1826480" y="2762797"/>
              <a:ext cx="720000" cy="619500"/>
            </a:xfrm>
            <a:prstGeom prst="straightConnector1">
              <a:avLst/>
            </a:prstGeom>
            <a:noFill/>
            <a:ln w="9525" cap="flat" cmpd="sng">
              <a:solidFill>
                <a:schemeClr val="dk1"/>
              </a:solidFill>
              <a:prstDash val="solid"/>
              <a:round/>
              <a:headEnd type="none" w="med" len="med"/>
              <a:tailEnd type="none" w="med" len="med"/>
            </a:ln>
          </p:spPr>
        </p:cxnSp>
        <p:cxnSp>
          <p:nvCxnSpPr>
            <p:cNvPr id="542" name="Shape 542"/>
            <p:cNvCxnSpPr>
              <a:stCxn id="528" idx="0"/>
              <a:endCxn id="536" idx="4"/>
            </p:cNvCxnSpPr>
            <p:nvPr/>
          </p:nvCxnSpPr>
          <p:spPr>
            <a:xfrm rot="10800000">
              <a:off x="1826363" y="2762797"/>
              <a:ext cx="1020000" cy="619500"/>
            </a:xfrm>
            <a:prstGeom prst="straightConnector1">
              <a:avLst/>
            </a:prstGeom>
            <a:noFill/>
            <a:ln w="9525" cap="flat" cmpd="sng">
              <a:solidFill>
                <a:schemeClr val="dk1"/>
              </a:solidFill>
              <a:prstDash val="solid"/>
              <a:round/>
              <a:headEnd type="none" w="med" len="med"/>
              <a:tailEnd type="none" w="med" len="med"/>
            </a:ln>
          </p:spPr>
        </p:cxnSp>
        <p:cxnSp>
          <p:nvCxnSpPr>
            <p:cNvPr id="543" name="Shape 543"/>
            <p:cNvCxnSpPr>
              <a:stCxn id="529" idx="0"/>
              <a:endCxn id="536" idx="4"/>
            </p:cNvCxnSpPr>
            <p:nvPr/>
          </p:nvCxnSpPr>
          <p:spPr>
            <a:xfrm rot="10800000">
              <a:off x="1826246" y="2762797"/>
              <a:ext cx="1320000" cy="619500"/>
            </a:xfrm>
            <a:prstGeom prst="straightConnector1">
              <a:avLst/>
            </a:prstGeom>
            <a:noFill/>
            <a:ln w="9525" cap="flat" cmpd="sng">
              <a:solidFill>
                <a:schemeClr val="dk1"/>
              </a:solidFill>
              <a:prstDash val="solid"/>
              <a:round/>
              <a:headEnd type="none" w="med" len="med"/>
              <a:tailEnd type="none" w="med" len="med"/>
            </a:ln>
          </p:spPr>
        </p:cxnSp>
        <p:cxnSp>
          <p:nvCxnSpPr>
            <p:cNvPr id="544" name="Shape 544"/>
            <p:cNvCxnSpPr>
              <a:stCxn id="530" idx="0"/>
              <a:endCxn id="536" idx="4"/>
            </p:cNvCxnSpPr>
            <p:nvPr/>
          </p:nvCxnSpPr>
          <p:spPr>
            <a:xfrm rot="10800000">
              <a:off x="1826129" y="2762797"/>
              <a:ext cx="1620000" cy="619500"/>
            </a:xfrm>
            <a:prstGeom prst="straightConnector1">
              <a:avLst/>
            </a:prstGeom>
            <a:noFill/>
            <a:ln w="9525" cap="flat" cmpd="sng">
              <a:solidFill>
                <a:schemeClr val="dk1"/>
              </a:solidFill>
              <a:prstDash val="solid"/>
              <a:round/>
              <a:headEnd type="none" w="med" len="med"/>
              <a:tailEnd type="none" w="med" len="med"/>
            </a:ln>
          </p:spPr>
        </p:cxnSp>
        <p:cxnSp>
          <p:nvCxnSpPr>
            <p:cNvPr id="545" name="Shape 545"/>
            <p:cNvCxnSpPr>
              <a:stCxn id="531" idx="0"/>
              <a:endCxn id="536" idx="4"/>
            </p:cNvCxnSpPr>
            <p:nvPr/>
          </p:nvCxnSpPr>
          <p:spPr>
            <a:xfrm rot="10800000">
              <a:off x="1826312" y="2762797"/>
              <a:ext cx="1919700" cy="619500"/>
            </a:xfrm>
            <a:prstGeom prst="straightConnector1">
              <a:avLst/>
            </a:prstGeom>
            <a:noFill/>
            <a:ln w="9525" cap="flat" cmpd="sng">
              <a:solidFill>
                <a:schemeClr val="dk1"/>
              </a:solidFill>
              <a:prstDash val="solid"/>
              <a:round/>
              <a:headEnd type="none" w="med" len="med"/>
              <a:tailEnd type="none" w="med" len="med"/>
            </a:ln>
          </p:spPr>
        </p:cxnSp>
        <p:cxnSp>
          <p:nvCxnSpPr>
            <p:cNvPr id="546" name="Shape 546"/>
            <p:cNvCxnSpPr>
              <a:stCxn id="532" idx="0"/>
              <a:endCxn id="536" idx="4"/>
            </p:cNvCxnSpPr>
            <p:nvPr/>
          </p:nvCxnSpPr>
          <p:spPr>
            <a:xfrm rot="10800000">
              <a:off x="1826195" y="2762797"/>
              <a:ext cx="2219700" cy="619500"/>
            </a:xfrm>
            <a:prstGeom prst="straightConnector1">
              <a:avLst/>
            </a:prstGeom>
            <a:noFill/>
            <a:ln w="9525" cap="flat" cmpd="sng">
              <a:solidFill>
                <a:schemeClr val="dk1"/>
              </a:solidFill>
              <a:prstDash val="solid"/>
              <a:round/>
              <a:headEnd type="none" w="med" len="med"/>
              <a:tailEnd type="none" w="med" len="med"/>
            </a:ln>
          </p:spPr>
        </p:cxnSp>
        <p:cxnSp>
          <p:nvCxnSpPr>
            <p:cNvPr id="547" name="Shape 547"/>
            <p:cNvCxnSpPr>
              <a:stCxn id="533" idx="0"/>
              <a:endCxn id="536" idx="4"/>
            </p:cNvCxnSpPr>
            <p:nvPr/>
          </p:nvCxnSpPr>
          <p:spPr>
            <a:xfrm rot="10800000">
              <a:off x="1826078" y="2762797"/>
              <a:ext cx="2519700" cy="619500"/>
            </a:xfrm>
            <a:prstGeom prst="straightConnector1">
              <a:avLst/>
            </a:prstGeom>
            <a:noFill/>
            <a:ln w="9525" cap="flat" cmpd="sng">
              <a:solidFill>
                <a:schemeClr val="dk1"/>
              </a:solidFill>
              <a:prstDash val="solid"/>
              <a:round/>
              <a:headEnd type="none" w="med" len="med"/>
              <a:tailEnd type="none" w="med" len="med"/>
            </a:ln>
          </p:spPr>
        </p:cxnSp>
        <p:cxnSp>
          <p:nvCxnSpPr>
            <p:cNvPr id="548" name="Shape 548"/>
            <p:cNvCxnSpPr>
              <a:stCxn id="534" idx="0"/>
              <a:endCxn id="536" idx="4"/>
            </p:cNvCxnSpPr>
            <p:nvPr/>
          </p:nvCxnSpPr>
          <p:spPr>
            <a:xfrm rot="10800000">
              <a:off x="1826561" y="2762797"/>
              <a:ext cx="2819100" cy="619500"/>
            </a:xfrm>
            <a:prstGeom prst="straightConnector1">
              <a:avLst/>
            </a:prstGeom>
            <a:noFill/>
            <a:ln w="9525" cap="flat" cmpd="sng">
              <a:solidFill>
                <a:schemeClr val="dk1"/>
              </a:solidFill>
              <a:prstDash val="solid"/>
              <a:round/>
              <a:headEnd type="none" w="med" len="med"/>
              <a:tailEnd type="none" w="med" len="med"/>
            </a:ln>
          </p:spPr>
        </p:cxnSp>
        <p:cxnSp>
          <p:nvCxnSpPr>
            <p:cNvPr id="549" name="Shape 549"/>
            <p:cNvCxnSpPr>
              <a:stCxn id="535" idx="0"/>
              <a:endCxn id="536" idx="4"/>
            </p:cNvCxnSpPr>
            <p:nvPr/>
          </p:nvCxnSpPr>
          <p:spPr>
            <a:xfrm rot="10800000">
              <a:off x="1826444" y="2762796"/>
              <a:ext cx="3119100" cy="619500"/>
            </a:xfrm>
            <a:prstGeom prst="straightConnector1">
              <a:avLst/>
            </a:prstGeom>
            <a:noFill/>
            <a:ln w="9525" cap="flat" cmpd="sng">
              <a:solidFill>
                <a:schemeClr val="dk1"/>
              </a:solidFill>
              <a:prstDash val="solid"/>
              <a:round/>
              <a:headEnd type="none" w="med" len="med"/>
              <a:tailEnd type="none" w="med" len="med"/>
            </a:ln>
          </p:spPr>
        </p:cxnSp>
        <p:sp>
          <p:nvSpPr>
            <p:cNvPr id="550" name="Shape 550"/>
            <p:cNvSpPr/>
            <p:nvPr/>
          </p:nvSpPr>
          <p:spPr>
            <a:xfrm>
              <a:off x="124869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1" name="Shape 551"/>
            <p:cNvSpPr/>
            <p:nvPr/>
          </p:nvSpPr>
          <p:spPr>
            <a:xfrm>
              <a:off x="154858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2" name="Shape 552"/>
            <p:cNvSpPr/>
            <p:nvPr/>
          </p:nvSpPr>
          <p:spPr>
            <a:xfrm>
              <a:off x="1848464"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3" name="Shape 553"/>
            <p:cNvSpPr/>
            <p:nvPr/>
          </p:nvSpPr>
          <p:spPr>
            <a:xfrm>
              <a:off x="2148347"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4" name="Shape 554"/>
            <p:cNvSpPr/>
            <p:nvPr/>
          </p:nvSpPr>
          <p:spPr>
            <a:xfrm>
              <a:off x="2448230"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5" name="Shape 555"/>
            <p:cNvSpPr/>
            <p:nvPr/>
          </p:nvSpPr>
          <p:spPr>
            <a:xfrm>
              <a:off x="2748113"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6" name="Shape 556"/>
            <p:cNvSpPr/>
            <p:nvPr/>
          </p:nvSpPr>
          <p:spPr>
            <a:xfrm>
              <a:off x="3047996"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7" name="Shape 557"/>
            <p:cNvSpPr/>
            <p:nvPr/>
          </p:nvSpPr>
          <p:spPr>
            <a:xfrm>
              <a:off x="3347879"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8" name="Shape 558"/>
            <p:cNvSpPr/>
            <p:nvPr/>
          </p:nvSpPr>
          <p:spPr>
            <a:xfrm>
              <a:off x="3647762"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59" name="Shape 559"/>
            <p:cNvSpPr/>
            <p:nvPr/>
          </p:nvSpPr>
          <p:spPr>
            <a:xfrm>
              <a:off x="3947645"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60" name="Shape 560"/>
            <p:cNvSpPr/>
            <p:nvPr/>
          </p:nvSpPr>
          <p:spPr>
            <a:xfrm>
              <a:off x="4247528"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61" name="Shape 561"/>
            <p:cNvSpPr/>
            <p:nvPr/>
          </p:nvSpPr>
          <p:spPr>
            <a:xfrm>
              <a:off x="4547411" y="3382297"/>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62" name="Shape 562"/>
            <p:cNvSpPr/>
            <p:nvPr/>
          </p:nvSpPr>
          <p:spPr>
            <a:xfrm>
              <a:off x="4847294"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63" name="Shape 563"/>
            <p:cNvSpPr/>
            <p:nvPr/>
          </p:nvSpPr>
          <p:spPr>
            <a:xfrm>
              <a:off x="2580961" y="2443315"/>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64" name="Shape 564"/>
            <p:cNvCxnSpPr>
              <a:stCxn id="550" idx="0"/>
              <a:endCxn id="563" idx="4"/>
            </p:cNvCxnSpPr>
            <p:nvPr/>
          </p:nvCxnSpPr>
          <p:spPr>
            <a:xfrm rot="10800000" flipH="1">
              <a:off x="1346948" y="2762797"/>
              <a:ext cx="1393500" cy="619500"/>
            </a:xfrm>
            <a:prstGeom prst="straightConnector1">
              <a:avLst/>
            </a:prstGeom>
            <a:noFill/>
            <a:ln w="9525" cap="flat" cmpd="sng">
              <a:solidFill>
                <a:schemeClr val="dk1"/>
              </a:solidFill>
              <a:prstDash val="solid"/>
              <a:round/>
              <a:headEnd type="none" w="med" len="med"/>
              <a:tailEnd type="none" w="med" len="med"/>
            </a:ln>
          </p:spPr>
        </p:cxnSp>
        <p:cxnSp>
          <p:nvCxnSpPr>
            <p:cNvPr id="565" name="Shape 565"/>
            <p:cNvCxnSpPr>
              <a:stCxn id="551" idx="0"/>
              <a:endCxn id="563" idx="4"/>
            </p:cNvCxnSpPr>
            <p:nvPr/>
          </p:nvCxnSpPr>
          <p:spPr>
            <a:xfrm rot="10800000" flipH="1">
              <a:off x="1646831" y="2762797"/>
              <a:ext cx="1094100" cy="619500"/>
            </a:xfrm>
            <a:prstGeom prst="straightConnector1">
              <a:avLst/>
            </a:prstGeom>
            <a:noFill/>
            <a:ln w="9525" cap="flat" cmpd="sng">
              <a:solidFill>
                <a:schemeClr val="dk1"/>
              </a:solidFill>
              <a:prstDash val="solid"/>
              <a:round/>
              <a:headEnd type="none" w="med" len="med"/>
              <a:tailEnd type="none" w="med" len="med"/>
            </a:ln>
          </p:spPr>
        </p:cxnSp>
        <p:cxnSp>
          <p:nvCxnSpPr>
            <p:cNvPr id="566" name="Shape 566"/>
            <p:cNvCxnSpPr>
              <a:stCxn id="552" idx="0"/>
              <a:endCxn id="563" idx="4"/>
            </p:cNvCxnSpPr>
            <p:nvPr/>
          </p:nvCxnSpPr>
          <p:spPr>
            <a:xfrm rot="10800000" flipH="1">
              <a:off x="1946714" y="2762797"/>
              <a:ext cx="794100" cy="619500"/>
            </a:xfrm>
            <a:prstGeom prst="straightConnector1">
              <a:avLst/>
            </a:prstGeom>
            <a:noFill/>
            <a:ln w="9525" cap="flat" cmpd="sng">
              <a:solidFill>
                <a:schemeClr val="dk1"/>
              </a:solidFill>
              <a:prstDash val="solid"/>
              <a:round/>
              <a:headEnd type="none" w="med" len="med"/>
              <a:tailEnd type="none" w="med" len="med"/>
            </a:ln>
          </p:spPr>
        </p:cxnSp>
        <p:cxnSp>
          <p:nvCxnSpPr>
            <p:cNvPr id="567" name="Shape 567"/>
            <p:cNvCxnSpPr>
              <a:stCxn id="553" idx="0"/>
              <a:endCxn id="563" idx="4"/>
            </p:cNvCxnSpPr>
            <p:nvPr/>
          </p:nvCxnSpPr>
          <p:spPr>
            <a:xfrm rot="10800000" flipH="1">
              <a:off x="2246597" y="2762797"/>
              <a:ext cx="494100" cy="619500"/>
            </a:xfrm>
            <a:prstGeom prst="straightConnector1">
              <a:avLst/>
            </a:prstGeom>
            <a:noFill/>
            <a:ln w="9525" cap="flat" cmpd="sng">
              <a:solidFill>
                <a:schemeClr val="dk1"/>
              </a:solidFill>
              <a:prstDash val="solid"/>
              <a:round/>
              <a:headEnd type="none" w="med" len="med"/>
              <a:tailEnd type="none" w="med" len="med"/>
            </a:ln>
          </p:spPr>
        </p:cxnSp>
        <p:cxnSp>
          <p:nvCxnSpPr>
            <p:cNvPr id="568" name="Shape 568"/>
            <p:cNvCxnSpPr>
              <a:stCxn id="554" idx="0"/>
              <a:endCxn id="563" idx="4"/>
            </p:cNvCxnSpPr>
            <p:nvPr/>
          </p:nvCxnSpPr>
          <p:spPr>
            <a:xfrm rot="10800000" flipH="1">
              <a:off x="2546480" y="2762797"/>
              <a:ext cx="194400" cy="619500"/>
            </a:xfrm>
            <a:prstGeom prst="straightConnector1">
              <a:avLst/>
            </a:prstGeom>
            <a:noFill/>
            <a:ln w="9525" cap="flat" cmpd="sng">
              <a:solidFill>
                <a:schemeClr val="dk1"/>
              </a:solidFill>
              <a:prstDash val="solid"/>
              <a:round/>
              <a:headEnd type="none" w="med" len="med"/>
              <a:tailEnd type="none" w="med" len="med"/>
            </a:ln>
          </p:spPr>
        </p:cxnSp>
        <p:cxnSp>
          <p:nvCxnSpPr>
            <p:cNvPr id="569" name="Shape 569"/>
            <p:cNvCxnSpPr>
              <a:stCxn id="555" idx="0"/>
              <a:endCxn id="563" idx="4"/>
            </p:cNvCxnSpPr>
            <p:nvPr/>
          </p:nvCxnSpPr>
          <p:spPr>
            <a:xfrm rot="10800000">
              <a:off x="2740763" y="2762797"/>
              <a:ext cx="105600" cy="619500"/>
            </a:xfrm>
            <a:prstGeom prst="straightConnector1">
              <a:avLst/>
            </a:prstGeom>
            <a:noFill/>
            <a:ln w="9525" cap="flat" cmpd="sng">
              <a:solidFill>
                <a:schemeClr val="dk1"/>
              </a:solidFill>
              <a:prstDash val="solid"/>
              <a:round/>
              <a:headEnd type="none" w="med" len="med"/>
              <a:tailEnd type="none" w="med" len="med"/>
            </a:ln>
          </p:spPr>
        </p:cxnSp>
        <p:cxnSp>
          <p:nvCxnSpPr>
            <p:cNvPr id="570" name="Shape 570"/>
            <p:cNvCxnSpPr>
              <a:stCxn id="556" idx="0"/>
              <a:endCxn id="563" idx="4"/>
            </p:cNvCxnSpPr>
            <p:nvPr/>
          </p:nvCxnSpPr>
          <p:spPr>
            <a:xfrm rot="10800000">
              <a:off x="2740646" y="2762797"/>
              <a:ext cx="405600" cy="619500"/>
            </a:xfrm>
            <a:prstGeom prst="straightConnector1">
              <a:avLst/>
            </a:prstGeom>
            <a:noFill/>
            <a:ln w="9525" cap="flat" cmpd="sng">
              <a:solidFill>
                <a:schemeClr val="dk1"/>
              </a:solidFill>
              <a:prstDash val="solid"/>
              <a:round/>
              <a:headEnd type="none" w="med" len="med"/>
              <a:tailEnd type="none" w="med" len="med"/>
            </a:ln>
          </p:spPr>
        </p:cxnSp>
        <p:cxnSp>
          <p:nvCxnSpPr>
            <p:cNvPr id="571" name="Shape 571"/>
            <p:cNvCxnSpPr>
              <a:stCxn id="557" idx="0"/>
              <a:endCxn id="563" idx="4"/>
            </p:cNvCxnSpPr>
            <p:nvPr/>
          </p:nvCxnSpPr>
          <p:spPr>
            <a:xfrm rot="10800000">
              <a:off x="2740529" y="2762797"/>
              <a:ext cx="705600" cy="619500"/>
            </a:xfrm>
            <a:prstGeom prst="straightConnector1">
              <a:avLst/>
            </a:prstGeom>
            <a:noFill/>
            <a:ln w="9525" cap="flat" cmpd="sng">
              <a:solidFill>
                <a:schemeClr val="dk1"/>
              </a:solidFill>
              <a:prstDash val="solid"/>
              <a:round/>
              <a:headEnd type="none" w="med" len="med"/>
              <a:tailEnd type="none" w="med" len="med"/>
            </a:ln>
          </p:spPr>
        </p:cxnSp>
        <p:cxnSp>
          <p:nvCxnSpPr>
            <p:cNvPr id="572" name="Shape 572"/>
            <p:cNvCxnSpPr>
              <a:stCxn id="558" idx="0"/>
              <a:endCxn id="563" idx="4"/>
            </p:cNvCxnSpPr>
            <p:nvPr/>
          </p:nvCxnSpPr>
          <p:spPr>
            <a:xfrm rot="10800000">
              <a:off x="2740712" y="2762797"/>
              <a:ext cx="1005300" cy="619500"/>
            </a:xfrm>
            <a:prstGeom prst="straightConnector1">
              <a:avLst/>
            </a:prstGeom>
            <a:noFill/>
            <a:ln w="9525" cap="flat" cmpd="sng">
              <a:solidFill>
                <a:schemeClr val="dk1"/>
              </a:solidFill>
              <a:prstDash val="solid"/>
              <a:round/>
              <a:headEnd type="none" w="med" len="med"/>
              <a:tailEnd type="none" w="med" len="med"/>
            </a:ln>
          </p:spPr>
        </p:cxnSp>
        <p:cxnSp>
          <p:nvCxnSpPr>
            <p:cNvPr id="573" name="Shape 573"/>
            <p:cNvCxnSpPr>
              <a:stCxn id="559" idx="0"/>
              <a:endCxn id="563" idx="4"/>
            </p:cNvCxnSpPr>
            <p:nvPr/>
          </p:nvCxnSpPr>
          <p:spPr>
            <a:xfrm rot="10800000">
              <a:off x="2740595" y="2762797"/>
              <a:ext cx="1305300" cy="619500"/>
            </a:xfrm>
            <a:prstGeom prst="straightConnector1">
              <a:avLst/>
            </a:prstGeom>
            <a:noFill/>
            <a:ln w="9525" cap="flat" cmpd="sng">
              <a:solidFill>
                <a:schemeClr val="dk1"/>
              </a:solidFill>
              <a:prstDash val="solid"/>
              <a:round/>
              <a:headEnd type="none" w="med" len="med"/>
              <a:tailEnd type="none" w="med" len="med"/>
            </a:ln>
          </p:spPr>
        </p:cxnSp>
        <p:cxnSp>
          <p:nvCxnSpPr>
            <p:cNvPr id="574" name="Shape 574"/>
            <p:cNvCxnSpPr>
              <a:stCxn id="560" idx="0"/>
              <a:endCxn id="563" idx="4"/>
            </p:cNvCxnSpPr>
            <p:nvPr/>
          </p:nvCxnSpPr>
          <p:spPr>
            <a:xfrm rot="10800000">
              <a:off x="2740478" y="2762797"/>
              <a:ext cx="1605300" cy="619500"/>
            </a:xfrm>
            <a:prstGeom prst="straightConnector1">
              <a:avLst/>
            </a:prstGeom>
            <a:noFill/>
            <a:ln w="9525" cap="flat" cmpd="sng">
              <a:solidFill>
                <a:schemeClr val="dk1"/>
              </a:solidFill>
              <a:prstDash val="solid"/>
              <a:round/>
              <a:headEnd type="none" w="med" len="med"/>
              <a:tailEnd type="none" w="med" len="med"/>
            </a:ln>
          </p:spPr>
        </p:cxnSp>
        <p:cxnSp>
          <p:nvCxnSpPr>
            <p:cNvPr id="575" name="Shape 575"/>
            <p:cNvCxnSpPr>
              <a:stCxn id="561" idx="0"/>
              <a:endCxn id="563" idx="4"/>
            </p:cNvCxnSpPr>
            <p:nvPr/>
          </p:nvCxnSpPr>
          <p:spPr>
            <a:xfrm rot="10800000">
              <a:off x="2740961" y="2762797"/>
              <a:ext cx="1904700" cy="619500"/>
            </a:xfrm>
            <a:prstGeom prst="straightConnector1">
              <a:avLst/>
            </a:prstGeom>
            <a:noFill/>
            <a:ln w="9525" cap="flat" cmpd="sng">
              <a:solidFill>
                <a:schemeClr val="dk1"/>
              </a:solidFill>
              <a:prstDash val="solid"/>
              <a:round/>
              <a:headEnd type="none" w="med" len="med"/>
              <a:tailEnd type="none" w="med" len="med"/>
            </a:ln>
          </p:spPr>
        </p:cxnSp>
        <p:cxnSp>
          <p:nvCxnSpPr>
            <p:cNvPr id="576" name="Shape 576"/>
            <p:cNvCxnSpPr>
              <a:stCxn id="562" idx="0"/>
              <a:endCxn id="563" idx="4"/>
            </p:cNvCxnSpPr>
            <p:nvPr/>
          </p:nvCxnSpPr>
          <p:spPr>
            <a:xfrm rot="10800000">
              <a:off x="2740844" y="2762796"/>
              <a:ext cx="2204700" cy="619500"/>
            </a:xfrm>
            <a:prstGeom prst="straightConnector1">
              <a:avLst/>
            </a:prstGeom>
            <a:noFill/>
            <a:ln w="9525" cap="flat" cmpd="sng">
              <a:solidFill>
                <a:schemeClr val="dk1"/>
              </a:solidFill>
              <a:prstDash val="solid"/>
              <a:round/>
              <a:headEnd type="none" w="med" len="med"/>
              <a:tailEnd type="none" w="med" len="med"/>
            </a:ln>
          </p:spPr>
        </p:cxnSp>
        <p:sp>
          <p:nvSpPr>
            <p:cNvPr id="577" name="Shape 577"/>
            <p:cNvSpPr/>
            <p:nvPr/>
          </p:nvSpPr>
          <p:spPr>
            <a:xfrm>
              <a:off x="1248698"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78" name="Shape 578"/>
            <p:cNvSpPr/>
            <p:nvPr/>
          </p:nvSpPr>
          <p:spPr>
            <a:xfrm>
              <a:off x="1548581"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79" name="Shape 579"/>
            <p:cNvSpPr/>
            <p:nvPr/>
          </p:nvSpPr>
          <p:spPr>
            <a:xfrm>
              <a:off x="1848464"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0" name="Shape 580"/>
            <p:cNvSpPr/>
            <p:nvPr/>
          </p:nvSpPr>
          <p:spPr>
            <a:xfrm>
              <a:off x="2148347"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1" name="Shape 581"/>
            <p:cNvSpPr/>
            <p:nvPr/>
          </p:nvSpPr>
          <p:spPr>
            <a:xfrm>
              <a:off x="2448230"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2" name="Shape 582"/>
            <p:cNvSpPr/>
            <p:nvPr/>
          </p:nvSpPr>
          <p:spPr>
            <a:xfrm>
              <a:off x="2748113"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3" name="Shape 583"/>
            <p:cNvSpPr/>
            <p:nvPr/>
          </p:nvSpPr>
          <p:spPr>
            <a:xfrm>
              <a:off x="3047996"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4" name="Shape 584"/>
            <p:cNvSpPr/>
            <p:nvPr/>
          </p:nvSpPr>
          <p:spPr>
            <a:xfrm>
              <a:off x="3347879"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5" name="Shape 585"/>
            <p:cNvSpPr/>
            <p:nvPr/>
          </p:nvSpPr>
          <p:spPr>
            <a:xfrm>
              <a:off x="3647762"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6" name="Shape 586"/>
            <p:cNvSpPr/>
            <p:nvPr/>
          </p:nvSpPr>
          <p:spPr>
            <a:xfrm>
              <a:off x="3947645"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7" name="Shape 587"/>
            <p:cNvSpPr/>
            <p:nvPr/>
          </p:nvSpPr>
          <p:spPr>
            <a:xfrm>
              <a:off x="4247528"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8" name="Shape 588"/>
            <p:cNvSpPr/>
            <p:nvPr/>
          </p:nvSpPr>
          <p:spPr>
            <a:xfrm>
              <a:off x="4547411"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89" name="Shape 589"/>
            <p:cNvSpPr/>
            <p:nvPr/>
          </p:nvSpPr>
          <p:spPr>
            <a:xfrm>
              <a:off x="4847294" y="3382294"/>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590" name="Shape 590"/>
            <p:cNvSpPr/>
            <p:nvPr/>
          </p:nvSpPr>
          <p:spPr>
            <a:xfrm>
              <a:off x="4409758" y="2443315"/>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591" name="Shape 591"/>
            <p:cNvCxnSpPr>
              <a:stCxn id="577" idx="0"/>
              <a:endCxn id="590" idx="4"/>
            </p:cNvCxnSpPr>
            <p:nvPr/>
          </p:nvCxnSpPr>
          <p:spPr>
            <a:xfrm rot="10800000" flipH="1">
              <a:off x="1346948" y="2762795"/>
              <a:ext cx="3222300" cy="619500"/>
            </a:xfrm>
            <a:prstGeom prst="straightConnector1">
              <a:avLst/>
            </a:prstGeom>
            <a:noFill/>
            <a:ln w="9525" cap="flat" cmpd="sng">
              <a:solidFill>
                <a:schemeClr val="dk1"/>
              </a:solidFill>
              <a:prstDash val="solid"/>
              <a:round/>
              <a:headEnd type="none" w="med" len="med"/>
              <a:tailEnd type="none" w="med" len="med"/>
            </a:ln>
          </p:spPr>
        </p:cxnSp>
        <p:cxnSp>
          <p:nvCxnSpPr>
            <p:cNvPr id="592" name="Shape 592"/>
            <p:cNvCxnSpPr>
              <a:stCxn id="578" idx="0"/>
              <a:endCxn id="590" idx="4"/>
            </p:cNvCxnSpPr>
            <p:nvPr/>
          </p:nvCxnSpPr>
          <p:spPr>
            <a:xfrm rot="10800000" flipH="1">
              <a:off x="1646831" y="2762795"/>
              <a:ext cx="2922900" cy="619500"/>
            </a:xfrm>
            <a:prstGeom prst="straightConnector1">
              <a:avLst/>
            </a:prstGeom>
            <a:noFill/>
            <a:ln w="9525" cap="flat" cmpd="sng">
              <a:solidFill>
                <a:schemeClr val="dk1"/>
              </a:solidFill>
              <a:prstDash val="solid"/>
              <a:round/>
              <a:headEnd type="none" w="med" len="med"/>
              <a:tailEnd type="none" w="med" len="med"/>
            </a:ln>
          </p:spPr>
        </p:cxnSp>
        <p:cxnSp>
          <p:nvCxnSpPr>
            <p:cNvPr id="593" name="Shape 593"/>
            <p:cNvCxnSpPr>
              <a:stCxn id="579" idx="0"/>
              <a:endCxn id="590" idx="4"/>
            </p:cNvCxnSpPr>
            <p:nvPr/>
          </p:nvCxnSpPr>
          <p:spPr>
            <a:xfrm rot="10800000" flipH="1">
              <a:off x="1946714" y="2762795"/>
              <a:ext cx="2622900" cy="619500"/>
            </a:xfrm>
            <a:prstGeom prst="straightConnector1">
              <a:avLst/>
            </a:prstGeom>
            <a:noFill/>
            <a:ln w="9525" cap="flat" cmpd="sng">
              <a:solidFill>
                <a:schemeClr val="dk1"/>
              </a:solidFill>
              <a:prstDash val="solid"/>
              <a:round/>
              <a:headEnd type="none" w="med" len="med"/>
              <a:tailEnd type="none" w="med" len="med"/>
            </a:ln>
          </p:spPr>
        </p:cxnSp>
        <p:cxnSp>
          <p:nvCxnSpPr>
            <p:cNvPr id="594" name="Shape 594"/>
            <p:cNvCxnSpPr>
              <a:stCxn id="580" idx="0"/>
              <a:endCxn id="590" idx="4"/>
            </p:cNvCxnSpPr>
            <p:nvPr/>
          </p:nvCxnSpPr>
          <p:spPr>
            <a:xfrm rot="10800000" flipH="1">
              <a:off x="2246597" y="2762795"/>
              <a:ext cx="2322900" cy="619500"/>
            </a:xfrm>
            <a:prstGeom prst="straightConnector1">
              <a:avLst/>
            </a:prstGeom>
            <a:noFill/>
            <a:ln w="9525" cap="flat" cmpd="sng">
              <a:solidFill>
                <a:schemeClr val="dk1"/>
              </a:solidFill>
              <a:prstDash val="solid"/>
              <a:round/>
              <a:headEnd type="none" w="med" len="med"/>
              <a:tailEnd type="none" w="med" len="med"/>
            </a:ln>
          </p:spPr>
        </p:cxnSp>
        <p:cxnSp>
          <p:nvCxnSpPr>
            <p:cNvPr id="595" name="Shape 595"/>
            <p:cNvCxnSpPr>
              <a:stCxn id="581" idx="0"/>
              <a:endCxn id="590" idx="4"/>
            </p:cNvCxnSpPr>
            <p:nvPr/>
          </p:nvCxnSpPr>
          <p:spPr>
            <a:xfrm rot="10800000" flipH="1">
              <a:off x="2546480" y="2762795"/>
              <a:ext cx="2023200" cy="619500"/>
            </a:xfrm>
            <a:prstGeom prst="straightConnector1">
              <a:avLst/>
            </a:prstGeom>
            <a:noFill/>
            <a:ln w="9525" cap="flat" cmpd="sng">
              <a:solidFill>
                <a:schemeClr val="dk1"/>
              </a:solidFill>
              <a:prstDash val="solid"/>
              <a:round/>
              <a:headEnd type="none" w="med" len="med"/>
              <a:tailEnd type="none" w="med" len="med"/>
            </a:ln>
          </p:spPr>
        </p:cxnSp>
        <p:cxnSp>
          <p:nvCxnSpPr>
            <p:cNvPr id="596" name="Shape 596"/>
            <p:cNvCxnSpPr>
              <a:stCxn id="582" idx="0"/>
              <a:endCxn id="590" idx="4"/>
            </p:cNvCxnSpPr>
            <p:nvPr/>
          </p:nvCxnSpPr>
          <p:spPr>
            <a:xfrm rot="10800000" flipH="1">
              <a:off x="2846363" y="2762795"/>
              <a:ext cx="1723200" cy="619500"/>
            </a:xfrm>
            <a:prstGeom prst="straightConnector1">
              <a:avLst/>
            </a:prstGeom>
            <a:noFill/>
            <a:ln w="9525" cap="flat" cmpd="sng">
              <a:solidFill>
                <a:schemeClr val="dk1"/>
              </a:solidFill>
              <a:prstDash val="solid"/>
              <a:round/>
              <a:headEnd type="none" w="med" len="med"/>
              <a:tailEnd type="none" w="med" len="med"/>
            </a:ln>
          </p:spPr>
        </p:cxnSp>
        <p:cxnSp>
          <p:nvCxnSpPr>
            <p:cNvPr id="597" name="Shape 597"/>
            <p:cNvCxnSpPr>
              <a:stCxn id="583" idx="0"/>
              <a:endCxn id="590" idx="4"/>
            </p:cNvCxnSpPr>
            <p:nvPr/>
          </p:nvCxnSpPr>
          <p:spPr>
            <a:xfrm rot="10800000" flipH="1">
              <a:off x="3146246" y="2762795"/>
              <a:ext cx="1423200" cy="619500"/>
            </a:xfrm>
            <a:prstGeom prst="straightConnector1">
              <a:avLst/>
            </a:prstGeom>
            <a:noFill/>
            <a:ln w="9525" cap="flat" cmpd="sng">
              <a:solidFill>
                <a:schemeClr val="dk1"/>
              </a:solidFill>
              <a:prstDash val="solid"/>
              <a:round/>
              <a:headEnd type="none" w="med" len="med"/>
              <a:tailEnd type="none" w="med" len="med"/>
            </a:ln>
          </p:spPr>
        </p:cxnSp>
        <p:cxnSp>
          <p:nvCxnSpPr>
            <p:cNvPr id="598" name="Shape 598"/>
            <p:cNvCxnSpPr>
              <a:stCxn id="584" idx="0"/>
              <a:endCxn id="590" idx="4"/>
            </p:cNvCxnSpPr>
            <p:nvPr/>
          </p:nvCxnSpPr>
          <p:spPr>
            <a:xfrm rot="10800000" flipH="1">
              <a:off x="3446129" y="2762795"/>
              <a:ext cx="1123200" cy="619500"/>
            </a:xfrm>
            <a:prstGeom prst="straightConnector1">
              <a:avLst/>
            </a:prstGeom>
            <a:noFill/>
            <a:ln w="9525" cap="flat" cmpd="sng">
              <a:solidFill>
                <a:schemeClr val="dk1"/>
              </a:solidFill>
              <a:prstDash val="solid"/>
              <a:round/>
              <a:headEnd type="none" w="med" len="med"/>
              <a:tailEnd type="none" w="med" len="med"/>
            </a:ln>
          </p:spPr>
        </p:cxnSp>
        <p:cxnSp>
          <p:nvCxnSpPr>
            <p:cNvPr id="599" name="Shape 599"/>
            <p:cNvCxnSpPr>
              <a:stCxn id="585" idx="0"/>
              <a:endCxn id="590" idx="4"/>
            </p:cNvCxnSpPr>
            <p:nvPr/>
          </p:nvCxnSpPr>
          <p:spPr>
            <a:xfrm rot="10800000" flipH="1">
              <a:off x="3746012" y="2762795"/>
              <a:ext cx="823500" cy="619500"/>
            </a:xfrm>
            <a:prstGeom prst="straightConnector1">
              <a:avLst/>
            </a:prstGeom>
            <a:noFill/>
            <a:ln w="9525" cap="flat" cmpd="sng">
              <a:solidFill>
                <a:schemeClr val="dk1"/>
              </a:solidFill>
              <a:prstDash val="solid"/>
              <a:round/>
              <a:headEnd type="none" w="med" len="med"/>
              <a:tailEnd type="none" w="med" len="med"/>
            </a:ln>
          </p:spPr>
        </p:cxnSp>
        <p:cxnSp>
          <p:nvCxnSpPr>
            <p:cNvPr id="600" name="Shape 600"/>
            <p:cNvCxnSpPr>
              <a:stCxn id="586" idx="0"/>
              <a:endCxn id="590" idx="4"/>
            </p:cNvCxnSpPr>
            <p:nvPr/>
          </p:nvCxnSpPr>
          <p:spPr>
            <a:xfrm rot="10800000" flipH="1">
              <a:off x="4045895" y="2762795"/>
              <a:ext cx="523500" cy="619500"/>
            </a:xfrm>
            <a:prstGeom prst="straightConnector1">
              <a:avLst/>
            </a:prstGeom>
            <a:noFill/>
            <a:ln w="9525" cap="flat" cmpd="sng">
              <a:solidFill>
                <a:schemeClr val="dk1"/>
              </a:solidFill>
              <a:prstDash val="solid"/>
              <a:round/>
              <a:headEnd type="none" w="med" len="med"/>
              <a:tailEnd type="none" w="med" len="med"/>
            </a:ln>
          </p:spPr>
        </p:cxnSp>
        <p:cxnSp>
          <p:nvCxnSpPr>
            <p:cNvPr id="601" name="Shape 601"/>
            <p:cNvCxnSpPr>
              <a:stCxn id="587" idx="0"/>
              <a:endCxn id="590" idx="4"/>
            </p:cNvCxnSpPr>
            <p:nvPr/>
          </p:nvCxnSpPr>
          <p:spPr>
            <a:xfrm rot="10800000" flipH="1">
              <a:off x="4345778" y="2762795"/>
              <a:ext cx="223500" cy="619500"/>
            </a:xfrm>
            <a:prstGeom prst="straightConnector1">
              <a:avLst/>
            </a:prstGeom>
            <a:noFill/>
            <a:ln w="9525" cap="flat" cmpd="sng">
              <a:solidFill>
                <a:schemeClr val="dk1"/>
              </a:solidFill>
              <a:prstDash val="solid"/>
              <a:round/>
              <a:headEnd type="none" w="med" len="med"/>
              <a:tailEnd type="none" w="med" len="med"/>
            </a:ln>
          </p:spPr>
        </p:cxnSp>
        <p:cxnSp>
          <p:nvCxnSpPr>
            <p:cNvPr id="602" name="Shape 602"/>
            <p:cNvCxnSpPr>
              <a:stCxn id="588" idx="0"/>
              <a:endCxn id="590" idx="4"/>
            </p:cNvCxnSpPr>
            <p:nvPr/>
          </p:nvCxnSpPr>
          <p:spPr>
            <a:xfrm rot="10800000">
              <a:off x="4569761" y="2762795"/>
              <a:ext cx="75900" cy="619500"/>
            </a:xfrm>
            <a:prstGeom prst="straightConnector1">
              <a:avLst/>
            </a:prstGeom>
            <a:noFill/>
            <a:ln w="9525" cap="flat" cmpd="sng">
              <a:solidFill>
                <a:schemeClr val="dk1"/>
              </a:solidFill>
              <a:prstDash val="solid"/>
              <a:round/>
              <a:headEnd type="none" w="med" len="med"/>
              <a:tailEnd type="none" w="med" len="med"/>
            </a:ln>
          </p:spPr>
        </p:cxnSp>
        <p:cxnSp>
          <p:nvCxnSpPr>
            <p:cNvPr id="603" name="Shape 603"/>
            <p:cNvCxnSpPr>
              <a:stCxn id="589" idx="0"/>
              <a:endCxn id="590" idx="4"/>
            </p:cNvCxnSpPr>
            <p:nvPr/>
          </p:nvCxnSpPr>
          <p:spPr>
            <a:xfrm rot="10800000">
              <a:off x="4569644" y="2762794"/>
              <a:ext cx="375900" cy="619500"/>
            </a:xfrm>
            <a:prstGeom prst="straightConnector1">
              <a:avLst/>
            </a:prstGeom>
            <a:noFill/>
            <a:ln w="9525" cap="flat" cmpd="sng">
              <a:solidFill>
                <a:schemeClr val="dk1"/>
              </a:solidFill>
              <a:prstDash val="solid"/>
              <a:round/>
              <a:headEnd type="none" w="med" len="med"/>
              <a:tailEnd type="none" w="med" len="med"/>
            </a:ln>
          </p:spPr>
        </p:cxnSp>
        <p:sp>
          <p:nvSpPr>
            <p:cNvPr id="604" name="Shape 604"/>
            <p:cNvSpPr/>
            <p:nvPr/>
          </p:nvSpPr>
          <p:spPr>
            <a:xfrm>
              <a:off x="1248698"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05" name="Shape 605"/>
            <p:cNvSpPr/>
            <p:nvPr/>
          </p:nvSpPr>
          <p:spPr>
            <a:xfrm>
              <a:off x="1548581"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06" name="Shape 606"/>
            <p:cNvSpPr/>
            <p:nvPr/>
          </p:nvSpPr>
          <p:spPr>
            <a:xfrm>
              <a:off x="1848464"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07" name="Shape 607"/>
            <p:cNvSpPr/>
            <p:nvPr/>
          </p:nvSpPr>
          <p:spPr>
            <a:xfrm>
              <a:off x="2148347"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08" name="Shape 608"/>
            <p:cNvSpPr/>
            <p:nvPr/>
          </p:nvSpPr>
          <p:spPr>
            <a:xfrm>
              <a:off x="2448230"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09" name="Shape 609"/>
            <p:cNvSpPr/>
            <p:nvPr/>
          </p:nvSpPr>
          <p:spPr>
            <a:xfrm>
              <a:off x="2748113"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0" name="Shape 610"/>
            <p:cNvSpPr/>
            <p:nvPr/>
          </p:nvSpPr>
          <p:spPr>
            <a:xfrm>
              <a:off x="3047996"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1" name="Shape 611"/>
            <p:cNvSpPr/>
            <p:nvPr/>
          </p:nvSpPr>
          <p:spPr>
            <a:xfrm>
              <a:off x="3347879"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2" name="Shape 612"/>
            <p:cNvSpPr/>
            <p:nvPr/>
          </p:nvSpPr>
          <p:spPr>
            <a:xfrm>
              <a:off x="3647762"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3" name="Shape 613"/>
            <p:cNvSpPr/>
            <p:nvPr/>
          </p:nvSpPr>
          <p:spPr>
            <a:xfrm>
              <a:off x="3947645"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4" name="Shape 614"/>
            <p:cNvSpPr/>
            <p:nvPr/>
          </p:nvSpPr>
          <p:spPr>
            <a:xfrm>
              <a:off x="4247528"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5" name="Shape 615"/>
            <p:cNvSpPr/>
            <p:nvPr/>
          </p:nvSpPr>
          <p:spPr>
            <a:xfrm>
              <a:off x="4547411" y="3382296"/>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6" name="Shape 616"/>
            <p:cNvSpPr/>
            <p:nvPr/>
          </p:nvSpPr>
          <p:spPr>
            <a:xfrm>
              <a:off x="4847294" y="3382295"/>
              <a:ext cx="196500" cy="196500"/>
            </a:xfrm>
            <a:prstGeom prst="ellipse">
              <a:avLst/>
            </a:prstGeom>
            <a:solidFill>
              <a:srgbClr val="7F7F7F"/>
            </a:solidFill>
            <a:ln w="9525"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sp>
          <p:nvSpPr>
            <p:cNvPr id="617" name="Shape 617"/>
            <p:cNvSpPr/>
            <p:nvPr/>
          </p:nvSpPr>
          <p:spPr>
            <a:xfrm>
              <a:off x="3495359" y="2443315"/>
              <a:ext cx="319500" cy="319500"/>
            </a:xfrm>
            <a:prstGeom prst="ellipse">
              <a:avLst/>
            </a:prstGeom>
            <a:solidFill>
              <a:srgbClr val="93B3D7"/>
            </a:solidFill>
            <a:ln w="12700" cap="flat" cmpd="sng">
              <a:solidFill>
                <a:schemeClr val="dk1"/>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cxnSp>
          <p:nvCxnSpPr>
            <p:cNvPr id="618" name="Shape 618"/>
            <p:cNvCxnSpPr>
              <a:stCxn id="604" idx="0"/>
              <a:endCxn id="617" idx="4"/>
            </p:cNvCxnSpPr>
            <p:nvPr/>
          </p:nvCxnSpPr>
          <p:spPr>
            <a:xfrm rot="10800000" flipH="1">
              <a:off x="1346948" y="2762796"/>
              <a:ext cx="2307900" cy="619500"/>
            </a:xfrm>
            <a:prstGeom prst="straightConnector1">
              <a:avLst/>
            </a:prstGeom>
            <a:noFill/>
            <a:ln w="9525" cap="flat" cmpd="sng">
              <a:solidFill>
                <a:schemeClr val="dk1"/>
              </a:solidFill>
              <a:prstDash val="solid"/>
              <a:round/>
              <a:headEnd type="none" w="med" len="med"/>
              <a:tailEnd type="none" w="med" len="med"/>
            </a:ln>
          </p:spPr>
        </p:cxnSp>
        <p:cxnSp>
          <p:nvCxnSpPr>
            <p:cNvPr id="619" name="Shape 619"/>
            <p:cNvCxnSpPr>
              <a:stCxn id="605" idx="0"/>
              <a:endCxn id="617" idx="4"/>
            </p:cNvCxnSpPr>
            <p:nvPr/>
          </p:nvCxnSpPr>
          <p:spPr>
            <a:xfrm rot="10800000" flipH="1">
              <a:off x="1646831" y="2762796"/>
              <a:ext cx="2008500" cy="619500"/>
            </a:xfrm>
            <a:prstGeom prst="straightConnector1">
              <a:avLst/>
            </a:prstGeom>
            <a:noFill/>
            <a:ln w="9525" cap="flat" cmpd="sng">
              <a:solidFill>
                <a:schemeClr val="dk1"/>
              </a:solidFill>
              <a:prstDash val="solid"/>
              <a:round/>
              <a:headEnd type="none" w="med" len="med"/>
              <a:tailEnd type="none" w="med" len="med"/>
            </a:ln>
          </p:spPr>
        </p:cxnSp>
        <p:cxnSp>
          <p:nvCxnSpPr>
            <p:cNvPr id="620" name="Shape 620"/>
            <p:cNvCxnSpPr>
              <a:stCxn id="606" idx="0"/>
              <a:endCxn id="617" idx="4"/>
            </p:cNvCxnSpPr>
            <p:nvPr/>
          </p:nvCxnSpPr>
          <p:spPr>
            <a:xfrm rot="10800000" flipH="1">
              <a:off x="1946714" y="2762796"/>
              <a:ext cx="1708500" cy="619500"/>
            </a:xfrm>
            <a:prstGeom prst="straightConnector1">
              <a:avLst/>
            </a:prstGeom>
            <a:noFill/>
            <a:ln w="9525" cap="flat" cmpd="sng">
              <a:solidFill>
                <a:schemeClr val="dk1"/>
              </a:solidFill>
              <a:prstDash val="solid"/>
              <a:round/>
              <a:headEnd type="none" w="med" len="med"/>
              <a:tailEnd type="none" w="med" len="med"/>
            </a:ln>
          </p:spPr>
        </p:cxnSp>
        <p:cxnSp>
          <p:nvCxnSpPr>
            <p:cNvPr id="621" name="Shape 621"/>
            <p:cNvCxnSpPr>
              <a:stCxn id="607" idx="0"/>
              <a:endCxn id="617" idx="4"/>
            </p:cNvCxnSpPr>
            <p:nvPr/>
          </p:nvCxnSpPr>
          <p:spPr>
            <a:xfrm rot="10800000" flipH="1">
              <a:off x="2246597" y="2762796"/>
              <a:ext cx="1408500" cy="619500"/>
            </a:xfrm>
            <a:prstGeom prst="straightConnector1">
              <a:avLst/>
            </a:prstGeom>
            <a:noFill/>
            <a:ln w="9525" cap="flat" cmpd="sng">
              <a:solidFill>
                <a:schemeClr val="dk1"/>
              </a:solidFill>
              <a:prstDash val="solid"/>
              <a:round/>
              <a:headEnd type="none" w="med" len="med"/>
              <a:tailEnd type="none" w="med" len="med"/>
            </a:ln>
          </p:spPr>
        </p:cxnSp>
        <p:cxnSp>
          <p:nvCxnSpPr>
            <p:cNvPr id="622" name="Shape 622"/>
            <p:cNvCxnSpPr>
              <a:stCxn id="608" idx="0"/>
              <a:endCxn id="617" idx="4"/>
            </p:cNvCxnSpPr>
            <p:nvPr/>
          </p:nvCxnSpPr>
          <p:spPr>
            <a:xfrm rot="10800000" flipH="1">
              <a:off x="2546480" y="2762796"/>
              <a:ext cx="1108800" cy="619500"/>
            </a:xfrm>
            <a:prstGeom prst="straightConnector1">
              <a:avLst/>
            </a:prstGeom>
            <a:noFill/>
            <a:ln w="9525" cap="flat" cmpd="sng">
              <a:solidFill>
                <a:schemeClr val="dk1"/>
              </a:solidFill>
              <a:prstDash val="solid"/>
              <a:round/>
              <a:headEnd type="none" w="med" len="med"/>
              <a:tailEnd type="none" w="med" len="med"/>
            </a:ln>
          </p:spPr>
        </p:cxnSp>
        <p:cxnSp>
          <p:nvCxnSpPr>
            <p:cNvPr id="623" name="Shape 623"/>
            <p:cNvCxnSpPr>
              <a:stCxn id="609" idx="0"/>
              <a:endCxn id="617" idx="4"/>
            </p:cNvCxnSpPr>
            <p:nvPr/>
          </p:nvCxnSpPr>
          <p:spPr>
            <a:xfrm rot="10800000" flipH="1">
              <a:off x="2846363" y="2762796"/>
              <a:ext cx="808800" cy="619500"/>
            </a:xfrm>
            <a:prstGeom prst="straightConnector1">
              <a:avLst/>
            </a:prstGeom>
            <a:noFill/>
            <a:ln w="9525" cap="flat" cmpd="sng">
              <a:solidFill>
                <a:schemeClr val="dk1"/>
              </a:solidFill>
              <a:prstDash val="solid"/>
              <a:round/>
              <a:headEnd type="none" w="med" len="med"/>
              <a:tailEnd type="none" w="med" len="med"/>
            </a:ln>
          </p:spPr>
        </p:cxnSp>
        <p:cxnSp>
          <p:nvCxnSpPr>
            <p:cNvPr id="624" name="Shape 624"/>
            <p:cNvCxnSpPr>
              <a:stCxn id="610" idx="0"/>
              <a:endCxn id="617" idx="4"/>
            </p:cNvCxnSpPr>
            <p:nvPr/>
          </p:nvCxnSpPr>
          <p:spPr>
            <a:xfrm rot="10800000" flipH="1">
              <a:off x="3146246" y="2762796"/>
              <a:ext cx="508800" cy="619500"/>
            </a:xfrm>
            <a:prstGeom prst="straightConnector1">
              <a:avLst/>
            </a:prstGeom>
            <a:noFill/>
            <a:ln w="9525" cap="flat" cmpd="sng">
              <a:solidFill>
                <a:schemeClr val="dk1"/>
              </a:solidFill>
              <a:prstDash val="solid"/>
              <a:round/>
              <a:headEnd type="none" w="med" len="med"/>
              <a:tailEnd type="none" w="med" len="med"/>
            </a:ln>
          </p:spPr>
        </p:cxnSp>
        <p:cxnSp>
          <p:nvCxnSpPr>
            <p:cNvPr id="625" name="Shape 625"/>
            <p:cNvCxnSpPr>
              <a:stCxn id="611" idx="0"/>
              <a:endCxn id="617" idx="4"/>
            </p:cNvCxnSpPr>
            <p:nvPr/>
          </p:nvCxnSpPr>
          <p:spPr>
            <a:xfrm rot="10800000" flipH="1">
              <a:off x="3446129" y="2762796"/>
              <a:ext cx="208800" cy="619500"/>
            </a:xfrm>
            <a:prstGeom prst="straightConnector1">
              <a:avLst/>
            </a:prstGeom>
            <a:noFill/>
            <a:ln w="9525" cap="flat" cmpd="sng">
              <a:solidFill>
                <a:schemeClr val="dk1"/>
              </a:solidFill>
              <a:prstDash val="solid"/>
              <a:round/>
              <a:headEnd type="none" w="med" len="med"/>
              <a:tailEnd type="none" w="med" len="med"/>
            </a:ln>
          </p:spPr>
        </p:cxnSp>
        <p:cxnSp>
          <p:nvCxnSpPr>
            <p:cNvPr id="626" name="Shape 626"/>
            <p:cNvCxnSpPr>
              <a:stCxn id="612" idx="0"/>
              <a:endCxn id="617" idx="4"/>
            </p:cNvCxnSpPr>
            <p:nvPr/>
          </p:nvCxnSpPr>
          <p:spPr>
            <a:xfrm rot="10800000">
              <a:off x="3655112" y="2762796"/>
              <a:ext cx="90900" cy="619500"/>
            </a:xfrm>
            <a:prstGeom prst="straightConnector1">
              <a:avLst/>
            </a:prstGeom>
            <a:noFill/>
            <a:ln w="9525" cap="flat" cmpd="sng">
              <a:solidFill>
                <a:schemeClr val="dk1"/>
              </a:solidFill>
              <a:prstDash val="solid"/>
              <a:round/>
              <a:headEnd type="none" w="med" len="med"/>
              <a:tailEnd type="none" w="med" len="med"/>
            </a:ln>
          </p:spPr>
        </p:cxnSp>
        <p:cxnSp>
          <p:nvCxnSpPr>
            <p:cNvPr id="627" name="Shape 627"/>
            <p:cNvCxnSpPr>
              <a:stCxn id="613" idx="0"/>
              <a:endCxn id="617" idx="4"/>
            </p:cNvCxnSpPr>
            <p:nvPr/>
          </p:nvCxnSpPr>
          <p:spPr>
            <a:xfrm rot="10800000">
              <a:off x="3654995" y="2762796"/>
              <a:ext cx="390900" cy="619500"/>
            </a:xfrm>
            <a:prstGeom prst="straightConnector1">
              <a:avLst/>
            </a:prstGeom>
            <a:noFill/>
            <a:ln w="9525" cap="flat" cmpd="sng">
              <a:solidFill>
                <a:schemeClr val="dk1"/>
              </a:solidFill>
              <a:prstDash val="solid"/>
              <a:round/>
              <a:headEnd type="none" w="med" len="med"/>
              <a:tailEnd type="none" w="med" len="med"/>
            </a:ln>
          </p:spPr>
        </p:cxnSp>
        <p:cxnSp>
          <p:nvCxnSpPr>
            <p:cNvPr id="628" name="Shape 628"/>
            <p:cNvCxnSpPr>
              <a:stCxn id="614" idx="0"/>
              <a:endCxn id="617" idx="4"/>
            </p:cNvCxnSpPr>
            <p:nvPr/>
          </p:nvCxnSpPr>
          <p:spPr>
            <a:xfrm rot="10800000">
              <a:off x="3654878" y="2762796"/>
              <a:ext cx="690900" cy="619500"/>
            </a:xfrm>
            <a:prstGeom prst="straightConnector1">
              <a:avLst/>
            </a:prstGeom>
            <a:noFill/>
            <a:ln w="9525" cap="flat" cmpd="sng">
              <a:solidFill>
                <a:schemeClr val="dk1"/>
              </a:solidFill>
              <a:prstDash val="solid"/>
              <a:round/>
              <a:headEnd type="none" w="med" len="med"/>
              <a:tailEnd type="none" w="med" len="med"/>
            </a:ln>
          </p:spPr>
        </p:cxnSp>
        <p:cxnSp>
          <p:nvCxnSpPr>
            <p:cNvPr id="629" name="Shape 629"/>
            <p:cNvCxnSpPr>
              <a:stCxn id="615" idx="0"/>
              <a:endCxn id="617" idx="4"/>
            </p:cNvCxnSpPr>
            <p:nvPr/>
          </p:nvCxnSpPr>
          <p:spPr>
            <a:xfrm rot="10800000">
              <a:off x="3655361" y="2762796"/>
              <a:ext cx="990300" cy="619500"/>
            </a:xfrm>
            <a:prstGeom prst="straightConnector1">
              <a:avLst/>
            </a:prstGeom>
            <a:noFill/>
            <a:ln w="9525" cap="flat" cmpd="sng">
              <a:solidFill>
                <a:schemeClr val="dk1"/>
              </a:solidFill>
              <a:prstDash val="solid"/>
              <a:round/>
              <a:headEnd type="none" w="med" len="med"/>
              <a:tailEnd type="none" w="med" len="med"/>
            </a:ln>
          </p:spPr>
        </p:cxnSp>
        <p:cxnSp>
          <p:nvCxnSpPr>
            <p:cNvPr id="630" name="Shape 630"/>
            <p:cNvCxnSpPr>
              <a:stCxn id="616" idx="0"/>
              <a:endCxn id="617" idx="4"/>
            </p:cNvCxnSpPr>
            <p:nvPr/>
          </p:nvCxnSpPr>
          <p:spPr>
            <a:xfrm rot="10800000">
              <a:off x="3655244" y="2762795"/>
              <a:ext cx="1290300" cy="619500"/>
            </a:xfrm>
            <a:prstGeom prst="straightConnector1">
              <a:avLst/>
            </a:prstGeom>
            <a:noFill/>
            <a:ln w="9525" cap="flat" cmpd="sng">
              <a:solidFill>
                <a:schemeClr val="dk1"/>
              </a:solidFill>
              <a:prstDash val="solid"/>
              <a:round/>
              <a:headEnd type="none" w="med" len="med"/>
              <a:tailEnd type="none" w="med" len="med"/>
            </a:ln>
          </p:spPr>
        </p:cxnSp>
        <p:grpSp>
          <p:nvGrpSpPr>
            <p:cNvPr id="631" name="Shape 631"/>
            <p:cNvGrpSpPr/>
            <p:nvPr/>
          </p:nvGrpSpPr>
          <p:grpSpPr>
            <a:xfrm>
              <a:off x="4867655" y="3666353"/>
              <a:ext cx="155565" cy="402444"/>
              <a:chOff x="4842771" y="3772319"/>
              <a:chExt cx="201300" cy="402444"/>
            </a:xfrm>
          </p:grpSpPr>
          <p:cxnSp>
            <p:nvCxnSpPr>
              <p:cNvPr id="632" name="Shape 632"/>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33" name="Shape 633"/>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34" name="Shape 634"/>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35" name="Shape 635"/>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36" name="Shape 636"/>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37" name="Shape 637"/>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38" name="Shape 638"/>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39" name="Shape 639"/>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0" name="Shape 640"/>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1" name="Shape 641"/>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2" name="Shape 642"/>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3" name="Shape 643"/>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4" name="Shape 644"/>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645" name="Shape 645"/>
            <p:cNvGrpSpPr/>
            <p:nvPr/>
          </p:nvGrpSpPr>
          <p:grpSpPr>
            <a:xfrm>
              <a:off x="4567772" y="3666353"/>
              <a:ext cx="155565" cy="402444"/>
              <a:chOff x="4842771" y="3772319"/>
              <a:chExt cx="201300" cy="402444"/>
            </a:xfrm>
          </p:grpSpPr>
          <p:cxnSp>
            <p:nvCxnSpPr>
              <p:cNvPr id="646" name="Shape 646"/>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7" name="Shape 647"/>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8" name="Shape 648"/>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49" name="Shape 649"/>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0" name="Shape 650"/>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1" name="Shape 651"/>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2" name="Shape 652"/>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3" name="Shape 653"/>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4" name="Shape 654"/>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5" name="Shape 655"/>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6" name="Shape 656"/>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7" name="Shape 657"/>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58" name="Shape 658"/>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659" name="Shape 659"/>
            <p:cNvGrpSpPr/>
            <p:nvPr/>
          </p:nvGrpSpPr>
          <p:grpSpPr>
            <a:xfrm>
              <a:off x="4267889" y="3666353"/>
              <a:ext cx="155565" cy="402444"/>
              <a:chOff x="4842771" y="3772319"/>
              <a:chExt cx="201300" cy="402444"/>
            </a:xfrm>
          </p:grpSpPr>
          <p:cxnSp>
            <p:nvCxnSpPr>
              <p:cNvPr id="660" name="Shape 660"/>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1" name="Shape 661"/>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2" name="Shape 662"/>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3" name="Shape 663"/>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4" name="Shape 664"/>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5" name="Shape 665"/>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6" name="Shape 666"/>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7" name="Shape 667"/>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8" name="Shape 668"/>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69" name="Shape 669"/>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0" name="Shape 670"/>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1" name="Shape 671"/>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2" name="Shape 672"/>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673" name="Shape 673"/>
            <p:cNvGrpSpPr/>
            <p:nvPr/>
          </p:nvGrpSpPr>
          <p:grpSpPr>
            <a:xfrm>
              <a:off x="3968006" y="3666353"/>
              <a:ext cx="155565" cy="402444"/>
              <a:chOff x="4842771" y="3772319"/>
              <a:chExt cx="201300" cy="402444"/>
            </a:xfrm>
          </p:grpSpPr>
          <p:cxnSp>
            <p:nvCxnSpPr>
              <p:cNvPr id="674" name="Shape 674"/>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5" name="Shape 675"/>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6" name="Shape 676"/>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7" name="Shape 677"/>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8" name="Shape 678"/>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79" name="Shape 679"/>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0" name="Shape 680"/>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1" name="Shape 681"/>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2" name="Shape 682"/>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3" name="Shape 683"/>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4" name="Shape 684"/>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5" name="Shape 685"/>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6" name="Shape 686"/>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687" name="Shape 687"/>
            <p:cNvGrpSpPr/>
            <p:nvPr/>
          </p:nvGrpSpPr>
          <p:grpSpPr>
            <a:xfrm>
              <a:off x="3668123" y="3666353"/>
              <a:ext cx="155565" cy="402444"/>
              <a:chOff x="4842771" y="3772319"/>
              <a:chExt cx="201300" cy="402444"/>
            </a:xfrm>
          </p:grpSpPr>
          <p:cxnSp>
            <p:nvCxnSpPr>
              <p:cNvPr id="688" name="Shape 688"/>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89" name="Shape 689"/>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0" name="Shape 690"/>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1" name="Shape 691"/>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2" name="Shape 692"/>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3" name="Shape 693"/>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4" name="Shape 694"/>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5" name="Shape 695"/>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6" name="Shape 696"/>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7" name="Shape 697"/>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8" name="Shape 698"/>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699" name="Shape 699"/>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0" name="Shape 700"/>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01" name="Shape 701"/>
            <p:cNvGrpSpPr/>
            <p:nvPr/>
          </p:nvGrpSpPr>
          <p:grpSpPr>
            <a:xfrm>
              <a:off x="3368240" y="3666353"/>
              <a:ext cx="155565" cy="402444"/>
              <a:chOff x="4842771" y="3772319"/>
              <a:chExt cx="201300" cy="402444"/>
            </a:xfrm>
          </p:grpSpPr>
          <p:cxnSp>
            <p:nvCxnSpPr>
              <p:cNvPr id="702" name="Shape 702"/>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3" name="Shape 703"/>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4" name="Shape 704"/>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5" name="Shape 705"/>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6" name="Shape 706"/>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7" name="Shape 707"/>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8" name="Shape 708"/>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09" name="Shape 709"/>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0" name="Shape 710"/>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1" name="Shape 711"/>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2" name="Shape 712"/>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3" name="Shape 713"/>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4" name="Shape 714"/>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15" name="Shape 715"/>
            <p:cNvGrpSpPr/>
            <p:nvPr/>
          </p:nvGrpSpPr>
          <p:grpSpPr>
            <a:xfrm>
              <a:off x="3068357" y="3666353"/>
              <a:ext cx="155565" cy="402444"/>
              <a:chOff x="4842771" y="3772319"/>
              <a:chExt cx="201300" cy="402444"/>
            </a:xfrm>
          </p:grpSpPr>
          <p:cxnSp>
            <p:nvCxnSpPr>
              <p:cNvPr id="716" name="Shape 716"/>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7" name="Shape 717"/>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8" name="Shape 718"/>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19" name="Shape 719"/>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0" name="Shape 720"/>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1" name="Shape 721"/>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2" name="Shape 722"/>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3" name="Shape 723"/>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4" name="Shape 724"/>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5" name="Shape 725"/>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6" name="Shape 726"/>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7" name="Shape 727"/>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28" name="Shape 728"/>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29" name="Shape 729"/>
            <p:cNvGrpSpPr/>
            <p:nvPr/>
          </p:nvGrpSpPr>
          <p:grpSpPr>
            <a:xfrm>
              <a:off x="2768473" y="3666353"/>
              <a:ext cx="155565" cy="402444"/>
              <a:chOff x="4842771" y="3772319"/>
              <a:chExt cx="201300" cy="402444"/>
            </a:xfrm>
          </p:grpSpPr>
          <p:cxnSp>
            <p:nvCxnSpPr>
              <p:cNvPr id="730" name="Shape 730"/>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1" name="Shape 731"/>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2" name="Shape 732"/>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3" name="Shape 733"/>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4" name="Shape 734"/>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5" name="Shape 735"/>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6" name="Shape 736"/>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7" name="Shape 737"/>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8" name="Shape 738"/>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39" name="Shape 739"/>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0" name="Shape 740"/>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1" name="Shape 741"/>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2" name="Shape 742"/>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43" name="Shape 743"/>
            <p:cNvGrpSpPr/>
            <p:nvPr/>
          </p:nvGrpSpPr>
          <p:grpSpPr>
            <a:xfrm>
              <a:off x="2468590" y="3666353"/>
              <a:ext cx="155565" cy="402444"/>
              <a:chOff x="4842771" y="3772319"/>
              <a:chExt cx="201300" cy="402444"/>
            </a:xfrm>
          </p:grpSpPr>
          <p:cxnSp>
            <p:nvCxnSpPr>
              <p:cNvPr id="744" name="Shape 744"/>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5" name="Shape 745"/>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6" name="Shape 746"/>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7" name="Shape 747"/>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8" name="Shape 748"/>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49" name="Shape 749"/>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0" name="Shape 750"/>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1" name="Shape 751"/>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2" name="Shape 752"/>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3" name="Shape 753"/>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4" name="Shape 754"/>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5" name="Shape 755"/>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6" name="Shape 756"/>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57" name="Shape 757"/>
            <p:cNvGrpSpPr/>
            <p:nvPr/>
          </p:nvGrpSpPr>
          <p:grpSpPr>
            <a:xfrm>
              <a:off x="2168708" y="3666353"/>
              <a:ext cx="155565" cy="402444"/>
              <a:chOff x="4842771" y="3772319"/>
              <a:chExt cx="201300" cy="402444"/>
            </a:xfrm>
          </p:grpSpPr>
          <p:cxnSp>
            <p:nvCxnSpPr>
              <p:cNvPr id="758" name="Shape 758"/>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59" name="Shape 759"/>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0" name="Shape 760"/>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1" name="Shape 761"/>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2" name="Shape 762"/>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3" name="Shape 763"/>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4" name="Shape 764"/>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5" name="Shape 765"/>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6" name="Shape 766"/>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7" name="Shape 767"/>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8" name="Shape 768"/>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69" name="Shape 769"/>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0" name="Shape 770"/>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71" name="Shape 771"/>
            <p:cNvGrpSpPr/>
            <p:nvPr/>
          </p:nvGrpSpPr>
          <p:grpSpPr>
            <a:xfrm>
              <a:off x="1868825" y="3666353"/>
              <a:ext cx="155565" cy="402444"/>
              <a:chOff x="4842771" y="3772319"/>
              <a:chExt cx="201300" cy="402444"/>
            </a:xfrm>
          </p:grpSpPr>
          <p:cxnSp>
            <p:nvCxnSpPr>
              <p:cNvPr id="772" name="Shape 772"/>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3" name="Shape 773"/>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4" name="Shape 774"/>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5" name="Shape 775"/>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6" name="Shape 776"/>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7" name="Shape 777"/>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8" name="Shape 778"/>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79" name="Shape 779"/>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0" name="Shape 780"/>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1" name="Shape 781"/>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2" name="Shape 782"/>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3" name="Shape 783"/>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4" name="Shape 784"/>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85" name="Shape 785"/>
            <p:cNvGrpSpPr/>
            <p:nvPr/>
          </p:nvGrpSpPr>
          <p:grpSpPr>
            <a:xfrm>
              <a:off x="1568942" y="3666353"/>
              <a:ext cx="155565" cy="402444"/>
              <a:chOff x="4842771" y="3772319"/>
              <a:chExt cx="201300" cy="402444"/>
            </a:xfrm>
          </p:grpSpPr>
          <p:cxnSp>
            <p:nvCxnSpPr>
              <p:cNvPr id="786" name="Shape 786"/>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7" name="Shape 787"/>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8" name="Shape 788"/>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89" name="Shape 789"/>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0" name="Shape 790"/>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1" name="Shape 791"/>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2" name="Shape 792"/>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3" name="Shape 793"/>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4" name="Shape 794"/>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5" name="Shape 795"/>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6" name="Shape 796"/>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7" name="Shape 797"/>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798" name="Shape 798"/>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nvGrpSpPr>
            <p:cNvPr id="799" name="Shape 799"/>
            <p:cNvGrpSpPr/>
            <p:nvPr/>
          </p:nvGrpSpPr>
          <p:grpSpPr>
            <a:xfrm>
              <a:off x="1269059" y="3666353"/>
              <a:ext cx="155565" cy="402444"/>
              <a:chOff x="4842771" y="3772319"/>
              <a:chExt cx="201300" cy="402444"/>
            </a:xfrm>
          </p:grpSpPr>
          <p:cxnSp>
            <p:nvCxnSpPr>
              <p:cNvPr id="800" name="Shape 800"/>
              <p:cNvCxnSpPr/>
              <p:nvPr/>
            </p:nvCxnSpPr>
            <p:spPr>
              <a:xfrm>
                <a:off x="4842771" y="377231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1" name="Shape 801"/>
              <p:cNvCxnSpPr/>
              <p:nvPr/>
            </p:nvCxnSpPr>
            <p:spPr>
              <a:xfrm>
                <a:off x="4842771" y="380565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2" name="Shape 802"/>
              <p:cNvCxnSpPr/>
              <p:nvPr/>
            </p:nvCxnSpPr>
            <p:spPr>
              <a:xfrm>
                <a:off x="4842771" y="3838993"/>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3" name="Shape 803"/>
              <p:cNvCxnSpPr/>
              <p:nvPr/>
            </p:nvCxnSpPr>
            <p:spPr>
              <a:xfrm>
                <a:off x="4842771" y="3872330"/>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4" name="Shape 804"/>
              <p:cNvCxnSpPr/>
              <p:nvPr/>
            </p:nvCxnSpPr>
            <p:spPr>
              <a:xfrm>
                <a:off x="4842771" y="3905667"/>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5" name="Shape 805"/>
              <p:cNvCxnSpPr/>
              <p:nvPr/>
            </p:nvCxnSpPr>
            <p:spPr>
              <a:xfrm>
                <a:off x="4842771" y="3939004"/>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6" name="Shape 806"/>
              <p:cNvCxnSpPr/>
              <p:nvPr/>
            </p:nvCxnSpPr>
            <p:spPr>
              <a:xfrm>
                <a:off x="4842771" y="3972341"/>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7" name="Shape 807"/>
              <p:cNvCxnSpPr/>
              <p:nvPr/>
            </p:nvCxnSpPr>
            <p:spPr>
              <a:xfrm>
                <a:off x="4842771" y="4005678"/>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8" name="Shape 808"/>
              <p:cNvCxnSpPr/>
              <p:nvPr/>
            </p:nvCxnSpPr>
            <p:spPr>
              <a:xfrm>
                <a:off x="4842771" y="4039015"/>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09" name="Shape 809"/>
              <p:cNvCxnSpPr/>
              <p:nvPr/>
            </p:nvCxnSpPr>
            <p:spPr>
              <a:xfrm>
                <a:off x="4842771" y="4072352"/>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10" name="Shape 810"/>
              <p:cNvCxnSpPr/>
              <p:nvPr/>
            </p:nvCxnSpPr>
            <p:spPr>
              <a:xfrm>
                <a:off x="4842771" y="4105689"/>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11" name="Shape 811"/>
              <p:cNvCxnSpPr/>
              <p:nvPr/>
            </p:nvCxnSpPr>
            <p:spPr>
              <a:xfrm>
                <a:off x="4842771" y="4139026"/>
                <a:ext cx="201300" cy="2400"/>
              </a:xfrm>
              <a:prstGeom prst="straightConnector1">
                <a:avLst/>
              </a:prstGeom>
              <a:noFill/>
              <a:ln w="19050" cap="rnd" cmpd="sng">
                <a:solidFill>
                  <a:srgbClr val="4A7DBA"/>
                </a:solidFill>
                <a:prstDash val="solid"/>
                <a:round/>
                <a:headEnd type="none" w="med" len="med"/>
                <a:tailEnd type="none" w="med" len="med"/>
              </a:ln>
            </p:spPr>
          </p:cxnSp>
          <p:cxnSp>
            <p:nvCxnSpPr>
              <p:cNvPr id="812" name="Shape 812"/>
              <p:cNvCxnSpPr/>
              <p:nvPr/>
            </p:nvCxnSpPr>
            <p:spPr>
              <a:xfrm>
                <a:off x="4842771" y="4172363"/>
                <a:ext cx="201300" cy="2400"/>
              </a:xfrm>
              <a:prstGeom prst="straightConnector1">
                <a:avLst/>
              </a:prstGeom>
              <a:noFill/>
              <a:ln w="19050" cap="rnd" cmpd="sng">
                <a:solidFill>
                  <a:srgbClr val="4A7DBA"/>
                </a:solidFill>
                <a:prstDash val="solid"/>
                <a:round/>
                <a:headEnd type="none" w="med" len="med"/>
                <a:tailEnd type="none" w="med" len="med"/>
              </a:ln>
            </p:spPr>
          </p:cxnSp>
        </p:grpSp>
      </p:grpSp>
      <p:sp>
        <p:nvSpPr>
          <p:cNvPr id="813" name="Shape 813"/>
          <p:cNvSpPr/>
          <p:nvPr/>
        </p:nvSpPr>
        <p:spPr>
          <a:xfrm>
            <a:off x="2757612" y="1085867"/>
            <a:ext cx="2271600" cy="684600"/>
          </a:xfrm>
          <a:prstGeom prst="bentArrow">
            <a:avLst>
              <a:gd name="adj1" fmla="val 25000"/>
              <a:gd name="adj2" fmla="val 25000"/>
              <a:gd name="adj3" fmla="val 42187"/>
              <a:gd name="adj4" fmla="val 43750"/>
            </a:avLst>
          </a:prstGeom>
          <a:solidFill>
            <a:schemeClr val="accent1"/>
          </a:solidFill>
          <a:ln w="9525" cap="flat" cmpd="sng">
            <a:solidFill>
              <a:srgbClr val="395E89"/>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38"/>
              <a:buFont typeface="Arial"/>
              <a:buNone/>
            </a:pPr>
            <a:r>
              <a:rPr lang="en" sz="1350" b="1" i="0" u="none" strike="noStrike" cap="none">
                <a:solidFill>
                  <a:schemeClr val="dk1"/>
                </a:solidFill>
                <a:latin typeface="Arial"/>
                <a:ea typeface="Arial"/>
                <a:cs typeface="Arial"/>
                <a:sym typeface="Arial"/>
              </a:rPr>
              <a:t>Network Demands</a:t>
            </a:r>
            <a:endParaRPr/>
          </a:p>
        </p:txBody>
      </p:sp>
      <p:grpSp>
        <p:nvGrpSpPr>
          <p:cNvPr id="814" name="Shape 814"/>
          <p:cNvGrpSpPr/>
          <p:nvPr/>
        </p:nvGrpSpPr>
        <p:grpSpPr>
          <a:xfrm>
            <a:off x="6198445" y="2964459"/>
            <a:ext cx="700425" cy="741315"/>
            <a:chOff x="6593017" y="4204196"/>
            <a:chExt cx="933900" cy="1054353"/>
          </a:xfrm>
        </p:grpSpPr>
        <p:sp>
          <p:nvSpPr>
            <p:cNvPr id="815" name="Shape 815"/>
            <p:cNvSpPr/>
            <p:nvPr/>
          </p:nvSpPr>
          <p:spPr>
            <a:xfrm>
              <a:off x="6593017" y="4204196"/>
              <a:ext cx="933900" cy="359400"/>
            </a:xfrm>
            <a:prstGeom prst="roundRect">
              <a:avLst>
                <a:gd name="adj" fmla="val 16667"/>
              </a:avLst>
            </a:prstGeom>
            <a:solidFill>
              <a:srgbClr val="F2F2F2"/>
            </a:solidFill>
            <a:ln w="9525" cap="flat" cmpd="sng">
              <a:solidFill>
                <a:srgbClr val="7F7F7F"/>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2B69B7"/>
                </a:buClr>
                <a:buSzPts val="338"/>
                <a:buFont typeface="Arial"/>
                <a:buNone/>
              </a:pPr>
              <a:r>
                <a:rPr lang="en" sz="1350" b="0" i="0" u="none" strike="noStrike" cap="none">
                  <a:solidFill>
                    <a:srgbClr val="2B69B7"/>
                  </a:solidFill>
                  <a:latin typeface="Arial"/>
                  <a:ea typeface="Arial"/>
                  <a:cs typeface="Arial"/>
                  <a:sym typeface="Arial"/>
                </a:rPr>
                <a:t>P4</a:t>
              </a:r>
              <a:endParaRPr/>
            </a:p>
          </p:txBody>
        </p:sp>
        <p:sp>
          <p:nvSpPr>
            <p:cNvPr id="816" name="Shape 816"/>
            <p:cNvSpPr/>
            <p:nvPr/>
          </p:nvSpPr>
          <p:spPr>
            <a:xfrm>
              <a:off x="6822025" y="4574549"/>
              <a:ext cx="439800" cy="684000"/>
            </a:xfrm>
            <a:prstGeom prst="downArrow">
              <a:avLst>
                <a:gd name="adj1" fmla="val 50000"/>
                <a:gd name="adj2" fmla="val 43764"/>
              </a:avLst>
            </a:prstGeom>
            <a:solidFill>
              <a:srgbClr val="F2F2F2"/>
            </a:solidFill>
            <a:ln w="9525" cap="flat" cmpd="sng">
              <a:solidFill>
                <a:srgbClr val="5F497A"/>
              </a:solidFill>
              <a:prstDash val="solid"/>
              <a:round/>
              <a:headEnd type="none" w="med" len="med"/>
              <a:tailEnd type="none" w="med" len="med"/>
            </a:ln>
            <a:effectLst>
              <a:outerShdw blurRad="40000" dist="23000" dir="5400000" rotWithShape="0">
                <a:srgbClr val="000000">
                  <a:alpha val="34510"/>
                </a:srgbClr>
              </a:outerShdw>
            </a:effectLst>
          </p:spPr>
          <p:txBody>
            <a:bodyPr spcFirstLastPara="1" wrap="square" lIns="48000" tIns="24000" rIns="48000" bIns="240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Arial"/>
                <a:ea typeface="Arial"/>
                <a:cs typeface="Arial"/>
                <a:sym typeface="Arial"/>
              </a:endParaRPr>
            </a:p>
          </p:txBody>
        </p:sp>
      </p:grpSp>
      <p:sp>
        <p:nvSpPr>
          <p:cNvPr id="817" name="Shape 817"/>
          <p:cNvSpPr/>
          <p:nvPr/>
        </p:nvSpPr>
        <p:spPr>
          <a:xfrm rot="10800000">
            <a:off x="4208737" y="1792030"/>
            <a:ext cx="1232100" cy="490500"/>
          </a:xfrm>
          <a:prstGeom prst="bentArrow">
            <a:avLst>
              <a:gd name="adj1" fmla="val 14777"/>
              <a:gd name="adj2" fmla="val 18757"/>
              <a:gd name="adj3" fmla="val 26729"/>
              <a:gd name="adj4" fmla="val 43750"/>
            </a:avLst>
          </a:prstGeom>
          <a:solidFill>
            <a:schemeClr val="accent1"/>
          </a:solidFill>
          <a:ln w="9525" cap="flat" cmpd="sng">
            <a:solidFill>
              <a:srgbClr val="395E89"/>
            </a:solidFill>
            <a:prstDash val="solid"/>
            <a:round/>
            <a:headEnd type="none" w="med" len="med"/>
            <a:tailEnd type="none" w="med" len="med"/>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
        <p:nvSpPr>
          <p:cNvPr id="818" name="Shape 818"/>
          <p:cNvSpPr txBox="1"/>
          <p:nvPr/>
        </p:nvSpPr>
        <p:spPr>
          <a:xfrm>
            <a:off x="4514597" y="1946195"/>
            <a:ext cx="690000" cy="210000"/>
          </a:xfrm>
          <a:prstGeom prst="rect">
            <a:avLst/>
          </a:prstGeom>
          <a:noFill/>
          <a:ln>
            <a:noFill/>
          </a:ln>
        </p:spPr>
        <p:txBody>
          <a:bodyPr spcFirstLastPara="1" wrap="square" lIns="48000" tIns="24000" rIns="48000" bIns="24000" anchor="t" anchorCtr="0">
            <a:noAutofit/>
          </a:bodyPr>
          <a:lstStyle/>
          <a:p>
            <a:pPr marL="0" marR="0" lvl="0" indent="0" algn="l" rtl="0">
              <a:lnSpc>
                <a:spcPct val="100000"/>
              </a:lnSpc>
              <a:spcBef>
                <a:spcPts val="0"/>
              </a:spcBef>
              <a:spcAft>
                <a:spcPts val="0"/>
              </a:spcAft>
              <a:buClr>
                <a:schemeClr val="dk1"/>
              </a:buClr>
              <a:buSzPts val="263"/>
              <a:buFont typeface="Arial"/>
              <a:buNone/>
            </a:pPr>
            <a:r>
              <a:rPr lang="en" sz="1050" b="0" i="0" u="none" strike="noStrike" cap="none">
                <a:solidFill>
                  <a:schemeClr val="dk1"/>
                </a:solidFill>
                <a:latin typeface="Arial"/>
                <a:ea typeface="Arial"/>
                <a:cs typeface="Arial"/>
                <a:sym typeface="Arial"/>
              </a:rPr>
              <a:t>Feedback</a:t>
            </a:r>
            <a:endParaRPr/>
          </a:p>
        </p:txBody>
      </p:sp>
      <p:pic>
        <p:nvPicPr>
          <p:cNvPr id="819" name="Shape 819" descr="p4_logotype_web.png"/>
          <p:cNvPicPr preferRelativeResize="0"/>
          <p:nvPr/>
        </p:nvPicPr>
        <p:blipFill rotWithShape="1">
          <a:blip r:embed="rId4">
            <a:alphaModFix/>
          </a:blip>
          <a:srcRect/>
          <a:stretch/>
        </p:blipFill>
        <p:spPr>
          <a:xfrm rot="-1382649">
            <a:off x="6369026" y="3995997"/>
            <a:ext cx="444845" cy="3872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P4-SDNet availability</a:t>
            </a:r>
            <a:endParaRPr lang="en-US" dirty="0"/>
          </a:p>
        </p:txBody>
      </p:sp>
      <p:sp>
        <p:nvSpPr>
          <p:cNvPr id="6" name="Content Placeholder 5"/>
          <p:cNvSpPr>
            <a:spLocks noGrp="1"/>
          </p:cNvSpPr>
          <p:nvPr>
            <p:ph sz="half" idx="1"/>
          </p:nvPr>
        </p:nvSpPr>
        <p:spPr/>
        <p:txBody>
          <a:bodyPr/>
          <a:lstStyle/>
          <a:p>
            <a:r>
              <a:rPr lang="en-US" dirty="0" smtClean="0"/>
              <a:t>Currently </a:t>
            </a:r>
            <a:r>
              <a:rPr lang="en-US" dirty="0" err="1" smtClean="0"/>
              <a:t>SDNet</a:t>
            </a:r>
            <a:r>
              <a:rPr lang="en-US" dirty="0" smtClean="0"/>
              <a:t> 2017.4 – releases aligned with </a:t>
            </a:r>
            <a:r>
              <a:rPr lang="en-US" dirty="0" err="1" smtClean="0"/>
              <a:t>Vivado</a:t>
            </a:r>
            <a:endParaRPr lang="en-US" dirty="0" smtClean="0"/>
          </a:p>
          <a:p>
            <a:endParaRPr lang="en-US" dirty="0"/>
          </a:p>
          <a:p>
            <a:r>
              <a:rPr lang="en-US" dirty="0" smtClean="0"/>
              <a:t>Documentation and download: </a:t>
            </a:r>
            <a:r>
              <a:rPr lang="en-US" dirty="0" smtClean="0">
                <a:hlinkClick r:id="rId2"/>
              </a:rPr>
              <a:t>https://www.xilinx.com/sdnet</a:t>
            </a:r>
            <a:endParaRPr lang="en-US" dirty="0" smtClean="0"/>
          </a:p>
          <a:p>
            <a:endParaRPr lang="en-US" dirty="0"/>
          </a:p>
          <a:p>
            <a:r>
              <a:rPr lang="en-US" dirty="0" smtClean="0"/>
              <a:t>License required</a:t>
            </a:r>
          </a:p>
          <a:p>
            <a:pPr lvl="1"/>
            <a:r>
              <a:rPr lang="en-US" dirty="0" smtClean="0"/>
              <a:t>Donation possible via Xilinx University Program request</a:t>
            </a:r>
          </a:p>
          <a:p>
            <a:pPr lvl="1"/>
            <a:r>
              <a:rPr lang="en-US" dirty="0"/>
              <a:t>A</a:t>
            </a:r>
            <a:r>
              <a:rPr lang="en-US" dirty="0" smtClean="0"/>
              <a:t>round 40 research groups worldwide have licenses today</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90</a:t>
            </a:fld>
            <a:endParaRPr lang="en-US" dirty="0">
              <a:solidFill>
                <a:prstClr val="black">
                  <a:tint val="75000"/>
                </a:prstClr>
              </a:solidFill>
            </a:endParaRPr>
          </a:p>
        </p:txBody>
      </p:sp>
    </p:spTree>
    <p:extLst>
      <p:ext uri="{BB962C8B-B14F-4D97-AF65-F5344CB8AC3E}">
        <p14:creationId xmlns:p14="http://schemas.microsoft.com/office/powerpoint/2010/main" val="28596612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91</a:t>
            </a:fld>
            <a:endParaRPr lang="en-US" dirty="0">
              <a:solidFill>
                <a:prstClr val="black">
                  <a:tint val="75000"/>
                </a:prstClr>
              </a:solidFill>
            </a:endParaRPr>
          </a:p>
        </p:txBody>
      </p:sp>
      <p:pic>
        <p:nvPicPr>
          <p:cNvPr id="6" name="Picture 6" descr="NetFPGA_Logo.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29623" y="1563962"/>
            <a:ext cx="4513991" cy="1281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1453680" y="2543023"/>
            <a:ext cx="6265875" cy="1524072"/>
          </a:xfrm>
          <a:prstGeom prst="rect">
            <a:avLst/>
          </a:prstGeom>
        </p:spPr>
        <p:txBody>
          <a:bodyPr anchor="ctr"/>
          <a:lstStyle>
            <a:lvl1pPr algn="l" defTabSz="685644" rtl="0" eaLnBrk="1" latinLnBrk="0" hangingPunct="1">
              <a:spcBef>
                <a:spcPct val="0"/>
              </a:spcBef>
              <a:buNone/>
              <a:defRPr sz="2700" b="1" kern="1200">
                <a:solidFill>
                  <a:schemeClr val="tx1"/>
                </a:solidFill>
                <a:latin typeface="+mj-lt"/>
                <a:ea typeface="+mj-ea"/>
                <a:cs typeface="+mj-cs"/>
              </a:defRPr>
            </a:lvl1pPr>
          </a:lstStyle>
          <a:p>
            <a:pPr algn="ctr">
              <a:buClrTx/>
              <a:buFontTx/>
            </a:pPr>
            <a:r>
              <a:rPr lang="en-US" sz="4400" smtClean="0">
                <a:latin typeface="Arial" charset="0"/>
              </a:rPr>
              <a:t>Overview</a:t>
            </a:r>
            <a:endParaRPr lang="en-US" sz="4400" dirty="0">
              <a:latin typeface="Arial" charset="0"/>
            </a:endParaRPr>
          </a:p>
        </p:txBody>
      </p:sp>
    </p:spTree>
    <p:extLst>
      <p:ext uri="{BB962C8B-B14F-4D97-AF65-F5344CB8AC3E}">
        <p14:creationId xmlns:p14="http://schemas.microsoft.com/office/powerpoint/2010/main" val="142219113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NetFPGA</a:t>
            </a:r>
            <a:r>
              <a:rPr lang="en-US" dirty="0" smtClean="0"/>
              <a:t> = Networked FPGA</a:t>
            </a:r>
            <a:endParaRPr lang="en-US" dirty="0"/>
          </a:p>
        </p:txBody>
      </p:sp>
      <p:sp>
        <p:nvSpPr>
          <p:cNvPr id="3" name="Content Placeholder 2"/>
          <p:cNvSpPr>
            <a:spLocks noGrp="1"/>
          </p:cNvSpPr>
          <p:nvPr>
            <p:ph sz="half" idx="1"/>
          </p:nvPr>
        </p:nvSpPr>
        <p:spPr>
          <a:xfrm>
            <a:off x="152400" y="742951"/>
            <a:ext cx="8686800" cy="1001182"/>
          </a:xfrm>
        </p:spPr>
        <p:txBody>
          <a:bodyPr/>
          <a:lstStyle/>
          <a:p>
            <a:r>
              <a:rPr lang="en-US" dirty="0" smtClean="0"/>
              <a:t>A line-rate, flexible, </a:t>
            </a:r>
            <a:r>
              <a:rPr lang="en-US" u="sng" dirty="0" smtClean="0"/>
              <a:t>open networking platform</a:t>
            </a:r>
            <a:r>
              <a:rPr lang="en-US" dirty="0" smtClean="0"/>
              <a:t> for teaching and research</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92</a:t>
            </a:fld>
            <a:endParaRPr lang="en-US" dirty="0">
              <a:solidFill>
                <a:prstClr val="black">
                  <a:tint val="75000"/>
                </a:prstClr>
              </a:solidFill>
            </a:endParaRPr>
          </a:p>
        </p:txBody>
      </p:sp>
      <p:pic>
        <p:nvPicPr>
          <p:cNvPr id="5" name="Picture 5"/>
          <p:cNvPicPr>
            <a:picLocks noChangeAspect="1" noChangeArrowheads="1"/>
          </p:cNvPicPr>
          <p:nvPr/>
        </p:nvPicPr>
        <p:blipFill rotWithShape="1">
          <a:blip r:embed="rId2"/>
          <a:srcRect l="46614"/>
          <a:stretch/>
        </p:blipFill>
        <p:spPr bwMode="auto">
          <a:xfrm>
            <a:off x="4559119" y="1686526"/>
            <a:ext cx="3445933" cy="2953657"/>
          </a:xfrm>
          <a:prstGeom prst="rect">
            <a:avLst/>
          </a:prstGeom>
          <a:noFill/>
          <a:ln w="9525">
            <a:noFill/>
            <a:miter lim="800000"/>
            <a:headEnd/>
            <a:tailEnd/>
          </a:ln>
          <a:effectLst/>
        </p:spPr>
      </p:pic>
      <p:pic>
        <p:nvPicPr>
          <p:cNvPr id="6" name="Picture 5" descr="http://www.digilentinc.com/Data/Products/NETFPGA-1G-CML/NetFPGA7-obl-6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428" y="1563456"/>
            <a:ext cx="2307544" cy="1599898"/>
          </a:xfrm>
          <a:prstGeom prst="rect">
            <a:avLst/>
          </a:prstGeom>
          <a:solidFill>
            <a:schemeClr val="bg1"/>
          </a:solidFill>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59" y="3163354"/>
            <a:ext cx="3201882" cy="1749829"/>
          </a:xfrm>
          <a:prstGeom prst="rect">
            <a:avLst/>
          </a:prstGeom>
        </p:spPr>
      </p:pic>
    </p:spTree>
    <p:extLst>
      <p:ext uri="{BB962C8B-B14F-4D97-AF65-F5344CB8AC3E}">
        <p14:creationId xmlns:p14="http://schemas.microsoft.com/office/powerpoint/2010/main" val="17361621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NetFPGA</a:t>
            </a:r>
            <a:r>
              <a:rPr lang="en-US" dirty="0" smtClean="0"/>
              <a:t> Family of Boards</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93</a:t>
            </a:fld>
            <a:endParaRPr lang="en-US" dirty="0">
              <a:solidFill>
                <a:prstClr val="black">
                  <a:tint val="75000"/>
                </a:prstClr>
              </a:solidFill>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3734" y="826908"/>
            <a:ext cx="3242733" cy="1673582"/>
          </a:xfrm>
          <a:prstGeom prst="rect">
            <a:avLst/>
          </a:prstGeom>
          <a:noFill/>
          <a:ln>
            <a:noFill/>
          </a:ln>
          <a:scene3d>
            <a:camera prst="perspectiveHeroicExtremeLeftFacing"/>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http://www.digilentinc.com/Data/Products/NETFPGA-1G-CML/NetFPGA7-obl-6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259" y="2848185"/>
            <a:ext cx="2444745" cy="169502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7" name="Group 23"/>
          <p:cNvGrpSpPr>
            <a:grpSpLocks/>
          </p:cNvGrpSpPr>
          <p:nvPr/>
        </p:nvGrpSpPr>
        <p:grpSpPr bwMode="auto">
          <a:xfrm>
            <a:off x="683881" y="758008"/>
            <a:ext cx="2668919" cy="1479687"/>
            <a:chOff x="3168" y="2496"/>
            <a:chExt cx="2352" cy="1250"/>
          </a:xfrm>
        </p:grpSpPr>
        <p:pic>
          <p:nvPicPr>
            <p:cNvPr id="18" name="Content Placeholder 4" descr="NetFPGA_upright.jpg"/>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168" y="2496"/>
              <a:ext cx="2352" cy="1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Text Box 25"/>
            <p:cNvSpPr txBox="1">
              <a:spLocks noChangeArrowheads="1"/>
            </p:cNvSpPr>
            <p:nvPr/>
          </p:nvSpPr>
          <p:spPr bwMode="auto">
            <a:xfrm>
              <a:off x="3888" y="3513"/>
              <a:ext cx="116" cy="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zh-CN" sz="1800" b="0">
                <a:solidFill>
                  <a:srgbClr val="000000"/>
                </a:solidFill>
                <a:ea typeface="SimSun" panose="02010600030101010101" pitchFamily="2" charset="-122"/>
              </a:endParaRPr>
            </a:p>
          </p:txBody>
        </p:sp>
      </p:grpSp>
      <p:sp>
        <p:nvSpPr>
          <p:cNvPr id="20" name="TextBox 19"/>
          <p:cNvSpPr txBox="1"/>
          <p:nvPr/>
        </p:nvSpPr>
        <p:spPr>
          <a:xfrm>
            <a:off x="1073729" y="5908379"/>
            <a:ext cx="2886368" cy="369332"/>
          </a:xfrm>
          <a:prstGeom prst="rect">
            <a:avLst/>
          </a:prstGeom>
          <a:noFill/>
        </p:spPr>
        <p:txBody>
          <a:bodyPr wrap="none" rtlCol="0">
            <a:spAutoFit/>
          </a:bodyPr>
          <a:lstStyle/>
          <a:p>
            <a:r>
              <a:rPr lang="en-GB" sz="1800" dirty="0" smtClean="0">
                <a:solidFill>
                  <a:schemeClr val="accent2">
                    <a:lumMod val="50000"/>
                  </a:schemeClr>
                </a:solidFill>
              </a:rPr>
              <a:t>NetFPGA-1G-CML (2014)</a:t>
            </a:r>
            <a:endParaRPr lang="en-GB" sz="1800" dirty="0">
              <a:solidFill>
                <a:schemeClr val="accent2">
                  <a:lumMod val="50000"/>
                </a:schemeClr>
              </a:solidFill>
            </a:endParaRPr>
          </a:p>
        </p:txBody>
      </p:sp>
      <p:sp>
        <p:nvSpPr>
          <p:cNvPr id="21" name="TextBox 20"/>
          <p:cNvSpPr txBox="1"/>
          <p:nvPr/>
        </p:nvSpPr>
        <p:spPr>
          <a:xfrm>
            <a:off x="5483106" y="2420972"/>
            <a:ext cx="2441694" cy="369332"/>
          </a:xfrm>
          <a:prstGeom prst="rect">
            <a:avLst/>
          </a:prstGeom>
          <a:noFill/>
        </p:spPr>
        <p:txBody>
          <a:bodyPr wrap="none" rtlCol="0">
            <a:spAutoFit/>
          </a:bodyPr>
          <a:lstStyle/>
          <a:p>
            <a:r>
              <a:rPr lang="en-GB" sz="1800" dirty="0" smtClean="0">
                <a:solidFill>
                  <a:schemeClr val="accent2">
                    <a:lumMod val="50000"/>
                  </a:schemeClr>
                </a:solidFill>
              </a:rPr>
              <a:t>NetFPGA-10G (2010)</a:t>
            </a:r>
            <a:endParaRPr lang="en-GB" sz="1800" dirty="0">
              <a:solidFill>
                <a:schemeClr val="accent2">
                  <a:lumMod val="50000"/>
                </a:schemeClr>
              </a:solidFill>
            </a:endParaRPr>
          </a:p>
        </p:txBody>
      </p:sp>
      <p:sp>
        <p:nvSpPr>
          <p:cNvPr id="22" name="TextBox 21"/>
          <p:cNvSpPr txBox="1"/>
          <p:nvPr/>
        </p:nvSpPr>
        <p:spPr>
          <a:xfrm>
            <a:off x="6147758" y="5908379"/>
            <a:ext cx="2651110" cy="369332"/>
          </a:xfrm>
          <a:prstGeom prst="rect">
            <a:avLst/>
          </a:prstGeom>
          <a:noFill/>
        </p:spPr>
        <p:txBody>
          <a:bodyPr wrap="none" rtlCol="0">
            <a:spAutoFit/>
          </a:bodyPr>
          <a:lstStyle/>
          <a:p>
            <a:r>
              <a:rPr lang="en-GB" sz="1800" dirty="0" err="1" smtClean="0">
                <a:solidFill>
                  <a:schemeClr val="accent2">
                    <a:lumMod val="50000"/>
                  </a:schemeClr>
                </a:solidFill>
              </a:rPr>
              <a:t>NetFPGA</a:t>
            </a:r>
            <a:r>
              <a:rPr lang="en-GB" sz="1800" dirty="0" smtClean="0">
                <a:solidFill>
                  <a:schemeClr val="accent2">
                    <a:lumMod val="50000"/>
                  </a:schemeClr>
                </a:solidFill>
              </a:rPr>
              <a:t> SUME (2014)</a:t>
            </a:r>
            <a:endParaRPr lang="en-GB" sz="1800" dirty="0">
              <a:solidFill>
                <a:schemeClr val="accent2">
                  <a:lumMod val="50000"/>
                </a:schemeClr>
              </a:solidFill>
            </a:endParaRPr>
          </a:p>
        </p:txBody>
      </p:sp>
      <p:sp>
        <p:nvSpPr>
          <p:cNvPr id="23" name="Down Arrow 22"/>
          <p:cNvSpPr/>
          <p:nvPr/>
        </p:nvSpPr>
        <p:spPr bwMode="auto">
          <a:xfrm>
            <a:off x="1865644" y="2342066"/>
            <a:ext cx="351988" cy="518268"/>
          </a:xfrm>
          <a:prstGeom prst="downArrow">
            <a:avLst/>
          </a:prstGeom>
          <a:gradFill>
            <a:gsLst>
              <a:gs pos="0">
                <a:schemeClr val="accent1">
                  <a:lumMod val="5000"/>
                  <a:lumOff val="95000"/>
                </a:schemeClr>
              </a:gs>
              <a:gs pos="74000">
                <a:srgbClr val="00B0F0"/>
              </a:gs>
              <a:gs pos="83000">
                <a:srgbClr val="00B0F0"/>
              </a:gs>
              <a:gs pos="100000">
                <a:srgbClr val="0070C0"/>
              </a:gs>
            </a:gsLst>
            <a:lin ang="5400000" scaled="1"/>
          </a:gradFill>
          <a:ln w="31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3200" b="1" i="0" u="none" strike="noStrike" cap="none" normalizeH="0" baseline="0" smtClean="0">
              <a:ln>
                <a:noFill/>
              </a:ln>
              <a:solidFill>
                <a:srgbClr val="008000"/>
              </a:solidFill>
              <a:effectLst/>
              <a:latin typeface="Arial"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3734" y="2753503"/>
            <a:ext cx="3499221" cy="1912324"/>
          </a:xfrm>
          <a:prstGeom prst="rect">
            <a:avLst/>
          </a:prstGeom>
        </p:spPr>
      </p:pic>
      <p:sp>
        <p:nvSpPr>
          <p:cNvPr id="25" name="TextBox 24"/>
          <p:cNvSpPr txBox="1"/>
          <p:nvPr/>
        </p:nvSpPr>
        <p:spPr>
          <a:xfrm>
            <a:off x="1073729" y="1972734"/>
            <a:ext cx="2287806" cy="369332"/>
          </a:xfrm>
          <a:prstGeom prst="rect">
            <a:avLst/>
          </a:prstGeom>
          <a:noFill/>
        </p:spPr>
        <p:txBody>
          <a:bodyPr wrap="none" rtlCol="0">
            <a:spAutoFit/>
          </a:bodyPr>
          <a:lstStyle/>
          <a:p>
            <a:r>
              <a:rPr lang="en-GB" sz="1800" dirty="0" smtClean="0">
                <a:solidFill>
                  <a:schemeClr val="accent2">
                    <a:lumMod val="50000"/>
                  </a:schemeClr>
                </a:solidFill>
              </a:rPr>
              <a:t>NetFPGA-1G (2006)</a:t>
            </a:r>
            <a:endParaRPr lang="en-GB" sz="1800" dirty="0">
              <a:solidFill>
                <a:schemeClr val="accent2">
                  <a:lumMod val="50000"/>
                </a:schemeClr>
              </a:solidFill>
            </a:endParaRPr>
          </a:p>
        </p:txBody>
      </p:sp>
      <p:sp>
        <p:nvSpPr>
          <p:cNvPr id="26" name="TextBox 25"/>
          <p:cNvSpPr txBox="1"/>
          <p:nvPr/>
        </p:nvSpPr>
        <p:spPr>
          <a:xfrm>
            <a:off x="791599" y="4399936"/>
            <a:ext cx="2852063" cy="369332"/>
          </a:xfrm>
          <a:prstGeom prst="rect">
            <a:avLst/>
          </a:prstGeom>
          <a:noFill/>
        </p:spPr>
        <p:txBody>
          <a:bodyPr wrap="none" rtlCol="0">
            <a:spAutoFit/>
          </a:bodyPr>
          <a:lstStyle/>
          <a:p>
            <a:r>
              <a:rPr lang="en-GB" sz="1800" dirty="0" smtClean="0">
                <a:solidFill>
                  <a:schemeClr val="accent2">
                    <a:lumMod val="50000"/>
                  </a:schemeClr>
                </a:solidFill>
              </a:rPr>
              <a:t>NetFPGA-1G-CML (2014)</a:t>
            </a:r>
            <a:endParaRPr lang="en-GB" sz="1800" dirty="0">
              <a:solidFill>
                <a:schemeClr val="accent2">
                  <a:lumMod val="50000"/>
                </a:schemeClr>
              </a:solidFill>
            </a:endParaRPr>
          </a:p>
        </p:txBody>
      </p:sp>
      <p:sp>
        <p:nvSpPr>
          <p:cNvPr id="27" name="TextBox 26"/>
          <p:cNvSpPr txBox="1"/>
          <p:nvPr/>
        </p:nvSpPr>
        <p:spPr>
          <a:xfrm>
            <a:off x="5483106" y="4384368"/>
            <a:ext cx="2634054" cy="369332"/>
          </a:xfrm>
          <a:prstGeom prst="rect">
            <a:avLst/>
          </a:prstGeom>
          <a:noFill/>
        </p:spPr>
        <p:txBody>
          <a:bodyPr wrap="none" rtlCol="0">
            <a:spAutoFit/>
          </a:bodyPr>
          <a:lstStyle/>
          <a:p>
            <a:r>
              <a:rPr lang="en-GB" sz="1800" dirty="0" err="1" smtClean="0">
                <a:solidFill>
                  <a:schemeClr val="accent2">
                    <a:lumMod val="50000"/>
                  </a:schemeClr>
                </a:solidFill>
              </a:rPr>
              <a:t>NetFPGA</a:t>
            </a:r>
            <a:r>
              <a:rPr lang="en-GB" sz="1800" dirty="0">
                <a:solidFill>
                  <a:schemeClr val="accent2">
                    <a:lumMod val="50000"/>
                  </a:schemeClr>
                </a:solidFill>
              </a:rPr>
              <a:t>-</a:t>
            </a:r>
            <a:r>
              <a:rPr lang="en-GB" sz="1800" dirty="0" smtClean="0">
                <a:solidFill>
                  <a:schemeClr val="accent2">
                    <a:lumMod val="50000"/>
                  </a:schemeClr>
                </a:solidFill>
              </a:rPr>
              <a:t>SUME (2014)</a:t>
            </a:r>
            <a:endParaRPr lang="en-GB" sz="1800" dirty="0">
              <a:solidFill>
                <a:schemeClr val="accent2">
                  <a:lumMod val="50000"/>
                </a:schemeClr>
              </a:solidFill>
            </a:endParaRPr>
          </a:p>
        </p:txBody>
      </p:sp>
    </p:spTree>
    <p:extLst>
      <p:ext uri="{BB962C8B-B14F-4D97-AF65-F5344CB8AC3E}">
        <p14:creationId xmlns:p14="http://schemas.microsoft.com/office/powerpoint/2010/main" val="63505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animBg="1"/>
      <p:bldP spid="25" grpId="0"/>
      <p:bldP spid="26" grpId="0"/>
      <p:bldP spid="2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NetFPGA</a:t>
            </a:r>
            <a:r>
              <a:rPr lang="en-US" dirty="0" smtClean="0"/>
              <a:t> board</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94</a:t>
            </a:fld>
            <a:endParaRPr lang="en-US" dirty="0">
              <a:solidFill>
                <a:prstClr val="black">
                  <a:tint val="75000"/>
                </a:prstClr>
              </a:solidFill>
            </a:endParaRPr>
          </a:p>
        </p:txBody>
      </p:sp>
      <p:grpSp>
        <p:nvGrpSpPr>
          <p:cNvPr id="5" name="Group 26"/>
          <p:cNvGrpSpPr>
            <a:grpSpLocks/>
          </p:cNvGrpSpPr>
          <p:nvPr/>
        </p:nvGrpSpPr>
        <p:grpSpPr bwMode="auto">
          <a:xfrm>
            <a:off x="5938998" y="782106"/>
            <a:ext cx="2510735" cy="2040895"/>
            <a:chOff x="3408" y="734"/>
            <a:chExt cx="1824" cy="1522"/>
          </a:xfrm>
        </p:grpSpPr>
        <p:pic>
          <p:nvPicPr>
            <p:cNvPr id="6" name="Picture 5" descr="NetFPGA_system_t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8" y="734"/>
              <a:ext cx="1824" cy="1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28"/>
            <p:cNvSpPr txBox="1">
              <a:spLocks noChangeArrowheads="1"/>
            </p:cNvSpPr>
            <p:nvPr/>
          </p:nvSpPr>
          <p:spPr bwMode="auto">
            <a:xfrm>
              <a:off x="3620" y="2025"/>
              <a:ext cx="1268"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zh-CN" sz="1800" b="0" dirty="0">
                  <a:solidFill>
                    <a:srgbClr val="000000"/>
                  </a:solidFill>
                  <a:ea typeface="SimSun" panose="02010600030101010101" pitchFamily="2" charset="-122"/>
                </a:rPr>
                <a:t>PC with </a:t>
              </a:r>
              <a:r>
                <a:rPr lang="en-US" altLang="zh-CN" sz="1800" b="0" dirty="0" err="1">
                  <a:solidFill>
                    <a:srgbClr val="000000"/>
                  </a:solidFill>
                  <a:ea typeface="SimSun" panose="02010600030101010101" pitchFamily="2" charset="-122"/>
                </a:rPr>
                <a:t>NetFPGA</a:t>
              </a:r>
              <a:endParaRPr lang="en-US" altLang="zh-CN" sz="1800" b="0" dirty="0">
                <a:solidFill>
                  <a:srgbClr val="000000"/>
                </a:solidFill>
                <a:ea typeface="SimSun" panose="02010600030101010101" pitchFamily="2" charset="-122"/>
              </a:endParaRPr>
            </a:p>
          </p:txBody>
        </p:sp>
      </p:grpSp>
      <p:sp>
        <p:nvSpPr>
          <p:cNvPr id="8" name="Freeform 29"/>
          <p:cNvSpPr>
            <a:spLocks/>
          </p:cNvSpPr>
          <p:nvPr/>
        </p:nvSpPr>
        <p:spPr bwMode="auto">
          <a:xfrm>
            <a:off x="6208532" y="1429200"/>
            <a:ext cx="895001" cy="931941"/>
          </a:xfrm>
          <a:custGeom>
            <a:avLst/>
            <a:gdLst>
              <a:gd name="T0" fmla="*/ 0 w 768"/>
              <a:gd name="T1" fmla="*/ 0 h 576"/>
              <a:gd name="T2" fmla="*/ 2147483646 w 768"/>
              <a:gd name="T3" fmla="*/ 2147483646 h 576"/>
              <a:gd name="T4" fmla="*/ 2147483646 w 768"/>
              <a:gd name="T5" fmla="*/ 2147483646 h 576"/>
              <a:gd name="T6" fmla="*/ 0 w 768"/>
              <a:gd name="T7" fmla="*/ 2147483646 h 576"/>
              <a:gd name="T8" fmla="*/ 0 w 768"/>
              <a:gd name="T9" fmla="*/ 0 h 576"/>
              <a:gd name="T10" fmla="*/ 0 60000 65536"/>
              <a:gd name="T11" fmla="*/ 0 60000 65536"/>
              <a:gd name="T12" fmla="*/ 0 60000 65536"/>
              <a:gd name="T13" fmla="*/ 0 60000 65536"/>
              <a:gd name="T14" fmla="*/ 0 60000 65536"/>
              <a:gd name="T15" fmla="*/ 0 w 768"/>
              <a:gd name="T16" fmla="*/ 0 h 576"/>
              <a:gd name="T17" fmla="*/ 768 w 768"/>
              <a:gd name="T18" fmla="*/ 576 h 576"/>
            </a:gdLst>
            <a:ahLst/>
            <a:cxnLst>
              <a:cxn ang="T10">
                <a:pos x="T0" y="T1"/>
              </a:cxn>
              <a:cxn ang="T11">
                <a:pos x="T2" y="T3"/>
              </a:cxn>
              <a:cxn ang="T12">
                <a:pos x="T4" y="T5"/>
              </a:cxn>
              <a:cxn ang="T13">
                <a:pos x="T6" y="T7"/>
              </a:cxn>
              <a:cxn ang="T14">
                <a:pos x="T8" y="T9"/>
              </a:cxn>
            </a:cxnLst>
            <a:rect l="T15" t="T16" r="T17" b="T18"/>
            <a:pathLst>
              <a:path w="768" h="576">
                <a:moveTo>
                  <a:pt x="0" y="0"/>
                </a:moveTo>
                <a:lnTo>
                  <a:pt x="768" y="144"/>
                </a:lnTo>
                <a:lnTo>
                  <a:pt x="768" y="576"/>
                </a:lnTo>
                <a:lnTo>
                  <a:pt x="0" y="384"/>
                </a:lnTo>
                <a:lnTo>
                  <a:pt x="0" y="0"/>
                </a:lnTo>
                <a:close/>
              </a:path>
            </a:pathLst>
          </a:custGeom>
          <a:noFill/>
          <a:ln w="381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GB"/>
          </a:p>
        </p:txBody>
      </p:sp>
      <p:sp>
        <p:nvSpPr>
          <p:cNvPr id="9" name="TextBox 29"/>
          <p:cNvSpPr txBox="1">
            <a:spLocks noChangeArrowheads="1"/>
          </p:cNvSpPr>
          <p:nvPr/>
        </p:nvSpPr>
        <p:spPr bwMode="auto">
          <a:xfrm>
            <a:off x="237067" y="866450"/>
            <a:ext cx="2033373"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zh-CN" sz="2000" dirty="0" smtClean="0">
                <a:solidFill>
                  <a:srgbClr val="3333CC"/>
                </a:solidFill>
                <a:ea typeface="SimSun" panose="02010600030101010101" pitchFamily="2" charset="-122"/>
              </a:rPr>
              <a:t>Networking Software</a:t>
            </a:r>
            <a:r>
              <a:rPr lang="en-US" altLang="zh-CN" sz="2000" dirty="0">
                <a:solidFill>
                  <a:srgbClr val="3333CC"/>
                </a:solidFill>
                <a:ea typeface="SimSun" panose="02010600030101010101" pitchFamily="2" charset="-122"/>
              </a:rPr>
              <a:t> </a:t>
            </a:r>
            <a:r>
              <a:rPr lang="en-US" altLang="zh-CN" sz="2000" dirty="0" smtClean="0">
                <a:solidFill>
                  <a:srgbClr val="3333CC"/>
                </a:solidFill>
                <a:ea typeface="SimSun" panose="02010600030101010101" pitchFamily="2" charset="-122"/>
              </a:rPr>
              <a:t>running </a:t>
            </a:r>
            <a:r>
              <a:rPr lang="en-US" altLang="zh-CN" sz="2000" dirty="0">
                <a:solidFill>
                  <a:srgbClr val="3333CC"/>
                </a:solidFill>
                <a:ea typeface="SimSun" panose="02010600030101010101" pitchFamily="2" charset="-122"/>
              </a:rPr>
              <a:t>on a </a:t>
            </a:r>
            <a:r>
              <a:rPr lang="en-US" altLang="zh-CN" sz="2000" dirty="0" smtClean="0">
                <a:solidFill>
                  <a:srgbClr val="3333CC"/>
                </a:solidFill>
                <a:ea typeface="SimSun" panose="02010600030101010101" pitchFamily="2" charset="-122"/>
              </a:rPr>
              <a:t> standard </a:t>
            </a:r>
            <a:r>
              <a:rPr lang="en-US" altLang="zh-CN" sz="2000" dirty="0">
                <a:solidFill>
                  <a:srgbClr val="3333CC"/>
                </a:solidFill>
                <a:ea typeface="SimSun" panose="02010600030101010101" pitchFamily="2" charset="-122"/>
              </a:rPr>
              <a:t>PC </a:t>
            </a:r>
            <a:br>
              <a:rPr lang="en-US" altLang="zh-CN" sz="2000" dirty="0">
                <a:solidFill>
                  <a:srgbClr val="3333CC"/>
                </a:solidFill>
                <a:ea typeface="SimSun" panose="02010600030101010101" pitchFamily="2" charset="-122"/>
              </a:rPr>
            </a:br>
            <a:endParaRPr lang="en-US" altLang="zh-CN" sz="2000" dirty="0">
              <a:solidFill>
                <a:srgbClr val="3333CC"/>
              </a:solidFill>
              <a:ea typeface="SimSun" panose="02010600030101010101" pitchFamily="2" charset="-122"/>
            </a:endParaRPr>
          </a:p>
        </p:txBody>
      </p:sp>
      <p:sp>
        <p:nvSpPr>
          <p:cNvPr id="10" name="TextBox 30"/>
          <p:cNvSpPr txBox="1">
            <a:spLocks noChangeArrowheads="1"/>
          </p:cNvSpPr>
          <p:nvPr/>
        </p:nvSpPr>
        <p:spPr bwMode="auto">
          <a:xfrm>
            <a:off x="73378" y="2995759"/>
            <a:ext cx="257799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zh-CN" sz="2000" dirty="0">
                <a:solidFill>
                  <a:srgbClr val="C00000"/>
                </a:solidFill>
                <a:ea typeface="SimSun" panose="02010600030101010101" pitchFamily="2" charset="-122"/>
              </a:rPr>
              <a:t>A hardware </a:t>
            </a:r>
            <a:r>
              <a:rPr lang="en-US" altLang="zh-CN" sz="2000" dirty="0" smtClean="0">
                <a:solidFill>
                  <a:srgbClr val="C00000"/>
                </a:solidFill>
                <a:ea typeface="SimSun" panose="02010600030101010101" pitchFamily="2" charset="-122"/>
              </a:rPr>
              <a:t> accelerator</a:t>
            </a:r>
            <a:r>
              <a:rPr lang="en-US" altLang="zh-CN" sz="2000" dirty="0">
                <a:solidFill>
                  <a:srgbClr val="C00000"/>
                </a:solidFill>
                <a:ea typeface="SimSun" panose="02010600030101010101" pitchFamily="2" charset="-122"/>
              </a:rPr>
              <a:t> </a:t>
            </a:r>
            <a:r>
              <a:rPr lang="en-US" altLang="zh-CN" sz="2000" dirty="0" smtClean="0">
                <a:solidFill>
                  <a:srgbClr val="C00000"/>
                </a:solidFill>
                <a:ea typeface="SimSun" panose="02010600030101010101" pitchFamily="2" charset="-122"/>
              </a:rPr>
              <a:t>built </a:t>
            </a:r>
            <a:r>
              <a:rPr lang="en-US" altLang="zh-CN" sz="2000">
                <a:solidFill>
                  <a:srgbClr val="C00000"/>
                </a:solidFill>
                <a:ea typeface="SimSun" panose="02010600030101010101" pitchFamily="2" charset="-122"/>
              </a:rPr>
              <a:t>with </a:t>
            </a:r>
            <a:r>
              <a:rPr lang="en-US" altLang="zh-CN" sz="2000" smtClean="0">
                <a:solidFill>
                  <a:srgbClr val="C00000"/>
                </a:solidFill>
                <a:ea typeface="SimSun" panose="02010600030101010101" pitchFamily="2" charset="-122"/>
              </a:rPr>
              <a:t>FPGA driving </a:t>
            </a:r>
            <a:r>
              <a:rPr lang="en-US" altLang="zh-CN" sz="2000" dirty="0" smtClean="0">
                <a:solidFill>
                  <a:srgbClr val="C00000"/>
                </a:solidFill>
                <a:ea typeface="SimSun" panose="02010600030101010101" pitchFamily="2" charset="-122"/>
              </a:rPr>
              <a:t>1/10/ 100Gb/s</a:t>
            </a:r>
            <a:r>
              <a:rPr lang="en-US" altLang="zh-CN" sz="2000" dirty="0">
                <a:solidFill>
                  <a:srgbClr val="C00000"/>
                </a:solidFill>
                <a:ea typeface="SimSun" panose="02010600030101010101" pitchFamily="2" charset="-122"/>
              </a:rPr>
              <a:t> </a:t>
            </a:r>
            <a:r>
              <a:rPr lang="en-US" altLang="zh-CN" sz="2000" dirty="0" smtClean="0">
                <a:solidFill>
                  <a:srgbClr val="C00000"/>
                </a:solidFill>
                <a:ea typeface="SimSun" panose="02010600030101010101" pitchFamily="2" charset="-122"/>
              </a:rPr>
              <a:t>network </a:t>
            </a:r>
            <a:r>
              <a:rPr lang="en-US" altLang="zh-CN" sz="2000" dirty="0">
                <a:solidFill>
                  <a:srgbClr val="C00000"/>
                </a:solidFill>
                <a:ea typeface="SimSun" panose="02010600030101010101" pitchFamily="2" charset="-122"/>
              </a:rPr>
              <a:t>links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8359" y="3290883"/>
            <a:ext cx="3139425" cy="1715696"/>
          </a:xfrm>
          <a:prstGeom prst="rect">
            <a:avLst/>
          </a:prstGeom>
        </p:spPr>
      </p:pic>
      <p:grpSp>
        <p:nvGrpSpPr>
          <p:cNvPr id="12" name="Group 2"/>
          <p:cNvGrpSpPr>
            <a:grpSpLocks/>
          </p:cNvGrpSpPr>
          <p:nvPr/>
        </p:nvGrpSpPr>
        <p:grpSpPr bwMode="auto">
          <a:xfrm>
            <a:off x="2711610" y="2795183"/>
            <a:ext cx="2753872" cy="2201733"/>
            <a:chOff x="1083" y="2400"/>
            <a:chExt cx="1605" cy="1248"/>
          </a:xfrm>
        </p:grpSpPr>
        <p:sp>
          <p:nvSpPr>
            <p:cNvPr id="13" name="Rectangle 6"/>
            <p:cNvSpPr>
              <a:spLocks noChangeArrowheads="1"/>
            </p:cNvSpPr>
            <p:nvPr/>
          </p:nvSpPr>
          <p:spPr bwMode="auto">
            <a:xfrm>
              <a:off x="1083" y="2400"/>
              <a:ext cx="1605" cy="1248"/>
            </a:xfrm>
            <a:prstGeom prst="rect">
              <a:avLst/>
            </a:prstGeom>
            <a:solidFill>
              <a:srgbClr val="FA3D2E"/>
            </a:solidFill>
            <a:ln>
              <a:noFill/>
            </a:ln>
            <a:extLst>
              <a:ext uri="{91240B29-F687-4f45-9708-019B960494DF}">
                <a14:hiddenLine xmlns="" xmlns:a14="http://schemas.microsoft.com/office/drawing/2010/main" w="19050">
                  <a:solidFill>
                    <a:srgbClr val="000000"/>
                  </a:solidFill>
                  <a:miter lim="800000"/>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cs-CZ" altLang="en-US" sz="3200" b="1" i="0" u="none" strike="noStrike" kern="0" cap="none" spc="0" normalizeH="0" baseline="0" noProof="0">
                <a:ln>
                  <a:noFill/>
                </a:ln>
                <a:solidFill>
                  <a:srgbClr val="FA3D2E"/>
                </a:solidFill>
                <a:effectLst/>
                <a:uLnTx/>
                <a:uFillTx/>
                <a:latin typeface="Arial" panose="020B0604020202020204" pitchFamily="34" charset="0"/>
                <a:ea typeface="MS PGothic" panose="020B0600070205080204" pitchFamily="34" charset="-128"/>
                <a:cs typeface="+mn-cs"/>
              </a:endParaRPr>
            </a:p>
          </p:txBody>
        </p:sp>
        <p:sp>
          <p:nvSpPr>
            <p:cNvPr id="14" name="AutoShape 4"/>
            <p:cNvSpPr>
              <a:spLocks noChangeArrowheads="1"/>
            </p:cNvSpPr>
            <p:nvPr/>
          </p:nvSpPr>
          <p:spPr bwMode="auto">
            <a:xfrm>
              <a:off x="1344" y="2544"/>
              <a:ext cx="528" cy="624"/>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20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FPGA</a:t>
              </a:r>
            </a:p>
          </p:txBody>
        </p:sp>
        <p:sp>
          <p:nvSpPr>
            <p:cNvPr id="15" name="AutoShape 5"/>
            <p:cNvSpPr>
              <a:spLocks noChangeArrowheads="1"/>
            </p:cNvSpPr>
            <p:nvPr/>
          </p:nvSpPr>
          <p:spPr bwMode="auto">
            <a:xfrm>
              <a:off x="1440" y="3216"/>
              <a:ext cx="384" cy="384"/>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0"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Memory</a:t>
              </a:r>
            </a:p>
          </p:txBody>
        </p:sp>
        <p:sp>
          <p:nvSpPr>
            <p:cNvPr id="16" name="Line 6"/>
            <p:cNvSpPr>
              <a:spLocks noChangeShapeType="1"/>
            </p:cNvSpPr>
            <p:nvPr/>
          </p:nvSpPr>
          <p:spPr bwMode="auto">
            <a:xfrm flipV="1">
              <a:off x="1872" y="2544"/>
              <a:ext cx="432" cy="144"/>
            </a:xfrm>
            <a:prstGeom prst="line">
              <a:avLst/>
            </a:prstGeom>
            <a:noFill/>
            <a:ln w="38100">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smtClean="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17" name="Line 7"/>
            <p:cNvSpPr>
              <a:spLocks noChangeShapeType="1"/>
            </p:cNvSpPr>
            <p:nvPr/>
          </p:nvSpPr>
          <p:spPr bwMode="auto">
            <a:xfrm>
              <a:off x="1872" y="2832"/>
              <a:ext cx="432" cy="48"/>
            </a:xfrm>
            <a:prstGeom prst="line">
              <a:avLst/>
            </a:prstGeom>
            <a:noFill/>
            <a:ln w="38100">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smtClean="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18" name="Line 8"/>
            <p:cNvSpPr>
              <a:spLocks noChangeShapeType="1"/>
            </p:cNvSpPr>
            <p:nvPr/>
          </p:nvSpPr>
          <p:spPr bwMode="auto">
            <a:xfrm>
              <a:off x="1872" y="2976"/>
              <a:ext cx="432" cy="144"/>
            </a:xfrm>
            <a:prstGeom prst="line">
              <a:avLst/>
            </a:prstGeom>
            <a:noFill/>
            <a:ln w="38100">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smtClean="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19" name="Line 9"/>
            <p:cNvSpPr>
              <a:spLocks noChangeShapeType="1"/>
            </p:cNvSpPr>
            <p:nvPr/>
          </p:nvSpPr>
          <p:spPr bwMode="auto">
            <a:xfrm>
              <a:off x="1872" y="3072"/>
              <a:ext cx="432" cy="432"/>
            </a:xfrm>
            <a:prstGeom prst="line">
              <a:avLst/>
            </a:prstGeom>
            <a:noFill/>
            <a:ln w="38100">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smtClean="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0" name="AutoShape 10"/>
            <p:cNvSpPr>
              <a:spLocks noChangeArrowheads="1"/>
            </p:cNvSpPr>
            <p:nvPr/>
          </p:nvSpPr>
          <p:spPr bwMode="auto">
            <a:xfrm>
              <a:off x="2304" y="2448"/>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1" name="AutoShape 11"/>
            <p:cNvSpPr>
              <a:spLocks noChangeArrowheads="1"/>
            </p:cNvSpPr>
            <p:nvPr/>
          </p:nvSpPr>
          <p:spPr bwMode="auto">
            <a:xfrm>
              <a:off x="2304" y="2736"/>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2" name="AutoShape 12"/>
            <p:cNvSpPr>
              <a:spLocks noChangeArrowheads="1"/>
            </p:cNvSpPr>
            <p:nvPr/>
          </p:nvSpPr>
          <p:spPr bwMode="auto">
            <a:xfrm>
              <a:off x="2304" y="3024"/>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3" name="AutoShape 13"/>
            <p:cNvSpPr>
              <a:spLocks noChangeArrowheads="1"/>
            </p:cNvSpPr>
            <p:nvPr/>
          </p:nvSpPr>
          <p:spPr bwMode="auto">
            <a:xfrm>
              <a:off x="2304" y="3312"/>
              <a:ext cx="384" cy="288"/>
            </a:xfrm>
            <a:prstGeom prst="roundRect">
              <a:avLst>
                <a:gd name="adj" fmla="val 16667"/>
              </a:avLst>
            </a:prstGeom>
            <a:solidFill>
              <a:srgbClr val="DDDDDD"/>
            </a:solidFill>
            <a:ln>
              <a:noFill/>
            </a:ln>
            <a:effectLst>
              <a:prstShdw prst="shdw17" dist="17961" dir="2700000">
                <a:srgbClr val="858585">
                  <a:alpha val="74997"/>
                </a:srgbClr>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zh-CN" sz="1200" b="1" i="0" u="none" strike="noStrike" kern="0" cap="none" spc="0" normalizeH="0" baseline="0" noProof="0" dirty="0">
                  <a:ln>
                    <a:noFill/>
                  </a:ln>
                  <a:solidFill>
                    <a:srgbClr val="FA3D2E"/>
                  </a:solidFill>
                  <a:effectLst/>
                  <a:uLnTx/>
                  <a:uFillTx/>
                  <a:latin typeface="Arial" panose="020B0604020202020204" pitchFamily="34" charset="0"/>
                  <a:ea typeface="SimSun" panose="02010600030101010101" pitchFamily="2" charset="-122"/>
                  <a:cs typeface="+mn-cs"/>
                </a:rPr>
                <a:t>10GbE</a:t>
              </a:r>
            </a:p>
          </p:txBody>
        </p:sp>
        <p:sp>
          <p:nvSpPr>
            <p:cNvPr id="24" name="Line 14"/>
            <p:cNvSpPr>
              <a:spLocks noChangeShapeType="1"/>
            </p:cNvSpPr>
            <p:nvPr/>
          </p:nvSpPr>
          <p:spPr bwMode="auto">
            <a:xfrm flipH="1">
              <a:off x="1632" y="3120"/>
              <a:ext cx="0" cy="96"/>
            </a:xfrm>
            <a:prstGeom prst="line">
              <a:avLst/>
            </a:prstGeom>
            <a:noFill/>
            <a:ln w="19050">
              <a:solidFill>
                <a:srgbClr val="DDDDDD"/>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smtClean="0">
                <a:ln>
                  <a:noFill/>
                </a:ln>
                <a:solidFill>
                  <a:srgbClr val="008000"/>
                </a:solidFill>
                <a:effectLst/>
                <a:uLnTx/>
                <a:uFillTx/>
                <a:latin typeface="Arial" panose="020B0604020202020204" pitchFamily="34" charset="0"/>
                <a:ea typeface="MS PGothic" panose="020B0600070205080204" pitchFamily="34" charset="-128"/>
                <a:cs typeface="+mn-cs"/>
              </a:endParaRPr>
            </a:p>
          </p:txBody>
        </p:sp>
      </p:grpSp>
      <p:sp>
        <p:nvSpPr>
          <p:cNvPr id="25" name="Rectangle 2"/>
          <p:cNvSpPr>
            <a:spLocks noChangeArrowheads="1"/>
          </p:cNvSpPr>
          <p:nvPr/>
        </p:nvSpPr>
        <p:spPr bwMode="auto">
          <a:xfrm>
            <a:off x="2562257" y="685800"/>
            <a:ext cx="3042285" cy="4400552"/>
          </a:xfrm>
          <a:prstGeom prst="rect">
            <a:avLst/>
          </a:prstGeom>
          <a:noFill/>
          <a:ln w="9525">
            <a:solidFill>
              <a:srgbClr val="000000"/>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cs-CZ" altLang="en-US"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6" name="Rectangle 5"/>
          <p:cNvSpPr>
            <a:spLocks noChangeArrowheads="1"/>
          </p:cNvSpPr>
          <p:nvPr/>
        </p:nvSpPr>
        <p:spPr bwMode="auto">
          <a:xfrm>
            <a:off x="2711610" y="746653"/>
            <a:ext cx="2753872" cy="1905000"/>
          </a:xfrm>
          <a:prstGeom prst="rect">
            <a:avLst/>
          </a:prstGeom>
          <a:solidFill>
            <a:srgbClr val="3333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marL="0" marR="0" lvl="0" indent="0" algn="ctr" defTabSz="914400" eaLnBrk="0" fontAlgn="auto" latinLnBrk="0" hangingPunct="0">
              <a:lnSpc>
                <a:spcPct val="100000"/>
              </a:lnSpc>
              <a:spcBef>
                <a:spcPct val="0"/>
              </a:spcBef>
              <a:spcAft>
                <a:spcPts val="0"/>
              </a:spcAft>
              <a:buClrTx/>
              <a:buSzTx/>
              <a:buFontTx/>
              <a:buNone/>
              <a:tabLst/>
              <a:defRPr/>
            </a:pPr>
            <a:endParaRPr kumimoji="0" lang="cs-CZ" altLang="en-US" sz="3200" b="1" i="0" u="none" strike="noStrike" kern="0" cap="none" spc="0" normalizeH="0" baseline="0" noProof="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7" name="Line 22"/>
          <p:cNvSpPr>
            <a:spLocks noChangeShapeType="1"/>
          </p:cNvSpPr>
          <p:nvPr/>
        </p:nvSpPr>
        <p:spPr bwMode="auto">
          <a:xfrm flipH="1" flipV="1">
            <a:off x="3583147" y="2532766"/>
            <a:ext cx="6720" cy="516463"/>
          </a:xfrm>
          <a:prstGeom prst="line">
            <a:avLst/>
          </a:prstGeom>
          <a:noFill/>
          <a:ln w="57150">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smtClean="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8" name="Line 19"/>
          <p:cNvSpPr>
            <a:spLocks noChangeShapeType="1"/>
          </p:cNvSpPr>
          <p:nvPr/>
        </p:nvSpPr>
        <p:spPr bwMode="auto">
          <a:xfrm>
            <a:off x="2911794" y="2497666"/>
            <a:ext cx="2133600" cy="0"/>
          </a:xfrm>
          <a:prstGeom prst="line">
            <a:avLst/>
          </a:prstGeom>
          <a:noFill/>
          <a:ln w="5715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GB" sz="3200" b="1" i="0" u="none" strike="noStrike" kern="0" cap="none" spc="0" normalizeH="0" baseline="0" noProof="0" smtClean="0">
              <a:ln>
                <a:noFill/>
              </a:ln>
              <a:solidFill>
                <a:srgbClr val="008000"/>
              </a:solidFill>
              <a:effectLst/>
              <a:uLnTx/>
              <a:uFillTx/>
              <a:latin typeface="Arial" panose="020B0604020202020204" pitchFamily="34" charset="0"/>
              <a:ea typeface="MS PGothic" panose="020B0600070205080204" pitchFamily="34" charset="-128"/>
              <a:cs typeface="+mn-cs"/>
            </a:endParaRPr>
          </a:p>
        </p:txBody>
      </p:sp>
      <p:sp>
        <p:nvSpPr>
          <p:cNvPr id="29" name="Text Box 20"/>
          <p:cNvSpPr txBox="1">
            <a:spLocks noChangeArrowheads="1"/>
          </p:cNvSpPr>
          <p:nvPr/>
        </p:nvSpPr>
        <p:spPr bwMode="auto">
          <a:xfrm>
            <a:off x="3195872" y="2085709"/>
            <a:ext cx="14366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10000"/>
              </a:spcBef>
              <a:buChar char="•"/>
              <a:defRPr sz="3000" b="1">
                <a:solidFill>
                  <a:srgbClr val="002060"/>
                </a:solidFill>
                <a:latin typeface="Arial" panose="020B0604020202020204" pitchFamily="34" charset="0"/>
                <a:ea typeface="MS PGothic" panose="020B0600070205080204" pitchFamily="34" charset="-128"/>
              </a:defRPr>
            </a:lvl1pPr>
            <a:lvl2pPr marL="742950" indent="-285750">
              <a:spcBef>
                <a:spcPct val="1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10000"/>
              </a:spcBef>
              <a:buChar char="•"/>
              <a:defRPr sz="2400">
                <a:solidFill>
                  <a:srgbClr val="008000"/>
                </a:solidFill>
                <a:latin typeface="Arial" panose="020B0604020202020204" pitchFamily="34" charset="0"/>
                <a:ea typeface="MS PGothic" panose="020B0600070205080204" pitchFamily="34" charset="-128"/>
              </a:defRPr>
            </a:lvl3pPr>
            <a:lvl4pPr marL="1600200" indent="-228600">
              <a:spcBef>
                <a:spcPct val="1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10000"/>
              </a:spcBef>
              <a:buChar char="»"/>
              <a:defRPr sz="2000">
                <a:solidFill>
                  <a:srgbClr val="990000"/>
                </a:solidFill>
                <a:latin typeface="Arial" panose="020B0604020202020204" pitchFamily="34" charset="0"/>
                <a:ea typeface="MS PGothic" panose="020B0600070205080204" pitchFamily="34" charset="-128"/>
              </a:defRPr>
            </a:lvl5pPr>
            <a:lvl6pPr marL="25146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6pPr>
            <a:lvl7pPr marL="29718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7pPr>
            <a:lvl8pPr marL="34290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8pPr>
            <a:lvl9pPr marL="3886200" indent="-228600" defTabSz="457200" eaLnBrk="0" fontAlgn="base" hangingPunct="0">
              <a:spcBef>
                <a:spcPct val="10000"/>
              </a:spcBef>
              <a:spcAft>
                <a:spcPct val="0"/>
              </a:spcAft>
              <a:buChar char="»"/>
              <a:defRPr sz="2000">
                <a:solidFill>
                  <a:srgbClr val="990000"/>
                </a:solidFill>
                <a:latin typeface="Arial" panose="020B0604020202020204" pitchFamily="34" charset="0"/>
                <a:ea typeface="MS PGothic" panose="020B0600070205080204" pitchFamily="34" charset="-128"/>
              </a:defRPr>
            </a:lvl9pPr>
          </a:lstStyle>
          <a:p>
            <a:pPr defTabSz="914400">
              <a:spcBef>
                <a:spcPct val="0"/>
              </a:spcBef>
              <a:buFontTx/>
              <a:buNone/>
            </a:pPr>
            <a:r>
              <a:rPr lang="en-US" altLang="zh-CN" sz="1800">
                <a:solidFill>
                  <a:srgbClr val="FFFFFF"/>
                </a:solidFill>
                <a:latin typeface="Times New Roman" panose="02020603050405020304" pitchFamily="18" charset="0"/>
                <a:ea typeface="SimSun" panose="02010600030101010101" pitchFamily="2" charset="-122"/>
                <a:cs typeface="+mn-cs"/>
              </a:rPr>
              <a:t>PCI-Express</a:t>
            </a:r>
          </a:p>
        </p:txBody>
      </p:sp>
      <p:sp>
        <p:nvSpPr>
          <p:cNvPr id="30" name="AutoShape 21"/>
          <p:cNvSpPr>
            <a:spLocks noChangeArrowheads="1"/>
          </p:cNvSpPr>
          <p:nvPr/>
        </p:nvSpPr>
        <p:spPr bwMode="auto">
          <a:xfrm>
            <a:off x="3049746" y="975253"/>
            <a:ext cx="861853" cy="956470"/>
          </a:xfrm>
          <a:prstGeom prst="roundRect">
            <a:avLst>
              <a:gd name="adj" fmla="val 16667"/>
            </a:avLst>
          </a:prstGeom>
          <a:solidFill>
            <a:srgbClr val="808080"/>
          </a:solidFill>
          <a:ln>
            <a:noFill/>
          </a:ln>
          <a:effectLst>
            <a:prstShdw prst="shdw17" dist="17961" dir="2700000">
              <a:srgbClr val="4D4D4D"/>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3333CC"/>
                </a:solidFill>
                <a:effectLst/>
                <a:uLnTx/>
                <a:uFillTx/>
                <a:latin typeface="Arial"/>
                <a:ea typeface="MS PGothic" panose="020B0600070205080204" pitchFamily="34" charset="-128"/>
                <a:cs typeface="+mn-cs"/>
              </a:rPr>
              <a:t>CPU</a:t>
            </a:r>
          </a:p>
        </p:txBody>
      </p:sp>
      <p:sp>
        <p:nvSpPr>
          <p:cNvPr id="31" name="AutoShape 22"/>
          <p:cNvSpPr>
            <a:spLocks noChangeArrowheads="1"/>
          </p:cNvSpPr>
          <p:nvPr/>
        </p:nvSpPr>
        <p:spPr bwMode="auto">
          <a:xfrm>
            <a:off x="4192746" y="1051452"/>
            <a:ext cx="852647" cy="695527"/>
          </a:xfrm>
          <a:prstGeom prst="roundRect">
            <a:avLst>
              <a:gd name="adj" fmla="val 16667"/>
            </a:avLst>
          </a:prstGeom>
          <a:solidFill>
            <a:srgbClr val="808080"/>
          </a:solidFill>
          <a:ln>
            <a:noFill/>
          </a:ln>
          <a:effectLst>
            <a:prstShdw prst="shdw17" dist="17961" dir="2700000">
              <a:srgbClr val="4D4D4D"/>
            </a:prst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3333CC"/>
                </a:solidFill>
                <a:effectLst/>
                <a:uLnTx/>
                <a:uFillTx/>
                <a:latin typeface="Arial"/>
                <a:ea typeface="MS PGothic" panose="020B0600070205080204" pitchFamily="34" charset="-128"/>
                <a:cs typeface="+mn-cs"/>
              </a:rPr>
              <a:t>Memory</a:t>
            </a:r>
          </a:p>
        </p:txBody>
      </p:sp>
    </p:spTree>
    <p:extLst>
      <p:ext uri="{BB962C8B-B14F-4D97-AF65-F5344CB8AC3E}">
        <p14:creationId xmlns:p14="http://schemas.microsoft.com/office/powerpoint/2010/main" val="149236150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NetFPGA</a:t>
            </a:r>
            <a:r>
              <a:rPr lang="en-US" dirty="0" smtClean="0"/>
              <a:t> consists of </a:t>
            </a:r>
            <a:r>
              <a:rPr lang="mr-IN" dirty="0" smtClean="0"/>
              <a:t>…</a:t>
            </a:r>
            <a:endParaRPr lang="en-US" dirty="0"/>
          </a:p>
        </p:txBody>
      </p:sp>
      <p:sp>
        <p:nvSpPr>
          <p:cNvPr id="3" name="Content Placeholder 2"/>
          <p:cNvSpPr>
            <a:spLocks noGrp="1"/>
          </p:cNvSpPr>
          <p:nvPr>
            <p:ph sz="half" idx="1"/>
          </p:nvPr>
        </p:nvSpPr>
        <p:spPr/>
        <p:txBody>
          <a:bodyPr/>
          <a:lstStyle/>
          <a:p>
            <a:pPr marL="0" marR="0" lvl="0" indent="0" defTabSz="914400" eaLnBrk="1" fontAlgn="auto" latinLnBrk="0" hangingPunct="1">
              <a:lnSpc>
                <a:spcPct val="200000"/>
              </a:lnSpc>
              <a:spcBef>
                <a:spcPts val="0"/>
              </a:spcBef>
              <a:spcAft>
                <a:spcPts val="0"/>
              </a:spcAft>
              <a:buClrTx/>
              <a:buSzTx/>
              <a:buFontTx/>
              <a:buNone/>
              <a:tabLst/>
              <a:defRPr/>
            </a:pPr>
            <a:r>
              <a:rPr lang="en-US" dirty="0" smtClean="0"/>
              <a:t>Four elements:</a:t>
            </a:r>
          </a:p>
          <a:p>
            <a:pPr defTabSz="914400">
              <a:lnSpc>
                <a:spcPct val="200000"/>
              </a:lnSpc>
              <a:spcBef>
                <a:spcPts val="0"/>
              </a:spcBef>
              <a:spcAft>
                <a:spcPts val="0"/>
              </a:spcAft>
              <a:buClrTx/>
              <a:buSzTx/>
            </a:pPr>
            <a:r>
              <a:rPr lang="en-US" dirty="0" err="1" smtClean="0"/>
              <a:t>NetFPGA</a:t>
            </a:r>
            <a:r>
              <a:rPr lang="en-US" dirty="0" smtClean="0"/>
              <a:t> board</a:t>
            </a:r>
          </a:p>
          <a:p>
            <a:pPr defTabSz="914400">
              <a:lnSpc>
                <a:spcPct val="200000"/>
              </a:lnSpc>
              <a:spcBef>
                <a:spcPts val="0"/>
              </a:spcBef>
              <a:spcAft>
                <a:spcPts val="0"/>
              </a:spcAft>
              <a:buClrTx/>
              <a:buSzTx/>
            </a:pPr>
            <a:r>
              <a:rPr lang="en-US" dirty="0" smtClean="0"/>
              <a:t>Tools + reference designs</a:t>
            </a:r>
          </a:p>
          <a:p>
            <a:pPr defTabSz="914400">
              <a:lnSpc>
                <a:spcPct val="200000"/>
              </a:lnSpc>
              <a:spcBef>
                <a:spcPts val="0"/>
              </a:spcBef>
              <a:spcAft>
                <a:spcPts val="0"/>
              </a:spcAft>
              <a:buClrTx/>
              <a:buSzTx/>
            </a:pPr>
            <a:r>
              <a:rPr lang="en-US" dirty="0" smtClean="0"/>
              <a:t>Contributed projects</a:t>
            </a:r>
          </a:p>
          <a:p>
            <a:pPr defTabSz="914400">
              <a:lnSpc>
                <a:spcPct val="200000"/>
              </a:lnSpc>
              <a:spcBef>
                <a:spcPts val="0"/>
              </a:spcBef>
              <a:spcAft>
                <a:spcPts val="0"/>
              </a:spcAft>
              <a:buClrTx/>
              <a:buSzTx/>
            </a:pPr>
            <a:r>
              <a:rPr lang="en-US" dirty="0" smtClean="0"/>
              <a:t>Community</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95</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3819" y="1890519"/>
            <a:ext cx="4957781" cy="29672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696" y="960099"/>
            <a:ext cx="4153504" cy="646600"/>
          </a:xfrm>
          <a:prstGeom prst="rect">
            <a:avLst/>
          </a:prstGeom>
        </p:spPr>
      </p:pic>
    </p:spTree>
    <p:extLst>
      <p:ext uri="{BB962C8B-B14F-4D97-AF65-F5344CB8AC3E}">
        <p14:creationId xmlns:p14="http://schemas.microsoft.com/office/powerpoint/2010/main" val="100445873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NetFPGA</a:t>
            </a:r>
            <a:r>
              <a:rPr lang="en-US" dirty="0"/>
              <a:t>-</a:t>
            </a:r>
            <a:r>
              <a:rPr lang="en-US" dirty="0" smtClean="0"/>
              <a:t>SUME</a:t>
            </a:r>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96</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1161" y="723774"/>
            <a:ext cx="6262640" cy="4086481"/>
          </a:xfrm>
          <a:prstGeom prst="rect">
            <a:avLst/>
          </a:prstGeom>
        </p:spPr>
      </p:pic>
    </p:spTree>
    <p:extLst>
      <p:ext uri="{BB962C8B-B14F-4D97-AF65-F5344CB8AC3E}">
        <p14:creationId xmlns:p14="http://schemas.microsoft.com/office/powerpoint/2010/main" val="18480581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Xilinx </a:t>
            </a:r>
            <a:r>
              <a:rPr lang="en-US" dirty="0" err="1" smtClean="0"/>
              <a:t>Virtex</a:t>
            </a:r>
            <a:r>
              <a:rPr lang="en-US" dirty="0" smtClean="0"/>
              <a:t> 7 690T</a:t>
            </a:r>
            <a:endParaRPr lang="en-US" dirty="0"/>
          </a:p>
        </p:txBody>
      </p:sp>
      <p:sp>
        <p:nvSpPr>
          <p:cNvPr id="3" name="Content Placeholder 2"/>
          <p:cNvSpPr>
            <a:spLocks noGrp="1"/>
          </p:cNvSpPr>
          <p:nvPr>
            <p:ph sz="half" idx="1"/>
          </p:nvPr>
        </p:nvSpPr>
        <p:spPr>
          <a:xfrm>
            <a:off x="152400" y="742951"/>
            <a:ext cx="3361267" cy="4114800"/>
          </a:xfrm>
        </p:spPr>
        <p:txBody>
          <a:bodyPr/>
          <a:lstStyle/>
          <a:p>
            <a:pPr marL="457200" indent="-457200" defTabSz="914400" eaLnBrk="0" hangingPunct="0">
              <a:spcBef>
                <a:spcPct val="10000"/>
              </a:spcBef>
              <a:buFont typeface="Arial" panose="020B0604020202020204" pitchFamily="34" charset="0"/>
              <a:buChar char="•"/>
            </a:pPr>
            <a:r>
              <a:rPr lang="en-US" altLang="zh-CN" dirty="0"/>
              <a:t>Optimized for high-performance </a:t>
            </a:r>
            <a:r>
              <a:rPr lang="en-US" altLang="zh-CN" dirty="0" smtClean="0"/>
              <a:t>applications</a:t>
            </a:r>
          </a:p>
          <a:p>
            <a:pPr marL="457200" indent="-457200" defTabSz="914400" eaLnBrk="0" hangingPunct="0">
              <a:spcBef>
                <a:spcPct val="10000"/>
              </a:spcBef>
              <a:buFont typeface="Arial" panose="020B0604020202020204" pitchFamily="34" charset="0"/>
              <a:buChar char="•"/>
            </a:pPr>
            <a:endParaRPr lang="en-US" altLang="zh-CN" dirty="0"/>
          </a:p>
          <a:p>
            <a:pPr marL="457200" indent="-457200" defTabSz="914400" eaLnBrk="0" hangingPunct="0">
              <a:spcBef>
                <a:spcPct val="10000"/>
              </a:spcBef>
              <a:buFont typeface="Arial" panose="020B0604020202020204" pitchFamily="34" charset="0"/>
              <a:buChar char="•"/>
            </a:pPr>
            <a:r>
              <a:rPr lang="en-US" altLang="zh-CN" dirty="0"/>
              <a:t>690K Logic </a:t>
            </a:r>
            <a:r>
              <a:rPr lang="en-US" altLang="zh-CN" dirty="0" smtClean="0"/>
              <a:t>Cells</a:t>
            </a:r>
          </a:p>
          <a:p>
            <a:pPr marL="457200" indent="-457200" defTabSz="914400" eaLnBrk="0" hangingPunct="0">
              <a:spcBef>
                <a:spcPct val="10000"/>
              </a:spcBef>
              <a:buFont typeface="Arial" panose="020B0604020202020204" pitchFamily="34" charset="0"/>
              <a:buChar char="•"/>
            </a:pPr>
            <a:endParaRPr lang="en-US" altLang="zh-CN" dirty="0"/>
          </a:p>
          <a:p>
            <a:pPr marL="457200" indent="-457200" defTabSz="914400" eaLnBrk="0" hangingPunct="0">
              <a:spcBef>
                <a:spcPct val="10000"/>
              </a:spcBef>
              <a:buFont typeface="Arial" panose="020B0604020202020204" pitchFamily="34" charset="0"/>
              <a:buChar char="•"/>
            </a:pPr>
            <a:r>
              <a:rPr lang="en-US" altLang="zh-CN" dirty="0"/>
              <a:t>52Mb </a:t>
            </a:r>
            <a:r>
              <a:rPr lang="en-US" altLang="zh-CN" dirty="0" smtClean="0"/>
              <a:t>RAM</a:t>
            </a:r>
          </a:p>
          <a:p>
            <a:pPr marL="457200" indent="-457200" defTabSz="914400" eaLnBrk="0" hangingPunct="0">
              <a:spcBef>
                <a:spcPct val="10000"/>
              </a:spcBef>
              <a:buFont typeface="Arial" panose="020B0604020202020204" pitchFamily="34" charset="0"/>
              <a:buChar char="•"/>
            </a:pPr>
            <a:endParaRPr lang="en-US" altLang="zh-CN" dirty="0"/>
          </a:p>
          <a:p>
            <a:pPr marL="457200" indent="-457200" defTabSz="914400" eaLnBrk="0" hangingPunct="0">
              <a:spcBef>
                <a:spcPct val="10000"/>
              </a:spcBef>
              <a:buFont typeface="Arial" panose="020B0604020202020204" pitchFamily="34" charset="0"/>
              <a:buChar char="•"/>
            </a:pPr>
            <a:r>
              <a:rPr lang="en-US" altLang="zh-CN" dirty="0"/>
              <a:t>3 </a:t>
            </a:r>
            <a:r>
              <a:rPr lang="en-US" altLang="zh-CN" dirty="0" err="1"/>
              <a:t>PCIe</a:t>
            </a:r>
            <a:r>
              <a:rPr lang="en-US" altLang="zh-CN" dirty="0"/>
              <a:t>  Gen. 3 </a:t>
            </a:r>
            <a:br>
              <a:rPr lang="en-US" altLang="zh-CN" dirty="0"/>
            </a:br>
            <a:r>
              <a:rPr lang="en-US" altLang="zh-CN" dirty="0"/>
              <a:t>Hard cores</a:t>
            </a:r>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97</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672" y="1450625"/>
            <a:ext cx="4817527" cy="2632778"/>
          </a:xfrm>
          <a:prstGeom prst="rect">
            <a:avLst/>
          </a:prstGeom>
        </p:spPr>
      </p:pic>
      <p:sp>
        <p:nvSpPr>
          <p:cNvPr id="6" name="椭圆 8"/>
          <p:cNvSpPr/>
          <p:nvPr/>
        </p:nvSpPr>
        <p:spPr>
          <a:xfrm>
            <a:off x="5689600" y="1870571"/>
            <a:ext cx="1071562" cy="1905000"/>
          </a:xfrm>
          <a:prstGeom prst="ellipse">
            <a:avLst/>
          </a:prstGeom>
          <a:noFill/>
          <a:ln w="76200">
            <a:solidFill>
              <a:srgbClr val="FF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Tree>
    <p:extLst>
      <p:ext uri="{BB962C8B-B14F-4D97-AF65-F5344CB8AC3E}">
        <p14:creationId xmlns:p14="http://schemas.microsoft.com/office/powerpoint/2010/main" val="7271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Memory Interfaces</a:t>
            </a:r>
            <a:endParaRPr lang="en-US" dirty="0"/>
          </a:p>
        </p:txBody>
      </p:sp>
      <p:sp>
        <p:nvSpPr>
          <p:cNvPr id="3" name="Content Placeholder 2"/>
          <p:cNvSpPr>
            <a:spLocks noGrp="1"/>
          </p:cNvSpPr>
          <p:nvPr>
            <p:ph sz="half" idx="1"/>
          </p:nvPr>
        </p:nvSpPr>
        <p:spPr>
          <a:xfrm>
            <a:off x="152400" y="742951"/>
            <a:ext cx="3852333" cy="4114800"/>
          </a:xfrm>
        </p:spPr>
        <p:txBody>
          <a:bodyPr/>
          <a:lstStyle/>
          <a:p>
            <a:pPr defTabSz="914400"/>
            <a:r>
              <a:rPr lang="en-US" altLang="zh-CN" dirty="0" smtClean="0"/>
              <a:t>DRAM</a:t>
            </a:r>
            <a:r>
              <a:rPr lang="en-US" altLang="zh-CN" dirty="0"/>
              <a:t>:</a:t>
            </a:r>
            <a:br>
              <a:rPr lang="en-US" altLang="zh-CN" dirty="0"/>
            </a:br>
            <a:r>
              <a:rPr lang="en-US" altLang="zh-CN" dirty="0"/>
              <a:t>2 x DDR3 </a:t>
            </a:r>
            <a:r>
              <a:rPr lang="en-US" altLang="zh-CN" dirty="0" err="1"/>
              <a:t>SoDIMM</a:t>
            </a:r>
            <a:r>
              <a:rPr lang="en-US" altLang="zh-CN" dirty="0"/>
              <a:t> </a:t>
            </a:r>
            <a:br>
              <a:rPr lang="en-US" altLang="zh-CN" dirty="0"/>
            </a:br>
            <a:r>
              <a:rPr lang="en-US" altLang="zh-CN" dirty="0"/>
              <a:t>1866MT/s, 4GB </a:t>
            </a:r>
            <a:endParaRPr lang="en-US" altLang="zh-CN" dirty="0" smtClean="0"/>
          </a:p>
          <a:p>
            <a:pPr defTabSz="914400"/>
            <a:endParaRPr lang="en-US" altLang="zh-CN" dirty="0"/>
          </a:p>
          <a:p>
            <a:pPr defTabSz="914400"/>
            <a:r>
              <a:rPr lang="en-US" altLang="zh-CN" dirty="0"/>
              <a:t>SRAM:</a:t>
            </a:r>
            <a:br>
              <a:rPr lang="en-US" altLang="zh-CN" dirty="0"/>
            </a:br>
            <a:r>
              <a:rPr lang="en-US" altLang="zh-CN" dirty="0"/>
              <a:t>3 x 9MB QDRII+, 500MHz</a:t>
            </a:r>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98</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672" y="1450625"/>
            <a:ext cx="4817527" cy="2632778"/>
          </a:xfrm>
          <a:prstGeom prst="rect">
            <a:avLst/>
          </a:prstGeom>
        </p:spPr>
      </p:pic>
      <p:sp>
        <p:nvSpPr>
          <p:cNvPr id="6" name="椭圆 8"/>
          <p:cNvSpPr/>
          <p:nvPr/>
        </p:nvSpPr>
        <p:spPr>
          <a:xfrm>
            <a:off x="4690533" y="1708150"/>
            <a:ext cx="1071562" cy="1905000"/>
          </a:xfrm>
          <a:prstGeom prst="ellipse">
            <a:avLst/>
          </a:prstGeom>
          <a:noFill/>
          <a:ln w="76200">
            <a:solidFill>
              <a:srgbClr val="FF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
        <p:nvSpPr>
          <p:cNvPr id="7" name="椭圆 8"/>
          <p:cNvSpPr/>
          <p:nvPr/>
        </p:nvSpPr>
        <p:spPr>
          <a:xfrm>
            <a:off x="5697801" y="1897238"/>
            <a:ext cx="1071562" cy="609600"/>
          </a:xfrm>
          <a:prstGeom prst="ellipse">
            <a:avLst/>
          </a:prstGeom>
          <a:noFill/>
          <a:ln w="76200">
            <a:solidFill>
              <a:srgbClr val="D60093"/>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D60093"/>
              </a:solidFill>
              <a:ea typeface="ＭＳ Ｐゴシック" pitchFamily="34" charset="-128"/>
            </a:endParaRPr>
          </a:p>
        </p:txBody>
      </p:sp>
      <p:sp>
        <p:nvSpPr>
          <p:cNvPr id="8" name="椭圆 8"/>
          <p:cNvSpPr/>
          <p:nvPr/>
        </p:nvSpPr>
        <p:spPr>
          <a:xfrm>
            <a:off x="6426463" y="2555875"/>
            <a:ext cx="685800" cy="647700"/>
          </a:xfrm>
          <a:prstGeom prst="ellipse">
            <a:avLst/>
          </a:prstGeom>
          <a:noFill/>
          <a:ln w="76200">
            <a:solidFill>
              <a:srgbClr val="D60093"/>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D60093"/>
              </a:solidFill>
              <a:ea typeface="ＭＳ Ｐゴシック" pitchFamily="34" charset="-128"/>
            </a:endParaRPr>
          </a:p>
        </p:txBody>
      </p:sp>
    </p:spTree>
    <p:extLst>
      <p:ext uri="{BB962C8B-B14F-4D97-AF65-F5344CB8AC3E}">
        <p14:creationId xmlns:p14="http://schemas.microsoft.com/office/powerpoint/2010/main" val="63675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Host Interface</a:t>
            </a:r>
            <a:endParaRPr lang="en-US" dirty="0"/>
          </a:p>
        </p:txBody>
      </p:sp>
      <p:sp>
        <p:nvSpPr>
          <p:cNvPr id="3" name="Content Placeholder 2"/>
          <p:cNvSpPr>
            <a:spLocks noGrp="1"/>
          </p:cNvSpPr>
          <p:nvPr>
            <p:ph sz="half" idx="1"/>
          </p:nvPr>
        </p:nvSpPr>
        <p:spPr>
          <a:xfrm>
            <a:off x="152400" y="742951"/>
            <a:ext cx="2514600" cy="4114800"/>
          </a:xfrm>
        </p:spPr>
        <p:txBody>
          <a:bodyPr/>
          <a:lstStyle/>
          <a:p>
            <a:pPr defTabSz="914400"/>
            <a:endParaRPr lang="en-US" altLang="zh-CN" dirty="0"/>
          </a:p>
          <a:p>
            <a:pPr defTabSz="914400"/>
            <a:r>
              <a:rPr lang="en-US" altLang="zh-CN" dirty="0" err="1"/>
              <a:t>PCIe</a:t>
            </a:r>
            <a:r>
              <a:rPr lang="en-US" altLang="zh-CN" dirty="0"/>
              <a:t> Gen. </a:t>
            </a:r>
            <a:r>
              <a:rPr lang="en-US" altLang="zh-CN" dirty="0" smtClean="0"/>
              <a:t>3</a:t>
            </a:r>
          </a:p>
          <a:p>
            <a:pPr defTabSz="914400"/>
            <a:endParaRPr lang="en-US" altLang="zh-CN" dirty="0"/>
          </a:p>
          <a:p>
            <a:pPr defTabSz="914400"/>
            <a:r>
              <a:rPr lang="en-US" altLang="zh-CN" dirty="0"/>
              <a:t>x8 (only</a:t>
            </a:r>
            <a:r>
              <a:rPr lang="en-US" altLang="zh-CN" dirty="0" smtClean="0"/>
              <a:t>)</a:t>
            </a:r>
          </a:p>
          <a:p>
            <a:pPr defTabSz="914400"/>
            <a:endParaRPr lang="en-US" altLang="zh-CN" dirty="0"/>
          </a:p>
          <a:p>
            <a:pPr defTabSz="914400"/>
            <a:r>
              <a:rPr lang="en-US" altLang="zh-CN" dirty="0"/>
              <a:t>Hardcore IP</a:t>
            </a:r>
          </a:p>
          <a:p>
            <a:endParaRPr lang="en-US" dirty="0"/>
          </a:p>
        </p:txBody>
      </p:sp>
      <p:sp>
        <p:nvSpPr>
          <p:cNvPr id="4" name="Slide Number Placeholder 3"/>
          <p:cNvSpPr>
            <a:spLocks noGrp="1"/>
          </p:cNvSpPr>
          <p:nvPr>
            <p:ph type="sldNum" sz="quarter" idx="4"/>
          </p:nvPr>
        </p:nvSpPr>
        <p:spPr/>
        <p:txBody>
          <a:bodyPr/>
          <a:lstStyle/>
          <a:p>
            <a:fld id="{7D98702C-BA5F-8D4B-B23D-DEB8E47CE420}" type="slidenum">
              <a:rPr lang="en-US" smtClean="0">
                <a:solidFill>
                  <a:prstClr val="black">
                    <a:tint val="75000"/>
                  </a:prstClr>
                </a:solidFill>
              </a:rPr>
              <a:pPr/>
              <a:t>99</a:t>
            </a:fld>
            <a:endParaRPr lang="en-US" dirty="0">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672" y="1450625"/>
            <a:ext cx="4817527" cy="2632778"/>
          </a:xfrm>
          <a:prstGeom prst="rect">
            <a:avLst/>
          </a:prstGeom>
        </p:spPr>
      </p:pic>
      <p:sp>
        <p:nvSpPr>
          <p:cNvPr id="6" name="椭圆 8"/>
          <p:cNvSpPr/>
          <p:nvPr/>
        </p:nvSpPr>
        <p:spPr>
          <a:xfrm>
            <a:off x="4792133" y="3302000"/>
            <a:ext cx="1071562" cy="609600"/>
          </a:xfrm>
          <a:prstGeom prst="ellipse">
            <a:avLst/>
          </a:prstGeom>
          <a:noFill/>
          <a:ln w="76200">
            <a:solidFill>
              <a:srgbClr val="FF0000"/>
            </a:solidFill>
          </a:ln>
          <a:effectLst>
            <a:outerShdw blurRad="50800" dist="38100" dir="5400000" algn="t"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a typeface="ＭＳ Ｐゴシック" pitchFamily="34" charset="-128"/>
            </a:endParaRPr>
          </a:p>
        </p:txBody>
      </p:sp>
    </p:spTree>
    <p:extLst>
      <p:ext uri="{BB962C8B-B14F-4D97-AF65-F5344CB8AC3E}">
        <p14:creationId xmlns:p14="http://schemas.microsoft.com/office/powerpoint/2010/main" val="9275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1_BF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3.xml><?xml version="1.0" encoding="utf-8"?>
<a:theme xmlns:a="http://schemas.openxmlformats.org/drawingml/2006/main" name="3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4.xml><?xml version="1.0" encoding="utf-8"?>
<a:theme xmlns:a="http://schemas.openxmlformats.org/drawingml/2006/main" name="4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5.xml><?xml version="1.0" encoding="utf-8"?>
<a:theme xmlns:a="http://schemas.openxmlformats.org/drawingml/2006/main" name="5_BF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F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20E04FC-160D-F14C-B535-B8CA2D5DA7E9}" vid="{3FB5ECCD-B91A-7B47-A9D7-60BAF6B319DD}"/>
    </a:ext>
  </a:extLst>
</a:theme>
</file>

<file path=ppt/theme/theme6.xml><?xml version="1.0" encoding="utf-8"?>
<a:theme xmlns:a="http://schemas.openxmlformats.org/drawingml/2006/main" name="Xilinx_All_Programmable_Template_08-01-12">
  <a:themeElements>
    <a:clrScheme name="Xilinx All Programmable">
      <a:dk1>
        <a:srgbClr val="000000"/>
      </a:dk1>
      <a:lt1>
        <a:srgbClr val="FFFFFF"/>
      </a:lt1>
      <a:dk2>
        <a:srgbClr val="EC891D"/>
      </a:dk2>
      <a:lt2>
        <a:srgbClr val="EE3424"/>
      </a:lt2>
      <a:accent1>
        <a:srgbClr val="008CA8"/>
      </a:accent1>
      <a:accent2>
        <a:srgbClr val="B20838"/>
      </a:accent2>
      <a:accent3>
        <a:srgbClr val="6D7076"/>
      </a:accent3>
      <a:accent4>
        <a:srgbClr val="3F3F3F"/>
      </a:accent4>
      <a:accent5>
        <a:srgbClr val="D9DA56"/>
      </a:accent5>
      <a:accent6>
        <a:srgbClr val="8B8D09"/>
      </a:accent6>
      <a:hlink>
        <a:srgbClr val="008CA8"/>
      </a:hlink>
      <a:folHlink>
        <a:srgbClr val="004654"/>
      </a:folHlink>
    </a:clrScheme>
    <a:fontScheme name="Xilinx Template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76200"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noAutofit/>
      </a:bodyPr>
      <a:lstStyle>
        <a:defPPr algn="ctr">
          <a:defRPr dirty="0" smtClean="0">
            <a:solidFill>
              <a:srgbClr val="000000"/>
            </a:solidFill>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bwMode="auto">
        <a:noFill/>
        <a:ln w="9525">
          <a:noFill/>
          <a:miter lim="800000"/>
          <a:headEnd/>
          <a:tailEnd/>
        </a:ln>
      </a:spPr>
      <a:bodyPr vert="horz" wrap="square" lIns="0" tIns="45720" rIns="91440" bIns="45720" numCol="1" rtlCol="0" anchor="t" anchorCtr="0" compatLnSpc="1">
        <a:prstTxWarp prst="textNoShape">
          <a:avLst/>
        </a:prstTxWarp>
        <a:spAutoFit/>
      </a:bodyPr>
      <a:lstStyle>
        <a:defPPr marL="228600" marR="0" indent="-228600" algn="l" defTabSz="914400" rtl="0" eaLnBrk="0" fontAlgn="base" latinLnBrk="0" hangingPunct="0">
          <a:lnSpc>
            <a:spcPct val="110000"/>
          </a:lnSpc>
          <a:spcBef>
            <a:spcPct val="20000"/>
          </a:spcBef>
          <a:spcAft>
            <a:spcPct val="0"/>
          </a:spcAft>
          <a:buClr>
            <a:schemeClr val="tx2"/>
          </a:buClr>
          <a:buSzPct val="88000"/>
          <a:tabLst/>
          <a:defRPr kumimoji="0" sz="2000" b="1" i="0" u="none" strike="noStrike" kern="0" cap="none" spc="0" normalizeH="0" baseline="0" noProof="0" dirty="0" err="1" smtClean="0">
            <a:ln>
              <a:noFill/>
            </a:ln>
            <a:solidFill>
              <a:schemeClr val="accent4"/>
            </a:solidFill>
            <a:effectLst/>
            <a:uLnTx/>
            <a:uFillTx/>
            <a:latin typeface="+mn-lt"/>
            <a:ea typeface="+mn-ea"/>
            <a:cs typeface="+mn-cs"/>
          </a:defRPr>
        </a:defPPr>
      </a:lstStyle>
    </a:txDef>
  </a:objectDefaults>
  <a:extraClrSchemeLst>
    <a:extraClrScheme>
      <a:clrScheme name="Xilinx Template_light 1">
        <a:dk1>
          <a:srgbClr val="000000"/>
        </a:dk1>
        <a:lt1>
          <a:srgbClr val="FFFFFF"/>
        </a:lt1>
        <a:dk2>
          <a:srgbClr val="008CA8"/>
        </a:dk2>
        <a:lt2>
          <a:srgbClr val="EE3424"/>
        </a:lt2>
        <a:accent1>
          <a:srgbClr val="EC891D"/>
        </a:accent1>
        <a:accent2>
          <a:srgbClr val="B20838"/>
        </a:accent2>
        <a:accent3>
          <a:srgbClr val="FFFFFF"/>
        </a:accent3>
        <a:accent4>
          <a:srgbClr val="000000"/>
        </a:accent4>
        <a:accent5>
          <a:srgbClr val="F4C4AB"/>
        </a:accent5>
        <a:accent6>
          <a:srgbClr val="A10632"/>
        </a:accent6>
        <a:hlink>
          <a:srgbClr val="D9DA56"/>
        </a:hlink>
        <a:folHlink>
          <a:srgbClr val="8B8D09"/>
        </a:folHlink>
      </a:clrScheme>
      <a:clrMap bg1="lt1" tx1="dk1" bg2="lt2" tx2="dk2" accent1="accent1" accent2="accent2" accent3="accent3" accent4="accent4" accent5="accent5" accent6="accent6" hlink="hlink" folHlink="folHlink"/>
    </a:extraClrScheme>
    <a:extraClrScheme>
      <a:clrScheme name="Xilinx Template_light 2">
        <a:dk1>
          <a:srgbClr val="EE3423"/>
        </a:dk1>
        <a:lt1>
          <a:srgbClr val="FFFFFF"/>
        </a:lt1>
        <a:dk2>
          <a:srgbClr val="333333"/>
        </a:dk2>
        <a:lt2>
          <a:srgbClr val="008CA8"/>
        </a:lt2>
        <a:accent1>
          <a:srgbClr val="EC891D"/>
        </a:accent1>
        <a:accent2>
          <a:srgbClr val="B20838"/>
        </a:accent2>
        <a:accent3>
          <a:srgbClr val="ADADAD"/>
        </a:accent3>
        <a:accent4>
          <a:srgbClr val="DADADA"/>
        </a:accent4>
        <a:accent5>
          <a:srgbClr val="F4C4AB"/>
        </a:accent5>
        <a:accent6>
          <a:srgbClr val="A10632"/>
        </a:accent6>
        <a:hlink>
          <a:srgbClr val="D9DA56"/>
        </a:hlink>
        <a:folHlink>
          <a:srgbClr val="8B8D09"/>
        </a:folHlink>
      </a:clrScheme>
      <a:clrMap bg1="dk2" tx1="lt1" bg2="dk1" tx2="lt2" accent1="accent1" accent2="accent2" accent3="accent3" accent4="accent4" accent5="accent5" accent6="accent6" hlink="hlink" folHlink="folHlink"/>
    </a:extraClrScheme>
    <a:extraClrScheme>
      <a:clrScheme name="Xilinx Template_light 3">
        <a:dk1>
          <a:srgbClr val="EE3424"/>
        </a:dk1>
        <a:lt1>
          <a:srgbClr val="FFFFFF"/>
        </a:lt1>
        <a:dk2>
          <a:srgbClr val="333333"/>
        </a:dk2>
        <a:lt2>
          <a:srgbClr val="008CA8"/>
        </a:lt2>
        <a:accent1>
          <a:srgbClr val="EC891D"/>
        </a:accent1>
        <a:accent2>
          <a:srgbClr val="B20838"/>
        </a:accent2>
        <a:accent3>
          <a:srgbClr val="ADADAD"/>
        </a:accent3>
        <a:accent4>
          <a:srgbClr val="DADADA"/>
        </a:accent4>
        <a:accent5>
          <a:srgbClr val="F4C4AB"/>
        </a:accent5>
        <a:accent6>
          <a:srgbClr val="A10632"/>
        </a:accent6>
        <a:hlink>
          <a:srgbClr val="D9DA56"/>
        </a:hlink>
        <a:folHlink>
          <a:srgbClr val="8B8D0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CD January Summit_template to use for presenters.potx" id="{9288B511-D8CA-4B50-A270-D1616A53C80E}" vid="{E2AEF19C-DC0C-42CE-A729-4A05AA8A8B23}"/>
    </a:ext>
  </a:ext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3899</TotalTime>
  <Words>15730</Words>
  <Application>Microsoft Macintosh PowerPoint</Application>
  <PresentationFormat>On-screen Show (16:9)</PresentationFormat>
  <Paragraphs>3195</Paragraphs>
  <Slides>145</Slides>
  <Notes>80</Notes>
  <HiddenSlides>1</HiddenSlides>
  <MMClips>0</MMClips>
  <ScaleCrop>false</ScaleCrop>
  <HeadingPairs>
    <vt:vector size="8" baseType="variant">
      <vt:variant>
        <vt:lpstr>Fonts Used</vt:lpstr>
      </vt:variant>
      <vt:variant>
        <vt:i4>19</vt:i4>
      </vt:variant>
      <vt:variant>
        <vt:lpstr>Theme</vt:lpstr>
      </vt:variant>
      <vt:variant>
        <vt:i4>6</vt:i4>
      </vt:variant>
      <vt:variant>
        <vt:lpstr>Embedded OLE Servers</vt:lpstr>
      </vt:variant>
      <vt:variant>
        <vt:i4>1</vt:i4>
      </vt:variant>
      <vt:variant>
        <vt:lpstr>Slide Titles</vt:lpstr>
      </vt:variant>
      <vt:variant>
        <vt:i4>145</vt:i4>
      </vt:variant>
    </vt:vector>
  </HeadingPairs>
  <TitlesOfParts>
    <vt:vector size="171" baseType="lpstr">
      <vt:lpstr>Calibri</vt:lpstr>
      <vt:lpstr>Consolas</vt:lpstr>
      <vt:lpstr>Courier New</vt:lpstr>
      <vt:lpstr>Gadugi</vt:lpstr>
      <vt:lpstr>LucidaGrande</vt:lpstr>
      <vt:lpstr>Menlo</vt:lpstr>
      <vt:lpstr>Merriweather Sans</vt:lpstr>
      <vt:lpstr>Microsoft Sans Serif</vt:lpstr>
      <vt:lpstr>MS PGothic</vt:lpstr>
      <vt:lpstr>ＭＳ Ｐゴシック</vt:lpstr>
      <vt:lpstr>Noto Sans Symbols</vt:lpstr>
      <vt:lpstr>SimSun</vt:lpstr>
      <vt:lpstr>Times New Roman</vt:lpstr>
      <vt:lpstr>Wingdings</vt:lpstr>
      <vt:lpstr>宋体</vt:lpstr>
      <vt:lpstr>arial</vt:lpstr>
      <vt:lpstr>arial</vt:lpstr>
      <vt:lpstr>Arial Narrow</vt:lpstr>
      <vt:lpstr>Proxima Nova</vt:lpstr>
      <vt:lpstr>1_BFN</vt:lpstr>
      <vt:lpstr>2_BFN</vt:lpstr>
      <vt:lpstr>3_BFN</vt:lpstr>
      <vt:lpstr>4_BFN</vt:lpstr>
      <vt:lpstr>5_BFN</vt:lpstr>
      <vt:lpstr>Xilinx_All_Programmable_Template_08-01-12</vt:lpstr>
      <vt:lpstr>Image</vt:lpstr>
      <vt:lpstr>PowerPoint Presentation</vt:lpstr>
      <vt:lpstr>Presenters</vt:lpstr>
      <vt:lpstr>Agenda</vt:lpstr>
      <vt:lpstr>What is Data Plane Programming?</vt:lpstr>
      <vt:lpstr>Standard Telecommunications Architecture</vt:lpstr>
      <vt:lpstr>Software Defined Networking: Logically Centralized Control</vt:lpstr>
      <vt:lpstr>SDN Evolved: (Dataplane) Protocol Independence</vt:lpstr>
      <vt:lpstr>Status Quo: Bottom-up design</vt:lpstr>
      <vt:lpstr>A Better Approach: Top-down design</vt:lpstr>
      <vt:lpstr>Benefits of Data Plane Programmability</vt:lpstr>
      <vt:lpstr>Programmable Network Devices</vt:lpstr>
      <vt:lpstr>What can you do with P4?</vt:lpstr>
      <vt:lpstr>Brief History and Trivia</vt:lpstr>
      <vt:lpstr>P416 Data Plane Model</vt:lpstr>
      <vt:lpstr>PISA: Protocol-Independent Switch Architecture</vt:lpstr>
      <vt:lpstr>PISA in Action</vt:lpstr>
      <vt:lpstr>Mapping a Simple L3 Data Plane Program on PISA</vt:lpstr>
      <vt:lpstr>Mapping a More Complex Data Plane Program on PISA</vt:lpstr>
      <vt:lpstr>P414 Switch Model (V1 Architecture)</vt:lpstr>
      <vt:lpstr>P416 Approach</vt:lpstr>
      <vt:lpstr>Programming a P4 Target</vt:lpstr>
      <vt:lpstr>P416 Basics</vt:lpstr>
      <vt:lpstr>P416 Language Elements</vt:lpstr>
      <vt:lpstr>V1Model Standard Metadata</vt:lpstr>
      <vt:lpstr>P416 Program Template (V1Model)</vt:lpstr>
      <vt:lpstr>P416 Hello World (V1Model)</vt:lpstr>
      <vt:lpstr>P416 Hello World (V1Model)</vt:lpstr>
      <vt:lpstr>P416 Data Types</vt:lpstr>
      <vt:lpstr>Simple Header Definitions</vt:lpstr>
      <vt:lpstr>Typedef </vt:lpstr>
      <vt:lpstr>Varbit</vt:lpstr>
      <vt:lpstr>Using structs for Intrinsic Metadata </vt:lpstr>
      <vt:lpstr>Declaring and Initializing Variables</vt:lpstr>
      <vt:lpstr>Programming the Parser</vt:lpstr>
      <vt:lpstr>Parser Model (V1 Architecture)</vt:lpstr>
      <vt:lpstr>Parsers in P416</vt:lpstr>
      <vt:lpstr>Implementing Parser State Machine</vt:lpstr>
      <vt:lpstr>Selecting on Multiple fields. Parsing ARP</vt:lpstr>
      <vt:lpstr>Header verification</vt:lpstr>
      <vt:lpstr>Lookahead</vt:lpstr>
      <vt:lpstr>Programming the Match-Action Pipeline </vt:lpstr>
      <vt:lpstr>Controls in P4</vt:lpstr>
      <vt:lpstr>Simple Reflector (V1 Architecture)</vt:lpstr>
      <vt:lpstr>How does it work? (V1 Architecture)</vt:lpstr>
      <vt:lpstr>Simple Actions and Expressions</vt:lpstr>
      <vt:lpstr>Simple Actions and Expressions</vt:lpstr>
      <vt:lpstr>Actions Galore: Operating on Headers</vt:lpstr>
      <vt:lpstr>Actions Galore: Operating on Headers</vt:lpstr>
      <vt:lpstr>Actions Galore: Bit Manipulation</vt:lpstr>
      <vt:lpstr>Match-Action Tables</vt:lpstr>
      <vt:lpstr>Tables: Match-Action Processing</vt:lpstr>
      <vt:lpstr>Example: Basic IPv4 Forwarding</vt:lpstr>
      <vt:lpstr>Defining Actions for L3 forwarding</vt:lpstr>
      <vt:lpstr>Match-Action Table (Exact Match)</vt:lpstr>
      <vt:lpstr>Match-Action Table (Longest Prefix Match)</vt:lpstr>
      <vt:lpstr>Match-Action Table (Ternary Match)</vt:lpstr>
      <vt:lpstr>Using Tables in the Controls</vt:lpstr>
      <vt:lpstr>Using the Match Results</vt:lpstr>
      <vt:lpstr>Match Kinds (types)</vt:lpstr>
      <vt:lpstr>Advanced Matching</vt:lpstr>
      <vt:lpstr>Table Initialization</vt:lpstr>
      <vt:lpstr>Packet Deparsing</vt:lpstr>
      <vt:lpstr>Deparsing</vt:lpstr>
      <vt:lpstr>Simplified Deparsing</vt:lpstr>
      <vt:lpstr>Externs</vt:lpstr>
      <vt:lpstr>The Need for Externs</vt:lpstr>
      <vt:lpstr>Stateless and Stateful Objects</vt:lpstr>
      <vt:lpstr>Counters in V1 Architecture</vt:lpstr>
      <vt:lpstr>Using the V1 Architecture Counters</vt:lpstr>
      <vt:lpstr>Meters in V1 Architecture</vt:lpstr>
      <vt:lpstr>Registers in V1 Architecture</vt:lpstr>
      <vt:lpstr>Header Checksums (V1 Architecture)</vt:lpstr>
      <vt:lpstr>Break</vt:lpstr>
      <vt:lpstr>P4 Toolchain for BMv2 software simulation</vt:lpstr>
      <vt:lpstr>Basic Workflow</vt:lpstr>
      <vt:lpstr>Step 1: P4 Program Compilation</vt:lpstr>
      <vt:lpstr>Step 2: Preparing veth Interfaces</vt:lpstr>
      <vt:lpstr>Step 3: Starting the model</vt:lpstr>
      <vt:lpstr>Step 4: Starting the CLI</vt:lpstr>
      <vt:lpstr>Step 5: Sending and Receiving Packets</vt:lpstr>
      <vt:lpstr>Other tools</vt:lpstr>
      <vt:lpstr>Extending the tools</vt:lpstr>
      <vt:lpstr>The p4c-sdnet Compiler</vt:lpstr>
      <vt:lpstr>Xilinx SDNet Design Flow &amp; Use Model</vt:lpstr>
      <vt:lpstr>Xilinx P4 Design Flow &amp; Use Model</vt:lpstr>
      <vt:lpstr>Considerations When Mapping to SDNet</vt:lpstr>
      <vt:lpstr>Mapping P4 Architectures to SDNet</vt:lpstr>
      <vt:lpstr>Support for Multiple Architectures</vt:lpstr>
      <vt:lpstr>Providing Externs using Custom User Logic</vt:lpstr>
      <vt:lpstr>P4-SDNet availability</vt:lpstr>
      <vt:lpstr>PowerPoint Presentation</vt:lpstr>
      <vt:lpstr>NetFPGA = Networked FPGA</vt:lpstr>
      <vt:lpstr>NetFPGA Family of Boards</vt:lpstr>
      <vt:lpstr>NetFPGA board</vt:lpstr>
      <vt:lpstr>NetFPGA consists of …</vt:lpstr>
      <vt:lpstr>NetFPGA-SUME</vt:lpstr>
      <vt:lpstr>Xilinx Virtex 7 690T</vt:lpstr>
      <vt:lpstr>Memory Interfaces</vt:lpstr>
      <vt:lpstr>Host Interface</vt:lpstr>
      <vt:lpstr>Front Panel Ports</vt:lpstr>
      <vt:lpstr>Expansion Interfaces</vt:lpstr>
      <vt:lpstr>Storage</vt:lpstr>
      <vt:lpstr>Full System Components</vt:lpstr>
      <vt:lpstr>Reference Switch Pipeline</vt:lpstr>
      <vt:lpstr>PowerPoint Presentation</vt:lpstr>
      <vt:lpstr>General Process for Programming a P4 Target</vt:lpstr>
      <vt:lpstr>P4NetFPGA Compilation Overview</vt:lpstr>
      <vt:lpstr>SimpleSumeSwitch Architecture Model for SUME Target</vt:lpstr>
      <vt:lpstr>Standard Metadata in SimpleSumeSwitch Architecture</vt:lpstr>
      <vt:lpstr>P4NetFPGA Extern Function library</vt:lpstr>
      <vt:lpstr>P4NetFPGA Extern Function library</vt:lpstr>
      <vt:lpstr>Using Atom Externs in P4 – Resetting Counter</vt:lpstr>
      <vt:lpstr>Using Atom Externs in P4 – Resetting Counter</vt:lpstr>
      <vt:lpstr>API &amp; Interactive CLI Tool Generation</vt:lpstr>
      <vt:lpstr>P4NetFPGA Workflow</vt:lpstr>
      <vt:lpstr>Get the Tools!</vt:lpstr>
      <vt:lpstr>Future research topics</vt:lpstr>
      <vt:lpstr>Examples of ongoing P4 Research Topics</vt:lpstr>
      <vt:lpstr>Programmable Scheduling</vt:lpstr>
      <vt:lpstr>Why scheduler is not programmable ... so far</vt:lpstr>
      <vt:lpstr>What does the Scheduler do?</vt:lpstr>
      <vt:lpstr>PIFO</vt:lpstr>
      <vt:lpstr>PIFO Tree</vt:lpstr>
      <vt:lpstr>PIFO Remarks</vt:lpstr>
      <vt:lpstr>Programmable Target Architectures</vt:lpstr>
      <vt:lpstr>Many Possible Architectures…</vt:lpstr>
      <vt:lpstr>Many Possible Architectures…</vt:lpstr>
      <vt:lpstr>Programmable Target Architectures</vt:lpstr>
      <vt:lpstr>Workflow</vt:lpstr>
      <vt:lpstr>Workflow</vt:lpstr>
      <vt:lpstr>In-band Network Telemetry (INT)</vt:lpstr>
      <vt:lpstr>In-band Network Telemetry (INT)</vt:lpstr>
      <vt:lpstr>In-band Network Telemetry (INT)</vt:lpstr>
      <vt:lpstr>Congestion Control</vt:lpstr>
      <vt:lpstr>Proactive Congestion Control</vt:lpstr>
      <vt:lpstr>An example proactive scheme</vt:lpstr>
      <vt:lpstr>An example proactive scheme</vt:lpstr>
      <vt:lpstr>Proactive Algorithm in P4</vt:lpstr>
      <vt:lpstr>In-Network Computation</vt:lpstr>
      <vt:lpstr>In-Network Aggregation</vt:lpstr>
      <vt:lpstr>In-Network Aggregation</vt:lpstr>
      <vt:lpstr> Two relevant papers at FPGA 2018 </vt:lpstr>
      <vt:lpstr> The P4 Language Consortium</vt:lpstr>
      <vt:lpstr>P4.org current membership</vt:lpstr>
      <vt:lpstr>The end …</vt:lpstr>
    </vt:vector>
  </TitlesOfParts>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No Markings, , , , , , , , , </cp:keywords>
  <cp:lastModifiedBy>Stephen Ibanez</cp:lastModifiedBy>
  <cp:revision>293</cp:revision>
  <dcterms:modified xsi:type="dcterms:W3CDTF">2018-02-25T03:47:07Z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04ef236e-f805-47f2-a88b-076faf1d57b2</vt:lpwstr>
  </property>
  <property fmtid="{D5CDD505-2E9C-101B-9397-08002B2CF9AE}" pid="3" name="XilinxPublication Year">
    <vt:lpwstr/>
  </property>
  <property fmtid="{D5CDD505-2E9C-101B-9397-08002B2CF9AE}" pid="4" name="XilinxVisual Markings">
    <vt:lpwstr/>
  </property>
  <property fmtid="{D5CDD505-2E9C-101B-9397-08002B2CF9AE}" pid="5" name="XilinxAdditional Classifications">
    <vt:lpwstr/>
  </property>
  <property fmtid="{D5CDD505-2E9C-101B-9397-08002B2CF9AE}" pid="6" name="XilinxDevelopment Projects">
    <vt:lpwstr/>
  </property>
  <property fmtid="{D5CDD505-2E9C-101B-9397-08002B2CF9AE}" pid="7" name="XilinxThird Party">
    <vt:lpwstr/>
  </property>
  <property fmtid="{D5CDD505-2E9C-101B-9397-08002B2CF9AE}" pid="8" name="XilinxExport Control">
    <vt:lpwstr/>
  </property>
  <property fmtid="{D5CDD505-2E9C-101B-9397-08002B2CF9AE}" pid="9" name="XilinxNote (Line 2)">
    <vt:lpwstr/>
  </property>
  <property fmtid="{D5CDD505-2E9C-101B-9397-08002B2CF9AE}" pid="10" name="XilinxClassification">
    <vt:lpwstr>No Markings</vt:lpwstr>
  </property>
</Properties>
</file>