
<file path=[Content_Types].xml><?xml version="1.0" encoding="utf-8"?>
<Types xmlns="http://schemas.openxmlformats.org/package/2006/content-types">
  <Default Extension="png" ContentType="image/png"/>
  <Default Extension="tmp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9" r:id="rId2"/>
    <p:sldMasterId id="2147483682" r:id="rId3"/>
  </p:sldMasterIdLst>
  <p:notesMasterIdLst>
    <p:notesMasterId r:id="rId35"/>
  </p:notesMasterIdLst>
  <p:handoutMasterIdLst>
    <p:handoutMasterId r:id="rId36"/>
  </p:handoutMasterIdLst>
  <p:sldIdLst>
    <p:sldId id="683" r:id="rId4"/>
    <p:sldId id="741" r:id="rId5"/>
    <p:sldId id="716" r:id="rId6"/>
    <p:sldId id="718" r:id="rId7"/>
    <p:sldId id="719" r:id="rId8"/>
    <p:sldId id="720" r:id="rId9"/>
    <p:sldId id="721" r:id="rId10"/>
    <p:sldId id="705" r:id="rId11"/>
    <p:sldId id="738" r:id="rId12"/>
    <p:sldId id="739" r:id="rId13"/>
    <p:sldId id="735" r:id="rId14"/>
    <p:sldId id="709" r:id="rId15"/>
    <p:sldId id="724" r:id="rId16"/>
    <p:sldId id="742" r:id="rId17"/>
    <p:sldId id="727" r:id="rId18"/>
    <p:sldId id="729" r:id="rId19"/>
    <p:sldId id="731" r:id="rId20"/>
    <p:sldId id="732" r:id="rId21"/>
    <p:sldId id="690" r:id="rId22"/>
    <p:sldId id="740" r:id="rId23"/>
    <p:sldId id="688" r:id="rId24"/>
    <p:sldId id="713" r:id="rId25"/>
    <p:sldId id="686" r:id="rId26"/>
    <p:sldId id="737" r:id="rId27"/>
    <p:sldId id="736" r:id="rId28"/>
    <p:sldId id="687" r:id="rId29"/>
    <p:sldId id="684" r:id="rId30"/>
    <p:sldId id="743" r:id="rId31"/>
    <p:sldId id="734" r:id="rId32"/>
    <p:sldId id="685" r:id="rId33"/>
    <p:sldId id="582" r:id="rId34"/>
  </p:sldIdLst>
  <p:sldSz cx="9144000" cy="6858000" type="screen4x3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99"/>
    <a:srgbClr val="990000"/>
    <a:srgbClr val="3312BE"/>
    <a:srgbClr val="FD5C41"/>
    <a:srgbClr val="2307C9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90406" autoAdjust="0"/>
  </p:normalViewPr>
  <p:slideViewPr>
    <p:cSldViewPr>
      <p:cViewPr>
        <p:scale>
          <a:sx n="75" d="100"/>
          <a:sy n="75" d="100"/>
        </p:scale>
        <p:origin x="-1050" y="15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118" y="-108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hD\Conf%20work\2018-sub1-FPGA\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2624249662455"/>
          <c:y val="7.8096449122320027E-2"/>
          <c:w val="0.84894435013550051"/>
          <c:h val="0.82925589699602353"/>
        </c:manualLayout>
      </c:layout>
      <c:barChart>
        <c:barDir val="col"/>
        <c:grouping val="clustered"/>
        <c:varyColors val="0"/>
        <c:ser>
          <c:idx val="0"/>
          <c:order val="0"/>
          <c:tx>
            <c:v>Libim</c:v>
          </c:tx>
          <c:spPr>
            <a:solidFill>
              <a:schemeClr val="accent5"/>
            </a:solidFill>
            <a:ln w="25400">
              <a:solidFill>
                <a:srgbClr val="0070C0"/>
              </a:solidFill>
            </a:ln>
          </c:spPr>
          <c:invertIfNegative val="0"/>
          <c:cat>
            <c:numRef>
              <c:f>figure!$B$3:$B$6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figure!$C$3:$C$6</c:f>
              <c:numCache>
                <c:formatCode>General</c:formatCode>
                <c:ptCount val="4"/>
                <c:pt idx="0">
                  <c:v>42</c:v>
                </c:pt>
                <c:pt idx="1">
                  <c:v>88</c:v>
                </c:pt>
                <c:pt idx="2">
                  <c:v>133</c:v>
                </c:pt>
                <c:pt idx="3">
                  <c:v>165</c:v>
                </c:pt>
              </c:numCache>
            </c:numRef>
          </c:val>
        </c:ser>
        <c:ser>
          <c:idx val="1"/>
          <c:order val="1"/>
          <c:tx>
            <c:v>Netflix</c:v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rgbClr val="FF0000"/>
              </a:solidFill>
            </a:ln>
          </c:spPr>
          <c:invertIfNegative val="0"/>
          <c:cat>
            <c:numRef>
              <c:f>figure!$B$3:$B$6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figure!$D$3:$D$6</c:f>
              <c:numCache>
                <c:formatCode>General</c:formatCode>
                <c:ptCount val="4"/>
                <c:pt idx="0">
                  <c:v>46</c:v>
                </c:pt>
                <c:pt idx="1">
                  <c:v>92</c:v>
                </c:pt>
                <c:pt idx="2">
                  <c:v>161</c:v>
                </c:pt>
                <c:pt idx="3">
                  <c:v>213</c:v>
                </c:pt>
              </c:numCache>
            </c:numRef>
          </c:val>
        </c:ser>
        <c:ser>
          <c:idx val="2"/>
          <c:order val="2"/>
          <c:tx>
            <c:v>Yahoo</c:v>
          </c:tx>
          <c:spPr>
            <a:solidFill>
              <a:srgbClr val="92D050"/>
            </a:solidFill>
            <a:ln w="25400">
              <a:solidFill>
                <a:srgbClr val="00B050"/>
              </a:solidFill>
            </a:ln>
          </c:spPr>
          <c:invertIfNegative val="0"/>
          <c:cat>
            <c:numRef>
              <c:f>figure!$B$3:$B$6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figure!$E$3:$E$6</c:f>
              <c:numCache>
                <c:formatCode>General</c:formatCode>
                <c:ptCount val="4"/>
                <c:pt idx="0">
                  <c:v>47</c:v>
                </c:pt>
                <c:pt idx="1">
                  <c:v>93</c:v>
                </c:pt>
                <c:pt idx="2">
                  <c:v>163</c:v>
                </c:pt>
                <c:pt idx="3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-16"/>
        <c:axId val="224454912"/>
        <c:axId val="225378304"/>
      </c:barChart>
      <c:catAx>
        <c:axId val="22445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en-US"/>
          </a:p>
        </c:txPr>
        <c:crossAx val="225378304"/>
        <c:crosses val="autoZero"/>
        <c:auto val="1"/>
        <c:lblAlgn val="ctr"/>
        <c:lblOffset val="100"/>
        <c:noMultiLvlLbl val="0"/>
      </c:catAx>
      <c:valAx>
        <c:axId val="225378304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en-US"/>
          </a:p>
        </c:txPr>
        <c:crossAx val="22445491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8272599940470315E-2"/>
          <c:y val="7.9511666936256262E-2"/>
          <c:w val="0.84676580116045774"/>
          <c:h val="0.1576420486292007"/>
        </c:manualLayout>
      </c:layout>
      <c:overlay val="0"/>
      <c:txPr>
        <a:bodyPr/>
        <a:lstStyle/>
        <a:p>
          <a:pPr>
            <a:defRPr sz="200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4077" y="1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FA73A-4644-4863-9301-1A6B6559FBD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9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4077" y="6456379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0151-4F56-442C-896C-C0D7E721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9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53C2-ADCA-4CBE-9E3C-A9128BB240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7" y="3228897"/>
            <a:ext cx="7899399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4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4" y="6456614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5DB6-DBBB-4C74-BEBE-8B0E852A1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4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5DB6-DBBB-4C74-BEBE-8B0E852A1C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5DB6-DBBB-4C74-BEBE-8B0E852A1C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8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5DB6-DBBB-4C74-BEBE-8B0E852A1C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DDR3 bandwidth 15 GB/s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5DB6-DBBB-4C74-BEBE-8B0E852A1C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performance of Bank-conflict-free design deteriorates due to</a:t>
                </a:r>
                <a:r>
                  <a:rPr lang="en-US" sz="1200" baseline="0" dirty="0" smtClean="0">
                    <a:solidFill>
                      <a:srgbClr val="000000"/>
                    </a:solidFill>
                  </a:rPr>
                  <a:t> 2 reasons: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aseline="0" dirty="0" smtClean="0">
                  <a:solidFill>
                    <a:srgbClr val="000000"/>
                  </a:solidFill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 smtClean="0">
                    <a:solidFill>
                      <a:srgbClr val="000000"/>
                    </a:solidFill>
                  </a:rPr>
                  <a:t>1. 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lower clock rate for larger </a:t>
                </a:r>
                <a:r>
                  <a:rPr lang="en-US" sz="1200" i="0" dirty="0" smtClean="0">
                    <a:solidFill>
                      <a:srgbClr val="000000"/>
                    </a:solidFill>
                    <a:latin typeface="Cambria Math"/>
                  </a:rPr>
                  <a:t>𝐾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2. Smaller capacity of</a:t>
                </a:r>
                <a:r>
                  <a:rPr lang="en-US" baseline="0" dirty="0" smtClean="0"/>
                  <a:t> on-chip buffer for larger </a:t>
                </a:r>
                <a:r>
                  <a:rPr lang="en-US" i="0" baseline="0" dirty="0" smtClean="0">
                    <a:latin typeface="Cambria Math"/>
                  </a:rPr>
                  <a:t>𝐾</a:t>
                </a:r>
                <a:r>
                  <a:rPr lang="en-US" baseline="0" dirty="0" smtClean="0"/>
                  <a:t> </a:t>
                </a:r>
                <a:r>
                  <a:rPr lang="en-US" baseline="0" dirty="0" smtClean="0">
                    <a:sym typeface="Wingdings" panose="05000000000000000000" pitchFamily="2" charset="2"/>
                  </a:rPr>
                  <a:t> small </a:t>
                </a:r>
                <a:r>
                  <a:rPr lang="en-US" baseline="0" dirty="0" err="1" smtClean="0">
                    <a:sym typeface="Wingdings" panose="05000000000000000000" pitchFamily="2" charset="2"/>
                  </a:rPr>
                  <a:t>matchings</a:t>
                </a:r>
                <a:r>
                  <a:rPr lang="en-US" baseline="0" dirty="0" smtClean="0">
                    <a:sym typeface="Wingdings" panose="05000000000000000000" pitchFamily="2" charset="2"/>
                  </a:rPr>
                  <a:t>  low parallelism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5DB6-DBBB-4C74-BEBE-8B0E852A1C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7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5DB6-DBBB-4C74-BEBE-8B0E852A1C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9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5DB6-DBBB-4C74-BEBE-8B0E852A1C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7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076" y="152400"/>
            <a:ext cx="6934200" cy="685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3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00">
                <a:solidFill>
                  <a:srgbClr val="000000"/>
                </a:solidFill>
              </a:defRPr>
            </a:lvl1pPr>
            <a:lvl2pPr>
              <a:defRPr sz="2700">
                <a:solidFill>
                  <a:srgbClr val="000000"/>
                </a:solidFill>
              </a:defRPr>
            </a:lvl2pPr>
            <a:lvl3pPr>
              <a:defRPr sz="26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5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SHARP: Software Toolkit for Accelerating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GrapH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AlgoRithms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on HIVE Processors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70A5-AEDE-4799-A66C-B1CE19E72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33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499" y="6356350"/>
            <a:ext cx="5442105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SHARP: Software Toolkit for Accelerating GrapH AlgoRithms on HIVE Processors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356350"/>
            <a:ext cx="927100" cy="365125"/>
          </a:xfrm>
        </p:spPr>
        <p:txBody>
          <a:bodyPr/>
          <a:lstStyle/>
          <a:p>
            <a:fld id="{8F6B70A5-AEDE-4799-A66C-B1CE19E72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4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SHARP: Software Toolkit for Accelerating GrapH AlgoRithms on HIVE Processors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70A5-AEDE-4799-A66C-B1CE19E72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2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SHARP: Software Toolkit for Accelerating GrapH AlgoRithms on HIVE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70A5-AEDE-4799-A66C-B1CE19E72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d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rmalSeal_Word_RegUse_GoldOnCa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0"/>
            <a:ext cx="3535680" cy="11049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3681079"/>
            <a:ext cx="9144000" cy="0"/>
          </a:xfrm>
          <a:prstGeom prst="line">
            <a:avLst/>
          </a:prstGeom>
          <a:ln w="38100" cmpd="sng">
            <a:solidFill>
              <a:srgbClr val="FCC3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 w="38100" cmpd="sng">
            <a:solidFill>
              <a:srgbClr val="FCC3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44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48400"/>
            <a:ext cx="9144000" cy="608217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8" name="Picture 10" descr="Small Use Shield_GoldOnTrans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r="14013"/>
          <a:stretch/>
        </p:blipFill>
        <p:spPr bwMode="auto">
          <a:xfrm>
            <a:off x="8620125" y="0"/>
            <a:ext cx="5238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31218" y="64008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6F61CC1-3BFD-493C-9F42-4C5F2B8CD5D2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Formal_Viterbi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28599" y="6417674"/>
            <a:ext cx="1066801" cy="287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48400"/>
            <a:ext cx="91440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2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7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551" y="6318250"/>
            <a:ext cx="5181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SHARP: Software Toolkit for Accelerating </a:t>
            </a:r>
            <a:r>
              <a:rPr lang="en-US" dirty="0" err="1">
                <a:solidFill>
                  <a:prstClr val="white">
                    <a:lumMod val="50000"/>
                  </a:prstClr>
                </a:solidFill>
              </a:rPr>
              <a:t>GrapH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50000"/>
                  </a:prstClr>
                </a:solidFill>
              </a:rPr>
              <a:t>AlgoRithms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on HIVE Processors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18250"/>
            <a:ext cx="379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6B70A5-AEDE-4799-A66C-B1CE19E72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/>
          <p:nvPr/>
        </p:nvPicPr>
        <p:blipFill>
          <a:blip r:embed="rId6"/>
          <a:stretch/>
        </p:blipFill>
        <p:spPr>
          <a:xfrm>
            <a:off x="7028199" y="5687120"/>
            <a:ext cx="1948533" cy="614792"/>
          </a:xfrm>
          <a:prstGeom prst="rect">
            <a:avLst/>
          </a:prstGeom>
          <a:ln>
            <a:noFill/>
          </a:ln>
        </p:spPr>
      </p:pic>
      <p:pic>
        <p:nvPicPr>
          <p:cNvPr id="8" name="Picture 5"/>
          <p:cNvPicPr/>
          <p:nvPr/>
        </p:nvPicPr>
        <p:blipFill>
          <a:blip r:embed="rId7"/>
          <a:stretch/>
        </p:blipFill>
        <p:spPr>
          <a:xfrm>
            <a:off x="7003424" y="6296159"/>
            <a:ext cx="2144332" cy="4572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7" y="6166623"/>
            <a:ext cx="972207" cy="5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6.jpe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58.png"/><Relationship Id="rId17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tmp"/><Relationship Id="rId11" Type="http://schemas.openxmlformats.org/officeDocument/2006/relationships/image" Target="../media/image22.tmp"/><Relationship Id="rId5" Type="http://schemas.openxmlformats.org/officeDocument/2006/relationships/image" Target="../media/image16.tmp"/><Relationship Id="rId10" Type="http://schemas.openxmlformats.org/officeDocument/2006/relationships/image" Target="../media/image21.tmp"/><Relationship Id="rId4" Type="http://schemas.openxmlformats.org/officeDocument/2006/relationships/image" Target="../media/image15.tmp"/><Relationship Id="rId9" Type="http://schemas.openxmlformats.org/officeDocument/2006/relationships/image" Target="../media/image2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551215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FPGA 2018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-228600" y="2476500"/>
            <a:ext cx="952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/>
              <a:t>FASTCF: </a:t>
            </a:r>
            <a:r>
              <a:rPr lang="en-US" sz="2900" b="1" u="sng" dirty="0"/>
              <a:t>F</a:t>
            </a:r>
            <a:r>
              <a:rPr lang="en-US" sz="2900" b="1" dirty="0"/>
              <a:t>PGA-based </a:t>
            </a:r>
            <a:r>
              <a:rPr lang="en-US" sz="2900" b="1" u="sng" dirty="0"/>
              <a:t>A</a:t>
            </a:r>
            <a:r>
              <a:rPr lang="en-US" sz="2900" b="1" dirty="0"/>
              <a:t>ccelerator for</a:t>
            </a:r>
          </a:p>
          <a:p>
            <a:pPr algn="ctr"/>
            <a:r>
              <a:rPr lang="en-US" sz="2900" b="1" u="sng" dirty="0" err="1" smtClean="0"/>
              <a:t>ST</a:t>
            </a:r>
            <a:r>
              <a:rPr lang="en-US" sz="2900" b="1" dirty="0" err="1" smtClean="0"/>
              <a:t>ochastic</a:t>
            </a:r>
            <a:r>
              <a:rPr lang="en-US" sz="2900" b="1" dirty="0" smtClean="0"/>
              <a:t>-gradient-descent-based </a:t>
            </a:r>
            <a:r>
              <a:rPr lang="en-US" sz="2900" b="1" u="sng" dirty="0"/>
              <a:t>C</a:t>
            </a:r>
            <a:r>
              <a:rPr lang="en-US" sz="2900" b="1" dirty="0"/>
              <a:t>ollaborative </a:t>
            </a:r>
            <a:r>
              <a:rPr lang="en-US" sz="2900" b="1" u="sng" dirty="0"/>
              <a:t>F</a:t>
            </a:r>
            <a:r>
              <a:rPr lang="en-US" sz="2900" b="1" dirty="0"/>
              <a:t>iltering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419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Shijie</a:t>
            </a:r>
            <a:r>
              <a:rPr lang="en-US" sz="2400" b="1" u="sng" dirty="0" smtClean="0"/>
              <a:t> Zhou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Rajgopal</a:t>
            </a:r>
            <a:r>
              <a:rPr lang="en-US" sz="2400" b="1" dirty="0" smtClean="0"/>
              <a:t> Kannan, Min Yu, Viktor K. </a:t>
            </a:r>
            <a:r>
              <a:rPr lang="en-US" sz="2400" b="1" dirty="0" err="1" smtClean="0"/>
              <a:t>Prasanna</a:t>
            </a:r>
            <a:endParaRPr lang="en-US" sz="2400" b="1" dirty="0" smtClean="0"/>
          </a:p>
          <a:p>
            <a:pPr algn="ctr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8600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Acceleration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Parallel processing units access on-chip RAMs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Concurrent accesses to </a:t>
            </a:r>
            <a:r>
              <a:rPr lang="en-US" sz="2400" dirty="0" smtClean="0">
                <a:sym typeface="Wingdings" panose="05000000000000000000" pitchFamily="2" charset="2"/>
              </a:rPr>
              <a:t>the same RAM  conflicts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sz="2600" dirty="0" smtClean="0">
                <a:sym typeface="Wingdings" panose="05000000000000000000" pitchFamily="2" charset="2"/>
              </a:rPr>
              <a:t>How to reduce access conflicts?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799" y="990600"/>
            <a:ext cx="1907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Challenge 3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828800" y="3276600"/>
            <a:ext cx="453390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74"/>
          <p:cNvSpPr/>
          <p:nvPr/>
        </p:nvSpPr>
        <p:spPr>
          <a:xfrm>
            <a:off x="3486150" y="3886200"/>
            <a:ext cx="1219200" cy="6096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On-chip RAM</a:t>
            </a:r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4"/>
              <p:cNvSpPr/>
              <p:nvPr/>
            </p:nvSpPr>
            <p:spPr>
              <a:xfrm>
                <a:off x="2095501" y="5029200"/>
                <a:ext cx="762000" cy="6096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  <m:t>𝐔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1" y="5029200"/>
                <a:ext cx="762000" cy="609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4"/>
              <p:cNvSpPr/>
              <p:nvPr/>
            </p:nvSpPr>
            <p:spPr>
              <a:xfrm>
                <a:off x="3162300" y="5029200"/>
                <a:ext cx="762000" cy="6096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  <m:t>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5029200"/>
                <a:ext cx="762000" cy="609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74"/>
              <p:cNvSpPr/>
              <p:nvPr/>
            </p:nvSpPr>
            <p:spPr>
              <a:xfrm>
                <a:off x="4229100" y="5029200"/>
                <a:ext cx="762000" cy="6096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  <m:t>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5029200"/>
                <a:ext cx="762000" cy="609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74"/>
              <p:cNvSpPr/>
              <p:nvPr/>
            </p:nvSpPr>
            <p:spPr>
              <a:xfrm>
                <a:off x="5372100" y="5029200"/>
                <a:ext cx="762000" cy="6096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  <m:t>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5029200"/>
                <a:ext cx="762000" cy="609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60802" y="3301484"/>
                <a:ext cx="9492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solidFill>
                            <a:srgbClr val="0000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000" b="1" dirty="0">
                          <a:solidFill>
                            <a:srgbClr val="000000"/>
                          </a:solidFill>
                          <a:latin typeface="Cambria Math"/>
                          <a:ea typeface="Cambria Math" pitchFamily="18" charset="0"/>
                        </a:rPr>
                        <m:t>𝐅𝐏𝐆𝐀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802" y="3301484"/>
                <a:ext cx="9492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476501" y="4495800"/>
            <a:ext cx="1371599" cy="533400"/>
          </a:xfrm>
          <a:prstGeom prst="straightConnector1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3543300" y="4495800"/>
            <a:ext cx="533400" cy="533400"/>
          </a:xfrm>
          <a:prstGeom prst="straightConnector1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</p:cNvCxnSpPr>
          <p:nvPr/>
        </p:nvCxnSpPr>
        <p:spPr>
          <a:xfrm flipH="1" flipV="1">
            <a:off x="4229100" y="4495800"/>
            <a:ext cx="381000" cy="533400"/>
          </a:xfrm>
          <a:prstGeom prst="straightConnector1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0"/>
          </p:cNvCxnSpPr>
          <p:nvPr/>
        </p:nvCxnSpPr>
        <p:spPr>
          <a:xfrm flipH="1" flipV="1">
            <a:off x="4419600" y="4495800"/>
            <a:ext cx="1333500" cy="533400"/>
          </a:xfrm>
          <a:prstGeom prst="straightConnector1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confli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0861"/>
            <a:ext cx="2209800" cy="17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95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Novel optimizations to address the three challenges</a:t>
            </a:r>
          </a:p>
          <a:p>
            <a:pPr lvl="1"/>
            <a:r>
              <a:rPr lang="en-US" sz="2300" dirty="0" smtClean="0"/>
              <a:t>Partitioning and communication hiding</a:t>
            </a:r>
          </a:p>
          <a:p>
            <a:pPr lvl="2"/>
            <a:r>
              <a:rPr lang="en-US" sz="2200" b="1" dirty="0" smtClean="0">
                <a:solidFill>
                  <a:schemeClr val="tx1"/>
                </a:solidFill>
              </a:rPr>
              <a:t>Completely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/>
              <a:t>overlap communication with computation</a:t>
            </a:r>
          </a:p>
          <a:p>
            <a:pPr lvl="1"/>
            <a:r>
              <a:rPr lang="en-US" sz="2300" dirty="0"/>
              <a:t>P</a:t>
            </a:r>
            <a:r>
              <a:rPr lang="en-US" sz="2300" dirty="0" smtClean="0"/>
              <a:t>arallelism extraction to </a:t>
            </a:r>
            <a:r>
              <a:rPr lang="en-US" sz="2300" dirty="0"/>
              <a:t>reduce data </a:t>
            </a:r>
            <a:r>
              <a:rPr lang="en-US" sz="2300" dirty="0" smtClean="0"/>
              <a:t>dependencies by </a:t>
            </a:r>
            <a:r>
              <a:rPr lang="en-US" sz="2300" b="1" dirty="0">
                <a:solidFill>
                  <a:schemeClr val="tx1"/>
                </a:solidFill>
              </a:rPr>
              <a:t>28x – </a:t>
            </a:r>
            <a:r>
              <a:rPr lang="en-US" sz="2300" b="1" dirty="0" smtClean="0">
                <a:solidFill>
                  <a:schemeClr val="tx1"/>
                </a:solidFill>
              </a:rPr>
              <a:t>60x</a:t>
            </a:r>
          </a:p>
          <a:p>
            <a:pPr lvl="1"/>
            <a:r>
              <a:rPr lang="en-US" sz="2400" dirty="0" smtClean="0"/>
              <a:t>Scheduling to reduce bank conflicts by </a:t>
            </a:r>
            <a:r>
              <a:rPr lang="en-US" sz="2400" b="1" dirty="0" smtClean="0">
                <a:solidFill>
                  <a:schemeClr val="tx1"/>
                </a:solidFill>
              </a:rPr>
              <a:t>2x – 4x </a:t>
            </a:r>
            <a:endParaRPr lang="en-US" sz="25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500" dirty="0" smtClean="0"/>
              <a:t>Sustain </a:t>
            </a:r>
            <a:r>
              <a:rPr lang="en-US" sz="2500" dirty="0"/>
              <a:t>up to </a:t>
            </a:r>
            <a:r>
              <a:rPr lang="en-US" sz="2500" b="1" dirty="0">
                <a:solidFill>
                  <a:schemeClr val="tx1"/>
                </a:solidFill>
              </a:rPr>
              <a:t>217 GFLOPS </a:t>
            </a:r>
            <a:r>
              <a:rPr lang="en-US" sz="2500" dirty="0"/>
              <a:t>for training large real-life </a:t>
            </a:r>
            <a:r>
              <a:rPr lang="en-US" sz="2500" dirty="0" smtClean="0"/>
              <a:t>datasets</a:t>
            </a:r>
          </a:p>
          <a:p>
            <a:r>
              <a:rPr lang="en-US" sz="2500" dirty="0" smtClean="0"/>
              <a:t>Achieve </a:t>
            </a:r>
            <a:r>
              <a:rPr lang="en-US" sz="2500" b="1" dirty="0" smtClean="0">
                <a:solidFill>
                  <a:schemeClr val="tx1"/>
                </a:solidFill>
              </a:rPr>
              <a:t>13.3x</a:t>
            </a:r>
            <a:r>
              <a:rPr lang="en-US" sz="2500" dirty="0" smtClean="0"/>
              <a:t> and </a:t>
            </a:r>
            <a:r>
              <a:rPr lang="en-US" sz="2500" b="1" dirty="0" smtClean="0">
                <a:solidFill>
                  <a:schemeClr val="tx1"/>
                </a:solidFill>
              </a:rPr>
              <a:t>12.7x</a:t>
            </a:r>
            <a:r>
              <a:rPr lang="en-US" sz="2500" dirty="0" smtClean="0"/>
              <a:t> speedup compared with highly optimized multicore and GPU implementations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Generic technique to accelerate SGD-based training </a:t>
            </a:r>
            <a:endParaRPr lang="en-US" sz="2500" dirty="0"/>
          </a:p>
          <a:p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5595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smtClean="0"/>
              <a:t>Optimizations and Accelerator Design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Experimental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Impact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6858000" y="1676400"/>
            <a:ext cx="1295400" cy="3276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椭圆 37"/>
          <p:cNvSpPr/>
          <p:nvPr/>
        </p:nvSpPr>
        <p:spPr>
          <a:xfrm>
            <a:off x="4780724" y="1560793"/>
            <a:ext cx="1295400" cy="411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Graph Representation</a:t>
            </a:r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3458"/>
              </p:ext>
            </p:extLst>
          </p:nvPr>
        </p:nvGraphicFramePr>
        <p:xfrm>
          <a:off x="1036165" y="1747369"/>
          <a:ext cx="1524000" cy="264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2000"/>
                <a:gridCol w="7620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b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b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b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</a:rPr>
                        <a:t>3.5</a:t>
                      </a:r>
                      <a:endParaRPr lang="en-US" sz="2400" b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b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b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椭圆 3"/>
              <p:cNvSpPr/>
              <p:nvPr/>
            </p:nvSpPr>
            <p:spPr>
              <a:xfrm>
                <a:off x="5069166" y="1958398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椭圆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66" y="1958398"/>
                <a:ext cx="609600" cy="6096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/>
              <p:cNvSpPr/>
              <p:nvPr/>
            </p:nvSpPr>
            <p:spPr>
              <a:xfrm>
                <a:off x="5069166" y="2884594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椭圆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66" y="2884594"/>
                <a:ext cx="609600" cy="6096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/>
              <p:cNvSpPr/>
              <p:nvPr/>
            </p:nvSpPr>
            <p:spPr>
              <a:xfrm>
                <a:off x="5069166" y="3724153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椭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66" y="3724153"/>
                <a:ext cx="609600" cy="6096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9"/>
              <p:cNvSpPr/>
              <p:nvPr/>
            </p:nvSpPr>
            <p:spPr>
              <a:xfrm>
                <a:off x="7215921" y="2358508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椭圆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921" y="2358508"/>
                <a:ext cx="609600" cy="6096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椭圆 10"/>
              <p:cNvSpPr/>
              <p:nvPr/>
            </p:nvSpPr>
            <p:spPr>
              <a:xfrm>
                <a:off x="7235618" y="3730158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椭圆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18" y="3730158"/>
                <a:ext cx="609600" cy="60960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/>
          <p:cNvCxnSpPr>
            <a:stCxn id="4" idx="6"/>
            <a:endCxn id="10" idx="1"/>
          </p:cNvCxnSpPr>
          <p:nvPr/>
        </p:nvCxnSpPr>
        <p:spPr>
          <a:xfrm>
            <a:off x="5678766" y="2263198"/>
            <a:ext cx="1626429" cy="1845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1" idx="1"/>
            <a:endCxn id="6" idx="6"/>
          </p:cNvCxnSpPr>
          <p:nvPr/>
        </p:nvCxnSpPr>
        <p:spPr>
          <a:xfrm flipH="1" flipV="1">
            <a:off x="5678766" y="3189394"/>
            <a:ext cx="1646126" cy="6300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7"/>
            <a:endCxn id="10" idx="2"/>
          </p:cNvCxnSpPr>
          <p:nvPr/>
        </p:nvCxnSpPr>
        <p:spPr>
          <a:xfrm flipV="1">
            <a:off x="5589492" y="2663308"/>
            <a:ext cx="1626429" cy="3105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7" idx="7"/>
            <a:endCxn id="10" idx="3"/>
          </p:cNvCxnSpPr>
          <p:nvPr/>
        </p:nvCxnSpPr>
        <p:spPr>
          <a:xfrm flipV="1">
            <a:off x="5589492" y="2878834"/>
            <a:ext cx="1715703" cy="9345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33" idx="6"/>
            <a:endCxn id="11" idx="3"/>
          </p:cNvCxnSpPr>
          <p:nvPr/>
        </p:nvCxnSpPr>
        <p:spPr>
          <a:xfrm flipV="1">
            <a:off x="5724708" y="4250484"/>
            <a:ext cx="1600184" cy="6131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1833" y="195839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2400" y="249216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8095" y="467934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2400" y="35315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3.5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2400" y="3060437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5</a:t>
            </a:r>
            <a:endParaRPr lang="en-US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50291" y="5329535"/>
                <a:ext cx="461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291" y="5329535"/>
                <a:ext cx="4610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63966" y="4616619"/>
                <a:ext cx="46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966" y="4616619"/>
                <a:ext cx="4683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箭头 2"/>
          <p:cNvSpPr/>
          <p:nvPr/>
        </p:nvSpPr>
        <p:spPr>
          <a:xfrm>
            <a:off x="3352800" y="2966425"/>
            <a:ext cx="685800" cy="49412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椭圆 6"/>
              <p:cNvSpPr/>
              <p:nvPr/>
            </p:nvSpPr>
            <p:spPr>
              <a:xfrm>
                <a:off x="5115108" y="4558820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椭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08" y="4558820"/>
                <a:ext cx="609600" cy="6096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671217" y="1083669"/>
            <a:ext cx="156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User vertices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8950" y="1107882"/>
            <a:ext cx="1668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Items </a:t>
            </a:r>
            <a:r>
              <a:rPr lang="en-US" sz="2000" b="1" dirty="0" smtClean="0">
                <a:solidFill>
                  <a:srgbClr val="000000"/>
                </a:solidFill>
              </a:rPr>
              <a:t>vertices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32" name="直接连接符 31"/>
          <p:cNvCxnSpPr>
            <a:stCxn id="7" idx="6"/>
            <a:endCxn id="11" idx="2"/>
          </p:cNvCxnSpPr>
          <p:nvPr/>
        </p:nvCxnSpPr>
        <p:spPr>
          <a:xfrm>
            <a:off x="5678766" y="4028953"/>
            <a:ext cx="1556852" cy="60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49080" y="403752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6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1 (1)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2752" y="971550"/>
            <a:ext cx="2930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Graph Partitioning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3"/>
              <p:cNvSpPr/>
              <p:nvPr/>
            </p:nvSpPr>
            <p:spPr>
              <a:xfrm>
                <a:off x="3661602" y="1648117"/>
                <a:ext cx="504173" cy="510509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椭圆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02" y="1648117"/>
                <a:ext cx="504173" cy="510509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5"/>
              <p:cNvSpPr/>
              <p:nvPr/>
            </p:nvSpPr>
            <p:spPr>
              <a:xfrm>
                <a:off x="3661602" y="2413002"/>
                <a:ext cx="504173" cy="510509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椭圆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02" y="2413002"/>
                <a:ext cx="504173" cy="510509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6"/>
              <p:cNvSpPr/>
              <p:nvPr/>
            </p:nvSpPr>
            <p:spPr>
              <a:xfrm>
                <a:off x="3661601" y="3116949"/>
                <a:ext cx="504173" cy="510509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椭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01" y="3116949"/>
                <a:ext cx="504173" cy="510509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椭圆 9"/>
              <p:cNvSpPr/>
              <p:nvPr/>
            </p:nvSpPr>
            <p:spPr>
              <a:xfrm>
                <a:off x="5437088" y="1983189"/>
                <a:ext cx="504173" cy="510509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椭圆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088" y="1983189"/>
                <a:ext cx="504173" cy="510509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10"/>
              <p:cNvSpPr/>
              <p:nvPr/>
            </p:nvSpPr>
            <p:spPr>
              <a:xfrm>
                <a:off x="5453379" y="3131875"/>
                <a:ext cx="504173" cy="510509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椭圆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79" y="3131875"/>
                <a:ext cx="504173" cy="510509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3"/>
          <p:cNvCxnSpPr>
            <a:stCxn id="6" idx="6"/>
            <a:endCxn id="9" idx="1"/>
          </p:cNvCxnSpPr>
          <p:nvPr/>
        </p:nvCxnSpPr>
        <p:spPr>
          <a:xfrm>
            <a:off x="4165775" y="1903372"/>
            <a:ext cx="1345147" cy="1545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4"/>
          <p:cNvCxnSpPr>
            <a:stCxn id="10" idx="1"/>
            <a:endCxn id="7" idx="6"/>
          </p:cNvCxnSpPr>
          <p:nvPr/>
        </p:nvCxnSpPr>
        <p:spPr>
          <a:xfrm flipH="1" flipV="1">
            <a:off x="4165775" y="2668257"/>
            <a:ext cx="1361438" cy="5383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7"/>
          <p:cNvCxnSpPr>
            <a:stCxn id="7" idx="7"/>
            <a:endCxn id="9" idx="2"/>
          </p:cNvCxnSpPr>
          <p:nvPr/>
        </p:nvCxnSpPr>
        <p:spPr>
          <a:xfrm flipV="1">
            <a:off x="4091941" y="2238444"/>
            <a:ext cx="1345147" cy="2493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0"/>
          <p:cNvCxnSpPr>
            <a:stCxn id="8" idx="6"/>
            <a:endCxn id="9" idx="3"/>
          </p:cNvCxnSpPr>
          <p:nvPr/>
        </p:nvCxnSpPr>
        <p:spPr>
          <a:xfrm flipV="1">
            <a:off x="4165774" y="2418936"/>
            <a:ext cx="1345148" cy="95326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3"/>
          <p:cNvCxnSpPr>
            <a:stCxn id="21" idx="6"/>
            <a:endCxn id="10" idx="3"/>
          </p:cNvCxnSpPr>
          <p:nvPr/>
        </p:nvCxnSpPr>
        <p:spPr>
          <a:xfrm flipV="1">
            <a:off x="4203772" y="3567622"/>
            <a:ext cx="1323441" cy="4242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80916" y="1568300"/>
            <a:ext cx="567195" cy="3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4236" y="2083863"/>
            <a:ext cx="567195" cy="3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0532" y="3762438"/>
            <a:ext cx="567195" cy="3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727" y="2539087"/>
            <a:ext cx="567195" cy="3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3.5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9943" y="2558175"/>
            <a:ext cx="567195" cy="3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5</a:t>
            </a:r>
            <a:endParaRPr lang="en-US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椭圆 6"/>
              <p:cNvSpPr/>
              <p:nvPr/>
            </p:nvSpPr>
            <p:spPr>
              <a:xfrm>
                <a:off x="3699599" y="3736638"/>
                <a:ext cx="504173" cy="510509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椭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99" y="3736638"/>
                <a:ext cx="504173" cy="510509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653456" y="1569204"/>
            <a:ext cx="2295950" cy="2074084"/>
            <a:chOff x="3661602" y="1568300"/>
            <a:chExt cx="2295950" cy="2074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椭圆 3"/>
                <p:cNvSpPr/>
                <p:nvPr/>
              </p:nvSpPr>
              <p:spPr>
                <a:xfrm>
                  <a:off x="3661602" y="1648117"/>
                  <a:ext cx="504173" cy="510509"/>
                </a:xfrm>
                <a:prstGeom prst="ellips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椭圆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602" y="1648117"/>
                  <a:ext cx="504173" cy="510509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椭圆 5"/>
                <p:cNvSpPr/>
                <p:nvPr/>
              </p:nvSpPr>
              <p:spPr>
                <a:xfrm>
                  <a:off x="3661602" y="2413002"/>
                  <a:ext cx="504173" cy="510509"/>
                </a:xfrm>
                <a:prstGeom prst="ellips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椭圆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602" y="2413002"/>
                  <a:ext cx="504173" cy="510509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椭圆 9"/>
                <p:cNvSpPr/>
                <p:nvPr/>
              </p:nvSpPr>
              <p:spPr>
                <a:xfrm>
                  <a:off x="5437088" y="1983189"/>
                  <a:ext cx="504173" cy="510509"/>
                </a:xfrm>
                <a:prstGeom prst="ellips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椭圆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7088" y="1983189"/>
                  <a:ext cx="504173" cy="510509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椭圆 10"/>
                <p:cNvSpPr/>
                <p:nvPr/>
              </p:nvSpPr>
              <p:spPr>
                <a:xfrm>
                  <a:off x="5453379" y="3131875"/>
                  <a:ext cx="504173" cy="510509"/>
                </a:xfrm>
                <a:prstGeom prst="ellips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椭圆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379" y="3131875"/>
                  <a:ext cx="504173" cy="510509"/>
                </a:xfrm>
                <a:prstGeom prst="ellips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接连接符 13"/>
            <p:cNvCxnSpPr>
              <a:stCxn id="30" idx="6"/>
              <a:endCxn id="33" idx="1"/>
            </p:cNvCxnSpPr>
            <p:nvPr/>
          </p:nvCxnSpPr>
          <p:spPr>
            <a:xfrm>
              <a:off x="4165775" y="1903372"/>
              <a:ext cx="1345147" cy="15457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"/>
            <p:cNvCxnSpPr>
              <a:stCxn id="34" idx="1"/>
              <a:endCxn id="31" idx="6"/>
            </p:cNvCxnSpPr>
            <p:nvPr/>
          </p:nvCxnSpPr>
          <p:spPr>
            <a:xfrm flipH="1" flipV="1">
              <a:off x="4165775" y="2668257"/>
              <a:ext cx="1361438" cy="5383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7"/>
            <p:cNvCxnSpPr>
              <a:stCxn id="31" idx="7"/>
              <a:endCxn id="33" idx="2"/>
            </p:cNvCxnSpPr>
            <p:nvPr/>
          </p:nvCxnSpPr>
          <p:spPr>
            <a:xfrm flipV="1">
              <a:off x="4091941" y="2238444"/>
              <a:ext cx="1345147" cy="24932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480916" y="1568300"/>
              <a:ext cx="567195" cy="33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34236" y="2083863"/>
              <a:ext cx="567195" cy="33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2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38089" y="2548203"/>
              <a:ext cx="567195" cy="33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5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14400" y="3388033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Subgrap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88033"/>
                <a:ext cx="20574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400800" y="3440264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Subgrap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440264"/>
                <a:ext cx="2057400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505200" y="1494770"/>
            <a:ext cx="824743" cy="14770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501315" y="3048000"/>
            <a:ext cx="824743" cy="1371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直接连接符 23"/>
          <p:cNvCxnSpPr>
            <a:stCxn id="8" idx="6"/>
            <a:endCxn id="34" idx="2"/>
          </p:cNvCxnSpPr>
          <p:nvPr/>
        </p:nvCxnSpPr>
        <p:spPr>
          <a:xfrm>
            <a:off x="4165774" y="3372204"/>
            <a:ext cx="1279459" cy="158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42908" y="3357255"/>
            <a:ext cx="56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6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657527" y="1970732"/>
            <a:ext cx="2295951" cy="2263958"/>
            <a:chOff x="6430626" y="3914838"/>
            <a:chExt cx="2295951" cy="2263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椭圆 6"/>
                <p:cNvSpPr/>
                <p:nvPr/>
              </p:nvSpPr>
              <p:spPr>
                <a:xfrm>
                  <a:off x="6430626" y="5048598"/>
                  <a:ext cx="504173" cy="510509"/>
                </a:xfrm>
                <a:prstGeom prst="ellips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椭圆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626" y="5048598"/>
                  <a:ext cx="504173" cy="510509"/>
                </a:xfrm>
                <a:prstGeom prst="ellipse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椭圆 9"/>
                <p:cNvSpPr/>
                <p:nvPr/>
              </p:nvSpPr>
              <p:spPr>
                <a:xfrm>
                  <a:off x="8206113" y="3914838"/>
                  <a:ext cx="504173" cy="510509"/>
                </a:xfrm>
                <a:prstGeom prst="ellips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椭圆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6113" y="3914838"/>
                  <a:ext cx="504173" cy="510509"/>
                </a:xfrm>
                <a:prstGeom prst="ellipse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椭圆 10"/>
                <p:cNvSpPr/>
                <p:nvPr/>
              </p:nvSpPr>
              <p:spPr>
                <a:xfrm>
                  <a:off x="8222404" y="5063524"/>
                  <a:ext cx="504173" cy="510509"/>
                </a:xfrm>
                <a:prstGeom prst="ellips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椭圆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2404" y="5063524"/>
                  <a:ext cx="504173" cy="510509"/>
                </a:xfrm>
                <a:prstGeom prst="ellipse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直接连接符 20"/>
            <p:cNvCxnSpPr>
              <a:stCxn id="58" idx="6"/>
              <a:endCxn id="61" idx="3"/>
            </p:cNvCxnSpPr>
            <p:nvPr/>
          </p:nvCxnSpPr>
          <p:spPr>
            <a:xfrm flipV="1">
              <a:off x="6934799" y="4350585"/>
              <a:ext cx="1345148" cy="95326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23"/>
            <p:cNvCxnSpPr>
              <a:stCxn id="76" idx="6"/>
              <a:endCxn id="63" idx="3"/>
            </p:cNvCxnSpPr>
            <p:nvPr/>
          </p:nvCxnSpPr>
          <p:spPr>
            <a:xfrm flipV="1">
              <a:off x="6972797" y="5499271"/>
              <a:ext cx="1323441" cy="42427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279557" y="5694087"/>
              <a:ext cx="567195" cy="33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4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46752" y="4470736"/>
              <a:ext cx="567195" cy="33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3.5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椭圆 6"/>
                <p:cNvSpPr/>
                <p:nvPr/>
              </p:nvSpPr>
              <p:spPr>
                <a:xfrm>
                  <a:off x="6468624" y="5668287"/>
                  <a:ext cx="504173" cy="510509"/>
                </a:xfrm>
                <a:prstGeom prst="ellips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椭圆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8624" y="5668287"/>
                  <a:ext cx="504173" cy="510509"/>
                </a:xfrm>
                <a:prstGeom prst="ellipse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直接连接符 23"/>
            <p:cNvCxnSpPr>
              <a:stCxn id="58" idx="6"/>
            </p:cNvCxnSpPr>
            <p:nvPr/>
          </p:nvCxnSpPr>
          <p:spPr>
            <a:xfrm>
              <a:off x="6934799" y="5303853"/>
              <a:ext cx="1279459" cy="1583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111933" y="5288904"/>
              <a:ext cx="567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6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3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8333 0.3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5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1615 0.2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3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1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96523" y="914400"/>
            <a:ext cx="3583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Communication Hiding</a:t>
            </a:r>
            <a:endParaRPr lang="en-US" sz="2800" b="1" dirty="0"/>
          </a:p>
        </p:txBody>
      </p:sp>
      <p:cxnSp>
        <p:nvCxnSpPr>
          <p:cNvPr id="19" name="直接箭头连接符 20"/>
          <p:cNvCxnSpPr/>
          <p:nvPr/>
        </p:nvCxnSpPr>
        <p:spPr>
          <a:xfrm>
            <a:off x="658964" y="1514848"/>
            <a:ext cx="7570636" cy="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21"/>
              <p:cNvSpPr/>
              <p:nvPr/>
            </p:nvSpPr>
            <p:spPr>
              <a:xfrm>
                <a:off x="657481" y="1682348"/>
                <a:ext cx="790319" cy="3310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Read</m:t>
                      </m:r>
                      <m: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FVs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81" y="1682348"/>
                <a:ext cx="790319" cy="331082"/>
              </a:xfrm>
              <a:prstGeom prst="rect">
                <a:avLst/>
              </a:prstGeom>
              <a:blipFill rotWithShape="1">
                <a:blip r:embed="rId3"/>
                <a:stretch>
                  <a:fillRect l="-4545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2"/>
              <p:cNvSpPr/>
              <p:nvPr/>
            </p:nvSpPr>
            <p:spPr>
              <a:xfrm>
                <a:off x="2962598" y="1682348"/>
                <a:ext cx="847402" cy="331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Write</m:t>
                      </m:r>
                      <m: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FVs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598" y="1682348"/>
                <a:ext cx="847402" cy="331082"/>
              </a:xfrm>
              <a:prstGeom prst="rect">
                <a:avLst/>
              </a:prstGeom>
              <a:blipFill rotWithShape="1">
                <a:blip r:embed="rId4"/>
                <a:stretch>
                  <a:fillRect l="-2837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7"/>
              <p:cNvSpPr/>
              <p:nvPr/>
            </p:nvSpPr>
            <p:spPr>
              <a:xfrm>
                <a:off x="1450373" y="1682348"/>
                <a:ext cx="1538817" cy="33108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Compute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73" y="1682348"/>
                <a:ext cx="1538817" cy="3310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365763" y="1637714"/>
                <a:ext cx="755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Time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63" y="1637714"/>
                <a:ext cx="75557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62400" y="1716557"/>
                <a:ext cx="755579" cy="31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Subgraph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16557"/>
                <a:ext cx="755579" cy="318247"/>
              </a:xfrm>
              <a:prstGeom prst="rect">
                <a:avLst/>
              </a:prstGeom>
              <a:blipFill rotWithShape="1">
                <a:blip r:embed="rId7"/>
                <a:stretch>
                  <a:fillRect r="-45968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7" y="4114800"/>
                <a:ext cx="9144000" cy="1181100"/>
              </a:xfrm>
            </p:spPr>
            <p:txBody>
              <a:bodyPr>
                <a:noAutofit/>
              </a:bodyPr>
              <a:lstStyle/>
              <a:p>
                <a:pPr marL="457200" lvl="1" indent="0">
                  <a:buNone/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Density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  <a:ea typeface="Cambria Math"/>
                              </a:rPr>
                              <m:t>Subgraph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/>
                          </a:rPr>
                          <m:t>Proc</m:t>
                        </m:r>
                        <m:r>
                          <a:rPr lang="en-US" sz="2200" b="0" i="0" dirty="0" smtClean="0"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/>
                          </a:rPr>
                          <m:t>throughput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/>
                            <a:ea typeface="Cambria Math"/>
                          </a:rPr>
                          <m:t>FV</m:t>
                        </m:r>
                        <m:r>
                          <a:rPr lang="en-US" sz="2200" b="0" i="0" dirty="0" smtClean="0">
                            <a:latin typeface="Cambria Math"/>
                            <a:ea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/>
                            <a:ea typeface="Cambria Math"/>
                          </a:rPr>
                          <m:t>width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/>
                          </a:rPr>
                          <m:t>Memory</m:t>
                        </m:r>
                        <m:r>
                          <a:rPr lang="en-US" sz="2200" b="0" i="0" dirty="0" smtClean="0"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/>
                          </a:rPr>
                          <m:t>bandwidth</m:t>
                        </m:r>
                      </m:den>
                    </m:f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𝑎𝑎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endParaRPr lang="en-US" sz="2200" dirty="0" smtClean="0"/>
              </a:p>
              <a:p>
                <a:pPr marL="457200" lvl="1" indent="0">
                  <a:buNone/>
                </a:pPr>
                <a:r>
                  <a:rPr lang="en-US" sz="2200" dirty="0" smtClean="0"/>
                  <a:t>the communication can be 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completely overlapped </a:t>
                </a:r>
                <a:r>
                  <a:rPr lang="en-US" sz="2200" dirty="0" smtClean="0"/>
                  <a:t>with the computation</a:t>
                </a:r>
                <a:endParaRPr lang="en-US" sz="2200" dirty="0"/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7" y="4114800"/>
                <a:ext cx="9144000" cy="1181100"/>
              </a:xfr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21"/>
              <p:cNvSpPr/>
              <p:nvPr/>
            </p:nvSpPr>
            <p:spPr>
              <a:xfrm>
                <a:off x="2204155" y="2254281"/>
                <a:ext cx="790319" cy="3310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Read</m:t>
                      </m:r>
                      <m: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FVs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155" y="2254281"/>
                <a:ext cx="790319" cy="331082"/>
              </a:xfrm>
              <a:prstGeom prst="rect">
                <a:avLst/>
              </a:prstGeom>
              <a:blipFill rotWithShape="1">
                <a:blip r:embed="rId9"/>
                <a:stretch>
                  <a:fillRect l="-4580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22"/>
              <p:cNvSpPr/>
              <p:nvPr/>
            </p:nvSpPr>
            <p:spPr>
              <a:xfrm>
                <a:off x="4562798" y="2254281"/>
                <a:ext cx="847402" cy="331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Write</m:t>
                      </m:r>
                      <m: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FVs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8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798" y="2254281"/>
                <a:ext cx="847402" cy="331082"/>
              </a:xfrm>
              <a:prstGeom prst="rect">
                <a:avLst/>
              </a:prstGeom>
              <a:blipFill rotWithShape="1">
                <a:blip r:embed="rId10"/>
                <a:stretch>
                  <a:fillRect l="-211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27"/>
              <p:cNvSpPr/>
              <p:nvPr/>
            </p:nvSpPr>
            <p:spPr>
              <a:xfrm>
                <a:off x="2997047" y="2254281"/>
                <a:ext cx="1577540" cy="33108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Compute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047" y="2254281"/>
                <a:ext cx="1577540" cy="33108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21"/>
              <p:cNvSpPr/>
              <p:nvPr/>
            </p:nvSpPr>
            <p:spPr>
              <a:xfrm>
                <a:off x="3781695" y="2863881"/>
                <a:ext cx="790319" cy="3310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Read</m:t>
                      </m:r>
                      <m: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FVs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0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95" y="2863881"/>
                <a:ext cx="790319" cy="331082"/>
              </a:xfrm>
              <a:prstGeom prst="rect">
                <a:avLst/>
              </a:prstGeom>
              <a:blipFill rotWithShape="1">
                <a:blip r:embed="rId12"/>
                <a:stretch>
                  <a:fillRect l="-3788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22"/>
              <p:cNvSpPr/>
              <p:nvPr/>
            </p:nvSpPr>
            <p:spPr>
              <a:xfrm>
                <a:off x="6086812" y="2863881"/>
                <a:ext cx="847402" cy="331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Write</m:t>
                      </m:r>
                      <m: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FVs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1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812" y="2863881"/>
                <a:ext cx="847402" cy="331082"/>
              </a:xfrm>
              <a:prstGeom prst="rect">
                <a:avLst/>
              </a:prstGeom>
              <a:blipFill rotWithShape="1">
                <a:blip r:embed="rId10"/>
                <a:stretch>
                  <a:fillRect l="-211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27"/>
              <p:cNvSpPr/>
              <p:nvPr/>
            </p:nvSpPr>
            <p:spPr>
              <a:xfrm>
                <a:off x="4574587" y="2863881"/>
                <a:ext cx="1538817" cy="33108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Compute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5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587" y="2863881"/>
                <a:ext cx="1538817" cy="33108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547798" y="2254281"/>
                <a:ext cx="755579" cy="31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Subgraph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98" y="2254281"/>
                <a:ext cx="755579" cy="318247"/>
              </a:xfrm>
              <a:prstGeom prst="rect">
                <a:avLst/>
              </a:prstGeom>
              <a:blipFill rotWithShape="1">
                <a:blip r:embed="rId14"/>
                <a:stretch>
                  <a:fillRect r="-2177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238999" y="2870298"/>
                <a:ext cx="755579" cy="31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Subgraph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2870298"/>
                <a:ext cx="755579" cy="318247"/>
              </a:xfrm>
              <a:prstGeom prst="rect">
                <a:avLst/>
              </a:prstGeom>
              <a:blipFill rotWithShape="1">
                <a:blip r:embed="rId15"/>
                <a:stretch>
                  <a:fillRect r="-4677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857199" y="4114800"/>
            <a:ext cx="5748513" cy="609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Objective: each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should have sufficient </a:t>
            </a:r>
            <a:r>
              <a:rPr lang="en-US" sz="2400" dirty="0"/>
              <a:t>edges </a:t>
            </a:r>
            <a:r>
              <a:rPr lang="en-US" sz="2400" dirty="0" smtClean="0"/>
              <a:t>for the computation to hide the communication</a:t>
            </a:r>
            <a:endParaRPr lang="en-US" sz="2400" dirty="0"/>
          </a:p>
          <a:p>
            <a:r>
              <a:rPr lang="en-US" sz="2400" dirty="0" smtClean="0"/>
              <a:t>Fast </a:t>
            </a:r>
            <a:r>
              <a:rPr lang="en-US" sz="2400" b="1" dirty="0" smtClean="0">
                <a:solidFill>
                  <a:schemeClr val="tx1"/>
                </a:solidFill>
              </a:rPr>
              <a:t>heuristic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/>
              <a:t>partitioning </a:t>
            </a:r>
            <a:r>
              <a:rPr lang="en-US" sz="2400" dirty="0" smtClean="0"/>
              <a:t>approach</a:t>
            </a:r>
          </a:p>
          <a:p>
            <a:pPr lvl="1"/>
            <a:r>
              <a:rPr lang="en-US" sz="2400" dirty="0" smtClean="0"/>
              <a:t>Subset </a:t>
            </a:r>
            <a:r>
              <a:rPr lang="en-US" sz="2400" dirty="0"/>
              <a:t>degree of a vertex </a:t>
            </a:r>
            <a:r>
              <a:rPr lang="en-US" sz="2400" dirty="0" smtClean="0"/>
              <a:t>subset </a:t>
            </a:r>
          </a:p>
          <a:p>
            <a:pPr lvl="2"/>
            <a:r>
              <a:rPr lang="en-US" sz="2200" dirty="0"/>
              <a:t>number of edges </a:t>
            </a:r>
            <a:r>
              <a:rPr lang="en-US" sz="2200" dirty="0" smtClean="0"/>
              <a:t>that connect </a:t>
            </a:r>
            <a:r>
              <a:rPr lang="en-US" sz="2200" dirty="0"/>
              <a:t>to the vertices in the subset</a:t>
            </a:r>
            <a:endParaRPr lang="en-US" sz="2200" dirty="0" smtClean="0"/>
          </a:p>
          <a:p>
            <a:pPr lvl="1"/>
            <a:r>
              <a:rPr lang="en-US" sz="2400" dirty="0" smtClean="0"/>
              <a:t>Balance subset </a:t>
            </a:r>
            <a:r>
              <a:rPr lang="en-US" sz="2400" dirty="0"/>
              <a:t>degrees </a:t>
            </a:r>
            <a:r>
              <a:rPr lang="en-US" sz="2400" dirty="0" smtClean="0"/>
              <a:t>of distinct vertex subsets</a:t>
            </a:r>
          </a:p>
          <a:p>
            <a:pPr lvl="2"/>
            <a:r>
              <a:rPr lang="en-US" sz="2300" dirty="0" smtClean="0"/>
              <a:t>Sort vertices based on vertex degree</a:t>
            </a:r>
          </a:p>
          <a:p>
            <a:pPr lvl="2"/>
            <a:r>
              <a:rPr lang="en-US" sz="2300" dirty="0" smtClean="0"/>
              <a:t>Greedy assignment of each vertex into </a:t>
            </a:r>
            <a:r>
              <a:rPr lang="en-US" sz="2300" dirty="0"/>
              <a:t>the non-full vertex </a:t>
            </a:r>
            <a:r>
              <a:rPr lang="en-US" sz="2300" dirty="0" smtClean="0"/>
              <a:t>set that has the minimum subset degree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Optimization 1 (3)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015492"/>
            <a:ext cx="7137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Graph Partitioning and Communication Hiding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85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22074" cy="1524000"/>
          </a:xfrm>
        </p:spPr>
        <p:txBody>
          <a:bodyPr/>
          <a:lstStyle/>
          <a:p>
            <a:r>
              <a:rPr lang="en-US" sz="2700" dirty="0"/>
              <a:t>Partition </a:t>
            </a:r>
            <a:r>
              <a:rPr lang="en-US" sz="2700" dirty="0" smtClean="0"/>
              <a:t>the edges of each </a:t>
            </a:r>
            <a:r>
              <a:rPr lang="en-US" sz="2700" dirty="0" err="1" smtClean="0"/>
              <a:t>subgraph</a:t>
            </a:r>
            <a:r>
              <a:rPr lang="en-US" sz="2700" dirty="0" smtClean="0"/>
              <a:t> </a:t>
            </a:r>
            <a:r>
              <a:rPr lang="en-US" sz="2700" dirty="0"/>
              <a:t>into non-overlapping </a:t>
            </a:r>
            <a:r>
              <a:rPr lang="en-US" sz="2700" dirty="0" err="1" smtClean="0"/>
              <a:t>matchings</a:t>
            </a:r>
            <a:endParaRPr lang="en-US" sz="2700" dirty="0" smtClean="0"/>
          </a:p>
          <a:p>
            <a:pPr lvl="1"/>
            <a:r>
              <a:rPr lang="en-US" sz="2400" dirty="0" smtClean="0"/>
              <a:t>Edges </a:t>
            </a:r>
            <a:r>
              <a:rPr lang="en-US" sz="2400" dirty="0"/>
              <a:t>in </a:t>
            </a:r>
            <a:r>
              <a:rPr lang="en-US" sz="2400" dirty="0" smtClean="0"/>
              <a:t>the same matching </a:t>
            </a:r>
            <a:r>
              <a:rPr lang="en-US" sz="2400" dirty="0"/>
              <a:t>have </a:t>
            </a:r>
            <a:r>
              <a:rPr lang="en-US" sz="2400" b="1" dirty="0" smtClean="0"/>
              <a:t>no common</a:t>
            </a:r>
            <a:r>
              <a:rPr lang="en-US" sz="2400" dirty="0" smtClean="0"/>
              <a:t> vertices</a:t>
            </a:r>
            <a:endParaRPr lang="en-US" sz="2400" b="1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椭圆 3"/>
              <p:cNvSpPr/>
              <p:nvPr/>
            </p:nvSpPr>
            <p:spPr>
              <a:xfrm>
                <a:off x="685800" y="3341802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椭圆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41802"/>
                <a:ext cx="609600" cy="6096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/>
              <p:cNvSpPr/>
              <p:nvPr/>
            </p:nvSpPr>
            <p:spPr>
              <a:xfrm>
                <a:off x="685800" y="4323761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椭圆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23761"/>
                <a:ext cx="609600" cy="6096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/>
              <p:cNvSpPr/>
              <p:nvPr/>
            </p:nvSpPr>
            <p:spPr>
              <a:xfrm>
                <a:off x="685800" y="5323002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椭圆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23002"/>
                <a:ext cx="609600" cy="6096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/>
              <p:cNvSpPr/>
              <p:nvPr/>
            </p:nvSpPr>
            <p:spPr>
              <a:xfrm>
                <a:off x="2743200" y="3330804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椭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330804"/>
                <a:ext cx="609600" cy="6096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7"/>
              <p:cNvSpPr/>
              <p:nvPr/>
            </p:nvSpPr>
            <p:spPr>
              <a:xfrm>
                <a:off x="2743200" y="4312763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椭圆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12763"/>
                <a:ext cx="609600" cy="60960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椭圆 8"/>
              <p:cNvSpPr/>
              <p:nvPr/>
            </p:nvSpPr>
            <p:spPr>
              <a:xfrm>
                <a:off x="2743200" y="5312004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椭圆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312004"/>
                <a:ext cx="609600" cy="6096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4" idx="6"/>
            <a:endCxn id="7" idx="2"/>
          </p:cNvCxnSpPr>
          <p:nvPr/>
        </p:nvCxnSpPr>
        <p:spPr>
          <a:xfrm flipV="1">
            <a:off x="1295400" y="3635604"/>
            <a:ext cx="1447800" cy="1099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4" idx="5"/>
            <a:endCxn id="9" idx="1"/>
          </p:cNvCxnSpPr>
          <p:nvPr/>
        </p:nvCxnSpPr>
        <p:spPr>
          <a:xfrm>
            <a:off x="1206126" y="3862128"/>
            <a:ext cx="1626348" cy="15391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5" idx="6"/>
            <a:endCxn id="8" idx="2"/>
          </p:cNvCxnSpPr>
          <p:nvPr/>
        </p:nvCxnSpPr>
        <p:spPr>
          <a:xfrm flipV="1">
            <a:off x="1295400" y="4617563"/>
            <a:ext cx="1447800" cy="1099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6" idx="7"/>
            <a:endCxn id="8" idx="3"/>
          </p:cNvCxnSpPr>
          <p:nvPr/>
        </p:nvCxnSpPr>
        <p:spPr>
          <a:xfrm flipV="1">
            <a:off x="1206126" y="4833089"/>
            <a:ext cx="1626348" cy="5791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6" idx="6"/>
            <a:endCxn id="9" idx="2"/>
          </p:cNvCxnSpPr>
          <p:nvPr/>
        </p:nvCxnSpPr>
        <p:spPr>
          <a:xfrm flipV="1">
            <a:off x="1295400" y="5616804"/>
            <a:ext cx="1447800" cy="1099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右箭头 20"/>
          <p:cNvSpPr/>
          <p:nvPr/>
        </p:nvSpPr>
        <p:spPr>
          <a:xfrm>
            <a:off x="3714376" y="4450237"/>
            <a:ext cx="1663700" cy="49412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椭圆 21"/>
              <p:cNvSpPr/>
              <p:nvPr/>
            </p:nvSpPr>
            <p:spPr>
              <a:xfrm>
                <a:off x="5854326" y="3352800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椭圆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326" y="3352800"/>
                <a:ext cx="609600" cy="6096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椭圆 22"/>
              <p:cNvSpPr/>
              <p:nvPr/>
            </p:nvSpPr>
            <p:spPr>
              <a:xfrm>
                <a:off x="5854326" y="4334759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椭圆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326" y="4334759"/>
                <a:ext cx="609600" cy="6096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椭圆 23"/>
              <p:cNvSpPr/>
              <p:nvPr/>
            </p:nvSpPr>
            <p:spPr>
              <a:xfrm>
                <a:off x="5854326" y="5334000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椭圆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326" y="5334000"/>
                <a:ext cx="609600" cy="609600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椭圆 24"/>
              <p:cNvSpPr/>
              <p:nvPr/>
            </p:nvSpPr>
            <p:spPr>
              <a:xfrm>
                <a:off x="7911726" y="3341802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椭圆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726" y="3341802"/>
                <a:ext cx="609600" cy="609600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椭圆 25"/>
              <p:cNvSpPr/>
              <p:nvPr/>
            </p:nvSpPr>
            <p:spPr>
              <a:xfrm>
                <a:off x="7911726" y="4323761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椭圆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726" y="4323761"/>
                <a:ext cx="609600" cy="609600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椭圆 26"/>
              <p:cNvSpPr/>
              <p:nvPr/>
            </p:nvSpPr>
            <p:spPr>
              <a:xfrm>
                <a:off x="7911726" y="5323002"/>
                <a:ext cx="609600" cy="609600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椭圆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726" y="5323002"/>
                <a:ext cx="609600" cy="609600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/>
          <p:cNvCxnSpPr>
            <a:stCxn id="22" idx="6"/>
            <a:endCxn id="25" idx="2"/>
          </p:cNvCxnSpPr>
          <p:nvPr/>
        </p:nvCxnSpPr>
        <p:spPr>
          <a:xfrm flipV="1">
            <a:off x="6463926" y="3646602"/>
            <a:ext cx="1447800" cy="1099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22" idx="5"/>
            <a:endCxn id="27" idx="1"/>
          </p:cNvCxnSpPr>
          <p:nvPr/>
        </p:nvCxnSpPr>
        <p:spPr>
          <a:xfrm>
            <a:off x="6374652" y="3873126"/>
            <a:ext cx="1626348" cy="153915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3" idx="6"/>
            <a:endCxn id="26" idx="2"/>
          </p:cNvCxnSpPr>
          <p:nvPr/>
        </p:nvCxnSpPr>
        <p:spPr>
          <a:xfrm flipV="1">
            <a:off x="6463926" y="4628561"/>
            <a:ext cx="1447800" cy="10998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4" idx="7"/>
            <a:endCxn id="26" idx="3"/>
          </p:cNvCxnSpPr>
          <p:nvPr/>
        </p:nvCxnSpPr>
        <p:spPr>
          <a:xfrm flipV="1">
            <a:off x="6374652" y="4844087"/>
            <a:ext cx="1626348" cy="5791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4" idx="6"/>
            <a:endCxn id="27" idx="2"/>
          </p:cNvCxnSpPr>
          <p:nvPr/>
        </p:nvCxnSpPr>
        <p:spPr>
          <a:xfrm flipV="1">
            <a:off x="6463926" y="5627802"/>
            <a:ext cx="1447800" cy="1099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93726" y="382743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Edge coloring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8745" y="1066800"/>
            <a:ext cx="340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Parallelism Extraction</a:t>
            </a:r>
          </a:p>
        </p:txBody>
      </p:sp>
    </p:spTree>
    <p:extLst>
      <p:ext uri="{BB962C8B-B14F-4D97-AF65-F5344CB8AC3E}">
        <p14:creationId xmlns:p14="http://schemas.microsoft.com/office/powerpoint/2010/main" val="25113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Edge Scheduling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Partition the edges in each matching into batches</a:t>
            </a:r>
          </a:p>
          <a:p>
            <a:pPr lvl="1"/>
            <a:r>
              <a:rPr lang="en-US" sz="2500" dirty="0" smtClean="0"/>
              <a:t>Sort the edges based on the </a:t>
            </a:r>
            <a:r>
              <a:rPr lang="en-US" sz="2500" u="sng" dirty="0" smtClean="0"/>
              <a:t>conflict index</a:t>
            </a:r>
            <a:r>
              <a:rPr lang="en-US" sz="2500" dirty="0" smtClean="0"/>
              <a:t> (i.e., </a:t>
            </a:r>
            <a:r>
              <a:rPr lang="en-US" sz="2500" dirty="0"/>
              <a:t>the number of </a:t>
            </a:r>
            <a:r>
              <a:rPr lang="en-US" sz="2500" dirty="0" smtClean="0"/>
              <a:t>edges in the </a:t>
            </a:r>
            <a:r>
              <a:rPr lang="en-US" sz="2500" dirty="0"/>
              <a:t>matching that have </a:t>
            </a:r>
            <a:r>
              <a:rPr lang="en-US" sz="2500" dirty="0" smtClean="0"/>
              <a:t>conflict </a:t>
            </a:r>
            <a:r>
              <a:rPr lang="en-US" sz="2500" dirty="0"/>
              <a:t>with this </a:t>
            </a:r>
            <a:r>
              <a:rPr lang="en-US" sz="2500" dirty="0" smtClean="0"/>
              <a:t>edge)</a:t>
            </a:r>
          </a:p>
          <a:p>
            <a:pPr lvl="1"/>
            <a:r>
              <a:rPr lang="en-US" sz="2500" dirty="0" smtClean="0"/>
              <a:t>Assign each </a:t>
            </a:r>
            <a:r>
              <a:rPr lang="en-US" sz="2500" dirty="0"/>
              <a:t>edge to the </a:t>
            </a:r>
            <a:r>
              <a:rPr lang="en-US" sz="2500" dirty="0" smtClean="0"/>
              <a:t>batch where its </a:t>
            </a:r>
            <a:r>
              <a:rPr lang="en-US" sz="2500" dirty="0"/>
              <a:t>addition does not increase </a:t>
            </a:r>
            <a:r>
              <a:rPr lang="en-US" sz="2500" dirty="0" smtClean="0"/>
              <a:t>the conflicts within </a:t>
            </a:r>
            <a:r>
              <a:rPr lang="en-US" sz="2500" dirty="0"/>
              <a:t>the </a:t>
            </a:r>
            <a:r>
              <a:rPr lang="en-US" sz="2500" dirty="0" smtClean="0"/>
              <a:t>batch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Optimization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FASTCF</a:t>
            </a:r>
            <a:endParaRPr lang="en-US" dirty="0"/>
          </a:p>
        </p:txBody>
      </p:sp>
      <p:pic>
        <p:nvPicPr>
          <p:cNvPr id="14" name="图片 13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-1"/>
          <a:stretch/>
        </p:blipFill>
        <p:spPr>
          <a:xfrm>
            <a:off x="2387600" y="1447800"/>
            <a:ext cx="4101252" cy="3086610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7067550" y="1943338"/>
            <a:ext cx="1981200" cy="838200"/>
          </a:xfrm>
          <a:prstGeom prst="borderCallout1">
            <a:avLst>
              <a:gd name="adj1" fmla="val 45536"/>
              <a:gd name="adj2" fmla="val -2818"/>
              <a:gd name="adj3" fmla="val 101328"/>
              <a:gd name="adj4" fmla="val -33696"/>
            </a:avLst>
          </a:prstGeom>
          <a:solidFill>
            <a:srgbClr val="FFC000"/>
          </a:solidFill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Multi-ported RAM based on banking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2438400" y="4715108"/>
            <a:ext cx="3276600" cy="900115"/>
          </a:xfrm>
          <a:prstGeom prst="borderCallout1">
            <a:avLst>
              <a:gd name="adj1" fmla="val -4005"/>
              <a:gd name="adj2" fmla="val 35818"/>
              <a:gd name="adj3" fmla="val -55689"/>
              <a:gd name="adj4" fmla="val 37698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Check FV dependencies based on fine-grained locking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781800" y="4181712"/>
            <a:ext cx="2266950" cy="1038225"/>
          </a:xfrm>
          <a:prstGeom prst="borderCallout1">
            <a:avLst>
              <a:gd name="adj1" fmla="val 45536"/>
              <a:gd name="adj2" fmla="val -2818"/>
              <a:gd name="adj3" fmla="val 5915"/>
              <a:gd name="adj4" fmla="val -26035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Parallel </a:t>
            </a:r>
            <a:r>
              <a:rPr lang="en-US" b="1" dirty="0" smtClean="0">
                <a:solidFill>
                  <a:srgbClr val="000000"/>
                </a:solidFill>
              </a:rPr>
              <a:t>processing units</a:t>
            </a:r>
            <a:r>
              <a:rPr lang="en-US" dirty="0" smtClean="0">
                <a:solidFill>
                  <a:srgbClr val="000000"/>
                </a:solidFill>
              </a:rPr>
              <a:t> to process distinct edges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28600" y="2857738"/>
            <a:ext cx="2019300" cy="1066800"/>
          </a:xfrm>
          <a:prstGeom prst="borderCallout1">
            <a:avLst>
              <a:gd name="adj1" fmla="val 38672"/>
              <a:gd name="adj2" fmla="val 101607"/>
              <a:gd name="adj3" fmla="val 23693"/>
              <a:gd name="adj4" fmla="val 11442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Resolve bank conflicts to feature vector buffer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6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Introduction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Optimizations and Accelerator Design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Experimental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Impact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Optimizations and Accelerator Design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/>
              <a:t>Experimental </a:t>
            </a:r>
            <a:r>
              <a:rPr lang="en-US" b="1" dirty="0" smtClean="0"/>
              <a:t>Results</a:t>
            </a:r>
          </a:p>
          <a:p>
            <a:endParaRPr lang="en-US" b="1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Impact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Real-life datasets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 smtClean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endParaRPr lang="en-US" sz="2800" dirty="0" smtClean="0"/>
          </a:p>
          <a:p>
            <a:r>
              <a:rPr lang="en-US" sz="2800" dirty="0" err="1" smtClean="0"/>
              <a:t>Virtex</a:t>
            </a:r>
            <a:r>
              <a:rPr lang="en-US" sz="2800" dirty="0" smtClean="0"/>
              <a:t> </a:t>
            </a:r>
            <a:r>
              <a:rPr lang="en-US" sz="2800" dirty="0" err="1"/>
              <a:t>UltraScale</a:t>
            </a:r>
            <a:r>
              <a:rPr lang="en-US" sz="2800" dirty="0"/>
              <a:t>+ xcvu9pflgb2104 FPGA (for training)</a:t>
            </a:r>
          </a:p>
          <a:p>
            <a:pPr lvl="1"/>
            <a:r>
              <a:rPr lang="en-US" sz="2400" dirty="0"/>
              <a:t>43 MB of on-chip RAM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Intel Xeon E5-2686 processor (for pre-processing)</a:t>
            </a:r>
          </a:p>
          <a:p>
            <a:pPr lvl="1"/>
            <a:r>
              <a:rPr lang="en-US" sz="2400" dirty="0"/>
              <a:t>8 cores @ 2.3 GHz</a:t>
            </a:r>
          </a:p>
          <a:p>
            <a:pPr>
              <a:lnSpc>
                <a:spcPct val="150000"/>
              </a:lnSpc>
            </a:pPr>
            <a:endParaRPr lang="en-US" sz="2600" dirty="0" smtClean="0"/>
          </a:p>
          <a:p>
            <a:pPr>
              <a:lnSpc>
                <a:spcPct val="150000"/>
              </a:lnSpc>
            </a:pPr>
            <a:endParaRPr lang="en-US" sz="2600" dirty="0" smtClean="0"/>
          </a:p>
          <a:p>
            <a:endParaRPr lang="en-US" sz="2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39452"/>
              </p:ext>
            </p:extLst>
          </p:nvPr>
        </p:nvGraphicFramePr>
        <p:xfrm>
          <a:off x="533400" y="1600200"/>
          <a:ext cx="8153399" cy="2057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029"/>
                <a:gridCol w="1311679"/>
                <a:gridCol w="1469081"/>
                <a:gridCol w="1762897"/>
                <a:gridCol w="2056713"/>
              </a:tblGrid>
              <a:tr h="4611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Dataset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# users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# items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# ratings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Description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34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Libim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135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168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17,359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Dating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ratings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34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Netflix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480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17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100,480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Movie ratings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263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Yahoo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1,200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136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460,380 K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Music ratings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8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 Overhead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0520303"/>
                  </p:ext>
                </p:extLst>
              </p:nvPr>
            </p:nvGraphicFramePr>
            <p:xfrm>
              <a:off x="304801" y="1884639"/>
              <a:ext cx="8458199" cy="29159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6284"/>
                    <a:gridCol w="1252054"/>
                    <a:gridCol w="1319169"/>
                    <a:gridCol w="1241570"/>
                    <a:gridCol w="1634325"/>
                    <a:gridCol w="1624797"/>
                  </a:tblGrid>
                  <a:tr h="7551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Dataset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Opt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Opt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Opt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 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preprocess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preprocess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train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917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000000"/>
                              </a:solidFill>
                            </a:rPr>
                            <a:t>Libim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0.4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4.4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2.7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7.5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2.1%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917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Netflix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1.0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10.7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7.0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18.7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2.1%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80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Yahoo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5.5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42.3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23.0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70.8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2.8%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0520303"/>
                  </p:ext>
                </p:extLst>
              </p:nvPr>
            </p:nvGraphicFramePr>
            <p:xfrm>
              <a:off x="304801" y="1884639"/>
              <a:ext cx="8458199" cy="29159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6284"/>
                    <a:gridCol w="1252054"/>
                    <a:gridCol w="1319169"/>
                    <a:gridCol w="1241570"/>
                    <a:gridCol w="1634325"/>
                    <a:gridCol w="1624797"/>
                  </a:tblGrid>
                  <a:tr h="8516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Dataset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0194" r="-463592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463" r="-342130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18137" r="-262255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18284" r="-99627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9850" b="-245000"/>
                          </a:stretch>
                        </a:blipFill>
                      </a:tcPr>
                    </a:tc>
                  </a:tr>
                  <a:tr h="6917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000000"/>
                              </a:solidFill>
                            </a:rPr>
                            <a:t>Libim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0.4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4.4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2.7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7.5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2.1%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917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Netflix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1.0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10.7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7.0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18.7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2.1%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80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Yahoo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5.5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42.3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23.0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70.8 sec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2.8%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ounded Rectangular Callout 2"/>
          <p:cNvSpPr/>
          <p:nvPr/>
        </p:nvSpPr>
        <p:spPr>
          <a:xfrm>
            <a:off x="533400" y="5200650"/>
            <a:ext cx="8382000" cy="838200"/>
          </a:xfrm>
          <a:prstGeom prst="wedgeRoundRectCallout">
            <a:avLst>
              <a:gd name="adj1" fmla="val 36214"/>
              <a:gd name="adj2" fmla="val -87500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re-processing </a:t>
            </a:r>
            <a:r>
              <a:rPr lang="en-US" sz="2400" dirty="0">
                <a:solidFill>
                  <a:srgbClr val="000000"/>
                </a:solidFill>
              </a:rPr>
              <a:t>overhead can be amortized since the training is iterative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799" y="2743200"/>
            <a:ext cx="1600200" cy="2057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81000" y="1085850"/>
                <a:ext cx="5088573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preprocess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Opt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 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Opt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Opt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 3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85850"/>
                <a:ext cx="5088573" cy="494559"/>
              </a:xfrm>
              <a:prstGeom prst="rect">
                <a:avLst/>
              </a:prstGeom>
              <a:blipFill rotWithShape="1">
                <a:blip r:embed="rId3"/>
                <a:stretch>
                  <a:fillRect l="-1679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4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Performance vs. Parallelism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607832"/>
              </p:ext>
            </p:extLst>
          </p:nvPr>
        </p:nvGraphicFramePr>
        <p:xfrm>
          <a:off x="1905000" y="1219200"/>
          <a:ext cx="5388908" cy="391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09800" y="5167699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Number of parallel processing units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)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67699"/>
                <a:ext cx="5105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912" t="-10667" r="-155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6200000">
            <a:off x="9557" y="289336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Throughput (GFLOPS)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886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47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217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352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93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60032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163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-127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Impact of Optimization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990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Communication </a:t>
            </a:r>
            <a:r>
              <a:rPr lang="en-US" sz="2800" b="1" dirty="0" smtClean="0"/>
              <a:t>Hiding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036340"/>
                  </p:ext>
                </p:extLst>
              </p:nvPr>
            </p:nvGraphicFramePr>
            <p:xfrm>
              <a:off x="914400" y="2590800"/>
              <a:ext cx="7391399" cy="3248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3981"/>
                    <a:gridCol w="1844810"/>
                    <a:gridCol w="1707055"/>
                    <a:gridCol w="2105553"/>
                  </a:tblGrid>
                  <a:tr h="71670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Data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exec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 per 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iteration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(sec)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Speedup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</a:tr>
                  <a:tr h="439031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1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000000"/>
                              </a:solidFill>
                            </a:rPr>
                            <a:t>Libim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0.04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1.3x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888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Netflix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0.15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0.16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1.1x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875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Yahoo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0.68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0.76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1.1x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036340"/>
                  </p:ext>
                </p:extLst>
              </p:nvPr>
            </p:nvGraphicFramePr>
            <p:xfrm>
              <a:off x="914400" y="2590800"/>
              <a:ext cx="7391399" cy="3248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3981"/>
                    <a:gridCol w="1844810"/>
                    <a:gridCol w="1707055"/>
                    <a:gridCol w="2105553"/>
                  </a:tblGrid>
                  <a:tr h="8229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Data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8714" t="-5926" r="-59348" b="-29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Speedup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1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000000"/>
                              </a:solidFill>
                            </a:rPr>
                            <a:t>Libim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0.04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1.3x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888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Netflix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0.15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0.16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1.1x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875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Yahoo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0.68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0.76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1.1x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371600" y="1600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Optimized design: Opt 1 + Opt 2 + Opt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Baseline design: Opt 2 + Opt 3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-127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Impact of Optimization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798" y="838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Pipeline stall reduction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59979"/>
                  </p:ext>
                </p:extLst>
              </p:nvPr>
            </p:nvGraphicFramePr>
            <p:xfrm>
              <a:off x="28575" y="2590800"/>
              <a:ext cx="9055099" cy="3587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4333"/>
                    <a:gridCol w="1351366"/>
                    <a:gridCol w="1676400"/>
                    <a:gridCol w="1447800"/>
                    <a:gridCol w="1143000"/>
                    <a:gridCol w="1057650"/>
                    <a:gridCol w="1304550"/>
                  </a:tblGrid>
                  <a:tr h="81699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Data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Pipeline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stalls due to dependencies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Reduction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exec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 per 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iteration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(sec)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Speedup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</a:tr>
                  <a:tr h="504118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797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000000"/>
                              </a:solidFill>
                            </a:rPr>
                            <a:t>Libim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2,005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57,524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28.7x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0.40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13.3x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9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Netflix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6,151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314,884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51.2x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0.15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2.19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14.6x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89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Yahoo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24,954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1,500,295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60.1x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0.68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10.45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15.4x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59979"/>
                  </p:ext>
                </p:extLst>
              </p:nvPr>
            </p:nvGraphicFramePr>
            <p:xfrm>
              <a:off x="28575" y="2590800"/>
              <a:ext cx="9055099" cy="3587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4333"/>
                    <a:gridCol w="1351366"/>
                    <a:gridCol w="1676400"/>
                    <a:gridCol w="1447800"/>
                    <a:gridCol w="1143000"/>
                    <a:gridCol w="1057650"/>
                    <a:gridCol w="1304550"/>
                  </a:tblGrid>
                  <a:tr h="8229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Data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Pipeline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stalls due to dependencies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Reduction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2355" t="-5926" r="-59557" b="-33629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Speedup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</a:tr>
                  <a:tr h="504118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797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000000"/>
                              </a:solidFill>
                            </a:rPr>
                            <a:t>Libim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2,005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57,524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28.7x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0.40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13.3x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9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Netflix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6,151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314,884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51.2x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0.15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2.19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14.6x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89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Yahoo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24,954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1,500,295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60.1x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0.68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10.45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15.4x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447798" y="1447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Optimized design: Opt 1 + Opt 2 + Opt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Baseline design: Opt 1 + Opt 3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-127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Impact of Optimization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990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Bank conflict reduction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043090"/>
                  </p:ext>
                </p:extLst>
              </p:nvPr>
            </p:nvGraphicFramePr>
            <p:xfrm>
              <a:off x="342900" y="2590800"/>
              <a:ext cx="8686800" cy="34690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7523"/>
                    <a:gridCol w="1284136"/>
                    <a:gridCol w="1359673"/>
                    <a:gridCol w="1442168"/>
                    <a:gridCol w="1050566"/>
                    <a:gridCol w="1208598"/>
                    <a:gridCol w="1284136"/>
                  </a:tblGrid>
                  <a:tr h="71010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Data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Bank conflicts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Reduction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exec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 per iteration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(sec)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Speedup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</a:tr>
                  <a:tr h="524475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07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000000"/>
                              </a:solidFill>
                            </a:rPr>
                            <a:t>Libim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1,165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2,798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2.4x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0.04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1.3x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07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Netflix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3,960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16,686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4.2x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0.15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0.23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1.5x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07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Yahoo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19,393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75,524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3.9x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0.68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1.03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1.5x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043090"/>
                  </p:ext>
                </p:extLst>
              </p:nvPr>
            </p:nvGraphicFramePr>
            <p:xfrm>
              <a:off x="342900" y="2590800"/>
              <a:ext cx="8686800" cy="34690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7523"/>
                    <a:gridCol w="1284136"/>
                    <a:gridCol w="1359673"/>
                    <a:gridCol w="1442168"/>
                    <a:gridCol w="1050566"/>
                    <a:gridCol w="1208598"/>
                    <a:gridCol w="1284136"/>
                  </a:tblGrid>
                  <a:tr h="8229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Data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Bank conflicts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Reduction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8108" t="-5926" r="-57297" b="-32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Speedup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</a:tr>
                  <a:tr h="524475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Opt.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Base.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9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07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000000"/>
                              </a:solidFill>
                            </a:rPr>
                            <a:t>Libim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1,165</a:t>
                          </a:r>
                          <a:r>
                            <a:rPr lang="en-US" sz="24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2,798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2.4x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0.04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1.3x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07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Netflix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3,960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16,686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4.2x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0.15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0.23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1.5x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07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Yahoo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19,393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75,524 K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3.9x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0.68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000"/>
                              </a:solidFill>
                            </a:rPr>
                            <a:t>1.03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1.5x</a:t>
                          </a:r>
                          <a:endParaRPr lang="en-US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47800" y="155061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Optimized design: Opt 1 + Opt 2 + Opt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Baseline design: Opt 1 + Opt 2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State-of-the-art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738985"/>
              </p:ext>
            </p:extLst>
          </p:nvPr>
        </p:nvGraphicFramePr>
        <p:xfrm>
          <a:off x="76200" y="1828801"/>
          <a:ext cx="8991600" cy="389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005"/>
                <a:gridCol w="2316008"/>
                <a:gridCol w="1575714"/>
                <a:gridCol w="1854535"/>
                <a:gridCol w="1390338"/>
              </a:tblGrid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Approach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Platform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Processor</a:t>
                      </a:r>
                      <a:endParaRPr lang="en-US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dirty="0" smtClean="0"/>
                        <a:t>Power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Exec.</a:t>
                      </a:r>
                      <a:r>
                        <a:rPr lang="en-US" sz="2000" baseline="0" dirty="0" smtClean="0"/>
                        <a:t> Time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per Iteration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Speedup</a:t>
                      </a:r>
                      <a:endParaRPr lang="en-US" sz="2000" dirty="0"/>
                    </a:p>
                  </a:txBody>
                  <a:tcPr anchor="ctr"/>
                </a:tc>
              </a:tr>
              <a:tr h="6949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SIGMOD ’14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24-core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Intel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E5-2697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130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2.00 sec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13.3x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1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This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paper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Virtex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UltraScale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14 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0.15 sec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78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GPGPU ’15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2880-core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Tesla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K40C GPU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235 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1.90 sec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12.7x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329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This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paper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Virtex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UltraScale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14 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0.15 sec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686" y="1143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Up to 13.3x speedup for training the Netflix dataset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Optimizations and Accelerator Design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Experimental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endParaRPr lang="en-US" b="1" dirty="0"/>
          </a:p>
          <a:p>
            <a:r>
              <a:rPr lang="en-US" b="1" dirty="0" smtClean="0"/>
              <a:t>Impact</a:t>
            </a:r>
            <a:endParaRPr lang="en-US" b="1" dirty="0"/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Accelerate other data science problems that derive latent features from observations </a:t>
            </a:r>
          </a:p>
          <a:p>
            <a:pPr lvl="1"/>
            <a:r>
              <a:rPr lang="en-US" sz="2600" dirty="0"/>
              <a:t>T</a:t>
            </a:r>
            <a:r>
              <a:rPr lang="en-US" sz="2600" dirty="0" smtClean="0"/>
              <a:t>opic modeling/extraction</a:t>
            </a:r>
          </a:p>
          <a:p>
            <a:pPr lvl="1"/>
            <a:r>
              <a:rPr lang="en-US" sz="2600" dirty="0"/>
              <a:t>W</a:t>
            </a:r>
            <a:r>
              <a:rPr lang="en-US" sz="2600" dirty="0" smtClean="0"/>
              <a:t>ord embedding</a:t>
            </a:r>
          </a:p>
          <a:p>
            <a:endParaRPr lang="en-US" sz="2800" dirty="0" smtClean="0"/>
          </a:p>
          <a:p>
            <a:r>
              <a:rPr lang="en-US" dirty="0" smtClean="0"/>
              <a:t>Techniques for accelerating SGD-based training algorithms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Generic optimizations applicable to other platforms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Image result for g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9" y="4862512"/>
            <a:ext cx="236696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This Work</a:t>
            </a:r>
            <a:endParaRPr lang="en-US" dirty="0"/>
          </a:p>
        </p:txBody>
      </p:sp>
      <p:sp>
        <p:nvSpPr>
          <p:cNvPr id="4" name="AutoShape 4" descr="Image result for intel i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intel i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intel i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62512"/>
            <a:ext cx="14478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filtering system to predict the interest of users</a:t>
            </a:r>
          </a:p>
          <a:p>
            <a:r>
              <a:rPr lang="en-US" dirty="0" smtClean="0"/>
              <a:t>Everywhere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48035"/>
            <a:ext cx="4485487" cy="34563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72" y="2754192"/>
            <a:ext cx="971792" cy="43190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" y="3246781"/>
            <a:ext cx="1106354" cy="5112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10" y="3758050"/>
            <a:ext cx="1240915" cy="51818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10" y="4276236"/>
            <a:ext cx="1080954" cy="435284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10" y="4786386"/>
            <a:ext cx="1333686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Developed FASTCF to accelerate SGD-based CF</a:t>
            </a:r>
          </a:p>
          <a:p>
            <a:endParaRPr lang="en-US" sz="2500" dirty="0" smtClean="0"/>
          </a:p>
          <a:p>
            <a:r>
              <a:rPr lang="en-US" sz="2500" dirty="0" smtClean="0"/>
              <a:t>Designed three optimizations to</a:t>
            </a:r>
          </a:p>
          <a:p>
            <a:pPr lvl="1"/>
            <a:r>
              <a:rPr lang="en-US" sz="2300" dirty="0" smtClean="0"/>
              <a:t>completely overlap communication with computation</a:t>
            </a:r>
          </a:p>
          <a:p>
            <a:pPr lvl="1"/>
            <a:r>
              <a:rPr lang="en-US" sz="2300" dirty="0" smtClean="0"/>
              <a:t>reduce data dependencies to extract parallelism </a:t>
            </a:r>
          </a:p>
          <a:p>
            <a:pPr lvl="1"/>
            <a:r>
              <a:rPr lang="en-US" sz="2300" dirty="0" smtClean="0"/>
              <a:t>reduce bank conflicts  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Achieved </a:t>
            </a:r>
            <a:r>
              <a:rPr lang="en-US" sz="2500" dirty="0"/>
              <a:t>a </a:t>
            </a:r>
            <a:r>
              <a:rPr lang="en-US" sz="2500" dirty="0" smtClean="0"/>
              <a:t>high throughput of up to 217 GFLOPS for training large real-life datasets</a:t>
            </a:r>
          </a:p>
          <a:p>
            <a:endParaRPr lang="en-US" sz="2500" dirty="0" smtClean="0"/>
          </a:p>
          <a:p>
            <a:r>
              <a:rPr lang="en-US" sz="2500" dirty="0" smtClean="0"/>
              <a:t>Achieved 13.3x and 12.7x speedup compared with state-of-art multicore and GPU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4980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146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Comments &amp; Questions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4038600"/>
            <a:ext cx="6096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AppleGothic"/>
                <a:cs typeface="AppleGothic"/>
              </a:rPr>
              <a:t>Thank you</a:t>
            </a: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AppleGothic"/>
              <a:cs typeface="AppleGothic"/>
            </a:endParaRPr>
          </a:p>
          <a:p>
            <a:r>
              <a:rPr lang="en-US" u="sng" dirty="0" smtClean="0">
                <a:solidFill>
                  <a:srgbClr val="3312BE"/>
                </a:solidFill>
              </a:rPr>
              <a:t>fpga.usc.edu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312B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AppleGothic"/>
              <a:cs typeface="Apple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05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Collaborative </a:t>
            </a:r>
            <a:r>
              <a:rPr lang="en-US" dirty="0"/>
              <a:t>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295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Apply </a:t>
            </a:r>
            <a:r>
              <a:rPr lang="en-US" u="sng" dirty="0" smtClean="0"/>
              <a:t>machine learning algorithms</a:t>
            </a:r>
            <a:r>
              <a:rPr lang="en-US" dirty="0" smtClean="0"/>
              <a:t> to predict user’s rating for unrated items</a:t>
            </a:r>
          </a:p>
          <a:p>
            <a:pPr lvl="1"/>
            <a:r>
              <a:rPr lang="en-US" dirty="0" smtClean="0"/>
              <a:t>Bayesian networks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Matrix factorization 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Stochastic gradient descent (SGD)</a:t>
            </a:r>
          </a:p>
          <a:p>
            <a:pPr lvl="3"/>
            <a:r>
              <a:rPr lang="en-US" dirty="0" smtClean="0"/>
              <a:t>Achieves </a:t>
            </a:r>
            <a:r>
              <a:rPr lang="en-US" dirty="0"/>
              <a:t>h</a:t>
            </a:r>
            <a:r>
              <a:rPr lang="en-US" dirty="0" smtClean="0"/>
              <a:t>igh prediction accuracy</a:t>
            </a:r>
          </a:p>
          <a:p>
            <a:pPr lvl="3"/>
            <a:r>
              <a:rPr lang="en-US" b="1" u="sng" dirty="0" smtClean="0"/>
              <a:t>Training</a:t>
            </a:r>
            <a:r>
              <a:rPr lang="en-US" dirty="0" smtClean="0"/>
              <a:t> is computation-intensive</a:t>
            </a:r>
          </a:p>
          <a:p>
            <a:pPr lvl="3"/>
            <a:endParaRPr lang="en-US" b="1" dirty="0" smtClean="0">
              <a:solidFill>
                <a:schemeClr val="tx1"/>
              </a:solidFill>
            </a:endParaRPr>
          </a:p>
          <a:p>
            <a:pPr lvl="3"/>
            <a:endParaRPr lang="en-US" b="1" dirty="0" smtClean="0">
              <a:solidFill>
                <a:schemeClr val="tx1"/>
              </a:solidFill>
            </a:endParaRPr>
          </a:p>
          <a:p>
            <a:pPr lvl="3"/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0"/>
          <a:stretch/>
        </p:blipFill>
        <p:spPr>
          <a:xfrm>
            <a:off x="3962400" y="4895850"/>
            <a:ext cx="48130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375" y="959964"/>
                <a:ext cx="8229600" cy="4343400"/>
              </a:xfrm>
            </p:spPr>
            <p:txBody>
              <a:bodyPr/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 is a partially filled rating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# of users = # of rows = |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|</a:t>
                </a:r>
              </a:p>
              <a:p>
                <a:pPr lvl="1"/>
                <a:r>
                  <a:rPr lang="en-US" dirty="0" smtClean="0"/>
                  <a:t># of items = # of columns = |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|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375" y="959964"/>
                <a:ext cx="8229600" cy="4343400"/>
              </a:xfrm>
              <a:blipFill rotWithShape="1">
                <a:blip r:embed="rId2"/>
                <a:stretch>
                  <a:fillRect l="-1407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69068"/>
              </p:ext>
            </p:extLst>
          </p:nvPr>
        </p:nvGraphicFramePr>
        <p:xfrm>
          <a:off x="1011919" y="2863414"/>
          <a:ext cx="7178551" cy="2971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4952"/>
                <a:gridCol w="2105562"/>
                <a:gridCol w="1990094"/>
                <a:gridCol w="1847943"/>
              </a:tblGrid>
              <a:tr h="742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49" y="4469528"/>
            <a:ext cx="590632" cy="59437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59" y="3699923"/>
            <a:ext cx="747812" cy="66185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71" y="2916671"/>
            <a:ext cx="677787" cy="64725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71" y="2890828"/>
            <a:ext cx="819307" cy="72210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00" y="2905092"/>
            <a:ext cx="752633" cy="670413"/>
          </a:xfrm>
          <a:prstGeom prst="rect">
            <a:avLst/>
          </a:prstGeom>
        </p:spPr>
      </p:pic>
      <p:sp>
        <p:nvSpPr>
          <p:cNvPr id="12" name="AutoShape 2" descr="Image result for 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Image result for st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05" y="5218501"/>
            <a:ext cx="601073" cy="558836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26" y="5337624"/>
            <a:ext cx="1346472" cy="320589"/>
          </a:xfrm>
          <a:prstGeom prst="rect">
            <a:avLst/>
          </a:prstGeom>
        </p:spPr>
      </p:pic>
      <p:pic>
        <p:nvPicPr>
          <p:cNvPr id="32" name="图片 31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17" y="5293405"/>
            <a:ext cx="1322379" cy="375491"/>
          </a:xfrm>
          <a:prstGeom prst="rect">
            <a:avLst/>
          </a:prstGeom>
        </p:spPr>
      </p:pic>
      <p:pic>
        <p:nvPicPr>
          <p:cNvPr id="37" name="图片 36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26" y="4606418"/>
            <a:ext cx="1346472" cy="320589"/>
          </a:xfrm>
          <a:prstGeom prst="rect">
            <a:avLst/>
          </a:prstGeom>
        </p:spPr>
      </p:pic>
      <p:pic>
        <p:nvPicPr>
          <p:cNvPr id="38" name="图片 37" descr="屏幕剪辑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76" y="3754530"/>
            <a:ext cx="1264860" cy="535957"/>
          </a:xfrm>
          <a:prstGeom prst="rect">
            <a:avLst/>
          </a:prstGeom>
        </p:spPr>
      </p:pic>
      <p:pic>
        <p:nvPicPr>
          <p:cNvPr id="18" name="图片 17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72505"/>
            <a:ext cx="1322379" cy="3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610600" cy="4343400"/>
              </a:xfrm>
            </p:spPr>
            <p:txBody>
              <a:bodyPr/>
              <a:lstStyle/>
              <a:p>
                <a:r>
                  <a:rPr lang="en-US" sz="2400" b="1" dirty="0" smtClean="0"/>
                  <a:t>Output</a:t>
                </a:r>
                <a:r>
                  <a:rPr lang="en-US" sz="2400" dirty="0" smtClean="0"/>
                  <a:t> contains two low-rank (i.e.,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) matrices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𝑄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𝑃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200" dirty="0"/>
                  <a:t> row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200" dirty="0"/>
                  <a:t> (latent </a:t>
                </a:r>
                <a:r>
                  <a:rPr lang="en-US" sz="2200" u="sng" dirty="0" smtClean="0"/>
                  <a:t>feature </a:t>
                </a:r>
                <a:r>
                  <a:rPr lang="en-US" sz="2200" u="sng" dirty="0"/>
                  <a:t>vector</a:t>
                </a:r>
                <a:r>
                  <a:rPr lang="en-US" sz="2200" dirty="0"/>
                  <a:t> of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)</a:t>
                </a:r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  <m:r>
                          <a:rPr lang="en-US" sz="2200" i="1" dirty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:</m:t>
                    </m:r>
                  </m:oMath>
                </a14:m>
                <a:r>
                  <a:rPr lang="en-US" sz="22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200" dirty="0"/>
                  <a:t> row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200" dirty="0"/>
                  <a:t> (latent </a:t>
                </a:r>
                <a:r>
                  <a:rPr lang="en-US" sz="2200" u="sng" dirty="0" smtClean="0"/>
                  <a:t>feature </a:t>
                </a:r>
                <a:r>
                  <a:rPr lang="en-US" sz="2200" u="sng" dirty="0"/>
                  <a:t>vector</a:t>
                </a:r>
                <a:r>
                  <a:rPr lang="en-US" sz="2200" dirty="0"/>
                  <a:t> of </a:t>
                </a:r>
                <a:r>
                  <a:rPr lang="en-US" sz="2200" dirty="0" smtClean="0"/>
                  <a:t>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  <a:endParaRPr lang="en-US" sz="22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 smtClean="0"/>
                  <a:t>: the rating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8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610600" cy="4343400"/>
              </a:xfrm>
              <a:blipFill rotWithShape="1">
                <a:blip r:embed="rId2"/>
                <a:stretch>
                  <a:fillRect l="-992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/>
          <a:stretch/>
        </p:blipFill>
        <p:spPr>
          <a:xfrm>
            <a:off x="3124200" y="3214187"/>
            <a:ext cx="5895975" cy="27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990600"/>
                <a:ext cx="8610600" cy="160020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Training </a:t>
                </a:r>
                <a:r>
                  <a:rPr lang="en-US" sz="2400" dirty="0" smtClean="0"/>
                  <a:t>process aims </a:t>
                </a:r>
                <a:r>
                  <a:rPr lang="en-US" sz="2400" dirty="0"/>
                  <a:t>to find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/>
                  <a:t> that </a:t>
                </a:r>
                <a:r>
                  <a:rPr lang="en-US" sz="2400" b="1" dirty="0"/>
                  <a:t>minimizes</a:t>
                </a:r>
                <a:r>
                  <a:rPr lang="en-US" sz="2400" dirty="0"/>
                  <a:t> overall squared </a:t>
                </a:r>
                <a:r>
                  <a:rPr lang="en-US" sz="2400" dirty="0" smtClean="0"/>
                  <a:t>prediction error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(i.e.,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  <m:sup/>
                        </m:sSub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  <m:sup/>
                            </m:sSubSup>
                          </m:e>
                        </m:acc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)</a:t>
                </a:r>
                <a:endParaRPr lang="en-US" sz="2400" dirty="0" smtClean="0"/>
              </a:p>
              <a:p>
                <a:pPr>
                  <a:lnSpc>
                    <a:spcPct val="160000"/>
                  </a:lnSpc>
                </a:pPr>
                <a:r>
                  <a:rPr lang="en-US" sz="2400" dirty="0" smtClean="0"/>
                  <a:t>SGD-based approach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990600"/>
                <a:ext cx="8610600" cy="1600200"/>
              </a:xfrm>
              <a:blipFill rotWithShape="1">
                <a:blip r:embed="rId2"/>
                <a:stretch>
                  <a:fillRect l="-992" t="-14122" b="-8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 (3)</a:t>
            </a:r>
            <a:endParaRPr lang="en-US" dirty="0"/>
          </a:p>
        </p:txBody>
      </p:sp>
      <p:sp>
        <p:nvSpPr>
          <p:cNvPr id="4" name="Left Bracket 3"/>
          <p:cNvSpPr/>
          <p:nvPr/>
        </p:nvSpPr>
        <p:spPr>
          <a:xfrm>
            <a:off x="657224" y="3203899"/>
            <a:ext cx="76200" cy="18288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ket 5"/>
          <p:cNvSpPr/>
          <p:nvPr/>
        </p:nvSpPr>
        <p:spPr>
          <a:xfrm>
            <a:off x="1153884" y="3543547"/>
            <a:ext cx="76200" cy="1219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343400" y="2912176"/>
            <a:ext cx="1511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Our </a:t>
            </a:r>
            <a:r>
              <a:rPr lang="en-US" sz="2400" b="1" dirty="0" smtClean="0">
                <a:solidFill>
                  <a:srgbClr val="00B050"/>
                </a:solidFill>
              </a:rPr>
              <a:t>focus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599" y="2912176"/>
            <a:ext cx="5625963" cy="236220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041572" y="4108038"/>
            <a:ext cx="3102428" cy="2032437"/>
            <a:chOff x="6041572" y="4108038"/>
            <a:chExt cx="3102428" cy="2032437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7"/>
            <a:stretch/>
          </p:blipFill>
          <p:spPr>
            <a:xfrm>
              <a:off x="6041572" y="4185804"/>
              <a:ext cx="3102428" cy="19546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41572" y="4108038"/>
              <a:ext cx="800304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-1066800" y="2304822"/>
                <a:ext cx="8077200" cy="3562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1650" lvl="4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Randomly </a:t>
                </a:r>
                <a:r>
                  <a:rPr lang="en-US" sz="2400" dirty="0">
                    <a:solidFill>
                      <a:srgbClr val="000000"/>
                    </a:solidFill>
                  </a:rPr>
                  <a:t>initialize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1771650" lvl="4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While not done do </a:t>
                </a:r>
              </a:p>
              <a:p>
                <a:pPr lvl="5"/>
                <a:r>
                  <a:rPr lang="en-US" sz="2400" dirty="0">
                    <a:solidFill>
                      <a:srgbClr val="000000"/>
                    </a:solidFill>
                  </a:rPr>
                  <a:t>For each known rating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/>
                    </m:sSub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do</a:t>
                </a:r>
              </a:p>
              <a:p>
                <a:pPr lvl="6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𝑒𝑟𝑟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1771650" lvl="4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		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𝑒𝑟𝑟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1771650" lvl="4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	        End for</a:t>
                </a:r>
              </a:p>
              <a:p>
                <a:pPr marL="1771650" lvl="4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End while</a:t>
                </a:r>
              </a:p>
              <a:p>
                <a:pPr marL="1771650" lvl="4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6800" y="2304822"/>
                <a:ext cx="8077200" cy="3562578"/>
              </a:xfrm>
              <a:prstGeom prst="rect">
                <a:avLst/>
              </a:prstGeom>
              <a:blipFill rotWithShape="1">
                <a:blip r:embed="rId4"/>
                <a:stretch>
                  <a:fillRect b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Acceleration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456015"/>
            <a:ext cx="84582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Feature vectors do not fit in on-chip memory of FPGA</a:t>
            </a:r>
          </a:p>
          <a:p>
            <a:r>
              <a:rPr lang="en-US" sz="2800" dirty="0" smtClean="0"/>
              <a:t>How to achieve efficient data reuse</a:t>
            </a:r>
            <a:r>
              <a:rPr lang="en-US" sz="2800" dirty="0" smtClean="0">
                <a:sym typeface="Wingdings" panose="05000000000000000000" pitchFamily="2" charset="2"/>
              </a:rPr>
              <a:t>?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33799" y="914400"/>
            <a:ext cx="1907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Challenge 1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74"/>
              <p:cNvSpPr/>
              <p:nvPr/>
            </p:nvSpPr>
            <p:spPr>
              <a:xfrm>
                <a:off x="1600200" y="3352800"/>
                <a:ext cx="3124200" cy="1638300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00000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𝐄𝐱𝐭𝐞𝐫𝐧𝐚𝐥</m:t>
                    </m:r>
                    <m:r>
                      <a:rPr lang="en-US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Memory</a:t>
                </a: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352800"/>
                <a:ext cx="3124200" cy="163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10200" y="3352800"/>
                <a:ext cx="2133600" cy="1638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000000"/>
                          </a:solidFill>
                          <a:latin typeface="Cambria Math"/>
                          <a:ea typeface="Cambria Math" pitchFamily="18" charset="0"/>
                        </a:rPr>
                        <m:t>𝐅𝐏𝐆𝐀</m:t>
                      </m:r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352800"/>
                <a:ext cx="2133600" cy="1638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4"/>
          <p:cNvSpPr/>
          <p:nvPr/>
        </p:nvSpPr>
        <p:spPr>
          <a:xfrm>
            <a:off x="5953125" y="4019550"/>
            <a:ext cx="1066800" cy="6477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On-chip RAM</a:t>
            </a:r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74"/>
          <p:cNvSpPr/>
          <p:nvPr/>
        </p:nvSpPr>
        <p:spPr>
          <a:xfrm>
            <a:off x="1752600" y="3886200"/>
            <a:ext cx="13716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b="1" i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P</a:t>
            </a:r>
            <a:endParaRPr lang="en-US" b="1" i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Rectangle 74"/>
          <p:cNvSpPr/>
          <p:nvPr/>
        </p:nvSpPr>
        <p:spPr>
          <a:xfrm>
            <a:off x="3248025" y="3886200"/>
            <a:ext cx="13716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b="1" i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Q</a:t>
            </a:r>
            <a:endParaRPr lang="en-US" b="1" i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AutoShape 2" descr="Image result for 大象装冰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4" descr="Image result for 大象装冰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6" descr="Image result for 大象装冰箱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Feature vector dependencies </a:t>
            </a:r>
          </a:p>
          <a:p>
            <a:pPr lvl="1"/>
            <a:r>
              <a:rPr lang="en-US" sz="2400" dirty="0" smtClean="0"/>
              <a:t>Need</a:t>
            </a:r>
            <a:r>
              <a:rPr lang="en-US" sz="2400" b="1" dirty="0" smtClean="0"/>
              <a:t> </a:t>
            </a:r>
            <a:r>
              <a:rPr lang="en-US" sz="2400" dirty="0" smtClean="0"/>
              <a:t>to</a:t>
            </a:r>
            <a:r>
              <a:rPr lang="en-US" sz="2400" b="1" dirty="0" smtClean="0"/>
              <a:t> incrementally</a:t>
            </a:r>
            <a:r>
              <a:rPr lang="en-US" sz="2400" dirty="0" smtClean="0"/>
              <a:t> update feature vectors </a:t>
            </a:r>
            <a:r>
              <a:rPr lang="en-US" sz="2400" b="1" dirty="0" smtClean="0"/>
              <a:t>once per rating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en-US" sz="2600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Image result for coll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1391327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Acceleration (2)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799" y="990600"/>
            <a:ext cx="1907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Challenge 2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362200" y="3536864"/>
            <a:ext cx="1524000" cy="2362200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3349450" y="5306455"/>
            <a:ext cx="90520" cy="809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7508" y="3639492"/>
                <a:ext cx="4133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08" y="3639492"/>
                <a:ext cx="413383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5363" y="5110632"/>
                <a:ext cx="47436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63" y="5110632"/>
                <a:ext cx="474361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651830" y="3505200"/>
            <a:ext cx="533400" cy="2362200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4852" y="3596160"/>
                <a:ext cx="407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52" y="3596160"/>
                <a:ext cx="407355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51830" y="5263123"/>
            <a:ext cx="533400" cy="809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5043" y="3505201"/>
            <a:ext cx="15240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2678" y="3516870"/>
            <a:ext cx="92471" cy="44553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85230" y="511016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30" y="5110162"/>
                <a:ext cx="43313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6616037" y="3992569"/>
                <a:ext cx="45198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16037" y="3992569"/>
                <a:ext cx="451983" cy="391646"/>
              </a:xfrm>
              <a:prstGeom prst="rect">
                <a:avLst/>
              </a:prstGeom>
              <a:blipFill rotWithShape="1">
                <a:blip r:embed="rId7"/>
                <a:stretch>
                  <a:fillRect r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5812" y="3518959"/>
                <a:ext cx="554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12" y="3518959"/>
                <a:ext cx="554704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5363" y="4511951"/>
                <a:ext cx="575094" cy="403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63" y="4511951"/>
                <a:ext cx="575094" cy="403893"/>
              </a:xfrm>
              <a:prstGeom prst="rect">
                <a:avLst/>
              </a:prstGeom>
              <a:blipFill rotWithShape="1"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0"/>
          <p:cNvSpPr/>
          <p:nvPr/>
        </p:nvSpPr>
        <p:spPr>
          <a:xfrm>
            <a:off x="3349450" y="4713897"/>
            <a:ext cx="90520" cy="809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1830" y="4713897"/>
            <a:ext cx="533400" cy="809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05741" y="4531662"/>
                <a:ext cx="510011" cy="372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741" y="4531662"/>
                <a:ext cx="510011" cy="372603"/>
              </a:xfrm>
              <a:prstGeom prst="rect">
                <a:avLst/>
              </a:prstGeom>
              <a:blipFill rotWithShape="1"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/>
          <p:cNvCxnSpPr>
            <a:endCxn id="15" idx="2"/>
          </p:cNvCxnSpPr>
          <p:nvPr/>
        </p:nvCxnSpPr>
        <p:spPr>
          <a:xfrm flipV="1">
            <a:off x="3394710" y="3962402"/>
            <a:ext cx="3354204" cy="1300721"/>
          </a:xfrm>
          <a:prstGeom prst="curvedConnector2">
            <a:avLst/>
          </a:prstGeom>
          <a:ln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15" idx="2"/>
          </p:cNvCxnSpPr>
          <p:nvPr/>
        </p:nvCxnSpPr>
        <p:spPr>
          <a:xfrm flipV="1">
            <a:off x="3394710" y="3962402"/>
            <a:ext cx="3354204" cy="723898"/>
          </a:xfrm>
          <a:prstGeom prst="curvedConnector2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erbi_R1">
  <a:themeElements>
    <a:clrScheme name="Custom 28">
      <a:dk1>
        <a:srgbClr val="990000"/>
      </a:dk1>
      <a:lt1>
        <a:srgbClr val="FFCC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TAPAS2013</Template>
  <TotalTime>22271</TotalTime>
  <Words>1582</Words>
  <Application>Microsoft Office PowerPoint</Application>
  <PresentationFormat>全屏显示(4:3)</PresentationFormat>
  <Paragraphs>488</Paragraphs>
  <Slides>31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Viterbi_R1</vt:lpstr>
      <vt:lpstr>2_Office Theme</vt:lpstr>
      <vt:lpstr>Custom Design</vt:lpstr>
      <vt:lpstr>PowerPoint 演示文稿</vt:lpstr>
      <vt:lpstr>Outline</vt:lpstr>
      <vt:lpstr>Recommender Systems</vt:lpstr>
      <vt:lpstr>Collaborative Filtering</vt:lpstr>
      <vt:lpstr>Problem Definition (1)</vt:lpstr>
      <vt:lpstr>Problem Definition (2)</vt:lpstr>
      <vt:lpstr>Problem Definition (3)</vt:lpstr>
      <vt:lpstr>Challenges in Acceleration (1)</vt:lpstr>
      <vt:lpstr>Challenges in Acceleration (2)</vt:lpstr>
      <vt:lpstr>Challenges in Acceleration (3)</vt:lpstr>
      <vt:lpstr>Contributions</vt:lpstr>
      <vt:lpstr>Outline</vt:lpstr>
      <vt:lpstr>Bipartite Graph Representation</vt:lpstr>
      <vt:lpstr>Optimization 1 (1)</vt:lpstr>
      <vt:lpstr>Optimization 1 (2)</vt:lpstr>
      <vt:lpstr>PowerPoint 演示文稿</vt:lpstr>
      <vt:lpstr>Optimization 2</vt:lpstr>
      <vt:lpstr>Edge Scheduling</vt:lpstr>
      <vt:lpstr>Architecture of FASTCF</vt:lpstr>
      <vt:lpstr>Outline</vt:lpstr>
      <vt:lpstr>Experimental Setup</vt:lpstr>
      <vt:lpstr>Pre-processing Overhead</vt:lpstr>
      <vt:lpstr>Performance vs. Parallelism</vt:lpstr>
      <vt:lpstr>Impact of Optimization 1</vt:lpstr>
      <vt:lpstr>Impact of Optimization 2</vt:lpstr>
      <vt:lpstr>Impact of Optimization 3</vt:lpstr>
      <vt:lpstr>Comparison with State-of-the-art</vt:lpstr>
      <vt:lpstr>Outline</vt:lpstr>
      <vt:lpstr>Impact of This Work</vt:lpstr>
      <vt:lpstr>Conclusion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sanny</dc:creator>
  <cp:lastModifiedBy>Shijie Zhou</cp:lastModifiedBy>
  <cp:revision>3315</cp:revision>
  <cp:lastPrinted>2016-07-14T18:33:35Z</cp:lastPrinted>
  <dcterms:created xsi:type="dcterms:W3CDTF">2013-10-15T21:52:53Z</dcterms:created>
  <dcterms:modified xsi:type="dcterms:W3CDTF">2018-02-26T20:30:19Z</dcterms:modified>
</cp:coreProperties>
</file>