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92" r:id="rId3"/>
    <p:sldId id="293" r:id="rId4"/>
    <p:sldId id="300" r:id="rId5"/>
    <p:sldId id="262" r:id="rId6"/>
    <p:sldId id="294" r:id="rId7"/>
    <p:sldId id="265" r:id="rId8"/>
    <p:sldId id="257" r:id="rId9"/>
    <p:sldId id="297" r:id="rId10"/>
    <p:sldId id="302" r:id="rId11"/>
    <p:sldId id="303" r:id="rId12"/>
    <p:sldId id="313" r:id="rId13"/>
    <p:sldId id="266" r:id="rId14"/>
    <p:sldId id="259" r:id="rId15"/>
    <p:sldId id="270" r:id="rId16"/>
    <p:sldId id="287" r:id="rId17"/>
    <p:sldId id="305" r:id="rId18"/>
    <p:sldId id="306" r:id="rId19"/>
    <p:sldId id="307" r:id="rId20"/>
    <p:sldId id="316" r:id="rId21"/>
    <p:sldId id="310" r:id="rId22"/>
    <p:sldId id="315" r:id="rId23"/>
    <p:sldId id="309" r:id="rId24"/>
    <p:sldId id="312" r:id="rId25"/>
    <p:sldId id="311" r:id="rId26"/>
    <p:sldId id="284" r:id="rId27"/>
    <p:sldId id="267"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40" autoAdjust="0"/>
  </p:normalViewPr>
  <p:slideViewPr>
    <p:cSldViewPr>
      <p:cViewPr varScale="1">
        <p:scale>
          <a:sx n="89" d="100"/>
          <a:sy n="89" d="100"/>
        </p:scale>
        <p:origin x="840"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860D7-BE91-4BA0-B29D-2DDDE5E9099F}"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EB619-FDA3-4BC7-807B-4A2BCBBE2246}" type="slidenum">
              <a:rPr lang="en-US" smtClean="0"/>
              <a:t>‹#›</a:t>
            </a:fld>
            <a:endParaRPr lang="en-US"/>
          </a:p>
        </p:txBody>
      </p:sp>
    </p:spTree>
    <p:extLst>
      <p:ext uri="{BB962C8B-B14F-4D97-AF65-F5344CB8AC3E}">
        <p14:creationId xmlns:p14="http://schemas.microsoft.com/office/powerpoint/2010/main" val="245824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a:t>
            </a:fld>
            <a:endParaRPr lang="en-US"/>
          </a:p>
        </p:txBody>
      </p:sp>
    </p:spTree>
    <p:extLst>
      <p:ext uri="{BB962C8B-B14F-4D97-AF65-F5344CB8AC3E}">
        <p14:creationId xmlns:p14="http://schemas.microsoft.com/office/powerpoint/2010/main" val="69982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aseline="0" dirty="0" smtClean="0"/>
              <a:t>The base of our approach is the memory conflict graph.</a:t>
            </a:r>
          </a:p>
          <a:p>
            <a:pPr marL="171450" indent="-171450">
              <a:buFontTx/>
              <a:buChar char="-"/>
            </a:pPr>
            <a:r>
              <a:rPr lang="en-US" baseline="0" dirty="0" smtClean="0"/>
              <a:t>Go though the slides to show how it is made.</a:t>
            </a:r>
          </a:p>
          <a:p>
            <a:pPr marL="171450" indent="-171450">
              <a:buFontTx/>
              <a:buChar char="-"/>
            </a:pPr>
            <a:r>
              <a:rPr lang="en-US" baseline="0" dirty="0" smtClean="0"/>
              <a:t>Coloring this graph </a:t>
            </a:r>
            <a:r>
              <a:rPr lang="en-US" baseline="0" dirty="0" err="1" smtClean="0"/>
              <a:t>optimallu</a:t>
            </a:r>
            <a:r>
              <a:rPr lang="en-US" baseline="0" dirty="0" smtClean="0"/>
              <a:t> will indeed give us the optimal partition factor and a bank assignment.</a:t>
            </a:r>
          </a:p>
        </p:txBody>
      </p:sp>
      <p:sp>
        <p:nvSpPr>
          <p:cNvPr id="4" name="Slide Number Placeholder 3"/>
          <p:cNvSpPr>
            <a:spLocks noGrp="1"/>
          </p:cNvSpPr>
          <p:nvPr>
            <p:ph type="sldNum" sz="quarter" idx="10"/>
          </p:nvPr>
        </p:nvSpPr>
        <p:spPr/>
        <p:txBody>
          <a:bodyPr/>
          <a:lstStyle/>
          <a:p>
            <a:fld id="{08FEB619-FDA3-4BC7-807B-4A2BCBBE2246}" type="slidenum">
              <a:rPr lang="en-US" smtClean="0"/>
              <a:t>10</a:t>
            </a:fld>
            <a:endParaRPr lang="en-US"/>
          </a:p>
        </p:txBody>
      </p:sp>
    </p:spTree>
    <p:extLst>
      <p:ext uri="{BB962C8B-B14F-4D97-AF65-F5344CB8AC3E}">
        <p14:creationId xmlns:p14="http://schemas.microsoft.com/office/powerpoint/2010/main" val="67226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EB619-FDA3-4BC7-807B-4A2BCBBE2246}" type="slidenum">
              <a:rPr lang="en-US" smtClean="0"/>
              <a:t>11</a:t>
            </a:fld>
            <a:endParaRPr lang="en-US"/>
          </a:p>
        </p:txBody>
      </p:sp>
    </p:spTree>
    <p:extLst>
      <p:ext uri="{BB962C8B-B14F-4D97-AF65-F5344CB8AC3E}">
        <p14:creationId xmlns:p14="http://schemas.microsoft.com/office/powerpoint/2010/main" val="117333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Starting from the full</a:t>
            </a:r>
            <a:r>
              <a:rPr lang="en-US" baseline="0" dirty="0" smtClean="0"/>
              <a:t> memory conflict graph, we find a small induced sub graph (ISG) of it. An induced subgraph is a graph that contains a set of nodes of the original graph and all the edges between the selected nodes. </a:t>
            </a:r>
          </a:p>
          <a:p>
            <a:pPr marL="171450" indent="-171450">
              <a:buFontTx/>
              <a:buChar char="-"/>
            </a:pPr>
            <a:r>
              <a:rPr lang="en-US" baseline="0" dirty="0" smtClean="0"/>
              <a:t>We then proceed to color this graph optimally </a:t>
            </a:r>
          </a:p>
          <a:p>
            <a:pPr marL="171450" indent="-171450">
              <a:buFontTx/>
              <a:buChar char="-"/>
            </a:pPr>
            <a:r>
              <a:rPr lang="en-US" baseline="0" dirty="0" smtClean="0"/>
              <a:t>We can then use this coloring (under certain conditions) to color the entire data domain.</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12</a:t>
            </a:fld>
            <a:endParaRPr lang="en-US"/>
          </a:p>
        </p:txBody>
      </p:sp>
    </p:spTree>
    <p:extLst>
      <p:ext uri="{BB962C8B-B14F-4D97-AF65-F5344CB8AC3E}">
        <p14:creationId xmlns:p14="http://schemas.microsoft.com/office/powerpoint/2010/main" val="423990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This ISG that will allow us to achieve our goal is what we have called the Extended Stencil Graph (ESG)</a:t>
            </a:r>
          </a:p>
          <a:p>
            <a:pPr marL="171450" indent="-171450">
              <a:buFontTx/>
              <a:buChar char="-"/>
            </a:pPr>
            <a:r>
              <a:rPr lang="en-US" dirty="0" smtClean="0"/>
              <a:t>Go though construction</a:t>
            </a:r>
          </a:p>
          <a:p>
            <a:pPr marL="628650" lvl="1" indent="-171450">
              <a:buFontTx/>
              <a:buChar char="-"/>
            </a:pPr>
            <a:r>
              <a:rPr lang="en-US" dirty="0" smtClean="0"/>
              <a:t>Start</a:t>
            </a:r>
            <a:r>
              <a:rPr lang="en-US" baseline="0" dirty="0" smtClean="0"/>
              <a:t> by considering a single memory location in an infinite plane as a pivot node.</a:t>
            </a:r>
          </a:p>
          <a:p>
            <a:pPr marL="628650" lvl="1" indent="-171450">
              <a:buFontTx/>
              <a:buChar char="-"/>
            </a:pPr>
            <a:r>
              <a:rPr lang="en-US" baseline="0" dirty="0" smtClean="0"/>
              <a:t>Consider the set of all nodes that belong to a stencil that contains the pivot node.</a:t>
            </a:r>
          </a:p>
          <a:p>
            <a:pPr marL="628650" lvl="1" indent="-171450">
              <a:buFontTx/>
              <a:buChar char="-"/>
            </a:pPr>
            <a:r>
              <a:rPr lang="en-US" baseline="0" dirty="0" smtClean="0"/>
              <a:t>Include all the edges between the considered nodes, even those of partial stencils (remember this is an ISG)</a:t>
            </a:r>
          </a:p>
          <a:p>
            <a:pPr marL="171450" lvl="0" indent="-171450">
              <a:buFontTx/>
              <a:buChar char="-"/>
            </a:pPr>
            <a:r>
              <a:rPr lang="en-US" baseline="0" dirty="0" smtClean="0"/>
              <a:t>This is the graph we will color.</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13</a:t>
            </a:fld>
            <a:endParaRPr lang="en-US"/>
          </a:p>
        </p:txBody>
      </p:sp>
    </p:spTree>
    <p:extLst>
      <p:ext uri="{BB962C8B-B14F-4D97-AF65-F5344CB8AC3E}">
        <p14:creationId xmlns:p14="http://schemas.microsoft.com/office/powerpoint/2010/main" val="295000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14</a:t>
            </a:fld>
            <a:endParaRPr lang="en-US"/>
          </a:p>
        </p:txBody>
      </p:sp>
    </p:spTree>
    <p:extLst>
      <p:ext uri="{BB962C8B-B14F-4D97-AF65-F5344CB8AC3E}">
        <p14:creationId xmlns:p14="http://schemas.microsoft.com/office/powerpoint/2010/main" val="333948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The chromatic number of</a:t>
            </a:r>
            <a:r>
              <a:rPr lang="en-US" baseline="0" dirty="0" smtClean="0"/>
              <a:t> the graph is the minimum k for which a graph is k-colorable. In other words, is the smallest number of colors needed to assign a different color to all adjacent nodes in the graph.</a:t>
            </a:r>
          </a:p>
          <a:p>
            <a:pPr marL="171450" indent="-171450">
              <a:buFontTx/>
              <a:buChar char="-"/>
            </a:pPr>
            <a:r>
              <a:rPr lang="en-US" baseline="0" dirty="0" smtClean="0"/>
              <a:t>The maximum clique is the largest set of nodes that form a clique( all nodes are connected to each other)</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15</a:t>
            </a:fld>
            <a:endParaRPr lang="en-US"/>
          </a:p>
        </p:txBody>
      </p:sp>
    </p:spTree>
    <p:extLst>
      <p:ext uri="{BB962C8B-B14F-4D97-AF65-F5344CB8AC3E}">
        <p14:creationId xmlns:p14="http://schemas.microsoft.com/office/powerpoint/2010/main" val="49773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Go through animation. </a:t>
            </a:r>
          </a:p>
          <a:p>
            <a:pPr marL="171450" indent="-171450">
              <a:buFontTx/>
              <a:buChar char="-"/>
            </a:pPr>
            <a:r>
              <a:rPr lang="en-US" dirty="0" smtClean="0"/>
              <a:t>We can always</a:t>
            </a:r>
            <a:r>
              <a:rPr lang="en-US" baseline="0" dirty="0" smtClean="0"/>
              <a:t> find a clique to join the graphs such that no memory conflict exists and can extend indefinitely in all directions</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16</a:t>
            </a:fld>
            <a:endParaRPr lang="en-US"/>
          </a:p>
        </p:txBody>
      </p:sp>
    </p:spTree>
    <p:extLst>
      <p:ext uri="{BB962C8B-B14F-4D97-AF65-F5344CB8AC3E}">
        <p14:creationId xmlns:p14="http://schemas.microsoft.com/office/powerpoint/2010/main" val="313748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When the chromatic number does not match the maximum clique, we have the problem that we can’t ensure the graphs can be linked by any clique to obtain a coloring that can</a:t>
            </a:r>
            <a:r>
              <a:rPr lang="en-US" baseline="0" dirty="0" smtClean="0"/>
              <a:t> cover the entire data domain. </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17</a:t>
            </a:fld>
            <a:endParaRPr lang="en-US"/>
          </a:p>
        </p:txBody>
      </p:sp>
    </p:spTree>
    <p:extLst>
      <p:ext uri="{BB962C8B-B14F-4D97-AF65-F5344CB8AC3E}">
        <p14:creationId xmlns:p14="http://schemas.microsoft.com/office/powerpoint/2010/main" val="24611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As we can see, there is at least</a:t>
            </a:r>
            <a:r>
              <a:rPr lang="en-US" baseline="0" dirty="0" smtClean="0"/>
              <a:t> one</a:t>
            </a:r>
            <a:r>
              <a:rPr lang="en-US" dirty="0" smtClean="0"/>
              <a:t> instance</a:t>
            </a:r>
            <a:r>
              <a:rPr lang="en-US" baseline="0" dirty="0" smtClean="0"/>
              <a:t> where overlapping the optimally colored ESG would assign 2 banks to the same memory location. </a:t>
            </a:r>
          </a:p>
          <a:p>
            <a:pPr marL="171450" indent="-171450">
              <a:buFontTx/>
              <a:buChar char="-"/>
            </a:pPr>
            <a:r>
              <a:rPr lang="en-US" baseline="0" dirty="0" smtClean="0"/>
              <a:t>So the key is to find a way to augment the original stencil in order to make its ESG perfect.</a:t>
            </a:r>
          </a:p>
          <a:p>
            <a:pPr marL="171450" indent="-171450">
              <a:buFontTx/>
              <a:buChar char="-"/>
            </a:pPr>
            <a:r>
              <a:rPr lang="en-US" baseline="0" dirty="0" smtClean="0"/>
              <a:t>To achieve this, we consider the original stencil, and its circumscribing square. We then consider all combinations of 1,2, .. N elements in the circumscribing square minus the original tile to augment the number of nodes in the original stencil. </a:t>
            </a:r>
          </a:p>
          <a:p>
            <a:pPr marL="171450" indent="-171450">
              <a:buFontTx/>
              <a:buChar char="-"/>
            </a:pPr>
            <a:r>
              <a:rPr lang="en-US" baseline="0" dirty="0" smtClean="0"/>
              <a:t>Because the number of candidates and combinations is finite, we can ensure the upper bound of the partition factor to find a usable repeatable coloring is the number of elements in the circumscribing square. </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18</a:t>
            </a:fld>
            <a:endParaRPr lang="en-US"/>
          </a:p>
        </p:txBody>
      </p:sp>
    </p:spTree>
    <p:extLst>
      <p:ext uri="{BB962C8B-B14F-4D97-AF65-F5344CB8AC3E}">
        <p14:creationId xmlns:p14="http://schemas.microsoft.com/office/powerpoint/2010/main" val="424393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19</a:t>
            </a:fld>
            <a:endParaRPr lang="en-US"/>
          </a:p>
        </p:txBody>
      </p:sp>
    </p:spTree>
    <p:extLst>
      <p:ext uri="{BB962C8B-B14F-4D97-AF65-F5344CB8AC3E}">
        <p14:creationId xmlns:p14="http://schemas.microsoft.com/office/powerpoint/2010/main" val="18220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One of the major</a:t>
            </a:r>
            <a:r>
              <a:rPr lang="en-US" baseline="0" dirty="0" smtClean="0"/>
              <a:t> problems is how to circumvent the memory bottleneck problem. In many cases, processing nodes require new data at rates much faster traditional, centralized, memory systems can provide. </a:t>
            </a:r>
          </a:p>
          <a:p>
            <a:pPr marL="171450" indent="-171450">
              <a:buFontTx/>
              <a:buChar char="-"/>
            </a:pPr>
            <a:r>
              <a:rPr lang="en-US" dirty="0" smtClean="0"/>
              <a:t>If</a:t>
            </a:r>
            <a:r>
              <a:rPr lang="en-US" baseline="0" dirty="0" smtClean="0"/>
              <a:t> one could divide the data into smaller partition such that every processing node could access the data it needs in parallel without interference of the others would greatly increase throughput since the sequential memory access bottleneck would be alleviated, even without the need for memory with larger bandwidth. Is because of this that the idea of Memory Access Parallelization has proven to be the key to implement efficient memory architectures for arbitrary pieces of code.</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2</a:t>
            </a:fld>
            <a:endParaRPr lang="en-US"/>
          </a:p>
        </p:txBody>
      </p:sp>
    </p:spTree>
    <p:extLst>
      <p:ext uri="{BB962C8B-B14F-4D97-AF65-F5344CB8AC3E}">
        <p14:creationId xmlns:p14="http://schemas.microsoft.com/office/powerpoint/2010/main" val="51443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summary, this is the high level view</a:t>
            </a:r>
            <a:r>
              <a:rPr lang="en-US" baseline="0" dirty="0" smtClean="0"/>
              <a:t> of the entire process</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21</a:t>
            </a:fld>
            <a:endParaRPr lang="en-US"/>
          </a:p>
        </p:txBody>
      </p:sp>
    </p:spTree>
    <p:extLst>
      <p:ext uri="{BB962C8B-B14F-4D97-AF65-F5344CB8AC3E}">
        <p14:creationId xmlns:p14="http://schemas.microsoft.com/office/powerpoint/2010/main" val="101433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EB619-FDA3-4BC7-807B-4A2BCBBE2246}" type="slidenum">
              <a:rPr lang="en-US" smtClean="0"/>
              <a:t>22</a:t>
            </a:fld>
            <a:endParaRPr lang="en-US"/>
          </a:p>
        </p:txBody>
      </p:sp>
    </p:spTree>
    <p:extLst>
      <p:ext uri="{BB962C8B-B14F-4D97-AF65-F5344CB8AC3E}">
        <p14:creationId xmlns:p14="http://schemas.microsoft.com/office/powerpoint/2010/main" val="4133923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EB619-FDA3-4BC7-807B-4A2BCBBE2246}" type="slidenum">
              <a:rPr lang="en-US" smtClean="0"/>
              <a:t>23</a:t>
            </a:fld>
            <a:endParaRPr lang="en-US"/>
          </a:p>
        </p:txBody>
      </p:sp>
    </p:spTree>
    <p:extLst>
      <p:ext uri="{BB962C8B-B14F-4D97-AF65-F5344CB8AC3E}">
        <p14:creationId xmlns:p14="http://schemas.microsoft.com/office/powerpoint/2010/main" val="32549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Notice we have complete freedom to assign these</a:t>
            </a:r>
            <a:r>
              <a:rPr lang="en-US" baseline="0" dirty="0" smtClean="0"/>
              <a:t> internal offsets inside the tile. This is the key to reduce memory overhead.</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24</a:t>
            </a:fld>
            <a:endParaRPr lang="en-US"/>
          </a:p>
        </p:txBody>
      </p:sp>
    </p:spTree>
    <p:extLst>
      <p:ext uri="{BB962C8B-B14F-4D97-AF65-F5344CB8AC3E}">
        <p14:creationId xmlns:p14="http://schemas.microsoft.com/office/powerpoint/2010/main" val="226622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generated C code for </a:t>
            </a:r>
            <a:r>
              <a:rPr lang="en-US" dirty="0" err="1" smtClean="0"/>
              <a:t>vivado</a:t>
            </a:r>
            <a:r>
              <a:rPr lang="en-US" dirty="0" smtClean="0"/>
              <a:t> HLS contains a few, predefined sections:</a:t>
            </a:r>
          </a:p>
          <a:p>
            <a:r>
              <a:rPr lang="en-US" dirty="0" smtClean="0"/>
              <a:t>	Get</a:t>
            </a:r>
            <a:r>
              <a:rPr lang="en-US" baseline="0" dirty="0" smtClean="0"/>
              <a:t> the bank</a:t>
            </a:r>
          </a:p>
          <a:p>
            <a:r>
              <a:rPr lang="en-US" baseline="0" dirty="0" smtClean="0"/>
              <a:t>	Get the intra bank address</a:t>
            </a:r>
          </a:p>
          <a:p>
            <a:r>
              <a:rPr lang="en-US" baseline="0" dirty="0" smtClean="0"/>
              <a:t>	Perform the parallel memory access</a:t>
            </a:r>
          </a:p>
          <a:p>
            <a:r>
              <a:rPr lang="en-US" baseline="0" dirty="0" smtClean="0"/>
              <a:t>	Route the data to the right output</a:t>
            </a:r>
          </a:p>
          <a:p>
            <a:r>
              <a:rPr lang="en-US" baseline="0" dirty="0" smtClean="0"/>
              <a:t>	Update the counters</a:t>
            </a:r>
          </a:p>
          <a:p>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25</a:t>
            </a:fld>
            <a:endParaRPr lang="en-US"/>
          </a:p>
        </p:txBody>
      </p:sp>
    </p:spTree>
    <p:extLst>
      <p:ext uri="{BB962C8B-B14F-4D97-AF65-F5344CB8AC3E}">
        <p14:creationId xmlns:p14="http://schemas.microsoft.com/office/powerpoint/2010/main" val="3196352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EB619-FDA3-4BC7-807B-4A2BCBBE2246}" type="slidenum">
              <a:rPr lang="en-US" smtClean="0"/>
              <a:t>26</a:t>
            </a:fld>
            <a:endParaRPr lang="en-US"/>
          </a:p>
        </p:txBody>
      </p:sp>
    </p:spTree>
    <p:extLst>
      <p:ext uri="{BB962C8B-B14F-4D97-AF65-F5344CB8AC3E}">
        <p14:creationId xmlns:p14="http://schemas.microsoft.com/office/powerpoint/2010/main" val="2008290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EB619-FDA3-4BC7-807B-4A2BCBBE2246}" type="slidenum">
              <a:rPr lang="en-US" smtClean="0"/>
              <a:t>27</a:t>
            </a:fld>
            <a:endParaRPr lang="en-US"/>
          </a:p>
        </p:txBody>
      </p:sp>
    </p:spTree>
    <p:extLst>
      <p:ext uri="{BB962C8B-B14F-4D97-AF65-F5344CB8AC3E}">
        <p14:creationId xmlns:p14="http://schemas.microsoft.com/office/powerpoint/2010/main" val="988425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EB619-FDA3-4BC7-807B-4A2BCBBE2246}" type="slidenum">
              <a:rPr lang="en-US" smtClean="0"/>
              <a:t>28</a:t>
            </a:fld>
            <a:endParaRPr lang="en-US"/>
          </a:p>
        </p:txBody>
      </p:sp>
    </p:spTree>
    <p:extLst>
      <p:ext uri="{BB962C8B-B14F-4D97-AF65-F5344CB8AC3E}">
        <p14:creationId xmlns:p14="http://schemas.microsoft.com/office/powerpoint/2010/main" val="308241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 One</a:t>
            </a:r>
            <a:r>
              <a:rPr lang="en-US" baseline="0" dirty="0" smtClean="0"/>
              <a:t> of the most popular solutions is called Memory Banking. The idea is to split data among a set of memory banks without any duplication. These banks will be accessed by each of the processing nodes but the data has been partitioned is such a way that it ensures that no 2 processing nodes require data from the same bank at any given time.</a:t>
            </a:r>
          </a:p>
        </p:txBody>
      </p:sp>
      <p:sp>
        <p:nvSpPr>
          <p:cNvPr id="4" name="Slide Number Placeholder 3"/>
          <p:cNvSpPr>
            <a:spLocks noGrp="1"/>
          </p:cNvSpPr>
          <p:nvPr>
            <p:ph type="sldNum" sz="quarter" idx="10"/>
          </p:nvPr>
        </p:nvSpPr>
        <p:spPr/>
        <p:txBody>
          <a:bodyPr/>
          <a:lstStyle/>
          <a:p>
            <a:fld id="{08FEB619-FDA3-4BC7-807B-4A2BCBBE2246}" type="slidenum">
              <a:rPr lang="en-US" smtClean="0"/>
              <a:t>3</a:t>
            </a:fld>
            <a:endParaRPr lang="en-US"/>
          </a:p>
        </p:txBody>
      </p:sp>
    </p:spTree>
    <p:extLst>
      <p:ext uri="{BB962C8B-B14F-4D97-AF65-F5344CB8AC3E}">
        <p14:creationId xmlns:p14="http://schemas.microsoft.com/office/powerpoint/2010/main" val="7520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aseline="0" dirty="0" smtClean="0"/>
              <a:t>There has been extensive research on the field of Memory Banking.</a:t>
            </a:r>
          </a:p>
          <a:p>
            <a:pPr marL="171450" indent="-171450">
              <a:buFontTx/>
              <a:buChar char="-"/>
            </a:pPr>
            <a:r>
              <a:rPr lang="en-US" baseline="0" dirty="0" smtClean="0"/>
              <a:t>One of the first, and perhaps most straightforward, approaches is using a single family of hyperplanes to do the partitioning. Memory locations that belong to the same hyperplane are assigned to the same memory bank. This also gives a relatively simple function to determine which bank should be accessed by using linear operations and modulo logic at any given time. Although this method works well in general, it has been proven it might miss some better solutions (smaller partition factor) due to its limited search space.</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4</a:t>
            </a:fld>
            <a:endParaRPr lang="en-US"/>
          </a:p>
        </p:txBody>
      </p:sp>
    </p:spTree>
    <p:extLst>
      <p:ext uri="{BB962C8B-B14F-4D97-AF65-F5344CB8AC3E}">
        <p14:creationId xmlns:p14="http://schemas.microsoft.com/office/powerpoint/2010/main" val="285364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Lattice</a:t>
            </a:r>
            <a:r>
              <a:rPr lang="en-US" baseline="0" dirty="0" smtClean="0"/>
              <a:t> based methods aim to solve this limitation.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idea is to find n families of hyperplanes, where N is the dimensionality of the problem, such that they form an integer lattice. All points on the same lattice belong to the same bank. To cover the entire data domain, secondary lattices are needed. These secondary lattices are comprised of the same family of hyperplanes plus a constant offset such that no single memory location belongs to more than one lattice. The total number of lattices needed corresponds to the partition factor.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Any solution found by the hyperplane method can also be found using this method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The limitation of </a:t>
            </a:r>
            <a:r>
              <a:rPr lang="en-US" sz="1200" dirty="0" smtClean="0">
                <a:solidFill>
                  <a:schemeClr val="tx2">
                    <a:lumMod val="60000"/>
                    <a:lumOff val="40000"/>
                  </a:schemeClr>
                </a:solidFill>
              </a:rPr>
              <a:t>[</a:t>
            </a:r>
            <a:r>
              <a:rPr lang="it-IT" sz="1200" dirty="0" smtClean="0">
                <a:solidFill>
                  <a:schemeClr val="tx2">
                    <a:lumMod val="60000"/>
                    <a:lumOff val="40000"/>
                  </a:schemeClr>
                </a:solidFill>
              </a:rPr>
              <a:t>Cilardo, 2015</a:t>
            </a:r>
            <a:r>
              <a:rPr lang="en-US" sz="1200" dirty="0" smtClean="0">
                <a:solidFill>
                  <a:schemeClr val="tx2">
                    <a:lumMod val="60000"/>
                    <a:lumOff val="40000"/>
                  </a:schemeClr>
                </a:solidFill>
              </a:rPr>
              <a:t>]</a:t>
            </a:r>
            <a:r>
              <a:rPr lang="en-US" sz="1200" baseline="0" dirty="0" smtClean="0">
                <a:solidFill>
                  <a:schemeClr val="tx1"/>
                </a:solidFill>
              </a:rPr>
              <a:t> is that it aims to reduce memory conflicts, and does not address the objective of finding the optimal partition factor directly. </a:t>
            </a:r>
            <a:endParaRPr lang="en-US" sz="1200" dirty="0" smtClean="0"/>
          </a:p>
        </p:txBody>
      </p:sp>
      <p:sp>
        <p:nvSpPr>
          <p:cNvPr id="4" name="Slide Number Placeholder 3"/>
          <p:cNvSpPr>
            <a:spLocks noGrp="1"/>
          </p:cNvSpPr>
          <p:nvPr>
            <p:ph type="sldNum" sz="quarter" idx="10"/>
          </p:nvPr>
        </p:nvSpPr>
        <p:spPr/>
        <p:txBody>
          <a:bodyPr/>
          <a:lstStyle/>
          <a:p>
            <a:fld id="{08FEB619-FDA3-4BC7-807B-4A2BCBBE2246}" type="slidenum">
              <a:rPr lang="en-US" smtClean="0"/>
              <a:t>5</a:t>
            </a:fld>
            <a:endParaRPr lang="en-US"/>
          </a:p>
        </p:txBody>
      </p:sp>
    </p:spTree>
    <p:extLst>
      <p:ext uri="{BB962C8B-B14F-4D97-AF65-F5344CB8AC3E}">
        <p14:creationId xmlns:p14="http://schemas.microsoft.com/office/powerpoint/2010/main" val="425687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More</a:t>
            </a:r>
            <a:r>
              <a:rPr lang="en-US" baseline="0" dirty="0" smtClean="0"/>
              <a:t> recently, a trace based method was introduced by  </a:t>
            </a:r>
            <a:r>
              <a:rPr lang="en-US" sz="1200" dirty="0" smtClean="0">
                <a:solidFill>
                  <a:schemeClr val="tx2">
                    <a:lumMod val="60000"/>
                    <a:lumOff val="40000"/>
                  </a:schemeClr>
                </a:solidFill>
              </a:rPr>
              <a:t>[Zhou, 2017]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tx2">
                    <a:lumMod val="60000"/>
                    <a:lumOff val="40000"/>
                  </a:schemeClr>
                </a:solidFill>
              </a:rPr>
              <a:t>It</a:t>
            </a:r>
            <a:r>
              <a:rPr lang="en-US" sz="1200" baseline="0" dirty="0" smtClean="0">
                <a:solidFill>
                  <a:schemeClr val="tx2">
                    <a:lumMod val="60000"/>
                    <a:lumOff val="40000"/>
                  </a:schemeClr>
                </a:solidFill>
              </a:rPr>
              <a:t> uses a bit mask to map the memory execution trace with the information of what memory locations are access on any given iteration to a small set of masked memory IDs. These masked IDs are then considered as nodes in a graph. When 2 masked IDs appear on the same iteration, they are linked by an edge. If the maximum clique is smaller or equal to the current maximum partition factor then then the graph is colored using a greedy graph coloring algorithm. The algorithm tries all masks for a given partition factor until it </a:t>
            </a:r>
            <a:r>
              <a:rPr lang="en-US" sz="1200" baseline="0" dirty="0" err="1" smtClean="0">
                <a:solidFill>
                  <a:schemeClr val="tx2">
                    <a:lumMod val="60000"/>
                    <a:lumOff val="40000"/>
                  </a:schemeClr>
                </a:solidFill>
              </a:rPr>
              <a:t>fidns</a:t>
            </a:r>
            <a:r>
              <a:rPr lang="en-US" sz="1200" baseline="0" dirty="0" smtClean="0">
                <a:solidFill>
                  <a:schemeClr val="tx2">
                    <a:lumMod val="60000"/>
                    <a:lumOff val="40000"/>
                  </a:schemeClr>
                </a:solidFill>
              </a:rPr>
              <a:t> one that produces a graph that can be fully colored. If said mask is not found, the partition factor is increased and the process repeats.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solidFill>
                  <a:schemeClr val="tx2">
                    <a:lumMod val="60000"/>
                    <a:lumOff val="40000"/>
                  </a:schemeClr>
                </a:solidFill>
              </a:rPr>
              <a:t>One of the drawbacks is that the time it takes to find a solution is proportional to the problem size, even for stencil kernels. And since it uses a heuristic algorithm to do the coloring, it might miss the optimal.</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6</a:t>
            </a:fld>
            <a:endParaRPr lang="en-US"/>
          </a:p>
        </p:txBody>
      </p:sp>
    </p:spTree>
    <p:extLst>
      <p:ext uri="{BB962C8B-B14F-4D97-AF65-F5344CB8AC3E}">
        <p14:creationId xmlns:p14="http://schemas.microsoft.com/office/powerpoint/2010/main" val="2614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smtClean="0"/>
              <a:t>Another</a:t>
            </a:r>
            <a:r>
              <a:rPr lang="en-US" baseline="0" dirty="0" smtClean="0"/>
              <a:t> approach explored is the use of the geometrical information of the stencil to come up with a banking scheme that allowed for conflict free memory access.</a:t>
            </a:r>
          </a:p>
          <a:p>
            <a:pPr marL="171450" indent="-171450">
              <a:buFontTx/>
              <a:buChar char="-"/>
            </a:pPr>
            <a:r>
              <a:rPr lang="en-US" baseline="0" dirty="0" smtClean="0"/>
              <a:t>The idea is to determine whether or not a given stencil tessellates the space. If it does, then it is possible to find a rectangular region that contains a banking scheme that repeats and thus can be sued to cover the entire data domain. Said rectangular region can be stored and easily used as a mapping function.</a:t>
            </a:r>
          </a:p>
          <a:p>
            <a:pPr marL="171450" indent="-171450">
              <a:buFontTx/>
              <a:buChar char="-"/>
            </a:pPr>
            <a:r>
              <a:rPr lang="en-US" baseline="0" dirty="0" smtClean="0"/>
              <a:t>The limitation is that when the stencil does not tessellate the data space, no upper bound in the partition factor was given. </a:t>
            </a:r>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7</a:t>
            </a:fld>
            <a:endParaRPr lang="en-US"/>
          </a:p>
        </p:txBody>
      </p:sp>
    </p:spTree>
    <p:extLst>
      <p:ext uri="{BB962C8B-B14F-4D97-AF65-F5344CB8AC3E}">
        <p14:creationId xmlns:p14="http://schemas.microsoft.com/office/powerpoint/2010/main" val="322552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EB619-FDA3-4BC7-807B-4A2BCBBE2246}" type="slidenum">
              <a:rPr lang="en-US" smtClean="0"/>
              <a:t>8</a:t>
            </a:fld>
            <a:endParaRPr lang="en-US"/>
          </a:p>
        </p:txBody>
      </p:sp>
    </p:spTree>
    <p:extLst>
      <p:ext uri="{BB962C8B-B14F-4D97-AF65-F5344CB8AC3E}">
        <p14:creationId xmlns:p14="http://schemas.microsoft.com/office/powerpoint/2010/main" val="141368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EB619-FDA3-4BC7-807B-4A2BCBBE2246}" type="slidenum">
              <a:rPr lang="en-US" smtClean="0"/>
              <a:t>9</a:t>
            </a:fld>
            <a:endParaRPr lang="en-US"/>
          </a:p>
        </p:txBody>
      </p:sp>
    </p:spTree>
    <p:extLst>
      <p:ext uri="{BB962C8B-B14F-4D97-AF65-F5344CB8AC3E}">
        <p14:creationId xmlns:p14="http://schemas.microsoft.com/office/powerpoint/2010/main" val="367709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2" name="Title 1"/>
          <p:cNvSpPr>
            <a:spLocks noGrp="1"/>
          </p:cNvSpPr>
          <p:nvPr>
            <p:ph type="ctrTitle"/>
          </p:nvPr>
        </p:nvSpPr>
        <p:spPr>
          <a:xfrm>
            <a:off x="914400" y="2130426"/>
            <a:ext cx="10363200" cy="1470025"/>
          </a:xfrm>
          <a:solidFill>
            <a:schemeClr val="accent1">
              <a:lumMod val="40000"/>
              <a:lumOff val="60000"/>
              <a:alpha val="90000"/>
            </a:schemeClr>
          </a:solidFill>
        </p:spPr>
        <p:style>
          <a:lnRef idx="1">
            <a:schemeClr val="accent1"/>
          </a:lnRef>
          <a:fillRef idx="2">
            <a:schemeClr val="accent1"/>
          </a:fillRef>
          <a:effectRef idx="1">
            <a:schemeClr val="accent1"/>
          </a:effectRef>
          <a:fontRef idx="none"/>
        </p:style>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solidFill>
            <a:schemeClr val="accent1">
              <a:lumMod val="20000"/>
              <a:lumOff val="80000"/>
              <a:alpha val="87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271A9-995D-447D-B49A-2E3CE10472FE}"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University of Central Florida</a:t>
            </a:r>
            <a:endParaRPr lang="en-US" dirty="0"/>
          </a:p>
        </p:txBody>
      </p:sp>
      <p:sp>
        <p:nvSpPr>
          <p:cNvPr id="6" name="Slide Number Placeholder 5"/>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15391752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F760F-520E-4DDB-A6EE-B06151361A80}"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University of Central Florida</a:t>
            </a:r>
            <a:endParaRPr lang="en-US"/>
          </a:p>
        </p:txBody>
      </p:sp>
      <p:sp>
        <p:nvSpPr>
          <p:cNvPr id="6" name="Slide Number Placeholder 5"/>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3044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02739-689C-443F-8704-148E7C004F1C}"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University of Central Florida</a:t>
            </a:r>
            <a:endParaRPr lang="en-US"/>
          </a:p>
        </p:txBody>
      </p:sp>
      <p:sp>
        <p:nvSpPr>
          <p:cNvPr id="6" name="Slide Number Placeholder 5"/>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256960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chemeClr val="accent1">
              <a:lumMod val="40000"/>
              <a:lumOff val="60000"/>
            </a:schemeClr>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8F90BA-354D-4C84-A5A0-DB614B859B7C}"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University of Central Florida</a:t>
            </a:r>
            <a:endParaRPr lang="en-US"/>
          </a:p>
        </p:txBody>
      </p:sp>
      <p:sp>
        <p:nvSpPr>
          <p:cNvPr id="6" name="Slide Number Placeholder 5"/>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208147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75D93-FD6D-4131-954C-DF5E47971AA8}"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University of Central Florida</a:t>
            </a:r>
            <a:endParaRPr lang="en-US"/>
          </a:p>
        </p:txBody>
      </p:sp>
      <p:sp>
        <p:nvSpPr>
          <p:cNvPr id="6" name="Slide Number Placeholder 5"/>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112537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104AF-D57D-4965-A32C-4D9E8AC03441}" type="datetime1">
              <a:rPr lang="en-US" smtClean="0"/>
              <a:t>2/22/2018</a:t>
            </a:fld>
            <a:endParaRPr lang="en-US"/>
          </a:p>
        </p:txBody>
      </p:sp>
      <p:sp>
        <p:nvSpPr>
          <p:cNvPr id="6" name="Footer Placeholder 5"/>
          <p:cNvSpPr>
            <a:spLocks noGrp="1"/>
          </p:cNvSpPr>
          <p:nvPr>
            <p:ph type="ftr" sz="quarter" idx="11"/>
          </p:nvPr>
        </p:nvSpPr>
        <p:spPr/>
        <p:txBody>
          <a:bodyPr/>
          <a:lstStyle/>
          <a:p>
            <a:r>
              <a:rPr lang="en-US" smtClean="0"/>
              <a:t>University of Central Florida</a:t>
            </a:r>
            <a:endParaRPr lang="en-US"/>
          </a:p>
        </p:txBody>
      </p:sp>
      <p:sp>
        <p:nvSpPr>
          <p:cNvPr id="7" name="Slide Number Placeholder 6"/>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121299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81D3DA-4B31-400B-87F8-80E387083E14}" type="datetime1">
              <a:rPr lang="en-US" smtClean="0"/>
              <a:t>2/22/2018</a:t>
            </a:fld>
            <a:endParaRPr lang="en-US"/>
          </a:p>
        </p:txBody>
      </p:sp>
      <p:sp>
        <p:nvSpPr>
          <p:cNvPr id="8" name="Footer Placeholder 7"/>
          <p:cNvSpPr>
            <a:spLocks noGrp="1"/>
          </p:cNvSpPr>
          <p:nvPr>
            <p:ph type="ftr" sz="quarter" idx="11"/>
          </p:nvPr>
        </p:nvSpPr>
        <p:spPr/>
        <p:txBody>
          <a:bodyPr/>
          <a:lstStyle/>
          <a:p>
            <a:r>
              <a:rPr lang="en-US" smtClean="0"/>
              <a:t>University of Central Florida</a:t>
            </a:r>
            <a:endParaRPr lang="en-US"/>
          </a:p>
        </p:txBody>
      </p:sp>
      <p:sp>
        <p:nvSpPr>
          <p:cNvPr id="9" name="Slide Number Placeholder 8"/>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21286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12DCA-46B2-4AEA-9F13-571344257B89}" type="datetime1">
              <a:rPr lang="en-US" smtClean="0"/>
              <a:t>2/22/2018</a:t>
            </a:fld>
            <a:endParaRPr lang="en-US"/>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304018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0DF1A-CFC9-4164-A90E-99DE5A2699AB}" type="datetime1">
              <a:rPr lang="en-US" smtClean="0"/>
              <a:t>2/22/2018</a:t>
            </a:fld>
            <a:endParaRPr lang="en-US"/>
          </a:p>
        </p:txBody>
      </p:sp>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4" name="Slide Number Placeholder 3"/>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197477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2F4A1-645A-4A6B-9D68-6FD6F5EBD18D}" type="datetime1">
              <a:rPr lang="en-US" smtClean="0"/>
              <a:t>2/22/2018</a:t>
            </a:fld>
            <a:endParaRPr lang="en-US"/>
          </a:p>
        </p:txBody>
      </p:sp>
      <p:sp>
        <p:nvSpPr>
          <p:cNvPr id="6" name="Footer Placeholder 5"/>
          <p:cNvSpPr>
            <a:spLocks noGrp="1"/>
          </p:cNvSpPr>
          <p:nvPr>
            <p:ph type="ftr" sz="quarter" idx="11"/>
          </p:nvPr>
        </p:nvSpPr>
        <p:spPr/>
        <p:txBody>
          <a:bodyPr/>
          <a:lstStyle/>
          <a:p>
            <a:r>
              <a:rPr lang="en-US" smtClean="0"/>
              <a:t>University of Central Florida</a:t>
            </a:r>
            <a:endParaRPr lang="en-US"/>
          </a:p>
        </p:txBody>
      </p:sp>
      <p:sp>
        <p:nvSpPr>
          <p:cNvPr id="7" name="Slide Number Placeholder 6"/>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164398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35A3E-F5AF-4EC5-A98D-30F6B247F466}" type="datetime1">
              <a:rPr lang="en-US" smtClean="0"/>
              <a:t>2/22/2018</a:t>
            </a:fld>
            <a:endParaRPr lang="en-US"/>
          </a:p>
        </p:txBody>
      </p:sp>
      <p:sp>
        <p:nvSpPr>
          <p:cNvPr id="6" name="Footer Placeholder 5"/>
          <p:cNvSpPr>
            <a:spLocks noGrp="1"/>
          </p:cNvSpPr>
          <p:nvPr>
            <p:ph type="ftr" sz="quarter" idx="11"/>
          </p:nvPr>
        </p:nvSpPr>
        <p:spPr/>
        <p:txBody>
          <a:bodyPr/>
          <a:lstStyle/>
          <a:p>
            <a:r>
              <a:rPr lang="en-US" smtClean="0"/>
              <a:t>University of Central Florida</a:t>
            </a:r>
            <a:endParaRPr lang="en-US"/>
          </a:p>
        </p:txBody>
      </p:sp>
      <p:sp>
        <p:nvSpPr>
          <p:cNvPr id="7" name="Slide Number Placeholder 6"/>
          <p:cNvSpPr>
            <a:spLocks noGrp="1"/>
          </p:cNvSpPr>
          <p:nvPr>
            <p:ph type="sldNum" sz="quarter" idx="12"/>
          </p:nvPr>
        </p:nvSpPr>
        <p:spPr/>
        <p:txBody>
          <a:bodyPr/>
          <a:lstStyle/>
          <a:p>
            <a:fld id="{02F7D529-E733-439D-970E-6338153ED6D2}" type="slidenum">
              <a:rPr lang="en-US" smtClean="0"/>
              <a:t>‹#›</a:t>
            </a:fld>
            <a:endParaRPr lang="en-US"/>
          </a:p>
        </p:txBody>
      </p:sp>
    </p:spTree>
    <p:extLst>
      <p:ext uri="{BB962C8B-B14F-4D97-AF65-F5344CB8AC3E}">
        <p14:creationId xmlns:p14="http://schemas.microsoft.com/office/powerpoint/2010/main" val="41099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E48D6-676B-4103-9CB1-993F9BF74950}" type="datetime1">
              <a:rPr lang="en-US" smtClean="0"/>
              <a:t>2/22/2018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Central Florida</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7D529-E733-439D-970E-6338153ED6D2}" type="slidenum">
              <a:rPr lang="en-US" smtClean="0"/>
              <a:t>‹#›</a:t>
            </a:fld>
            <a:endParaRPr lang="en-US"/>
          </a:p>
        </p:txBody>
      </p:sp>
    </p:spTree>
    <p:extLst>
      <p:ext uri="{BB962C8B-B14F-4D97-AF65-F5344CB8AC3E}">
        <p14:creationId xmlns:p14="http://schemas.microsoft.com/office/powerpoint/2010/main" val="256372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60.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9.png"/><Relationship Id="rId7" Type="http://schemas.openxmlformats.org/officeDocument/2006/relationships/image" Target="../media/image4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52.png"/><Relationship Id="rId10" Type="http://schemas.openxmlformats.org/officeDocument/2006/relationships/image" Target="../media/image490.png"/><Relationship Id="rId4" Type="http://schemas.openxmlformats.org/officeDocument/2006/relationships/image" Target="../media/image51.png"/><Relationship Id="rId9" Type="http://schemas.openxmlformats.org/officeDocument/2006/relationships/image" Target="../media/image48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9" Type="http://schemas.openxmlformats.org/officeDocument/2006/relationships/image" Target="../media/image560.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30.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11430000" cy="1470025"/>
          </a:xfrm>
        </p:spPr>
        <p:txBody>
          <a:bodyPr>
            <a:noAutofit/>
          </a:bodyPr>
          <a:lstStyle/>
          <a:p>
            <a:r>
              <a:rPr lang="en-US" dirty="0"/>
              <a:t>Graph-Theoretically Optimal Memory Banking</a:t>
            </a:r>
            <a:br>
              <a:rPr lang="en-US" dirty="0"/>
            </a:br>
            <a:r>
              <a:rPr lang="en-US" dirty="0"/>
              <a:t>for Stencil-Based Computing Kernels</a:t>
            </a:r>
          </a:p>
        </p:txBody>
      </p:sp>
      <p:sp>
        <p:nvSpPr>
          <p:cNvPr id="3" name="Subtitle 2"/>
          <p:cNvSpPr>
            <a:spLocks noGrp="1"/>
          </p:cNvSpPr>
          <p:nvPr>
            <p:ph type="subTitle" idx="1"/>
          </p:nvPr>
        </p:nvSpPr>
        <p:spPr>
          <a:xfrm>
            <a:off x="2884004" y="4114800"/>
            <a:ext cx="6119191" cy="1981200"/>
          </a:xfrm>
        </p:spPr>
        <p:style>
          <a:lnRef idx="0">
            <a:scrgbClr r="0" g="0" b="0"/>
          </a:lnRef>
          <a:fillRef idx="1001">
            <a:schemeClr val="lt1"/>
          </a:fillRef>
          <a:effectRef idx="0">
            <a:scrgbClr r="0" g="0" b="0"/>
          </a:effectRef>
          <a:fontRef idx="major"/>
        </p:style>
        <p:txBody>
          <a:bodyPr>
            <a:noAutofit/>
          </a:bodyPr>
          <a:lstStyle/>
          <a:p>
            <a:r>
              <a:rPr lang="en-US" sz="3600" b="1" dirty="0">
                <a:solidFill>
                  <a:schemeClr val="tx1">
                    <a:lumMod val="65000"/>
                    <a:lumOff val="35000"/>
                  </a:schemeClr>
                </a:solidFill>
              </a:rPr>
              <a:t>Juan Escobedo </a:t>
            </a:r>
            <a:r>
              <a:rPr lang="en-US" sz="3600" dirty="0">
                <a:solidFill>
                  <a:schemeClr val="tx1">
                    <a:lumMod val="65000"/>
                    <a:lumOff val="35000"/>
                  </a:schemeClr>
                </a:solidFill>
              </a:rPr>
              <a:t>and </a:t>
            </a:r>
            <a:r>
              <a:rPr lang="en-US" sz="3600" dirty="0" err="1">
                <a:solidFill>
                  <a:schemeClr val="tx1">
                    <a:lumMod val="65000"/>
                    <a:lumOff val="35000"/>
                  </a:schemeClr>
                </a:solidFill>
              </a:rPr>
              <a:t>Mingjie</a:t>
            </a:r>
            <a:r>
              <a:rPr lang="en-US" sz="3600" dirty="0">
                <a:solidFill>
                  <a:schemeClr val="tx1">
                    <a:lumMod val="65000"/>
                    <a:lumOff val="35000"/>
                  </a:schemeClr>
                </a:solidFill>
              </a:rPr>
              <a:t> Lin</a:t>
            </a:r>
          </a:p>
          <a:p>
            <a:r>
              <a:rPr lang="en-US" sz="3600" dirty="0">
                <a:solidFill>
                  <a:schemeClr val="tx1">
                    <a:lumMod val="65000"/>
                    <a:lumOff val="35000"/>
                  </a:schemeClr>
                </a:solidFill>
              </a:rPr>
              <a:t>University of Central Florida</a:t>
            </a:r>
          </a:p>
          <a:p>
            <a:r>
              <a:rPr lang="en-US" sz="3600" dirty="0">
                <a:solidFill>
                  <a:schemeClr val="tx1">
                    <a:lumMod val="65000"/>
                    <a:lumOff val="35000"/>
                  </a:schemeClr>
                </a:solidFill>
              </a:rPr>
              <a:t>ECE Department</a:t>
            </a:r>
          </a:p>
        </p:txBody>
      </p:sp>
    </p:spTree>
    <p:extLst>
      <p:ext uri="{BB962C8B-B14F-4D97-AF65-F5344CB8AC3E}">
        <p14:creationId xmlns:p14="http://schemas.microsoft.com/office/powerpoint/2010/main" val="4275064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Memory Access Conflict Graph</a:t>
            </a:r>
            <a:endParaRPr lang="en-US"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98" y="1610505"/>
            <a:ext cx="4641539" cy="47502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9924" y="1605589"/>
            <a:ext cx="4644214" cy="4752942"/>
          </a:xfrm>
          <a:prstGeom prst="rect">
            <a:avLst/>
          </a:prstGeom>
        </p:spPr>
      </p:pic>
      <p:sp>
        <p:nvSpPr>
          <p:cNvPr id="9" name="TextBox 8"/>
          <p:cNvSpPr txBox="1"/>
          <p:nvPr/>
        </p:nvSpPr>
        <p:spPr>
          <a:xfrm>
            <a:off x="1143000" y="1905000"/>
            <a:ext cx="3562353" cy="2369880"/>
          </a:xfrm>
          <a:prstGeom prst="rect">
            <a:avLst/>
          </a:prstGeom>
          <a:noFill/>
        </p:spPr>
        <p:txBody>
          <a:bodyPr wrap="square" rtlCol="0">
            <a:spAutoFit/>
          </a:bodyPr>
          <a:lstStyle/>
          <a:p>
            <a:r>
              <a:rPr lang="en-US" sz="2000" b="1" dirty="0">
                <a:solidFill>
                  <a:srgbClr val="0070C0"/>
                </a:solidFill>
              </a:rPr>
              <a:t>for</a:t>
            </a:r>
            <a:r>
              <a:rPr lang="en-US" sz="2000" dirty="0"/>
              <a:t> i=1:n-1</a:t>
            </a:r>
          </a:p>
          <a:p>
            <a:r>
              <a:rPr lang="en-US" sz="2000" dirty="0"/>
              <a:t>    </a:t>
            </a:r>
            <a:r>
              <a:rPr lang="en-US" sz="2000" b="1" dirty="0">
                <a:solidFill>
                  <a:srgbClr val="0070C0"/>
                </a:solidFill>
              </a:rPr>
              <a:t>for</a:t>
            </a:r>
            <a:r>
              <a:rPr lang="en-US" sz="2000" dirty="0"/>
              <a:t> j=1:n-1</a:t>
            </a:r>
          </a:p>
          <a:p>
            <a:r>
              <a:rPr lang="en-US" sz="2000" dirty="0"/>
              <a:t>      </a:t>
            </a:r>
            <a:r>
              <a:rPr lang="en-US" sz="2000" b="1" dirty="0"/>
              <a:t>B</a:t>
            </a:r>
            <a:r>
              <a:rPr lang="en-US" sz="2000" dirty="0"/>
              <a:t>(</a:t>
            </a:r>
            <a:r>
              <a:rPr lang="en-US" sz="2000" dirty="0" err="1"/>
              <a:t>i,j</a:t>
            </a:r>
            <a:r>
              <a:rPr lang="en-US" sz="2000" dirty="0"/>
              <a:t>)=</a:t>
            </a:r>
            <a:r>
              <a:rPr lang="en-US" sz="2000" dirty="0">
                <a:effectLst>
                  <a:outerShdw blurRad="38100" dist="38100" dir="2700000" algn="tl">
                    <a:srgbClr val="000000">
                      <a:alpha val="43137"/>
                    </a:srgbClr>
                  </a:outerShdw>
                </a:effectLst>
              </a:rPr>
              <a:t>foo</a:t>
            </a:r>
            <a:r>
              <a:rPr lang="en-US" sz="2000" dirty="0"/>
              <a:t>(</a:t>
            </a:r>
            <a:r>
              <a:rPr lang="en-US" sz="2000" b="1" dirty="0"/>
              <a:t>A</a:t>
            </a:r>
            <a:r>
              <a:rPr lang="en-US" sz="2000" dirty="0"/>
              <a:t>(</a:t>
            </a:r>
            <a:r>
              <a:rPr lang="en-US" sz="2000" dirty="0" err="1"/>
              <a:t>i,j</a:t>
            </a:r>
            <a:r>
              <a:rPr lang="en-US" sz="2000" dirty="0"/>
              <a:t>),</a:t>
            </a:r>
            <a:r>
              <a:rPr lang="en-US" sz="2000" b="1" dirty="0"/>
              <a:t>A</a:t>
            </a:r>
            <a:r>
              <a:rPr lang="en-US" sz="2000" dirty="0"/>
              <a:t>(i+1,j</a:t>
            </a:r>
            <a:r>
              <a:rPr lang="en-US" sz="2000" dirty="0" smtClean="0"/>
              <a:t>),</a:t>
            </a:r>
          </a:p>
          <a:p>
            <a:r>
              <a:rPr lang="en-US" sz="2000" b="1" dirty="0"/>
              <a:t> </a:t>
            </a:r>
            <a:r>
              <a:rPr lang="en-US" sz="2000" b="1" dirty="0" smtClean="0"/>
              <a:t>        A</a:t>
            </a:r>
            <a:r>
              <a:rPr lang="en-US" sz="2000" dirty="0" smtClean="0"/>
              <a:t>(i+1,j),</a:t>
            </a:r>
            <a:r>
              <a:rPr lang="en-US" sz="2000" b="1" dirty="0" smtClean="0"/>
              <a:t>A</a:t>
            </a:r>
            <a:r>
              <a:rPr lang="en-US" sz="2000" dirty="0" smtClean="0"/>
              <a:t>(i,j-1</a:t>
            </a:r>
            <a:r>
              <a:rPr lang="en-US" sz="2000" dirty="0"/>
              <a:t>),</a:t>
            </a:r>
            <a:r>
              <a:rPr lang="en-US" sz="2000" b="1" dirty="0"/>
              <a:t>A</a:t>
            </a:r>
            <a:r>
              <a:rPr lang="en-US" sz="2000" dirty="0"/>
              <a:t>(i,j+1));</a:t>
            </a:r>
          </a:p>
          <a:p>
            <a:r>
              <a:rPr lang="en-US" sz="2000" dirty="0"/>
              <a:t>    </a:t>
            </a:r>
            <a:r>
              <a:rPr lang="en-US" sz="2000" b="1" dirty="0">
                <a:solidFill>
                  <a:srgbClr val="0070C0"/>
                </a:solidFill>
              </a:rPr>
              <a:t>end</a:t>
            </a:r>
          </a:p>
          <a:p>
            <a:r>
              <a:rPr lang="en-US" sz="2000" b="1" dirty="0">
                <a:solidFill>
                  <a:srgbClr val="0070C0"/>
                </a:solidFill>
              </a:rPr>
              <a:t>end</a:t>
            </a:r>
          </a:p>
          <a:p>
            <a:endParaRPr lang="en-US" sz="2800" dirty="0"/>
          </a:p>
        </p:txBody>
      </p:sp>
      <p:pic>
        <p:nvPicPr>
          <p:cNvPr id="10" name="Picture 9"/>
          <p:cNvPicPr>
            <a:picLocks noChangeAspect="1"/>
          </p:cNvPicPr>
          <p:nvPr/>
        </p:nvPicPr>
        <p:blipFill>
          <a:blip r:embed="rId5"/>
          <a:stretch>
            <a:fillRect/>
          </a:stretch>
        </p:blipFill>
        <p:spPr>
          <a:xfrm>
            <a:off x="1933576" y="4101842"/>
            <a:ext cx="1981200" cy="1957939"/>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176604" y="1611066"/>
            <a:ext cx="4638863" cy="4747465"/>
          </a:xfr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7494" y="1602467"/>
            <a:ext cx="4647267" cy="475606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2200" y="1597547"/>
            <a:ext cx="4649943" cy="4758804"/>
          </a:xfrm>
          <a:prstGeom prst="rect">
            <a:avLst/>
          </a:prstGeom>
        </p:spPr>
      </p:pic>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11" name="Slide Number Placeholder 10"/>
          <p:cNvSpPr>
            <a:spLocks noGrp="1"/>
          </p:cNvSpPr>
          <p:nvPr>
            <p:ph type="sldNum" sz="quarter" idx="12"/>
          </p:nvPr>
        </p:nvSpPr>
        <p:spPr/>
        <p:txBody>
          <a:bodyPr/>
          <a:lstStyle/>
          <a:p>
            <a:fld id="{02F7D529-E733-439D-970E-6338153ED6D2}" type="slidenum">
              <a:rPr lang="en-US" smtClean="0"/>
              <a:t>10</a:t>
            </a:fld>
            <a:endParaRPr lang="en-US"/>
          </a:p>
        </p:txBody>
      </p:sp>
    </p:spTree>
    <p:extLst>
      <p:ext uri="{BB962C8B-B14F-4D97-AF65-F5344CB8AC3E}">
        <p14:creationId xmlns:p14="http://schemas.microsoft.com/office/powerpoint/2010/main" val="118739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Major Challenges</a:t>
            </a:r>
            <a:endParaRPr lang="en-US" u="sng" dirty="0"/>
          </a:p>
        </p:txBody>
      </p:sp>
      <p:sp>
        <p:nvSpPr>
          <p:cNvPr id="3" name="Content Placeholder 2"/>
          <p:cNvSpPr>
            <a:spLocks noGrp="1"/>
          </p:cNvSpPr>
          <p:nvPr>
            <p:ph idx="1"/>
          </p:nvPr>
        </p:nvSpPr>
        <p:spPr>
          <a:xfrm>
            <a:off x="609600" y="1828800"/>
            <a:ext cx="10972800" cy="4191000"/>
          </a:xfrm>
        </p:spPr>
        <p:txBody>
          <a:bodyPr>
            <a:noAutofit/>
          </a:bodyPr>
          <a:lstStyle/>
          <a:p>
            <a:pPr marL="285750"/>
            <a:r>
              <a:rPr lang="en-US" dirty="0" smtClean="0">
                <a:solidFill>
                  <a:schemeClr val="tx2">
                    <a:lumMod val="50000"/>
                  </a:schemeClr>
                </a:solidFill>
                <a:effectLst>
                  <a:outerShdw blurRad="38100" dist="38100" dir="2700000" algn="tl">
                    <a:srgbClr val="000000">
                      <a:alpha val="43137"/>
                    </a:srgbClr>
                  </a:outerShdw>
                </a:effectLst>
              </a:rPr>
              <a:t>Optimal</a:t>
            </a:r>
            <a:r>
              <a:rPr lang="en-US" dirty="0" smtClean="0"/>
              <a:t> graph coloring is </a:t>
            </a:r>
            <a:r>
              <a:rPr lang="en-US" dirty="0" smtClean="0">
                <a:solidFill>
                  <a:schemeClr val="accent2">
                    <a:lumMod val="75000"/>
                  </a:schemeClr>
                </a:solidFill>
                <a:effectLst>
                  <a:outerShdw blurRad="38100" dist="38100" dir="2700000" algn="tl">
                    <a:srgbClr val="000000">
                      <a:alpha val="43137"/>
                    </a:srgbClr>
                  </a:outerShdw>
                </a:effectLst>
              </a:rPr>
              <a:t>NP-complete</a:t>
            </a:r>
            <a:endParaRPr lang="en-US" dirty="0">
              <a:solidFill>
                <a:schemeClr val="accent2">
                  <a:lumMod val="75000"/>
                </a:schemeClr>
              </a:solidFill>
              <a:effectLst>
                <a:outerShdw blurRad="38100" dist="38100" dir="2700000" algn="tl">
                  <a:srgbClr val="000000">
                    <a:alpha val="43137"/>
                  </a:srgbClr>
                </a:outerShdw>
              </a:effectLst>
            </a:endParaRPr>
          </a:p>
          <a:p>
            <a:pPr marL="285750"/>
            <a:r>
              <a:rPr lang="en-US" dirty="0" smtClean="0"/>
              <a:t>Even if </a:t>
            </a:r>
            <a:r>
              <a:rPr lang="en-US" dirty="0" smtClean="0">
                <a:solidFill>
                  <a:schemeClr val="tx2">
                    <a:lumMod val="50000"/>
                  </a:schemeClr>
                </a:solidFill>
                <a:effectLst>
                  <a:outerShdw blurRad="38100" dist="38100" dir="2700000" algn="tl">
                    <a:srgbClr val="000000">
                      <a:alpha val="43137"/>
                    </a:srgbClr>
                  </a:outerShdw>
                </a:effectLst>
              </a:rPr>
              <a:t>optimal</a:t>
            </a:r>
            <a:r>
              <a:rPr lang="en-US" dirty="0" smtClean="0"/>
              <a:t> coloring is feasible, mapping might be </a:t>
            </a:r>
            <a:r>
              <a:rPr lang="en-US" dirty="0" smtClean="0">
                <a:solidFill>
                  <a:schemeClr val="accent2">
                    <a:lumMod val="75000"/>
                  </a:schemeClr>
                </a:solidFill>
                <a:effectLst>
                  <a:outerShdw blurRad="38100" dist="38100" dir="2700000" algn="tl">
                    <a:srgbClr val="000000">
                      <a:alpha val="43137"/>
                    </a:srgbClr>
                  </a:outerShdw>
                </a:effectLst>
              </a:rPr>
              <a:t>too big </a:t>
            </a:r>
            <a:r>
              <a:rPr lang="en-US" dirty="0" smtClean="0"/>
              <a:t>to be practical</a:t>
            </a:r>
          </a:p>
          <a:p>
            <a:pPr marL="0" indent="0">
              <a:buNone/>
            </a:pPr>
            <a:r>
              <a:rPr lang="en-US" dirty="0"/>
              <a:t>We need a solution </a:t>
            </a:r>
            <a:r>
              <a:rPr lang="en-US" dirty="0" smtClean="0"/>
              <a:t>that:</a:t>
            </a:r>
            <a:endParaRPr lang="en-US" dirty="0"/>
          </a:p>
          <a:p>
            <a:r>
              <a:rPr lang="en-US" dirty="0" smtClean="0">
                <a:solidFill>
                  <a:schemeClr val="tx2">
                    <a:lumMod val="50000"/>
                  </a:schemeClr>
                </a:solidFill>
                <a:effectLst>
                  <a:outerShdw blurRad="38100" dist="38100" dir="2700000" algn="tl">
                    <a:srgbClr val="000000">
                      <a:alpha val="43137"/>
                    </a:srgbClr>
                  </a:outerShdw>
                </a:effectLst>
              </a:rPr>
              <a:t>Independent </a:t>
            </a:r>
            <a:r>
              <a:rPr lang="en-US" dirty="0">
                <a:solidFill>
                  <a:schemeClr val="tx2">
                    <a:lumMod val="50000"/>
                  </a:schemeClr>
                </a:solidFill>
                <a:effectLst>
                  <a:outerShdw blurRad="38100" dist="38100" dir="2700000" algn="tl">
                    <a:srgbClr val="000000">
                      <a:alpha val="43137"/>
                    </a:srgbClr>
                  </a:outerShdw>
                </a:effectLst>
              </a:rPr>
              <a:t>of the problem </a:t>
            </a:r>
            <a:r>
              <a:rPr lang="en-US" dirty="0" smtClean="0">
                <a:solidFill>
                  <a:schemeClr val="tx2">
                    <a:lumMod val="50000"/>
                  </a:schemeClr>
                </a:solidFill>
                <a:effectLst>
                  <a:outerShdw blurRad="38100" dist="38100" dir="2700000" algn="tl">
                    <a:srgbClr val="000000">
                      <a:alpha val="43137"/>
                    </a:srgbClr>
                  </a:outerShdw>
                </a:effectLst>
              </a:rPr>
              <a:t>size</a:t>
            </a:r>
            <a:endParaRPr lang="en-US" dirty="0">
              <a:solidFill>
                <a:schemeClr val="tx2">
                  <a:lumMod val="50000"/>
                </a:schemeClr>
              </a:solidFill>
              <a:effectLst>
                <a:outerShdw blurRad="38100" dist="38100" dir="2700000" algn="tl">
                  <a:srgbClr val="000000">
                    <a:alpha val="43137"/>
                  </a:srgbClr>
                </a:outerShdw>
              </a:effectLst>
            </a:endParaRPr>
          </a:p>
          <a:p>
            <a:r>
              <a:rPr lang="en-US" dirty="0">
                <a:solidFill>
                  <a:schemeClr val="tx2">
                    <a:lumMod val="50000"/>
                  </a:schemeClr>
                </a:solidFill>
                <a:effectLst>
                  <a:outerShdw blurRad="38100" dist="38100" dir="2700000" algn="tl">
                    <a:srgbClr val="000000">
                      <a:alpha val="43137"/>
                    </a:srgbClr>
                  </a:outerShdw>
                </a:effectLst>
              </a:rPr>
              <a:t>Ensures optimality</a:t>
            </a:r>
          </a:p>
          <a:p>
            <a:r>
              <a:rPr lang="en-US" dirty="0">
                <a:solidFill>
                  <a:schemeClr val="tx2">
                    <a:lumMod val="50000"/>
                  </a:schemeClr>
                </a:solidFill>
                <a:effectLst>
                  <a:outerShdw blurRad="38100" dist="38100" dir="2700000" algn="tl">
                    <a:srgbClr val="000000">
                      <a:alpha val="43137"/>
                    </a:srgbClr>
                  </a:outerShdw>
                </a:effectLst>
              </a:rPr>
              <a:t>Easy to compute and store</a:t>
            </a:r>
          </a:p>
          <a:p>
            <a:pPr marL="285750"/>
            <a:endParaRPr lang="en-US" dirty="0"/>
          </a:p>
        </p:txBody>
      </p:sp>
      <p:sp>
        <p:nvSpPr>
          <p:cNvPr id="5" name="Footer Placeholder 4"/>
          <p:cNvSpPr>
            <a:spLocks noGrp="1"/>
          </p:cNvSpPr>
          <p:nvPr>
            <p:ph type="ftr" sz="quarter" idx="11"/>
          </p:nvPr>
        </p:nvSpPr>
        <p:spPr/>
        <p:txBody>
          <a:bodyPr/>
          <a:lstStyle/>
          <a:p>
            <a:r>
              <a:rPr lang="en-US" smtClean="0"/>
              <a:t>University of Central Florida</a:t>
            </a:r>
            <a:endParaRPr lang="en-US"/>
          </a:p>
        </p:txBody>
      </p:sp>
      <p:sp>
        <p:nvSpPr>
          <p:cNvPr id="6" name="Slide Number Placeholder 5"/>
          <p:cNvSpPr>
            <a:spLocks noGrp="1"/>
          </p:cNvSpPr>
          <p:nvPr>
            <p:ph type="sldNum" sz="quarter" idx="12"/>
          </p:nvPr>
        </p:nvSpPr>
        <p:spPr/>
        <p:txBody>
          <a:bodyPr/>
          <a:lstStyle/>
          <a:p>
            <a:fld id="{02F7D529-E733-439D-970E-6338153ED6D2}" type="slidenum">
              <a:rPr lang="en-US" smtClean="0"/>
              <a:t>11</a:t>
            </a:fld>
            <a:endParaRPr lang="en-US"/>
          </a:p>
        </p:txBody>
      </p:sp>
    </p:spTree>
    <p:extLst>
      <p:ext uri="{BB962C8B-B14F-4D97-AF65-F5344CB8AC3E}">
        <p14:creationId xmlns:p14="http://schemas.microsoft.com/office/powerpoint/2010/main" val="292553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Our Approach</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804" y="1417638"/>
            <a:ext cx="2400893" cy="24527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15" y="1816320"/>
            <a:ext cx="1743075" cy="1733550"/>
          </a:xfrm>
          <a:prstGeom prst="rect">
            <a:avLst/>
          </a:prstGeom>
        </p:spPr>
      </p:pic>
      <p:sp>
        <p:nvSpPr>
          <p:cNvPr id="11" name="Right Arrow 10"/>
          <p:cNvSpPr/>
          <p:nvPr/>
        </p:nvSpPr>
        <p:spPr>
          <a:xfrm>
            <a:off x="6078704" y="2498764"/>
            <a:ext cx="609600" cy="2905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ight Arrow 11"/>
          <p:cNvSpPr/>
          <p:nvPr/>
        </p:nvSpPr>
        <p:spPr>
          <a:xfrm rot="5400000">
            <a:off x="7713309" y="3954752"/>
            <a:ext cx="609600" cy="2905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ight Arrow 12"/>
          <p:cNvSpPr/>
          <p:nvPr/>
        </p:nvSpPr>
        <p:spPr>
          <a:xfrm rot="10800000">
            <a:off x="6301840" y="5356734"/>
            <a:ext cx="609600" cy="2905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3931516"/>
            <a:ext cx="2810502" cy="278947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989" y="4559016"/>
            <a:ext cx="1914525" cy="1885950"/>
          </a:xfrm>
          <a:prstGeom prst="rect">
            <a:avLst/>
          </a:prstGeom>
        </p:spPr>
      </p:pic>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12</a:t>
            </a:fld>
            <a:endParaRPr lang="en-US"/>
          </a:p>
        </p:txBody>
      </p:sp>
    </p:spTree>
    <p:extLst>
      <p:ext uri="{BB962C8B-B14F-4D97-AF65-F5344CB8AC3E}">
        <p14:creationId xmlns:p14="http://schemas.microsoft.com/office/powerpoint/2010/main" val="1029762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Extended Stencil Graph (ESG)</a:t>
            </a:r>
            <a:endParaRPr lang="en-US" u="sng" dirty="0"/>
          </a:p>
        </p:txBody>
      </p:sp>
      <p:sp>
        <p:nvSpPr>
          <p:cNvPr id="3" name="Content Placeholder 2"/>
          <p:cNvSpPr>
            <a:spLocks noGrp="1"/>
          </p:cNvSpPr>
          <p:nvPr>
            <p:ph idx="1"/>
          </p:nvPr>
        </p:nvSpPr>
        <p:spPr>
          <a:xfrm>
            <a:off x="685800" y="1424044"/>
            <a:ext cx="10515600" cy="3276599"/>
          </a:xfrm>
        </p:spPr>
        <p:txBody>
          <a:bodyPr>
            <a:normAutofit/>
          </a:bodyPr>
          <a:lstStyle/>
          <a:p>
            <a:r>
              <a:rPr lang="en-US" dirty="0" smtClean="0"/>
              <a:t>The ESG is an induced subgraph (ISG) of the conflict graph.</a:t>
            </a:r>
          </a:p>
          <a:p>
            <a:r>
              <a:rPr lang="en-US" dirty="0" smtClean="0"/>
              <a:t>ESG construction: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910" y="2586957"/>
            <a:ext cx="3804364" cy="38043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399" y="2596074"/>
            <a:ext cx="4789625" cy="38287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8452" y="2566870"/>
            <a:ext cx="3857948" cy="38579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8601" y="2565187"/>
            <a:ext cx="3859632" cy="385963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3629" y="2565187"/>
            <a:ext cx="3859631" cy="385963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5199" y="2565187"/>
            <a:ext cx="3859631" cy="385963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6622" y="2565187"/>
            <a:ext cx="3859631" cy="3859631"/>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8601" y="2561793"/>
            <a:ext cx="3872827" cy="387282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58600" y="2561794"/>
            <a:ext cx="3872828" cy="3872828"/>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4707" y="2561792"/>
            <a:ext cx="3874411" cy="3872829"/>
          </a:xfrm>
          <a:prstGeom prst="rect">
            <a:avLst/>
          </a:prstGeom>
        </p:spPr>
      </p:pic>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15" name="Slide Number Placeholder 14"/>
          <p:cNvSpPr>
            <a:spLocks noGrp="1"/>
          </p:cNvSpPr>
          <p:nvPr>
            <p:ph type="sldNum" sz="quarter" idx="12"/>
          </p:nvPr>
        </p:nvSpPr>
        <p:spPr/>
        <p:txBody>
          <a:bodyPr/>
          <a:lstStyle/>
          <a:p>
            <a:fld id="{02F7D529-E733-439D-970E-6338153ED6D2}" type="slidenum">
              <a:rPr lang="en-US" smtClean="0"/>
              <a:t>13</a:t>
            </a:fld>
            <a:endParaRPr lang="en-US"/>
          </a:p>
        </p:txBody>
      </p:sp>
    </p:spTree>
    <p:extLst>
      <p:ext uri="{BB962C8B-B14F-4D97-AF65-F5344CB8AC3E}">
        <p14:creationId xmlns:p14="http://schemas.microsoft.com/office/powerpoint/2010/main" val="34770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ontent Placeholder 2"/>
              <p:cNvSpPr>
                <a:spLocks noGrp="1"/>
              </p:cNvSpPr>
              <p:nvPr>
                <p:ph idx="1"/>
              </p:nvPr>
            </p:nvSpPr>
            <p:spPr>
              <a:xfrm>
                <a:off x="304800" y="2133600"/>
                <a:ext cx="8915400" cy="3581400"/>
              </a:xfrm>
            </p:spPr>
            <p:txBody>
              <a:bodyPr>
                <a:noAutofit/>
              </a:bodyPr>
              <a:lstStyle/>
              <a:p>
                <a:r>
                  <a:rPr lang="en-US" sz="4000" dirty="0" smtClean="0"/>
                  <a:t>We can obtain an ESG for any stencil.</a:t>
                </a:r>
              </a:p>
              <a:p>
                <a:r>
                  <a:rPr lang="en-US" sz="4000" dirty="0" smtClean="0"/>
                  <a:t>Not all ESG’s are the same.</a:t>
                </a:r>
              </a:p>
              <a:p>
                <a:r>
                  <a:rPr lang="en-US" sz="4000" dirty="0" smtClean="0"/>
                  <a:t>There are 2 kinds of stencils:</a:t>
                </a:r>
              </a:p>
              <a:p>
                <a:pPr lvl="1"/>
                <a:r>
                  <a:rPr lang="en-US" sz="3600" dirty="0"/>
                  <a:t>Perfect </a:t>
                </a:r>
                <a:r>
                  <a:rPr lang="en-US" sz="3600" dirty="0" smtClean="0"/>
                  <a:t>Stencil when </a:t>
                </a:r>
                <a14:m>
                  <m:oMath xmlns:m="http://schemas.openxmlformats.org/officeDocument/2006/math">
                    <m:r>
                      <a:rPr lang="en-US" sz="3600" i="1">
                        <a:latin typeface="Cambria Math" panose="02040503050406030204" pitchFamily="18" charset="0"/>
                      </a:rPr>
                      <m:t>𝜒</m:t>
                    </m:r>
                    <m:d>
                      <m:dPr>
                        <m:ctrlPr>
                          <a:rPr lang="en-US" sz="3600" i="1">
                            <a:latin typeface="Cambria Math" panose="02040503050406030204" pitchFamily="18" charset="0"/>
                          </a:rPr>
                        </m:ctrlPr>
                      </m:dPr>
                      <m:e>
                        <m:r>
                          <m:rPr>
                            <m:nor/>
                          </m:rPr>
                          <a:rPr lang="en-US" sz="3600">
                            <a:latin typeface="Cambria Math" panose="02040503050406030204" pitchFamily="18" charset="0"/>
                          </a:rPr>
                          <m:t>ESG</m:t>
                        </m:r>
                      </m:e>
                    </m:d>
                    <m:r>
                      <a:rPr lang="en-US" sz="3600" i="1">
                        <a:latin typeface="Cambria Math" panose="02040503050406030204" pitchFamily="18" charset="0"/>
                      </a:rPr>
                      <m:t>=</m:t>
                    </m:r>
                    <m:r>
                      <a:rPr lang="en-US" sz="3600" i="1">
                        <a:latin typeface="Cambria Math" panose="02040503050406030204" pitchFamily="18" charset="0"/>
                      </a:rPr>
                      <m:t>𝜔</m:t>
                    </m:r>
                    <m:r>
                      <a:rPr lang="en-US" sz="3600" i="1">
                        <a:latin typeface="Cambria Math" panose="02040503050406030204" pitchFamily="18" charset="0"/>
                      </a:rPr>
                      <m:t>(</m:t>
                    </m:r>
                    <m:r>
                      <m:rPr>
                        <m:nor/>
                      </m:rPr>
                      <a:rPr lang="en-US" sz="3600">
                        <a:latin typeface="Cambria Math" panose="02040503050406030204" pitchFamily="18" charset="0"/>
                      </a:rPr>
                      <m:t>ESG</m:t>
                    </m:r>
                    <m:r>
                      <a:rPr lang="en-US" sz="3600" i="1">
                        <a:latin typeface="Cambria Math" panose="02040503050406030204" pitchFamily="18" charset="0"/>
                      </a:rPr>
                      <m:t>)</m:t>
                    </m:r>
                  </m:oMath>
                </a14:m>
                <a:endParaRPr lang="en-US" sz="3600" dirty="0"/>
              </a:p>
              <a:p>
                <a:pPr lvl="1"/>
                <a:r>
                  <a:rPr lang="en-US" sz="3600" dirty="0" smtClean="0"/>
                  <a:t>Imperfect stencil when </a:t>
                </a:r>
                <a14:m>
                  <m:oMath xmlns:m="http://schemas.openxmlformats.org/officeDocument/2006/math">
                    <m:r>
                      <a:rPr lang="en-US" sz="3600" i="1">
                        <a:latin typeface="Cambria Math" panose="02040503050406030204" pitchFamily="18" charset="0"/>
                      </a:rPr>
                      <m:t>𝜒</m:t>
                    </m:r>
                    <m:d>
                      <m:dPr>
                        <m:ctrlPr>
                          <a:rPr lang="en-US" sz="3600" i="1">
                            <a:latin typeface="Cambria Math" panose="02040503050406030204" pitchFamily="18" charset="0"/>
                          </a:rPr>
                        </m:ctrlPr>
                      </m:dPr>
                      <m:e>
                        <m:r>
                          <m:rPr>
                            <m:nor/>
                          </m:rPr>
                          <a:rPr lang="en-US" sz="3600">
                            <a:latin typeface="Cambria Math" panose="02040503050406030204" pitchFamily="18" charset="0"/>
                          </a:rPr>
                          <m:t>ESG</m:t>
                        </m:r>
                      </m:e>
                    </m:d>
                    <m:r>
                      <a:rPr lang="en-US" sz="3600" b="0" i="1" smtClean="0">
                        <a:latin typeface="Cambria Math" panose="02040503050406030204" pitchFamily="18" charset="0"/>
                      </a:rPr>
                      <m:t>&gt;</m:t>
                    </m:r>
                    <m:r>
                      <a:rPr lang="en-US" sz="3600" i="1">
                        <a:latin typeface="Cambria Math" panose="02040503050406030204" pitchFamily="18" charset="0"/>
                      </a:rPr>
                      <m:t>𝜔</m:t>
                    </m:r>
                    <m:r>
                      <a:rPr lang="en-US" sz="3600" i="1">
                        <a:latin typeface="Cambria Math" panose="02040503050406030204" pitchFamily="18" charset="0"/>
                      </a:rPr>
                      <m:t>(</m:t>
                    </m:r>
                    <m:r>
                      <m:rPr>
                        <m:nor/>
                      </m:rPr>
                      <a:rPr lang="en-US" sz="3600">
                        <a:latin typeface="Cambria Math" panose="02040503050406030204" pitchFamily="18" charset="0"/>
                      </a:rPr>
                      <m:t>ESG</m:t>
                    </m:r>
                    <m:r>
                      <a:rPr lang="en-US" sz="3600" i="1">
                        <a:latin typeface="Cambria Math" panose="02040503050406030204" pitchFamily="18" charset="0"/>
                      </a:rPr>
                      <m:t>)</m:t>
                    </m:r>
                  </m:oMath>
                </a14:m>
                <a:endParaRPr lang="en-US" sz="3600" dirty="0"/>
              </a:p>
              <a:p>
                <a:pPr lvl="2"/>
                <a:endParaRPr lang="en-US" sz="3200" dirty="0" smtClean="0"/>
              </a:p>
              <a:p>
                <a:pPr lvl="2"/>
                <a:endParaRPr lang="en-US" sz="3200" dirty="0" smtClean="0"/>
              </a:p>
              <a:p>
                <a:endParaRPr lang="en-US" sz="4000" dirty="0"/>
              </a:p>
            </p:txBody>
          </p:sp>
        </mc:Choice>
        <mc:Fallback xmlns="">
          <p:sp>
            <p:nvSpPr>
              <p:cNvPr id="14" name="Content Placeholder 2"/>
              <p:cNvSpPr>
                <a:spLocks noGrp="1" noRot="1" noChangeAspect="1" noMove="1" noResize="1" noEditPoints="1" noAdjustHandles="1" noChangeArrowheads="1" noChangeShapeType="1" noTextEdit="1"/>
              </p:cNvSpPr>
              <p:nvPr>
                <p:ph idx="1"/>
              </p:nvPr>
            </p:nvSpPr>
            <p:spPr>
              <a:xfrm>
                <a:off x="304800" y="2133600"/>
                <a:ext cx="8915400" cy="3581400"/>
              </a:xfrm>
              <a:blipFill rotWithShape="0">
                <a:blip r:embed="rId3"/>
                <a:stretch>
                  <a:fillRect l="-2187" t="-3061" b="-357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u="sng" dirty="0"/>
              <a:t>Extended Stencil Graph (ESG)</a:t>
            </a:r>
            <a:endParaRPr lang="en-US" dirty="0"/>
          </a:p>
        </p:txBody>
      </p:sp>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4" name="Slide Number Placeholder 3"/>
          <p:cNvSpPr>
            <a:spLocks noGrp="1"/>
          </p:cNvSpPr>
          <p:nvPr>
            <p:ph type="sldNum" sz="quarter" idx="12"/>
          </p:nvPr>
        </p:nvSpPr>
        <p:spPr/>
        <p:txBody>
          <a:bodyPr/>
          <a:lstStyle/>
          <a:p>
            <a:fld id="{02F7D529-E733-439D-970E-6338153ED6D2}" type="slidenum">
              <a:rPr lang="en-US" smtClean="0"/>
              <a:t>14</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200" y="1983177"/>
            <a:ext cx="856733" cy="8567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0838933" y="1458102"/>
            <a:ext cx="942975" cy="140296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4488" y="3895435"/>
            <a:ext cx="1373446" cy="120336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8933" y="3956528"/>
            <a:ext cx="1152525" cy="115252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9461060" y="2905903"/>
                <a:ext cx="11367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𝜒</m:t>
                      </m:r>
                      <m:d>
                        <m:dPr>
                          <m:ctrlPr>
                            <a:rPr lang="en-US" i="1">
                              <a:latin typeface="Cambria Math" panose="02040503050406030204" pitchFamily="18" charset="0"/>
                            </a:rPr>
                          </m:ctrlPr>
                        </m:dPr>
                        <m:e>
                          <m:r>
                            <m:rPr>
                              <m:nor/>
                            </m:rPr>
                            <a:rPr lang="en-US" b="0" i="0" smtClean="0">
                              <a:latin typeface="Cambria Math" panose="02040503050406030204" pitchFamily="18" charset="0"/>
                            </a:rPr>
                            <m:t>G</m:t>
                          </m:r>
                        </m:e>
                      </m:d>
                      <m:r>
                        <a:rPr lang="en-US" b="0" i="1" smtClean="0">
                          <a:latin typeface="Cambria Math" panose="02040503050406030204" pitchFamily="18" charset="0"/>
                        </a:rPr>
                        <m:t>=2</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9461060" y="2905903"/>
                <a:ext cx="1136721" cy="369332"/>
              </a:xfrm>
              <a:prstGeom prst="rect">
                <a:avLst/>
              </a:prstGeom>
              <a:blipFill rotWithShape="0">
                <a:blip r:embed="rId8"/>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704478" y="2905903"/>
                <a:ext cx="11367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𝜒</m:t>
                      </m:r>
                      <m:d>
                        <m:dPr>
                          <m:ctrlPr>
                            <a:rPr lang="en-US" i="1">
                              <a:latin typeface="Cambria Math" panose="02040503050406030204" pitchFamily="18" charset="0"/>
                            </a:rPr>
                          </m:ctrlPr>
                        </m:dPr>
                        <m:e>
                          <m:r>
                            <m:rPr>
                              <m:nor/>
                            </m:rPr>
                            <a:rPr lang="en-US" b="0" i="0" smtClean="0">
                              <a:latin typeface="Cambria Math" panose="02040503050406030204" pitchFamily="18" charset="0"/>
                            </a:rPr>
                            <m:t>G</m:t>
                          </m:r>
                        </m:e>
                      </m:d>
                      <m:r>
                        <a:rPr lang="en-US" b="0" i="1" smtClean="0">
                          <a:latin typeface="Cambria Math" panose="02040503050406030204" pitchFamily="18" charset="0"/>
                        </a:rPr>
                        <m:t>=3</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0704478" y="2905903"/>
                <a:ext cx="1136721" cy="369332"/>
              </a:xfrm>
              <a:prstGeom prst="rect">
                <a:avLst/>
              </a:prstGeom>
              <a:blipFill rotWithShape="0">
                <a:blip r:embed="rId9"/>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9230377" y="5248812"/>
                <a:ext cx="11716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𝜔</m:t>
                      </m:r>
                      <m:d>
                        <m:dPr>
                          <m:ctrlPr>
                            <a:rPr lang="en-US" i="1">
                              <a:latin typeface="Cambria Math" panose="02040503050406030204" pitchFamily="18" charset="0"/>
                            </a:rPr>
                          </m:ctrlPr>
                        </m:dPr>
                        <m:e>
                          <m:r>
                            <m:rPr>
                              <m:nor/>
                            </m:rPr>
                            <a:rPr lang="en-US">
                              <a:latin typeface="Cambria Math" panose="02040503050406030204" pitchFamily="18" charset="0"/>
                            </a:rPr>
                            <m:t>G</m:t>
                          </m:r>
                        </m:e>
                      </m:d>
                      <m:r>
                        <a:rPr lang="en-US" i="1">
                          <a:latin typeface="Cambria Math" panose="02040503050406030204" pitchFamily="18" charset="0"/>
                        </a:rPr>
                        <m:t>=</m:t>
                      </m:r>
                      <m:r>
                        <a:rPr lang="en-US" b="0" i="1" smtClean="0">
                          <a:latin typeface="Cambria Math" panose="02040503050406030204" pitchFamily="18" charset="0"/>
                        </a:rPr>
                        <m:t>3</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9230377" y="5248812"/>
                <a:ext cx="1171603"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724618" y="5248812"/>
                <a:ext cx="11716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𝜔</m:t>
                      </m:r>
                      <m:d>
                        <m:dPr>
                          <m:ctrlPr>
                            <a:rPr lang="en-US" i="1">
                              <a:latin typeface="Cambria Math" panose="02040503050406030204" pitchFamily="18" charset="0"/>
                            </a:rPr>
                          </m:ctrlPr>
                        </m:dPr>
                        <m:e>
                          <m:r>
                            <m:rPr>
                              <m:nor/>
                            </m:rPr>
                            <a:rPr lang="en-US">
                              <a:latin typeface="Cambria Math" panose="02040503050406030204" pitchFamily="18" charset="0"/>
                            </a:rPr>
                            <m:t>G</m:t>
                          </m:r>
                        </m:e>
                      </m:d>
                      <m:r>
                        <a:rPr lang="en-US" i="1">
                          <a:latin typeface="Cambria Math" panose="02040503050406030204" pitchFamily="18" charset="0"/>
                        </a:rPr>
                        <m:t>=</m:t>
                      </m:r>
                      <m:r>
                        <a:rPr lang="en-US" b="0" i="1" smtClean="0">
                          <a:latin typeface="Cambria Math" panose="02040503050406030204" pitchFamily="18" charset="0"/>
                        </a:rPr>
                        <m:t>4</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0724618" y="5248812"/>
                <a:ext cx="1171603" cy="369332"/>
              </a:xfrm>
              <a:prstGeom prst="rect">
                <a:avLst/>
              </a:prstGeom>
              <a:blipFill rotWithShape="0">
                <a:blip r:embed="rId11"/>
                <a:stretch>
                  <a:fillRect/>
                </a:stretch>
              </a:blipFill>
            </p:spPr>
            <p:txBody>
              <a:bodyPr/>
              <a:lstStyle/>
              <a:p>
                <a:r>
                  <a:rPr lang="en-US">
                    <a:noFill/>
                  </a:rPr>
                  <a:t> </a:t>
                </a:r>
              </a:p>
            </p:txBody>
          </p:sp>
        </mc:Fallback>
      </mc:AlternateContent>
      <p:cxnSp>
        <p:nvCxnSpPr>
          <p:cNvPr id="17" name="Straight Arrow Connector 16"/>
          <p:cNvCxnSpPr>
            <a:stCxn id="13" idx="0"/>
          </p:cNvCxnSpPr>
          <p:nvPr/>
        </p:nvCxnSpPr>
        <p:spPr>
          <a:xfrm flipH="1" flipV="1">
            <a:off x="9816178" y="4953000"/>
            <a:ext cx="1" cy="2958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Oval 17"/>
          <p:cNvSpPr/>
          <p:nvPr/>
        </p:nvSpPr>
        <p:spPr>
          <a:xfrm>
            <a:off x="9531199" y="4267201"/>
            <a:ext cx="628801" cy="685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1049000" y="4191835"/>
            <a:ext cx="732908" cy="684965"/>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11415194" y="4873128"/>
            <a:ext cx="1" cy="2958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7913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Perfect Stencil</a:t>
            </a:r>
            <a:endParaRPr lang="en-US"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524001"/>
                <a:ext cx="11277600" cy="4525963"/>
              </a:xfrm>
            </p:spPr>
            <p:txBody>
              <a:bodyPr>
                <a:normAutofit/>
              </a:bodyPr>
              <a:lstStyle/>
              <a:p>
                <a:r>
                  <a:rPr lang="en-US" dirty="0" smtClean="0"/>
                  <a:t>If the stencil is perfect, we can use the coloring of the ESG to cover the entire data space.</a:t>
                </a:r>
              </a:p>
              <a:p>
                <a:endParaRPr lang="en-US" dirty="0" smtClean="0"/>
              </a:p>
              <a:p>
                <a:r>
                  <a:rPr lang="en-US" dirty="0" smtClean="0"/>
                  <a:t>The proof is based on the idea of perfect graph gluing </a:t>
                </a:r>
                <a:r>
                  <a:rPr lang="en-US" sz="2000" dirty="0">
                    <a:solidFill>
                      <a:schemeClr val="tx2">
                        <a:lumMod val="75000"/>
                      </a:schemeClr>
                    </a:solidFill>
                  </a:rPr>
                  <a:t>[</a:t>
                </a:r>
                <a:r>
                  <a:rPr lang="en-US" sz="2000" dirty="0" smtClean="0">
                    <a:solidFill>
                      <a:schemeClr val="tx2">
                        <a:lumMod val="75000"/>
                      </a:schemeClr>
                    </a:solidFill>
                  </a:rPr>
                  <a:t>Uiyyasathian2009]</a:t>
                </a:r>
                <a:r>
                  <a:rPr lang="en-US" dirty="0" smtClean="0"/>
                  <a:t>:</a:t>
                </a:r>
              </a:p>
              <a:p>
                <a:pPr lvl="1"/>
                <a:r>
                  <a:rPr lang="en-US" dirty="0" smtClean="0"/>
                  <a:t>If 2 graphs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𝐺</m:t>
                        </m:r>
                      </m:e>
                      <m:sub>
                        <m:r>
                          <a:rPr lang="en-US" b="0" i="1" smtClean="0">
                            <a:latin typeface="Cambria Math"/>
                          </a:rPr>
                          <m:t>2</m:t>
                        </m:r>
                      </m:sub>
                    </m:sSub>
                    <m:r>
                      <a:rPr lang="en-US" i="1">
                        <a:latin typeface="Cambria Math"/>
                      </a:rPr>
                      <m:t> </m:t>
                    </m:r>
                  </m:oMath>
                </a14:m>
                <a:r>
                  <a:rPr lang="en-US" dirty="0" smtClean="0"/>
                  <a:t>with </a:t>
                </a:r>
                <a:r>
                  <a:rPr lang="en-US" dirty="0"/>
                  <a:t>chromatic </a:t>
                </a:r>
                <a:r>
                  <a:rPr lang="en-US" dirty="0" smtClean="0"/>
                  <a:t>numbers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𝜒</m:t>
                        </m:r>
                      </m:e>
                      <m:sub>
                        <m:r>
                          <a:rPr lang="en-US" b="0" i="1" smtClean="0">
                            <a:latin typeface="Cambria Math"/>
                          </a:rPr>
                          <m:t>1</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𝜒</m:t>
                        </m:r>
                      </m:e>
                      <m:sub>
                        <m:r>
                          <a:rPr lang="en-US" b="0" i="1" smtClean="0">
                            <a:latin typeface="Cambria Math"/>
                          </a:rPr>
                          <m:t>2</m:t>
                        </m:r>
                      </m:sub>
                    </m:sSub>
                  </m:oMath>
                </a14:m>
                <a:r>
                  <a:rPr lang="en-US" dirty="0" smtClean="0"/>
                  <a:t> respectively are weakly perfect (</a:t>
                </a:r>
                <a14:m>
                  <m:oMath xmlns:m="http://schemas.openxmlformats.org/officeDocument/2006/math">
                    <m:r>
                      <a:rPr lang="en-US" i="1">
                        <a:latin typeface="Cambria Math" panose="02040503050406030204" pitchFamily="18" charset="0"/>
                      </a:rPr>
                      <m:t>𝜒</m:t>
                    </m:r>
                    <m:d>
                      <m:dPr>
                        <m:ctrlPr>
                          <a:rPr lang="en-US" i="1">
                            <a:latin typeface="Cambria Math" panose="02040503050406030204" pitchFamily="18" charset="0"/>
                          </a:rPr>
                        </m:ctrlPr>
                      </m:dPr>
                      <m:e>
                        <m:r>
                          <m:rPr>
                            <m:nor/>
                          </m:rPr>
                          <a:rPr lang="en-US">
                            <a:latin typeface="Cambria Math" panose="02040503050406030204" pitchFamily="18" charset="0"/>
                          </a:rPr>
                          <m:t>G</m:t>
                        </m:r>
                      </m:e>
                    </m:d>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r>
                      <m:rPr>
                        <m:nor/>
                      </m:rPr>
                      <a:rPr lang="en-US">
                        <a:latin typeface="Cambria Math" panose="02040503050406030204" pitchFamily="18" charset="0"/>
                      </a:rPr>
                      <m:t>G</m:t>
                    </m:r>
                    <m:r>
                      <a:rPr lang="en-US" i="1">
                        <a:latin typeface="Cambria Math" panose="02040503050406030204" pitchFamily="18" charset="0"/>
                      </a:rPr>
                      <m:t>)</m:t>
                    </m:r>
                  </m:oMath>
                </a14:m>
                <a:r>
                  <a:rPr lang="en-US" dirty="0" smtClean="0"/>
                  <a:t>), if linked by an ISG that contains a clique, the chromatic number of </a:t>
                </a:r>
                <a14:m>
                  <m:oMath xmlns:m="http://schemas.openxmlformats.org/officeDocument/2006/math">
                    <m:sSub>
                      <m:sSubPr>
                        <m:ctrlPr>
                          <a:rPr lang="en-US" i="1">
                            <a:latin typeface="Cambria Math" panose="02040503050406030204" pitchFamily="18" charset="0"/>
                          </a:rPr>
                        </m:ctrlPr>
                      </m:sSubPr>
                      <m:e>
                        <m:r>
                          <a:rPr lang="en-US" i="1">
                            <a:latin typeface="Cambria Math"/>
                          </a:rPr>
                          <m:t>𝐺</m:t>
                        </m:r>
                      </m:e>
                      <m:sub>
                        <m:r>
                          <a:rPr lang="en-US" i="1">
                            <a:latin typeface="Cambria Math"/>
                          </a:rPr>
                          <m:t>1</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𝐺</m:t>
                        </m:r>
                      </m:e>
                      <m:sub>
                        <m:r>
                          <a:rPr lang="en-US" i="1">
                            <a:latin typeface="Cambria Math"/>
                            <a:ea typeface="Cambria Math"/>
                          </a:rPr>
                          <m:t>2</m:t>
                        </m:r>
                      </m:sub>
                    </m:sSub>
                  </m:oMath>
                </a14:m>
                <a:r>
                  <a:rPr lang="en-US" dirty="0" smtClean="0"/>
                  <a:t> is: </a:t>
                </a:r>
                <a14:m>
                  <m:oMath xmlns:m="http://schemas.openxmlformats.org/officeDocument/2006/math">
                    <m:r>
                      <a:rPr lang="en-US" i="1">
                        <a:latin typeface="Cambria Math" panose="02040503050406030204" pitchFamily="18" charset="0"/>
                      </a:rPr>
                      <m:t>𝜒</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r>
                      <a:rPr lang="en-US" i="1">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𝐺</m:t>
                        </m:r>
                      </m:e>
                      <m:sub>
                        <m:r>
                          <a:rPr lang="en-US" b="0" i="1" smtClean="0">
                            <a:latin typeface="Cambria Math"/>
                            <a:ea typeface="Cambria Math"/>
                          </a:rPr>
                          <m:t>2</m:t>
                        </m:r>
                      </m:sub>
                    </m:sSub>
                    <m:r>
                      <a:rPr lang="en-US" b="0" i="1" smtClean="0">
                        <a:latin typeface="Cambria Math"/>
                      </a:rPr>
                      <m:t>)=</m:t>
                    </m:r>
                    <m:r>
                      <m:rPr>
                        <m:sty m:val="p"/>
                      </m:rPr>
                      <a:rPr lang="en-US" b="0" i="0" smtClean="0">
                        <a:latin typeface="Cambria Math"/>
                      </a:rPr>
                      <m:t>max</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𝜒</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𝜒</m:t>
                        </m:r>
                      </m:e>
                      <m:sub>
                        <m:r>
                          <a:rPr lang="en-US" b="0" i="1" smtClean="0">
                            <a:latin typeface="Cambria Math"/>
                          </a:rPr>
                          <m:t>2</m:t>
                        </m:r>
                      </m:sub>
                    </m:sSub>
                    <m:r>
                      <a:rPr lang="en-US" b="0" i="1" smtClean="0">
                        <a:latin typeface="Cambria Math"/>
                      </a:rPr>
                      <m:t>}</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524001"/>
                <a:ext cx="11277600" cy="4525963"/>
              </a:xfrm>
              <a:blipFill rotWithShape="0">
                <a:blip r:embed="rId3"/>
                <a:stretch>
                  <a:fillRect l="-1243"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15</a:t>
            </a:fld>
            <a:endParaRPr lang="en-US"/>
          </a:p>
        </p:txBody>
      </p:sp>
    </p:spTree>
    <p:extLst>
      <p:ext uri="{BB962C8B-B14F-4D97-AF65-F5344CB8AC3E}">
        <p14:creationId xmlns:p14="http://schemas.microsoft.com/office/powerpoint/2010/main" val="1661126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Perfect Stencil ESG</a:t>
            </a:r>
            <a:endParaRPr lang="en-US" u="sng" dirty="0"/>
          </a:p>
        </p:txBody>
      </p:sp>
      <p:pic>
        <p:nvPicPr>
          <p:cNvPr id="1026" name="Picture 2" descr="C:\Users\Juan\Dropbox\RA_Juan_Escobedo\2018-Optimal-Mem-bank\Presentation\Figures\PerStencilRepea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981" y="2553733"/>
            <a:ext cx="2575973" cy="25759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an\Dropbox\RA_Juan_Escobedo\2018-Optimal-Mem-bank\Presentation\Figures\PerStencilRepea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916" y="1852998"/>
            <a:ext cx="4000700" cy="34411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uan\Dropbox\RA_Juan_Escobedo\2018-Optimal-Mem-bank\Presentation\Figures\PerfStencilRepeat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5715000" cy="40258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3587699" y="3584389"/>
            <a:ext cx="1287080" cy="7219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2822822" y="4236850"/>
            <a:ext cx="1142319" cy="369332"/>
          </a:xfrm>
          <a:prstGeom prst="rect">
            <a:avLst/>
          </a:prstGeom>
          <a:noFill/>
        </p:spPr>
        <p:txBody>
          <a:bodyPr wrap="square" rtlCol="0">
            <a:spAutoFit/>
          </a:bodyPr>
          <a:lstStyle/>
          <a:p>
            <a:r>
              <a:rPr lang="en-US" dirty="0"/>
              <a:t>Clique</a:t>
            </a:r>
          </a:p>
        </p:txBody>
      </p:sp>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4" name="Slide Number Placeholder 3"/>
          <p:cNvSpPr>
            <a:spLocks noGrp="1"/>
          </p:cNvSpPr>
          <p:nvPr>
            <p:ph type="sldNum" sz="quarter" idx="12"/>
          </p:nvPr>
        </p:nvSpPr>
        <p:spPr/>
        <p:txBody>
          <a:bodyPr/>
          <a:lstStyle/>
          <a:p>
            <a:fld id="{02F7D529-E733-439D-970E-6338153ED6D2}" type="slidenum">
              <a:rPr lang="en-US" smtClean="0"/>
              <a:t>16</a:t>
            </a:fld>
            <a:endParaRPr lang="en-US"/>
          </a:p>
        </p:txBody>
      </p:sp>
    </p:spTree>
    <p:extLst>
      <p:ext uri="{BB962C8B-B14F-4D97-AF65-F5344CB8AC3E}">
        <p14:creationId xmlns:p14="http://schemas.microsoft.com/office/powerpoint/2010/main" val="425718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fade">
                                      <p:cBhvr>
                                        <p:cTn id="2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Imperfect stencil</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993" y="3176584"/>
            <a:ext cx="1295402" cy="1295402"/>
          </a:xfrm>
          <a:prstGeom prst="rect">
            <a:avLst/>
          </a:prstGeom>
        </p:spPr>
      </p:pic>
      <p:sp>
        <p:nvSpPr>
          <p:cNvPr id="7" name="Right Arrow 6"/>
          <p:cNvSpPr/>
          <p:nvPr/>
        </p:nvSpPr>
        <p:spPr>
          <a:xfrm>
            <a:off x="3838575" y="3679029"/>
            <a:ext cx="609600" cy="2905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ight Arrow 7"/>
          <p:cNvSpPr/>
          <p:nvPr/>
        </p:nvSpPr>
        <p:spPr>
          <a:xfrm>
            <a:off x="7150962" y="3679029"/>
            <a:ext cx="609600" cy="2905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p:cNvSpPr/>
              <p:nvPr/>
            </p:nvSpPr>
            <p:spPr>
              <a:xfrm>
                <a:off x="7982580" y="5861599"/>
                <a:ext cx="23721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𝜒</m:t>
                      </m:r>
                      <m:d>
                        <m:dPr>
                          <m:ctrlPr>
                            <a:rPr lang="en-US" i="1">
                              <a:latin typeface="Cambria Math" panose="02040503050406030204" pitchFamily="18" charset="0"/>
                            </a:rPr>
                          </m:ctrlPr>
                        </m:dPr>
                        <m:e>
                          <m:r>
                            <m:rPr>
                              <m:nor/>
                            </m:rPr>
                            <a:rPr lang="en-US">
                              <a:latin typeface="Cambria Math" panose="02040503050406030204" pitchFamily="18" charset="0"/>
                            </a:rPr>
                            <m:t>G</m:t>
                          </m:r>
                        </m:e>
                      </m:d>
                      <m:r>
                        <a:rPr lang="en-US" i="1">
                          <a:latin typeface="Cambria Math" panose="02040503050406030204" pitchFamily="18" charset="0"/>
                        </a:rPr>
                        <m:t>=6≠</m:t>
                      </m:r>
                      <m:r>
                        <a:rPr lang="en-US" i="1">
                          <a:latin typeface="Cambria Math" panose="02040503050406030204" pitchFamily="18" charset="0"/>
                        </a:rPr>
                        <m:t>𝜔</m:t>
                      </m:r>
                      <m:d>
                        <m:dPr>
                          <m:ctrlPr>
                            <a:rPr lang="en-US" i="1">
                              <a:latin typeface="Cambria Math" panose="02040503050406030204" pitchFamily="18" charset="0"/>
                            </a:rPr>
                          </m:ctrlPr>
                        </m:dPr>
                        <m:e>
                          <m:r>
                            <m:rPr>
                              <m:nor/>
                            </m:rPr>
                            <a:rPr lang="en-US">
                              <a:latin typeface="Cambria Math" panose="02040503050406030204" pitchFamily="18" charset="0"/>
                            </a:rPr>
                            <m:t>G</m:t>
                          </m:r>
                        </m:e>
                      </m:d>
                      <m:r>
                        <a:rPr lang="en-US" i="1">
                          <a:latin typeface="Cambria Math" panose="02040503050406030204" pitchFamily="18" charset="0"/>
                        </a:rPr>
                        <m:t>=5</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982580" y="5861599"/>
                <a:ext cx="2372124" cy="369332"/>
              </a:xfrm>
              <a:prstGeom prst="rect">
                <a:avLst/>
              </a:prstGeom>
              <a:blipFill rotWithShape="0">
                <a:blip r:embed="rId4"/>
                <a:stretch>
                  <a:fillRect b="-5000"/>
                </a:stretch>
              </a:blipFill>
            </p:spPr>
            <p:txBody>
              <a:bodyPr/>
              <a:lstStyle/>
              <a:p>
                <a:r>
                  <a:rPr lang="en-US">
                    <a:noFill/>
                  </a:rPr>
                  <a:t> </a:t>
                </a:r>
              </a:p>
            </p:txBody>
          </p:sp>
        </mc:Fallback>
      </mc:AlternateContent>
      <p:sp>
        <p:nvSpPr>
          <p:cNvPr id="3" name="TextBox 2"/>
          <p:cNvSpPr txBox="1"/>
          <p:nvPr/>
        </p:nvSpPr>
        <p:spPr>
          <a:xfrm>
            <a:off x="2145184" y="5486400"/>
            <a:ext cx="1572610" cy="369332"/>
          </a:xfrm>
          <a:prstGeom prst="rect">
            <a:avLst/>
          </a:prstGeom>
          <a:noFill/>
        </p:spPr>
        <p:txBody>
          <a:bodyPr wrap="none" rtlCol="0">
            <a:spAutoFit/>
          </a:bodyPr>
          <a:lstStyle/>
          <a:p>
            <a:r>
              <a:rPr lang="en-US" dirty="0"/>
              <a:t>Original stencil</a:t>
            </a:r>
          </a:p>
        </p:txBody>
      </p:sp>
      <p:sp>
        <p:nvSpPr>
          <p:cNvPr id="10" name="TextBox 9"/>
          <p:cNvSpPr txBox="1"/>
          <p:nvPr/>
        </p:nvSpPr>
        <p:spPr>
          <a:xfrm>
            <a:off x="5596639" y="5486400"/>
            <a:ext cx="546303" cy="369332"/>
          </a:xfrm>
          <a:prstGeom prst="rect">
            <a:avLst/>
          </a:prstGeom>
          <a:noFill/>
        </p:spPr>
        <p:txBody>
          <a:bodyPr wrap="none" rtlCol="0">
            <a:spAutoFit/>
          </a:bodyPr>
          <a:lstStyle/>
          <a:p>
            <a:r>
              <a:rPr lang="en-US" dirty="0"/>
              <a:t>ESG</a:t>
            </a:r>
          </a:p>
        </p:txBody>
      </p:sp>
      <p:sp>
        <p:nvSpPr>
          <p:cNvPr id="11" name="TextBox 10"/>
          <p:cNvSpPr txBox="1"/>
          <p:nvPr/>
        </p:nvSpPr>
        <p:spPr>
          <a:xfrm>
            <a:off x="8501857" y="5486400"/>
            <a:ext cx="1333570" cy="369332"/>
          </a:xfrm>
          <a:prstGeom prst="rect">
            <a:avLst/>
          </a:prstGeom>
          <a:noFill/>
        </p:spPr>
        <p:txBody>
          <a:bodyPr wrap="none" rtlCol="0">
            <a:spAutoFit/>
          </a:bodyPr>
          <a:lstStyle/>
          <a:p>
            <a:r>
              <a:rPr lang="en-US" dirty="0"/>
              <a:t>Colored ESG</a:t>
            </a:r>
          </a:p>
        </p:txBody>
      </p:sp>
      <p:sp>
        <p:nvSpPr>
          <p:cNvPr id="12" name="TextBox 11"/>
          <p:cNvSpPr txBox="1"/>
          <p:nvPr/>
        </p:nvSpPr>
        <p:spPr>
          <a:xfrm>
            <a:off x="8746892" y="6230931"/>
            <a:ext cx="843501" cy="369332"/>
          </a:xfrm>
          <a:prstGeom prst="rect">
            <a:avLst/>
          </a:prstGeom>
          <a:noFill/>
        </p:spPr>
        <p:txBody>
          <a:bodyPr wrap="none" rtlCol="0">
            <a:spAutoFit/>
          </a:bodyPr>
          <a:lstStyle/>
          <a:p>
            <a:r>
              <a:rPr lang="en-US" dirty="0"/>
              <a:t>Uh-oh!</a:t>
            </a:r>
          </a:p>
        </p:txBody>
      </p:sp>
      <p:pic>
        <p:nvPicPr>
          <p:cNvPr id="1026" name="Picture 2" descr="C:\Users\Juan\Dropbox\RA_Juan_Escobedo\2018-Optimal-Mem-bank\Presentation\Figures\ColoredImperf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542" y="2566985"/>
            <a:ext cx="2445471" cy="2514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8144" y="2566985"/>
            <a:ext cx="2445471" cy="2514601"/>
          </a:xfrm>
          <a:prstGeom prst="rect">
            <a:avLst/>
          </a:prstGeom>
        </p:spPr>
      </p:pic>
      <p:sp>
        <p:nvSpPr>
          <p:cNvPr id="6" name="Footer Placeholder 5"/>
          <p:cNvSpPr>
            <a:spLocks noGrp="1"/>
          </p:cNvSpPr>
          <p:nvPr>
            <p:ph type="ftr" sz="quarter" idx="11"/>
          </p:nvPr>
        </p:nvSpPr>
        <p:spPr/>
        <p:txBody>
          <a:bodyPr/>
          <a:lstStyle/>
          <a:p>
            <a:r>
              <a:rPr lang="en-US" smtClean="0"/>
              <a:t>University of Central Florida</a:t>
            </a:r>
            <a:endParaRPr lang="en-US"/>
          </a:p>
        </p:txBody>
      </p:sp>
      <p:sp>
        <p:nvSpPr>
          <p:cNvPr id="13" name="Slide Number Placeholder 12"/>
          <p:cNvSpPr>
            <a:spLocks noGrp="1"/>
          </p:cNvSpPr>
          <p:nvPr>
            <p:ph type="sldNum" sz="quarter" idx="12"/>
          </p:nvPr>
        </p:nvSpPr>
        <p:spPr/>
        <p:txBody>
          <a:bodyPr/>
          <a:lstStyle/>
          <a:p>
            <a:fld id="{02F7D529-E733-439D-970E-6338153ED6D2}" type="slidenum">
              <a:rPr lang="en-US" smtClean="0"/>
              <a:t>17</a:t>
            </a:fld>
            <a:endParaRPr lang="en-US"/>
          </a:p>
        </p:txBody>
      </p:sp>
    </p:spTree>
    <p:extLst>
      <p:ext uri="{BB962C8B-B14F-4D97-AF65-F5344CB8AC3E}">
        <p14:creationId xmlns:p14="http://schemas.microsoft.com/office/powerpoint/2010/main" val="180530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3"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Imperfect stencil</a:t>
            </a:r>
            <a:endParaRPr lang="en-US" dirty="0"/>
          </a:p>
        </p:txBody>
      </p:sp>
      <p:pic>
        <p:nvPicPr>
          <p:cNvPr id="18" name="Picture 2" descr="C:\Users\Juan\Dropbox\RA_Juan_Escobedo\2018-Optimal-Mem-bank\Presentation\Figures\Diagram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327" y="1770186"/>
            <a:ext cx="3811675" cy="333521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6858000" y="1905000"/>
            <a:ext cx="381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6858001" y="1600200"/>
            <a:ext cx="1388457" cy="369332"/>
          </a:xfrm>
          <a:prstGeom prst="rect">
            <a:avLst/>
          </a:prstGeom>
          <a:noFill/>
        </p:spPr>
        <p:txBody>
          <a:bodyPr wrap="none" rtlCol="0">
            <a:spAutoFit/>
          </a:bodyPr>
          <a:lstStyle/>
          <a:p>
            <a:r>
              <a:rPr lang="en-US" dirty="0"/>
              <a:t>Bank conflict</a:t>
            </a:r>
          </a:p>
        </p:txBody>
      </p:sp>
      <p:pic>
        <p:nvPicPr>
          <p:cNvPr id="2051" name="Picture 3" descr="C:\Users\Juan\Dropbox\RA_Juan_Escobedo\2018-Optimal-Mem-bank\Presentation\Figures\ColoredImperf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326" y="1600200"/>
            <a:ext cx="4206240" cy="4325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uan\Dropbox\RA_Juan_Escobedo\2018-Optimal-Mem-bank\Presentation\Figures\Diagram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326" y="1568212"/>
            <a:ext cx="4203240" cy="43891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uan\Dropbox\RA_Juan_Escobedo\2018-Optimal-Mem-bank\Presentation\Figures\Diagram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326" y="1571525"/>
            <a:ext cx="4206240" cy="438912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27" idx="1"/>
          </p:cNvCxnSpPr>
          <p:nvPr/>
        </p:nvCxnSpPr>
        <p:spPr>
          <a:xfrm flipH="1">
            <a:off x="5486402" y="2590801"/>
            <a:ext cx="2629893" cy="11365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a:off x="7239001" y="2590800"/>
            <a:ext cx="905455" cy="20533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H="1">
            <a:off x="5410200" y="2590800"/>
            <a:ext cx="2734256" cy="20533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8116295" y="2406134"/>
            <a:ext cx="1225207" cy="369332"/>
          </a:xfrm>
          <a:prstGeom prst="rect">
            <a:avLst/>
          </a:prstGeom>
          <a:noFill/>
        </p:spPr>
        <p:txBody>
          <a:bodyPr wrap="none" rtlCol="0">
            <a:spAutoFit/>
          </a:bodyPr>
          <a:lstStyle/>
          <a:p>
            <a:r>
              <a:rPr lang="en-US" dirty="0"/>
              <a:t>Candidates</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9440" y="1676401"/>
            <a:ext cx="3283013" cy="3283017"/>
          </a:xfrm>
          <a:prstGeom prst="rect">
            <a:avLst/>
          </a:prstGeom>
        </p:spPr>
      </p:pic>
      <p:cxnSp>
        <p:nvCxnSpPr>
          <p:cNvPr id="35" name="Straight Arrow Connector 34"/>
          <p:cNvCxnSpPr/>
          <p:nvPr/>
        </p:nvCxnSpPr>
        <p:spPr>
          <a:xfrm flipH="1">
            <a:off x="7162800" y="2652355"/>
            <a:ext cx="937406" cy="1164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835354" y="5335716"/>
            <a:ext cx="2911182" cy="369332"/>
          </a:xfrm>
          <a:prstGeom prst="rect">
            <a:avLst/>
          </a:prstGeom>
          <a:noFill/>
        </p:spPr>
        <p:txBody>
          <a:bodyPr wrap="none" rtlCol="0">
            <a:spAutoFit/>
          </a:bodyPr>
          <a:lstStyle/>
          <a:p>
            <a:r>
              <a:rPr lang="en-US" dirty="0"/>
              <a:t>Augmented stencil candidate</a:t>
            </a:r>
          </a:p>
        </p:txBody>
      </p:sp>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4" name="Slide Number Placeholder 3"/>
          <p:cNvSpPr>
            <a:spLocks noGrp="1"/>
          </p:cNvSpPr>
          <p:nvPr>
            <p:ph type="sldNum" sz="quarter" idx="12"/>
          </p:nvPr>
        </p:nvSpPr>
        <p:spPr/>
        <p:txBody>
          <a:bodyPr/>
          <a:lstStyle/>
          <a:p>
            <a:fld id="{02F7D529-E733-439D-970E-6338153ED6D2}" type="slidenum">
              <a:rPr lang="en-US" smtClean="0"/>
              <a:t>18</a:t>
            </a:fld>
            <a:endParaRPr lang="en-US"/>
          </a:p>
        </p:txBody>
      </p:sp>
      <mc:AlternateContent xmlns:mc="http://schemas.openxmlformats.org/markup-compatibility/2006" xmlns:a14="http://schemas.microsoft.com/office/drawing/2010/main">
        <mc:Choice Requires="a14">
          <p:sp>
            <p:nvSpPr>
              <p:cNvPr id="5" name="Rectangle 4"/>
              <p:cNvSpPr/>
              <p:nvPr/>
            </p:nvSpPr>
            <p:spPr>
              <a:xfrm>
                <a:off x="3685273" y="5965030"/>
                <a:ext cx="5211344" cy="523220"/>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𝜒</m:t>
                      </m:r>
                      <m:d>
                        <m:dPr>
                          <m:ctrlPr>
                            <a:rPr lang="en-US" sz="2800" i="1">
                              <a:latin typeface="Cambria Math" panose="02040503050406030204" pitchFamily="18" charset="0"/>
                            </a:rPr>
                          </m:ctrlPr>
                        </m:dPr>
                        <m:e>
                          <m:r>
                            <m:rPr>
                              <m:nor/>
                            </m:rPr>
                            <a:rPr lang="en-US" sz="2800">
                              <a:latin typeface="Cambria Math" panose="02040503050406030204" pitchFamily="18" charset="0"/>
                            </a:rPr>
                            <m:t>ESG</m:t>
                          </m:r>
                        </m:e>
                      </m:d>
                      <m:r>
                        <a:rPr lang="en-US" sz="2800" b="0" i="1" smtClean="0">
                          <a:latin typeface="Cambria Math" panose="02040503050406030204" pitchFamily="18" charset="0"/>
                        </a:rPr>
                        <m:t>=6</m:t>
                      </m:r>
                      <m:r>
                        <a:rPr lang="en-US" sz="2800" i="1">
                          <a:latin typeface="Cambria Math" panose="02040503050406030204" pitchFamily="18" charset="0"/>
                        </a:rPr>
                        <m:t>&gt;</m:t>
                      </m:r>
                      <m:r>
                        <a:rPr lang="en-US" sz="2800" i="1">
                          <a:latin typeface="Cambria Math" panose="02040503050406030204" pitchFamily="18" charset="0"/>
                        </a:rPr>
                        <m:t>𝜔</m:t>
                      </m:r>
                      <m:d>
                        <m:dPr>
                          <m:ctrlPr>
                            <a:rPr lang="en-US" sz="2800" i="1">
                              <a:latin typeface="Cambria Math" panose="02040503050406030204" pitchFamily="18" charset="0"/>
                            </a:rPr>
                          </m:ctrlPr>
                        </m:dPr>
                        <m:e>
                          <m:r>
                            <m:rPr>
                              <m:nor/>
                            </m:rPr>
                            <a:rPr lang="en-US" sz="2800">
                              <a:latin typeface="Cambria Math" panose="02040503050406030204" pitchFamily="18" charset="0"/>
                            </a:rPr>
                            <m:t>ESG</m:t>
                          </m:r>
                        </m:e>
                      </m:d>
                      <m:r>
                        <a:rPr lang="en-US" sz="2800" b="0" i="1" smtClean="0">
                          <a:latin typeface="Cambria Math" panose="02040503050406030204" pitchFamily="18" charset="0"/>
                        </a:rPr>
                        <m:t>=5</m:t>
                      </m:r>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3685273" y="5965030"/>
                <a:ext cx="5211344" cy="52322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4737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500"/>
                                        <p:tgtEl>
                                          <p:spTgt spid="20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fade">
                                      <p:cBhvr>
                                        <p:cTn id="40" dur="500"/>
                                        <p:tgtEl>
                                          <p:spTgt spid="2053"/>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8"/>
                                        </p:tgtEl>
                                      </p:cBhvr>
                                    </p:animEffect>
                                    <p:set>
                                      <p:cBhvr>
                                        <p:cTn id="66" dur="1" fill="hold">
                                          <p:stCondLst>
                                            <p:cond delay="499"/>
                                          </p:stCondLst>
                                        </p:cTn>
                                        <p:tgtEl>
                                          <p:spTgt spid="2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051"/>
                                        </p:tgtEl>
                                      </p:cBhvr>
                                    </p:animEffect>
                                    <p:set>
                                      <p:cBhvr>
                                        <p:cTn id="81" dur="1" fill="hold">
                                          <p:stCondLst>
                                            <p:cond delay="499"/>
                                          </p:stCondLst>
                                        </p:cTn>
                                        <p:tgtEl>
                                          <p:spTgt spid="205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052"/>
                                        </p:tgtEl>
                                      </p:cBhvr>
                                    </p:animEffect>
                                    <p:set>
                                      <p:cBhvr>
                                        <p:cTn id="84" dur="1" fill="hold">
                                          <p:stCondLst>
                                            <p:cond delay="499"/>
                                          </p:stCondLst>
                                        </p:cTn>
                                        <p:tgtEl>
                                          <p:spTgt spid="205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053"/>
                                        </p:tgtEl>
                                      </p:cBhvr>
                                    </p:animEffect>
                                    <p:set>
                                      <p:cBhvr>
                                        <p:cTn id="87" dur="1" fill="hold">
                                          <p:stCondLst>
                                            <p:cond delay="499"/>
                                          </p:stCondLst>
                                        </p:cTn>
                                        <p:tgtEl>
                                          <p:spTgt spid="205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8"/>
                                        </p:tgtEl>
                                      </p:cBhvr>
                                    </p:animEffect>
                                    <p:set>
                                      <p:cBhvr>
                                        <p:cTn id="96" dur="1" fill="hold">
                                          <p:stCondLst>
                                            <p:cond delay="499"/>
                                          </p:stCondLst>
                                        </p:cTn>
                                        <p:tgtEl>
                                          <p:spTgt spid="28"/>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5"/>
                                        </p:tgtEl>
                                      </p:cBhvr>
                                    </p:animEffect>
                                    <p:set>
                                      <p:cBhvr>
                                        <p:cTn id="99" dur="1" fill="hold">
                                          <p:stCondLst>
                                            <p:cond delay="499"/>
                                          </p:stCondLst>
                                        </p:cTn>
                                        <p:tgtEl>
                                          <p:spTgt spid="3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5"/>
                                        </p:tgtEl>
                                      </p:cBhvr>
                                    </p:animEffect>
                                    <p:set>
                                      <p:cBhvr>
                                        <p:cTn id="102" dur="1" fill="hold">
                                          <p:stCondLst>
                                            <p:cond delay="499"/>
                                          </p:stCondLst>
                                        </p:cTn>
                                        <p:tgtEl>
                                          <p:spTgt spid="35"/>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27"/>
                                        </p:tgtEl>
                                      </p:cBhvr>
                                    </p:animEffect>
                                    <p:set>
                                      <p:cBhvr>
                                        <p:cTn id="105" dur="1" fill="hold">
                                          <p:stCondLst>
                                            <p:cond delay="499"/>
                                          </p:stCondLst>
                                        </p:cTn>
                                        <p:tgtEl>
                                          <p:spTgt spid="27"/>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par>
                                <p:cTn id="114" presetID="10" presetClass="entr" presetSubtype="0" fill="hold" nodeType="with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fade">
                                      <p:cBhvr>
                                        <p:cTn id="1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0" grpId="2"/>
      <p:bldP spid="27" grpId="0"/>
      <p:bldP spid="27" grpId="1"/>
      <p:bldP spid="27" grpId="2"/>
      <p:bldP spid="37" grpId="0"/>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Imperfect stencil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989217"/>
            <a:ext cx="1295400" cy="12954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347640"/>
            <a:ext cx="2295750" cy="24579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199" y="2347640"/>
            <a:ext cx="2295751" cy="2457994"/>
          </a:xfrm>
          <a:prstGeom prst="rect">
            <a:avLst/>
          </a:prstGeom>
        </p:spPr>
      </p:pic>
      <p:sp>
        <p:nvSpPr>
          <p:cNvPr id="7" name="Right Arrow 6"/>
          <p:cNvSpPr/>
          <p:nvPr/>
        </p:nvSpPr>
        <p:spPr>
          <a:xfrm>
            <a:off x="3671231" y="3491660"/>
            <a:ext cx="609600" cy="2905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ight Arrow 7"/>
          <p:cNvSpPr/>
          <p:nvPr/>
        </p:nvSpPr>
        <p:spPr>
          <a:xfrm>
            <a:off x="6900974" y="3497103"/>
            <a:ext cx="609600" cy="2905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p:cNvSpPr/>
              <p:nvPr/>
            </p:nvSpPr>
            <p:spPr>
              <a:xfrm>
                <a:off x="7665718" y="5575854"/>
                <a:ext cx="23721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𝜒</m:t>
                      </m:r>
                      <m:d>
                        <m:dPr>
                          <m:ctrlPr>
                            <a:rPr lang="en-US" i="1">
                              <a:latin typeface="Cambria Math" panose="02040503050406030204" pitchFamily="18" charset="0"/>
                            </a:rPr>
                          </m:ctrlPr>
                        </m:dPr>
                        <m:e>
                          <m:r>
                            <m:rPr>
                              <m:nor/>
                            </m:rPr>
                            <a:rPr lang="en-US">
                              <a:latin typeface="Cambria Math" panose="02040503050406030204" pitchFamily="18" charset="0"/>
                            </a:rPr>
                            <m:t>G</m:t>
                          </m:r>
                        </m:e>
                      </m:d>
                      <m:r>
                        <a:rPr lang="en-US" i="1">
                          <a:latin typeface="Cambria Math" panose="02040503050406030204" pitchFamily="18" charset="0"/>
                        </a:rPr>
                        <m:t>=6=</m:t>
                      </m:r>
                      <m:r>
                        <a:rPr lang="en-US" i="1">
                          <a:latin typeface="Cambria Math" panose="02040503050406030204" pitchFamily="18" charset="0"/>
                        </a:rPr>
                        <m:t>𝜔</m:t>
                      </m:r>
                      <m:d>
                        <m:dPr>
                          <m:ctrlPr>
                            <a:rPr lang="en-US" i="1">
                              <a:latin typeface="Cambria Math" panose="02040503050406030204" pitchFamily="18" charset="0"/>
                            </a:rPr>
                          </m:ctrlPr>
                        </m:dPr>
                        <m:e>
                          <m:r>
                            <m:rPr>
                              <m:nor/>
                            </m:rPr>
                            <a:rPr lang="en-US">
                              <a:latin typeface="Cambria Math" panose="02040503050406030204" pitchFamily="18" charset="0"/>
                            </a:rPr>
                            <m:t>G</m:t>
                          </m:r>
                        </m:e>
                      </m:d>
                      <m:r>
                        <a:rPr lang="en-US" i="1">
                          <a:latin typeface="Cambria Math" panose="02040503050406030204" pitchFamily="18" charset="0"/>
                        </a:rPr>
                        <m:t>=6</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7665718" y="5575854"/>
                <a:ext cx="2372124" cy="369332"/>
              </a:xfrm>
              <a:prstGeom prst="rect">
                <a:avLst/>
              </a:prstGeom>
              <a:blipFill rotWithShape="0">
                <a:blip r:embed="rId6"/>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008706" y="5951820"/>
                <a:ext cx="15424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atin typeface="Cambria Math" panose="02040503050406030204" pitchFamily="18" charset="0"/>
                        </a:rPr>
                        <m:t>We</m:t>
                      </m:r>
                      <m:r>
                        <m:rPr>
                          <m:nor/>
                        </m:rPr>
                        <a:rPr lang="en-US">
                          <a:latin typeface="Cambria Math" panose="02040503050406030204" pitchFamily="18" charset="0"/>
                        </a:rPr>
                        <m:t> </m:t>
                      </m:r>
                      <m:r>
                        <m:rPr>
                          <m:nor/>
                        </m:rPr>
                        <a:rPr lang="en-US">
                          <a:latin typeface="Cambria Math" panose="02040503050406030204" pitchFamily="18" charset="0"/>
                        </a:rPr>
                        <m:t>are</m:t>
                      </m:r>
                      <m:r>
                        <m:rPr>
                          <m:nor/>
                        </m:rPr>
                        <a:rPr lang="en-US">
                          <a:latin typeface="Cambria Math" panose="02040503050406030204" pitchFamily="18" charset="0"/>
                        </a:rPr>
                        <m:t> </m:t>
                      </m:r>
                      <m:r>
                        <m:rPr>
                          <m:nor/>
                        </m:rPr>
                        <a:rPr lang="en-US">
                          <a:latin typeface="Cambria Math" panose="02040503050406030204" pitchFamily="18" charset="0"/>
                        </a:rPr>
                        <m:t>done</m:t>
                      </m:r>
                      <m:r>
                        <m:rPr>
                          <m:nor/>
                        </m:rPr>
                        <a:rPr lang="en-US">
                          <a:latin typeface="Cambria Math" panose="02040503050406030204" pitchFamily="18" charset="0"/>
                        </a:rPr>
                        <m:t>!</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008706" y="5951820"/>
                <a:ext cx="1542410"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813785" y="5188234"/>
                <a:ext cx="20874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atin typeface="Cambria Math" panose="02040503050406030204" pitchFamily="18" charset="0"/>
                        </a:rPr>
                        <m:t>Augmented</m:t>
                      </m:r>
                      <m:r>
                        <m:rPr>
                          <m:nor/>
                        </m:rPr>
                        <a:rPr lang="en-US">
                          <a:latin typeface="Cambria Math" panose="02040503050406030204" pitchFamily="18" charset="0"/>
                        </a:rPr>
                        <m:t> </m:t>
                      </m:r>
                      <m:r>
                        <m:rPr>
                          <m:nor/>
                        </m:rPr>
                        <a:rPr lang="en-US">
                          <a:latin typeface="Cambria Math" panose="02040503050406030204" pitchFamily="18" charset="0"/>
                        </a:rPr>
                        <m:t>Stencil</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13785" y="5188234"/>
                <a:ext cx="2087430" cy="369332"/>
              </a:xfrm>
              <a:prstGeom prst="rect">
                <a:avLst/>
              </a:prstGeom>
              <a:blipFill rotWithShape="0">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23760" y="5181601"/>
                <a:ext cx="208743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atin typeface="Cambria Math" panose="02040503050406030204" pitchFamily="18" charset="0"/>
                        </a:rPr>
                        <m:t>ESG</m:t>
                      </m:r>
                      <m:r>
                        <m:rPr>
                          <m:nor/>
                        </m:rPr>
                        <a:rPr lang="en-US">
                          <a:latin typeface="Cambria Math" panose="02040503050406030204" pitchFamily="18" charset="0"/>
                        </a:rPr>
                        <m:t> </m:t>
                      </m:r>
                      <m:r>
                        <m:rPr>
                          <m:nor/>
                        </m:rPr>
                        <a:rPr lang="en-US">
                          <a:latin typeface="Cambria Math" panose="02040503050406030204" pitchFamily="18" charset="0"/>
                        </a:rPr>
                        <m:t>of</m:t>
                      </m:r>
                    </m:oMath>
                  </m:oMathPara>
                </a14:m>
                <a:endParaRPr lang="en-US"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US">
                          <a:latin typeface="Cambria Math" panose="02040503050406030204" pitchFamily="18" charset="0"/>
                        </a:rPr>
                        <m:t>Augmented</m:t>
                      </m:r>
                      <m:r>
                        <m:rPr>
                          <m:nor/>
                        </m:rPr>
                        <a:rPr lang="en-US">
                          <a:latin typeface="Cambria Math" panose="02040503050406030204" pitchFamily="18" charset="0"/>
                        </a:rPr>
                        <m:t> </m:t>
                      </m:r>
                      <m:r>
                        <m:rPr>
                          <m:nor/>
                        </m:rPr>
                        <a:rPr lang="en-US">
                          <a:latin typeface="Cambria Math" panose="02040503050406030204" pitchFamily="18" charset="0"/>
                        </a:rPr>
                        <m:t>Stencil</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523760" y="5181601"/>
                <a:ext cx="2087430" cy="646331"/>
              </a:xfrm>
              <a:prstGeom prst="rect">
                <a:avLst/>
              </a:prstGeom>
              <a:blipFill rotWithShape="0">
                <a:blip r:embed="rId9"/>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119355" y="5188311"/>
                <a:ext cx="14494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Colored</m:t>
                      </m:r>
                      <m:r>
                        <a:rPr lang="en-US">
                          <a:latin typeface="Cambria Math" panose="02040503050406030204" pitchFamily="18" charset="0"/>
                        </a:rPr>
                        <m:t> </m:t>
                      </m:r>
                      <m:r>
                        <m:rPr>
                          <m:sty m:val="p"/>
                        </m:rPr>
                        <a:rPr lang="en-US">
                          <a:latin typeface="Cambria Math" panose="02040503050406030204" pitchFamily="18" charset="0"/>
                        </a:rPr>
                        <m:t>ESG</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8119355" y="5188311"/>
                <a:ext cx="1449436" cy="369332"/>
              </a:xfrm>
              <a:prstGeom prst="rect">
                <a:avLst/>
              </a:prstGeom>
              <a:blipFill rotWithShape="0">
                <a:blip r:embed="rId10"/>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14" name="Slide Number Placeholder 13"/>
          <p:cNvSpPr>
            <a:spLocks noGrp="1"/>
          </p:cNvSpPr>
          <p:nvPr>
            <p:ph type="sldNum" sz="quarter" idx="12"/>
          </p:nvPr>
        </p:nvSpPr>
        <p:spPr/>
        <p:txBody>
          <a:bodyPr/>
          <a:lstStyle/>
          <a:p>
            <a:fld id="{02F7D529-E733-439D-970E-6338153ED6D2}" type="slidenum">
              <a:rPr lang="en-US" smtClean="0"/>
              <a:t>19</a:t>
            </a:fld>
            <a:endParaRPr lang="en-US"/>
          </a:p>
        </p:txBody>
      </p:sp>
    </p:spTree>
    <p:extLst>
      <p:ext uri="{BB962C8B-B14F-4D97-AF65-F5344CB8AC3E}">
        <p14:creationId xmlns:p14="http://schemas.microsoft.com/office/powerpoint/2010/main" val="36123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71975" y="2010123"/>
            <a:ext cx="4038600" cy="335215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400000">
            <a:off x="1044519" y="2458184"/>
            <a:ext cx="4894659" cy="3312090"/>
          </a:xfrm>
        </p:spPr>
      </p:pic>
      <p:sp>
        <p:nvSpPr>
          <p:cNvPr id="2" name="Title 1"/>
          <p:cNvSpPr>
            <a:spLocks noGrp="1"/>
          </p:cNvSpPr>
          <p:nvPr>
            <p:ph type="title"/>
          </p:nvPr>
        </p:nvSpPr>
        <p:spPr>
          <a:xfrm>
            <a:off x="0" y="0"/>
            <a:ext cx="12192000" cy="1417638"/>
          </a:xfrm>
        </p:spPr>
        <p:txBody>
          <a:bodyPr>
            <a:normAutofit/>
          </a:bodyPr>
          <a:lstStyle/>
          <a:p>
            <a:r>
              <a:rPr lang="en-US" sz="3600" u="sng" dirty="0"/>
              <a:t>HLS: </a:t>
            </a:r>
            <a:r>
              <a:rPr lang="en-US" sz="3600" u="sng" dirty="0" smtClean="0"/>
              <a:t>Memory </a:t>
            </a:r>
            <a:r>
              <a:rPr lang="en-US" sz="3600" u="sng" dirty="0"/>
              <a:t>Access </a:t>
            </a:r>
            <a:r>
              <a:rPr lang="en-US" sz="3600" u="sng" dirty="0" smtClean="0"/>
              <a:t>Parallelization </a:t>
            </a:r>
            <a:r>
              <a:rPr lang="en-US" sz="3600" u="sng" smtClean="0"/>
              <a:t>is Essential</a:t>
            </a:r>
            <a:endParaRPr lang="en-US" sz="3600" u="sng" dirty="0"/>
          </a:p>
        </p:txBody>
      </p:sp>
      <p:sp>
        <p:nvSpPr>
          <p:cNvPr id="6" name="Right Arrow 5"/>
          <p:cNvSpPr/>
          <p:nvPr/>
        </p:nvSpPr>
        <p:spPr>
          <a:xfrm>
            <a:off x="5588606" y="3651403"/>
            <a:ext cx="1285879" cy="60902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TextBox 7"/>
          <p:cNvSpPr txBox="1"/>
          <p:nvPr/>
        </p:nvSpPr>
        <p:spPr>
          <a:xfrm>
            <a:off x="2337341" y="4263976"/>
            <a:ext cx="725396" cy="338554"/>
          </a:xfrm>
          <a:prstGeom prst="rect">
            <a:avLst/>
          </a:prstGeom>
          <a:noFill/>
        </p:spPr>
        <p:txBody>
          <a:bodyPr wrap="square" rtlCol="0">
            <a:spAutoFit/>
          </a:bodyPr>
          <a:lstStyle/>
          <a:p>
            <a:r>
              <a:rPr lang="en-US" sz="1600" dirty="0" smtClean="0"/>
              <a:t>M </a:t>
            </a:r>
            <a:r>
              <a:rPr lang="en-US" sz="1600" dirty="0"/>
              <a:t>B/s</a:t>
            </a:r>
          </a:p>
        </p:txBody>
      </p:sp>
      <p:sp>
        <p:nvSpPr>
          <p:cNvPr id="9" name="TextBox 8"/>
          <p:cNvSpPr txBox="1"/>
          <p:nvPr/>
        </p:nvSpPr>
        <p:spPr>
          <a:xfrm>
            <a:off x="3564275" y="4325102"/>
            <a:ext cx="753139" cy="338554"/>
          </a:xfrm>
          <a:prstGeom prst="rect">
            <a:avLst/>
          </a:prstGeom>
          <a:noFill/>
        </p:spPr>
        <p:txBody>
          <a:bodyPr wrap="square" rtlCol="0">
            <a:spAutoFit/>
          </a:bodyPr>
          <a:lstStyle/>
          <a:p>
            <a:r>
              <a:rPr lang="en-US" sz="1600" dirty="0"/>
              <a:t>M B/s</a:t>
            </a:r>
          </a:p>
        </p:txBody>
      </p:sp>
      <p:sp>
        <p:nvSpPr>
          <p:cNvPr id="10" name="TextBox 9"/>
          <p:cNvSpPr txBox="1"/>
          <p:nvPr/>
        </p:nvSpPr>
        <p:spPr>
          <a:xfrm>
            <a:off x="4636728" y="4177637"/>
            <a:ext cx="725396" cy="338554"/>
          </a:xfrm>
          <a:prstGeom prst="rect">
            <a:avLst/>
          </a:prstGeom>
          <a:noFill/>
        </p:spPr>
        <p:txBody>
          <a:bodyPr wrap="square" rtlCol="0">
            <a:spAutoFit/>
          </a:bodyPr>
          <a:lstStyle/>
          <a:p>
            <a:r>
              <a:rPr lang="en-US" sz="1600" dirty="0"/>
              <a:t>M B/s</a:t>
            </a:r>
          </a:p>
        </p:txBody>
      </p:sp>
      <p:sp>
        <p:nvSpPr>
          <p:cNvPr id="13" name="TextBox 12"/>
          <p:cNvSpPr txBox="1"/>
          <p:nvPr/>
        </p:nvSpPr>
        <p:spPr>
          <a:xfrm>
            <a:off x="7791551" y="4417636"/>
            <a:ext cx="893960" cy="338554"/>
          </a:xfrm>
          <a:prstGeom prst="rect">
            <a:avLst/>
          </a:prstGeom>
          <a:noFill/>
        </p:spPr>
        <p:txBody>
          <a:bodyPr wrap="square" rtlCol="0">
            <a:spAutoFit/>
          </a:bodyPr>
          <a:lstStyle/>
          <a:p>
            <a:r>
              <a:rPr lang="en-US" sz="1600" dirty="0"/>
              <a:t>M B/s</a:t>
            </a:r>
          </a:p>
        </p:txBody>
      </p:sp>
      <p:sp>
        <p:nvSpPr>
          <p:cNvPr id="14" name="TextBox 13"/>
          <p:cNvSpPr txBox="1"/>
          <p:nvPr/>
        </p:nvSpPr>
        <p:spPr>
          <a:xfrm>
            <a:off x="9025388" y="4434015"/>
            <a:ext cx="844137" cy="338554"/>
          </a:xfrm>
          <a:prstGeom prst="rect">
            <a:avLst/>
          </a:prstGeom>
          <a:noFill/>
        </p:spPr>
        <p:txBody>
          <a:bodyPr wrap="square" rtlCol="0">
            <a:spAutoFit/>
          </a:bodyPr>
          <a:lstStyle/>
          <a:p>
            <a:r>
              <a:rPr lang="en-US" sz="1600" dirty="0"/>
              <a:t>M B/s</a:t>
            </a:r>
          </a:p>
        </p:txBody>
      </p:sp>
      <p:sp>
        <p:nvSpPr>
          <p:cNvPr id="15" name="TextBox 14"/>
          <p:cNvSpPr txBox="1"/>
          <p:nvPr/>
        </p:nvSpPr>
        <p:spPr>
          <a:xfrm>
            <a:off x="10262348" y="4308647"/>
            <a:ext cx="809606" cy="338554"/>
          </a:xfrm>
          <a:prstGeom prst="rect">
            <a:avLst/>
          </a:prstGeom>
          <a:noFill/>
        </p:spPr>
        <p:txBody>
          <a:bodyPr wrap="square" rtlCol="0">
            <a:spAutoFit/>
          </a:bodyPr>
          <a:lstStyle/>
          <a:p>
            <a:r>
              <a:rPr lang="en-US" sz="1600" dirty="0"/>
              <a:t>M B/s</a:t>
            </a:r>
          </a:p>
        </p:txBody>
      </p:sp>
      <mc:AlternateContent xmlns:mc="http://schemas.openxmlformats.org/markup-compatibility/2006" xmlns:a14="http://schemas.microsoft.com/office/drawing/2010/main">
        <mc:Choice Requires="a14">
          <p:sp>
            <p:nvSpPr>
              <p:cNvPr id="16" name="TextBox 15"/>
              <p:cNvSpPr txBox="1"/>
              <p:nvPr/>
            </p:nvSpPr>
            <p:spPr>
              <a:xfrm>
                <a:off x="3491847" y="5347367"/>
                <a:ext cx="1615878" cy="338554"/>
              </a:xfrm>
              <a:prstGeom prst="rect">
                <a:avLst/>
              </a:prstGeom>
              <a:noFill/>
            </p:spPr>
            <p:txBody>
              <a:bodyPr wrap="square" rtlCol="0">
                <a:spAutoFit/>
              </a:bodyPr>
              <a:lstStyle/>
              <a:p>
                <a:r>
                  <a:rPr lang="en-US" sz="1600" dirty="0"/>
                  <a:t>K</a:t>
                </a:r>
                <a14:m>
                  <m:oMath xmlns:m="http://schemas.openxmlformats.org/officeDocument/2006/math">
                    <m:r>
                      <a:rPr lang="en-US" sz="1600" i="1">
                        <a:latin typeface="Cambria Math" panose="02040503050406030204" pitchFamily="18" charset="0"/>
                      </a:rPr>
                      <m:t>⋅</m:t>
                    </m:r>
                  </m:oMath>
                </a14:m>
                <a:r>
                  <a:rPr lang="en-US" sz="1600" dirty="0"/>
                  <a:t>M B/s &lt;&lt; BW</a:t>
                </a:r>
              </a:p>
            </p:txBody>
          </p:sp>
        </mc:Choice>
        <mc:Fallback xmlns="">
          <p:sp>
            <p:nvSpPr>
              <p:cNvPr id="16" name="TextBox 15"/>
              <p:cNvSpPr txBox="1">
                <a:spLocks noRot="1" noChangeAspect="1" noMove="1" noResize="1" noEditPoints="1" noAdjustHandles="1" noChangeArrowheads="1" noChangeShapeType="1" noTextEdit="1"/>
              </p:cNvSpPr>
              <p:nvPr/>
            </p:nvSpPr>
            <p:spPr>
              <a:xfrm>
                <a:off x="3491847" y="5347367"/>
                <a:ext cx="1615878" cy="338554"/>
              </a:xfrm>
              <a:prstGeom prst="rect">
                <a:avLst/>
              </a:prstGeom>
              <a:blipFill rotWithShape="0">
                <a:blip r:embed="rId5"/>
                <a:stretch>
                  <a:fillRect l="-2264" t="-5357" b="-21429"/>
                </a:stretch>
              </a:blipFill>
            </p:spPr>
            <p:txBody>
              <a:bodyPr/>
              <a:lstStyle/>
              <a:p>
                <a:r>
                  <a:rPr lang="en-US">
                    <a:noFill/>
                  </a:rPr>
                  <a:t> </a:t>
                </a:r>
              </a:p>
            </p:txBody>
          </p:sp>
        </mc:Fallback>
      </mc:AlternateContent>
      <p:sp>
        <p:nvSpPr>
          <p:cNvPr id="17" name="TextBox 16"/>
          <p:cNvSpPr txBox="1"/>
          <p:nvPr/>
        </p:nvSpPr>
        <p:spPr>
          <a:xfrm>
            <a:off x="2863374" y="5899110"/>
            <a:ext cx="1256947" cy="461665"/>
          </a:xfrm>
          <a:prstGeom prst="rect">
            <a:avLst/>
          </a:prstGeom>
          <a:noFill/>
        </p:spPr>
        <p:txBody>
          <a:bodyPr wrap="none" rtlCol="0">
            <a:spAutoFit/>
          </a:bodyPr>
          <a:lstStyle/>
          <a:p>
            <a:r>
              <a:rPr lang="en-US" sz="2400" dirty="0"/>
              <a:t>Memory</a:t>
            </a:r>
          </a:p>
        </p:txBody>
      </p:sp>
      <p:sp>
        <p:nvSpPr>
          <p:cNvPr id="18" name="TextBox 17"/>
          <p:cNvSpPr txBox="1"/>
          <p:nvPr/>
        </p:nvSpPr>
        <p:spPr>
          <a:xfrm>
            <a:off x="7538116" y="5065043"/>
            <a:ext cx="506870" cy="461665"/>
          </a:xfrm>
          <a:prstGeom prst="rect">
            <a:avLst/>
          </a:prstGeom>
          <a:noFill/>
        </p:spPr>
        <p:txBody>
          <a:bodyPr wrap="none" rtlCol="0">
            <a:spAutoFit/>
          </a:bodyPr>
          <a:lstStyle/>
          <a:p>
            <a:r>
              <a:rPr lang="en-US" sz="2400" dirty="0"/>
              <a:t>B1</a:t>
            </a:r>
          </a:p>
        </p:txBody>
      </p:sp>
      <p:sp>
        <p:nvSpPr>
          <p:cNvPr id="20" name="TextBox 19"/>
          <p:cNvSpPr txBox="1"/>
          <p:nvPr/>
        </p:nvSpPr>
        <p:spPr>
          <a:xfrm>
            <a:off x="8768747" y="5038361"/>
            <a:ext cx="513282" cy="461665"/>
          </a:xfrm>
          <a:prstGeom prst="rect">
            <a:avLst/>
          </a:prstGeom>
          <a:noFill/>
        </p:spPr>
        <p:txBody>
          <a:bodyPr wrap="none" rtlCol="0">
            <a:spAutoFit/>
          </a:bodyPr>
          <a:lstStyle/>
          <a:p>
            <a:r>
              <a:rPr lang="en-US" sz="2400" dirty="0" err="1"/>
              <a:t>Bn</a:t>
            </a:r>
            <a:endParaRPr lang="en-US" sz="2400" dirty="0"/>
          </a:p>
        </p:txBody>
      </p:sp>
      <p:sp>
        <p:nvSpPr>
          <p:cNvPr id="21" name="TextBox 20"/>
          <p:cNvSpPr txBox="1"/>
          <p:nvPr/>
        </p:nvSpPr>
        <p:spPr>
          <a:xfrm>
            <a:off x="9927931" y="5065042"/>
            <a:ext cx="668834" cy="461665"/>
          </a:xfrm>
          <a:prstGeom prst="rect">
            <a:avLst/>
          </a:prstGeom>
          <a:noFill/>
        </p:spPr>
        <p:txBody>
          <a:bodyPr wrap="square" rtlCol="0">
            <a:spAutoFit/>
          </a:bodyPr>
          <a:lstStyle/>
          <a:p>
            <a:r>
              <a:rPr lang="en-US" sz="2400" dirty="0"/>
              <a:t>Bk</a:t>
            </a:r>
          </a:p>
        </p:txBody>
      </p:sp>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4" name="Slide Number Placeholder 3"/>
          <p:cNvSpPr>
            <a:spLocks noGrp="1"/>
          </p:cNvSpPr>
          <p:nvPr>
            <p:ph type="sldNum" sz="quarter" idx="12"/>
          </p:nvPr>
        </p:nvSpPr>
        <p:spPr/>
        <p:txBody>
          <a:bodyPr/>
          <a:lstStyle/>
          <a:p>
            <a:fld id="{02F7D529-E733-439D-970E-6338153ED6D2}" type="slidenum">
              <a:rPr lang="en-US" smtClean="0"/>
              <a:t>2</a:t>
            </a:fld>
            <a:endParaRPr lang="en-US"/>
          </a:p>
        </p:txBody>
      </p:sp>
    </p:spTree>
    <p:extLst>
      <p:ext uri="{BB962C8B-B14F-4D97-AF65-F5344CB8AC3E}">
        <p14:creationId xmlns:p14="http://schemas.microsoft.com/office/powerpoint/2010/main" val="30169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3" grpId="0"/>
      <p:bldP spid="14" grpId="0"/>
      <p:bldP spid="15" grpId="0"/>
      <p:bldP spid="16" grpId="0"/>
      <p:bldP spid="17" grpId="0"/>
      <p:bldP spid="18"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Imperfect stencil</a:t>
            </a:r>
            <a:endParaRPr lang="en-US" dirty="0"/>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111" y="3124200"/>
            <a:ext cx="2771775" cy="2924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112" y="1417638"/>
            <a:ext cx="5057775" cy="4638675"/>
          </a:xfrm>
          <a:prstGeom prst="rect">
            <a:avLst/>
          </a:prstGeom>
        </p:spPr>
      </p:pic>
    </p:spTree>
    <p:extLst>
      <p:ext uri="{BB962C8B-B14F-4D97-AF65-F5344CB8AC3E}">
        <p14:creationId xmlns:p14="http://schemas.microsoft.com/office/powerpoint/2010/main" val="198986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Algorithm flow and Experimental Setup</a:t>
            </a:r>
            <a:endParaRPr lang="en-US" u="sng" dirty="0"/>
          </a:p>
        </p:txBody>
      </p:sp>
      <p:sp>
        <p:nvSpPr>
          <p:cNvPr id="4" name="Flowchart: Decision 3"/>
          <p:cNvSpPr/>
          <p:nvPr/>
        </p:nvSpPr>
        <p:spPr>
          <a:xfrm>
            <a:off x="7741921" y="2205444"/>
            <a:ext cx="1676400" cy="762000"/>
          </a:xfrm>
          <a:prstGeom prst="flowChartDecisi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ESG is WP?</a:t>
            </a:r>
          </a:p>
        </p:txBody>
      </p:sp>
      <p:sp>
        <p:nvSpPr>
          <p:cNvPr id="5" name="Flowchart: Data 4"/>
          <p:cNvSpPr/>
          <p:nvPr/>
        </p:nvSpPr>
        <p:spPr>
          <a:xfrm>
            <a:off x="1676401" y="2281644"/>
            <a:ext cx="1334589" cy="612648"/>
          </a:xfrm>
          <a:prstGeom prst="flowChartInputOutpu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Stencil</a:t>
            </a:r>
          </a:p>
        </p:txBody>
      </p:sp>
      <p:sp>
        <p:nvSpPr>
          <p:cNvPr id="6" name="Flowchart: Process 5"/>
          <p:cNvSpPr/>
          <p:nvPr/>
        </p:nvSpPr>
        <p:spPr>
          <a:xfrm>
            <a:off x="3657600" y="2281644"/>
            <a:ext cx="1012372" cy="612648"/>
          </a:xfrm>
          <a:prstGeom prst="flowChartProcess">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Obtain ESG</a:t>
            </a:r>
          </a:p>
        </p:txBody>
      </p:sp>
      <p:sp>
        <p:nvSpPr>
          <p:cNvPr id="7" name="Flowchart: Predefined Process 6"/>
          <p:cNvSpPr/>
          <p:nvPr/>
        </p:nvSpPr>
        <p:spPr>
          <a:xfrm>
            <a:off x="5342709" y="2280120"/>
            <a:ext cx="1676400" cy="612648"/>
          </a:xfrm>
          <a:prstGeom prst="flowChartPredefinedProcess">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Optimally color ESG</a:t>
            </a:r>
          </a:p>
        </p:txBody>
      </p:sp>
      <p:sp>
        <p:nvSpPr>
          <p:cNvPr id="8" name="Flowchart: Process 7"/>
          <p:cNvSpPr/>
          <p:nvPr/>
        </p:nvSpPr>
        <p:spPr>
          <a:xfrm>
            <a:off x="4720047" y="3360615"/>
            <a:ext cx="1132115" cy="612648"/>
          </a:xfrm>
          <a:prstGeom prst="flowChartProcess">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Augment stencil</a:t>
            </a:r>
          </a:p>
        </p:txBody>
      </p:sp>
      <p:sp>
        <p:nvSpPr>
          <p:cNvPr id="9" name="Flowchart: Process 8"/>
          <p:cNvSpPr/>
          <p:nvPr/>
        </p:nvSpPr>
        <p:spPr>
          <a:xfrm>
            <a:off x="8686800" y="3907657"/>
            <a:ext cx="1676400" cy="772015"/>
          </a:xfrm>
          <a:prstGeom prst="flowChartProcess">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Obtain bank and offset LUT</a:t>
            </a:r>
          </a:p>
        </p:txBody>
      </p:sp>
      <p:sp>
        <p:nvSpPr>
          <p:cNvPr id="10" name="Flowchart: Process 9"/>
          <p:cNvSpPr/>
          <p:nvPr/>
        </p:nvSpPr>
        <p:spPr>
          <a:xfrm>
            <a:off x="8686800" y="5075811"/>
            <a:ext cx="1676400" cy="772015"/>
          </a:xfrm>
          <a:prstGeom prst="flowChartProcess">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Generate HLS C code</a:t>
            </a:r>
          </a:p>
        </p:txBody>
      </p:sp>
      <p:sp>
        <p:nvSpPr>
          <p:cNvPr id="11" name="Flowchart: Process 10"/>
          <p:cNvSpPr/>
          <p:nvPr/>
        </p:nvSpPr>
        <p:spPr>
          <a:xfrm>
            <a:off x="5323115" y="5075810"/>
            <a:ext cx="1676400" cy="772015"/>
          </a:xfrm>
          <a:prstGeom prst="flowChartProcess">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Generate </a:t>
            </a:r>
            <a:r>
              <a:rPr lang="en-US" dirty="0" smtClean="0">
                <a:solidFill>
                  <a:schemeClr val="tx1"/>
                </a:solidFill>
              </a:rPr>
              <a:t>Verilog </a:t>
            </a:r>
            <a:r>
              <a:rPr lang="en-US" dirty="0">
                <a:solidFill>
                  <a:schemeClr val="tx1"/>
                </a:solidFill>
              </a:rPr>
              <a:t>code</a:t>
            </a:r>
          </a:p>
        </p:txBody>
      </p:sp>
      <p:sp>
        <p:nvSpPr>
          <p:cNvPr id="12" name="Flowchart: Process 11"/>
          <p:cNvSpPr/>
          <p:nvPr/>
        </p:nvSpPr>
        <p:spPr>
          <a:xfrm>
            <a:off x="2050869" y="5075809"/>
            <a:ext cx="1676400" cy="772015"/>
          </a:xfrm>
          <a:prstGeom prst="flowChartProcess">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Synthesize and implement</a:t>
            </a:r>
          </a:p>
        </p:txBody>
      </p:sp>
      <p:cxnSp>
        <p:nvCxnSpPr>
          <p:cNvPr id="20" name="Straight Arrow Connector 19"/>
          <p:cNvCxnSpPr>
            <a:stCxn id="5" idx="5"/>
            <a:endCxn id="6" idx="1"/>
          </p:cNvCxnSpPr>
          <p:nvPr/>
        </p:nvCxnSpPr>
        <p:spPr>
          <a:xfrm>
            <a:off x="2877530" y="2587968"/>
            <a:ext cx="78007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a:stCxn id="6" idx="3"/>
            <a:endCxn id="7" idx="1"/>
          </p:cNvCxnSpPr>
          <p:nvPr/>
        </p:nvCxnSpPr>
        <p:spPr>
          <a:xfrm flipV="1">
            <a:off x="4669973" y="2586444"/>
            <a:ext cx="672737" cy="152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a:stCxn id="7" idx="3"/>
            <a:endCxn id="4" idx="1"/>
          </p:cNvCxnSpPr>
          <p:nvPr/>
        </p:nvCxnSpPr>
        <p:spPr>
          <a:xfrm>
            <a:off x="7019109" y="2586444"/>
            <a:ext cx="72281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Elbow Connector 26"/>
          <p:cNvCxnSpPr>
            <a:stCxn id="4" idx="2"/>
            <a:endCxn id="8" idx="3"/>
          </p:cNvCxnSpPr>
          <p:nvPr/>
        </p:nvCxnSpPr>
        <p:spPr>
          <a:xfrm rot="5400000">
            <a:off x="6866395" y="1953211"/>
            <a:ext cx="699495" cy="2727960"/>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7" name="Elbow Connector 36"/>
          <p:cNvCxnSpPr>
            <a:stCxn id="8" idx="1"/>
          </p:cNvCxnSpPr>
          <p:nvPr/>
        </p:nvCxnSpPr>
        <p:spPr>
          <a:xfrm rot="10800000">
            <a:off x="3232427" y="2586446"/>
            <a:ext cx="1487621" cy="1080495"/>
          </a:xfrm>
          <a:prstGeom prst="bentConnector3">
            <a:avLst>
              <a:gd name="adj1" fmla="val 99759"/>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3" name="Elbow Connector 42"/>
          <p:cNvCxnSpPr>
            <a:stCxn id="4" idx="3"/>
            <a:endCxn id="9" idx="0"/>
          </p:cNvCxnSpPr>
          <p:nvPr/>
        </p:nvCxnSpPr>
        <p:spPr>
          <a:xfrm>
            <a:off x="9418322" y="2586444"/>
            <a:ext cx="106679" cy="1321212"/>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6" name="Straight Arrow Connector 45"/>
          <p:cNvCxnSpPr>
            <a:stCxn id="9" idx="2"/>
            <a:endCxn id="10" idx="0"/>
          </p:cNvCxnSpPr>
          <p:nvPr/>
        </p:nvCxnSpPr>
        <p:spPr>
          <a:xfrm>
            <a:off x="9525000" y="4679672"/>
            <a:ext cx="0" cy="39613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a:stCxn id="10" idx="1"/>
            <a:endCxn id="11" idx="3"/>
          </p:cNvCxnSpPr>
          <p:nvPr/>
        </p:nvCxnSpPr>
        <p:spPr>
          <a:xfrm flipH="1" flipV="1">
            <a:off x="6999516" y="5461818"/>
            <a:ext cx="1687285"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0" name="Straight Arrow Connector 49"/>
          <p:cNvCxnSpPr>
            <a:stCxn id="11" idx="1"/>
            <a:endCxn id="12" idx="3"/>
          </p:cNvCxnSpPr>
          <p:nvPr/>
        </p:nvCxnSpPr>
        <p:spPr>
          <a:xfrm flipH="1" flipV="1">
            <a:off x="3727269" y="5461817"/>
            <a:ext cx="1595846" cy="1"/>
          </a:xfrm>
          <a:prstGeom prst="straightConnector1">
            <a:avLst/>
          </a:prstGeom>
          <a:ln>
            <a:solidFill>
              <a:schemeClr val="accent3">
                <a:lumMod val="40000"/>
                <a:lumOff val="6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54" name="TextBox 53"/>
          <p:cNvSpPr txBox="1"/>
          <p:nvPr/>
        </p:nvSpPr>
        <p:spPr>
          <a:xfrm>
            <a:off x="8008345" y="2838828"/>
            <a:ext cx="455574" cy="369332"/>
          </a:xfrm>
          <a:prstGeom prst="rect">
            <a:avLst/>
          </a:prstGeom>
          <a:noFill/>
        </p:spPr>
        <p:txBody>
          <a:bodyPr wrap="none" rtlCol="0">
            <a:spAutoFit/>
          </a:bodyPr>
          <a:lstStyle/>
          <a:p>
            <a:r>
              <a:rPr lang="en-US" dirty="0"/>
              <a:t>No</a:t>
            </a:r>
          </a:p>
        </p:txBody>
      </p:sp>
      <p:sp>
        <p:nvSpPr>
          <p:cNvPr id="55" name="TextBox 54"/>
          <p:cNvSpPr txBox="1"/>
          <p:nvPr/>
        </p:nvSpPr>
        <p:spPr>
          <a:xfrm>
            <a:off x="9297213" y="2185297"/>
            <a:ext cx="485518" cy="369332"/>
          </a:xfrm>
          <a:prstGeom prst="rect">
            <a:avLst/>
          </a:prstGeom>
          <a:noFill/>
        </p:spPr>
        <p:txBody>
          <a:bodyPr wrap="none" rtlCol="0">
            <a:spAutoFit/>
          </a:bodyPr>
          <a:lstStyle/>
          <a:p>
            <a:r>
              <a:rPr lang="en-US" dirty="0"/>
              <a:t>Yes</a:t>
            </a:r>
          </a:p>
        </p:txBody>
      </p:sp>
      <p:sp>
        <p:nvSpPr>
          <p:cNvPr id="59" name="TextBox 58"/>
          <p:cNvSpPr txBox="1"/>
          <p:nvPr/>
        </p:nvSpPr>
        <p:spPr>
          <a:xfrm>
            <a:off x="5562600" y="1806799"/>
            <a:ext cx="852606" cy="369332"/>
          </a:xfrm>
          <a:prstGeom prst="rect">
            <a:avLst/>
          </a:prstGeom>
          <a:noFill/>
        </p:spPr>
        <p:txBody>
          <a:bodyPr wrap="none" rtlCol="0">
            <a:spAutoFit/>
          </a:bodyPr>
          <a:lstStyle/>
          <a:p>
            <a:r>
              <a:rPr lang="en-US" dirty="0" err="1"/>
              <a:t>Matlab</a:t>
            </a:r>
            <a:endParaRPr lang="en-US" dirty="0"/>
          </a:p>
        </p:txBody>
      </p:sp>
      <p:sp>
        <p:nvSpPr>
          <p:cNvPr id="64" name="TextBox 63"/>
          <p:cNvSpPr txBox="1"/>
          <p:nvPr/>
        </p:nvSpPr>
        <p:spPr>
          <a:xfrm>
            <a:off x="5568498" y="5826787"/>
            <a:ext cx="1224822" cy="369332"/>
          </a:xfrm>
          <a:prstGeom prst="rect">
            <a:avLst/>
          </a:prstGeom>
          <a:noFill/>
        </p:spPr>
        <p:txBody>
          <a:bodyPr wrap="none" rtlCol="0">
            <a:spAutoFit/>
          </a:bodyPr>
          <a:lstStyle/>
          <a:p>
            <a:r>
              <a:rPr lang="en-US" dirty="0" err="1"/>
              <a:t>Vivado</a:t>
            </a:r>
            <a:r>
              <a:rPr lang="en-US" dirty="0"/>
              <a:t> HLS</a:t>
            </a:r>
          </a:p>
        </p:txBody>
      </p:sp>
      <p:sp>
        <p:nvSpPr>
          <p:cNvPr id="65" name="TextBox 64"/>
          <p:cNvSpPr txBox="1"/>
          <p:nvPr/>
        </p:nvSpPr>
        <p:spPr>
          <a:xfrm>
            <a:off x="2455989" y="5819636"/>
            <a:ext cx="824072" cy="369332"/>
          </a:xfrm>
          <a:prstGeom prst="rect">
            <a:avLst/>
          </a:prstGeom>
          <a:noFill/>
        </p:spPr>
        <p:txBody>
          <a:bodyPr wrap="none" rtlCol="0">
            <a:spAutoFit/>
          </a:bodyPr>
          <a:lstStyle/>
          <a:p>
            <a:r>
              <a:rPr lang="en-US" dirty="0" err="1"/>
              <a:t>Vivado</a:t>
            </a:r>
            <a:endParaRPr lang="en-US" dirty="0"/>
          </a:p>
        </p:txBody>
      </p:sp>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13" name="Slide Number Placeholder 12"/>
          <p:cNvSpPr>
            <a:spLocks noGrp="1"/>
          </p:cNvSpPr>
          <p:nvPr>
            <p:ph type="sldNum" sz="quarter" idx="12"/>
          </p:nvPr>
        </p:nvSpPr>
        <p:spPr/>
        <p:txBody>
          <a:bodyPr/>
          <a:lstStyle/>
          <a:p>
            <a:fld id="{02F7D529-E733-439D-970E-6338153ED6D2}" type="slidenum">
              <a:rPr lang="en-US" smtClean="0"/>
              <a:t>21</a:t>
            </a:fld>
            <a:endParaRPr lang="en-US"/>
          </a:p>
        </p:txBody>
      </p:sp>
    </p:spTree>
    <p:extLst>
      <p:ext uri="{BB962C8B-B14F-4D97-AF65-F5344CB8AC3E}">
        <p14:creationId xmlns:p14="http://schemas.microsoft.com/office/powerpoint/2010/main" val="2394607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p:txBody>
          <a:bodyPr/>
          <a:lstStyle/>
          <a:p>
            <a:r>
              <a:rPr lang="en-US" u="sng" dirty="0"/>
              <a:t>Algorithm </a:t>
            </a:r>
            <a:r>
              <a:rPr lang="en-US" u="sng" dirty="0" smtClean="0"/>
              <a:t>Output: Coloring Scheme LUT</a:t>
            </a:r>
            <a:endParaRPr lang="en-US" dirty="0"/>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22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098058"/>
            <a:ext cx="1600200" cy="15652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8522"/>
            <a:ext cx="12192000" cy="3476944"/>
          </a:xfrm>
          <a:prstGeom prst="rect">
            <a:avLst/>
          </a:prstGeom>
        </p:spPr>
      </p:pic>
      <p:sp>
        <p:nvSpPr>
          <p:cNvPr id="10" name="Rectangle 9"/>
          <p:cNvSpPr/>
          <p:nvPr/>
        </p:nvSpPr>
        <p:spPr>
          <a:xfrm>
            <a:off x="5791200" y="3197225"/>
            <a:ext cx="1752600" cy="1752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15237" y="3197225"/>
            <a:ext cx="1752600" cy="17526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62400" y="3197225"/>
            <a:ext cx="1752600" cy="17526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7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p:nvPr>
        </p:nvSpPr>
        <p:spPr/>
        <p:txBody>
          <a:bodyPr/>
          <a:lstStyle/>
          <a:p>
            <a:r>
              <a:rPr lang="en-US" u="sng" dirty="0"/>
              <a:t>Algorithm </a:t>
            </a:r>
            <a:r>
              <a:rPr lang="en-US" u="sng" dirty="0" smtClean="0"/>
              <a:t>Output: Coloring Scheme LUT</a:t>
            </a: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00" y="2112034"/>
            <a:ext cx="3386138" cy="3386138"/>
          </a:xfrm>
          <a:prstGeom prst="rect">
            <a:avLst/>
          </a:prstGeom>
        </p:spPr>
      </p:pic>
      <p:sp>
        <p:nvSpPr>
          <p:cNvPr id="2" name="TextBox 1"/>
          <p:cNvSpPr txBox="1"/>
          <p:nvPr/>
        </p:nvSpPr>
        <p:spPr>
          <a:xfrm>
            <a:off x="5620092" y="1819944"/>
            <a:ext cx="6419508"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N dimensional LUT: B</a:t>
            </a:r>
            <a:r>
              <a:rPr lang="en-US" sz="2800" baseline="-25000" dirty="0"/>
              <a:t>LUT</a:t>
            </a:r>
            <a:endParaRPr lang="en-US" sz="2800" dirty="0"/>
          </a:p>
          <a:p>
            <a:pPr marL="285750" indent="-285750">
              <a:buFont typeface="Arial" panose="020B0604020202020204" pitchFamily="34" charset="0"/>
              <a:buChar char="•"/>
            </a:pPr>
            <a:r>
              <a:rPr lang="en-US" sz="2800" dirty="0"/>
              <a:t>Given a memory location with address (</a:t>
            </a:r>
            <a:r>
              <a:rPr lang="en-US" sz="2800" dirty="0" err="1"/>
              <a:t>x,y</a:t>
            </a:r>
            <a:r>
              <a:rPr lang="en-US" sz="2800" dirty="0"/>
              <a:t>), the color can determined in real-time as: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practice, use a counter in mod </a:t>
            </a:r>
            <a:r>
              <a:rPr lang="en-US" sz="2800" dirty="0" err="1"/>
              <a:t>D</a:t>
            </a:r>
            <a:r>
              <a:rPr lang="en-US" sz="2800" baseline="-25000" dirty="0" err="1"/>
              <a:t>n</a:t>
            </a:r>
            <a:r>
              <a:rPr lang="en-US" sz="2800" dirty="0"/>
              <a:t> to simplify the logic.</a:t>
            </a:r>
          </a:p>
        </p:txBody>
      </p:sp>
      <mc:AlternateContent xmlns:mc="http://schemas.openxmlformats.org/markup-compatibility/2006" xmlns:a14="http://schemas.microsoft.com/office/drawing/2010/main">
        <mc:Choice Requires="a14">
          <p:sp>
            <p:nvSpPr>
              <p:cNvPr id="3" name="TextBox 2"/>
              <p:cNvSpPr txBox="1"/>
              <p:nvPr/>
            </p:nvSpPr>
            <p:spPr>
              <a:xfrm>
                <a:off x="6468661" y="3903264"/>
                <a:ext cx="4352193" cy="430887"/>
              </a:xfrm>
              <a:prstGeom prst="rect">
                <a:avLst/>
              </a:prstGeom>
              <a:noFill/>
            </p:spPr>
            <p:txBody>
              <a:bodyPr wrap="square" lIns="0" tIns="0" rIns="0" bIns="0" rtlCol="0">
                <a:spAutoFit/>
              </a:bodyPr>
              <a:lstStyle/>
              <a:p>
                <a14:m>
                  <m:oMath xmlns:m="http://schemas.openxmlformats.org/officeDocument/2006/math">
                    <m:r>
                      <m:rPr>
                        <m:nor/>
                      </m:rPr>
                      <a:rPr lang="en-US" sz="2800">
                        <a:latin typeface="Cambria Math" panose="02040503050406030204" pitchFamily="18" charset="0"/>
                      </a:rPr>
                      <m:t>Color</m:t>
                    </m:r>
                    <m:r>
                      <a:rPr lang="en-US" sz="2800" i="1">
                        <a:latin typeface="Cambria Math" panose="02040503050406030204" pitchFamily="18" charset="0"/>
                      </a:rPr>
                      <m:t>=</m:t>
                    </m:r>
                  </m:oMath>
                </a14:m>
                <a:r>
                  <a:rPr lang="en-US" sz="2800" dirty="0"/>
                  <a:t> B</a:t>
                </a:r>
                <a:r>
                  <a:rPr lang="en-US" sz="2800" baseline="-25000" dirty="0"/>
                  <a:t>LUT </a:t>
                </a:r>
                <a:r>
                  <a:rPr lang="en-US" sz="2800" dirty="0"/>
                  <a:t>(x % D</a:t>
                </a:r>
                <a:r>
                  <a:rPr lang="en-US" sz="2800" baseline="-25000" dirty="0"/>
                  <a:t>1</a:t>
                </a:r>
                <a:r>
                  <a:rPr lang="en-US" sz="2800" dirty="0"/>
                  <a:t>, y % </a:t>
                </a:r>
                <a:r>
                  <a:rPr lang="en-US" sz="2800" dirty="0" smtClean="0"/>
                  <a:t>D</a:t>
                </a:r>
                <a:r>
                  <a:rPr lang="en-US" sz="2800" baseline="-25000" dirty="0" smtClean="0"/>
                  <a:t>2</a:t>
                </a:r>
                <a:r>
                  <a:rPr lang="en-US" sz="2800" dirty="0" smtClean="0"/>
                  <a:t>)</a:t>
                </a:r>
                <a:endParaRPr lang="en-US" sz="2800" baseline="-25000" dirty="0"/>
              </a:p>
            </p:txBody>
          </p:sp>
        </mc:Choice>
        <mc:Fallback xmlns="">
          <p:sp>
            <p:nvSpPr>
              <p:cNvPr id="3" name="TextBox 2"/>
              <p:cNvSpPr txBox="1">
                <a:spLocks noRot="1" noChangeAspect="1" noMove="1" noResize="1" noEditPoints="1" noAdjustHandles="1" noChangeArrowheads="1" noChangeShapeType="1" noTextEdit="1"/>
              </p:cNvSpPr>
              <p:nvPr/>
            </p:nvSpPr>
            <p:spPr>
              <a:xfrm>
                <a:off x="6468661" y="3903264"/>
                <a:ext cx="4352193" cy="430887"/>
              </a:xfrm>
              <a:prstGeom prst="rect">
                <a:avLst/>
              </a:prstGeom>
              <a:blipFill rotWithShape="0">
                <a:blip r:embed="rId9"/>
                <a:stretch>
                  <a:fillRect t="-23944" b="-50704"/>
                </a:stretch>
              </a:blipFill>
            </p:spPr>
            <p:txBody>
              <a:bodyPr/>
              <a:lstStyle/>
              <a:p>
                <a:r>
                  <a:rPr lang="en-US">
                    <a:noFill/>
                  </a:rPr>
                  <a:t> </a:t>
                </a:r>
              </a:p>
            </p:txBody>
          </p:sp>
        </mc:Fallback>
      </mc:AlternateContent>
      <p:cxnSp>
        <p:nvCxnSpPr>
          <p:cNvPr id="27" name="Straight Connector 26"/>
          <p:cNvCxnSpPr/>
          <p:nvPr/>
        </p:nvCxnSpPr>
        <p:spPr>
          <a:xfrm>
            <a:off x="1245028" y="1601967"/>
            <a:ext cx="0" cy="448361"/>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4242086" y="1636990"/>
            <a:ext cx="0" cy="448361"/>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1245029" y="1821066"/>
            <a:ext cx="949305"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H="1">
            <a:off x="3231993" y="1821066"/>
            <a:ext cx="990601" cy="0"/>
          </a:xfrm>
          <a:prstGeom prst="line">
            <a:avLst/>
          </a:prstGeom>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2412183" y="1615054"/>
            <a:ext cx="638316" cy="369332"/>
          </a:xfrm>
          <a:prstGeom prst="rect">
            <a:avLst/>
          </a:prstGeom>
          <a:noFill/>
        </p:spPr>
        <p:txBody>
          <a:bodyPr wrap="none" rtlCol="0">
            <a:spAutoFit/>
          </a:bodyPr>
          <a:lstStyle/>
          <a:p>
            <a:r>
              <a:rPr lang="en-US" dirty="0"/>
              <a:t>D</a:t>
            </a:r>
            <a:r>
              <a:rPr lang="en-US" baseline="-25000" dirty="0"/>
              <a:t>1</a:t>
            </a:r>
            <a:r>
              <a:rPr lang="en-US" dirty="0"/>
              <a:t>=5</a:t>
            </a:r>
          </a:p>
        </p:txBody>
      </p:sp>
      <p:cxnSp>
        <p:nvCxnSpPr>
          <p:cNvPr id="37" name="Straight Connector 36"/>
          <p:cNvCxnSpPr/>
          <p:nvPr/>
        </p:nvCxnSpPr>
        <p:spPr>
          <a:xfrm>
            <a:off x="497686" y="2330003"/>
            <a:ext cx="419307" cy="0"/>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707338" y="2330003"/>
            <a:ext cx="0" cy="1116374"/>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696866" y="4334151"/>
            <a:ext cx="10472" cy="99060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a:off x="489391" y="5324751"/>
            <a:ext cx="414953" cy="0"/>
          </a:xfrm>
          <a:prstGeom prst="line">
            <a:avLst/>
          </a:prstGeom>
        </p:spPr>
        <p:style>
          <a:lnRef idx="3">
            <a:schemeClr val="dk1"/>
          </a:lnRef>
          <a:fillRef idx="0">
            <a:schemeClr val="dk1"/>
          </a:fillRef>
          <a:effectRef idx="2">
            <a:schemeClr val="dk1"/>
          </a:effectRef>
          <a:fontRef idx="minor">
            <a:schemeClr val="tx1"/>
          </a:fontRef>
        </p:style>
      </p:cxnSp>
      <p:sp>
        <p:nvSpPr>
          <p:cNvPr id="41" name="TextBox 40"/>
          <p:cNvSpPr txBox="1"/>
          <p:nvPr/>
        </p:nvSpPr>
        <p:spPr>
          <a:xfrm rot="16200000">
            <a:off x="344401" y="3712771"/>
            <a:ext cx="638316" cy="369332"/>
          </a:xfrm>
          <a:prstGeom prst="rect">
            <a:avLst/>
          </a:prstGeom>
          <a:noFill/>
        </p:spPr>
        <p:txBody>
          <a:bodyPr wrap="none" rtlCol="0">
            <a:spAutoFit/>
          </a:bodyPr>
          <a:lstStyle/>
          <a:p>
            <a:r>
              <a:rPr lang="en-US" dirty="0"/>
              <a:t>D</a:t>
            </a:r>
            <a:r>
              <a:rPr lang="en-US" baseline="-25000" dirty="0"/>
              <a:t>2</a:t>
            </a:r>
            <a:r>
              <a:rPr lang="en-US" dirty="0"/>
              <a:t>=5</a:t>
            </a:r>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23</a:t>
            </a:fld>
            <a:endParaRPr lang="en-US"/>
          </a:p>
        </p:txBody>
      </p:sp>
    </p:spTree>
    <p:extLst>
      <p:ext uri="{BB962C8B-B14F-4D97-AF65-F5344CB8AC3E}">
        <p14:creationId xmlns:p14="http://schemas.microsoft.com/office/powerpoint/2010/main" val="50416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Algorithm </a:t>
            </a:r>
            <a:r>
              <a:rPr lang="en-US" u="sng" dirty="0" smtClean="0"/>
              <a:t>Output: Offset LUT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19" y="1927768"/>
            <a:ext cx="3386138" cy="33861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19" y="1927768"/>
            <a:ext cx="3386138" cy="3386138"/>
          </a:xfrm>
          <a:prstGeom prst="rect">
            <a:avLst/>
          </a:prstGeom>
        </p:spPr>
      </p:pic>
      <p:sp>
        <p:nvSpPr>
          <p:cNvPr id="9" name="Content Placeholder 2"/>
          <p:cNvSpPr>
            <a:spLocks noGrp="1"/>
          </p:cNvSpPr>
          <p:nvPr>
            <p:ph idx="1"/>
          </p:nvPr>
        </p:nvSpPr>
        <p:spPr>
          <a:xfrm>
            <a:off x="4476747" y="1600200"/>
            <a:ext cx="7734298" cy="5009789"/>
          </a:xfrm>
        </p:spPr>
        <p:txBody>
          <a:bodyPr>
            <a:normAutofit fontScale="85000" lnSpcReduction="20000"/>
          </a:bodyPr>
          <a:lstStyle/>
          <a:p>
            <a:pPr marL="285750" indent="-285750"/>
            <a:r>
              <a:rPr lang="en-US" dirty="0"/>
              <a:t>N dimensional LUT: </a:t>
            </a:r>
            <a:r>
              <a:rPr lang="en-US" dirty="0" smtClean="0"/>
              <a:t>O</a:t>
            </a:r>
            <a:r>
              <a:rPr lang="en-US" baseline="-25000" dirty="0" smtClean="0"/>
              <a:t>LUT</a:t>
            </a:r>
            <a:endParaRPr lang="en-US" dirty="0" smtClean="0"/>
          </a:p>
          <a:p>
            <a:pPr marL="685800" lvl="1"/>
            <a:r>
              <a:rPr lang="en-US" dirty="0" smtClean="0"/>
              <a:t>Given </a:t>
            </a:r>
            <a:r>
              <a:rPr lang="en-US" dirty="0"/>
              <a:t>a memory location with address (</a:t>
            </a:r>
            <a:r>
              <a:rPr lang="en-US" dirty="0" err="1"/>
              <a:t>x,y</a:t>
            </a:r>
            <a:r>
              <a:rPr lang="en-US" dirty="0"/>
              <a:t>), the internal offset can determined in real-time </a:t>
            </a:r>
            <a:r>
              <a:rPr lang="en-US" dirty="0" smtClean="0"/>
              <a:t>as:</a:t>
            </a:r>
          </a:p>
          <a:p>
            <a:pPr marL="685800" lvl="1"/>
            <a:endParaRPr lang="en-US" dirty="0"/>
          </a:p>
          <a:p>
            <a:pPr marL="285750" indent="-285750"/>
            <a:r>
              <a:rPr lang="en-US" dirty="0" smtClean="0"/>
              <a:t>A </a:t>
            </a:r>
            <a:r>
              <a:rPr lang="en-US" dirty="0"/>
              <a:t>set of </a:t>
            </a:r>
            <a:r>
              <a:rPr lang="en-US" dirty="0" smtClean="0"/>
              <a:t>constants:</a:t>
            </a:r>
          </a:p>
          <a:p>
            <a:pPr marL="685800" lvl="1"/>
            <a:r>
              <a:rPr lang="en-US" dirty="0" err="1" smtClean="0"/>
              <a:t>Hc</a:t>
            </a:r>
            <a:r>
              <a:rPr lang="en-US" dirty="0"/>
              <a:t>: Maximum internal offset of all banks inside </a:t>
            </a:r>
            <a:r>
              <a:rPr lang="en-US" dirty="0" smtClean="0"/>
              <a:t>LUT</a:t>
            </a:r>
          </a:p>
          <a:p>
            <a:pPr marL="685800" lvl="1"/>
            <a:r>
              <a:rPr lang="en-US" dirty="0" err="1" smtClean="0"/>
              <a:t>Vc</a:t>
            </a:r>
            <a:r>
              <a:rPr lang="en-US" dirty="0"/>
              <a:t>: Maximum number of elements of all banks in a row of tiles </a:t>
            </a:r>
          </a:p>
          <a:p>
            <a:pPr marL="285750" indent="-285750"/>
            <a:r>
              <a:rPr lang="en-US" dirty="0"/>
              <a:t>Intra bank offset is then calculated as</a:t>
            </a:r>
            <a:r>
              <a:rPr lang="en-US" dirty="0" smtClean="0"/>
              <a:t>:</a:t>
            </a:r>
          </a:p>
          <a:p>
            <a:pPr marL="285750" indent="-285750"/>
            <a:endParaRPr lang="en-US" dirty="0"/>
          </a:p>
          <a:p>
            <a:pPr marL="285750" indent="-285750"/>
            <a:endParaRPr lang="en-US" dirty="0" smtClean="0"/>
          </a:p>
          <a:p>
            <a:pPr marL="285750" indent="-285750"/>
            <a:r>
              <a:rPr lang="en-US" dirty="0"/>
              <a:t>In practice, use a counter in mod </a:t>
            </a:r>
            <a:r>
              <a:rPr lang="en-US" dirty="0" err="1"/>
              <a:t>D</a:t>
            </a:r>
            <a:r>
              <a:rPr lang="en-US" baseline="-25000" dirty="0" err="1"/>
              <a:t>n</a:t>
            </a:r>
            <a:r>
              <a:rPr lang="en-US" dirty="0"/>
              <a:t> to simplify the logic.</a:t>
            </a:r>
          </a:p>
          <a:p>
            <a:pPr marL="0" indent="0">
              <a:buNone/>
            </a:pPr>
            <a:endParaRPr lang="en-US" dirty="0"/>
          </a:p>
          <a:p>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6134096" y="2743200"/>
                <a:ext cx="4419599" cy="369332"/>
              </a:xfrm>
              <a:prstGeom prst="rect">
                <a:avLst/>
              </a:prstGeom>
              <a:noFill/>
            </p:spPr>
            <p:txBody>
              <a:bodyPr wrap="square" lIns="0" tIns="0" rIns="0" bIns="0" rtlCol="0">
                <a:spAutoFit/>
              </a:bodyPr>
              <a:lstStyle/>
              <a:p>
                <a14:m>
                  <m:oMath xmlns:m="http://schemas.openxmlformats.org/officeDocument/2006/math">
                    <m:r>
                      <m:rPr>
                        <m:nor/>
                      </m:rPr>
                      <a:rPr lang="en-US" sz="2400">
                        <a:latin typeface="Cambria Math" panose="02040503050406030204" pitchFamily="18" charset="0"/>
                      </a:rPr>
                      <m:t>Offset</m:t>
                    </m:r>
                    <m:r>
                      <m:rPr>
                        <m:nor/>
                      </m:rPr>
                      <a:rPr lang="en-US" sz="2400" b="0" i="0" baseline="-25000" smtClean="0">
                        <a:latin typeface="Cambria Math" panose="02040503050406030204" pitchFamily="18" charset="0"/>
                      </a:rPr>
                      <m:t>I</m:t>
                    </m:r>
                    <m:r>
                      <a:rPr lang="en-US" sz="2400" i="1">
                        <a:latin typeface="Cambria Math" panose="02040503050406030204" pitchFamily="18" charset="0"/>
                      </a:rPr>
                      <m:t>=</m:t>
                    </m:r>
                  </m:oMath>
                </a14:m>
                <a:r>
                  <a:rPr lang="en-US" sz="2400" dirty="0"/>
                  <a:t> O</a:t>
                </a:r>
                <a:r>
                  <a:rPr lang="en-US" sz="2400" baseline="-25000" dirty="0"/>
                  <a:t>LUT </a:t>
                </a:r>
                <a:r>
                  <a:rPr lang="en-US" sz="2400" dirty="0"/>
                  <a:t>(x % D</a:t>
                </a:r>
                <a:r>
                  <a:rPr lang="en-US" sz="2400" baseline="-25000" dirty="0"/>
                  <a:t>1</a:t>
                </a:r>
                <a:r>
                  <a:rPr lang="en-US" sz="2400" dirty="0"/>
                  <a:t>, y % </a:t>
                </a:r>
                <a:r>
                  <a:rPr lang="en-US" sz="2400" dirty="0" smtClean="0"/>
                  <a:t>D</a:t>
                </a:r>
                <a:r>
                  <a:rPr lang="en-US" sz="2400" baseline="-25000" dirty="0" smtClean="0"/>
                  <a:t>2</a:t>
                </a:r>
                <a:r>
                  <a:rPr lang="en-US" sz="2400" dirty="0" smtClean="0"/>
                  <a:t>)</a:t>
                </a:r>
                <a:endParaRPr lang="en-US" sz="2400" baseline="-25000" dirty="0"/>
              </a:p>
            </p:txBody>
          </p:sp>
        </mc:Choice>
        <mc:Fallback xmlns="">
          <p:sp>
            <p:nvSpPr>
              <p:cNvPr id="7" name="TextBox 6"/>
              <p:cNvSpPr txBox="1">
                <a:spLocks noRot="1" noChangeAspect="1" noMove="1" noResize="1" noEditPoints="1" noAdjustHandles="1" noChangeArrowheads="1" noChangeShapeType="1" noTextEdit="1"/>
              </p:cNvSpPr>
              <p:nvPr/>
            </p:nvSpPr>
            <p:spPr>
              <a:xfrm>
                <a:off x="6134096" y="2743200"/>
                <a:ext cx="4419599" cy="369332"/>
              </a:xfrm>
              <a:prstGeom prst="rect">
                <a:avLst/>
              </a:prstGeom>
              <a:blipFill rotWithShape="0">
                <a:blip r:embed="rId5"/>
                <a:stretch>
                  <a:fillRect l="-2483" t="-24590" b="-47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919641" y="4974742"/>
                <a:ext cx="4984763" cy="678327"/>
              </a:xfrm>
              <a:prstGeom prst="rect">
                <a:avLst/>
              </a:prstGeom>
            </p:spPr>
            <p:txBody>
              <a:bodyPr wrap="none">
                <a:spAutoFit/>
              </a:bodyPr>
              <a:lstStyle/>
              <a:p>
                <a14:m>
                  <m:oMath xmlns:m="http://schemas.openxmlformats.org/officeDocument/2006/math">
                    <m:r>
                      <m:rPr>
                        <m:nor/>
                      </m:rPr>
                      <a:rPr lang="en-US" sz="2400" smtClean="0">
                        <a:latin typeface="Cambria Math" panose="02040503050406030204" pitchFamily="18" charset="0"/>
                      </a:rPr>
                      <m:t>Offset</m:t>
                    </m:r>
                    <m:r>
                      <a:rPr lang="en-US" sz="2400" i="1">
                        <a:latin typeface="Cambria Math" panose="02040503050406030204" pitchFamily="18" charset="0"/>
                      </a:rPr>
                      <m:t>=</m:t>
                    </m:r>
                    <m:r>
                      <m:rPr>
                        <m:nor/>
                      </m:rPr>
                      <a:rPr lang="en-US" sz="2400">
                        <a:latin typeface="Cambria Math" panose="02040503050406030204" pitchFamily="18" charset="0"/>
                      </a:rPr>
                      <m:t>Offse</m:t>
                    </m:r>
                    <m:r>
                      <m:rPr>
                        <m:nor/>
                      </m:rPr>
                      <a:rPr lang="en-US" sz="2400" smtClean="0">
                        <a:latin typeface="Cambria Math" panose="02040503050406030204" pitchFamily="18" charset="0"/>
                      </a:rPr>
                      <m:t>t</m:t>
                    </m:r>
                    <m:r>
                      <m:rPr>
                        <m:nor/>
                      </m:rPr>
                      <a:rPr lang="en-US" sz="2400" baseline="-25000" smtClean="0">
                        <a:latin typeface="Cambria Math" panose="02040503050406030204" pitchFamily="18" charset="0"/>
                      </a:rPr>
                      <m:t>I</m:t>
                    </m:r>
                    <m:r>
                      <m:rPr>
                        <m:nor/>
                      </m:rPr>
                      <a:rPr lang="en-US" sz="2400" b="0" i="0" baseline="-25000" smtClean="0">
                        <a:latin typeface="Cambria Math" panose="02040503050406030204" pitchFamily="18" charset="0"/>
                      </a:rPr>
                      <m:t> </m:t>
                    </m:r>
                    <m:r>
                      <m:rPr>
                        <m:nor/>
                      </m:rPr>
                      <a:rPr lang="en-US" sz="2400" b="0" i="0" smtClean="0">
                        <a:latin typeface="Cambria Math" panose="02040503050406030204" pitchFamily="18" charset="0"/>
                      </a:rPr>
                      <m:t>+ </m:t>
                    </m:r>
                    <m:r>
                      <m:rPr>
                        <m:nor/>
                      </m:rPr>
                      <a:rPr lang="en-US" sz="2400" dirty="0"/>
                      <m:t>Hc</m:t>
                    </m:r>
                    <m:r>
                      <a:rPr lang="en-US" sz="240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num>
                          <m:den>
                            <m:sSub>
                              <m:sSubPr>
                                <m:ctrlPr>
                                  <a:rPr lang="en-US" sz="2400" b="0" i="1" smtClean="0">
                                    <a:latin typeface="Cambria Math" panose="02040503050406030204" pitchFamily="18" charset="0"/>
                                  </a:rPr>
                                </m:ctrlPr>
                              </m:sSubPr>
                              <m:e>
                                <m:r>
                                  <m:rPr>
                                    <m:nor/>
                                  </m:rPr>
                                  <a:rPr lang="en-US" sz="2400" b="0" i="0" smtClean="0">
                                    <a:latin typeface="Cambria Math" panose="02040503050406030204" pitchFamily="18" charset="0"/>
                                  </a:rPr>
                                  <m:t>D</m:t>
                                </m:r>
                              </m:e>
                              <m:sub>
                                <m:r>
                                  <a:rPr lang="en-US" sz="2400" b="0" i="1" smtClean="0">
                                    <a:latin typeface="Cambria Math" panose="02040503050406030204" pitchFamily="18" charset="0"/>
                                  </a:rPr>
                                  <m:t>1</m:t>
                                </m:r>
                              </m:sub>
                            </m:sSub>
                          </m:den>
                        </m:f>
                      </m:e>
                    </m:d>
                  </m:oMath>
                </a14:m>
                <a:r>
                  <a:rPr lang="en-US" sz="2400" dirty="0" smtClean="0"/>
                  <a:t> + </a:t>
                </a:r>
                <a14:m>
                  <m:oMath xmlns:m="http://schemas.openxmlformats.org/officeDocument/2006/math">
                    <m:r>
                      <m:rPr>
                        <m:nor/>
                      </m:rPr>
                      <a:rPr lang="en-US" sz="2400" dirty="0"/>
                      <m:t>H</m:t>
                    </m:r>
                    <m:r>
                      <m:rPr>
                        <m:nor/>
                      </m:rPr>
                      <a:rPr lang="en-US" sz="2400" b="0" i="0" dirty="0" smtClean="0"/>
                      <m:t>v</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𝑦</m:t>
                            </m:r>
                          </m:num>
                          <m:den>
                            <m:sSub>
                              <m:sSubPr>
                                <m:ctrlPr>
                                  <a:rPr lang="en-US" sz="2400" i="1">
                                    <a:latin typeface="Cambria Math" panose="02040503050406030204" pitchFamily="18" charset="0"/>
                                  </a:rPr>
                                </m:ctrlPr>
                              </m:sSubPr>
                              <m:e>
                                <m:r>
                                  <m:rPr>
                                    <m:nor/>
                                  </m:rPr>
                                  <a:rPr lang="en-US" sz="2400">
                                    <a:latin typeface="Cambria Math" panose="02040503050406030204" pitchFamily="18" charset="0"/>
                                  </a:rPr>
                                  <m:t>D</m:t>
                                </m:r>
                              </m:e>
                              <m:sub>
                                <m:r>
                                  <a:rPr lang="en-US" sz="2400" b="0" i="1" smtClean="0">
                                    <a:latin typeface="Cambria Math" panose="02040503050406030204" pitchFamily="18" charset="0"/>
                                  </a:rPr>
                                  <m:t>2</m:t>
                                </m:r>
                              </m:sub>
                            </m:sSub>
                          </m:den>
                        </m:f>
                      </m:e>
                    </m:d>
                  </m:oMath>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5919641" y="4974742"/>
                <a:ext cx="4984763" cy="678327"/>
              </a:xfrm>
              <a:prstGeom prst="rect">
                <a:avLst/>
              </a:prstGeom>
              <a:blipFill rotWithShape="0">
                <a:blip r:embed="rId6"/>
                <a:stretch>
                  <a:fillRect b="-2703"/>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University of Central Florida</a:t>
            </a:r>
            <a:endParaRPr lang="en-US"/>
          </a:p>
        </p:txBody>
      </p:sp>
      <p:sp>
        <p:nvSpPr>
          <p:cNvPr id="8" name="Slide Number Placeholder 7"/>
          <p:cNvSpPr>
            <a:spLocks noGrp="1"/>
          </p:cNvSpPr>
          <p:nvPr>
            <p:ph type="sldNum" sz="quarter" idx="12"/>
          </p:nvPr>
        </p:nvSpPr>
        <p:spPr/>
        <p:txBody>
          <a:bodyPr/>
          <a:lstStyle/>
          <a:p>
            <a:fld id="{02F7D529-E733-439D-970E-6338153ED6D2}" type="slidenum">
              <a:rPr lang="en-US" smtClean="0"/>
              <a:t>24</a:t>
            </a:fld>
            <a:endParaRPr lang="en-US"/>
          </a:p>
        </p:txBody>
      </p:sp>
    </p:spTree>
    <p:extLst>
      <p:ext uri="{BB962C8B-B14F-4D97-AF65-F5344CB8AC3E}">
        <p14:creationId xmlns:p14="http://schemas.microsoft.com/office/powerpoint/2010/main" val="3458672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Algorithm </a:t>
            </a:r>
            <a:r>
              <a:rPr lang="en-US" u="sng" dirty="0" err="1" smtClean="0"/>
              <a:t>Output:Sample</a:t>
            </a:r>
            <a:r>
              <a:rPr lang="en-US" u="sng" dirty="0" smtClean="0"/>
              <a:t> HLS C Pseudocode</a:t>
            </a:r>
            <a:endParaRPr lang="en-US" u="sng"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308" y="1676401"/>
            <a:ext cx="6949385" cy="4386263"/>
          </a:xfrm>
          <a:prstGeom prst="rect">
            <a:avLst/>
          </a:prstGeom>
        </p:spPr>
      </p:pic>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4" name="Slide Number Placeholder 3"/>
          <p:cNvSpPr>
            <a:spLocks noGrp="1"/>
          </p:cNvSpPr>
          <p:nvPr>
            <p:ph type="sldNum" sz="quarter" idx="12"/>
          </p:nvPr>
        </p:nvSpPr>
        <p:spPr/>
        <p:txBody>
          <a:bodyPr/>
          <a:lstStyle/>
          <a:p>
            <a:fld id="{02F7D529-E733-439D-970E-6338153ED6D2}" type="slidenum">
              <a:rPr lang="en-US" smtClean="0"/>
              <a:t>25</a:t>
            </a:fld>
            <a:endParaRPr lang="en-US"/>
          </a:p>
        </p:txBody>
      </p:sp>
    </p:spTree>
    <p:extLst>
      <p:ext uri="{BB962C8B-B14F-4D97-AF65-F5344CB8AC3E}">
        <p14:creationId xmlns:p14="http://schemas.microsoft.com/office/powerpoint/2010/main" val="262383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Performance Results</a:t>
            </a:r>
            <a:endParaRPr lang="en-US" u="sng" dirty="0"/>
          </a:p>
        </p:txBody>
      </p:sp>
      <p:sp>
        <p:nvSpPr>
          <p:cNvPr id="5" name="Content Placeholder 2"/>
          <p:cNvSpPr>
            <a:spLocks noGrp="1"/>
          </p:cNvSpPr>
          <p:nvPr>
            <p:ph idx="1"/>
          </p:nvPr>
        </p:nvSpPr>
        <p:spPr>
          <a:xfrm>
            <a:off x="609600" y="1600200"/>
            <a:ext cx="10972800" cy="4800600"/>
          </a:xfrm>
        </p:spPr>
        <p:txBody>
          <a:bodyPr>
            <a:normAutofit fontScale="62500" lnSpcReduction="20000"/>
          </a:bodyPr>
          <a:lstStyle/>
          <a:p>
            <a:r>
              <a:rPr lang="en-US" sz="3900" dirty="0"/>
              <a:t>Tested 6 stencils:</a:t>
            </a:r>
          </a:p>
          <a:p>
            <a:pPr lvl="1"/>
            <a:r>
              <a:rPr lang="en-US" dirty="0"/>
              <a:t>12-point from </a:t>
            </a:r>
            <a:r>
              <a:rPr lang="en-US" dirty="0">
                <a:solidFill>
                  <a:schemeClr val="accent1">
                    <a:lumMod val="75000"/>
                  </a:schemeClr>
                </a:solidFill>
              </a:rPr>
              <a:t>[</a:t>
            </a:r>
            <a:r>
              <a:rPr lang="en-US" dirty="0" smtClean="0">
                <a:solidFill>
                  <a:schemeClr val="accent1">
                    <a:lumMod val="75000"/>
                  </a:schemeClr>
                </a:solidFill>
              </a:rPr>
              <a:t>Shapiro1978]</a:t>
            </a:r>
          </a:p>
          <a:p>
            <a:pPr lvl="1"/>
            <a:endParaRPr lang="en-US" dirty="0" smtClean="0">
              <a:solidFill>
                <a:schemeClr val="tx2">
                  <a:lumMod val="60000"/>
                  <a:lumOff val="40000"/>
                </a:schemeClr>
              </a:solidFill>
            </a:endParaRPr>
          </a:p>
          <a:p>
            <a:pPr lvl="1"/>
            <a:endParaRPr lang="en-US" dirty="0">
              <a:solidFill>
                <a:schemeClr val="tx2">
                  <a:lumMod val="60000"/>
                  <a:lumOff val="40000"/>
                </a:schemeClr>
              </a:solidFill>
            </a:endParaRPr>
          </a:p>
          <a:p>
            <a:pPr lvl="1"/>
            <a:endParaRPr lang="en-US" dirty="0" smtClean="0"/>
          </a:p>
          <a:p>
            <a:endParaRPr lang="en-US" dirty="0"/>
          </a:p>
          <a:p>
            <a:pPr marL="0" indent="0">
              <a:buNone/>
            </a:pPr>
            <a:endParaRPr lang="en-US" dirty="0" smtClean="0"/>
          </a:p>
          <a:p>
            <a:r>
              <a:rPr lang="en-US" sz="3900" dirty="0"/>
              <a:t>Partition factor no worse than state-of-the-art. Improved by </a:t>
            </a:r>
            <a:r>
              <a:rPr lang="en-US" sz="3900" dirty="0">
                <a:solidFill>
                  <a:srgbClr val="92D050"/>
                </a:solidFill>
              </a:rPr>
              <a:t>14%</a:t>
            </a:r>
            <a:r>
              <a:rPr lang="en-US" sz="3900" dirty="0"/>
              <a:t> for 12-point </a:t>
            </a:r>
            <a:r>
              <a:rPr lang="en-US" sz="3900" dirty="0" smtClean="0"/>
              <a:t>stencil</a:t>
            </a:r>
            <a:endParaRPr lang="en-US" sz="3900" dirty="0"/>
          </a:p>
          <a:p>
            <a:r>
              <a:rPr lang="en-US" sz="3900" dirty="0"/>
              <a:t>DSP utilization reduced by up to </a:t>
            </a:r>
            <a:r>
              <a:rPr lang="en-US" sz="3900" dirty="0">
                <a:solidFill>
                  <a:srgbClr val="92D050"/>
                </a:solidFill>
              </a:rPr>
              <a:t>100%</a:t>
            </a:r>
            <a:r>
              <a:rPr lang="en-US" sz="3900" dirty="0"/>
              <a:t> over</a:t>
            </a:r>
            <a:r>
              <a:rPr lang="en-US" sz="5400" dirty="0"/>
              <a:t> </a:t>
            </a:r>
            <a:r>
              <a:rPr lang="en-US" sz="3800" dirty="0" smtClean="0"/>
              <a:t>GMP</a:t>
            </a:r>
            <a:r>
              <a:rPr lang="en-US" dirty="0" smtClean="0">
                <a:solidFill>
                  <a:schemeClr val="tx2">
                    <a:lumMod val="75000"/>
                  </a:schemeClr>
                </a:solidFill>
              </a:rPr>
              <a:t>[Wang’14]</a:t>
            </a:r>
            <a:endParaRPr lang="en-US" dirty="0" smtClean="0"/>
          </a:p>
          <a:p>
            <a:r>
              <a:rPr lang="en-US" sz="3900" dirty="0"/>
              <a:t>Clock period reduced by </a:t>
            </a:r>
            <a:r>
              <a:rPr lang="en-US" sz="3900" dirty="0">
                <a:solidFill>
                  <a:srgbClr val="92D050"/>
                </a:solidFill>
              </a:rPr>
              <a:t>14%</a:t>
            </a:r>
            <a:r>
              <a:rPr lang="en-US" sz="3900" dirty="0"/>
              <a:t> on </a:t>
            </a:r>
            <a:r>
              <a:rPr lang="en-US" sz="3900" dirty="0" smtClean="0"/>
              <a:t>average</a:t>
            </a:r>
            <a:endParaRPr lang="en-US" sz="3900" dirty="0"/>
          </a:p>
          <a:p>
            <a:pPr marL="342900" lvl="1" indent="-342900">
              <a:buFont typeface="Arial" panose="020B0604020202020204" pitchFamily="34" charset="0"/>
              <a:buChar char="•"/>
            </a:pPr>
            <a:r>
              <a:rPr lang="en-US" sz="3900" dirty="0"/>
              <a:t>FF and LUT utilization decreased by </a:t>
            </a:r>
            <a:r>
              <a:rPr lang="en-US" sz="3900" dirty="0">
                <a:solidFill>
                  <a:srgbClr val="92D050"/>
                </a:solidFill>
              </a:rPr>
              <a:t>44</a:t>
            </a:r>
            <a:r>
              <a:rPr lang="en-US" sz="3900" dirty="0" smtClean="0">
                <a:solidFill>
                  <a:srgbClr val="92D050"/>
                </a:solidFill>
              </a:rPr>
              <a:t>%</a:t>
            </a:r>
            <a:endParaRPr lang="en-US" sz="3900" dirty="0"/>
          </a:p>
          <a:p>
            <a:r>
              <a:rPr lang="en-US" sz="3900" dirty="0"/>
              <a:t>Memory overhead reduced by </a:t>
            </a:r>
            <a:r>
              <a:rPr lang="en-US" sz="3900" dirty="0">
                <a:solidFill>
                  <a:srgbClr val="92D050"/>
                </a:solidFill>
              </a:rPr>
              <a:t>30</a:t>
            </a:r>
            <a:r>
              <a:rPr lang="en-US" sz="3900" dirty="0" smtClean="0">
                <a:solidFill>
                  <a:srgbClr val="92D050"/>
                </a:solidFill>
              </a:rPr>
              <a:t>%</a:t>
            </a:r>
            <a:endParaRPr lang="en-US" sz="3900"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1"/>
            <a:ext cx="8001000" cy="1355679"/>
          </a:xfrm>
          <a:prstGeom prst="rect">
            <a:avLst/>
          </a:prstGeom>
        </p:spPr>
      </p:pic>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4" name="Slide Number Placeholder 3"/>
          <p:cNvSpPr>
            <a:spLocks noGrp="1"/>
          </p:cNvSpPr>
          <p:nvPr>
            <p:ph type="sldNum" sz="quarter" idx="12"/>
          </p:nvPr>
        </p:nvSpPr>
        <p:spPr/>
        <p:txBody>
          <a:bodyPr/>
          <a:lstStyle/>
          <a:p>
            <a:fld id="{02F7D529-E733-439D-970E-6338153ED6D2}" type="slidenum">
              <a:rPr lang="en-US" smtClean="0"/>
              <a:t>26</a:t>
            </a:fld>
            <a:endParaRPr lang="en-US"/>
          </a:p>
        </p:txBody>
      </p:sp>
    </p:spTree>
    <p:extLst>
      <p:ext uri="{BB962C8B-B14F-4D97-AF65-F5344CB8AC3E}">
        <p14:creationId xmlns:p14="http://schemas.microsoft.com/office/powerpoint/2010/main" val="2991712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Conclusions</a:t>
            </a:r>
            <a:endParaRPr lang="en-US" u="sng" dirty="0"/>
          </a:p>
        </p:txBody>
      </p:sp>
      <p:sp>
        <p:nvSpPr>
          <p:cNvPr id="3" name="Content Placeholder 2"/>
          <p:cNvSpPr>
            <a:spLocks noGrp="1"/>
          </p:cNvSpPr>
          <p:nvPr>
            <p:ph idx="1"/>
          </p:nvPr>
        </p:nvSpPr>
        <p:spPr>
          <a:xfrm>
            <a:off x="609600" y="1600200"/>
            <a:ext cx="10972800" cy="4953000"/>
          </a:xfrm>
        </p:spPr>
        <p:txBody>
          <a:bodyPr>
            <a:normAutofit/>
          </a:bodyPr>
          <a:lstStyle/>
          <a:p>
            <a:r>
              <a:rPr lang="en-US" dirty="0" smtClean="0"/>
              <a:t>We present a graph theoretically method that allows for the automatic calculation of the optimal partition factor for stencil based computations. </a:t>
            </a:r>
          </a:p>
          <a:p>
            <a:r>
              <a:rPr lang="en-US" dirty="0" smtClean="0"/>
              <a:t>It also provides an usable mapping scheme for that partition as a byproduct.</a:t>
            </a:r>
          </a:p>
          <a:p>
            <a:r>
              <a:rPr lang="en-US" dirty="0" smtClean="0"/>
              <a:t>The method also provides an upper bound to the partition factor needed to have mapping scheme that is finite but can cover an arbitrarily large memory space.</a:t>
            </a:r>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27</a:t>
            </a:fld>
            <a:endParaRPr lang="en-US"/>
          </a:p>
        </p:txBody>
      </p:sp>
    </p:spTree>
    <p:extLst>
      <p:ext uri="{BB962C8B-B14F-4D97-AF65-F5344CB8AC3E}">
        <p14:creationId xmlns:p14="http://schemas.microsoft.com/office/powerpoint/2010/main" val="412418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Overhead Improvement</a:t>
            </a:r>
            <a:endParaRPr lang="en-US" dirty="0"/>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28</a:t>
            </a:fld>
            <a:endParaRPr lang="en-US"/>
          </a:p>
        </p:txBody>
      </p:sp>
      <p:pic>
        <p:nvPicPr>
          <p:cNvPr id="6" name="Picture 5"/>
          <p:cNvPicPr>
            <a:picLocks noChangeAspect="1"/>
          </p:cNvPicPr>
          <p:nvPr/>
        </p:nvPicPr>
        <p:blipFill rotWithShape="1">
          <a:blip r:embed="rId3"/>
          <a:srcRect b="1467"/>
          <a:stretch/>
        </p:blipFill>
        <p:spPr>
          <a:xfrm>
            <a:off x="3539755" y="1456624"/>
            <a:ext cx="5321655" cy="408659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619182" y="5571584"/>
                <a:ext cx="7162800" cy="7847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panose="02040503050406030204" pitchFamily="18" charset="0"/>
                        </a:rPr>
                        <m:t>Overhead</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𝑑</m:t>
                          </m:r>
                          <m:r>
                            <a:rPr lang="en-US" b="0" i="1" smtClean="0">
                              <a:latin typeface="Cambria Math" panose="02040503050406030204" pitchFamily="18" charset="0"/>
                            </a:rPr>
                            <m:t>−1</m:t>
                          </m:r>
                        </m:sup>
                        <m:e>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B</m:t>
                                      </m:r>
                                    </m:e>
                                    <m:sub>
                                      <m:r>
                                        <m:rPr>
                                          <m:nor/>
                                        </m:rPr>
                                        <a:rPr lang="en-US" b="0" i="0" smtClean="0">
                                          <a:latin typeface="Cambria Math" panose="02040503050406030204" pitchFamily="18" charset="0"/>
                                        </a:rPr>
                                        <m:t>LUT</m:t>
                                      </m:r>
                                    </m:sub>
                                  </m:sSub>
                                </m:e>
                                <m:sub>
                                  <m:r>
                                    <a:rPr lang="en-US" b="0" i="1" smtClean="0">
                                      <a:latin typeface="Cambria Math" panose="02040503050406030204" pitchFamily="18" charset="0"/>
                                    </a:rPr>
                                    <m:t>𝑖</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19182" y="5571584"/>
                <a:ext cx="7162800" cy="78476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02182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47151" y="2393405"/>
            <a:ext cx="4851873" cy="3138187"/>
          </a:xfrm>
          <a:prstGeom prst="rect">
            <a:avLst/>
          </a:prstGeom>
        </p:spPr>
      </p:pic>
      <p:sp>
        <p:nvSpPr>
          <p:cNvPr id="2" name="Title 1"/>
          <p:cNvSpPr>
            <a:spLocks noGrp="1"/>
          </p:cNvSpPr>
          <p:nvPr>
            <p:ph type="title"/>
          </p:nvPr>
        </p:nvSpPr>
        <p:spPr/>
        <p:txBody>
          <a:bodyPr/>
          <a:lstStyle/>
          <a:p>
            <a:r>
              <a:rPr lang="en-US" u="sng" dirty="0" smtClean="0"/>
              <a:t>Solutions? Memory Banking</a:t>
            </a:r>
            <a:endParaRPr lang="en-US" u="sng" dirty="0"/>
          </a:p>
        </p:txBody>
      </p:sp>
      <p:sp>
        <p:nvSpPr>
          <p:cNvPr id="10" name="TextBox 9"/>
          <p:cNvSpPr txBox="1"/>
          <p:nvPr/>
        </p:nvSpPr>
        <p:spPr>
          <a:xfrm>
            <a:off x="5039020" y="3996915"/>
            <a:ext cx="696603" cy="338554"/>
          </a:xfrm>
          <a:prstGeom prst="rect">
            <a:avLst/>
          </a:prstGeom>
          <a:noFill/>
        </p:spPr>
        <p:txBody>
          <a:bodyPr wrap="square" rtlCol="0">
            <a:spAutoFit/>
          </a:bodyPr>
          <a:lstStyle/>
          <a:p>
            <a:r>
              <a:rPr lang="en-US" sz="1600" dirty="0"/>
              <a:t>M B/s</a:t>
            </a:r>
          </a:p>
        </p:txBody>
      </p:sp>
      <p:sp>
        <p:nvSpPr>
          <p:cNvPr id="11" name="TextBox 10"/>
          <p:cNvSpPr txBox="1"/>
          <p:nvPr/>
        </p:nvSpPr>
        <p:spPr>
          <a:xfrm>
            <a:off x="6139789" y="4038600"/>
            <a:ext cx="715051" cy="338554"/>
          </a:xfrm>
          <a:prstGeom prst="rect">
            <a:avLst/>
          </a:prstGeom>
          <a:noFill/>
        </p:spPr>
        <p:txBody>
          <a:bodyPr wrap="square" rtlCol="0">
            <a:spAutoFit/>
          </a:bodyPr>
          <a:lstStyle/>
          <a:p>
            <a:r>
              <a:rPr lang="en-US" sz="1600" dirty="0"/>
              <a:t>M B/s</a:t>
            </a:r>
          </a:p>
        </p:txBody>
      </p:sp>
      <p:sp>
        <p:nvSpPr>
          <p:cNvPr id="12" name="TextBox 11"/>
          <p:cNvSpPr txBox="1"/>
          <p:nvPr/>
        </p:nvSpPr>
        <p:spPr>
          <a:xfrm>
            <a:off x="7272370" y="3996915"/>
            <a:ext cx="763905" cy="338554"/>
          </a:xfrm>
          <a:prstGeom prst="rect">
            <a:avLst/>
          </a:prstGeom>
          <a:noFill/>
        </p:spPr>
        <p:txBody>
          <a:bodyPr wrap="square" rtlCol="0">
            <a:spAutoFit/>
          </a:bodyPr>
          <a:lstStyle/>
          <a:p>
            <a:r>
              <a:rPr lang="en-US" sz="1600" dirty="0"/>
              <a:t>M B/s</a:t>
            </a:r>
          </a:p>
        </p:txBody>
      </p:sp>
      <p:sp>
        <p:nvSpPr>
          <p:cNvPr id="13" name="TextBox 12"/>
          <p:cNvSpPr txBox="1"/>
          <p:nvPr/>
        </p:nvSpPr>
        <p:spPr>
          <a:xfrm>
            <a:off x="4760469" y="5760396"/>
            <a:ext cx="506870" cy="461665"/>
          </a:xfrm>
          <a:prstGeom prst="rect">
            <a:avLst/>
          </a:prstGeom>
          <a:noFill/>
        </p:spPr>
        <p:txBody>
          <a:bodyPr wrap="none" rtlCol="0">
            <a:spAutoFit/>
          </a:bodyPr>
          <a:lstStyle/>
          <a:p>
            <a:r>
              <a:rPr lang="en-US" sz="2400" dirty="0"/>
              <a:t>B1</a:t>
            </a:r>
          </a:p>
        </p:txBody>
      </p:sp>
      <p:sp>
        <p:nvSpPr>
          <p:cNvPr id="14" name="TextBox 13"/>
          <p:cNvSpPr txBox="1"/>
          <p:nvPr/>
        </p:nvSpPr>
        <p:spPr>
          <a:xfrm>
            <a:off x="5916447" y="5773341"/>
            <a:ext cx="513282" cy="461665"/>
          </a:xfrm>
          <a:prstGeom prst="rect">
            <a:avLst/>
          </a:prstGeom>
          <a:noFill/>
        </p:spPr>
        <p:txBody>
          <a:bodyPr wrap="none" rtlCol="0">
            <a:spAutoFit/>
          </a:bodyPr>
          <a:lstStyle/>
          <a:p>
            <a:r>
              <a:rPr lang="en-US" sz="2400" dirty="0" err="1"/>
              <a:t>Bn</a:t>
            </a:r>
            <a:endParaRPr lang="en-US" sz="2400" dirty="0"/>
          </a:p>
        </p:txBody>
      </p:sp>
      <p:sp>
        <p:nvSpPr>
          <p:cNvPr id="15" name="TextBox 14"/>
          <p:cNvSpPr txBox="1"/>
          <p:nvPr/>
        </p:nvSpPr>
        <p:spPr>
          <a:xfrm>
            <a:off x="6972300" y="5773340"/>
            <a:ext cx="533400" cy="461665"/>
          </a:xfrm>
          <a:prstGeom prst="rect">
            <a:avLst/>
          </a:prstGeom>
          <a:noFill/>
        </p:spPr>
        <p:txBody>
          <a:bodyPr wrap="square" rtlCol="0">
            <a:spAutoFit/>
          </a:bodyPr>
          <a:lstStyle/>
          <a:p>
            <a:r>
              <a:rPr lang="en-US" sz="2400" dirty="0"/>
              <a:t>Bk</a:t>
            </a:r>
          </a:p>
        </p:txBody>
      </p:sp>
      <p:sp>
        <p:nvSpPr>
          <p:cNvPr id="16" name="TextBox 15"/>
          <p:cNvSpPr txBox="1"/>
          <p:nvPr/>
        </p:nvSpPr>
        <p:spPr>
          <a:xfrm>
            <a:off x="4997862" y="5249825"/>
            <a:ext cx="685543" cy="338554"/>
          </a:xfrm>
          <a:prstGeom prst="rect">
            <a:avLst/>
          </a:prstGeom>
          <a:noFill/>
        </p:spPr>
        <p:txBody>
          <a:bodyPr wrap="square" rtlCol="0">
            <a:spAutoFit/>
          </a:bodyPr>
          <a:lstStyle/>
          <a:p>
            <a:r>
              <a:rPr lang="en-US" sz="1600" dirty="0"/>
              <a:t>M B/s</a:t>
            </a:r>
          </a:p>
        </p:txBody>
      </p:sp>
      <p:sp>
        <p:nvSpPr>
          <p:cNvPr id="17" name="TextBox 16"/>
          <p:cNvSpPr txBox="1"/>
          <p:nvPr/>
        </p:nvSpPr>
        <p:spPr>
          <a:xfrm>
            <a:off x="6146182" y="5256798"/>
            <a:ext cx="724575" cy="338554"/>
          </a:xfrm>
          <a:prstGeom prst="rect">
            <a:avLst/>
          </a:prstGeom>
          <a:noFill/>
        </p:spPr>
        <p:txBody>
          <a:bodyPr wrap="square" rtlCol="0">
            <a:spAutoFit/>
          </a:bodyPr>
          <a:lstStyle/>
          <a:p>
            <a:r>
              <a:rPr lang="en-US" sz="1600" dirty="0"/>
              <a:t>M B/s</a:t>
            </a:r>
          </a:p>
        </p:txBody>
      </p:sp>
      <p:sp>
        <p:nvSpPr>
          <p:cNvPr id="18" name="TextBox 17"/>
          <p:cNvSpPr txBox="1"/>
          <p:nvPr/>
        </p:nvSpPr>
        <p:spPr>
          <a:xfrm>
            <a:off x="7291887" y="5249825"/>
            <a:ext cx="763904" cy="338554"/>
          </a:xfrm>
          <a:prstGeom prst="rect">
            <a:avLst/>
          </a:prstGeom>
          <a:noFill/>
        </p:spPr>
        <p:txBody>
          <a:bodyPr wrap="square" rtlCol="0">
            <a:spAutoFit/>
          </a:bodyPr>
          <a:lstStyle/>
          <a:p>
            <a:r>
              <a:rPr lang="en-US" sz="1600" dirty="0"/>
              <a:t>M B/s</a:t>
            </a:r>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3</a:t>
            </a:fld>
            <a:endParaRPr lang="en-US"/>
          </a:p>
        </p:txBody>
      </p:sp>
    </p:spTree>
    <p:extLst>
      <p:ext uri="{BB962C8B-B14F-4D97-AF65-F5344CB8AC3E}">
        <p14:creationId xmlns:p14="http://schemas.microsoft.com/office/powerpoint/2010/main" val="353869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Memory Banking</a:t>
            </a:r>
            <a:endParaRPr lang="en-US" u="sng" dirty="0"/>
          </a:p>
        </p:txBody>
      </p:sp>
      <p:sp>
        <p:nvSpPr>
          <p:cNvPr id="3" name="Content Placeholder 2"/>
          <p:cNvSpPr>
            <a:spLocks noGrp="1"/>
          </p:cNvSpPr>
          <p:nvPr>
            <p:ph idx="1"/>
          </p:nvPr>
        </p:nvSpPr>
        <p:spPr>
          <a:xfrm>
            <a:off x="609600" y="1433587"/>
            <a:ext cx="11125200" cy="3367013"/>
          </a:xfrm>
        </p:spPr>
        <p:txBody>
          <a:bodyPr>
            <a:normAutofit/>
          </a:bodyPr>
          <a:lstStyle/>
          <a:p>
            <a:r>
              <a:rPr lang="en-US" sz="3600" dirty="0" smtClean="0"/>
              <a:t>Extensive research</a:t>
            </a:r>
          </a:p>
          <a:p>
            <a:r>
              <a:rPr lang="en-US" sz="3600" dirty="0" smtClean="0"/>
              <a:t>Representative work includes:</a:t>
            </a:r>
          </a:p>
          <a:p>
            <a:pPr lvl="1"/>
            <a:r>
              <a:rPr lang="en-US" sz="3200" dirty="0"/>
              <a:t>Linear </a:t>
            </a:r>
            <a:r>
              <a:rPr lang="en-US" sz="3200" dirty="0" smtClean="0"/>
              <a:t>skew/Hyperplanes: </a:t>
            </a:r>
            <a:r>
              <a:rPr lang="en-US" sz="1400" dirty="0">
                <a:solidFill>
                  <a:schemeClr val="accent1">
                    <a:lumMod val="75000"/>
                  </a:schemeClr>
                </a:solidFill>
              </a:rPr>
              <a:t>[</a:t>
            </a:r>
            <a:r>
              <a:rPr lang="en-US" sz="1400" dirty="0" smtClean="0">
                <a:solidFill>
                  <a:schemeClr val="accent1">
                    <a:lumMod val="75000"/>
                  </a:schemeClr>
                </a:solidFill>
              </a:rPr>
              <a:t>Shapiro1978</a:t>
            </a:r>
            <a:r>
              <a:rPr lang="en-US" sz="1400" dirty="0">
                <a:solidFill>
                  <a:schemeClr val="accent1">
                    <a:lumMod val="75000"/>
                  </a:schemeClr>
                </a:solidFill>
              </a:rPr>
              <a:t>][</a:t>
            </a:r>
            <a:r>
              <a:rPr lang="en-US" sz="1400" dirty="0" smtClean="0">
                <a:solidFill>
                  <a:schemeClr val="accent1">
                    <a:lumMod val="75000"/>
                  </a:schemeClr>
                </a:solidFill>
              </a:rPr>
              <a:t>Cong’09</a:t>
            </a:r>
            <a:r>
              <a:rPr lang="en-US" sz="1400" dirty="0">
                <a:solidFill>
                  <a:schemeClr val="accent1">
                    <a:lumMod val="75000"/>
                  </a:schemeClr>
                </a:solidFill>
              </a:rPr>
              <a:t>] [</a:t>
            </a:r>
            <a:r>
              <a:rPr lang="en-US" sz="1400" dirty="0" smtClean="0">
                <a:solidFill>
                  <a:schemeClr val="accent1">
                    <a:lumMod val="75000"/>
                  </a:schemeClr>
                </a:solidFill>
              </a:rPr>
              <a:t>Wang’14</a:t>
            </a:r>
            <a:r>
              <a:rPr lang="en-US" sz="1400" dirty="0">
                <a:solidFill>
                  <a:schemeClr val="accent1">
                    <a:lumMod val="75000"/>
                  </a:schemeClr>
                </a:solidFill>
              </a:rPr>
              <a:t>][</a:t>
            </a:r>
            <a:r>
              <a:rPr lang="en-US" sz="1400" dirty="0" smtClean="0">
                <a:solidFill>
                  <a:schemeClr val="accent1">
                    <a:lumMod val="75000"/>
                  </a:schemeClr>
                </a:solidFill>
              </a:rPr>
              <a:t>Meng’15</a:t>
            </a:r>
            <a:r>
              <a:rPr lang="en-US" sz="1400" dirty="0">
                <a:solidFill>
                  <a:schemeClr val="accent1">
                    <a:lumMod val="75000"/>
                  </a:schemeClr>
                </a:solidFill>
              </a:rPr>
              <a:t>]</a:t>
            </a:r>
            <a:endParaRPr lang="en-US" sz="3200" dirty="0">
              <a:solidFill>
                <a:schemeClr val="accent1">
                  <a:lumMod val="75000"/>
                </a:schemeClr>
              </a:solidFill>
            </a:endParaRPr>
          </a:p>
          <a:p>
            <a:pPr lvl="2"/>
            <a:r>
              <a:rPr lang="en-US" sz="2800" dirty="0" smtClean="0"/>
              <a:t>Find a single hyperplane family to do the banking. Using  a simple </a:t>
            </a:r>
            <a:r>
              <a:rPr lang="en-US" sz="2800" dirty="0"/>
              <a:t>mapping function </a:t>
            </a:r>
            <a:r>
              <a:rPr lang="en-US" sz="2800" dirty="0" smtClean="0"/>
              <a:t>making it easy to implement however it might miss some (better) solutions</a:t>
            </a:r>
            <a:endParaRPr lang="en-US" sz="2800" dirty="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608030"/>
            <a:ext cx="5334000" cy="184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4</a:t>
            </a:fld>
            <a:endParaRPr lang="en-US"/>
          </a:p>
        </p:txBody>
      </p:sp>
    </p:spTree>
    <p:extLst>
      <p:ext uri="{BB962C8B-B14F-4D97-AF65-F5344CB8AC3E}">
        <p14:creationId xmlns:p14="http://schemas.microsoft.com/office/powerpoint/2010/main" val="259013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uan\Dropbox\RA_Juan_Escobedo\2018-Optimal-Mem-bank\Presentation\Figures\Lattice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787" y="4114800"/>
            <a:ext cx="6096000" cy="2648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417638"/>
          </a:xfrm>
        </p:spPr>
        <p:txBody>
          <a:bodyPr>
            <a:normAutofit/>
          </a:bodyPr>
          <a:lstStyle/>
          <a:p>
            <a:r>
              <a:rPr lang="en-US" u="sng" dirty="0"/>
              <a:t>Memory Banking: Representative Work</a:t>
            </a:r>
          </a:p>
        </p:txBody>
      </p:sp>
      <p:sp>
        <p:nvSpPr>
          <p:cNvPr id="3" name="Content Placeholder 2"/>
          <p:cNvSpPr>
            <a:spLocks noGrp="1"/>
          </p:cNvSpPr>
          <p:nvPr>
            <p:ph idx="1"/>
          </p:nvPr>
        </p:nvSpPr>
        <p:spPr>
          <a:xfrm>
            <a:off x="685800" y="1600201"/>
            <a:ext cx="10896600" cy="2667000"/>
          </a:xfrm>
        </p:spPr>
        <p:txBody>
          <a:bodyPr>
            <a:normAutofit/>
          </a:bodyPr>
          <a:lstStyle/>
          <a:p>
            <a:r>
              <a:rPr lang="en-US" dirty="0" smtClean="0"/>
              <a:t>Lattice based method: </a:t>
            </a:r>
            <a:r>
              <a:rPr lang="en-US" sz="1400" dirty="0">
                <a:solidFill>
                  <a:schemeClr val="accent1">
                    <a:lumMod val="75000"/>
                  </a:schemeClr>
                </a:solidFill>
              </a:rPr>
              <a:t>[</a:t>
            </a:r>
            <a:r>
              <a:rPr lang="en-US" sz="1400" dirty="0" smtClean="0">
                <a:solidFill>
                  <a:schemeClr val="accent1">
                    <a:lumMod val="75000"/>
                  </a:schemeClr>
                </a:solidFill>
              </a:rPr>
              <a:t>Darte’05</a:t>
            </a:r>
            <a:r>
              <a:rPr lang="en-US" sz="1400" dirty="0">
                <a:solidFill>
                  <a:schemeClr val="accent1">
                    <a:lumMod val="75000"/>
                  </a:schemeClr>
                </a:solidFill>
              </a:rPr>
              <a:t>][</a:t>
            </a:r>
            <a:r>
              <a:rPr lang="it-IT" sz="1400" dirty="0" smtClean="0">
                <a:solidFill>
                  <a:schemeClr val="accent1">
                    <a:lumMod val="75000"/>
                  </a:schemeClr>
                </a:solidFill>
              </a:rPr>
              <a:t>Cilardo’15</a:t>
            </a:r>
            <a:r>
              <a:rPr lang="en-US" sz="1400" dirty="0">
                <a:solidFill>
                  <a:schemeClr val="accent1">
                    <a:lumMod val="75000"/>
                  </a:schemeClr>
                </a:solidFill>
              </a:rPr>
              <a:t>]</a:t>
            </a:r>
          </a:p>
          <a:p>
            <a:pPr lvl="1"/>
            <a:r>
              <a:rPr lang="en-US" dirty="0" smtClean="0"/>
              <a:t>Finds n families of hyperplanes, forming a lattice. They can find (better) solutions unattainable with a single hyperplane family but the method is not formulated to find the optimal banking factor, just reduce conflicts.</a:t>
            </a:r>
          </a:p>
        </p:txBody>
      </p:sp>
      <mc:AlternateContent xmlns:mc="http://schemas.openxmlformats.org/markup-compatibility/2006" xmlns:a14="http://schemas.microsoft.com/office/drawing/2010/main">
        <mc:Choice Requires="a14">
          <p:sp>
            <p:nvSpPr>
              <p:cNvPr id="6" name="TextBox 5"/>
              <p:cNvSpPr txBox="1"/>
              <p:nvPr/>
            </p:nvSpPr>
            <p:spPr>
              <a:xfrm>
                <a:off x="2175928" y="5047743"/>
                <a:ext cx="1138773" cy="554254"/>
              </a:xfrm>
              <a:prstGeom prst="rect">
                <a:avLst/>
              </a:prstGeom>
              <a:noFill/>
            </p:spPr>
            <p:txBody>
              <a:bodyPr wrap="none" rtlCol="0">
                <a:spAutoFit/>
              </a:bodyPr>
              <a:lstStyle/>
              <a:p>
                <a:r>
                  <a:rPr lang="en-US" dirty="0"/>
                  <a:t>B=</a:t>
                </a:r>
                <a14:m>
                  <m:oMath xmlns:m="http://schemas.openxmlformats.org/officeDocument/2006/math">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a:rPr>
                                <m:t>2</m:t>
                              </m:r>
                            </m:e>
                            <m:e>
                              <m:r>
                                <a:rPr lang="en-US" i="1">
                                  <a:latin typeface="Cambria Math"/>
                                </a:rPr>
                                <m:t>0</m:t>
                              </m:r>
                            </m:e>
                          </m:mr>
                          <m:mr>
                            <m:e>
                              <m:r>
                                <a:rPr lang="en-US" i="1">
                                  <a:latin typeface="Cambria Math"/>
                                </a:rPr>
                                <m:t>0</m:t>
                              </m:r>
                            </m:e>
                            <m:e>
                              <m:r>
                                <a:rPr lang="en-US" i="1">
                                  <a:latin typeface="Cambria Math"/>
                                </a:rPr>
                                <m:t>3</m:t>
                              </m:r>
                            </m:e>
                          </m:mr>
                        </m:m>
                      </m:e>
                    </m:d>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51927" y="5047743"/>
                <a:ext cx="1138773" cy="554254"/>
              </a:xfrm>
              <a:prstGeom prst="rect">
                <a:avLst/>
              </a:prstGeom>
              <a:blipFill rotWithShape="1">
                <a:blip r:embed="rId4"/>
                <a:stretch>
                  <a:fillRect l="-4813"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67401" y="5051856"/>
                <a:ext cx="1138773" cy="554254"/>
              </a:xfrm>
              <a:prstGeom prst="rect">
                <a:avLst/>
              </a:prstGeom>
              <a:noFill/>
            </p:spPr>
            <p:txBody>
              <a:bodyPr wrap="none" rtlCol="0">
                <a:spAutoFit/>
              </a:bodyPr>
              <a:lstStyle/>
              <a:p>
                <a:r>
                  <a:rPr lang="en-US" dirty="0"/>
                  <a:t>B=</a:t>
                </a:r>
                <a14:m>
                  <m:oMath xmlns:m="http://schemas.openxmlformats.org/officeDocument/2006/math">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1</m:t>
                              </m:r>
                            </m:e>
                            <m:e>
                              <m:r>
                                <a:rPr lang="en-US" i="1">
                                  <a:latin typeface="Cambria Math"/>
                                </a:rPr>
                                <m:t>6</m:t>
                              </m:r>
                            </m:e>
                          </m:mr>
                        </m:m>
                      </m:e>
                    </m:d>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343400" y="5051856"/>
                <a:ext cx="1138773" cy="554254"/>
              </a:xfrm>
              <a:prstGeom prst="rect">
                <a:avLst/>
              </a:prstGeom>
              <a:blipFill rotWithShape="1">
                <a:blip r:embed="rId5"/>
                <a:stretch>
                  <a:fillRect l="-4839" b="-109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5</a:t>
            </a:fld>
            <a:endParaRPr lang="en-US"/>
          </a:p>
        </p:txBody>
      </p:sp>
    </p:spTree>
    <p:extLst>
      <p:ext uri="{BB962C8B-B14F-4D97-AF65-F5344CB8AC3E}">
        <p14:creationId xmlns:p14="http://schemas.microsoft.com/office/powerpoint/2010/main" val="697662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a:bodyPr>
          <a:lstStyle/>
          <a:p>
            <a:r>
              <a:rPr lang="en-US" u="sng" dirty="0"/>
              <a:t>Memory Banking: Representative Work</a:t>
            </a:r>
            <a:endParaRPr lang="en-US" dirty="0"/>
          </a:p>
        </p:txBody>
      </p:sp>
      <p:sp>
        <p:nvSpPr>
          <p:cNvPr id="3" name="Content Placeholder 2"/>
          <p:cNvSpPr>
            <a:spLocks noGrp="1"/>
          </p:cNvSpPr>
          <p:nvPr>
            <p:ph idx="1"/>
          </p:nvPr>
        </p:nvSpPr>
        <p:spPr>
          <a:xfrm>
            <a:off x="685800" y="1417639"/>
            <a:ext cx="11049000" cy="3763961"/>
          </a:xfrm>
        </p:spPr>
        <p:txBody>
          <a:bodyPr>
            <a:normAutofit/>
          </a:bodyPr>
          <a:lstStyle/>
          <a:p>
            <a:r>
              <a:rPr lang="en-US" sz="2800" dirty="0" smtClean="0"/>
              <a:t>Trace based method: </a:t>
            </a:r>
            <a:r>
              <a:rPr lang="en-US" sz="1200" dirty="0">
                <a:solidFill>
                  <a:schemeClr val="accent1">
                    <a:lumMod val="75000"/>
                  </a:schemeClr>
                </a:solidFill>
              </a:rPr>
              <a:t>[</a:t>
            </a:r>
            <a:r>
              <a:rPr lang="en-US" sz="1200" dirty="0" smtClean="0">
                <a:solidFill>
                  <a:schemeClr val="accent1">
                    <a:lumMod val="75000"/>
                  </a:schemeClr>
                </a:solidFill>
              </a:rPr>
              <a:t>Zhou’17</a:t>
            </a:r>
            <a:r>
              <a:rPr lang="en-US" sz="1200" dirty="0">
                <a:solidFill>
                  <a:schemeClr val="accent1">
                    <a:lumMod val="75000"/>
                  </a:schemeClr>
                </a:solidFill>
              </a:rPr>
              <a:t>]</a:t>
            </a:r>
          </a:p>
          <a:p>
            <a:pPr lvl="1"/>
            <a:r>
              <a:rPr lang="en-US" sz="2400" dirty="0" smtClean="0"/>
              <a:t>Finds a bit mask that maps all memory addresses to a reduced space where conflicts have been eliminated via graph coloring. </a:t>
            </a:r>
          </a:p>
          <a:p>
            <a:pPr lvl="1"/>
            <a:r>
              <a:rPr lang="en-US" sz="2400" dirty="0" smtClean="0"/>
              <a:t>One of the drawbacks is the time to find the solution is proportional to the problem size even for stencil based kernels.</a:t>
            </a:r>
          </a:p>
          <a:p>
            <a:pPr lvl="1"/>
            <a:r>
              <a:rPr lang="en-US" sz="2400" dirty="0" smtClean="0"/>
              <a:t>Because </a:t>
            </a:r>
            <a:r>
              <a:rPr lang="en-US" sz="2400" dirty="0" err="1" smtClean="0"/>
              <a:t>colorability</a:t>
            </a:r>
            <a:r>
              <a:rPr lang="en-US" sz="2400" dirty="0" smtClean="0"/>
              <a:t> of the graph for a given partition factor is determined with an heuristic coloring algorithm, optimality is not ensured.</a:t>
            </a:r>
            <a:endParaRPr lang="en-US" sz="2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41"/>
          <a:stretch/>
        </p:blipFill>
        <p:spPr bwMode="auto">
          <a:xfrm>
            <a:off x="3647901" y="4343400"/>
            <a:ext cx="5107420" cy="212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6</a:t>
            </a:fld>
            <a:endParaRPr lang="en-US"/>
          </a:p>
        </p:txBody>
      </p:sp>
    </p:spTree>
    <p:extLst>
      <p:ext uri="{BB962C8B-B14F-4D97-AF65-F5344CB8AC3E}">
        <p14:creationId xmlns:p14="http://schemas.microsoft.com/office/powerpoint/2010/main" val="2033753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538" y="3931030"/>
            <a:ext cx="3791862" cy="26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12192000" cy="1417638"/>
          </a:xfrm>
        </p:spPr>
        <p:txBody>
          <a:bodyPr>
            <a:normAutofit/>
          </a:bodyPr>
          <a:lstStyle/>
          <a:p>
            <a:r>
              <a:rPr lang="en-US" u="sng" dirty="0"/>
              <a:t>Memory </a:t>
            </a:r>
            <a:r>
              <a:rPr lang="en-US" u="sng" dirty="0" smtClean="0"/>
              <a:t>Banking</a:t>
            </a:r>
            <a:r>
              <a:rPr lang="en-US" u="sng" dirty="0"/>
              <a:t>: Representative </a:t>
            </a:r>
            <a:r>
              <a:rPr lang="en-US" u="sng" dirty="0" smtClean="0"/>
              <a:t>Work</a:t>
            </a:r>
            <a:endParaRPr lang="en-US" dirty="0"/>
          </a:p>
        </p:txBody>
      </p:sp>
      <p:sp>
        <p:nvSpPr>
          <p:cNvPr id="3" name="Content Placeholder 2"/>
          <p:cNvSpPr>
            <a:spLocks noGrp="1"/>
          </p:cNvSpPr>
          <p:nvPr>
            <p:ph idx="1"/>
          </p:nvPr>
        </p:nvSpPr>
        <p:spPr>
          <a:xfrm>
            <a:off x="685800" y="1600201"/>
            <a:ext cx="11049000" cy="2438400"/>
          </a:xfrm>
        </p:spPr>
        <p:txBody>
          <a:bodyPr>
            <a:normAutofit/>
          </a:bodyPr>
          <a:lstStyle/>
          <a:p>
            <a:r>
              <a:rPr lang="en-US" dirty="0" smtClean="0"/>
              <a:t>Tessellation based method:</a:t>
            </a:r>
            <a:r>
              <a:rPr lang="en-US" dirty="0" smtClean="0">
                <a:solidFill>
                  <a:schemeClr val="accent1">
                    <a:lumMod val="75000"/>
                  </a:schemeClr>
                </a:solidFill>
              </a:rPr>
              <a:t> </a:t>
            </a:r>
            <a:r>
              <a:rPr lang="en-US" sz="1500" dirty="0">
                <a:solidFill>
                  <a:schemeClr val="accent1">
                    <a:lumMod val="75000"/>
                  </a:schemeClr>
                </a:solidFill>
              </a:rPr>
              <a:t>[Escobedo, 2017]</a:t>
            </a:r>
            <a:endParaRPr lang="en-US" dirty="0" smtClean="0">
              <a:solidFill>
                <a:schemeClr val="accent1">
                  <a:lumMod val="75000"/>
                </a:schemeClr>
              </a:solidFill>
            </a:endParaRPr>
          </a:p>
          <a:p>
            <a:pPr lvl="1"/>
            <a:r>
              <a:rPr lang="en-US" dirty="0" smtClean="0"/>
              <a:t>Finds a repeating rectangle with a banking scheme using the optimal partition factor that can be used to cover the entire data domain. However, when the stencil does not tessellate space, no upper limit in the partition factor is given.</a:t>
            </a:r>
          </a:p>
          <a:p>
            <a:pPr marL="457200" lvl="1" indent="0">
              <a:buNone/>
            </a:pPr>
            <a:endParaRPr lang="en-US" dirty="0" smtClean="0"/>
          </a:p>
        </p:txBody>
      </p:sp>
      <p:sp>
        <p:nvSpPr>
          <p:cNvPr id="6" name="TextBox 5"/>
          <p:cNvSpPr txBox="1"/>
          <p:nvPr/>
        </p:nvSpPr>
        <p:spPr>
          <a:xfrm>
            <a:off x="5791808" y="6482834"/>
            <a:ext cx="304800" cy="369332"/>
          </a:xfrm>
          <a:prstGeom prst="rect">
            <a:avLst/>
          </a:prstGeom>
          <a:solidFill>
            <a:schemeClr val="bg1"/>
          </a:solidFill>
        </p:spPr>
        <p:txBody>
          <a:bodyPr wrap="square" rtlCol="0">
            <a:spAutoFit/>
          </a:bodyPr>
          <a:lstStyle/>
          <a:p>
            <a:endParaRPr lang="en-US" dirty="0"/>
          </a:p>
        </p:txBody>
      </p:sp>
      <p:sp>
        <p:nvSpPr>
          <p:cNvPr id="8" name="Slide Number Placeholder 7"/>
          <p:cNvSpPr>
            <a:spLocks noGrp="1"/>
          </p:cNvSpPr>
          <p:nvPr>
            <p:ph type="sldNum" sz="quarter" idx="12"/>
          </p:nvPr>
        </p:nvSpPr>
        <p:spPr/>
        <p:txBody>
          <a:bodyPr/>
          <a:lstStyle/>
          <a:p>
            <a:fld id="{02F7D529-E733-439D-970E-6338153ED6D2}" type="slidenum">
              <a:rPr lang="en-US" smtClean="0"/>
              <a:t>7</a:t>
            </a:fld>
            <a:endParaRPr lang="en-US"/>
          </a:p>
        </p:txBody>
      </p:sp>
      <p:sp>
        <p:nvSpPr>
          <p:cNvPr id="9" name="Rectangle 8"/>
          <p:cNvSpPr/>
          <p:nvPr/>
        </p:nvSpPr>
        <p:spPr>
          <a:xfrm>
            <a:off x="5870944" y="6254234"/>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University of Central Florida</a:t>
            </a:r>
            <a:endParaRPr lang="en-US" dirty="0"/>
          </a:p>
        </p:txBody>
      </p:sp>
    </p:spTree>
    <p:extLst>
      <p:ext uri="{BB962C8B-B14F-4D97-AF65-F5344CB8AC3E}">
        <p14:creationId xmlns:p14="http://schemas.microsoft.com/office/powerpoint/2010/main" val="1460571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Open Questions and Problems:</a:t>
            </a:r>
            <a:endParaRPr lang="en-US" u="sng" dirty="0"/>
          </a:p>
        </p:txBody>
      </p:sp>
      <p:sp>
        <p:nvSpPr>
          <p:cNvPr id="3" name="Content Placeholder 2"/>
          <p:cNvSpPr>
            <a:spLocks noGrp="1"/>
          </p:cNvSpPr>
          <p:nvPr>
            <p:ph idx="1"/>
          </p:nvPr>
        </p:nvSpPr>
        <p:spPr>
          <a:xfrm>
            <a:off x="609600" y="1600200"/>
            <a:ext cx="10972800" cy="4800599"/>
          </a:xfrm>
        </p:spPr>
        <p:txBody>
          <a:bodyPr>
            <a:normAutofit/>
          </a:bodyPr>
          <a:lstStyle/>
          <a:p>
            <a:r>
              <a:rPr lang="en-US" sz="3500" dirty="0"/>
              <a:t>Given a stencil based kernel computation, what is the minimum partition factor </a:t>
            </a:r>
            <a:r>
              <a:rPr lang="en-US" sz="3500" dirty="0" smtClean="0"/>
              <a:t>required for conflict-free </a:t>
            </a:r>
            <a:r>
              <a:rPr lang="en-US" sz="3500" dirty="0"/>
              <a:t>memory </a:t>
            </a:r>
            <a:r>
              <a:rPr lang="en-US" sz="3500" dirty="0" smtClean="0"/>
              <a:t>accesses?</a:t>
            </a:r>
            <a:endParaRPr lang="en-US" sz="3500" dirty="0"/>
          </a:p>
          <a:p>
            <a:r>
              <a:rPr lang="en-US" sz="3500" dirty="0"/>
              <a:t>In practice, we also need to address the problems of:</a:t>
            </a:r>
          </a:p>
          <a:p>
            <a:pPr lvl="1"/>
            <a:r>
              <a:rPr lang="en-US" dirty="0" smtClean="0"/>
              <a:t>Given the optimal partition factor for a stencil based kernel, how to obtain a practical banking scheme?</a:t>
            </a:r>
          </a:p>
          <a:p>
            <a:pPr lvl="1"/>
            <a:r>
              <a:rPr lang="en-US" dirty="0" smtClean="0"/>
              <a:t>For a given optimal partition factor and banking scheme, </a:t>
            </a:r>
            <a:r>
              <a:rPr lang="en-US" dirty="0"/>
              <a:t>h</a:t>
            </a:r>
            <a:r>
              <a:rPr lang="en-US" dirty="0" smtClean="0"/>
              <a:t>ow to keep memory overhead as low as possible while maintaining ease of computation?</a:t>
            </a:r>
            <a:endParaRPr lang="en-US" dirty="0"/>
          </a:p>
        </p:txBody>
      </p:sp>
      <p:sp>
        <p:nvSpPr>
          <p:cNvPr id="4" name="Footer Placeholder 3"/>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8</a:t>
            </a:fld>
            <a:endParaRPr lang="en-US"/>
          </a:p>
        </p:txBody>
      </p:sp>
    </p:spTree>
    <p:extLst>
      <p:ext uri="{BB962C8B-B14F-4D97-AF65-F5344CB8AC3E}">
        <p14:creationId xmlns:p14="http://schemas.microsoft.com/office/powerpoint/2010/main" val="1663438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Key ideas</a:t>
            </a:r>
            <a:endParaRPr lang="en-US" u="sng" dirty="0"/>
          </a:p>
        </p:txBody>
      </p:sp>
      <p:sp>
        <p:nvSpPr>
          <p:cNvPr id="3" name="Footer Placeholder 2"/>
          <p:cNvSpPr>
            <a:spLocks noGrp="1"/>
          </p:cNvSpPr>
          <p:nvPr>
            <p:ph type="ftr" sz="quarter" idx="11"/>
          </p:nvPr>
        </p:nvSpPr>
        <p:spPr/>
        <p:txBody>
          <a:bodyPr/>
          <a:lstStyle/>
          <a:p>
            <a:r>
              <a:rPr lang="en-US" smtClean="0"/>
              <a:t>University of Central Florida</a:t>
            </a:r>
            <a:endParaRPr lang="en-US"/>
          </a:p>
        </p:txBody>
      </p:sp>
      <p:sp>
        <p:nvSpPr>
          <p:cNvPr id="5" name="Slide Number Placeholder 4"/>
          <p:cNvSpPr>
            <a:spLocks noGrp="1"/>
          </p:cNvSpPr>
          <p:nvPr>
            <p:ph type="sldNum" sz="quarter" idx="12"/>
          </p:nvPr>
        </p:nvSpPr>
        <p:spPr/>
        <p:txBody>
          <a:bodyPr/>
          <a:lstStyle/>
          <a:p>
            <a:fld id="{02F7D529-E733-439D-970E-6338153ED6D2}" type="slidenum">
              <a:rPr lang="en-US" smtClean="0"/>
              <a:t>9</a:t>
            </a:fld>
            <a:endParaRPr lang="en-US"/>
          </a:p>
        </p:txBody>
      </p:sp>
      <p:sp>
        <p:nvSpPr>
          <p:cNvPr id="6" name="Content Placeholder 2"/>
          <p:cNvSpPr>
            <a:spLocks noGrp="1"/>
          </p:cNvSpPr>
          <p:nvPr>
            <p:ph idx="1"/>
          </p:nvPr>
        </p:nvSpPr>
        <p:spPr>
          <a:xfrm>
            <a:off x="609600" y="1600201"/>
            <a:ext cx="10972800" cy="4525963"/>
          </a:xfrm>
        </p:spPr>
        <p:txBody>
          <a:bodyPr/>
          <a:lstStyle/>
          <a:p>
            <a:pPr marL="457200" indent="-457200"/>
            <a:r>
              <a:rPr lang="en-US" dirty="0"/>
              <a:t>Use Memory Access Conflict Graph to analytically study memory banking</a:t>
            </a:r>
          </a:p>
          <a:p>
            <a:pPr marL="457200" indent="-457200"/>
            <a:r>
              <a:rPr lang="en-US" dirty="0"/>
              <a:t>Find the </a:t>
            </a:r>
            <a:r>
              <a:rPr lang="en-US" u="sng" dirty="0"/>
              <a:t>minimum</a:t>
            </a:r>
            <a:r>
              <a:rPr lang="en-US" dirty="0"/>
              <a:t> partition factor through classical </a:t>
            </a:r>
            <a:r>
              <a:rPr lang="en-US" u="sng" dirty="0"/>
              <a:t>optimal</a:t>
            </a:r>
            <a:r>
              <a:rPr lang="en-US" dirty="0"/>
              <a:t> coloring</a:t>
            </a:r>
          </a:p>
          <a:p>
            <a:r>
              <a:rPr lang="en-US" dirty="0"/>
              <a:t>Advantages</a:t>
            </a:r>
            <a:r>
              <a:rPr lang="en-US" dirty="0" smtClean="0"/>
              <a:t>:</a:t>
            </a:r>
          </a:p>
          <a:p>
            <a:pPr lvl="1"/>
            <a:r>
              <a:rPr lang="en-US" dirty="0" smtClean="0"/>
              <a:t>Provide unified mathematical framework to tackle other problems</a:t>
            </a:r>
          </a:p>
          <a:p>
            <a:pPr lvl="1"/>
            <a:r>
              <a:rPr lang="en-US" dirty="0" smtClean="0"/>
              <a:t>Allows to rigorously prove optimality </a:t>
            </a:r>
          </a:p>
          <a:p>
            <a:pPr lvl="1"/>
            <a:r>
              <a:rPr lang="en-US" dirty="0" smtClean="0"/>
              <a:t>Versatility paves the path for other research directions</a:t>
            </a:r>
          </a:p>
          <a:p>
            <a:pPr lvl="1"/>
            <a:endParaRPr lang="en-US" dirty="0"/>
          </a:p>
          <a:p>
            <a:endParaRPr lang="en-US" dirty="0"/>
          </a:p>
        </p:txBody>
      </p:sp>
    </p:spTree>
    <p:extLst>
      <p:ext uri="{BB962C8B-B14F-4D97-AF65-F5344CB8AC3E}">
        <p14:creationId xmlns:p14="http://schemas.microsoft.com/office/powerpoint/2010/main" val="2624018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B8CCE4"/>
      </a:dk2>
      <a:lt2>
        <a:srgbClr val="EEECE1"/>
      </a:lt2>
      <a:accent1>
        <a:srgbClr val="95B3D7"/>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tf00001233</Template>
  <TotalTime>14246</TotalTime>
  <Words>2376</Words>
  <Application>Microsoft Office PowerPoint</Application>
  <PresentationFormat>Widescreen</PresentationFormat>
  <Paragraphs>295</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Cambria Math</vt:lpstr>
      <vt:lpstr>Office Theme</vt:lpstr>
      <vt:lpstr>Graph-Theoretically Optimal Memory Banking for Stencil-Based Computing Kernels</vt:lpstr>
      <vt:lpstr>HLS: Memory Access Parallelization is Essential</vt:lpstr>
      <vt:lpstr>Solutions? Memory Banking</vt:lpstr>
      <vt:lpstr>Memory Banking</vt:lpstr>
      <vt:lpstr>Memory Banking: Representative Work</vt:lpstr>
      <vt:lpstr>Memory Banking: Representative Work</vt:lpstr>
      <vt:lpstr>Memory Banking: Representative Work</vt:lpstr>
      <vt:lpstr>Open Questions and Problems:</vt:lpstr>
      <vt:lpstr>Key ideas</vt:lpstr>
      <vt:lpstr>Memory Access Conflict Graph</vt:lpstr>
      <vt:lpstr>Major Challenges</vt:lpstr>
      <vt:lpstr>Our Approach</vt:lpstr>
      <vt:lpstr>Extended Stencil Graph (ESG)</vt:lpstr>
      <vt:lpstr>Extended Stencil Graph (ESG)</vt:lpstr>
      <vt:lpstr>Perfect Stencil</vt:lpstr>
      <vt:lpstr>Perfect Stencil ESG</vt:lpstr>
      <vt:lpstr>Imperfect stencil</vt:lpstr>
      <vt:lpstr>Imperfect stencil</vt:lpstr>
      <vt:lpstr>Imperfect stencil</vt:lpstr>
      <vt:lpstr>Imperfect stencil</vt:lpstr>
      <vt:lpstr>Algorithm flow and Experimental Setup</vt:lpstr>
      <vt:lpstr>Algorithm Output: Coloring Scheme LUT</vt:lpstr>
      <vt:lpstr>Algorithm Output: Coloring Scheme LUT</vt:lpstr>
      <vt:lpstr>Algorithm Output: Offset LUT</vt:lpstr>
      <vt:lpstr>Algorithm Output:Sample HLS C Pseudocode</vt:lpstr>
      <vt:lpstr>Performance Results</vt:lpstr>
      <vt:lpstr>Conclusions</vt:lpstr>
      <vt:lpstr>Memory Overhead Improvement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dc:creator>
  <cp:lastModifiedBy>Juan Escobedo</cp:lastModifiedBy>
  <cp:revision>337</cp:revision>
  <dcterms:created xsi:type="dcterms:W3CDTF">2018-01-07T15:40:30Z</dcterms:created>
  <dcterms:modified xsi:type="dcterms:W3CDTF">2018-02-22T20:00:27Z</dcterms:modified>
</cp:coreProperties>
</file>