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4"/>
  </p:notesMasterIdLst>
  <p:handoutMasterIdLst>
    <p:handoutMasterId r:id="rId25"/>
  </p:handoutMasterIdLst>
  <p:sldIdLst>
    <p:sldId id="256" r:id="rId2"/>
    <p:sldId id="260" r:id="rId3"/>
    <p:sldId id="261" r:id="rId4"/>
    <p:sldId id="288" r:id="rId5"/>
    <p:sldId id="263" r:id="rId6"/>
    <p:sldId id="264" r:id="rId7"/>
    <p:sldId id="280" r:id="rId8"/>
    <p:sldId id="289" r:id="rId9"/>
    <p:sldId id="292" r:id="rId10"/>
    <p:sldId id="281" r:id="rId11"/>
    <p:sldId id="265" r:id="rId12"/>
    <p:sldId id="266" r:id="rId13"/>
    <p:sldId id="267" r:id="rId14"/>
    <p:sldId id="268" r:id="rId15"/>
    <p:sldId id="269" r:id="rId16"/>
    <p:sldId id="270" r:id="rId17"/>
    <p:sldId id="285" r:id="rId18"/>
    <p:sldId id="286" r:id="rId19"/>
    <p:sldId id="284" r:id="rId20"/>
    <p:sldId id="293" r:id="rId21"/>
    <p:sldId id="294" r:id="rId22"/>
    <p:sldId id="287" r:id="rId23"/>
  </p:sldIdLst>
  <p:sldSz cx="9144000" cy="5143500" type="screen16x9"/>
  <p:notesSz cx="6858000" cy="9144000"/>
  <p:embeddedFontLst>
    <p:embeddedFont>
      <p:font typeface="Cambria Math" pitchFamily="18" charset="0"/>
      <p:regular r:id="rId26"/>
    </p:embeddedFont>
    <p:embeddedFont>
      <p:font typeface="微軟正黑體" pitchFamily="34" charset="-120"/>
      <p:regular r:id="rId27"/>
      <p:bold r:id="rId28"/>
    </p:embeddedFont>
    <p:embeddedFont>
      <p:font typeface="Calibri" pitchFamily="34" charset="0"/>
      <p:regular r:id="rId29"/>
      <p:bold r:id="rId30"/>
      <p:italic r:id="rId31"/>
      <p:boldItalic r:id="rId32"/>
    </p:embeddedFont>
    <p:embeddedFont>
      <p:font typeface="Consolas" pitchFamily="49"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7E79"/>
    <a:srgbClr val="9D9D9D"/>
    <a:srgbClr val="003E74"/>
    <a:srgbClr val="0085CA"/>
    <a:srgbClr val="0025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80623" autoAdjust="0"/>
  </p:normalViewPr>
  <p:slideViewPr>
    <p:cSldViewPr snapToGrid="0" snapToObjects="1">
      <p:cViewPr varScale="1">
        <p:scale>
          <a:sx n="91" d="100"/>
          <a:sy n="91" d="100"/>
        </p:scale>
        <p:origin x="-1032" y="-108"/>
      </p:cViewPr>
      <p:guideLst>
        <p:guide orient="horz" pos="1620"/>
        <p:guide pos="2880"/>
      </p:guideLst>
    </p:cSldViewPr>
  </p:slideViewPr>
  <p:notesTextViewPr>
    <p:cViewPr>
      <p:scale>
        <a:sx n="95" d="100"/>
        <a:sy n="95" d="100"/>
      </p:scale>
      <p:origin x="0" y="0"/>
    </p:cViewPr>
  </p:notesTextViewPr>
  <p:sorterViewPr>
    <p:cViewPr varScale="1">
      <p:scale>
        <a:sx n="100" d="100"/>
        <a:sy n="100" d="100"/>
      </p:scale>
      <p:origin x="0" y="-4373"/>
    </p:cViewPr>
  </p:sorterViewPr>
  <p:notesViewPr>
    <p:cSldViewPr snapToGrid="0" snapToObjects="1">
      <p:cViewPr varScale="1">
        <p:scale>
          <a:sx n="109" d="100"/>
          <a:sy n="109" d="100"/>
        </p:scale>
        <p:origin x="-25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b="1" dirty="0">
                <a:solidFill>
                  <a:srgbClr val="003E74"/>
                </a:solidFill>
              </a:rPr>
              <a:t>Name of presentation</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F79385-8FFE-2749-8FFC-1CAF3B778031}" type="datetime3">
              <a:rPr lang="en-HK" smtClean="0">
                <a:solidFill>
                  <a:srgbClr val="003E74"/>
                </a:solidFill>
              </a:rPr>
              <a:t>27 February 2018</a:t>
            </a:fld>
            <a:endParaRPr lang="en-US" dirty="0">
              <a:solidFill>
                <a:srgbClr val="003E74"/>
              </a:solidFill>
            </a:endParaRPr>
          </a:p>
        </p:txBody>
      </p:sp>
    </p:spTree>
    <p:extLst>
      <p:ext uri="{BB962C8B-B14F-4D97-AF65-F5344CB8AC3E}">
        <p14:creationId xmlns:p14="http://schemas.microsoft.com/office/powerpoint/2010/main" val="3306949037"/>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a:solidFill>
                  <a:srgbClr val="003E74"/>
                </a:solidFill>
              </a:defRPr>
            </a:lvl1pPr>
          </a:lstStyle>
          <a:p>
            <a:r>
              <a:rPr lang="en-US" dirty="0"/>
              <a:t>Name of presentation</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rgbClr val="003E74"/>
                </a:solidFill>
              </a:defRPr>
            </a:lvl1pPr>
          </a:lstStyle>
          <a:p>
            <a:fld id="{D3C5885E-BA49-AE42-8735-AB84F58CB2C4}" type="datetime3">
              <a:rPr lang="en-HK" smtClean="0"/>
              <a:t>27 February 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2133265648"/>
      </p:ext>
    </p:extLst>
  </p:cSld>
  <p:clrMap bg1="lt1" tx1="dk1" bg2="lt2" tx2="dk2" accent1="accent1" accent2="accent2" accent3="accent3" accent4="accent4" accent5="accent5" accent6="accent6" hlink="hlink" folHlink="folHlink"/>
  <p:hf sldNum="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Thanks for the introduction George. Good Morning everyone, Today I'm going to talk about my work on ADAM: Automated Design Analysis and Merging for Speeding up FPGA Development. </a:t>
            </a:r>
          </a:p>
          <a:p>
            <a:endParaRPr lang="en-US" dirty="0" smtClean="0"/>
          </a:p>
          <a:p>
            <a:r>
              <a:rPr lang="en-US" dirty="0" smtClean="0"/>
              <a:t>This work was undertaken during my first year PhD as </a:t>
            </a:r>
            <a:r>
              <a:rPr lang="en-US" dirty="0" err="1" smtClean="0"/>
              <a:t>HiPEDs</a:t>
            </a:r>
            <a:r>
              <a:rPr lang="en-US" baseline="0" dirty="0" smtClean="0"/>
              <a:t> student at Imperial College London.</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a:t>Name of presentation</a:t>
            </a:r>
          </a:p>
        </p:txBody>
      </p:sp>
      <p:sp>
        <p:nvSpPr>
          <p:cNvPr id="5" name="Date Placeholder 4"/>
          <p:cNvSpPr>
            <a:spLocks noGrp="1"/>
          </p:cNvSpPr>
          <p:nvPr>
            <p:ph type="dt" idx="11"/>
          </p:nvPr>
        </p:nvSpPr>
        <p:spPr/>
        <p:txBody>
          <a:bodyPr/>
          <a:lstStyle/>
          <a:p>
            <a:fld id="{92A4959D-51E6-9B4E-B46C-666D1F695214}" type="datetime3">
              <a:rPr lang="en-HK" smtClean="0"/>
              <a:t>27 February 2018</a:t>
            </a:fld>
            <a:endParaRPr lang="en-US" dirty="0"/>
          </a:p>
        </p:txBody>
      </p:sp>
    </p:spTree>
    <p:extLst>
      <p:ext uri="{BB962C8B-B14F-4D97-AF65-F5344CB8AC3E}">
        <p14:creationId xmlns:p14="http://schemas.microsoft.com/office/powerpoint/2010/main" val="193686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Once we get the final set of MCS between</a:t>
            </a:r>
            <a:r>
              <a:rPr lang="en-US" baseline="0" dirty="0" smtClean="0"/>
              <a:t> every dataflow graphs, we combine them to generate the final dataflow graph.</a:t>
            </a:r>
          </a:p>
          <a:p>
            <a:endParaRPr lang="en-US" baseline="0" dirty="0" smtClean="0"/>
          </a:p>
          <a:p>
            <a:r>
              <a:rPr lang="en-US" baseline="0" dirty="0" smtClean="0"/>
              <a:t>Let’s take a look at the example on the right.</a:t>
            </a:r>
          </a:p>
          <a:p>
            <a:endParaRPr lang="en-US" baseline="0" dirty="0" smtClean="0"/>
          </a:p>
          <a:p>
            <a:r>
              <a:rPr lang="en-US" baseline="0" dirty="0" smtClean="0"/>
              <a:t>The addition node and the variable B are the same in both version 0 and 1, and they form the MCS. Once the MCS is merged, the inputs and outputs of the merged graph have to be connected to the nodes outside the MCS. This is achieved by multiplexing the inputs to the MCS. A select signal is fed to the output to enable the correct  selection of the design version at runtime.</a:t>
            </a:r>
            <a:endParaRPr lang="en-US"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30335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HK" dirty="0" smtClean="0"/>
              <a:t>Apart from merging the identical vertices, we are interested</a:t>
            </a:r>
            <a:r>
              <a:rPr lang="en-HK" baseline="0" dirty="0" smtClean="0"/>
              <a:t> in merging common signals with different </a:t>
            </a:r>
            <a:r>
              <a:rPr lang="en-HK" baseline="0" dirty="0" err="1" smtClean="0"/>
              <a:t>bitwidth</a:t>
            </a:r>
            <a:r>
              <a:rPr lang="en-HK" baseline="0" dirty="0" smtClean="0"/>
              <a:t> to see if we can further minimizing the area cost.</a:t>
            </a:r>
          </a:p>
          <a:p>
            <a:endParaRPr lang="en-HK" baseline="0" dirty="0" smtClean="0"/>
          </a:p>
          <a:p>
            <a:r>
              <a:rPr lang="en-US" baseline="0" dirty="0" smtClean="0"/>
              <a:t>Let’s take a look at the example on the right.</a:t>
            </a:r>
          </a:p>
          <a:p>
            <a:endParaRPr lang="en-US" baseline="0" dirty="0" smtClean="0"/>
          </a:p>
          <a:p>
            <a:r>
              <a:rPr lang="en-US" baseline="0" dirty="0" smtClean="0"/>
              <a:t>The signals Y are common in both design versions, yet they are of different </a:t>
            </a:r>
            <a:r>
              <a:rPr lang="en-US" baseline="0" dirty="0" err="1" smtClean="0"/>
              <a:t>bitwidth</a:t>
            </a:r>
            <a:r>
              <a:rPr lang="en-US" baseline="0" dirty="0" smtClean="0"/>
              <a:t>. To merge the signal, we first identify the maximum </a:t>
            </a:r>
            <a:r>
              <a:rPr lang="en-US" baseline="0" dirty="0" err="1" smtClean="0"/>
              <a:t>bitwidth</a:t>
            </a:r>
            <a:r>
              <a:rPr lang="en-US" baseline="0" dirty="0" smtClean="0"/>
              <a:t> of that signal, which is 16 is this case. Then we update the corresponding assignment node by appending multiplexers. One of the input of the mux is sign or zero extended and the lower bits are partially selected to imitate the effect of 8 bit.</a:t>
            </a:r>
          </a:p>
          <a:p>
            <a:r>
              <a:rPr lang="en-US" baseline="0" dirty="0" smtClean="0"/>
              <a:t/>
            </a:r>
            <a:br>
              <a:rPr lang="en-US" baseline="0" dirty="0" smtClean="0"/>
            </a:br>
            <a:r>
              <a:rPr lang="en-US" baseline="0" dirty="0" smtClean="0"/>
              <a:t>We note that this scheme may not be optimal, and we will look at multiplexing cost vs operator savings in the future work.</a:t>
            </a:r>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1995383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To</a:t>
            </a:r>
            <a:r>
              <a:rPr lang="en-US" baseline="0" dirty="0" smtClean="0"/>
              <a:t> understand the implications of the proposed framework, we prototype the automatic merger with </a:t>
            </a:r>
            <a:r>
              <a:rPr lang="en-US" baseline="0" dirty="0" err="1" smtClean="0"/>
              <a:t>Pyverilog</a:t>
            </a:r>
            <a:r>
              <a:rPr lang="en-US" baseline="0" dirty="0" smtClean="0"/>
              <a:t>.</a:t>
            </a:r>
          </a:p>
          <a:p>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Basically, it is an </a:t>
            </a:r>
            <a:r>
              <a:rPr lang="en-GB" altLang="zh-HK" dirty="0" smtClean="0"/>
              <a:t>Open-source toolkit that provides RTL design analysis and code generation of Verilog. It</a:t>
            </a:r>
            <a:r>
              <a:rPr lang="en-GB" altLang="zh-HK" baseline="0" dirty="0" smtClean="0"/>
              <a:t> </a:t>
            </a:r>
            <a:r>
              <a:rPr lang="en-US" altLang="zh-HK" baseline="0" dirty="0" err="1" smtClean="0"/>
              <a:t>i</a:t>
            </a:r>
            <a:r>
              <a:rPr lang="en-GB" altLang="zh-HK" dirty="0" err="1" smtClean="0"/>
              <a:t>ncorporates</a:t>
            </a:r>
            <a:r>
              <a:rPr lang="en-GB" altLang="zh-HK" dirty="0" smtClean="0"/>
              <a:t> multiple libraries such as parser, dataflow </a:t>
            </a:r>
            <a:r>
              <a:rPr lang="en-GB" altLang="zh-HK" dirty="0" err="1" smtClean="0"/>
              <a:t>analyzer</a:t>
            </a:r>
            <a:r>
              <a:rPr lang="en-GB" altLang="zh-HK" dirty="0" smtClean="0"/>
              <a:t> and Verilog code generator.</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altLang="zh-HK"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altLang="zh-HK" dirty="0" smtClean="0"/>
              <a:t>*click*</a:t>
            </a:r>
          </a:p>
          <a:p>
            <a:pPr marL="0" marR="0" lvl="1" indent="0" algn="l" defTabSz="457200" rtl="0" eaLnBrk="1" fontAlgn="auto" latinLnBrk="0" hangingPunct="1">
              <a:lnSpc>
                <a:spcPct val="100000"/>
              </a:lnSpc>
              <a:spcBef>
                <a:spcPts val="0"/>
              </a:spcBef>
              <a:spcAft>
                <a:spcPts val="0"/>
              </a:spcAft>
              <a:buClrTx/>
              <a:buSzTx/>
              <a:buFontTx/>
              <a:buNone/>
              <a:tabLst/>
              <a:defRPr/>
            </a:pPr>
            <a:r>
              <a:rPr lang="en-GB" altLang="zh-HK" dirty="0" smtClean="0"/>
              <a:t>In our</a:t>
            </a:r>
            <a:r>
              <a:rPr lang="en-GB" altLang="zh-HK" baseline="0" dirty="0" smtClean="0"/>
              <a:t> prototype, the p</a:t>
            </a:r>
            <a:r>
              <a:rPr lang="en-GB" altLang="zh-HK" dirty="0" smtClean="0"/>
              <a:t>arser and dataflow analyser are</a:t>
            </a:r>
            <a:r>
              <a:rPr lang="en-GB" altLang="zh-HK" baseline="0" dirty="0" smtClean="0"/>
              <a:t> used to </a:t>
            </a:r>
            <a:r>
              <a:rPr lang="en-GB" altLang="zh-HK" dirty="0" smtClean="0"/>
              <a:t>generate dataflow graph for each version of Verilog-based design.</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altLang="zh-HK"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altLang="zh-HK" dirty="0" smtClean="0"/>
              <a:t>Then, MCS is approximated and combined iteratively in linear time complexity.</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altLang="zh-HK"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altLang="zh-HK" dirty="0" smtClean="0"/>
              <a:t>Finally, searching</a:t>
            </a:r>
            <a:r>
              <a:rPr lang="en-GB" altLang="zh-HK" baseline="0" dirty="0" smtClean="0"/>
              <a:t> </a:t>
            </a:r>
            <a:r>
              <a:rPr lang="en-GB" altLang="zh-HK" dirty="0" smtClean="0"/>
              <a:t>and merging common signals with different </a:t>
            </a:r>
            <a:r>
              <a:rPr lang="en-GB" altLang="zh-HK" dirty="0" err="1" smtClean="0"/>
              <a:t>bitwidth</a:t>
            </a:r>
            <a:r>
              <a:rPr lang="en-GB" altLang="zh-HK" dirty="0" smtClean="0"/>
              <a:t> are also performed</a:t>
            </a:r>
            <a:r>
              <a:rPr lang="en-GB" altLang="zh-HK" baseline="0" dirty="0" smtClean="0"/>
              <a:t> </a:t>
            </a:r>
            <a:r>
              <a:rPr lang="en-GB" altLang="zh-HK" dirty="0" smtClean="0"/>
              <a:t>during the above iterative MCS detection process.</a:t>
            </a:r>
            <a:endParaRPr lang="zh-HK" alt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GB" altLang="zh-HK"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GB" altLang="zh-HK" dirty="0" smtClean="0"/>
          </a:p>
          <a:p>
            <a:endParaRPr lang="en-US" dirty="0"/>
          </a:p>
        </p:txBody>
      </p:sp>
      <p:sp>
        <p:nvSpPr>
          <p:cNvPr id="4" name="Header Placeholder 3"/>
          <p:cNvSpPr>
            <a:spLocks noGrp="1"/>
          </p:cNvSpPr>
          <p:nvPr>
            <p:ph type="hdr" sz="quarter" idx="10"/>
          </p:nvPr>
        </p:nvSpPr>
        <p:spPr/>
        <p:txBody>
          <a:bodyPr/>
          <a:lstStyle/>
          <a:p>
            <a:r>
              <a:rPr lang="en-US" smtClean="0"/>
              <a:t>Name of presentation</a:t>
            </a:r>
            <a:endParaRPr lang="en-US" dirty="0"/>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147608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our first benchmark, we select several </a:t>
            </a:r>
            <a:r>
              <a:rPr lang="en-GB" altLang="zh-HK" dirty="0" smtClean="0"/>
              <a:t>Verilog designs from VTR Benchmarks where the parameters can be adjusted</a:t>
            </a:r>
            <a:r>
              <a:rPr lang="en-GB" altLang="zh-HK" baseline="0" dirty="0" smtClean="0"/>
              <a:t>.</a:t>
            </a:r>
            <a:endParaRPr lang="en-GB" altLang="zh-HK"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designs include </a:t>
            </a:r>
            <a:r>
              <a:rPr lang="en-US" baseline="0" dirty="0" err="1" smtClean="0"/>
              <a:t>bgm</a:t>
            </a:r>
            <a:r>
              <a:rPr lang="en-US" baseline="0" dirty="0" smtClean="0"/>
              <a:t>, LU operations and an array of differential equation. We populate the FPGA with multiple differential equation modules </a:t>
            </a:r>
            <a:r>
              <a:rPr lang="en-US" baseline="0" dirty="0" err="1" smtClean="0"/>
              <a:t>bcos</a:t>
            </a:r>
            <a:r>
              <a:rPr lang="en-US" baseline="0" dirty="0" smtClean="0"/>
              <a:t> we want to have the FPGA resources occupied substantially.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We </a:t>
            </a:r>
            <a:r>
              <a:rPr lang="en-US" baseline="0" dirty="0" smtClean="0">
                <a:latin typeface="+mn-lt"/>
                <a:cs typeface="Times New Roman" panose="02020603050405020304" pitchFamily="18" charset="0"/>
              </a:rPr>
              <a:t>i</a:t>
            </a:r>
            <a:r>
              <a:rPr lang="en-US" altLang="zh-HK" dirty="0" smtClean="0">
                <a:latin typeface="+mn-lt"/>
                <a:cs typeface="Times New Roman" panose="02020603050405020304" pitchFamily="18" charset="0"/>
              </a:rPr>
              <a:t>ntroduce discrepancy between versions by </a:t>
            </a:r>
            <a:r>
              <a:rPr lang="en-US" altLang="zh-HK" dirty="0" smtClean="0">
                <a:solidFill>
                  <a:srgbClr val="C00000"/>
                </a:solidFill>
                <a:latin typeface="+mn-lt"/>
                <a:cs typeface="Times New Roman" panose="02020603050405020304" pitchFamily="18" charset="0"/>
              </a:rPr>
              <a:t>modifying macros or </a:t>
            </a:r>
            <a:r>
              <a:rPr lang="en-GB" altLang="zh-HK" dirty="0" smtClean="0">
                <a:solidFill>
                  <a:srgbClr val="C00000"/>
                </a:solidFill>
                <a:latin typeface="+mn-lt"/>
                <a:cs typeface="Times New Roman" panose="02020603050405020304" pitchFamily="18" charset="0"/>
              </a:rPr>
              <a:t>the </a:t>
            </a:r>
            <a:r>
              <a:rPr lang="en-GB" altLang="zh-HK" dirty="0" err="1" smtClean="0">
                <a:solidFill>
                  <a:srgbClr val="C00000"/>
                </a:solidFill>
                <a:latin typeface="+mn-lt"/>
                <a:cs typeface="Times New Roman" panose="02020603050405020304" pitchFamily="18" charset="0"/>
              </a:rPr>
              <a:t>bitwidth</a:t>
            </a:r>
            <a:r>
              <a:rPr lang="en-GB" altLang="zh-HK" dirty="0" smtClean="0">
                <a:solidFill>
                  <a:srgbClr val="C00000"/>
                </a:solidFill>
                <a:latin typeface="+mn-lt"/>
                <a:cs typeface="Times New Roman" panose="02020603050405020304" pitchFamily="18" charset="0"/>
              </a:rPr>
              <a:t> of all the signals.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altLang="zh-HK" dirty="0" smtClean="0">
              <a:solidFill>
                <a:srgbClr val="C00000"/>
              </a:solidFill>
              <a:latin typeface="+mn-lt"/>
              <a:cs typeface="Times New Roman" panose="02020603050405020304" pitchFamily="18"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altLang="zh-HK" sz="1200" dirty="0" smtClean="0">
                <a:latin typeface="+mn-lt"/>
                <a:cs typeface="Times New Roman" panose="02020603050405020304" pitchFamily="18" charset="0"/>
              </a:rPr>
              <a:t>As changing the corresponding macros eliminate certain parts of the original circuit, the </a:t>
            </a:r>
            <a:r>
              <a:rPr lang="en-GB" altLang="zh-HK" sz="1200" dirty="0" smtClean="0">
                <a:solidFill>
                  <a:srgbClr val="C00000"/>
                </a:solidFill>
                <a:latin typeface="+mn-lt"/>
                <a:cs typeface="Times New Roman" panose="02020603050405020304" pitchFamily="18" charset="0"/>
              </a:rPr>
              <a:t>resulting dataflow graphs vary across versions. This allows us to exercise</a:t>
            </a:r>
            <a:r>
              <a:rPr lang="en-GB" altLang="zh-HK" sz="1200" baseline="0" dirty="0" smtClean="0">
                <a:solidFill>
                  <a:srgbClr val="C00000"/>
                </a:solidFill>
                <a:latin typeface="+mn-lt"/>
                <a:cs typeface="Times New Roman" panose="02020603050405020304" pitchFamily="18" charset="0"/>
              </a:rPr>
              <a:t> the MCS algorithm proposed.</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altLang="zh-HK" sz="1200" baseline="0" dirty="0" smtClean="0">
              <a:solidFill>
                <a:srgbClr val="C00000"/>
              </a:solidFill>
              <a:latin typeface="+mn-lt"/>
              <a:cs typeface="Times New Roman" panose="02020603050405020304" pitchFamily="18"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altLang="zh-HK" sz="1200" baseline="0" dirty="0" smtClean="0">
                <a:solidFill>
                  <a:srgbClr val="C00000"/>
                </a:solidFill>
                <a:latin typeface="+mn-lt"/>
                <a:cs typeface="Times New Roman" panose="02020603050405020304" pitchFamily="18" charset="0"/>
              </a:rPr>
              <a:t>The SW and HW that we use in this benchmark are displayed in the bottom of this slide.</a:t>
            </a:r>
            <a:endParaRPr lang="en-GB" altLang="zh-HK" sz="1200" dirty="0" smtClean="0">
              <a:latin typeface="+mn-lt"/>
              <a:cs typeface="Times New Roman" panose="02020603050405020304" pitchFamily="18" charset="0"/>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GB" altLang="zh-HK" dirty="0" smtClean="0">
              <a:solidFill>
                <a:srgbClr val="C00000"/>
              </a:solidFill>
              <a:latin typeface="+mn-lt"/>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Header Placeholder 3"/>
          <p:cNvSpPr>
            <a:spLocks noGrp="1"/>
          </p:cNvSpPr>
          <p:nvPr>
            <p:ph type="hdr" sz="quarter" idx="10"/>
          </p:nvPr>
        </p:nvSpPr>
        <p:spPr/>
        <p:txBody>
          <a:bodyPr/>
          <a:lstStyle/>
          <a:p>
            <a:r>
              <a:rPr lang="en-US" smtClean="0"/>
              <a:t>Name of presentation</a:t>
            </a:r>
            <a:endParaRPr lang="en-US" dirty="0"/>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8698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This</a:t>
            </a:r>
            <a:r>
              <a:rPr lang="en-US" baseline="0" dirty="0" smtClean="0"/>
              <a:t> table tells us the experimental results. It looks a bit complicated but the most important columns are </a:t>
            </a:r>
            <a:r>
              <a:rPr lang="en-US" baseline="0" dirty="0" err="1" smtClean="0"/>
              <a:t>Verison</a:t>
            </a:r>
            <a:r>
              <a:rPr lang="en-US" baseline="0" dirty="0" smtClean="0"/>
              <a:t> and Difference, and also the area cost.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a:t>
            </a:r>
          </a:p>
          <a:p>
            <a:r>
              <a:rPr lang="en-US" baseline="0" dirty="0" smtClean="0"/>
              <a:t>To begin with, the resources consumed are increased only by 2% based on Artix-7 AC701 FPGA, which is one of the smallest FPGA in the 7-series.</a:t>
            </a:r>
          </a:p>
          <a:p>
            <a:endParaRPr lang="en-US" baseline="0" dirty="0" smtClean="0"/>
          </a:p>
          <a:p>
            <a:r>
              <a:rPr lang="en-US" baseline="0" dirty="0" smtClean="0"/>
              <a:t>“”click””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a:t>
            </a:r>
            <a:r>
              <a:rPr lang="en-GB" sz="1200" dirty="0" smtClean="0">
                <a:solidFill>
                  <a:schemeClr val="tx2"/>
                </a:solidFill>
              </a:rPr>
              <a:t>he maximum frequencies in </a:t>
            </a:r>
            <a:r>
              <a:rPr lang="en-GB" sz="1200" i="1" dirty="0" err="1" smtClean="0">
                <a:solidFill>
                  <a:schemeClr val="tx2"/>
                </a:solidFill>
                <a:latin typeface="Times New Roman" panose="02020603050405020304" pitchFamily="18" charset="0"/>
                <a:cs typeface="Times New Roman" panose="02020603050405020304" pitchFamily="18" charset="0"/>
              </a:rPr>
              <a:t>differental</a:t>
            </a:r>
            <a:r>
              <a:rPr lang="en-GB" sz="1200" i="1" dirty="0" smtClean="0">
                <a:solidFill>
                  <a:schemeClr val="tx2"/>
                </a:solidFill>
                <a:latin typeface="Times New Roman" panose="02020603050405020304" pitchFamily="18" charset="0"/>
                <a:cs typeface="Times New Roman" panose="02020603050405020304" pitchFamily="18" charset="0"/>
              </a:rPr>
              <a:t> equation</a:t>
            </a:r>
            <a:r>
              <a:rPr lang="en-GB" sz="1200" i="1" baseline="0" dirty="0" smtClean="0">
                <a:solidFill>
                  <a:schemeClr val="tx2"/>
                </a:solidFill>
                <a:latin typeface="Times New Roman" panose="02020603050405020304" pitchFamily="18" charset="0"/>
                <a:cs typeface="Times New Roman" panose="02020603050405020304" pitchFamily="18" charset="0"/>
              </a:rPr>
              <a:t> </a:t>
            </a:r>
            <a:r>
              <a:rPr lang="en-GB" sz="1200" dirty="0" smtClean="0">
                <a:solidFill>
                  <a:schemeClr val="tx2"/>
                </a:solidFill>
              </a:rPr>
              <a:t>and </a:t>
            </a:r>
            <a:r>
              <a:rPr lang="en-GB" sz="1200" i="1" dirty="0" err="1" smtClean="0">
                <a:solidFill>
                  <a:schemeClr val="tx2"/>
                </a:solidFill>
                <a:latin typeface="Times New Roman" panose="02020603050405020304" pitchFamily="18" charset="0"/>
                <a:cs typeface="Times New Roman" panose="02020603050405020304" pitchFamily="18" charset="0"/>
              </a:rPr>
              <a:t>bgm</a:t>
            </a:r>
            <a:r>
              <a:rPr lang="en-GB" sz="1200" dirty="0" smtClean="0">
                <a:solidFill>
                  <a:schemeClr val="tx2"/>
                </a:solidFill>
              </a:rPr>
              <a:t> are reduced by 10 to 12%,</a:t>
            </a:r>
            <a:r>
              <a:rPr lang="en-GB" sz="1200" baseline="0" dirty="0" smtClean="0">
                <a:solidFill>
                  <a:schemeClr val="tx2"/>
                </a:solidFill>
              </a:rPr>
              <a:t> which are considered to be moderate given the functionality that it provides.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Finally, the maximum frequency supported by the merged HW</a:t>
            </a:r>
            <a:r>
              <a:rPr lang="en-GB" sz="1200" baseline="0" dirty="0" smtClean="0">
                <a:solidFill>
                  <a:schemeClr val="tx2"/>
                </a:solidFill>
              </a:rPr>
              <a:t> for LU operation is surprisingly increased by around 4 times.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2"/>
                </a:solidFill>
              </a:rPr>
              <a:t>This is mainly due to the insertion of registers for zero-extension </a:t>
            </a:r>
            <a:r>
              <a:rPr lang="en-GB" sz="1200" dirty="0" smtClean="0">
                <a:solidFill>
                  <a:schemeClr val="tx2"/>
                </a:solidFill>
              </a:rPr>
              <a:t>when</a:t>
            </a:r>
            <a:r>
              <a:rPr lang="en-GB" sz="1200" baseline="0" dirty="0" smtClean="0">
                <a:solidFill>
                  <a:schemeClr val="tx2"/>
                </a:solidFill>
              </a:rPr>
              <a:t> different versions are merged</a:t>
            </a:r>
            <a:r>
              <a:rPr lang="en-GB" sz="1200" dirty="0" smtClean="0">
                <a:solidFill>
                  <a:schemeClr val="tx2"/>
                </a:solidFill>
              </a:rPr>
              <a:t>, which </a:t>
            </a:r>
            <a:r>
              <a:rPr lang="en-GB" sz="1200" baseline="0" dirty="0" smtClean="0">
                <a:solidFill>
                  <a:schemeClr val="tx2"/>
                </a:solidFill>
              </a:rPr>
              <a:t>increases the </a:t>
            </a:r>
            <a:r>
              <a:rPr lang="en-GB" sz="1200" dirty="0" smtClean="0">
                <a:solidFill>
                  <a:schemeClr val="tx2"/>
                </a:solidFill>
              </a:rPr>
              <a:t>number of driving gates and</a:t>
            </a:r>
            <a:r>
              <a:rPr lang="en-GB" sz="1200" baseline="0" dirty="0" smtClean="0">
                <a:solidFill>
                  <a:schemeClr val="tx2"/>
                </a:solidFill>
              </a:rPr>
              <a:t> </a:t>
            </a:r>
            <a:r>
              <a:rPr lang="en-GB" sz="1200" dirty="0" smtClean="0">
                <a:solidFill>
                  <a:schemeClr val="tx2"/>
                </a:solidFill>
              </a:rPr>
              <a:t>reduces the fan-out.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More detail about </a:t>
            </a:r>
            <a:r>
              <a:rPr lang="en-GB" sz="1200" baseline="0" dirty="0" smtClean="0">
                <a:solidFill>
                  <a:schemeClr val="tx2"/>
                </a:solidFill>
              </a:rPr>
              <a:t>this can be found in our paper, and</a:t>
            </a:r>
            <a:endParaRPr lang="en-GB" sz="1200" dirty="0" smtClean="0">
              <a:solidFill>
                <a:schemeClr val="tx2"/>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We note </a:t>
            </a:r>
            <a:r>
              <a:rPr lang="en-GB" altLang="zh-HK" sz="1600" dirty="0" smtClean="0"/>
              <a:t>such an improvement comes from fan-out optimization</a:t>
            </a:r>
            <a:r>
              <a:rPr lang="en-GB" altLang="zh-HK" sz="1600" baseline="0" dirty="0" smtClean="0"/>
              <a:t> which is </a:t>
            </a:r>
            <a:r>
              <a:rPr lang="en-GB" altLang="zh-HK" sz="1600" dirty="0" smtClean="0"/>
              <a:t>orthogonal to the dataflow graph merging proposed.</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chemeClr val="tx2"/>
              </a:solidFill>
            </a:endParaRPr>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225613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400" baseline="0" dirty="0" smtClean="0"/>
              <a:t>Apart from the resource consumption and maximum frequency, we also have to look at the reduction in compilation time which is the main purpose of this work.</a:t>
            </a:r>
          </a:p>
          <a:p>
            <a:endParaRPr lang="en-US" sz="1400" baseline="0" dirty="0" smtClean="0"/>
          </a:p>
          <a:p>
            <a:r>
              <a:rPr lang="en-US" sz="1400" baseline="0" dirty="0" smtClean="0"/>
              <a:t>In this diagram, the x-axis represents different applications and y-axis refers to the complication time in seconds.</a:t>
            </a:r>
          </a:p>
          <a:p>
            <a:endParaRPr lang="en-US" sz="1400" baseline="0" dirty="0" smtClean="0"/>
          </a:p>
          <a:p>
            <a:r>
              <a:rPr lang="en-US" sz="1400" baseline="0" dirty="0" smtClean="0"/>
              <a:t>The compilation time of the generated HW is compared to the summation of the compilation time of the originals.</a:t>
            </a:r>
          </a:p>
          <a:p>
            <a:endParaRPr lang="en-US" sz="1400" baseline="0" dirty="0" smtClean="0"/>
          </a:p>
          <a:p>
            <a:r>
              <a:rPr lang="en-US" sz="1400" baseline="0" dirty="0" smtClean="0"/>
              <a:t>And we could always see that there is certain improvement.</a:t>
            </a:r>
          </a:p>
          <a:p>
            <a:endParaRPr lang="en-US" sz="1400" baseline="0" dirty="0" smtClean="0"/>
          </a:p>
          <a:p>
            <a:r>
              <a:rPr lang="en-US" sz="1400" baseline="0" dirty="0" smtClean="0"/>
              <a:t>Yet, the </a:t>
            </a:r>
            <a:r>
              <a:rPr lang="en-US" sz="1400" baseline="0" dirty="0"/>
              <a:t>improvement in terms of compilation time in </a:t>
            </a:r>
            <a:r>
              <a:rPr lang="en-US" sz="1400" baseline="0" dirty="0" err="1"/>
              <a:t>bgm</a:t>
            </a:r>
            <a:r>
              <a:rPr lang="en-US" sz="1400" baseline="0" dirty="0"/>
              <a:t> is less significant.</a:t>
            </a:r>
          </a:p>
          <a:p>
            <a:r>
              <a:rPr lang="en-US" sz="1400" baseline="0" dirty="0"/>
              <a:t>This is likely due to a bug in the final code generation in </a:t>
            </a:r>
            <a:r>
              <a:rPr lang="en-US" sz="1400" baseline="0" dirty="0" err="1"/>
              <a:t>Pyverilog</a:t>
            </a:r>
            <a:r>
              <a:rPr lang="en-US" sz="1400" baseline="0" dirty="0"/>
              <a:t>.</a:t>
            </a:r>
          </a:p>
          <a:p>
            <a:r>
              <a:rPr lang="en-US" sz="1400" baseline="0" dirty="0" err="1"/>
              <a:t>Pyverilog</a:t>
            </a:r>
            <a:r>
              <a:rPr lang="en-US" sz="1400" baseline="0" dirty="0"/>
              <a:t> generates a nested if-else structure whether </a:t>
            </a:r>
            <a:r>
              <a:rPr lang="en-US" sz="1400" baseline="0" dirty="0" smtClean="0"/>
              <a:t>a ’’</a:t>
            </a:r>
            <a:r>
              <a:rPr lang="en-US" sz="1400" baseline="0" dirty="0" err="1" smtClean="0"/>
              <a:t>elseif</a:t>
            </a:r>
            <a:r>
              <a:rPr lang="en-US" sz="1400" baseline="0" dirty="0"/>
              <a:t>” </a:t>
            </a:r>
            <a:r>
              <a:rPr lang="en-US" sz="1400" baseline="0" dirty="0" smtClean="0"/>
              <a:t>statement is </a:t>
            </a:r>
            <a:r>
              <a:rPr lang="en-US" sz="1400" baseline="0" dirty="0"/>
              <a:t>encountered.</a:t>
            </a:r>
          </a:p>
          <a:p>
            <a:r>
              <a:rPr lang="en-US" sz="1400" baseline="0" dirty="0" smtClean="0"/>
              <a:t>Therefore, this </a:t>
            </a:r>
            <a:r>
              <a:rPr lang="en-US" sz="1400" baseline="0" dirty="0"/>
              <a:t>complicates the generated hardware for </a:t>
            </a:r>
            <a:r>
              <a:rPr lang="en-US" sz="1400" baseline="0" dirty="0" err="1"/>
              <a:t>bgm</a:t>
            </a:r>
            <a:r>
              <a:rPr lang="en-US" sz="1400" baseline="0" dirty="0"/>
              <a:t> which consists of 5246 </a:t>
            </a:r>
            <a:r>
              <a:rPr lang="en-US" sz="1400" baseline="0" dirty="0" err="1" smtClean="0"/>
              <a:t>elif</a:t>
            </a:r>
            <a:r>
              <a:rPr lang="en-US" sz="1400" baseline="0" dirty="0" smtClean="0"/>
              <a:t> statement for each original version.</a:t>
            </a:r>
            <a:endParaRPr lang="en-US" sz="1400" baseline="0" dirty="0"/>
          </a:p>
          <a:p>
            <a:endParaRPr lang="en-US" sz="1400"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147354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smtClean="0"/>
              <a:t>Apart</a:t>
            </a:r>
            <a:r>
              <a:rPr lang="en-GB" baseline="0" dirty="0" smtClean="0"/>
              <a:t> from using the designs from VTR suite, we also provide a case study on one of the applications mentioned before,</a:t>
            </a:r>
          </a:p>
          <a:p>
            <a:r>
              <a:rPr lang="en-GB" baseline="0" dirty="0" smtClean="0"/>
              <a:t>And that is binomial filter.</a:t>
            </a:r>
          </a:p>
          <a:p>
            <a:endParaRPr lang="en-GB" baseline="0" dirty="0" smtClean="0"/>
          </a:p>
          <a:p>
            <a:r>
              <a:rPr lang="en-GB" baseline="0" dirty="0" smtClean="0"/>
              <a:t>Basically, it is an efficient structure based on binomial coefficients to realize Gaussian filtering,</a:t>
            </a:r>
          </a:p>
          <a:p>
            <a:r>
              <a:rPr lang="en-GB" baseline="0" dirty="0" smtClean="0"/>
              <a:t>And there are so many variations.</a:t>
            </a:r>
          </a:p>
          <a:p>
            <a:endParaRPr lang="en-GB"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baseline="0" dirty="0" smtClean="0"/>
              <a:t>To understand which variation will be the best for a particular use case, an analysis of </a:t>
            </a:r>
            <a:r>
              <a:rPr lang="en-GB" altLang="zh-HK" dirty="0" smtClean="0"/>
              <a:t>the accuracy and frequency response in hardware will be useful</a:t>
            </a:r>
          </a:p>
          <a:p>
            <a:pPr marL="0" marR="0" lvl="1" indent="0" algn="l" defTabSz="457200" rtl="0" eaLnBrk="1" fontAlgn="auto" latinLnBrk="0" hangingPunct="1">
              <a:lnSpc>
                <a:spcPct val="100000"/>
              </a:lnSpc>
              <a:spcBef>
                <a:spcPts val="0"/>
              </a:spcBef>
              <a:spcAft>
                <a:spcPts val="0"/>
              </a:spcAft>
              <a:buClrTx/>
              <a:buSzTx/>
              <a:buFontTx/>
              <a:buNone/>
              <a:tabLst/>
              <a:defRPr/>
            </a:pPr>
            <a:r>
              <a:rPr lang="en-GB" altLang="zh-HK" dirty="0" err="1" smtClean="0"/>
              <a:t>Bcos</a:t>
            </a:r>
            <a:r>
              <a:rPr lang="en-GB" altLang="zh-HK" dirty="0" smtClean="0"/>
              <a:t> it provides accurate results and is faster than SW simulation.</a:t>
            </a:r>
          </a:p>
          <a:p>
            <a:endParaRPr lang="en-GB" baseline="0" dirty="0" smtClean="0"/>
          </a:p>
        </p:txBody>
      </p:sp>
      <p:sp>
        <p:nvSpPr>
          <p:cNvPr id="4" name="Header Placeholder 3"/>
          <p:cNvSpPr>
            <a:spLocks noGrp="1"/>
          </p:cNvSpPr>
          <p:nvPr>
            <p:ph type="hdr" sz="quarter" idx="10"/>
          </p:nvPr>
        </p:nvSpPr>
        <p:spPr/>
        <p:txBody>
          <a:bodyPr/>
          <a:lstStyle/>
          <a:p>
            <a:r>
              <a:rPr lang="en-US" dirty="0"/>
              <a:t>Name of presentation</a:t>
            </a:r>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1185166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smtClean="0"/>
              <a:t>In this case study, we select the structure</a:t>
            </a:r>
            <a:r>
              <a:rPr lang="en-GB" baseline="0" dirty="0" smtClean="0"/>
              <a:t> that is based on this polynomial. </a:t>
            </a:r>
          </a:p>
          <a:p>
            <a:endParaRPr lang="en-GB" baseline="0" dirty="0" smtClean="0"/>
          </a:p>
          <a:p>
            <a:r>
              <a:rPr lang="en-GB" baseline="0" dirty="0" smtClean="0"/>
              <a:t>And it is an cascade of adder and it is arranged in a pipeline with depth equals to n. And it is shown on the right hand side.</a:t>
            </a:r>
          </a:p>
          <a:p>
            <a:endParaRPr lang="en-GB" baseline="0" dirty="0" smtClean="0"/>
          </a:p>
          <a:p>
            <a:r>
              <a:rPr lang="en-GB" baseline="0" dirty="0" smtClean="0"/>
              <a:t>The quality of the approximation depends on n where a larger n can contribute to a smaller error.</a:t>
            </a:r>
            <a:endParaRPr lang="en-GB" dirty="0"/>
          </a:p>
        </p:txBody>
      </p:sp>
      <p:sp>
        <p:nvSpPr>
          <p:cNvPr id="4" name="Header Placeholder 3"/>
          <p:cNvSpPr>
            <a:spLocks noGrp="1"/>
          </p:cNvSpPr>
          <p:nvPr>
            <p:ph type="hdr" sz="quarter" idx="10"/>
          </p:nvPr>
        </p:nvSpPr>
        <p:spPr/>
        <p:txBody>
          <a:bodyPr/>
          <a:lstStyle/>
          <a:p>
            <a:r>
              <a:rPr lang="en-US" dirty="0"/>
              <a:t>Name of presentation</a:t>
            </a:r>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239782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smtClean="0"/>
              <a:t>In particular, it is common for the user to vary</a:t>
            </a:r>
            <a:r>
              <a:rPr lang="en-GB" baseline="0" dirty="0" smtClean="0"/>
              <a:t> n in each version to understand the behaviour and the relative accuracy against the user inputs.</a:t>
            </a:r>
          </a:p>
          <a:p>
            <a:endParaRPr lang="en-GB" baseline="0" dirty="0" smtClean="0"/>
          </a:p>
          <a:p>
            <a:r>
              <a:rPr lang="en-GB" baseline="0" dirty="0" smtClean="0"/>
              <a:t>Therefore, the depth of the filter is varied in each version, and the target </a:t>
            </a:r>
            <a:r>
              <a:rPr lang="en-GB" baseline="0" dirty="0" err="1" smtClean="0"/>
              <a:t>freq</a:t>
            </a:r>
            <a:r>
              <a:rPr lang="en-GB" baseline="0" dirty="0" smtClean="0"/>
              <a:t> is set as 100 Mhz.</a:t>
            </a:r>
          </a:p>
          <a:p>
            <a:endParaRPr lang="en-GB" baseline="0" dirty="0" smtClean="0"/>
          </a:p>
          <a:p>
            <a:r>
              <a:rPr lang="en-GB" dirty="0" smtClean="0"/>
              <a:t>""click""</a:t>
            </a:r>
          </a:p>
          <a:p>
            <a:r>
              <a:rPr lang="en-GB" dirty="0" smtClean="0"/>
              <a:t>As we can see from the table, the </a:t>
            </a:r>
            <a:r>
              <a:rPr lang="en-GB" sz="1200" dirty="0" smtClean="0">
                <a:solidFill>
                  <a:schemeClr val="tx2"/>
                </a:solidFill>
              </a:rPr>
              <a:t>resources consumed are increased only by around 2% with reference to the same FPGA.</a:t>
            </a:r>
          </a:p>
          <a:p>
            <a:endParaRPr lang="en-GB" sz="1200"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""click""</a:t>
            </a:r>
          </a:p>
          <a:p>
            <a:r>
              <a:rPr lang="en-GB" dirty="0" smtClean="0"/>
              <a:t>Also, the bar chart tells us that the </a:t>
            </a:r>
            <a:r>
              <a:rPr lang="en-GB" sz="1200" dirty="0" smtClean="0">
                <a:solidFill>
                  <a:schemeClr val="tx2"/>
                </a:solidFill>
              </a:rPr>
              <a:t>compilation time can</a:t>
            </a:r>
            <a:r>
              <a:rPr lang="en-GB" sz="1200" baseline="0" dirty="0" smtClean="0">
                <a:solidFill>
                  <a:schemeClr val="tx2"/>
                </a:solidFill>
              </a:rPr>
              <a:t> be reduced by </a:t>
            </a:r>
            <a:r>
              <a:rPr lang="en-GB" sz="1200" dirty="0" smtClean="0">
                <a:solidFill>
                  <a:srgbClr val="C00000"/>
                </a:solidFill>
              </a:rPr>
              <a:t>5.9 times </a:t>
            </a:r>
            <a:r>
              <a:rPr lang="en-GB" sz="1200" dirty="0" smtClean="0">
                <a:solidFill>
                  <a:schemeClr val="tx2"/>
                </a:solidFill>
              </a:rPr>
              <a:t>when compared to the combined compilation time of all the originals. The complication time is basically</a:t>
            </a:r>
            <a:r>
              <a:rPr lang="en-GB" sz="1200" baseline="0" dirty="0" smtClean="0">
                <a:solidFill>
                  <a:schemeClr val="tx2"/>
                </a:solidFill>
              </a:rPr>
              <a:t> reduced from an hour to just 10 minutes.</a:t>
            </a:r>
            <a:endParaRPr lang="en-GB" dirty="0"/>
          </a:p>
        </p:txBody>
      </p:sp>
      <p:sp>
        <p:nvSpPr>
          <p:cNvPr id="4" name="Header Placeholder 3"/>
          <p:cNvSpPr>
            <a:spLocks noGrp="1"/>
          </p:cNvSpPr>
          <p:nvPr>
            <p:ph type="hdr" sz="quarter" idx="10"/>
          </p:nvPr>
        </p:nvSpPr>
        <p:spPr/>
        <p:txBody>
          <a:bodyPr/>
          <a:lstStyle/>
          <a:p>
            <a:r>
              <a:rPr lang="en-US" dirty="0"/>
              <a:t>Name of presentation</a:t>
            </a:r>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405703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ltLang="zh-HK" sz="1200" kern="1200" dirty="0">
                <a:solidFill>
                  <a:schemeClr val="tx1"/>
                </a:solidFill>
                <a:effectLst/>
                <a:latin typeface="+mn-lt"/>
                <a:ea typeface="+mn-ea"/>
                <a:cs typeface="+mn-cs"/>
              </a:rPr>
              <a:t>As the above experiment is based on the architecture of the applications provided by VTR Benchmarks and binomial filters, the</a:t>
            </a:r>
            <a:r>
              <a:rPr lang="en-US" altLang="zh-HK" sz="1200" kern="1200" baseline="0" dirty="0">
                <a:solidFill>
                  <a:schemeClr val="tx1"/>
                </a:solidFill>
                <a:effectLst/>
                <a:latin typeface="+mn-lt"/>
                <a:ea typeface="+mn-ea"/>
                <a:cs typeface="+mn-cs"/>
              </a:rPr>
              <a:t> </a:t>
            </a:r>
            <a:r>
              <a:rPr lang="en-US" altLang="zh-HK" sz="1200" kern="1200" dirty="0">
                <a:solidFill>
                  <a:schemeClr val="tx1"/>
                </a:solidFill>
                <a:effectLst/>
                <a:latin typeface="+mn-lt"/>
                <a:ea typeface="+mn-ea"/>
                <a:cs typeface="+mn-cs"/>
              </a:rPr>
              <a:t>variations or the degree of similarity between</a:t>
            </a:r>
            <a:r>
              <a:rPr lang="en-US" altLang="zh-HK" sz="1200" kern="1200" baseline="0" dirty="0">
                <a:solidFill>
                  <a:schemeClr val="tx1"/>
                </a:solidFill>
                <a:effectLst/>
                <a:latin typeface="+mn-lt"/>
                <a:ea typeface="+mn-ea"/>
                <a:cs typeface="+mn-cs"/>
              </a:rPr>
              <a:t> </a:t>
            </a:r>
            <a:r>
              <a:rPr lang="en-US" altLang="zh-HK" sz="1200" kern="1200" dirty="0">
                <a:solidFill>
                  <a:schemeClr val="tx1"/>
                </a:solidFill>
                <a:effectLst/>
                <a:latin typeface="+mn-lt"/>
                <a:ea typeface="+mn-ea"/>
                <a:cs typeface="+mn-cs"/>
              </a:rPr>
              <a:t>versions cannot be</a:t>
            </a:r>
            <a:r>
              <a:rPr lang="en-US" altLang="zh-HK" sz="1200" kern="1200" baseline="0" dirty="0">
                <a:solidFill>
                  <a:schemeClr val="tx1"/>
                </a:solidFill>
                <a:effectLst/>
                <a:latin typeface="+mn-lt"/>
                <a:ea typeface="+mn-ea"/>
                <a:cs typeface="+mn-cs"/>
              </a:rPr>
              <a:t> </a:t>
            </a:r>
            <a:r>
              <a:rPr lang="en-US" altLang="zh-HK" sz="1200" kern="1200" dirty="0">
                <a:solidFill>
                  <a:schemeClr val="tx1"/>
                </a:solidFill>
                <a:effectLst/>
                <a:latin typeface="+mn-lt"/>
                <a:ea typeface="+mn-ea"/>
                <a:cs typeface="+mn-cs"/>
              </a:rPr>
              <a:t>adjusted randomly.</a:t>
            </a:r>
          </a:p>
          <a:p>
            <a:endParaRPr lang="en-US" altLang="zh-HK" sz="1200" kern="120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altLang="zh-HK" sz="1200" kern="1200" dirty="0" smtClean="0">
                <a:solidFill>
                  <a:schemeClr val="tx1"/>
                </a:solidFill>
                <a:effectLst/>
                <a:latin typeface="+mn-lt"/>
                <a:ea typeface="+mn-ea"/>
                <a:cs typeface="+mn-cs"/>
              </a:rPr>
              <a:t>Therefore in our final evaluation, we study</a:t>
            </a:r>
            <a:r>
              <a:rPr lang="en-US" altLang="zh-HK" sz="1200" kern="1200" baseline="0" dirty="0" smtClean="0">
                <a:solidFill>
                  <a:schemeClr val="tx1"/>
                </a:solidFill>
                <a:effectLst/>
                <a:latin typeface="+mn-lt"/>
                <a:ea typeface="+mn-ea"/>
                <a:cs typeface="+mn-cs"/>
              </a:rPr>
              <a:t> the </a:t>
            </a:r>
            <a:r>
              <a:rPr lang="en-GB" altLang="zh-HK" dirty="0" smtClean="0"/>
              <a:t>Relationship between </a:t>
            </a:r>
            <a:r>
              <a:rPr lang="en-GB" altLang="zh-HK" dirty="0" smtClean="0">
                <a:solidFill>
                  <a:srgbClr val="C00000"/>
                </a:solidFill>
              </a:rPr>
              <a:t>compilation time </a:t>
            </a:r>
            <a:r>
              <a:rPr lang="en-GB" altLang="zh-HK" dirty="0" smtClean="0"/>
              <a:t>and </a:t>
            </a:r>
            <a:r>
              <a:rPr lang="en-GB" altLang="zh-HK" dirty="0" smtClean="0">
                <a:solidFill>
                  <a:srgbClr val="C00000"/>
                </a:solidFill>
              </a:rPr>
              <a:t>degree of similarity by Varying the number of design versions and</a:t>
            </a:r>
          </a:p>
          <a:p>
            <a:pPr marL="0" marR="0" lvl="1" indent="0" algn="l" defTabSz="457200" rtl="0" eaLnBrk="1" fontAlgn="auto" latinLnBrk="0" hangingPunct="1">
              <a:lnSpc>
                <a:spcPct val="100000"/>
              </a:lnSpc>
              <a:spcBef>
                <a:spcPts val="0"/>
              </a:spcBef>
              <a:spcAft>
                <a:spcPts val="0"/>
              </a:spcAft>
              <a:buClrTx/>
              <a:buSzTx/>
              <a:buFontTx/>
              <a:buNone/>
              <a:tabLst/>
              <a:defRPr/>
            </a:pPr>
            <a:r>
              <a:rPr lang="en-GB" altLang="zh-HK" dirty="0" smtClean="0">
                <a:solidFill>
                  <a:srgbClr val="C00000"/>
                </a:solidFill>
              </a:rPr>
              <a:t>Its resource consumption on FPGA.</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altLang="zh-HK" dirty="0" smtClean="0">
              <a:solidFill>
                <a:srgbClr val="C00000"/>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altLang="zh-HK" dirty="0" smtClean="0">
                <a:solidFill>
                  <a:srgbClr val="C00000"/>
                </a:solidFill>
              </a:rPr>
              <a:t>To</a:t>
            </a:r>
            <a:r>
              <a:rPr lang="en-GB" altLang="zh-HK" baseline="0" dirty="0" smtClean="0">
                <a:solidFill>
                  <a:srgbClr val="C00000"/>
                </a:solidFill>
              </a:rPr>
              <a:t> do this, we populate the FPGA with </a:t>
            </a:r>
            <a:r>
              <a:rPr lang="en-GB" altLang="zh-HK" dirty="0" smtClean="0">
                <a:latin typeface="+mn-lt"/>
                <a:cs typeface="Times New Roman" panose="02020603050405020304" pitchFamily="18" charset="0"/>
              </a:rPr>
              <a:t>multiple </a:t>
            </a:r>
            <a:r>
              <a:rPr lang="en-GB" altLang="zh-HK" i="1" dirty="0" err="1" smtClean="0">
                <a:latin typeface="Times New Roman" panose="02020603050405020304" pitchFamily="18" charset="0"/>
                <a:cs typeface="Times New Roman" panose="02020603050405020304" pitchFamily="18" charset="0"/>
              </a:rPr>
              <a:t>differental</a:t>
            </a:r>
            <a:r>
              <a:rPr lang="en-GB" altLang="zh-HK" i="1" dirty="0" smtClean="0">
                <a:latin typeface="Times New Roman" panose="02020603050405020304" pitchFamily="18" charset="0"/>
                <a:cs typeface="Times New Roman" panose="02020603050405020304" pitchFamily="18" charset="0"/>
              </a:rPr>
              <a:t> equation</a:t>
            </a:r>
            <a:r>
              <a:rPr lang="en-GB" altLang="zh-HK" i="1" baseline="0" dirty="0" smtClean="0">
                <a:latin typeface="Times New Roman" panose="02020603050405020304" pitchFamily="18" charset="0"/>
                <a:cs typeface="Times New Roman" panose="02020603050405020304" pitchFamily="18" charset="0"/>
              </a:rPr>
              <a:t> </a:t>
            </a:r>
            <a:r>
              <a:rPr lang="en-GB" altLang="zh-HK" dirty="0" smtClean="0">
                <a:latin typeface="+mn-lt"/>
                <a:cs typeface="Times New Roman" panose="02020603050405020304" pitchFamily="18" charset="0"/>
              </a:rPr>
              <a:t>module</a:t>
            </a:r>
            <a:r>
              <a:rPr lang="en-GB" altLang="zh-HK" baseline="0" dirty="0" smtClean="0">
                <a:latin typeface="+mn-lt"/>
                <a:cs typeface="Times New Roman" panose="02020603050405020304" pitchFamily="18" charset="0"/>
              </a:rPr>
              <a:t> so that </a:t>
            </a:r>
            <a:r>
              <a:rPr lang="en-GB" altLang="zh-HK" dirty="0" smtClean="0">
                <a:latin typeface="+mn-lt"/>
                <a:cs typeface="Times New Roman" panose="02020603050405020304" pitchFamily="18" charset="0"/>
              </a:rPr>
              <a:t>so that 30%, 40% and 50% of the FPGA slices are initially occupied by each unmerged design version</a:t>
            </a:r>
            <a:r>
              <a:rPr lang="en-GB" altLang="zh-HK" i="1" dirty="0" smtClean="0">
                <a:latin typeface="Times New Roman" panose="02020603050405020304" pitchFamily="18" charset="0"/>
                <a:cs typeface="Times New Roman" panose="02020603050405020304" pitchFamily="18" charset="0"/>
              </a:rPr>
              <a:t>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altLang="zh-HK" i="0" dirty="0" smtClean="0">
              <a:solidFill>
                <a:srgbClr val="C00000"/>
              </a:solidFill>
              <a:latin typeface="Times New Roman" panose="02020603050405020304" pitchFamily="18" charset="0"/>
              <a:cs typeface="Times New Roman" panose="02020603050405020304" pitchFamily="18"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altLang="zh-HK" i="0" dirty="0" smtClean="0">
                <a:solidFill>
                  <a:srgbClr val="C00000"/>
                </a:solidFill>
                <a:latin typeface="Times New Roman" panose="02020603050405020304" pitchFamily="18" charset="0"/>
                <a:cs typeface="Times New Roman" panose="02020603050405020304" pitchFamily="18" charset="0"/>
              </a:rPr>
              <a:t>The</a:t>
            </a:r>
            <a:r>
              <a:rPr lang="en-GB" altLang="zh-HK" i="0" baseline="0" dirty="0" smtClean="0">
                <a:solidFill>
                  <a:srgbClr val="C00000"/>
                </a:solidFill>
                <a:latin typeface="Times New Roman" panose="02020603050405020304" pitchFamily="18" charset="0"/>
                <a:cs typeface="Times New Roman" panose="02020603050405020304" pitchFamily="18" charset="0"/>
              </a:rPr>
              <a:t> differences are introduced by changing the signal names to make them unique.</a:t>
            </a:r>
            <a:endParaRPr lang="en-GB" altLang="zh-HK" i="0" dirty="0" smtClean="0">
              <a:solidFill>
                <a:srgbClr val="C00000"/>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zh-HK" sz="1200" kern="1200" dirty="0">
              <a:solidFill>
                <a:schemeClr val="tx1"/>
              </a:solidFill>
              <a:effectLst/>
              <a:latin typeface="+mn-lt"/>
              <a:ea typeface="+mn-ea"/>
              <a:cs typeface="+mn-cs"/>
            </a:endParaRPr>
          </a:p>
          <a:p>
            <a:endParaRPr lang="en-GB"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427042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altLang="zh-HK" sz="1600" dirty="0"/>
              <a:t>During optimization, it is </a:t>
            </a:r>
            <a:r>
              <a:rPr lang="en-GB" altLang="zh-HK" sz="1600" dirty="0" smtClean="0"/>
              <a:t>useful to </a:t>
            </a:r>
            <a:r>
              <a:rPr lang="en-GB" altLang="zh-HK" sz="1600" dirty="0"/>
              <a:t>have </a:t>
            </a:r>
            <a:r>
              <a:rPr lang="en-GB" altLang="zh-HK" sz="1600" dirty="0">
                <a:solidFill>
                  <a:srgbClr val="C00000"/>
                </a:solidFill>
              </a:rPr>
              <a:t>multiple versions</a:t>
            </a:r>
            <a:r>
              <a:rPr lang="en-GB" altLang="zh-HK" sz="1200" dirty="0"/>
              <a:t> </a:t>
            </a:r>
            <a:r>
              <a:rPr lang="en-GB" altLang="zh-HK" sz="1600" dirty="0"/>
              <a:t>being experimented on </a:t>
            </a:r>
            <a:r>
              <a:rPr lang="en-GB" altLang="zh-HK" sz="1600" dirty="0">
                <a:solidFill>
                  <a:srgbClr val="C00000"/>
                </a:solidFill>
              </a:rPr>
              <a:t>actual hardware </a:t>
            </a:r>
            <a:r>
              <a:rPr lang="en-GB" altLang="zh-HK" sz="1600" dirty="0"/>
              <a:t>to </a:t>
            </a:r>
            <a:r>
              <a:rPr lang="en-GB" altLang="zh-HK" sz="1600" dirty="0">
                <a:solidFill>
                  <a:srgbClr val="C00000"/>
                </a:solidFill>
              </a:rPr>
              <a:t>test the functional correctness </a:t>
            </a:r>
            <a:r>
              <a:rPr lang="en-GB" altLang="zh-HK" sz="1600" dirty="0"/>
              <a:t>or to </a:t>
            </a:r>
            <a:r>
              <a:rPr lang="en-GB" altLang="zh-HK" sz="1600" dirty="0">
                <a:solidFill>
                  <a:srgbClr val="C00000"/>
                </a:solidFill>
              </a:rPr>
              <a:t>evaluate their </a:t>
            </a:r>
            <a:r>
              <a:rPr lang="en-GB" altLang="zh-HK" sz="1600" dirty="0" smtClean="0"/>
              <a:t>numerical </a:t>
            </a:r>
            <a:r>
              <a:rPr lang="en-GB" altLang="zh-HK" sz="1600" dirty="0" smtClean="0">
                <a:solidFill>
                  <a:srgbClr val="C00000"/>
                </a:solidFill>
              </a:rPr>
              <a:t>accuracy</a:t>
            </a:r>
            <a:r>
              <a:rPr lang="en-GB" altLang="zh-HK" sz="1600" dirty="0" smtClean="0">
                <a:solidFill>
                  <a:schemeClr val="tx1"/>
                </a:solidFill>
              </a:rPr>
              <a:t>. </a:t>
            </a:r>
          </a:p>
          <a:p>
            <a:endParaRPr lang="en-GB" altLang="zh-HK" sz="1600" dirty="0" smtClean="0">
              <a:solidFill>
                <a:schemeClr val="tx1"/>
              </a:solidFill>
            </a:endParaRPr>
          </a:p>
          <a:p>
            <a:r>
              <a:rPr lang="en-GB" altLang="zh-HK" sz="1600" dirty="0" smtClean="0">
                <a:solidFill>
                  <a:schemeClr val="tx1"/>
                </a:solidFill>
              </a:rPr>
              <a:t>In particular,</a:t>
            </a:r>
            <a:r>
              <a:rPr lang="en-GB" altLang="zh-HK" sz="1600" baseline="0" dirty="0" smtClean="0">
                <a:solidFill>
                  <a:schemeClr val="tx1"/>
                </a:solidFill>
              </a:rPr>
              <a:t> </a:t>
            </a:r>
            <a:r>
              <a:rPr lang="en-GB" altLang="zh-HK" sz="1600" dirty="0" smtClean="0">
                <a:solidFill>
                  <a:schemeClr val="tx1"/>
                </a:solidFill>
              </a:rPr>
              <a:t>the optimization</a:t>
            </a:r>
            <a:r>
              <a:rPr lang="en-GB" altLang="zh-HK" sz="1600" baseline="0" dirty="0" smtClean="0">
                <a:solidFill>
                  <a:schemeClr val="tx1"/>
                </a:solidFill>
              </a:rPr>
              <a:t> is performed by fine-tuning each version of the design, and the differences between each version are usually minimal.</a:t>
            </a:r>
            <a:endParaRPr lang="en-GB" altLang="zh-HK" sz="1600" dirty="0" smtClean="0">
              <a:solidFill>
                <a:schemeClr val="tx1"/>
              </a:solidFill>
            </a:endParaRPr>
          </a:p>
          <a:p>
            <a:r>
              <a:rPr lang="en-GB" altLang="zh-HK" sz="1600" baseline="0" dirty="0" smtClean="0">
                <a:solidFill>
                  <a:schemeClr val="tx1"/>
                </a:solidFill>
              </a:rPr>
              <a:t>Therefore, we want to speed up this optimization and evaluation process compared to SW simulation especially when applications involve massive data sets.</a:t>
            </a:r>
            <a:endParaRPr lang="en-GB" altLang="zh-HK" sz="1600" baseline="0" dirty="0" smtClean="0"/>
          </a:p>
          <a:p>
            <a:endParaRPr lang="en-GB" altLang="zh-HK" sz="1600" baseline="0" dirty="0" smtClean="0"/>
          </a:p>
          <a:p>
            <a:r>
              <a:rPr lang="en-GB" altLang="zh-HK" sz="1600" baseline="0" dirty="0" smtClean="0"/>
              <a:t>**click**</a:t>
            </a:r>
          </a:p>
          <a:p>
            <a:r>
              <a:rPr lang="en-GB" altLang="zh-HK" sz="1600" dirty="0" smtClean="0"/>
              <a:t>Essentially,</a:t>
            </a:r>
            <a:r>
              <a:rPr lang="en-GB" altLang="zh-HK" sz="1600" baseline="0" dirty="0" smtClean="0"/>
              <a:t> t</a:t>
            </a:r>
            <a:r>
              <a:rPr lang="en-GB" altLang="zh-HK" sz="1600" dirty="0" smtClean="0"/>
              <a:t>here </a:t>
            </a:r>
            <a:r>
              <a:rPr lang="en-GB" altLang="zh-HK" sz="1600" dirty="0"/>
              <a:t>exist many real-life applications that perform </a:t>
            </a:r>
            <a:r>
              <a:rPr lang="en-GB" altLang="zh-HK" sz="1600" dirty="0">
                <a:solidFill>
                  <a:srgbClr val="C00000"/>
                </a:solidFill>
              </a:rPr>
              <a:t>optimization by fine-tuning </a:t>
            </a:r>
            <a:r>
              <a:rPr lang="en-GB" altLang="zh-HK" sz="1600" dirty="0"/>
              <a:t>each version of the design</a:t>
            </a:r>
            <a:r>
              <a:rPr lang="en-GB" altLang="zh-HK" sz="1600" dirty="0" smtClean="0"/>
              <a:t>. For example,</a:t>
            </a:r>
            <a:r>
              <a:rPr lang="en-GB" altLang="zh-HK" sz="1600" baseline="0" dirty="0" smtClean="0"/>
              <a:t> climate modelling is so much faster on FPGA but it involves an exploration on the precision and model resolution for shallow water equations. </a:t>
            </a:r>
          </a:p>
          <a:p>
            <a:endParaRPr lang="en-GB" sz="1200" baseline="0" dirty="0"/>
          </a:p>
          <a:p>
            <a:r>
              <a:rPr lang="en-GB" sz="1200" baseline="0" dirty="0" smtClean="0"/>
              <a:t>Furthermore, Gaussian filtering can be approximated with the use of binomial filter. The depth of the filter can be adjusted in each version to explore the frequency response. This will be further </a:t>
            </a:r>
            <a:r>
              <a:rPr lang="en-GB" sz="1200" baseline="0" dirty="0" err="1" smtClean="0"/>
              <a:t>eaborated</a:t>
            </a:r>
            <a:r>
              <a:rPr lang="en-GB" sz="1200" baseline="0" dirty="0" smtClean="0"/>
              <a:t> in this presentation.</a:t>
            </a:r>
          </a:p>
          <a:p>
            <a:endParaRPr lang="en-GB"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dirty="0" smtClean="0"/>
              <a:t>Finally, based on the statistics in FPT 15 and 16, 75% of designs in the application section use less than half of FPGA resources, which means there remains substantial area on chip. As a result we would like to propose the following</a:t>
            </a:r>
            <a:endParaRPr lang="en-GB" sz="1200" baseline="0" dirty="0" smtClean="0"/>
          </a:p>
        </p:txBody>
      </p:sp>
      <p:sp>
        <p:nvSpPr>
          <p:cNvPr id="4" name="Header Placeholder 3"/>
          <p:cNvSpPr>
            <a:spLocks noGrp="1"/>
          </p:cNvSpPr>
          <p:nvPr>
            <p:ph type="hdr" sz="quarter" idx="10"/>
          </p:nvPr>
        </p:nvSpPr>
        <p:spPr/>
        <p:txBody>
          <a:bodyPr/>
          <a:lstStyle/>
          <a:p>
            <a:r>
              <a:rPr lang="en-US" dirty="0"/>
              <a:t>Name of presentation</a:t>
            </a:r>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3003133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t>
            </a:r>
            <a:r>
              <a:rPr lang="en-GB" sz="1200" dirty="0" smtClean="0">
                <a:solidFill>
                  <a:schemeClr val="tx2"/>
                </a:solidFill>
              </a:rPr>
              <a:t>degree of similarity</a:t>
            </a:r>
            <a:r>
              <a:rPr lang="en-GB" sz="1200" baseline="0" dirty="0" smtClean="0">
                <a:solidFill>
                  <a:schemeClr val="tx2"/>
                </a:solidFill>
              </a:rPr>
              <a:t> is </a:t>
            </a:r>
            <a:r>
              <a:rPr lang="en-GB" sz="1200" dirty="0" smtClean="0">
                <a:solidFill>
                  <a:schemeClr val="tx2"/>
                </a:solidFill>
              </a:rPr>
              <a:t>defined as the proportion of computational hardware that is common between versions.</a:t>
            </a:r>
            <a:r>
              <a:rPr lang="en-GB" sz="1200" baseline="0" dirty="0" smtClean="0">
                <a:solidFill>
                  <a:schemeClr val="tx2"/>
                </a:solidFill>
              </a:rPr>
              <a:t> We do not use the syntax of dataflow graph in this definition </a:t>
            </a:r>
            <a:r>
              <a:rPr lang="en-GB" sz="1200" baseline="0" dirty="0" err="1" smtClean="0">
                <a:solidFill>
                  <a:schemeClr val="tx2"/>
                </a:solidFill>
              </a:rPr>
              <a:t>bcos</a:t>
            </a:r>
            <a:r>
              <a:rPr lang="en-GB" sz="1200" baseline="0" dirty="0" smtClean="0">
                <a:solidFill>
                  <a:schemeClr val="tx2"/>
                </a:solidFill>
              </a:rPr>
              <a:t> different vertices can represent different HW resources.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2"/>
                </a:solidFill>
              </a:rPr>
              <a:t>As you can see, there are two graphs where the one on the left is represented in terms of compilation time.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2"/>
                </a:solidFill>
              </a:rPr>
              <a:t>The one on right is essentially representing the same thing but the y-axis is now the compilation speedup between the merged HW and the summation of the originals.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2"/>
                </a:solidFill>
              </a:rPr>
              <a:t>This two graphs present the results when the slices occupied is around 30%.</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2"/>
                </a:solidFill>
              </a:rPr>
              <a:t>From the graphs, we can see that the compilation </a:t>
            </a:r>
            <a:r>
              <a:rPr lang="en-GB" altLang="zh-HK" sz="1200" dirty="0" smtClean="0">
                <a:latin typeface="+mn-lt"/>
                <a:cs typeface="Times New Roman" panose="02020603050405020304" pitchFamily="18" charset="0"/>
              </a:rPr>
              <a:t>time of generated HW is almost</a:t>
            </a:r>
            <a:r>
              <a:rPr lang="en-GB" altLang="zh-HK" sz="1200" baseline="0" dirty="0" smtClean="0">
                <a:latin typeface="+mn-lt"/>
                <a:cs typeface="Times New Roman" panose="02020603050405020304" pitchFamily="18" charset="0"/>
              </a:rPr>
              <a:t> i</a:t>
            </a:r>
            <a:r>
              <a:rPr lang="en-GB" altLang="zh-HK" dirty="0" smtClean="0">
                <a:latin typeface="+mn-lt"/>
                <a:cs typeface="Times New Roman" panose="02020603050405020304" pitchFamily="18" charset="0"/>
              </a:rPr>
              <a:t>ndependent</a:t>
            </a:r>
            <a:r>
              <a:rPr lang="en-GB" altLang="zh-HK" sz="1200" dirty="0" smtClean="0">
                <a:latin typeface="+mn-lt"/>
                <a:cs typeface="Times New Roman" panose="02020603050405020304" pitchFamily="18" charset="0"/>
              </a:rPr>
              <a:t> of the version counts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The</a:t>
            </a:r>
            <a:r>
              <a:rPr lang="en-GB" sz="1200" baseline="0" dirty="0" smtClean="0">
                <a:solidFill>
                  <a:schemeClr val="tx2"/>
                </a:solidFill>
              </a:rPr>
              <a:t> speedup is around 3 times when the similarity is around 85%.</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2"/>
                </a:solidFill>
              </a:rPr>
              <a:t>Further improvement can be achieved when the similarity is around 95%.</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chemeClr val="tx2"/>
              </a:solidFill>
            </a:endParaRPr>
          </a:p>
          <a:p>
            <a:endParaRPr lang="en-US" baseline="0"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75973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aseline="0" dirty="0" smtClean="0"/>
              <a:t>Finally, we find that similar behavior can also be observed when the slices occupied are 40 and 50%</a:t>
            </a:r>
            <a:endParaRPr lang="en-US" baseline="0"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1040035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conclude, we propose ADAM that can support a</a:t>
            </a:r>
            <a:r>
              <a:rPr lang="en-US" altLang="zh-HK" dirty="0" smtClean="0"/>
              <a:t>utomatic merging of multiple designs into a single implementation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HK" dirty="0" smtClean="0"/>
              <a:t>It performs merging and generates a final hardware design in linear time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HK" dirty="0" smtClean="0"/>
              <a:t>The Compilation time for case study</a:t>
            </a:r>
            <a:r>
              <a:rPr lang="en-US" altLang="zh-HK" baseline="0" dirty="0" smtClean="0"/>
              <a:t> of</a:t>
            </a:r>
            <a:r>
              <a:rPr lang="en-US" altLang="zh-HK" dirty="0" smtClean="0"/>
              <a:t> binomial filters</a:t>
            </a:r>
            <a:r>
              <a:rPr lang="en-US" altLang="zh-HK" baseline="0" dirty="0" smtClean="0"/>
              <a:t> is reduced from an </a:t>
            </a:r>
            <a:r>
              <a:rPr lang="en-US" altLang="zh-HK" baseline="0" dirty="0" err="1" smtClean="0"/>
              <a:t>hr</a:t>
            </a:r>
            <a:r>
              <a:rPr lang="en-US" altLang="zh-HK" baseline="0" dirty="0" smtClean="0"/>
              <a:t> to 10 minutes.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HK"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HK" baseline="0" dirty="0" smtClean="0"/>
              <a:t>In the future, we plan to include more benchmarks such as </a:t>
            </a:r>
            <a:r>
              <a:rPr lang="en-US" altLang="zh-HK" dirty="0" smtClean="0"/>
              <a:t>climate modelling, genomics</a:t>
            </a:r>
            <a:r>
              <a:rPr lang="en-US" altLang="zh-HK" baseline="0" dirty="0" smtClean="0"/>
              <a:t> and </a:t>
            </a:r>
            <a:r>
              <a:rPr lang="en-US" altLang="zh-HK" dirty="0" smtClean="0"/>
              <a:t>machine learning</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We also want to have it integrated with the design automation flow</a:t>
            </a:r>
          </a:p>
          <a:p>
            <a:r>
              <a:rPr lang="en-US" baseline="0" dirty="0" smtClean="0"/>
              <a:t>Domain-specific and platform-specific optimization will also be performed</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And </a:t>
            </a:r>
            <a:r>
              <a:rPr lang="en-US" dirty="0" smtClean="0"/>
              <a:t>Trade-off between compute and interconnect resources sharing will be studied.</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Thank you for listening to</a:t>
            </a:r>
            <a:r>
              <a:rPr lang="en-US" baseline="0" dirty="0" smtClean="0"/>
              <a:t> my presentation, and I am more than happy to answer your questions.</a:t>
            </a:r>
            <a:endParaRPr lang="en-US" dirty="0" smtClean="0"/>
          </a:p>
          <a:p>
            <a:endParaRPr lang="en-US" baseline="0" dirty="0" smtClean="0"/>
          </a:p>
          <a:p>
            <a:endParaRPr lang="en-US" baseline="0" dirty="0"/>
          </a:p>
          <a:p>
            <a:endParaRPr lang="en-US"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154787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HK" sz="1200" dirty="0" smtClean="0"/>
              <a:t>We</a:t>
            </a:r>
            <a:r>
              <a:rPr lang="en-US" altLang="zh-HK" sz="1200" baseline="0" dirty="0" smtClean="0"/>
              <a:t> propose</a:t>
            </a:r>
            <a:r>
              <a:rPr lang="en-US" altLang="zh-HK" sz="1200" dirty="0" smtClean="0"/>
              <a:t> </a:t>
            </a:r>
            <a:r>
              <a:rPr lang="en-US" altLang="zh-HK" sz="1200" dirty="0"/>
              <a:t>the use of an automatic merger that combines multiple </a:t>
            </a:r>
            <a:r>
              <a:rPr lang="en-US" altLang="zh-HK" sz="1200" dirty="0" smtClean="0"/>
              <a:t>versions</a:t>
            </a:r>
            <a:r>
              <a:rPr lang="en-US" altLang="zh-HK" sz="1200" baseline="0" dirty="0" smtClean="0"/>
              <a:t> or </a:t>
            </a:r>
            <a:r>
              <a:rPr lang="en-US" altLang="zh-HK" sz="1200" dirty="0" smtClean="0"/>
              <a:t>commits </a:t>
            </a:r>
            <a:r>
              <a:rPr lang="en-US" altLang="zh-HK" sz="1200" dirty="0"/>
              <a:t>of a design project into a single hardware implementation</a:t>
            </a:r>
            <a:r>
              <a:rPr lang="en-US" altLang="zh-HK" sz="1200"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HK"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HK" sz="1200" dirty="0" smtClean="0"/>
              <a:t>As you can see on the right hand side of this slide,</a:t>
            </a:r>
            <a:r>
              <a:rPr lang="en-US" altLang="zh-HK" sz="1200" baseline="0" dirty="0" smtClean="0"/>
              <a:t> traditional approach involves compilation of each version repeatedly which can be time-consuming.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HK" sz="1200" baseline="0" dirty="0" smtClean="0"/>
              <a:t>The proposed approach, can </a:t>
            </a:r>
            <a:r>
              <a:rPr lang="en-US" altLang="zh-HK" sz="1600" dirty="0" smtClean="0"/>
              <a:t>identify </a:t>
            </a:r>
            <a:r>
              <a:rPr lang="en-US" altLang="zh-HK" sz="1600" dirty="0"/>
              <a:t>common computational kernels between </a:t>
            </a:r>
            <a:r>
              <a:rPr lang="en-US" altLang="zh-HK" sz="1600" dirty="0" smtClean="0"/>
              <a:t>versions,</a:t>
            </a:r>
            <a:r>
              <a:rPr lang="en-US" altLang="zh-HK" sz="1600" baseline="0" dirty="0" smtClean="0"/>
              <a:t> </a:t>
            </a:r>
            <a:r>
              <a:rPr lang="en-US" altLang="zh-HK" sz="1600" dirty="0" smtClean="0"/>
              <a:t>perform </a:t>
            </a:r>
            <a:r>
              <a:rPr lang="en-US" altLang="zh-HK" sz="1600" dirty="0"/>
              <a:t>the necessary </a:t>
            </a:r>
            <a:r>
              <a:rPr lang="en-US" altLang="zh-HK" sz="1600" dirty="0" smtClean="0"/>
              <a:t>merging, and </a:t>
            </a:r>
            <a:r>
              <a:rPr lang="en-US" altLang="zh-HK" sz="1600" dirty="0"/>
              <a:t>generate a final hardware design in linear time</a:t>
            </a:r>
            <a:r>
              <a:rPr lang="en-US" altLang="zh-HK" sz="1600" dirty="0" smtClean="0"/>
              <a:t>. This can reduce the summation of the complication time significantly.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HK" sz="1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HK" sz="1600" dirty="0" smtClean="0"/>
              <a:t>We</a:t>
            </a:r>
            <a:r>
              <a:rPr lang="en-US" altLang="zh-HK" sz="1600" baseline="0" dirty="0" smtClean="0"/>
              <a:t> note that this approach can</a:t>
            </a:r>
            <a:r>
              <a:rPr lang="en-GB" altLang="zh-HK" sz="1200" baseline="0" dirty="0" smtClean="0"/>
              <a:t> only work when t</a:t>
            </a:r>
            <a:r>
              <a:rPr lang="en-GB" sz="1200" kern="1200" dirty="0" smtClean="0">
                <a:solidFill>
                  <a:schemeClr val="tx1"/>
                </a:solidFill>
                <a:effectLst/>
                <a:latin typeface="+mn-lt"/>
                <a:ea typeface="+mn-ea"/>
                <a:cs typeface="+mn-cs"/>
              </a:rPr>
              <a:t>he derivation of each version is independent of each other,</a:t>
            </a:r>
            <a:r>
              <a:rPr lang="en-GB" sz="1200" kern="1200" baseline="0" dirty="0" smtClean="0">
                <a:solidFill>
                  <a:schemeClr val="tx1"/>
                </a:solidFill>
                <a:effectLst/>
                <a:latin typeface="+mn-lt"/>
                <a:ea typeface="+mn-ea"/>
                <a:cs typeface="+mn-cs"/>
              </a:rPr>
              <a:t> however, </a:t>
            </a:r>
            <a:r>
              <a:rPr lang="en-GB" sz="1200" kern="1200" dirty="0" smtClean="0">
                <a:solidFill>
                  <a:schemeClr val="tx1"/>
                </a:solidFill>
                <a:effectLst/>
                <a:latin typeface="+mn-lt"/>
                <a:ea typeface="+mn-ea"/>
                <a:cs typeface="+mn-cs"/>
              </a:rPr>
              <a:t>this approach is still useful for the scenario where the derivation of each version is dependent on a former one because developers can sometimes predict the possible parameters for the succeeding versions. </a:t>
            </a:r>
            <a:endParaRPr lang="en-GB" sz="16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zh-HK" altLang="en-US" sz="1600"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397037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The contribution</a:t>
            </a:r>
            <a:r>
              <a:rPr lang="en-US" baseline="0" dirty="0" smtClean="0"/>
              <a:t>s of this work are as follows,</a:t>
            </a:r>
          </a:p>
          <a:p>
            <a:endParaRPr lang="en-US" baseline="0" dirty="0" smtClean="0"/>
          </a:p>
          <a:p>
            <a:r>
              <a:rPr lang="en-US" baseline="0" dirty="0" smtClean="0"/>
              <a:t>We propose a novel approximate maximum common subgraph algorithm that can detect MCS on multiple graphs in linear time complexity.</a:t>
            </a:r>
          </a:p>
          <a:p>
            <a:r>
              <a:rPr lang="en-US" baseline="0" dirty="0" smtClean="0"/>
              <a:t>It can also merge the signal with different </a:t>
            </a:r>
            <a:r>
              <a:rPr lang="en-US" baseline="0" dirty="0" err="1" smtClean="0"/>
              <a:t>bitwidth</a:t>
            </a:r>
            <a:r>
              <a:rPr lang="en-US" baseline="0" dirty="0" smtClean="0"/>
              <a:t>.</a:t>
            </a:r>
          </a:p>
          <a:p>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We also develop a prototype tool to realize this MCS algorithm where the tool can generate appropriate control to </a:t>
            </a:r>
            <a:r>
              <a:rPr lang="en-US" dirty="0" smtClean="0"/>
              <a:t>enable selection of each version at runtime.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Finally, we provide an</a:t>
            </a:r>
            <a:r>
              <a:rPr lang="en-US" baseline="0" dirty="0" smtClean="0"/>
              <a:t> analysis of </a:t>
            </a:r>
            <a:r>
              <a:rPr lang="en-US" dirty="0" smtClean="0">
                <a:solidFill>
                  <a:srgbClr val="C00000"/>
                </a:solidFill>
              </a:rPr>
              <a:t>compilation time vs degree of similarity to identify</a:t>
            </a:r>
            <a:r>
              <a:rPr lang="en-US" baseline="0" dirty="0" smtClean="0">
                <a:solidFill>
                  <a:srgbClr val="C00000"/>
                </a:solidFill>
              </a:rPr>
              <a:t> the optimized parameters.</a:t>
            </a:r>
            <a:endParaRPr lang="en-US" dirty="0" smtClean="0"/>
          </a:p>
        </p:txBody>
      </p:sp>
      <p:sp>
        <p:nvSpPr>
          <p:cNvPr id="4" name="Header Placeholder 3"/>
          <p:cNvSpPr>
            <a:spLocks noGrp="1"/>
          </p:cNvSpPr>
          <p:nvPr>
            <p:ph type="hdr" sz="quarter" idx="10"/>
          </p:nvPr>
        </p:nvSpPr>
        <p:spPr/>
        <p:txBody>
          <a:bodyPr/>
          <a:lstStyle/>
          <a:p>
            <a:r>
              <a:rPr lang="en-US" smtClean="0"/>
              <a:t>Name of presentation</a:t>
            </a:r>
            <a:endParaRPr lang="en-US" dirty="0"/>
          </a:p>
        </p:txBody>
      </p:sp>
      <p:sp>
        <p:nvSpPr>
          <p:cNvPr id="5" name="Date Placeholder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186597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r>
              <a:rPr lang="en-US" altLang="zh-HK" dirty="0" smtClean="0"/>
              <a:t>The proposed approach</a:t>
            </a:r>
            <a:r>
              <a:rPr lang="en-US" altLang="zh-HK" baseline="0" dirty="0" smtClean="0"/>
              <a:t> is called ADAM, </a:t>
            </a:r>
            <a:r>
              <a:rPr lang="en-GB" altLang="zh-HK" dirty="0" smtClean="0"/>
              <a:t>an </a:t>
            </a:r>
            <a:r>
              <a:rPr lang="en-GB" altLang="zh-HK" dirty="0" smtClean="0">
                <a:solidFill>
                  <a:srgbClr val="C00000"/>
                </a:solidFill>
              </a:rPr>
              <a:t>A</a:t>
            </a:r>
            <a:r>
              <a:rPr lang="en-GB" altLang="zh-HK" dirty="0" smtClean="0"/>
              <a:t>utomated </a:t>
            </a:r>
            <a:r>
              <a:rPr lang="en-GB" altLang="zh-HK" dirty="0" smtClean="0">
                <a:solidFill>
                  <a:srgbClr val="C00000"/>
                </a:solidFill>
              </a:rPr>
              <a:t>D</a:t>
            </a:r>
            <a:r>
              <a:rPr lang="en-GB" altLang="zh-HK" dirty="0" smtClean="0"/>
              <a:t>esign </a:t>
            </a:r>
            <a:r>
              <a:rPr lang="en-GB" altLang="zh-HK" dirty="0" smtClean="0">
                <a:solidFill>
                  <a:srgbClr val="C00000"/>
                </a:solidFill>
              </a:rPr>
              <a:t>A</a:t>
            </a:r>
            <a:r>
              <a:rPr lang="en-GB" altLang="zh-HK" dirty="0" smtClean="0"/>
              <a:t>nalysis and </a:t>
            </a:r>
            <a:r>
              <a:rPr lang="en-GB" altLang="zh-HK" dirty="0" smtClean="0">
                <a:solidFill>
                  <a:srgbClr val="C00000"/>
                </a:solidFill>
              </a:rPr>
              <a:t>M</a:t>
            </a:r>
            <a:r>
              <a:rPr lang="en-GB" altLang="zh-HK" dirty="0" smtClean="0"/>
              <a:t>erging approach.</a:t>
            </a:r>
            <a:endParaRPr lang="en-US" altLang="zh-HK" dirty="0" smtClean="0"/>
          </a:p>
          <a:p>
            <a:endParaRPr lang="en-US" altLang="zh-HK" dirty="0" smtClean="0"/>
          </a:p>
          <a:p>
            <a:r>
              <a:rPr lang="en-US" altLang="zh-HK" dirty="0" smtClean="0"/>
              <a:t>Basically, every </a:t>
            </a:r>
            <a:r>
              <a:rPr lang="en-US" altLang="zh-HK" dirty="0"/>
              <a:t>version of the same design is parsed in order to generate individual dataflow graphs.</a:t>
            </a:r>
          </a:p>
          <a:p>
            <a:r>
              <a:rPr lang="en-US" altLang="zh-HK" dirty="0" smtClean="0"/>
              <a:t>MCS algorithm </a:t>
            </a:r>
            <a:r>
              <a:rPr lang="en-US" altLang="zh-HK" dirty="0"/>
              <a:t>is launched to identify the equivalent subgraph.</a:t>
            </a:r>
          </a:p>
          <a:p>
            <a:r>
              <a:rPr lang="en-US" altLang="zh-HK" dirty="0"/>
              <a:t>Common nodes are merged, including the nodes of the common signal that is different in bitwidth across different versions of design.</a:t>
            </a:r>
          </a:p>
          <a:p>
            <a:r>
              <a:rPr lang="en-US" altLang="zh-HK" dirty="0"/>
              <a:t>Optional timing</a:t>
            </a:r>
            <a:r>
              <a:rPr lang="en-US" altLang="zh-HK" baseline="0" dirty="0"/>
              <a:t> optimization is also performed to improve the frequency if the dataflow graph is direct acyclic.</a:t>
            </a:r>
            <a:endParaRPr lang="en-US" altLang="zh-HK" dirty="0"/>
          </a:p>
          <a:p>
            <a:endParaRPr lang="zh-HK" altLang="en-US" dirty="0"/>
          </a:p>
        </p:txBody>
      </p:sp>
      <p:sp>
        <p:nvSpPr>
          <p:cNvPr id="4" name="頁首版面配置區 3"/>
          <p:cNvSpPr>
            <a:spLocks noGrp="1"/>
          </p:cNvSpPr>
          <p:nvPr>
            <p:ph type="hdr" sz="quarter" idx="10"/>
          </p:nvPr>
        </p:nvSpPr>
        <p:spPr/>
        <p:txBody>
          <a:bodyPr/>
          <a:lstStyle/>
          <a:p>
            <a:r>
              <a:rPr lang="en-US" dirty="0"/>
              <a:t>Name of presentation</a:t>
            </a:r>
          </a:p>
        </p:txBody>
      </p:sp>
      <p:sp>
        <p:nvSpPr>
          <p:cNvPr id="5" name="日期版面配置區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402026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r>
              <a:rPr lang="en-US" altLang="zh-HK" sz="1200" dirty="0"/>
              <a:t>As we know, maximum common subgraph algorithm</a:t>
            </a:r>
            <a:r>
              <a:rPr lang="en-US" altLang="zh-HK" sz="1200" baseline="0" dirty="0"/>
              <a:t> is an NP complete problem.</a:t>
            </a:r>
          </a:p>
          <a:p>
            <a:r>
              <a:rPr lang="en-US" altLang="zh-HK" sz="1200" dirty="0"/>
              <a:t>Therefore</a:t>
            </a:r>
            <a:r>
              <a:rPr lang="en-US" altLang="zh-HK" sz="1200" baseline="0" dirty="0"/>
              <a:t> an approximate algorithm is used to minimize the merging time.</a:t>
            </a:r>
          </a:p>
          <a:p>
            <a:r>
              <a:rPr lang="en-US" altLang="zh-HK" sz="1200" dirty="0" smtClean="0"/>
              <a:t>Rutgers </a:t>
            </a:r>
            <a:r>
              <a:rPr lang="en-US" altLang="zh-HK" sz="1200" dirty="0"/>
              <a:t>et al propose an approximate algorithm to determine the set of MCS between two dataflow graphs </a:t>
            </a:r>
            <a:r>
              <a:rPr lang="en-GB" altLang="zh-HK" sz="1200" i="1" dirty="0">
                <a:latin typeface="Times New Roman" panose="02020603050405020304" pitchFamily="18" charset="0"/>
                <a:cs typeface="Times New Roman" panose="02020603050405020304" pitchFamily="18" charset="0"/>
              </a:rPr>
              <a:t>G</a:t>
            </a:r>
            <a:r>
              <a:rPr lang="en-GB" altLang="zh-HK" sz="1200" i="1" baseline="-25000" dirty="0">
                <a:latin typeface="Times New Roman" panose="02020603050405020304" pitchFamily="18" charset="0"/>
                <a:cs typeface="Times New Roman" panose="02020603050405020304" pitchFamily="18" charset="0"/>
              </a:rPr>
              <a:t>a</a:t>
            </a:r>
            <a:r>
              <a:rPr lang="en-US" altLang="zh-HK" sz="1200" dirty="0"/>
              <a:t> and </a:t>
            </a:r>
            <a:r>
              <a:rPr lang="en-GB" altLang="zh-HK" sz="1200" i="1" dirty="0" smtClean="0">
                <a:latin typeface="Times New Roman" panose="02020603050405020304" pitchFamily="18" charset="0"/>
                <a:cs typeface="Times New Roman" panose="02020603050405020304" pitchFamily="18" charset="0"/>
              </a:rPr>
              <a:t>G</a:t>
            </a:r>
            <a:r>
              <a:rPr lang="en-GB" altLang="zh-HK" sz="1200" i="1" baseline="-25000" dirty="0" smtClean="0">
                <a:latin typeface="Times New Roman" panose="02020603050405020304" pitchFamily="18" charset="0"/>
                <a:cs typeface="Times New Roman" panose="02020603050405020304" pitchFamily="18" charset="0"/>
              </a:rPr>
              <a:t>b</a:t>
            </a:r>
          </a:p>
          <a:p>
            <a:endParaRPr lang="en-GB" altLang="zh-HK" sz="1200" i="1" baseline="-25000" dirty="0" smtClean="0">
              <a:latin typeface="Times New Roman" panose="02020603050405020304" pitchFamily="18" charset="0"/>
              <a:cs typeface="Times New Roman" panose="02020603050405020304" pitchFamily="18" charset="0"/>
            </a:endParaRPr>
          </a:p>
          <a:p>
            <a:r>
              <a:rPr lang="en-US" altLang="zh-HK" sz="1200" dirty="0" smtClean="0"/>
              <a:t>It uses</a:t>
            </a:r>
            <a:r>
              <a:rPr lang="en-US" altLang="zh-HK" sz="1200" baseline="0" dirty="0" smtClean="0"/>
              <a:t> a best-first search algorithm where in each round of search, a vertex </a:t>
            </a:r>
            <a:r>
              <a:rPr lang="en-GB" altLang="zh-HK" sz="1200" i="1" dirty="0" err="1" smtClean="0">
                <a:latin typeface="Times New Roman" panose="02020603050405020304" pitchFamily="18" charset="0"/>
                <a:cs typeface="Times New Roman" panose="02020603050405020304" pitchFamily="18" charset="0"/>
              </a:rPr>
              <a:t>v</a:t>
            </a:r>
            <a:r>
              <a:rPr lang="en-GB" altLang="zh-HK" sz="1200" i="1" baseline="-25000" dirty="0" err="1" smtClean="0">
                <a:latin typeface="Times New Roman" panose="02020603050405020304" pitchFamily="18" charset="0"/>
                <a:cs typeface="Times New Roman" panose="02020603050405020304" pitchFamily="18" charset="0"/>
              </a:rPr>
              <a:t>a</a:t>
            </a:r>
            <a:r>
              <a:rPr lang="en-GB" altLang="zh-HK" sz="1200" dirty="0" smtClean="0"/>
              <a:t> is heuristically chosen to find a vertex </a:t>
            </a:r>
            <a:r>
              <a:rPr lang="en-GB" altLang="zh-HK" sz="1200" i="1" dirty="0" err="1" smtClean="0">
                <a:latin typeface="Times New Roman" panose="02020603050405020304" pitchFamily="18" charset="0"/>
                <a:cs typeface="Times New Roman" panose="02020603050405020304" pitchFamily="18" charset="0"/>
              </a:rPr>
              <a:t>v</a:t>
            </a:r>
            <a:r>
              <a:rPr lang="en-GB" altLang="zh-HK" sz="1200" i="1" baseline="-25000" dirty="0" err="1" smtClean="0">
                <a:latin typeface="Times New Roman" panose="02020603050405020304" pitchFamily="18" charset="0"/>
                <a:cs typeface="Times New Roman" panose="02020603050405020304" pitchFamily="18" charset="0"/>
              </a:rPr>
              <a:t>b</a:t>
            </a:r>
            <a:r>
              <a:rPr lang="en-GB" altLang="zh-HK" sz="1200" i="0" baseline="0" dirty="0" smtClean="0">
                <a:latin typeface="+mn-lt"/>
                <a:cs typeface="+mn-cs"/>
              </a:rPr>
              <a:t> so as to </a:t>
            </a:r>
            <a:r>
              <a:rPr lang="en-GB" altLang="zh-HK" sz="1200" dirty="0" smtClean="0"/>
              <a:t>form a mapping</a:t>
            </a:r>
            <a:r>
              <a:rPr lang="en-GB" altLang="zh-HK" sz="1200" i="1" dirty="0" smtClean="0">
                <a:latin typeface="Times New Roman" panose="02020603050405020304" pitchFamily="18" charset="0"/>
                <a:cs typeface="Times New Roman" panose="02020603050405020304" pitchFamily="18" charset="0"/>
              </a:rPr>
              <a:t> M</a:t>
            </a:r>
            <a:r>
              <a:rPr lang="en-GB" altLang="zh-HK" sz="1200" i="1" baseline="-25000" dirty="0" smtClean="0">
                <a:latin typeface="Times New Roman" panose="02020603050405020304" pitchFamily="18" charset="0"/>
                <a:cs typeface="Times New Roman" panose="02020603050405020304" pitchFamily="18" charset="0"/>
              </a:rPr>
              <a:t>ab</a:t>
            </a:r>
          </a:p>
          <a:p>
            <a:endParaRPr lang="en-GB" altLang="zh-HK" sz="1200" i="1" baseline="-25000" dirty="0" smtClean="0">
              <a:latin typeface="Times New Roman" panose="02020603050405020304" pitchFamily="18" charset="0"/>
              <a:cs typeface="Times New Roman" panose="02020603050405020304" pitchFamily="18" charset="0"/>
            </a:endParaRPr>
          </a:p>
          <a:p>
            <a:r>
              <a:rPr lang="en-GB" altLang="zh-HK" sz="1200" dirty="0" smtClean="0"/>
              <a:t>The detail of the </a:t>
            </a:r>
            <a:r>
              <a:rPr lang="en-GB" altLang="zh-HK" sz="1200" baseline="0" dirty="0" smtClean="0"/>
              <a:t>heuristic is as follows, and these details can be found in their paper.</a:t>
            </a:r>
            <a:endParaRPr lang="en-GB" altLang="zh-HK"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GB" altLang="zh-HK"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GB" altLang="zh-HK" dirty="0" smtClean="0"/>
          </a:p>
          <a:p>
            <a:endParaRPr lang="en-GB" altLang="zh-HK" dirty="0" smtClean="0"/>
          </a:p>
          <a:p>
            <a:endParaRPr lang="en-GB" altLang="zh-HK" sz="1200" i="1" baseline="-25000" dirty="0" smtClean="0">
              <a:latin typeface="Times New Roman" panose="02020603050405020304" pitchFamily="18" charset="0"/>
              <a:cs typeface="Times New Roman" panose="02020603050405020304" pitchFamily="18" charset="0"/>
            </a:endParaRPr>
          </a:p>
        </p:txBody>
      </p:sp>
      <p:sp>
        <p:nvSpPr>
          <p:cNvPr id="4" name="頁首版面配置區 3"/>
          <p:cNvSpPr>
            <a:spLocks noGrp="1"/>
          </p:cNvSpPr>
          <p:nvPr>
            <p:ph type="hdr" sz="quarter" idx="10"/>
          </p:nvPr>
        </p:nvSpPr>
        <p:spPr/>
        <p:txBody>
          <a:bodyPr/>
          <a:lstStyle/>
          <a:p>
            <a:r>
              <a:rPr lang="en-US"/>
              <a:t>Name of presentation</a:t>
            </a:r>
            <a:endParaRPr lang="en-US" dirty="0"/>
          </a:p>
        </p:txBody>
      </p:sp>
      <p:sp>
        <p:nvSpPr>
          <p:cNvPr id="5" name="日期版面配置區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180524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r>
              <a:rPr lang="en-US" altLang="zh-HK" dirty="0" smtClean="0"/>
              <a:t>Since Rutgers is limited to two dataflow graphs</a:t>
            </a:r>
            <a:r>
              <a:rPr lang="en-US" altLang="zh-HK" baseline="0" dirty="0" smtClean="0"/>
              <a:t> only, and it is difficult and challenging to extend it so as to support MCS search over multiple dataflow graphs.</a:t>
            </a:r>
          </a:p>
          <a:p>
            <a:r>
              <a:rPr lang="en-US" altLang="zh-HK" baseline="0" dirty="0" smtClean="0"/>
              <a:t>We propose an algorithm that can achieve this purpose and it executes Rutgers iteratively,</a:t>
            </a:r>
          </a:p>
          <a:p>
            <a:r>
              <a:rPr lang="en-US" altLang="zh-HK" baseline="0" dirty="0" smtClean="0"/>
              <a:t>Algorithm 1 shows a single iteration of the corresponding algorithm.</a:t>
            </a:r>
          </a:p>
          <a:p>
            <a:endParaRPr lang="en-US" altLang="zh-HK" baseline="0" dirty="0" smtClean="0"/>
          </a:p>
          <a:p>
            <a:r>
              <a:rPr lang="en-US" altLang="zh-HK" baseline="0" dirty="0" smtClean="0"/>
              <a:t>The time complexity of this iterative </a:t>
            </a:r>
            <a:r>
              <a:rPr lang="en-US" altLang="zh-HK" i="0" baseline="0" dirty="0" smtClean="0"/>
              <a:t>algorithm is </a:t>
            </a:r>
            <a:r>
              <a:rPr lang="en-US" altLang="zh-HK" i="0" dirty="0" smtClean="0">
                <a:latin typeface="Times New Roman" panose="02020603050405020304" pitchFamily="18" charset="0"/>
                <a:cs typeface="Times New Roman" panose="02020603050405020304" pitchFamily="18" charset="0"/>
              </a:rPr>
              <a:t>O(i</a:t>
            </a:r>
            <a:r>
              <a:rPr lang="en-US" altLang="zh-HK" i="0" baseline="30000" dirty="0" smtClean="0">
                <a:latin typeface="Times New Roman" panose="02020603050405020304" pitchFamily="18" charset="0"/>
                <a:cs typeface="Times New Roman" panose="02020603050405020304" pitchFamily="18" charset="0"/>
              </a:rPr>
              <a:t>2</a:t>
            </a:r>
            <a:r>
              <a:rPr lang="en-US" altLang="zh-HK" i="0" dirty="0" smtClean="0">
                <a:latin typeface="Times New Roman" panose="02020603050405020304" pitchFamily="18" charset="0"/>
                <a:cs typeface="Times New Roman" panose="02020603050405020304" pitchFamily="18" charset="0"/>
              </a:rPr>
              <a:t>n),</a:t>
            </a:r>
            <a:r>
              <a:rPr lang="en-US" altLang="zh-HK" i="0" baseline="0" dirty="0" smtClean="0">
                <a:latin typeface="Times New Roman" panose="02020603050405020304" pitchFamily="18" charset="0"/>
                <a:cs typeface="Times New Roman" panose="02020603050405020304" pitchFamily="18" charset="0"/>
              </a:rPr>
              <a:t> where </a:t>
            </a:r>
            <a:r>
              <a:rPr lang="en-US" altLang="zh-HK" i="0" baseline="0" dirty="0" err="1" smtClean="0">
                <a:latin typeface="Times New Roman" panose="02020603050405020304" pitchFamily="18" charset="0"/>
                <a:cs typeface="Times New Roman" panose="02020603050405020304" pitchFamily="18" charset="0"/>
              </a:rPr>
              <a:t>i</a:t>
            </a:r>
            <a:r>
              <a:rPr lang="en-US" altLang="zh-HK" i="0" baseline="0" dirty="0" smtClean="0">
                <a:latin typeface="Times New Roman" panose="02020603050405020304" pitchFamily="18" charset="0"/>
                <a:cs typeface="Times New Roman" panose="02020603050405020304" pitchFamily="18" charset="0"/>
              </a:rPr>
              <a:t> is the number of version and n is the number of nodes. The overall time complexity equals to </a:t>
            </a:r>
            <a:r>
              <a:rPr lang="en-US" altLang="zh-HK" i="0" dirty="0" smtClean="0">
                <a:latin typeface="Times New Roman" panose="02020603050405020304" pitchFamily="18" charset="0"/>
                <a:cs typeface="Times New Roman" panose="02020603050405020304" pitchFamily="18" charset="0"/>
              </a:rPr>
              <a:t>O(n) approximately</a:t>
            </a:r>
            <a:r>
              <a:rPr lang="en-US" altLang="zh-HK" i="0" baseline="0" dirty="0" smtClean="0">
                <a:latin typeface="Times New Roman" panose="02020603050405020304" pitchFamily="18" charset="0"/>
                <a:cs typeface="Times New Roman" panose="02020603050405020304" pitchFamily="18" charset="0"/>
              </a:rPr>
              <a:t> </a:t>
            </a:r>
            <a:r>
              <a:rPr lang="en-US" altLang="zh-HK" i="0" baseline="0" dirty="0" err="1" smtClean="0">
                <a:latin typeface="Times New Roman" panose="02020603050405020304" pitchFamily="18" charset="0"/>
                <a:cs typeface="Times New Roman" panose="02020603050405020304" pitchFamily="18" charset="0"/>
              </a:rPr>
              <a:t>bcos</a:t>
            </a:r>
            <a:r>
              <a:rPr lang="en-US" altLang="zh-HK" i="0" baseline="0" dirty="0" smtClean="0">
                <a:latin typeface="Times New Roman" panose="02020603050405020304" pitchFamily="18" charset="0"/>
                <a:cs typeface="Times New Roman" panose="02020603050405020304" pitchFamily="18" charset="0"/>
              </a:rPr>
              <a:t> </a:t>
            </a:r>
            <a:r>
              <a:rPr lang="en-US" altLang="zh-HK" i="0" baseline="0" dirty="0" err="1" smtClean="0">
                <a:latin typeface="Times New Roman" panose="02020603050405020304" pitchFamily="18" charset="0"/>
                <a:cs typeface="Times New Roman" panose="02020603050405020304" pitchFamily="18" charset="0"/>
              </a:rPr>
              <a:t>i</a:t>
            </a:r>
            <a:r>
              <a:rPr lang="en-US" altLang="zh-HK" i="0" baseline="0" dirty="0" smtClean="0">
                <a:latin typeface="Times New Roman" panose="02020603050405020304" pitchFamily="18" charset="0"/>
                <a:cs typeface="Times New Roman" panose="02020603050405020304" pitchFamily="18" charset="0"/>
              </a:rPr>
              <a:t> normally is small.</a:t>
            </a:r>
          </a:p>
          <a:p>
            <a:endParaRPr lang="en-US" altLang="zh-HK" i="0" baseline="0" dirty="0" smtClean="0">
              <a:latin typeface="Times New Roman" panose="02020603050405020304" pitchFamily="18" charset="0"/>
              <a:cs typeface="Times New Roman" panose="02020603050405020304" pitchFamily="18" charset="0"/>
            </a:endParaRPr>
          </a:p>
          <a:p>
            <a:r>
              <a:rPr lang="en-US" altLang="zh-HK" dirty="0" smtClean="0"/>
              <a:t>To provide a better illustration,</a:t>
            </a:r>
            <a:r>
              <a:rPr lang="en-US" altLang="zh-HK" baseline="0" dirty="0" smtClean="0"/>
              <a:t> we use an example to demonstrate this algorithm. </a:t>
            </a:r>
            <a:endParaRPr lang="en-US" altLang="zh-HK" i="0" baseline="0" dirty="0"/>
          </a:p>
        </p:txBody>
      </p:sp>
      <p:sp>
        <p:nvSpPr>
          <p:cNvPr id="4" name="頁首版面配置區 3"/>
          <p:cNvSpPr>
            <a:spLocks noGrp="1"/>
          </p:cNvSpPr>
          <p:nvPr>
            <p:ph type="hdr" sz="quarter" idx="10"/>
          </p:nvPr>
        </p:nvSpPr>
        <p:spPr/>
        <p:txBody>
          <a:bodyPr/>
          <a:lstStyle/>
          <a:p>
            <a:r>
              <a:rPr lang="en-US"/>
              <a:t>Name of presentation</a:t>
            </a:r>
            <a:endParaRPr lang="en-US" dirty="0"/>
          </a:p>
        </p:txBody>
      </p:sp>
      <p:sp>
        <p:nvSpPr>
          <p:cNvPr id="5" name="日期版面配置區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236691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r>
              <a:rPr lang="en-US" altLang="zh-HK" baseline="0" dirty="0" smtClean="0"/>
              <a:t>Given </a:t>
            </a:r>
            <a:r>
              <a:rPr lang="en-US" altLang="zh-HK" baseline="0" dirty="0" err="1"/>
              <a:t>i</a:t>
            </a:r>
            <a:r>
              <a:rPr lang="en-US" altLang="zh-HK" baseline="0" dirty="0"/>
              <a:t>=4 and j=2, it means that we have 4 designs and it is </a:t>
            </a:r>
            <a:r>
              <a:rPr lang="en-US" altLang="zh-HK" baseline="0" dirty="0" smtClean="0"/>
              <a:t>in the </a:t>
            </a:r>
            <a:r>
              <a:rPr lang="en-US" altLang="zh-HK" baseline="0" dirty="0"/>
              <a:t>second iteration. </a:t>
            </a:r>
            <a:r>
              <a:rPr lang="en-US" altLang="zh-HK" baseline="0" dirty="0" smtClean="0"/>
              <a:t>Imagine </a:t>
            </a:r>
            <a:r>
              <a:rPr lang="en-US" altLang="zh-HK" baseline="0" dirty="0"/>
              <a:t>the first iteration is done </a:t>
            </a:r>
            <a:r>
              <a:rPr lang="en-US" altLang="zh-HK" baseline="0" dirty="0" smtClean="0"/>
              <a:t>already, which gave us the MCS for G0 and G1. </a:t>
            </a:r>
          </a:p>
          <a:p>
            <a:endParaRPr lang="en-US" altLang="zh-HK" baseline="0" dirty="0" smtClean="0"/>
          </a:p>
          <a:p>
            <a:r>
              <a:rPr lang="en-US" altLang="zh-HK" baseline="0" dirty="0" smtClean="0"/>
              <a:t>G3 will not be used in this iteration. The nodes are the same if they are in the same color.</a:t>
            </a:r>
          </a:p>
          <a:p>
            <a:endParaRPr lang="en-US" altLang="zh-HK" baseline="0" dirty="0" smtClean="0"/>
          </a:p>
          <a:p>
            <a:r>
              <a:rPr lang="en-US" altLang="zh-HK" baseline="0" dirty="0" smtClean="0"/>
              <a:t>(**click**) To execute this algorithm, we </a:t>
            </a:r>
            <a:r>
              <a:rPr lang="en-US" altLang="zh-HK" baseline="0" dirty="0"/>
              <a:t>group the first 2 graphs as Ga to form one big dataflow with multiple unconnected </a:t>
            </a:r>
            <a:r>
              <a:rPr lang="en-US" altLang="zh-HK" baseline="0" dirty="0" smtClean="0"/>
              <a:t>subgraphs. </a:t>
            </a:r>
          </a:p>
          <a:p>
            <a:endParaRPr lang="en-US" altLang="zh-HK" baseline="0" dirty="0" smtClean="0"/>
          </a:p>
          <a:p>
            <a:r>
              <a:rPr lang="en-US" altLang="zh-HK" baseline="0" dirty="0" smtClean="0"/>
              <a:t>(**click**)The </a:t>
            </a:r>
            <a:r>
              <a:rPr lang="en-US" altLang="zh-HK" baseline="0" dirty="0"/>
              <a:t>last graph, which is G2, is considered to be </a:t>
            </a:r>
            <a:r>
              <a:rPr lang="en-US" altLang="zh-HK" baseline="0" dirty="0" smtClean="0"/>
              <a:t>Gb </a:t>
            </a:r>
          </a:p>
          <a:p>
            <a:endParaRPr lang="en-US" altLang="zh-HK" baseline="0" dirty="0" smtClean="0"/>
          </a:p>
          <a:p>
            <a:r>
              <a:rPr lang="en-US" altLang="zh-HK" baseline="0" dirty="0" smtClean="0"/>
              <a:t>(**click**). </a:t>
            </a:r>
          </a:p>
          <a:p>
            <a:r>
              <a:rPr lang="en-US" altLang="zh-HK" baseline="0" dirty="0" smtClean="0"/>
              <a:t>Then </a:t>
            </a:r>
            <a:r>
              <a:rPr lang="en-US" altLang="zh-HK" baseline="0" dirty="0"/>
              <a:t>Rutgers is launched to match Ga and Gb and it gives us the MCS between Ga and </a:t>
            </a:r>
            <a:r>
              <a:rPr lang="en-US" altLang="zh-HK" baseline="0" dirty="0" smtClean="0"/>
              <a:t>Gb. </a:t>
            </a:r>
            <a:r>
              <a:rPr lang="en-US" altLang="zh-HK" baseline="0" dirty="0"/>
              <a:t>This doesn’t mean the second iteration is finished, but let’s take a look at the third </a:t>
            </a:r>
            <a:r>
              <a:rPr lang="en-US" altLang="zh-HK" baseline="0" dirty="0" smtClean="0"/>
              <a:t>iteration.</a:t>
            </a:r>
            <a:endParaRPr lang="en-US" altLang="zh-HK" baseline="0" dirty="0"/>
          </a:p>
        </p:txBody>
      </p:sp>
      <p:sp>
        <p:nvSpPr>
          <p:cNvPr id="4" name="頁首版面配置區 3"/>
          <p:cNvSpPr>
            <a:spLocks noGrp="1"/>
          </p:cNvSpPr>
          <p:nvPr>
            <p:ph type="hdr" sz="quarter" idx="10"/>
          </p:nvPr>
        </p:nvSpPr>
        <p:spPr/>
        <p:txBody>
          <a:bodyPr/>
          <a:lstStyle/>
          <a:p>
            <a:r>
              <a:rPr lang="en-US"/>
              <a:t>Name of presentation</a:t>
            </a:r>
            <a:endParaRPr lang="en-US" dirty="0"/>
          </a:p>
        </p:txBody>
      </p:sp>
      <p:sp>
        <p:nvSpPr>
          <p:cNvPr id="5" name="日期版面配置區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203503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343400"/>
            <a:ext cx="5486400" cy="4114800"/>
          </a:xfrm>
          <a:prstGeom prst="rect">
            <a:avLst/>
          </a:prstGeom>
        </p:spPr>
        <p:txBody>
          <a:bodyPr/>
          <a:lstStyle/>
          <a:p>
            <a:r>
              <a:rPr lang="en-US" altLang="zh-HK" baseline="0" dirty="0"/>
              <a:t>We have j=3 this time</a:t>
            </a:r>
            <a:r>
              <a:rPr lang="en-US" altLang="zh-HK" baseline="0" dirty="0" smtClean="0"/>
              <a:t>.</a:t>
            </a:r>
          </a:p>
          <a:p>
            <a:endParaRPr lang="en-US" altLang="zh-HK" baseline="0" dirty="0" smtClean="0"/>
          </a:p>
          <a:p>
            <a:r>
              <a:rPr lang="en-US" altLang="zh-HK" baseline="0" dirty="0" smtClean="0"/>
              <a:t> (**click**) We </a:t>
            </a:r>
            <a:r>
              <a:rPr lang="en-US" altLang="zh-HK" baseline="0" dirty="0"/>
              <a:t>group the first 3 graphs as Ga to form one big dataflow </a:t>
            </a:r>
            <a:r>
              <a:rPr lang="en-US" altLang="zh-HK" baseline="0" dirty="0" smtClean="0"/>
              <a:t>graph with </a:t>
            </a:r>
            <a:r>
              <a:rPr lang="en-US" altLang="zh-HK" baseline="0" dirty="0"/>
              <a:t>multiple unconnected subgraphs. </a:t>
            </a:r>
            <a:endParaRPr lang="en-US" altLang="zh-HK" baseline="0" dirty="0" smtClean="0"/>
          </a:p>
          <a:p>
            <a:endParaRPr lang="en-US" altLang="zh-HK" baseline="0" dirty="0" smtClean="0"/>
          </a:p>
          <a:p>
            <a:r>
              <a:rPr lang="en-US" altLang="zh-HK" baseline="0" dirty="0" smtClean="0"/>
              <a:t>(**click**) The </a:t>
            </a:r>
            <a:r>
              <a:rPr lang="en-US" altLang="zh-HK" baseline="0" dirty="0"/>
              <a:t>last graph, which is G4, is considered to be Gb</a:t>
            </a:r>
            <a:r>
              <a:rPr lang="en-US" altLang="zh-HK" baseline="0" dirty="0" smtClean="0"/>
              <a:t>.</a:t>
            </a:r>
          </a:p>
          <a:p>
            <a:endParaRPr lang="en-US" altLang="zh-HK" baseline="0" dirty="0" smtClean="0"/>
          </a:p>
          <a:p>
            <a:r>
              <a:rPr lang="en-US" altLang="zh-HK" baseline="0" dirty="0" smtClean="0"/>
              <a:t>(**click**) Then </a:t>
            </a:r>
            <a:r>
              <a:rPr lang="en-US" altLang="zh-HK" baseline="0" dirty="0"/>
              <a:t>Rutgers is launched to match Ga and Gb and it gives us the MCS between Ga and Gb. You now can notice that in this setting only one node in Ga can be mapped to Gb, however in reality many nodes can be mapped to Gb, because Ga is originally composed of multiple dataflow graphs. </a:t>
            </a:r>
            <a:endParaRPr lang="en-US" altLang="zh-HK" baseline="0" dirty="0" smtClean="0"/>
          </a:p>
          <a:p>
            <a:endParaRPr lang="en-US" altLang="zh-HK" baseline="0" dirty="0" smtClean="0"/>
          </a:p>
          <a:p>
            <a:r>
              <a:rPr lang="en-US" altLang="zh-HK" baseline="0" dirty="0" smtClean="0"/>
              <a:t>(**click**) Therefore</a:t>
            </a:r>
            <a:r>
              <a:rPr lang="en-US" altLang="zh-HK" baseline="0" dirty="0"/>
              <a:t>, the newly formed result must be joined with the previous result to complete a round of </a:t>
            </a:r>
            <a:r>
              <a:rPr lang="en-US" altLang="zh-HK" baseline="0" dirty="0" smtClean="0"/>
              <a:t>search, since it will relate to all the vertices that have been mapped in the previous iteration.</a:t>
            </a:r>
            <a:endParaRPr lang="en-US" altLang="zh-HK" baseline="0" dirty="0"/>
          </a:p>
          <a:p>
            <a:endParaRPr lang="en-US" altLang="zh-HK" baseline="0" dirty="0"/>
          </a:p>
        </p:txBody>
      </p:sp>
      <p:sp>
        <p:nvSpPr>
          <p:cNvPr id="4" name="頁首版面配置區 3"/>
          <p:cNvSpPr>
            <a:spLocks noGrp="1"/>
          </p:cNvSpPr>
          <p:nvPr>
            <p:ph type="hdr" sz="quarter" idx="10"/>
          </p:nvPr>
        </p:nvSpPr>
        <p:spPr/>
        <p:txBody>
          <a:bodyPr/>
          <a:lstStyle/>
          <a:p>
            <a:r>
              <a:rPr lang="en-US"/>
              <a:t>Name of presentation</a:t>
            </a:r>
            <a:endParaRPr lang="en-US" dirty="0"/>
          </a:p>
        </p:txBody>
      </p:sp>
      <p:sp>
        <p:nvSpPr>
          <p:cNvPr id="5" name="日期版面配置區 4"/>
          <p:cNvSpPr>
            <a:spLocks noGrp="1"/>
          </p:cNvSpPr>
          <p:nvPr>
            <p:ph type="dt" idx="11"/>
          </p:nvPr>
        </p:nvSpPr>
        <p:spPr/>
        <p:txBody>
          <a:bodyPr/>
          <a:lstStyle/>
          <a:p>
            <a:fld id="{D3C5885E-BA49-AE42-8735-AB84F58CB2C4}" type="datetime3">
              <a:rPr lang="en-HK" smtClean="0"/>
              <a:t>27 February 2018</a:t>
            </a:fld>
            <a:endParaRPr lang="en-US" dirty="0"/>
          </a:p>
        </p:txBody>
      </p:sp>
    </p:spTree>
    <p:extLst>
      <p:ext uri="{BB962C8B-B14F-4D97-AF65-F5344CB8AC3E}">
        <p14:creationId xmlns:p14="http://schemas.microsoft.com/office/powerpoint/2010/main" val="27081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957124"/>
            <a:ext cx="6400800" cy="453385"/>
          </a:xfrm>
        </p:spPr>
        <p:txBody>
          <a:bodyPr/>
          <a:lstStyle>
            <a:lvl1pPr marL="0" indent="0" algn="l">
              <a:buNone/>
              <a:defRPr sz="24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3" name="Title 12"/>
          <p:cNvSpPr>
            <a:spLocks noGrp="1"/>
          </p:cNvSpPr>
          <p:nvPr>
            <p:ph type="title"/>
          </p:nvPr>
        </p:nvSpPr>
        <p:spPr>
          <a:xfrm>
            <a:off x="457200" y="1572517"/>
            <a:ext cx="8229600" cy="857250"/>
          </a:xfrm>
        </p:spPr>
        <p:txBody>
          <a:bodyPr/>
          <a:lstStyle>
            <a:lvl1pPr algn="l">
              <a:defRPr sz="4000" b="0">
                <a:solidFill>
                  <a:srgbClr val="003E74"/>
                </a:solidFill>
              </a:defRPr>
            </a:lvl1pPr>
          </a:lstStyle>
          <a:p>
            <a:r>
              <a:rPr lang="en-GB" dirty="0"/>
              <a:t>Click to edit Master title style</a:t>
            </a:r>
            <a:endParaRPr lang="en-US" dirty="0"/>
          </a:p>
        </p:txBody>
      </p:sp>
      <p:sp>
        <p:nvSpPr>
          <p:cNvPr id="10" name="Text Placeholder 9"/>
          <p:cNvSpPr>
            <a:spLocks noGrp="1"/>
          </p:cNvSpPr>
          <p:nvPr>
            <p:ph type="body" sz="quarter" idx="11" hasCustomPrompt="1"/>
          </p:nvPr>
        </p:nvSpPr>
        <p:spPr>
          <a:xfrm>
            <a:off x="457200" y="3955186"/>
            <a:ext cx="6400800" cy="254858"/>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2" name="Slide Number Placeholder 1"/>
          <p:cNvSpPr>
            <a:spLocks noGrp="1"/>
          </p:cNvSpPr>
          <p:nvPr>
            <p:ph type="sldNum" sz="quarter" idx="12"/>
          </p:nvPr>
        </p:nvSpPr>
        <p:spPr/>
        <p:txBody>
          <a:bodyPr/>
          <a:lstStyle>
            <a:lvl1pPr>
              <a:defRPr sz="1400" b="1">
                <a:solidFill>
                  <a:schemeClr val="tx1"/>
                </a:solidFill>
              </a:defRPr>
            </a:lvl1pPr>
          </a:lstStyle>
          <a:p>
            <a:fld id="{C2351823-B728-8C41-9A8F-880F28D83AEF}" type="slidenum">
              <a:rPr lang="en-US" smtClean="0"/>
              <a:pPr/>
              <a:t>‹#›</a:t>
            </a:fld>
            <a:endParaRPr lang="en-US" dirty="0"/>
          </a:p>
        </p:txBody>
      </p:sp>
    </p:spTree>
    <p:extLst>
      <p:ext uri="{BB962C8B-B14F-4D97-AF65-F5344CB8AC3E}">
        <p14:creationId xmlns:p14="http://schemas.microsoft.com/office/powerpoint/2010/main" val="3718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82581"/>
            <a:ext cx="3711608" cy="718386"/>
          </a:xfrm>
        </p:spPr>
        <p:txBody>
          <a:bodyPr/>
          <a:lstStyle>
            <a:lvl1pPr marL="0" indent="0" algn="l">
              <a:buNone/>
              <a:defRPr sz="24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Title 12"/>
          <p:cNvSpPr>
            <a:spLocks noGrp="1"/>
          </p:cNvSpPr>
          <p:nvPr>
            <p:ph type="title"/>
          </p:nvPr>
        </p:nvSpPr>
        <p:spPr>
          <a:xfrm>
            <a:off x="457200" y="1159487"/>
            <a:ext cx="3711608" cy="1615001"/>
          </a:xfrm>
        </p:spPr>
        <p:txBody>
          <a:bodyPr/>
          <a:lstStyle>
            <a:lvl1pPr>
              <a:defRPr sz="4000" b="0">
                <a:solidFill>
                  <a:srgbClr val="003E74"/>
                </a:solidFill>
              </a:defRPr>
            </a:lvl1pPr>
          </a:lstStyle>
          <a:p>
            <a:r>
              <a:rPr lang="en-GB" dirty="0"/>
              <a:t>Click to edit Master title style</a:t>
            </a:r>
            <a:endParaRPr lang="en-US" dirty="0"/>
          </a:p>
        </p:txBody>
      </p:sp>
      <p:sp>
        <p:nvSpPr>
          <p:cNvPr id="5" name="Text Placeholder 9"/>
          <p:cNvSpPr>
            <a:spLocks noGrp="1"/>
          </p:cNvSpPr>
          <p:nvPr>
            <p:ph type="body" sz="quarter" idx="11" hasCustomPrompt="1"/>
          </p:nvPr>
        </p:nvSpPr>
        <p:spPr>
          <a:xfrm>
            <a:off x="457200" y="4118513"/>
            <a:ext cx="3601176" cy="254858"/>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7" name="Picture Placeholder 6"/>
          <p:cNvSpPr>
            <a:spLocks noGrp="1"/>
          </p:cNvSpPr>
          <p:nvPr>
            <p:ph type="pic" sz="quarter" idx="12"/>
          </p:nvPr>
        </p:nvSpPr>
        <p:spPr>
          <a:xfrm>
            <a:off x="4756151" y="1159669"/>
            <a:ext cx="3930650" cy="3213702"/>
          </a:xfrm>
        </p:spPr>
        <p:txBody>
          <a:bodyPr/>
          <a:lstStyle>
            <a:lvl1pPr>
              <a:buClr>
                <a:srgbClr val="0085CA"/>
              </a:buClr>
              <a:defRPr/>
            </a:lvl1pPr>
          </a:lstStyle>
          <a:p>
            <a:endParaRPr lang="en-US" dirty="0"/>
          </a:p>
        </p:txBody>
      </p:sp>
      <p:sp>
        <p:nvSpPr>
          <p:cNvPr id="2" name="Slide Number Placeholder 1"/>
          <p:cNvSpPr>
            <a:spLocks noGrp="1"/>
          </p:cNvSpPr>
          <p:nvPr>
            <p:ph type="sldNum" sz="quarter" idx="13"/>
          </p:nvPr>
        </p:nvSpPr>
        <p:spPr/>
        <p:txBody>
          <a:bodyPr/>
          <a:lstStyle/>
          <a:p>
            <a:fld id="{C2351823-B728-8C41-9A8F-880F28D83AEF}" type="slidenum">
              <a:rPr lang="en-US" smtClean="0"/>
              <a:pPr/>
              <a:t>‹#›</a:t>
            </a:fld>
            <a:endParaRPr lang="en-US" dirty="0"/>
          </a:p>
        </p:txBody>
      </p:sp>
    </p:spTree>
    <p:extLst>
      <p:ext uri="{BB962C8B-B14F-4D97-AF65-F5344CB8AC3E}">
        <p14:creationId xmlns:p14="http://schemas.microsoft.com/office/powerpoint/2010/main" val="13720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GB" dirty="0"/>
              <a:t>Click to edit Master title style</a:t>
            </a:r>
            <a:endParaRPr lang="en-US" dirty="0"/>
          </a:p>
        </p:txBody>
      </p:sp>
      <p:sp>
        <p:nvSpPr>
          <p:cNvPr id="3" name="Content Placeholder 2"/>
          <p:cNvSpPr>
            <a:spLocks noGrp="1"/>
          </p:cNvSpPr>
          <p:nvPr>
            <p:ph idx="1"/>
          </p:nvPr>
        </p:nvSpPr>
        <p:spPr>
          <a:xfrm>
            <a:off x="457200" y="1759936"/>
            <a:ext cx="8229600" cy="2613435"/>
          </a:xfrm>
        </p:spPr>
        <p:txBody>
          <a:bodyPr/>
          <a:lstStyle>
            <a:lvl1pPr>
              <a:buClr>
                <a:srgbClr val="0085CA"/>
              </a:buClr>
              <a:defRPr/>
            </a:lvl1pPr>
            <a:lvl2pPr>
              <a:buClr>
                <a:srgbClr val="0085CA"/>
              </a:buClr>
              <a:defRPr/>
            </a:lvl2pPr>
            <a:lvl3pPr>
              <a:buClr>
                <a:srgbClr val="0085CA"/>
              </a:buClr>
              <a:defRPr sz="1200"/>
            </a:lvl3pPr>
            <a:lvl4pPr>
              <a:buClr>
                <a:srgbClr val="0085CA"/>
              </a:buClr>
              <a:defRPr sz="1200"/>
            </a:lvl4pPr>
            <a:lvl5pPr>
              <a:buClr>
                <a:srgbClr val="0085CA"/>
              </a:buClr>
              <a:defRPr sz="1200">
                <a:latin typeface="+mn-lt"/>
              </a:defRPr>
            </a:lvl5pPr>
            <a:lvl6pPr marL="2286000" indent="0">
              <a:buNone/>
              <a:defRPr sz="1400" baseline="0">
                <a:latin typeface="+mn-lt"/>
              </a:defRPr>
            </a:lvl6pPr>
            <a:lvl7pPr>
              <a:defRPr/>
            </a:lvl7pPr>
            <a:lvl8pPr>
              <a:defRPr/>
            </a:lvl8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Slide Number Placeholder 3"/>
          <p:cNvSpPr>
            <a:spLocks noGrp="1"/>
          </p:cNvSpPr>
          <p:nvPr>
            <p:ph type="sldNum" sz="quarter" idx="10"/>
          </p:nvPr>
        </p:nvSpPr>
        <p:spPr/>
        <p:txBody>
          <a:bodyPr/>
          <a:lstStyle/>
          <a:p>
            <a:fld id="{C2351823-B728-8C41-9A8F-880F28D83AEF}" type="slidenum">
              <a:rPr lang="en-US" smtClean="0"/>
              <a:pPr/>
              <a:t>‹#›</a:t>
            </a:fld>
            <a:endParaRPr lang="en-US" dirty="0"/>
          </a:p>
        </p:txBody>
      </p:sp>
    </p:spTree>
    <p:extLst>
      <p:ext uri="{BB962C8B-B14F-4D97-AF65-F5344CB8AC3E}">
        <p14:creationId xmlns:p14="http://schemas.microsoft.com/office/powerpoint/2010/main" val="156925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p:txBody>
          <a:bodyPr/>
          <a:lstStyle>
            <a:lvl1pPr>
              <a:defRPr sz="2400"/>
            </a:lvl1pPr>
          </a:lstStyle>
          <a:p>
            <a:r>
              <a:rPr lang="en-GB" dirty="0"/>
              <a:t>Click to edit Master title style</a:t>
            </a:r>
            <a:endParaRPr lang="en-US" dirty="0"/>
          </a:p>
        </p:txBody>
      </p:sp>
      <p:sp>
        <p:nvSpPr>
          <p:cNvPr id="12" name="Content Placeholder 2"/>
          <p:cNvSpPr>
            <a:spLocks noGrp="1"/>
          </p:cNvSpPr>
          <p:nvPr>
            <p:ph idx="12"/>
          </p:nvPr>
        </p:nvSpPr>
        <p:spPr>
          <a:xfrm>
            <a:off x="4735923" y="1759936"/>
            <a:ext cx="3950878"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Slide Number Placeholder 2"/>
          <p:cNvSpPr>
            <a:spLocks noGrp="1"/>
          </p:cNvSpPr>
          <p:nvPr>
            <p:ph type="sldNum" sz="quarter" idx="13"/>
          </p:nvPr>
        </p:nvSpPr>
        <p:spPr/>
        <p:txBody>
          <a:bodyPr/>
          <a:lstStyle/>
          <a:p>
            <a:fld id="{C2351823-B728-8C41-9A8F-880F28D83AEF}" type="slidenum">
              <a:rPr lang="en-US" smtClean="0"/>
              <a:pPr/>
              <a:t>‹#›</a:t>
            </a:fld>
            <a:endParaRPr lang="en-US" dirty="0"/>
          </a:p>
        </p:txBody>
      </p:sp>
    </p:spTree>
    <p:extLst>
      <p:ext uri="{BB962C8B-B14F-4D97-AF65-F5344CB8AC3E}">
        <p14:creationId xmlns:p14="http://schemas.microsoft.com/office/powerpoint/2010/main" val="262275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115931"/>
            <a:ext cx="8229600" cy="380667"/>
          </a:xfrm>
        </p:spPr>
        <p:txBody>
          <a:bodyPr/>
          <a:lstStyle>
            <a:lvl1pPr>
              <a:defRPr sz="2400"/>
            </a:lvl1pPr>
          </a:lstStyle>
          <a:p>
            <a:r>
              <a:rPr lang="en-GB" dirty="0"/>
              <a:t>Click to edit Master title style</a:t>
            </a:r>
            <a:endParaRPr lang="en-US" dirty="0"/>
          </a:p>
        </p:txBody>
      </p:sp>
      <p:sp>
        <p:nvSpPr>
          <p:cNvPr id="6" name="Content Placeholder 2"/>
          <p:cNvSpPr>
            <a:spLocks noGrp="1"/>
          </p:cNvSpPr>
          <p:nvPr>
            <p:ph idx="12" hasCustomPrompt="1"/>
          </p:nvPr>
        </p:nvSpPr>
        <p:spPr>
          <a:xfrm>
            <a:off x="4735923" y="1759936"/>
            <a:ext cx="3950878" cy="1948997"/>
          </a:xfrm>
        </p:spPr>
        <p:txBody>
          <a:bodyPr/>
          <a:lstStyle>
            <a:lvl1pPr marL="0" indent="0">
              <a:buClr>
                <a:srgbClr val="0085CA"/>
              </a:buClr>
              <a:buNone/>
              <a:defRPr sz="2800" b="0" i="1" baseline="0">
                <a:solidFill>
                  <a:srgbClr val="003E74"/>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4735514" y="3890251"/>
            <a:ext cx="3951287" cy="483120"/>
          </a:xfrm>
        </p:spPr>
        <p:txBody>
          <a:bodyPr/>
          <a:lstStyle>
            <a:lvl1pPr marL="0" marR="0" indent="0" algn="l" defTabSz="457200" rtl="0" eaLnBrk="1" fontAlgn="auto" latinLnBrk="0" hangingPunct="1">
              <a:lnSpc>
                <a:spcPct val="100000"/>
              </a:lnSpc>
              <a:spcBef>
                <a:spcPct val="20000"/>
              </a:spcBef>
              <a:spcAft>
                <a:spcPts val="0"/>
              </a:spcAft>
              <a:buClr>
                <a:srgbClr val="0085CA"/>
              </a:buClr>
              <a:buSzTx/>
              <a:buFont typeface="Arial"/>
              <a:buNone/>
              <a:tabLst/>
              <a:defRPr sz="1200" baseline="0">
                <a:solidFill>
                  <a:srgbClr val="0085CA"/>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2" name="Slide Number Placeholder 1"/>
          <p:cNvSpPr>
            <a:spLocks noGrp="1"/>
          </p:cNvSpPr>
          <p:nvPr>
            <p:ph type="sldNum" sz="quarter" idx="15"/>
          </p:nvPr>
        </p:nvSpPr>
        <p:spPr/>
        <p:txBody>
          <a:bodyPr/>
          <a:lstStyle/>
          <a:p>
            <a:fld id="{C2351823-B728-8C41-9A8F-880F28D83AEF}" type="slidenum">
              <a:rPr lang="en-US" smtClean="0"/>
              <a:pPr/>
              <a:t>‹#›</a:t>
            </a:fld>
            <a:endParaRPr lang="en-US" dirty="0"/>
          </a:p>
        </p:txBody>
      </p:sp>
    </p:spTree>
    <p:extLst>
      <p:ext uri="{BB962C8B-B14F-4D97-AF65-F5344CB8AC3E}">
        <p14:creationId xmlns:p14="http://schemas.microsoft.com/office/powerpoint/2010/main" val="312802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115931"/>
            <a:ext cx="8229600" cy="380667"/>
          </a:xfrm>
        </p:spPr>
        <p:txBody>
          <a:bodyPr/>
          <a:lstStyle>
            <a:lvl1pPr>
              <a:defRPr sz="2400"/>
            </a:lvl1pPr>
          </a:lstStyle>
          <a:p>
            <a:r>
              <a:rPr lang="en-GB" dirty="0"/>
              <a:t>Click to edit Master title style</a:t>
            </a:r>
            <a:endParaRPr lang="en-US" dirty="0"/>
          </a:p>
        </p:txBody>
      </p:sp>
      <p:sp>
        <p:nvSpPr>
          <p:cNvPr id="9" name="Picture Placeholder 8"/>
          <p:cNvSpPr>
            <a:spLocks noGrp="1"/>
          </p:cNvSpPr>
          <p:nvPr>
            <p:ph type="pic" sz="quarter" idx="13"/>
          </p:nvPr>
        </p:nvSpPr>
        <p:spPr>
          <a:xfrm>
            <a:off x="4735514" y="1759937"/>
            <a:ext cx="3951287" cy="1976608"/>
          </a:xfrm>
        </p:spPr>
        <p:txBody>
          <a:bodyPr/>
          <a:lstStyle>
            <a:lvl1pPr>
              <a:buClr>
                <a:srgbClr val="0085CA"/>
              </a:buClr>
              <a:defRPr/>
            </a:lvl1pPr>
          </a:lstStyle>
          <a:p>
            <a:endParaRPr lang="en-US" dirty="0"/>
          </a:p>
        </p:txBody>
      </p:sp>
      <p:sp>
        <p:nvSpPr>
          <p:cNvPr id="13" name="Text Placeholder 12"/>
          <p:cNvSpPr>
            <a:spLocks noGrp="1"/>
          </p:cNvSpPr>
          <p:nvPr>
            <p:ph type="body" sz="quarter" idx="14" hasCustomPrompt="1"/>
          </p:nvPr>
        </p:nvSpPr>
        <p:spPr>
          <a:xfrm>
            <a:off x="4735514" y="3942710"/>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2" name="Slide Number Placeholder 1"/>
          <p:cNvSpPr>
            <a:spLocks noGrp="1"/>
          </p:cNvSpPr>
          <p:nvPr>
            <p:ph type="sldNum" sz="quarter" idx="15"/>
          </p:nvPr>
        </p:nvSpPr>
        <p:spPr/>
        <p:txBody>
          <a:bodyPr/>
          <a:lstStyle/>
          <a:p>
            <a:fld id="{C2351823-B728-8C41-9A8F-880F28D83AEF}" type="slidenum">
              <a:rPr lang="en-US" smtClean="0"/>
              <a:pPr/>
              <a:t>‹#›</a:t>
            </a:fld>
            <a:endParaRPr lang="en-US" dirty="0"/>
          </a:p>
        </p:txBody>
      </p:sp>
    </p:spTree>
    <p:extLst>
      <p:ext uri="{BB962C8B-B14F-4D97-AF65-F5344CB8AC3E}">
        <p14:creationId xmlns:p14="http://schemas.microsoft.com/office/powerpoint/2010/main" val="84725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457200" y="1115931"/>
            <a:ext cx="8229601" cy="2639020"/>
          </a:xfrm>
        </p:spPr>
        <p:txBody>
          <a:bodyPr/>
          <a:lstStyle>
            <a:lvl1pPr>
              <a:buClr>
                <a:srgbClr val="0085CA"/>
              </a:buClr>
              <a:defRPr/>
            </a:lvl1pPr>
          </a:lstStyle>
          <a:p>
            <a:endParaRPr lang="en-US" dirty="0"/>
          </a:p>
        </p:txBody>
      </p:sp>
      <p:sp>
        <p:nvSpPr>
          <p:cNvPr id="12" name="Text Placeholder 12"/>
          <p:cNvSpPr>
            <a:spLocks noGrp="1"/>
          </p:cNvSpPr>
          <p:nvPr>
            <p:ph type="body" sz="quarter" idx="14" hasCustomPrompt="1"/>
          </p:nvPr>
        </p:nvSpPr>
        <p:spPr>
          <a:xfrm>
            <a:off x="457200" y="3945465"/>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2" name="Slide Number Placeholder 1"/>
          <p:cNvSpPr>
            <a:spLocks noGrp="1"/>
          </p:cNvSpPr>
          <p:nvPr>
            <p:ph type="sldNum" sz="quarter" idx="15"/>
          </p:nvPr>
        </p:nvSpPr>
        <p:spPr/>
        <p:txBody>
          <a:bodyPr/>
          <a:lstStyle/>
          <a:p>
            <a:fld id="{C2351823-B728-8C41-9A8F-880F28D83AEF}" type="slidenum">
              <a:rPr lang="en-US" smtClean="0"/>
              <a:pPr/>
              <a:t>‹#›</a:t>
            </a:fld>
            <a:endParaRPr lang="en-US" dirty="0"/>
          </a:p>
        </p:txBody>
      </p:sp>
    </p:spTree>
    <p:extLst>
      <p:ext uri="{BB962C8B-B14F-4D97-AF65-F5344CB8AC3E}">
        <p14:creationId xmlns:p14="http://schemas.microsoft.com/office/powerpoint/2010/main" val="392955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5" name="Picture Placeholder 8"/>
          <p:cNvSpPr>
            <a:spLocks noGrp="1"/>
          </p:cNvSpPr>
          <p:nvPr>
            <p:ph type="pic" sz="quarter" idx="13"/>
          </p:nvPr>
        </p:nvSpPr>
        <p:spPr>
          <a:xfrm>
            <a:off x="457200" y="1115931"/>
            <a:ext cx="3951287" cy="2611410"/>
          </a:xfrm>
        </p:spPr>
        <p:txBody>
          <a:bodyPr/>
          <a:lstStyle>
            <a:lvl1pPr>
              <a:buClr>
                <a:srgbClr val="0085CA"/>
              </a:buClr>
              <a:defRPr/>
            </a:lvl1pPr>
          </a:lstStyle>
          <a:p>
            <a:endParaRPr lang="en-US" dirty="0"/>
          </a:p>
        </p:txBody>
      </p:sp>
      <p:sp>
        <p:nvSpPr>
          <p:cNvPr id="6" name="Text Placeholder 12"/>
          <p:cNvSpPr>
            <a:spLocks noGrp="1"/>
          </p:cNvSpPr>
          <p:nvPr>
            <p:ph type="body" sz="quarter" idx="14" hasCustomPrompt="1"/>
          </p:nvPr>
        </p:nvSpPr>
        <p:spPr>
          <a:xfrm>
            <a:off x="457200" y="3945465"/>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7" name="Picture Placeholder 8"/>
          <p:cNvSpPr>
            <a:spLocks noGrp="1"/>
          </p:cNvSpPr>
          <p:nvPr>
            <p:ph type="pic" sz="quarter" idx="15"/>
          </p:nvPr>
        </p:nvSpPr>
        <p:spPr>
          <a:xfrm>
            <a:off x="4735514" y="1115932"/>
            <a:ext cx="3951287" cy="1479401"/>
          </a:xfrm>
        </p:spPr>
        <p:txBody>
          <a:bodyPr/>
          <a:lstStyle>
            <a:lvl1pPr>
              <a:buClr>
                <a:srgbClr val="0085CA"/>
              </a:buClr>
              <a:defRPr/>
            </a:lvl1pPr>
          </a:lstStyle>
          <a:p>
            <a:endParaRPr lang="en-US" dirty="0"/>
          </a:p>
        </p:txBody>
      </p:sp>
      <p:sp>
        <p:nvSpPr>
          <p:cNvPr id="9" name="Picture Placeholder 8"/>
          <p:cNvSpPr>
            <a:spLocks noGrp="1"/>
          </p:cNvSpPr>
          <p:nvPr>
            <p:ph type="pic" sz="quarter" idx="16"/>
          </p:nvPr>
        </p:nvSpPr>
        <p:spPr>
          <a:xfrm>
            <a:off x="4735514" y="2816214"/>
            <a:ext cx="3951287" cy="1557158"/>
          </a:xfrm>
        </p:spPr>
        <p:txBody>
          <a:bodyPr/>
          <a:lstStyle>
            <a:lvl1pPr>
              <a:buClr>
                <a:srgbClr val="0085CA"/>
              </a:buClr>
              <a:defRPr/>
            </a:lvl1pPr>
          </a:lstStyle>
          <a:p>
            <a:endParaRPr lang="en-US" dirty="0"/>
          </a:p>
        </p:txBody>
      </p:sp>
      <p:sp>
        <p:nvSpPr>
          <p:cNvPr id="2" name="Slide Number Placeholder 1"/>
          <p:cNvSpPr>
            <a:spLocks noGrp="1"/>
          </p:cNvSpPr>
          <p:nvPr>
            <p:ph type="sldNum" sz="quarter" idx="17"/>
          </p:nvPr>
        </p:nvSpPr>
        <p:spPr/>
        <p:txBody>
          <a:bodyPr/>
          <a:lstStyle/>
          <a:p>
            <a:fld id="{C2351823-B728-8C41-9A8F-880F28D83AEF}" type="slidenum">
              <a:rPr lang="en-US" smtClean="0"/>
              <a:pPr/>
              <a:t>‹#›</a:t>
            </a:fld>
            <a:endParaRPr lang="en-US" dirty="0"/>
          </a:p>
        </p:txBody>
      </p:sp>
    </p:spTree>
    <p:extLst>
      <p:ext uri="{BB962C8B-B14F-4D97-AF65-F5344CB8AC3E}">
        <p14:creationId xmlns:p14="http://schemas.microsoft.com/office/powerpoint/2010/main" val="125034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2351823-B728-8C41-9A8F-880F28D83AEF}" type="slidenum">
              <a:rPr lang="en-US" smtClean="0"/>
              <a:pPr/>
              <a:t>‹#›</a:t>
            </a:fld>
            <a:endParaRPr lang="en-US" dirty="0"/>
          </a:p>
        </p:txBody>
      </p:sp>
    </p:spTree>
    <p:extLst>
      <p:ext uri="{BB962C8B-B14F-4D97-AF65-F5344CB8AC3E}">
        <p14:creationId xmlns:p14="http://schemas.microsoft.com/office/powerpoint/2010/main" val="40672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87988"/>
            <a:ext cx="8229600" cy="26134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p:cNvSpPr>
            <a:spLocks noGrp="1"/>
          </p:cNvSpPr>
          <p:nvPr>
            <p:ph type="title"/>
          </p:nvPr>
        </p:nvSpPr>
        <p:spPr>
          <a:xfrm>
            <a:off x="457200" y="459629"/>
            <a:ext cx="8229600" cy="380667"/>
          </a:xfrm>
          <a:prstGeom prst="rect">
            <a:avLst/>
          </a:prstGeom>
        </p:spPr>
        <p:txBody>
          <a:bodyPr vert="horz" lIns="0" tIns="45720" rIns="0" bIns="0" rtlCol="0" anchor="ctr">
            <a:noAutofit/>
          </a:bodyPr>
          <a:lstStyle/>
          <a:p>
            <a:r>
              <a:rPr lang="en-GB" dirty="0"/>
              <a:t>Click to edit Master title style</a:t>
            </a:r>
            <a:endParaRPr lang="en-US" dirty="0"/>
          </a:p>
        </p:txBody>
      </p:sp>
      <p:sp>
        <p:nvSpPr>
          <p:cNvPr id="8" name="Slide Number Placeholder 7"/>
          <p:cNvSpPr>
            <a:spLocks noGrp="1"/>
          </p:cNvSpPr>
          <p:nvPr>
            <p:ph type="sldNum" sz="quarter" idx="4"/>
          </p:nvPr>
        </p:nvSpPr>
        <p:spPr>
          <a:xfrm>
            <a:off x="6998109" y="134741"/>
            <a:ext cx="2057400" cy="274637"/>
          </a:xfrm>
          <a:prstGeom prst="rect">
            <a:avLst/>
          </a:prstGeom>
        </p:spPr>
        <p:txBody>
          <a:bodyPr vert="horz" lIns="91440" tIns="45720" rIns="91440" bIns="45720" rtlCol="0" anchor="ctr"/>
          <a:lstStyle>
            <a:lvl1pPr algn="r">
              <a:defRPr sz="1400" b="1">
                <a:solidFill>
                  <a:schemeClr val="tx1"/>
                </a:solidFill>
              </a:defRPr>
            </a:lvl1pPr>
          </a:lstStyle>
          <a:p>
            <a:fld id="{C2351823-B728-8C41-9A8F-880F28D83AEF}" type="slidenum">
              <a:rPr lang="en-US" smtClean="0"/>
              <a:pPr/>
              <a:t>‹#›</a:t>
            </a:fld>
            <a:endParaRPr lang="en-US" dirty="0"/>
          </a:p>
        </p:txBody>
      </p:sp>
    </p:spTree>
    <p:extLst>
      <p:ext uri="{BB962C8B-B14F-4D97-AF65-F5344CB8AC3E}">
        <p14:creationId xmlns:p14="http://schemas.microsoft.com/office/powerpoint/2010/main" val="25853728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60" r:id="rId5"/>
    <p:sldLayoutId id="2147483657" r:id="rId6"/>
    <p:sldLayoutId id="2147483658" r:id="rId7"/>
    <p:sldLayoutId id="2147483659" r:id="rId8"/>
    <p:sldLayoutId id="214748365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400" b="1" kern="1200">
          <a:solidFill>
            <a:srgbClr val="0085CA"/>
          </a:solidFill>
          <a:latin typeface="Arial"/>
          <a:ea typeface="+mj-ea"/>
          <a:cs typeface="Arial"/>
        </a:defRPr>
      </a:lvl1pPr>
    </p:titleStyle>
    <p:body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tiff"/></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image" Target="../media/image14.tiff"/><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ADAM: Automated Design Analysis and Merging for Speeding up             FPGA Development</a:t>
            </a:r>
            <a:endParaRPr lang="en-US" dirty="0"/>
          </a:p>
        </p:txBody>
      </p:sp>
      <p:sp>
        <p:nvSpPr>
          <p:cNvPr id="4" name="Text Placeholder 3"/>
          <p:cNvSpPr>
            <a:spLocks noGrp="1"/>
          </p:cNvSpPr>
          <p:nvPr>
            <p:ph type="body" sz="quarter" idx="11"/>
          </p:nvPr>
        </p:nvSpPr>
        <p:spPr>
          <a:xfrm>
            <a:off x="457200" y="3955186"/>
            <a:ext cx="6400800" cy="712230"/>
          </a:xfrm>
        </p:spPr>
        <p:txBody>
          <a:bodyPr/>
          <a:lstStyle/>
          <a:p>
            <a:r>
              <a:rPr lang="en-US" altLang="zh-HK" sz="1600" b="1" dirty="0">
                <a:solidFill>
                  <a:schemeClr val="tx1"/>
                </a:solidFill>
              </a:rPr>
              <a:t>Ho-Cheung Ng</a:t>
            </a:r>
            <a:r>
              <a:rPr lang="en-US" altLang="zh-HK" sz="1600" dirty="0">
                <a:solidFill>
                  <a:schemeClr val="tx1"/>
                </a:solidFill>
              </a:rPr>
              <a:t>, Shuanglong Liu and Wayne Luk</a:t>
            </a:r>
          </a:p>
          <a:p>
            <a:r>
              <a:rPr lang="en-US" altLang="zh-HK" sz="1600" dirty="0">
                <a:solidFill>
                  <a:schemeClr val="tx1"/>
                </a:solidFill>
              </a:rPr>
              <a:t>Department of Computing, Imperial College London, UK</a:t>
            </a:r>
          </a:p>
          <a:p>
            <a:endParaRPr lang="en-US" altLang="zh-HK" dirty="0">
              <a:solidFill>
                <a:schemeClr val="tx1"/>
              </a:solidFill>
            </a:endParaRPr>
          </a:p>
        </p:txBody>
      </p:sp>
    </p:spTree>
    <p:extLst>
      <p:ext uri="{BB962C8B-B14F-4D97-AF65-F5344CB8AC3E}">
        <p14:creationId xmlns:p14="http://schemas.microsoft.com/office/powerpoint/2010/main" val="405836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altLang="zh-HK" dirty="0"/>
              <a:t>ADAM: Final Dataflow Graph Generation</a:t>
            </a:r>
            <a:endParaRPr lang="zh-HK"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17500" y="1181420"/>
                <a:ext cx="3626532" cy="2613435"/>
              </a:xfrm>
            </p:spPr>
            <p:txBody>
              <a:bodyPr/>
              <a:lstStyle/>
              <a:p>
                <a:r>
                  <a:rPr lang="en-US" altLang="zh-HK" dirty="0"/>
                  <a:t>Final set of MCS </a:t>
                </a:r>
                <a:r>
                  <a:rPr lang="en-US" altLang="zh-HK" b="1" i="1" dirty="0">
                    <a:latin typeface="Times New Roman" panose="02020603050405020304" pitchFamily="18" charset="0"/>
                    <a:cs typeface="Times New Roman" panose="02020603050405020304" pitchFamily="18" charset="0"/>
                  </a:rPr>
                  <a:t>C</a:t>
                </a:r>
                <a:r>
                  <a:rPr lang="en-US" altLang="zh-HK" dirty="0"/>
                  <a:t> = </a:t>
                </a:r>
                <a:r>
                  <a:rPr lang="en-GB" altLang="zh-HK" i="1" dirty="0">
                    <a:latin typeface="Times New Roman" panose="02020603050405020304" pitchFamily="18" charset="0"/>
                    <a:cs typeface="Times New Roman" panose="02020603050405020304" pitchFamily="18" charset="0"/>
                  </a:rPr>
                  <a:t>C</a:t>
                </a:r>
                <a:r>
                  <a:rPr lang="en-GB" altLang="zh-HK" i="1" baseline="-25000" dirty="0">
                    <a:latin typeface="Times New Roman" panose="02020603050405020304" pitchFamily="18" charset="0"/>
                    <a:cs typeface="Times New Roman" panose="02020603050405020304" pitchFamily="18" charset="0"/>
                  </a:rPr>
                  <a:t>i-2</a:t>
                </a:r>
                <a:endParaRPr lang="en-US" altLang="zh-HK" dirty="0"/>
              </a:p>
              <a:p>
                <a:endParaRPr lang="en-GB" altLang="zh-HK" dirty="0"/>
              </a:p>
              <a:p>
                <a:r>
                  <a:rPr lang="en-GB" altLang="zh-HK" dirty="0"/>
                  <a:t>Combine every MCS in </a:t>
                </a:r>
                <a:r>
                  <a:rPr lang="en-GB" altLang="zh-HK" b="1" i="1" dirty="0">
                    <a:latin typeface="Times New Roman" panose="02020603050405020304" pitchFamily="18" charset="0"/>
                    <a:cs typeface="Times New Roman" panose="02020603050405020304" pitchFamily="18" charset="0"/>
                  </a:rPr>
                  <a:t>C </a:t>
                </a:r>
                <a:r>
                  <a:rPr lang="en-GB" altLang="zh-HK" dirty="0"/>
                  <a:t> to generate a merged dataflow graph</a:t>
                </a:r>
              </a:p>
              <a:p>
                <a:endParaRPr lang="en-GB" altLang="zh-HK" dirty="0"/>
              </a:p>
              <a:p>
                <a:r>
                  <a:rPr lang="en-GB" altLang="zh-HK" dirty="0"/>
                  <a:t>Reconnect inputs and outputs of the merged graph to the nodes in </a:t>
                </a:r>
                <a14:m>
                  <m:oMath xmlns:m="http://schemas.openxmlformats.org/officeDocument/2006/math">
                    <m:acc>
                      <m:accPr>
                        <m:chr m:val="̅"/>
                        <m:ctrlPr>
                          <a:rPr lang="en-US" altLang="zh-HK" b="1" i="1" smtClean="0">
                            <a:latin typeface="Cambria Math"/>
                            <a:cs typeface="Times New Roman" panose="02020603050405020304" pitchFamily="18" charset="0"/>
                          </a:rPr>
                        </m:ctrlPr>
                      </m:accPr>
                      <m:e>
                        <m:r>
                          <a:rPr lang="en-US" altLang="zh-HK" b="1" i="1" smtClean="0">
                            <a:latin typeface="Cambria Math"/>
                            <a:cs typeface="Times New Roman" panose="02020603050405020304" pitchFamily="18" charset="0"/>
                          </a:rPr>
                          <m:t>𝑪</m:t>
                        </m:r>
                      </m:e>
                    </m:acc>
                  </m:oMath>
                </a14:m>
                <a:endParaRPr lang="en-GB" altLang="zh-HK" dirty="0"/>
              </a:p>
              <a:p>
                <a:pPr lvl="1"/>
                <a:r>
                  <a:rPr lang="en-GB" altLang="zh-HK" dirty="0"/>
                  <a:t>Inputs to the MCS in </a:t>
                </a:r>
                <a:r>
                  <a:rPr lang="en-GB" altLang="zh-HK" b="1" i="1" dirty="0">
                    <a:latin typeface="Times New Roman" panose="02020603050405020304" pitchFamily="18" charset="0"/>
                    <a:cs typeface="Times New Roman" panose="02020603050405020304" pitchFamily="18" charset="0"/>
                  </a:rPr>
                  <a:t>C</a:t>
                </a:r>
                <a:r>
                  <a:rPr lang="en-GB" altLang="zh-HK" dirty="0"/>
                  <a:t> are multiplexed</a:t>
                </a:r>
              </a:p>
              <a:p>
                <a:pPr lvl="1"/>
                <a:r>
                  <a:rPr lang="en-GB" altLang="zh-HK" dirty="0">
                    <a:latin typeface="Consolas" panose="020B0609020204030204" pitchFamily="49" charset="0"/>
                    <a:cs typeface="Consolas" panose="020B0609020204030204" pitchFamily="49" charset="0"/>
                  </a:rPr>
                  <a:t>sel</a:t>
                </a:r>
                <a:r>
                  <a:rPr lang="en-GB" altLang="zh-HK" dirty="0"/>
                  <a:t> signal is fed to the output interface</a:t>
                </a:r>
              </a:p>
              <a:p>
                <a:endParaRPr lang="en-US" altLang="zh-HK" dirty="0"/>
              </a:p>
              <a:p>
                <a:endParaRPr lang="zh-HK" altLang="en-US" sz="16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17500" y="1181420"/>
                <a:ext cx="3626532" cy="2613435"/>
              </a:xfrm>
              <a:blipFill rotWithShape="0">
                <a:blip r:embed="rId3"/>
                <a:stretch>
                  <a:fillRect l="-3697" t="-3030" r="-5378" b="-54545"/>
                </a:stretch>
              </a:blipFill>
            </p:spPr>
            <p:txBody>
              <a:bodyPr/>
              <a:lstStyle/>
              <a:p>
                <a:r>
                  <a:rPr lang="en-US">
                    <a:noFill/>
                  </a:rPr>
                  <a:t> </a:t>
                </a:r>
              </a:p>
            </p:txBody>
          </p:sp>
        </mc:Fallback>
      </mc:AlternateContent>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10</a:t>
            </a:fld>
            <a:endParaRPr lang="en-US" dirty="0"/>
          </a:p>
        </p:txBody>
      </p:sp>
      <p:pic>
        <p:nvPicPr>
          <p:cNvPr id="10" name="Picture 9"/>
          <p:cNvPicPr>
            <a:picLocks noChangeAspect="1"/>
          </p:cNvPicPr>
          <p:nvPr/>
        </p:nvPicPr>
        <p:blipFill>
          <a:blip r:embed="rId4"/>
          <a:stretch>
            <a:fillRect/>
          </a:stretch>
        </p:blipFill>
        <p:spPr>
          <a:xfrm>
            <a:off x="3664210" y="1409681"/>
            <a:ext cx="5461547" cy="2842724"/>
          </a:xfrm>
          <a:prstGeom prst="rect">
            <a:avLst/>
          </a:prstGeom>
        </p:spPr>
      </p:pic>
    </p:spTree>
    <p:extLst>
      <p:ext uri="{BB962C8B-B14F-4D97-AF65-F5344CB8AC3E}">
        <p14:creationId xmlns:p14="http://schemas.microsoft.com/office/powerpoint/2010/main" val="219800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a:xfrm>
            <a:off x="7094137" y="4580505"/>
            <a:ext cx="2049864" cy="527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標題 1"/>
          <p:cNvSpPr>
            <a:spLocks noGrp="1"/>
          </p:cNvSpPr>
          <p:nvPr>
            <p:ph type="title"/>
          </p:nvPr>
        </p:nvSpPr>
        <p:spPr>
          <a:xfrm>
            <a:off x="457200" y="459629"/>
            <a:ext cx="8493760" cy="380667"/>
          </a:xfrm>
        </p:spPr>
        <p:txBody>
          <a:bodyPr/>
          <a:lstStyle/>
          <a:p>
            <a:r>
              <a:rPr lang="en-GB" altLang="zh-HK" dirty="0"/>
              <a:t>ADAM: Merging Common Signals with Different </a:t>
            </a:r>
            <a:r>
              <a:rPr lang="en-GB" altLang="zh-HK" dirty="0" err="1"/>
              <a:t>Bitwidths</a:t>
            </a:r>
            <a:endParaRPr lang="zh-HK" altLang="en-US" dirty="0"/>
          </a:p>
        </p:txBody>
      </p:sp>
      <p:sp>
        <p:nvSpPr>
          <p:cNvPr id="3" name="內容版面配置區 2"/>
          <p:cNvSpPr>
            <a:spLocks noGrp="1"/>
          </p:cNvSpPr>
          <p:nvPr>
            <p:ph idx="1"/>
          </p:nvPr>
        </p:nvSpPr>
        <p:spPr>
          <a:xfrm>
            <a:off x="137604" y="1137036"/>
            <a:ext cx="3591017" cy="3914355"/>
          </a:xfrm>
        </p:spPr>
        <p:txBody>
          <a:bodyPr/>
          <a:lstStyle/>
          <a:p>
            <a:r>
              <a:rPr lang="en-GB" altLang="zh-HK" dirty="0"/>
              <a:t>Maximum bitwidth of every common signal is first obtained</a:t>
            </a:r>
            <a:endParaRPr lang="en-US" altLang="zh-HK" dirty="0"/>
          </a:p>
          <a:p>
            <a:endParaRPr lang="en-GB" altLang="zh-HK" dirty="0"/>
          </a:p>
          <a:p>
            <a:r>
              <a:rPr lang="en-GB" altLang="zh-HK" dirty="0"/>
              <a:t>Update assignment nodes</a:t>
            </a:r>
          </a:p>
          <a:p>
            <a:pPr lvl="1"/>
            <a:r>
              <a:rPr lang="en-GB" altLang="zh-HK" dirty="0">
                <a:solidFill>
                  <a:srgbClr val="C00000"/>
                </a:solidFill>
              </a:rPr>
              <a:t>Appending multiplexers</a:t>
            </a:r>
            <a:r>
              <a:rPr lang="en-GB" altLang="zh-HK" dirty="0"/>
              <a:t> </a:t>
            </a:r>
          </a:p>
          <a:p>
            <a:pPr lvl="1"/>
            <a:r>
              <a:rPr lang="en-GB" altLang="zh-HK" dirty="0">
                <a:solidFill>
                  <a:srgbClr val="C00000"/>
                </a:solidFill>
              </a:rPr>
              <a:t>Partially-selecting and sign/zero-extending the MSB bit</a:t>
            </a:r>
          </a:p>
          <a:p>
            <a:endParaRPr lang="en-GB" altLang="zh-HK" dirty="0"/>
          </a:p>
          <a:p>
            <a:r>
              <a:rPr lang="en-GB" altLang="zh-HK" dirty="0"/>
              <a:t>May not be optimal</a:t>
            </a:r>
          </a:p>
          <a:p>
            <a:pPr lvl="1"/>
            <a:r>
              <a:rPr lang="en-GB" altLang="zh-HK" dirty="0"/>
              <a:t>Future work: </a:t>
            </a:r>
            <a:r>
              <a:rPr lang="en-GB" dirty="0"/>
              <a:t>multiplexing vs operator savings </a:t>
            </a:r>
          </a:p>
          <a:p>
            <a:pPr lvl="1"/>
            <a:endParaRPr lang="en-GB" altLang="zh-HK" dirty="0"/>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11</a:t>
            </a:fld>
            <a:endParaRPr lang="en-US" dirty="0"/>
          </a:p>
        </p:txBody>
      </p:sp>
      <p:pic>
        <p:nvPicPr>
          <p:cNvPr id="8" name="Picture 7"/>
          <p:cNvPicPr>
            <a:picLocks noChangeAspect="1"/>
          </p:cNvPicPr>
          <p:nvPr/>
        </p:nvPicPr>
        <p:blipFill>
          <a:blip r:embed="rId3"/>
          <a:stretch>
            <a:fillRect/>
          </a:stretch>
        </p:blipFill>
        <p:spPr>
          <a:xfrm>
            <a:off x="3332480" y="769006"/>
            <a:ext cx="5754857" cy="4242417"/>
          </a:xfrm>
          <a:prstGeom prst="rect">
            <a:avLst/>
          </a:prstGeom>
        </p:spPr>
      </p:pic>
    </p:spTree>
    <p:extLst>
      <p:ext uri="{BB962C8B-B14F-4D97-AF65-F5344CB8AC3E}">
        <p14:creationId xmlns:p14="http://schemas.microsoft.com/office/powerpoint/2010/main" val="360361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Prototype tool and benchmarks</a:t>
            </a:r>
            <a:endParaRPr lang="zh-HK" altLang="en-US" dirty="0"/>
          </a:p>
        </p:txBody>
      </p:sp>
      <p:sp>
        <p:nvSpPr>
          <p:cNvPr id="3" name="內容版面配置區 2"/>
          <p:cNvSpPr>
            <a:spLocks noGrp="1"/>
          </p:cNvSpPr>
          <p:nvPr>
            <p:ph idx="1"/>
          </p:nvPr>
        </p:nvSpPr>
        <p:spPr>
          <a:xfrm>
            <a:off x="457200" y="1262783"/>
            <a:ext cx="8229600" cy="2613435"/>
          </a:xfrm>
        </p:spPr>
        <p:txBody>
          <a:bodyPr/>
          <a:lstStyle/>
          <a:p>
            <a:r>
              <a:rPr lang="en-GB" altLang="zh-HK" dirty="0"/>
              <a:t>Automatic merger prototyped with Pyverilog [41].</a:t>
            </a:r>
          </a:p>
          <a:p>
            <a:pPr lvl="1"/>
            <a:r>
              <a:rPr lang="en-GB" altLang="zh-HK" dirty="0"/>
              <a:t>Open-source toolkit that provides RTL design analysis and code generation of Verilog HDL</a:t>
            </a:r>
          </a:p>
          <a:p>
            <a:pPr lvl="1"/>
            <a:r>
              <a:rPr lang="en-GB" altLang="zh-HK" dirty="0"/>
              <a:t>Incorporates multiple libraries such as parser, dataflow analyzer and Verilog code generator</a:t>
            </a:r>
          </a:p>
          <a:p>
            <a:pPr lvl="1"/>
            <a:endParaRPr lang="en-GB" altLang="zh-HK" dirty="0"/>
          </a:p>
          <a:p>
            <a:pPr>
              <a:buFont typeface="+mj-lt"/>
              <a:buAutoNum type="arabicPeriod"/>
            </a:pPr>
            <a:r>
              <a:rPr lang="en-GB" altLang="zh-HK" dirty="0"/>
              <a:t>Parser and dataflow analyser: generate dataflow graph for each version of Verilog-based design</a:t>
            </a:r>
          </a:p>
          <a:p>
            <a:pPr>
              <a:buFont typeface="+mj-lt"/>
              <a:buAutoNum type="arabicPeriod"/>
            </a:pPr>
            <a:r>
              <a:rPr lang="en-GB" altLang="zh-HK" dirty="0"/>
              <a:t>MCS is approximated and combined iteratively in linear time complexity</a:t>
            </a:r>
          </a:p>
          <a:p>
            <a:pPr>
              <a:buFont typeface="+mj-lt"/>
              <a:buAutoNum type="arabicPeriod"/>
            </a:pPr>
            <a:r>
              <a:rPr lang="en-GB" altLang="zh-HK" dirty="0"/>
              <a:t>Search for and merge common signals </a:t>
            </a:r>
            <a:r>
              <a:rPr lang="en-GB" altLang="zh-HK" dirty="0" smtClean="0"/>
              <a:t>with different </a:t>
            </a:r>
            <a:r>
              <a:rPr lang="en-GB" altLang="zh-HK" dirty="0" err="1" smtClean="0"/>
              <a:t>bitwidth</a:t>
            </a:r>
            <a:r>
              <a:rPr lang="en-GB" altLang="zh-HK" dirty="0" smtClean="0"/>
              <a:t> during </a:t>
            </a:r>
            <a:r>
              <a:rPr lang="en-GB" altLang="zh-HK" dirty="0"/>
              <a:t>iterative MCS detection</a:t>
            </a:r>
            <a:endParaRPr lang="zh-HK" altLang="en-US" dirty="0"/>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12</a:t>
            </a:fld>
            <a:endParaRPr lang="en-US" dirty="0"/>
          </a:p>
        </p:txBody>
      </p:sp>
      <p:sp>
        <p:nvSpPr>
          <p:cNvPr id="9" name="Footer Placeholder 4"/>
          <p:cNvSpPr txBox="1">
            <a:spLocks/>
          </p:cNvSpPr>
          <p:nvPr/>
        </p:nvSpPr>
        <p:spPr>
          <a:xfrm>
            <a:off x="1" y="4789051"/>
            <a:ext cx="7152639"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dirty="0">
                <a:solidFill>
                  <a:prstClr val="black"/>
                </a:solidFill>
                <a:latin typeface="Calibri" panose="020F0502020204030204"/>
              </a:rPr>
              <a:t>[41]	S. Takamaeda-Yamazaki. 2015. Pyverilog: A Python-Based Hardware Design Processing Toolkit for Verilog HDL. In Applied Reconfigurable Computing: 11th International Symposium (ARC). 451–460.</a:t>
            </a:r>
          </a:p>
        </p:txBody>
      </p:sp>
    </p:spTree>
    <p:extLst>
      <p:ext uri="{BB962C8B-B14F-4D97-AF65-F5344CB8AC3E}">
        <p14:creationId xmlns:p14="http://schemas.microsoft.com/office/powerpoint/2010/main" val="91070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altLang="zh-HK" dirty="0"/>
              <a:t>Benchmarks from VTR</a:t>
            </a:r>
            <a:endParaRPr lang="zh-HK" altLang="en-US" dirty="0"/>
          </a:p>
        </p:txBody>
      </p:sp>
      <p:sp>
        <p:nvSpPr>
          <p:cNvPr id="3" name="內容版面配置區 2"/>
          <p:cNvSpPr>
            <a:spLocks noGrp="1"/>
          </p:cNvSpPr>
          <p:nvPr>
            <p:ph idx="1"/>
          </p:nvPr>
        </p:nvSpPr>
        <p:spPr>
          <a:xfrm>
            <a:off x="457200" y="1031972"/>
            <a:ext cx="8229600" cy="2613435"/>
          </a:xfrm>
        </p:spPr>
        <p:txBody>
          <a:bodyPr/>
          <a:lstStyle/>
          <a:p>
            <a:r>
              <a:rPr lang="en-GB" altLang="zh-HK" dirty="0"/>
              <a:t>Several parameterizable Verilog designs selected from VTR Benchmarks </a:t>
            </a:r>
          </a:p>
          <a:p>
            <a:pPr lvl="1"/>
            <a:r>
              <a:rPr lang="en-GB" altLang="zh-HK" i="1" dirty="0">
                <a:latin typeface="Times New Roman" panose="02020603050405020304" pitchFamily="18" charset="0"/>
                <a:cs typeface="Times New Roman" panose="02020603050405020304" pitchFamily="18" charset="0"/>
              </a:rPr>
              <a:t>bgm</a:t>
            </a:r>
            <a:r>
              <a:rPr lang="en-GB" altLang="zh-HK" dirty="0"/>
              <a:t>, </a:t>
            </a:r>
            <a:r>
              <a:rPr lang="en-GB" altLang="zh-HK" i="1" dirty="0">
                <a:latin typeface="Times New Roman" panose="02020603050405020304" pitchFamily="18" charset="0"/>
                <a:cs typeface="Times New Roman" panose="02020603050405020304" pitchFamily="18" charset="0"/>
              </a:rPr>
              <a:t>LU8PEEng</a:t>
            </a:r>
            <a:r>
              <a:rPr lang="en-GB" altLang="zh-HK" dirty="0"/>
              <a:t> and array of </a:t>
            </a:r>
            <a:r>
              <a:rPr lang="en-GB" altLang="zh-HK" i="1" dirty="0">
                <a:latin typeface="Times New Roman" panose="02020603050405020304" pitchFamily="18" charset="0"/>
                <a:cs typeface="Times New Roman" panose="02020603050405020304" pitchFamily="18" charset="0"/>
              </a:rPr>
              <a:t>diffeq1</a:t>
            </a:r>
            <a:r>
              <a:rPr lang="en-GB" altLang="zh-HK" dirty="0">
                <a:latin typeface="Times New Roman" panose="02020603050405020304" pitchFamily="18" charset="0"/>
                <a:cs typeface="Times New Roman" panose="02020603050405020304" pitchFamily="18" charset="0"/>
              </a:rPr>
              <a:t> </a:t>
            </a:r>
            <a:r>
              <a:rPr lang="en-GB" altLang="zh-HK" dirty="0">
                <a:latin typeface="+mn-lt"/>
                <a:cs typeface="Times New Roman" panose="02020603050405020304" pitchFamily="18" charset="0"/>
              </a:rPr>
              <a:t>(8x8)</a:t>
            </a:r>
          </a:p>
          <a:p>
            <a:pPr lvl="1"/>
            <a:r>
              <a:rPr lang="en-US" altLang="zh-HK" dirty="0">
                <a:latin typeface="+mn-lt"/>
                <a:cs typeface="Times New Roman" panose="02020603050405020304" pitchFamily="18" charset="0"/>
              </a:rPr>
              <a:t>Introduce discrepancy between versions by </a:t>
            </a:r>
            <a:r>
              <a:rPr lang="en-US" altLang="zh-HK" dirty="0">
                <a:solidFill>
                  <a:srgbClr val="C00000"/>
                </a:solidFill>
                <a:latin typeface="+mn-lt"/>
                <a:cs typeface="Times New Roman" panose="02020603050405020304" pitchFamily="18" charset="0"/>
              </a:rPr>
              <a:t>modifying macros or </a:t>
            </a:r>
            <a:r>
              <a:rPr lang="en-GB" altLang="zh-HK" dirty="0">
                <a:solidFill>
                  <a:srgbClr val="C00000"/>
                </a:solidFill>
                <a:latin typeface="+mn-lt"/>
                <a:cs typeface="Times New Roman" panose="02020603050405020304" pitchFamily="18" charset="0"/>
              </a:rPr>
              <a:t>the bitwidth of all signals</a:t>
            </a:r>
          </a:p>
          <a:p>
            <a:pPr lvl="2"/>
            <a:r>
              <a:rPr lang="en-GB" altLang="zh-HK" sz="1800" dirty="0">
                <a:latin typeface="+mn-lt"/>
                <a:cs typeface="Times New Roman" panose="02020603050405020304" pitchFamily="18" charset="0"/>
              </a:rPr>
              <a:t>Changing the corresponding macros eliminate certain parts of the original circuit, the </a:t>
            </a:r>
            <a:r>
              <a:rPr lang="en-GB" altLang="zh-HK" sz="1800" dirty="0">
                <a:solidFill>
                  <a:srgbClr val="C00000"/>
                </a:solidFill>
                <a:latin typeface="+mn-lt"/>
                <a:cs typeface="Times New Roman" panose="02020603050405020304" pitchFamily="18" charset="0"/>
              </a:rPr>
              <a:t>resulting dataflow graphs vary across versions</a:t>
            </a:r>
            <a:endParaRPr lang="en-GB" altLang="zh-HK" sz="1800" dirty="0">
              <a:latin typeface="+mn-lt"/>
              <a:cs typeface="Times New Roman" panose="02020603050405020304" pitchFamily="18" charset="0"/>
            </a:endParaRPr>
          </a:p>
          <a:p>
            <a:endParaRPr lang="en-GB" altLang="zh-HK" dirty="0">
              <a:latin typeface="+mn-lt"/>
              <a:cs typeface="Times New Roman" panose="02020603050405020304" pitchFamily="18" charset="0"/>
            </a:endParaRPr>
          </a:p>
          <a:p>
            <a:r>
              <a:rPr lang="en-GB" altLang="zh-HK" dirty="0">
                <a:latin typeface="+mn-lt"/>
                <a:cs typeface="Times New Roman" panose="02020603050405020304" pitchFamily="18" charset="0"/>
              </a:rPr>
              <a:t>Generated hardware and original hardware</a:t>
            </a:r>
          </a:p>
          <a:p>
            <a:pPr lvl="1"/>
            <a:r>
              <a:rPr lang="en-GB" altLang="zh-HK" dirty="0">
                <a:latin typeface="+mn-lt"/>
                <a:cs typeface="Times New Roman" panose="02020603050405020304" pitchFamily="18" charset="0"/>
              </a:rPr>
              <a:t>Synthesized and implemented onto Xilinx Artix-7 AC701 Evaluation Platform using </a:t>
            </a:r>
            <a:r>
              <a:rPr lang="en-GB" altLang="zh-HK" dirty="0" err="1">
                <a:latin typeface="+mn-lt"/>
                <a:cs typeface="Times New Roman" panose="02020603050405020304" pitchFamily="18" charset="0"/>
              </a:rPr>
              <a:t>Vivado</a:t>
            </a:r>
            <a:r>
              <a:rPr lang="en-GB" altLang="zh-HK" dirty="0">
                <a:latin typeface="+mn-lt"/>
                <a:cs typeface="Times New Roman" panose="02020603050405020304" pitchFamily="18" charset="0"/>
              </a:rPr>
              <a:t> 2016.3</a:t>
            </a:r>
          </a:p>
          <a:p>
            <a:pPr lvl="1"/>
            <a:r>
              <a:rPr lang="en-GB" altLang="zh-HK" dirty="0">
                <a:latin typeface="+mn-lt"/>
                <a:cs typeface="Times New Roman" panose="02020603050405020304" pitchFamily="18" charset="0"/>
              </a:rPr>
              <a:t>Run on HP EliteDesk 800 G2 Tower PC with</a:t>
            </a:r>
          </a:p>
          <a:p>
            <a:pPr lvl="1"/>
            <a:r>
              <a:rPr lang="en-GB" altLang="zh-HK" dirty="0">
                <a:latin typeface="+mn-lt"/>
                <a:cs typeface="Times New Roman" panose="02020603050405020304" pitchFamily="18" charset="0"/>
              </a:rPr>
              <a:t>Intel i7-6700 3.40GHz CPU and 32GB RAM</a:t>
            </a:r>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13</a:t>
            </a:fld>
            <a:endParaRPr lang="en-US" dirty="0"/>
          </a:p>
        </p:txBody>
      </p:sp>
    </p:spTree>
    <p:extLst>
      <p:ext uri="{BB962C8B-B14F-4D97-AF65-F5344CB8AC3E}">
        <p14:creationId xmlns:p14="http://schemas.microsoft.com/office/powerpoint/2010/main" val="3683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574"/>
          <a:stretch/>
        </p:blipFill>
        <p:spPr>
          <a:xfrm>
            <a:off x="14002" y="1336942"/>
            <a:ext cx="8968076" cy="3823340"/>
          </a:xfrm>
          <a:prstGeom prst="rect">
            <a:avLst/>
          </a:prstGeom>
        </p:spPr>
      </p:pic>
      <p:sp>
        <p:nvSpPr>
          <p:cNvPr id="2" name="標題 1"/>
          <p:cNvSpPr>
            <a:spLocks noGrp="1"/>
          </p:cNvSpPr>
          <p:nvPr>
            <p:ph type="title"/>
          </p:nvPr>
        </p:nvSpPr>
        <p:spPr/>
        <p:txBody>
          <a:bodyPr/>
          <a:lstStyle/>
          <a:p>
            <a:r>
              <a:rPr lang="en-GB" altLang="zh-HK" dirty="0"/>
              <a:t>Benchmarks from VTR</a:t>
            </a:r>
            <a:endParaRPr lang="zh-HK" altLang="en-US" dirty="0"/>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14</a:t>
            </a:fld>
            <a:endParaRPr lang="en-US" dirty="0"/>
          </a:p>
        </p:txBody>
      </p:sp>
      <p:sp>
        <p:nvSpPr>
          <p:cNvPr id="8" name="Rectangle 7"/>
          <p:cNvSpPr/>
          <p:nvPr/>
        </p:nvSpPr>
        <p:spPr>
          <a:xfrm>
            <a:off x="2379428" y="71562"/>
            <a:ext cx="6361044" cy="2072198"/>
          </a:xfrm>
          <a:prstGeom prst="rect">
            <a:avLst/>
          </a:prstGeom>
          <a:solidFill>
            <a:schemeClr val="bg1">
              <a:lumMod val="75000"/>
              <a:alpha val="8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eriod"/>
            </a:pPr>
            <a:r>
              <a:rPr lang="en-GB" sz="1600" dirty="0">
                <a:solidFill>
                  <a:schemeClr val="tx2"/>
                </a:solidFill>
              </a:rPr>
              <a:t>Resources consumed are increased only by around 2% with reference to Artix-7 AC701 FPGA (smallest FPGA in 7-series).</a:t>
            </a:r>
          </a:p>
          <a:p>
            <a:pPr marL="342900" indent="-342900">
              <a:buAutoNum type="arabicPeriod"/>
            </a:pPr>
            <a:r>
              <a:rPr lang="en-GB" sz="1600" dirty="0">
                <a:solidFill>
                  <a:schemeClr val="tx2"/>
                </a:solidFill>
              </a:rPr>
              <a:t>The maximum frequencies in </a:t>
            </a:r>
            <a:r>
              <a:rPr lang="en-GB" sz="1600" i="1" dirty="0">
                <a:solidFill>
                  <a:schemeClr val="tx2"/>
                </a:solidFill>
                <a:latin typeface="Times New Roman" panose="02020603050405020304" pitchFamily="18" charset="0"/>
                <a:cs typeface="Times New Roman" panose="02020603050405020304" pitchFamily="18" charset="0"/>
              </a:rPr>
              <a:t>diffeq1</a:t>
            </a:r>
            <a:r>
              <a:rPr lang="en-GB" sz="1600" dirty="0">
                <a:solidFill>
                  <a:schemeClr val="tx2"/>
                </a:solidFill>
              </a:rPr>
              <a:t> and </a:t>
            </a:r>
            <a:r>
              <a:rPr lang="en-GB" sz="1600" i="1" dirty="0">
                <a:solidFill>
                  <a:schemeClr val="tx2"/>
                </a:solidFill>
                <a:latin typeface="Times New Roman" panose="02020603050405020304" pitchFamily="18" charset="0"/>
                <a:cs typeface="Times New Roman" panose="02020603050405020304" pitchFamily="18" charset="0"/>
              </a:rPr>
              <a:t>bgm</a:t>
            </a:r>
            <a:r>
              <a:rPr lang="en-GB" sz="1600" dirty="0">
                <a:solidFill>
                  <a:schemeClr val="tx2"/>
                </a:solidFill>
              </a:rPr>
              <a:t> are reduced by 10 to 12%.</a:t>
            </a:r>
          </a:p>
          <a:p>
            <a:pPr marL="342900" indent="-342900">
              <a:buAutoNum type="arabicPeriod"/>
            </a:pPr>
            <a:r>
              <a:rPr lang="en-GB" sz="1600" dirty="0">
                <a:solidFill>
                  <a:schemeClr val="tx2"/>
                </a:solidFill>
              </a:rPr>
              <a:t>Maximum frequency supported by the merged hardware in </a:t>
            </a:r>
            <a:r>
              <a:rPr lang="en-GB" sz="1600" i="1" dirty="0">
                <a:solidFill>
                  <a:schemeClr val="tx2"/>
                </a:solidFill>
                <a:latin typeface="Times New Roman" panose="02020603050405020304" pitchFamily="18" charset="0"/>
                <a:cs typeface="Times New Roman" panose="02020603050405020304" pitchFamily="18" charset="0"/>
              </a:rPr>
              <a:t>LU8PEEng</a:t>
            </a:r>
            <a:r>
              <a:rPr lang="en-GB" sz="1600" dirty="0">
                <a:solidFill>
                  <a:schemeClr val="tx2"/>
                </a:solidFill>
              </a:rPr>
              <a:t> is improved by around 4 times.</a:t>
            </a:r>
          </a:p>
          <a:p>
            <a:pPr marL="342900" indent="-342900">
              <a:buAutoNum type="arabicPeriod"/>
            </a:pPr>
            <a:r>
              <a:rPr lang="en-GB" sz="1600" dirty="0">
                <a:solidFill>
                  <a:schemeClr val="tx2"/>
                </a:solidFill>
              </a:rPr>
              <a:t>Insertion of registers for zero-extension increases the number of driving gates during versioning, reducing fan-out.</a:t>
            </a:r>
          </a:p>
        </p:txBody>
      </p:sp>
      <p:sp>
        <p:nvSpPr>
          <p:cNvPr id="4" name="Oval 3"/>
          <p:cNvSpPr/>
          <p:nvPr/>
        </p:nvSpPr>
        <p:spPr>
          <a:xfrm>
            <a:off x="4089115" y="2385535"/>
            <a:ext cx="2229491" cy="708917"/>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150760" y="3392402"/>
            <a:ext cx="2229491" cy="708917"/>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202131" y="4408581"/>
            <a:ext cx="2229491" cy="708917"/>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387119" y="2483139"/>
            <a:ext cx="996594" cy="611313"/>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374402" y="3441203"/>
            <a:ext cx="996594" cy="611313"/>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387119" y="4457382"/>
            <a:ext cx="996594" cy="6113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94137" y="4580505"/>
            <a:ext cx="2049864" cy="527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15</a:t>
            </a:fld>
            <a:endParaRPr lang="en-US" dirty="0"/>
          </a:p>
        </p:txBody>
      </p:sp>
      <p:pic>
        <p:nvPicPr>
          <p:cNvPr id="3" name="Picture 2"/>
          <p:cNvPicPr>
            <a:picLocks noChangeAspect="1"/>
          </p:cNvPicPr>
          <p:nvPr/>
        </p:nvPicPr>
        <p:blipFill>
          <a:blip r:embed="rId3"/>
          <a:stretch>
            <a:fillRect/>
          </a:stretch>
        </p:blipFill>
        <p:spPr>
          <a:xfrm>
            <a:off x="2279487" y="274318"/>
            <a:ext cx="6453631" cy="4869182"/>
          </a:xfrm>
          <a:prstGeom prst="rect">
            <a:avLst/>
          </a:prstGeom>
        </p:spPr>
      </p:pic>
      <p:sp>
        <p:nvSpPr>
          <p:cNvPr id="4" name="Title 3"/>
          <p:cNvSpPr>
            <a:spLocks noGrp="1"/>
          </p:cNvSpPr>
          <p:nvPr>
            <p:ph type="title"/>
          </p:nvPr>
        </p:nvSpPr>
        <p:spPr>
          <a:xfrm>
            <a:off x="457200" y="1115931"/>
            <a:ext cx="2219498" cy="638054"/>
          </a:xfrm>
        </p:spPr>
        <p:txBody>
          <a:bodyPr/>
          <a:lstStyle/>
          <a:p>
            <a:r>
              <a:rPr lang="en-GB" altLang="zh-HK" dirty="0"/>
              <a:t>Benchmarks from VTR</a:t>
            </a:r>
            <a:endParaRPr lang="en-GB" dirty="0"/>
          </a:p>
        </p:txBody>
      </p:sp>
    </p:spTree>
    <p:extLst>
      <p:ext uri="{BB962C8B-B14F-4D97-AF65-F5344CB8AC3E}">
        <p14:creationId xmlns:p14="http://schemas.microsoft.com/office/powerpoint/2010/main" val="105748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altLang="zh-HK" dirty="0"/>
              <a:t>Case study: binomial filters</a:t>
            </a:r>
            <a:endParaRPr lang="zh-HK" altLang="en-US" dirty="0"/>
          </a:p>
        </p:txBody>
      </p:sp>
      <p:sp>
        <p:nvSpPr>
          <p:cNvPr id="3" name="內容版面配置區 2"/>
          <p:cNvSpPr>
            <a:spLocks noGrp="1"/>
          </p:cNvSpPr>
          <p:nvPr>
            <p:ph idx="1"/>
          </p:nvPr>
        </p:nvSpPr>
        <p:spPr>
          <a:xfrm>
            <a:off x="457200" y="1759936"/>
            <a:ext cx="8358326" cy="2613435"/>
          </a:xfrm>
        </p:spPr>
        <p:txBody>
          <a:bodyPr/>
          <a:lstStyle/>
          <a:p>
            <a:r>
              <a:rPr lang="en-GB" altLang="zh-HK" dirty="0"/>
              <a:t>Binomial filters: efficient structures based on binomial coefficients to realize Gaussian filtering</a:t>
            </a:r>
          </a:p>
          <a:p>
            <a:endParaRPr lang="en-US" altLang="zh-HK" dirty="0"/>
          </a:p>
          <a:p>
            <a:r>
              <a:rPr lang="en-US" altLang="zh-HK" dirty="0"/>
              <a:t>Many variations</a:t>
            </a:r>
          </a:p>
          <a:p>
            <a:pPr lvl="1"/>
            <a:r>
              <a:rPr lang="en-GB" altLang="zh-HK" dirty="0"/>
              <a:t>Analysis of the accuracy and frequency response in hardware is useful</a:t>
            </a:r>
          </a:p>
          <a:p>
            <a:pPr lvl="2"/>
            <a:r>
              <a:rPr lang="en-US" altLang="zh-HK" sz="1800" dirty="0"/>
              <a:t>Provide accurate results</a:t>
            </a:r>
          </a:p>
          <a:p>
            <a:pPr lvl="2"/>
            <a:r>
              <a:rPr lang="en-US" altLang="zh-HK" sz="1800" dirty="0"/>
              <a:t>Faster than software simulation</a:t>
            </a:r>
            <a:endParaRPr lang="en-GB" altLang="zh-HK" sz="1800" dirty="0"/>
          </a:p>
          <a:p>
            <a:pPr lvl="1"/>
            <a:endParaRPr lang="en-GB" altLang="zh-HK" sz="1600" dirty="0"/>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16</a:t>
            </a:fld>
            <a:endParaRPr lang="en-US" dirty="0"/>
          </a:p>
        </p:txBody>
      </p:sp>
    </p:spTree>
    <p:extLst>
      <p:ext uri="{BB962C8B-B14F-4D97-AF65-F5344CB8AC3E}">
        <p14:creationId xmlns:p14="http://schemas.microsoft.com/office/powerpoint/2010/main" val="233166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94137" y="4580505"/>
            <a:ext cx="2049864" cy="527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標題 1"/>
          <p:cNvSpPr>
            <a:spLocks noGrp="1"/>
          </p:cNvSpPr>
          <p:nvPr>
            <p:ph type="title"/>
          </p:nvPr>
        </p:nvSpPr>
        <p:spPr>
          <a:xfrm>
            <a:off x="457200" y="460800"/>
            <a:ext cx="8229600" cy="380667"/>
          </a:xfrm>
        </p:spPr>
        <p:txBody>
          <a:bodyPr/>
          <a:lstStyle/>
          <a:p>
            <a:r>
              <a:rPr lang="en-GB" altLang="zh-HK" dirty="0"/>
              <a:t>Case study: binomial filters</a:t>
            </a:r>
            <a:endParaRPr lang="zh-HK" altLang="en-US" dirty="0"/>
          </a:p>
        </p:txBody>
      </p:sp>
      <p:sp>
        <p:nvSpPr>
          <p:cNvPr id="3" name="內容版面配置區 2"/>
          <p:cNvSpPr>
            <a:spLocks noGrp="1"/>
          </p:cNvSpPr>
          <p:nvPr>
            <p:ph idx="1"/>
          </p:nvPr>
        </p:nvSpPr>
        <p:spPr>
          <a:xfrm>
            <a:off x="457200" y="1276510"/>
            <a:ext cx="4039985" cy="2613435"/>
          </a:xfrm>
        </p:spPr>
        <p:txBody>
          <a:bodyPr/>
          <a:lstStyle/>
          <a:p>
            <a:r>
              <a:rPr lang="en-GB" altLang="zh-HK" dirty="0"/>
              <a:t>Structure is derived from the polynomial</a:t>
            </a:r>
            <a:r>
              <a:rPr lang="en-GB" altLang="zh-HK" dirty="0">
                <a:latin typeface="Times New Roman" pitchFamily="18" charset="0"/>
                <a:cs typeface="Times New Roman" pitchFamily="18" charset="0"/>
              </a:rPr>
              <a:t> </a:t>
            </a:r>
            <a:r>
              <a:rPr lang="en-HK" altLang="zh-HK" b="0" i="1" dirty="0" smtClean="0">
                <a:latin typeface="Times New Roman" pitchFamily="18" charset="0"/>
                <a:cs typeface="Times New Roman" pitchFamily="18" charset="0"/>
              </a:rPr>
              <a:t>(1 – z </a:t>
            </a:r>
            <a:r>
              <a:rPr lang="en-HK" altLang="zh-HK" i="1" baseline="30000" dirty="0" smtClean="0">
                <a:latin typeface="Times New Roman" pitchFamily="18" charset="0"/>
                <a:cs typeface="Times New Roman" pitchFamily="18" charset="0"/>
              </a:rPr>
              <a:t>-1</a:t>
            </a:r>
            <a:r>
              <a:rPr lang="en-HK" altLang="zh-HK" b="0" i="1" dirty="0" smtClean="0">
                <a:latin typeface="Times New Roman" pitchFamily="18" charset="0"/>
                <a:cs typeface="Times New Roman" pitchFamily="18" charset="0"/>
              </a:rPr>
              <a:t>) </a:t>
            </a:r>
            <a:r>
              <a:rPr lang="en-HK" altLang="zh-HK" b="0" i="1" baseline="30000" dirty="0" smtClean="0">
                <a:latin typeface="Times New Roman" pitchFamily="18" charset="0"/>
                <a:cs typeface="Times New Roman" pitchFamily="18" charset="0"/>
              </a:rPr>
              <a:t>n</a:t>
            </a:r>
            <a:endParaRPr lang="en-HK" altLang="zh-HK" b="0" i="1" dirty="0">
              <a:latin typeface="Times New Roman" pitchFamily="18" charset="0"/>
              <a:cs typeface="Times New Roman" pitchFamily="18" charset="0"/>
            </a:endParaRPr>
          </a:p>
          <a:p>
            <a:endParaRPr lang="en-GB" altLang="zh-HK" dirty="0"/>
          </a:p>
          <a:p>
            <a:r>
              <a:rPr lang="en-GB" altLang="zh-HK" dirty="0"/>
              <a:t>Such a cascade is arranged in a pipeline where the depth = </a:t>
            </a:r>
            <a:r>
              <a:rPr lang="en-GB" altLang="zh-HK" i="1" dirty="0">
                <a:latin typeface="Times New Roman" panose="02020603050405020304" pitchFamily="18" charset="0"/>
                <a:cs typeface="Times New Roman" panose="02020603050405020304" pitchFamily="18" charset="0"/>
              </a:rPr>
              <a:t>n</a:t>
            </a:r>
            <a:endParaRPr lang="en-GB" altLang="zh-HK" dirty="0"/>
          </a:p>
          <a:p>
            <a:endParaRPr lang="en-GB" altLang="zh-HK" dirty="0"/>
          </a:p>
          <a:p>
            <a:r>
              <a:rPr lang="en-GB" altLang="zh-HK" dirty="0"/>
              <a:t>Quality of the approximation to Gaussian filter depends on </a:t>
            </a:r>
            <a:r>
              <a:rPr lang="en-GB" altLang="zh-HK" i="1" dirty="0">
                <a:latin typeface="Times New Roman" panose="02020603050405020304" pitchFamily="18" charset="0"/>
                <a:cs typeface="Times New Roman" panose="02020603050405020304" pitchFamily="18" charset="0"/>
              </a:rPr>
              <a:t>n</a:t>
            </a:r>
            <a:endParaRPr lang="en-GB" altLang="zh-HK" dirty="0"/>
          </a:p>
          <a:p>
            <a:pPr lvl="1"/>
            <a:r>
              <a:rPr lang="en-GB" altLang="zh-HK" dirty="0"/>
              <a:t>Lager </a:t>
            </a:r>
            <a:r>
              <a:rPr lang="en-GB" altLang="zh-HK" i="1" dirty="0">
                <a:latin typeface="Times New Roman" panose="02020603050405020304" pitchFamily="18" charset="0"/>
                <a:cs typeface="Times New Roman" panose="02020603050405020304" pitchFamily="18" charset="0"/>
              </a:rPr>
              <a:t>n</a:t>
            </a:r>
            <a:r>
              <a:rPr lang="en-GB" altLang="zh-HK" dirty="0"/>
              <a:t>, smaller error</a:t>
            </a:r>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17</a:t>
            </a:fld>
            <a:endParaRPr lang="en-US" dirty="0"/>
          </a:p>
        </p:txBody>
      </p:sp>
      <p:pic>
        <p:nvPicPr>
          <p:cNvPr id="4" name="Picture 3"/>
          <p:cNvPicPr>
            <a:picLocks noChangeAspect="1"/>
          </p:cNvPicPr>
          <p:nvPr/>
        </p:nvPicPr>
        <p:blipFill>
          <a:blip r:embed="rId3"/>
          <a:stretch>
            <a:fillRect/>
          </a:stretch>
        </p:blipFill>
        <p:spPr>
          <a:xfrm>
            <a:off x="3942710" y="12948"/>
            <a:ext cx="5165182" cy="5147333"/>
          </a:xfrm>
          <a:prstGeom prst="rect">
            <a:avLst/>
          </a:prstGeom>
        </p:spPr>
      </p:pic>
      <p:sp>
        <p:nvSpPr>
          <p:cNvPr id="5" name="Rectangle 4"/>
          <p:cNvSpPr/>
          <p:nvPr/>
        </p:nvSpPr>
        <p:spPr>
          <a:xfrm>
            <a:off x="5324077" y="21060626"/>
            <a:ext cx="3095271" cy="276999"/>
          </a:xfrm>
          <a:prstGeom prst="rect">
            <a:avLst/>
          </a:prstGeom>
        </p:spPr>
        <p:txBody>
          <a:bodyPr wrap="none">
            <a:spAutoFit/>
          </a:bodyPr>
          <a:lstStyle/>
          <a:p>
            <a:r>
              <a:rPr lang="en-GB" sz="1200" dirty="0"/>
              <a:t>A fully-pipelined binomial filter where n = 4.</a:t>
            </a:r>
          </a:p>
        </p:txBody>
      </p:sp>
    </p:spTree>
    <p:extLst>
      <p:ext uri="{BB962C8B-B14F-4D97-AF65-F5344CB8AC3E}">
        <p14:creationId xmlns:p14="http://schemas.microsoft.com/office/powerpoint/2010/main" val="230316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7471" y="2821143"/>
            <a:ext cx="4905256" cy="221558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0313" y="2080882"/>
            <a:ext cx="4957589" cy="3007779"/>
          </a:xfrm>
          <a:prstGeom prst="rect">
            <a:avLst/>
          </a:prstGeom>
        </p:spPr>
      </p:pic>
      <p:sp>
        <p:nvSpPr>
          <p:cNvPr id="2" name="標題 1"/>
          <p:cNvSpPr>
            <a:spLocks noGrp="1"/>
          </p:cNvSpPr>
          <p:nvPr>
            <p:ph type="title"/>
          </p:nvPr>
        </p:nvSpPr>
        <p:spPr/>
        <p:txBody>
          <a:bodyPr/>
          <a:lstStyle/>
          <a:p>
            <a:r>
              <a:rPr lang="en-GB" altLang="zh-HK" dirty="0"/>
              <a:t>Case study: Binomial Filters</a:t>
            </a:r>
            <a:endParaRPr lang="zh-HK" altLang="en-US" dirty="0"/>
          </a:p>
        </p:txBody>
      </p:sp>
      <p:sp>
        <p:nvSpPr>
          <p:cNvPr id="3" name="內容版面配置區 2"/>
          <p:cNvSpPr>
            <a:spLocks noGrp="1"/>
          </p:cNvSpPr>
          <p:nvPr>
            <p:ph idx="1"/>
          </p:nvPr>
        </p:nvSpPr>
        <p:spPr/>
        <p:txBody>
          <a:bodyPr/>
          <a:lstStyle/>
          <a:p>
            <a:r>
              <a:rPr lang="en-GB" altLang="zh-HK" dirty="0"/>
              <a:t>Depth of the filters </a:t>
            </a:r>
            <a:r>
              <a:rPr lang="en-GB" altLang="zh-HK" i="1" dirty="0">
                <a:latin typeface="Times New Roman" panose="02020603050405020304" pitchFamily="18" charset="0"/>
                <a:cs typeface="Times New Roman" panose="02020603050405020304" pitchFamily="18" charset="0"/>
              </a:rPr>
              <a:t>n </a:t>
            </a:r>
            <a:r>
              <a:rPr lang="en-GB" altLang="zh-HK" dirty="0"/>
              <a:t>is varied in each version</a:t>
            </a:r>
          </a:p>
          <a:p>
            <a:r>
              <a:rPr lang="en-GB" altLang="zh-HK" dirty="0"/>
              <a:t>FPGA is populated with 32 filters</a:t>
            </a:r>
          </a:p>
          <a:p>
            <a:r>
              <a:rPr lang="en-GB" altLang="zh-HK" dirty="0"/>
              <a:t>Target frequency: fixed at 100 MHz</a:t>
            </a:r>
          </a:p>
          <a:p>
            <a:endParaRPr lang="en-US" altLang="zh-HK" dirty="0"/>
          </a:p>
          <a:p>
            <a:endParaRPr lang="en-GB" altLang="zh-HK" sz="1600" dirty="0"/>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18</a:t>
            </a:fld>
            <a:endParaRPr lang="en-US" dirty="0"/>
          </a:p>
        </p:txBody>
      </p:sp>
      <p:sp>
        <p:nvSpPr>
          <p:cNvPr id="8" name="Rectangle 7"/>
          <p:cNvSpPr/>
          <p:nvPr/>
        </p:nvSpPr>
        <p:spPr>
          <a:xfrm>
            <a:off x="2379428" y="124522"/>
            <a:ext cx="6361044" cy="1429486"/>
          </a:xfrm>
          <a:prstGeom prst="rect">
            <a:avLst/>
          </a:prstGeom>
          <a:solidFill>
            <a:schemeClr val="bg1">
              <a:lumMod val="75000"/>
              <a:alpha val="8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eriod"/>
            </a:pPr>
            <a:r>
              <a:rPr lang="en-GB" sz="1600" dirty="0">
                <a:solidFill>
                  <a:schemeClr val="tx2"/>
                </a:solidFill>
              </a:rPr>
              <a:t>Resources consumed are increased only by around 2% with reference to Artix-7 AC701 FPGA (smallest FPGA in 7-series).</a:t>
            </a:r>
          </a:p>
          <a:p>
            <a:pPr marL="342900" indent="-342900">
              <a:buAutoNum type="arabicPeriod"/>
            </a:pPr>
            <a:r>
              <a:rPr lang="en-GB" sz="1600" dirty="0">
                <a:solidFill>
                  <a:schemeClr val="tx2"/>
                </a:solidFill>
              </a:rPr>
              <a:t>Speedup in compilation time is around </a:t>
            </a:r>
            <a:r>
              <a:rPr lang="en-GB" sz="1600" dirty="0">
                <a:solidFill>
                  <a:srgbClr val="C00000"/>
                </a:solidFill>
              </a:rPr>
              <a:t>5.9 times </a:t>
            </a:r>
            <a:r>
              <a:rPr lang="en-GB" sz="1600" dirty="0">
                <a:solidFill>
                  <a:schemeClr val="tx2"/>
                </a:solidFill>
              </a:rPr>
              <a:t>when compared to the combined compilation time of all the originals (</a:t>
            </a:r>
            <a:r>
              <a:rPr lang="en-GB" sz="1600" dirty="0">
                <a:solidFill>
                  <a:srgbClr val="C00000"/>
                </a:solidFill>
              </a:rPr>
              <a:t>from 1 h reduced to 10 min</a:t>
            </a:r>
            <a:r>
              <a:rPr lang="en-GB" sz="1600" dirty="0">
                <a:solidFill>
                  <a:schemeClr val="tx2"/>
                </a:solidFill>
              </a:rPr>
              <a:t>).</a:t>
            </a:r>
          </a:p>
        </p:txBody>
      </p:sp>
    </p:spTree>
    <p:extLst>
      <p:ext uri="{BB962C8B-B14F-4D97-AF65-F5344CB8AC3E}">
        <p14:creationId xmlns:p14="http://schemas.microsoft.com/office/powerpoint/2010/main" val="361620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altLang="zh-HK" dirty="0"/>
              <a:t>Evaluation</a:t>
            </a:r>
            <a:endParaRPr lang="zh-HK" altLang="en-US" dirty="0"/>
          </a:p>
        </p:txBody>
      </p:sp>
      <p:sp>
        <p:nvSpPr>
          <p:cNvPr id="3" name="內容版面配置區 2"/>
          <p:cNvSpPr>
            <a:spLocks noGrp="1"/>
          </p:cNvSpPr>
          <p:nvPr>
            <p:ph idx="1"/>
          </p:nvPr>
        </p:nvSpPr>
        <p:spPr>
          <a:xfrm>
            <a:off x="457200" y="1475848"/>
            <a:ext cx="8229600" cy="2613435"/>
          </a:xfrm>
        </p:spPr>
        <p:txBody>
          <a:bodyPr/>
          <a:lstStyle/>
          <a:p>
            <a:r>
              <a:rPr lang="en-GB" altLang="zh-HK" dirty="0"/>
              <a:t>Relationship between </a:t>
            </a:r>
            <a:r>
              <a:rPr lang="en-GB" altLang="zh-HK" dirty="0">
                <a:solidFill>
                  <a:srgbClr val="C00000"/>
                </a:solidFill>
              </a:rPr>
              <a:t>compilation time </a:t>
            </a:r>
            <a:r>
              <a:rPr lang="en-GB" altLang="zh-HK" dirty="0"/>
              <a:t>and </a:t>
            </a:r>
            <a:r>
              <a:rPr lang="en-GB" altLang="zh-HK" dirty="0">
                <a:solidFill>
                  <a:srgbClr val="C00000"/>
                </a:solidFill>
              </a:rPr>
              <a:t>degree of similarity </a:t>
            </a:r>
            <a:r>
              <a:rPr lang="en-GB" altLang="zh-HK" dirty="0"/>
              <a:t>is explored by </a:t>
            </a:r>
          </a:p>
          <a:p>
            <a:pPr lvl="1"/>
            <a:r>
              <a:rPr lang="en-GB" altLang="zh-HK" dirty="0"/>
              <a:t>Varying the number of design versions and</a:t>
            </a:r>
          </a:p>
          <a:p>
            <a:pPr lvl="1"/>
            <a:r>
              <a:rPr lang="en-GB" altLang="zh-HK" dirty="0"/>
              <a:t>Its resource consumption on FPGA</a:t>
            </a:r>
          </a:p>
          <a:p>
            <a:pPr lvl="1"/>
            <a:endParaRPr lang="en-US" altLang="zh-HK" dirty="0">
              <a:latin typeface="+mn-lt"/>
              <a:cs typeface="Times New Roman" panose="02020603050405020304" pitchFamily="18" charset="0"/>
            </a:endParaRPr>
          </a:p>
          <a:p>
            <a:r>
              <a:rPr lang="en-GB" altLang="zh-HK" dirty="0">
                <a:latin typeface="+mn-lt"/>
                <a:cs typeface="Times New Roman" panose="02020603050405020304" pitchFamily="18" charset="0"/>
              </a:rPr>
              <a:t>The FPGA is populated with multiple </a:t>
            </a:r>
            <a:r>
              <a:rPr lang="en-GB" altLang="zh-HK" i="1" dirty="0">
                <a:latin typeface="Times New Roman" panose="02020603050405020304" pitchFamily="18" charset="0"/>
                <a:cs typeface="Times New Roman" panose="02020603050405020304" pitchFamily="18" charset="0"/>
              </a:rPr>
              <a:t>diffeq1</a:t>
            </a:r>
            <a:r>
              <a:rPr lang="en-GB" altLang="zh-HK" dirty="0">
                <a:latin typeface="+mn-lt"/>
                <a:cs typeface="Times New Roman" panose="02020603050405020304" pitchFamily="18" charset="0"/>
              </a:rPr>
              <a:t> module</a:t>
            </a:r>
          </a:p>
          <a:p>
            <a:pPr lvl="1"/>
            <a:r>
              <a:rPr lang="en-GB" altLang="zh-HK" dirty="0">
                <a:latin typeface="+mn-lt"/>
                <a:cs typeface="Times New Roman" panose="02020603050405020304" pitchFamily="18" charset="0"/>
              </a:rPr>
              <a:t>So that 30%, 40% and 50% of the FPGA slices are initially occupied by each unmerged design </a:t>
            </a:r>
            <a:r>
              <a:rPr lang="en-GB" altLang="zh-HK" dirty="0" smtClean="0">
                <a:latin typeface="+mn-lt"/>
                <a:cs typeface="Times New Roman" panose="02020603050405020304" pitchFamily="18" charset="0"/>
              </a:rPr>
              <a:t>version</a:t>
            </a:r>
            <a:endParaRPr lang="en-GB" altLang="zh-HK" i="1" dirty="0">
              <a:latin typeface="+mn-lt"/>
              <a:cs typeface="Times New Roman" panose="02020603050405020304" pitchFamily="18" charset="0"/>
            </a:endParaRPr>
          </a:p>
          <a:p>
            <a:endParaRPr lang="en-GB" altLang="zh-HK" dirty="0">
              <a:latin typeface="+mn-lt"/>
              <a:cs typeface="Times New Roman" panose="02020603050405020304" pitchFamily="18" charset="0"/>
            </a:endParaRPr>
          </a:p>
          <a:p>
            <a:r>
              <a:rPr lang="en-GB" altLang="zh-HK" dirty="0">
                <a:latin typeface="+mn-lt"/>
                <a:cs typeface="Times New Roman" panose="02020603050405020304" pitchFamily="18" charset="0"/>
              </a:rPr>
              <a:t>Differences are introduced by changing the signal names</a:t>
            </a:r>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19</a:t>
            </a:fld>
            <a:endParaRPr lang="en-US" dirty="0"/>
          </a:p>
        </p:txBody>
      </p:sp>
    </p:spTree>
    <p:extLst>
      <p:ext uri="{BB962C8B-B14F-4D97-AF65-F5344CB8AC3E}">
        <p14:creationId xmlns:p14="http://schemas.microsoft.com/office/powerpoint/2010/main" val="376557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0664" y="459629"/>
            <a:ext cx="8229600" cy="380667"/>
          </a:xfrm>
        </p:spPr>
        <p:txBody>
          <a:bodyPr/>
          <a:lstStyle/>
          <a:p>
            <a:r>
              <a:rPr lang="en-US" altLang="zh-HK" dirty="0"/>
              <a:t>Motivation: Multiple Fine-tuned Designs </a:t>
            </a:r>
            <a:endParaRPr lang="zh-HK" altLang="en-US" dirty="0"/>
          </a:p>
        </p:txBody>
      </p:sp>
      <p:sp>
        <p:nvSpPr>
          <p:cNvPr id="3" name="內容版面配置區 2"/>
          <p:cNvSpPr>
            <a:spLocks noGrp="1"/>
          </p:cNvSpPr>
          <p:nvPr>
            <p:ph idx="1"/>
          </p:nvPr>
        </p:nvSpPr>
        <p:spPr>
          <a:xfrm>
            <a:off x="253006" y="1085235"/>
            <a:ext cx="8704845" cy="3699829"/>
          </a:xfrm>
        </p:spPr>
        <p:txBody>
          <a:bodyPr/>
          <a:lstStyle/>
          <a:p>
            <a:r>
              <a:rPr lang="en-GB" altLang="zh-HK" dirty="0"/>
              <a:t>During optimization, useful to have </a:t>
            </a:r>
            <a:r>
              <a:rPr lang="en-GB" altLang="zh-HK" dirty="0">
                <a:solidFill>
                  <a:srgbClr val="C00000"/>
                </a:solidFill>
              </a:rPr>
              <a:t>multiple versions</a:t>
            </a:r>
          </a:p>
          <a:p>
            <a:pPr lvl="1"/>
            <a:r>
              <a:rPr lang="en-GB" altLang="zh-HK" dirty="0" smtClean="0"/>
              <a:t>Experiment </a:t>
            </a:r>
            <a:r>
              <a:rPr lang="en-GB" altLang="zh-HK" dirty="0"/>
              <a:t>on</a:t>
            </a:r>
            <a:r>
              <a:rPr lang="en-GB" altLang="zh-HK" dirty="0">
                <a:solidFill>
                  <a:srgbClr val="C00000"/>
                </a:solidFill>
              </a:rPr>
              <a:t> hardware </a:t>
            </a:r>
            <a:r>
              <a:rPr lang="en-GB" altLang="zh-HK" dirty="0"/>
              <a:t>to evaluate</a:t>
            </a:r>
            <a:r>
              <a:rPr lang="en-GB" altLang="zh-HK" dirty="0">
                <a:solidFill>
                  <a:srgbClr val="C00000"/>
                </a:solidFill>
              </a:rPr>
              <a:t> correctness </a:t>
            </a:r>
            <a:r>
              <a:rPr lang="en-GB" altLang="zh-HK" dirty="0"/>
              <a:t>or numerical </a:t>
            </a:r>
            <a:r>
              <a:rPr lang="en-GB" altLang="zh-HK" dirty="0" smtClean="0">
                <a:solidFill>
                  <a:srgbClr val="C00000"/>
                </a:solidFill>
              </a:rPr>
              <a:t>accuracy</a:t>
            </a:r>
            <a:endParaRPr lang="en-GB" altLang="zh-HK" dirty="0"/>
          </a:p>
          <a:p>
            <a:pPr lvl="1"/>
            <a:r>
              <a:rPr lang="en-GB" altLang="zh-HK" dirty="0">
                <a:solidFill>
                  <a:srgbClr val="C00000"/>
                </a:solidFill>
              </a:rPr>
              <a:t>Optimize by fine-tuning </a:t>
            </a:r>
            <a:r>
              <a:rPr lang="en-GB" altLang="zh-HK" dirty="0"/>
              <a:t>each version of the </a:t>
            </a:r>
            <a:r>
              <a:rPr lang="en-GB" altLang="zh-HK" dirty="0" smtClean="0"/>
              <a:t>design</a:t>
            </a:r>
            <a:endParaRPr lang="en-GB" altLang="zh-HK" dirty="0"/>
          </a:p>
          <a:p>
            <a:pPr lvl="1"/>
            <a:r>
              <a:rPr lang="en-US" altLang="zh-HK" dirty="0"/>
              <a:t>Only </a:t>
            </a:r>
            <a:r>
              <a:rPr lang="en-US" altLang="zh-HK" dirty="0">
                <a:solidFill>
                  <a:srgbClr val="C00000"/>
                </a:solidFill>
              </a:rPr>
              <a:t>minor differences </a:t>
            </a:r>
            <a:r>
              <a:rPr lang="en-US" altLang="zh-HK" dirty="0"/>
              <a:t>between each </a:t>
            </a:r>
            <a:r>
              <a:rPr lang="en-US" altLang="zh-HK" dirty="0" smtClean="0"/>
              <a:t>version</a:t>
            </a:r>
            <a:endParaRPr lang="en-GB" altLang="zh-HK" dirty="0">
              <a:solidFill>
                <a:srgbClr val="C00000"/>
              </a:solidFill>
            </a:endParaRPr>
          </a:p>
          <a:p>
            <a:pPr lvl="1"/>
            <a:r>
              <a:rPr lang="en-GB" altLang="zh-HK" dirty="0" smtClean="0">
                <a:solidFill>
                  <a:srgbClr val="C00000"/>
                </a:solidFill>
              </a:rPr>
              <a:t>Speed </a:t>
            </a:r>
            <a:r>
              <a:rPr lang="en-GB" altLang="zh-HK" dirty="0">
                <a:solidFill>
                  <a:srgbClr val="C00000"/>
                </a:solidFill>
              </a:rPr>
              <a:t>up software simulation </a:t>
            </a:r>
            <a:r>
              <a:rPr lang="en-GB" altLang="zh-HK" dirty="0"/>
              <a:t>involving massive data </a:t>
            </a:r>
            <a:r>
              <a:rPr lang="en-GB" altLang="zh-HK" dirty="0" smtClean="0"/>
              <a:t>sets</a:t>
            </a:r>
          </a:p>
          <a:p>
            <a:pPr lvl="1"/>
            <a:endParaRPr lang="en-US" altLang="zh-HK" dirty="0"/>
          </a:p>
          <a:p>
            <a:r>
              <a:rPr lang="en-US" altLang="zh-HK" dirty="0"/>
              <a:t>Examples</a:t>
            </a:r>
          </a:p>
          <a:p>
            <a:pPr lvl="1"/>
            <a:r>
              <a:rPr lang="en-US" altLang="zh-HK" i="1" dirty="0"/>
              <a:t>E</a:t>
            </a:r>
            <a:r>
              <a:rPr lang="en-US" altLang="zh-HK" i="1" dirty="0" smtClean="0"/>
              <a:t>xplore </a:t>
            </a:r>
            <a:r>
              <a:rPr lang="en-US" altLang="zh-HK" i="1" dirty="0"/>
              <a:t>precision and model resolution for shallow water equations in climate modeling</a:t>
            </a:r>
          </a:p>
          <a:p>
            <a:pPr lvl="1"/>
            <a:r>
              <a:rPr lang="en-US" altLang="zh-HK" i="1" dirty="0"/>
              <a:t>E</a:t>
            </a:r>
            <a:r>
              <a:rPr lang="en-US" altLang="zh-HK" i="1" dirty="0" smtClean="0"/>
              <a:t>xplore </a:t>
            </a:r>
            <a:r>
              <a:rPr lang="en-US" altLang="zh-HK" i="1" dirty="0"/>
              <a:t>frequency response by adjusting depth of binomial filter for Gaussian filtering approximation</a:t>
            </a:r>
          </a:p>
          <a:p>
            <a:pPr lvl="1"/>
            <a:r>
              <a:rPr lang="en-US" altLang="zh-HK" i="1" dirty="0"/>
              <a:t>FPT 2015 and 2016, 75% of designs in the full papers in the                                    application section use less than half of FPGA resources</a:t>
            </a:r>
          </a:p>
          <a:p>
            <a:pPr marL="0" indent="0">
              <a:buNone/>
            </a:pPr>
            <a:endParaRPr lang="en-US" altLang="zh-HK" dirty="0">
              <a:solidFill>
                <a:srgbClr val="C00000"/>
              </a:solidFill>
            </a:endParaRPr>
          </a:p>
          <a:p>
            <a:pPr lvl="1"/>
            <a:endParaRPr lang="en-US" altLang="zh-HK" dirty="0"/>
          </a:p>
        </p:txBody>
      </p:sp>
      <p:sp>
        <p:nvSpPr>
          <p:cNvPr id="7" name="Footer Placeholder 4"/>
          <p:cNvSpPr txBox="1">
            <a:spLocks/>
          </p:cNvSpPr>
          <p:nvPr/>
        </p:nvSpPr>
        <p:spPr>
          <a:xfrm>
            <a:off x="1" y="4572001"/>
            <a:ext cx="9144000" cy="588282"/>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2</a:t>
            </a:fld>
            <a:endParaRPr lang="en-US" dirty="0"/>
          </a:p>
        </p:txBody>
      </p:sp>
    </p:spTree>
    <p:extLst>
      <p:ext uri="{BB962C8B-B14F-4D97-AF65-F5344CB8AC3E}">
        <p14:creationId xmlns:p14="http://schemas.microsoft.com/office/powerpoint/2010/main" val="279323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C2351823-B728-8C41-9A8F-880F28D83AEF}" type="slidenum">
              <a:rPr lang="en-US" smtClean="0"/>
              <a:pPr/>
              <a:t>20</a:t>
            </a:fld>
            <a:endParaRPr lang="en-US" dirty="0"/>
          </a:p>
        </p:txBody>
      </p:sp>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t="58231" r="66205"/>
          <a:stretch/>
        </p:blipFill>
        <p:spPr>
          <a:xfrm>
            <a:off x="5765166" y="1237500"/>
            <a:ext cx="3603330" cy="2872860"/>
          </a:xfrm>
        </p:spPr>
      </p:pic>
      <p:sp>
        <p:nvSpPr>
          <p:cNvPr id="2" name="標題 1"/>
          <p:cNvSpPr>
            <a:spLocks noGrp="1"/>
          </p:cNvSpPr>
          <p:nvPr>
            <p:ph type="title"/>
          </p:nvPr>
        </p:nvSpPr>
        <p:spPr/>
        <p:txBody>
          <a:bodyPr/>
          <a:lstStyle/>
          <a:p>
            <a:r>
              <a:rPr lang="en-GB" altLang="zh-HK" dirty="0"/>
              <a:t>Evaluation</a:t>
            </a:r>
            <a:endParaRPr lang="zh-HK" altLang="en-US" dirty="0"/>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8" name="內容版面配置區 2"/>
          <p:cNvSpPr txBox="1">
            <a:spLocks/>
          </p:cNvSpPr>
          <p:nvPr/>
        </p:nvSpPr>
        <p:spPr>
          <a:xfrm>
            <a:off x="128721" y="1502482"/>
            <a:ext cx="1931170" cy="2613435"/>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mn-lt"/>
                <a:ea typeface="+mn-ea"/>
                <a:cs typeface="Arial"/>
              </a:defRPr>
            </a:lvl5pPr>
            <a:lvl6pPr marL="2286000" indent="0" algn="l" defTabSz="457200" rtl="0" eaLnBrk="1" latinLnBrk="0" hangingPunct="1">
              <a:spcBef>
                <a:spcPct val="20000"/>
              </a:spcBef>
              <a:buFont typeface="Arial"/>
              <a:buNone/>
              <a:defRPr sz="14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zh-HK" sz="1600" dirty="0">
                <a:latin typeface="+mn-lt"/>
                <a:cs typeface="Times New Roman" panose="02020603050405020304" pitchFamily="18" charset="0"/>
              </a:rPr>
              <a:t>Compilation time of generated HW is </a:t>
            </a:r>
            <a:r>
              <a:rPr lang="en-GB" altLang="zh-HK" dirty="0">
                <a:latin typeface="+mn-lt"/>
                <a:cs typeface="Times New Roman" panose="02020603050405020304" pitchFamily="18" charset="0"/>
              </a:rPr>
              <a:t>independent</a:t>
            </a:r>
            <a:r>
              <a:rPr lang="en-GB" altLang="zh-HK" sz="1600" dirty="0">
                <a:latin typeface="+mn-lt"/>
                <a:cs typeface="Times New Roman" panose="02020603050405020304" pitchFamily="18" charset="0"/>
              </a:rPr>
              <a:t> of the version counts</a:t>
            </a:r>
          </a:p>
          <a:p>
            <a:endParaRPr lang="en-GB" altLang="zh-HK" sz="1600" dirty="0">
              <a:latin typeface="+mn-lt"/>
              <a:cs typeface="Times New Roman" panose="02020603050405020304" pitchFamily="18" charset="0"/>
            </a:endParaRPr>
          </a:p>
          <a:p>
            <a:r>
              <a:rPr lang="en-GB" altLang="zh-HK" sz="1600" dirty="0">
                <a:latin typeface="+mn-lt"/>
                <a:cs typeface="Times New Roman" panose="02020603050405020304" pitchFamily="18" charset="0"/>
              </a:rPr>
              <a:t>At least 3 times faster, 85% in common</a:t>
            </a:r>
          </a:p>
          <a:p>
            <a:endParaRPr lang="en-GB" altLang="zh-HK" sz="1600" dirty="0">
              <a:latin typeface="+mn-lt"/>
              <a:cs typeface="Times New Roman" panose="02020603050405020304" pitchFamily="18" charset="0"/>
            </a:endParaRPr>
          </a:p>
          <a:p>
            <a:r>
              <a:rPr lang="en-US" altLang="zh-HK" sz="1600" dirty="0">
                <a:latin typeface="+mn-lt"/>
                <a:cs typeface="Times New Roman" panose="02020603050405020304" pitchFamily="18" charset="0"/>
              </a:rPr>
              <a:t>5 times faster, 95% in common.</a:t>
            </a:r>
            <a:endParaRPr lang="en-GB" altLang="zh-HK" sz="1600" dirty="0">
              <a:latin typeface="+mn-lt"/>
              <a:cs typeface="Times New Roman" panose="02020603050405020304" pitchFamily="18" charset="0"/>
            </a:endParaRPr>
          </a:p>
        </p:txBody>
      </p:sp>
      <p:sp>
        <p:nvSpPr>
          <p:cNvPr id="9" name="Rectangle 8"/>
          <p:cNvSpPr/>
          <p:nvPr/>
        </p:nvSpPr>
        <p:spPr>
          <a:xfrm>
            <a:off x="2477150" y="4584264"/>
            <a:ext cx="6545911" cy="508883"/>
          </a:xfrm>
          <a:prstGeom prst="rect">
            <a:avLst/>
          </a:prstGeom>
          <a:solidFill>
            <a:schemeClr val="bg1">
              <a:lumMod val="75000"/>
              <a:alpha val="8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2"/>
                </a:solidFill>
              </a:rPr>
              <a:t>degree of similarity: defined as the proportion of computational hardware that is common between versions.</a:t>
            </a:r>
          </a:p>
        </p:txBody>
      </p:sp>
      <p:pic>
        <p:nvPicPr>
          <p:cNvPr id="5" name="Picture 4"/>
          <p:cNvPicPr>
            <a:picLocks noChangeAspect="1"/>
          </p:cNvPicPr>
          <p:nvPr/>
        </p:nvPicPr>
        <p:blipFill>
          <a:blip r:embed="rId4"/>
          <a:stretch>
            <a:fillRect/>
          </a:stretch>
        </p:blipFill>
        <p:spPr>
          <a:xfrm>
            <a:off x="2079404" y="186375"/>
            <a:ext cx="3743895" cy="3929542"/>
          </a:xfrm>
          <a:prstGeom prst="rect">
            <a:avLst/>
          </a:prstGeom>
        </p:spPr>
      </p:pic>
    </p:spTree>
    <p:extLst>
      <p:ext uri="{BB962C8B-B14F-4D97-AF65-F5344CB8AC3E}">
        <p14:creationId xmlns:p14="http://schemas.microsoft.com/office/powerpoint/2010/main" val="116964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C2351823-B728-8C41-9A8F-880F28D83AEF}" type="slidenum">
              <a:rPr lang="en-US" smtClean="0"/>
              <a:pPr/>
              <a:t>21</a:t>
            </a:fld>
            <a:endParaRPr lang="en-US" dirty="0"/>
          </a:p>
        </p:txBody>
      </p:sp>
      <p:pic>
        <p:nvPicPr>
          <p:cNvPr id="15" name="Picture 14"/>
          <p:cNvPicPr>
            <a:picLocks noChangeAspect="1"/>
          </p:cNvPicPr>
          <p:nvPr/>
        </p:nvPicPr>
        <p:blipFill>
          <a:blip r:embed="rId3"/>
          <a:stretch>
            <a:fillRect/>
          </a:stretch>
        </p:blipFill>
        <p:spPr>
          <a:xfrm>
            <a:off x="6846009" y="176613"/>
            <a:ext cx="2361600" cy="2486718"/>
          </a:xfrm>
          <a:prstGeom prst="rect">
            <a:avLst/>
          </a:prstGeom>
        </p:spPr>
      </p:pic>
      <p:pic>
        <p:nvPicPr>
          <p:cNvPr id="11" name="Content Placeholder 10"/>
          <p:cNvPicPr>
            <a:picLocks noGrp="1" noChangeAspect="1"/>
          </p:cNvPicPr>
          <p:nvPr>
            <p:ph idx="1"/>
          </p:nvPr>
        </p:nvPicPr>
        <p:blipFill rotWithShape="1">
          <a:blip r:embed="rId4">
            <a:extLst>
              <a:ext uri="{28A0092B-C50C-407E-A947-70E740481C1C}">
                <a14:useLocalDpi xmlns:a14="http://schemas.microsoft.com/office/drawing/2010/main" val="0"/>
              </a:ext>
            </a:extLst>
          </a:blip>
          <a:srcRect t="58231" r="66205"/>
          <a:stretch/>
        </p:blipFill>
        <p:spPr>
          <a:xfrm>
            <a:off x="2263434" y="2664734"/>
            <a:ext cx="2276641" cy="1815118"/>
          </a:xfrm>
        </p:spPr>
      </p:pic>
      <p:sp>
        <p:nvSpPr>
          <p:cNvPr id="2" name="標題 1"/>
          <p:cNvSpPr>
            <a:spLocks noGrp="1"/>
          </p:cNvSpPr>
          <p:nvPr>
            <p:ph type="title"/>
          </p:nvPr>
        </p:nvSpPr>
        <p:spPr/>
        <p:txBody>
          <a:bodyPr/>
          <a:lstStyle/>
          <a:p>
            <a:r>
              <a:rPr lang="en-GB" altLang="zh-HK" dirty="0"/>
              <a:t>Evaluation</a:t>
            </a:r>
            <a:endParaRPr lang="zh-HK" altLang="en-US" dirty="0"/>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8" name="內容版面配置區 2"/>
          <p:cNvSpPr txBox="1">
            <a:spLocks/>
          </p:cNvSpPr>
          <p:nvPr/>
        </p:nvSpPr>
        <p:spPr>
          <a:xfrm>
            <a:off x="253013" y="1502482"/>
            <a:ext cx="1931170" cy="2613435"/>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mn-lt"/>
                <a:ea typeface="+mn-ea"/>
                <a:cs typeface="Arial"/>
              </a:defRPr>
            </a:lvl5pPr>
            <a:lvl6pPr marL="2286000" indent="0" algn="l" defTabSz="457200" rtl="0" eaLnBrk="1" latinLnBrk="0" hangingPunct="1">
              <a:spcBef>
                <a:spcPct val="20000"/>
              </a:spcBef>
              <a:buFont typeface="Arial"/>
              <a:buNone/>
              <a:defRPr sz="14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zh-HK" sz="1600" dirty="0">
                <a:latin typeface="+mn-lt"/>
                <a:cs typeface="Times New Roman" panose="02020603050405020304" pitchFamily="18" charset="0"/>
              </a:rPr>
              <a:t>Compilation time of generated HW is </a:t>
            </a:r>
            <a:r>
              <a:rPr lang="en-GB" altLang="zh-HK" dirty="0">
                <a:latin typeface="+mn-lt"/>
                <a:cs typeface="Times New Roman" panose="02020603050405020304" pitchFamily="18" charset="0"/>
              </a:rPr>
              <a:t>independent</a:t>
            </a:r>
            <a:r>
              <a:rPr lang="en-GB" altLang="zh-HK" sz="1600" dirty="0">
                <a:latin typeface="+mn-lt"/>
                <a:cs typeface="Times New Roman" panose="02020603050405020304" pitchFamily="18" charset="0"/>
              </a:rPr>
              <a:t> of the version counts</a:t>
            </a:r>
          </a:p>
          <a:p>
            <a:endParaRPr lang="en-GB" altLang="zh-HK" sz="1600" dirty="0">
              <a:latin typeface="+mn-lt"/>
              <a:cs typeface="Times New Roman" panose="02020603050405020304" pitchFamily="18" charset="0"/>
            </a:endParaRPr>
          </a:p>
          <a:p>
            <a:r>
              <a:rPr lang="en-GB" altLang="zh-HK" sz="1600" dirty="0">
                <a:latin typeface="+mn-lt"/>
                <a:cs typeface="Times New Roman" panose="02020603050405020304" pitchFamily="18" charset="0"/>
              </a:rPr>
              <a:t>At least 3 times faster, 85% in common</a:t>
            </a:r>
          </a:p>
          <a:p>
            <a:endParaRPr lang="en-GB" altLang="zh-HK" sz="1600" dirty="0">
              <a:latin typeface="+mn-lt"/>
              <a:cs typeface="Times New Roman" panose="02020603050405020304" pitchFamily="18" charset="0"/>
            </a:endParaRPr>
          </a:p>
          <a:p>
            <a:r>
              <a:rPr lang="en-US" altLang="zh-HK" sz="1600" dirty="0">
                <a:latin typeface="+mn-lt"/>
                <a:cs typeface="Times New Roman" panose="02020603050405020304" pitchFamily="18" charset="0"/>
              </a:rPr>
              <a:t>5 times faster, 95% in common</a:t>
            </a:r>
            <a:endParaRPr lang="en-GB" altLang="zh-HK" sz="1600" dirty="0">
              <a:latin typeface="+mn-lt"/>
              <a:cs typeface="Times New Roman" panose="02020603050405020304" pitchFamily="18" charset="0"/>
            </a:endParaRPr>
          </a:p>
        </p:txBody>
      </p:sp>
      <p:sp>
        <p:nvSpPr>
          <p:cNvPr id="9" name="Rectangle 8"/>
          <p:cNvSpPr/>
          <p:nvPr/>
        </p:nvSpPr>
        <p:spPr>
          <a:xfrm>
            <a:off x="2477150" y="4584264"/>
            <a:ext cx="6545911" cy="508883"/>
          </a:xfrm>
          <a:prstGeom prst="rect">
            <a:avLst/>
          </a:prstGeom>
          <a:solidFill>
            <a:schemeClr val="bg1">
              <a:lumMod val="75000"/>
              <a:alpha val="8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2"/>
                </a:solidFill>
              </a:rPr>
              <a:t>degree of similarity: defined as the proportion of computational hardware that is common between versions.</a:t>
            </a:r>
          </a:p>
        </p:txBody>
      </p:sp>
      <p:pic>
        <p:nvPicPr>
          <p:cNvPr id="5" name="Picture 4"/>
          <p:cNvPicPr>
            <a:picLocks noChangeAspect="1"/>
          </p:cNvPicPr>
          <p:nvPr/>
        </p:nvPicPr>
        <p:blipFill>
          <a:blip r:embed="rId5"/>
          <a:stretch>
            <a:fillRect/>
          </a:stretch>
        </p:blipFill>
        <p:spPr>
          <a:xfrm>
            <a:off x="2177063" y="186375"/>
            <a:ext cx="2363012" cy="2480186"/>
          </a:xfrm>
          <a:prstGeom prst="rect">
            <a:avLst/>
          </a:prstGeom>
        </p:spPr>
      </p:pic>
      <p:pic>
        <p:nvPicPr>
          <p:cNvPr id="13" name="Picture 12"/>
          <p:cNvPicPr>
            <a:picLocks noChangeAspect="1"/>
          </p:cNvPicPr>
          <p:nvPr/>
        </p:nvPicPr>
        <p:blipFill>
          <a:blip r:embed="rId6"/>
          <a:stretch>
            <a:fillRect/>
          </a:stretch>
        </p:blipFill>
        <p:spPr>
          <a:xfrm>
            <a:off x="4480493" y="186375"/>
            <a:ext cx="2362258" cy="2455200"/>
          </a:xfrm>
          <a:prstGeom prst="rect">
            <a:avLst/>
          </a:prstGeom>
        </p:spPr>
      </p:pic>
      <p:pic>
        <p:nvPicPr>
          <p:cNvPr id="17" name="Content Placeholder 10"/>
          <p:cNvPicPr>
            <a:picLocks noChangeAspect="1"/>
          </p:cNvPicPr>
          <p:nvPr/>
        </p:nvPicPr>
        <p:blipFill rotWithShape="1">
          <a:blip r:embed="rId4">
            <a:extLst>
              <a:ext uri="{28A0092B-C50C-407E-A947-70E740481C1C}">
                <a14:useLocalDpi xmlns:a14="http://schemas.microsoft.com/office/drawing/2010/main" val="0"/>
              </a:ext>
            </a:extLst>
          </a:blip>
          <a:srcRect l="33795" t="60094" r="32923"/>
          <a:stretch/>
        </p:blipFill>
        <p:spPr>
          <a:xfrm>
            <a:off x="4629062" y="2741681"/>
            <a:ext cx="2242085" cy="1734144"/>
          </a:xfrm>
          <a:prstGeom prst="rect">
            <a:avLst/>
          </a:prstGeom>
        </p:spPr>
      </p:pic>
      <p:pic>
        <p:nvPicPr>
          <p:cNvPr id="18" name="Content Placeholder 10"/>
          <p:cNvPicPr>
            <a:picLocks noChangeAspect="1"/>
          </p:cNvPicPr>
          <p:nvPr/>
        </p:nvPicPr>
        <p:blipFill rotWithShape="1">
          <a:blip r:embed="rId4">
            <a:extLst>
              <a:ext uri="{28A0092B-C50C-407E-A947-70E740481C1C}">
                <a14:useLocalDpi xmlns:a14="http://schemas.microsoft.com/office/drawing/2010/main" val="0"/>
              </a:ext>
            </a:extLst>
          </a:blip>
          <a:srcRect l="68824" t="60094"/>
          <a:stretch/>
        </p:blipFill>
        <p:spPr>
          <a:xfrm>
            <a:off x="7088468" y="2741681"/>
            <a:ext cx="2100201" cy="1734144"/>
          </a:xfrm>
          <a:prstGeom prst="rect">
            <a:avLst/>
          </a:prstGeom>
        </p:spPr>
      </p:pic>
    </p:spTree>
    <p:extLst>
      <p:ext uri="{BB962C8B-B14F-4D97-AF65-F5344CB8AC3E}">
        <p14:creationId xmlns:p14="http://schemas.microsoft.com/office/powerpoint/2010/main" val="217079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4133" y="459629"/>
            <a:ext cx="8229600" cy="380667"/>
          </a:xfrm>
        </p:spPr>
        <p:txBody>
          <a:bodyPr/>
          <a:lstStyle/>
          <a:p>
            <a:r>
              <a:rPr lang="en-US" altLang="zh-HK" dirty="0"/>
              <a:t>Summary: ADAM</a:t>
            </a:r>
            <a:endParaRPr lang="zh-HK" altLang="en-US" dirty="0"/>
          </a:p>
        </p:txBody>
      </p:sp>
      <p:sp>
        <p:nvSpPr>
          <p:cNvPr id="3" name="內容版面配置區 2"/>
          <p:cNvSpPr>
            <a:spLocks noGrp="1"/>
          </p:cNvSpPr>
          <p:nvPr>
            <p:ph idx="1"/>
          </p:nvPr>
        </p:nvSpPr>
        <p:spPr>
          <a:xfrm>
            <a:off x="293193" y="1130321"/>
            <a:ext cx="8619988" cy="3936850"/>
          </a:xfrm>
        </p:spPr>
        <p:txBody>
          <a:bodyPr/>
          <a:lstStyle/>
          <a:p>
            <a:r>
              <a:rPr lang="en-US" altLang="zh-HK" dirty="0"/>
              <a:t>Automatic merging of multiple designs into a single implementation</a:t>
            </a:r>
          </a:p>
          <a:p>
            <a:r>
              <a:rPr lang="en-US" altLang="zh-HK" dirty="0"/>
              <a:t>Perform merging and </a:t>
            </a:r>
            <a:r>
              <a:rPr lang="en-US" altLang="zh-HK" dirty="0" smtClean="0"/>
              <a:t>generate </a:t>
            </a:r>
            <a:r>
              <a:rPr lang="en-US" altLang="zh-HK" dirty="0"/>
              <a:t>a final hardware design in linear time</a:t>
            </a:r>
          </a:p>
          <a:p>
            <a:r>
              <a:rPr lang="en-US" altLang="zh-HK" dirty="0"/>
              <a:t>Compilation time for binomial filters:            </a:t>
            </a:r>
          </a:p>
          <a:p>
            <a:pPr lvl="1"/>
            <a:r>
              <a:rPr lang="en-US" altLang="zh-HK" dirty="0"/>
              <a:t>1 hour to 10 minutes</a:t>
            </a:r>
            <a:endParaRPr lang="zh-HK" altLang="en-US" dirty="0"/>
          </a:p>
          <a:p>
            <a:endParaRPr lang="en-US" altLang="zh-HK" dirty="0"/>
          </a:p>
          <a:p>
            <a:r>
              <a:rPr lang="en-US" altLang="zh-HK" dirty="0"/>
              <a:t>Future Work</a:t>
            </a:r>
          </a:p>
          <a:p>
            <a:pPr lvl="1"/>
            <a:r>
              <a:rPr lang="en-US" altLang="zh-HK" dirty="0"/>
              <a:t>More benchmarks: </a:t>
            </a:r>
            <a:r>
              <a:rPr lang="en-US" altLang="zh-HK" dirty="0" smtClean="0"/>
              <a:t>e.g. </a:t>
            </a:r>
            <a:r>
              <a:rPr lang="en-US" altLang="zh-HK" dirty="0"/>
              <a:t>climate modelling, genomics, machine learning</a:t>
            </a:r>
          </a:p>
          <a:p>
            <a:pPr lvl="1"/>
            <a:r>
              <a:rPr lang="en-US" dirty="0"/>
              <a:t>Integrate with design automation flow</a:t>
            </a:r>
          </a:p>
          <a:p>
            <a:pPr lvl="1"/>
            <a:r>
              <a:rPr lang="en-US" dirty="0"/>
              <a:t>Domain-specific and platform-specific optimization</a:t>
            </a:r>
          </a:p>
          <a:p>
            <a:pPr lvl="1"/>
            <a:r>
              <a:rPr lang="en-US" dirty="0"/>
              <a:t>Trade-off between compute and interconnect resources sharing</a:t>
            </a:r>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22</a:t>
            </a:fld>
            <a:endParaRPr lang="en-US" dirty="0"/>
          </a:p>
        </p:txBody>
      </p:sp>
    </p:spTree>
    <p:extLst>
      <p:ext uri="{BB962C8B-B14F-4D97-AF65-F5344CB8AC3E}">
        <p14:creationId xmlns:p14="http://schemas.microsoft.com/office/powerpoint/2010/main" val="356071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4133" y="459629"/>
            <a:ext cx="8229600" cy="380667"/>
          </a:xfrm>
        </p:spPr>
        <p:txBody>
          <a:bodyPr/>
          <a:lstStyle/>
          <a:p>
            <a:r>
              <a:rPr lang="en-US" altLang="zh-HK" dirty="0"/>
              <a:t>Challenges</a:t>
            </a:r>
            <a:endParaRPr lang="zh-HK" altLang="en-US" dirty="0"/>
          </a:p>
        </p:txBody>
      </p:sp>
      <p:sp>
        <p:nvSpPr>
          <p:cNvPr id="3" name="內容版面配置區 2"/>
          <p:cNvSpPr>
            <a:spLocks noGrp="1"/>
          </p:cNvSpPr>
          <p:nvPr>
            <p:ph idx="1"/>
          </p:nvPr>
        </p:nvSpPr>
        <p:spPr>
          <a:xfrm>
            <a:off x="151150" y="1295550"/>
            <a:ext cx="4207707" cy="3455217"/>
          </a:xfrm>
        </p:spPr>
        <p:txBody>
          <a:bodyPr/>
          <a:lstStyle/>
          <a:p>
            <a:r>
              <a:rPr lang="en-US" altLang="zh-HK" dirty="0"/>
              <a:t>Automatic merging of multiple design versions/commits into a single hardware implementation</a:t>
            </a:r>
          </a:p>
          <a:p>
            <a:endParaRPr lang="en-US" altLang="zh-HK" dirty="0"/>
          </a:p>
          <a:p>
            <a:r>
              <a:rPr lang="en-US" altLang="zh-HK" dirty="0"/>
              <a:t>Identify common computational kernels between versions</a:t>
            </a:r>
          </a:p>
          <a:p>
            <a:endParaRPr lang="en-US" altLang="zh-HK" dirty="0"/>
          </a:p>
          <a:p>
            <a:r>
              <a:rPr lang="en-US" altLang="zh-HK" dirty="0"/>
              <a:t>Perform merging and generating a final hardware design in linear time</a:t>
            </a:r>
          </a:p>
          <a:p>
            <a:endParaRPr lang="en-US" altLang="zh-HK" dirty="0"/>
          </a:p>
          <a:p>
            <a:r>
              <a:rPr lang="en-US" altLang="zh-HK" dirty="0">
                <a:solidFill>
                  <a:srgbClr val="C00000"/>
                </a:solidFill>
              </a:rPr>
              <a:t>Reduce compilation time significantly</a:t>
            </a:r>
          </a:p>
          <a:p>
            <a:endParaRPr lang="zh-HK" altLang="en-US" dirty="0">
              <a:solidFill>
                <a:srgbClr val="C00000"/>
              </a:solidFill>
            </a:endParaRPr>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3</a:t>
            </a:fld>
            <a:endParaRPr lang="en-US" dirty="0"/>
          </a:p>
        </p:txBody>
      </p:sp>
      <p:pic>
        <p:nvPicPr>
          <p:cNvPr id="4" name="Picture 3"/>
          <p:cNvPicPr>
            <a:picLocks noChangeAspect="1"/>
          </p:cNvPicPr>
          <p:nvPr/>
        </p:nvPicPr>
        <p:blipFill>
          <a:blip r:embed="rId3"/>
          <a:stretch>
            <a:fillRect/>
          </a:stretch>
        </p:blipFill>
        <p:spPr>
          <a:xfrm>
            <a:off x="4120347" y="98734"/>
            <a:ext cx="5017158" cy="5017158"/>
          </a:xfrm>
          <a:prstGeom prst="rect">
            <a:avLst/>
          </a:prstGeom>
        </p:spPr>
      </p:pic>
    </p:spTree>
    <p:extLst>
      <p:ext uri="{BB962C8B-B14F-4D97-AF65-F5344CB8AC3E}">
        <p14:creationId xmlns:p14="http://schemas.microsoft.com/office/powerpoint/2010/main" val="176909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t>
            </a:r>
          </a:p>
        </p:txBody>
      </p:sp>
      <p:sp>
        <p:nvSpPr>
          <p:cNvPr id="4" name="Slide Number Placeholder 3"/>
          <p:cNvSpPr>
            <a:spLocks noGrp="1"/>
          </p:cNvSpPr>
          <p:nvPr>
            <p:ph type="sldNum" sz="quarter" idx="10"/>
          </p:nvPr>
        </p:nvSpPr>
        <p:spPr/>
        <p:txBody>
          <a:bodyPr/>
          <a:lstStyle/>
          <a:p>
            <a:fld id="{C2351823-B728-8C41-9A8F-880F28D83AEF}" type="slidenum">
              <a:rPr lang="en-US" smtClean="0"/>
              <a:pPr/>
              <a:t>4</a:t>
            </a:fld>
            <a:endParaRPr lang="en-US" dirty="0"/>
          </a:p>
        </p:txBody>
      </p:sp>
      <p:sp>
        <p:nvSpPr>
          <p:cNvPr id="5" name="內容版面配置區 2"/>
          <p:cNvSpPr txBox="1">
            <a:spLocks/>
          </p:cNvSpPr>
          <p:nvPr/>
        </p:nvSpPr>
        <p:spPr>
          <a:xfrm>
            <a:off x="457200" y="1138495"/>
            <a:ext cx="8229600" cy="2613435"/>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mn-lt"/>
                <a:ea typeface="+mn-ea"/>
                <a:cs typeface="Arial"/>
              </a:defRPr>
            </a:lvl5pPr>
            <a:lvl6pPr marL="2286000" indent="0" algn="l" defTabSz="457200" rtl="0" eaLnBrk="1" latinLnBrk="0" hangingPunct="1">
              <a:spcBef>
                <a:spcPct val="20000"/>
              </a:spcBef>
              <a:buFont typeface="Arial"/>
              <a:buNone/>
              <a:defRPr sz="14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Novel </a:t>
            </a:r>
            <a:r>
              <a:rPr lang="en-US" dirty="0">
                <a:solidFill>
                  <a:srgbClr val="C00000"/>
                </a:solidFill>
              </a:rPr>
              <a:t>approximate MCS detection algorithm </a:t>
            </a:r>
          </a:p>
          <a:p>
            <a:pPr lvl="1"/>
            <a:r>
              <a:rPr lang="en-US" dirty="0"/>
              <a:t>Detect common subgraphs in multiple graphs</a:t>
            </a:r>
          </a:p>
          <a:p>
            <a:pPr lvl="1"/>
            <a:r>
              <a:rPr lang="en-US" dirty="0"/>
              <a:t>Linear time complexity</a:t>
            </a:r>
          </a:p>
          <a:p>
            <a:pPr lvl="1"/>
            <a:r>
              <a:rPr lang="en-US" dirty="0"/>
              <a:t>Merge signals with different </a:t>
            </a:r>
            <a:r>
              <a:rPr lang="en-US" dirty="0" err="1"/>
              <a:t>bitwidths</a:t>
            </a:r>
            <a:endParaRPr lang="en-US" dirty="0"/>
          </a:p>
          <a:p>
            <a:endParaRPr lang="en-US" dirty="0"/>
          </a:p>
          <a:p>
            <a:r>
              <a:rPr lang="en-US" dirty="0">
                <a:solidFill>
                  <a:srgbClr val="C00000"/>
                </a:solidFill>
              </a:rPr>
              <a:t>Prototype tool </a:t>
            </a:r>
            <a:r>
              <a:rPr lang="en-US" dirty="0"/>
              <a:t>implementing MCS algorithm</a:t>
            </a:r>
          </a:p>
          <a:p>
            <a:pPr lvl="1"/>
            <a:r>
              <a:rPr lang="en-US" dirty="0"/>
              <a:t>Generates control to enable selection of each version at runtime</a:t>
            </a:r>
          </a:p>
          <a:p>
            <a:pPr lvl="1"/>
            <a:endParaRPr lang="en-US" dirty="0"/>
          </a:p>
          <a:p>
            <a:r>
              <a:rPr lang="en-US" dirty="0"/>
              <a:t>Evaluation of approach</a:t>
            </a:r>
          </a:p>
          <a:p>
            <a:pPr lvl="1"/>
            <a:r>
              <a:rPr lang="en-US" dirty="0" smtClean="0"/>
              <a:t>Analyze </a:t>
            </a:r>
            <a:r>
              <a:rPr lang="en-US" dirty="0">
                <a:solidFill>
                  <a:srgbClr val="C00000"/>
                </a:solidFill>
              </a:rPr>
              <a:t>compilation time vs degree of similarity: </a:t>
            </a:r>
            <a:r>
              <a:rPr lang="en-US" dirty="0"/>
              <a:t>optimized parameters</a:t>
            </a:r>
          </a:p>
          <a:p>
            <a:pPr lvl="1"/>
            <a:r>
              <a:rPr lang="en-US" dirty="0"/>
              <a:t>Tuning of binomial filters: one hour to 10 minutes </a:t>
            </a:r>
          </a:p>
        </p:txBody>
      </p:sp>
    </p:spTree>
    <p:extLst>
      <p:ext uri="{BB962C8B-B14F-4D97-AF65-F5344CB8AC3E}">
        <p14:creationId xmlns:p14="http://schemas.microsoft.com/office/powerpoint/2010/main" val="186566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4137" y="4580505"/>
            <a:ext cx="2049864" cy="527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標題 1"/>
          <p:cNvSpPr>
            <a:spLocks noGrp="1"/>
          </p:cNvSpPr>
          <p:nvPr>
            <p:ph type="title"/>
          </p:nvPr>
        </p:nvSpPr>
        <p:spPr/>
        <p:txBody>
          <a:bodyPr/>
          <a:lstStyle/>
          <a:p>
            <a:r>
              <a:rPr lang="en-US" altLang="zh-HK" dirty="0"/>
              <a:t>ADAM: Our Approach</a:t>
            </a:r>
            <a:endParaRPr lang="zh-HK" altLang="en-US" dirty="0"/>
          </a:p>
        </p:txBody>
      </p:sp>
      <p:sp>
        <p:nvSpPr>
          <p:cNvPr id="3" name="內容版面配置區 2"/>
          <p:cNvSpPr>
            <a:spLocks noGrp="1"/>
          </p:cNvSpPr>
          <p:nvPr>
            <p:ph idx="1"/>
          </p:nvPr>
        </p:nvSpPr>
        <p:spPr>
          <a:xfrm>
            <a:off x="457200" y="1759936"/>
            <a:ext cx="3825089" cy="2613435"/>
          </a:xfrm>
        </p:spPr>
        <p:txBody>
          <a:bodyPr/>
          <a:lstStyle/>
          <a:p>
            <a:r>
              <a:rPr lang="en-GB" altLang="zh-HK" dirty="0">
                <a:solidFill>
                  <a:srgbClr val="C00000"/>
                </a:solidFill>
              </a:rPr>
              <a:t>ADAM</a:t>
            </a:r>
            <a:r>
              <a:rPr lang="en-GB" altLang="zh-HK" dirty="0"/>
              <a:t>, an </a:t>
            </a:r>
            <a:r>
              <a:rPr lang="en-GB" altLang="zh-HK" dirty="0">
                <a:solidFill>
                  <a:srgbClr val="C00000"/>
                </a:solidFill>
              </a:rPr>
              <a:t>A</a:t>
            </a:r>
            <a:r>
              <a:rPr lang="en-GB" altLang="zh-HK" dirty="0"/>
              <a:t>utomated </a:t>
            </a:r>
            <a:r>
              <a:rPr lang="en-GB" altLang="zh-HK" dirty="0">
                <a:solidFill>
                  <a:srgbClr val="C00000"/>
                </a:solidFill>
              </a:rPr>
              <a:t>D</a:t>
            </a:r>
            <a:r>
              <a:rPr lang="en-GB" altLang="zh-HK" dirty="0"/>
              <a:t>esign </a:t>
            </a:r>
            <a:r>
              <a:rPr lang="en-GB" altLang="zh-HK" dirty="0">
                <a:solidFill>
                  <a:srgbClr val="C00000"/>
                </a:solidFill>
              </a:rPr>
              <a:t>A</a:t>
            </a:r>
            <a:r>
              <a:rPr lang="en-GB" altLang="zh-HK" dirty="0"/>
              <a:t>nalysis and </a:t>
            </a:r>
            <a:r>
              <a:rPr lang="en-GB" altLang="zh-HK" dirty="0">
                <a:solidFill>
                  <a:srgbClr val="C00000"/>
                </a:solidFill>
              </a:rPr>
              <a:t>M</a:t>
            </a:r>
            <a:r>
              <a:rPr lang="en-GB" altLang="zh-HK" dirty="0"/>
              <a:t>erging approach</a:t>
            </a:r>
            <a:endParaRPr lang="zh-HK" altLang="en-US" sz="1600" dirty="0"/>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5</a:t>
            </a:fld>
            <a:endParaRPr lang="en-US" dirty="0"/>
          </a:p>
        </p:txBody>
      </p:sp>
      <p:pic>
        <p:nvPicPr>
          <p:cNvPr id="2048" name="Picture 2047"/>
          <p:cNvPicPr>
            <a:picLocks noChangeAspect="1"/>
          </p:cNvPicPr>
          <p:nvPr/>
        </p:nvPicPr>
        <p:blipFill>
          <a:blip r:embed="rId3"/>
          <a:stretch>
            <a:fillRect/>
          </a:stretch>
        </p:blipFill>
        <p:spPr>
          <a:xfrm>
            <a:off x="4579708" y="-44390"/>
            <a:ext cx="4114800" cy="5127761"/>
          </a:xfrm>
          <a:prstGeom prst="rect">
            <a:avLst/>
          </a:prstGeom>
        </p:spPr>
      </p:pic>
    </p:spTree>
    <p:extLst>
      <p:ext uri="{BB962C8B-B14F-4D97-AF65-F5344CB8AC3E}">
        <p14:creationId xmlns:p14="http://schemas.microsoft.com/office/powerpoint/2010/main" val="49075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ADAM: Maximum Common Subgraph (MCS) detection</a:t>
            </a:r>
            <a:endParaRPr lang="zh-HK" altLang="en-US" dirty="0"/>
          </a:p>
        </p:txBody>
      </p:sp>
      <p:sp>
        <p:nvSpPr>
          <p:cNvPr id="3" name="內容版面配置區 2"/>
          <p:cNvSpPr>
            <a:spLocks noGrp="1"/>
          </p:cNvSpPr>
          <p:nvPr>
            <p:ph idx="1"/>
          </p:nvPr>
        </p:nvSpPr>
        <p:spPr>
          <a:xfrm>
            <a:off x="457200" y="1138495"/>
            <a:ext cx="8229600" cy="2613435"/>
          </a:xfrm>
        </p:spPr>
        <p:txBody>
          <a:bodyPr/>
          <a:lstStyle/>
          <a:p>
            <a:r>
              <a:rPr lang="en-US" altLang="zh-HK" dirty="0"/>
              <a:t>Rutgers et al [37]: find MCS set between two dataflow graphs </a:t>
            </a:r>
            <a:r>
              <a:rPr lang="en-GB" altLang="zh-HK" i="1" dirty="0">
                <a:latin typeface="Times New Roman" panose="02020603050405020304" pitchFamily="18" charset="0"/>
                <a:cs typeface="Times New Roman" panose="02020603050405020304" pitchFamily="18" charset="0"/>
              </a:rPr>
              <a:t>G</a:t>
            </a:r>
            <a:r>
              <a:rPr lang="en-GB" altLang="zh-HK" i="1" baseline="-25000" dirty="0">
                <a:latin typeface="Times New Roman" panose="02020603050405020304" pitchFamily="18" charset="0"/>
                <a:cs typeface="Times New Roman" panose="02020603050405020304" pitchFamily="18" charset="0"/>
              </a:rPr>
              <a:t>a</a:t>
            </a:r>
            <a:r>
              <a:rPr lang="en-US" altLang="zh-HK" dirty="0"/>
              <a:t> and </a:t>
            </a:r>
            <a:r>
              <a:rPr lang="en-GB" altLang="zh-HK" i="1" dirty="0">
                <a:latin typeface="Times New Roman" panose="02020603050405020304" pitchFamily="18" charset="0"/>
                <a:cs typeface="Times New Roman" panose="02020603050405020304" pitchFamily="18" charset="0"/>
              </a:rPr>
              <a:t>G</a:t>
            </a:r>
            <a:r>
              <a:rPr lang="en-GB" altLang="zh-HK" i="1" baseline="-25000" dirty="0">
                <a:latin typeface="Times New Roman" panose="02020603050405020304" pitchFamily="18" charset="0"/>
                <a:cs typeface="Times New Roman" panose="02020603050405020304" pitchFamily="18" charset="0"/>
              </a:rPr>
              <a:t>b</a:t>
            </a:r>
            <a:r>
              <a:rPr lang="en-US" altLang="zh-HK" dirty="0"/>
              <a:t>.</a:t>
            </a:r>
          </a:p>
          <a:p>
            <a:pPr lvl="1"/>
            <a:r>
              <a:rPr lang="en-US" altLang="zh-HK" dirty="0"/>
              <a:t>Best-first search algorithm with multiple rounds of search</a:t>
            </a:r>
          </a:p>
          <a:p>
            <a:pPr lvl="1"/>
            <a:r>
              <a:rPr lang="en-GB" altLang="zh-HK" dirty="0"/>
              <a:t>Each round of search: </a:t>
            </a:r>
          </a:p>
          <a:p>
            <a:pPr lvl="2"/>
            <a:r>
              <a:rPr lang="en-GB" altLang="zh-HK" sz="1800" dirty="0"/>
              <a:t>A vertex </a:t>
            </a:r>
            <a:r>
              <a:rPr lang="en-GB" altLang="zh-HK" sz="1800" i="1" dirty="0">
                <a:latin typeface="Times New Roman" panose="02020603050405020304" pitchFamily="18" charset="0"/>
                <a:cs typeface="Times New Roman" panose="02020603050405020304" pitchFamily="18" charset="0"/>
              </a:rPr>
              <a:t>v</a:t>
            </a:r>
            <a:r>
              <a:rPr lang="en-GB" altLang="zh-HK" sz="1800" i="1" baseline="-25000" dirty="0">
                <a:latin typeface="Times New Roman" panose="02020603050405020304" pitchFamily="18" charset="0"/>
                <a:cs typeface="Times New Roman" panose="02020603050405020304" pitchFamily="18" charset="0"/>
              </a:rPr>
              <a:t>a</a:t>
            </a:r>
            <a:r>
              <a:rPr lang="en-GB" altLang="zh-HK" sz="1800" dirty="0"/>
              <a:t> is heuristically </a:t>
            </a:r>
            <a:r>
              <a:rPr lang="en-GB" altLang="zh-HK" sz="1800" dirty="0" smtClean="0"/>
              <a:t>chosen to </a:t>
            </a:r>
            <a:r>
              <a:rPr lang="en-GB" altLang="zh-HK" sz="1800" dirty="0"/>
              <a:t>find a vertex </a:t>
            </a:r>
            <a:r>
              <a:rPr lang="en-GB" altLang="zh-HK" sz="1800" i="1" dirty="0">
                <a:latin typeface="Times New Roman" panose="02020603050405020304" pitchFamily="18" charset="0"/>
                <a:cs typeface="Times New Roman" panose="02020603050405020304" pitchFamily="18" charset="0"/>
              </a:rPr>
              <a:t>v</a:t>
            </a:r>
            <a:r>
              <a:rPr lang="en-GB" altLang="zh-HK" sz="1800" i="1" baseline="-25000" dirty="0">
                <a:latin typeface="Times New Roman" panose="02020603050405020304" pitchFamily="18" charset="0"/>
                <a:cs typeface="Times New Roman" panose="02020603050405020304" pitchFamily="18" charset="0"/>
              </a:rPr>
              <a:t>b</a:t>
            </a:r>
            <a:r>
              <a:rPr lang="en-GB" altLang="zh-HK" sz="1800" dirty="0"/>
              <a:t>, forming mapping</a:t>
            </a:r>
            <a:r>
              <a:rPr lang="en-GB" altLang="zh-HK" sz="1800" i="1" dirty="0">
                <a:latin typeface="Times New Roman" panose="02020603050405020304" pitchFamily="18" charset="0"/>
                <a:cs typeface="Times New Roman" panose="02020603050405020304" pitchFamily="18" charset="0"/>
              </a:rPr>
              <a:t> M</a:t>
            </a:r>
            <a:r>
              <a:rPr lang="en-GB" altLang="zh-HK" sz="1800" i="1" baseline="-25000" dirty="0">
                <a:latin typeface="Times New Roman" panose="02020603050405020304" pitchFamily="18" charset="0"/>
                <a:cs typeface="Times New Roman" panose="02020603050405020304" pitchFamily="18" charset="0"/>
              </a:rPr>
              <a:t>ab</a:t>
            </a:r>
            <a:endParaRPr lang="en-GB" altLang="zh-HK" sz="1800" dirty="0"/>
          </a:p>
          <a:p>
            <a:endParaRPr lang="en-US" altLang="zh-HK" dirty="0"/>
          </a:p>
          <a:p>
            <a:r>
              <a:rPr lang="en-US" altLang="zh-HK" dirty="0"/>
              <a:t>Heuristic:</a:t>
            </a:r>
            <a:endParaRPr lang="en-GB" altLang="zh-HK" dirty="0"/>
          </a:p>
          <a:p>
            <a:pPr lvl="1"/>
            <a:r>
              <a:rPr lang="en-GB" altLang="zh-HK" dirty="0"/>
              <a:t>Selection of </a:t>
            </a:r>
            <a:r>
              <a:rPr lang="en-GB" altLang="zh-HK" i="1" dirty="0" err="1">
                <a:latin typeface="Times New Roman" panose="02020603050405020304" pitchFamily="18" charset="0"/>
                <a:cs typeface="Times New Roman" panose="02020603050405020304" pitchFamily="18" charset="0"/>
              </a:rPr>
              <a:t>v</a:t>
            </a:r>
            <a:r>
              <a:rPr lang="en-GB" altLang="zh-HK" i="1" baseline="-25000" dirty="0" err="1">
                <a:latin typeface="Times New Roman" panose="02020603050405020304" pitchFamily="18" charset="0"/>
                <a:cs typeface="Times New Roman" panose="02020603050405020304" pitchFamily="18" charset="0"/>
              </a:rPr>
              <a:t>b</a:t>
            </a:r>
            <a:r>
              <a:rPr lang="en-GB" altLang="zh-HK" i="1" baseline="-25000" dirty="0">
                <a:latin typeface="Times New Roman" panose="02020603050405020304" pitchFamily="18" charset="0"/>
                <a:cs typeface="Times New Roman" panose="02020603050405020304" pitchFamily="18" charset="0"/>
              </a:rPr>
              <a:t> </a:t>
            </a:r>
            <a:r>
              <a:rPr lang="en-GB" altLang="zh-HK" dirty="0"/>
              <a:t>depends on similarities of </a:t>
            </a:r>
            <a:r>
              <a:rPr lang="en-GB" altLang="zh-HK" i="1" dirty="0" err="1">
                <a:latin typeface="Times New Roman" panose="02020603050405020304" pitchFamily="18" charset="0"/>
                <a:cs typeface="Times New Roman" panose="02020603050405020304" pitchFamily="18" charset="0"/>
              </a:rPr>
              <a:t>v</a:t>
            </a:r>
            <a:r>
              <a:rPr lang="en-GB" altLang="zh-HK" i="1" baseline="-25000" dirty="0" err="1">
                <a:latin typeface="Times New Roman" panose="02020603050405020304" pitchFamily="18" charset="0"/>
                <a:cs typeface="Times New Roman" panose="02020603050405020304" pitchFamily="18" charset="0"/>
              </a:rPr>
              <a:t>a</a:t>
            </a:r>
            <a:r>
              <a:rPr lang="en-GB" altLang="zh-HK" dirty="0"/>
              <a:t> and </a:t>
            </a:r>
            <a:r>
              <a:rPr lang="en-GB" altLang="zh-HK" i="1" dirty="0" err="1">
                <a:latin typeface="Times New Roman" panose="02020603050405020304" pitchFamily="18" charset="0"/>
                <a:cs typeface="Times New Roman" panose="02020603050405020304" pitchFamily="18" charset="0"/>
              </a:rPr>
              <a:t>v</a:t>
            </a:r>
            <a:r>
              <a:rPr lang="en-GB" altLang="zh-HK" i="1" baseline="-25000" dirty="0" err="1">
                <a:latin typeface="Times New Roman" panose="02020603050405020304" pitchFamily="18" charset="0"/>
                <a:cs typeface="Times New Roman" panose="02020603050405020304" pitchFamily="18" charset="0"/>
              </a:rPr>
              <a:t>b</a:t>
            </a:r>
            <a:r>
              <a:rPr lang="en-GB" altLang="zh-HK" dirty="0"/>
              <a:t> neighbours</a:t>
            </a:r>
          </a:p>
          <a:p>
            <a:pPr lvl="1"/>
            <a:r>
              <a:rPr lang="en-GB" altLang="zh-HK" dirty="0"/>
              <a:t>Vertices in </a:t>
            </a:r>
            <a:r>
              <a:rPr lang="en-GB" altLang="zh-HK" i="1" dirty="0">
                <a:latin typeface="Times New Roman" panose="02020603050405020304" pitchFamily="18" charset="0"/>
                <a:cs typeface="Times New Roman" panose="02020603050405020304" pitchFamily="18" charset="0"/>
              </a:rPr>
              <a:t>V</a:t>
            </a:r>
            <a:r>
              <a:rPr lang="en-GB" altLang="zh-HK" i="1" baseline="-25000" dirty="0">
                <a:latin typeface="Times New Roman" panose="02020603050405020304" pitchFamily="18" charset="0"/>
                <a:cs typeface="Times New Roman" panose="02020603050405020304" pitchFamily="18" charset="0"/>
              </a:rPr>
              <a:t>a</a:t>
            </a:r>
            <a:r>
              <a:rPr lang="en-GB" altLang="zh-HK" dirty="0"/>
              <a:t> with fewer possible mapping candidates in </a:t>
            </a:r>
            <a:r>
              <a:rPr lang="en-GB" altLang="zh-HK" i="1" dirty="0" err="1">
                <a:latin typeface="Times New Roman" panose="02020603050405020304" pitchFamily="18" charset="0"/>
                <a:cs typeface="Times New Roman" panose="02020603050405020304" pitchFamily="18" charset="0"/>
              </a:rPr>
              <a:t>V</a:t>
            </a:r>
            <a:r>
              <a:rPr lang="en-GB" altLang="zh-HK" i="1" baseline="-25000" dirty="0" err="1">
                <a:latin typeface="Times New Roman" panose="02020603050405020304" pitchFamily="18" charset="0"/>
                <a:cs typeface="Times New Roman" panose="02020603050405020304" pitchFamily="18" charset="0"/>
              </a:rPr>
              <a:t>b</a:t>
            </a:r>
            <a:r>
              <a:rPr lang="en-GB" altLang="zh-HK" dirty="0"/>
              <a:t>: handled first</a:t>
            </a:r>
          </a:p>
          <a:p>
            <a:pPr lvl="1"/>
            <a:r>
              <a:rPr lang="en-GB" altLang="zh-HK" dirty="0"/>
              <a:t>When a round of search completes, vertex </a:t>
            </a:r>
            <a:r>
              <a:rPr lang="en-GB" altLang="zh-HK" i="1" dirty="0" err="1">
                <a:latin typeface="Times New Roman" panose="02020603050405020304" pitchFamily="18" charset="0"/>
                <a:cs typeface="Times New Roman" panose="02020603050405020304" pitchFamily="18" charset="0"/>
              </a:rPr>
              <a:t>v</a:t>
            </a:r>
            <a:r>
              <a:rPr lang="en-GB" altLang="zh-HK" i="1" baseline="-25000" dirty="0" err="1">
                <a:latin typeface="Times New Roman" panose="02020603050405020304" pitchFamily="18" charset="0"/>
                <a:cs typeface="Times New Roman" panose="02020603050405020304" pitchFamily="18" charset="0"/>
              </a:rPr>
              <a:t>a</a:t>
            </a:r>
            <a:r>
              <a:rPr lang="en-GB" altLang="zh-HK" dirty="0"/>
              <a:t> will not be selected again</a:t>
            </a:r>
          </a:p>
          <a:p>
            <a:pPr lvl="2"/>
            <a:endParaRPr lang="en-US" altLang="zh-HK" sz="1800" dirty="0"/>
          </a:p>
          <a:p>
            <a:pPr lvl="2"/>
            <a:endParaRPr lang="zh-HK" altLang="en-US" dirty="0"/>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6</a:t>
            </a:fld>
            <a:endParaRPr lang="en-US" dirty="0"/>
          </a:p>
        </p:txBody>
      </p:sp>
      <p:sp>
        <p:nvSpPr>
          <p:cNvPr id="9" name="Footer Placeholder 4"/>
          <p:cNvSpPr txBox="1">
            <a:spLocks/>
          </p:cNvSpPr>
          <p:nvPr/>
        </p:nvSpPr>
        <p:spPr>
          <a:xfrm>
            <a:off x="1" y="4789051"/>
            <a:ext cx="7154425"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dirty="0">
                <a:solidFill>
                  <a:prstClr val="black"/>
                </a:solidFill>
                <a:latin typeface="Calibri" panose="020F0502020204030204"/>
              </a:rPr>
              <a:t>[37]	</a:t>
            </a:r>
            <a:r>
              <a:rPr lang="en-GB" sz="800" dirty="0">
                <a:solidFill>
                  <a:prstClr val="black"/>
                </a:solidFill>
                <a:latin typeface="Calibri" panose="020F0502020204030204"/>
              </a:rPr>
              <a:t>J. H. Rutgers et al. 2010. An Approximate Maximum Common Subgraph Algorithm for Large Digital Circuits. In 13th Euromicro Conference on Digital System Design: Architectures, Methods and Tools. 699–705.</a:t>
            </a:r>
            <a:endParaRPr lang="en-US" sz="800" dirty="0">
              <a:solidFill>
                <a:prstClr val="black"/>
              </a:solidFill>
              <a:latin typeface="Calibri" panose="020F0502020204030204"/>
            </a:endParaRPr>
          </a:p>
        </p:txBody>
      </p:sp>
    </p:spTree>
    <p:extLst>
      <p:ext uri="{BB962C8B-B14F-4D97-AF65-F5344CB8AC3E}">
        <p14:creationId xmlns:p14="http://schemas.microsoft.com/office/powerpoint/2010/main" val="159514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95953"/>
            <a:ext cx="8229600" cy="2613435"/>
          </a:xfrm>
        </p:spPr>
        <p:txBody>
          <a:bodyPr/>
          <a:lstStyle/>
          <a:p>
            <a:r>
              <a:rPr lang="de-DE" altLang="zh-HK" dirty="0"/>
              <a:t>Rutgers(</a:t>
            </a:r>
            <a:r>
              <a:rPr lang="en-GB" altLang="zh-HK" i="1" dirty="0">
                <a:latin typeface="Times New Roman" panose="02020603050405020304" pitchFamily="18" charset="0"/>
                <a:cs typeface="Times New Roman" panose="02020603050405020304" pitchFamily="18" charset="0"/>
              </a:rPr>
              <a:t>G</a:t>
            </a:r>
            <a:r>
              <a:rPr lang="en-GB" altLang="zh-HK" i="1" baseline="-25000" dirty="0">
                <a:latin typeface="Times New Roman" panose="02020603050405020304" pitchFamily="18" charset="0"/>
                <a:cs typeface="Times New Roman" panose="02020603050405020304" pitchFamily="18" charset="0"/>
              </a:rPr>
              <a:t>a</a:t>
            </a:r>
            <a:r>
              <a:rPr lang="de-DE" altLang="zh-HK" dirty="0"/>
              <a:t>, </a:t>
            </a:r>
            <a:r>
              <a:rPr lang="en-GB" altLang="zh-HK" i="1" dirty="0">
                <a:latin typeface="Times New Roman" panose="02020603050405020304" pitchFamily="18" charset="0"/>
                <a:cs typeface="Times New Roman" panose="02020603050405020304" pitchFamily="18" charset="0"/>
              </a:rPr>
              <a:t>G</a:t>
            </a:r>
            <a:r>
              <a:rPr lang="en-GB" altLang="zh-HK" i="1" baseline="-25000" dirty="0">
                <a:latin typeface="Times New Roman" panose="02020603050405020304" pitchFamily="18" charset="0"/>
                <a:cs typeface="Times New Roman" panose="02020603050405020304" pitchFamily="18" charset="0"/>
              </a:rPr>
              <a:t>b</a:t>
            </a:r>
            <a:r>
              <a:rPr lang="de-DE" altLang="zh-HK" dirty="0"/>
              <a:t>, </a:t>
            </a:r>
            <a:r>
              <a:rPr lang="en-GB" altLang="zh-HK" i="1" dirty="0">
                <a:latin typeface="Times New Roman" panose="02020603050405020304" pitchFamily="18" charset="0"/>
                <a:cs typeface="Times New Roman" panose="02020603050405020304" pitchFamily="18" charset="0"/>
              </a:rPr>
              <a:t>M</a:t>
            </a:r>
            <a:r>
              <a:rPr lang="en-GB" altLang="zh-HK" i="1" baseline="-25000" dirty="0">
                <a:latin typeface="Times New Roman" panose="02020603050405020304" pitchFamily="18" charset="0"/>
                <a:cs typeface="Times New Roman" panose="02020603050405020304" pitchFamily="18" charset="0"/>
              </a:rPr>
              <a:t>ab</a:t>
            </a:r>
            <a:r>
              <a:rPr lang="de-DE" altLang="zh-HK" dirty="0"/>
              <a:t>) launched </a:t>
            </a:r>
            <a:r>
              <a:rPr lang="en-US" altLang="zh-HK" dirty="0"/>
              <a:t>iteratively</a:t>
            </a:r>
          </a:p>
          <a:p>
            <a:pPr lvl="1"/>
            <a:r>
              <a:rPr lang="en-US" altLang="zh-HK" dirty="0"/>
              <a:t>Until a final set of MCS </a:t>
            </a:r>
            <a:r>
              <a:rPr lang="en-GB" altLang="zh-HK" i="1" dirty="0">
                <a:latin typeface="Times New Roman" panose="02020603050405020304" pitchFamily="18" charset="0"/>
                <a:cs typeface="Times New Roman" panose="02020603050405020304" pitchFamily="18" charset="0"/>
              </a:rPr>
              <a:t>C</a:t>
            </a:r>
            <a:r>
              <a:rPr lang="en-GB" altLang="zh-HK" i="1" baseline="-25000" dirty="0">
                <a:latin typeface="Times New Roman" panose="02020603050405020304" pitchFamily="18" charset="0"/>
                <a:cs typeface="Times New Roman" panose="02020603050405020304" pitchFamily="18" charset="0"/>
              </a:rPr>
              <a:t>i-2</a:t>
            </a:r>
            <a:r>
              <a:rPr lang="en-US" altLang="zh-HK" dirty="0"/>
              <a:t> for each version</a:t>
            </a:r>
          </a:p>
        </p:txBody>
      </p:sp>
      <p:sp>
        <p:nvSpPr>
          <p:cNvPr id="2" name="標題 1"/>
          <p:cNvSpPr>
            <a:spLocks noGrp="1"/>
          </p:cNvSpPr>
          <p:nvPr>
            <p:ph type="title"/>
          </p:nvPr>
        </p:nvSpPr>
        <p:spPr/>
        <p:txBody>
          <a:bodyPr/>
          <a:lstStyle/>
          <a:p>
            <a:r>
              <a:rPr lang="en-US" altLang="zh-HK" dirty="0"/>
              <a:t>ADAM: MCS Algorithm for Multiple Graphs</a:t>
            </a:r>
            <a:endParaRPr lang="zh-HK" altLang="en-US" dirty="0"/>
          </a:p>
        </p:txBody>
      </p:sp>
      <p:sp>
        <p:nvSpPr>
          <p:cNvPr id="7" name="Footer Placeholder 4"/>
          <p:cNvSpPr txBox="1">
            <a:spLocks/>
          </p:cNvSpPr>
          <p:nvPr/>
        </p:nvSpPr>
        <p:spPr>
          <a:xfrm>
            <a:off x="1" y="4795157"/>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prstClr val="black"/>
              </a:solidFill>
              <a:latin typeface="Calibri" panose="020F0502020204030204"/>
            </a:endParaRPr>
          </a:p>
        </p:txBody>
      </p:sp>
      <p:sp>
        <p:nvSpPr>
          <p:cNvPr id="6" name="Slide Number Placeholder 5"/>
          <p:cNvSpPr>
            <a:spLocks noGrp="1"/>
          </p:cNvSpPr>
          <p:nvPr>
            <p:ph type="sldNum" sz="quarter" idx="10"/>
          </p:nvPr>
        </p:nvSpPr>
        <p:spPr/>
        <p:txBody>
          <a:bodyPr/>
          <a:lstStyle/>
          <a:p>
            <a:fld id="{C2351823-B728-8C41-9A8F-880F28D83AEF}" type="slidenum">
              <a:rPr lang="en-US" smtClean="0"/>
              <a:pPr/>
              <a:t>7</a:t>
            </a:fld>
            <a:endParaRPr lang="en-US" dirty="0"/>
          </a:p>
        </p:txBody>
      </p:sp>
      <p:sp>
        <p:nvSpPr>
          <p:cNvPr id="8" name="內容版面配置區 2"/>
          <p:cNvSpPr txBox="1">
            <a:spLocks/>
          </p:cNvSpPr>
          <p:nvPr/>
        </p:nvSpPr>
        <p:spPr>
          <a:xfrm>
            <a:off x="457201" y="2112860"/>
            <a:ext cx="4008268" cy="1561665"/>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mn-lt"/>
                <a:ea typeface="+mn-ea"/>
                <a:cs typeface="Arial"/>
              </a:defRPr>
            </a:lvl5pPr>
            <a:lvl6pPr marL="2286000" indent="0" algn="l" defTabSz="457200" rtl="0" eaLnBrk="1" latinLnBrk="0" hangingPunct="1">
              <a:spcBef>
                <a:spcPct val="20000"/>
              </a:spcBef>
              <a:buFont typeface="Arial"/>
              <a:buNone/>
              <a:defRPr sz="14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altLang="zh-HK" sz="1600" dirty="0"/>
          </a:p>
          <a:p>
            <a:r>
              <a:rPr lang="en-US" altLang="zh-HK" dirty="0"/>
              <a:t>Number of versions</a:t>
            </a:r>
            <a:r>
              <a:rPr lang="en-US" altLang="zh-HK" i="1" dirty="0">
                <a:latin typeface="Times New Roman" panose="02020603050405020304" pitchFamily="18" charset="0"/>
                <a:cs typeface="Times New Roman" panose="02020603050405020304" pitchFamily="18" charset="0"/>
              </a:rPr>
              <a:t> i </a:t>
            </a:r>
            <a:r>
              <a:rPr lang="en-US" altLang="zh-HK" dirty="0"/>
              <a:t>is small</a:t>
            </a:r>
          </a:p>
          <a:p>
            <a:pPr lvl="1"/>
            <a:r>
              <a:rPr lang="en-US" altLang="zh-HK" dirty="0"/>
              <a:t>The overall time complexity equals to </a:t>
            </a:r>
            <a:r>
              <a:rPr lang="en-US" altLang="zh-HK" i="1" dirty="0">
                <a:latin typeface="Times New Roman" panose="02020603050405020304" pitchFamily="18" charset="0"/>
                <a:cs typeface="Times New Roman" panose="02020603050405020304" pitchFamily="18" charset="0"/>
              </a:rPr>
              <a:t>O(i</a:t>
            </a:r>
            <a:r>
              <a:rPr lang="en-US" altLang="zh-HK" i="1" baseline="30000" dirty="0">
                <a:latin typeface="Times New Roman" panose="02020603050405020304" pitchFamily="18" charset="0"/>
                <a:cs typeface="Times New Roman" panose="02020603050405020304" pitchFamily="18" charset="0"/>
              </a:rPr>
              <a:t>2</a:t>
            </a:r>
            <a:r>
              <a:rPr lang="en-US" altLang="zh-HK" i="1" dirty="0">
                <a:latin typeface="Times New Roman" panose="02020603050405020304" pitchFamily="18" charset="0"/>
                <a:cs typeface="Times New Roman" panose="02020603050405020304" pitchFamily="18" charset="0"/>
              </a:rPr>
              <a:t>n) = O(n) </a:t>
            </a:r>
            <a:r>
              <a:rPr lang="en-US" altLang="zh-HK" i="1" dirty="0">
                <a:latin typeface="+mj-lt"/>
                <a:cs typeface="Times New Roman" panose="02020603050405020304" pitchFamily="18" charset="0"/>
              </a:rPr>
              <a:t>            </a:t>
            </a:r>
            <a:r>
              <a:rPr lang="en-US" altLang="zh-HK" dirty="0">
                <a:latin typeface="+mj-lt"/>
                <a:cs typeface="Times New Roman" panose="02020603050405020304" pitchFamily="18" charset="0"/>
              </a:rPr>
              <a:t>where </a:t>
            </a:r>
            <a:r>
              <a:rPr lang="en-US" altLang="zh-HK" i="1" dirty="0">
                <a:latin typeface="Times New Roman" panose="02020603050405020304" pitchFamily="18" charset="0"/>
                <a:cs typeface="Times New Roman" panose="02020603050405020304" pitchFamily="18" charset="0"/>
              </a:rPr>
              <a:t>n = </a:t>
            </a:r>
            <a:r>
              <a:rPr lang="en-US" altLang="zh-HK" dirty="0">
                <a:latin typeface="+mj-lt"/>
                <a:cs typeface="Times New Roman" panose="02020603050405020304" pitchFamily="18" charset="0"/>
              </a:rPr>
              <a:t>number of nodes</a:t>
            </a:r>
          </a:p>
          <a:p>
            <a:pPr lvl="1"/>
            <a:endParaRPr lang="zh-HK" altLang="en-US" sz="1600"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788" t="5269" r="8432"/>
          <a:stretch/>
        </p:blipFill>
        <p:spPr>
          <a:xfrm>
            <a:off x="4958810" y="2175717"/>
            <a:ext cx="4080928" cy="2951922"/>
          </a:xfrm>
          <a:prstGeom prst="rect">
            <a:avLst/>
          </a:prstGeom>
        </p:spPr>
      </p:pic>
    </p:spTree>
    <p:extLst>
      <p:ext uri="{BB962C8B-B14F-4D97-AF65-F5344CB8AC3E}">
        <p14:creationId xmlns:p14="http://schemas.microsoft.com/office/powerpoint/2010/main" val="42692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ADAM: MCS Algorithm for Multiple Graphs</a:t>
            </a:r>
            <a:endParaRPr lang="zh-HK" altLang="en-US" dirty="0"/>
          </a:p>
        </p:txBody>
      </p:sp>
      <p:sp>
        <p:nvSpPr>
          <p:cNvPr id="6" name="Slide Number Placeholder 5"/>
          <p:cNvSpPr>
            <a:spLocks noGrp="1"/>
          </p:cNvSpPr>
          <p:nvPr>
            <p:ph type="sldNum" sz="quarter" idx="10"/>
          </p:nvPr>
        </p:nvSpPr>
        <p:spPr/>
        <p:txBody>
          <a:bodyPr/>
          <a:lstStyle/>
          <a:p>
            <a:fld id="{C2351823-B728-8C41-9A8F-880F28D83AEF}" type="slidenum">
              <a:rPr lang="en-US" smtClean="0"/>
              <a:pPr/>
              <a:t>8</a:t>
            </a:fld>
            <a:endParaRPr lang="en-US" dirty="0"/>
          </a:p>
        </p:txBody>
      </p:sp>
      <p:grpSp>
        <p:nvGrpSpPr>
          <p:cNvPr id="89" name="群組 295"/>
          <p:cNvGrpSpPr/>
          <p:nvPr/>
        </p:nvGrpSpPr>
        <p:grpSpPr>
          <a:xfrm>
            <a:off x="1176033" y="2664443"/>
            <a:ext cx="959275" cy="1164834"/>
            <a:chOff x="1704181" y="4811712"/>
            <a:chExt cx="1600200" cy="1943100"/>
          </a:xfrm>
        </p:grpSpPr>
        <p:sp>
          <p:nvSpPr>
            <p:cNvPr id="90" name="橢圓 296"/>
            <p:cNvSpPr/>
            <p:nvPr/>
          </p:nvSpPr>
          <p:spPr>
            <a:xfrm>
              <a:off x="1704181" y="4811712"/>
              <a:ext cx="381000" cy="381000"/>
            </a:xfrm>
            <a:prstGeom prst="ellipse">
              <a:avLst/>
            </a:prstGeom>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91" name="橢圓 297"/>
            <p:cNvSpPr/>
            <p:nvPr/>
          </p:nvSpPr>
          <p:spPr>
            <a:xfrm>
              <a:off x="2313781" y="4811712"/>
              <a:ext cx="381000" cy="381000"/>
            </a:xfrm>
            <a:prstGeom prst="ellipse">
              <a:avLst/>
            </a:prstGeom>
            <a:solidFill>
              <a:srgbClr val="CA7E79"/>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92" name="橢圓 298"/>
            <p:cNvSpPr/>
            <p:nvPr/>
          </p:nvSpPr>
          <p:spPr>
            <a:xfrm>
              <a:off x="2923381" y="4811712"/>
              <a:ext cx="381000" cy="381000"/>
            </a:xfrm>
            <a:prstGeom prst="ellipse">
              <a:avLst/>
            </a:prstGeom>
            <a:solidFill>
              <a:srgbClr val="92D05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dirty="0"/>
            </a:p>
          </p:txBody>
        </p:sp>
        <p:sp>
          <p:nvSpPr>
            <p:cNvPr id="93" name="橢圓 299"/>
            <p:cNvSpPr/>
            <p:nvPr/>
          </p:nvSpPr>
          <p:spPr>
            <a:xfrm>
              <a:off x="2241269" y="5641974"/>
              <a:ext cx="381000" cy="381000"/>
            </a:xfrm>
            <a:prstGeom prst="ellipse">
              <a:avLst/>
            </a:prstGeom>
            <a:solidFill>
              <a:srgbClr val="C0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94" name="橢圓 300"/>
            <p:cNvSpPr/>
            <p:nvPr/>
          </p:nvSpPr>
          <p:spPr>
            <a:xfrm>
              <a:off x="2747448" y="5641974"/>
              <a:ext cx="381000" cy="381000"/>
            </a:xfrm>
            <a:prstGeom prst="ellipse">
              <a:avLst/>
            </a:prstGeom>
            <a:solidFill>
              <a:srgbClr val="7030A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95" name="橢圓 301"/>
            <p:cNvSpPr/>
            <p:nvPr/>
          </p:nvSpPr>
          <p:spPr>
            <a:xfrm>
              <a:off x="2146019" y="6373812"/>
              <a:ext cx="381000" cy="381000"/>
            </a:xfrm>
            <a:prstGeom prst="ellipse">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cxnSp>
          <p:nvCxnSpPr>
            <p:cNvPr id="96" name="直線單箭頭接點 302"/>
            <p:cNvCxnSpPr/>
            <p:nvPr/>
          </p:nvCxnSpPr>
          <p:spPr>
            <a:xfrm>
              <a:off x="1894681" y="5192712"/>
              <a:ext cx="441838" cy="1181100"/>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97" name="直線單箭頭接點 303"/>
            <p:cNvCxnSpPr/>
            <p:nvPr/>
          </p:nvCxnSpPr>
          <p:spPr>
            <a:xfrm>
              <a:off x="1894681" y="5192712"/>
              <a:ext cx="537088"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98" name="直線單箭頭接點 304"/>
            <p:cNvCxnSpPr/>
            <p:nvPr/>
          </p:nvCxnSpPr>
          <p:spPr>
            <a:xfrm flipH="1">
              <a:off x="2431769" y="5192712"/>
              <a:ext cx="72512"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99" name="直線單箭頭接點 305"/>
            <p:cNvCxnSpPr/>
            <p:nvPr/>
          </p:nvCxnSpPr>
          <p:spPr>
            <a:xfrm flipH="1">
              <a:off x="2937948" y="5192712"/>
              <a:ext cx="175933"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00" name="直線單箭頭接點 306"/>
            <p:cNvCxnSpPr/>
            <p:nvPr/>
          </p:nvCxnSpPr>
          <p:spPr>
            <a:xfrm flipH="1">
              <a:off x="2336519" y="6022974"/>
              <a:ext cx="95250" cy="350838"/>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01" name="直線單箭頭接點 307"/>
            <p:cNvCxnSpPr/>
            <p:nvPr/>
          </p:nvCxnSpPr>
          <p:spPr>
            <a:xfrm flipH="1">
              <a:off x="2336519" y="6022974"/>
              <a:ext cx="601429" cy="350838"/>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2" name="群組 308"/>
          <p:cNvGrpSpPr/>
          <p:nvPr/>
        </p:nvGrpSpPr>
        <p:grpSpPr>
          <a:xfrm>
            <a:off x="186497" y="2666959"/>
            <a:ext cx="853808" cy="1164834"/>
            <a:chOff x="1704181" y="4811712"/>
            <a:chExt cx="1424267" cy="1943100"/>
          </a:xfrm>
        </p:grpSpPr>
        <p:sp>
          <p:nvSpPr>
            <p:cNvPr id="103" name="橢圓 309"/>
            <p:cNvSpPr/>
            <p:nvPr/>
          </p:nvSpPr>
          <p:spPr>
            <a:xfrm>
              <a:off x="1704181" y="4811712"/>
              <a:ext cx="381000" cy="381000"/>
            </a:xfrm>
            <a:prstGeom prst="ellipse">
              <a:avLst/>
            </a:prstGeom>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04" name="橢圓 310"/>
            <p:cNvSpPr/>
            <p:nvPr/>
          </p:nvSpPr>
          <p:spPr>
            <a:xfrm>
              <a:off x="2313781" y="4811712"/>
              <a:ext cx="381000" cy="381000"/>
            </a:xfrm>
            <a:prstGeom prst="ellipse">
              <a:avLst/>
            </a:prstGeom>
            <a:solidFill>
              <a:srgbClr val="CA7E79"/>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05" name="橢圓 311"/>
            <p:cNvSpPr/>
            <p:nvPr/>
          </p:nvSpPr>
          <p:spPr>
            <a:xfrm>
              <a:off x="2241269" y="5641974"/>
              <a:ext cx="381000" cy="381000"/>
            </a:xfrm>
            <a:prstGeom prst="ellipse">
              <a:avLst/>
            </a:prstGeom>
            <a:solidFill>
              <a:srgbClr val="C0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06" name="橢圓 312"/>
            <p:cNvSpPr/>
            <p:nvPr/>
          </p:nvSpPr>
          <p:spPr>
            <a:xfrm>
              <a:off x="2747448" y="5641974"/>
              <a:ext cx="381000" cy="381000"/>
            </a:xfrm>
            <a:prstGeom prst="ellipse">
              <a:avLst/>
            </a:prstGeom>
            <a:solidFill>
              <a:srgbClr val="7030A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07" name="橢圓 313"/>
            <p:cNvSpPr/>
            <p:nvPr/>
          </p:nvSpPr>
          <p:spPr>
            <a:xfrm>
              <a:off x="2146019" y="6373812"/>
              <a:ext cx="381000" cy="381000"/>
            </a:xfrm>
            <a:prstGeom prst="ellipse">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cxnSp>
          <p:nvCxnSpPr>
            <p:cNvPr id="108" name="直線單箭頭接點 314"/>
            <p:cNvCxnSpPr/>
            <p:nvPr/>
          </p:nvCxnSpPr>
          <p:spPr>
            <a:xfrm>
              <a:off x="1894681" y="5192712"/>
              <a:ext cx="441838" cy="1181100"/>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09" name="直線單箭頭接點 315"/>
            <p:cNvCxnSpPr/>
            <p:nvPr/>
          </p:nvCxnSpPr>
          <p:spPr>
            <a:xfrm>
              <a:off x="1894681" y="5192712"/>
              <a:ext cx="537088"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10" name="直線單箭頭接點 316"/>
            <p:cNvCxnSpPr/>
            <p:nvPr/>
          </p:nvCxnSpPr>
          <p:spPr>
            <a:xfrm flipH="1">
              <a:off x="2431769" y="5192712"/>
              <a:ext cx="72512"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11" name="直線單箭頭接點 317"/>
            <p:cNvCxnSpPr/>
            <p:nvPr/>
          </p:nvCxnSpPr>
          <p:spPr>
            <a:xfrm>
              <a:off x="2527019" y="5190853"/>
              <a:ext cx="410929" cy="451121"/>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12" name="直線單箭頭接點 318"/>
            <p:cNvCxnSpPr/>
            <p:nvPr/>
          </p:nvCxnSpPr>
          <p:spPr>
            <a:xfrm flipH="1">
              <a:off x="2336519" y="6022974"/>
              <a:ext cx="95250" cy="350838"/>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13" name="直線單箭頭接點 319"/>
            <p:cNvCxnSpPr/>
            <p:nvPr/>
          </p:nvCxnSpPr>
          <p:spPr>
            <a:xfrm flipH="1">
              <a:off x="2336519" y="6022974"/>
              <a:ext cx="601429" cy="350838"/>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29" name="內容版面配置區 2"/>
          <p:cNvSpPr>
            <a:spLocks noGrp="1"/>
          </p:cNvSpPr>
          <p:nvPr>
            <p:ph idx="1"/>
          </p:nvPr>
        </p:nvSpPr>
        <p:spPr>
          <a:xfrm>
            <a:off x="457200" y="1395953"/>
            <a:ext cx="8229600" cy="648241"/>
          </a:xfrm>
        </p:spPr>
        <p:txBody>
          <a:bodyPr/>
          <a:lstStyle/>
          <a:p>
            <a:r>
              <a:rPr lang="en-US" altLang="zh-HK" dirty="0"/>
              <a:t>4 Versions,</a:t>
            </a:r>
            <a:r>
              <a:rPr lang="en-US" altLang="zh-HK" i="1" dirty="0">
                <a:latin typeface="Times New Roman" charset="0"/>
                <a:ea typeface="Times New Roman" charset="0"/>
                <a:cs typeface="Times New Roman" charset="0"/>
              </a:rPr>
              <a:t> </a:t>
            </a:r>
            <a:r>
              <a:rPr lang="en-US" altLang="zh-HK" i="1" dirty="0" err="1">
                <a:latin typeface="Times New Roman" charset="0"/>
                <a:ea typeface="Times New Roman" charset="0"/>
                <a:cs typeface="Times New Roman" charset="0"/>
              </a:rPr>
              <a:t>i</a:t>
            </a:r>
            <a:r>
              <a:rPr lang="en-US" altLang="zh-HK" i="1" dirty="0">
                <a:latin typeface="Times New Roman" charset="0"/>
                <a:ea typeface="Times New Roman" charset="0"/>
                <a:cs typeface="Times New Roman" charset="0"/>
              </a:rPr>
              <a:t> = 4</a:t>
            </a:r>
          </a:p>
          <a:p>
            <a:r>
              <a:rPr lang="en-US" altLang="zh-HK" dirty="0">
                <a:solidFill>
                  <a:srgbClr val="C00000"/>
                </a:solidFill>
                <a:latin typeface="+mn-lt"/>
                <a:ea typeface="Times New Roman" charset="0"/>
                <a:cs typeface="Times New Roman" charset="0"/>
              </a:rPr>
              <a:t>2</a:t>
            </a:r>
            <a:r>
              <a:rPr lang="en-US" altLang="zh-HK" baseline="30000" dirty="0">
                <a:solidFill>
                  <a:srgbClr val="C00000"/>
                </a:solidFill>
                <a:latin typeface="+mn-lt"/>
                <a:ea typeface="Times New Roman" charset="0"/>
                <a:cs typeface="Times New Roman" charset="0"/>
              </a:rPr>
              <a:t>nd</a:t>
            </a:r>
            <a:r>
              <a:rPr lang="en-US" altLang="zh-HK" dirty="0">
                <a:solidFill>
                  <a:srgbClr val="C00000"/>
                </a:solidFill>
                <a:latin typeface="+mn-lt"/>
                <a:ea typeface="Times New Roman" charset="0"/>
                <a:cs typeface="Times New Roman" charset="0"/>
              </a:rPr>
              <a:t> iterations, </a:t>
            </a:r>
            <a:r>
              <a:rPr lang="en-US" altLang="zh-HK" i="1" dirty="0">
                <a:solidFill>
                  <a:srgbClr val="C00000"/>
                </a:solidFill>
                <a:latin typeface="Times New Roman" charset="0"/>
                <a:ea typeface="Times New Roman" charset="0"/>
                <a:cs typeface="Times New Roman" charset="0"/>
              </a:rPr>
              <a:t>j = 2</a:t>
            </a:r>
          </a:p>
        </p:txBody>
      </p:sp>
      <p:grpSp>
        <p:nvGrpSpPr>
          <p:cNvPr id="130" name="群組 308"/>
          <p:cNvGrpSpPr/>
          <p:nvPr/>
        </p:nvGrpSpPr>
        <p:grpSpPr>
          <a:xfrm>
            <a:off x="2541179" y="2664000"/>
            <a:ext cx="941620" cy="1165277"/>
            <a:chOff x="1704181" y="4810973"/>
            <a:chExt cx="1570748" cy="1943839"/>
          </a:xfrm>
        </p:grpSpPr>
        <p:sp>
          <p:nvSpPr>
            <p:cNvPr id="131" name="橢圓 309"/>
            <p:cNvSpPr/>
            <p:nvPr/>
          </p:nvSpPr>
          <p:spPr>
            <a:xfrm>
              <a:off x="1704181" y="4811712"/>
              <a:ext cx="381000" cy="381000"/>
            </a:xfrm>
            <a:prstGeom prst="ellipse">
              <a:avLst/>
            </a:prstGeom>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32" name="橢圓 310"/>
            <p:cNvSpPr/>
            <p:nvPr/>
          </p:nvSpPr>
          <p:spPr>
            <a:xfrm>
              <a:off x="2313781" y="4811712"/>
              <a:ext cx="381000" cy="381000"/>
            </a:xfrm>
            <a:prstGeom prst="ellipse">
              <a:avLst/>
            </a:prstGeom>
            <a:solidFill>
              <a:srgbClr val="CA7E79"/>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33" name="橢圓 311"/>
            <p:cNvSpPr/>
            <p:nvPr/>
          </p:nvSpPr>
          <p:spPr>
            <a:xfrm>
              <a:off x="2241269" y="5641974"/>
              <a:ext cx="381000" cy="381000"/>
            </a:xfrm>
            <a:prstGeom prst="ellipse">
              <a:avLst/>
            </a:prstGeom>
            <a:solidFill>
              <a:srgbClr val="C0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34" name="橢圓 312"/>
            <p:cNvSpPr/>
            <p:nvPr/>
          </p:nvSpPr>
          <p:spPr>
            <a:xfrm>
              <a:off x="2747448" y="5641974"/>
              <a:ext cx="381000" cy="381000"/>
            </a:xfrm>
            <a:prstGeom prst="ellipse">
              <a:avLst/>
            </a:prstGeom>
            <a:solidFill>
              <a:srgbClr val="7030A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35" name="橢圓 313"/>
            <p:cNvSpPr/>
            <p:nvPr/>
          </p:nvSpPr>
          <p:spPr>
            <a:xfrm>
              <a:off x="2146019" y="6373812"/>
              <a:ext cx="381000" cy="381000"/>
            </a:xfrm>
            <a:prstGeom prst="ellipse">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cxnSp>
          <p:nvCxnSpPr>
            <p:cNvPr id="136" name="直線單箭頭接點 314"/>
            <p:cNvCxnSpPr/>
            <p:nvPr/>
          </p:nvCxnSpPr>
          <p:spPr>
            <a:xfrm>
              <a:off x="1894681" y="5192712"/>
              <a:ext cx="441838" cy="1181100"/>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37" name="直線單箭頭接點 315"/>
            <p:cNvCxnSpPr/>
            <p:nvPr/>
          </p:nvCxnSpPr>
          <p:spPr>
            <a:xfrm>
              <a:off x="1894681" y="5192712"/>
              <a:ext cx="537088"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38" name="直線單箭頭接點 316"/>
            <p:cNvCxnSpPr/>
            <p:nvPr/>
          </p:nvCxnSpPr>
          <p:spPr>
            <a:xfrm flipH="1">
              <a:off x="2431769" y="5192712"/>
              <a:ext cx="72512"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39" name="直線單箭頭接點 317"/>
            <p:cNvCxnSpPr/>
            <p:nvPr/>
          </p:nvCxnSpPr>
          <p:spPr>
            <a:xfrm>
              <a:off x="2527019" y="5190853"/>
              <a:ext cx="410929" cy="451121"/>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40" name="直線單箭頭接點 318"/>
            <p:cNvCxnSpPr/>
            <p:nvPr/>
          </p:nvCxnSpPr>
          <p:spPr>
            <a:xfrm flipH="1">
              <a:off x="2336519" y="6022974"/>
              <a:ext cx="95250" cy="350838"/>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41" name="直線單箭頭接點 319"/>
            <p:cNvCxnSpPr/>
            <p:nvPr/>
          </p:nvCxnSpPr>
          <p:spPr>
            <a:xfrm flipH="1">
              <a:off x="2336519" y="6022974"/>
              <a:ext cx="601429" cy="350838"/>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6" name="橢圓 310"/>
            <p:cNvSpPr/>
            <p:nvPr/>
          </p:nvSpPr>
          <p:spPr>
            <a:xfrm>
              <a:off x="2893929" y="4810973"/>
              <a:ext cx="381000" cy="381000"/>
            </a:xfrm>
            <a:prstGeom prst="ellipse">
              <a:avLst/>
            </a:prstGeom>
            <a:solidFill>
              <a:schemeClr val="tx2">
                <a:lumMod val="20000"/>
                <a:lumOff val="80000"/>
              </a:schemeClr>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grpSp>
      <p:sp>
        <p:nvSpPr>
          <p:cNvPr id="142" name="TextBox 141"/>
          <p:cNvSpPr txBox="1"/>
          <p:nvPr/>
        </p:nvSpPr>
        <p:spPr>
          <a:xfrm>
            <a:off x="283281" y="3932168"/>
            <a:ext cx="436169" cy="369332"/>
          </a:xfrm>
          <a:prstGeom prst="rect">
            <a:avLst/>
          </a:prstGeom>
          <a:noFill/>
        </p:spPr>
        <p:txBody>
          <a:bodyPr wrap="square" rtlCol="0">
            <a:spAutoFit/>
          </a:bodyPr>
          <a:lstStyle/>
          <a:p>
            <a:r>
              <a:rPr lang="en-GB" altLang="zh-HK" i="1" dirty="0">
                <a:latin typeface="Times New Roman" panose="02020603050405020304" pitchFamily="18" charset="0"/>
                <a:cs typeface="Times New Roman" panose="02020603050405020304" pitchFamily="18" charset="0"/>
              </a:rPr>
              <a:t>G</a:t>
            </a:r>
            <a:r>
              <a:rPr lang="en-GB" altLang="zh-HK" i="1" baseline="-25000" dirty="0">
                <a:latin typeface="Times New Roman" panose="02020603050405020304" pitchFamily="18" charset="0"/>
                <a:cs typeface="Times New Roman" panose="02020603050405020304" pitchFamily="18" charset="0"/>
              </a:rPr>
              <a:t>0</a:t>
            </a:r>
            <a:endParaRPr lang="en-US" dirty="0"/>
          </a:p>
        </p:txBody>
      </p:sp>
      <p:sp>
        <p:nvSpPr>
          <p:cNvPr id="143" name="TextBox 142"/>
          <p:cNvSpPr txBox="1"/>
          <p:nvPr/>
        </p:nvSpPr>
        <p:spPr>
          <a:xfrm>
            <a:off x="1320612" y="3929652"/>
            <a:ext cx="436169" cy="369332"/>
          </a:xfrm>
          <a:prstGeom prst="rect">
            <a:avLst/>
          </a:prstGeom>
          <a:noFill/>
        </p:spPr>
        <p:txBody>
          <a:bodyPr wrap="square" rtlCol="0">
            <a:spAutoFit/>
          </a:bodyPr>
          <a:lstStyle/>
          <a:p>
            <a:r>
              <a:rPr lang="en-GB" altLang="zh-HK" i="1" dirty="0">
                <a:latin typeface="Times New Roman" panose="02020603050405020304" pitchFamily="18" charset="0"/>
                <a:cs typeface="Times New Roman" panose="02020603050405020304" pitchFamily="18" charset="0"/>
              </a:rPr>
              <a:t>G</a:t>
            </a:r>
            <a:r>
              <a:rPr lang="en-GB" altLang="zh-HK" i="1" baseline="-25000" dirty="0">
                <a:latin typeface="Times New Roman" panose="02020603050405020304" pitchFamily="18" charset="0"/>
                <a:cs typeface="Times New Roman" panose="02020603050405020304" pitchFamily="18" charset="0"/>
              </a:rPr>
              <a:t>1</a:t>
            </a:r>
            <a:endParaRPr lang="en-US" dirty="0"/>
          </a:p>
        </p:txBody>
      </p:sp>
      <p:sp>
        <p:nvSpPr>
          <p:cNvPr id="144" name="TextBox 143"/>
          <p:cNvSpPr txBox="1"/>
          <p:nvPr/>
        </p:nvSpPr>
        <p:spPr>
          <a:xfrm>
            <a:off x="2712580" y="3929652"/>
            <a:ext cx="436169" cy="369332"/>
          </a:xfrm>
          <a:prstGeom prst="rect">
            <a:avLst/>
          </a:prstGeom>
          <a:noFill/>
        </p:spPr>
        <p:txBody>
          <a:bodyPr wrap="square" rtlCol="0">
            <a:spAutoFit/>
          </a:bodyPr>
          <a:lstStyle/>
          <a:p>
            <a:r>
              <a:rPr lang="en-GB" altLang="zh-HK" i="1" dirty="0">
                <a:latin typeface="Times New Roman" panose="02020603050405020304" pitchFamily="18" charset="0"/>
                <a:cs typeface="Times New Roman" panose="02020603050405020304" pitchFamily="18" charset="0"/>
              </a:rPr>
              <a:t>G</a:t>
            </a:r>
            <a:r>
              <a:rPr lang="en-GB" altLang="zh-HK" i="1" baseline="-25000" dirty="0">
                <a:latin typeface="Times New Roman" panose="02020603050405020304" pitchFamily="18" charset="0"/>
                <a:cs typeface="Times New Roman" panose="02020603050405020304" pitchFamily="18" charset="0"/>
              </a:rPr>
              <a:t>2</a:t>
            </a:r>
            <a:endParaRPr lang="en-US" dirty="0"/>
          </a:p>
        </p:txBody>
      </p:sp>
      <p:sp>
        <p:nvSpPr>
          <p:cNvPr id="147" name="Rectangle 146"/>
          <p:cNvSpPr/>
          <p:nvPr/>
        </p:nvSpPr>
        <p:spPr>
          <a:xfrm>
            <a:off x="47856" y="2499360"/>
            <a:ext cx="2296361" cy="1845873"/>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TextBox 147"/>
          <p:cNvSpPr txBox="1"/>
          <p:nvPr/>
        </p:nvSpPr>
        <p:spPr>
          <a:xfrm>
            <a:off x="953941" y="4356612"/>
            <a:ext cx="436169" cy="369332"/>
          </a:xfrm>
          <a:prstGeom prst="rect">
            <a:avLst/>
          </a:prstGeom>
          <a:noFill/>
        </p:spPr>
        <p:txBody>
          <a:bodyPr wrap="square" rtlCol="0">
            <a:spAutoFit/>
          </a:bodyPr>
          <a:lstStyle/>
          <a:p>
            <a:r>
              <a:rPr lang="en-GB" altLang="zh-HK" i="1" dirty="0">
                <a:solidFill>
                  <a:srgbClr val="C00000"/>
                </a:solidFill>
                <a:latin typeface="Times New Roman" panose="02020603050405020304" pitchFamily="18" charset="0"/>
                <a:cs typeface="Times New Roman" panose="02020603050405020304" pitchFamily="18" charset="0"/>
              </a:rPr>
              <a:t>G</a:t>
            </a:r>
            <a:r>
              <a:rPr lang="en-GB" altLang="zh-HK" i="1" baseline="-25000" dirty="0">
                <a:solidFill>
                  <a:srgbClr val="C00000"/>
                </a:solidFill>
                <a:latin typeface="Times New Roman" panose="02020603050405020304" pitchFamily="18" charset="0"/>
                <a:cs typeface="Times New Roman" panose="02020603050405020304" pitchFamily="18" charset="0"/>
              </a:rPr>
              <a:t>a</a:t>
            </a:r>
            <a:endParaRPr lang="en-US" dirty="0">
              <a:solidFill>
                <a:srgbClr val="C00000"/>
              </a:solidFill>
            </a:endParaRPr>
          </a:p>
        </p:txBody>
      </p:sp>
      <p:sp>
        <p:nvSpPr>
          <p:cNvPr id="150" name="TextBox 149"/>
          <p:cNvSpPr txBox="1"/>
          <p:nvPr/>
        </p:nvSpPr>
        <p:spPr>
          <a:xfrm>
            <a:off x="2742546" y="4346392"/>
            <a:ext cx="436169" cy="369332"/>
          </a:xfrm>
          <a:prstGeom prst="rect">
            <a:avLst/>
          </a:prstGeom>
          <a:noFill/>
        </p:spPr>
        <p:txBody>
          <a:bodyPr wrap="square" rtlCol="0">
            <a:spAutoFit/>
          </a:bodyPr>
          <a:lstStyle/>
          <a:p>
            <a:r>
              <a:rPr lang="en-GB" altLang="zh-HK" i="1" dirty="0">
                <a:solidFill>
                  <a:srgbClr val="C00000"/>
                </a:solidFill>
                <a:latin typeface="Times New Roman" panose="02020603050405020304" pitchFamily="18" charset="0"/>
                <a:cs typeface="Times New Roman" panose="02020603050405020304" pitchFamily="18" charset="0"/>
              </a:rPr>
              <a:t>G</a:t>
            </a:r>
            <a:r>
              <a:rPr lang="en-GB" altLang="zh-HK" i="1" baseline="-25000" dirty="0">
                <a:solidFill>
                  <a:srgbClr val="C00000"/>
                </a:solidFill>
                <a:latin typeface="Times New Roman" panose="02020603050405020304" pitchFamily="18" charset="0"/>
                <a:cs typeface="Times New Roman" panose="02020603050405020304" pitchFamily="18" charset="0"/>
              </a:rPr>
              <a:t>b</a:t>
            </a:r>
            <a:endParaRPr lang="en-US" dirty="0">
              <a:solidFill>
                <a:srgbClr val="C00000"/>
              </a:solidFill>
            </a:endParaRPr>
          </a:p>
        </p:txBody>
      </p:sp>
      <p:sp>
        <p:nvSpPr>
          <p:cNvPr id="152" name="Rectangle 151"/>
          <p:cNvSpPr/>
          <p:nvPr/>
        </p:nvSpPr>
        <p:spPr>
          <a:xfrm>
            <a:off x="2443843" y="2499360"/>
            <a:ext cx="1149820" cy="1845873"/>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6" name="Curved Connector 165"/>
          <p:cNvCxnSpPr>
            <a:stCxn id="103" idx="0"/>
            <a:endCxn id="131" idx="7"/>
          </p:cNvCxnSpPr>
          <p:nvPr/>
        </p:nvCxnSpPr>
        <p:spPr>
          <a:xfrm rot="16200000" flipH="1">
            <a:off x="1502947" y="1464709"/>
            <a:ext cx="30932" cy="2435433"/>
          </a:xfrm>
          <a:prstGeom prst="curvedConnector3">
            <a:avLst>
              <a:gd name="adj1" fmla="val -1239868"/>
            </a:avLst>
          </a:prstGeom>
          <a:ln>
            <a:solidFill>
              <a:srgbClr val="0070C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8" name="Curved Connector 167"/>
          <p:cNvCxnSpPr>
            <a:stCxn id="104" idx="7"/>
            <a:endCxn id="132" idx="1"/>
          </p:cNvCxnSpPr>
          <p:nvPr/>
        </p:nvCxnSpPr>
        <p:spPr>
          <a:xfrm rot="5400000" flipH="1" flipV="1">
            <a:off x="1842217" y="1602560"/>
            <a:ext cx="2516" cy="2193179"/>
          </a:xfrm>
          <a:prstGeom prst="curvedConnector3">
            <a:avLst>
              <a:gd name="adj1" fmla="val 11322814"/>
            </a:avLst>
          </a:prstGeom>
          <a:ln>
            <a:solidFill>
              <a:srgbClr val="0070C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0" name="Curved Connector 169"/>
          <p:cNvCxnSpPr>
            <a:stCxn id="105" idx="7"/>
            <a:endCxn id="133" idx="1"/>
          </p:cNvCxnSpPr>
          <p:nvPr/>
        </p:nvCxnSpPr>
        <p:spPr>
          <a:xfrm rot="5400000" flipH="1" flipV="1">
            <a:off x="1798748" y="2100279"/>
            <a:ext cx="2516" cy="2193179"/>
          </a:xfrm>
          <a:prstGeom prst="curvedConnector3">
            <a:avLst>
              <a:gd name="adj1" fmla="val 10515262"/>
            </a:avLst>
          </a:prstGeom>
          <a:ln>
            <a:solidFill>
              <a:srgbClr val="0070C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4" name="Curved Connector 173"/>
          <p:cNvCxnSpPr>
            <a:stCxn id="106" idx="5"/>
            <a:endCxn id="134" idx="4"/>
          </p:cNvCxnSpPr>
          <p:nvPr/>
        </p:nvCxnSpPr>
        <p:spPr>
          <a:xfrm rot="16200000" flipH="1">
            <a:off x="2128356" y="2238129"/>
            <a:ext cx="30932" cy="2273931"/>
          </a:xfrm>
          <a:prstGeom prst="curvedConnector3">
            <a:avLst>
              <a:gd name="adj1" fmla="val 847174"/>
            </a:avLst>
          </a:prstGeom>
          <a:ln>
            <a:solidFill>
              <a:srgbClr val="0070C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7" name="Curved Connector 176"/>
          <p:cNvCxnSpPr>
            <a:stCxn id="107" idx="5"/>
            <a:endCxn id="135" idx="4"/>
          </p:cNvCxnSpPr>
          <p:nvPr/>
        </p:nvCxnSpPr>
        <p:spPr>
          <a:xfrm rot="16200000" flipH="1">
            <a:off x="1767816" y="2676845"/>
            <a:ext cx="30932" cy="2273931"/>
          </a:xfrm>
          <a:prstGeom prst="curvedConnector3">
            <a:avLst>
              <a:gd name="adj1" fmla="val 847174"/>
            </a:avLst>
          </a:prstGeom>
          <a:ln>
            <a:solidFill>
              <a:srgbClr val="0070C0"/>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181" name="Picture 180"/>
          <p:cNvPicPr>
            <a:picLocks noChangeAspect="1"/>
          </p:cNvPicPr>
          <p:nvPr/>
        </p:nvPicPr>
        <p:blipFill rotWithShape="1">
          <a:blip r:embed="rId3">
            <a:extLst>
              <a:ext uri="{28A0092B-C50C-407E-A947-70E740481C1C}">
                <a14:useLocalDpi xmlns:a14="http://schemas.microsoft.com/office/drawing/2010/main" val="0"/>
              </a:ext>
            </a:extLst>
          </a:blip>
          <a:srcRect l="3788" t="5269" r="8432"/>
          <a:stretch/>
        </p:blipFill>
        <p:spPr>
          <a:xfrm>
            <a:off x="4958810" y="2175717"/>
            <a:ext cx="4080928" cy="2951922"/>
          </a:xfrm>
          <a:prstGeom prst="rect">
            <a:avLst/>
          </a:prstGeom>
        </p:spPr>
      </p:pic>
      <p:cxnSp>
        <p:nvCxnSpPr>
          <p:cNvPr id="5" name="Straight Arrow Connector 4"/>
          <p:cNvCxnSpPr>
            <a:stCxn id="56" idx="4"/>
            <a:endCxn id="134" idx="0"/>
          </p:cNvCxnSpPr>
          <p:nvPr/>
        </p:nvCxnSpPr>
        <p:spPr>
          <a:xfrm flipH="1">
            <a:off x="3280789" y="2892399"/>
            <a:ext cx="87811" cy="269763"/>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7" name="Left Arrow 6"/>
          <p:cNvSpPr/>
          <p:nvPr/>
        </p:nvSpPr>
        <p:spPr>
          <a:xfrm>
            <a:off x="6966698" y="2647390"/>
            <a:ext cx="391329" cy="193836"/>
          </a:xfrm>
          <a:prstGeom prst="lef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群組 320"/>
          <p:cNvGrpSpPr/>
          <p:nvPr/>
        </p:nvGrpSpPr>
        <p:grpSpPr>
          <a:xfrm>
            <a:off x="3654133" y="2666959"/>
            <a:ext cx="959275" cy="1164834"/>
            <a:chOff x="7723981" y="3211512"/>
            <a:chExt cx="1286435" cy="1562100"/>
          </a:xfrm>
        </p:grpSpPr>
        <p:sp>
          <p:nvSpPr>
            <p:cNvPr id="61" name="橢圓 321"/>
            <p:cNvSpPr/>
            <p:nvPr/>
          </p:nvSpPr>
          <p:spPr>
            <a:xfrm>
              <a:off x="7723981" y="3211512"/>
              <a:ext cx="306294" cy="306294"/>
            </a:xfrm>
            <a:prstGeom prst="ellipse">
              <a:avLst/>
            </a:prstGeom>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62" name="橢圓 322"/>
            <p:cNvSpPr/>
            <p:nvPr/>
          </p:nvSpPr>
          <p:spPr>
            <a:xfrm>
              <a:off x="8214051" y="3211512"/>
              <a:ext cx="306294" cy="306294"/>
            </a:xfrm>
            <a:prstGeom prst="ellipse">
              <a:avLst/>
            </a:prstGeom>
            <a:solidFill>
              <a:srgbClr val="CA7E79"/>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63" name="橢圓 323"/>
            <p:cNvSpPr/>
            <p:nvPr/>
          </p:nvSpPr>
          <p:spPr>
            <a:xfrm>
              <a:off x="8704122" y="3211512"/>
              <a:ext cx="306294" cy="306294"/>
            </a:xfrm>
            <a:prstGeom prst="ellipse">
              <a:avLst/>
            </a:prstGeom>
            <a:solidFill>
              <a:srgbClr val="92D05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64" name="橢圓 324"/>
            <p:cNvSpPr/>
            <p:nvPr/>
          </p:nvSpPr>
          <p:spPr>
            <a:xfrm>
              <a:off x="8155758" y="3878978"/>
              <a:ext cx="306294" cy="306294"/>
            </a:xfrm>
            <a:prstGeom prst="ellipse">
              <a:avLst/>
            </a:prstGeom>
            <a:solidFill>
              <a:srgbClr val="C0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65" name="橢圓 325"/>
            <p:cNvSpPr/>
            <p:nvPr/>
          </p:nvSpPr>
          <p:spPr>
            <a:xfrm>
              <a:off x="8562686" y="3878978"/>
              <a:ext cx="306294" cy="306294"/>
            </a:xfrm>
            <a:prstGeom prst="ellipse">
              <a:avLst/>
            </a:prstGeom>
            <a:solidFill>
              <a:srgbClr val="7030A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66" name="橢圓 326"/>
            <p:cNvSpPr/>
            <p:nvPr/>
          </p:nvSpPr>
          <p:spPr>
            <a:xfrm>
              <a:off x="8079184" y="4467318"/>
              <a:ext cx="306294" cy="306294"/>
            </a:xfrm>
            <a:prstGeom prst="ellipse">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cxnSp>
          <p:nvCxnSpPr>
            <p:cNvPr id="67" name="直線單箭頭接點 327"/>
            <p:cNvCxnSpPr/>
            <p:nvPr/>
          </p:nvCxnSpPr>
          <p:spPr>
            <a:xfrm>
              <a:off x="7877128" y="3517806"/>
              <a:ext cx="355203" cy="94951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68" name="直線單箭頭接點 328"/>
            <p:cNvCxnSpPr/>
            <p:nvPr/>
          </p:nvCxnSpPr>
          <p:spPr>
            <a:xfrm>
              <a:off x="7877128" y="3517806"/>
              <a:ext cx="431777" cy="361171"/>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69" name="直線單箭頭接點 329"/>
            <p:cNvCxnSpPr/>
            <p:nvPr/>
          </p:nvCxnSpPr>
          <p:spPr>
            <a:xfrm flipH="1">
              <a:off x="8308905" y="3517806"/>
              <a:ext cx="58294" cy="361171"/>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70" name="直線單箭頭接點 330"/>
            <p:cNvCxnSpPr/>
            <p:nvPr/>
          </p:nvCxnSpPr>
          <p:spPr>
            <a:xfrm flipH="1">
              <a:off x="8715833" y="3517806"/>
              <a:ext cx="141436" cy="361171"/>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71" name="直線單箭頭接點 331"/>
            <p:cNvCxnSpPr/>
            <p:nvPr/>
          </p:nvCxnSpPr>
          <p:spPr>
            <a:xfrm flipH="1">
              <a:off x="8232331" y="4185272"/>
              <a:ext cx="76574" cy="282046"/>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72" name="直線單箭頭接點 332"/>
            <p:cNvCxnSpPr/>
            <p:nvPr/>
          </p:nvCxnSpPr>
          <p:spPr>
            <a:xfrm flipH="1">
              <a:off x="8673492" y="4185272"/>
              <a:ext cx="42341" cy="282046"/>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73" name="橢圓 333"/>
            <p:cNvSpPr/>
            <p:nvPr/>
          </p:nvSpPr>
          <p:spPr>
            <a:xfrm>
              <a:off x="8520345" y="4467318"/>
              <a:ext cx="306294" cy="306294"/>
            </a:xfrm>
            <a:prstGeom prst="ellipse">
              <a:avLst/>
            </a:prstGeom>
            <a:solidFill>
              <a:srgbClr val="92D05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cxnSp>
          <p:nvCxnSpPr>
            <p:cNvPr id="74" name="直線單箭頭接點 334"/>
            <p:cNvCxnSpPr/>
            <p:nvPr/>
          </p:nvCxnSpPr>
          <p:spPr>
            <a:xfrm flipH="1">
              <a:off x="8308905" y="3517806"/>
              <a:ext cx="548364" cy="36117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75" name="TextBox 74"/>
          <p:cNvSpPr txBox="1"/>
          <p:nvPr/>
        </p:nvSpPr>
        <p:spPr>
          <a:xfrm>
            <a:off x="3897716" y="3931680"/>
            <a:ext cx="436169" cy="369332"/>
          </a:xfrm>
          <a:prstGeom prst="rect">
            <a:avLst/>
          </a:prstGeom>
          <a:noFill/>
        </p:spPr>
        <p:txBody>
          <a:bodyPr wrap="square" rtlCol="0">
            <a:spAutoFit/>
          </a:bodyPr>
          <a:lstStyle/>
          <a:p>
            <a:r>
              <a:rPr lang="en-GB" altLang="zh-HK" i="1" dirty="0">
                <a:latin typeface="Times New Roman" panose="02020603050405020304" pitchFamily="18" charset="0"/>
                <a:cs typeface="Times New Roman" panose="02020603050405020304" pitchFamily="18" charset="0"/>
              </a:rPr>
              <a:t>G</a:t>
            </a:r>
            <a:r>
              <a:rPr lang="en-GB" altLang="zh-HK" i="1" baseline="-25000" dirty="0">
                <a:latin typeface="Times New Roman" panose="02020603050405020304" pitchFamily="18" charset="0"/>
                <a:cs typeface="Times New Roman" panose="02020603050405020304" pitchFamily="18" charset="0"/>
              </a:rPr>
              <a:t>3</a:t>
            </a:r>
            <a:endParaRPr lang="en-US" dirty="0"/>
          </a:p>
        </p:txBody>
      </p:sp>
    </p:spTree>
    <p:extLst>
      <p:ext uri="{BB962C8B-B14F-4D97-AF65-F5344CB8AC3E}">
        <p14:creationId xmlns:p14="http://schemas.microsoft.com/office/powerpoint/2010/main" val="103687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3000"/>
                                  </p:stCondLst>
                                  <p:childTnLst>
                                    <p:set>
                                      <p:cBhvr rctx="PPT">
                                        <p:cTn id="6" dur="indefinite"/>
                                        <p:tgtEl>
                                          <p:spTgt spid="60"/>
                                        </p:tgtEl>
                                        <p:attrNameLst>
                                          <p:attrName>style.opacity</p:attrName>
                                        </p:attrNameLst>
                                      </p:cBhvr>
                                      <p:to>
                                        <p:strVal val="0.5"/>
                                      </p:to>
                                    </p:set>
                                    <p:animEffect filter="image" prLst="opacity: 0.5">
                                      <p:cBhvr rctx="IE">
                                        <p:cTn id="7" dur="indefinite"/>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fade">
                                      <p:cBhvr>
                                        <p:cTn id="12" dur="500"/>
                                        <p:tgtEl>
                                          <p:spTgt spid="1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500"/>
                                        <p:tgtEl>
                                          <p:spTgt spid="1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500"/>
                                        <p:tgtEl>
                                          <p:spTgt spid="1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fade">
                                      <p:cBhvr>
                                        <p:cTn id="26" dur="500"/>
                                        <p:tgtEl>
                                          <p:spTgt spid="150"/>
                                        </p:tgtEl>
                                      </p:cBhvr>
                                    </p:animEffect>
                                  </p:childTnLst>
                                </p:cTn>
                              </p:par>
                              <p:par>
                                <p:cTn id="27" presetID="42" presetClass="path" presetSubtype="0" accel="50000" decel="50000" fill="hold" grpId="1" nodeType="withEffect">
                                  <p:stCondLst>
                                    <p:cond delay="0"/>
                                  </p:stCondLst>
                                  <p:childTnLst>
                                    <p:animMotion origin="layout" path="M 2.77778E-7 -1.97531E-6 L 0.00017 0.04445 " pathEditMode="relative" rAng="0" ptsTypes="AA">
                                      <p:cBhvr>
                                        <p:cTn id="28" dur="1000" fill="hold"/>
                                        <p:tgtEl>
                                          <p:spTgt spid="7"/>
                                        </p:tgtEl>
                                        <p:attrNameLst>
                                          <p:attrName>ppt_x</p:attrName>
                                          <p:attrName>ppt_y</p:attrName>
                                        </p:attrNameLst>
                                      </p:cBhvr>
                                      <p:rCtr x="0" y="2222"/>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6"/>
                                        </p:tgtEl>
                                        <p:attrNameLst>
                                          <p:attrName>style.visibility</p:attrName>
                                        </p:attrNameLst>
                                      </p:cBhvr>
                                      <p:to>
                                        <p:strVal val="visible"/>
                                      </p:to>
                                    </p:set>
                                    <p:animEffect transition="in" filter="fade">
                                      <p:cBhvr>
                                        <p:cTn id="33" dur="500"/>
                                        <p:tgtEl>
                                          <p:spTgt spid="166"/>
                                        </p:tgtEl>
                                      </p:cBhvr>
                                    </p:animEffect>
                                  </p:childTnLst>
                                </p:cTn>
                              </p:par>
                              <p:par>
                                <p:cTn id="34" presetID="0" presetClass="path" presetSubtype="0" accel="50000" decel="50000" fill="hold" grpId="2" nodeType="withEffect">
                                  <p:stCondLst>
                                    <p:cond delay="0"/>
                                  </p:stCondLst>
                                  <p:childTnLst>
                                    <p:animMotion origin="layout" path="M 0.00017 0.04445 L 0.04722 0.25741 " pathEditMode="relative" rAng="0" ptsTypes="AA">
                                      <p:cBhvr>
                                        <p:cTn id="35" dur="1000" fill="hold"/>
                                        <p:tgtEl>
                                          <p:spTgt spid="7"/>
                                        </p:tgtEl>
                                        <p:attrNameLst>
                                          <p:attrName>ppt_x</p:attrName>
                                          <p:attrName>ppt_y</p:attrName>
                                        </p:attrNameLst>
                                      </p:cBhvr>
                                      <p:rCtr x="2344" y="10648"/>
                                    </p:animMotion>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68"/>
                                        </p:tgtEl>
                                        <p:attrNameLst>
                                          <p:attrName>style.visibility</p:attrName>
                                        </p:attrNameLst>
                                      </p:cBhvr>
                                      <p:to>
                                        <p:strVal val="visible"/>
                                      </p:to>
                                    </p:set>
                                    <p:animEffect transition="in" filter="fade">
                                      <p:cBhvr>
                                        <p:cTn id="39" dur="500"/>
                                        <p:tgtEl>
                                          <p:spTgt spid="168"/>
                                        </p:tgtEl>
                                      </p:cBhvr>
                                    </p:animEffect>
                                  </p:childTnLst>
                                </p:cTn>
                              </p:par>
                            </p:childTnLst>
                          </p:cTn>
                        </p:par>
                        <p:par>
                          <p:cTn id="40" fill="hold">
                            <p:stCondLst>
                              <p:cond delay="1500"/>
                            </p:stCondLst>
                            <p:childTnLst>
                              <p:par>
                                <p:cTn id="41" presetID="10" presetClass="entr" presetSubtype="0" fill="hold" nodeType="afterEffect">
                                  <p:stCondLst>
                                    <p:cond delay="500"/>
                                  </p:stCondLst>
                                  <p:childTnLst>
                                    <p:set>
                                      <p:cBhvr>
                                        <p:cTn id="42" dur="1" fill="hold">
                                          <p:stCondLst>
                                            <p:cond delay="0"/>
                                          </p:stCondLst>
                                        </p:cTn>
                                        <p:tgtEl>
                                          <p:spTgt spid="170"/>
                                        </p:tgtEl>
                                        <p:attrNameLst>
                                          <p:attrName>style.visibility</p:attrName>
                                        </p:attrNameLst>
                                      </p:cBhvr>
                                      <p:to>
                                        <p:strVal val="visible"/>
                                      </p:to>
                                    </p:set>
                                    <p:animEffect transition="in" filter="fade">
                                      <p:cBhvr>
                                        <p:cTn id="43" dur="500"/>
                                        <p:tgtEl>
                                          <p:spTgt spid="170"/>
                                        </p:tgtEl>
                                      </p:cBhvr>
                                    </p:animEffect>
                                  </p:childTnLst>
                                </p:cTn>
                              </p:par>
                            </p:childTnLst>
                          </p:cTn>
                        </p:par>
                        <p:par>
                          <p:cTn id="44" fill="hold">
                            <p:stCondLst>
                              <p:cond delay="2500"/>
                            </p:stCondLst>
                            <p:childTnLst>
                              <p:par>
                                <p:cTn id="45" presetID="10" presetClass="entr" presetSubtype="0" fill="hold" nodeType="afterEffect">
                                  <p:stCondLst>
                                    <p:cond delay="500"/>
                                  </p:stCondLst>
                                  <p:childTnLst>
                                    <p:set>
                                      <p:cBhvr>
                                        <p:cTn id="46" dur="1" fill="hold">
                                          <p:stCondLst>
                                            <p:cond delay="0"/>
                                          </p:stCondLst>
                                        </p:cTn>
                                        <p:tgtEl>
                                          <p:spTgt spid="174"/>
                                        </p:tgtEl>
                                        <p:attrNameLst>
                                          <p:attrName>style.visibility</p:attrName>
                                        </p:attrNameLst>
                                      </p:cBhvr>
                                      <p:to>
                                        <p:strVal val="visible"/>
                                      </p:to>
                                    </p:set>
                                    <p:animEffect transition="in" filter="fade">
                                      <p:cBhvr>
                                        <p:cTn id="47" dur="500"/>
                                        <p:tgtEl>
                                          <p:spTgt spid="174"/>
                                        </p:tgtEl>
                                      </p:cBhvr>
                                    </p:animEffect>
                                  </p:childTnLst>
                                </p:cTn>
                              </p:par>
                            </p:childTnLst>
                          </p:cTn>
                        </p:par>
                        <p:par>
                          <p:cTn id="48" fill="hold">
                            <p:stCondLst>
                              <p:cond delay="3500"/>
                            </p:stCondLst>
                            <p:childTnLst>
                              <p:par>
                                <p:cTn id="49" presetID="10" presetClass="entr" presetSubtype="0" fill="hold" nodeType="afterEffect">
                                  <p:stCondLst>
                                    <p:cond delay="500"/>
                                  </p:stCondLst>
                                  <p:childTnLst>
                                    <p:set>
                                      <p:cBhvr>
                                        <p:cTn id="50" dur="1" fill="hold">
                                          <p:stCondLst>
                                            <p:cond delay="0"/>
                                          </p:stCondLst>
                                        </p:cTn>
                                        <p:tgtEl>
                                          <p:spTgt spid="177"/>
                                        </p:tgtEl>
                                        <p:attrNameLst>
                                          <p:attrName>style.visibility</p:attrName>
                                        </p:attrNameLst>
                                      </p:cBhvr>
                                      <p:to>
                                        <p:strVal val="visible"/>
                                      </p:to>
                                    </p:set>
                                    <p:animEffect transition="in" filter="fade">
                                      <p:cBhvr>
                                        <p:cTn id="51" dur="500"/>
                                        <p:tgtEl>
                                          <p:spTgt spid="177"/>
                                        </p:tgtEl>
                                      </p:cBhvr>
                                    </p:animEffect>
                                  </p:childTnLst>
                                </p:cTn>
                              </p:par>
                              <p:par>
                                <p:cTn id="52" presetID="9" presetClass="emph" presetSubtype="0" grpId="0" nodeType="withEffect">
                                  <p:stCondLst>
                                    <p:cond delay="0"/>
                                  </p:stCondLst>
                                  <p:childTnLst>
                                    <p:set>
                                      <p:cBhvr rctx="PPT">
                                        <p:cTn id="53" dur="indefinite"/>
                                        <p:tgtEl>
                                          <p:spTgt spid="75"/>
                                        </p:tgtEl>
                                        <p:attrNameLst>
                                          <p:attrName>style.opacity</p:attrName>
                                        </p:attrNameLst>
                                      </p:cBhvr>
                                      <p:to>
                                        <p:strVal val="0.5"/>
                                      </p:to>
                                    </p:set>
                                    <p:animEffect filter="image" prLst="opacity: 0.5">
                                      <p:cBhvr rctx="IE">
                                        <p:cTn id="54" dur="indefinite"/>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8" grpId="0"/>
      <p:bldP spid="150" grpId="0"/>
      <p:bldP spid="152" grpId="0" animBg="1"/>
      <p:bldP spid="7" grpId="0" animBg="1"/>
      <p:bldP spid="7" grpId="1" animBg="1"/>
      <p:bldP spid="7" grpId="2" animBg="1"/>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ADAM: MCS Algorithm for Multiple Graphs</a:t>
            </a:r>
            <a:endParaRPr lang="zh-HK" altLang="en-US" dirty="0"/>
          </a:p>
        </p:txBody>
      </p:sp>
      <p:sp>
        <p:nvSpPr>
          <p:cNvPr id="6" name="Slide Number Placeholder 5"/>
          <p:cNvSpPr>
            <a:spLocks noGrp="1"/>
          </p:cNvSpPr>
          <p:nvPr>
            <p:ph type="sldNum" sz="quarter" idx="10"/>
          </p:nvPr>
        </p:nvSpPr>
        <p:spPr/>
        <p:txBody>
          <a:bodyPr/>
          <a:lstStyle/>
          <a:p>
            <a:fld id="{C2351823-B728-8C41-9A8F-880F28D83AEF}" type="slidenum">
              <a:rPr lang="en-US" smtClean="0"/>
              <a:pPr/>
              <a:t>9</a:t>
            </a:fld>
            <a:endParaRPr lang="en-US" dirty="0"/>
          </a:p>
        </p:txBody>
      </p:sp>
      <p:grpSp>
        <p:nvGrpSpPr>
          <p:cNvPr id="89" name="群組 295"/>
          <p:cNvGrpSpPr/>
          <p:nvPr/>
        </p:nvGrpSpPr>
        <p:grpSpPr>
          <a:xfrm>
            <a:off x="1176033" y="2664443"/>
            <a:ext cx="959275" cy="1164834"/>
            <a:chOff x="1704181" y="4811712"/>
            <a:chExt cx="1600200" cy="1943100"/>
          </a:xfrm>
        </p:grpSpPr>
        <p:sp>
          <p:nvSpPr>
            <p:cNvPr id="90" name="橢圓 296"/>
            <p:cNvSpPr/>
            <p:nvPr/>
          </p:nvSpPr>
          <p:spPr>
            <a:xfrm>
              <a:off x="1704181" y="4811712"/>
              <a:ext cx="381000" cy="381000"/>
            </a:xfrm>
            <a:prstGeom prst="ellipse">
              <a:avLst/>
            </a:prstGeom>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91" name="橢圓 297"/>
            <p:cNvSpPr/>
            <p:nvPr/>
          </p:nvSpPr>
          <p:spPr>
            <a:xfrm>
              <a:off x="2313781" y="4811712"/>
              <a:ext cx="381000" cy="381000"/>
            </a:xfrm>
            <a:prstGeom prst="ellipse">
              <a:avLst/>
            </a:prstGeom>
            <a:solidFill>
              <a:srgbClr val="CA7E79"/>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92" name="橢圓 298"/>
            <p:cNvSpPr/>
            <p:nvPr/>
          </p:nvSpPr>
          <p:spPr>
            <a:xfrm>
              <a:off x="2923381" y="4811712"/>
              <a:ext cx="381000" cy="381000"/>
            </a:xfrm>
            <a:prstGeom prst="ellipse">
              <a:avLst/>
            </a:prstGeom>
            <a:solidFill>
              <a:srgbClr val="92D05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93" name="橢圓 299"/>
            <p:cNvSpPr/>
            <p:nvPr/>
          </p:nvSpPr>
          <p:spPr>
            <a:xfrm>
              <a:off x="2241269" y="5641974"/>
              <a:ext cx="381000" cy="381000"/>
            </a:xfrm>
            <a:prstGeom prst="ellipse">
              <a:avLst/>
            </a:prstGeom>
            <a:solidFill>
              <a:srgbClr val="C0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94" name="橢圓 300"/>
            <p:cNvSpPr/>
            <p:nvPr/>
          </p:nvSpPr>
          <p:spPr>
            <a:xfrm>
              <a:off x="2747448" y="5641974"/>
              <a:ext cx="381000" cy="381000"/>
            </a:xfrm>
            <a:prstGeom prst="ellipse">
              <a:avLst/>
            </a:prstGeom>
            <a:solidFill>
              <a:srgbClr val="7030A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95" name="橢圓 301"/>
            <p:cNvSpPr/>
            <p:nvPr/>
          </p:nvSpPr>
          <p:spPr>
            <a:xfrm>
              <a:off x="2146019" y="6373812"/>
              <a:ext cx="381000" cy="381000"/>
            </a:xfrm>
            <a:prstGeom prst="ellipse">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cxnSp>
          <p:nvCxnSpPr>
            <p:cNvPr id="96" name="直線單箭頭接點 302"/>
            <p:cNvCxnSpPr/>
            <p:nvPr/>
          </p:nvCxnSpPr>
          <p:spPr>
            <a:xfrm>
              <a:off x="1894681" y="5192712"/>
              <a:ext cx="441838" cy="1181100"/>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97" name="直線單箭頭接點 303"/>
            <p:cNvCxnSpPr/>
            <p:nvPr/>
          </p:nvCxnSpPr>
          <p:spPr>
            <a:xfrm>
              <a:off x="1894681" y="5192712"/>
              <a:ext cx="537088"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98" name="直線單箭頭接點 304"/>
            <p:cNvCxnSpPr/>
            <p:nvPr/>
          </p:nvCxnSpPr>
          <p:spPr>
            <a:xfrm flipH="1">
              <a:off x="2431769" y="5192712"/>
              <a:ext cx="72512"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99" name="直線單箭頭接點 305"/>
            <p:cNvCxnSpPr/>
            <p:nvPr/>
          </p:nvCxnSpPr>
          <p:spPr>
            <a:xfrm flipH="1">
              <a:off x="2937948" y="5192712"/>
              <a:ext cx="175933"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00" name="直線單箭頭接點 306"/>
            <p:cNvCxnSpPr/>
            <p:nvPr/>
          </p:nvCxnSpPr>
          <p:spPr>
            <a:xfrm flipH="1">
              <a:off x="2336519" y="6022974"/>
              <a:ext cx="95250" cy="350838"/>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01" name="直線單箭頭接點 307"/>
            <p:cNvCxnSpPr/>
            <p:nvPr/>
          </p:nvCxnSpPr>
          <p:spPr>
            <a:xfrm flipH="1">
              <a:off x="2336519" y="6022974"/>
              <a:ext cx="601429" cy="350838"/>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2" name="群組 308"/>
          <p:cNvGrpSpPr/>
          <p:nvPr/>
        </p:nvGrpSpPr>
        <p:grpSpPr>
          <a:xfrm>
            <a:off x="186497" y="2666959"/>
            <a:ext cx="853808" cy="1164834"/>
            <a:chOff x="1704181" y="4811712"/>
            <a:chExt cx="1424267" cy="1943100"/>
          </a:xfrm>
        </p:grpSpPr>
        <p:sp>
          <p:nvSpPr>
            <p:cNvPr id="103" name="橢圓 309"/>
            <p:cNvSpPr/>
            <p:nvPr/>
          </p:nvSpPr>
          <p:spPr>
            <a:xfrm>
              <a:off x="1704181" y="4811712"/>
              <a:ext cx="381000" cy="381000"/>
            </a:xfrm>
            <a:prstGeom prst="ellipse">
              <a:avLst/>
            </a:prstGeom>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04" name="橢圓 310"/>
            <p:cNvSpPr/>
            <p:nvPr/>
          </p:nvSpPr>
          <p:spPr>
            <a:xfrm>
              <a:off x="2313781" y="4811712"/>
              <a:ext cx="381000" cy="381000"/>
            </a:xfrm>
            <a:prstGeom prst="ellipse">
              <a:avLst/>
            </a:prstGeom>
            <a:solidFill>
              <a:srgbClr val="CA7E79"/>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05" name="橢圓 311"/>
            <p:cNvSpPr/>
            <p:nvPr/>
          </p:nvSpPr>
          <p:spPr>
            <a:xfrm>
              <a:off x="2241269" y="5641974"/>
              <a:ext cx="381000" cy="381000"/>
            </a:xfrm>
            <a:prstGeom prst="ellipse">
              <a:avLst/>
            </a:prstGeom>
            <a:solidFill>
              <a:srgbClr val="C0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06" name="橢圓 312"/>
            <p:cNvSpPr/>
            <p:nvPr/>
          </p:nvSpPr>
          <p:spPr>
            <a:xfrm>
              <a:off x="2747448" y="5641974"/>
              <a:ext cx="381000" cy="381000"/>
            </a:xfrm>
            <a:prstGeom prst="ellipse">
              <a:avLst/>
            </a:prstGeom>
            <a:solidFill>
              <a:srgbClr val="7030A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07" name="橢圓 313"/>
            <p:cNvSpPr/>
            <p:nvPr/>
          </p:nvSpPr>
          <p:spPr>
            <a:xfrm>
              <a:off x="2146019" y="6373812"/>
              <a:ext cx="381000" cy="381000"/>
            </a:xfrm>
            <a:prstGeom prst="ellipse">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cxnSp>
          <p:nvCxnSpPr>
            <p:cNvPr id="108" name="直線單箭頭接點 314"/>
            <p:cNvCxnSpPr/>
            <p:nvPr/>
          </p:nvCxnSpPr>
          <p:spPr>
            <a:xfrm>
              <a:off x="1894681" y="5192712"/>
              <a:ext cx="441838" cy="1181100"/>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09" name="直線單箭頭接點 315"/>
            <p:cNvCxnSpPr/>
            <p:nvPr/>
          </p:nvCxnSpPr>
          <p:spPr>
            <a:xfrm>
              <a:off x="1894681" y="5192712"/>
              <a:ext cx="537088"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10" name="直線單箭頭接點 316"/>
            <p:cNvCxnSpPr/>
            <p:nvPr/>
          </p:nvCxnSpPr>
          <p:spPr>
            <a:xfrm flipH="1">
              <a:off x="2431769" y="5192712"/>
              <a:ext cx="72512"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11" name="直線單箭頭接點 317"/>
            <p:cNvCxnSpPr/>
            <p:nvPr/>
          </p:nvCxnSpPr>
          <p:spPr>
            <a:xfrm>
              <a:off x="2527019" y="5190853"/>
              <a:ext cx="410929" cy="451121"/>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12" name="直線單箭頭接點 318"/>
            <p:cNvCxnSpPr/>
            <p:nvPr/>
          </p:nvCxnSpPr>
          <p:spPr>
            <a:xfrm flipH="1">
              <a:off x="2336519" y="6022974"/>
              <a:ext cx="95250" cy="350838"/>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13" name="直線單箭頭接點 319"/>
            <p:cNvCxnSpPr/>
            <p:nvPr/>
          </p:nvCxnSpPr>
          <p:spPr>
            <a:xfrm flipH="1">
              <a:off x="2336519" y="6022974"/>
              <a:ext cx="601429" cy="350838"/>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14" name="群組 320"/>
          <p:cNvGrpSpPr/>
          <p:nvPr/>
        </p:nvGrpSpPr>
        <p:grpSpPr>
          <a:xfrm>
            <a:off x="3654133" y="2666959"/>
            <a:ext cx="959275" cy="1164834"/>
            <a:chOff x="7723981" y="3211512"/>
            <a:chExt cx="1286435" cy="1562100"/>
          </a:xfrm>
        </p:grpSpPr>
        <p:sp>
          <p:nvSpPr>
            <p:cNvPr id="115" name="橢圓 321"/>
            <p:cNvSpPr/>
            <p:nvPr/>
          </p:nvSpPr>
          <p:spPr>
            <a:xfrm>
              <a:off x="7723981" y="3211512"/>
              <a:ext cx="306294" cy="306294"/>
            </a:xfrm>
            <a:prstGeom prst="ellipse">
              <a:avLst/>
            </a:prstGeom>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16" name="橢圓 322"/>
            <p:cNvSpPr/>
            <p:nvPr/>
          </p:nvSpPr>
          <p:spPr>
            <a:xfrm>
              <a:off x="8214051" y="3211512"/>
              <a:ext cx="306294" cy="306294"/>
            </a:xfrm>
            <a:prstGeom prst="ellipse">
              <a:avLst/>
            </a:prstGeom>
            <a:solidFill>
              <a:srgbClr val="CA7E79"/>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17" name="橢圓 323"/>
            <p:cNvSpPr/>
            <p:nvPr/>
          </p:nvSpPr>
          <p:spPr>
            <a:xfrm>
              <a:off x="8704122" y="3211512"/>
              <a:ext cx="306294" cy="306294"/>
            </a:xfrm>
            <a:prstGeom prst="ellipse">
              <a:avLst/>
            </a:prstGeom>
            <a:solidFill>
              <a:srgbClr val="92D05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18" name="橢圓 324"/>
            <p:cNvSpPr/>
            <p:nvPr/>
          </p:nvSpPr>
          <p:spPr>
            <a:xfrm>
              <a:off x="8155758" y="3878978"/>
              <a:ext cx="306294" cy="306294"/>
            </a:xfrm>
            <a:prstGeom prst="ellipse">
              <a:avLst/>
            </a:prstGeom>
            <a:solidFill>
              <a:srgbClr val="C0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19" name="橢圓 325"/>
            <p:cNvSpPr/>
            <p:nvPr/>
          </p:nvSpPr>
          <p:spPr>
            <a:xfrm>
              <a:off x="8562686" y="3878978"/>
              <a:ext cx="306294" cy="306294"/>
            </a:xfrm>
            <a:prstGeom prst="ellipse">
              <a:avLst/>
            </a:prstGeom>
            <a:solidFill>
              <a:srgbClr val="7030A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20" name="橢圓 326"/>
            <p:cNvSpPr/>
            <p:nvPr/>
          </p:nvSpPr>
          <p:spPr>
            <a:xfrm>
              <a:off x="8079184" y="4467318"/>
              <a:ext cx="306294" cy="306294"/>
            </a:xfrm>
            <a:prstGeom prst="ellipse">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cxnSp>
          <p:nvCxnSpPr>
            <p:cNvPr id="121" name="直線單箭頭接點 327"/>
            <p:cNvCxnSpPr/>
            <p:nvPr/>
          </p:nvCxnSpPr>
          <p:spPr>
            <a:xfrm>
              <a:off x="7877128" y="3517806"/>
              <a:ext cx="355203" cy="94951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22" name="直線單箭頭接點 328"/>
            <p:cNvCxnSpPr/>
            <p:nvPr/>
          </p:nvCxnSpPr>
          <p:spPr>
            <a:xfrm>
              <a:off x="7877128" y="3517806"/>
              <a:ext cx="431777" cy="361171"/>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23" name="直線單箭頭接點 329"/>
            <p:cNvCxnSpPr/>
            <p:nvPr/>
          </p:nvCxnSpPr>
          <p:spPr>
            <a:xfrm flipH="1">
              <a:off x="8308905" y="3517806"/>
              <a:ext cx="58294" cy="361171"/>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24" name="直線單箭頭接點 330"/>
            <p:cNvCxnSpPr/>
            <p:nvPr/>
          </p:nvCxnSpPr>
          <p:spPr>
            <a:xfrm flipH="1">
              <a:off x="8715833" y="3517806"/>
              <a:ext cx="141436" cy="361171"/>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25" name="直線單箭頭接點 331"/>
            <p:cNvCxnSpPr/>
            <p:nvPr/>
          </p:nvCxnSpPr>
          <p:spPr>
            <a:xfrm flipH="1">
              <a:off x="8232331" y="4185272"/>
              <a:ext cx="76574" cy="282046"/>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26" name="直線單箭頭接點 332"/>
            <p:cNvCxnSpPr/>
            <p:nvPr/>
          </p:nvCxnSpPr>
          <p:spPr>
            <a:xfrm flipH="1">
              <a:off x="8673492" y="4185272"/>
              <a:ext cx="42341" cy="282046"/>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27" name="橢圓 333"/>
            <p:cNvSpPr/>
            <p:nvPr/>
          </p:nvSpPr>
          <p:spPr>
            <a:xfrm>
              <a:off x="8520345" y="4467318"/>
              <a:ext cx="306294" cy="306294"/>
            </a:xfrm>
            <a:prstGeom prst="ellipse">
              <a:avLst/>
            </a:prstGeom>
            <a:solidFill>
              <a:srgbClr val="92D05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cxnSp>
          <p:nvCxnSpPr>
            <p:cNvPr id="128" name="直線單箭頭接點 334"/>
            <p:cNvCxnSpPr/>
            <p:nvPr/>
          </p:nvCxnSpPr>
          <p:spPr>
            <a:xfrm flipH="1">
              <a:off x="8308905" y="3517806"/>
              <a:ext cx="548364" cy="36117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29" name="內容版面配置區 2"/>
          <p:cNvSpPr>
            <a:spLocks noGrp="1"/>
          </p:cNvSpPr>
          <p:nvPr>
            <p:ph idx="1"/>
          </p:nvPr>
        </p:nvSpPr>
        <p:spPr>
          <a:xfrm>
            <a:off x="457200" y="1395953"/>
            <a:ext cx="8229600" cy="648241"/>
          </a:xfrm>
        </p:spPr>
        <p:txBody>
          <a:bodyPr/>
          <a:lstStyle/>
          <a:p>
            <a:r>
              <a:rPr lang="en-US" altLang="zh-HK" dirty="0"/>
              <a:t>4 Versions,</a:t>
            </a:r>
            <a:r>
              <a:rPr lang="en-US" altLang="zh-HK" i="1" dirty="0">
                <a:latin typeface="Times New Roman" charset="0"/>
                <a:ea typeface="Times New Roman" charset="0"/>
                <a:cs typeface="Times New Roman" charset="0"/>
              </a:rPr>
              <a:t> </a:t>
            </a:r>
            <a:r>
              <a:rPr lang="en-US" altLang="zh-HK" i="1" dirty="0" err="1">
                <a:latin typeface="Times New Roman" charset="0"/>
                <a:ea typeface="Times New Roman" charset="0"/>
                <a:cs typeface="Times New Roman" charset="0"/>
              </a:rPr>
              <a:t>i</a:t>
            </a:r>
            <a:r>
              <a:rPr lang="en-US" altLang="zh-HK" i="1" dirty="0">
                <a:latin typeface="Times New Roman" charset="0"/>
                <a:ea typeface="Times New Roman" charset="0"/>
                <a:cs typeface="Times New Roman" charset="0"/>
              </a:rPr>
              <a:t> = 4</a:t>
            </a:r>
          </a:p>
          <a:p>
            <a:r>
              <a:rPr lang="en-US" altLang="zh-HK" dirty="0">
                <a:solidFill>
                  <a:srgbClr val="C00000"/>
                </a:solidFill>
                <a:latin typeface="+mn-lt"/>
                <a:ea typeface="Times New Roman" charset="0"/>
                <a:cs typeface="Times New Roman" charset="0"/>
              </a:rPr>
              <a:t>3</a:t>
            </a:r>
            <a:r>
              <a:rPr lang="en-US" altLang="zh-HK" baseline="30000" dirty="0">
                <a:solidFill>
                  <a:srgbClr val="C00000"/>
                </a:solidFill>
                <a:latin typeface="+mn-lt"/>
                <a:ea typeface="Times New Roman" charset="0"/>
                <a:cs typeface="Times New Roman" charset="0"/>
              </a:rPr>
              <a:t>rd</a:t>
            </a:r>
            <a:r>
              <a:rPr lang="en-US" altLang="zh-HK" dirty="0">
                <a:solidFill>
                  <a:srgbClr val="C00000"/>
                </a:solidFill>
                <a:latin typeface="+mn-lt"/>
                <a:ea typeface="Times New Roman" charset="0"/>
                <a:cs typeface="Times New Roman" charset="0"/>
              </a:rPr>
              <a:t> iterations, </a:t>
            </a:r>
            <a:r>
              <a:rPr lang="en-US" altLang="zh-HK" i="1" dirty="0">
                <a:solidFill>
                  <a:srgbClr val="C00000"/>
                </a:solidFill>
                <a:latin typeface="Times New Roman" charset="0"/>
                <a:ea typeface="Times New Roman" charset="0"/>
                <a:cs typeface="Times New Roman" charset="0"/>
              </a:rPr>
              <a:t>j = 3</a:t>
            </a:r>
          </a:p>
        </p:txBody>
      </p:sp>
      <p:grpSp>
        <p:nvGrpSpPr>
          <p:cNvPr id="130" name="群組 308"/>
          <p:cNvGrpSpPr/>
          <p:nvPr/>
        </p:nvGrpSpPr>
        <p:grpSpPr>
          <a:xfrm>
            <a:off x="2419259" y="2664443"/>
            <a:ext cx="853808" cy="1164834"/>
            <a:chOff x="1704181" y="4811712"/>
            <a:chExt cx="1424267" cy="1943100"/>
          </a:xfrm>
        </p:grpSpPr>
        <p:sp>
          <p:nvSpPr>
            <p:cNvPr id="131" name="橢圓 309"/>
            <p:cNvSpPr/>
            <p:nvPr/>
          </p:nvSpPr>
          <p:spPr>
            <a:xfrm>
              <a:off x="1704181" y="4811712"/>
              <a:ext cx="381000" cy="381000"/>
            </a:xfrm>
            <a:prstGeom prst="ellipse">
              <a:avLst/>
            </a:prstGeom>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32" name="橢圓 310"/>
            <p:cNvSpPr/>
            <p:nvPr/>
          </p:nvSpPr>
          <p:spPr>
            <a:xfrm>
              <a:off x="2313781" y="4811712"/>
              <a:ext cx="381000" cy="381000"/>
            </a:xfrm>
            <a:prstGeom prst="ellipse">
              <a:avLst/>
            </a:prstGeom>
            <a:solidFill>
              <a:srgbClr val="CA7E79"/>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33" name="橢圓 311"/>
            <p:cNvSpPr/>
            <p:nvPr/>
          </p:nvSpPr>
          <p:spPr>
            <a:xfrm>
              <a:off x="2241269" y="5641974"/>
              <a:ext cx="381000" cy="381000"/>
            </a:xfrm>
            <a:prstGeom prst="ellipse">
              <a:avLst/>
            </a:prstGeom>
            <a:solidFill>
              <a:srgbClr val="C0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34" name="橢圓 312"/>
            <p:cNvSpPr/>
            <p:nvPr/>
          </p:nvSpPr>
          <p:spPr>
            <a:xfrm>
              <a:off x="2747448" y="5641974"/>
              <a:ext cx="381000" cy="381000"/>
            </a:xfrm>
            <a:prstGeom prst="ellipse">
              <a:avLst/>
            </a:prstGeom>
            <a:solidFill>
              <a:srgbClr val="7030A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135" name="橢圓 313"/>
            <p:cNvSpPr/>
            <p:nvPr/>
          </p:nvSpPr>
          <p:spPr>
            <a:xfrm>
              <a:off x="2146019" y="6373812"/>
              <a:ext cx="381000" cy="381000"/>
            </a:xfrm>
            <a:prstGeom prst="ellipse">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cxnSp>
          <p:nvCxnSpPr>
            <p:cNvPr id="136" name="直線單箭頭接點 314"/>
            <p:cNvCxnSpPr/>
            <p:nvPr/>
          </p:nvCxnSpPr>
          <p:spPr>
            <a:xfrm>
              <a:off x="1894681" y="5192712"/>
              <a:ext cx="441838" cy="1181100"/>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37" name="直線單箭頭接點 315"/>
            <p:cNvCxnSpPr/>
            <p:nvPr/>
          </p:nvCxnSpPr>
          <p:spPr>
            <a:xfrm>
              <a:off x="1894681" y="5192712"/>
              <a:ext cx="537088"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38" name="直線單箭頭接點 316"/>
            <p:cNvCxnSpPr/>
            <p:nvPr/>
          </p:nvCxnSpPr>
          <p:spPr>
            <a:xfrm flipH="1">
              <a:off x="2431769" y="5192712"/>
              <a:ext cx="72512" cy="449262"/>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39" name="直線單箭頭接點 317"/>
            <p:cNvCxnSpPr/>
            <p:nvPr/>
          </p:nvCxnSpPr>
          <p:spPr>
            <a:xfrm>
              <a:off x="2527019" y="5190853"/>
              <a:ext cx="410929" cy="451121"/>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40" name="直線單箭頭接點 318"/>
            <p:cNvCxnSpPr/>
            <p:nvPr/>
          </p:nvCxnSpPr>
          <p:spPr>
            <a:xfrm flipH="1">
              <a:off x="2336519" y="6022974"/>
              <a:ext cx="95250" cy="350838"/>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41" name="直線單箭頭接點 319"/>
            <p:cNvCxnSpPr/>
            <p:nvPr/>
          </p:nvCxnSpPr>
          <p:spPr>
            <a:xfrm flipH="1">
              <a:off x="2336519" y="6022974"/>
              <a:ext cx="601429" cy="350838"/>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42" name="TextBox 141"/>
          <p:cNvSpPr txBox="1"/>
          <p:nvPr/>
        </p:nvSpPr>
        <p:spPr>
          <a:xfrm>
            <a:off x="283281" y="3932168"/>
            <a:ext cx="436169" cy="369332"/>
          </a:xfrm>
          <a:prstGeom prst="rect">
            <a:avLst/>
          </a:prstGeom>
          <a:noFill/>
        </p:spPr>
        <p:txBody>
          <a:bodyPr wrap="square" rtlCol="0">
            <a:spAutoFit/>
          </a:bodyPr>
          <a:lstStyle/>
          <a:p>
            <a:r>
              <a:rPr lang="en-GB" altLang="zh-HK" i="1" dirty="0">
                <a:latin typeface="Times New Roman" panose="02020603050405020304" pitchFamily="18" charset="0"/>
                <a:cs typeface="Times New Roman" panose="02020603050405020304" pitchFamily="18" charset="0"/>
              </a:rPr>
              <a:t>G</a:t>
            </a:r>
            <a:r>
              <a:rPr lang="en-GB" altLang="zh-HK" i="1" baseline="-25000" dirty="0">
                <a:latin typeface="Times New Roman" panose="02020603050405020304" pitchFamily="18" charset="0"/>
                <a:cs typeface="Times New Roman" panose="02020603050405020304" pitchFamily="18" charset="0"/>
              </a:rPr>
              <a:t>0</a:t>
            </a:r>
            <a:endParaRPr lang="en-US" dirty="0"/>
          </a:p>
        </p:txBody>
      </p:sp>
      <p:sp>
        <p:nvSpPr>
          <p:cNvPr id="143" name="TextBox 142"/>
          <p:cNvSpPr txBox="1"/>
          <p:nvPr/>
        </p:nvSpPr>
        <p:spPr>
          <a:xfrm>
            <a:off x="1320612" y="3929652"/>
            <a:ext cx="436169" cy="369332"/>
          </a:xfrm>
          <a:prstGeom prst="rect">
            <a:avLst/>
          </a:prstGeom>
          <a:noFill/>
        </p:spPr>
        <p:txBody>
          <a:bodyPr wrap="square" rtlCol="0">
            <a:spAutoFit/>
          </a:bodyPr>
          <a:lstStyle/>
          <a:p>
            <a:r>
              <a:rPr lang="en-GB" altLang="zh-HK" i="1" dirty="0">
                <a:latin typeface="Times New Roman" panose="02020603050405020304" pitchFamily="18" charset="0"/>
                <a:cs typeface="Times New Roman" panose="02020603050405020304" pitchFamily="18" charset="0"/>
              </a:rPr>
              <a:t>G</a:t>
            </a:r>
            <a:r>
              <a:rPr lang="en-GB" altLang="zh-HK" i="1" baseline="-25000" dirty="0">
                <a:latin typeface="Times New Roman" panose="02020603050405020304" pitchFamily="18" charset="0"/>
                <a:cs typeface="Times New Roman" panose="02020603050405020304" pitchFamily="18" charset="0"/>
              </a:rPr>
              <a:t>1</a:t>
            </a:r>
            <a:endParaRPr lang="en-US" dirty="0"/>
          </a:p>
        </p:txBody>
      </p:sp>
      <p:sp>
        <p:nvSpPr>
          <p:cNvPr id="144" name="TextBox 143"/>
          <p:cNvSpPr txBox="1"/>
          <p:nvPr/>
        </p:nvSpPr>
        <p:spPr>
          <a:xfrm>
            <a:off x="2600820" y="3929652"/>
            <a:ext cx="436169" cy="369332"/>
          </a:xfrm>
          <a:prstGeom prst="rect">
            <a:avLst/>
          </a:prstGeom>
          <a:noFill/>
        </p:spPr>
        <p:txBody>
          <a:bodyPr wrap="square" rtlCol="0">
            <a:spAutoFit/>
          </a:bodyPr>
          <a:lstStyle/>
          <a:p>
            <a:r>
              <a:rPr lang="en-GB" altLang="zh-HK" i="1" dirty="0">
                <a:latin typeface="Times New Roman" panose="02020603050405020304" pitchFamily="18" charset="0"/>
                <a:cs typeface="Times New Roman" panose="02020603050405020304" pitchFamily="18" charset="0"/>
              </a:rPr>
              <a:t>G</a:t>
            </a:r>
            <a:r>
              <a:rPr lang="en-GB" altLang="zh-HK" i="1" baseline="-25000" dirty="0">
                <a:latin typeface="Times New Roman" panose="02020603050405020304" pitchFamily="18" charset="0"/>
                <a:cs typeface="Times New Roman" panose="02020603050405020304" pitchFamily="18" charset="0"/>
              </a:rPr>
              <a:t>2</a:t>
            </a:r>
            <a:endParaRPr lang="en-US" dirty="0"/>
          </a:p>
        </p:txBody>
      </p:sp>
      <p:sp>
        <p:nvSpPr>
          <p:cNvPr id="145" name="TextBox 144"/>
          <p:cNvSpPr txBox="1"/>
          <p:nvPr/>
        </p:nvSpPr>
        <p:spPr>
          <a:xfrm>
            <a:off x="3897716" y="3931680"/>
            <a:ext cx="436169" cy="369332"/>
          </a:xfrm>
          <a:prstGeom prst="rect">
            <a:avLst/>
          </a:prstGeom>
          <a:noFill/>
        </p:spPr>
        <p:txBody>
          <a:bodyPr wrap="square" rtlCol="0">
            <a:spAutoFit/>
          </a:bodyPr>
          <a:lstStyle/>
          <a:p>
            <a:r>
              <a:rPr lang="en-GB" altLang="zh-HK" i="1" dirty="0">
                <a:latin typeface="Times New Roman" panose="02020603050405020304" pitchFamily="18" charset="0"/>
                <a:cs typeface="Times New Roman" panose="02020603050405020304" pitchFamily="18" charset="0"/>
              </a:rPr>
              <a:t>G</a:t>
            </a:r>
            <a:r>
              <a:rPr lang="en-GB" altLang="zh-HK" i="1" baseline="-25000" dirty="0">
                <a:latin typeface="Times New Roman" panose="02020603050405020304" pitchFamily="18" charset="0"/>
                <a:cs typeface="Times New Roman" panose="02020603050405020304" pitchFamily="18" charset="0"/>
              </a:rPr>
              <a:t>3</a:t>
            </a:r>
            <a:endParaRPr lang="en-US" dirty="0"/>
          </a:p>
        </p:txBody>
      </p:sp>
      <p:sp>
        <p:nvSpPr>
          <p:cNvPr id="147" name="Rectangle 146"/>
          <p:cNvSpPr/>
          <p:nvPr/>
        </p:nvSpPr>
        <p:spPr>
          <a:xfrm>
            <a:off x="47856" y="2499360"/>
            <a:ext cx="3407826" cy="1845873"/>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TextBox 147"/>
          <p:cNvSpPr txBox="1"/>
          <p:nvPr/>
        </p:nvSpPr>
        <p:spPr>
          <a:xfrm>
            <a:off x="1329861" y="4356612"/>
            <a:ext cx="436169" cy="369332"/>
          </a:xfrm>
          <a:prstGeom prst="rect">
            <a:avLst/>
          </a:prstGeom>
          <a:noFill/>
        </p:spPr>
        <p:txBody>
          <a:bodyPr wrap="square" rtlCol="0">
            <a:spAutoFit/>
          </a:bodyPr>
          <a:lstStyle/>
          <a:p>
            <a:r>
              <a:rPr lang="en-GB" altLang="zh-HK" i="1" dirty="0">
                <a:solidFill>
                  <a:srgbClr val="C00000"/>
                </a:solidFill>
                <a:latin typeface="Times New Roman" panose="02020603050405020304" pitchFamily="18" charset="0"/>
                <a:cs typeface="Times New Roman" panose="02020603050405020304" pitchFamily="18" charset="0"/>
              </a:rPr>
              <a:t>G</a:t>
            </a:r>
            <a:r>
              <a:rPr lang="en-GB" altLang="zh-HK" i="1" baseline="-25000" dirty="0">
                <a:solidFill>
                  <a:srgbClr val="C00000"/>
                </a:solidFill>
                <a:latin typeface="Times New Roman" panose="02020603050405020304" pitchFamily="18" charset="0"/>
                <a:cs typeface="Times New Roman" panose="02020603050405020304" pitchFamily="18" charset="0"/>
              </a:rPr>
              <a:t>a</a:t>
            </a:r>
            <a:endParaRPr lang="en-US" dirty="0">
              <a:solidFill>
                <a:srgbClr val="C00000"/>
              </a:solidFill>
            </a:endParaRPr>
          </a:p>
        </p:txBody>
      </p:sp>
      <p:sp>
        <p:nvSpPr>
          <p:cNvPr id="150" name="TextBox 149"/>
          <p:cNvSpPr txBox="1"/>
          <p:nvPr/>
        </p:nvSpPr>
        <p:spPr>
          <a:xfrm>
            <a:off x="3943690" y="4346392"/>
            <a:ext cx="436169" cy="369332"/>
          </a:xfrm>
          <a:prstGeom prst="rect">
            <a:avLst/>
          </a:prstGeom>
          <a:noFill/>
        </p:spPr>
        <p:txBody>
          <a:bodyPr wrap="square" rtlCol="0">
            <a:spAutoFit/>
          </a:bodyPr>
          <a:lstStyle/>
          <a:p>
            <a:r>
              <a:rPr lang="en-GB" altLang="zh-HK" i="1" dirty="0">
                <a:solidFill>
                  <a:srgbClr val="C00000"/>
                </a:solidFill>
                <a:latin typeface="Times New Roman" panose="02020603050405020304" pitchFamily="18" charset="0"/>
                <a:cs typeface="Times New Roman" panose="02020603050405020304" pitchFamily="18" charset="0"/>
              </a:rPr>
              <a:t>G</a:t>
            </a:r>
            <a:r>
              <a:rPr lang="en-GB" altLang="zh-HK" i="1" baseline="-25000" dirty="0">
                <a:solidFill>
                  <a:srgbClr val="C00000"/>
                </a:solidFill>
                <a:latin typeface="Times New Roman" panose="02020603050405020304" pitchFamily="18" charset="0"/>
                <a:cs typeface="Times New Roman" panose="02020603050405020304" pitchFamily="18" charset="0"/>
              </a:rPr>
              <a:t>b</a:t>
            </a:r>
            <a:endParaRPr lang="en-US" dirty="0">
              <a:solidFill>
                <a:srgbClr val="C00000"/>
              </a:solidFill>
            </a:endParaRPr>
          </a:p>
        </p:txBody>
      </p:sp>
      <p:sp>
        <p:nvSpPr>
          <p:cNvPr id="152" name="Rectangle 151"/>
          <p:cNvSpPr/>
          <p:nvPr/>
        </p:nvSpPr>
        <p:spPr>
          <a:xfrm>
            <a:off x="3592721" y="2499360"/>
            <a:ext cx="1071377" cy="1845873"/>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6" name="Curved Connector 165"/>
          <p:cNvCxnSpPr>
            <a:stCxn id="103" idx="0"/>
            <a:endCxn id="115" idx="1"/>
          </p:cNvCxnSpPr>
          <p:nvPr/>
        </p:nvCxnSpPr>
        <p:spPr>
          <a:xfrm rot="16200000" flipH="1">
            <a:off x="1977415" y="990241"/>
            <a:ext cx="33448" cy="3386884"/>
          </a:xfrm>
          <a:prstGeom prst="curvedConnector3">
            <a:avLst>
              <a:gd name="adj1" fmla="val -1205636"/>
            </a:avLst>
          </a:prstGeom>
          <a:ln>
            <a:solidFill>
              <a:srgbClr val="0070C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8" name="Curved Connector 167"/>
          <p:cNvCxnSpPr>
            <a:stCxn id="104" idx="7"/>
            <a:endCxn id="116" idx="1"/>
          </p:cNvCxnSpPr>
          <p:nvPr/>
        </p:nvCxnSpPr>
        <p:spPr>
          <a:xfrm rot="5400000" flipH="1" flipV="1">
            <a:off x="2399952" y="1047341"/>
            <a:ext cx="12700" cy="3306133"/>
          </a:xfrm>
          <a:prstGeom prst="curvedConnector3">
            <a:avLst>
              <a:gd name="adj1" fmla="val 2063370"/>
            </a:avLst>
          </a:prstGeom>
          <a:ln>
            <a:solidFill>
              <a:srgbClr val="0070C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0" name="Curved Connector 169"/>
          <p:cNvCxnSpPr>
            <a:stCxn id="105" idx="7"/>
            <a:endCxn id="118" idx="1"/>
          </p:cNvCxnSpPr>
          <p:nvPr/>
        </p:nvCxnSpPr>
        <p:spPr>
          <a:xfrm rot="5400000" flipH="1" flipV="1">
            <a:off x="2356484" y="1545059"/>
            <a:ext cx="12700" cy="3306134"/>
          </a:xfrm>
          <a:prstGeom prst="curvedConnector3">
            <a:avLst>
              <a:gd name="adj1" fmla="val 2063370"/>
            </a:avLst>
          </a:prstGeom>
          <a:ln>
            <a:solidFill>
              <a:srgbClr val="0070C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4" name="Curved Connector 173"/>
          <p:cNvCxnSpPr>
            <a:stCxn id="106" idx="5"/>
            <a:endCxn id="119" idx="4"/>
          </p:cNvCxnSpPr>
          <p:nvPr/>
        </p:nvCxnSpPr>
        <p:spPr>
          <a:xfrm rot="16200000" flipH="1">
            <a:off x="2683576" y="1682910"/>
            <a:ext cx="33448" cy="3386886"/>
          </a:xfrm>
          <a:prstGeom prst="curvedConnector3">
            <a:avLst>
              <a:gd name="adj1" fmla="val 783449"/>
            </a:avLst>
          </a:prstGeom>
          <a:ln>
            <a:solidFill>
              <a:srgbClr val="0070C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7" name="Curved Connector 176"/>
          <p:cNvCxnSpPr/>
          <p:nvPr/>
        </p:nvCxnSpPr>
        <p:spPr>
          <a:xfrm rot="16200000" flipH="1">
            <a:off x="2281019" y="2155069"/>
            <a:ext cx="33448" cy="3314968"/>
          </a:xfrm>
          <a:prstGeom prst="curvedConnector3">
            <a:avLst>
              <a:gd name="adj1" fmla="val 783449"/>
            </a:avLst>
          </a:prstGeom>
          <a:ln>
            <a:solidFill>
              <a:srgbClr val="0070C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8" name="Curved Connector 177"/>
          <p:cNvCxnSpPr>
            <a:stCxn id="92" idx="7"/>
            <a:endCxn id="117" idx="1"/>
          </p:cNvCxnSpPr>
          <p:nvPr/>
        </p:nvCxnSpPr>
        <p:spPr>
          <a:xfrm rot="16200000" flipH="1">
            <a:off x="3258900" y="1540851"/>
            <a:ext cx="2516" cy="2316597"/>
          </a:xfrm>
          <a:prstGeom prst="curvedConnector3">
            <a:avLst>
              <a:gd name="adj1" fmla="val -10415262"/>
            </a:avLst>
          </a:prstGeom>
          <a:ln>
            <a:solidFill>
              <a:srgbClr val="0070C0"/>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181" name="Picture 180"/>
          <p:cNvPicPr>
            <a:picLocks noChangeAspect="1"/>
          </p:cNvPicPr>
          <p:nvPr/>
        </p:nvPicPr>
        <p:blipFill rotWithShape="1">
          <a:blip r:embed="rId3">
            <a:extLst>
              <a:ext uri="{28A0092B-C50C-407E-A947-70E740481C1C}">
                <a14:useLocalDpi xmlns:a14="http://schemas.microsoft.com/office/drawing/2010/main" val="0"/>
              </a:ext>
            </a:extLst>
          </a:blip>
          <a:srcRect l="3788" t="5269" r="8432"/>
          <a:stretch/>
        </p:blipFill>
        <p:spPr>
          <a:xfrm>
            <a:off x="4958810" y="2175717"/>
            <a:ext cx="4080928" cy="2951922"/>
          </a:xfrm>
          <a:prstGeom prst="rect">
            <a:avLst/>
          </a:prstGeom>
        </p:spPr>
      </p:pic>
      <p:sp>
        <p:nvSpPr>
          <p:cNvPr id="182" name="Rectangle 181"/>
          <p:cNvSpPr/>
          <p:nvPr/>
        </p:nvSpPr>
        <p:spPr>
          <a:xfrm>
            <a:off x="4958810" y="4206240"/>
            <a:ext cx="1665510" cy="15037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橢圓 310"/>
          <p:cNvSpPr/>
          <p:nvPr/>
        </p:nvSpPr>
        <p:spPr>
          <a:xfrm>
            <a:off x="3141386" y="2664000"/>
            <a:ext cx="228399" cy="228399"/>
          </a:xfrm>
          <a:prstGeom prst="ellipse">
            <a:avLst/>
          </a:prstGeom>
          <a:solidFill>
            <a:schemeClr val="tx2">
              <a:lumMod val="20000"/>
              <a:lumOff val="80000"/>
            </a:schemeClr>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cxnSp>
        <p:nvCxnSpPr>
          <p:cNvPr id="14" name="Straight Arrow Connector 13"/>
          <p:cNvCxnSpPr>
            <a:stCxn id="73" idx="4"/>
            <a:endCxn id="134" idx="0"/>
          </p:cNvCxnSpPr>
          <p:nvPr/>
        </p:nvCxnSpPr>
        <p:spPr>
          <a:xfrm flipH="1">
            <a:off x="3158868" y="2892399"/>
            <a:ext cx="96718" cy="269763"/>
          </a:xfrm>
          <a:prstGeom prst="straightConnector1">
            <a:avLst/>
          </a:pr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a:off x="6966698" y="2647390"/>
            <a:ext cx="391329" cy="193836"/>
          </a:xfrm>
          <a:prstGeom prst="lef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76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8"/>
                                        </p:tgtEl>
                                        <p:attrNameLst>
                                          <p:attrName>style.visibility</p:attrName>
                                        </p:attrNameLst>
                                      </p:cBhvr>
                                      <p:to>
                                        <p:strVal val="visible"/>
                                      </p:to>
                                    </p:set>
                                    <p:animEffect transition="in" filter="fade">
                                      <p:cBhvr>
                                        <p:cTn id="13" dur="500"/>
                                        <p:tgtEl>
                                          <p:spTgt spid="1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500"/>
                                        <p:tgtEl>
                                          <p:spTgt spid="152"/>
                                        </p:tgtEl>
                                      </p:cBhvr>
                                    </p:animEffect>
                                  </p:childTnLst>
                                </p:cTn>
                              </p:par>
                              <p:par>
                                <p:cTn id="19" presetID="42" presetClass="path" presetSubtype="0" accel="50000" decel="50000" fill="hold" grpId="1" nodeType="withEffect">
                                  <p:stCondLst>
                                    <p:cond delay="0"/>
                                  </p:stCondLst>
                                  <p:childTnLst>
                                    <p:animMotion origin="layout" path="M 2.77778E-7 -1.97531E-6 L 0.00017 0.04445 " pathEditMode="relative" rAng="0" ptsTypes="AA">
                                      <p:cBhvr>
                                        <p:cTn id="20" dur="1000" fill="hold"/>
                                        <p:tgtEl>
                                          <p:spTgt spid="85"/>
                                        </p:tgtEl>
                                        <p:attrNameLst>
                                          <p:attrName>ppt_x</p:attrName>
                                          <p:attrName>ppt_y</p:attrName>
                                        </p:attrNameLst>
                                      </p:cBhvr>
                                      <p:rCtr x="0" y="2222"/>
                                    </p:animMotion>
                                  </p:childTnLst>
                                </p:cTn>
                              </p:par>
                              <p:par>
                                <p:cTn id="21" presetID="10" presetClass="entr" presetSubtype="0" fill="hold" grpId="0" nodeType="withEffect">
                                  <p:stCondLst>
                                    <p:cond delay="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500"/>
                                        <p:tgtEl>
                                          <p:spTgt spid="1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6"/>
                                        </p:tgtEl>
                                        <p:attrNameLst>
                                          <p:attrName>style.visibility</p:attrName>
                                        </p:attrNameLst>
                                      </p:cBhvr>
                                      <p:to>
                                        <p:strVal val="visible"/>
                                      </p:to>
                                    </p:set>
                                    <p:animEffect transition="in" filter="fade">
                                      <p:cBhvr>
                                        <p:cTn id="28" dur="500"/>
                                        <p:tgtEl>
                                          <p:spTgt spid="166"/>
                                        </p:tgtEl>
                                      </p:cBhvr>
                                    </p:animEffect>
                                  </p:childTnLst>
                                </p:cTn>
                              </p:par>
                              <p:par>
                                <p:cTn id="29" presetID="0" presetClass="path" presetSubtype="0" accel="50000" decel="50000" fill="hold" grpId="2" nodeType="withEffect">
                                  <p:stCondLst>
                                    <p:cond delay="0"/>
                                  </p:stCondLst>
                                  <p:childTnLst>
                                    <p:animMotion origin="layout" path="M 0.00017 0.04445 L 0.04722 0.25741 " pathEditMode="relative" rAng="0" ptsTypes="AA">
                                      <p:cBhvr>
                                        <p:cTn id="30" dur="1000" fill="hold"/>
                                        <p:tgtEl>
                                          <p:spTgt spid="85"/>
                                        </p:tgtEl>
                                        <p:attrNameLst>
                                          <p:attrName>ppt_x</p:attrName>
                                          <p:attrName>ppt_y</p:attrName>
                                        </p:attrNameLst>
                                      </p:cBhvr>
                                      <p:rCtr x="2344" y="10648"/>
                                    </p:animMotion>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68"/>
                                        </p:tgtEl>
                                        <p:attrNameLst>
                                          <p:attrName>style.visibility</p:attrName>
                                        </p:attrNameLst>
                                      </p:cBhvr>
                                      <p:to>
                                        <p:strVal val="visible"/>
                                      </p:to>
                                    </p:set>
                                    <p:animEffect transition="in" filter="fade">
                                      <p:cBhvr>
                                        <p:cTn id="34" dur="500"/>
                                        <p:tgtEl>
                                          <p:spTgt spid="168"/>
                                        </p:tgtEl>
                                      </p:cBhvr>
                                    </p:animEffect>
                                  </p:childTnLst>
                                </p:cTn>
                              </p:par>
                            </p:childTnLst>
                          </p:cTn>
                        </p:par>
                        <p:par>
                          <p:cTn id="35" fill="hold">
                            <p:stCondLst>
                              <p:cond delay="1500"/>
                            </p:stCondLst>
                            <p:childTnLst>
                              <p:par>
                                <p:cTn id="36" presetID="10" presetClass="entr" presetSubtype="0" fill="hold" nodeType="afterEffect">
                                  <p:stCondLst>
                                    <p:cond delay="500"/>
                                  </p:stCondLst>
                                  <p:childTnLst>
                                    <p:set>
                                      <p:cBhvr>
                                        <p:cTn id="37" dur="1" fill="hold">
                                          <p:stCondLst>
                                            <p:cond delay="0"/>
                                          </p:stCondLst>
                                        </p:cTn>
                                        <p:tgtEl>
                                          <p:spTgt spid="170"/>
                                        </p:tgtEl>
                                        <p:attrNameLst>
                                          <p:attrName>style.visibility</p:attrName>
                                        </p:attrNameLst>
                                      </p:cBhvr>
                                      <p:to>
                                        <p:strVal val="visible"/>
                                      </p:to>
                                    </p:set>
                                    <p:animEffect transition="in" filter="fade">
                                      <p:cBhvr>
                                        <p:cTn id="38" dur="500"/>
                                        <p:tgtEl>
                                          <p:spTgt spid="170"/>
                                        </p:tgtEl>
                                      </p:cBhvr>
                                    </p:animEffect>
                                  </p:childTnLst>
                                </p:cTn>
                              </p:par>
                            </p:childTnLst>
                          </p:cTn>
                        </p:par>
                        <p:par>
                          <p:cTn id="39" fill="hold">
                            <p:stCondLst>
                              <p:cond delay="2500"/>
                            </p:stCondLst>
                            <p:childTnLst>
                              <p:par>
                                <p:cTn id="40" presetID="10" presetClass="entr" presetSubtype="0" fill="hold" nodeType="afterEffect">
                                  <p:stCondLst>
                                    <p:cond delay="500"/>
                                  </p:stCondLst>
                                  <p:childTnLst>
                                    <p:set>
                                      <p:cBhvr>
                                        <p:cTn id="41" dur="1" fill="hold">
                                          <p:stCondLst>
                                            <p:cond delay="0"/>
                                          </p:stCondLst>
                                        </p:cTn>
                                        <p:tgtEl>
                                          <p:spTgt spid="174"/>
                                        </p:tgtEl>
                                        <p:attrNameLst>
                                          <p:attrName>style.visibility</p:attrName>
                                        </p:attrNameLst>
                                      </p:cBhvr>
                                      <p:to>
                                        <p:strVal val="visible"/>
                                      </p:to>
                                    </p:set>
                                    <p:animEffect transition="in" filter="fade">
                                      <p:cBhvr>
                                        <p:cTn id="42" dur="500"/>
                                        <p:tgtEl>
                                          <p:spTgt spid="174"/>
                                        </p:tgtEl>
                                      </p:cBhvr>
                                    </p:animEffect>
                                  </p:childTnLst>
                                </p:cTn>
                              </p:par>
                            </p:childTnLst>
                          </p:cTn>
                        </p:par>
                        <p:par>
                          <p:cTn id="43" fill="hold">
                            <p:stCondLst>
                              <p:cond delay="3500"/>
                            </p:stCondLst>
                            <p:childTnLst>
                              <p:par>
                                <p:cTn id="44" presetID="10" presetClass="entr" presetSubtype="0" fill="hold" nodeType="afterEffect">
                                  <p:stCondLst>
                                    <p:cond delay="500"/>
                                  </p:stCondLst>
                                  <p:childTnLst>
                                    <p:set>
                                      <p:cBhvr>
                                        <p:cTn id="45" dur="1" fill="hold">
                                          <p:stCondLst>
                                            <p:cond delay="0"/>
                                          </p:stCondLst>
                                        </p:cTn>
                                        <p:tgtEl>
                                          <p:spTgt spid="177"/>
                                        </p:tgtEl>
                                        <p:attrNameLst>
                                          <p:attrName>style.visibility</p:attrName>
                                        </p:attrNameLst>
                                      </p:cBhvr>
                                      <p:to>
                                        <p:strVal val="visible"/>
                                      </p:to>
                                    </p:set>
                                    <p:animEffect transition="in" filter="fade">
                                      <p:cBhvr>
                                        <p:cTn id="46" dur="500"/>
                                        <p:tgtEl>
                                          <p:spTgt spid="177"/>
                                        </p:tgtEl>
                                      </p:cBhvr>
                                    </p:animEffect>
                                  </p:childTnLst>
                                </p:cTn>
                              </p:par>
                            </p:childTnLst>
                          </p:cTn>
                        </p:par>
                        <p:par>
                          <p:cTn id="47" fill="hold">
                            <p:stCondLst>
                              <p:cond delay="4500"/>
                            </p:stCondLst>
                            <p:childTnLst>
                              <p:par>
                                <p:cTn id="48" presetID="10" presetClass="entr" presetSubtype="0" fill="hold" nodeType="afterEffect">
                                  <p:stCondLst>
                                    <p:cond delay="500"/>
                                  </p:stCondLst>
                                  <p:childTnLst>
                                    <p:set>
                                      <p:cBhvr>
                                        <p:cTn id="49" dur="1" fill="hold">
                                          <p:stCondLst>
                                            <p:cond delay="0"/>
                                          </p:stCondLst>
                                        </p:cTn>
                                        <p:tgtEl>
                                          <p:spTgt spid="178"/>
                                        </p:tgtEl>
                                        <p:attrNameLst>
                                          <p:attrName>style.visibility</p:attrName>
                                        </p:attrNameLst>
                                      </p:cBhvr>
                                      <p:to>
                                        <p:strVal val="visible"/>
                                      </p:to>
                                    </p:set>
                                    <p:animEffect transition="in" filter="fade">
                                      <p:cBhvr>
                                        <p:cTn id="50" dur="500"/>
                                        <p:tgtEl>
                                          <p:spTgt spid="1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2"/>
                                        </p:tgtEl>
                                        <p:attrNameLst>
                                          <p:attrName>style.visibility</p:attrName>
                                        </p:attrNameLst>
                                      </p:cBhvr>
                                      <p:to>
                                        <p:strVal val="visible"/>
                                      </p:to>
                                    </p:set>
                                    <p:animEffect transition="in" filter="fade">
                                      <p:cBhvr>
                                        <p:cTn id="55" dur="500"/>
                                        <p:tgtEl>
                                          <p:spTgt spid="182"/>
                                        </p:tgtEl>
                                      </p:cBhvr>
                                    </p:animEffect>
                                  </p:childTnLst>
                                </p:cTn>
                              </p:par>
                            </p:childTnLst>
                          </p:cTn>
                        </p:par>
                        <p:par>
                          <p:cTn id="56" fill="hold">
                            <p:stCondLst>
                              <p:cond delay="500"/>
                            </p:stCondLst>
                            <p:childTnLst>
                              <p:par>
                                <p:cTn id="57" presetID="0" presetClass="path" presetSubtype="0" accel="50000" decel="50000" fill="hold" grpId="3" nodeType="afterEffect">
                                  <p:stCondLst>
                                    <p:cond delay="0"/>
                                  </p:stCondLst>
                                  <p:childTnLst>
                                    <p:animMotion origin="layout" path="M 0.04722 0.25741 L -0.01788 0.30216 " pathEditMode="relative" rAng="0" ptsTypes="AA">
                                      <p:cBhvr>
                                        <p:cTn id="58" dur="1000" fill="hold"/>
                                        <p:tgtEl>
                                          <p:spTgt spid="85"/>
                                        </p:tgtEl>
                                        <p:attrNameLst>
                                          <p:attrName>ppt_x</p:attrName>
                                          <p:attrName>ppt_y</p:attrName>
                                        </p:attrNameLst>
                                      </p:cBhvr>
                                      <p:rCtr x="-3264" y="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8" grpId="0"/>
      <p:bldP spid="150" grpId="0"/>
      <p:bldP spid="152" grpId="0" animBg="1"/>
      <p:bldP spid="182" grpId="0" animBg="1"/>
      <p:bldP spid="85" grpId="0" animBg="1"/>
      <p:bldP spid="85" grpId="1" animBg="1"/>
      <p:bldP spid="85" grpId="2" animBg="1"/>
      <p:bldP spid="85" grpId="3" animBg="1"/>
    </p:bldLst>
  </p:timing>
</p:sld>
</file>

<file path=ppt/theme/theme1.xml><?xml version="1.0" encoding="utf-8"?>
<a:theme xmlns:a="http://schemas.openxmlformats.org/drawingml/2006/main" name="Imperial College London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13947</TotalTime>
  <Words>3795</Words>
  <Application>Microsoft Office PowerPoint</Application>
  <PresentationFormat>如螢幕大小 (16:9)</PresentationFormat>
  <Paragraphs>410</Paragraphs>
  <Slides>22</Slides>
  <Notes>22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22</vt:i4>
      </vt:variant>
    </vt:vector>
  </HeadingPairs>
  <TitlesOfParts>
    <vt:vector size="29" baseType="lpstr">
      <vt:lpstr>Arial</vt:lpstr>
      <vt:lpstr>Times New Roman</vt:lpstr>
      <vt:lpstr>Cambria Math</vt:lpstr>
      <vt:lpstr>微軟正黑體</vt:lpstr>
      <vt:lpstr>Calibri</vt:lpstr>
      <vt:lpstr>Consolas</vt:lpstr>
      <vt:lpstr>Imperial College London Theme</vt:lpstr>
      <vt:lpstr>ADAM: Automated Design Analysis and Merging for Speeding up             FPGA Development</vt:lpstr>
      <vt:lpstr>Motivation: Multiple Fine-tuned Designs </vt:lpstr>
      <vt:lpstr>Challenges</vt:lpstr>
      <vt:lpstr>Contributions</vt:lpstr>
      <vt:lpstr>ADAM: Our Approach</vt:lpstr>
      <vt:lpstr>ADAM: Maximum Common Subgraph (MCS) detection</vt:lpstr>
      <vt:lpstr>ADAM: MCS Algorithm for Multiple Graphs</vt:lpstr>
      <vt:lpstr>ADAM: MCS Algorithm for Multiple Graphs</vt:lpstr>
      <vt:lpstr>ADAM: MCS Algorithm for Multiple Graphs</vt:lpstr>
      <vt:lpstr>ADAM: Final Dataflow Graph Generation</vt:lpstr>
      <vt:lpstr>ADAM: Merging Common Signals with Different Bitwidths</vt:lpstr>
      <vt:lpstr>Prototype tool and benchmarks</vt:lpstr>
      <vt:lpstr>Benchmarks from VTR</vt:lpstr>
      <vt:lpstr>Benchmarks from VTR</vt:lpstr>
      <vt:lpstr>Benchmarks from VTR</vt:lpstr>
      <vt:lpstr>Case study: binomial filters</vt:lpstr>
      <vt:lpstr>Case study: binomial filters</vt:lpstr>
      <vt:lpstr>Case study: Binomial Filters</vt:lpstr>
      <vt:lpstr>Evaluation</vt:lpstr>
      <vt:lpstr>Evaluation</vt:lpstr>
      <vt:lpstr>Evaluation</vt:lpstr>
      <vt:lpstr>Summary: ADAM</vt:lpstr>
    </vt:vector>
  </TitlesOfParts>
  <Company>Imperial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Bolt</dc:creator>
  <cp:lastModifiedBy>ng</cp:lastModifiedBy>
  <cp:revision>294</cp:revision>
  <dcterms:created xsi:type="dcterms:W3CDTF">2017-02-16T14:49:58Z</dcterms:created>
  <dcterms:modified xsi:type="dcterms:W3CDTF">2018-02-27T18:31:10Z</dcterms:modified>
</cp:coreProperties>
</file>