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989" r:id="rId2"/>
    <p:sldId id="1064" r:id="rId3"/>
    <p:sldId id="1009" r:id="rId4"/>
    <p:sldId id="1225" r:id="rId5"/>
    <p:sldId id="1019" r:id="rId6"/>
    <p:sldId id="1069" r:id="rId7"/>
    <p:sldId id="1227" r:id="rId8"/>
    <p:sldId id="1100" r:id="rId9"/>
    <p:sldId id="1083" r:id="rId10"/>
    <p:sldId id="1226" r:id="rId11"/>
    <p:sldId id="1128" r:id="rId12"/>
    <p:sldId id="1228" r:id="rId13"/>
    <p:sldId id="1229" r:id="rId14"/>
    <p:sldId id="1230" r:id="rId15"/>
    <p:sldId id="1231" r:id="rId16"/>
    <p:sldId id="1234" r:id="rId17"/>
    <p:sldId id="1088" r:id="rId18"/>
    <p:sldId id="1235" r:id="rId19"/>
    <p:sldId id="1232" r:id="rId20"/>
    <p:sldId id="1138" r:id="rId21"/>
    <p:sldId id="1139" r:id="rId22"/>
    <p:sldId id="1233" r:id="rId23"/>
    <p:sldId id="1175" r:id="rId24"/>
    <p:sldId id="123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039"/>
    <a:srgbClr val="FF3300"/>
    <a:srgbClr val="0432FF"/>
    <a:srgbClr val="FFFF66"/>
    <a:srgbClr val="FFCC66"/>
    <a:srgbClr val="4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3142" autoAdjust="0"/>
  </p:normalViewPr>
  <p:slideViewPr>
    <p:cSldViewPr snapToGrid="0" snapToObjects="1">
      <p:cViewPr varScale="1">
        <p:scale>
          <a:sx n="71" d="100"/>
          <a:sy n="71" d="100"/>
        </p:scale>
        <p:origin x="181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8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393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e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9862-FA21-904B-919B-FDC7DBFEA215}" type="datetimeFigureOut">
              <a:rPr lang="en-US" smtClean="0"/>
              <a:t>2/27/2018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9ACF9-FC09-DE4D-9DA0-4A167F550A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4900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19CDA-4671-5942-80C8-37BE035431CC}" type="datetimeFigureOut">
              <a:rPr lang="en-US" smtClean="0"/>
              <a:t>2/27/2018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C5679-D37C-E341-AE93-B50493F711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647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8751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376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682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7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3499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6871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941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669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3237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7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2900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3819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7699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4156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2137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160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859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22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955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69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964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162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C5679-D37C-E341-AE93-B50493F7116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0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00000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F9D9-DFD5-4B2F-BF95-4294D663905B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6.jp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093" y="0"/>
            <a:ext cx="9189720" cy="419009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431766"/>
            <a:ext cx="9176627" cy="0"/>
          </a:xfrm>
          <a:prstGeom prst="line">
            <a:avLst/>
          </a:prstGeom>
          <a:ln w="28575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sllogo_50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820" y="6185330"/>
            <a:ext cx="965980" cy="431250"/>
          </a:xfrm>
          <a:prstGeom prst="rect">
            <a:avLst/>
          </a:prstGeom>
        </p:spPr>
      </p:pic>
      <p:pic>
        <p:nvPicPr>
          <p:cNvPr id="10" name="Picture 9" descr="CULogo187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79" y="6047959"/>
            <a:ext cx="2266950" cy="705993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685800" y="538690"/>
            <a:ext cx="7772400" cy="1236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0000"/>
                </a:solidFill>
                <a:latin typeface="Cambria"/>
                <a:ea typeface="+mj-ea"/>
                <a:cs typeface="Cambria"/>
              </a:defRPr>
            </a:lvl1pPr>
          </a:lstStyle>
          <a:p>
            <a:endParaRPr lang="en-US" sz="2400" dirty="0">
              <a:solidFill>
                <a:srgbClr val="FF0000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87488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2286"/>
            <a:ext cx="8229600" cy="4525963"/>
          </a:xfrm>
        </p:spPr>
        <p:txBody>
          <a:bodyPr>
            <a:normAutofit/>
          </a:bodyPr>
          <a:lstStyle>
            <a:lvl1pPr marL="342900" indent="-342900">
              <a:spcBef>
                <a:spcPts val="1800"/>
              </a:spcBef>
              <a:buFont typeface="HGGothicE" panose="020B0909000000000000" pitchFamily="49" charset="-128"/>
              <a:buChar char="►"/>
              <a:defRPr sz="2400" b="0" i="0">
                <a:latin typeface="Helvetica"/>
                <a:cs typeface="Helvetica"/>
              </a:defRPr>
            </a:lvl1pPr>
            <a:lvl2pPr>
              <a:defRPr sz="2000" b="0" i="0">
                <a:latin typeface="Helvetica"/>
                <a:cs typeface="Helvetica"/>
              </a:defRPr>
            </a:lvl2pPr>
            <a:lvl3pPr>
              <a:defRPr sz="1800" b="0" i="0">
                <a:latin typeface="Helvetica"/>
                <a:cs typeface="Helvetica"/>
              </a:defRPr>
            </a:lvl3pPr>
            <a:lvl4pPr>
              <a:defRPr sz="1600" b="0" i="0">
                <a:latin typeface="Helvetica"/>
                <a:cs typeface="Helvetica"/>
              </a:defRPr>
            </a:lvl4pPr>
            <a:lvl5pPr>
              <a:defRPr sz="1600" b="0" i="0">
                <a:latin typeface="Helvetica"/>
                <a:cs typeface="Helvetic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 panose="020B0504020202030204" pitchFamily="34" charset="0"/>
              </a:defRPr>
            </a:lvl1pPr>
          </a:lstStyle>
          <a:p>
            <a:fld id="{A5E6C3C2-B0F1-46F1-ABEB-048162F77E70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 panose="020B0504020202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 panose="020B0504020202030204" pitchFamily="34" charset="0"/>
              </a:defRPr>
            </a:lvl1pPr>
          </a:lstStyle>
          <a:p>
            <a:fld id="{21CBF2AB-E528-764A-ACC3-54A9D861B1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945" y="23850"/>
            <a:ext cx="8229600" cy="731170"/>
          </a:xfrm>
        </p:spPr>
        <p:txBody>
          <a:bodyPr>
            <a:normAutofit/>
          </a:bodyPr>
          <a:lstStyle>
            <a:lvl1pPr algn="l">
              <a:defRPr lang="en-US" sz="2800" b="1" i="0" kern="1200" dirty="0">
                <a:solidFill>
                  <a:srgbClr val="FF0000"/>
                </a:solidFill>
                <a:latin typeface="Helvetica"/>
                <a:ea typeface="+mn-ea"/>
                <a:cs typeface="Helvetic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9592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834B-BBFD-4AF2-A464-65CC537BC060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95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E11D-5038-4703-878A-C7F9DB53B871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06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D237-C6FF-4684-BE62-9EA48E409986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81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F79B-7334-41EA-A078-6404A314046D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26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46D9-7938-4365-A2EF-936FEF0C91DD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76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1B2A-3140-4383-A482-A42CDA3C2FED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96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8A09-2A66-469F-A586-A67B409F1151}" type="datetime1">
              <a:rPr lang="en-US" smtClean="0"/>
              <a:t>2/27/2018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BF2AB-E528-764A-ACC3-54A9D861B1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4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800" b="1" kern="1200">
          <a:solidFill>
            <a:srgbClr val="FF0000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2"/>
        </a:buClr>
        <a:buFont typeface="Andale Mono"/>
        <a:buChar char="▹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SzPct val="80000"/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Arial"/>
        <a:buChar char="•"/>
        <a:defRPr sz="18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SzPct val="90000"/>
        <a:buFont typeface="Arial"/>
        <a:buChar char="–"/>
        <a:defRPr sz="16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29089"/>
            <a:ext cx="9144000" cy="1470025"/>
          </a:xfrm>
        </p:spPr>
        <p:txBody>
          <a:bodyPr>
            <a:normAutofit/>
          </a:bodyPr>
          <a:lstStyle/>
          <a:p>
            <a:r>
              <a:rPr lang="en-US" sz="2800" dirty="0"/>
              <a:t>A Scalable Approach to </a:t>
            </a:r>
            <a:br>
              <a:rPr lang="en-US" sz="2800" dirty="0"/>
            </a:br>
            <a:r>
              <a:rPr lang="en-US" sz="2800" dirty="0"/>
              <a:t>Exact Resource-Constrained Scheduling</a:t>
            </a:r>
            <a:br>
              <a:rPr lang="en-US" sz="2800" dirty="0"/>
            </a:br>
            <a:r>
              <a:rPr lang="en-US" sz="2800" dirty="0"/>
              <a:t>Based on a Joint SDC and SAT Formulation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dirty="0"/>
              <a:t>Steve Dai, Gai Liu, Zhiru Zhang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4796714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Electrical and Computer Engineering, Cornell University</a:t>
            </a:r>
          </a:p>
          <a:p>
            <a:pPr algn="ctr"/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517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290AC-2E6C-4107-802A-2E34C4641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2286"/>
            <a:ext cx="8229600" cy="5424064"/>
          </a:xfrm>
        </p:spPr>
        <p:txBody>
          <a:bodyPr>
            <a:normAutofit/>
          </a:bodyPr>
          <a:lstStyle/>
          <a:p>
            <a:r>
              <a:rPr lang="en-US" dirty="0"/>
              <a:t>Boolean variables</a:t>
            </a:r>
          </a:p>
          <a:p>
            <a:pPr lvl="1"/>
            <a:r>
              <a:rPr lang="en-US" b="1" dirty="0"/>
              <a:t>B</a:t>
            </a:r>
            <a:r>
              <a:rPr lang="en-US" b="1" baseline="-25000" dirty="0"/>
              <a:t>ik </a:t>
            </a:r>
            <a:r>
              <a:rPr lang="en-US" b="1" dirty="0"/>
              <a:t>Binding: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 bound to resource </a:t>
            </a:r>
            <a:r>
              <a:rPr lang="en-US" i="1" dirty="0"/>
              <a:t>k</a:t>
            </a:r>
          </a:p>
          <a:p>
            <a:pPr lvl="1"/>
            <a:r>
              <a:rPr lang="en-US" b="1" dirty="0" err="1"/>
              <a:t>R</a:t>
            </a:r>
            <a:r>
              <a:rPr lang="en-US" b="1" baseline="-25000" dirty="0" err="1"/>
              <a:t>ij</a:t>
            </a:r>
            <a:r>
              <a:rPr lang="en-US" b="1" baseline="-25000" dirty="0"/>
              <a:t> </a:t>
            </a:r>
            <a:r>
              <a:rPr lang="en-US" b="1" dirty="0"/>
              <a:t>Sharing: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 shares resource with </a:t>
            </a:r>
            <a:r>
              <a:rPr lang="en-US" i="1" dirty="0"/>
              <a:t>j</a:t>
            </a:r>
          </a:p>
          <a:p>
            <a:pPr lvl="1"/>
            <a:r>
              <a:rPr lang="en-US" b="1" dirty="0" err="1"/>
              <a:t>O</a:t>
            </a:r>
            <a:r>
              <a:rPr lang="en-US" b="1" baseline="-25000" dirty="0" err="1"/>
              <a:t>i</a:t>
            </a:r>
            <a:r>
              <a:rPr lang="en-US" b="1" baseline="-25000" dirty="0" err="1">
                <a:sym typeface="Wingdings" panose="05000000000000000000" pitchFamily="2" charset="2"/>
              </a:rPr>
              <a:t></a:t>
            </a:r>
            <a:r>
              <a:rPr lang="en-US" b="1" baseline="-25000" dirty="0" err="1"/>
              <a:t>j</a:t>
            </a:r>
            <a:r>
              <a:rPr lang="en-US" b="1" baseline="-25000" dirty="0"/>
              <a:t> </a:t>
            </a:r>
            <a:r>
              <a:rPr lang="en-US" b="1" dirty="0"/>
              <a:t>Partial ordering: </a:t>
            </a:r>
            <a:r>
              <a:rPr lang="en-US" i="1" dirty="0" err="1"/>
              <a:t>i</a:t>
            </a:r>
            <a:r>
              <a:rPr lang="en-US" dirty="0"/>
              <a:t> scheduled in an earlier cycle than </a:t>
            </a:r>
            <a:r>
              <a:rPr lang="en-US" i="1" dirty="0"/>
              <a:t>j</a:t>
            </a:r>
            <a:endParaRPr lang="en-US" b="1" i="1" baseline="-25000" dirty="0"/>
          </a:p>
          <a:p>
            <a:pPr lvl="1"/>
            <a:endParaRPr lang="en-US" baseline="-25000" dirty="0"/>
          </a:p>
          <a:p>
            <a:r>
              <a:rPr lang="en-US" dirty="0"/>
              <a:t>SAT clauses for resource constraints</a:t>
            </a:r>
          </a:p>
          <a:p>
            <a:pPr lvl="1"/>
            <a:r>
              <a:rPr lang="en-US" b="1" dirty="0"/>
              <a:t>Partial ordering constraint: </a:t>
            </a:r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and j share the same resource, they must be scheduled in different cycles</a:t>
            </a:r>
            <a:endParaRPr lang="en-US" b="1" dirty="0">
              <a:latin typeface="Cambria" panose="02040503050406030204" pitchFamily="18" charset="0"/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r>
              <a:rPr lang="en-US" b="1" dirty="0">
                <a:latin typeface="Cambria" panose="02040503050406030204" pitchFamily="18" charset="0"/>
              </a:rPr>
              <a:t> </a:t>
            </a:r>
            <a:endParaRPr lang="en-US" b="1" dirty="0">
              <a:latin typeface="Cambria" panose="02040503050406030204" pitchFamily="18" charset="0"/>
              <a:sym typeface="Wingdings" panose="05000000000000000000" pitchFamily="2" charset="2"/>
            </a:endParaRPr>
          </a:p>
          <a:p>
            <a:pPr lvl="1"/>
            <a:endParaRPr lang="en-US" b="1" dirty="0">
              <a:latin typeface="Cambria" panose="02040503050406030204" pitchFamily="18" charset="0"/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A0F7A4-26A9-4A7B-83F2-C9C55C8B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743390-A716-40A6-B451-881234173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Constraints in SAT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D53B98-35A4-4157-89C9-C8080DA60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4721" y="3908988"/>
            <a:ext cx="2334970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11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085EB4-C1E8-42AD-996B-3DFA3B570023}"/>
              </a:ext>
            </a:extLst>
          </p:cNvPr>
          <p:cNvGrpSpPr/>
          <p:nvPr/>
        </p:nvGrpSpPr>
        <p:grpSpPr>
          <a:xfrm>
            <a:off x="1585360" y="1400266"/>
            <a:ext cx="5294518" cy="4664096"/>
            <a:chOff x="1585360" y="1400266"/>
            <a:chExt cx="5294518" cy="466409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3D5B53A-C49A-4587-9205-F01C0777CF9D}"/>
                </a:ext>
              </a:extLst>
            </p:cNvPr>
            <p:cNvGrpSpPr/>
            <p:nvPr/>
          </p:nvGrpSpPr>
          <p:grpSpPr>
            <a:xfrm>
              <a:off x="1585360" y="1400266"/>
              <a:ext cx="5294518" cy="4664096"/>
              <a:chOff x="1981600" y="1057366"/>
              <a:chExt cx="5294518" cy="4664096"/>
            </a:xfrm>
          </p:grpSpPr>
          <p:sp>
            <p:nvSpPr>
              <p:cNvPr id="52" name="Arrow: Circular 51">
                <a:extLst>
                  <a:ext uri="{FF2B5EF4-FFF2-40B4-BE49-F238E27FC236}">
                    <a16:creationId xmlns:a16="http://schemas.microsoft.com/office/drawing/2014/main" id="{BB21E59E-14AD-4C43-9575-183255D2D173}"/>
                  </a:ext>
                </a:extLst>
              </p:cNvPr>
              <p:cNvSpPr/>
              <p:nvPr/>
            </p:nvSpPr>
            <p:spPr>
              <a:xfrm rot="5689735">
                <a:off x="2397210" y="1057366"/>
                <a:ext cx="4664096" cy="4664096"/>
              </a:xfrm>
              <a:prstGeom prst="circularArrow">
                <a:avLst>
                  <a:gd name="adj1" fmla="val 4668"/>
                  <a:gd name="adj2" fmla="val 272909"/>
                  <a:gd name="adj3" fmla="val 13271147"/>
                  <a:gd name="adj4" fmla="val 17738678"/>
                  <a:gd name="adj5" fmla="val 4847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dk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B7E2A60-62A6-434E-9ADC-187AA3ABBB93}"/>
                  </a:ext>
                </a:extLst>
              </p:cNvPr>
              <p:cNvSpPr/>
              <p:nvPr/>
            </p:nvSpPr>
            <p:spPr>
              <a:xfrm>
                <a:off x="1981600" y="2085609"/>
                <a:ext cx="5294518" cy="24688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>
                  <a:latin typeface="Helvetica"/>
                  <a:cs typeface="Helvetica"/>
                </a:endParaRPr>
              </a:p>
            </p:txBody>
          </p:sp>
          <p:sp>
            <p:nvSpPr>
              <p:cNvPr id="54" name="Arrow: Right 53">
                <a:extLst>
                  <a:ext uri="{FF2B5EF4-FFF2-40B4-BE49-F238E27FC236}">
                    <a16:creationId xmlns:a16="http://schemas.microsoft.com/office/drawing/2014/main" id="{D4C01F86-7E2D-43C6-8C00-59E06AD65D42}"/>
                  </a:ext>
                </a:extLst>
              </p:cNvPr>
              <p:cNvSpPr/>
              <p:nvPr/>
            </p:nvSpPr>
            <p:spPr bwMode="auto">
              <a:xfrm rot="13839450">
                <a:off x="2809791" y="4347573"/>
                <a:ext cx="335665" cy="457200"/>
              </a:xfrm>
              <a:prstGeom prst="rightArrow">
                <a:avLst>
                  <a:gd name="adj1" fmla="val 22446"/>
                  <a:gd name="adj2" fmla="val 5000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19138070-A212-4E85-9330-63D9098D4755}"/>
                  </a:ext>
                </a:extLst>
              </p:cNvPr>
              <p:cNvSpPr/>
              <p:nvPr/>
            </p:nvSpPr>
            <p:spPr bwMode="auto">
              <a:xfrm rot="19613295">
                <a:off x="2936462" y="4497912"/>
                <a:ext cx="176071" cy="18919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4AC686B-8FD7-4DFA-840C-D8F5AA5882A2}"/>
                </a:ext>
              </a:extLst>
            </p:cNvPr>
            <p:cNvSpPr txBox="1"/>
            <p:nvPr/>
          </p:nvSpPr>
          <p:spPr>
            <a:xfrm>
              <a:off x="2374253" y="1581454"/>
              <a:ext cx="15379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Partial orderings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9E52945-67FC-4A32-BC8D-B5F969F819D4}"/>
                </a:ext>
              </a:extLst>
            </p:cNvPr>
            <p:cNvSpPr txBox="1"/>
            <p:nvPr/>
          </p:nvSpPr>
          <p:spPr>
            <a:xfrm>
              <a:off x="4727863" y="1581454"/>
              <a:ext cx="15379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Difference constraints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95F6005-B4F8-420A-854F-22F24D8DDD0E}"/>
                </a:ext>
              </a:extLst>
            </p:cNvPr>
            <p:cNvSpPr txBox="1"/>
            <p:nvPr/>
          </p:nvSpPr>
          <p:spPr>
            <a:xfrm>
              <a:off x="4966727" y="5117592"/>
              <a:ext cx="15379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Infeasibility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CDF0EE4A-B111-4267-8929-83B881C22609}"/>
                </a:ext>
              </a:extLst>
            </p:cNvPr>
            <p:cNvSpPr txBox="1"/>
            <p:nvPr/>
          </p:nvSpPr>
          <p:spPr>
            <a:xfrm>
              <a:off x="2313579" y="5117592"/>
              <a:ext cx="15379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Conflict clauses</a:t>
              </a:r>
            </a:p>
          </p:txBody>
        </p:sp>
      </p:grp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457200" y="985038"/>
            <a:ext cx="8229600" cy="1032591"/>
          </a:xfrm>
        </p:spPr>
        <p:txBody>
          <a:bodyPr>
            <a:normAutofit/>
          </a:bodyPr>
          <a:lstStyle/>
          <a:p>
            <a:r>
              <a:rPr lang="en-US" dirty="0"/>
              <a:t>Is latency = 2 cycles feasible?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Conflict-Driven Learning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52920" y="23990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1</a:t>
            </a:r>
            <a:endParaRPr lang="en-US" sz="1400" dirty="0">
              <a:latin typeface="Helvetica"/>
              <a:cs typeface="Helvetica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5723341" y="2576250"/>
            <a:ext cx="406717" cy="56894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H="1" flipV="1">
            <a:off x="6476208" y="2576250"/>
            <a:ext cx="615709" cy="28793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5645082" y="251911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632171" y="242074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cxnSp>
        <p:nvCxnSpPr>
          <p:cNvPr id="138" name="Straight Arrow Connector 137"/>
          <p:cNvCxnSpPr/>
          <p:nvPr/>
        </p:nvCxnSpPr>
        <p:spPr>
          <a:xfrm flipH="1">
            <a:off x="5790296" y="3025831"/>
            <a:ext cx="1345716" cy="28100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6163461" y="2885099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58876" y="254097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Helvetica"/>
                <a:cs typeface="Helvetica"/>
              </a:rPr>
              <a:t>propose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716584" y="4032027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Helvetica"/>
                <a:cs typeface="Helvetica"/>
              </a:rPr>
              <a:t>conflict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45763" y="1651547"/>
            <a:ext cx="19239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  <a:latin typeface="Helvetica"/>
                <a:cs typeface="Helvetica"/>
              </a:rPr>
              <a:t>Negative cycle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  <a:latin typeface="Helvetica"/>
                <a:cs typeface="Helvetica"/>
              </a:rPr>
              <a:t>sum = -1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84" name="Group 83"/>
          <p:cNvGrpSpPr/>
          <p:nvPr/>
        </p:nvGrpSpPr>
        <p:grpSpPr>
          <a:xfrm>
            <a:off x="5363933" y="2210880"/>
            <a:ext cx="2940828" cy="2544110"/>
            <a:chOff x="4559884" y="2138605"/>
            <a:chExt cx="2940828" cy="2544110"/>
          </a:xfrm>
        </p:grpSpPr>
        <p:grpSp>
          <p:nvGrpSpPr>
            <p:cNvPr id="85" name="Group 84"/>
            <p:cNvGrpSpPr/>
            <p:nvPr/>
          </p:nvGrpSpPr>
          <p:grpSpPr>
            <a:xfrm>
              <a:off x="4559884" y="2138605"/>
              <a:ext cx="2193161" cy="2541649"/>
              <a:chOff x="5133503" y="2443464"/>
              <a:chExt cx="2193161" cy="2541649"/>
            </a:xfrm>
          </p:grpSpPr>
          <p:sp>
            <p:nvSpPr>
              <p:cNvPr id="97" name="Oval 96"/>
              <p:cNvSpPr/>
              <p:nvPr/>
            </p:nvSpPr>
            <p:spPr>
              <a:xfrm>
                <a:off x="5863510" y="244346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0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133503" y="3335697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1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6869464" y="2893045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2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5663125" y="432624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3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6707819" y="4527913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4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</p:grpSp>
        <p:cxnSp>
          <p:nvCxnSpPr>
            <p:cNvPr id="86" name="Straight Arrow Connector 85"/>
            <p:cNvCxnSpPr>
              <a:endCxn id="106" idx="0"/>
            </p:cNvCxnSpPr>
            <p:nvPr/>
          </p:nvCxnSpPr>
          <p:spPr>
            <a:xfrm>
              <a:off x="5546706" y="2601801"/>
              <a:ext cx="816094" cy="162125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endCxn id="100" idx="1"/>
            </p:cNvCxnSpPr>
            <p:nvPr/>
          </p:nvCxnSpPr>
          <p:spPr>
            <a:xfrm>
              <a:off x="4803177" y="3492902"/>
              <a:ext cx="353284" cy="59543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99" idx="3"/>
              <a:endCxn id="100" idx="7"/>
            </p:cNvCxnSpPr>
            <p:nvPr/>
          </p:nvCxnSpPr>
          <p:spPr>
            <a:xfrm flipH="1">
              <a:off x="5479751" y="2978431"/>
              <a:ext cx="883049" cy="110990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100" idx="6"/>
              <a:endCxn id="106" idx="2"/>
            </p:cNvCxnSpPr>
            <p:nvPr/>
          </p:nvCxnSpPr>
          <p:spPr>
            <a:xfrm>
              <a:off x="5546706" y="4249985"/>
              <a:ext cx="587494" cy="20166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cxnSpLocks/>
              <a:endCxn id="92" idx="0"/>
            </p:cNvCxnSpPr>
            <p:nvPr/>
          </p:nvCxnSpPr>
          <p:spPr>
            <a:xfrm>
              <a:off x="6524445" y="3045386"/>
              <a:ext cx="747667" cy="118012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6868280" y="3236417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  <p:sp>
          <p:nvSpPr>
            <p:cNvPr id="92" name="Oval 91"/>
            <p:cNvSpPr/>
            <p:nvPr/>
          </p:nvSpPr>
          <p:spPr>
            <a:xfrm>
              <a:off x="7043512" y="4225515"/>
              <a:ext cx="457200" cy="4572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dirty="0">
                  <a:latin typeface="Helvetica"/>
                  <a:cs typeface="Helvetica"/>
                </a:rPr>
                <a:t>s</a:t>
              </a:r>
              <a:r>
                <a:rPr lang="en-US" sz="1600" baseline="-25000" dirty="0">
                  <a:latin typeface="Helvetica"/>
                  <a:cs typeface="Helvetica"/>
                </a:rPr>
                <a:t>5</a:t>
              </a:r>
              <a:endParaRPr lang="en-US" baseline="-25000" dirty="0">
                <a:latin typeface="Helvetica"/>
                <a:cs typeface="Helvetica"/>
              </a:endParaRPr>
            </a:p>
          </p:txBody>
        </p:sp>
        <p:cxnSp>
          <p:nvCxnSpPr>
            <p:cNvPr id="93" name="Straight Arrow Connector 92"/>
            <p:cNvCxnSpPr>
              <a:stCxn id="106" idx="6"/>
              <a:endCxn id="92" idx="2"/>
            </p:cNvCxnSpPr>
            <p:nvPr/>
          </p:nvCxnSpPr>
          <p:spPr>
            <a:xfrm>
              <a:off x="6591400" y="4451654"/>
              <a:ext cx="452112" cy="246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>
              <a:cxnSpLocks/>
              <a:stCxn id="98" idx="5"/>
              <a:endCxn id="92" idx="1"/>
            </p:cNvCxnSpPr>
            <p:nvPr/>
          </p:nvCxnSpPr>
          <p:spPr>
            <a:xfrm>
              <a:off x="4950129" y="3421083"/>
              <a:ext cx="2160338" cy="87138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5282309" y="329913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</p:grpSp>
      <p:cxnSp>
        <p:nvCxnSpPr>
          <p:cNvPr id="199" name="Straight Arrow Connector 198"/>
          <p:cNvCxnSpPr>
            <a:cxnSpLocks/>
            <a:stCxn id="99" idx="4"/>
            <a:endCxn id="92" idx="0"/>
          </p:cNvCxnSpPr>
          <p:nvPr/>
        </p:nvCxnSpPr>
        <p:spPr>
          <a:xfrm>
            <a:off x="7328494" y="3117661"/>
            <a:ext cx="747667" cy="1180129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Freeform: Shape 118"/>
          <p:cNvSpPr/>
          <p:nvPr/>
        </p:nvSpPr>
        <p:spPr bwMode="auto">
          <a:xfrm>
            <a:off x="5153374" y="1890369"/>
            <a:ext cx="2788466" cy="3372886"/>
          </a:xfrm>
          <a:custGeom>
            <a:avLst/>
            <a:gdLst>
              <a:gd name="connsiteX0" fmla="*/ 1889149 w 2059971"/>
              <a:gd name="connsiteY0" fmla="*/ 387451 h 5888414"/>
              <a:gd name="connsiteX1" fmla="*/ 1457070 w 2059971"/>
              <a:gd name="connsiteY1" fmla="*/ 96048 h 5888414"/>
              <a:gd name="connsiteX2" fmla="*/ 552718 w 2059971"/>
              <a:gd name="connsiteY2" fmla="*/ 307064 h 5888414"/>
              <a:gd name="connsiteX3" fmla="*/ 59 w 2059971"/>
              <a:gd name="connsiteY3" fmla="*/ 3221086 h 5888414"/>
              <a:gd name="connsiteX4" fmla="*/ 582863 w 2059971"/>
              <a:gd name="connsiteY4" fmla="*/ 5652787 h 5888414"/>
              <a:gd name="connsiteX5" fmla="*/ 1738424 w 2059971"/>
              <a:gd name="connsiteY5" fmla="*/ 5763319 h 5888414"/>
              <a:gd name="connsiteX6" fmla="*/ 2059971 w 2059971"/>
              <a:gd name="connsiteY6" fmla="*/ 5381481 h 5888414"/>
              <a:gd name="connsiteX0" fmla="*/ 1889149 w 2059971"/>
              <a:gd name="connsiteY0" fmla="*/ 432132 h 5933095"/>
              <a:gd name="connsiteX1" fmla="*/ 1426924 w 2059971"/>
              <a:gd name="connsiteY1" fmla="*/ 60343 h 5933095"/>
              <a:gd name="connsiteX2" fmla="*/ 552718 w 2059971"/>
              <a:gd name="connsiteY2" fmla="*/ 351745 h 5933095"/>
              <a:gd name="connsiteX3" fmla="*/ 59 w 2059971"/>
              <a:gd name="connsiteY3" fmla="*/ 3265767 h 5933095"/>
              <a:gd name="connsiteX4" fmla="*/ 582863 w 2059971"/>
              <a:gd name="connsiteY4" fmla="*/ 5697468 h 5933095"/>
              <a:gd name="connsiteX5" fmla="*/ 1738424 w 2059971"/>
              <a:gd name="connsiteY5" fmla="*/ 5808000 h 5933095"/>
              <a:gd name="connsiteX6" fmla="*/ 2059971 w 2059971"/>
              <a:gd name="connsiteY6" fmla="*/ 5426162 h 5933095"/>
              <a:gd name="connsiteX0" fmla="*/ 1889149 w 2059971"/>
              <a:gd name="connsiteY0" fmla="*/ 426134 h 5927097"/>
              <a:gd name="connsiteX1" fmla="*/ 1457069 w 2059971"/>
              <a:gd name="connsiteY1" fmla="*/ 64393 h 5927097"/>
              <a:gd name="connsiteX2" fmla="*/ 552718 w 2059971"/>
              <a:gd name="connsiteY2" fmla="*/ 345747 h 5927097"/>
              <a:gd name="connsiteX3" fmla="*/ 59 w 2059971"/>
              <a:gd name="connsiteY3" fmla="*/ 3259769 h 5927097"/>
              <a:gd name="connsiteX4" fmla="*/ 582863 w 2059971"/>
              <a:gd name="connsiteY4" fmla="*/ 5691470 h 5927097"/>
              <a:gd name="connsiteX5" fmla="*/ 1738424 w 2059971"/>
              <a:gd name="connsiteY5" fmla="*/ 5802002 h 5927097"/>
              <a:gd name="connsiteX6" fmla="*/ 2059971 w 2059971"/>
              <a:gd name="connsiteY6" fmla="*/ 5420164 h 5927097"/>
              <a:gd name="connsiteX0" fmla="*/ 1889149 w 2059971"/>
              <a:gd name="connsiteY0" fmla="*/ 426134 h 5985159"/>
              <a:gd name="connsiteX1" fmla="*/ 1457069 w 2059971"/>
              <a:gd name="connsiteY1" fmla="*/ 64393 h 5985159"/>
              <a:gd name="connsiteX2" fmla="*/ 552718 w 2059971"/>
              <a:gd name="connsiteY2" fmla="*/ 345747 h 5985159"/>
              <a:gd name="connsiteX3" fmla="*/ 59 w 2059971"/>
              <a:gd name="connsiteY3" fmla="*/ 3259769 h 5985159"/>
              <a:gd name="connsiteX4" fmla="*/ 582863 w 2059971"/>
              <a:gd name="connsiteY4" fmla="*/ 5691470 h 5985159"/>
              <a:gd name="connsiteX5" fmla="*/ 1658038 w 2059971"/>
              <a:gd name="connsiteY5" fmla="*/ 5912534 h 5985159"/>
              <a:gd name="connsiteX6" fmla="*/ 2059971 w 2059971"/>
              <a:gd name="connsiteY6" fmla="*/ 5420164 h 5985159"/>
              <a:gd name="connsiteX0" fmla="*/ 1889149 w 2059971"/>
              <a:gd name="connsiteY0" fmla="*/ 470881 h 6029906"/>
              <a:gd name="connsiteX1" fmla="*/ 1447020 w 2059971"/>
              <a:gd name="connsiteY1" fmla="*/ 38801 h 6029906"/>
              <a:gd name="connsiteX2" fmla="*/ 552718 w 2059971"/>
              <a:gd name="connsiteY2" fmla="*/ 390494 h 6029906"/>
              <a:gd name="connsiteX3" fmla="*/ 59 w 2059971"/>
              <a:gd name="connsiteY3" fmla="*/ 3304516 h 6029906"/>
              <a:gd name="connsiteX4" fmla="*/ 582863 w 2059971"/>
              <a:gd name="connsiteY4" fmla="*/ 5736217 h 6029906"/>
              <a:gd name="connsiteX5" fmla="*/ 1658038 w 2059971"/>
              <a:gd name="connsiteY5" fmla="*/ 5957281 h 6029906"/>
              <a:gd name="connsiteX6" fmla="*/ 2059971 w 2059971"/>
              <a:gd name="connsiteY6" fmla="*/ 5464911 h 6029906"/>
              <a:gd name="connsiteX0" fmla="*/ 1889561 w 2060383"/>
              <a:gd name="connsiteY0" fmla="*/ 432733 h 5991758"/>
              <a:gd name="connsiteX1" fmla="*/ 1447432 w 2060383"/>
              <a:gd name="connsiteY1" fmla="*/ 653 h 5991758"/>
              <a:gd name="connsiteX2" fmla="*/ 502888 w 2060383"/>
              <a:gd name="connsiteY2" fmla="*/ 533217 h 5991758"/>
              <a:gd name="connsiteX3" fmla="*/ 471 w 2060383"/>
              <a:gd name="connsiteY3" fmla="*/ 3266368 h 5991758"/>
              <a:gd name="connsiteX4" fmla="*/ 583275 w 2060383"/>
              <a:gd name="connsiteY4" fmla="*/ 5698069 h 5991758"/>
              <a:gd name="connsiteX5" fmla="*/ 1658450 w 2060383"/>
              <a:gd name="connsiteY5" fmla="*/ 5919133 h 5991758"/>
              <a:gd name="connsiteX6" fmla="*/ 2060383 w 2060383"/>
              <a:gd name="connsiteY6" fmla="*/ 5426763 h 5991758"/>
              <a:gd name="connsiteX0" fmla="*/ 1889529 w 2060351"/>
              <a:gd name="connsiteY0" fmla="*/ 432733 h 5991758"/>
              <a:gd name="connsiteX1" fmla="*/ 1316772 w 2060351"/>
              <a:gd name="connsiteY1" fmla="*/ 653 h 5991758"/>
              <a:gd name="connsiteX2" fmla="*/ 502856 w 2060351"/>
              <a:gd name="connsiteY2" fmla="*/ 533217 h 5991758"/>
              <a:gd name="connsiteX3" fmla="*/ 439 w 2060351"/>
              <a:gd name="connsiteY3" fmla="*/ 3266368 h 5991758"/>
              <a:gd name="connsiteX4" fmla="*/ 583243 w 2060351"/>
              <a:gd name="connsiteY4" fmla="*/ 5698069 h 5991758"/>
              <a:gd name="connsiteX5" fmla="*/ 1658418 w 2060351"/>
              <a:gd name="connsiteY5" fmla="*/ 5919133 h 5991758"/>
              <a:gd name="connsiteX6" fmla="*/ 2060351 w 2060351"/>
              <a:gd name="connsiteY6" fmla="*/ 5426763 h 5991758"/>
              <a:gd name="connsiteX0" fmla="*/ 1889529 w 3713292"/>
              <a:gd name="connsiteY0" fmla="*/ 432733 h 5991758"/>
              <a:gd name="connsiteX1" fmla="*/ 1316772 w 3713292"/>
              <a:gd name="connsiteY1" fmla="*/ 653 h 5991758"/>
              <a:gd name="connsiteX2" fmla="*/ 502856 w 3713292"/>
              <a:gd name="connsiteY2" fmla="*/ 533217 h 5991758"/>
              <a:gd name="connsiteX3" fmla="*/ 439 w 3713292"/>
              <a:gd name="connsiteY3" fmla="*/ 3266368 h 5991758"/>
              <a:gd name="connsiteX4" fmla="*/ 583243 w 3713292"/>
              <a:gd name="connsiteY4" fmla="*/ 5698069 h 5991758"/>
              <a:gd name="connsiteX5" fmla="*/ 1658418 w 3713292"/>
              <a:gd name="connsiteY5" fmla="*/ 5919133 h 5991758"/>
              <a:gd name="connsiteX6" fmla="*/ 3713292 w 3713292"/>
              <a:gd name="connsiteY6" fmla="*/ 4387557 h 5991758"/>
              <a:gd name="connsiteX0" fmla="*/ 1907587 w 3731350"/>
              <a:gd name="connsiteY0" fmla="*/ 432733 h 5921437"/>
              <a:gd name="connsiteX1" fmla="*/ 1334830 w 3731350"/>
              <a:gd name="connsiteY1" fmla="*/ 653 h 5921437"/>
              <a:gd name="connsiteX2" fmla="*/ 520914 w 3731350"/>
              <a:gd name="connsiteY2" fmla="*/ 533217 h 5921437"/>
              <a:gd name="connsiteX3" fmla="*/ 18497 w 3731350"/>
              <a:gd name="connsiteY3" fmla="*/ 3266368 h 5921437"/>
              <a:gd name="connsiteX4" fmla="*/ 1169105 w 3731350"/>
              <a:gd name="connsiteY4" fmla="*/ 4891788 h 5921437"/>
              <a:gd name="connsiteX5" fmla="*/ 1676476 w 3731350"/>
              <a:gd name="connsiteY5" fmla="*/ 5919133 h 5921437"/>
              <a:gd name="connsiteX6" fmla="*/ 3731350 w 3731350"/>
              <a:gd name="connsiteY6" fmla="*/ 4387557 h 5921437"/>
              <a:gd name="connsiteX0" fmla="*/ 1907587 w 3731350"/>
              <a:gd name="connsiteY0" fmla="*/ 432733 h 5251256"/>
              <a:gd name="connsiteX1" fmla="*/ 1334830 w 3731350"/>
              <a:gd name="connsiteY1" fmla="*/ 653 h 5251256"/>
              <a:gd name="connsiteX2" fmla="*/ 520914 w 3731350"/>
              <a:gd name="connsiteY2" fmla="*/ 533217 h 5251256"/>
              <a:gd name="connsiteX3" fmla="*/ 18497 w 3731350"/>
              <a:gd name="connsiteY3" fmla="*/ 3266368 h 5251256"/>
              <a:gd name="connsiteX4" fmla="*/ 1169105 w 3731350"/>
              <a:gd name="connsiteY4" fmla="*/ 4891788 h 5251256"/>
              <a:gd name="connsiteX5" fmla="*/ 1966687 w 3731350"/>
              <a:gd name="connsiteY5" fmla="*/ 5238273 h 5251256"/>
              <a:gd name="connsiteX6" fmla="*/ 3731350 w 3731350"/>
              <a:gd name="connsiteY6" fmla="*/ 4387557 h 5251256"/>
              <a:gd name="connsiteX0" fmla="*/ 1905880 w 3729643"/>
              <a:gd name="connsiteY0" fmla="*/ 432733 h 5287865"/>
              <a:gd name="connsiteX1" fmla="*/ 1333123 w 3729643"/>
              <a:gd name="connsiteY1" fmla="*/ 653 h 5287865"/>
              <a:gd name="connsiteX2" fmla="*/ 519207 w 3729643"/>
              <a:gd name="connsiteY2" fmla="*/ 533217 h 5287865"/>
              <a:gd name="connsiteX3" fmla="*/ 16790 w 3729643"/>
              <a:gd name="connsiteY3" fmla="*/ 3266368 h 5287865"/>
              <a:gd name="connsiteX4" fmla="*/ 1129544 w 3729643"/>
              <a:gd name="connsiteY4" fmla="*/ 5053044 h 5287865"/>
              <a:gd name="connsiteX5" fmla="*/ 1964980 w 3729643"/>
              <a:gd name="connsiteY5" fmla="*/ 5238273 h 5287865"/>
              <a:gd name="connsiteX6" fmla="*/ 3729643 w 3729643"/>
              <a:gd name="connsiteY6" fmla="*/ 4387557 h 5287865"/>
              <a:gd name="connsiteX0" fmla="*/ 1416346 w 3240109"/>
              <a:gd name="connsiteY0" fmla="*/ 432733 h 5283154"/>
              <a:gd name="connsiteX1" fmla="*/ 843589 w 3240109"/>
              <a:gd name="connsiteY1" fmla="*/ 653 h 5283154"/>
              <a:gd name="connsiteX2" fmla="*/ 29673 w 3240109"/>
              <a:gd name="connsiteY2" fmla="*/ 533217 h 5283154"/>
              <a:gd name="connsiteX3" fmla="*/ 221238 w 3240109"/>
              <a:gd name="connsiteY3" fmla="*/ 3355955 h 5283154"/>
              <a:gd name="connsiteX4" fmla="*/ 640010 w 3240109"/>
              <a:gd name="connsiteY4" fmla="*/ 5053044 h 5283154"/>
              <a:gd name="connsiteX5" fmla="*/ 1475446 w 3240109"/>
              <a:gd name="connsiteY5" fmla="*/ 5238273 h 5283154"/>
              <a:gd name="connsiteX6" fmla="*/ 3240109 w 3240109"/>
              <a:gd name="connsiteY6" fmla="*/ 4387557 h 5283154"/>
              <a:gd name="connsiteX0" fmla="*/ 1254495 w 3078258"/>
              <a:gd name="connsiteY0" fmla="*/ 439185 h 5289608"/>
              <a:gd name="connsiteX1" fmla="*/ 681738 w 3078258"/>
              <a:gd name="connsiteY1" fmla="*/ 7105 h 5289608"/>
              <a:gd name="connsiteX2" fmla="*/ 69708 w 3078258"/>
              <a:gd name="connsiteY2" fmla="*/ 808430 h 5289608"/>
              <a:gd name="connsiteX3" fmla="*/ 59387 w 3078258"/>
              <a:gd name="connsiteY3" fmla="*/ 3362407 h 5289608"/>
              <a:gd name="connsiteX4" fmla="*/ 478159 w 3078258"/>
              <a:gd name="connsiteY4" fmla="*/ 5059496 h 5289608"/>
              <a:gd name="connsiteX5" fmla="*/ 1313595 w 3078258"/>
              <a:gd name="connsiteY5" fmla="*/ 5244725 h 5289608"/>
              <a:gd name="connsiteX6" fmla="*/ 3078258 w 3078258"/>
              <a:gd name="connsiteY6" fmla="*/ 4394009 h 5289608"/>
              <a:gd name="connsiteX0" fmla="*/ 1254495 w 3078258"/>
              <a:gd name="connsiteY0" fmla="*/ 490572 h 5287241"/>
              <a:gd name="connsiteX1" fmla="*/ 681738 w 3078258"/>
              <a:gd name="connsiteY1" fmla="*/ 4740 h 5287241"/>
              <a:gd name="connsiteX2" fmla="*/ 69708 w 3078258"/>
              <a:gd name="connsiteY2" fmla="*/ 806065 h 5287241"/>
              <a:gd name="connsiteX3" fmla="*/ 59387 w 3078258"/>
              <a:gd name="connsiteY3" fmla="*/ 3360042 h 5287241"/>
              <a:gd name="connsiteX4" fmla="*/ 478159 w 3078258"/>
              <a:gd name="connsiteY4" fmla="*/ 5057131 h 5287241"/>
              <a:gd name="connsiteX5" fmla="*/ 1313595 w 3078258"/>
              <a:gd name="connsiteY5" fmla="*/ 5242360 h 5287241"/>
              <a:gd name="connsiteX6" fmla="*/ 3078258 w 3078258"/>
              <a:gd name="connsiteY6" fmla="*/ 4391644 h 5287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8258" h="5287241">
                <a:moveTo>
                  <a:pt x="1254495" y="490572"/>
                </a:moveTo>
                <a:cubicBezTo>
                  <a:pt x="1149824" y="351569"/>
                  <a:pt x="879202" y="-47842"/>
                  <a:pt x="681738" y="4740"/>
                </a:cubicBezTo>
                <a:cubicBezTo>
                  <a:pt x="484274" y="57322"/>
                  <a:pt x="173433" y="246848"/>
                  <a:pt x="69708" y="806065"/>
                </a:cubicBezTo>
                <a:cubicBezTo>
                  <a:pt x="-34017" y="1365282"/>
                  <a:pt x="-8688" y="2651531"/>
                  <a:pt x="59387" y="3360042"/>
                </a:cubicBezTo>
                <a:cubicBezTo>
                  <a:pt x="127462" y="4068553"/>
                  <a:pt x="269124" y="4743411"/>
                  <a:pt x="478159" y="5057131"/>
                </a:cubicBezTo>
                <a:cubicBezTo>
                  <a:pt x="687194" y="5370851"/>
                  <a:pt x="1067410" y="5287578"/>
                  <a:pt x="1313595" y="5242360"/>
                </a:cubicBezTo>
                <a:cubicBezTo>
                  <a:pt x="1559780" y="5197142"/>
                  <a:pt x="3040577" y="4559954"/>
                  <a:pt x="3078258" y="4391644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Freeform: Shape 197"/>
          <p:cNvSpPr/>
          <p:nvPr/>
        </p:nvSpPr>
        <p:spPr bwMode="auto">
          <a:xfrm>
            <a:off x="5158206" y="1890369"/>
            <a:ext cx="2788466" cy="3372886"/>
          </a:xfrm>
          <a:custGeom>
            <a:avLst/>
            <a:gdLst>
              <a:gd name="connsiteX0" fmla="*/ 1889149 w 2059971"/>
              <a:gd name="connsiteY0" fmla="*/ 387451 h 5888414"/>
              <a:gd name="connsiteX1" fmla="*/ 1457070 w 2059971"/>
              <a:gd name="connsiteY1" fmla="*/ 96048 h 5888414"/>
              <a:gd name="connsiteX2" fmla="*/ 552718 w 2059971"/>
              <a:gd name="connsiteY2" fmla="*/ 307064 h 5888414"/>
              <a:gd name="connsiteX3" fmla="*/ 59 w 2059971"/>
              <a:gd name="connsiteY3" fmla="*/ 3221086 h 5888414"/>
              <a:gd name="connsiteX4" fmla="*/ 582863 w 2059971"/>
              <a:gd name="connsiteY4" fmla="*/ 5652787 h 5888414"/>
              <a:gd name="connsiteX5" fmla="*/ 1738424 w 2059971"/>
              <a:gd name="connsiteY5" fmla="*/ 5763319 h 5888414"/>
              <a:gd name="connsiteX6" fmla="*/ 2059971 w 2059971"/>
              <a:gd name="connsiteY6" fmla="*/ 5381481 h 5888414"/>
              <a:gd name="connsiteX0" fmla="*/ 1889149 w 2059971"/>
              <a:gd name="connsiteY0" fmla="*/ 432132 h 5933095"/>
              <a:gd name="connsiteX1" fmla="*/ 1426924 w 2059971"/>
              <a:gd name="connsiteY1" fmla="*/ 60343 h 5933095"/>
              <a:gd name="connsiteX2" fmla="*/ 552718 w 2059971"/>
              <a:gd name="connsiteY2" fmla="*/ 351745 h 5933095"/>
              <a:gd name="connsiteX3" fmla="*/ 59 w 2059971"/>
              <a:gd name="connsiteY3" fmla="*/ 3265767 h 5933095"/>
              <a:gd name="connsiteX4" fmla="*/ 582863 w 2059971"/>
              <a:gd name="connsiteY4" fmla="*/ 5697468 h 5933095"/>
              <a:gd name="connsiteX5" fmla="*/ 1738424 w 2059971"/>
              <a:gd name="connsiteY5" fmla="*/ 5808000 h 5933095"/>
              <a:gd name="connsiteX6" fmla="*/ 2059971 w 2059971"/>
              <a:gd name="connsiteY6" fmla="*/ 5426162 h 5933095"/>
              <a:gd name="connsiteX0" fmla="*/ 1889149 w 2059971"/>
              <a:gd name="connsiteY0" fmla="*/ 426134 h 5927097"/>
              <a:gd name="connsiteX1" fmla="*/ 1457069 w 2059971"/>
              <a:gd name="connsiteY1" fmla="*/ 64393 h 5927097"/>
              <a:gd name="connsiteX2" fmla="*/ 552718 w 2059971"/>
              <a:gd name="connsiteY2" fmla="*/ 345747 h 5927097"/>
              <a:gd name="connsiteX3" fmla="*/ 59 w 2059971"/>
              <a:gd name="connsiteY3" fmla="*/ 3259769 h 5927097"/>
              <a:gd name="connsiteX4" fmla="*/ 582863 w 2059971"/>
              <a:gd name="connsiteY4" fmla="*/ 5691470 h 5927097"/>
              <a:gd name="connsiteX5" fmla="*/ 1738424 w 2059971"/>
              <a:gd name="connsiteY5" fmla="*/ 5802002 h 5927097"/>
              <a:gd name="connsiteX6" fmla="*/ 2059971 w 2059971"/>
              <a:gd name="connsiteY6" fmla="*/ 5420164 h 5927097"/>
              <a:gd name="connsiteX0" fmla="*/ 1889149 w 2059971"/>
              <a:gd name="connsiteY0" fmla="*/ 426134 h 5985159"/>
              <a:gd name="connsiteX1" fmla="*/ 1457069 w 2059971"/>
              <a:gd name="connsiteY1" fmla="*/ 64393 h 5985159"/>
              <a:gd name="connsiteX2" fmla="*/ 552718 w 2059971"/>
              <a:gd name="connsiteY2" fmla="*/ 345747 h 5985159"/>
              <a:gd name="connsiteX3" fmla="*/ 59 w 2059971"/>
              <a:gd name="connsiteY3" fmla="*/ 3259769 h 5985159"/>
              <a:gd name="connsiteX4" fmla="*/ 582863 w 2059971"/>
              <a:gd name="connsiteY4" fmla="*/ 5691470 h 5985159"/>
              <a:gd name="connsiteX5" fmla="*/ 1658038 w 2059971"/>
              <a:gd name="connsiteY5" fmla="*/ 5912534 h 5985159"/>
              <a:gd name="connsiteX6" fmla="*/ 2059971 w 2059971"/>
              <a:gd name="connsiteY6" fmla="*/ 5420164 h 5985159"/>
              <a:gd name="connsiteX0" fmla="*/ 1889149 w 2059971"/>
              <a:gd name="connsiteY0" fmla="*/ 470881 h 6029906"/>
              <a:gd name="connsiteX1" fmla="*/ 1447020 w 2059971"/>
              <a:gd name="connsiteY1" fmla="*/ 38801 h 6029906"/>
              <a:gd name="connsiteX2" fmla="*/ 552718 w 2059971"/>
              <a:gd name="connsiteY2" fmla="*/ 390494 h 6029906"/>
              <a:gd name="connsiteX3" fmla="*/ 59 w 2059971"/>
              <a:gd name="connsiteY3" fmla="*/ 3304516 h 6029906"/>
              <a:gd name="connsiteX4" fmla="*/ 582863 w 2059971"/>
              <a:gd name="connsiteY4" fmla="*/ 5736217 h 6029906"/>
              <a:gd name="connsiteX5" fmla="*/ 1658038 w 2059971"/>
              <a:gd name="connsiteY5" fmla="*/ 5957281 h 6029906"/>
              <a:gd name="connsiteX6" fmla="*/ 2059971 w 2059971"/>
              <a:gd name="connsiteY6" fmla="*/ 5464911 h 6029906"/>
              <a:gd name="connsiteX0" fmla="*/ 1889561 w 2060383"/>
              <a:gd name="connsiteY0" fmla="*/ 432733 h 5991758"/>
              <a:gd name="connsiteX1" fmla="*/ 1447432 w 2060383"/>
              <a:gd name="connsiteY1" fmla="*/ 653 h 5991758"/>
              <a:gd name="connsiteX2" fmla="*/ 502888 w 2060383"/>
              <a:gd name="connsiteY2" fmla="*/ 533217 h 5991758"/>
              <a:gd name="connsiteX3" fmla="*/ 471 w 2060383"/>
              <a:gd name="connsiteY3" fmla="*/ 3266368 h 5991758"/>
              <a:gd name="connsiteX4" fmla="*/ 583275 w 2060383"/>
              <a:gd name="connsiteY4" fmla="*/ 5698069 h 5991758"/>
              <a:gd name="connsiteX5" fmla="*/ 1658450 w 2060383"/>
              <a:gd name="connsiteY5" fmla="*/ 5919133 h 5991758"/>
              <a:gd name="connsiteX6" fmla="*/ 2060383 w 2060383"/>
              <a:gd name="connsiteY6" fmla="*/ 5426763 h 5991758"/>
              <a:gd name="connsiteX0" fmla="*/ 1889529 w 2060351"/>
              <a:gd name="connsiteY0" fmla="*/ 432733 h 5991758"/>
              <a:gd name="connsiteX1" fmla="*/ 1316772 w 2060351"/>
              <a:gd name="connsiteY1" fmla="*/ 653 h 5991758"/>
              <a:gd name="connsiteX2" fmla="*/ 502856 w 2060351"/>
              <a:gd name="connsiteY2" fmla="*/ 533217 h 5991758"/>
              <a:gd name="connsiteX3" fmla="*/ 439 w 2060351"/>
              <a:gd name="connsiteY3" fmla="*/ 3266368 h 5991758"/>
              <a:gd name="connsiteX4" fmla="*/ 583243 w 2060351"/>
              <a:gd name="connsiteY4" fmla="*/ 5698069 h 5991758"/>
              <a:gd name="connsiteX5" fmla="*/ 1658418 w 2060351"/>
              <a:gd name="connsiteY5" fmla="*/ 5919133 h 5991758"/>
              <a:gd name="connsiteX6" fmla="*/ 2060351 w 2060351"/>
              <a:gd name="connsiteY6" fmla="*/ 5426763 h 5991758"/>
              <a:gd name="connsiteX0" fmla="*/ 1889529 w 3713292"/>
              <a:gd name="connsiteY0" fmla="*/ 432733 h 5991758"/>
              <a:gd name="connsiteX1" fmla="*/ 1316772 w 3713292"/>
              <a:gd name="connsiteY1" fmla="*/ 653 h 5991758"/>
              <a:gd name="connsiteX2" fmla="*/ 502856 w 3713292"/>
              <a:gd name="connsiteY2" fmla="*/ 533217 h 5991758"/>
              <a:gd name="connsiteX3" fmla="*/ 439 w 3713292"/>
              <a:gd name="connsiteY3" fmla="*/ 3266368 h 5991758"/>
              <a:gd name="connsiteX4" fmla="*/ 583243 w 3713292"/>
              <a:gd name="connsiteY4" fmla="*/ 5698069 h 5991758"/>
              <a:gd name="connsiteX5" fmla="*/ 1658418 w 3713292"/>
              <a:gd name="connsiteY5" fmla="*/ 5919133 h 5991758"/>
              <a:gd name="connsiteX6" fmla="*/ 3713292 w 3713292"/>
              <a:gd name="connsiteY6" fmla="*/ 4387557 h 5991758"/>
              <a:gd name="connsiteX0" fmla="*/ 1907587 w 3731350"/>
              <a:gd name="connsiteY0" fmla="*/ 432733 h 5921437"/>
              <a:gd name="connsiteX1" fmla="*/ 1334830 w 3731350"/>
              <a:gd name="connsiteY1" fmla="*/ 653 h 5921437"/>
              <a:gd name="connsiteX2" fmla="*/ 520914 w 3731350"/>
              <a:gd name="connsiteY2" fmla="*/ 533217 h 5921437"/>
              <a:gd name="connsiteX3" fmla="*/ 18497 w 3731350"/>
              <a:gd name="connsiteY3" fmla="*/ 3266368 h 5921437"/>
              <a:gd name="connsiteX4" fmla="*/ 1169105 w 3731350"/>
              <a:gd name="connsiteY4" fmla="*/ 4891788 h 5921437"/>
              <a:gd name="connsiteX5" fmla="*/ 1676476 w 3731350"/>
              <a:gd name="connsiteY5" fmla="*/ 5919133 h 5921437"/>
              <a:gd name="connsiteX6" fmla="*/ 3731350 w 3731350"/>
              <a:gd name="connsiteY6" fmla="*/ 4387557 h 5921437"/>
              <a:gd name="connsiteX0" fmla="*/ 1907587 w 3731350"/>
              <a:gd name="connsiteY0" fmla="*/ 432733 h 5251256"/>
              <a:gd name="connsiteX1" fmla="*/ 1334830 w 3731350"/>
              <a:gd name="connsiteY1" fmla="*/ 653 h 5251256"/>
              <a:gd name="connsiteX2" fmla="*/ 520914 w 3731350"/>
              <a:gd name="connsiteY2" fmla="*/ 533217 h 5251256"/>
              <a:gd name="connsiteX3" fmla="*/ 18497 w 3731350"/>
              <a:gd name="connsiteY3" fmla="*/ 3266368 h 5251256"/>
              <a:gd name="connsiteX4" fmla="*/ 1169105 w 3731350"/>
              <a:gd name="connsiteY4" fmla="*/ 4891788 h 5251256"/>
              <a:gd name="connsiteX5" fmla="*/ 1966687 w 3731350"/>
              <a:gd name="connsiteY5" fmla="*/ 5238273 h 5251256"/>
              <a:gd name="connsiteX6" fmla="*/ 3731350 w 3731350"/>
              <a:gd name="connsiteY6" fmla="*/ 4387557 h 5251256"/>
              <a:gd name="connsiteX0" fmla="*/ 1905880 w 3729643"/>
              <a:gd name="connsiteY0" fmla="*/ 432733 h 5287865"/>
              <a:gd name="connsiteX1" fmla="*/ 1333123 w 3729643"/>
              <a:gd name="connsiteY1" fmla="*/ 653 h 5287865"/>
              <a:gd name="connsiteX2" fmla="*/ 519207 w 3729643"/>
              <a:gd name="connsiteY2" fmla="*/ 533217 h 5287865"/>
              <a:gd name="connsiteX3" fmla="*/ 16790 w 3729643"/>
              <a:gd name="connsiteY3" fmla="*/ 3266368 h 5287865"/>
              <a:gd name="connsiteX4" fmla="*/ 1129544 w 3729643"/>
              <a:gd name="connsiteY4" fmla="*/ 5053044 h 5287865"/>
              <a:gd name="connsiteX5" fmla="*/ 1964980 w 3729643"/>
              <a:gd name="connsiteY5" fmla="*/ 5238273 h 5287865"/>
              <a:gd name="connsiteX6" fmla="*/ 3729643 w 3729643"/>
              <a:gd name="connsiteY6" fmla="*/ 4387557 h 5287865"/>
              <a:gd name="connsiteX0" fmla="*/ 1416346 w 3240109"/>
              <a:gd name="connsiteY0" fmla="*/ 432733 h 5283154"/>
              <a:gd name="connsiteX1" fmla="*/ 843589 w 3240109"/>
              <a:gd name="connsiteY1" fmla="*/ 653 h 5283154"/>
              <a:gd name="connsiteX2" fmla="*/ 29673 w 3240109"/>
              <a:gd name="connsiteY2" fmla="*/ 533217 h 5283154"/>
              <a:gd name="connsiteX3" fmla="*/ 221238 w 3240109"/>
              <a:gd name="connsiteY3" fmla="*/ 3355955 h 5283154"/>
              <a:gd name="connsiteX4" fmla="*/ 640010 w 3240109"/>
              <a:gd name="connsiteY4" fmla="*/ 5053044 h 5283154"/>
              <a:gd name="connsiteX5" fmla="*/ 1475446 w 3240109"/>
              <a:gd name="connsiteY5" fmla="*/ 5238273 h 5283154"/>
              <a:gd name="connsiteX6" fmla="*/ 3240109 w 3240109"/>
              <a:gd name="connsiteY6" fmla="*/ 4387557 h 5283154"/>
              <a:gd name="connsiteX0" fmla="*/ 1254495 w 3078258"/>
              <a:gd name="connsiteY0" fmla="*/ 439185 h 5289608"/>
              <a:gd name="connsiteX1" fmla="*/ 681738 w 3078258"/>
              <a:gd name="connsiteY1" fmla="*/ 7105 h 5289608"/>
              <a:gd name="connsiteX2" fmla="*/ 69708 w 3078258"/>
              <a:gd name="connsiteY2" fmla="*/ 808430 h 5289608"/>
              <a:gd name="connsiteX3" fmla="*/ 59387 w 3078258"/>
              <a:gd name="connsiteY3" fmla="*/ 3362407 h 5289608"/>
              <a:gd name="connsiteX4" fmla="*/ 478159 w 3078258"/>
              <a:gd name="connsiteY4" fmla="*/ 5059496 h 5289608"/>
              <a:gd name="connsiteX5" fmla="*/ 1313595 w 3078258"/>
              <a:gd name="connsiteY5" fmla="*/ 5244725 h 5289608"/>
              <a:gd name="connsiteX6" fmla="*/ 3078258 w 3078258"/>
              <a:gd name="connsiteY6" fmla="*/ 4394009 h 5289608"/>
              <a:gd name="connsiteX0" fmla="*/ 1254495 w 3078258"/>
              <a:gd name="connsiteY0" fmla="*/ 490572 h 5287241"/>
              <a:gd name="connsiteX1" fmla="*/ 681738 w 3078258"/>
              <a:gd name="connsiteY1" fmla="*/ 4740 h 5287241"/>
              <a:gd name="connsiteX2" fmla="*/ 69708 w 3078258"/>
              <a:gd name="connsiteY2" fmla="*/ 806065 h 5287241"/>
              <a:gd name="connsiteX3" fmla="*/ 59387 w 3078258"/>
              <a:gd name="connsiteY3" fmla="*/ 3360042 h 5287241"/>
              <a:gd name="connsiteX4" fmla="*/ 478159 w 3078258"/>
              <a:gd name="connsiteY4" fmla="*/ 5057131 h 5287241"/>
              <a:gd name="connsiteX5" fmla="*/ 1313595 w 3078258"/>
              <a:gd name="connsiteY5" fmla="*/ 5242360 h 5287241"/>
              <a:gd name="connsiteX6" fmla="*/ 3078258 w 3078258"/>
              <a:gd name="connsiteY6" fmla="*/ 4391644 h 5287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8258" h="5287241">
                <a:moveTo>
                  <a:pt x="1254495" y="490572"/>
                </a:moveTo>
                <a:cubicBezTo>
                  <a:pt x="1149824" y="351569"/>
                  <a:pt x="879202" y="-47842"/>
                  <a:pt x="681738" y="4740"/>
                </a:cubicBezTo>
                <a:cubicBezTo>
                  <a:pt x="484274" y="57322"/>
                  <a:pt x="173433" y="246848"/>
                  <a:pt x="69708" y="806065"/>
                </a:cubicBezTo>
                <a:cubicBezTo>
                  <a:pt x="-34017" y="1365282"/>
                  <a:pt x="-8688" y="2651531"/>
                  <a:pt x="59387" y="3360042"/>
                </a:cubicBezTo>
                <a:cubicBezTo>
                  <a:pt x="127462" y="4068553"/>
                  <a:pt x="269124" y="4743411"/>
                  <a:pt x="478159" y="5057131"/>
                </a:cubicBezTo>
                <a:cubicBezTo>
                  <a:pt x="687194" y="5370851"/>
                  <a:pt x="1067410" y="5287578"/>
                  <a:pt x="1313595" y="5242360"/>
                </a:cubicBezTo>
                <a:cubicBezTo>
                  <a:pt x="1559780" y="5197142"/>
                  <a:pt x="3040577" y="4559954"/>
                  <a:pt x="3078258" y="4391644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ash"/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Arrow Connector 121"/>
          <p:cNvCxnSpPr>
            <a:cxnSpLocks/>
          </p:cNvCxnSpPr>
          <p:nvPr/>
        </p:nvCxnSpPr>
        <p:spPr>
          <a:xfrm flipH="1" flipV="1">
            <a:off x="6471944" y="2559389"/>
            <a:ext cx="615709" cy="2879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1FEAFB4-769F-42B1-A3C4-8F7A5D400DB8}"/>
              </a:ext>
            </a:extLst>
          </p:cNvPr>
          <p:cNvCxnSpPr/>
          <p:nvPr/>
        </p:nvCxnSpPr>
        <p:spPr>
          <a:xfrm>
            <a:off x="3372879" y="2906959"/>
            <a:ext cx="1590220" cy="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EA391DF-9379-42AE-94AF-98EC802F07C8}"/>
              </a:ext>
            </a:extLst>
          </p:cNvPr>
          <p:cNvCxnSpPr>
            <a:cxnSpLocks/>
          </p:cNvCxnSpPr>
          <p:nvPr/>
        </p:nvCxnSpPr>
        <p:spPr>
          <a:xfrm flipH="1">
            <a:off x="3372879" y="4065425"/>
            <a:ext cx="1590220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99DC95C-EA32-4D70-8EE9-6F3482DC0BEB}"/>
              </a:ext>
            </a:extLst>
          </p:cNvPr>
          <p:cNvSpPr/>
          <p:nvPr/>
        </p:nvSpPr>
        <p:spPr bwMode="auto">
          <a:xfrm>
            <a:off x="1851034" y="2458530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4B6035-9A5D-49FA-B606-728590DB04A6}"/>
              </a:ext>
            </a:extLst>
          </p:cNvPr>
          <p:cNvSpPr/>
          <p:nvPr/>
        </p:nvSpPr>
        <p:spPr bwMode="auto">
          <a:xfrm>
            <a:off x="1851034" y="3274196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6261D83-F69D-49A9-8FB1-5240114D77B4}"/>
              </a:ext>
            </a:extLst>
          </p:cNvPr>
          <p:cNvSpPr/>
          <p:nvPr/>
        </p:nvSpPr>
        <p:spPr bwMode="auto">
          <a:xfrm>
            <a:off x="1851034" y="4105017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A1EED4-6608-445E-A514-8DFE260F8846}"/>
              </a:ext>
            </a:extLst>
          </p:cNvPr>
          <p:cNvSpPr/>
          <p:nvPr/>
        </p:nvSpPr>
        <p:spPr>
          <a:xfrm>
            <a:off x="0" y="5582961"/>
            <a:ext cx="914399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What SAT learns from SDC:</a:t>
            </a:r>
          </a:p>
          <a:p>
            <a:pPr algn="ctr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Any ordering involving operation 0 before 2 should no longer be attempted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56C347-3DFB-4C1F-A68B-DEDF59E232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162" y="2384951"/>
            <a:ext cx="2395936" cy="24995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8EABC05-3C95-455F-8EE7-810EA804C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116" y="2858978"/>
            <a:ext cx="1585097" cy="10486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28EA92-133D-4885-8B83-BB5360232C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0662" y="4216693"/>
            <a:ext cx="908383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88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-0.30087 0.0715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52" y="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6" grpId="0"/>
      <p:bldP spid="137" grpId="0"/>
      <p:bldP spid="139" grpId="0"/>
      <p:bldP spid="40" grpId="0"/>
      <p:bldP spid="204" grpId="0"/>
      <p:bldP spid="43" grpId="0"/>
      <p:bldP spid="119" grpId="0" animBg="1"/>
      <p:bldP spid="198" grpId="0" animBg="1"/>
      <p:bldP spid="9" grpId="0" animBg="1"/>
      <p:bldP spid="61" grpId="0" animBg="1"/>
      <p:bldP spid="62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E1503D-8535-4EB3-9E47-1B3A0ADEF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342" y="2394636"/>
            <a:ext cx="2395936" cy="2847079"/>
          </a:xfrm>
          <a:prstGeom prst="rect">
            <a:avLst/>
          </a:prstGeom>
        </p:spPr>
      </p:pic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DB0B580-040F-4C13-B33C-A9C6F05418F9}"/>
              </a:ext>
            </a:extLst>
          </p:cNvPr>
          <p:cNvCxnSpPr>
            <a:cxnSpLocks/>
          </p:cNvCxnSpPr>
          <p:nvPr/>
        </p:nvCxnSpPr>
        <p:spPr>
          <a:xfrm flipH="1" flipV="1">
            <a:off x="6547830" y="2428544"/>
            <a:ext cx="615709" cy="287936"/>
          </a:xfrm>
          <a:prstGeom prst="straightConnector1">
            <a:avLst/>
          </a:prstGeom>
          <a:ln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457200" y="985038"/>
            <a:ext cx="8229600" cy="1032591"/>
          </a:xfrm>
        </p:spPr>
        <p:txBody>
          <a:bodyPr>
            <a:normAutofit/>
          </a:bodyPr>
          <a:lstStyle/>
          <a:p>
            <a:r>
              <a:rPr lang="en-US" dirty="0"/>
              <a:t>Is latency = 2 cycles feasible?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Conflict-Driven Learning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52920" y="23990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1</a:t>
            </a:r>
            <a:endParaRPr lang="en-US" sz="1400" dirty="0">
              <a:latin typeface="Helvetica"/>
              <a:cs typeface="Helvetic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58876" y="254097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Helvetica"/>
                <a:cs typeface="Helvetica"/>
              </a:rPr>
              <a:t>propose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716584" y="4032027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Helvetica"/>
                <a:cs typeface="Helvetica"/>
              </a:rPr>
              <a:t>conflict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45763" y="1651547"/>
            <a:ext cx="19239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  <a:latin typeface="Helvetica"/>
                <a:cs typeface="Helvetica"/>
              </a:rPr>
              <a:t>Negative cycle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  <a:latin typeface="Helvetica"/>
                <a:cs typeface="Helvetica"/>
              </a:rPr>
              <a:t>sum = -2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84" name="Group 83"/>
          <p:cNvGrpSpPr/>
          <p:nvPr/>
        </p:nvGrpSpPr>
        <p:grpSpPr>
          <a:xfrm>
            <a:off x="5363933" y="2210880"/>
            <a:ext cx="2940828" cy="2544110"/>
            <a:chOff x="4559884" y="2138605"/>
            <a:chExt cx="2940828" cy="2544110"/>
          </a:xfrm>
        </p:grpSpPr>
        <p:grpSp>
          <p:nvGrpSpPr>
            <p:cNvPr id="85" name="Group 84"/>
            <p:cNvGrpSpPr/>
            <p:nvPr/>
          </p:nvGrpSpPr>
          <p:grpSpPr>
            <a:xfrm>
              <a:off x="4559884" y="2138605"/>
              <a:ext cx="2193161" cy="2541649"/>
              <a:chOff x="5133503" y="2443464"/>
              <a:chExt cx="2193161" cy="2541649"/>
            </a:xfrm>
          </p:grpSpPr>
          <p:sp>
            <p:nvSpPr>
              <p:cNvPr id="97" name="Oval 96"/>
              <p:cNvSpPr/>
              <p:nvPr/>
            </p:nvSpPr>
            <p:spPr>
              <a:xfrm>
                <a:off x="5863510" y="244346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0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133503" y="3335697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1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6869464" y="2893045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2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5663125" y="432624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3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6707819" y="4527913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4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</p:grpSp>
        <p:cxnSp>
          <p:nvCxnSpPr>
            <p:cNvPr id="86" name="Straight Arrow Connector 85"/>
            <p:cNvCxnSpPr>
              <a:endCxn id="106" idx="0"/>
            </p:cNvCxnSpPr>
            <p:nvPr/>
          </p:nvCxnSpPr>
          <p:spPr>
            <a:xfrm>
              <a:off x="5546706" y="2601801"/>
              <a:ext cx="816094" cy="162125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endCxn id="100" idx="1"/>
            </p:cNvCxnSpPr>
            <p:nvPr/>
          </p:nvCxnSpPr>
          <p:spPr>
            <a:xfrm>
              <a:off x="4803177" y="3492902"/>
              <a:ext cx="353284" cy="59543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99" idx="3"/>
              <a:endCxn id="100" idx="7"/>
            </p:cNvCxnSpPr>
            <p:nvPr/>
          </p:nvCxnSpPr>
          <p:spPr>
            <a:xfrm flipH="1">
              <a:off x="5479751" y="2978431"/>
              <a:ext cx="883049" cy="110990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100" idx="6"/>
              <a:endCxn id="106" idx="2"/>
            </p:cNvCxnSpPr>
            <p:nvPr/>
          </p:nvCxnSpPr>
          <p:spPr>
            <a:xfrm>
              <a:off x="5546706" y="4249985"/>
              <a:ext cx="587494" cy="20166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cxnSpLocks/>
              <a:endCxn id="92" idx="0"/>
            </p:cNvCxnSpPr>
            <p:nvPr/>
          </p:nvCxnSpPr>
          <p:spPr>
            <a:xfrm>
              <a:off x="6524445" y="3045386"/>
              <a:ext cx="747667" cy="118012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6732277" y="3161748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  <p:sp>
          <p:nvSpPr>
            <p:cNvPr id="92" name="Oval 91"/>
            <p:cNvSpPr/>
            <p:nvPr/>
          </p:nvSpPr>
          <p:spPr>
            <a:xfrm>
              <a:off x="7043512" y="4225515"/>
              <a:ext cx="457200" cy="4572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dirty="0">
                  <a:latin typeface="Helvetica"/>
                  <a:cs typeface="Helvetica"/>
                </a:rPr>
                <a:t>s</a:t>
              </a:r>
              <a:r>
                <a:rPr lang="en-US" sz="1600" baseline="-25000" dirty="0">
                  <a:latin typeface="Helvetica"/>
                  <a:cs typeface="Helvetica"/>
                </a:rPr>
                <a:t>5</a:t>
              </a:r>
              <a:endParaRPr lang="en-US" baseline="-25000" dirty="0">
                <a:latin typeface="Helvetica"/>
                <a:cs typeface="Helvetica"/>
              </a:endParaRPr>
            </a:p>
          </p:txBody>
        </p:sp>
        <p:cxnSp>
          <p:nvCxnSpPr>
            <p:cNvPr id="93" name="Straight Arrow Connector 92"/>
            <p:cNvCxnSpPr>
              <a:stCxn id="106" idx="6"/>
              <a:endCxn id="92" idx="2"/>
            </p:cNvCxnSpPr>
            <p:nvPr/>
          </p:nvCxnSpPr>
          <p:spPr>
            <a:xfrm>
              <a:off x="6591400" y="4451654"/>
              <a:ext cx="452112" cy="246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>
              <a:cxnSpLocks/>
              <a:stCxn id="98" idx="5"/>
              <a:endCxn id="92" idx="1"/>
            </p:cNvCxnSpPr>
            <p:nvPr/>
          </p:nvCxnSpPr>
          <p:spPr>
            <a:xfrm>
              <a:off x="4950129" y="3421083"/>
              <a:ext cx="2160338" cy="87138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5255465" y="328721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</p:grpSp>
      <p:cxnSp>
        <p:nvCxnSpPr>
          <p:cNvPr id="199" name="Straight Arrow Connector 198"/>
          <p:cNvCxnSpPr>
            <a:cxnSpLocks/>
            <a:stCxn id="99" idx="4"/>
            <a:endCxn id="92" idx="0"/>
          </p:cNvCxnSpPr>
          <p:nvPr/>
        </p:nvCxnSpPr>
        <p:spPr>
          <a:xfrm>
            <a:off x="7328494" y="3117661"/>
            <a:ext cx="747667" cy="1180129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Freeform: Shape 118"/>
          <p:cNvSpPr/>
          <p:nvPr/>
        </p:nvSpPr>
        <p:spPr bwMode="auto">
          <a:xfrm>
            <a:off x="5153374" y="1890369"/>
            <a:ext cx="2788466" cy="3372886"/>
          </a:xfrm>
          <a:custGeom>
            <a:avLst/>
            <a:gdLst>
              <a:gd name="connsiteX0" fmla="*/ 1889149 w 2059971"/>
              <a:gd name="connsiteY0" fmla="*/ 387451 h 5888414"/>
              <a:gd name="connsiteX1" fmla="*/ 1457070 w 2059971"/>
              <a:gd name="connsiteY1" fmla="*/ 96048 h 5888414"/>
              <a:gd name="connsiteX2" fmla="*/ 552718 w 2059971"/>
              <a:gd name="connsiteY2" fmla="*/ 307064 h 5888414"/>
              <a:gd name="connsiteX3" fmla="*/ 59 w 2059971"/>
              <a:gd name="connsiteY3" fmla="*/ 3221086 h 5888414"/>
              <a:gd name="connsiteX4" fmla="*/ 582863 w 2059971"/>
              <a:gd name="connsiteY4" fmla="*/ 5652787 h 5888414"/>
              <a:gd name="connsiteX5" fmla="*/ 1738424 w 2059971"/>
              <a:gd name="connsiteY5" fmla="*/ 5763319 h 5888414"/>
              <a:gd name="connsiteX6" fmla="*/ 2059971 w 2059971"/>
              <a:gd name="connsiteY6" fmla="*/ 5381481 h 5888414"/>
              <a:gd name="connsiteX0" fmla="*/ 1889149 w 2059971"/>
              <a:gd name="connsiteY0" fmla="*/ 432132 h 5933095"/>
              <a:gd name="connsiteX1" fmla="*/ 1426924 w 2059971"/>
              <a:gd name="connsiteY1" fmla="*/ 60343 h 5933095"/>
              <a:gd name="connsiteX2" fmla="*/ 552718 w 2059971"/>
              <a:gd name="connsiteY2" fmla="*/ 351745 h 5933095"/>
              <a:gd name="connsiteX3" fmla="*/ 59 w 2059971"/>
              <a:gd name="connsiteY3" fmla="*/ 3265767 h 5933095"/>
              <a:gd name="connsiteX4" fmla="*/ 582863 w 2059971"/>
              <a:gd name="connsiteY4" fmla="*/ 5697468 h 5933095"/>
              <a:gd name="connsiteX5" fmla="*/ 1738424 w 2059971"/>
              <a:gd name="connsiteY5" fmla="*/ 5808000 h 5933095"/>
              <a:gd name="connsiteX6" fmla="*/ 2059971 w 2059971"/>
              <a:gd name="connsiteY6" fmla="*/ 5426162 h 5933095"/>
              <a:gd name="connsiteX0" fmla="*/ 1889149 w 2059971"/>
              <a:gd name="connsiteY0" fmla="*/ 426134 h 5927097"/>
              <a:gd name="connsiteX1" fmla="*/ 1457069 w 2059971"/>
              <a:gd name="connsiteY1" fmla="*/ 64393 h 5927097"/>
              <a:gd name="connsiteX2" fmla="*/ 552718 w 2059971"/>
              <a:gd name="connsiteY2" fmla="*/ 345747 h 5927097"/>
              <a:gd name="connsiteX3" fmla="*/ 59 w 2059971"/>
              <a:gd name="connsiteY3" fmla="*/ 3259769 h 5927097"/>
              <a:gd name="connsiteX4" fmla="*/ 582863 w 2059971"/>
              <a:gd name="connsiteY4" fmla="*/ 5691470 h 5927097"/>
              <a:gd name="connsiteX5" fmla="*/ 1738424 w 2059971"/>
              <a:gd name="connsiteY5" fmla="*/ 5802002 h 5927097"/>
              <a:gd name="connsiteX6" fmla="*/ 2059971 w 2059971"/>
              <a:gd name="connsiteY6" fmla="*/ 5420164 h 5927097"/>
              <a:gd name="connsiteX0" fmla="*/ 1889149 w 2059971"/>
              <a:gd name="connsiteY0" fmla="*/ 426134 h 5985159"/>
              <a:gd name="connsiteX1" fmla="*/ 1457069 w 2059971"/>
              <a:gd name="connsiteY1" fmla="*/ 64393 h 5985159"/>
              <a:gd name="connsiteX2" fmla="*/ 552718 w 2059971"/>
              <a:gd name="connsiteY2" fmla="*/ 345747 h 5985159"/>
              <a:gd name="connsiteX3" fmla="*/ 59 w 2059971"/>
              <a:gd name="connsiteY3" fmla="*/ 3259769 h 5985159"/>
              <a:gd name="connsiteX4" fmla="*/ 582863 w 2059971"/>
              <a:gd name="connsiteY4" fmla="*/ 5691470 h 5985159"/>
              <a:gd name="connsiteX5" fmla="*/ 1658038 w 2059971"/>
              <a:gd name="connsiteY5" fmla="*/ 5912534 h 5985159"/>
              <a:gd name="connsiteX6" fmla="*/ 2059971 w 2059971"/>
              <a:gd name="connsiteY6" fmla="*/ 5420164 h 5985159"/>
              <a:gd name="connsiteX0" fmla="*/ 1889149 w 2059971"/>
              <a:gd name="connsiteY0" fmla="*/ 470881 h 6029906"/>
              <a:gd name="connsiteX1" fmla="*/ 1447020 w 2059971"/>
              <a:gd name="connsiteY1" fmla="*/ 38801 h 6029906"/>
              <a:gd name="connsiteX2" fmla="*/ 552718 w 2059971"/>
              <a:gd name="connsiteY2" fmla="*/ 390494 h 6029906"/>
              <a:gd name="connsiteX3" fmla="*/ 59 w 2059971"/>
              <a:gd name="connsiteY3" fmla="*/ 3304516 h 6029906"/>
              <a:gd name="connsiteX4" fmla="*/ 582863 w 2059971"/>
              <a:gd name="connsiteY4" fmla="*/ 5736217 h 6029906"/>
              <a:gd name="connsiteX5" fmla="*/ 1658038 w 2059971"/>
              <a:gd name="connsiteY5" fmla="*/ 5957281 h 6029906"/>
              <a:gd name="connsiteX6" fmla="*/ 2059971 w 2059971"/>
              <a:gd name="connsiteY6" fmla="*/ 5464911 h 6029906"/>
              <a:gd name="connsiteX0" fmla="*/ 1889561 w 2060383"/>
              <a:gd name="connsiteY0" fmla="*/ 432733 h 5991758"/>
              <a:gd name="connsiteX1" fmla="*/ 1447432 w 2060383"/>
              <a:gd name="connsiteY1" fmla="*/ 653 h 5991758"/>
              <a:gd name="connsiteX2" fmla="*/ 502888 w 2060383"/>
              <a:gd name="connsiteY2" fmla="*/ 533217 h 5991758"/>
              <a:gd name="connsiteX3" fmla="*/ 471 w 2060383"/>
              <a:gd name="connsiteY3" fmla="*/ 3266368 h 5991758"/>
              <a:gd name="connsiteX4" fmla="*/ 583275 w 2060383"/>
              <a:gd name="connsiteY4" fmla="*/ 5698069 h 5991758"/>
              <a:gd name="connsiteX5" fmla="*/ 1658450 w 2060383"/>
              <a:gd name="connsiteY5" fmla="*/ 5919133 h 5991758"/>
              <a:gd name="connsiteX6" fmla="*/ 2060383 w 2060383"/>
              <a:gd name="connsiteY6" fmla="*/ 5426763 h 5991758"/>
              <a:gd name="connsiteX0" fmla="*/ 1889529 w 2060351"/>
              <a:gd name="connsiteY0" fmla="*/ 432733 h 5991758"/>
              <a:gd name="connsiteX1" fmla="*/ 1316772 w 2060351"/>
              <a:gd name="connsiteY1" fmla="*/ 653 h 5991758"/>
              <a:gd name="connsiteX2" fmla="*/ 502856 w 2060351"/>
              <a:gd name="connsiteY2" fmla="*/ 533217 h 5991758"/>
              <a:gd name="connsiteX3" fmla="*/ 439 w 2060351"/>
              <a:gd name="connsiteY3" fmla="*/ 3266368 h 5991758"/>
              <a:gd name="connsiteX4" fmla="*/ 583243 w 2060351"/>
              <a:gd name="connsiteY4" fmla="*/ 5698069 h 5991758"/>
              <a:gd name="connsiteX5" fmla="*/ 1658418 w 2060351"/>
              <a:gd name="connsiteY5" fmla="*/ 5919133 h 5991758"/>
              <a:gd name="connsiteX6" fmla="*/ 2060351 w 2060351"/>
              <a:gd name="connsiteY6" fmla="*/ 5426763 h 5991758"/>
              <a:gd name="connsiteX0" fmla="*/ 1889529 w 3713292"/>
              <a:gd name="connsiteY0" fmla="*/ 432733 h 5991758"/>
              <a:gd name="connsiteX1" fmla="*/ 1316772 w 3713292"/>
              <a:gd name="connsiteY1" fmla="*/ 653 h 5991758"/>
              <a:gd name="connsiteX2" fmla="*/ 502856 w 3713292"/>
              <a:gd name="connsiteY2" fmla="*/ 533217 h 5991758"/>
              <a:gd name="connsiteX3" fmla="*/ 439 w 3713292"/>
              <a:gd name="connsiteY3" fmla="*/ 3266368 h 5991758"/>
              <a:gd name="connsiteX4" fmla="*/ 583243 w 3713292"/>
              <a:gd name="connsiteY4" fmla="*/ 5698069 h 5991758"/>
              <a:gd name="connsiteX5" fmla="*/ 1658418 w 3713292"/>
              <a:gd name="connsiteY5" fmla="*/ 5919133 h 5991758"/>
              <a:gd name="connsiteX6" fmla="*/ 3713292 w 3713292"/>
              <a:gd name="connsiteY6" fmla="*/ 4387557 h 5991758"/>
              <a:gd name="connsiteX0" fmla="*/ 1907587 w 3731350"/>
              <a:gd name="connsiteY0" fmla="*/ 432733 h 5921437"/>
              <a:gd name="connsiteX1" fmla="*/ 1334830 w 3731350"/>
              <a:gd name="connsiteY1" fmla="*/ 653 h 5921437"/>
              <a:gd name="connsiteX2" fmla="*/ 520914 w 3731350"/>
              <a:gd name="connsiteY2" fmla="*/ 533217 h 5921437"/>
              <a:gd name="connsiteX3" fmla="*/ 18497 w 3731350"/>
              <a:gd name="connsiteY3" fmla="*/ 3266368 h 5921437"/>
              <a:gd name="connsiteX4" fmla="*/ 1169105 w 3731350"/>
              <a:gd name="connsiteY4" fmla="*/ 4891788 h 5921437"/>
              <a:gd name="connsiteX5" fmla="*/ 1676476 w 3731350"/>
              <a:gd name="connsiteY5" fmla="*/ 5919133 h 5921437"/>
              <a:gd name="connsiteX6" fmla="*/ 3731350 w 3731350"/>
              <a:gd name="connsiteY6" fmla="*/ 4387557 h 5921437"/>
              <a:gd name="connsiteX0" fmla="*/ 1907587 w 3731350"/>
              <a:gd name="connsiteY0" fmla="*/ 432733 h 5251256"/>
              <a:gd name="connsiteX1" fmla="*/ 1334830 w 3731350"/>
              <a:gd name="connsiteY1" fmla="*/ 653 h 5251256"/>
              <a:gd name="connsiteX2" fmla="*/ 520914 w 3731350"/>
              <a:gd name="connsiteY2" fmla="*/ 533217 h 5251256"/>
              <a:gd name="connsiteX3" fmla="*/ 18497 w 3731350"/>
              <a:gd name="connsiteY3" fmla="*/ 3266368 h 5251256"/>
              <a:gd name="connsiteX4" fmla="*/ 1169105 w 3731350"/>
              <a:gd name="connsiteY4" fmla="*/ 4891788 h 5251256"/>
              <a:gd name="connsiteX5" fmla="*/ 1966687 w 3731350"/>
              <a:gd name="connsiteY5" fmla="*/ 5238273 h 5251256"/>
              <a:gd name="connsiteX6" fmla="*/ 3731350 w 3731350"/>
              <a:gd name="connsiteY6" fmla="*/ 4387557 h 5251256"/>
              <a:gd name="connsiteX0" fmla="*/ 1905880 w 3729643"/>
              <a:gd name="connsiteY0" fmla="*/ 432733 h 5287865"/>
              <a:gd name="connsiteX1" fmla="*/ 1333123 w 3729643"/>
              <a:gd name="connsiteY1" fmla="*/ 653 h 5287865"/>
              <a:gd name="connsiteX2" fmla="*/ 519207 w 3729643"/>
              <a:gd name="connsiteY2" fmla="*/ 533217 h 5287865"/>
              <a:gd name="connsiteX3" fmla="*/ 16790 w 3729643"/>
              <a:gd name="connsiteY3" fmla="*/ 3266368 h 5287865"/>
              <a:gd name="connsiteX4" fmla="*/ 1129544 w 3729643"/>
              <a:gd name="connsiteY4" fmla="*/ 5053044 h 5287865"/>
              <a:gd name="connsiteX5" fmla="*/ 1964980 w 3729643"/>
              <a:gd name="connsiteY5" fmla="*/ 5238273 h 5287865"/>
              <a:gd name="connsiteX6" fmla="*/ 3729643 w 3729643"/>
              <a:gd name="connsiteY6" fmla="*/ 4387557 h 5287865"/>
              <a:gd name="connsiteX0" fmla="*/ 1416346 w 3240109"/>
              <a:gd name="connsiteY0" fmla="*/ 432733 h 5283154"/>
              <a:gd name="connsiteX1" fmla="*/ 843589 w 3240109"/>
              <a:gd name="connsiteY1" fmla="*/ 653 h 5283154"/>
              <a:gd name="connsiteX2" fmla="*/ 29673 w 3240109"/>
              <a:gd name="connsiteY2" fmla="*/ 533217 h 5283154"/>
              <a:gd name="connsiteX3" fmla="*/ 221238 w 3240109"/>
              <a:gd name="connsiteY3" fmla="*/ 3355955 h 5283154"/>
              <a:gd name="connsiteX4" fmla="*/ 640010 w 3240109"/>
              <a:gd name="connsiteY4" fmla="*/ 5053044 h 5283154"/>
              <a:gd name="connsiteX5" fmla="*/ 1475446 w 3240109"/>
              <a:gd name="connsiteY5" fmla="*/ 5238273 h 5283154"/>
              <a:gd name="connsiteX6" fmla="*/ 3240109 w 3240109"/>
              <a:gd name="connsiteY6" fmla="*/ 4387557 h 5283154"/>
              <a:gd name="connsiteX0" fmla="*/ 1254495 w 3078258"/>
              <a:gd name="connsiteY0" fmla="*/ 439185 h 5289608"/>
              <a:gd name="connsiteX1" fmla="*/ 681738 w 3078258"/>
              <a:gd name="connsiteY1" fmla="*/ 7105 h 5289608"/>
              <a:gd name="connsiteX2" fmla="*/ 69708 w 3078258"/>
              <a:gd name="connsiteY2" fmla="*/ 808430 h 5289608"/>
              <a:gd name="connsiteX3" fmla="*/ 59387 w 3078258"/>
              <a:gd name="connsiteY3" fmla="*/ 3362407 h 5289608"/>
              <a:gd name="connsiteX4" fmla="*/ 478159 w 3078258"/>
              <a:gd name="connsiteY4" fmla="*/ 5059496 h 5289608"/>
              <a:gd name="connsiteX5" fmla="*/ 1313595 w 3078258"/>
              <a:gd name="connsiteY5" fmla="*/ 5244725 h 5289608"/>
              <a:gd name="connsiteX6" fmla="*/ 3078258 w 3078258"/>
              <a:gd name="connsiteY6" fmla="*/ 4394009 h 5289608"/>
              <a:gd name="connsiteX0" fmla="*/ 1254495 w 3078258"/>
              <a:gd name="connsiteY0" fmla="*/ 490572 h 5287241"/>
              <a:gd name="connsiteX1" fmla="*/ 681738 w 3078258"/>
              <a:gd name="connsiteY1" fmla="*/ 4740 h 5287241"/>
              <a:gd name="connsiteX2" fmla="*/ 69708 w 3078258"/>
              <a:gd name="connsiteY2" fmla="*/ 806065 h 5287241"/>
              <a:gd name="connsiteX3" fmla="*/ 59387 w 3078258"/>
              <a:gd name="connsiteY3" fmla="*/ 3360042 h 5287241"/>
              <a:gd name="connsiteX4" fmla="*/ 478159 w 3078258"/>
              <a:gd name="connsiteY4" fmla="*/ 5057131 h 5287241"/>
              <a:gd name="connsiteX5" fmla="*/ 1313595 w 3078258"/>
              <a:gd name="connsiteY5" fmla="*/ 5242360 h 5287241"/>
              <a:gd name="connsiteX6" fmla="*/ 3078258 w 3078258"/>
              <a:gd name="connsiteY6" fmla="*/ 4391644 h 5287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8258" h="5287241">
                <a:moveTo>
                  <a:pt x="1254495" y="490572"/>
                </a:moveTo>
                <a:cubicBezTo>
                  <a:pt x="1149824" y="351569"/>
                  <a:pt x="879202" y="-47842"/>
                  <a:pt x="681738" y="4740"/>
                </a:cubicBezTo>
                <a:cubicBezTo>
                  <a:pt x="484274" y="57322"/>
                  <a:pt x="173433" y="246848"/>
                  <a:pt x="69708" y="806065"/>
                </a:cubicBezTo>
                <a:cubicBezTo>
                  <a:pt x="-34017" y="1365282"/>
                  <a:pt x="-8688" y="2651531"/>
                  <a:pt x="59387" y="3360042"/>
                </a:cubicBezTo>
                <a:cubicBezTo>
                  <a:pt x="127462" y="4068553"/>
                  <a:pt x="269124" y="4743411"/>
                  <a:pt x="478159" y="5057131"/>
                </a:cubicBezTo>
                <a:cubicBezTo>
                  <a:pt x="687194" y="5370851"/>
                  <a:pt x="1067410" y="5287578"/>
                  <a:pt x="1313595" y="5242360"/>
                </a:cubicBezTo>
                <a:cubicBezTo>
                  <a:pt x="1559780" y="5197142"/>
                  <a:pt x="3040577" y="4559954"/>
                  <a:pt x="3078258" y="4391644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Freeform: Shape 197"/>
          <p:cNvSpPr/>
          <p:nvPr/>
        </p:nvSpPr>
        <p:spPr bwMode="auto">
          <a:xfrm>
            <a:off x="5158206" y="1890369"/>
            <a:ext cx="2788466" cy="3372886"/>
          </a:xfrm>
          <a:custGeom>
            <a:avLst/>
            <a:gdLst>
              <a:gd name="connsiteX0" fmla="*/ 1889149 w 2059971"/>
              <a:gd name="connsiteY0" fmla="*/ 387451 h 5888414"/>
              <a:gd name="connsiteX1" fmla="*/ 1457070 w 2059971"/>
              <a:gd name="connsiteY1" fmla="*/ 96048 h 5888414"/>
              <a:gd name="connsiteX2" fmla="*/ 552718 w 2059971"/>
              <a:gd name="connsiteY2" fmla="*/ 307064 h 5888414"/>
              <a:gd name="connsiteX3" fmla="*/ 59 w 2059971"/>
              <a:gd name="connsiteY3" fmla="*/ 3221086 h 5888414"/>
              <a:gd name="connsiteX4" fmla="*/ 582863 w 2059971"/>
              <a:gd name="connsiteY4" fmla="*/ 5652787 h 5888414"/>
              <a:gd name="connsiteX5" fmla="*/ 1738424 w 2059971"/>
              <a:gd name="connsiteY5" fmla="*/ 5763319 h 5888414"/>
              <a:gd name="connsiteX6" fmla="*/ 2059971 w 2059971"/>
              <a:gd name="connsiteY6" fmla="*/ 5381481 h 5888414"/>
              <a:gd name="connsiteX0" fmla="*/ 1889149 w 2059971"/>
              <a:gd name="connsiteY0" fmla="*/ 432132 h 5933095"/>
              <a:gd name="connsiteX1" fmla="*/ 1426924 w 2059971"/>
              <a:gd name="connsiteY1" fmla="*/ 60343 h 5933095"/>
              <a:gd name="connsiteX2" fmla="*/ 552718 w 2059971"/>
              <a:gd name="connsiteY2" fmla="*/ 351745 h 5933095"/>
              <a:gd name="connsiteX3" fmla="*/ 59 w 2059971"/>
              <a:gd name="connsiteY3" fmla="*/ 3265767 h 5933095"/>
              <a:gd name="connsiteX4" fmla="*/ 582863 w 2059971"/>
              <a:gd name="connsiteY4" fmla="*/ 5697468 h 5933095"/>
              <a:gd name="connsiteX5" fmla="*/ 1738424 w 2059971"/>
              <a:gd name="connsiteY5" fmla="*/ 5808000 h 5933095"/>
              <a:gd name="connsiteX6" fmla="*/ 2059971 w 2059971"/>
              <a:gd name="connsiteY6" fmla="*/ 5426162 h 5933095"/>
              <a:gd name="connsiteX0" fmla="*/ 1889149 w 2059971"/>
              <a:gd name="connsiteY0" fmla="*/ 426134 h 5927097"/>
              <a:gd name="connsiteX1" fmla="*/ 1457069 w 2059971"/>
              <a:gd name="connsiteY1" fmla="*/ 64393 h 5927097"/>
              <a:gd name="connsiteX2" fmla="*/ 552718 w 2059971"/>
              <a:gd name="connsiteY2" fmla="*/ 345747 h 5927097"/>
              <a:gd name="connsiteX3" fmla="*/ 59 w 2059971"/>
              <a:gd name="connsiteY3" fmla="*/ 3259769 h 5927097"/>
              <a:gd name="connsiteX4" fmla="*/ 582863 w 2059971"/>
              <a:gd name="connsiteY4" fmla="*/ 5691470 h 5927097"/>
              <a:gd name="connsiteX5" fmla="*/ 1738424 w 2059971"/>
              <a:gd name="connsiteY5" fmla="*/ 5802002 h 5927097"/>
              <a:gd name="connsiteX6" fmla="*/ 2059971 w 2059971"/>
              <a:gd name="connsiteY6" fmla="*/ 5420164 h 5927097"/>
              <a:gd name="connsiteX0" fmla="*/ 1889149 w 2059971"/>
              <a:gd name="connsiteY0" fmla="*/ 426134 h 5985159"/>
              <a:gd name="connsiteX1" fmla="*/ 1457069 w 2059971"/>
              <a:gd name="connsiteY1" fmla="*/ 64393 h 5985159"/>
              <a:gd name="connsiteX2" fmla="*/ 552718 w 2059971"/>
              <a:gd name="connsiteY2" fmla="*/ 345747 h 5985159"/>
              <a:gd name="connsiteX3" fmla="*/ 59 w 2059971"/>
              <a:gd name="connsiteY3" fmla="*/ 3259769 h 5985159"/>
              <a:gd name="connsiteX4" fmla="*/ 582863 w 2059971"/>
              <a:gd name="connsiteY4" fmla="*/ 5691470 h 5985159"/>
              <a:gd name="connsiteX5" fmla="*/ 1658038 w 2059971"/>
              <a:gd name="connsiteY5" fmla="*/ 5912534 h 5985159"/>
              <a:gd name="connsiteX6" fmla="*/ 2059971 w 2059971"/>
              <a:gd name="connsiteY6" fmla="*/ 5420164 h 5985159"/>
              <a:gd name="connsiteX0" fmla="*/ 1889149 w 2059971"/>
              <a:gd name="connsiteY0" fmla="*/ 470881 h 6029906"/>
              <a:gd name="connsiteX1" fmla="*/ 1447020 w 2059971"/>
              <a:gd name="connsiteY1" fmla="*/ 38801 h 6029906"/>
              <a:gd name="connsiteX2" fmla="*/ 552718 w 2059971"/>
              <a:gd name="connsiteY2" fmla="*/ 390494 h 6029906"/>
              <a:gd name="connsiteX3" fmla="*/ 59 w 2059971"/>
              <a:gd name="connsiteY3" fmla="*/ 3304516 h 6029906"/>
              <a:gd name="connsiteX4" fmla="*/ 582863 w 2059971"/>
              <a:gd name="connsiteY4" fmla="*/ 5736217 h 6029906"/>
              <a:gd name="connsiteX5" fmla="*/ 1658038 w 2059971"/>
              <a:gd name="connsiteY5" fmla="*/ 5957281 h 6029906"/>
              <a:gd name="connsiteX6" fmla="*/ 2059971 w 2059971"/>
              <a:gd name="connsiteY6" fmla="*/ 5464911 h 6029906"/>
              <a:gd name="connsiteX0" fmla="*/ 1889561 w 2060383"/>
              <a:gd name="connsiteY0" fmla="*/ 432733 h 5991758"/>
              <a:gd name="connsiteX1" fmla="*/ 1447432 w 2060383"/>
              <a:gd name="connsiteY1" fmla="*/ 653 h 5991758"/>
              <a:gd name="connsiteX2" fmla="*/ 502888 w 2060383"/>
              <a:gd name="connsiteY2" fmla="*/ 533217 h 5991758"/>
              <a:gd name="connsiteX3" fmla="*/ 471 w 2060383"/>
              <a:gd name="connsiteY3" fmla="*/ 3266368 h 5991758"/>
              <a:gd name="connsiteX4" fmla="*/ 583275 w 2060383"/>
              <a:gd name="connsiteY4" fmla="*/ 5698069 h 5991758"/>
              <a:gd name="connsiteX5" fmla="*/ 1658450 w 2060383"/>
              <a:gd name="connsiteY5" fmla="*/ 5919133 h 5991758"/>
              <a:gd name="connsiteX6" fmla="*/ 2060383 w 2060383"/>
              <a:gd name="connsiteY6" fmla="*/ 5426763 h 5991758"/>
              <a:gd name="connsiteX0" fmla="*/ 1889529 w 2060351"/>
              <a:gd name="connsiteY0" fmla="*/ 432733 h 5991758"/>
              <a:gd name="connsiteX1" fmla="*/ 1316772 w 2060351"/>
              <a:gd name="connsiteY1" fmla="*/ 653 h 5991758"/>
              <a:gd name="connsiteX2" fmla="*/ 502856 w 2060351"/>
              <a:gd name="connsiteY2" fmla="*/ 533217 h 5991758"/>
              <a:gd name="connsiteX3" fmla="*/ 439 w 2060351"/>
              <a:gd name="connsiteY3" fmla="*/ 3266368 h 5991758"/>
              <a:gd name="connsiteX4" fmla="*/ 583243 w 2060351"/>
              <a:gd name="connsiteY4" fmla="*/ 5698069 h 5991758"/>
              <a:gd name="connsiteX5" fmla="*/ 1658418 w 2060351"/>
              <a:gd name="connsiteY5" fmla="*/ 5919133 h 5991758"/>
              <a:gd name="connsiteX6" fmla="*/ 2060351 w 2060351"/>
              <a:gd name="connsiteY6" fmla="*/ 5426763 h 5991758"/>
              <a:gd name="connsiteX0" fmla="*/ 1889529 w 3713292"/>
              <a:gd name="connsiteY0" fmla="*/ 432733 h 5991758"/>
              <a:gd name="connsiteX1" fmla="*/ 1316772 w 3713292"/>
              <a:gd name="connsiteY1" fmla="*/ 653 h 5991758"/>
              <a:gd name="connsiteX2" fmla="*/ 502856 w 3713292"/>
              <a:gd name="connsiteY2" fmla="*/ 533217 h 5991758"/>
              <a:gd name="connsiteX3" fmla="*/ 439 w 3713292"/>
              <a:gd name="connsiteY3" fmla="*/ 3266368 h 5991758"/>
              <a:gd name="connsiteX4" fmla="*/ 583243 w 3713292"/>
              <a:gd name="connsiteY4" fmla="*/ 5698069 h 5991758"/>
              <a:gd name="connsiteX5" fmla="*/ 1658418 w 3713292"/>
              <a:gd name="connsiteY5" fmla="*/ 5919133 h 5991758"/>
              <a:gd name="connsiteX6" fmla="*/ 3713292 w 3713292"/>
              <a:gd name="connsiteY6" fmla="*/ 4387557 h 5991758"/>
              <a:gd name="connsiteX0" fmla="*/ 1907587 w 3731350"/>
              <a:gd name="connsiteY0" fmla="*/ 432733 h 5921437"/>
              <a:gd name="connsiteX1" fmla="*/ 1334830 w 3731350"/>
              <a:gd name="connsiteY1" fmla="*/ 653 h 5921437"/>
              <a:gd name="connsiteX2" fmla="*/ 520914 w 3731350"/>
              <a:gd name="connsiteY2" fmla="*/ 533217 h 5921437"/>
              <a:gd name="connsiteX3" fmla="*/ 18497 w 3731350"/>
              <a:gd name="connsiteY3" fmla="*/ 3266368 h 5921437"/>
              <a:gd name="connsiteX4" fmla="*/ 1169105 w 3731350"/>
              <a:gd name="connsiteY4" fmla="*/ 4891788 h 5921437"/>
              <a:gd name="connsiteX5" fmla="*/ 1676476 w 3731350"/>
              <a:gd name="connsiteY5" fmla="*/ 5919133 h 5921437"/>
              <a:gd name="connsiteX6" fmla="*/ 3731350 w 3731350"/>
              <a:gd name="connsiteY6" fmla="*/ 4387557 h 5921437"/>
              <a:gd name="connsiteX0" fmla="*/ 1907587 w 3731350"/>
              <a:gd name="connsiteY0" fmla="*/ 432733 h 5251256"/>
              <a:gd name="connsiteX1" fmla="*/ 1334830 w 3731350"/>
              <a:gd name="connsiteY1" fmla="*/ 653 h 5251256"/>
              <a:gd name="connsiteX2" fmla="*/ 520914 w 3731350"/>
              <a:gd name="connsiteY2" fmla="*/ 533217 h 5251256"/>
              <a:gd name="connsiteX3" fmla="*/ 18497 w 3731350"/>
              <a:gd name="connsiteY3" fmla="*/ 3266368 h 5251256"/>
              <a:gd name="connsiteX4" fmla="*/ 1169105 w 3731350"/>
              <a:gd name="connsiteY4" fmla="*/ 4891788 h 5251256"/>
              <a:gd name="connsiteX5" fmla="*/ 1966687 w 3731350"/>
              <a:gd name="connsiteY5" fmla="*/ 5238273 h 5251256"/>
              <a:gd name="connsiteX6" fmla="*/ 3731350 w 3731350"/>
              <a:gd name="connsiteY6" fmla="*/ 4387557 h 5251256"/>
              <a:gd name="connsiteX0" fmla="*/ 1905880 w 3729643"/>
              <a:gd name="connsiteY0" fmla="*/ 432733 h 5287865"/>
              <a:gd name="connsiteX1" fmla="*/ 1333123 w 3729643"/>
              <a:gd name="connsiteY1" fmla="*/ 653 h 5287865"/>
              <a:gd name="connsiteX2" fmla="*/ 519207 w 3729643"/>
              <a:gd name="connsiteY2" fmla="*/ 533217 h 5287865"/>
              <a:gd name="connsiteX3" fmla="*/ 16790 w 3729643"/>
              <a:gd name="connsiteY3" fmla="*/ 3266368 h 5287865"/>
              <a:gd name="connsiteX4" fmla="*/ 1129544 w 3729643"/>
              <a:gd name="connsiteY4" fmla="*/ 5053044 h 5287865"/>
              <a:gd name="connsiteX5" fmla="*/ 1964980 w 3729643"/>
              <a:gd name="connsiteY5" fmla="*/ 5238273 h 5287865"/>
              <a:gd name="connsiteX6" fmla="*/ 3729643 w 3729643"/>
              <a:gd name="connsiteY6" fmla="*/ 4387557 h 5287865"/>
              <a:gd name="connsiteX0" fmla="*/ 1416346 w 3240109"/>
              <a:gd name="connsiteY0" fmla="*/ 432733 h 5283154"/>
              <a:gd name="connsiteX1" fmla="*/ 843589 w 3240109"/>
              <a:gd name="connsiteY1" fmla="*/ 653 h 5283154"/>
              <a:gd name="connsiteX2" fmla="*/ 29673 w 3240109"/>
              <a:gd name="connsiteY2" fmla="*/ 533217 h 5283154"/>
              <a:gd name="connsiteX3" fmla="*/ 221238 w 3240109"/>
              <a:gd name="connsiteY3" fmla="*/ 3355955 h 5283154"/>
              <a:gd name="connsiteX4" fmla="*/ 640010 w 3240109"/>
              <a:gd name="connsiteY4" fmla="*/ 5053044 h 5283154"/>
              <a:gd name="connsiteX5" fmla="*/ 1475446 w 3240109"/>
              <a:gd name="connsiteY5" fmla="*/ 5238273 h 5283154"/>
              <a:gd name="connsiteX6" fmla="*/ 3240109 w 3240109"/>
              <a:gd name="connsiteY6" fmla="*/ 4387557 h 5283154"/>
              <a:gd name="connsiteX0" fmla="*/ 1254495 w 3078258"/>
              <a:gd name="connsiteY0" fmla="*/ 439185 h 5289608"/>
              <a:gd name="connsiteX1" fmla="*/ 681738 w 3078258"/>
              <a:gd name="connsiteY1" fmla="*/ 7105 h 5289608"/>
              <a:gd name="connsiteX2" fmla="*/ 69708 w 3078258"/>
              <a:gd name="connsiteY2" fmla="*/ 808430 h 5289608"/>
              <a:gd name="connsiteX3" fmla="*/ 59387 w 3078258"/>
              <a:gd name="connsiteY3" fmla="*/ 3362407 h 5289608"/>
              <a:gd name="connsiteX4" fmla="*/ 478159 w 3078258"/>
              <a:gd name="connsiteY4" fmla="*/ 5059496 h 5289608"/>
              <a:gd name="connsiteX5" fmla="*/ 1313595 w 3078258"/>
              <a:gd name="connsiteY5" fmla="*/ 5244725 h 5289608"/>
              <a:gd name="connsiteX6" fmla="*/ 3078258 w 3078258"/>
              <a:gd name="connsiteY6" fmla="*/ 4394009 h 5289608"/>
              <a:gd name="connsiteX0" fmla="*/ 1254495 w 3078258"/>
              <a:gd name="connsiteY0" fmla="*/ 490572 h 5287241"/>
              <a:gd name="connsiteX1" fmla="*/ 681738 w 3078258"/>
              <a:gd name="connsiteY1" fmla="*/ 4740 h 5287241"/>
              <a:gd name="connsiteX2" fmla="*/ 69708 w 3078258"/>
              <a:gd name="connsiteY2" fmla="*/ 806065 h 5287241"/>
              <a:gd name="connsiteX3" fmla="*/ 59387 w 3078258"/>
              <a:gd name="connsiteY3" fmla="*/ 3360042 h 5287241"/>
              <a:gd name="connsiteX4" fmla="*/ 478159 w 3078258"/>
              <a:gd name="connsiteY4" fmla="*/ 5057131 h 5287241"/>
              <a:gd name="connsiteX5" fmla="*/ 1313595 w 3078258"/>
              <a:gd name="connsiteY5" fmla="*/ 5242360 h 5287241"/>
              <a:gd name="connsiteX6" fmla="*/ 3078258 w 3078258"/>
              <a:gd name="connsiteY6" fmla="*/ 4391644 h 5287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8258" h="5287241">
                <a:moveTo>
                  <a:pt x="1254495" y="490572"/>
                </a:moveTo>
                <a:cubicBezTo>
                  <a:pt x="1149824" y="351569"/>
                  <a:pt x="879202" y="-47842"/>
                  <a:pt x="681738" y="4740"/>
                </a:cubicBezTo>
                <a:cubicBezTo>
                  <a:pt x="484274" y="57322"/>
                  <a:pt x="173433" y="246848"/>
                  <a:pt x="69708" y="806065"/>
                </a:cubicBezTo>
                <a:cubicBezTo>
                  <a:pt x="-34017" y="1365282"/>
                  <a:pt x="-8688" y="2651531"/>
                  <a:pt x="59387" y="3360042"/>
                </a:cubicBezTo>
                <a:cubicBezTo>
                  <a:pt x="127462" y="4068553"/>
                  <a:pt x="269124" y="4743411"/>
                  <a:pt x="478159" y="5057131"/>
                </a:cubicBezTo>
                <a:cubicBezTo>
                  <a:pt x="687194" y="5370851"/>
                  <a:pt x="1067410" y="5287578"/>
                  <a:pt x="1313595" y="5242360"/>
                </a:cubicBezTo>
                <a:cubicBezTo>
                  <a:pt x="1559780" y="5197142"/>
                  <a:pt x="3040577" y="4559954"/>
                  <a:pt x="3078258" y="4391644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ash"/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1FEAFB4-769F-42B1-A3C4-8F7A5D400DB8}"/>
              </a:ext>
            </a:extLst>
          </p:cNvPr>
          <p:cNvCxnSpPr/>
          <p:nvPr/>
        </p:nvCxnSpPr>
        <p:spPr>
          <a:xfrm>
            <a:off x="3372879" y="2906959"/>
            <a:ext cx="1590220" cy="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EA391DF-9379-42AE-94AF-98EC802F07C8}"/>
              </a:ext>
            </a:extLst>
          </p:cNvPr>
          <p:cNvCxnSpPr>
            <a:cxnSpLocks/>
          </p:cNvCxnSpPr>
          <p:nvPr/>
        </p:nvCxnSpPr>
        <p:spPr>
          <a:xfrm flipH="1">
            <a:off x="3372879" y="4065425"/>
            <a:ext cx="1590220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8014D35-7E8E-4B15-9C30-1535793E7B3C}"/>
              </a:ext>
            </a:extLst>
          </p:cNvPr>
          <p:cNvCxnSpPr/>
          <p:nvPr/>
        </p:nvCxnSpPr>
        <p:spPr>
          <a:xfrm flipV="1">
            <a:off x="5735271" y="2595794"/>
            <a:ext cx="406717" cy="568943"/>
          </a:xfrm>
          <a:prstGeom prst="straightConnector1">
            <a:avLst/>
          </a:prstGeom>
          <a:ln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CA3D35E5-B2E5-4B12-AFCF-9BEE09ECBCE2}"/>
              </a:ext>
            </a:extLst>
          </p:cNvPr>
          <p:cNvSpPr txBox="1"/>
          <p:nvPr/>
        </p:nvSpPr>
        <p:spPr>
          <a:xfrm>
            <a:off x="5657012" y="253866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1744062-0786-4532-B5ED-1671CD49E525}"/>
              </a:ext>
            </a:extLst>
          </p:cNvPr>
          <p:cNvSpPr txBox="1"/>
          <p:nvPr/>
        </p:nvSpPr>
        <p:spPr>
          <a:xfrm>
            <a:off x="6778011" y="224959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E358A918-CAB0-4708-A189-1AF521AD93B8}"/>
              </a:ext>
            </a:extLst>
          </p:cNvPr>
          <p:cNvCxnSpPr/>
          <p:nvPr/>
        </p:nvCxnSpPr>
        <p:spPr>
          <a:xfrm flipH="1">
            <a:off x="5813931" y="3042593"/>
            <a:ext cx="1345716" cy="28100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D02EB7BD-D760-4255-8BE0-A0544901E7BD}"/>
              </a:ext>
            </a:extLst>
          </p:cNvPr>
          <p:cNvSpPr txBox="1"/>
          <p:nvPr/>
        </p:nvSpPr>
        <p:spPr>
          <a:xfrm>
            <a:off x="6156259" y="287698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F06662E-EEFB-499A-87E6-31A980CA8F90}"/>
              </a:ext>
            </a:extLst>
          </p:cNvPr>
          <p:cNvCxnSpPr>
            <a:cxnSpLocks/>
          </p:cNvCxnSpPr>
          <p:nvPr/>
        </p:nvCxnSpPr>
        <p:spPr>
          <a:xfrm flipH="1">
            <a:off x="5821133" y="3037058"/>
            <a:ext cx="1345716" cy="2810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86DC696-E816-44AA-9635-7B4C70442B19}"/>
              </a:ext>
            </a:extLst>
          </p:cNvPr>
          <p:cNvCxnSpPr>
            <a:cxnSpLocks/>
          </p:cNvCxnSpPr>
          <p:nvPr/>
        </p:nvCxnSpPr>
        <p:spPr>
          <a:xfrm flipV="1">
            <a:off x="5750055" y="2588756"/>
            <a:ext cx="406717" cy="5689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332710DD-75D3-4234-A617-0A269D9DAD8D}"/>
              </a:ext>
            </a:extLst>
          </p:cNvPr>
          <p:cNvSpPr/>
          <p:nvPr/>
        </p:nvSpPr>
        <p:spPr bwMode="auto">
          <a:xfrm>
            <a:off x="1851034" y="2458530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6316220-34F0-4335-8F5E-CBD4A625E57B}"/>
              </a:ext>
            </a:extLst>
          </p:cNvPr>
          <p:cNvSpPr/>
          <p:nvPr/>
        </p:nvSpPr>
        <p:spPr bwMode="auto">
          <a:xfrm>
            <a:off x="2546359" y="3274196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8B9433C-E878-4EF8-BFBB-685547CE4D51}"/>
              </a:ext>
            </a:extLst>
          </p:cNvPr>
          <p:cNvSpPr/>
          <p:nvPr/>
        </p:nvSpPr>
        <p:spPr bwMode="auto">
          <a:xfrm>
            <a:off x="1851034" y="4105017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F87E23-2FE6-4FC9-A17D-940197AA23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025" y="2846851"/>
            <a:ext cx="1585097" cy="104860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2153F3-8368-4300-80AB-96BBF31497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69191" y="4255126"/>
            <a:ext cx="2219136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36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022E-16 L -0.25121 0.1194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69" y="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04" grpId="0"/>
      <p:bldP spid="43" grpId="0"/>
      <p:bldP spid="198" grpId="0" animBg="1"/>
      <p:bldP spid="47" grpId="0"/>
      <p:bldP spid="48" grpId="0"/>
      <p:bldP spid="51" grpId="0"/>
      <p:bldP spid="60" grpId="0" animBg="1"/>
      <p:bldP spid="61" grpId="0" animBg="1"/>
      <p:bldP spid="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457200" y="985038"/>
            <a:ext cx="8229600" cy="1032591"/>
          </a:xfrm>
        </p:spPr>
        <p:txBody>
          <a:bodyPr>
            <a:normAutofit/>
          </a:bodyPr>
          <a:lstStyle/>
          <a:p>
            <a:r>
              <a:rPr lang="en-US" dirty="0"/>
              <a:t>Is latency = 2 cycles feasible?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Conflict-Driven Learning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52920" y="23990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1</a:t>
            </a:r>
            <a:endParaRPr lang="en-US" sz="1400" dirty="0">
              <a:latin typeface="Helvetica"/>
              <a:cs typeface="Helvetic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58876" y="254097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Helvetica"/>
                <a:cs typeface="Helvetica"/>
              </a:rPr>
              <a:t>propose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3537048" y="4032027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No conflict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16690" y="1651547"/>
            <a:ext cx="22092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solidFill>
                  <a:srgbClr val="00B050"/>
                </a:solidFill>
                <a:latin typeface="Helvetica"/>
                <a:cs typeface="Helvetica"/>
              </a:rPr>
              <a:t>No negative cycle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84" name="Group 83"/>
          <p:cNvGrpSpPr/>
          <p:nvPr/>
        </p:nvGrpSpPr>
        <p:grpSpPr>
          <a:xfrm>
            <a:off x="5363933" y="2210880"/>
            <a:ext cx="2940828" cy="2544110"/>
            <a:chOff x="4559884" y="2138605"/>
            <a:chExt cx="2940828" cy="2544110"/>
          </a:xfrm>
        </p:grpSpPr>
        <p:grpSp>
          <p:nvGrpSpPr>
            <p:cNvPr id="85" name="Group 84"/>
            <p:cNvGrpSpPr/>
            <p:nvPr/>
          </p:nvGrpSpPr>
          <p:grpSpPr>
            <a:xfrm>
              <a:off x="4559884" y="2138605"/>
              <a:ext cx="2193161" cy="2541649"/>
              <a:chOff x="5133503" y="2443464"/>
              <a:chExt cx="2193161" cy="2541649"/>
            </a:xfrm>
          </p:grpSpPr>
          <p:sp>
            <p:nvSpPr>
              <p:cNvPr id="97" name="Oval 96"/>
              <p:cNvSpPr/>
              <p:nvPr/>
            </p:nvSpPr>
            <p:spPr>
              <a:xfrm>
                <a:off x="5863510" y="244346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0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133503" y="3335697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1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6869464" y="2893045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2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5663125" y="432624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3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6707819" y="4527913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4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</p:grpSp>
        <p:cxnSp>
          <p:nvCxnSpPr>
            <p:cNvPr id="86" name="Straight Arrow Connector 85"/>
            <p:cNvCxnSpPr>
              <a:endCxn id="106" idx="0"/>
            </p:cNvCxnSpPr>
            <p:nvPr/>
          </p:nvCxnSpPr>
          <p:spPr>
            <a:xfrm>
              <a:off x="5546706" y="2601801"/>
              <a:ext cx="816094" cy="162125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endCxn id="100" idx="1"/>
            </p:cNvCxnSpPr>
            <p:nvPr/>
          </p:nvCxnSpPr>
          <p:spPr>
            <a:xfrm>
              <a:off x="4803177" y="3492902"/>
              <a:ext cx="353284" cy="59543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99" idx="3"/>
              <a:endCxn id="100" idx="7"/>
            </p:cNvCxnSpPr>
            <p:nvPr/>
          </p:nvCxnSpPr>
          <p:spPr>
            <a:xfrm flipH="1">
              <a:off x="5479751" y="2978431"/>
              <a:ext cx="883049" cy="110990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100" idx="6"/>
              <a:endCxn id="106" idx="2"/>
            </p:cNvCxnSpPr>
            <p:nvPr/>
          </p:nvCxnSpPr>
          <p:spPr>
            <a:xfrm>
              <a:off x="5546706" y="4249985"/>
              <a:ext cx="587494" cy="20166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cxnSpLocks/>
              <a:endCxn id="92" idx="0"/>
            </p:cNvCxnSpPr>
            <p:nvPr/>
          </p:nvCxnSpPr>
          <p:spPr>
            <a:xfrm>
              <a:off x="6524445" y="3045386"/>
              <a:ext cx="747667" cy="118012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6787370" y="326611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  <p:sp>
          <p:nvSpPr>
            <p:cNvPr id="92" name="Oval 91"/>
            <p:cNvSpPr/>
            <p:nvPr/>
          </p:nvSpPr>
          <p:spPr>
            <a:xfrm>
              <a:off x="7043512" y="4225515"/>
              <a:ext cx="457200" cy="4572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dirty="0">
                  <a:latin typeface="Helvetica"/>
                  <a:cs typeface="Helvetica"/>
                </a:rPr>
                <a:t>s</a:t>
              </a:r>
              <a:r>
                <a:rPr lang="en-US" sz="1600" baseline="-25000" dirty="0">
                  <a:latin typeface="Helvetica"/>
                  <a:cs typeface="Helvetica"/>
                </a:rPr>
                <a:t>5</a:t>
              </a:r>
              <a:endParaRPr lang="en-US" baseline="-25000" dirty="0">
                <a:latin typeface="Helvetica"/>
                <a:cs typeface="Helvetica"/>
              </a:endParaRPr>
            </a:p>
          </p:txBody>
        </p:sp>
        <p:cxnSp>
          <p:nvCxnSpPr>
            <p:cNvPr id="93" name="Straight Arrow Connector 92"/>
            <p:cNvCxnSpPr>
              <a:stCxn id="106" idx="6"/>
              <a:endCxn id="92" idx="2"/>
            </p:cNvCxnSpPr>
            <p:nvPr/>
          </p:nvCxnSpPr>
          <p:spPr>
            <a:xfrm>
              <a:off x="6591400" y="4451654"/>
              <a:ext cx="452112" cy="246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>
              <a:cxnSpLocks/>
              <a:stCxn id="98" idx="5"/>
              <a:endCxn id="92" idx="1"/>
            </p:cNvCxnSpPr>
            <p:nvPr/>
          </p:nvCxnSpPr>
          <p:spPr>
            <a:xfrm>
              <a:off x="4950129" y="3421083"/>
              <a:ext cx="2160338" cy="87138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5227643" y="327077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</p:grpSp>
      <p:sp>
        <p:nvSpPr>
          <p:cNvPr id="119" name="Freeform: Shape 118"/>
          <p:cNvSpPr/>
          <p:nvPr/>
        </p:nvSpPr>
        <p:spPr bwMode="auto">
          <a:xfrm>
            <a:off x="5153374" y="1890369"/>
            <a:ext cx="2788466" cy="3372886"/>
          </a:xfrm>
          <a:custGeom>
            <a:avLst/>
            <a:gdLst>
              <a:gd name="connsiteX0" fmla="*/ 1889149 w 2059971"/>
              <a:gd name="connsiteY0" fmla="*/ 387451 h 5888414"/>
              <a:gd name="connsiteX1" fmla="*/ 1457070 w 2059971"/>
              <a:gd name="connsiteY1" fmla="*/ 96048 h 5888414"/>
              <a:gd name="connsiteX2" fmla="*/ 552718 w 2059971"/>
              <a:gd name="connsiteY2" fmla="*/ 307064 h 5888414"/>
              <a:gd name="connsiteX3" fmla="*/ 59 w 2059971"/>
              <a:gd name="connsiteY3" fmla="*/ 3221086 h 5888414"/>
              <a:gd name="connsiteX4" fmla="*/ 582863 w 2059971"/>
              <a:gd name="connsiteY4" fmla="*/ 5652787 h 5888414"/>
              <a:gd name="connsiteX5" fmla="*/ 1738424 w 2059971"/>
              <a:gd name="connsiteY5" fmla="*/ 5763319 h 5888414"/>
              <a:gd name="connsiteX6" fmla="*/ 2059971 w 2059971"/>
              <a:gd name="connsiteY6" fmla="*/ 5381481 h 5888414"/>
              <a:gd name="connsiteX0" fmla="*/ 1889149 w 2059971"/>
              <a:gd name="connsiteY0" fmla="*/ 432132 h 5933095"/>
              <a:gd name="connsiteX1" fmla="*/ 1426924 w 2059971"/>
              <a:gd name="connsiteY1" fmla="*/ 60343 h 5933095"/>
              <a:gd name="connsiteX2" fmla="*/ 552718 w 2059971"/>
              <a:gd name="connsiteY2" fmla="*/ 351745 h 5933095"/>
              <a:gd name="connsiteX3" fmla="*/ 59 w 2059971"/>
              <a:gd name="connsiteY3" fmla="*/ 3265767 h 5933095"/>
              <a:gd name="connsiteX4" fmla="*/ 582863 w 2059971"/>
              <a:gd name="connsiteY4" fmla="*/ 5697468 h 5933095"/>
              <a:gd name="connsiteX5" fmla="*/ 1738424 w 2059971"/>
              <a:gd name="connsiteY5" fmla="*/ 5808000 h 5933095"/>
              <a:gd name="connsiteX6" fmla="*/ 2059971 w 2059971"/>
              <a:gd name="connsiteY6" fmla="*/ 5426162 h 5933095"/>
              <a:gd name="connsiteX0" fmla="*/ 1889149 w 2059971"/>
              <a:gd name="connsiteY0" fmla="*/ 426134 h 5927097"/>
              <a:gd name="connsiteX1" fmla="*/ 1457069 w 2059971"/>
              <a:gd name="connsiteY1" fmla="*/ 64393 h 5927097"/>
              <a:gd name="connsiteX2" fmla="*/ 552718 w 2059971"/>
              <a:gd name="connsiteY2" fmla="*/ 345747 h 5927097"/>
              <a:gd name="connsiteX3" fmla="*/ 59 w 2059971"/>
              <a:gd name="connsiteY3" fmla="*/ 3259769 h 5927097"/>
              <a:gd name="connsiteX4" fmla="*/ 582863 w 2059971"/>
              <a:gd name="connsiteY4" fmla="*/ 5691470 h 5927097"/>
              <a:gd name="connsiteX5" fmla="*/ 1738424 w 2059971"/>
              <a:gd name="connsiteY5" fmla="*/ 5802002 h 5927097"/>
              <a:gd name="connsiteX6" fmla="*/ 2059971 w 2059971"/>
              <a:gd name="connsiteY6" fmla="*/ 5420164 h 5927097"/>
              <a:gd name="connsiteX0" fmla="*/ 1889149 w 2059971"/>
              <a:gd name="connsiteY0" fmla="*/ 426134 h 5985159"/>
              <a:gd name="connsiteX1" fmla="*/ 1457069 w 2059971"/>
              <a:gd name="connsiteY1" fmla="*/ 64393 h 5985159"/>
              <a:gd name="connsiteX2" fmla="*/ 552718 w 2059971"/>
              <a:gd name="connsiteY2" fmla="*/ 345747 h 5985159"/>
              <a:gd name="connsiteX3" fmla="*/ 59 w 2059971"/>
              <a:gd name="connsiteY3" fmla="*/ 3259769 h 5985159"/>
              <a:gd name="connsiteX4" fmla="*/ 582863 w 2059971"/>
              <a:gd name="connsiteY4" fmla="*/ 5691470 h 5985159"/>
              <a:gd name="connsiteX5" fmla="*/ 1658038 w 2059971"/>
              <a:gd name="connsiteY5" fmla="*/ 5912534 h 5985159"/>
              <a:gd name="connsiteX6" fmla="*/ 2059971 w 2059971"/>
              <a:gd name="connsiteY6" fmla="*/ 5420164 h 5985159"/>
              <a:gd name="connsiteX0" fmla="*/ 1889149 w 2059971"/>
              <a:gd name="connsiteY0" fmla="*/ 470881 h 6029906"/>
              <a:gd name="connsiteX1" fmla="*/ 1447020 w 2059971"/>
              <a:gd name="connsiteY1" fmla="*/ 38801 h 6029906"/>
              <a:gd name="connsiteX2" fmla="*/ 552718 w 2059971"/>
              <a:gd name="connsiteY2" fmla="*/ 390494 h 6029906"/>
              <a:gd name="connsiteX3" fmla="*/ 59 w 2059971"/>
              <a:gd name="connsiteY3" fmla="*/ 3304516 h 6029906"/>
              <a:gd name="connsiteX4" fmla="*/ 582863 w 2059971"/>
              <a:gd name="connsiteY4" fmla="*/ 5736217 h 6029906"/>
              <a:gd name="connsiteX5" fmla="*/ 1658038 w 2059971"/>
              <a:gd name="connsiteY5" fmla="*/ 5957281 h 6029906"/>
              <a:gd name="connsiteX6" fmla="*/ 2059971 w 2059971"/>
              <a:gd name="connsiteY6" fmla="*/ 5464911 h 6029906"/>
              <a:gd name="connsiteX0" fmla="*/ 1889561 w 2060383"/>
              <a:gd name="connsiteY0" fmla="*/ 432733 h 5991758"/>
              <a:gd name="connsiteX1" fmla="*/ 1447432 w 2060383"/>
              <a:gd name="connsiteY1" fmla="*/ 653 h 5991758"/>
              <a:gd name="connsiteX2" fmla="*/ 502888 w 2060383"/>
              <a:gd name="connsiteY2" fmla="*/ 533217 h 5991758"/>
              <a:gd name="connsiteX3" fmla="*/ 471 w 2060383"/>
              <a:gd name="connsiteY3" fmla="*/ 3266368 h 5991758"/>
              <a:gd name="connsiteX4" fmla="*/ 583275 w 2060383"/>
              <a:gd name="connsiteY4" fmla="*/ 5698069 h 5991758"/>
              <a:gd name="connsiteX5" fmla="*/ 1658450 w 2060383"/>
              <a:gd name="connsiteY5" fmla="*/ 5919133 h 5991758"/>
              <a:gd name="connsiteX6" fmla="*/ 2060383 w 2060383"/>
              <a:gd name="connsiteY6" fmla="*/ 5426763 h 5991758"/>
              <a:gd name="connsiteX0" fmla="*/ 1889529 w 2060351"/>
              <a:gd name="connsiteY0" fmla="*/ 432733 h 5991758"/>
              <a:gd name="connsiteX1" fmla="*/ 1316772 w 2060351"/>
              <a:gd name="connsiteY1" fmla="*/ 653 h 5991758"/>
              <a:gd name="connsiteX2" fmla="*/ 502856 w 2060351"/>
              <a:gd name="connsiteY2" fmla="*/ 533217 h 5991758"/>
              <a:gd name="connsiteX3" fmla="*/ 439 w 2060351"/>
              <a:gd name="connsiteY3" fmla="*/ 3266368 h 5991758"/>
              <a:gd name="connsiteX4" fmla="*/ 583243 w 2060351"/>
              <a:gd name="connsiteY4" fmla="*/ 5698069 h 5991758"/>
              <a:gd name="connsiteX5" fmla="*/ 1658418 w 2060351"/>
              <a:gd name="connsiteY5" fmla="*/ 5919133 h 5991758"/>
              <a:gd name="connsiteX6" fmla="*/ 2060351 w 2060351"/>
              <a:gd name="connsiteY6" fmla="*/ 5426763 h 5991758"/>
              <a:gd name="connsiteX0" fmla="*/ 1889529 w 3713292"/>
              <a:gd name="connsiteY0" fmla="*/ 432733 h 5991758"/>
              <a:gd name="connsiteX1" fmla="*/ 1316772 w 3713292"/>
              <a:gd name="connsiteY1" fmla="*/ 653 h 5991758"/>
              <a:gd name="connsiteX2" fmla="*/ 502856 w 3713292"/>
              <a:gd name="connsiteY2" fmla="*/ 533217 h 5991758"/>
              <a:gd name="connsiteX3" fmla="*/ 439 w 3713292"/>
              <a:gd name="connsiteY3" fmla="*/ 3266368 h 5991758"/>
              <a:gd name="connsiteX4" fmla="*/ 583243 w 3713292"/>
              <a:gd name="connsiteY4" fmla="*/ 5698069 h 5991758"/>
              <a:gd name="connsiteX5" fmla="*/ 1658418 w 3713292"/>
              <a:gd name="connsiteY5" fmla="*/ 5919133 h 5991758"/>
              <a:gd name="connsiteX6" fmla="*/ 3713292 w 3713292"/>
              <a:gd name="connsiteY6" fmla="*/ 4387557 h 5991758"/>
              <a:gd name="connsiteX0" fmla="*/ 1907587 w 3731350"/>
              <a:gd name="connsiteY0" fmla="*/ 432733 h 5921437"/>
              <a:gd name="connsiteX1" fmla="*/ 1334830 w 3731350"/>
              <a:gd name="connsiteY1" fmla="*/ 653 h 5921437"/>
              <a:gd name="connsiteX2" fmla="*/ 520914 w 3731350"/>
              <a:gd name="connsiteY2" fmla="*/ 533217 h 5921437"/>
              <a:gd name="connsiteX3" fmla="*/ 18497 w 3731350"/>
              <a:gd name="connsiteY3" fmla="*/ 3266368 h 5921437"/>
              <a:gd name="connsiteX4" fmla="*/ 1169105 w 3731350"/>
              <a:gd name="connsiteY4" fmla="*/ 4891788 h 5921437"/>
              <a:gd name="connsiteX5" fmla="*/ 1676476 w 3731350"/>
              <a:gd name="connsiteY5" fmla="*/ 5919133 h 5921437"/>
              <a:gd name="connsiteX6" fmla="*/ 3731350 w 3731350"/>
              <a:gd name="connsiteY6" fmla="*/ 4387557 h 5921437"/>
              <a:gd name="connsiteX0" fmla="*/ 1907587 w 3731350"/>
              <a:gd name="connsiteY0" fmla="*/ 432733 h 5251256"/>
              <a:gd name="connsiteX1" fmla="*/ 1334830 w 3731350"/>
              <a:gd name="connsiteY1" fmla="*/ 653 h 5251256"/>
              <a:gd name="connsiteX2" fmla="*/ 520914 w 3731350"/>
              <a:gd name="connsiteY2" fmla="*/ 533217 h 5251256"/>
              <a:gd name="connsiteX3" fmla="*/ 18497 w 3731350"/>
              <a:gd name="connsiteY3" fmla="*/ 3266368 h 5251256"/>
              <a:gd name="connsiteX4" fmla="*/ 1169105 w 3731350"/>
              <a:gd name="connsiteY4" fmla="*/ 4891788 h 5251256"/>
              <a:gd name="connsiteX5" fmla="*/ 1966687 w 3731350"/>
              <a:gd name="connsiteY5" fmla="*/ 5238273 h 5251256"/>
              <a:gd name="connsiteX6" fmla="*/ 3731350 w 3731350"/>
              <a:gd name="connsiteY6" fmla="*/ 4387557 h 5251256"/>
              <a:gd name="connsiteX0" fmla="*/ 1905880 w 3729643"/>
              <a:gd name="connsiteY0" fmla="*/ 432733 h 5287865"/>
              <a:gd name="connsiteX1" fmla="*/ 1333123 w 3729643"/>
              <a:gd name="connsiteY1" fmla="*/ 653 h 5287865"/>
              <a:gd name="connsiteX2" fmla="*/ 519207 w 3729643"/>
              <a:gd name="connsiteY2" fmla="*/ 533217 h 5287865"/>
              <a:gd name="connsiteX3" fmla="*/ 16790 w 3729643"/>
              <a:gd name="connsiteY3" fmla="*/ 3266368 h 5287865"/>
              <a:gd name="connsiteX4" fmla="*/ 1129544 w 3729643"/>
              <a:gd name="connsiteY4" fmla="*/ 5053044 h 5287865"/>
              <a:gd name="connsiteX5" fmla="*/ 1964980 w 3729643"/>
              <a:gd name="connsiteY5" fmla="*/ 5238273 h 5287865"/>
              <a:gd name="connsiteX6" fmla="*/ 3729643 w 3729643"/>
              <a:gd name="connsiteY6" fmla="*/ 4387557 h 5287865"/>
              <a:gd name="connsiteX0" fmla="*/ 1416346 w 3240109"/>
              <a:gd name="connsiteY0" fmla="*/ 432733 h 5283154"/>
              <a:gd name="connsiteX1" fmla="*/ 843589 w 3240109"/>
              <a:gd name="connsiteY1" fmla="*/ 653 h 5283154"/>
              <a:gd name="connsiteX2" fmla="*/ 29673 w 3240109"/>
              <a:gd name="connsiteY2" fmla="*/ 533217 h 5283154"/>
              <a:gd name="connsiteX3" fmla="*/ 221238 w 3240109"/>
              <a:gd name="connsiteY3" fmla="*/ 3355955 h 5283154"/>
              <a:gd name="connsiteX4" fmla="*/ 640010 w 3240109"/>
              <a:gd name="connsiteY4" fmla="*/ 5053044 h 5283154"/>
              <a:gd name="connsiteX5" fmla="*/ 1475446 w 3240109"/>
              <a:gd name="connsiteY5" fmla="*/ 5238273 h 5283154"/>
              <a:gd name="connsiteX6" fmla="*/ 3240109 w 3240109"/>
              <a:gd name="connsiteY6" fmla="*/ 4387557 h 5283154"/>
              <a:gd name="connsiteX0" fmla="*/ 1254495 w 3078258"/>
              <a:gd name="connsiteY0" fmla="*/ 439185 h 5289608"/>
              <a:gd name="connsiteX1" fmla="*/ 681738 w 3078258"/>
              <a:gd name="connsiteY1" fmla="*/ 7105 h 5289608"/>
              <a:gd name="connsiteX2" fmla="*/ 69708 w 3078258"/>
              <a:gd name="connsiteY2" fmla="*/ 808430 h 5289608"/>
              <a:gd name="connsiteX3" fmla="*/ 59387 w 3078258"/>
              <a:gd name="connsiteY3" fmla="*/ 3362407 h 5289608"/>
              <a:gd name="connsiteX4" fmla="*/ 478159 w 3078258"/>
              <a:gd name="connsiteY4" fmla="*/ 5059496 h 5289608"/>
              <a:gd name="connsiteX5" fmla="*/ 1313595 w 3078258"/>
              <a:gd name="connsiteY5" fmla="*/ 5244725 h 5289608"/>
              <a:gd name="connsiteX6" fmla="*/ 3078258 w 3078258"/>
              <a:gd name="connsiteY6" fmla="*/ 4394009 h 5289608"/>
              <a:gd name="connsiteX0" fmla="*/ 1254495 w 3078258"/>
              <a:gd name="connsiteY0" fmla="*/ 490572 h 5287241"/>
              <a:gd name="connsiteX1" fmla="*/ 681738 w 3078258"/>
              <a:gd name="connsiteY1" fmla="*/ 4740 h 5287241"/>
              <a:gd name="connsiteX2" fmla="*/ 69708 w 3078258"/>
              <a:gd name="connsiteY2" fmla="*/ 806065 h 5287241"/>
              <a:gd name="connsiteX3" fmla="*/ 59387 w 3078258"/>
              <a:gd name="connsiteY3" fmla="*/ 3360042 h 5287241"/>
              <a:gd name="connsiteX4" fmla="*/ 478159 w 3078258"/>
              <a:gd name="connsiteY4" fmla="*/ 5057131 h 5287241"/>
              <a:gd name="connsiteX5" fmla="*/ 1313595 w 3078258"/>
              <a:gd name="connsiteY5" fmla="*/ 5242360 h 5287241"/>
              <a:gd name="connsiteX6" fmla="*/ 3078258 w 3078258"/>
              <a:gd name="connsiteY6" fmla="*/ 4391644 h 5287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8258" h="5287241">
                <a:moveTo>
                  <a:pt x="1254495" y="490572"/>
                </a:moveTo>
                <a:cubicBezTo>
                  <a:pt x="1149824" y="351569"/>
                  <a:pt x="879202" y="-47842"/>
                  <a:pt x="681738" y="4740"/>
                </a:cubicBezTo>
                <a:cubicBezTo>
                  <a:pt x="484274" y="57322"/>
                  <a:pt x="173433" y="246848"/>
                  <a:pt x="69708" y="806065"/>
                </a:cubicBezTo>
                <a:cubicBezTo>
                  <a:pt x="-34017" y="1365282"/>
                  <a:pt x="-8688" y="2651531"/>
                  <a:pt x="59387" y="3360042"/>
                </a:cubicBezTo>
                <a:cubicBezTo>
                  <a:pt x="127462" y="4068553"/>
                  <a:pt x="269124" y="4743411"/>
                  <a:pt x="478159" y="5057131"/>
                </a:cubicBezTo>
                <a:cubicBezTo>
                  <a:pt x="687194" y="5370851"/>
                  <a:pt x="1067410" y="5287578"/>
                  <a:pt x="1313595" y="5242360"/>
                </a:cubicBezTo>
                <a:cubicBezTo>
                  <a:pt x="1559780" y="5197142"/>
                  <a:pt x="3040577" y="4559954"/>
                  <a:pt x="3078258" y="4391644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1FEAFB4-769F-42B1-A3C4-8F7A5D400DB8}"/>
              </a:ext>
            </a:extLst>
          </p:cNvPr>
          <p:cNvCxnSpPr/>
          <p:nvPr/>
        </p:nvCxnSpPr>
        <p:spPr>
          <a:xfrm>
            <a:off x="3372879" y="2906959"/>
            <a:ext cx="1590220" cy="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EA391DF-9379-42AE-94AF-98EC802F07C8}"/>
              </a:ext>
            </a:extLst>
          </p:cNvPr>
          <p:cNvCxnSpPr>
            <a:cxnSpLocks/>
          </p:cNvCxnSpPr>
          <p:nvPr/>
        </p:nvCxnSpPr>
        <p:spPr>
          <a:xfrm flipH="1">
            <a:off x="3372879" y="4065425"/>
            <a:ext cx="1590220" cy="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24E7C1D-48A7-44FE-AE3E-AB48DAA44579}"/>
              </a:ext>
            </a:extLst>
          </p:cNvPr>
          <p:cNvCxnSpPr/>
          <p:nvPr/>
        </p:nvCxnSpPr>
        <p:spPr>
          <a:xfrm flipH="1">
            <a:off x="5754178" y="2586989"/>
            <a:ext cx="406717" cy="56894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BE504343-091A-481F-8001-01FA0164B325}"/>
              </a:ext>
            </a:extLst>
          </p:cNvPr>
          <p:cNvSpPr txBox="1"/>
          <p:nvPr/>
        </p:nvSpPr>
        <p:spPr>
          <a:xfrm>
            <a:off x="5649167" y="257300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3410E01-B8BD-48E1-9B4C-541CDEE9340A}"/>
              </a:ext>
            </a:extLst>
          </p:cNvPr>
          <p:cNvCxnSpPr/>
          <p:nvPr/>
        </p:nvCxnSpPr>
        <p:spPr>
          <a:xfrm>
            <a:off x="6484185" y="2586989"/>
            <a:ext cx="615709" cy="28793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3D83A9F-2F4A-48C1-B99C-60B83E091A0B}"/>
              </a:ext>
            </a:extLst>
          </p:cNvPr>
          <p:cNvSpPr txBox="1"/>
          <p:nvPr/>
        </p:nvSpPr>
        <p:spPr>
          <a:xfrm>
            <a:off x="6616299" y="239470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-1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806C207-08C9-4741-9438-B63B6DD7B5C5}"/>
              </a:ext>
            </a:extLst>
          </p:cNvPr>
          <p:cNvSpPr/>
          <p:nvPr/>
        </p:nvSpPr>
        <p:spPr>
          <a:xfrm>
            <a:off x="1074286" y="5794540"/>
            <a:ext cx="6598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Helvetica" panose="020B0504020202030204" pitchFamily="34" charset="0"/>
                <a:cs typeface="Helvetica"/>
              </a:rPr>
              <a:t>Feasible! </a:t>
            </a:r>
            <a:r>
              <a:rPr lang="en-US" b="1" dirty="0">
                <a:latin typeface="Helvetica" panose="020B0504020202030204" pitchFamily="34" charset="0"/>
                <a:cs typeface="Helvetica"/>
              </a:rPr>
              <a:t>Returns schedule.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258DDD6-CFD1-4A42-BD9A-8487E3EC67D9}"/>
              </a:ext>
            </a:extLst>
          </p:cNvPr>
          <p:cNvSpPr/>
          <p:nvPr/>
        </p:nvSpPr>
        <p:spPr bwMode="auto">
          <a:xfrm>
            <a:off x="2546359" y="2458530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C02EA8A-5135-436E-BA39-41747A797403}"/>
              </a:ext>
            </a:extLst>
          </p:cNvPr>
          <p:cNvSpPr/>
          <p:nvPr/>
        </p:nvSpPr>
        <p:spPr bwMode="auto">
          <a:xfrm>
            <a:off x="2546359" y="3274196"/>
            <a:ext cx="561319" cy="350600"/>
          </a:xfrm>
          <a:prstGeom prst="rect">
            <a:avLst/>
          </a:prstGeom>
          <a:noFill/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3EFFDF1C-8F82-4E56-9077-F96BDD63451B}"/>
              </a:ext>
            </a:extLst>
          </p:cNvPr>
          <p:cNvSpPr/>
          <p:nvPr/>
        </p:nvSpPr>
        <p:spPr>
          <a:xfrm>
            <a:off x="2705100" y="4824172"/>
            <a:ext cx="266700" cy="756277"/>
          </a:xfrm>
          <a:prstGeom prst="rightBrace">
            <a:avLst/>
          </a:prstGeom>
          <a:ln>
            <a:solidFill>
              <a:srgbClr val="C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AFB4AA-6F50-4CE5-AF9A-045C237C138A}"/>
              </a:ext>
            </a:extLst>
          </p:cNvPr>
          <p:cNvSpPr txBox="1"/>
          <p:nvPr/>
        </p:nvSpPr>
        <p:spPr>
          <a:xfrm>
            <a:off x="3030925" y="4855746"/>
            <a:ext cx="3240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/>
                <a:cs typeface="Helvetica"/>
              </a:rPr>
              <a:t>Any ordering satisfying these conflicts are infeasible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25C53-EB0D-495B-9D38-E7FF59D3F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987" y="2394704"/>
            <a:ext cx="2395936" cy="32006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15AEAA-4680-4C63-BA8A-1BB7756471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2892" y="2850537"/>
            <a:ext cx="1585097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73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04" grpId="0"/>
      <p:bldP spid="43" grpId="0"/>
      <p:bldP spid="53" grpId="0"/>
      <p:bldP spid="55" grpId="0"/>
      <p:bldP spid="56" grpId="0"/>
      <p:bldP spid="37" grpId="0" animBg="1"/>
      <p:bldP spid="38" grpId="0" animBg="1"/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97A519-E4F8-434E-AF17-432A52DDE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2286"/>
            <a:ext cx="8229600" cy="5424064"/>
          </a:xfrm>
        </p:spPr>
        <p:txBody>
          <a:bodyPr>
            <a:normAutofit/>
          </a:bodyPr>
          <a:lstStyle/>
          <a:p>
            <a:r>
              <a:rPr lang="en-US" dirty="0"/>
              <a:t>Generate short conflicts</a:t>
            </a:r>
          </a:p>
          <a:p>
            <a:pPr lvl="1"/>
            <a:r>
              <a:rPr lang="en-US" dirty="0"/>
              <a:t>Shorter conflict </a:t>
            </a:r>
            <a:r>
              <a:rPr lang="en-US" dirty="0">
                <a:sym typeface="Wingdings" panose="05000000000000000000" pitchFamily="2" charset="2"/>
              </a:rPr>
              <a:t> more pruning  faster convergence</a:t>
            </a:r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Negative cycle = </a:t>
            </a:r>
            <a:r>
              <a:rPr lang="en-US" b="1" dirty="0"/>
              <a:t>irreducibly inconsistent set</a:t>
            </a:r>
            <a:r>
              <a:rPr lang="en-US" dirty="0"/>
              <a:t> of constraints</a:t>
            </a:r>
          </a:p>
          <a:p>
            <a:pPr lvl="2"/>
            <a:r>
              <a:rPr lang="en-US" dirty="0"/>
              <a:t>Keeps conflicts short</a:t>
            </a:r>
          </a:p>
          <a:p>
            <a:pPr lvl="2"/>
            <a:r>
              <a:rPr lang="en-US" dirty="0"/>
              <a:t>Becomes consistent if any constraint is removed from the set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Resource-aware lower bounding </a:t>
            </a:r>
            <a:r>
              <a:rPr lang="en-US" altLang="zh-CN" sz="1600" dirty="0">
                <a:latin typeface="Helvetica" charset="0"/>
                <a:ea typeface="Helvetica" charset="0"/>
                <a:cs typeface="Helvetica" charset="0"/>
              </a:rPr>
              <a:t>[Rim &amp; Jain, TCAD 1997]</a:t>
            </a:r>
          </a:p>
          <a:p>
            <a:pPr lvl="2"/>
            <a:r>
              <a:rPr lang="en-US" altLang="zh-CN" dirty="0">
                <a:latin typeface="Helvetica" charset="0"/>
                <a:ea typeface="Helvetica" charset="0"/>
                <a:cs typeface="Helvetica" charset="0"/>
              </a:rPr>
              <a:t>Complements negative cycle for conflict generation</a:t>
            </a:r>
          </a:p>
          <a:p>
            <a:pPr lvl="2"/>
            <a:r>
              <a:rPr lang="en-US" altLang="zh-CN" dirty="0">
                <a:latin typeface="Helvetica" charset="0"/>
                <a:ea typeface="Helvetica" charset="0"/>
                <a:cs typeface="Helvetica" charset="0"/>
              </a:rPr>
              <a:t>Can generate even shorter conflicts in certain cases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7BC25-FE27-46D6-86B4-388F9ACFF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35354C-282E-4C99-8408-DAE99DB29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Conflict-Driven Learning</a:t>
            </a:r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75AD762C-5118-446A-9D7A-EDC67FE87DED}"/>
              </a:ext>
            </a:extLst>
          </p:cNvPr>
          <p:cNvSpPr/>
          <p:nvPr/>
        </p:nvSpPr>
        <p:spPr bwMode="auto">
          <a:xfrm>
            <a:off x="2035967" y="2321800"/>
            <a:ext cx="1429102" cy="1462442"/>
          </a:xfrm>
          <a:prstGeom prst="cube">
            <a:avLst/>
          </a:prstGeom>
          <a:solidFill>
            <a:srgbClr val="C00000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4" name="Cube 43">
            <a:extLst>
              <a:ext uri="{FF2B5EF4-FFF2-40B4-BE49-F238E27FC236}">
                <a16:creationId xmlns:a16="http://schemas.microsoft.com/office/drawing/2014/main" id="{B0EF8BF8-9EDB-40AF-968E-49BA77A3461D}"/>
              </a:ext>
            </a:extLst>
          </p:cNvPr>
          <p:cNvSpPr/>
          <p:nvPr/>
        </p:nvSpPr>
        <p:spPr bwMode="auto">
          <a:xfrm>
            <a:off x="2619035" y="2481746"/>
            <a:ext cx="683830" cy="731520"/>
          </a:xfrm>
          <a:prstGeom prst="cube">
            <a:avLst>
              <a:gd name="adj" fmla="val 28616"/>
            </a:avLst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0" name="Cube 49">
            <a:extLst>
              <a:ext uri="{FF2B5EF4-FFF2-40B4-BE49-F238E27FC236}">
                <a16:creationId xmlns:a16="http://schemas.microsoft.com/office/drawing/2014/main" id="{E0C30B0D-348B-4032-BB7E-3F7E78252D92}"/>
              </a:ext>
            </a:extLst>
          </p:cNvPr>
          <p:cNvSpPr/>
          <p:nvPr/>
        </p:nvSpPr>
        <p:spPr bwMode="auto">
          <a:xfrm>
            <a:off x="5083155" y="2321800"/>
            <a:ext cx="1429102" cy="1462442"/>
          </a:xfrm>
          <a:prstGeom prst="cube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63585F30-2133-410F-989A-C076E431030F}"/>
              </a:ext>
            </a:extLst>
          </p:cNvPr>
          <p:cNvSpPr/>
          <p:nvPr/>
        </p:nvSpPr>
        <p:spPr bwMode="auto">
          <a:xfrm>
            <a:off x="5595318" y="2320892"/>
            <a:ext cx="957882" cy="1463040"/>
          </a:xfrm>
          <a:prstGeom prst="cube">
            <a:avLst>
              <a:gd name="adj" fmla="val 40461"/>
            </a:avLst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2B85F4-0E1A-42E1-8CC1-9D169CA40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2389" y="2881005"/>
            <a:ext cx="512108" cy="664522"/>
          </a:xfrm>
          <a:prstGeom prst="rect">
            <a:avLst/>
          </a:prstGeom>
        </p:spPr>
      </p:pic>
      <p:sp>
        <p:nvSpPr>
          <p:cNvPr id="14" name="Cube 13">
            <a:extLst>
              <a:ext uri="{FF2B5EF4-FFF2-40B4-BE49-F238E27FC236}">
                <a16:creationId xmlns:a16="http://schemas.microsoft.com/office/drawing/2014/main" id="{D1BE4948-BDAF-4AF5-A484-744DC6C81D29}"/>
              </a:ext>
            </a:extLst>
          </p:cNvPr>
          <p:cNvSpPr/>
          <p:nvPr/>
        </p:nvSpPr>
        <p:spPr bwMode="auto">
          <a:xfrm>
            <a:off x="2619035" y="2481746"/>
            <a:ext cx="683830" cy="731520"/>
          </a:xfrm>
          <a:prstGeom prst="cube">
            <a:avLst>
              <a:gd name="adj" fmla="val 28616"/>
            </a:avLst>
          </a:prstGeom>
          <a:solidFill>
            <a:srgbClr val="C00000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40613A-283C-40FF-BAC1-8D9223E67F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2234" y="2509946"/>
            <a:ext cx="518205" cy="664522"/>
          </a:xfrm>
          <a:prstGeom prst="rect">
            <a:avLst/>
          </a:prstGeom>
        </p:spPr>
      </p:pic>
      <p:sp>
        <p:nvSpPr>
          <p:cNvPr id="15" name="Cube 14">
            <a:extLst>
              <a:ext uri="{FF2B5EF4-FFF2-40B4-BE49-F238E27FC236}">
                <a16:creationId xmlns:a16="http://schemas.microsoft.com/office/drawing/2014/main" id="{8FC1211C-ABB3-407A-B3B0-39073A5DC5BC}"/>
              </a:ext>
            </a:extLst>
          </p:cNvPr>
          <p:cNvSpPr/>
          <p:nvPr/>
        </p:nvSpPr>
        <p:spPr bwMode="auto">
          <a:xfrm>
            <a:off x="5595318" y="2321800"/>
            <a:ext cx="957882" cy="1463040"/>
          </a:xfrm>
          <a:prstGeom prst="cube">
            <a:avLst>
              <a:gd name="adj" fmla="val 40461"/>
            </a:avLst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270406-ABDC-483E-BF87-3F8542C382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0004" y="1783087"/>
            <a:ext cx="2603218" cy="4999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A234558-7A0F-4BBB-AE6A-CCEDABE6D7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1203" y="1783087"/>
            <a:ext cx="914479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32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4" grpId="0" animBg="1"/>
      <p:bldP spid="50" grpId="0" animBg="1"/>
      <p:bldP spid="52" grpId="0" animBg="1"/>
      <p:bldP spid="14" grpId="0" animBg="1"/>
      <p:bldP spid="14" grpId="1" animBg="1"/>
      <p:bldP spid="15" grpId="0" animBg="1"/>
      <p:bldP spid="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Box 127"/>
          <p:cNvSpPr txBox="1"/>
          <p:nvPr/>
        </p:nvSpPr>
        <p:spPr>
          <a:xfrm>
            <a:off x="5933421" y="3043643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1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Incremental Learning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89250" y="4942447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690163" y="5189312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31969" y="3987066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0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28485" y="3312199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447903" y="5189495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1</a:t>
            </a:r>
          </a:p>
        </p:txBody>
      </p:sp>
      <p:cxnSp>
        <p:nvCxnSpPr>
          <p:cNvPr id="87" name="Straight Arrow Connector 86"/>
          <p:cNvCxnSpPr>
            <a:cxnSpLocks/>
            <a:endCxn id="123" idx="3"/>
          </p:cNvCxnSpPr>
          <p:nvPr/>
        </p:nvCxnSpPr>
        <p:spPr>
          <a:xfrm flipV="1">
            <a:off x="5892315" y="3510344"/>
            <a:ext cx="335190" cy="4767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764103" y="3453230"/>
            <a:ext cx="40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Helvetica"/>
                <a:cs typeface="Helvetica"/>
              </a:rPr>
              <a:t>-1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5940172" y="3038883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Helvetica"/>
                <a:cs typeface="Helvetica"/>
              </a:rPr>
              <a:t>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109" name="Group 108"/>
          <p:cNvGrpSpPr/>
          <p:nvPr/>
        </p:nvGrpSpPr>
        <p:grpSpPr>
          <a:xfrm>
            <a:off x="5570701" y="3180337"/>
            <a:ext cx="2423637" cy="2151404"/>
            <a:chOff x="4559884" y="2138605"/>
            <a:chExt cx="2940828" cy="2544110"/>
          </a:xfrm>
        </p:grpSpPr>
        <p:grpSp>
          <p:nvGrpSpPr>
            <p:cNvPr id="111" name="Group 110"/>
            <p:cNvGrpSpPr/>
            <p:nvPr/>
          </p:nvGrpSpPr>
          <p:grpSpPr>
            <a:xfrm>
              <a:off x="4559884" y="2138605"/>
              <a:ext cx="2193161" cy="2541649"/>
              <a:chOff x="5133503" y="2443464"/>
              <a:chExt cx="2193161" cy="2541649"/>
            </a:xfrm>
          </p:grpSpPr>
          <p:sp>
            <p:nvSpPr>
              <p:cNvPr id="123" name="Oval 122"/>
              <p:cNvSpPr/>
              <p:nvPr/>
            </p:nvSpPr>
            <p:spPr>
              <a:xfrm>
                <a:off x="5863510" y="244346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0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5133503" y="3335697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1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6869464" y="2893045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2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5663125" y="432624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3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6707819" y="4527913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4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</p:grpSp>
        <p:cxnSp>
          <p:nvCxnSpPr>
            <p:cNvPr id="112" name="Straight Arrow Connector 111"/>
            <p:cNvCxnSpPr>
              <a:endCxn id="127" idx="0"/>
            </p:cNvCxnSpPr>
            <p:nvPr/>
          </p:nvCxnSpPr>
          <p:spPr>
            <a:xfrm>
              <a:off x="5546706" y="2601801"/>
              <a:ext cx="816094" cy="162125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endCxn id="126" idx="1"/>
            </p:cNvCxnSpPr>
            <p:nvPr/>
          </p:nvCxnSpPr>
          <p:spPr>
            <a:xfrm>
              <a:off x="4803177" y="3492902"/>
              <a:ext cx="353284" cy="59543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>
              <a:stCxn id="125" idx="3"/>
              <a:endCxn id="126" idx="7"/>
            </p:cNvCxnSpPr>
            <p:nvPr/>
          </p:nvCxnSpPr>
          <p:spPr>
            <a:xfrm flipH="1">
              <a:off x="5479751" y="2978431"/>
              <a:ext cx="883049" cy="110990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126" idx="6"/>
              <a:endCxn id="127" idx="2"/>
            </p:cNvCxnSpPr>
            <p:nvPr/>
          </p:nvCxnSpPr>
          <p:spPr>
            <a:xfrm>
              <a:off x="5546706" y="4249985"/>
              <a:ext cx="587494" cy="20166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>
              <a:cxnSpLocks/>
              <a:endCxn id="119" idx="0"/>
            </p:cNvCxnSpPr>
            <p:nvPr/>
          </p:nvCxnSpPr>
          <p:spPr>
            <a:xfrm>
              <a:off x="6524445" y="3045386"/>
              <a:ext cx="747667" cy="118012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Box 117"/>
            <p:cNvSpPr txBox="1"/>
            <p:nvPr/>
          </p:nvSpPr>
          <p:spPr>
            <a:xfrm>
              <a:off x="6801637" y="3308236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  <p:sp>
          <p:nvSpPr>
            <p:cNvPr id="119" name="Oval 118"/>
            <p:cNvSpPr/>
            <p:nvPr/>
          </p:nvSpPr>
          <p:spPr>
            <a:xfrm>
              <a:off x="7043512" y="4225515"/>
              <a:ext cx="457200" cy="4572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dirty="0">
                  <a:latin typeface="Helvetica"/>
                  <a:cs typeface="Helvetica"/>
                </a:rPr>
                <a:t>s</a:t>
              </a:r>
              <a:r>
                <a:rPr lang="en-US" sz="1600" baseline="-25000" dirty="0">
                  <a:latin typeface="Helvetica"/>
                  <a:cs typeface="Helvetica"/>
                </a:rPr>
                <a:t>5</a:t>
              </a:r>
              <a:endParaRPr lang="en-US" baseline="-25000" dirty="0">
                <a:latin typeface="Helvetica"/>
                <a:cs typeface="Helvetica"/>
              </a:endParaRPr>
            </a:p>
          </p:txBody>
        </p:sp>
        <p:cxnSp>
          <p:nvCxnSpPr>
            <p:cNvPr id="120" name="Straight Arrow Connector 119"/>
            <p:cNvCxnSpPr>
              <a:stCxn id="127" idx="6"/>
              <a:endCxn id="119" idx="2"/>
            </p:cNvCxnSpPr>
            <p:nvPr/>
          </p:nvCxnSpPr>
          <p:spPr>
            <a:xfrm>
              <a:off x="6591400" y="4451654"/>
              <a:ext cx="452112" cy="246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cxnSpLocks/>
              <a:stCxn id="124" idx="5"/>
              <a:endCxn id="119" idx="1"/>
            </p:cNvCxnSpPr>
            <p:nvPr/>
          </p:nvCxnSpPr>
          <p:spPr>
            <a:xfrm>
              <a:off x="4950129" y="3421083"/>
              <a:ext cx="2160339" cy="87138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5270387" y="3271145"/>
              <a:ext cx="483031" cy="436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-1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45B5E678-B55A-4861-A6C3-78E170F5AB72}"/>
              </a:ext>
            </a:extLst>
          </p:cNvPr>
          <p:cNvSpPr txBox="1"/>
          <p:nvPr/>
        </p:nvSpPr>
        <p:spPr>
          <a:xfrm>
            <a:off x="5940172" y="3033554"/>
            <a:ext cx="257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0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11186C-EB39-4F14-A2DE-F5340F5E5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necessary to process entire graph each time</a:t>
            </a:r>
          </a:p>
          <a:p>
            <a:pPr lvl="1"/>
            <a:r>
              <a:rPr lang="en-US" dirty="0"/>
              <a:t>With incremental SDC, add edges only up until the constraint graph becomes infeasible</a:t>
            </a:r>
          </a:p>
          <a:p>
            <a:pPr lvl="1"/>
            <a:endParaRPr lang="en-US" dirty="0"/>
          </a:p>
          <a:p>
            <a:r>
              <a:rPr lang="en-US" dirty="0"/>
              <a:t>Incremental SDC </a:t>
            </a:r>
            <a:r>
              <a:rPr lang="en-US" sz="1800" dirty="0"/>
              <a:t>[</a:t>
            </a:r>
            <a:r>
              <a:rPr lang="en-US" sz="1800" dirty="0">
                <a:solidFill>
                  <a:srgbClr val="222222"/>
                </a:solidFill>
                <a:latin typeface="Helvetica" panose="020B0504020202030204" pitchFamily="34" charset="0"/>
              </a:rPr>
              <a:t>Ramalingam et al., </a:t>
            </a:r>
            <a:r>
              <a:rPr lang="en-US" sz="1800" dirty="0" err="1">
                <a:solidFill>
                  <a:srgbClr val="222222"/>
                </a:solidFill>
                <a:latin typeface="Helvetica" panose="020B0504020202030204" pitchFamily="34" charset="0"/>
              </a:rPr>
              <a:t>Algorithmica</a:t>
            </a:r>
            <a:r>
              <a:rPr lang="en-US" sz="1800" dirty="0">
                <a:solidFill>
                  <a:srgbClr val="222222"/>
                </a:solidFill>
                <a:latin typeface="Helvetica" panose="020B0504020202030204" pitchFamily="34" charset="0"/>
              </a:rPr>
              <a:t> 1999]</a:t>
            </a:r>
          </a:p>
          <a:p>
            <a:pPr lvl="1"/>
            <a:r>
              <a:rPr lang="en-US" dirty="0"/>
              <a:t>Start with a feasible solution </a:t>
            </a:r>
          </a:p>
          <a:p>
            <a:pPr lvl="1"/>
            <a:r>
              <a:rPr lang="en-US" dirty="0"/>
              <a:t>Add or tighten an edge</a:t>
            </a:r>
          </a:p>
          <a:p>
            <a:pPr lvl="2"/>
            <a:r>
              <a:rPr lang="en-US" dirty="0"/>
              <a:t>O(|</a:t>
            </a:r>
            <a:r>
              <a:rPr lang="el-GR" dirty="0"/>
              <a:t>Δ</a:t>
            </a:r>
            <a:r>
              <a:rPr lang="en-US" dirty="0"/>
              <a:t>e|+</a:t>
            </a:r>
            <a:r>
              <a:rPr lang="el-GR" dirty="0"/>
              <a:t> </a:t>
            </a:r>
            <a:r>
              <a:rPr lang="en-US" dirty="0"/>
              <a:t>|</a:t>
            </a:r>
            <a:r>
              <a:rPr lang="el-GR" dirty="0"/>
              <a:t>Δ</a:t>
            </a:r>
            <a:r>
              <a:rPr lang="en-US" dirty="0" err="1"/>
              <a:t>v|</a:t>
            </a:r>
            <a:r>
              <a:rPr lang="en-US" i="1" dirty="0" err="1"/>
              <a:t>log</a:t>
            </a:r>
            <a:r>
              <a:rPr lang="en-US" i="1" dirty="0"/>
              <a:t>|</a:t>
            </a:r>
            <a:r>
              <a:rPr lang="el-GR" dirty="0"/>
              <a:t>Δ</a:t>
            </a:r>
            <a:r>
              <a:rPr lang="en-US" dirty="0"/>
              <a:t>v|)</a:t>
            </a:r>
          </a:p>
          <a:p>
            <a:pPr lvl="2"/>
            <a:r>
              <a:rPr lang="en-US" dirty="0"/>
              <a:t>Update only affected subgraph</a:t>
            </a:r>
          </a:p>
          <a:p>
            <a:pPr lvl="1"/>
            <a:r>
              <a:rPr lang="en-US" dirty="0"/>
              <a:t>Delete or relax an edge </a:t>
            </a:r>
          </a:p>
          <a:p>
            <a:pPr lvl="2"/>
            <a:r>
              <a:rPr lang="en-US" dirty="0"/>
              <a:t>O(1)</a:t>
            </a:r>
          </a:p>
          <a:p>
            <a:pPr lvl="2"/>
            <a:r>
              <a:rPr lang="en-US" dirty="0"/>
              <a:t>Current solution remains feasible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14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28" grpId="1"/>
      <p:bldP spid="128" grpId="2"/>
      <p:bldP spid="21" grpId="0"/>
      <p:bldP spid="21" grpId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8" grpId="0"/>
      <p:bldP spid="88" grpId="1"/>
      <p:bldP spid="97" grpId="0"/>
      <p:bldP spid="97" grpId="1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Incremental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82AAF0-2F77-4B41-8582-F59C9FF2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22222"/>
                </a:solidFill>
                <a:latin typeface="Helvetica" panose="020B0504020202030204" pitchFamily="34" charset="0"/>
              </a:rPr>
              <a:t>Incremental resource constraints</a:t>
            </a:r>
          </a:p>
          <a:p>
            <a:pPr lvl="1"/>
            <a:r>
              <a:rPr lang="en-US" dirty="0">
                <a:solidFill>
                  <a:srgbClr val="222222"/>
                </a:solidFill>
                <a:latin typeface="Helvetica" panose="020B0504020202030204" pitchFamily="34" charset="0"/>
              </a:rPr>
              <a:t>Start with no resource constraints</a:t>
            </a:r>
          </a:p>
          <a:p>
            <a:pPr lvl="1"/>
            <a:r>
              <a:rPr lang="en-US" dirty="0">
                <a:solidFill>
                  <a:srgbClr val="222222"/>
                </a:solidFill>
                <a:latin typeface="Helvetica" panose="020B0504020202030204" pitchFamily="34" charset="0"/>
              </a:rPr>
              <a:t>Add resource constraints only as needed to deal with contention</a:t>
            </a:r>
          </a:p>
          <a:p>
            <a:pPr lvl="1"/>
            <a:r>
              <a:rPr lang="en-US" dirty="0"/>
              <a:t>Significantly reduce search space</a:t>
            </a:r>
          </a:p>
          <a:p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889C7A8-06E7-4B01-AFF7-777078B1F326}"/>
              </a:ext>
            </a:extLst>
          </p:cNvPr>
          <p:cNvGrpSpPr/>
          <p:nvPr/>
        </p:nvGrpSpPr>
        <p:grpSpPr>
          <a:xfrm>
            <a:off x="2316867" y="2545688"/>
            <a:ext cx="4510265" cy="4018888"/>
            <a:chOff x="1981600" y="1057366"/>
            <a:chExt cx="5294518" cy="4664096"/>
          </a:xfrm>
        </p:grpSpPr>
        <p:sp>
          <p:nvSpPr>
            <p:cNvPr id="44" name="Arrow: Circular 43">
              <a:extLst>
                <a:ext uri="{FF2B5EF4-FFF2-40B4-BE49-F238E27FC236}">
                  <a16:creationId xmlns:a16="http://schemas.microsoft.com/office/drawing/2014/main" id="{674E7090-0FF4-491D-BAB7-AF5DA5C6DB1A}"/>
                </a:ext>
              </a:extLst>
            </p:cNvPr>
            <p:cNvSpPr/>
            <p:nvPr/>
          </p:nvSpPr>
          <p:spPr>
            <a:xfrm rot="5689735">
              <a:off x="2397210" y="1057366"/>
              <a:ext cx="4664096" cy="4664096"/>
            </a:xfrm>
            <a:prstGeom prst="circularArrow">
              <a:avLst>
                <a:gd name="adj1" fmla="val 4668"/>
                <a:gd name="adj2" fmla="val 272909"/>
                <a:gd name="adj3" fmla="val 13271147"/>
                <a:gd name="adj4" fmla="val 17738678"/>
                <a:gd name="adj5" fmla="val 4847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B0C74DBE-17A6-46E9-B680-CF1944045E15}"/>
                </a:ext>
              </a:extLst>
            </p:cNvPr>
            <p:cNvSpPr/>
            <p:nvPr/>
          </p:nvSpPr>
          <p:spPr>
            <a:xfrm>
              <a:off x="1981600" y="2085609"/>
              <a:ext cx="5294518" cy="24688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>
                <a:latin typeface="Helvetica"/>
                <a:cs typeface="Helvetica"/>
              </a:endParaRPr>
            </a:p>
          </p:txBody>
        </p:sp>
        <p:sp>
          <p:nvSpPr>
            <p:cNvPr id="46" name="Arrow: Right 45">
              <a:extLst>
                <a:ext uri="{FF2B5EF4-FFF2-40B4-BE49-F238E27FC236}">
                  <a16:creationId xmlns:a16="http://schemas.microsoft.com/office/drawing/2014/main" id="{15987CF8-E67D-4764-847B-86F36312E2CB}"/>
                </a:ext>
              </a:extLst>
            </p:cNvPr>
            <p:cNvSpPr/>
            <p:nvPr/>
          </p:nvSpPr>
          <p:spPr bwMode="auto">
            <a:xfrm rot="13839450">
              <a:off x="2809791" y="4347573"/>
              <a:ext cx="335665" cy="457200"/>
            </a:xfrm>
            <a:prstGeom prst="rightArrow">
              <a:avLst>
                <a:gd name="adj1" fmla="val 22446"/>
                <a:gd name="adj2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89F433B-1106-40E4-B7A7-FA138F4FDEBF}"/>
                </a:ext>
              </a:extLst>
            </p:cNvPr>
            <p:cNvSpPr/>
            <p:nvPr/>
          </p:nvSpPr>
          <p:spPr bwMode="auto">
            <a:xfrm rot="19613295">
              <a:off x="2936462" y="4497912"/>
              <a:ext cx="176071" cy="18919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2DB0B619-EBE3-4846-A967-5C322D5F4219}"/>
              </a:ext>
            </a:extLst>
          </p:cNvPr>
          <p:cNvSpPr/>
          <p:nvPr/>
        </p:nvSpPr>
        <p:spPr>
          <a:xfrm>
            <a:off x="2212829" y="3435435"/>
            <a:ext cx="1141659" cy="20159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91B45A4-F4E5-4CBB-AB9C-6868EE0CAD36}"/>
              </a:ext>
            </a:extLst>
          </p:cNvPr>
          <p:cNvGrpSpPr/>
          <p:nvPr/>
        </p:nvGrpSpPr>
        <p:grpSpPr>
          <a:xfrm>
            <a:off x="4935515" y="3320977"/>
            <a:ext cx="2231326" cy="2127347"/>
            <a:chOff x="4559884" y="2138605"/>
            <a:chExt cx="2940828" cy="2544110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9CB770D1-4FEF-4361-83FA-835F36C1E473}"/>
                </a:ext>
              </a:extLst>
            </p:cNvPr>
            <p:cNvGrpSpPr/>
            <p:nvPr/>
          </p:nvGrpSpPr>
          <p:grpSpPr>
            <a:xfrm>
              <a:off x="4559884" y="2138605"/>
              <a:ext cx="2193161" cy="2541649"/>
              <a:chOff x="5133503" y="2443464"/>
              <a:chExt cx="2193161" cy="2541649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5DE5BED5-593D-4BD4-95F9-8672A75FEDED}"/>
                  </a:ext>
                </a:extLst>
              </p:cNvPr>
              <p:cNvSpPr/>
              <p:nvPr/>
            </p:nvSpPr>
            <p:spPr>
              <a:xfrm>
                <a:off x="5863510" y="244346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0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E3FF75ED-C70F-41F7-83DA-833CCAFEDCC5}"/>
                  </a:ext>
                </a:extLst>
              </p:cNvPr>
              <p:cNvSpPr/>
              <p:nvPr/>
            </p:nvSpPr>
            <p:spPr>
              <a:xfrm>
                <a:off x="5133503" y="3335697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1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AA29408B-257D-4697-84FF-10C2BD0546EA}"/>
                  </a:ext>
                </a:extLst>
              </p:cNvPr>
              <p:cNvSpPr/>
              <p:nvPr/>
            </p:nvSpPr>
            <p:spPr>
              <a:xfrm>
                <a:off x="6869464" y="2893045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2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C0B7FB0F-B22A-439C-9ADD-096C311B75D3}"/>
                  </a:ext>
                </a:extLst>
              </p:cNvPr>
              <p:cNvSpPr/>
              <p:nvPr/>
            </p:nvSpPr>
            <p:spPr>
              <a:xfrm>
                <a:off x="5663125" y="4326244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3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AAFA3790-587A-4BB6-81FA-74642B61B4FA}"/>
                  </a:ext>
                </a:extLst>
              </p:cNvPr>
              <p:cNvSpPr/>
              <p:nvPr/>
            </p:nvSpPr>
            <p:spPr>
              <a:xfrm>
                <a:off x="6707819" y="4527913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4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</p:grp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0F0A06D-DA17-433F-A592-861C5637A859}"/>
                </a:ext>
              </a:extLst>
            </p:cNvPr>
            <p:cNvCxnSpPr>
              <a:endCxn id="73" idx="0"/>
            </p:cNvCxnSpPr>
            <p:nvPr/>
          </p:nvCxnSpPr>
          <p:spPr>
            <a:xfrm>
              <a:off x="5546706" y="2601801"/>
              <a:ext cx="816094" cy="162125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61018E1D-82D2-4F63-AA4A-8288D17681F4}"/>
                </a:ext>
              </a:extLst>
            </p:cNvPr>
            <p:cNvCxnSpPr>
              <a:endCxn id="72" idx="1"/>
            </p:cNvCxnSpPr>
            <p:nvPr/>
          </p:nvCxnSpPr>
          <p:spPr>
            <a:xfrm>
              <a:off x="4803177" y="3492902"/>
              <a:ext cx="353284" cy="59543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5E3F95F-BE64-4601-89F1-AFAC8D03270C}"/>
                </a:ext>
              </a:extLst>
            </p:cNvPr>
            <p:cNvCxnSpPr>
              <a:stCxn id="71" idx="3"/>
              <a:endCxn id="72" idx="7"/>
            </p:cNvCxnSpPr>
            <p:nvPr/>
          </p:nvCxnSpPr>
          <p:spPr>
            <a:xfrm flipH="1">
              <a:off x="5479751" y="2978431"/>
              <a:ext cx="883049" cy="110990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1D208E46-2C21-4042-867F-3F502252A3F5}"/>
                </a:ext>
              </a:extLst>
            </p:cNvPr>
            <p:cNvCxnSpPr>
              <a:stCxn id="72" idx="6"/>
              <a:endCxn id="73" idx="2"/>
            </p:cNvCxnSpPr>
            <p:nvPr/>
          </p:nvCxnSpPr>
          <p:spPr>
            <a:xfrm>
              <a:off x="5546706" y="4249985"/>
              <a:ext cx="587494" cy="20166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6979D275-C55F-43FF-94F7-6C010C9A50D1}"/>
                </a:ext>
              </a:extLst>
            </p:cNvPr>
            <p:cNvCxnSpPr>
              <a:cxnSpLocks/>
              <a:endCxn id="65" idx="0"/>
            </p:cNvCxnSpPr>
            <p:nvPr/>
          </p:nvCxnSpPr>
          <p:spPr>
            <a:xfrm>
              <a:off x="6524445" y="3045386"/>
              <a:ext cx="747667" cy="118012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93D1E63C-5731-4543-94D5-F2597419B25A}"/>
                </a:ext>
              </a:extLst>
            </p:cNvPr>
            <p:cNvSpPr/>
            <p:nvPr/>
          </p:nvSpPr>
          <p:spPr>
            <a:xfrm>
              <a:off x="7043512" y="4225515"/>
              <a:ext cx="457200" cy="4572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600" dirty="0">
                  <a:latin typeface="Helvetica"/>
                  <a:cs typeface="Helvetica"/>
                </a:rPr>
                <a:t>s</a:t>
              </a:r>
              <a:r>
                <a:rPr lang="en-US" sz="1600" baseline="-25000" dirty="0">
                  <a:latin typeface="Helvetica"/>
                  <a:cs typeface="Helvetica"/>
                </a:rPr>
                <a:t>5</a:t>
              </a:r>
              <a:endParaRPr lang="en-US" baseline="-25000" dirty="0">
                <a:latin typeface="Helvetica"/>
                <a:cs typeface="Helvetica"/>
              </a:endParaRP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ED715CED-5A72-4D72-A864-F9A801B93F51}"/>
                </a:ext>
              </a:extLst>
            </p:cNvPr>
            <p:cNvCxnSpPr>
              <a:stCxn id="73" idx="6"/>
              <a:endCxn id="65" idx="2"/>
            </p:cNvCxnSpPr>
            <p:nvPr/>
          </p:nvCxnSpPr>
          <p:spPr>
            <a:xfrm>
              <a:off x="6591400" y="4451654"/>
              <a:ext cx="452112" cy="246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6187A89-289B-4682-9BFA-8F1935F93672}"/>
                </a:ext>
              </a:extLst>
            </p:cNvPr>
            <p:cNvCxnSpPr>
              <a:cxnSpLocks/>
              <a:stCxn id="70" idx="5"/>
              <a:endCxn id="65" idx="1"/>
            </p:cNvCxnSpPr>
            <p:nvPr/>
          </p:nvCxnSpPr>
          <p:spPr>
            <a:xfrm>
              <a:off x="4950129" y="3421083"/>
              <a:ext cx="2160338" cy="87138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87F8CB6F-5775-4B7C-98E6-7BA34103E8B0}"/>
              </a:ext>
            </a:extLst>
          </p:cNvPr>
          <p:cNvSpPr/>
          <p:nvPr/>
        </p:nvSpPr>
        <p:spPr>
          <a:xfrm>
            <a:off x="3301085" y="3435435"/>
            <a:ext cx="1141659" cy="20159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1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02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→ 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8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 </a:t>
            </a:r>
          </a:p>
          <a:p>
            <a:pPr marL="0" lvl="2">
              <a:spcAft>
                <a:spcPts val="600"/>
              </a:spcAft>
            </a:pP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¬(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0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2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800" b="1" baseline="-25000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20</a:t>
            </a:r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54B5316-EAD2-4EF1-A4EC-84059BE93ED9}"/>
              </a:ext>
            </a:extLst>
          </p:cNvPr>
          <p:cNvSpPr/>
          <p:nvPr/>
        </p:nvSpPr>
        <p:spPr>
          <a:xfrm>
            <a:off x="2296678" y="3408938"/>
            <a:ext cx="2063385" cy="19543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>
              <a:spcAft>
                <a:spcPts val="600"/>
              </a:spcAft>
            </a:pP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01</a:t>
            </a:r>
            <a:r>
              <a:rPr lang="en-US" sz="1600" b="1" dirty="0">
                <a:latin typeface="Cambria" panose="02040503050406030204" pitchFamily="18" charset="0"/>
              </a:rPr>
              <a:t> → ( O</a:t>
            </a:r>
            <a:r>
              <a:rPr lang="en-US" sz="1600" b="1" baseline="-25000" dirty="0">
                <a:latin typeface="Cambria" panose="02040503050406030204" pitchFamily="18" charset="0"/>
              </a:rPr>
              <a:t>0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1 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1600" b="1" baseline="30000" dirty="0"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1600" b="1" dirty="0">
                <a:latin typeface="Cambria" panose="02040503050406030204" pitchFamily="18" charset="0"/>
              </a:rPr>
              <a:t>¬( O</a:t>
            </a:r>
            <a:r>
              <a:rPr lang="en-US" sz="1600" b="1" baseline="-25000" dirty="0">
                <a:latin typeface="Cambria" panose="02040503050406030204" pitchFamily="18" charset="0"/>
              </a:rPr>
              <a:t>0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1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10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</a:p>
          <a:p>
            <a:pPr marL="0" lvl="2">
              <a:spcAft>
                <a:spcPts val="600"/>
              </a:spcAft>
            </a:pPr>
            <a:endParaRPr lang="en-US" sz="1600" b="1" dirty="0">
              <a:latin typeface="Cambria" panose="02040503050406030204" pitchFamily="18" charset="0"/>
              <a:sym typeface="Wingdings" panose="05000000000000000000" pitchFamily="2" charset="2"/>
            </a:endParaRPr>
          </a:p>
          <a:p>
            <a:pPr marL="0" lvl="2">
              <a:spcAft>
                <a:spcPts val="600"/>
              </a:spcAft>
            </a:pP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12</a:t>
            </a:r>
            <a:r>
              <a:rPr lang="en-US" sz="1600" b="1" dirty="0">
                <a:latin typeface="Cambria" panose="02040503050406030204" pitchFamily="18" charset="0"/>
              </a:rPr>
              <a:t> → ( O</a:t>
            </a:r>
            <a:r>
              <a:rPr lang="en-US" sz="1600" b="1" baseline="-25000" dirty="0">
                <a:latin typeface="Cambria" panose="02040503050406030204" pitchFamily="18" charset="0"/>
              </a:rPr>
              <a:t>1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2 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∨</a:t>
            </a:r>
            <a:r>
              <a:rPr lang="en-US" sz="1600" b="1" baseline="30000" dirty="0">
                <a:latin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O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21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</a:p>
          <a:p>
            <a:pPr marL="0" lvl="2">
              <a:spcAft>
                <a:spcPts val="600"/>
              </a:spcAft>
            </a:pPr>
            <a:r>
              <a:rPr lang="en-US" sz="1600" b="1" dirty="0">
                <a:latin typeface="Cambria" panose="02040503050406030204" pitchFamily="18" charset="0"/>
              </a:rPr>
              <a:t>¬( O</a:t>
            </a:r>
            <a:r>
              <a:rPr lang="en-US" sz="1600" b="1" baseline="-25000" dirty="0">
                <a:latin typeface="Cambria" panose="02040503050406030204" pitchFamily="18" charset="0"/>
              </a:rPr>
              <a:t>1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2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 ∧ O</a:t>
            </a:r>
            <a:r>
              <a:rPr lang="en-US" sz="1600" b="1" baseline="-25000" dirty="0">
                <a:latin typeface="Cambria" panose="02040503050406030204" pitchFamily="18" charset="0"/>
                <a:sym typeface="Wingdings" panose="05000000000000000000" pitchFamily="2" charset="2"/>
              </a:rPr>
              <a:t>21</a:t>
            </a:r>
            <a:r>
              <a:rPr lang="en-US" sz="1600" b="1" dirty="0">
                <a:latin typeface="Cambria" panose="02040503050406030204" pitchFamily="18" charset="0"/>
                <a:sym typeface="Wingdings" panose="05000000000000000000" pitchFamily="2" charset="2"/>
              </a:rPr>
              <a:t> )</a:t>
            </a:r>
            <a:endParaRPr lang="en-US" sz="1600" b="1" dirty="0">
              <a:latin typeface="Cambria" panose="02040503050406030204" pitchFamily="18" charset="0"/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6271BB8-C6C0-4758-83A5-A2348856E20E}"/>
              </a:ext>
            </a:extLst>
          </p:cNvPr>
          <p:cNvGrpSpPr/>
          <p:nvPr/>
        </p:nvGrpSpPr>
        <p:grpSpPr>
          <a:xfrm>
            <a:off x="571057" y="3920242"/>
            <a:ext cx="1671060" cy="1052302"/>
            <a:chOff x="310540" y="2793621"/>
            <a:chExt cx="1671060" cy="1052302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FDB18D5D-644F-4C3C-B8E0-7A9D00DCBD9E}"/>
                </a:ext>
              </a:extLst>
            </p:cNvPr>
            <p:cNvSpPr txBox="1"/>
            <p:nvPr/>
          </p:nvSpPr>
          <p:spPr>
            <a:xfrm>
              <a:off x="813190" y="2793621"/>
              <a:ext cx="665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u="sng" dirty="0">
                  <a:latin typeface="Helvetica"/>
                  <a:cs typeface="Helvetica"/>
                </a:rPr>
                <a:t>SAT</a:t>
              </a:r>
              <a:endParaRPr lang="en-US" sz="1400" u="sng" dirty="0">
                <a:latin typeface="Helvetica"/>
                <a:cs typeface="Helvetica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6A13C571-AA94-412F-AD6E-798E253FDCB9}"/>
                </a:ext>
              </a:extLst>
            </p:cNvPr>
            <p:cNvSpPr txBox="1"/>
            <p:nvPr/>
          </p:nvSpPr>
          <p:spPr>
            <a:xfrm>
              <a:off x="310540" y="3261148"/>
              <a:ext cx="16710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Resource Constraints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B9550148-DDC8-4A4D-A261-7F44292AF858}"/>
              </a:ext>
            </a:extLst>
          </p:cNvPr>
          <p:cNvGrpSpPr/>
          <p:nvPr/>
        </p:nvGrpSpPr>
        <p:grpSpPr>
          <a:xfrm>
            <a:off x="6963050" y="3916897"/>
            <a:ext cx="1723475" cy="1058992"/>
            <a:chOff x="7058133" y="2786931"/>
            <a:chExt cx="1723475" cy="105899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EC7F15-AE17-4110-95DC-0BCBF609A088}"/>
                </a:ext>
              </a:extLst>
            </p:cNvPr>
            <p:cNvSpPr txBox="1"/>
            <p:nvPr/>
          </p:nvSpPr>
          <p:spPr>
            <a:xfrm>
              <a:off x="7555828" y="2786931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u="sng" dirty="0">
                  <a:latin typeface="Helvetica"/>
                  <a:cs typeface="Helvetica"/>
                </a:rPr>
                <a:t>SDC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CC7CA55-8CF4-471D-BC11-62589FD4B202}"/>
                </a:ext>
              </a:extLst>
            </p:cNvPr>
            <p:cNvSpPr txBox="1"/>
            <p:nvPr/>
          </p:nvSpPr>
          <p:spPr>
            <a:xfrm>
              <a:off x="7058133" y="3261148"/>
              <a:ext cx="17234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Timing Constraints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450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5038"/>
            <a:ext cx="8229600" cy="3026523"/>
          </a:xfrm>
        </p:spPr>
        <p:txBody>
          <a:bodyPr/>
          <a:lstStyle/>
          <a:p>
            <a:r>
              <a:rPr lang="en-US" dirty="0"/>
              <a:t>SAT is a decision problem</a:t>
            </a:r>
          </a:p>
          <a:p>
            <a:pPr lvl="1"/>
            <a:r>
              <a:rPr lang="en-US" dirty="0"/>
              <a:t>How to optimize for latency?</a:t>
            </a:r>
          </a:p>
          <a:p>
            <a:r>
              <a:rPr lang="en-US" dirty="0"/>
              <a:t>Binary search over feasible latency range</a:t>
            </a:r>
          </a:p>
          <a:p>
            <a:pPr lvl="1"/>
            <a:r>
              <a:rPr lang="en-US" dirty="0"/>
              <a:t>Automatically establish “tight” upper and lower bounds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Feasibility to Optimality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803738" y="3956289"/>
            <a:ext cx="740369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58499" y="3963108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Helvetica"/>
                <a:cs typeface="Helvetica"/>
              </a:rPr>
              <a:t>latency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816460" y="3759645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94822" y="3759645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13338" y="3049403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Lower</a:t>
            </a:r>
          </a:p>
          <a:p>
            <a:r>
              <a:rPr lang="en-US" dirty="0">
                <a:latin typeface="Helvetica"/>
                <a:cs typeface="Helvetica"/>
              </a:rPr>
              <a:t>Bound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69064" y="3049403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Upper</a:t>
            </a:r>
          </a:p>
          <a:p>
            <a:r>
              <a:rPr lang="en-US" dirty="0">
                <a:latin typeface="Helvetica"/>
                <a:cs typeface="Helvetica"/>
              </a:rPr>
              <a:t>Bound</a:t>
            </a:r>
          </a:p>
        </p:txBody>
      </p:sp>
      <p:sp>
        <p:nvSpPr>
          <p:cNvPr id="13" name="Freeform: Shape 12"/>
          <p:cNvSpPr/>
          <p:nvPr/>
        </p:nvSpPr>
        <p:spPr bwMode="auto">
          <a:xfrm>
            <a:off x="4284357" y="2904226"/>
            <a:ext cx="2615381" cy="1052064"/>
          </a:xfrm>
          <a:custGeom>
            <a:avLst/>
            <a:gdLst>
              <a:gd name="connsiteX0" fmla="*/ 2615381 w 2615381"/>
              <a:gd name="connsiteY0" fmla="*/ 1060569 h 1090066"/>
              <a:gd name="connsiteX1" fmla="*/ 1966452 w 2615381"/>
              <a:gd name="connsiteY1" fmla="*/ 244492 h 1090066"/>
              <a:gd name="connsiteX2" fmla="*/ 1022555 w 2615381"/>
              <a:gd name="connsiteY2" fmla="*/ 8517 h 1090066"/>
              <a:gd name="connsiteX3" fmla="*/ 334297 w 2615381"/>
              <a:gd name="connsiteY3" fmla="*/ 480466 h 1090066"/>
              <a:gd name="connsiteX4" fmla="*/ 0 w 2615381"/>
              <a:gd name="connsiteY4" fmla="*/ 1090066 h 1090066"/>
              <a:gd name="connsiteX0" fmla="*/ 2615381 w 2615381"/>
              <a:gd name="connsiteY0" fmla="*/ 1069947 h 1099444"/>
              <a:gd name="connsiteX1" fmla="*/ 1966452 w 2615381"/>
              <a:gd name="connsiteY1" fmla="*/ 253870 h 1099444"/>
              <a:gd name="connsiteX2" fmla="*/ 1297858 w 2615381"/>
              <a:gd name="connsiteY2" fmla="*/ 8062 h 1099444"/>
              <a:gd name="connsiteX3" fmla="*/ 334297 w 2615381"/>
              <a:gd name="connsiteY3" fmla="*/ 489844 h 1099444"/>
              <a:gd name="connsiteX4" fmla="*/ 0 w 2615381"/>
              <a:gd name="connsiteY4" fmla="*/ 1099444 h 1099444"/>
              <a:gd name="connsiteX0" fmla="*/ 2615381 w 2615381"/>
              <a:gd name="connsiteY0" fmla="*/ 1062270 h 1091767"/>
              <a:gd name="connsiteX1" fmla="*/ 2163097 w 2615381"/>
              <a:gd name="connsiteY1" fmla="*/ 413341 h 1091767"/>
              <a:gd name="connsiteX2" fmla="*/ 1297858 w 2615381"/>
              <a:gd name="connsiteY2" fmla="*/ 385 h 1091767"/>
              <a:gd name="connsiteX3" fmla="*/ 334297 w 2615381"/>
              <a:gd name="connsiteY3" fmla="*/ 482167 h 1091767"/>
              <a:gd name="connsiteX4" fmla="*/ 0 w 2615381"/>
              <a:gd name="connsiteY4" fmla="*/ 1091767 h 1091767"/>
              <a:gd name="connsiteX0" fmla="*/ 2615381 w 2615381"/>
              <a:gd name="connsiteY0" fmla="*/ 1061894 h 1091391"/>
              <a:gd name="connsiteX1" fmla="*/ 2163097 w 2615381"/>
              <a:gd name="connsiteY1" fmla="*/ 412965 h 1091391"/>
              <a:gd name="connsiteX2" fmla="*/ 1297858 w 2615381"/>
              <a:gd name="connsiteY2" fmla="*/ 9 h 1091391"/>
              <a:gd name="connsiteX3" fmla="*/ 403123 w 2615381"/>
              <a:gd name="connsiteY3" fmla="*/ 403133 h 1091391"/>
              <a:gd name="connsiteX4" fmla="*/ 0 w 2615381"/>
              <a:gd name="connsiteY4" fmla="*/ 1091391 h 1091391"/>
              <a:gd name="connsiteX0" fmla="*/ 2615381 w 2615381"/>
              <a:gd name="connsiteY0" fmla="*/ 1022567 h 1052064"/>
              <a:gd name="connsiteX1" fmla="*/ 2163097 w 2615381"/>
              <a:gd name="connsiteY1" fmla="*/ 373638 h 1052064"/>
              <a:gd name="connsiteX2" fmla="*/ 1307691 w 2615381"/>
              <a:gd name="connsiteY2" fmla="*/ 11 h 1052064"/>
              <a:gd name="connsiteX3" fmla="*/ 403123 w 2615381"/>
              <a:gd name="connsiteY3" fmla="*/ 363806 h 1052064"/>
              <a:gd name="connsiteX4" fmla="*/ 0 w 2615381"/>
              <a:gd name="connsiteY4" fmla="*/ 1052064 h 1052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5381" h="1052064">
                <a:moveTo>
                  <a:pt x="2615381" y="1022567"/>
                </a:moveTo>
                <a:cubicBezTo>
                  <a:pt x="2423652" y="702199"/>
                  <a:pt x="2381045" y="544064"/>
                  <a:pt x="2163097" y="373638"/>
                </a:cubicBezTo>
                <a:cubicBezTo>
                  <a:pt x="1945149" y="203212"/>
                  <a:pt x="1601020" y="1650"/>
                  <a:pt x="1307691" y="11"/>
                </a:cubicBezTo>
                <a:cubicBezTo>
                  <a:pt x="1014362" y="-1628"/>
                  <a:pt x="621071" y="188464"/>
                  <a:pt x="403123" y="363806"/>
                </a:cubicBezTo>
                <a:cubicBezTo>
                  <a:pt x="185175" y="539148"/>
                  <a:pt x="81935" y="837393"/>
                  <a:pt x="0" y="1052064"/>
                </a:cubicBezTo>
              </a:path>
            </a:pathLst>
          </a:custGeom>
          <a:noFill/>
          <a:ln w="28575">
            <a:solidFill>
              <a:srgbClr val="00B050"/>
            </a:solidFill>
            <a:miter lim="800000"/>
            <a:headEnd type="none" w="med" len="med"/>
            <a:tailEnd type="arrow" w="med" len="med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/>
          <p:cNvSpPr/>
          <p:nvPr/>
        </p:nvSpPr>
        <p:spPr bwMode="auto">
          <a:xfrm>
            <a:off x="2809519" y="3138896"/>
            <a:ext cx="1455174" cy="797728"/>
          </a:xfrm>
          <a:custGeom>
            <a:avLst/>
            <a:gdLst>
              <a:gd name="connsiteX0" fmla="*/ 1455174 w 1455174"/>
              <a:gd name="connsiteY0" fmla="*/ 797728 h 797728"/>
              <a:gd name="connsiteX1" fmla="*/ 1140542 w 1455174"/>
              <a:gd name="connsiteY1" fmla="*/ 168464 h 797728"/>
              <a:gd name="connsiteX2" fmla="*/ 766916 w 1455174"/>
              <a:gd name="connsiteY2" fmla="*/ 1315 h 797728"/>
              <a:gd name="connsiteX3" fmla="*/ 294968 w 1455174"/>
              <a:gd name="connsiteY3" fmla="*/ 227457 h 797728"/>
              <a:gd name="connsiteX4" fmla="*/ 0 w 1455174"/>
              <a:gd name="connsiteY4" fmla="*/ 797728 h 797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174" h="797728">
                <a:moveTo>
                  <a:pt x="1455174" y="797728"/>
                </a:moveTo>
                <a:cubicBezTo>
                  <a:pt x="1355213" y="549463"/>
                  <a:pt x="1255252" y="301199"/>
                  <a:pt x="1140542" y="168464"/>
                </a:cubicBezTo>
                <a:cubicBezTo>
                  <a:pt x="1025832" y="35729"/>
                  <a:pt x="907845" y="-8517"/>
                  <a:pt x="766916" y="1315"/>
                </a:cubicBezTo>
                <a:cubicBezTo>
                  <a:pt x="625987" y="11147"/>
                  <a:pt x="422787" y="94722"/>
                  <a:pt x="294968" y="227457"/>
                </a:cubicBezTo>
                <a:cubicBezTo>
                  <a:pt x="167149" y="360192"/>
                  <a:pt x="83574" y="578960"/>
                  <a:pt x="0" y="797728"/>
                </a:cubicBezTo>
              </a:path>
            </a:pathLst>
          </a:custGeom>
          <a:noFill/>
          <a:ln w="28575">
            <a:solidFill>
              <a:srgbClr val="00B050"/>
            </a:solidFill>
            <a:miter lim="800000"/>
            <a:headEnd type="none" w="med" len="med"/>
            <a:tailEnd type="arrow" w="med" len="med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/>
          <p:cNvSpPr/>
          <p:nvPr/>
        </p:nvSpPr>
        <p:spPr bwMode="auto">
          <a:xfrm>
            <a:off x="2888177" y="3434389"/>
            <a:ext cx="875071" cy="502235"/>
          </a:xfrm>
          <a:custGeom>
            <a:avLst/>
            <a:gdLst>
              <a:gd name="connsiteX0" fmla="*/ 0 w 875071"/>
              <a:gd name="connsiteY0" fmla="*/ 502235 h 502235"/>
              <a:gd name="connsiteX1" fmla="*/ 265471 w 875071"/>
              <a:gd name="connsiteY1" fmla="*/ 158106 h 502235"/>
              <a:gd name="connsiteX2" fmla="*/ 550606 w 875071"/>
              <a:gd name="connsiteY2" fmla="*/ 790 h 502235"/>
              <a:gd name="connsiteX3" fmla="*/ 806245 w 875071"/>
              <a:gd name="connsiteY3" fmla="*/ 217100 h 502235"/>
              <a:gd name="connsiteX4" fmla="*/ 875071 w 875071"/>
              <a:gd name="connsiteY4" fmla="*/ 502235 h 502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5071" h="502235">
                <a:moveTo>
                  <a:pt x="0" y="502235"/>
                </a:moveTo>
                <a:cubicBezTo>
                  <a:pt x="86851" y="371957"/>
                  <a:pt x="173703" y="241680"/>
                  <a:pt x="265471" y="158106"/>
                </a:cubicBezTo>
                <a:cubicBezTo>
                  <a:pt x="357239" y="74532"/>
                  <a:pt x="460477" y="-9042"/>
                  <a:pt x="550606" y="790"/>
                </a:cubicBezTo>
                <a:cubicBezTo>
                  <a:pt x="640735" y="10622"/>
                  <a:pt x="752168" y="133526"/>
                  <a:pt x="806245" y="217100"/>
                </a:cubicBezTo>
                <a:cubicBezTo>
                  <a:pt x="860323" y="300674"/>
                  <a:pt x="867697" y="401454"/>
                  <a:pt x="875071" y="502235"/>
                </a:cubicBezTo>
              </a:path>
            </a:pathLst>
          </a:custGeom>
          <a:noFill/>
          <a:ln w="28575">
            <a:solidFill>
              <a:srgbClr val="FF0000"/>
            </a:solidFill>
            <a:miter lim="800000"/>
            <a:headEnd type="none" w="med" len="med"/>
            <a:tailEnd type="arrow" w="med" len="med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53200" y="4228615"/>
            <a:ext cx="26374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SDC</a:t>
            </a:r>
          </a:p>
          <a:p>
            <a:r>
              <a:rPr lang="en-US" altLang="zh-CN" dirty="0">
                <a:latin typeface="Helvetica" charset="0"/>
                <a:ea typeface="Helvetica" charset="0"/>
                <a:cs typeface="Helvetica" charset="0"/>
              </a:rPr>
              <a:t>[Cong &amp; Zhang, </a:t>
            </a:r>
          </a:p>
          <a:p>
            <a:r>
              <a:rPr lang="en-US" altLang="zh-CN" dirty="0">
                <a:latin typeface="Helvetica" charset="0"/>
                <a:ea typeface="Helvetica" charset="0"/>
                <a:cs typeface="Helvetica" charset="0"/>
              </a:rPr>
              <a:t>DAC 2006]</a:t>
            </a:r>
            <a:endParaRPr lang="en-US" b="1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05568" y="4218442"/>
            <a:ext cx="2015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Resource-aware 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Lower Bounding</a:t>
            </a:r>
          </a:p>
          <a:p>
            <a:r>
              <a:rPr lang="en-US" altLang="zh-CN" dirty="0">
                <a:latin typeface="Helvetica" charset="0"/>
                <a:ea typeface="Helvetica" charset="0"/>
                <a:cs typeface="Helvetica" charset="0"/>
              </a:rPr>
              <a:t>[Rim &amp; Jain, TCAD 1997]</a:t>
            </a:r>
            <a:endParaRPr lang="en-US" b="1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71D70B-78D3-4CEC-8D08-508BA92C8A85}"/>
              </a:ext>
            </a:extLst>
          </p:cNvPr>
          <p:cNvSpPr txBox="1"/>
          <p:nvPr/>
        </p:nvSpPr>
        <p:spPr>
          <a:xfrm>
            <a:off x="0" y="5699577"/>
            <a:ext cx="91440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itchFamily="2" charset="2"/>
              </a:rPr>
              <a:t>SDS handles constraints exactly and achieves optimal solution like ILP</a:t>
            </a:r>
            <a:endParaRPr lang="en-US" sz="2000" dirty="0">
              <a:latin typeface="Helvetica" panose="020B0604020202020204" pitchFamily="34" charset="0"/>
              <a:ea typeface="Cambria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82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37A6AF-CDD4-4C4E-8462-9DF928DED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8156B46-F235-4801-A2AF-9A38FC193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40FAF8D-7BDA-4DAC-9AD3-4399B019A537}"/>
              </a:ext>
            </a:extLst>
          </p:cNvPr>
          <p:cNvGrpSpPr>
            <a:grpSpLocks noChangeAspect="1"/>
          </p:cNvGrpSpPr>
          <p:nvPr/>
        </p:nvGrpSpPr>
        <p:grpSpPr>
          <a:xfrm>
            <a:off x="1476610" y="2245219"/>
            <a:ext cx="1964698" cy="1645920"/>
            <a:chOff x="1036481" y="2740634"/>
            <a:chExt cx="2377440" cy="1991691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EDC81698-1604-4FFA-8A7C-4AAFA3954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36481" y="2740634"/>
              <a:ext cx="2377440" cy="1991691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EE7769E-08D5-4418-90B9-3901AA31A0F6}"/>
                </a:ext>
              </a:extLst>
            </p:cNvPr>
            <p:cNvSpPr txBox="1"/>
            <p:nvPr/>
          </p:nvSpPr>
          <p:spPr>
            <a:xfrm>
              <a:off x="1080229" y="3009242"/>
              <a:ext cx="2328101" cy="13407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600" i="1" dirty="0">
                  <a:solidFill>
                    <a:schemeClr val="accent6">
                      <a:lumMod val="75000"/>
                    </a:schemeClr>
                  </a:solidFill>
                  <a:latin typeface="Helvetica"/>
                  <a:cs typeface="Helvetica"/>
                </a:rPr>
                <a:t>SDS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C72C4AB-A013-4D75-A69F-D7D6EDC791D6}"/>
              </a:ext>
            </a:extLst>
          </p:cNvPr>
          <p:cNvSpPr txBox="1"/>
          <p:nvPr/>
        </p:nvSpPr>
        <p:spPr>
          <a:xfrm>
            <a:off x="1592015" y="4019705"/>
            <a:ext cx="17654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Helvetica"/>
                <a:cs typeface="Helvetica"/>
              </a:rPr>
              <a:t>C++</a:t>
            </a:r>
          </a:p>
          <a:p>
            <a:pPr algn="ctr"/>
            <a:r>
              <a:rPr lang="en-US" sz="2000" dirty="0" err="1">
                <a:latin typeface="Helvetica"/>
                <a:cs typeface="Helvetica"/>
              </a:rPr>
              <a:t>Lingeling</a:t>
            </a:r>
            <a:r>
              <a:rPr lang="en-US" sz="2000" dirty="0">
                <a:latin typeface="Helvetica"/>
                <a:cs typeface="Helvetica"/>
              </a:rPr>
              <a:t> SAT</a:t>
            </a:r>
            <a:endParaRPr lang="en-US" sz="1600" dirty="0">
              <a:latin typeface="Helvetica"/>
              <a:cs typeface="Helvetica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CD931-3640-4181-8AB5-D98A211F8C9B}"/>
              </a:ext>
            </a:extLst>
          </p:cNvPr>
          <p:cNvSpPr/>
          <p:nvPr/>
        </p:nvSpPr>
        <p:spPr bwMode="auto">
          <a:xfrm>
            <a:off x="3186182" y="943141"/>
            <a:ext cx="1474076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 Compiler (LLVM)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6F3F21-095A-4C39-9827-6CC39288BE9B}"/>
              </a:ext>
            </a:extLst>
          </p:cNvPr>
          <p:cNvSpPr/>
          <p:nvPr/>
        </p:nvSpPr>
        <p:spPr bwMode="auto">
          <a:xfrm>
            <a:off x="4935938" y="2742700"/>
            <a:ext cx="1324304" cy="646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Scheduling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FB1D9F-3E5B-4D45-8330-129558BC90EC}"/>
              </a:ext>
            </a:extLst>
          </p:cNvPr>
          <p:cNvSpPr/>
          <p:nvPr/>
        </p:nvSpPr>
        <p:spPr bwMode="auto">
          <a:xfrm>
            <a:off x="5102790" y="3626905"/>
            <a:ext cx="990601" cy="646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Binding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E7580F-C24D-4E11-8D3E-86BA7AB6F91D}"/>
              </a:ext>
            </a:extLst>
          </p:cNvPr>
          <p:cNvSpPr/>
          <p:nvPr/>
        </p:nvSpPr>
        <p:spPr bwMode="auto">
          <a:xfrm>
            <a:off x="4925428" y="4511108"/>
            <a:ext cx="1345324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RTL Generation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B5F0456-CFA2-4770-852F-769CC51FBFEE}"/>
              </a:ext>
            </a:extLst>
          </p:cNvPr>
          <p:cNvSpPr txBox="1"/>
          <p:nvPr/>
        </p:nvSpPr>
        <p:spPr>
          <a:xfrm>
            <a:off x="1623603" y="1081640"/>
            <a:ext cx="1300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Helvetica"/>
                <a:cs typeface="Helvetica"/>
              </a:rPr>
              <a:t>C Program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C25E82-C636-4BF0-952A-FB922A693A83}"/>
              </a:ext>
            </a:extLst>
          </p:cNvPr>
          <p:cNvSpPr txBox="1"/>
          <p:nvPr/>
        </p:nvSpPr>
        <p:spPr>
          <a:xfrm>
            <a:off x="4402860" y="5385788"/>
            <a:ext cx="2390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Helvetica"/>
                <a:cs typeface="Helvetica"/>
              </a:rPr>
              <a:t>Synthesizable Verilog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580755-C79F-4BB6-81FF-FE52C5E2DEC3}"/>
              </a:ext>
            </a:extLst>
          </p:cNvPr>
          <p:cNvSpPr/>
          <p:nvPr/>
        </p:nvSpPr>
        <p:spPr bwMode="auto">
          <a:xfrm>
            <a:off x="4935938" y="1858495"/>
            <a:ext cx="1324304" cy="646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Allocation</a:t>
            </a:r>
          </a:p>
        </p:txBody>
      </p:sp>
      <p:sp>
        <p:nvSpPr>
          <p:cNvPr id="2" name="Cylinder 1">
            <a:extLst>
              <a:ext uri="{FF2B5EF4-FFF2-40B4-BE49-F238E27FC236}">
                <a16:creationId xmlns:a16="http://schemas.microsoft.com/office/drawing/2014/main" id="{DBE197BA-C946-41C1-B9DF-149BA1D377AE}"/>
              </a:ext>
            </a:extLst>
          </p:cNvPr>
          <p:cNvSpPr/>
          <p:nvPr/>
        </p:nvSpPr>
        <p:spPr bwMode="auto">
          <a:xfrm>
            <a:off x="6782286" y="1800865"/>
            <a:ext cx="1647907" cy="765488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rtlCol="0" anchor="ctr">
            <a:noAutofit/>
          </a:bodyPr>
          <a:lstStyle/>
          <a:p>
            <a:pPr algn="ct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Target H/W </a:t>
            </a:r>
          </a:p>
          <a:p>
            <a:pPr algn="ctr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Characterization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157D7F-CA55-43A6-8C60-D89D8A0475AE}"/>
              </a:ext>
            </a:extLst>
          </p:cNvPr>
          <p:cNvSpPr txBox="1"/>
          <p:nvPr/>
        </p:nvSpPr>
        <p:spPr>
          <a:xfrm>
            <a:off x="6755542" y="2847731"/>
            <a:ext cx="16097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Helvetica"/>
                <a:cs typeface="Helvetica"/>
              </a:rPr>
              <a:t>User constrains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Helvetica"/>
                <a:cs typeface="Helvetica"/>
              </a:rPr>
              <a:t>Timing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Helvetica"/>
                <a:cs typeface="Helvetica"/>
              </a:rPr>
              <a:t>Resource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793352F-4733-4BBC-BA52-0553F1DB0960}"/>
              </a:ext>
            </a:extLst>
          </p:cNvPr>
          <p:cNvCxnSpPr>
            <a:cxnSpLocks/>
            <a:stCxn id="38" idx="2"/>
            <a:endCxn id="19" idx="0"/>
          </p:cNvCxnSpPr>
          <p:nvPr/>
        </p:nvCxnSpPr>
        <p:spPr>
          <a:xfrm>
            <a:off x="5598090" y="2504825"/>
            <a:ext cx="0" cy="2378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6213F92-0C81-45F4-BA8C-764EF263CFF5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5598090" y="3389030"/>
            <a:ext cx="1" cy="2378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4C5B8AD-68CB-4DE4-953F-8692ED94F45B}"/>
              </a:ext>
            </a:extLst>
          </p:cNvPr>
          <p:cNvCxnSpPr>
            <a:cxnSpLocks/>
            <a:stCxn id="20" idx="2"/>
            <a:endCxn id="21" idx="0"/>
          </p:cNvCxnSpPr>
          <p:nvPr/>
        </p:nvCxnSpPr>
        <p:spPr>
          <a:xfrm flipH="1">
            <a:off x="5598090" y="4273234"/>
            <a:ext cx="1" cy="2378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3B55F20-05C1-4E4F-B62C-1F7065D73A02}"/>
              </a:ext>
            </a:extLst>
          </p:cNvPr>
          <p:cNvCxnSpPr>
            <a:cxnSpLocks/>
            <a:stCxn id="21" idx="2"/>
            <a:endCxn id="34" idx="0"/>
          </p:cNvCxnSpPr>
          <p:nvPr/>
        </p:nvCxnSpPr>
        <p:spPr>
          <a:xfrm>
            <a:off x="5598090" y="5157439"/>
            <a:ext cx="2" cy="2283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24CE874-F2C6-420B-B7A4-61C7D5198730}"/>
              </a:ext>
            </a:extLst>
          </p:cNvPr>
          <p:cNvCxnSpPr>
            <a:cxnSpLocks/>
            <a:stCxn id="2" idx="2"/>
            <a:endCxn id="38" idx="3"/>
          </p:cNvCxnSpPr>
          <p:nvPr/>
        </p:nvCxnSpPr>
        <p:spPr>
          <a:xfrm flipH="1" flipV="1">
            <a:off x="6260242" y="2181660"/>
            <a:ext cx="522044" cy="19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AE74C44-2A78-4F33-B4F5-BEBA01F46BE5}"/>
              </a:ext>
            </a:extLst>
          </p:cNvPr>
          <p:cNvCxnSpPr>
            <a:cxnSpLocks/>
          </p:cNvCxnSpPr>
          <p:nvPr/>
        </p:nvCxnSpPr>
        <p:spPr>
          <a:xfrm flipH="1" flipV="1">
            <a:off x="6270752" y="2353919"/>
            <a:ext cx="884428" cy="5355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7358A9AA-B82D-46E0-BA04-3D1456B4CE2C}"/>
              </a:ext>
            </a:extLst>
          </p:cNvPr>
          <p:cNvCxnSpPr>
            <a:cxnSpLocks/>
            <a:stCxn id="27" idx="3"/>
            <a:endCxn id="18" idx="1"/>
          </p:cNvCxnSpPr>
          <p:nvPr/>
        </p:nvCxnSpPr>
        <p:spPr>
          <a:xfrm>
            <a:off x="2923960" y="1266306"/>
            <a:ext cx="262222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F5F204D7-18D8-443C-8CC1-4539629C5621}"/>
              </a:ext>
            </a:extLst>
          </p:cNvPr>
          <p:cNvSpPr txBox="1"/>
          <p:nvPr/>
        </p:nvSpPr>
        <p:spPr>
          <a:xfrm>
            <a:off x="5598090" y="1124006"/>
            <a:ext cx="1107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Helvetica"/>
                <a:cs typeface="Helvetica"/>
              </a:rPr>
              <a:t>Optimized</a:t>
            </a:r>
          </a:p>
          <a:p>
            <a:pPr algn="ctr"/>
            <a:r>
              <a:rPr lang="en-US" sz="1600" dirty="0">
                <a:latin typeface="Helvetica"/>
                <a:cs typeface="Helvetica"/>
              </a:rPr>
              <a:t>LLVM IR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2D38D3E-DED9-484C-87AB-70276DA2243E}"/>
              </a:ext>
            </a:extLst>
          </p:cNvPr>
          <p:cNvGrpSpPr/>
          <p:nvPr/>
        </p:nvGrpSpPr>
        <p:grpSpPr>
          <a:xfrm>
            <a:off x="5174172" y="4029728"/>
            <a:ext cx="5175888" cy="553176"/>
            <a:chOff x="5174172" y="3275348"/>
            <a:chExt cx="5175888" cy="553176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FE2E97C9-245D-4E23-8F1D-608A313B0F4E}"/>
                </a:ext>
              </a:extLst>
            </p:cNvPr>
            <p:cNvSpPr txBox="1"/>
            <p:nvPr/>
          </p:nvSpPr>
          <p:spPr>
            <a:xfrm>
              <a:off x="5213798" y="3551525"/>
              <a:ext cx="50966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Helvetica"/>
                  <a:cs typeface="Helvetica"/>
                </a:rPr>
                <a:t>http://legup.eecg.utoronto.ca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2F757E7-D431-4D4B-B92F-0ABE93A1C18D}"/>
                </a:ext>
              </a:extLst>
            </p:cNvPr>
            <p:cNvSpPr txBox="1"/>
            <p:nvPr/>
          </p:nvSpPr>
          <p:spPr>
            <a:xfrm>
              <a:off x="5174172" y="3275348"/>
              <a:ext cx="51758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u="sng" dirty="0" err="1">
                  <a:latin typeface="Helvetica"/>
                  <a:cs typeface="Helvetica"/>
                </a:rPr>
                <a:t>LegUp</a:t>
              </a:r>
              <a:r>
                <a:rPr lang="en-US" sz="2000" u="sng" dirty="0">
                  <a:latin typeface="Helvetica"/>
                  <a:cs typeface="Helvetica"/>
                </a:rPr>
                <a:t> HLS Flow</a:t>
              </a:r>
            </a:p>
          </p:txBody>
        </p:sp>
      </p:grpSp>
      <p:cxnSp>
        <p:nvCxnSpPr>
          <p:cNvPr id="71" name="Connector: Curved 70">
            <a:extLst>
              <a:ext uri="{FF2B5EF4-FFF2-40B4-BE49-F238E27FC236}">
                <a16:creationId xmlns:a16="http://schemas.microsoft.com/office/drawing/2014/main" id="{66EA8097-892E-4B35-A978-0A7F25DC5497}"/>
              </a:ext>
            </a:extLst>
          </p:cNvPr>
          <p:cNvCxnSpPr>
            <a:cxnSpLocks/>
            <a:stCxn id="38" idx="2"/>
          </p:cNvCxnSpPr>
          <p:nvPr/>
        </p:nvCxnSpPr>
        <p:spPr>
          <a:xfrm rot="5400000">
            <a:off x="4312365" y="1629148"/>
            <a:ext cx="410049" cy="2161402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ctor: Curved 74">
            <a:extLst>
              <a:ext uri="{FF2B5EF4-FFF2-40B4-BE49-F238E27FC236}">
                <a16:creationId xmlns:a16="http://schemas.microsoft.com/office/drawing/2014/main" id="{F7A6173A-ABFB-42F6-AC51-DC1A3FB6C742}"/>
              </a:ext>
            </a:extLst>
          </p:cNvPr>
          <p:cNvCxnSpPr>
            <a:cxnSpLocks/>
            <a:stCxn id="31" idx="3"/>
            <a:endCxn id="20" idx="0"/>
          </p:cNvCxnSpPr>
          <p:nvPr/>
        </p:nvCxnSpPr>
        <p:spPr>
          <a:xfrm>
            <a:off x="3436688" y="3021193"/>
            <a:ext cx="2161403" cy="605712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710F3F-E45C-4F6B-921B-723659262AF5}"/>
              </a:ext>
            </a:extLst>
          </p:cNvPr>
          <p:cNvSpPr txBox="1"/>
          <p:nvPr/>
        </p:nvSpPr>
        <p:spPr>
          <a:xfrm>
            <a:off x="3368601" y="2392979"/>
            <a:ext cx="1481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Helvetica"/>
                <a:cs typeface="Helvetica"/>
              </a:rPr>
              <a:t>Constraints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2138A7D-9207-4F09-AECA-CE60D45A0A9B}"/>
              </a:ext>
            </a:extLst>
          </p:cNvPr>
          <p:cNvSpPr txBox="1"/>
          <p:nvPr/>
        </p:nvSpPr>
        <p:spPr>
          <a:xfrm>
            <a:off x="3349390" y="3070242"/>
            <a:ext cx="1255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Helvetica"/>
                <a:cs typeface="Helvetica"/>
              </a:rPr>
              <a:t>Schedule</a:t>
            </a:r>
            <a:endParaRPr lang="en-US" dirty="0">
              <a:latin typeface="Helvetica"/>
              <a:cs typeface="Helvetica"/>
            </a:endParaRPr>
          </a:p>
        </p:txBody>
      </p: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D6330D6E-9758-435A-9847-DBD9B97B73C1}"/>
              </a:ext>
            </a:extLst>
          </p:cNvPr>
          <p:cNvCxnSpPr>
            <a:stCxn id="18" idx="3"/>
            <a:endCxn id="38" idx="0"/>
          </p:cNvCxnSpPr>
          <p:nvPr/>
        </p:nvCxnSpPr>
        <p:spPr>
          <a:xfrm>
            <a:off x="4660258" y="1266307"/>
            <a:ext cx="937832" cy="59218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79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19" grpId="1" animBg="1"/>
      <p:bldP spid="20" grpId="0" animBg="1"/>
      <p:bldP spid="21" grpId="0" animBg="1"/>
      <p:bldP spid="27" grpId="0"/>
      <p:bldP spid="34" grpId="0"/>
      <p:bldP spid="38" grpId="0" animBg="1"/>
      <p:bldP spid="2" grpId="0" animBg="1"/>
      <p:bldP spid="7" grpId="0"/>
      <p:bldP spid="65" grpId="0"/>
      <p:bldP spid="40" grpId="0"/>
      <p:bldP spid="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356306-CE6C-4410-8190-9A436181F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Dataflow benchmarks</a:t>
            </a:r>
          </a:p>
          <a:p>
            <a:pPr lvl="1"/>
            <a:r>
              <a:rPr lang="en-US" dirty="0"/>
              <a:t>Contain a large portion of resource-constrained operations</a:t>
            </a:r>
          </a:p>
          <a:p>
            <a:pPr lvl="1"/>
            <a:r>
              <a:rPr lang="en-US" dirty="0"/>
              <a:t>Stress-test scheduler’s resource handling capability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C890F2-EBD9-40D9-9AB1-F25466AF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8CDEF9-E8B1-40BA-9B70-D94EBCF6E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of Results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20B8406C-1BEB-4650-9C03-028F9CAFEE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756423"/>
              </p:ext>
            </p:extLst>
          </p:nvPr>
        </p:nvGraphicFramePr>
        <p:xfrm>
          <a:off x="1005364" y="2674006"/>
          <a:ext cx="7133273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980">
                  <a:extLst>
                    <a:ext uri="{9D8B030D-6E8A-4147-A177-3AD203B41FA5}">
                      <a16:colId xmlns:a16="http://schemas.microsoft.com/office/drawing/2014/main" val="1231646445"/>
                    </a:ext>
                  </a:extLst>
                </a:gridCol>
                <a:gridCol w="817880">
                  <a:extLst>
                    <a:ext uri="{9D8B030D-6E8A-4147-A177-3AD203B41FA5}">
                      <a16:colId xmlns:a16="http://schemas.microsoft.com/office/drawing/2014/main" val="2028533972"/>
                    </a:ext>
                  </a:extLst>
                </a:gridCol>
                <a:gridCol w="1643380">
                  <a:extLst>
                    <a:ext uri="{9D8B030D-6E8A-4147-A177-3AD203B41FA5}">
                      <a16:colId xmlns:a16="http://schemas.microsoft.com/office/drawing/2014/main" val="857663024"/>
                    </a:ext>
                  </a:extLst>
                </a:gridCol>
                <a:gridCol w="1524953">
                  <a:extLst>
                    <a:ext uri="{9D8B030D-6E8A-4147-A177-3AD203B41FA5}">
                      <a16:colId xmlns:a16="http://schemas.microsoft.com/office/drawing/2014/main" val="3323049688"/>
                    </a:ext>
                  </a:extLst>
                </a:gridCol>
                <a:gridCol w="1656080">
                  <a:extLst>
                    <a:ext uri="{9D8B030D-6E8A-4147-A177-3AD203B41FA5}">
                      <a16:colId xmlns:a16="http://schemas.microsoft.com/office/drawing/2014/main" val="4109201060"/>
                    </a:ext>
                  </a:extLst>
                </a:gridCol>
              </a:tblGrid>
              <a:tr h="33893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Benchmark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#Ops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SDS Latency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ILP Latency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SDC Latency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584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ARAI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44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904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PR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6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WANG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294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LEE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23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MCM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067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DIR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7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HONDA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340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CHEM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349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Timeout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406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U5ML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857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261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261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264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499766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AA0E6B26-D606-4B46-90D8-2A3D26C94CB5}"/>
              </a:ext>
            </a:extLst>
          </p:cNvPr>
          <p:cNvSpPr/>
          <p:nvPr/>
        </p:nvSpPr>
        <p:spPr>
          <a:xfrm>
            <a:off x="0" y="2252017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Helvetica"/>
                <a:cs typeface="Helvetica"/>
              </a:rPr>
              <a:t>Resource Constraints: 2 multipliers and 2 memory ports. Latency in cycles.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C3C95D-7EAB-4FFD-A272-312E30B18BB4}"/>
              </a:ext>
            </a:extLst>
          </p:cNvPr>
          <p:cNvSpPr txBox="1"/>
          <p:nvPr/>
        </p:nvSpPr>
        <p:spPr>
          <a:xfrm>
            <a:off x="824790" y="6384432"/>
            <a:ext cx="74944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/>
                <a:cs typeface="Helvetica"/>
              </a:rPr>
              <a:t>Timeout after 300 seconds.</a:t>
            </a:r>
          </a:p>
        </p:txBody>
      </p:sp>
    </p:spTree>
    <p:extLst>
      <p:ext uri="{BB962C8B-B14F-4D97-AF65-F5344CB8AC3E}">
        <p14:creationId xmlns:p14="http://schemas.microsoft.com/office/powerpoint/2010/main" val="3874810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High-Level Synthesis (HLS)</a:t>
            </a:r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EEE91E-0B9E-4666-9F64-65A0507CE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2286"/>
            <a:ext cx="8229600" cy="4525963"/>
          </a:xfrm>
        </p:spPr>
        <p:txBody>
          <a:bodyPr/>
          <a:lstStyle/>
          <a:p>
            <a:r>
              <a:rPr lang="en-US" dirty="0"/>
              <a:t>Promising tool to reduce the development time for FPGA-targeted hardware designs</a:t>
            </a:r>
          </a:p>
          <a:p>
            <a:pPr lvl="1"/>
            <a:r>
              <a:rPr lang="en-US" dirty="0"/>
              <a:t>Raises the level of design abstraction from hardware to software</a:t>
            </a:r>
          </a:p>
          <a:p>
            <a:pPr lvl="1"/>
            <a:r>
              <a:rPr lang="en-US" dirty="0"/>
              <a:t>Tackles increased design complexity and stringent design constraints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F94EBF-C211-4D00-A6AD-0B3D994732F5}"/>
              </a:ext>
            </a:extLst>
          </p:cNvPr>
          <p:cNvSpPr txBox="1"/>
          <p:nvPr/>
        </p:nvSpPr>
        <p:spPr>
          <a:xfrm>
            <a:off x="406576" y="5352146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Helvetica"/>
                <a:cs typeface="Helvetica"/>
              </a:rPr>
              <a:t>Untimed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86B22E3C-B327-49B4-97E6-EF1DD411F146}"/>
              </a:ext>
            </a:extLst>
          </p:cNvPr>
          <p:cNvSpPr txBox="1"/>
          <p:nvPr/>
        </p:nvSpPr>
        <p:spPr>
          <a:xfrm>
            <a:off x="7963864" y="5349437"/>
            <a:ext cx="88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Helvetica"/>
                <a:cs typeface="Helvetica"/>
              </a:rPr>
              <a:t>Timed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61B91E1-2E0C-4703-A6BF-C213D6D2E146}"/>
              </a:ext>
            </a:extLst>
          </p:cNvPr>
          <p:cNvCxnSpPr>
            <a:cxnSpLocks/>
          </p:cNvCxnSpPr>
          <p:nvPr/>
        </p:nvCxnSpPr>
        <p:spPr>
          <a:xfrm>
            <a:off x="444674" y="4737596"/>
            <a:ext cx="8419304" cy="0"/>
          </a:xfrm>
          <a:prstGeom prst="line">
            <a:avLst/>
          </a:prstGeom>
          <a:ln>
            <a:solidFill>
              <a:srgbClr val="F16039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9" name="TextBox 208">
            <a:extLst>
              <a:ext uri="{FF2B5EF4-FFF2-40B4-BE49-F238E27FC236}">
                <a16:creationId xmlns:a16="http://schemas.microsoft.com/office/drawing/2014/main" id="{A35157DF-B09A-439B-9DB3-F4A777A5A436}"/>
              </a:ext>
            </a:extLst>
          </p:cNvPr>
          <p:cNvSpPr txBox="1"/>
          <p:nvPr/>
        </p:nvSpPr>
        <p:spPr>
          <a:xfrm>
            <a:off x="415675" y="4691592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High-level </a:t>
            </a:r>
          </a:p>
          <a:p>
            <a:r>
              <a:rPr lang="en-US" dirty="0">
                <a:latin typeface="Helvetica"/>
                <a:cs typeface="Helvetica"/>
              </a:rPr>
              <a:t>Software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417E08EA-E8CC-4F58-B0EE-596C1EFEDA84}"/>
              </a:ext>
            </a:extLst>
          </p:cNvPr>
          <p:cNvSpPr txBox="1"/>
          <p:nvPr/>
        </p:nvSpPr>
        <p:spPr>
          <a:xfrm>
            <a:off x="7152955" y="4691012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Cycle-accurate</a:t>
            </a:r>
          </a:p>
          <a:p>
            <a:pPr algn="r"/>
            <a:r>
              <a:rPr lang="en-US" dirty="0">
                <a:latin typeface="Helvetica"/>
                <a:cs typeface="Helvetica"/>
              </a:rPr>
              <a:t>Hardware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8815DF-8B99-41E5-BA3E-FBDF35E53E64}"/>
              </a:ext>
            </a:extLst>
          </p:cNvPr>
          <p:cNvSpPr/>
          <p:nvPr/>
        </p:nvSpPr>
        <p:spPr bwMode="auto">
          <a:xfrm>
            <a:off x="1506728" y="3307954"/>
            <a:ext cx="1474076" cy="64633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Software Compilation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55FC89B2-005A-4340-95EF-506504D0F945}"/>
              </a:ext>
            </a:extLst>
          </p:cNvPr>
          <p:cNvSpPr/>
          <p:nvPr/>
        </p:nvSpPr>
        <p:spPr bwMode="auto">
          <a:xfrm>
            <a:off x="3368702" y="3307954"/>
            <a:ext cx="1324304" cy="64633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Scheduling</a:t>
            </a: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338B7D93-4969-4D15-B6C1-C2443F5E8457}"/>
              </a:ext>
            </a:extLst>
          </p:cNvPr>
          <p:cNvSpPr/>
          <p:nvPr/>
        </p:nvSpPr>
        <p:spPr bwMode="auto">
          <a:xfrm>
            <a:off x="5080904" y="3307955"/>
            <a:ext cx="990601" cy="64632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Binding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571D5709-B8EB-411F-B5ED-894B66549BA0}"/>
              </a:ext>
            </a:extLst>
          </p:cNvPr>
          <p:cNvSpPr/>
          <p:nvPr/>
        </p:nvSpPr>
        <p:spPr bwMode="auto">
          <a:xfrm>
            <a:off x="6459400" y="3307954"/>
            <a:ext cx="1345324" cy="64633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RTL Generation</a:t>
            </a:r>
          </a:p>
        </p:txBody>
      </p:sp>
      <p:sp>
        <p:nvSpPr>
          <p:cNvPr id="9" name="Flowchart: Multidocument 8">
            <a:extLst>
              <a:ext uri="{FF2B5EF4-FFF2-40B4-BE49-F238E27FC236}">
                <a16:creationId xmlns:a16="http://schemas.microsoft.com/office/drawing/2014/main" id="{7C82D72A-B45F-4C97-B51C-347D5C0C4F0B}"/>
              </a:ext>
            </a:extLst>
          </p:cNvPr>
          <p:cNvSpPr/>
          <p:nvPr/>
        </p:nvSpPr>
        <p:spPr bwMode="auto">
          <a:xfrm>
            <a:off x="561781" y="3307952"/>
            <a:ext cx="557049" cy="646334"/>
          </a:xfrm>
          <a:prstGeom prst="flowChartMultidocumen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68CE4B2-A22D-4B60-A174-AFA8DCEBC6F4}"/>
              </a:ext>
            </a:extLst>
          </p:cNvPr>
          <p:cNvSpPr/>
          <p:nvPr/>
        </p:nvSpPr>
        <p:spPr bwMode="auto">
          <a:xfrm>
            <a:off x="1186655" y="3487916"/>
            <a:ext cx="252248" cy="28640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03" name="Arrow: Right 202">
            <a:extLst>
              <a:ext uri="{FF2B5EF4-FFF2-40B4-BE49-F238E27FC236}">
                <a16:creationId xmlns:a16="http://schemas.microsoft.com/office/drawing/2014/main" id="{ABECD682-BA9E-4F35-BA53-86464461B18C}"/>
              </a:ext>
            </a:extLst>
          </p:cNvPr>
          <p:cNvSpPr/>
          <p:nvPr/>
        </p:nvSpPr>
        <p:spPr bwMode="auto">
          <a:xfrm>
            <a:off x="3048629" y="3487916"/>
            <a:ext cx="252248" cy="28640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04" name="Arrow: Right 203">
            <a:extLst>
              <a:ext uri="{FF2B5EF4-FFF2-40B4-BE49-F238E27FC236}">
                <a16:creationId xmlns:a16="http://schemas.microsoft.com/office/drawing/2014/main" id="{35A8290B-7967-417F-9614-AA2FAFC9CC08}"/>
              </a:ext>
            </a:extLst>
          </p:cNvPr>
          <p:cNvSpPr/>
          <p:nvPr/>
        </p:nvSpPr>
        <p:spPr bwMode="auto">
          <a:xfrm>
            <a:off x="4760831" y="3487916"/>
            <a:ext cx="252248" cy="28640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05" name="Arrow: Right 204">
            <a:extLst>
              <a:ext uri="{FF2B5EF4-FFF2-40B4-BE49-F238E27FC236}">
                <a16:creationId xmlns:a16="http://schemas.microsoft.com/office/drawing/2014/main" id="{1A8B111A-395E-467A-A48F-908454BA99DD}"/>
              </a:ext>
            </a:extLst>
          </p:cNvPr>
          <p:cNvSpPr/>
          <p:nvPr/>
        </p:nvSpPr>
        <p:spPr bwMode="auto">
          <a:xfrm>
            <a:off x="6139330" y="3487916"/>
            <a:ext cx="252248" cy="28640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BA6040-FC00-47AE-9607-25F084D9D4F4}"/>
              </a:ext>
            </a:extLst>
          </p:cNvPr>
          <p:cNvSpPr txBox="1"/>
          <p:nvPr/>
        </p:nvSpPr>
        <p:spPr>
          <a:xfrm>
            <a:off x="330466" y="3954286"/>
            <a:ext cx="1016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/>
                <a:cs typeface="Helvetica"/>
              </a:rPr>
              <a:t>C/C++/</a:t>
            </a:r>
          </a:p>
          <a:p>
            <a:pPr algn="ctr"/>
            <a:r>
              <a:rPr lang="en-US" sz="1600" dirty="0" err="1">
                <a:latin typeface="Helvetica"/>
                <a:cs typeface="Helvetica"/>
              </a:rPr>
              <a:t>SystemC</a:t>
            </a:r>
            <a:endParaRPr lang="en-US" sz="1600" dirty="0">
              <a:latin typeface="Helvetica"/>
              <a:cs typeface="Helvetica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5A887166-9DB7-4AE2-8E7B-07EE5C620199}"/>
              </a:ext>
            </a:extLst>
          </p:cNvPr>
          <p:cNvSpPr/>
          <p:nvPr/>
        </p:nvSpPr>
        <p:spPr bwMode="auto">
          <a:xfrm>
            <a:off x="3368698" y="3318153"/>
            <a:ext cx="1324307" cy="636121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819A7424-FDA9-46B4-B95C-CB10DAA9827D}"/>
              </a:ext>
            </a:extLst>
          </p:cNvPr>
          <p:cNvSpPr txBox="1"/>
          <p:nvPr/>
        </p:nvSpPr>
        <p:spPr>
          <a:xfrm>
            <a:off x="2346735" y="4112165"/>
            <a:ext cx="3078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Helvetica"/>
                <a:cs typeface="Helvetica"/>
              </a:rPr>
              <a:t>Adding timing information</a:t>
            </a:r>
          </a:p>
        </p:txBody>
      </p:sp>
      <p:sp>
        <p:nvSpPr>
          <p:cNvPr id="23" name="Flowchart: Multidocument 22">
            <a:extLst>
              <a:ext uri="{FF2B5EF4-FFF2-40B4-BE49-F238E27FC236}">
                <a16:creationId xmlns:a16="http://schemas.microsoft.com/office/drawing/2014/main" id="{83FC58CC-D2F1-48D6-A777-EBA900E51610}"/>
              </a:ext>
            </a:extLst>
          </p:cNvPr>
          <p:cNvSpPr/>
          <p:nvPr/>
        </p:nvSpPr>
        <p:spPr bwMode="auto">
          <a:xfrm>
            <a:off x="8156768" y="3302153"/>
            <a:ext cx="557049" cy="646334"/>
          </a:xfrm>
          <a:prstGeom prst="flowChartMultidocumen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4D4DB53-F2A2-49C9-B520-0D5C87EC5E2F}"/>
              </a:ext>
            </a:extLst>
          </p:cNvPr>
          <p:cNvSpPr txBox="1"/>
          <p:nvPr/>
        </p:nvSpPr>
        <p:spPr>
          <a:xfrm>
            <a:off x="8000057" y="3948487"/>
            <a:ext cx="867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/>
                <a:cs typeface="Helvetica"/>
              </a:rPr>
              <a:t>Verilog/</a:t>
            </a:r>
          </a:p>
          <a:p>
            <a:pPr algn="ctr"/>
            <a:r>
              <a:rPr lang="en-US" sz="1600" dirty="0">
                <a:latin typeface="Helvetica"/>
                <a:cs typeface="Helvetica"/>
              </a:rPr>
              <a:t>VHDL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F80ED6E3-D770-486E-96AC-474E211B4EBA}"/>
              </a:ext>
            </a:extLst>
          </p:cNvPr>
          <p:cNvSpPr/>
          <p:nvPr/>
        </p:nvSpPr>
        <p:spPr bwMode="auto">
          <a:xfrm>
            <a:off x="7854622" y="3482116"/>
            <a:ext cx="252248" cy="28640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8" grpId="0"/>
      <p:bldP spid="209" grpId="0"/>
      <p:bldP spid="210" grpId="0"/>
      <p:bldP spid="216" grpId="0" animBg="1"/>
      <p:bldP spid="2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Results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6886898"/>
              </p:ext>
            </p:extLst>
          </p:nvPr>
        </p:nvGraphicFramePr>
        <p:xfrm>
          <a:off x="824790" y="1748603"/>
          <a:ext cx="7494421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980">
                  <a:extLst>
                    <a:ext uri="{9D8B030D-6E8A-4147-A177-3AD203B41FA5}">
                      <a16:colId xmlns:a16="http://schemas.microsoft.com/office/drawing/2014/main" val="1231646445"/>
                    </a:ext>
                  </a:extLst>
                </a:gridCol>
                <a:gridCol w="1643380">
                  <a:extLst>
                    <a:ext uri="{9D8B030D-6E8A-4147-A177-3AD203B41FA5}">
                      <a16:colId xmlns:a16="http://schemas.microsoft.com/office/drawing/2014/main" val="3323049688"/>
                    </a:ext>
                  </a:extLst>
                </a:gridCol>
                <a:gridCol w="1478280">
                  <a:extLst>
                    <a:ext uri="{9D8B030D-6E8A-4147-A177-3AD203B41FA5}">
                      <a16:colId xmlns:a16="http://schemas.microsoft.com/office/drawing/2014/main" val="33627917"/>
                    </a:ext>
                  </a:extLst>
                </a:gridCol>
                <a:gridCol w="1526078">
                  <a:extLst>
                    <a:ext uri="{9D8B030D-6E8A-4147-A177-3AD203B41FA5}">
                      <a16:colId xmlns:a16="http://schemas.microsoft.com/office/drawing/2014/main" val="1009537669"/>
                    </a:ext>
                  </a:extLst>
                </a:gridCol>
                <a:gridCol w="1355703">
                  <a:extLst>
                    <a:ext uri="{9D8B030D-6E8A-4147-A177-3AD203B41FA5}">
                      <a16:colId xmlns:a16="http://schemas.microsoft.com/office/drawing/2014/main" val="333649537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Benchmark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#</a:t>
                      </a:r>
                      <a:r>
                        <a:rPr lang="en-US" baseline="0" dirty="0">
                          <a:latin typeface="Helvetica" panose="020B0504020202030204" pitchFamily="34" charset="0"/>
                        </a:rPr>
                        <a:t> Operations</a:t>
                      </a:r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SDS </a:t>
                      </a:r>
                    </a:p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Scheduling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Default ILP Scheduling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5848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  <a:latin typeface="Helvetica" panose="020B0504020202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CPLEX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CBC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9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ARAI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44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1.18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904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PR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0.86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3.70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66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WANG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54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0.86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12.2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294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LEE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0.26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2.88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23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MCM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74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0.34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6.19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24.6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067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DIR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1.51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11.5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7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HONDA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105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0.02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9.06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340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CHEM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349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1.42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  <a:latin typeface="Helvetica" panose="020B0504020202030204" pitchFamily="34" charset="0"/>
                        </a:rPr>
                        <a:t>TO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  <a:latin typeface="Helvetica" panose="020B0504020202030204" pitchFamily="34" charset="0"/>
                        </a:rPr>
                        <a:t>TO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406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U5ML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857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20.8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TO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4997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4790" y="1040788"/>
            <a:ext cx="7494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Helvetica"/>
                <a:cs typeface="Helvetica"/>
              </a:rPr>
              <a:t>Resource Constraints: 2 multipliers and 2 memory ports.</a:t>
            </a:r>
          </a:p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Helvetica"/>
                <a:cs typeface="Helvetica"/>
              </a:rPr>
              <a:t>Runtimes in seconds.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4790" y="5884201"/>
            <a:ext cx="74944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Helvetica"/>
                <a:cs typeface="Helvetica"/>
              </a:rPr>
              <a:t>Timeout after 300 seconds.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574196"/>
              </p:ext>
            </p:extLst>
          </p:nvPr>
        </p:nvGraphicFramePr>
        <p:xfrm>
          <a:off x="5436184" y="2494076"/>
          <a:ext cx="1527324" cy="3337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27324">
                  <a:extLst>
                    <a:ext uri="{9D8B030D-6E8A-4147-A177-3AD203B41FA5}">
                      <a16:colId xmlns:a16="http://schemas.microsoft.com/office/drawing/2014/main" val="8224123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368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86x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198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86x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082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26x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926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18x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935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151x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859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453x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694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  <a:latin typeface="Helvetica" panose="020B0504020202030204" pitchFamily="34" charset="0"/>
                        </a:rPr>
                        <a:t>Timeout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932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2080x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65994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706646"/>
              </p:ext>
            </p:extLst>
          </p:nvPr>
        </p:nvGraphicFramePr>
        <p:xfrm>
          <a:off x="6963508" y="2494076"/>
          <a:ext cx="1355701" cy="333377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55701">
                  <a:extLst>
                    <a:ext uri="{9D8B030D-6E8A-4147-A177-3AD203B41FA5}">
                      <a16:colId xmlns:a16="http://schemas.microsoft.com/office/drawing/2014/main" val="893204623"/>
                    </a:ext>
                  </a:extLst>
                </a:gridCol>
              </a:tblGrid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118x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10891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370x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212509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1220x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312501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288x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468022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72x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72429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1150x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098489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5200x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967747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  <a:latin typeface="Helvetica" panose="020B0504020202030204" pitchFamily="34" charset="0"/>
                        </a:rPr>
                        <a:t>Timeout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435093"/>
                  </a:ext>
                </a:extLst>
              </a:tr>
              <a:tr h="37041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  <a:latin typeface="Helvetica" panose="020B0504020202030204" pitchFamily="34" charset="0"/>
                        </a:rPr>
                        <a:t>Timeout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67003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436184" y="1749887"/>
            <a:ext cx="2883025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 panose="020B0504020202030204" pitchFamily="34" charset="0"/>
              </a:rPr>
              <a:t>SDS Speedup over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8453A1-5F86-4F3C-AB98-B40AD2049E25}"/>
              </a:ext>
            </a:extLst>
          </p:cNvPr>
          <p:cNvSpPr/>
          <p:nvPr/>
        </p:nvSpPr>
        <p:spPr bwMode="auto">
          <a:xfrm>
            <a:off x="824790" y="5103284"/>
            <a:ext cx="7494421" cy="369332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1DBA1-27C5-4337-8D1D-B73D1AFAB85C}"/>
              </a:ext>
            </a:extLst>
          </p:cNvPr>
          <p:cNvSpPr/>
          <p:nvPr/>
        </p:nvSpPr>
        <p:spPr bwMode="auto">
          <a:xfrm>
            <a:off x="824788" y="5467167"/>
            <a:ext cx="7494421" cy="369332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3" grpId="1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solver remains scalable for more resources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Results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1086763"/>
              </p:ext>
            </p:extLst>
          </p:nvPr>
        </p:nvGraphicFramePr>
        <p:xfrm>
          <a:off x="597228" y="1815181"/>
          <a:ext cx="7949544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980">
                  <a:extLst>
                    <a:ext uri="{9D8B030D-6E8A-4147-A177-3AD203B41FA5}">
                      <a16:colId xmlns:a16="http://schemas.microsoft.com/office/drawing/2014/main" val="1231646445"/>
                    </a:ext>
                  </a:extLst>
                </a:gridCol>
                <a:gridCol w="1643380">
                  <a:extLst>
                    <a:ext uri="{9D8B030D-6E8A-4147-A177-3AD203B41FA5}">
                      <a16:colId xmlns:a16="http://schemas.microsoft.com/office/drawing/2014/main" val="3323049688"/>
                    </a:ext>
                  </a:extLst>
                </a:gridCol>
                <a:gridCol w="883264">
                  <a:extLst>
                    <a:ext uri="{9D8B030D-6E8A-4147-A177-3AD203B41FA5}">
                      <a16:colId xmlns:a16="http://schemas.microsoft.com/office/drawing/2014/main" val="33627917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3936482633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1009537669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1415466058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333649537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Benchmark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#</a:t>
                      </a:r>
                      <a:r>
                        <a:rPr lang="en-US" baseline="0" dirty="0">
                          <a:latin typeface="Helvetica" panose="020B0504020202030204" pitchFamily="34" charset="0"/>
                        </a:rPr>
                        <a:t> Operations</a:t>
                      </a:r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latin typeface="Helvetica" panose="020B0504020202030204" pitchFamily="34" charset="0"/>
                        </a:rPr>
                        <a:t>SDS Scheduling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5848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1 </a:t>
                      </a:r>
                      <a:r>
                        <a:rPr lang="en-US" b="0" dirty="0" err="1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mult</a:t>
                      </a:r>
                      <a:endParaRPr lang="en-US" b="0" dirty="0">
                        <a:solidFill>
                          <a:schemeClr val="bg1"/>
                        </a:solidFill>
                        <a:latin typeface="Helvetica" panose="020B0504020202030204" pitchFamily="34" charset="0"/>
                      </a:endParaRPr>
                    </a:p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1</a:t>
                      </a:r>
                      <a:r>
                        <a:rPr lang="en-US" b="0" baseline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2 </a:t>
                      </a:r>
                      <a:r>
                        <a:rPr lang="en-US" b="0" dirty="0" err="1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mults</a:t>
                      </a:r>
                      <a:endParaRPr lang="en-US" b="0" dirty="0">
                        <a:solidFill>
                          <a:schemeClr val="bg1"/>
                        </a:solidFill>
                        <a:latin typeface="Helvetica" panose="020B0504020202030204" pitchFamily="34" charset="0"/>
                      </a:endParaRPr>
                    </a:p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2</a:t>
                      </a:r>
                      <a:r>
                        <a:rPr lang="en-US" b="0" baseline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ports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3 </a:t>
                      </a:r>
                      <a:r>
                        <a:rPr lang="en-US" b="0" dirty="0" err="1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mults</a:t>
                      </a:r>
                      <a:endParaRPr lang="en-US" b="0" dirty="0">
                        <a:solidFill>
                          <a:schemeClr val="bg1"/>
                        </a:solidFill>
                        <a:latin typeface="Helvetica" panose="020B0504020202030204" pitchFamily="34" charset="0"/>
                      </a:endParaRPr>
                    </a:p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3</a:t>
                      </a:r>
                      <a:r>
                        <a:rPr lang="en-US" b="0" baseline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ports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4 </a:t>
                      </a:r>
                      <a:r>
                        <a:rPr lang="en-US" b="0" dirty="0" err="1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mults</a:t>
                      </a:r>
                      <a:endParaRPr lang="en-US" b="0" dirty="0">
                        <a:solidFill>
                          <a:schemeClr val="bg1"/>
                        </a:solidFill>
                        <a:latin typeface="Helvetica" panose="020B0504020202030204" pitchFamily="34" charset="0"/>
                      </a:endParaRPr>
                    </a:p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4</a:t>
                      </a:r>
                      <a:r>
                        <a:rPr lang="en-US" b="0" baseline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ports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6 </a:t>
                      </a:r>
                      <a:r>
                        <a:rPr lang="en-US" b="0" dirty="0" err="1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mults</a:t>
                      </a:r>
                      <a:endParaRPr lang="en-US" b="0" dirty="0">
                        <a:solidFill>
                          <a:schemeClr val="bg1"/>
                        </a:solidFill>
                        <a:latin typeface="Helvetica" panose="020B0504020202030204" pitchFamily="34" charset="0"/>
                      </a:endParaRPr>
                    </a:p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6</a:t>
                      </a:r>
                      <a:r>
                        <a:rPr lang="en-US" b="0" baseline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 </a:t>
                      </a:r>
                      <a:r>
                        <a:rPr lang="en-US" b="0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ports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9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ARAI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44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904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PR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0.02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66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WANG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54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294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LEE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58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23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MCM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74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0.34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0.13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067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DIR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76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7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HONDA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105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0.03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0.24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340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CHEM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349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1.49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  <a:latin typeface="Helvetica" panose="020B0504020202030204" pitchFamily="34" charset="0"/>
                        </a:rPr>
                        <a:t>1.42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1.10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2.92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4.33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406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U5ML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857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0.01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49976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143550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Helvetica"/>
                <a:cs typeface="Helvetica"/>
              </a:rPr>
              <a:t>Runtimes in seconds.</a:t>
            </a:r>
          </a:p>
        </p:txBody>
      </p:sp>
    </p:spTree>
    <p:extLst>
      <p:ext uri="{BB962C8B-B14F-4D97-AF65-F5344CB8AC3E}">
        <p14:creationId xmlns:p14="http://schemas.microsoft.com/office/powerpoint/2010/main" val="2819324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16D5B4-A3FC-4296-AD7D-2D90882CD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CHStone</a:t>
            </a:r>
            <a:r>
              <a:rPr lang="en-US" dirty="0"/>
              <a:t> benchmarks</a:t>
            </a:r>
          </a:p>
          <a:p>
            <a:pPr lvl="1"/>
            <a:r>
              <a:rPr lang="en-US" dirty="0"/>
              <a:t>Target Intel Cyclone V FPGA at 10ns</a:t>
            </a:r>
          </a:p>
          <a:p>
            <a:pPr lvl="1"/>
            <a:r>
              <a:rPr lang="en-US" dirty="0"/>
              <a:t>Both SDC and SDS can schedule within 50ms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B804AD-D098-446D-8410-EC46F114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C4CC23-1AEF-404F-BF53-70A22D888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Results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B2FB0F7C-EDB3-4288-B8F1-4AC4EB9384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602461"/>
              </p:ext>
            </p:extLst>
          </p:nvPr>
        </p:nvGraphicFramePr>
        <p:xfrm>
          <a:off x="378460" y="2307738"/>
          <a:ext cx="8387080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980">
                  <a:extLst>
                    <a:ext uri="{9D8B030D-6E8A-4147-A177-3AD203B41FA5}">
                      <a16:colId xmlns:a16="http://schemas.microsoft.com/office/drawing/2014/main" val="1231646445"/>
                    </a:ext>
                  </a:extLst>
                </a:gridCol>
                <a:gridCol w="817880">
                  <a:extLst>
                    <a:ext uri="{9D8B030D-6E8A-4147-A177-3AD203B41FA5}">
                      <a16:colId xmlns:a16="http://schemas.microsoft.com/office/drawing/2014/main" val="202853397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3323049688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36767878"/>
                    </a:ext>
                  </a:extLst>
                </a:gridCol>
                <a:gridCol w="1757680">
                  <a:extLst>
                    <a:ext uri="{9D8B030D-6E8A-4147-A177-3AD203B41FA5}">
                      <a16:colId xmlns:a16="http://schemas.microsoft.com/office/drawing/2014/main" val="382248689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3658627955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3492637343"/>
                    </a:ext>
                  </a:extLst>
                </a:gridCol>
                <a:gridCol w="1757680">
                  <a:extLst>
                    <a:ext uri="{9D8B030D-6E8A-4147-A177-3AD203B41FA5}">
                      <a16:colId xmlns:a16="http://schemas.microsoft.com/office/drawing/2014/main" val="3068068314"/>
                    </a:ext>
                  </a:extLst>
                </a:gridCol>
              </a:tblGrid>
              <a:tr h="338934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Benchmark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#Ops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SDC-Based Scheduling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504020202030204" pitchFamily="34" charset="0"/>
                        </a:rPr>
                        <a:t>SDS Scheduling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584871"/>
                  </a:ext>
                </a:extLst>
              </a:tr>
              <a:tr h="338934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latin typeface="Helvetica" panose="020B0504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CP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ALM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#Control Steps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CP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ALM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504020202030204" pitchFamily="34" charset="0"/>
                        </a:rPr>
                        <a:t>#Control Steps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519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ADPCM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850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12.0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5599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11.3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5680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904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AES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10.4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5313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174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10.5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5506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167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6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BLOWFISH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687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7.5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2209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110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7.8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2402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294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DFMUL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279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9.4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1112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9.6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1126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23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DFADD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361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7.3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1439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7.4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1442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067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DFSIN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1067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10.2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8584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9.6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8541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340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GSM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966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10.2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3256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10.6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3233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406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MIPS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346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11.7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1036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11.8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1029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278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MOTION</a:t>
                      </a:r>
                    </a:p>
                  </a:txBody>
                  <a:tcPr marL="28575" marR="28575" marT="19050" marB="1905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284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8.4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5577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9.0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5729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  <a:latin typeface="Helvetica" panose="020B0504020202030204" pitchFamily="34" charset="0"/>
                        </a:rPr>
                        <a:t>11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654473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B4CD0C90-BA98-4D92-BD8E-85BD8E34CDF0}"/>
              </a:ext>
            </a:extLst>
          </p:cNvPr>
          <p:cNvSpPr/>
          <p:nvPr/>
        </p:nvSpPr>
        <p:spPr bwMode="auto">
          <a:xfrm>
            <a:off x="3955936" y="2668385"/>
            <a:ext cx="1770610" cy="1857611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1AEE29-9E50-400C-9930-C4DF1BA640A7}"/>
              </a:ext>
            </a:extLst>
          </p:cNvPr>
          <p:cNvSpPr/>
          <p:nvPr/>
        </p:nvSpPr>
        <p:spPr bwMode="auto">
          <a:xfrm>
            <a:off x="6987152" y="2668385"/>
            <a:ext cx="1770610" cy="1857611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12FA5D-3E9B-4BB3-9937-FAF39BC622B7}"/>
              </a:ext>
            </a:extLst>
          </p:cNvPr>
          <p:cNvSpPr/>
          <p:nvPr/>
        </p:nvSpPr>
        <p:spPr bwMode="auto">
          <a:xfrm>
            <a:off x="2695330" y="2668385"/>
            <a:ext cx="1233244" cy="3703352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605306-46BD-45FF-99E9-7587F9DD4178}"/>
              </a:ext>
            </a:extLst>
          </p:cNvPr>
          <p:cNvSpPr/>
          <p:nvPr/>
        </p:nvSpPr>
        <p:spPr bwMode="auto">
          <a:xfrm>
            <a:off x="5726546" y="2685506"/>
            <a:ext cx="1260606" cy="3703352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49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7" grpId="0" animBg="1"/>
      <p:bldP spid="7" grpId="1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32286"/>
            <a:ext cx="8229600" cy="5424064"/>
          </a:xfrm>
        </p:spPr>
        <p:txBody>
          <a:bodyPr>
            <a:normAutofit/>
          </a:bodyPr>
          <a:lstStyle/>
          <a:p>
            <a:r>
              <a:rPr lang="en-US" dirty="0"/>
              <a:t>Combine SDC and SAT with conflict-driven learning to enable fast yet exact resource-constrained scheduling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Broader applications</a:t>
            </a:r>
          </a:p>
          <a:p>
            <a:pPr lvl="1"/>
            <a:r>
              <a:rPr lang="en-US" dirty="0"/>
              <a:t>Not specific to HLS</a:t>
            </a:r>
          </a:p>
          <a:p>
            <a:pPr lvl="1"/>
            <a:r>
              <a:rPr lang="en-US" dirty="0"/>
              <a:t>Resource-constrained scheduling in other fields</a:t>
            </a:r>
          </a:p>
          <a:p>
            <a:pPr lvl="1"/>
            <a:r>
              <a:rPr lang="en-US" dirty="0"/>
              <a:t>Wide range of constrained scheduling problems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1A84F55-5D16-43EE-95E7-0A6D0050E388}"/>
              </a:ext>
            </a:extLst>
          </p:cNvPr>
          <p:cNvSpPr/>
          <p:nvPr/>
        </p:nvSpPr>
        <p:spPr bwMode="auto">
          <a:xfrm>
            <a:off x="3441365" y="2231356"/>
            <a:ext cx="1891431" cy="1816274"/>
          </a:xfrm>
          <a:custGeom>
            <a:avLst/>
            <a:gdLst>
              <a:gd name="connsiteX0" fmla="*/ 0 w 1891431"/>
              <a:gd name="connsiteY0" fmla="*/ 0 h 1816274"/>
              <a:gd name="connsiteX1" fmla="*/ 1878904 w 1891431"/>
              <a:gd name="connsiteY1" fmla="*/ 1014608 h 1816274"/>
              <a:gd name="connsiteX2" fmla="*/ 1891431 w 1891431"/>
              <a:gd name="connsiteY2" fmla="*/ 1816274 h 1816274"/>
              <a:gd name="connsiteX3" fmla="*/ 12526 w 1891431"/>
              <a:gd name="connsiteY3" fmla="*/ 1816274 h 1816274"/>
              <a:gd name="connsiteX4" fmla="*/ 0 w 1891431"/>
              <a:gd name="connsiteY4" fmla="*/ 0 h 1816274"/>
              <a:gd name="connsiteX0" fmla="*/ 0 w 1891431"/>
              <a:gd name="connsiteY0" fmla="*/ 0 h 1816274"/>
              <a:gd name="connsiteX1" fmla="*/ 1878904 w 1891431"/>
              <a:gd name="connsiteY1" fmla="*/ 538619 h 1816274"/>
              <a:gd name="connsiteX2" fmla="*/ 1891431 w 1891431"/>
              <a:gd name="connsiteY2" fmla="*/ 1816274 h 1816274"/>
              <a:gd name="connsiteX3" fmla="*/ 12526 w 1891431"/>
              <a:gd name="connsiteY3" fmla="*/ 1816274 h 1816274"/>
              <a:gd name="connsiteX4" fmla="*/ 0 w 1891431"/>
              <a:gd name="connsiteY4" fmla="*/ 0 h 1816274"/>
              <a:gd name="connsiteX0" fmla="*/ 0 w 1891431"/>
              <a:gd name="connsiteY0" fmla="*/ 0 h 1816274"/>
              <a:gd name="connsiteX1" fmla="*/ 1866378 w 1891431"/>
              <a:gd name="connsiteY1" fmla="*/ 438411 h 1816274"/>
              <a:gd name="connsiteX2" fmla="*/ 1891431 w 1891431"/>
              <a:gd name="connsiteY2" fmla="*/ 1816274 h 1816274"/>
              <a:gd name="connsiteX3" fmla="*/ 12526 w 1891431"/>
              <a:gd name="connsiteY3" fmla="*/ 1816274 h 1816274"/>
              <a:gd name="connsiteX4" fmla="*/ 0 w 1891431"/>
              <a:gd name="connsiteY4" fmla="*/ 0 h 181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1431" h="1816274">
                <a:moveTo>
                  <a:pt x="0" y="0"/>
                </a:moveTo>
                <a:lnTo>
                  <a:pt x="1866378" y="438411"/>
                </a:lnTo>
                <a:lnTo>
                  <a:pt x="1891431" y="1816274"/>
                </a:lnTo>
                <a:lnTo>
                  <a:pt x="12526" y="1816274"/>
                </a:lnTo>
                <a:cubicBezTo>
                  <a:pt x="8351" y="1210849"/>
                  <a:pt x="4175" y="605425"/>
                  <a:pt x="0" y="0"/>
                </a:cubicBezTo>
                <a:close/>
              </a:path>
            </a:pathLst>
          </a:custGeom>
          <a:solidFill>
            <a:srgbClr val="00B050">
              <a:alpha val="37000"/>
            </a:srgbClr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Take-Away Points</a:t>
            </a:r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B70ABE56-CBC2-4467-A622-9F537346D74F}"/>
              </a:ext>
            </a:extLst>
          </p:cNvPr>
          <p:cNvSpPr>
            <a:spLocks noChangeAspect="1"/>
          </p:cNvSpPr>
          <p:nvPr/>
        </p:nvSpPr>
        <p:spPr>
          <a:xfrm>
            <a:off x="3400050" y="2185488"/>
            <a:ext cx="1932746" cy="1878122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lang="en-US" dirty="0">
              <a:latin typeface="Helvetica"/>
              <a:cs typeface="Helvetica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F715AF6-1F34-47D6-99B4-F277F5EA08E5}"/>
              </a:ext>
            </a:extLst>
          </p:cNvPr>
          <p:cNvCxnSpPr/>
          <p:nvPr/>
        </p:nvCxnSpPr>
        <p:spPr bwMode="auto">
          <a:xfrm flipV="1">
            <a:off x="3407191" y="1890664"/>
            <a:ext cx="0" cy="2194560"/>
          </a:xfrm>
          <a:prstGeom prst="straightConnector1">
            <a:avLst/>
          </a:prstGeom>
          <a:solidFill>
            <a:schemeClr val="tx2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9FEB475-E984-4AFE-B12E-693C5D088B47}"/>
              </a:ext>
            </a:extLst>
          </p:cNvPr>
          <p:cNvCxnSpPr/>
          <p:nvPr/>
        </p:nvCxnSpPr>
        <p:spPr bwMode="auto">
          <a:xfrm flipV="1">
            <a:off x="3394902" y="4082102"/>
            <a:ext cx="2286000" cy="1"/>
          </a:xfrm>
          <a:prstGeom prst="straightConnector1">
            <a:avLst/>
          </a:prstGeom>
          <a:solidFill>
            <a:schemeClr val="tx2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EC43D6D-EEC6-420A-A318-96CB7EF64D92}"/>
              </a:ext>
            </a:extLst>
          </p:cNvPr>
          <p:cNvSpPr txBox="1"/>
          <p:nvPr/>
        </p:nvSpPr>
        <p:spPr>
          <a:xfrm>
            <a:off x="1327437" y="1808291"/>
            <a:ext cx="2072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Helvetica"/>
                <a:cs typeface="Helvetica"/>
              </a:rPr>
              <a:t>High Scalability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9FAB7E-C57D-4894-BD7F-6C7CE4B8DC05}"/>
              </a:ext>
            </a:extLst>
          </p:cNvPr>
          <p:cNvSpPr txBox="1"/>
          <p:nvPr/>
        </p:nvSpPr>
        <p:spPr>
          <a:xfrm>
            <a:off x="5118407" y="4058657"/>
            <a:ext cx="160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"/>
                <a:cs typeface="Helvetica"/>
              </a:rPr>
              <a:t>High Quality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69AD398-6700-4654-9AF2-E510D74B5447}"/>
              </a:ext>
            </a:extLst>
          </p:cNvPr>
          <p:cNvSpPr txBox="1"/>
          <p:nvPr/>
        </p:nvSpPr>
        <p:spPr>
          <a:xfrm>
            <a:off x="3756303" y="2838430"/>
            <a:ext cx="73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SDC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973718C-D885-4819-86AC-E60FD90D6DD8}"/>
              </a:ext>
            </a:extLst>
          </p:cNvPr>
          <p:cNvSpPr txBox="1"/>
          <p:nvPr/>
        </p:nvSpPr>
        <p:spPr>
          <a:xfrm>
            <a:off x="4864155" y="2823041"/>
            <a:ext cx="734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Helvetica" charset="0"/>
                <a:ea typeface="Helvetica" charset="0"/>
                <a:cs typeface="Helvetica" charset="0"/>
              </a:rPr>
              <a:t>SDS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CEA069-0356-463D-B512-E2C6CA068165}"/>
              </a:ext>
            </a:extLst>
          </p:cNvPr>
          <p:cNvSpPr txBox="1"/>
          <p:nvPr/>
        </p:nvSpPr>
        <p:spPr>
          <a:xfrm>
            <a:off x="2522689" y="4058657"/>
            <a:ext cx="160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"/>
                <a:cs typeface="Helvetica"/>
              </a:rPr>
              <a:t>Low Quality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A1D0B098-0FF8-4A4E-A97D-B37BD54D8C24}"/>
              </a:ext>
            </a:extLst>
          </p:cNvPr>
          <p:cNvSpPr/>
          <p:nvPr/>
        </p:nvSpPr>
        <p:spPr bwMode="auto">
          <a:xfrm rot="18812893">
            <a:off x="4588240" y="3244162"/>
            <a:ext cx="295835" cy="297289"/>
          </a:xfrm>
          <a:prstGeom prst="rightArrow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D071DBB-41E6-4CE5-95FF-3AA76C3EDD83}"/>
              </a:ext>
            </a:extLst>
          </p:cNvPr>
          <p:cNvSpPr txBox="1"/>
          <p:nvPr/>
        </p:nvSpPr>
        <p:spPr>
          <a:xfrm>
            <a:off x="1351909" y="3726041"/>
            <a:ext cx="2072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Helvetica"/>
                <a:cs typeface="Helvetica"/>
              </a:rPr>
              <a:t>Low Scalability</a:t>
            </a:r>
          </a:p>
        </p:txBody>
      </p:sp>
    </p:spTree>
    <p:extLst>
      <p:ext uri="{BB962C8B-B14F-4D97-AF65-F5344CB8AC3E}">
        <p14:creationId xmlns:p14="http://schemas.microsoft.com/office/powerpoint/2010/main" val="180116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85B56A-D9E6-40DD-AE3D-D33548E74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Inspired by SMT (Satisfiability Modulo Theory)</a:t>
            </a:r>
          </a:p>
          <a:p>
            <a:pPr lvl="1"/>
            <a:r>
              <a:rPr lang="en-US" dirty="0"/>
              <a:t>Leverage problem-specific knowledge to improve efficiency</a:t>
            </a:r>
          </a:p>
          <a:p>
            <a:pPr lvl="1"/>
            <a:r>
              <a:rPr lang="en-US" dirty="0"/>
              <a:t>Use SAT solver only as a black box</a:t>
            </a:r>
          </a:p>
          <a:p>
            <a:pPr lvl="1"/>
            <a:endParaRPr lang="en-US" dirty="0"/>
          </a:p>
          <a:p>
            <a:r>
              <a:rPr lang="en-US" dirty="0"/>
              <a:t>Explore benefits of tightly integrating SDC with SAT in a more SMT-like approach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95D06F-8D52-42B4-93CC-6080EE5C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AF6E068-300A-404E-A7EA-04706CA35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Points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1169CA5-C50E-47F8-9876-63D7A9189B6A}"/>
              </a:ext>
            </a:extLst>
          </p:cNvPr>
          <p:cNvGrpSpPr>
            <a:grpSpLocks noChangeAspect="1"/>
          </p:cNvGrpSpPr>
          <p:nvPr/>
        </p:nvGrpSpPr>
        <p:grpSpPr>
          <a:xfrm>
            <a:off x="3363284" y="3599936"/>
            <a:ext cx="2497676" cy="2225562"/>
            <a:chOff x="1981600" y="1057366"/>
            <a:chExt cx="5294518" cy="4664096"/>
          </a:xfrm>
        </p:grpSpPr>
        <p:sp>
          <p:nvSpPr>
            <p:cNvPr id="6" name="Arrow: Circular 5">
              <a:extLst>
                <a:ext uri="{FF2B5EF4-FFF2-40B4-BE49-F238E27FC236}">
                  <a16:creationId xmlns:a16="http://schemas.microsoft.com/office/drawing/2014/main" id="{8F7A8D6F-CE94-496E-BB9F-13734A2DA28C}"/>
                </a:ext>
              </a:extLst>
            </p:cNvPr>
            <p:cNvSpPr/>
            <p:nvPr/>
          </p:nvSpPr>
          <p:spPr>
            <a:xfrm rot="5689735">
              <a:off x="2397210" y="1057366"/>
              <a:ext cx="4664096" cy="4664096"/>
            </a:xfrm>
            <a:prstGeom prst="circularArrow">
              <a:avLst>
                <a:gd name="adj1" fmla="val 4668"/>
                <a:gd name="adj2" fmla="val 272909"/>
                <a:gd name="adj3" fmla="val 13271147"/>
                <a:gd name="adj4" fmla="val 17738678"/>
                <a:gd name="adj5" fmla="val 4847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5645785-7F5C-4BB9-B8D6-7D73B3E784A3}"/>
                </a:ext>
              </a:extLst>
            </p:cNvPr>
            <p:cNvSpPr/>
            <p:nvPr/>
          </p:nvSpPr>
          <p:spPr>
            <a:xfrm>
              <a:off x="1981600" y="2085609"/>
              <a:ext cx="5294518" cy="24688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>
                <a:latin typeface="Helvetica"/>
                <a:cs typeface="Helvetica"/>
              </a:endParaRP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6578305B-3092-4578-A3CF-FB06CB3A32F9}"/>
                </a:ext>
              </a:extLst>
            </p:cNvPr>
            <p:cNvSpPr/>
            <p:nvPr/>
          </p:nvSpPr>
          <p:spPr bwMode="auto">
            <a:xfrm rot="13839450">
              <a:off x="2809791" y="4347573"/>
              <a:ext cx="335665" cy="457200"/>
            </a:xfrm>
            <a:prstGeom prst="rightArrow">
              <a:avLst>
                <a:gd name="adj1" fmla="val 22446"/>
                <a:gd name="adj2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5BC0468-D0C3-442A-8D94-50BF275D6FD1}"/>
                </a:ext>
              </a:extLst>
            </p:cNvPr>
            <p:cNvSpPr/>
            <p:nvPr/>
          </p:nvSpPr>
          <p:spPr bwMode="auto">
            <a:xfrm rot="19613295">
              <a:off x="2936462" y="4497912"/>
              <a:ext cx="176071" cy="18919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0EA1C608-E1B6-4DA2-9F59-12835F0E2AE4}"/>
              </a:ext>
            </a:extLst>
          </p:cNvPr>
          <p:cNvSpPr/>
          <p:nvPr/>
        </p:nvSpPr>
        <p:spPr bwMode="auto">
          <a:xfrm>
            <a:off x="3375955" y="4169217"/>
            <a:ext cx="914400" cy="9144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SAT</a:t>
            </a:r>
            <a:endParaRPr lang="en-US" sz="32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7855E3-ED5D-40AF-8128-A5856A8A3532}"/>
              </a:ext>
            </a:extLst>
          </p:cNvPr>
          <p:cNvSpPr/>
          <p:nvPr/>
        </p:nvSpPr>
        <p:spPr bwMode="auto">
          <a:xfrm>
            <a:off x="4920555" y="4169217"/>
            <a:ext cx="979451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  <a:t>SDC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261A39-5FA0-4A93-A289-FCC874BD93F6}"/>
              </a:ext>
            </a:extLst>
          </p:cNvPr>
          <p:cNvSpPr/>
          <p:nvPr/>
        </p:nvSpPr>
        <p:spPr bwMode="auto">
          <a:xfrm>
            <a:off x="3375955" y="4169217"/>
            <a:ext cx="914400" cy="914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>
                <a:latin typeface="Helvetica" panose="020B0604020202020204" pitchFamily="34" charset="0"/>
                <a:cs typeface="Helvetica" panose="020B0604020202020204" pitchFamily="34" charset="0"/>
              </a:rPr>
              <a:t>SAT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3B4B30-9AB3-44AF-8351-7D2CDA132401}"/>
              </a:ext>
            </a:extLst>
          </p:cNvPr>
          <p:cNvSpPr txBox="1"/>
          <p:nvPr/>
        </p:nvSpPr>
        <p:spPr>
          <a:xfrm>
            <a:off x="3515732" y="4112964"/>
            <a:ext cx="258436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i="1" dirty="0">
                <a:solidFill>
                  <a:schemeClr val="accent6">
                    <a:lumMod val="75000"/>
                  </a:schemeClr>
                </a:solidFill>
                <a:latin typeface="Helvetica"/>
                <a:cs typeface="Helvetica"/>
              </a:rPr>
              <a:t>SDS</a:t>
            </a:r>
            <a:r>
              <a:rPr lang="en-US" sz="6600" i="1" baseline="30000" dirty="0">
                <a:solidFill>
                  <a:schemeClr val="accent6">
                    <a:lumMod val="75000"/>
                  </a:schemeClr>
                </a:solidFill>
                <a:latin typeface="Helvetica"/>
                <a:cs typeface="Helvetica"/>
              </a:rPr>
              <a:t>++</a:t>
            </a:r>
            <a:endParaRPr lang="en-US" sz="8000" i="1" baseline="30000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8956F2-C611-4F9C-9880-F89CFD12A677}"/>
              </a:ext>
            </a:extLst>
          </p:cNvPr>
          <p:cNvSpPr/>
          <p:nvPr/>
        </p:nvSpPr>
        <p:spPr>
          <a:xfrm>
            <a:off x="1914864" y="5964732"/>
            <a:ext cx="53142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Helvetica" panose="020B0504020202030204" pitchFamily="34" charset="0"/>
              </a:rPr>
              <a:t>Thank you! Questions?</a:t>
            </a:r>
          </a:p>
        </p:txBody>
      </p:sp>
    </p:spTree>
    <p:extLst>
      <p:ext uri="{BB962C8B-B14F-4D97-AF65-F5344CB8AC3E}">
        <p14:creationId xmlns:p14="http://schemas.microsoft.com/office/powerpoint/2010/main" val="320856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104 2.96296E-6 L 0.07274 2.96296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1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0.00069 L -0.06979 0.0013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4" grpId="0" animBg="1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E014B-F850-4B16-A738-80FBFF6F0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Timing influences the quality of the resulting hardware</a:t>
            </a:r>
          </a:p>
          <a:p>
            <a:pPr lvl="1"/>
            <a:r>
              <a:rPr lang="en-US" dirty="0"/>
              <a:t>Enable micro-architectural tradeoffs from a single design source</a:t>
            </a:r>
          </a:p>
        </p:txBody>
      </p:sp>
      <p:sp>
        <p:nvSpPr>
          <p:cNvPr id="88" name="Slide Number Placeholder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Scheduling is Important</a:t>
            </a:r>
            <a:endParaRPr lang="en-US" dirty="0"/>
          </a:p>
        </p:txBody>
      </p:sp>
      <p:graphicFrame>
        <p:nvGraphicFramePr>
          <p:cNvPr id="110" name="Group 157">
            <a:extLst>
              <a:ext uri="{FF2B5EF4-FFF2-40B4-BE49-F238E27FC236}">
                <a16:creationId xmlns:a16="http://schemas.microsoft.com/office/drawing/2014/main" id="{D04BF086-8413-4AEE-B4A1-7AF01E794F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535799"/>
              </p:ext>
            </p:extLst>
          </p:nvPr>
        </p:nvGraphicFramePr>
        <p:xfrm>
          <a:off x="254345" y="1891256"/>
          <a:ext cx="8686800" cy="4916531"/>
        </p:xfrm>
        <a:graphic>
          <a:graphicData uri="http://schemas.openxmlformats.org/drawingml/2006/table">
            <a:tbl>
              <a:tblPr/>
              <a:tblGrid>
                <a:gridCol w="217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Untimed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Combinational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for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 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Sequential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for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 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Area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Pipelined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for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 </a:t>
                      </a: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 Narrow"/>
                          <a:ea typeface="MS PGothic" pitchFamily="34" charset="-128"/>
                          <a:cs typeface="Arial Narrow"/>
                        </a:rPr>
                        <a:t>Throughput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2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nsolas" pitchFamily="49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8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/>
                        <a:ea typeface="MS PGothic" pitchFamily="34" charset="-128"/>
                        <a:cs typeface="Arial Narro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/>
                        <a:ea typeface="MS PGothic" pitchFamily="34" charset="-128"/>
                        <a:cs typeface="Arial Narro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/>
                        <a:ea typeface="MS PGothic" pitchFamily="34" charset="-128"/>
                        <a:cs typeface="Arial Narro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/>
                        <a:ea typeface="MS PGothic" pitchFamily="34" charset="-128"/>
                        <a:cs typeface="Arial Narro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30" name="Group 738">
            <a:extLst>
              <a:ext uri="{FF2B5EF4-FFF2-40B4-BE49-F238E27FC236}">
                <a16:creationId xmlns:a16="http://schemas.microsoft.com/office/drawing/2014/main" id="{4BDBE090-A0CD-423D-8700-1BC4437BAAF6}"/>
              </a:ext>
            </a:extLst>
          </p:cNvPr>
          <p:cNvGrpSpPr>
            <a:grpSpLocks/>
          </p:cNvGrpSpPr>
          <p:nvPr/>
        </p:nvGrpSpPr>
        <p:grpSpPr bwMode="auto">
          <a:xfrm>
            <a:off x="7118350" y="2559476"/>
            <a:ext cx="1371600" cy="2846387"/>
            <a:chOff x="6896100" y="2019300"/>
            <a:chExt cx="1371600" cy="2781300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02001137-7435-4816-A19D-6DE209BD59D9}"/>
                </a:ext>
              </a:extLst>
            </p:cNvPr>
            <p:cNvSpPr/>
            <p:nvPr/>
          </p:nvSpPr>
          <p:spPr>
            <a:xfrm>
              <a:off x="6919913" y="2058079"/>
              <a:ext cx="1347787" cy="27425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>
                <a:defRPr/>
              </a:pPr>
              <a:endParaRPr lang="zh-CN" altLang="en-US" sz="1200" b="1">
                <a:solidFill>
                  <a:srgbClr val="000000"/>
                </a:solidFill>
                <a:ea typeface="MS PGothic" pitchFamily="34" charset="-128"/>
              </a:endParaRPr>
            </a:p>
          </p:txBody>
        </p:sp>
        <p:grpSp>
          <p:nvGrpSpPr>
            <p:cNvPr id="132" name="Group 733">
              <a:extLst>
                <a:ext uri="{FF2B5EF4-FFF2-40B4-BE49-F238E27FC236}">
                  <a16:creationId xmlns:a16="http://schemas.microsoft.com/office/drawing/2014/main" id="{059FDE99-4A07-4C30-884D-9C6094D2BE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96100" y="2019300"/>
              <a:ext cx="485752" cy="2781300"/>
              <a:chOff x="6896100" y="2019300"/>
              <a:chExt cx="485752" cy="2781300"/>
            </a:xfrm>
          </p:grpSpPr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6DC19E37-77C5-441E-9431-B0C948D3CCB1}"/>
                  </a:ext>
                </a:extLst>
              </p:cNvPr>
              <p:cNvSpPr/>
              <p:nvPr/>
            </p:nvSpPr>
            <p:spPr>
              <a:xfrm>
                <a:off x="7043738" y="2819719"/>
                <a:ext cx="190500" cy="19079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CC9DB006-9B6A-4B4E-BCC8-A9F23C9A6BB2}"/>
                  </a:ext>
                </a:extLst>
              </p:cNvPr>
              <p:cNvSpPr/>
              <p:nvPr/>
            </p:nvSpPr>
            <p:spPr>
              <a:xfrm>
                <a:off x="7043738" y="3505349"/>
                <a:ext cx="190500" cy="19079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cxnSp>
            <p:nvCxnSpPr>
              <p:cNvPr id="135" name="Elbow Connector 78">
                <a:extLst>
                  <a:ext uri="{FF2B5EF4-FFF2-40B4-BE49-F238E27FC236}">
                    <a16:creationId xmlns:a16="http://schemas.microsoft.com/office/drawing/2014/main" id="{D8993BE7-58C5-48B1-9D2F-05167D64E5E7}"/>
                  </a:ext>
                </a:extLst>
              </p:cNvPr>
              <p:cNvCxnSpPr>
                <a:stCxn id="133" idx="4"/>
              </p:cNvCxnSpPr>
              <p:nvPr/>
            </p:nvCxnSpPr>
            <p:spPr>
              <a:xfrm rot="5400000">
                <a:off x="7062979" y="3086525"/>
                <a:ext cx="152018" cy="0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6" name="Elbow Connector 78">
                <a:extLst>
                  <a:ext uri="{FF2B5EF4-FFF2-40B4-BE49-F238E27FC236}">
                    <a16:creationId xmlns:a16="http://schemas.microsoft.com/office/drawing/2014/main" id="{CAAD315E-D10E-4190-B81C-A3F1BB6ED433}"/>
                  </a:ext>
                </a:extLst>
              </p:cNvPr>
              <p:cNvCxnSpPr>
                <a:stCxn id="137" idx="2"/>
                <a:endCxn id="148" idx="0"/>
              </p:cNvCxnSpPr>
              <p:nvPr/>
            </p:nvCxnSpPr>
            <p:spPr>
              <a:xfrm rot="5400000">
                <a:off x="7033506" y="2371422"/>
                <a:ext cx="210963" cy="0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37" name="TextBox 623">
                <a:extLst>
                  <a:ext uri="{FF2B5EF4-FFF2-40B4-BE49-F238E27FC236}">
                    <a16:creationId xmlns:a16="http://schemas.microsoft.com/office/drawing/2014/main" id="{24ECF843-9758-4D66-8060-70F776C066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60505" y="2019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</a:t>
                </a:r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0A103421-6129-4375-9C8D-64CBBA5F4675}"/>
                  </a:ext>
                </a:extLst>
              </p:cNvPr>
              <p:cNvSpPr/>
              <p:nvPr/>
            </p:nvSpPr>
            <p:spPr>
              <a:xfrm>
                <a:off x="7043738" y="4209594"/>
                <a:ext cx="190500" cy="19079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cxnSp>
            <p:nvCxnSpPr>
              <p:cNvPr id="139" name="Elbow Connector 78">
                <a:extLst>
                  <a:ext uri="{FF2B5EF4-FFF2-40B4-BE49-F238E27FC236}">
                    <a16:creationId xmlns:a16="http://schemas.microsoft.com/office/drawing/2014/main" id="{EF319451-4029-4310-B0E6-DE43DD9D5F4A}"/>
                  </a:ext>
                </a:extLst>
              </p:cNvPr>
              <p:cNvCxnSpPr>
                <a:stCxn id="134" idx="4"/>
              </p:cNvCxnSpPr>
              <p:nvPr/>
            </p:nvCxnSpPr>
            <p:spPr>
              <a:xfrm rot="5400000">
                <a:off x="7062979" y="3772155"/>
                <a:ext cx="152018" cy="0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40" name="TextBox 627">
                <a:extLst>
                  <a:ext uri="{FF2B5EF4-FFF2-40B4-BE49-F238E27FC236}">
                    <a16:creationId xmlns:a16="http://schemas.microsoft.com/office/drawing/2014/main" id="{144B3885-F064-42F2-AED9-279FEC27B9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96100" y="4554379"/>
                <a:ext cx="485752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out</a:t>
                </a:r>
              </a:p>
            </p:txBody>
          </p:sp>
          <p:cxnSp>
            <p:nvCxnSpPr>
              <p:cNvPr id="141" name="Elbow Connector 78">
                <a:extLst>
                  <a:ext uri="{FF2B5EF4-FFF2-40B4-BE49-F238E27FC236}">
                    <a16:creationId xmlns:a16="http://schemas.microsoft.com/office/drawing/2014/main" id="{9FCEF8EB-F6C0-4DAF-987B-AFC359F83037}"/>
                  </a:ext>
                </a:extLst>
              </p:cNvPr>
              <p:cNvCxnSpPr>
                <a:stCxn id="138" idx="4"/>
                <a:endCxn id="140" idx="0"/>
              </p:cNvCxnSpPr>
              <p:nvPr/>
            </p:nvCxnSpPr>
            <p:spPr>
              <a:xfrm rot="5400000">
                <a:off x="7062998" y="4477932"/>
                <a:ext cx="153568" cy="1587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grpSp>
            <p:nvGrpSpPr>
              <p:cNvPr id="142" name="Group 104">
                <a:extLst>
                  <a:ext uri="{FF2B5EF4-FFF2-40B4-BE49-F238E27FC236}">
                    <a16:creationId xmlns:a16="http://schemas.microsoft.com/office/drawing/2014/main" id="{D34B7108-9A05-4B41-81A9-E54A713E4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43726" y="3162301"/>
                <a:ext cx="190500" cy="190499"/>
                <a:chOff x="7505700" y="3714752"/>
                <a:chExt cx="190500" cy="190499"/>
              </a:xfrm>
            </p:grpSpPr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7876CC34-2B11-4278-A7CE-A5D57DF4A884}"/>
                    </a:ext>
                  </a:extLst>
                </p:cNvPr>
                <p:cNvSpPr/>
                <p:nvPr/>
              </p:nvSpPr>
              <p:spPr>
                <a:xfrm>
                  <a:off x="7505712" y="3714985"/>
                  <a:ext cx="190500" cy="19079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b="1">
                    <a:solidFill>
                      <a:srgbClr val="000000"/>
                    </a:solidFill>
                    <a:ea typeface="MS PGothic" pitchFamily="34" charset="-128"/>
                  </a:endParaRPr>
                </a:p>
              </p:txBody>
            </p:sp>
            <p:sp>
              <p:nvSpPr>
                <p:cNvPr id="153" name="Isosceles Triangle 152">
                  <a:extLst>
                    <a:ext uri="{FF2B5EF4-FFF2-40B4-BE49-F238E27FC236}">
                      <a16:creationId xmlns:a16="http://schemas.microsoft.com/office/drawing/2014/main" id="{16F6940F-D853-4D30-AF2E-6AB970142675}"/>
                    </a:ext>
                  </a:extLst>
                </p:cNvPr>
                <p:cNvSpPr/>
                <p:nvPr/>
              </p:nvSpPr>
              <p:spPr>
                <a:xfrm rot="5400000">
                  <a:off x="7533389" y="3781931"/>
                  <a:ext cx="58946" cy="114300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b="1">
                    <a:solidFill>
                      <a:srgbClr val="000000"/>
                    </a:solidFill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43" name="Elbow Connector 78">
                <a:extLst>
                  <a:ext uri="{FF2B5EF4-FFF2-40B4-BE49-F238E27FC236}">
                    <a16:creationId xmlns:a16="http://schemas.microsoft.com/office/drawing/2014/main" id="{2B98681E-63F3-42B0-82AB-9A5F224A7453}"/>
                  </a:ext>
                </a:extLst>
              </p:cNvPr>
              <p:cNvCxnSpPr>
                <a:endCxn id="134" idx="0"/>
              </p:cNvCxnSpPr>
              <p:nvPr/>
            </p:nvCxnSpPr>
            <p:spPr>
              <a:xfrm rot="5400000">
                <a:off x="7063773" y="3428547"/>
                <a:ext cx="152018" cy="1587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grpSp>
            <p:nvGrpSpPr>
              <p:cNvPr id="144" name="Group 121">
                <a:extLst>
                  <a:ext uri="{FF2B5EF4-FFF2-40B4-BE49-F238E27FC236}">
                    <a16:creationId xmlns:a16="http://schemas.microsoft.com/office/drawing/2014/main" id="{467E4AF3-DB21-4FC1-879D-959B1FE828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43726" y="3848101"/>
                <a:ext cx="190500" cy="190499"/>
                <a:chOff x="7505700" y="3714752"/>
                <a:chExt cx="190500" cy="190499"/>
              </a:xfrm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FD001E79-D380-4E8D-8F58-40D6F467BB4E}"/>
                    </a:ext>
                  </a:extLst>
                </p:cNvPr>
                <p:cNvSpPr/>
                <p:nvPr/>
              </p:nvSpPr>
              <p:spPr>
                <a:xfrm>
                  <a:off x="7505712" y="3714815"/>
                  <a:ext cx="190500" cy="19079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b="1">
                    <a:solidFill>
                      <a:srgbClr val="000000"/>
                    </a:solidFill>
                    <a:ea typeface="MS PGothic" pitchFamily="34" charset="-128"/>
                  </a:endParaRPr>
                </a:p>
              </p:txBody>
            </p:sp>
            <p:sp>
              <p:nvSpPr>
                <p:cNvPr id="151" name="Isosceles Triangle 150">
                  <a:extLst>
                    <a:ext uri="{FF2B5EF4-FFF2-40B4-BE49-F238E27FC236}">
                      <a16:creationId xmlns:a16="http://schemas.microsoft.com/office/drawing/2014/main" id="{A720BF8F-B24E-4D7D-855A-C25A52776711}"/>
                    </a:ext>
                  </a:extLst>
                </p:cNvPr>
                <p:cNvSpPr/>
                <p:nvPr/>
              </p:nvSpPr>
              <p:spPr>
                <a:xfrm rot="5400000">
                  <a:off x="7533389" y="3781761"/>
                  <a:ext cx="58946" cy="114300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b="1">
                    <a:solidFill>
                      <a:srgbClr val="000000"/>
                    </a:solidFill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45" name="Elbow Connector 78">
                <a:extLst>
                  <a:ext uri="{FF2B5EF4-FFF2-40B4-BE49-F238E27FC236}">
                    <a16:creationId xmlns:a16="http://schemas.microsoft.com/office/drawing/2014/main" id="{825C673F-0964-4AD6-ABBD-BAE74024414E}"/>
                  </a:ext>
                </a:extLst>
              </p:cNvPr>
              <p:cNvCxnSpPr>
                <a:endCxn id="138" idx="0"/>
              </p:cNvCxnSpPr>
              <p:nvPr/>
            </p:nvCxnSpPr>
            <p:spPr>
              <a:xfrm rot="5400000">
                <a:off x="7054466" y="4123484"/>
                <a:ext cx="170632" cy="1587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grpSp>
            <p:nvGrpSpPr>
              <p:cNvPr id="146" name="Group 104">
                <a:extLst>
                  <a:ext uri="{FF2B5EF4-FFF2-40B4-BE49-F238E27FC236}">
                    <a16:creationId xmlns:a16="http://schemas.microsoft.com/office/drawing/2014/main" id="{E051A2CC-A1A8-4793-B40E-6EB9D5ECCE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43726" y="2476501"/>
                <a:ext cx="190500" cy="190499"/>
                <a:chOff x="7505700" y="3714752"/>
                <a:chExt cx="190500" cy="190499"/>
              </a:xfrm>
            </p:grpSpPr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8056C3E7-5F3D-45B7-B2B3-BE41AE045AC3}"/>
                    </a:ext>
                  </a:extLst>
                </p:cNvPr>
                <p:cNvSpPr/>
                <p:nvPr/>
              </p:nvSpPr>
              <p:spPr>
                <a:xfrm>
                  <a:off x="7505712" y="3715155"/>
                  <a:ext cx="190500" cy="19079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b="1">
                    <a:solidFill>
                      <a:srgbClr val="000000"/>
                    </a:solidFill>
                    <a:ea typeface="MS PGothic" pitchFamily="34" charset="-128"/>
                  </a:endParaRPr>
                </a:p>
              </p:txBody>
            </p:sp>
            <p:sp>
              <p:nvSpPr>
                <p:cNvPr id="149" name="Isosceles Triangle 148">
                  <a:extLst>
                    <a:ext uri="{FF2B5EF4-FFF2-40B4-BE49-F238E27FC236}">
                      <a16:creationId xmlns:a16="http://schemas.microsoft.com/office/drawing/2014/main" id="{75359302-CAED-4C17-A22B-237508612BEE}"/>
                    </a:ext>
                  </a:extLst>
                </p:cNvPr>
                <p:cNvSpPr/>
                <p:nvPr/>
              </p:nvSpPr>
              <p:spPr>
                <a:xfrm rot="5400000">
                  <a:off x="7533389" y="3782102"/>
                  <a:ext cx="58946" cy="114300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b="1">
                    <a:solidFill>
                      <a:srgbClr val="000000"/>
                    </a:solidFill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47" name="Elbow Connector 78">
                <a:extLst>
                  <a:ext uri="{FF2B5EF4-FFF2-40B4-BE49-F238E27FC236}">
                    <a16:creationId xmlns:a16="http://schemas.microsoft.com/office/drawing/2014/main" id="{678F945E-349B-4254-A990-7B96C078778E}"/>
                  </a:ext>
                </a:extLst>
              </p:cNvPr>
              <p:cNvCxnSpPr>
                <a:stCxn id="148" idx="2"/>
                <a:endCxn id="133" idx="0"/>
              </p:cNvCxnSpPr>
              <p:nvPr/>
            </p:nvCxnSpPr>
            <p:spPr>
              <a:xfrm rot="5400000">
                <a:off x="7062979" y="2742123"/>
                <a:ext cx="152018" cy="3175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  <p:grpSp>
        <p:nvGrpSpPr>
          <p:cNvPr id="154" name="Group 7">
            <a:extLst>
              <a:ext uri="{FF2B5EF4-FFF2-40B4-BE49-F238E27FC236}">
                <a16:creationId xmlns:a16="http://schemas.microsoft.com/office/drawing/2014/main" id="{2E65C40A-5225-4F86-96D2-A4E5587CB15C}"/>
              </a:ext>
            </a:extLst>
          </p:cNvPr>
          <p:cNvGrpSpPr>
            <a:grpSpLocks/>
          </p:cNvGrpSpPr>
          <p:nvPr/>
        </p:nvGrpSpPr>
        <p:grpSpPr bwMode="auto">
          <a:xfrm>
            <a:off x="2722123" y="2610276"/>
            <a:ext cx="1424428" cy="1716087"/>
            <a:chOff x="685800" y="4648198"/>
            <a:chExt cx="1347543" cy="1676402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68D49AFE-27C5-44BF-ABA4-078244C57F4D}"/>
                </a:ext>
              </a:extLst>
            </p:cNvPr>
            <p:cNvSpPr/>
            <p:nvPr/>
          </p:nvSpPr>
          <p:spPr>
            <a:xfrm>
              <a:off x="685800" y="4648198"/>
              <a:ext cx="1347543" cy="16764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>
                <a:defRPr/>
              </a:pPr>
              <a:endParaRPr lang="zh-CN" altLang="en-US" sz="1200" b="1">
                <a:solidFill>
                  <a:srgbClr val="000000"/>
                </a:solidFill>
                <a:ea typeface="MS PGothic" pitchFamily="34" charset="-128"/>
              </a:endParaRPr>
            </a:p>
          </p:txBody>
        </p:sp>
        <p:grpSp>
          <p:nvGrpSpPr>
            <p:cNvPr id="156" name="Group 109">
              <a:extLst>
                <a:ext uri="{FF2B5EF4-FFF2-40B4-BE49-F238E27FC236}">
                  <a16:creationId xmlns:a16="http://schemas.microsoft.com/office/drawing/2014/main" id="{1E6A24CE-8C58-4182-8742-999FB45441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800" y="4648200"/>
              <a:ext cx="1347543" cy="1676400"/>
              <a:chOff x="3872157" y="1257300"/>
              <a:chExt cx="1347543" cy="1676400"/>
            </a:xfrm>
          </p:grpSpPr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9219BDAF-56D5-4CB6-BA62-571661FAD702}"/>
                  </a:ext>
                </a:extLst>
              </p:cNvPr>
              <p:cNvSpPr/>
              <p:nvPr/>
            </p:nvSpPr>
            <p:spPr>
              <a:xfrm>
                <a:off x="4115000" y="1676011"/>
                <a:ext cx="190466" cy="1907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sp>
            <p:nvSpPr>
              <p:cNvPr id="158" name="Oval 157">
                <a:extLst>
                  <a:ext uri="{FF2B5EF4-FFF2-40B4-BE49-F238E27FC236}">
                    <a16:creationId xmlns:a16="http://schemas.microsoft.com/office/drawing/2014/main" id="{4E006328-9731-4314-A651-E822231664EF}"/>
                  </a:ext>
                </a:extLst>
              </p:cNvPr>
              <p:cNvSpPr/>
              <p:nvPr/>
            </p:nvSpPr>
            <p:spPr>
              <a:xfrm>
                <a:off x="4343559" y="2018735"/>
                <a:ext cx="190466" cy="1907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cxnSp>
            <p:nvCxnSpPr>
              <p:cNvPr id="159" name="Elbow Connector 78">
                <a:extLst>
                  <a:ext uri="{FF2B5EF4-FFF2-40B4-BE49-F238E27FC236}">
                    <a16:creationId xmlns:a16="http://schemas.microsoft.com/office/drawing/2014/main" id="{F994D98E-EE9A-48CC-8487-6BAB2F6EF9A8}"/>
                  </a:ext>
                </a:extLst>
              </p:cNvPr>
              <p:cNvCxnSpPr>
                <a:stCxn id="157" idx="4"/>
                <a:endCxn id="158" idx="1"/>
              </p:cNvCxnSpPr>
              <p:nvPr/>
            </p:nvCxnSpPr>
            <p:spPr>
              <a:xfrm rot="16200000" flipH="1">
                <a:off x="4200442" y="1876549"/>
                <a:ext cx="179891" cy="160309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0" name="Elbow Connector 78">
                <a:extLst>
                  <a:ext uri="{FF2B5EF4-FFF2-40B4-BE49-F238E27FC236}">
                    <a16:creationId xmlns:a16="http://schemas.microsoft.com/office/drawing/2014/main" id="{41C24155-F541-45CD-8162-689985EB92FD}"/>
                  </a:ext>
                </a:extLst>
              </p:cNvPr>
              <p:cNvCxnSpPr>
                <a:stCxn id="170" idx="2"/>
                <a:endCxn id="158" idx="7"/>
              </p:cNvCxnSpPr>
              <p:nvPr/>
            </p:nvCxnSpPr>
            <p:spPr>
              <a:xfrm rot="5400000">
                <a:off x="4330886" y="1678441"/>
                <a:ext cx="542776" cy="193640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1" name="Elbow Connector 78">
                <a:extLst>
                  <a:ext uri="{FF2B5EF4-FFF2-40B4-BE49-F238E27FC236}">
                    <a16:creationId xmlns:a16="http://schemas.microsoft.com/office/drawing/2014/main" id="{44BA8637-CC63-4428-9E32-B77242A9803A}"/>
                  </a:ext>
                </a:extLst>
              </p:cNvPr>
              <p:cNvCxnSpPr>
                <a:stCxn id="169" idx="2"/>
                <a:endCxn id="157" idx="7"/>
              </p:cNvCxnSpPr>
              <p:nvPr/>
            </p:nvCxnSpPr>
            <p:spPr>
              <a:xfrm rot="5400000">
                <a:off x="4222899" y="1557869"/>
                <a:ext cx="200052" cy="92058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2" name="Elbow Connector 78">
                <a:extLst>
                  <a:ext uri="{FF2B5EF4-FFF2-40B4-BE49-F238E27FC236}">
                    <a16:creationId xmlns:a16="http://schemas.microsoft.com/office/drawing/2014/main" id="{94E81A97-34E8-4BCF-8FF8-FC5812993AFA}"/>
                  </a:ext>
                </a:extLst>
              </p:cNvPr>
              <p:cNvCxnSpPr>
                <a:stCxn id="163" idx="2"/>
                <a:endCxn id="157" idx="1"/>
              </p:cNvCxnSpPr>
              <p:nvPr/>
            </p:nvCxnSpPr>
            <p:spPr>
              <a:xfrm rot="16200000" flipH="1">
                <a:off x="3995928" y="1557869"/>
                <a:ext cx="200052" cy="92058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63" name="TextBox 16">
                <a:extLst>
                  <a:ext uri="{FF2B5EF4-FFF2-40B4-BE49-F238E27FC236}">
                    <a16:creationId xmlns:a16="http://schemas.microsoft.com/office/drawing/2014/main" id="{29E157F3-612D-492A-AE74-DC8498A3CC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72157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in1</a:t>
                </a:r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FD3CE38E-F662-4834-959E-477E7336FC45}"/>
                  </a:ext>
                </a:extLst>
              </p:cNvPr>
              <p:cNvSpPr/>
              <p:nvPr/>
            </p:nvSpPr>
            <p:spPr>
              <a:xfrm>
                <a:off x="4576879" y="2342850"/>
                <a:ext cx="190466" cy="19074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cxnSp>
            <p:nvCxnSpPr>
              <p:cNvPr id="165" name="Elbow Connector 78">
                <a:extLst>
                  <a:ext uri="{FF2B5EF4-FFF2-40B4-BE49-F238E27FC236}">
                    <a16:creationId xmlns:a16="http://schemas.microsoft.com/office/drawing/2014/main" id="{CD4756F4-935D-40C5-97B4-8D73DE8D8416}"/>
                  </a:ext>
                </a:extLst>
              </p:cNvPr>
              <p:cNvCxnSpPr>
                <a:stCxn id="158" idx="4"/>
                <a:endCxn id="164" idx="1"/>
              </p:cNvCxnSpPr>
              <p:nvPr/>
            </p:nvCxnSpPr>
            <p:spPr>
              <a:xfrm rot="16200000" flipH="1">
                <a:off x="4441479" y="2206794"/>
                <a:ext cx="161282" cy="166658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6" name="Elbow Connector 78">
                <a:extLst>
                  <a:ext uri="{FF2B5EF4-FFF2-40B4-BE49-F238E27FC236}">
                    <a16:creationId xmlns:a16="http://schemas.microsoft.com/office/drawing/2014/main" id="{851EDD25-2B2F-405B-8676-F054F0F1F1F2}"/>
                  </a:ext>
                </a:extLst>
              </p:cNvPr>
              <p:cNvCxnSpPr>
                <a:stCxn id="171" idx="2"/>
                <a:endCxn id="164" idx="7"/>
              </p:cNvCxnSpPr>
              <p:nvPr/>
            </p:nvCxnSpPr>
            <p:spPr>
              <a:xfrm rot="5400000">
                <a:off x="4456907" y="1785741"/>
                <a:ext cx="866891" cy="303157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67" name="TextBox 20">
                <a:extLst>
                  <a:ext uri="{FF2B5EF4-FFF2-40B4-BE49-F238E27FC236}">
                    <a16:creationId xmlns:a16="http://schemas.microsoft.com/office/drawing/2014/main" id="{622F8175-FC71-46E0-A899-58A9C0A13D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9148" y="2687479"/>
                <a:ext cx="485752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out1</a:t>
                </a:r>
              </a:p>
            </p:txBody>
          </p:sp>
          <p:cxnSp>
            <p:nvCxnSpPr>
              <p:cNvPr id="168" name="Elbow Connector 78">
                <a:extLst>
                  <a:ext uri="{FF2B5EF4-FFF2-40B4-BE49-F238E27FC236}">
                    <a16:creationId xmlns:a16="http://schemas.microsoft.com/office/drawing/2014/main" id="{53BB6374-3005-402E-93A4-F7D6DD55DF0B}"/>
                  </a:ext>
                </a:extLst>
              </p:cNvPr>
              <p:cNvCxnSpPr/>
              <p:nvPr/>
            </p:nvCxnSpPr>
            <p:spPr>
              <a:xfrm rot="5400000">
                <a:off x="4594555" y="2611118"/>
                <a:ext cx="153528" cy="1588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69" name="TextBox 22">
                <a:extLst>
                  <a:ext uri="{FF2B5EF4-FFF2-40B4-BE49-F238E27FC236}">
                    <a16:creationId xmlns:a16="http://schemas.microsoft.com/office/drawing/2014/main" id="{4C415790-7B81-4120-A756-910DC5DED8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1000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in2</a:t>
                </a:r>
              </a:p>
            </p:txBody>
          </p:sp>
          <p:sp>
            <p:nvSpPr>
              <p:cNvPr id="170" name="TextBox 23">
                <a:extLst>
                  <a:ext uri="{FF2B5EF4-FFF2-40B4-BE49-F238E27FC236}">
                    <a16:creationId xmlns:a16="http://schemas.microsoft.com/office/drawing/2014/main" id="{DF7096D2-7FAA-4130-904F-6F761D0D15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9857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in3</a:t>
                </a:r>
              </a:p>
            </p:txBody>
          </p:sp>
          <p:sp>
            <p:nvSpPr>
              <p:cNvPr id="171" name="TextBox 24">
                <a:extLst>
                  <a:ext uri="{FF2B5EF4-FFF2-40B4-BE49-F238E27FC236}">
                    <a16:creationId xmlns:a16="http://schemas.microsoft.com/office/drawing/2014/main" id="{101944A4-7154-47DB-9CC7-4E0D878E79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2757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in4</a:t>
                </a:r>
              </a:p>
            </p:txBody>
          </p:sp>
        </p:grpSp>
      </p:grpSp>
      <p:grpSp>
        <p:nvGrpSpPr>
          <p:cNvPr id="172" name="Group 556">
            <a:extLst>
              <a:ext uri="{FF2B5EF4-FFF2-40B4-BE49-F238E27FC236}">
                <a16:creationId xmlns:a16="http://schemas.microsoft.com/office/drawing/2014/main" id="{E7504B01-9E2F-4067-9D76-60CC692B3483}"/>
              </a:ext>
            </a:extLst>
          </p:cNvPr>
          <p:cNvGrpSpPr>
            <a:grpSpLocks/>
          </p:cNvGrpSpPr>
          <p:nvPr/>
        </p:nvGrpSpPr>
        <p:grpSpPr bwMode="auto">
          <a:xfrm>
            <a:off x="482945" y="2603926"/>
            <a:ext cx="1461743" cy="1716087"/>
            <a:chOff x="685800" y="4648198"/>
            <a:chExt cx="1347543" cy="1676402"/>
          </a:xfrm>
        </p:grpSpPr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6A87451C-2AFC-4D87-A427-96E749614EC6}"/>
                </a:ext>
              </a:extLst>
            </p:cNvPr>
            <p:cNvSpPr/>
            <p:nvPr/>
          </p:nvSpPr>
          <p:spPr>
            <a:xfrm>
              <a:off x="685800" y="4648198"/>
              <a:ext cx="1347543" cy="16764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>
                <a:defRPr/>
              </a:pPr>
              <a:endParaRPr lang="zh-CN" altLang="en-US" sz="1200" b="1">
                <a:solidFill>
                  <a:srgbClr val="000000"/>
                </a:solidFill>
                <a:ea typeface="MS PGothic" pitchFamily="34" charset="-128"/>
              </a:endParaRPr>
            </a:p>
          </p:txBody>
        </p:sp>
        <p:grpSp>
          <p:nvGrpSpPr>
            <p:cNvPr id="174" name="Group 109">
              <a:extLst>
                <a:ext uri="{FF2B5EF4-FFF2-40B4-BE49-F238E27FC236}">
                  <a16:creationId xmlns:a16="http://schemas.microsoft.com/office/drawing/2014/main" id="{78E4B5B0-6E39-469C-82CE-5814329AFD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800" y="4648200"/>
              <a:ext cx="1347543" cy="1676400"/>
              <a:chOff x="3872157" y="1257300"/>
              <a:chExt cx="1347543" cy="1676400"/>
            </a:xfrm>
          </p:grpSpPr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C4989DA3-3F56-4FAC-BCAB-123E77BD449B}"/>
                  </a:ext>
                </a:extLst>
              </p:cNvPr>
              <p:cNvSpPr/>
              <p:nvPr/>
            </p:nvSpPr>
            <p:spPr>
              <a:xfrm>
                <a:off x="4115286" y="1676011"/>
                <a:ext cx="190690" cy="190747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86ECFEC7-1E3B-4291-82DC-AB393D5A5298}"/>
                  </a:ext>
                </a:extLst>
              </p:cNvPr>
              <p:cNvSpPr/>
              <p:nvPr/>
            </p:nvSpPr>
            <p:spPr>
              <a:xfrm>
                <a:off x="4344114" y="2018735"/>
                <a:ext cx="189101" cy="190747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cxnSp>
            <p:nvCxnSpPr>
              <p:cNvPr id="177" name="Elbow Connector 78">
                <a:extLst>
                  <a:ext uri="{FF2B5EF4-FFF2-40B4-BE49-F238E27FC236}">
                    <a16:creationId xmlns:a16="http://schemas.microsoft.com/office/drawing/2014/main" id="{E65EBAE9-19F5-4453-8DC3-CC72664426DC}"/>
                  </a:ext>
                </a:extLst>
              </p:cNvPr>
              <p:cNvCxnSpPr>
                <a:stCxn id="175" idx="4"/>
                <a:endCxn id="176" idx="1"/>
              </p:cNvCxnSpPr>
              <p:nvPr/>
            </p:nvCxnSpPr>
            <p:spPr>
              <a:xfrm rot="16200000" flipH="1">
                <a:off x="4200935" y="1876454"/>
                <a:ext cx="179891" cy="160498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78" name="Elbow Connector 78">
                <a:extLst>
                  <a:ext uri="{FF2B5EF4-FFF2-40B4-BE49-F238E27FC236}">
                    <a16:creationId xmlns:a16="http://schemas.microsoft.com/office/drawing/2014/main" id="{3ED9530B-06DB-4A18-BA68-D11328AF7A42}"/>
                  </a:ext>
                </a:extLst>
              </p:cNvPr>
              <p:cNvCxnSpPr>
                <a:stCxn id="188" idx="2"/>
                <a:endCxn id="176" idx="7"/>
              </p:cNvCxnSpPr>
              <p:nvPr/>
            </p:nvCxnSpPr>
            <p:spPr>
              <a:xfrm rot="5400000">
                <a:off x="4330952" y="1679122"/>
                <a:ext cx="542776" cy="192280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79" name="Elbow Connector 78">
                <a:extLst>
                  <a:ext uri="{FF2B5EF4-FFF2-40B4-BE49-F238E27FC236}">
                    <a16:creationId xmlns:a16="http://schemas.microsoft.com/office/drawing/2014/main" id="{CA7221E1-968A-4995-AB86-963CA73EF064}"/>
                  </a:ext>
                </a:extLst>
              </p:cNvPr>
              <p:cNvCxnSpPr>
                <a:stCxn id="187" idx="2"/>
                <a:endCxn id="175" idx="7"/>
              </p:cNvCxnSpPr>
              <p:nvPr/>
            </p:nvCxnSpPr>
            <p:spPr>
              <a:xfrm rot="5400000">
                <a:off x="4223431" y="1557815"/>
                <a:ext cx="200052" cy="92167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80" name="Elbow Connector 78">
                <a:extLst>
                  <a:ext uri="{FF2B5EF4-FFF2-40B4-BE49-F238E27FC236}">
                    <a16:creationId xmlns:a16="http://schemas.microsoft.com/office/drawing/2014/main" id="{DD437399-3AAE-4464-B62A-CAE0E776FDC3}"/>
                  </a:ext>
                </a:extLst>
              </p:cNvPr>
              <p:cNvCxnSpPr>
                <a:stCxn id="181" idx="2"/>
                <a:endCxn id="175" idx="1"/>
              </p:cNvCxnSpPr>
              <p:nvPr/>
            </p:nvCxnSpPr>
            <p:spPr>
              <a:xfrm rot="16200000" flipH="1">
                <a:off x="3996192" y="1557815"/>
                <a:ext cx="200052" cy="92167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81" name="TextBox 565">
                <a:extLst>
                  <a:ext uri="{FF2B5EF4-FFF2-40B4-BE49-F238E27FC236}">
                    <a16:creationId xmlns:a16="http://schemas.microsoft.com/office/drawing/2014/main" id="{BFF1A672-1F7D-49A7-8048-2EF1F69424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72157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in1</a:t>
                </a:r>
              </a:p>
            </p:txBody>
          </p:sp>
          <p:sp>
            <p:nvSpPr>
              <p:cNvPr id="182" name="Oval 181">
                <a:extLst>
                  <a:ext uri="{FF2B5EF4-FFF2-40B4-BE49-F238E27FC236}">
                    <a16:creationId xmlns:a16="http://schemas.microsoft.com/office/drawing/2014/main" id="{8B77D780-ABE6-43FC-B099-BDE6EDA2B9E7}"/>
                  </a:ext>
                </a:extLst>
              </p:cNvPr>
              <p:cNvSpPr/>
              <p:nvPr/>
            </p:nvSpPr>
            <p:spPr>
              <a:xfrm>
                <a:off x="4576121" y="2342850"/>
                <a:ext cx="190690" cy="190747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anchor="ctr"/>
              <a:lstStyle/>
              <a:p>
                <a:pPr algn="ctr">
                  <a:defRPr/>
                </a:pPr>
                <a:r>
                  <a:rPr lang="en-US" altLang="zh-CN" sz="1000" b="1" dirty="0">
                    <a:solidFill>
                      <a:srgbClr val="000000"/>
                    </a:solidFill>
                    <a:ea typeface="MS PGothic" pitchFamily="34" charset="-128"/>
                  </a:rPr>
                  <a:t>+</a:t>
                </a:r>
              </a:p>
            </p:txBody>
          </p:sp>
          <p:cxnSp>
            <p:nvCxnSpPr>
              <p:cNvPr id="183" name="Elbow Connector 78">
                <a:extLst>
                  <a:ext uri="{FF2B5EF4-FFF2-40B4-BE49-F238E27FC236}">
                    <a16:creationId xmlns:a16="http://schemas.microsoft.com/office/drawing/2014/main" id="{0357A90A-789D-4C5F-9960-7E905FFB2344}"/>
                  </a:ext>
                </a:extLst>
              </p:cNvPr>
              <p:cNvCxnSpPr>
                <a:stCxn id="176" idx="4"/>
                <a:endCxn id="182" idx="1"/>
              </p:cNvCxnSpPr>
              <p:nvPr/>
            </p:nvCxnSpPr>
            <p:spPr>
              <a:xfrm rot="16200000" flipH="1">
                <a:off x="4440657" y="2206696"/>
                <a:ext cx="161282" cy="166853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84" name="Elbow Connector 78">
                <a:extLst>
                  <a:ext uri="{FF2B5EF4-FFF2-40B4-BE49-F238E27FC236}">
                    <a16:creationId xmlns:a16="http://schemas.microsoft.com/office/drawing/2014/main" id="{0C81306A-D6CC-41AE-8A7F-AEB1C779D5B9}"/>
                  </a:ext>
                </a:extLst>
              </p:cNvPr>
              <p:cNvCxnSpPr>
                <a:stCxn id="189" idx="2"/>
                <a:endCxn id="182" idx="7"/>
              </p:cNvCxnSpPr>
              <p:nvPr/>
            </p:nvCxnSpPr>
            <p:spPr>
              <a:xfrm rot="5400000">
                <a:off x="4457314" y="1786356"/>
                <a:ext cx="866891" cy="301926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85" name="TextBox 569">
                <a:extLst>
                  <a:ext uri="{FF2B5EF4-FFF2-40B4-BE49-F238E27FC236}">
                    <a16:creationId xmlns:a16="http://schemas.microsoft.com/office/drawing/2014/main" id="{A33BDD16-4F53-4892-AF09-7696A76C80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9148" y="2687479"/>
                <a:ext cx="485752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out1</a:t>
                </a:r>
              </a:p>
            </p:txBody>
          </p:sp>
          <p:cxnSp>
            <p:nvCxnSpPr>
              <p:cNvPr id="186" name="Elbow Connector 78">
                <a:extLst>
                  <a:ext uri="{FF2B5EF4-FFF2-40B4-BE49-F238E27FC236}">
                    <a16:creationId xmlns:a16="http://schemas.microsoft.com/office/drawing/2014/main" id="{481F6E22-13AD-4DB7-A6AF-4117D2A19F48}"/>
                  </a:ext>
                </a:extLst>
              </p:cNvPr>
              <p:cNvCxnSpPr/>
              <p:nvPr/>
            </p:nvCxnSpPr>
            <p:spPr>
              <a:xfrm rot="5400000">
                <a:off x="4595497" y="2611117"/>
                <a:ext cx="153528" cy="1590"/>
              </a:xfrm>
              <a:prstGeom prst="bentConnector3">
                <a:avLst>
                  <a:gd name="adj1" fmla="val 50000"/>
                </a:avLst>
              </a:prstGeom>
              <a:ln>
                <a:tailEnd type="arrow" w="sm" len="sm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87" name="TextBox 571">
                <a:extLst>
                  <a:ext uri="{FF2B5EF4-FFF2-40B4-BE49-F238E27FC236}">
                    <a16:creationId xmlns:a16="http://schemas.microsoft.com/office/drawing/2014/main" id="{844ADF26-E9AB-44FF-A259-2F94E8A9A3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1000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in2</a:t>
                </a:r>
              </a:p>
            </p:txBody>
          </p:sp>
          <p:sp>
            <p:nvSpPr>
              <p:cNvPr id="188" name="TextBox 572">
                <a:extLst>
                  <a:ext uri="{FF2B5EF4-FFF2-40B4-BE49-F238E27FC236}">
                    <a16:creationId xmlns:a16="http://schemas.microsoft.com/office/drawing/2014/main" id="{764AB7B4-C8A4-408A-98B6-E530D164FA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9857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in3</a:t>
                </a:r>
              </a:p>
            </p:txBody>
          </p:sp>
          <p:sp>
            <p:nvSpPr>
              <p:cNvPr id="189" name="TextBox 573">
                <a:extLst>
                  <a:ext uri="{FF2B5EF4-FFF2-40B4-BE49-F238E27FC236}">
                    <a16:creationId xmlns:a16="http://schemas.microsoft.com/office/drawing/2014/main" id="{8EFB35B2-4BFC-429E-9BBD-E14167F3E3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2757" y="1257300"/>
                <a:ext cx="356943" cy="24622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r>
                  <a:rPr lang="en-US" altLang="zh-CN" sz="1000" b="1" dirty="0">
                    <a:solidFill>
                      <a:srgbClr val="000000"/>
                    </a:solidFill>
                  </a:rPr>
                  <a:t>in4</a:t>
                </a:r>
              </a:p>
            </p:txBody>
          </p:sp>
        </p:grpSp>
      </p:grpSp>
      <p:graphicFrame>
        <p:nvGraphicFramePr>
          <p:cNvPr id="190" name="Object 2">
            <a:extLst>
              <a:ext uri="{FF2B5EF4-FFF2-40B4-BE49-F238E27FC236}">
                <a16:creationId xmlns:a16="http://schemas.microsoft.com/office/drawing/2014/main" id="{050F7172-2FD9-44FA-9B89-677D8C619E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022771"/>
              </p:ext>
            </p:extLst>
          </p:nvPr>
        </p:nvGraphicFramePr>
        <p:xfrm>
          <a:off x="2814639" y="5427131"/>
          <a:ext cx="1243011" cy="946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6" name="Equation" r:id="rId4" imgW="787320" imgH="685800" progId="Equation.3">
                  <p:embed/>
                </p:oleObj>
              </mc:Choice>
              <mc:Fallback>
                <p:oleObj name="Equation" r:id="rId4" imgW="787320" imgH="685800" progId="Equation.3">
                  <p:embed/>
                  <p:pic>
                    <p:nvPicPr>
                      <p:cNvPr id="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9" y="5427131"/>
                        <a:ext cx="1243011" cy="9465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" name="Object 3">
            <a:extLst>
              <a:ext uri="{FF2B5EF4-FFF2-40B4-BE49-F238E27FC236}">
                <a16:creationId xmlns:a16="http://schemas.microsoft.com/office/drawing/2014/main" id="{591BA317-697B-4B84-A4CD-90AD27FF74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237460"/>
              </p:ext>
            </p:extLst>
          </p:nvPr>
        </p:nvGraphicFramePr>
        <p:xfrm>
          <a:off x="4816475" y="5379507"/>
          <a:ext cx="1738313" cy="1027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7" name="Equation" r:id="rId6" imgW="1143000" imgH="711200" progId="Equation.3">
                  <p:embed/>
                </p:oleObj>
              </mc:Choice>
              <mc:Fallback>
                <p:oleObj name="Equation" r:id="rId6" imgW="1143000" imgH="711200" progId="Equation.3">
                  <p:embed/>
                  <p:pic>
                    <p:nvPicPr>
                      <p:cNvPr id="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5379507"/>
                        <a:ext cx="1738313" cy="10270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Object 4">
            <a:extLst>
              <a:ext uri="{FF2B5EF4-FFF2-40B4-BE49-F238E27FC236}">
                <a16:creationId xmlns:a16="http://schemas.microsoft.com/office/drawing/2014/main" id="{A2A33677-75B0-43C3-9C72-07F1AF270D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872429"/>
              </p:ext>
            </p:extLst>
          </p:nvPr>
        </p:nvGraphicFramePr>
        <p:xfrm>
          <a:off x="6870701" y="5407288"/>
          <a:ext cx="1993900" cy="98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8" name="Equation" r:id="rId8" imgW="1320480" imgH="711000" progId="Equation.3">
                  <p:embed/>
                </p:oleObj>
              </mc:Choice>
              <mc:Fallback>
                <p:oleObj name="Equation" r:id="rId8" imgW="1320480" imgH="711000" progId="Equation.3">
                  <p:embed/>
                  <p:pic>
                    <p:nvPicPr>
                      <p:cNvPr id="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1" y="5407288"/>
                        <a:ext cx="1993900" cy="9800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3" name="Group 192">
            <a:extLst>
              <a:ext uri="{FF2B5EF4-FFF2-40B4-BE49-F238E27FC236}">
                <a16:creationId xmlns:a16="http://schemas.microsoft.com/office/drawing/2014/main" id="{138C72F3-B72A-47CB-A662-41DCD8C0CA99}"/>
              </a:ext>
            </a:extLst>
          </p:cNvPr>
          <p:cNvGrpSpPr/>
          <p:nvPr/>
        </p:nvGrpSpPr>
        <p:grpSpPr>
          <a:xfrm>
            <a:off x="7537450" y="2896026"/>
            <a:ext cx="914400" cy="1989137"/>
            <a:chOff x="7537450" y="2382753"/>
            <a:chExt cx="914400" cy="1989137"/>
          </a:xfrm>
        </p:grpSpPr>
        <p:grpSp>
          <p:nvGrpSpPr>
            <p:cNvPr id="194" name="Group 736">
              <a:extLst>
                <a:ext uri="{FF2B5EF4-FFF2-40B4-BE49-F238E27FC236}">
                  <a16:creationId xmlns:a16="http://schemas.microsoft.com/office/drawing/2014/main" id="{1B91A89D-F61B-4127-A2AF-FD2B77FDFD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94650" y="2382753"/>
              <a:ext cx="228600" cy="1989137"/>
              <a:chOff x="7772400" y="2362199"/>
              <a:chExt cx="228600" cy="1943101"/>
            </a:xfrm>
          </p:grpSpPr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A9AA02A1-43B7-4976-949F-FD207818172C}"/>
                  </a:ext>
                </a:extLst>
              </p:cNvPr>
              <p:cNvSpPr/>
              <p:nvPr/>
            </p:nvSpPr>
            <p:spPr>
              <a:xfrm>
                <a:off x="7772400" y="2362199"/>
                <a:ext cx="228600" cy="64821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3</a:t>
                </a:r>
              </a:p>
            </p:txBody>
          </p:sp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5B923846-DFCA-410D-8FA4-80E13B46C9DF}"/>
                  </a:ext>
                </a:extLst>
              </p:cNvPr>
              <p:cNvSpPr/>
              <p:nvPr/>
            </p:nvSpPr>
            <p:spPr>
              <a:xfrm>
                <a:off x="7772400" y="3010416"/>
                <a:ext cx="228600" cy="646666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2</a:t>
                </a:r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299F97CF-C5DD-461A-A29B-EB5B603FC71D}"/>
                  </a:ext>
                </a:extLst>
              </p:cNvPr>
              <p:cNvSpPr/>
              <p:nvPr/>
            </p:nvSpPr>
            <p:spPr>
              <a:xfrm>
                <a:off x="7772400" y="3657083"/>
                <a:ext cx="228600" cy="648217"/>
              </a:xfrm>
              <a:prstGeom prst="rect">
                <a:avLst/>
              </a:prstGeom>
              <a:solidFill>
                <a:srgbClr val="D9D9D9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1</a:t>
                </a:r>
              </a:p>
            </p:txBody>
          </p:sp>
        </p:grpSp>
        <p:grpSp>
          <p:nvGrpSpPr>
            <p:cNvPr id="195" name="Group 737">
              <a:extLst>
                <a:ext uri="{FF2B5EF4-FFF2-40B4-BE49-F238E27FC236}">
                  <a16:creationId xmlns:a16="http://schemas.microsoft.com/office/drawing/2014/main" id="{6344652A-6B9D-49EE-BAB6-C50D9826AF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23250" y="2382753"/>
              <a:ext cx="228600" cy="1989137"/>
              <a:chOff x="8001000" y="2362200"/>
              <a:chExt cx="228600" cy="1943100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B89C43DD-FB30-44B3-A62E-F03E44AF1E4A}"/>
                  </a:ext>
                </a:extLst>
              </p:cNvPr>
              <p:cNvSpPr/>
              <p:nvPr/>
            </p:nvSpPr>
            <p:spPr>
              <a:xfrm>
                <a:off x="8001000" y="2362200"/>
                <a:ext cx="228600" cy="648217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4</a:t>
                </a: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C15FD501-8165-403D-966E-1B0684FBE24D}"/>
                  </a:ext>
                </a:extLst>
              </p:cNvPr>
              <p:cNvSpPr/>
              <p:nvPr/>
            </p:nvSpPr>
            <p:spPr>
              <a:xfrm>
                <a:off x="8001000" y="3010417"/>
                <a:ext cx="228600" cy="646666"/>
              </a:xfrm>
              <a:prstGeom prst="rect">
                <a:avLst/>
              </a:prstGeom>
              <a:solidFill>
                <a:srgbClr val="D9D9D9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3</a:t>
                </a:r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3BECA369-FC1C-4A42-B6F3-2F22261870F9}"/>
                  </a:ext>
                </a:extLst>
              </p:cNvPr>
              <p:cNvSpPr/>
              <p:nvPr/>
            </p:nvSpPr>
            <p:spPr>
              <a:xfrm>
                <a:off x="8001000" y="3657083"/>
                <a:ext cx="228600" cy="648217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2</a:t>
                </a:r>
              </a:p>
            </p:txBody>
          </p:sp>
        </p:grpSp>
        <p:grpSp>
          <p:nvGrpSpPr>
            <p:cNvPr id="196" name="Group 734">
              <a:extLst>
                <a:ext uri="{FF2B5EF4-FFF2-40B4-BE49-F238E27FC236}">
                  <a16:creationId xmlns:a16="http://schemas.microsoft.com/office/drawing/2014/main" id="{C5B96480-058F-4DDE-B9DB-4C44BB2A0F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7450" y="2382753"/>
              <a:ext cx="228600" cy="1989137"/>
              <a:chOff x="7315200" y="2362199"/>
              <a:chExt cx="228600" cy="1943101"/>
            </a:xfrm>
          </p:grpSpPr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A9BA0426-DFD9-473F-84CE-E39E3889A502}"/>
                  </a:ext>
                </a:extLst>
              </p:cNvPr>
              <p:cNvSpPr/>
              <p:nvPr/>
            </p:nvSpPr>
            <p:spPr>
              <a:xfrm>
                <a:off x="7315200" y="2362199"/>
                <a:ext cx="228600" cy="648217"/>
              </a:xfrm>
              <a:prstGeom prst="rect">
                <a:avLst/>
              </a:prstGeom>
              <a:solidFill>
                <a:srgbClr val="D9D9D9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1</a:t>
                </a:r>
              </a:p>
            </p:txBody>
          </p:sp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44D53774-A5AA-4944-9703-D20B48A1470E}"/>
                  </a:ext>
                </a:extLst>
              </p:cNvPr>
              <p:cNvSpPr/>
              <p:nvPr/>
            </p:nvSpPr>
            <p:spPr>
              <a:xfrm>
                <a:off x="7315200" y="3010416"/>
                <a:ext cx="228600" cy="646666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zh-CN" altLang="en-US" sz="1000">
                  <a:solidFill>
                    <a:srgbClr val="000000"/>
                  </a:solidFill>
                  <a:ea typeface="MS PGothic" pitchFamily="34" charset="-128"/>
                </a:endParaRPr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74FC0331-5273-4864-891B-2C4E6881681C}"/>
                  </a:ext>
                </a:extLst>
              </p:cNvPr>
              <p:cNvSpPr/>
              <p:nvPr/>
            </p:nvSpPr>
            <p:spPr>
              <a:xfrm>
                <a:off x="7315200" y="3657083"/>
                <a:ext cx="228600" cy="648217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zh-CN" altLang="en-US" sz="1000">
                  <a:solidFill>
                    <a:srgbClr val="000000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97" name="Group 735">
              <a:extLst>
                <a:ext uri="{FF2B5EF4-FFF2-40B4-BE49-F238E27FC236}">
                  <a16:creationId xmlns:a16="http://schemas.microsoft.com/office/drawing/2014/main" id="{F916E7B3-E097-4012-B9F0-8D87108DC3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66050" y="2382753"/>
              <a:ext cx="228600" cy="1989137"/>
              <a:chOff x="7543800" y="2362199"/>
              <a:chExt cx="228600" cy="1943102"/>
            </a:xfrm>
          </p:grpSpPr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585E08D6-39DA-418A-93EC-66D514DD5685}"/>
                  </a:ext>
                </a:extLst>
              </p:cNvPr>
              <p:cNvSpPr/>
              <p:nvPr/>
            </p:nvSpPr>
            <p:spPr>
              <a:xfrm>
                <a:off x="7543800" y="2362199"/>
                <a:ext cx="228600" cy="648218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2</a:t>
                </a:r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5EC548D2-2E74-42E4-A305-E2EB0EC3F108}"/>
                  </a:ext>
                </a:extLst>
              </p:cNvPr>
              <p:cNvSpPr/>
              <p:nvPr/>
            </p:nvSpPr>
            <p:spPr>
              <a:xfrm>
                <a:off x="7543800" y="3010417"/>
                <a:ext cx="228600" cy="646667"/>
              </a:xfrm>
              <a:prstGeom prst="rect">
                <a:avLst/>
              </a:prstGeom>
              <a:solidFill>
                <a:srgbClr val="D9D9D9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sz="1000" dirty="0">
                    <a:solidFill>
                      <a:srgbClr val="000000"/>
                    </a:solidFill>
                    <a:ea typeface="MS PGothic" pitchFamily="34" charset="-128"/>
                  </a:rPr>
                  <a:t>1</a:t>
                </a: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AA708B69-0864-459D-89FF-8742B1342FE3}"/>
                  </a:ext>
                </a:extLst>
              </p:cNvPr>
              <p:cNvSpPr/>
              <p:nvPr/>
            </p:nvSpPr>
            <p:spPr>
              <a:xfrm>
                <a:off x="7543800" y="3657083"/>
                <a:ext cx="228600" cy="648218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zh-CN" altLang="en-US" sz="1000">
                  <a:solidFill>
                    <a:srgbClr val="000000"/>
                  </a:solidFill>
                  <a:ea typeface="MS PGothic" pitchFamily="34" charset="-128"/>
                </a:endParaRPr>
              </a:p>
            </p:txBody>
          </p:sp>
        </p:grpSp>
      </p:grpSp>
      <p:graphicFrame>
        <p:nvGraphicFramePr>
          <p:cNvPr id="210" name="Object 5">
            <a:extLst>
              <a:ext uri="{FF2B5EF4-FFF2-40B4-BE49-F238E27FC236}">
                <a16:creationId xmlns:a16="http://schemas.microsoft.com/office/drawing/2014/main" id="{D07D4F5A-3470-492E-A6D4-25D1053C72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612400"/>
              </p:ext>
            </p:extLst>
          </p:nvPr>
        </p:nvGraphicFramePr>
        <p:xfrm>
          <a:off x="280988" y="5460290"/>
          <a:ext cx="20447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9" name="Equation" r:id="rId10" imgW="1562040" imgH="215640" progId="Equation.3">
                  <p:embed/>
                </p:oleObj>
              </mc:Choice>
              <mc:Fallback>
                <p:oleObj name="Equation" r:id="rId10" imgW="1562040" imgH="215640" progId="Equation.3">
                  <p:embed/>
                  <p:pic>
                    <p:nvPicPr>
                      <p:cNvPr id="8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5460290"/>
                        <a:ext cx="20447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1" name="Group 210">
            <a:extLst>
              <a:ext uri="{FF2B5EF4-FFF2-40B4-BE49-F238E27FC236}">
                <a16:creationId xmlns:a16="http://schemas.microsoft.com/office/drawing/2014/main" id="{12753DA5-B2C1-46BC-B414-B8FE1D73FEBD}"/>
              </a:ext>
            </a:extLst>
          </p:cNvPr>
          <p:cNvGrpSpPr/>
          <p:nvPr/>
        </p:nvGrpSpPr>
        <p:grpSpPr>
          <a:xfrm>
            <a:off x="4876873" y="2576938"/>
            <a:ext cx="1455665" cy="2722578"/>
            <a:chOff x="4876873" y="1809665"/>
            <a:chExt cx="1455665" cy="2014536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C048C5C9-AF0C-4A5A-92E5-9E29E37E83E5}"/>
                </a:ext>
              </a:extLst>
            </p:cNvPr>
            <p:cNvSpPr/>
            <p:nvPr/>
          </p:nvSpPr>
          <p:spPr bwMode="auto">
            <a:xfrm>
              <a:off x="4876873" y="1809665"/>
              <a:ext cx="1455665" cy="1828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>
                <a:defRPr/>
              </a:pPr>
              <a:endParaRPr lang="zh-CN" altLang="en-US" sz="1200" b="1">
                <a:solidFill>
                  <a:srgbClr val="000000"/>
                </a:solidFill>
                <a:ea typeface="MS PGothic" pitchFamily="34" charset="-128"/>
              </a:endParaRPr>
            </a:p>
          </p:txBody>
        </p:sp>
        <p:cxnSp>
          <p:nvCxnSpPr>
            <p:cNvPr id="213" name="Elbow Connector 78">
              <a:extLst>
                <a:ext uri="{FF2B5EF4-FFF2-40B4-BE49-F238E27FC236}">
                  <a16:creationId xmlns:a16="http://schemas.microsoft.com/office/drawing/2014/main" id="{6A1470A5-A354-45B4-954D-D3BA28CDA102}"/>
                </a:ext>
              </a:extLst>
            </p:cNvPr>
            <p:cNvCxnSpPr>
              <a:stCxn id="223" idx="2"/>
              <a:endCxn id="226" idx="0"/>
            </p:cNvCxnSpPr>
            <p:nvPr/>
          </p:nvCxnSpPr>
          <p:spPr bwMode="auto">
            <a:xfrm rot="5400000">
              <a:off x="5504879" y="2094020"/>
              <a:ext cx="402730" cy="181082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4" name="Elbow Connector 78">
              <a:extLst>
                <a:ext uri="{FF2B5EF4-FFF2-40B4-BE49-F238E27FC236}">
                  <a16:creationId xmlns:a16="http://schemas.microsoft.com/office/drawing/2014/main" id="{7BD14DE7-E035-41AD-9FFD-59F0B5491110}"/>
                </a:ext>
              </a:extLst>
            </p:cNvPr>
            <p:cNvCxnSpPr>
              <a:stCxn id="222" idx="2"/>
              <a:endCxn id="226" idx="0"/>
            </p:cNvCxnSpPr>
            <p:nvPr/>
          </p:nvCxnSpPr>
          <p:spPr bwMode="auto">
            <a:xfrm rot="16200000" flipH="1">
              <a:off x="5340421" y="2110643"/>
              <a:ext cx="402729" cy="147835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5" name="Elbow Connector 78">
              <a:extLst>
                <a:ext uri="{FF2B5EF4-FFF2-40B4-BE49-F238E27FC236}">
                  <a16:creationId xmlns:a16="http://schemas.microsoft.com/office/drawing/2014/main" id="{A6C33B48-E44C-4EF8-8693-72748D45825B}"/>
                </a:ext>
              </a:extLst>
            </p:cNvPr>
            <p:cNvCxnSpPr>
              <a:stCxn id="216" idx="2"/>
              <a:endCxn id="226" idx="0"/>
            </p:cNvCxnSpPr>
            <p:nvPr/>
          </p:nvCxnSpPr>
          <p:spPr bwMode="auto">
            <a:xfrm rot="16200000" flipH="1">
              <a:off x="5180971" y="1951193"/>
              <a:ext cx="402729" cy="466736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16" name="TextBox 136">
              <a:extLst>
                <a:ext uri="{FF2B5EF4-FFF2-40B4-BE49-F238E27FC236}">
                  <a16:creationId xmlns:a16="http://schemas.microsoft.com/office/drawing/2014/main" id="{11060365-6253-4694-BBA9-D3EF7F553C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6175" y="1809666"/>
              <a:ext cx="385583" cy="246221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altLang="zh-CN" sz="1000" b="1" dirty="0">
                  <a:solidFill>
                    <a:srgbClr val="000000"/>
                  </a:solidFill>
                </a:rPr>
                <a:t>in1</a:t>
              </a:r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B0E757E5-4211-4567-B8D7-1986C4DDEAD6}"/>
                </a:ext>
              </a:extLst>
            </p:cNvPr>
            <p:cNvSpPr/>
            <p:nvPr/>
          </p:nvSpPr>
          <p:spPr bwMode="auto">
            <a:xfrm>
              <a:off x="5588555" y="3233651"/>
              <a:ext cx="205748" cy="1905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1000" b="1" dirty="0">
                  <a:solidFill>
                    <a:srgbClr val="000000"/>
                  </a:solidFill>
                  <a:ea typeface="MS PGothic" pitchFamily="34" charset="-128"/>
                </a:rPr>
                <a:t>+</a:t>
              </a:r>
            </a:p>
          </p:txBody>
        </p:sp>
        <p:cxnSp>
          <p:nvCxnSpPr>
            <p:cNvPr id="218" name="Elbow Connector 78">
              <a:extLst>
                <a:ext uri="{FF2B5EF4-FFF2-40B4-BE49-F238E27FC236}">
                  <a16:creationId xmlns:a16="http://schemas.microsoft.com/office/drawing/2014/main" id="{3231BD2A-7895-4C6A-BC1E-5037736578D1}"/>
                </a:ext>
              </a:extLst>
            </p:cNvPr>
            <p:cNvCxnSpPr>
              <a:stCxn id="230" idx="2"/>
              <a:endCxn id="217" idx="7"/>
            </p:cNvCxnSpPr>
            <p:nvPr/>
          </p:nvCxnSpPr>
          <p:spPr bwMode="auto">
            <a:xfrm rot="5400000">
              <a:off x="5723377" y="3141097"/>
              <a:ext cx="161248" cy="79657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9" name="Elbow Connector 78">
              <a:extLst>
                <a:ext uri="{FF2B5EF4-FFF2-40B4-BE49-F238E27FC236}">
                  <a16:creationId xmlns:a16="http://schemas.microsoft.com/office/drawing/2014/main" id="{871C57A5-3D1E-4C8B-868E-579A6A4C7F05}"/>
                </a:ext>
              </a:extLst>
            </p:cNvPr>
            <p:cNvCxnSpPr>
              <a:stCxn id="224" idx="2"/>
              <a:endCxn id="226" idx="0"/>
            </p:cNvCxnSpPr>
            <p:nvPr/>
          </p:nvCxnSpPr>
          <p:spPr bwMode="auto">
            <a:xfrm rot="5400000">
              <a:off x="5676360" y="1922539"/>
              <a:ext cx="402730" cy="524044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20" name="TextBox 155">
              <a:extLst>
                <a:ext uri="{FF2B5EF4-FFF2-40B4-BE49-F238E27FC236}">
                  <a16:creationId xmlns:a16="http://schemas.microsoft.com/office/drawing/2014/main" id="{A9829F9A-8FFD-496D-AA21-EF270483C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9157" y="3577980"/>
              <a:ext cx="524727" cy="246221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altLang="zh-CN" sz="1000" b="1" dirty="0">
                  <a:solidFill>
                    <a:srgbClr val="000000"/>
                  </a:solidFill>
                </a:rPr>
                <a:t>out1</a:t>
              </a:r>
            </a:p>
          </p:txBody>
        </p:sp>
        <p:cxnSp>
          <p:nvCxnSpPr>
            <p:cNvPr id="221" name="Elbow Connector 78">
              <a:extLst>
                <a:ext uri="{FF2B5EF4-FFF2-40B4-BE49-F238E27FC236}">
                  <a16:creationId xmlns:a16="http://schemas.microsoft.com/office/drawing/2014/main" id="{69E4B83D-C1EA-48D6-A441-C8D5891D355E}"/>
                </a:ext>
              </a:extLst>
            </p:cNvPr>
            <p:cNvCxnSpPr>
              <a:stCxn id="217" idx="4"/>
              <a:endCxn id="226" idx="1"/>
            </p:cNvCxnSpPr>
            <p:nvPr/>
          </p:nvCxnSpPr>
          <p:spPr bwMode="auto">
            <a:xfrm rot="5400000" flipH="1">
              <a:off x="5130878" y="2863601"/>
              <a:ext cx="852487" cy="268615"/>
            </a:xfrm>
            <a:prstGeom prst="bentConnector4">
              <a:avLst>
                <a:gd name="adj1" fmla="val -26816"/>
                <a:gd name="adj2" fmla="val 185103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22" name="TextBox 157">
              <a:extLst>
                <a:ext uri="{FF2B5EF4-FFF2-40B4-BE49-F238E27FC236}">
                  <a16:creationId xmlns:a16="http://schemas.microsoft.com/office/drawing/2014/main" id="{A265D5C2-57EC-4076-AD8E-416240B64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75076" y="1809666"/>
              <a:ext cx="385583" cy="246221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altLang="zh-CN" sz="1000" b="1" dirty="0">
                  <a:solidFill>
                    <a:srgbClr val="000000"/>
                  </a:solidFill>
                </a:rPr>
                <a:t>in2</a:t>
              </a:r>
            </a:p>
          </p:txBody>
        </p:sp>
        <p:sp>
          <p:nvSpPr>
            <p:cNvPr id="223" name="TextBox 158">
              <a:extLst>
                <a:ext uri="{FF2B5EF4-FFF2-40B4-BE49-F238E27FC236}">
                  <a16:creationId xmlns:a16="http://schemas.microsoft.com/office/drawing/2014/main" id="{AD3CC660-1129-4B28-A573-EDDD16C764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3993" y="1809665"/>
              <a:ext cx="385583" cy="246221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altLang="zh-CN" sz="1000" b="1" dirty="0">
                  <a:solidFill>
                    <a:srgbClr val="000000"/>
                  </a:solidFill>
                </a:rPr>
                <a:t>in3</a:t>
              </a:r>
            </a:p>
          </p:txBody>
        </p:sp>
        <p:sp>
          <p:nvSpPr>
            <p:cNvPr id="224" name="TextBox 159">
              <a:extLst>
                <a:ext uri="{FF2B5EF4-FFF2-40B4-BE49-F238E27FC236}">
                  <a16:creationId xmlns:a16="http://schemas.microsoft.com/office/drawing/2014/main" id="{41ECD14A-55A1-4AB9-8B50-E943E80818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6955" y="1809665"/>
              <a:ext cx="385583" cy="246221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altLang="zh-CN" sz="1000" b="1" dirty="0">
                  <a:solidFill>
                    <a:srgbClr val="000000"/>
                  </a:solidFill>
                </a:rPr>
                <a:t>in4</a:t>
              </a:r>
            </a:p>
          </p:txBody>
        </p:sp>
        <p:grpSp>
          <p:nvGrpSpPr>
            <p:cNvPr id="225" name="Group 167">
              <a:extLst>
                <a:ext uri="{FF2B5EF4-FFF2-40B4-BE49-F238E27FC236}">
                  <a16:creationId xmlns:a16="http://schemas.microsoft.com/office/drawing/2014/main" id="{4C151369-ACFF-4A4F-B12C-554B721EA7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40956" y="2909801"/>
              <a:ext cx="205749" cy="190500"/>
              <a:chOff x="7105745" y="3162300"/>
              <a:chExt cx="190466" cy="190500"/>
            </a:xfrm>
          </p:grpSpPr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F43CBF50-1589-477C-A650-03E79D91534A}"/>
                  </a:ext>
                </a:extLst>
              </p:cNvPr>
              <p:cNvSpPr/>
              <p:nvPr/>
            </p:nvSpPr>
            <p:spPr>
              <a:xfrm>
                <a:off x="7105744" y="3162300"/>
                <a:ext cx="190465" cy="1905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b="1">
                  <a:solidFill>
                    <a:srgbClr val="000000"/>
                  </a:solidFill>
                  <a:ea typeface="MS PGothic" pitchFamily="34" charset="-128"/>
                </a:endParaRPr>
              </a:p>
            </p:txBody>
          </p:sp>
          <p:sp>
            <p:nvSpPr>
              <p:cNvPr id="231" name="Isosceles Triangle 230">
                <a:extLst>
                  <a:ext uri="{FF2B5EF4-FFF2-40B4-BE49-F238E27FC236}">
                    <a16:creationId xmlns:a16="http://schemas.microsoft.com/office/drawing/2014/main" id="{1DA89207-0EAA-45F3-8E65-7A4BBDD8CAEF}"/>
                  </a:ext>
                </a:extLst>
              </p:cNvPr>
              <p:cNvSpPr/>
              <p:nvPr/>
            </p:nvSpPr>
            <p:spPr>
              <a:xfrm rot="5400000">
                <a:off x="7134309" y="3228985"/>
                <a:ext cx="57150" cy="114279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 b="1">
                  <a:solidFill>
                    <a:srgbClr val="000000"/>
                  </a:solidFill>
                  <a:ea typeface="MS PGothic" pitchFamily="34" charset="-128"/>
                </a:endParaRPr>
              </a:p>
            </p:txBody>
          </p:sp>
        </p:grp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7A028BCB-DB85-497F-9D80-9052FE8D4AF5}"/>
                </a:ext>
              </a:extLst>
            </p:cNvPr>
            <p:cNvSpPr/>
            <p:nvPr/>
          </p:nvSpPr>
          <p:spPr bwMode="auto">
            <a:xfrm>
              <a:off x="5422814" y="2385926"/>
              <a:ext cx="385777" cy="37147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800" b="1" dirty="0">
                  <a:solidFill>
                    <a:srgbClr val="000000"/>
                  </a:solidFill>
                </a:rPr>
                <a:t>REG</a:t>
              </a:r>
            </a:p>
          </p:txBody>
        </p:sp>
        <p:cxnSp>
          <p:nvCxnSpPr>
            <p:cNvPr id="227" name="Elbow Connector 78">
              <a:extLst>
                <a:ext uri="{FF2B5EF4-FFF2-40B4-BE49-F238E27FC236}">
                  <a16:creationId xmlns:a16="http://schemas.microsoft.com/office/drawing/2014/main" id="{A9A97E73-AB23-4988-8487-43A2EC3388E1}"/>
                </a:ext>
              </a:extLst>
            </p:cNvPr>
            <p:cNvCxnSpPr>
              <a:stCxn id="226" idx="2"/>
              <a:endCxn id="217" idx="1"/>
            </p:cNvCxnSpPr>
            <p:nvPr/>
          </p:nvCxnSpPr>
          <p:spPr bwMode="auto">
            <a:xfrm rot="16200000" flipH="1">
              <a:off x="5365120" y="3007983"/>
              <a:ext cx="504148" cy="2983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8" name="Elbow Connector 78">
              <a:extLst>
                <a:ext uri="{FF2B5EF4-FFF2-40B4-BE49-F238E27FC236}">
                  <a16:creationId xmlns:a16="http://schemas.microsoft.com/office/drawing/2014/main" id="{5306B7FE-33E6-45DB-B8FD-A1A9DD0FF6F4}"/>
                </a:ext>
              </a:extLst>
            </p:cNvPr>
            <p:cNvCxnSpPr>
              <a:stCxn id="226" idx="2"/>
              <a:endCxn id="230" idx="0"/>
            </p:cNvCxnSpPr>
            <p:nvPr/>
          </p:nvCxnSpPr>
          <p:spPr bwMode="auto">
            <a:xfrm rot="16200000" flipH="1">
              <a:off x="5653566" y="2719538"/>
              <a:ext cx="152400" cy="228126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9" name="Elbow Connector 78">
              <a:extLst>
                <a:ext uri="{FF2B5EF4-FFF2-40B4-BE49-F238E27FC236}">
                  <a16:creationId xmlns:a16="http://schemas.microsoft.com/office/drawing/2014/main" id="{81BC8C22-CCB6-485B-8049-0376FF104246}"/>
                </a:ext>
              </a:extLst>
            </p:cNvPr>
            <p:cNvCxnSpPr>
              <a:stCxn id="226" idx="3"/>
              <a:endCxn id="220" idx="0"/>
            </p:cNvCxnSpPr>
            <p:nvPr/>
          </p:nvCxnSpPr>
          <p:spPr bwMode="auto">
            <a:xfrm>
              <a:off x="5808591" y="2571664"/>
              <a:ext cx="232930" cy="1006316"/>
            </a:xfrm>
            <a:prstGeom prst="bentConnector2">
              <a:avLst/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32" name="Rectangle 231">
            <a:extLst>
              <a:ext uri="{FF2B5EF4-FFF2-40B4-BE49-F238E27FC236}">
                <a16:creationId xmlns:a16="http://schemas.microsoft.com/office/drawing/2014/main" id="{73C91D83-CD48-4C72-814A-E5AC78229372}"/>
              </a:ext>
            </a:extLst>
          </p:cNvPr>
          <p:cNvSpPr/>
          <p:nvPr/>
        </p:nvSpPr>
        <p:spPr>
          <a:xfrm>
            <a:off x="396233" y="4358178"/>
            <a:ext cx="18142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b="1" dirty="0">
                <a:solidFill>
                  <a:srgbClr val="000000"/>
                </a:solidFill>
                <a:latin typeface="Arial Narrow"/>
                <a:ea typeface="MS PGothic" pitchFamily="34" charset="-128"/>
                <a:cs typeface="Arial Narrow"/>
              </a:rPr>
              <a:t>Control-Data Flow Graph (CDFG)</a:t>
            </a:r>
          </a:p>
        </p:txBody>
      </p:sp>
      <p:sp>
        <p:nvSpPr>
          <p:cNvPr id="233" name="Arrow: Right 232">
            <a:extLst>
              <a:ext uri="{FF2B5EF4-FFF2-40B4-BE49-F238E27FC236}">
                <a16:creationId xmlns:a16="http://schemas.microsoft.com/office/drawing/2014/main" id="{4F059F1F-8A71-44D4-9EE3-E05E167B05A3}"/>
              </a:ext>
            </a:extLst>
          </p:cNvPr>
          <p:cNvSpPr/>
          <p:nvPr/>
        </p:nvSpPr>
        <p:spPr bwMode="auto">
          <a:xfrm>
            <a:off x="2000958" y="3269648"/>
            <a:ext cx="337778" cy="381254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7854A89-3B34-4A1C-BD6D-3A5DF4F24B0B}"/>
              </a:ext>
            </a:extLst>
          </p:cNvPr>
          <p:cNvSpPr/>
          <p:nvPr/>
        </p:nvSpPr>
        <p:spPr bwMode="auto">
          <a:xfrm>
            <a:off x="2398917" y="1897447"/>
            <a:ext cx="6717732" cy="4480560"/>
          </a:xfrm>
          <a:prstGeom prst="rect">
            <a:avLst/>
          </a:prstGeom>
          <a:solidFill>
            <a:schemeClr val="bg1">
              <a:alpha val="77000"/>
            </a:schemeClr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B2DDBC5F-3453-4D34-AE0C-B21C55C85D1C}"/>
              </a:ext>
            </a:extLst>
          </p:cNvPr>
          <p:cNvSpPr/>
          <p:nvPr/>
        </p:nvSpPr>
        <p:spPr bwMode="auto">
          <a:xfrm>
            <a:off x="19775" y="1897447"/>
            <a:ext cx="2385383" cy="4480560"/>
          </a:xfrm>
          <a:prstGeom prst="rect">
            <a:avLst/>
          </a:prstGeom>
          <a:solidFill>
            <a:schemeClr val="bg1">
              <a:alpha val="77000"/>
            </a:schemeClr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 animBg="1"/>
      <p:bldP spid="89" grpId="0" animBg="1"/>
      <p:bldP spid="2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023E04-593A-4181-82A9-02C347BD9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2286"/>
            <a:ext cx="8229600" cy="5282984"/>
          </a:xfrm>
        </p:spPr>
        <p:txBody>
          <a:bodyPr>
            <a:normAutofit/>
          </a:bodyPr>
          <a:lstStyle/>
          <a:p>
            <a:r>
              <a:rPr lang="en-US" dirty="0"/>
              <a:t>Determines the clock cycle at which each operation should be executed subject to constraints</a:t>
            </a:r>
          </a:p>
          <a:p>
            <a:pPr lvl="1"/>
            <a:r>
              <a:rPr lang="en-US" dirty="0"/>
              <a:t>Dependence</a:t>
            </a:r>
          </a:p>
          <a:p>
            <a:pPr lvl="1"/>
            <a:r>
              <a:rPr lang="en-US" dirty="0"/>
              <a:t>Cycle time</a:t>
            </a:r>
          </a:p>
          <a:p>
            <a:pPr lvl="1"/>
            <a:r>
              <a:rPr lang="en-US" dirty="0"/>
              <a:t>Relative timing</a:t>
            </a:r>
          </a:p>
          <a:p>
            <a:pPr lvl="1"/>
            <a:endParaRPr lang="en-US" dirty="0"/>
          </a:p>
          <a:p>
            <a:r>
              <a:rPr lang="en-US" b="1" dirty="0"/>
              <a:t>Resource-constrained scheduling</a:t>
            </a:r>
          </a:p>
          <a:p>
            <a:pPr lvl="1"/>
            <a:r>
              <a:rPr lang="en-US" dirty="0"/>
              <a:t>Minimizes latency given a limited number of functional units</a:t>
            </a:r>
          </a:p>
          <a:p>
            <a:pPr lvl="1"/>
            <a:r>
              <a:rPr lang="en-US" dirty="0"/>
              <a:t>Considers resource constraints in addition to other constraints</a:t>
            </a:r>
          </a:p>
          <a:p>
            <a:pPr lvl="1"/>
            <a:r>
              <a:rPr lang="en-US" dirty="0"/>
              <a:t>NP-hard problem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CC6FAB-0354-4BB3-932D-2ED18020A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93FBEAF-F457-4CB9-82C7-1614A6083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HLS Scheduling with Constraints</a:t>
            </a:r>
          </a:p>
        </p:txBody>
      </p:sp>
    </p:spTree>
    <p:extLst>
      <p:ext uri="{BB962C8B-B14F-4D97-AF65-F5344CB8AC3E}">
        <p14:creationId xmlns:p14="http://schemas.microsoft.com/office/powerpoint/2010/main" val="103025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Tension between Scalability and Quality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-231452" y="1143946"/>
            <a:ext cx="7928562" cy="4881440"/>
            <a:chOff x="709387" y="1764813"/>
            <a:chExt cx="7928562" cy="4881440"/>
          </a:xfrm>
        </p:grpSpPr>
        <p:grpSp>
          <p:nvGrpSpPr>
            <p:cNvPr id="9" name="Group 8"/>
            <p:cNvGrpSpPr/>
            <p:nvPr/>
          </p:nvGrpSpPr>
          <p:grpSpPr>
            <a:xfrm>
              <a:off x="709387" y="1764813"/>
              <a:ext cx="7928562" cy="4786590"/>
              <a:chOff x="-1" y="931223"/>
              <a:chExt cx="9090227" cy="5597466"/>
            </a:xfrm>
          </p:grpSpPr>
          <p:sp>
            <p:nvSpPr>
              <p:cNvPr id="10" name="Right Triangle 9"/>
              <p:cNvSpPr>
                <a:spLocks noChangeAspect="1"/>
              </p:cNvSpPr>
              <p:nvPr/>
            </p:nvSpPr>
            <p:spPr>
              <a:xfrm>
                <a:off x="2551890" y="1901113"/>
                <a:ext cx="3657600" cy="3657598"/>
              </a:xfrm>
              <a:prstGeom prst="rtTriangl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endParaRPr lang="en-US" dirty="0">
                  <a:latin typeface="Helvetica"/>
                  <a:cs typeface="Helvetica"/>
                </a:endParaRP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 bwMode="auto">
              <a:xfrm flipV="1">
                <a:off x="2565403" y="931223"/>
                <a:ext cx="0" cy="4754878"/>
              </a:xfrm>
              <a:prstGeom prst="straightConnector1">
                <a:avLst/>
              </a:prstGeom>
              <a:solidFill>
                <a:schemeClr val="tx2"/>
              </a:solidFill>
              <a:ln w="1270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12" name="Straight Arrow Connector 11"/>
              <p:cNvCxnSpPr/>
              <p:nvPr/>
            </p:nvCxnSpPr>
            <p:spPr bwMode="auto">
              <a:xfrm flipV="1">
                <a:off x="2542146" y="5619457"/>
                <a:ext cx="4915449" cy="1"/>
              </a:xfrm>
              <a:prstGeom prst="straightConnector1">
                <a:avLst/>
              </a:prstGeom>
              <a:solidFill>
                <a:schemeClr val="tx2"/>
              </a:solidFill>
              <a:ln w="1270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3" name="Oval 12"/>
              <p:cNvSpPr>
                <a:spLocks noChangeAspect="1"/>
              </p:cNvSpPr>
              <p:nvPr/>
            </p:nvSpPr>
            <p:spPr>
              <a:xfrm>
                <a:off x="2336692" y="1740982"/>
                <a:ext cx="457200" cy="45720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47625">
                <a:solidFill>
                  <a:srgbClr val="FFFFFF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endParaRPr lang="en-US" dirty="0">
                  <a:latin typeface="Helvetica"/>
                  <a:cs typeface="Helvetica"/>
                </a:endParaRPr>
              </a:p>
            </p:txBody>
          </p:sp>
          <p:sp>
            <p:nvSpPr>
              <p:cNvPr id="14" name="Oval 13"/>
              <p:cNvSpPr>
                <a:spLocks noChangeAspect="1"/>
              </p:cNvSpPr>
              <p:nvPr/>
            </p:nvSpPr>
            <p:spPr>
              <a:xfrm>
                <a:off x="5994402" y="5360736"/>
                <a:ext cx="457200" cy="45720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47625">
                <a:solidFill>
                  <a:srgbClr val="FFFFFF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endParaRPr lang="en-US" dirty="0">
                  <a:latin typeface="Helvetica"/>
                  <a:cs typeface="Helvetica"/>
                </a:endParaRPr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3863505" y="4316075"/>
                <a:ext cx="457200" cy="45720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47625">
                <a:solidFill>
                  <a:srgbClr val="FFFFFF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endParaRPr lang="en-US" dirty="0">
                  <a:latin typeface="Helvetica"/>
                  <a:cs typeface="Helvetica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-1" y="1090514"/>
                <a:ext cx="2404254" cy="1547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000" dirty="0">
                    <a:latin typeface="Helvetica"/>
                    <a:cs typeface="Helvetica"/>
                  </a:rPr>
                  <a:t>High </a:t>
                </a:r>
              </a:p>
              <a:p>
                <a:pPr algn="r"/>
                <a:r>
                  <a:rPr lang="en-US" sz="2000" dirty="0">
                    <a:latin typeface="Helvetica"/>
                    <a:cs typeface="Helvetica"/>
                  </a:rPr>
                  <a:t>scalability</a:t>
                </a:r>
              </a:p>
              <a:p>
                <a:pPr algn="r"/>
                <a:r>
                  <a:rPr lang="en-US" sz="20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Helvetica"/>
                    <a:cs typeface="Helvetica"/>
                  </a:rPr>
                  <a:t>(</a:t>
                </a:r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Helvetica"/>
                    <a:cs typeface="Helvetica"/>
                  </a:rPr>
                  <a:t>greedy </a:t>
                </a:r>
              </a:p>
              <a:p>
                <a:pPr algn="r"/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Helvetica"/>
                    <a:cs typeface="Helvetica"/>
                  </a:rPr>
                  <a:t>decisions</a:t>
                </a:r>
                <a:r>
                  <a:rPr lang="en-US" sz="20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Helvetica"/>
                    <a:cs typeface="Helvetica"/>
                  </a:rPr>
                  <a:t>)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023605" y="5736875"/>
                <a:ext cx="3066621" cy="7918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Helvetica"/>
                    <a:cs typeface="Helvetica"/>
                  </a:rPr>
                  <a:t>High quality</a:t>
                </a:r>
              </a:p>
              <a:p>
                <a:r>
                  <a:rPr lang="en-US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Helvetica"/>
                    <a:cs typeface="Helvetica"/>
                  </a:rPr>
                  <a:t>(global optimization)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417820" y="5672047"/>
                <a:ext cx="1128859" cy="827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Helvetica"/>
                    <a:cs typeface="Helvetica"/>
                  </a:rPr>
                  <a:t>Low</a:t>
                </a:r>
              </a:p>
              <a:p>
                <a:r>
                  <a:rPr lang="en-US" sz="2000" dirty="0">
                    <a:latin typeface="Helvetica"/>
                    <a:cs typeface="Helvetica"/>
                  </a:rPr>
                  <a:t>quality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60813" y="5001970"/>
                <a:ext cx="1923518" cy="827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000" dirty="0">
                    <a:latin typeface="Helvetica"/>
                    <a:cs typeface="Helvetica"/>
                  </a:rPr>
                  <a:t>Slow</a:t>
                </a:r>
              </a:p>
              <a:p>
                <a:pPr algn="r"/>
                <a:r>
                  <a:rPr lang="en-US" sz="2000" dirty="0">
                    <a:latin typeface="Helvetica"/>
                    <a:cs typeface="Helvetica"/>
                  </a:rPr>
                  <a:t>runtime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817149" y="1439500"/>
                <a:ext cx="2252856" cy="971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Helvetica"/>
                    <a:cs typeface="Helvetica"/>
                  </a:rPr>
                  <a:t>List scheduling</a:t>
                </a:r>
              </a:p>
              <a:p>
                <a:r>
                  <a:rPr lang="en-US" altLang="zh-CN" sz="1400" dirty="0">
                    <a:latin typeface="Helvetica" charset="0"/>
                    <a:ea typeface="Helvetica" charset="0"/>
                    <a:cs typeface="Helvetica" charset="0"/>
                  </a:rPr>
                  <a:t>(e.g., [Parker et al., DAC’86])</a:t>
                </a:r>
                <a:endParaRPr lang="en-US" sz="1400" b="1" dirty="0"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361028" y="4309717"/>
                <a:ext cx="2390785" cy="971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Helvetica" charset="0"/>
                    <a:ea typeface="Helvetica" charset="0"/>
                    <a:cs typeface="Helvetica" charset="0"/>
                  </a:rPr>
                  <a:t>Force-directed</a:t>
                </a:r>
              </a:p>
              <a:p>
                <a:r>
                  <a:rPr lang="en-US" altLang="zh-CN" sz="1400" dirty="0">
                    <a:latin typeface="Helvetica" charset="0"/>
                    <a:ea typeface="Helvetica" charset="0"/>
                    <a:cs typeface="Helvetica" charset="0"/>
                  </a:rPr>
                  <a:t> [Paulin &amp; Knight, TCAD’89]</a:t>
                </a:r>
                <a:endParaRPr lang="en-US" sz="1400" b="1" dirty="0"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 rot="16200000">
              <a:off x="1528322" y="3359592"/>
              <a:ext cx="1263213" cy="1266338"/>
              <a:chOff x="-722154" y="3964623"/>
              <a:chExt cx="1477213" cy="1266338"/>
            </a:xfrm>
          </p:grpSpPr>
          <p:sp>
            <p:nvSpPr>
              <p:cNvPr id="29" name="Arrow: Right 28"/>
              <p:cNvSpPr/>
              <p:nvPr/>
            </p:nvSpPr>
            <p:spPr bwMode="auto">
              <a:xfrm>
                <a:off x="-722154" y="4810634"/>
                <a:ext cx="1477213" cy="420327"/>
              </a:xfrm>
              <a:prstGeom prst="rightArrow">
                <a:avLst/>
              </a:prstGeom>
              <a:solidFill>
                <a:srgbClr val="00B05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 rot="5400000">
                <a:off x="-460599" y="4241622"/>
                <a:ext cx="9541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Helvetica"/>
                    <a:cs typeface="Helvetica"/>
                  </a:rPr>
                  <a:t>Faster</a:t>
                </a:r>
                <a:endParaRPr lang="en-US" sz="1600" b="1" dirty="0">
                  <a:latin typeface="Helvetica"/>
                  <a:cs typeface="Helvetica"/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 rot="16200000">
              <a:off x="4459891" y="5514470"/>
              <a:ext cx="725967" cy="1537600"/>
              <a:chOff x="-21792" y="3215214"/>
              <a:chExt cx="848949" cy="1537600"/>
            </a:xfrm>
          </p:grpSpPr>
          <p:sp>
            <p:nvSpPr>
              <p:cNvPr id="32" name="Arrow: Right 31"/>
              <p:cNvSpPr/>
              <p:nvPr/>
            </p:nvSpPr>
            <p:spPr bwMode="auto">
              <a:xfrm rot="5400000">
                <a:off x="-121612" y="3768108"/>
                <a:ext cx="1477212" cy="420327"/>
              </a:xfrm>
              <a:prstGeom prst="rightArrow">
                <a:avLst/>
              </a:prstGeom>
              <a:solidFill>
                <a:srgbClr val="00B05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5400000">
                <a:off x="-556646" y="3750068"/>
                <a:ext cx="1537600" cy="4678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latin typeface="Helvetica"/>
                    <a:cs typeface="Helvetica"/>
                  </a:rPr>
                  <a:t>Better </a:t>
                </a:r>
                <a:r>
                  <a:rPr lang="en-US" sz="2000" b="1" dirty="0" err="1">
                    <a:latin typeface="Helvetica"/>
                    <a:cs typeface="Helvetica"/>
                  </a:rPr>
                  <a:t>QoR</a:t>
                </a:r>
                <a:endParaRPr lang="en-US" sz="1600" b="1" dirty="0">
                  <a:latin typeface="Helvetica"/>
                  <a:cs typeface="Helvetica"/>
                </a:endParaRP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5089246" y="4616146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Helvetica"/>
                <a:cs typeface="Helvetica"/>
              </a:rPr>
              <a:t> ILP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787362" y="3058527"/>
            <a:ext cx="2485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Helvetica" charset="0"/>
                <a:ea typeface="Helvetica" charset="0"/>
                <a:cs typeface="Helvetica" charset="0"/>
              </a:rPr>
              <a:t>SDC</a:t>
            </a:r>
          </a:p>
          <a:p>
            <a:r>
              <a:rPr lang="en-US" altLang="zh-CN" sz="1400" dirty="0">
                <a:latin typeface="Helvetica" charset="0"/>
                <a:ea typeface="Helvetica" charset="0"/>
                <a:cs typeface="Helvetica" charset="0"/>
              </a:rPr>
              <a:t>(e.g., [Cong &amp; Zhang, DAC’06])</a:t>
            </a:r>
            <a:endParaRPr lang="en-US" sz="1400" b="1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4807797" y="1704271"/>
            <a:ext cx="731527" cy="731520"/>
            <a:chOff x="5482677" y="2600435"/>
            <a:chExt cx="731520" cy="731518"/>
          </a:xfrm>
        </p:grpSpPr>
        <p:sp>
          <p:nvSpPr>
            <p:cNvPr id="39" name="Oval 38"/>
            <p:cNvSpPr>
              <a:spLocks noChangeAspect="1"/>
            </p:cNvSpPr>
            <p:nvPr/>
          </p:nvSpPr>
          <p:spPr>
            <a:xfrm>
              <a:off x="5482677" y="2600435"/>
              <a:ext cx="731520" cy="73151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47625">
              <a:solidFill>
                <a:schemeClr val="tx2">
                  <a:lumMod val="20000"/>
                  <a:lumOff val="80000"/>
                </a:schemeClr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endParaRPr lang="en-US" dirty="0">
                <a:latin typeface="Helvetica"/>
                <a:cs typeface="Helvetica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601600" y="2612251"/>
              <a:ext cx="39367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Helvetica"/>
                  <a:cs typeface="Helvetica"/>
                </a:rPr>
                <a:t>?</a:t>
              </a:r>
            </a:p>
          </p:txBody>
        </p:sp>
      </p:grpSp>
      <p:sp>
        <p:nvSpPr>
          <p:cNvPr id="41" name="Content Placeholder 1"/>
          <p:cNvSpPr>
            <a:spLocks noGrp="1"/>
          </p:cNvSpPr>
          <p:nvPr>
            <p:ph idx="1"/>
          </p:nvPr>
        </p:nvSpPr>
        <p:spPr>
          <a:xfrm>
            <a:off x="5565543" y="1577084"/>
            <a:ext cx="3285850" cy="1114887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200"/>
              </a:spcAft>
              <a:buClr>
                <a:srgbClr val="0000FF"/>
              </a:buClr>
              <a:buNone/>
            </a:pPr>
            <a:r>
              <a:rPr lang="en-US" b="1" dirty="0">
                <a:solidFill>
                  <a:srgbClr val="00B050"/>
                </a:solidFill>
              </a:rPr>
              <a:t>Optimal quality</a:t>
            </a:r>
          </a:p>
          <a:p>
            <a:pPr marL="0" indent="0">
              <a:spcBef>
                <a:spcPts val="600"/>
              </a:spcBef>
              <a:spcAft>
                <a:spcPts val="200"/>
              </a:spcAft>
              <a:buClr>
                <a:srgbClr val="0000FF"/>
              </a:buClr>
              <a:buNone/>
            </a:pPr>
            <a:r>
              <a:rPr lang="en-US" b="1" dirty="0">
                <a:solidFill>
                  <a:srgbClr val="00B050"/>
                </a:solidFill>
              </a:rPr>
              <a:t>Fast runtime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F262449-846A-4A00-857D-9E4B45DE2896}"/>
              </a:ext>
            </a:extLst>
          </p:cNvPr>
          <p:cNvSpPr>
            <a:spLocks noChangeAspect="1"/>
          </p:cNvSpPr>
          <p:nvPr/>
        </p:nvSpPr>
        <p:spPr>
          <a:xfrm>
            <a:off x="2285871" y="2847572"/>
            <a:ext cx="274320" cy="268951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47625">
            <a:solidFill>
              <a:srgbClr val="FFFFFF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lang="en-US" dirty="0">
              <a:latin typeface="Helvetica"/>
              <a:cs typeface="Helvetica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D563123-9370-4C7E-BD38-F3C42BCC6D4D}"/>
              </a:ext>
            </a:extLst>
          </p:cNvPr>
          <p:cNvSpPr>
            <a:spLocks noChangeAspect="1"/>
          </p:cNvSpPr>
          <p:nvPr/>
        </p:nvSpPr>
        <p:spPr>
          <a:xfrm>
            <a:off x="2534705" y="3533174"/>
            <a:ext cx="274320" cy="268951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47625">
            <a:solidFill>
              <a:srgbClr val="FFFFFF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C0E677-24A0-4DCE-8747-734E53E05938}"/>
              </a:ext>
            </a:extLst>
          </p:cNvPr>
          <p:cNvSpPr/>
          <p:nvPr/>
        </p:nvSpPr>
        <p:spPr bwMode="auto">
          <a:xfrm>
            <a:off x="3582060" y="3058527"/>
            <a:ext cx="2047523" cy="874081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2E4CBADC-E870-48DD-B648-481B5C28D90D}"/>
              </a:ext>
            </a:extLst>
          </p:cNvPr>
          <p:cNvSpPr>
            <a:spLocks noChangeAspect="1"/>
          </p:cNvSpPr>
          <p:nvPr/>
        </p:nvSpPr>
        <p:spPr>
          <a:xfrm>
            <a:off x="4452534" y="4710188"/>
            <a:ext cx="274320" cy="268951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47625">
            <a:solidFill>
              <a:srgbClr val="FFFFFF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lang="en-US" dirty="0">
              <a:latin typeface="Helvetica"/>
              <a:cs typeface="Helvetica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FB1BE6E-171A-4BD4-81E6-8582D70DCF56}"/>
              </a:ext>
            </a:extLst>
          </p:cNvPr>
          <p:cNvSpPr/>
          <p:nvPr/>
        </p:nvSpPr>
        <p:spPr bwMode="auto">
          <a:xfrm>
            <a:off x="4945224" y="4878019"/>
            <a:ext cx="493776" cy="493776"/>
          </a:xfrm>
          <a:prstGeom prst="ellipse">
            <a:avLst/>
          </a:prstGeom>
          <a:noFill/>
          <a:ln w="38100">
            <a:solidFill>
              <a:srgbClr val="F16039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73DD293-EF1D-4C96-9ED1-9AFB42ADF7A7}"/>
              </a:ext>
            </a:extLst>
          </p:cNvPr>
          <p:cNvSpPr/>
          <p:nvPr/>
        </p:nvSpPr>
        <p:spPr bwMode="auto">
          <a:xfrm>
            <a:off x="1750526" y="1783058"/>
            <a:ext cx="493776" cy="493776"/>
          </a:xfrm>
          <a:prstGeom prst="ellipse">
            <a:avLst/>
          </a:prstGeom>
          <a:noFill/>
          <a:ln w="38100">
            <a:solidFill>
              <a:srgbClr val="F16039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4C9FDBE-1599-4324-A95C-762646DA75FB}"/>
              </a:ext>
            </a:extLst>
          </p:cNvPr>
          <p:cNvSpPr/>
          <p:nvPr/>
        </p:nvSpPr>
        <p:spPr bwMode="auto">
          <a:xfrm>
            <a:off x="3342285" y="3276218"/>
            <a:ext cx="493776" cy="493776"/>
          </a:xfrm>
          <a:prstGeom prst="ellipse">
            <a:avLst/>
          </a:prstGeom>
          <a:noFill/>
          <a:ln w="38100">
            <a:solidFill>
              <a:srgbClr val="F16039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D23F956-0E49-4D4E-9562-63D6F5A73C66}"/>
              </a:ext>
            </a:extLst>
          </p:cNvPr>
          <p:cNvSpPr/>
          <p:nvPr/>
        </p:nvSpPr>
        <p:spPr bwMode="auto">
          <a:xfrm>
            <a:off x="3088284" y="3977578"/>
            <a:ext cx="493776" cy="493776"/>
          </a:xfrm>
          <a:prstGeom prst="ellipse">
            <a:avLst/>
          </a:prstGeom>
          <a:noFill/>
          <a:ln w="38100">
            <a:solidFill>
              <a:srgbClr val="F16039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2" name="Oval 41"/>
          <p:cNvSpPr>
            <a:spLocks noChangeAspect="1"/>
          </p:cNvSpPr>
          <p:nvPr/>
        </p:nvSpPr>
        <p:spPr>
          <a:xfrm>
            <a:off x="3388589" y="3327622"/>
            <a:ext cx="398773" cy="390968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47625">
            <a:solidFill>
              <a:srgbClr val="FFFFFF"/>
            </a:solidFill>
          </a:ln>
        </p:spPr>
        <p:txBody>
          <a:bodyPr wrap="none" rtlCol="0" anchor="ctr">
            <a:spAutoFit/>
          </a:bodyPr>
          <a:lstStyle/>
          <a:p>
            <a:pPr algn="ctr"/>
            <a:endParaRPr lang="en-US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6966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uiExpand="1" build="p"/>
      <p:bldP spid="3" grpId="0" animBg="1"/>
      <p:bldP spid="2" grpId="0" animBg="1"/>
      <p:bldP spid="2" grpId="1" animBg="1"/>
      <p:bldP spid="44" grpId="0" animBg="1"/>
      <p:bldP spid="44" grpId="1" animBg="1"/>
      <p:bldP spid="47" grpId="0" animBg="1"/>
      <p:bldP spid="47" grpId="1" animBg="1"/>
      <p:bldP spid="48" grpId="0" animBg="1"/>
      <p:bldP spid="4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5039"/>
            <a:ext cx="8229600" cy="1012204"/>
          </a:xfrm>
        </p:spPr>
        <p:txBody>
          <a:bodyPr/>
          <a:lstStyle/>
          <a:p>
            <a:r>
              <a:rPr lang="en-US" altLang="zh-CN" dirty="0">
                <a:ea typeface="宋体" charset="0"/>
                <a:sym typeface="Symbol" charset="0"/>
              </a:rPr>
              <a:t>SDC = System of difference constraints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SDC-Based Scheduling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86074" y="4818013"/>
            <a:ext cx="3001720" cy="144849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Target cycle time: 5ns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Delay estimates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Add (</a:t>
            </a:r>
            <a:r>
              <a:rPr lang="en-US" altLang="zh-CN" sz="16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+</a:t>
            </a: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) 1ns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Load (</a:t>
            </a:r>
            <a:r>
              <a:rPr lang="en-US" altLang="zh-CN" sz="1600" dirty="0" err="1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ld</a:t>
            </a: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) 3ns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Store (</a:t>
            </a:r>
            <a:r>
              <a:rPr lang="en-US" altLang="zh-CN" sz="1600" dirty="0" err="1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st</a:t>
            </a:r>
            <a:r>
              <a:rPr lang="en-US" altLang="zh-CN" sz="1600" dirty="0">
                <a:solidFill>
                  <a:schemeClr val="tx1"/>
                </a:solidFill>
                <a:latin typeface="Helvetica"/>
                <a:ea typeface="宋体" pitchFamily="2" charset="-122"/>
                <a:cs typeface="Helvetica"/>
              </a:rPr>
              <a:t>) 1ns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38294" y="1678964"/>
            <a:ext cx="44531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i</a:t>
            </a:r>
            <a:r>
              <a:rPr lang="en-US" altLang="zh-CN" sz="2000" baseline="-25000" dirty="0">
                <a:latin typeface="Helvetica" charset="0"/>
                <a:ea typeface="Helvetica" charset="0"/>
                <a:cs typeface="Helvetica" charset="0"/>
                <a:sym typeface="Wingdings" pitchFamily="2" charset="2"/>
              </a:rPr>
              <a:t>  </a:t>
            </a:r>
            <a:r>
              <a:rPr lang="en-US" altLang="zh-CN" sz="2000" dirty="0">
                <a:latin typeface="Helvetica" charset="0"/>
                <a:ea typeface="Helvetica" charset="0"/>
                <a:cs typeface="Helvetica" charset="0"/>
                <a:sym typeface="Wingdings" pitchFamily="2" charset="2"/>
              </a:rPr>
              <a:t>: schedule variable for operation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i</a:t>
            </a:r>
            <a:endParaRPr lang="en-US" sz="2000" i="1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27782" y="2243727"/>
            <a:ext cx="3540542" cy="327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Helvetica"/>
                <a:cs typeface="Helvetica"/>
              </a:rPr>
              <a:t>Dependence constraints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0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1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1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  <a:endParaRPr lang="en-US" altLang="zh-CN" sz="2000" i="1" baseline="-25000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2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  <a:endParaRPr lang="en-US" altLang="zh-CN" sz="2000" i="1" baseline="-25000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endParaRPr lang="en-US" altLang="zh-CN" sz="800" i="1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Helvetica"/>
                <a:cs typeface="Helvetica"/>
              </a:rPr>
              <a:t>Cycle time constraints</a:t>
            </a:r>
          </a:p>
          <a:p>
            <a:r>
              <a:rPr lang="en-US" altLang="zh-CN" sz="2000" i="1" dirty="0">
                <a:solidFill>
                  <a:schemeClr val="accent6">
                    <a:lumMod val="75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>	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2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  <a:p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1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1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  <a:p>
            <a:endParaRPr lang="en-US" sz="800" dirty="0">
              <a:latin typeface="Helvetica"/>
              <a:cs typeface="Helvetica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6398149"/>
            <a:ext cx="90382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222222"/>
                </a:solidFill>
                <a:latin typeface="Helvetica" panose="020B0504020202030204" pitchFamily="34" charset="0"/>
              </a:rPr>
              <a:t>[J. Cong &amp; Z. Zhang, DAC, 2006] [Z. Zhang &amp; B. Liu, ICCAD, 2013] </a:t>
            </a:r>
            <a:endParaRPr lang="en-US" sz="1200" dirty="0">
              <a:latin typeface="Helvetica" panose="020B050402020203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C9E7FC4-8140-4EE6-9B0A-36817299E672}"/>
              </a:ext>
            </a:extLst>
          </p:cNvPr>
          <p:cNvGrpSpPr/>
          <p:nvPr/>
        </p:nvGrpSpPr>
        <p:grpSpPr>
          <a:xfrm>
            <a:off x="999442" y="1765992"/>
            <a:ext cx="2643463" cy="2850042"/>
            <a:chOff x="999442" y="1637976"/>
            <a:chExt cx="2643463" cy="2850042"/>
          </a:xfrm>
        </p:grpSpPr>
        <p:sp>
          <p:nvSpPr>
            <p:cNvPr id="7" name="Oval 6"/>
            <p:cNvSpPr/>
            <p:nvPr/>
          </p:nvSpPr>
          <p:spPr bwMode="auto">
            <a:xfrm>
              <a:off x="1966152" y="1637976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ld</a:t>
              </a:r>
              <a:endParaRPr lang="en-US" altLang="zh-CN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105482" y="3253496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altLang="zh-CN" sz="2400" dirty="0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+ </a:t>
              </a:r>
              <a:endParaRPr lang="zh-CN" altLang="en-US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771014" y="1637976"/>
              <a:ext cx="360363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ld</a:t>
              </a:r>
              <a:endParaRPr lang="zh-CN" altLang="en-US" sz="20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1275676" y="1641530"/>
              <a:ext cx="360363" cy="388938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ld</a:t>
              </a:r>
              <a:endParaRPr lang="en-US" altLang="zh-CN" sz="20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404302" y="2403151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400" dirty="0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+</a:t>
              </a:r>
              <a:endParaRPr lang="zh-CN" altLang="en-US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cxnSp>
          <p:nvCxnSpPr>
            <p:cNvPr id="12" name="Elbow Connector 78"/>
            <p:cNvCxnSpPr>
              <a:stCxn id="7" idx="4"/>
              <a:endCxn id="11" idx="1"/>
            </p:cNvCxnSpPr>
            <p:nvPr/>
          </p:nvCxnSpPr>
          <p:spPr bwMode="auto">
            <a:xfrm rot="16200000" flipH="1">
              <a:off x="2083627" y="2088825"/>
              <a:ext cx="433388" cy="309563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" name="Elbow Connector 78"/>
            <p:cNvCxnSpPr>
              <a:stCxn id="9" idx="4"/>
              <a:endCxn id="11" idx="7"/>
            </p:cNvCxnSpPr>
            <p:nvPr/>
          </p:nvCxnSpPr>
          <p:spPr bwMode="auto">
            <a:xfrm rot="5400000">
              <a:off x="2614645" y="2122957"/>
              <a:ext cx="433388" cy="241300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4" name="Elbow Connector 78"/>
            <p:cNvCxnSpPr>
              <a:stCxn id="11" idx="4"/>
            </p:cNvCxnSpPr>
            <p:nvPr/>
          </p:nvCxnSpPr>
          <p:spPr bwMode="auto">
            <a:xfrm rot="5400000">
              <a:off x="2227763" y="2972498"/>
              <a:ext cx="537131" cy="176311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5" name="Elbow Connector 78"/>
            <p:cNvCxnSpPr>
              <a:stCxn id="10" idx="4"/>
              <a:endCxn id="8" idx="1"/>
            </p:cNvCxnSpPr>
            <p:nvPr/>
          </p:nvCxnSpPr>
          <p:spPr bwMode="auto">
            <a:xfrm rot="16200000" flipH="1">
              <a:off x="1167064" y="2319262"/>
              <a:ext cx="1279987" cy="702398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6" name="TextBox 16"/>
            <p:cNvSpPr txBox="1">
              <a:spLocks noChangeArrowheads="1"/>
            </p:cNvSpPr>
            <p:nvPr/>
          </p:nvSpPr>
          <p:spPr bwMode="auto">
            <a:xfrm>
              <a:off x="1655002" y="1707826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1</a:t>
              </a:r>
            </a:p>
          </p:txBody>
        </p:sp>
        <p:sp>
          <p:nvSpPr>
            <p:cNvPr id="17" name="TextBox 17"/>
            <p:cNvSpPr txBox="1">
              <a:spLocks noChangeArrowheads="1"/>
            </p:cNvSpPr>
            <p:nvPr/>
          </p:nvSpPr>
          <p:spPr bwMode="auto">
            <a:xfrm>
              <a:off x="2120139" y="2555551"/>
              <a:ext cx="4074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3</a:t>
              </a:r>
              <a:endParaRPr lang="en-US" altLang="zh-CN" b="1" i="1" baseline="-25000" dirty="0">
                <a:latin typeface="Cambria" charset="0"/>
                <a:ea typeface="Cambria" charset="0"/>
                <a:cs typeface="Cambria" charset="0"/>
              </a:endParaRPr>
            </a:p>
          </p:txBody>
        </p:sp>
        <p:sp>
          <p:nvSpPr>
            <p:cNvPr id="18" name="TextBox 18"/>
            <p:cNvSpPr txBox="1">
              <a:spLocks noChangeArrowheads="1"/>
            </p:cNvSpPr>
            <p:nvPr/>
          </p:nvSpPr>
          <p:spPr bwMode="auto">
            <a:xfrm>
              <a:off x="1849255" y="3449018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4</a:t>
              </a:r>
            </a:p>
          </p:txBody>
        </p:sp>
        <p:sp>
          <p:nvSpPr>
            <p:cNvPr id="19" name="TextBox 19"/>
            <p:cNvSpPr txBox="1">
              <a:spLocks noChangeArrowheads="1"/>
            </p:cNvSpPr>
            <p:nvPr/>
          </p:nvSpPr>
          <p:spPr bwMode="auto">
            <a:xfrm>
              <a:off x="2436204" y="1701059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2</a:t>
              </a:r>
            </a:p>
          </p:txBody>
        </p:sp>
        <p:sp>
          <p:nvSpPr>
            <p:cNvPr id="20" name="TextBox 29"/>
            <p:cNvSpPr txBox="1">
              <a:spLocks noChangeArrowheads="1"/>
            </p:cNvSpPr>
            <p:nvPr/>
          </p:nvSpPr>
          <p:spPr bwMode="auto">
            <a:xfrm>
              <a:off x="999442" y="1849207"/>
              <a:ext cx="4106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0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721593" y="2422658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1ns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86342" y="1665445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3ns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444301" y="3286025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1ns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2100745" y="3973417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st</a:t>
              </a:r>
              <a:endParaRPr lang="en-US" altLang="zh-CN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cxnSp>
          <p:nvCxnSpPr>
            <p:cNvPr id="32" name="Straight Arrow Connector 31"/>
            <p:cNvCxnSpPr>
              <a:stCxn id="8" idx="4"/>
              <a:endCxn id="30" idx="0"/>
            </p:cNvCxnSpPr>
            <p:nvPr/>
          </p:nvCxnSpPr>
          <p:spPr>
            <a:xfrm flipH="1">
              <a:off x="2280926" y="3642433"/>
              <a:ext cx="4737" cy="33098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18"/>
            <p:cNvSpPr txBox="1">
              <a:spLocks noChangeArrowheads="1"/>
            </p:cNvSpPr>
            <p:nvPr/>
          </p:nvSpPr>
          <p:spPr bwMode="auto">
            <a:xfrm>
              <a:off x="1764285" y="4087908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5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51460" y="3996196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1ns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27" name="Freeform 31"/>
          <p:cNvSpPr/>
          <p:nvPr/>
        </p:nvSpPr>
        <p:spPr>
          <a:xfrm flipH="1">
            <a:off x="2266503" y="1678964"/>
            <a:ext cx="686698" cy="2902409"/>
          </a:xfrm>
          <a:custGeom>
            <a:avLst/>
            <a:gdLst>
              <a:gd name="connsiteX0" fmla="*/ 426248 w 763999"/>
              <a:gd name="connsiteY0" fmla="*/ 0 h 2339546"/>
              <a:gd name="connsiteX1" fmla="*/ 426248 w 763999"/>
              <a:gd name="connsiteY1" fmla="*/ 741406 h 2339546"/>
              <a:gd name="connsiteX2" fmla="*/ 220302 w 763999"/>
              <a:gd name="connsiteY2" fmla="*/ 914400 h 2339546"/>
              <a:gd name="connsiteX3" fmla="*/ 129686 w 763999"/>
              <a:gd name="connsiteY3" fmla="*/ 1120346 h 2339546"/>
              <a:gd name="connsiteX4" fmla="*/ 47307 w 763999"/>
              <a:gd name="connsiteY4" fmla="*/ 1392195 h 2339546"/>
              <a:gd name="connsiteX5" fmla="*/ 39069 w 763999"/>
              <a:gd name="connsiteY5" fmla="*/ 1598141 h 2339546"/>
              <a:gd name="connsiteX6" fmla="*/ 558053 w 763999"/>
              <a:gd name="connsiteY6" fmla="*/ 1622855 h 2339546"/>
              <a:gd name="connsiteX7" fmla="*/ 763999 w 763999"/>
              <a:gd name="connsiteY7" fmla="*/ 2339546 h 2339546"/>
              <a:gd name="connsiteX0" fmla="*/ 384960 w 722711"/>
              <a:gd name="connsiteY0" fmla="*/ 0 h 2339546"/>
              <a:gd name="connsiteX1" fmla="*/ 384960 w 722711"/>
              <a:gd name="connsiteY1" fmla="*/ 741406 h 2339546"/>
              <a:gd name="connsiteX2" fmla="*/ 179014 w 722711"/>
              <a:gd name="connsiteY2" fmla="*/ 914400 h 2339546"/>
              <a:gd name="connsiteX3" fmla="*/ 88398 w 722711"/>
              <a:gd name="connsiteY3" fmla="*/ 1120346 h 2339546"/>
              <a:gd name="connsiteX4" fmla="*/ 6019 w 722711"/>
              <a:gd name="connsiteY4" fmla="*/ 1392195 h 2339546"/>
              <a:gd name="connsiteX5" fmla="*/ 63683 w 722711"/>
              <a:gd name="connsiteY5" fmla="*/ 1598141 h 2339546"/>
              <a:gd name="connsiteX6" fmla="*/ 516765 w 722711"/>
              <a:gd name="connsiteY6" fmla="*/ 1622855 h 2339546"/>
              <a:gd name="connsiteX7" fmla="*/ 722711 w 722711"/>
              <a:gd name="connsiteY7" fmla="*/ 2339546 h 2339546"/>
              <a:gd name="connsiteX0" fmla="*/ 384960 w 948954"/>
              <a:gd name="connsiteY0" fmla="*/ 0 h 2726045"/>
              <a:gd name="connsiteX1" fmla="*/ 384960 w 948954"/>
              <a:gd name="connsiteY1" fmla="*/ 741406 h 2726045"/>
              <a:gd name="connsiteX2" fmla="*/ 179014 w 948954"/>
              <a:gd name="connsiteY2" fmla="*/ 914400 h 2726045"/>
              <a:gd name="connsiteX3" fmla="*/ 88398 w 948954"/>
              <a:gd name="connsiteY3" fmla="*/ 1120346 h 2726045"/>
              <a:gd name="connsiteX4" fmla="*/ 6019 w 948954"/>
              <a:gd name="connsiteY4" fmla="*/ 1392195 h 2726045"/>
              <a:gd name="connsiteX5" fmla="*/ 63683 w 948954"/>
              <a:gd name="connsiteY5" fmla="*/ 1598141 h 2726045"/>
              <a:gd name="connsiteX6" fmla="*/ 516765 w 948954"/>
              <a:gd name="connsiteY6" fmla="*/ 1622855 h 2726045"/>
              <a:gd name="connsiteX7" fmla="*/ 948954 w 948954"/>
              <a:gd name="connsiteY7" fmla="*/ 2726045 h 2726045"/>
              <a:gd name="connsiteX0" fmla="*/ 400136 w 964130"/>
              <a:gd name="connsiteY0" fmla="*/ 0 h 2726045"/>
              <a:gd name="connsiteX1" fmla="*/ 400136 w 964130"/>
              <a:gd name="connsiteY1" fmla="*/ 741406 h 2726045"/>
              <a:gd name="connsiteX2" fmla="*/ 194190 w 964130"/>
              <a:gd name="connsiteY2" fmla="*/ 914400 h 2726045"/>
              <a:gd name="connsiteX3" fmla="*/ 103574 w 964130"/>
              <a:gd name="connsiteY3" fmla="*/ 1120346 h 2726045"/>
              <a:gd name="connsiteX4" fmla="*/ 21195 w 964130"/>
              <a:gd name="connsiteY4" fmla="*/ 1392195 h 2726045"/>
              <a:gd name="connsiteX5" fmla="*/ 78859 w 964130"/>
              <a:gd name="connsiteY5" fmla="*/ 1598141 h 2726045"/>
              <a:gd name="connsiteX6" fmla="*/ 795891 w 964130"/>
              <a:gd name="connsiteY6" fmla="*/ 1622855 h 2726045"/>
              <a:gd name="connsiteX7" fmla="*/ 964130 w 964130"/>
              <a:gd name="connsiteY7" fmla="*/ 2726045 h 2726045"/>
              <a:gd name="connsiteX0" fmla="*/ 401359 w 965353"/>
              <a:gd name="connsiteY0" fmla="*/ 0 h 2726045"/>
              <a:gd name="connsiteX1" fmla="*/ 401359 w 965353"/>
              <a:gd name="connsiteY1" fmla="*/ 741406 h 2726045"/>
              <a:gd name="connsiteX2" fmla="*/ 195413 w 965353"/>
              <a:gd name="connsiteY2" fmla="*/ 914400 h 2726045"/>
              <a:gd name="connsiteX3" fmla="*/ 104797 w 965353"/>
              <a:gd name="connsiteY3" fmla="*/ 1120346 h 2726045"/>
              <a:gd name="connsiteX4" fmla="*/ 22418 w 965353"/>
              <a:gd name="connsiteY4" fmla="*/ 1392195 h 2726045"/>
              <a:gd name="connsiteX5" fmla="*/ 80082 w 965353"/>
              <a:gd name="connsiteY5" fmla="*/ 1598141 h 2726045"/>
              <a:gd name="connsiteX6" fmla="*/ 815968 w 965353"/>
              <a:gd name="connsiteY6" fmla="*/ 1858525 h 2726045"/>
              <a:gd name="connsiteX7" fmla="*/ 965353 w 965353"/>
              <a:gd name="connsiteY7" fmla="*/ 2726045 h 2726045"/>
              <a:gd name="connsiteX0" fmla="*/ 397523 w 961517"/>
              <a:gd name="connsiteY0" fmla="*/ 0 h 2726045"/>
              <a:gd name="connsiteX1" fmla="*/ 397523 w 961517"/>
              <a:gd name="connsiteY1" fmla="*/ 741406 h 2726045"/>
              <a:gd name="connsiteX2" fmla="*/ 191577 w 961517"/>
              <a:gd name="connsiteY2" fmla="*/ 914400 h 2726045"/>
              <a:gd name="connsiteX3" fmla="*/ 34974 w 961517"/>
              <a:gd name="connsiteY3" fmla="*/ 1092066 h 2726045"/>
              <a:gd name="connsiteX4" fmla="*/ 18582 w 961517"/>
              <a:gd name="connsiteY4" fmla="*/ 1392195 h 2726045"/>
              <a:gd name="connsiteX5" fmla="*/ 76246 w 961517"/>
              <a:gd name="connsiteY5" fmla="*/ 1598141 h 2726045"/>
              <a:gd name="connsiteX6" fmla="*/ 812132 w 961517"/>
              <a:gd name="connsiteY6" fmla="*/ 1858525 h 2726045"/>
              <a:gd name="connsiteX7" fmla="*/ 961517 w 961517"/>
              <a:gd name="connsiteY7" fmla="*/ 2726045 h 2726045"/>
              <a:gd name="connsiteX0" fmla="*/ 491791 w 961517"/>
              <a:gd name="connsiteY0" fmla="*/ 0 h 2773179"/>
              <a:gd name="connsiteX1" fmla="*/ 397523 w 961517"/>
              <a:gd name="connsiteY1" fmla="*/ 788540 h 2773179"/>
              <a:gd name="connsiteX2" fmla="*/ 191577 w 961517"/>
              <a:gd name="connsiteY2" fmla="*/ 961534 h 2773179"/>
              <a:gd name="connsiteX3" fmla="*/ 34974 w 961517"/>
              <a:gd name="connsiteY3" fmla="*/ 1139200 h 2773179"/>
              <a:gd name="connsiteX4" fmla="*/ 18582 w 961517"/>
              <a:gd name="connsiteY4" fmla="*/ 1439329 h 2773179"/>
              <a:gd name="connsiteX5" fmla="*/ 76246 w 961517"/>
              <a:gd name="connsiteY5" fmla="*/ 1645275 h 2773179"/>
              <a:gd name="connsiteX6" fmla="*/ 812132 w 961517"/>
              <a:gd name="connsiteY6" fmla="*/ 1905659 h 2773179"/>
              <a:gd name="connsiteX7" fmla="*/ 961517 w 961517"/>
              <a:gd name="connsiteY7" fmla="*/ 2773179 h 2773179"/>
              <a:gd name="connsiteX0" fmla="*/ 491791 w 961517"/>
              <a:gd name="connsiteY0" fmla="*/ 0 h 2773179"/>
              <a:gd name="connsiteX1" fmla="*/ 444657 w 961517"/>
              <a:gd name="connsiteY1" fmla="*/ 779113 h 2773179"/>
              <a:gd name="connsiteX2" fmla="*/ 191577 w 961517"/>
              <a:gd name="connsiteY2" fmla="*/ 961534 h 2773179"/>
              <a:gd name="connsiteX3" fmla="*/ 34974 w 961517"/>
              <a:gd name="connsiteY3" fmla="*/ 1139200 h 2773179"/>
              <a:gd name="connsiteX4" fmla="*/ 18582 w 961517"/>
              <a:gd name="connsiteY4" fmla="*/ 1439329 h 2773179"/>
              <a:gd name="connsiteX5" fmla="*/ 76246 w 961517"/>
              <a:gd name="connsiteY5" fmla="*/ 1645275 h 2773179"/>
              <a:gd name="connsiteX6" fmla="*/ 812132 w 961517"/>
              <a:gd name="connsiteY6" fmla="*/ 1905659 h 2773179"/>
              <a:gd name="connsiteX7" fmla="*/ 961517 w 961517"/>
              <a:gd name="connsiteY7" fmla="*/ 2773179 h 2773179"/>
              <a:gd name="connsiteX0" fmla="*/ 502086 w 971812"/>
              <a:gd name="connsiteY0" fmla="*/ 0 h 2773179"/>
              <a:gd name="connsiteX1" fmla="*/ 454952 w 971812"/>
              <a:gd name="connsiteY1" fmla="*/ 779113 h 2773179"/>
              <a:gd name="connsiteX2" fmla="*/ 201872 w 971812"/>
              <a:gd name="connsiteY2" fmla="*/ 961534 h 2773179"/>
              <a:gd name="connsiteX3" fmla="*/ 45269 w 971812"/>
              <a:gd name="connsiteY3" fmla="*/ 1139200 h 2773179"/>
              <a:gd name="connsiteX4" fmla="*/ 10023 w 971812"/>
              <a:gd name="connsiteY4" fmla="*/ 1429902 h 2773179"/>
              <a:gd name="connsiteX5" fmla="*/ 86541 w 971812"/>
              <a:gd name="connsiteY5" fmla="*/ 1645275 h 2773179"/>
              <a:gd name="connsiteX6" fmla="*/ 822427 w 971812"/>
              <a:gd name="connsiteY6" fmla="*/ 1905659 h 2773179"/>
              <a:gd name="connsiteX7" fmla="*/ 971812 w 971812"/>
              <a:gd name="connsiteY7" fmla="*/ 2773179 h 2773179"/>
              <a:gd name="connsiteX0" fmla="*/ 0 w 2320949"/>
              <a:gd name="connsiteY0" fmla="*/ 0 h 2891781"/>
              <a:gd name="connsiteX1" fmla="*/ 1804089 w 2320949"/>
              <a:gd name="connsiteY1" fmla="*/ 897715 h 2891781"/>
              <a:gd name="connsiteX2" fmla="*/ 1551009 w 2320949"/>
              <a:gd name="connsiteY2" fmla="*/ 1080136 h 2891781"/>
              <a:gd name="connsiteX3" fmla="*/ 1394406 w 2320949"/>
              <a:gd name="connsiteY3" fmla="*/ 1257802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222133 w 2320949"/>
              <a:gd name="connsiteY1" fmla="*/ 945156 h 2891781"/>
              <a:gd name="connsiteX2" fmla="*/ 1551009 w 2320949"/>
              <a:gd name="connsiteY2" fmla="*/ 1080136 h 2891781"/>
              <a:gd name="connsiteX3" fmla="*/ 1394406 w 2320949"/>
              <a:gd name="connsiteY3" fmla="*/ 1257802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222133 w 2320949"/>
              <a:gd name="connsiteY1" fmla="*/ 945156 h 2891781"/>
              <a:gd name="connsiteX2" fmla="*/ 675886 w 2320949"/>
              <a:gd name="connsiteY2" fmla="*/ 1020835 h 2891781"/>
              <a:gd name="connsiteX3" fmla="*/ 1394406 w 2320949"/>
              <a:gd name="connsiteY3" fmla="*/ 1257802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222133 w 2320949"/>
              <a:gd name="connsiteY1" fmla="*/ 945156 h 2891781"/>
              <a:gd name="connsiteX2" fmla="*/ 675886 w 2320949"/>
              <a:gd name="connsiteY2" fmla="*/ 1068276 h 2891781"/>
              <a:gd name="connsiteX3" fmla="*/ 1394406 w 2320949"/>
              <a:gd name="connsiteY3" fmla="*/ 1257802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222133 w 2320949"/>
              <a:gd name="connsiteY1" fmla="*/ 945156 h 2891781"/>
              <a:gd name="connsiteX2" fmla="*/ 675886 w 2320949"/>
              <a:gd name="connsiteY2" fmla="*/ 1068276 h 2891781"/>
              <a:gd name="connsiteX3" fmla="*/ 1394406 w 2320949"/>
              <a:gd name="connsiteY3" fmla="*/ 1257802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222133 w 2320949"/>
              <a:gd name="connsiteY1" fmla="*/ 945156 h 2891781"/>
              <a:gd name="connsiteX2" fmla="*/ 675886 w 2320949"/>
              <a:gd name="connsiteY2" fmla="*/ 1068276 h 2891781"/>
              <a:gd name="connsiteX3" fmla="*/ 1360749 w 2320949"/>
              <a:gd name="connsiteY3" fmla="*/ 1281523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222133 w 2320949"/>
              <a:gd name="connsiteY1" fmla="*/ 945156 h 2891781"/>
              <a:gd name="connsiteX2" fmla="*/ 675886 w 2320949"/>
              <a:gd name="connsiteY2" fmla="*/ 1068276 h 2891781"/>
              <a:gd name="connsiteX3" fmla="*/ 1360749 w 2320949"/>
              <a:gd name="connsiteY3" fmla="*/ 1281523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222133 w 2320949"/>
              <a:gd name="connsiteY1" fmla="*/ 945156 h 2891781"/>
              <a:gd name="connsiteX2" fmla="*/ 675886 w 2320949"/>
              <a:gd name="connsiteY2" fmla="*/ 1068276 h 2891781"/>
              <a:gd name="connsiteX3" fmla="*/ 1360749 w 2320949"/>
              <a:gd name="connsiteY3" fmla="*/ 1281523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188472 w 2320949"/>
              <a:gd name="connsiteY1" fmla="*/ 802833 h 2891781"/>
              <a:gd name="connsiteX2" fmla="*/ 675886 w 2320949"/>
              <a:gd name="connsiteY2" fmla="*/ 1068276 h 2891781"/>
              <a:gd name="connsiteX3" fmla="*/ 1360749 w 2320949"/>
              <a:gd name="connsiteY3" fmla="*/ 1281523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20949"/>
              <a:gd name="connsiteY0" fmla="*/ 0 h 2891781"/>
              <a:gd name="connsiteX1" fmla="*/ 188472 w 2320949"/>
              <a:gd name="connsiteY1" fmla="*/ 802833 h 2891781"/>
              <a:gd name="connsiteX2" fmla="*/ 675886 w 2320949"/>
              <a:gd name="connsiteY2" fmla="*/ 1068276 h 2891781"/>
              <a:gd name="connsiteX3" fmla="*/ 1360749 w 2320949"/>
              <a:gd name="connsiteY3" fmla="*/ 1352684 h 2891781"/>
              <a:gd name="connsiteX4" fmla="*/ 1359160 w 2320949"/>
              <a:gd name="connsiteY4" fmla="*/ 1548504 h 2891781"/>
              <a:gd name="connsiteX5" fmla="*/ 1435678 w 2320949"/>
              <a:gd name="connsiteY5" fmla="*/ 1763877 h 2891781"/>
              <a:gd name="connsiteX6" fmla="*/ 2171564 w 2320949"/>
              <a:gd name="connsiteY6" fmla="*/ 2024261 h 2891781"/>
              <a:gd name="connsiteX7" fmla="*/ 2320949 w 2320949"/>
              <a:gd name="connsiteY7" fmla="*/ 2891781 h 2891781"/>
              <a:gd name="connsiteX0" fmla="*/ 0 w 2350762"/>
              <a:gd name="connsiteY0" fmla="*/ 0 h 3501059"/>
              <a:gd name="connsiteX1" fmla="*/ 188472 w 2350762"/>
              <a:gd name="connsiteY1" fmla="*/ 802833 h 3501059"/>
              <a:gd name="connsiteX2" fmla="*/ 675886 w 2350762"/>
              <a:gd name="connsiteY2" fmla="*/ 1068276 h 3501059"/>
              <a:gd name="connsiteX3" fmla="*/ 1360749 w 2350762"/>
              <a:gd name="connsiteY3" fmla="*/ 1352684 h 3501059"/>
              <a:gd name="connsiteX4" fmla="*/ 1359160 w 2350762"/>
              <a:gd name="connsiteY4" fmla="*/ 1548504 h 3501059"/>
              <a:gd name="connsiteX5" fmla="*/ 1435678 w 2350762"/>
              <a:gd name="connsiteY5" fmla="*/ 1763877 h 3501059"/>
              <a:gd name="connsiteX6" fmla="*/ 2171564 w 2350762"/>
              <a:gd name="connsiteY6" fmla="*/ 2024261 h 3501059"/>
              <a:gd name="connsiteX7" fmla="*/ 2350762 w 2350762"/>
              <a:gd name="connsiteY7" fmla="*/ 3501059 h 3501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50762" h="3501059">
                <a:moveTo>
                  <a:pt x="0" y="0"/>
                </a:moveTo>
                <a:cubicBezTo>
                  <a:pt x="17162" y="294503"/>
                  <a:pt x="75824" y="624787"/>
                  <a:pt x="188472" y="802833"/>
                </a:cubicBezTo>
                <a:cubicBezTo>
                  <a:pt x="301120" y="980879"/>
                  <a:pt x="480507" y="976634"/>
                  <a:pt x="675886" y="1068276"/>
                </a:cubicBezTo>
                <a:cubicBezTo>
                  <a:pt x="871265" y="1159918"/>
                  <a:pt x="1246870" y="1272646"/>
                  <a:pt x="1360749" y="1352684"/>
                </a:cubicBezTo>
                <a:cubicBezTo>
                  <a:pt x="1474628" y="1432722"/>
                  <a:pt x="1346672" y="1479972"/>
                  <a:pt x="1359160" y="1548504"/>
                </a:cubicBezTo>
                <a:cubicBezTo>
                  <a:pt x="1371648" y="1617036"/>
                  <a:pt x="1300277" y="1684584"/>
                  <a:pt x="1435678" y="1763877"/>
                </a:cubicBezTo>
                <a:cubicBezTo>
                  <a:pt x="1571079" y="1843170"/>
                  <a:pt x="2061726" y="1900694"/>
                  <a:pt x="2171564" y="2024261"/>
                </a:cubicBezTo>
                <a:cubicBezTo>
                  <a:pt x="2281402" y="2147828"/>
                  <a:pt x="2308200" y="3204497"/>
                  <a:pt x="2350762" y="3501059"/>
                </a:cubicBezTo>
              </a:path>
            </a:pathLst>
          </a:cu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DDF9000E-614C-4D7D-B514-D226BC0D8AEE}"/>
              </a:ext>
            </a:extLst>
          </p:cNvPr>
          <p:cNvSpPr/>
          <p:nvPr/>
        </p:nvSpPr>
        <p:spPr bwMode="auto">
          <a:xfrm>
            <a:off x="4427094" y="2663483"/>
            <a:ext cx="315556" cy="27432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7010913B-71DF-4370-AEFC-E736353DACDC}"/>
              </a:ext>
            </a:extLst>
          </p:cNvPr>
          <p:cNvSpPr/>
          <p:nvPr/>
        </p:nvSpPr>
        <p:spPr bwMode="auto">
          <a:xfrm>
            <a:off x="4427094" y="4765005"/>
            <a:ext cx="315556" cy="27432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4" name="Right Bracket 23">
            <a:extLst>
              <a:ext uri="{FF2B5EF4-FFF2-40B4-BE49-F238E27FC236}">
                <a16:creationId xmlns:a16="http://schemas.microsoft.com/office/drawing/2014/main" id="{5E7B76C8-D587-4659-9922-AF569571ACFE}"/>
              </a:ext>
            </a:extLst>
          </p:cNvPr>
          <p:cNvSpPr/>
          <p:nvPr/>
        </p:nvSpPr>
        <p:spPr>
          <a:xfrm>
            <a:off x="7553739" y="2270231"/>
            <a:ext cx="134403" cy="3143606"/>
          </a:xfrm>
          <a:prstGeom prst="rightBracket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7769712-3069-4782-BB15-0817005F9F0D}"/>
              </a:ext>
            </a:extLst>
          </p:cNvPr>
          <p:cNvSpPr txBox="1"/>
          <p:nvPr/>
        </p:nvSpPr>
        <p:spPr>
          <a:xfrm>
            <a:off x="7688142" y="3501360"/>
            <a:ext cx="1799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/>
                <a:cs typeface="Helvetica"/>
              </a:rPr>
              <a:t>Timing constraints</a:t>
            </a:r>
          </a:p>
        </p:txBody>
      </p:sp>
      <p:cxnSp>
        <p:nvCxnSpPr>
          <p:cNvPr id="37" name="Elbow Connector 78">
            <a:extLst>
              <a:ext uri="{FF2B5EF4-FFF2-40B4-BE49-F238E27FC236}">
                <a16:creationId xmlns:a16="http://schemas.microsoft.com/office/drawing/2014/main" id="{00F1261C-5D3E-45FB-8E3D-A95F095DCBEF}"/>
              </a:ext>
            </a:extLst>
          </p:cNvPr>
          <p:cNvCxnSpPr>
            <a:cxnSpLocks/>
            <a:stCxn id="10" idx="4"/>
          </p:cNvCxnSpPr>
          <p:nvPr/>
        </p:nvCxnSpPr>
        <p:spPr bwMode="auto">
          <a:xfrm rot="16200000" flipH="1">
            <a:off x="1173108" y="2441233"/>
            <a:ext cx="1271770" cy="70627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6">
                <a:lumMod val="75000"/>
              </a:schemeClr>
            </a:solidFill>
            <a:tailEnd type="arrow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50689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27" grpId="0" animBg="1"/>
      <p:bldP spid="31" grpId="0" animBg="1"/>
      <p:bldP spid="31" grpId="1" animBg="1"/>
      <p:bldP spid="38" grpId="0" animBg="1"/>
      <p:bldP spid="24" grpId="0" animBg="1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E5E66C-3352-4C23-AB19-3262B77DF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 constraints in a </a:t>
            </a:r>
            <a:r>
              <a:rPr lang="en-US" b="1" dirty="0"/>
              <a:t>constraint graph</a:t>
            </a:r>
            <a:endParaRPr lang="en-US" dirty="0"/>
          </a:p>
          <a:p>
            <a:pPr lvl="1"/>
            <a:r>
              <a:rPr lang="en-US" dirty="0"/>
              <a:t>Feasible (integer) schedule from single-source shortest path</a:t>
            </a:r>
          </a:p>
          <a:p>
            <a:pPr lvl="1"/>
            <a:r>
              <a:rPr lang="en-US" dirty="0"/>
              <a:t>Detect infeasibility by the presence of negative cycle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FDEB11-225A-4A9B-BAAA-09FF7F78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3E092C-BD7D-4020-8DC3-4D308109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SDC is Efficient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26F045-D175-43D3-B032-CEC1AC1BC626}"/>
              </a:ext>
            </a:extLst>
          </p:cNvPr>
          <p:cNvSpPr txBox="1"/>
          <p:nvPr/>
        </p:nvSpPr>
        <p:spPr>
          <a:xfrm>
            <a:off x="1146858" y="2431880"/>
            <a:ext cx="3540542" cy="358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Helvetica"/>
                <a:cs typeface="Helvetica"/>
              </a:rPr>
              <a:t>Dependence constraints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0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1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1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  <a:endParaRPr lang="en-US" altLang="zh-CN" sz="2000" i="1" baseline="-25000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2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  <a:endParaRPr lang="en-US" altLang="zh-CN" sz="2000" i="1" baseline="-25000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&lt;v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,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&gt; :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45720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endParaRPr lang="en-US" altLang="zh-CN" sz="800" i="1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Helvetica"/>
                <a:cs typeface="Helvetica"/>
              </a:rPr>
              <a:t>Cycle time constraints</a:t>
            </a:r>
          </a:p>
          <a:p>
            <a:r>
              <a:rPr lang="en-US" altLang="zh-CN" sz="2000" i="1" dirty="0">
                <a:solidFill>
                  <a:schemeClr val="accent6">
                    <a:lumMod val="75000"/>
                  </a:schemeClr>
                </a:solidFill>
                <a:latin typeface="Cambria" charset="0"/>
                <a:ea typeface="Cambria" charset="0"/>
                <a:cs typeface="Cambria" charset="0"/>
              </a:rPr>
              <a:t>	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2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  <a:p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</a:rPr>
              <a:t>1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1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  <a:p>
            <a:r>
              <a:rPr lang="en-US" altLang="zh-CN" sz="2000" i="1" dirty="0">
                <a:latin typeface="Cambria" charset="0"/>
                <a:ea typeface="Cambria" charset="0"/>
                <a:cs typeface="Cambria" charset="0"/>
              </a:rPr>
              <a:t>	</a:t>
            </a:r>
            <a:endParaRPr lang="en-US" sz="800" dirty="0">
              <a:latin typeface="Helvetica"/>
              <a:cs typeface="Helvetica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B0B8F93-183D-40D7-B8EF-B51003B11FC6}"/>
              </a:ext>
            </a:extLst>
          </p:cNvPr>
          <p:cNvGrpSpPr/>
          <p:nvPr/>
        </p:nvGrpSpPr>
        <p:grpSpPr>
          <a:xfrm>
            <a:off x="4782146" y="2507176"/>
            <a:ext cx="2940828" cy="2644280"/>
            <a:chOff x="5245061" y="2329752"/>
            <a:chExt cx="2940828" cy="264428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A3BE60E-EEF7-470E-B41D-ADF7B3F58E52}"/>
                </a:ext>
              </a:extLst>
            </p:cNvPr>
            <p:cNvGrpSpPr/>
            <p:nvPr/>
          </p:nvGrpSpPr>
          <p:grpSpPr>
            <a:xfrm>
              <a:off x="5245061" y="2329752"/>
              <a:ext cx="2940828" cy="2544110"/>
              <a:chOff x="4559884" y="2138605"/>
              <a:chExt cx="2940828" cy="2544110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C3A2F731-A0F7-4BE0-A3AC-D9A07CC8B1C5}"/>
                  </a:ext>
                </a:extLst>
              </p:cNvPr>
              <p:cNvGrpSpPr/>
              <p:nvPr/>
            </p:nvGrpSpPr>
            <p:grpSpPr>
              <a:xfrm>
                <a:off x="4559884" y="2138605"/>
                <a:ext cx="2193161" cy="2541649"/>
                <a:chOff x="5133503" y="2443464"/>
                <a:chExt cx="2193161" cy="2541649"/>
              </a:xfrm>
            </p:grpSpPr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3F85F8BA-F22C-4C79-BDBB-ED4A889122DE}"/>
                    </a:ext>
                  </a:extLst>
                </p:cNvPr>
                <p:cNvSpPr/>
                <p:nvPr/>
              </p:nvSpPr>
              <p:spPr>
                <a:xfrm>
                  <a:off x="5863510" y="2443464"/>
                  <a:ext cx="457200" cy="457200"/>
                </a:xfrm>
                <a:prstGeom prst="ellipse">
                  <a:avLst/>
                </a:prstGeom>
                <a:ln w="12700">
                  <a:solidFill>
                    <a:schemeClr val="tx1"/>
                  </a:solidFill>
                </a:ln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600" dirty="0">
                      <a:latin typeface="Helvetica"/>
                      <a:cs typeface="Helvetica"/>
                    </a:rPr>
                    <a:t>s</a:t>
                  </a:r>
                  <a:r>
                    <a:rPr lang="en-US" sz="1600" baseline="-25000" dirty="0">
                      <a:latin typeface="Helvetica"/>
                      <a:cs typeface="Helvetica"/>
                    </a:rPr>
                    <a:t>0</a:t>
                  </a:r>
                  <a:endParaRPr lang="en-US" baseline="-25000" dirty="0">
                    <a:latin typeface="Helvetica"/>
                    <a:cs typeface="Helvetica"/>
                  </a:endParaRPr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86903AAD-9FDD-453B-AFE8-A41EABA047F0}"/>
                    </a:ext>
                  </a:extLst>
                </p:cNvPr>
                <p:cNvSpPr/>
                <p:nvPr/>
              </p:nvSpPr>
              <p:spPr>
                <a:xfrm>
                  <a:off x="5133503" y="3335697"/>
                  <a:ext cx="457200" cy="457200"/>
                </a:xfrm>
                <a:prstGeom prst="ellipse">
                  <a:avLst/>
                </a:prstGeom>
                <a:ln w="12700">
                  <a:solidFill>
                    <a:schemeClr val="tx1"/>
                  </a:solidFill>
                </a:ln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600" dirty="0">
                      <a:latin typeface="Helvetica"/>
                      <a:cs typeface="Helvetica"/>
                    </a:rPr>
                    <a:t>s</a:t>
                  </a:r>
                  <a:r>
                    <a:rPr lang="en-US" sz="1600" baseline="-25000" dirty="0">
                      <a:latin typeface="Helvetica"/>
                      <a:cs typeface="Helvetica"/>
                    </a:rPr>
                    <a:t>1</a:t>
                  </a:r>
                  <a:endParaRPr lang="en-US" baseline="-25000" dirty="0">
                    <a:latin typeface="Helvetica"/>
                    <a:cs typeface="Helvetica"/>
                  </a:endParaRPr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4A58CF6D-2092-42C6-A80D-0D2ABE12B057}"/>
                    </a:ext>
                  </a:extLst>
                </p:cNvPr>
                <p:cNvSpPr/>
                <p:nvPr/>
              </p:nvSpPr>
              <p:spPr>
                <a:xfrm>
                  <a:off x="6869464" y="2893045"/>
                  <a:ext cx="457200" cy="457200"/>
                </a:xfrm>
                <a:prstGeom prst="ellipse">
                  <a:avLst/>
                </a:prstGeom>
                <a:ln w="12700">
                  <a:solidFill>
                    <a:schemeClr val="tx1"/>
                  </a:solidFill>
                </a:ln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600" dirty="0">
                      <a:latin typeface="Helvetica"/>
                      <a:cs typeface="Helvetica"/>
                    </a:rPr>
                    <a:t>s</a:t>
                  </a:r>
                  <a:r>
                    <a:rPr lang="en-US" sz="1600" baseline="-25000" dirty="0">
                      <a:latin typeface="Helvetica"/>
                      <a:cs typeface="Helvetica"/>
                    </a:rPr>
                    <a:t>2</a:t>
                  </a:r>
                  <a:endParaRPr lang="en-US" baseline="-25000" dirty="0">
                    <a:latin typeface="Helvetica"/>
                    <a:cs typeface="Helvetica"/>
                  </a:endParaRPr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E8E2E4DA-CCEE-46D5-A78F-6832861998F5}"/>
                    </a:ext>
                  </a:extLst>
                </p:cNvPr>
                <p:cNvSpPr/>
                <p:nvPr/>
              </p:nvSpPr>
              <p:spPr>
                <a:xfrm>
                  <a:off x="5663125" y="4326244"/>
                  <a:ext cx="457200" cy="457200"/>
                </a:xfrm>
                <a:prstGeom prst="ellipse">
                  <a:avLst/>
                </a:prstGeom>
                <a:ln w="12700">
                  <a:solidFill>
                    <a:schemeClr val="tx1"/>
                  </a:solidFill>
                </a:ln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600" dirty="0">
                      <a:latin typeface="Helvetica"/>
                      <a:cs typeface="Helvetica"/>
                    </a:rPr>
                    <a:t>s</a:t>
                  </a:r>
                  <a:r>
                    <a:rPr lang="en-US" sz="1600" baseline="-25000" dirty="0">
                      <a:latin typeface="Helvetica"/>
                      <a:cs typeface="Helvetica"/>
                    </a:rPr>
                    <a:t>3</a:t>
                  </a:r>
                  <a:endParaRPr lang="en-US" baseline="-25000" dirty="0">
                    <a:latin typeface="Helvetica"/>
                    <a:cs typeface="Helvetica"/>
                  </a:endParaRPr>
                </a:p>
              </p:txBody>
            </p:sp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A07117DA-DBD1-4B0E-817C-52ED0C515BD0}"/>
                    </a:ext>
                  </a:extLst>
                </p:cNvPr>
                <p:cNvSpPr/>
                <p:nvPr/>
              </p:nvSpPr>
              <p:spPr>
                <a:xfrm>
                  <a:off x="6707819" y="4527913"/>
                  <a:ext cx="457200" cy="457200"/>
                </a:xfrm>
                <a:prstGeom prst="ellipse">
                  <a:avLst/>
                </a:prstGeom>
                <a:ln w="12700">
                  <a:solidFill>
                    <a:schemeClr val="tx1"/>
                  </a:solidFill>
                </a:ln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:r>
                    <a:rPr lang="en-US" sz="1600" dirty="0">
                      <a:latin typeface="Helvetica"/>
                      <a:cs typeface="Helvetica"/>
                    </a:rPr>
                    <a:t>s</a:t>
                  </a:r>
                  <a:r>
                    <a:rPr lang="en-US" sz="1600" baseline="-25000" dirty="0">
                      <a:latin typeface="Helvetica"/>
                      <a:cs typeface="Helvetica"/>
                    </a:rPr>
                    <a:t>4</a:t>
                  </a:r>
                  <a:endParaRPr lang="en-US" baseline="-25000" dirty="0">
                    <a:latin typeface="Helvetica"/>
                    <a:cs typeface="Helvetica"/>
                  </a:endParaRPr>
                </a:p>
              </p:txBody>
            </p:sp>
          </p:grp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B683F9F1-664B-4300-BCE9-E382D1EBC287}"/>
                  </a:ext>
                </a:extLst>
              </p:cNvPr>
              <p:cNvCxnSpPr>
                <a:endCxn id="40" idx="0"/>
              </p:cNvCxnSpPr>
              <p:nvPr/>
            </p:nvCxnSpPr>
            <p:spPr>
              <a:xfrm>
                <a:off x="5546706" y="2601801"/>
                <a:ext cx="816094" cy="1621253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6A287902-3F12-450A-849D-27486CB16A86}"/>
                  </a:ext>
                </a:extLst>
              </p:cNvPr>
              <p:cNvCxnSpPr>
                <a:endCxn id="39" idx="1"/>
              </p:cNvCxnSpPr>
              <p:nvPr/>
            </p:nvCxnSpPr>
            <p:spPr>
              <a:xfrm>
                <a:off x="4803177" y="3492902"/>
                <a:ext cx="353284" cy="59543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39C21ABF-32A5-44FD-A253-862D16EEDF37}"/>
                  </a:ext>
                </a:extLst>
              </p:cNvPr>
              <p:cNvCxnSpPr>
                <a:stCxn id="38" idx="3"/>
                <a:endCxn id="39" idx="7"/>
              </p:cNvCxnSpPr>
              <p:nvPr/>
            </p:nvCxnSpPr>
            <p:spPr>
              <a:xfrm flipH="1">
                <a:off x="5479751" y="2978431"/>
                <a:ext cx="883049" cy="110990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66D568E0-FF51-4132-9ABA-7B1E57559DB5}"/>
                  </a:ext>
                </a:extLst>
              </p:cNvPr>
              <p:cNvCxnSpPr>
                <a:stCxn id="39" idx="6"/>
                <a:endCxn id="40" idx="2"/>
              </p:cNvCxnSpPr>
              <p:nvPr/>
            </p:nvCxnSpPr>
            <p:spPr>
              <a:xfrm>
                <a:off x="5546706" y="4249985"/>
                <a:ext cx="587494" cy="20166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F7CB6E8C-336F-4D51-8782-2D92F9A89975}"/>
                  </a:ext>
                </a:extLst>
              </p:cNvPr>
              <p:cNvCxnSpPr>
                <a:cxnSpLocks/>
                <a:endCxn id="32" idx="0"/>
              </p:cNvCxnSpPr>
              <p:nvPr/>
            </p:nvCxnSpPr>
            <p:spPr>
              <a:xfrm>
                <a:off x="6524445" y="3045386"/>
                <a:ext cx="747667" cy="118012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4B5A565-3B30-47E4-8A94-855B8F305250}"/>
                  </a:ext>
                </a:extLst>
              </p:cNvPr>
              <p:cNvSpPr txBox="1"/>
              <p:nvPr/>
            </p:nvSpPr>
            <p:spPr>
              <a:xfrm>
                <a:off x="6801637" y="3279330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Helvetica"/>
                    <a:cs typeface="Helvetica"/>
                  </a:rPr>
                  <a:t>-1</a:t>
                </a: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5463444B-C63E-49DC-A877-C70E45717DB5}"/>
                  </a:ext>
                </a:extLst>
              </p:cNvPr>
              <p:cNvSpPr/>
              <p:nvPr/>
            </p:nvSpPr>
            <p:spPr>
              <a:xfrm>
                <a:off x="7043512" y="4225515"/>
                <a:ext cx="457200" cy="457200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600" dirty="0">
                    <a:latin typeface="Helvetica"/>
                    <a:cs typeface="Helvetica"/>
                  </a:rPr>
                  <a:t>s</a:t>
                </a:r>
                <a:r>
                  <a:rPr lang="en-US" sz="1600" baseline="-25000" dirty="0">
                    <a:latin typeface="Helvetica"/>
                    <a:cs typeface="Helvetica"/>
                  </a:rPr>
                  <a:t>5</a:t>
                </a:r>
                <a:endParaRPr lang="en-US" baseline="-25000" dirty="0">
                  <a:latin typeface="Helvetica"/>
                  <a:cs typeface="Helvetica"/>
                </a:endParaRPr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444D2934-3B41-4330-9F81-5E1F1C257B0A}"/>
                  </a:ext>
                </a:extLst>
              </p:cNvPr>
              <p:cNvCxnSpPr>
                <a:stCxn id="40" idx="6"/>
                <a:endCxn id="32" idx="2"/>
              </p:cNvCxnSpPr>
              <p:nvPr/>
            </p:nvCxnSpPr>
            <p:spPr>
              <a:xfrm>
                <a:off x="6591400" y="4451654"/>
                <a:ext cx="452112" cy="246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91B73129-9FA6-46F1-890F-FBC38595CD61}"/>
                  </a:ext>
                </a:extLst>
              </p:cNvPr>
              <p:cNvCxnSpPr>
                <a:cxnSpLocks/>
                <a:stCxn id="37" idx="5"/>
                <a:endCxn id="32" idx="1"/>
              </p:cNvCxnSpPr>
              <p:nvPr/>
            </p:nvCxnSpPr>
            <p:spPr>
              <a:xfrm>
                <a:off x="4950129" y="3421083"/>
                <a:ext cx="2160338" cy="87138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DA55634-A719-4715-9258-047875D5C06E}"/>
                  </a:ext>
                </a:extLst>
              </p:cNvPr>
              <p:cNvSpPr txBox="1"/>
              <p:nvPr/>
            </p:nvSpPr>
            <p:spPr>
              <a:xfrm>
                <a:off x="5186580" y="3288782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Helvetica"/>
                    <a:cs typeface="Helvetica"/>
                  </a:rPr>
                  <a:t>-1</a:t>
                </a: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F01A267-AE98-48C2-B98A-63B315DEF7B5}"/>
                </a:ext>
              </a:extLst>
            </p:cNvPr>
            <p:cNvSpPr txBox="1"/>
            <p:nvPr/>
          </p:nvSpPr>
          <p:spPr>
            <a:xfrm>
              <a:off x="6377650" y="28994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10125E-8E1E-406B-A84D-42300EF42699}"/>
                </a:ext>
              </a:extLst>
            </p:cNvPr>
            <p:cNvSpPr txBox="1"/>
            <p:nvPr/>
          </p:nvSpPr>
          <p:spPr>
            <a:xfrm>
              <a:off x="6298496" y="354985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7ACFB3A-4EE3-435A-BF4A-1C118361D3FD}"/>
                </a:ext>
              </a:extLst>
            </p:cNvPr>
            <p:cNvSpPr txBox="1"/>
            <p:nvPr/>
          </p:nvSpPr>
          <p:spPr>
            <a:xfrm>
              <a:off x="5426723" y="392833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0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09851F8-5CA1-4D09-BF80-B105F706F7CE}"/>
                </a:ext>
              </a:extLst>
            </p:cNvPr>
            <p:cNvSpPr txBox="1"/>
            <p:nvPr/>
          </p:nvSpPr>
          <p:spPr>
            <a:xfrm>
              <a:off x="6362177" y="452035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0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D2C5B7D1-01E0-4195-ABE7-35421AFB5630}"/>
                </a:ext>
              </a:extLst>
            </p:cNvPr>
            <p:cNvSpPr txBox="1"/>
            <p:nvPr/>
          </p:nvSpPr>
          <p:spPr>
            <a:xfrm>
              <a:off x="7420871" y="46047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/>
                  <a:cs typeface="Helvetica"/>
                </a:rPr>
                <a:t>0</a:t>
              </a:r>
            </a:p>
          </p:txBody>
        </p:sp>
      </p:grp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33C3FD5-9FE6-459B-8A35-95E6F2543FCC}"/>
              </a:ext>
            </a:extLst>
          </p:cNvPr>
          <p:cNvSpPr/>
          <p:nvPr/>
        </p:nvSpPr>
        <p:spPr bwMode="auto">
          <a:xfrm rot="16200000" flipH="1">
            <a:off x="5739309" y="4695858"/>
            <a:ext cx="651932" cy="972636"/>
          </a:xfrm>
          <a:custGeom>
            <a:avLst/>
            <a:gdLst>
              <a:gd name="connsiteX0" fmla="*/ 96253 w 538208"/>
              <a:gd name="connsiteY0" fmla="*/ 0 h 1347537"/>
              <a:gd name="connsiteX1" fmla="*/ 537411 w 538208"/>
              <a:gd name="connsiteY1" fmla="*/ 569495 h 1347537"/>
              <a:gd name="connsiteX2" fmla="*/ 0 w 538208"/>
              <a:gd name="connsiteY2" fmla="*/ 1347537 h 1347537"/>
              <a:gd name="connsiteX0" fmla="*/ 96253 w 1132005"/>
              <a:gd name="connsiteY0" fmla="*/ 182527 h 1530064"/>
              <a:gd name="connsiteX1" fmla="*/ 1131774 w 1132005"/>
              <a:gd name="connsiteY1" fmla="*/ 57080 h 1530064"/>
              <a:gd name="connsiteX2" fmla="*/ 0 w 1132005"/>
              <a:gd name="connsiteY2" fmla="*/ 1530064 h 1530064"/>
              <a:gd name="connsiteX0" fmla="*/ 0 w 1035752"/>
              <a:gd name="connsiteY0" fmla="*/ 182527 h 1164307"/>
              <a:gd name="connsiteX1" fmla="*/ 1035521 w 1035752"/>
              <a:gd name="connsiteY1" fmla="*/ 57080 h 1164307"/>
              <a:gd name="connsiteX2" fmla="*/ 205502 w 1035752"/>
              <a:gd name="connsiteY2" fmla="*/ 1164307 h 1164307"/>
              <a:gd name="connsiteX0" fmla="*/ 0 w 642768"/>
              <a:gd name="connsiteY0" fmla="*/ 0 h 981780"/>
              <a:gd name="connsiteX1" fmla="*/ 642332 w 642768"/>
              <a:gd name="connsiteY1" fmla="*/ 441484 h 981780"/>
              <a:gd name="connsiteX2" fmla="*/ 205502 w 642768"/>
              <a:gd name="connsiteY2" fmla="*/ 981780 h 981780"/>
              <a:gd name="connsiteX0" fmla="*/ 0 w 670175"/>
              <a:gd name="connsiteY0" fmla="*/ 0 h 981780"/>
              <a:gd name="connsiteX1" fmla="*/ 669764 w 670175"/>
              <a:gd name="connsiteY1" fmla="*/ 560356 h 981780"/>
              <a:gd name="connsiteX2" fmla="*/ 205502 w 670175"/>
              <a:gd name="connsiteY2" fmla="*/ 981780 h 981780"/>
              <a:gd name="connsiteX0" fmla="*/ 0 w 670175"/>
              <a:gd name="connsiteY0" fmla="*/ 0 h 1036647"/>
              <a:gd name="connsiteX1" fmla="*/ 669764 w 670175"/>
              <a:gd name="connsiteY1" fmla="*/ 560356 h 1036647"/>
              <a:gd name="connsiteX2" fmla="*/ 196361 w 670175"/>
              <a:gd name="connsiteY2" fmla="*/ 1036647 h 1036647"/>
              <a:gd name="connsiteX0" fmla="*/ 0 w 670175"/>
              <a:gd name="connsiteY0" fmla="*/ 0 h 1036647"/>
              <a:gd name="connsiteX1" fmla="*/ 669764 w 670175"/>
              <a:gd name="connsiteY1" fmla="*/ 560356 h 1036647"/>
              <a:gd name="connsiteX2" fmla="*/ 196361 w 670175"/>
              <a:gd name="connsiteY2" fmla="*/ 1036647 h 1036647"/>
              <a:gd name="connsiteX0" fmla="*/ 0 w 624499"/>
              <a:gd name="connsiteY0" fmla="*/ 0 h 1054935"/>
              <a:gd name="connsiteX1" fmla="*/ 624044 w 624499"/>
              <a:gd name="connsiteY1" fmla="*/ 578644 h 1054935"/>
              <a:gd name="connsiteX2" fmla="*/ 150641 w 624499"/>
              <a:gd name="connsiteY2" fmla="*/ 1054935 h 1054935"/>
              <a:gd name="connsiteX0" fmla="*/ 0 w 624530"/>
              <a:gd name="connsiteY0" fmla="*/ 0 h 1054935"/>
              <a:gd name="connsiteX1" fmla="*/ 624044 w 624530"/>
              <a:gd name="connsiteY1" fmla="*/ 578644 h 1054935"/>
              <a:gd name="connsiteX2" fmla="*/ 150641 w 624530"/>
              <a:gd name="connsiteY2" fmla="*/ 1054935 h 1054935"/>
              <a:gd name="connsiteX0" fmla="*/ 0 w 615401"/>
              <a:gd name="connsiteY0" fmla="*/ 0 h 1054935"/>
              <a:gd name="connsiteX1" fmla="*/ 614903 w 615401"/>
              <a:gd name="connsiteY1" fmla="*/ 478063 h 1054935"/>
              <a:gd name="connsiteX2" fmla="*/ 150641 w 615401"/>
              <a:gd name="connsiteY2" fmla="*/ 1054935 h 1054935"/>
              <a:gd name="connsiteX0" fmla="*/ 0 w 615401"/>
              <a:gd name="connsiteY0" fmla="*/ 0 h 981783"/>
              <a:gd name="connsiteX1" fmla="*/ 614903 w 615401"/>
              <a:gd name="connsiteY1" fmla="*/ 478063 h 981783"/>
              <a:gd name="connsiteX2" fmla="*/ 150641 w 615401"/>
              <a:gd name="connsiteY2" fmla="*/ 981783 h 981783"/>
              <a:gd name="connsiteX0" fmla="*/ 0 w 615401"/>
              <a:gd name="connsiteY0" fmla="*/ 0 h 981783"/>
              <a:gd name="connsiteX1" fmla="*/ 614903 w 615401"/>
              <a:gd name="connsiteY1" fmla="*/ 478063 h 981783"/>
              <a:gd name="connsiteX2" fmla="*/ 150641 w 615401"/>
              <a:gd name="connsiteY2" fmla="*/ 981783 h 981783"/>
              <a:gd name="connsiteX0" fmla="*/ 0 w 615401"/>
              <a:gd name="connsiteY0" fmla="*/ 0 h 981783"/>
              <a:gd name="connsiteX1" fmla="*/ 614903 w 615401"/>
              <a:gd name="connsiteY1" fmla="*/ 551215 h 981783"/>
              <a:gd name="connsiteX2" fmla="*/ 150641 w 615401"/>
              <a:gd name="connsiteY2" fmla="*/ 981783 h 981783"/>
              <a:gd name="connsiteX0" fmla="*/ 0 w 642800"/>
              <a:gd name="connsiteY0" fmla="*/ 0 h 981783"/>
              <a:gd name="connsiteX1" fmla="*/ 642335 w 642800"/>
              <a:gd name="connsiteY1" fmla="*/ 551215 h 981783"/>
              <a:gd name="connsiteX2" fmla="*/ 178073 w 642800"/>
              <a:gd name="connsiteY2" fmla="*/ 981783 h 981783"/>
              <a:gd name="connsiteX0" fmla="*/ 0 w 651932"/>
              <a:gd name="connsiteY0" fmla="*/ 0 h 972636"/>
              <a:gd name="connsiteX1" fmla="*/ 651477 w 651932"/>
              <a:gd name="connsiteY1" fmla="*/ 542068 h 972636"/>
              <a:gd name="connsiteX2" fmla="*/ 187215 w 651932"/>
              <a:gd name="connsiteY2" fmla="*/ 972636 h 972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1932" h="972636">
                <a:moveTo>
                  <a:pt x="0" y="0"/>
                </a:moveTo>
                <a:cubicBezTo>
                  <a:pt x="256032" y="90156"/>
                  <a:pt x="667519" y="317478"/>
                  <a:pt x="651477" y="542068"/>
                </a:cubicBezTo>
                <a:cubicBezTo>
                  <a:pt x="635435" y="766658"/>
                  <a:pt x="548483" y="851358"/>
                  <a:pt x="187215" y="972636"/>
                </a:cubicBezTo>
              </a:path>
            </a:pathLst>
          </a:custGeom>
          <a:noFill/>
          <a:ln w="38100">
            <a:solidFill>
              <a:srgbClr val="FF0000"/>
            </a:solidFill>
            <a:miter lim="800000"/>
            <a:headEnd type="none" w="med" len="med"/>
            <a:tailEnd type="triangle" w="med" len="med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20D1B7D-3FCE-4B87-B568-D9F4E7C5630F}"/>
              </a:ext>
            </a:extLst>
          </p:cNvPr>
          <p:cNvSpPr txBox="1"/>
          <p:nvPr/>
        </p:nvSpPr>
        <p:spPr>
          <a:xfrm>
            <a:off x="6244894" y="541525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Helvetica"/>
                <a:cs typeface="Helvetica"/>
              </a:rPr>
              <a:t>-1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627FFB4-3723-45DA-B32E-A5702902E8D3}"/>
              </a:ext>
            </a:extLst>
          </p:cNvPr>
          <p:cNvCxnSpPr/>
          <p:nvPr/>
        </p:nvCxnSpPr>
        <p:spPr>
          <a:xfrm>
            <a:off x="5777441" y="4624848"/>
            <a:ext cx="587494" cy="201669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0A73A41C-E8BF-42FF-840B-2818518F2897}"/>
              </a:ext>
            </a:extLst>
          </p:cNvPr>
          <p:cNvSpPr/>
          <p:nvPr/>
        </p:nvSpPr>
        <p:spPr>
          <a:xfrm>
            <a:off x="1595310" y="5559063"/>
            <a:ext cx="22429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i="1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</a:rPr>
              <a:t>v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</a:rPr>
              <a:t>4</a:t>
            </a:r>
            <a:r>
              <a:rPr lang="en-US" altLang="zh-CN" sz="2000" i="1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solidFill>
                  <a:srgbClr val="FF0000"/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3002EBD-1B2E-4DA6-8DC2-F5CD24DA4E12}"/>
              </a:ext>
            </a:extLst>
          </p:cNvPr>
          <p:cNvSpPr/>
          <p:nvPr/>
        </p:nvSpPr>
        <p:spPr>
          <a:xfrm>
            <a:off x="4144262" y="5845265"/>
            <a:ext cx="4435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>
                <a:solidFill>
                  <a:srgbClr val="FF0000"/>
                </a:solidFill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itchFamily="2" charset="2"/>
              </a:rPr>
              <a:t>Negative cycle = Certificate of infeasibility</a:t>
            </a:r>
            <a:endParaRPr lang="en-US" dirty="0">
              <a:solidFill>
                <a:srgbClr val="FF0000"/>
              </a:solidFill>
              <a:latin typeface="Helvetica" panose="020B0604020202020204" pitchFamily="34" charset="0"/>
              <a:ea typeface="Cambria" charset="0"/>
              <a:cs typeface="Helvetica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27E078D-246A-4667-8AAA-277E94B9F440}"/>
              </a:ext>
            </a:extLst>
          </p:cNvPr>
          <p:cNvSpPr/>
          <p:nvPr/>
        </p:nvSpPr>
        <p:spPr>
          <a:xfrm>
            <a:off x="0" y="6398149"/>
            <a:ext cx="90382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222222"/>
                </a:solidFill>
                <a:latin typeface="Helvetica" panose="020B0504020202030204" pitchFamily="34" charset="0"/>
              </a:rPr>
              <a:t>[J. Cong &amp; Z. Zhang, DAC, 2006] [Z. Zhang &amp; B. Liu, ICCAD, 2013] </a:t>
            </a:r>
            <a:endParaRPr lang="en-US" sz="1200" dirty="0">
              <a:latin typeface="Helvetica" panose="020B050402020203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4DB767D-401E-4293-A6A8-7888A954273E}"/>
              </a:ext>
            </a:extLst>
          </p:cNvPr>
          <p:cNvSpPr/>
          <p:nvPr/>
        </p:nvSpPr>
        <p:spPr bwMode="auto">
          <a:xfrm>
            <a:off x="2654477" y="2858315"/>
            <a:ext cx="365760" cy="35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172DC2-7831-4B69-B81A-43D1E5140348}"/>
              </a:ext>
            </a:extLst>
          </p:cNvPr>
          <p:cNvSpPr/>
          <p:nvPr/>
        </p:nvSpPr>
        <p:spPr bwMode="auto">
          <a:xfrm>
            <a:off x="5521186" y="2507176"/>
            <a:ext cx="457200" cy="457200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A8F7EDB-35B7-4142-A32E-151C99B19F77}"/>
              </a:ext>
            </a:extLst>
          </p:cNvPr>
          <p:cNvSpPr/>
          <p:nvPr/>
        </p:nvSpPr>
        <p:spPr bwMode="auto">
          <a:xfrm>
            <a:off x="2646192" y="3487159"/>
            <a:ext cx="1188720" cy="35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F43A137-494B-4E73-99B2-E0249BA9A442}"/>
              </a:ext>
            </a:extLst>
          </p:cNvPr>
          <p:cNvCxnSpPr/>
          <p:nvPr/>
        </p:nvCxnSpPr>
        <p:spPr>
          <a:xfrm flipH="1">
            <a:off x="5715661" y="3336317"/>
            <a:ext cx="883049" cy="110990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662AF5B6-BB1D-4B77-BD4D-8D3B83A94C3B}"/>
              </a:ext>
            </a:extLst>
          </p:cNvPr>
          <p:cNvSpPr/>
          <p:nvPr/>
        </p:nvSpPr>
        <p:spPr bwMode="auto">
          <a:xfrm>
            <a:off x="8117177" y="4799474"/>
            <a:ext cx="900791" cy="519351"/>
          </a:xfrm>
          <a:prstGeom prst="ellips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400" dirty="0" err="1">
                <a:solidFill>
                  <a:schemeClr val="bg1">
                    <a:lumMod val="50000"/>
                  </a:schemeClr>
                </a:solidFill>
                <a:latin typeface="Helvetica" panose="020B0504020202030204" pitchFamily="34" charset="0"/>
              </a:rPr>
              <a:t>src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Helvetica" panose="020B0504020202030204" pitchFamily="34" charset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806E0750-C3B6-4279-AD37-A2D737313FA4}"/>
              </a:ext>
            </a:extLst>
          </p:cNvPr>
          <p:cNvSpPr/>
          <p:nvPr/>
        </p:nvSpPr>
        <p:spPr bwMode="auto">
          <a:xfrm>
            <a:off x="7689338" y="4899282"/>
            <a:ext cx="412954" cy="159868"/>
          </a:xfrm>
          <a:custGeom>
            <a:avLst/>
            <a:gdLst>
              <a:gd name="connsiteX0" fmla="*/ 412954 w 412954"/>
              <a:gd name="connsiteY0" fmla="*/ 668594 h 668594"/>
              <a:gd name="connsiteX1" fmla="*/ 157316 w 412954"/>
              <a:gd name="connsiteY1" fmla="*/ 412955 h 668594"/>
              <a:gd name="connsiteX2" fmla="*/ 0 w 412954"/>
              <a:gd name="connsiteY2" fmla="*/ 0 h 668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2954" h="668594">
                <a:moveTo>
                  <a:pt x="412954" y="668594"/>
                </a:moveTo>
                <a:cubicBezTo>
                  <a:pt x="319548" y="596490"/>
                  <a:pt x="226142" y="524387"/>
                  <a:pt x="157316" y="412955"/>
                </a:cubicBezTo>
                <a:cubicBezTo>
                  <a:pt x="88490" y="301523"/>
                  <a:pt x="44245" y="150761"/>
                  <a:pt x="0" y="0"/>
                </a:cubicBezTo>
              </a:path>
            </a:pathLst>
          </a:custGeom>
          <a:noFill/>
          <a:ln w="19050">
            <a:solidFill>
              <a:schemeClr val="bg1">
                <a:lumMod val="50000"/>
              </a:schemeClr>
            </a:solidFill>
            <a:prstDash val="solid"/>
            <a:miter lim="800000"/>
            <a:headEnd type="none" w="med" len="med"/>
            <a:tailEnd type="triangle" w="med" len="med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324CD5B-DA80-4458-B83D-BF311E50AB6A}"/>
              </a:ext>
            </a:extLst>
          </p:cNvPr>
          <p:cNvSpPr txBox="1"/>
          <p:nvPr/>
        </p:nvSpPr>
        <p:spPr>
          <a:xfrm>
            <a:off x="7934658" y="50656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3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72F5441-D9B6-4AF5-B2F5-2B55F02102DB}"/>
              </a:ext>
            </a:extLst>
          </p:cNvPr>
          <p:cNvSpPr txBox="1"/>
          <p:nvPr/>
        </p:nvSpPr>
        <p:spPr>
          <a:xfrm>
            <a:off x="6575447" y="493459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303C436-5AE1-46E6-A3E5-E8A961A9599E}"/>
              </a:ext>
            </a:extLst>
          </p:cNvPr>
          <p:cNvSpPr txBox="1"/>
          <p:nvPr/>
        </p:nvSpPr>
        <p:spPr>
          <a:xfrm>
            <a:off x="5104854" y="461224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91B4877-837D-4E83-AC34-AD9160DB6322}"/>
              </a:ext>
            </a:extLst>
          </p:cNvPr>
          <p:cNvSpPr txBox="1"/>
          <p:nvPr/>
        </p:nvSpPr>
        <p:spPr>
          <a:xfrm>
            <a:off x="6294413" y="283204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432BA9C-893D-4FB2-934E-08A2B4589695}"/>
              </a:ext>
            </a:extLst>
          </p:cNvPr>
          <p:cNvSpPr txBox="1"/>
          <p:nvPr/>
        </p:nvSpPr>
        <p:spPr>
          <a:xfrm>
            <a:off x="5303526" y="23412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3BE499-791B-4664-8971-F8E4442A1CC6}"/>
              </a:ext>
            </a:extLst>
          </p:cNvPr>
          <p:cNvSpPr txBox="1"/>
          <p:nvPr/>
        </p:nvSpPr>
        <p:spPr>
          <a:xfrm>
            <a:off x="4529639" y="337853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FBF03AF-0764-49CB-9FA1-8A3CD75D1536}"/>
              </a:ext>
            </a:extLst>
          </p:cNvPr>
          <p:cNvSpPr txBox="1"/>
          <p:nvPr/>
        </p:nvSpPr>
        <p:spPr>
          <a:xfrm>
            <a:off x="7361547" y="501907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3E64D3C-C4CC-45B6-AD4A-725BC636A427}"/>
              </a:ext>
            </a:extLst>
          </p:cNvPr>
          <p:cNvSpPr txBox="1"/>
          <p:nvPr/>
        </p:nvSpPr>
        <p:spPr>
          <a:xfrm>
            <a:off x="7565980" y="3050465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Feasible 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schedule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E1EF6F5-AA0D-4E26-BEBF-BA575B26C2AA}"/>
              </a:ext>
            </a:extLst>
          </p:cNvPr>
          <p:cNvSpPr/>
          <p:nvPr/>
        </p:nvSpPr>
        <p:spPr bwMode="auto">
          <a:xfrm>
            <a:off x="3467253" y="4147008"/>
            <a:ext cx="365760" cy="3506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56332663-79D6-45F5-BE83-B84E7EB53709}"/>
              </a:ext>
            </a:extLst>
          </p:cNvPr>
          <p:cNvSpPr/>
          <p:nvPr/>
        </p:nvSpPr>
        <p:spPr bwMode="auto">
          <a:xfrm>
            <a:off x="6861207" y="4752084"/>
            <a:ext cx="457200" cy="457200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1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/>
      <p:bldP spid="54" grpId="0"/>
      <p:bldP spid="57" grpId="0"/>
      <p:bldP spid="49" grpId="0" animBg="1"/>
      <p:bldP spid="49" grpId="1" animBg="1"/>
      <p:bldP spid="9" grpId="0" animBg="1"/>
      <p:bldP spid="9" grpId="1" animBg="1"/>
      <p:bldP spid="50" grpId="0" animBg="1"/>
      <p:bldP spid="50" grpId="1" animBg="1"/>
      <p:bldP spid="52" grpId="0" animBg="1"/>
      <p:bldP spid="53" grpId="0" animBg="1"/>
      <p:bldP spid="56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 animBg="1"/>
      <p:bldP spid="66" grpId="1" animBg="1"/>
      <p:bldP spid="67" grpId="0" animBg="1"/>
      <p:bldP spid="6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F3241506-0DF7-4510-AF66-04AB89135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Cannot be represented exactly in integer difference form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Constraints in SDC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037" y="1584702"/>
            <a:ext cx="511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itchFamily="2" charset="2"/>
              </a:rPr>
              <a:t>Must be </a:t>
            </a:r>
            <a:r>
              <a:rPr lang="en-US" altLang="zh-CN" sz="2000" dirty="0">
                <a:solidFill>
                  <a:schemeClr val="accent6">
                    <a:lumMod val="75000"/>
                  </a:schemeClr>
                </a:solidFill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itchFamily="2" charset="2"/>
              </a:rPr>
              <a:t>heuristically</a:t>
            </a:r>
            <a:r>
              <a:rPr lang="en-US" altLang="zh-CN" sz="2000" dirty="0"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itchFamily="2" charset="2"/>
              </a:rPr>
              <a:t> transformed into difference constraints</a:t>
            </a:r>
            <a:endParaRPr lang="en-US" sz="2000" dirty="0">
              <a:latin typeface="Helvetica" panose="020B0604020202020204" pitchFamily="34" charset="0"/>
              <a:ea typeface="Cambria" charset="0"/>
              <a:cs typeface="Helvetica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99984" y="2529442"/>
            <a:ext cx="494822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Helvetica"/>
                <a:cs typeface="Helvetica"/>
              </a:rPr>
              <a:t>Resource constraints</a:t>
            </a:r>
          </a:p>
          <a:p>
            <a:r>
              <a:rPr lang="en-US" altLang="zh-CN" sz="2000" dirty="0">
                <a:solidFill>
                  <a:srgbClr val="C00000"/>
                </a:solidFill>
                <a:latin typeface="Helvetica"/>
                <a:ea typeface="Cambria" charset="0"/>
                <a:cs typeface="Helvetica"/>
              </a:rPr>
              <a:t>	</a:t>
            </a:r>
            <a:r>
              <a:rPr lang="en-US" altLang="zh-CN" sz="2000" dirty="0">
                <a:solidFill>
                  <a:schemeClr val="accent6">
                    <a:lumMod val="75000"/>
                  </a:schemeClr>
                </a:solidFill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altLang="zh-CN" sz="2000" dirty="0">
                <a:solidFill>
                  <a:schemeClr val="accent6">
                    <a:lumMod val="75000"/>
                  </a:schemeClr>
                </a:solidFill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</a:rPr>
              <a:t> Heuristic partial orderings</a:t>
            </a:r>
          </a:p>
          <a:p>
            <a:endParaRPr lang="en-US" altLang="zh-CN" sz="1200" i="1" dirty="0">
              <a:solidFill>
                <a:schemeClr val="accent6">
                  <a:lumMod val="75000"/>
                </a:schemeClr>
              </a:solidFill>
              <a:latin typeface="Helvetica" panose="020B0604020202020204" pitchFamily="34" charset="0"/>
              <a:ea typeface="Cambria" charset="0"/>
              <a:cs typeface="Helvetica" panose="020B0604020202020204" pitchFamily="34" charset="0"/>
            </a:endParaRPr>
          </a:p>
          <a:p>
            <a:r>
              <a:rPr lang="en-US" altLang="zh-CN" sz="2000" i="1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</a:rPr>
              <a:t>	v</a:t>
            </a:r>
            <a:r>
              <a:rPr lang="en-US" altLang="zh-CN" sz="2000" i="1" baseline="-25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</a:rPr>
              <a:t>0</a:t>
            </a:r>
            <a:r>
              <a:rPr lang="en-US" altLang="zh-CN" sz="2000" i="1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solidFill>
                  <a:srgbClr val="C00000"/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  <a:p>
            <a:endParaRPr lang="en-US" altLang="zh-CN" sz="1200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algn="ctr"/>
            <a:r>
              <a:rPr lang="en-US" altLang="zh-CN" sz="2000" u="sng" dirty="0"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Symbol" pitchFamily="18" charset="2"/>
              </a:rPr>
              <a:t>OR</a:t>
            </a:r>
          </a:p>
          <a:p>
            <a:endParaRPr lang="en-US" altLang="zh-CN" sz="1200" dirty="0"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</a:rPr>
              <a:t>	v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</a:rPr>
              <a:t>1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1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  <a:p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</a:rPr>
              <a:t>	v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</a:rPr>
              <a:t>2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</a:rPr>
              <a:t> 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anose="05000000000000000000" pitchFamily="2" charset="2"/>
              </a:rPr>
              <a:t>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v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: 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i="1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i="1" baseline="-25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dirty="0">
                <a:solidFill>
                  <a:srgbClr val="00B050"/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38518" y="3350667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  <a:latin typeface="Helvetica" charset="0"/>
                <a:ea typeface="Helvetica" charset="0"/>
                <a:cs typeface="Helvetica" charset="0"/>
              </a:rPr>
              <a:t>3 cycle latency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7038518" y="4486948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B050"/>
                </a:solidFill>
                <a:latin typeface="Helvetica" charset="0"/>
                <a:ea typeface="Helvetica" charset="0"/>
                <a:cs typeface="Helvetica" charset="0"/>
              </a:rPr>
              <a:t>2 cycle latency</a:t>
            </a:r>
            <a:endParaRPr lang="en-US" dirty="0">
              <a:solidFill>
                <a:srgbClr val="00B050"/>
              </a:solidFill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95D9F95-269F-48DD-B0DC-E1118F7320D4}"/>
              </a:ext>
            </a:extLst>
          </p:cNvPr>
          <p:cNvGrpSpPr/>
          <p:nvPr/>
        </p:nvGrpSpPr>
        <p:grpSpPr>
          <a:xfrm>
            <a:off x="999442" y="1765992"/>
            <a:ext cx="2643463" cy="2850042"/>
            <a:chOff x="999442" y="1637976"/>
            <a:chExt cx="2643463" cy="2850042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6327FCF-4E9D-45F5-8206-8D282D4BCD13}"/>
                </a:ext>
              </a:extLst>
            </p:cNvPr>
            <p:cNvSpPr/>
            <p:nvPr/>
          </p:nvSpPr>
          <p:spPr bwMode="auto">
            <a:xfrm>
              <a:off x="1966152" y="1637976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ld</a:t>
              </a:r>
              <a:endParaRPr lang="en-US" altLang="zh-CN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9B64A2F-5641-4BCB-B30B-E9916D82DB82}"/>
                </a:ext>
              </a:extLst>
            </p:cNvPr>
            <p:cNvSpPr/>
            <p:nvPr/>
          </p:nvSpPr>
          <p:spPr bwMode="auto">
            <a:xfrm>
              <a:off x="2105482" y="3253496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altLang="zh-CN" sz="2400" dirty="0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+ </a:t>
              </a:r>
              <a:endParaRPr lang="zh-CN" altLang="en-US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FEC26408-D1DE-40A7-A366-F898F56C94C3}"/>
                </a:ext>
              </a:extLst>
            </p:cNvPr>
            <p:cNvSpPr/>
            <p:nvPr/>
          </p:nvSpPr>
          <p:spPr bwMode="auto">
            <a:xfrm>
              <a:off x="2771014" y="1637976"/>
              <a:ext cx="360363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ld</a:t>
              </a:r>
              <a:endParaRPr lang="zh-CN" altLang="en-US" sz="20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6795E2A-A28E-431D-AE01-1E61AD5F7725}"/>
                </a:ext>
              </a:extLst>
            </p:cNvPr>
            <p:cNvSpPr/>
            <p:nvPr/>
          </p:nvSpPr>
          <p:spPr bwMode="auto">
            <a:xfrm>
              <a:off x="1275676" y="1641530"/>
              <a:ext cx="360363" cy="388938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ld</a:t>
              </a:r>
              <a:endParaRPr lang="en-US" altLang="zh-CN" sz="20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BE29645-44E6-4CDE-A56A-C953FCC63FCE}"/>
                </a:ext>
              </a:extLst>
            </p:cNvPr>
            <p:cNvSpPr/>
            <p:nvPr/>
          </p:nvSpPr>
          <p:spPr bwMode="auto">
            <a:xfrm>
              <a:off x="2404302" y="2403151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400" dirty="0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+</a:t>
              </a:r>
              <a:endParaRPr lang="zh-CN" altLang="en-US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cxnSp>
          <p:nvCxnSpPr>
            <p:cNvPr id="47" name="Elbow Connector 78">
              <a:extLst>
                <a:ext uri="{FF2B5EF4-FFF2-40B4-BE49-F238E27FC236}">
                  <a16:creationId xmlns:a16="http://schemas.microsoft.com/office/drawing/2014/main" id="{3EEE1D9C-C870-47CF-8AB3-AAA8946FFADD}"/>
                </a:ext>
              </a:extLst>
            </p:cNvPr>
            <p:cNvCxnSpPr>
              <a:stCxn id="42" idx="4"/>
              <a:endCxn id="46" idx="1"/>
            </p:cNvCxnSpPr>
            <p:nvPr/>
          </p:nvCxnSpPr>
          <p:spPr bwMode="auto">
            <a:xfrm rot="16200000" flipH="1">
              <a:off x="2083627" y="2088825"/>
              <a:ext cx="433388" cy="309563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8" name="Elbow Connector 78">
              <a:extLst>
                <a:ext uri="{FF2B5EF4-FFF2-40B4-BE49-F238E27FC236}">
                  <a16:creationId xmlns:a16="http://schemas.microsoft.com/office/drawing/2014/main" id="{C079F5DA-71D0-4A60-87CF-6AB9EDB96D16}"/>
                </a:ext>
              </a:extLst>
            </p:cNvPr>
            <p:cNvCxnSpPr>
              <a:stCxn id="44" idx="4"/>
              <a:endCxn id="46" idx="7"/>
            </p:cNvCxnSpPr>
            <p:nvPr/>
          </p:nvCxnSpPr>
          <p:spPr bwMode="auto">
            <a:xfrm rot="5400000">
              <a:off x="2614645" y="2122957"/>
              <a:ext cx="433388" cy="241300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9" name="Elbow Connector 78">
              <a:extLst>
                <a:ext uri="{FF2B5EF4-FFF2-40B4-BE49-F238E27FC236}">
                  <a16:creationId xmlns:a16="http://schemas.microsoft.com/office/drawing/2014/main" id="{B133CE40-7E39-44C8-91C1-4D9161833EF2}"/>
                </a:ext>
              </a:extLst>
            </p:cNvPr>
            <p:cNvCxnSpPr>
              <a:stCxn id="46" idx="4"/>
            </p:cNvCxnSpPr>
            <p:nvPr/>
          </p:nvCxnSpPr>
          <p:spPr bwMode="auto">
            <a:xfrm rot="5400000">
              <a:off x="2227763" y="2972498"/>
              <a:ext cx="537131" cy="176311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0" name="Elbow Connector 78">
              <a:extLst>
                <a:ext uri="{FF2B5EF4-FFF2-40B4-BE49-F238E27FC236}">
                  <a16:creationId xmlns:a16="http://schemas.microsoft.com/office/drawing/2014/main" id="{79FE7F3A-3BF6-42B3-BAE4-C609D4FD62B4}"/>
                </a:ext>
              </a:extLst>
            </p:cNvPr>
            <p:cNvCxnSpPr>
              <a:stCxn id="45" idx="4"/>
              <a:endCxn id="43" idx="1"/>
            </p:cNvCxnSpPr>
            <p:nvPr/>
          </p:nvCxnSpPr>
          <p:spPr bwMode="auto">
            <a:xfrm rot="16200000" flipH="1">
              <a:off x="1167064" y="2319262"/>
              <a:ext cx="1279987" cy="702398"/>
            </a:xfrm>
            <a:prstGeom prst="bentConnector3">
              <a:avLst>
                <a:gd name="adj1" fmla="val 50000"/>
              </a:avLst>
            </a:prstGeom>
            <a:ln>
              <a:tailEnd type="arrow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1" name="TextBox 16">
              <a:extLst>
                <a:ext uri="{FF2B5EF4-FFF2-40B4-BE49-F238E27FC236}">
                  <a16:creationId xmlns:a16="http://schemas.microsoft.com/office/drawing/2014/main" id="{74409FF6-FCFF-4080-B94C-A3998C64D1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002" y="1707826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1</a:t>
              </a:r>
            </a:p>
          </p:txBody>
        </p:sp>
        <p:sp>
          <p:nvSpPr>
            <p:cNvPr id="52" name="TextBox 17">
              <a:extLst>
                <a:ext uri="{FF2B5EF4-FFF2-40B4-BE49-F238E27FC236}">
                  <a16:creationId xmlns:a16="http://schemas.microsoft.com/office/drawing/2014/main" id="{A5CF20D2-21DF-48DC-A78D-F29B04870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0139" y="2555551"/>
              <a:ext cx="4074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3</a:t>
              </a:r>
              <a:endParaRPr lang="en-US" altLang="zh-CN" b="1" i="1" baseline="-25000" dirty="0">
                <a:latin typeface="Cambria" charset="0"/>
                <a:ea typeface="Cambria" charset="0"/>
                <a:cs typeface="Cambria" charset="0"/>
              </a:endParaRPr>
            </a:p>
          </p:txBody>
        </p:sp>
        <p:sp>
          <p:nvSpPr>
            <p:cNvPr id="53" name="TextBox 18">
              <a:extLst>
                <a:ext uri="{FF2B5EF4-FFF2-40B4-BE49-F238E27FC236}">
                  <a16:creationId xmlns:a16="http://schemas.microsoft.com/office/drawing/2014/main" id="{2B3223EB-1760-4572-9D19-8BA7B6FF5A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9255" y="3449018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4</a:t>
              </a:r>
            </a:p>
          </p:txBody>
        </p:sp>
        <p:sp>
          <p:nvSpPr>
            <p:cNvPr id="54" name="TextBox 19">
              <a:extLst>
                <a:ext uri="{FF2B5EF4-FFF2-40B4-BE49-F238E27FC236}">
                  <a16:creationId xmlns:a16="http://schemas.microsoft.com/office/drawing/2014/main" id="{85BAF44D-6156-4937-BF13-1C1CDBA419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6204" y="1701059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2</a:t>
              </a:r>
            </a:p>
          </p:txBody>
        </p:sp>
        <p:sp>
          <p:nvSpPr>
            <p:cNvPr id="55" name="TextBox 29">
              <a:extLst>
                <a:ext uri="{FF2B5EF4-FFF2-40B4-BE49-F238E27FC236}">
                  <a16:creationId xmlns:a16="http://schemas.microsoft.com/office/drawing/2014/main" id="{3C626E4F-258A-4E6D-BCCC-3AA050C69F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9442" y="1849207"/>
              <a:ext cx="4106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0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C129538-8A76-4C3C-8DF9-4702D491E684}"/>
                </a:ext>
              </a:extLst>
            </p:cNvPr>
            <p:cNvSpPr/>
            <p:nvPr/>
          </p:nvSpPr>
          <p:spPr>
            <a:xfrm>
              <a:off x="2721593" y="2422658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1ns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85798BC-2ECB-4F2C-B58D-377CCA2DBB73}"/>
                </a:ext>
              </a:extLst>
            </p:cNvPr>
            <p:cNvSpPr/>
            <p:nvPr/>
          </p:nvSpPr>
          <p:spPr>
            <a:xfrm>
              <a:off x="3086342" y="1665445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3ns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780A61F-CE07-4E8F-AB95-D6CBC10E583F}"/>
                </a:ext>
              </a:extLst>
            </p:cNvPr>
            <p:cNvSpPr/>
            <p:nvPr/>
          </p:nvSpPr>
          <p:spPr>
            <a:xfrm>
              <a:off x="2444301" y="3286025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1ns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2E48C30-F88F-41E2-B0BC-09D5E4145A3E}"/>
                </a:ext>
              </a:extLst>
            </p:cNvPr>
            <p:cNvSpPr/>
            <p:nvPr/>
          </p:nvSpPr>
          <p:spPr bwMode="auto">
            <a:xfrm>
              <a:off x="2100745" y="3973417"/>
              <a:ext cx="360362" cy="388937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zh-CN" sz="2000" dirty="0" err="1">
                  <a:solidFill>
                    <a:schemeClr val="tx1"/>
                  </a:solidFill>
                  <a:latin typeface="Helvetica" charset="0"/>
                  <a:ea typeface="Helvetica" charset="0"/>
                  <a:cs typeface="Helvetica" charset="0"/>
                </a:rPr>
                <a:t>st</a:t>
              </a:r>
              <a:endParaRPr lang="en-US" altLang="zh-CN" sz="24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27ACEA1-A328-4A2F-9E11-A577A16B6790}"/>
                </a:ext>
              </a:extLst>
            </p:cNvPr>
            <p:cNvCxnSpPr>
              <a:stCxn id="43" idx="4"/>
              <a:endCxn id="59" idx="0"/>
            </p:cNvCxnSpPr>
            <p:nvPr/>
          </p:nvCxnSpPr>
          <p:spPr>
            <a:xfrm flipH="1">
              <a:off x="2280926" y="3642433"/>
              <a:ext cx="4737" cy="33098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18">
              <a:extLst>
                <a:ext uri="{FF2B5EF4-FFF2-40B4-BE49-F238E27FC236}">
                  <a16:creationId xmlns:a16="http://schemas.microsoft.com/office/drawing/2014/main" id="{023A532E-4239-4BF4-93F0-776BC63B36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285" y="4087908"/>
              <a:ext cx="4219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2000" b="1" i="1" dirty="0">
                  <a:latin typeface="Cambria" charset="0"/>
                  <a:ea typeface="Cambria" charset="0"/>
                  <a:cs typeface="Cambria" charset="0"/>
                </a:rPr>
                <a:t>v</a:t>
              </a:r>
              <a:r>
                <a:rPr lang="en-US" altLang="zh-CN" sz="2000" b="1" i="1" baseline="-25000" dirty="0">
                  <a:latin typeface="Cambria" charset="0"/>
                  <a:ea typeface="Cambria" charset="0"/>
                  <a:cs typeface="Cambria" charset="0"/>
                </a:rPr>
                <a:t>5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65886B1-13D7-4084-9DD1-9648A1BFCB65}"/>
                </a:ext>
              </a:extLst>
            </p:cNvPr>
            <p:cNvSpPr/>
            <p:nvPr/>
          </p:nvSpPr>
          <p:spPr>
            <a:xfrm>
              <a:off x="2451460" y="3996196"/>
              <a:ext cx="556563" cy="3643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 eaLnBrk="0" hangingPunct="0">
                <a:lnSpc>
                  <a:spcPct val="105000"/>
                </a:lnSpc>
                <a:spcBef>
                  <a:spcPct val="20000"/>
                </a:spcBef>
                <a:defRPr/>
              </a:pPr>
              <a:r>
                <a:rPr lang="en-US" altLang="zh-CN" dirty="0">
                  <a:solidFill>
                    <a:srgbClr val="0070C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1ns</a:t>
              </a:r>
              <a:endParaRPr lang="en-US" altLang="zh-CN" sz="1600" dirty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63" name="Rectangle 3">
            <a:extLst>
              <a:ext uri="{FF2B5EF4-FFF2-40B4-BE49-F238E27FC236}">
                <a16:creationId xmlns:a16="http://schemas.microsoft.com/office/drawing/2014/main" id="{FE1961D6-16D2-43DB-A1B9-A869288BB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074" y="4818014"/>
            <a:ext cx="3001720" cy="6673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altLang="zh-CN" sz="1600" dirty="0">
                <a:solidFill>
                  <a:schemeClr val="tx1"/>
                </a:solidFill>
                <a:latin typeface="Helvetica"/>
                <a:cs typeface="Helvetica"/>
              </a:rPr>
              <a:t>Resource constraint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altLang="zh-CN" sz="1600" dirty="0">
                <a:solidFill>
                  <a:srgbClr val="C00000"/>
                </a:solidFill>
                <a:latin typeface="Helvetica"/>
                <a:cs typeface="Helvetica"/>
              </a:rPr>
              <a:t>Two read ports</a:t>
            </a:r>
            <a:endParaRPr lang="en-US" altLang="zh-CN" sz="1600" dirty="0">
              <a:solidFill>
                <a:srgbClr val="C00000"/>
              </a:solidFill>
              <a:latin typeface="Helvetica"/>
              <a:ea typeface="宋体" pitchFamily="2" charset="-122"/>
              <a:cs typeface="Helvetica"/>
            </a:endParaRPr>
          </a:p>
        </p:txBody>
      </p:sp>
      <p:sp>
        <p:nvSpPr>
          <p:cNvPr id="37" name="Freeform: Shape 36"/>
          <p:cNvSpPr/>
          <p:nvPr/>
        </p:nvSpPr>
        <p:spPr bwMode="auto">
          <a:xfrm>
            <a:off x="1601188" y="1431937"/>
            <a:ext cx="1343550" cy="1196974"/>
          </a:xfrm>
          <a:custGeom>
            <a:avLst/>
            <a:gdLst>
              <a:gd name="connsiteX0" fmla="*/ 1386672 w 1386672"/>
              <a:gd name="connsiteY0" fmla="*/ 355954 h 746462"/>
              <a:gd name="connsiteX1" fmla="*/ 813916 w 1386672"/>
              <a:gd name="connsiteY1" fmla="*/ 737791 h 746462"/>
              <a:gd name="connsiteX2" fmla="*/ 281354 w 1386672"/>
              <a:gd name="connsiteY2" fmla="*/ 24358 h 746462"/>
              <a:gd name="connsiteX3" fmla="*/ 0 w 1386672"/>
              <a:gd name="connsiteY3" fmla="*/ 235373 h 746462"/>
              <a:gd name="connsiteX0" fmla="*/ 1386672 w 1386672"/>
              <a:gd name="connsiteY0" fmla="*/ 355954 h 549099"/>
              <a:gd name="connsiteX1" fmla="*/ 892561 w 1386672"/>
              <a:gd name="connsiteY1" fmla="*/ 517969 h 549099"/>
              <a:gd name="connsiteX2" fmla="*/ 281354 w 1386672"/>
              <a:gd name="connsiteY2" fmla="*/ 24358 h 549099"/>
              <a:gd name="connsiteX3" fmla="*/ 0 w 1386672"/>
              <a:gd name="connsiteY3" fmla="*/ 235373 h 549099"/>
              <a:gd name="connsiteX0" fmla="*/ 1386672 w 1386672"/>
              <a:gd name="connsiteY0" fmla="*/ 274495 h 460404"/>
              <a:gd name="connsiteX1" fmla="*/ 892561 w 1386672"/>
              <a:gd name="connsiteY1" fmla="*/ 436510 h 460404"/>
              <a:gd name="connsiteX2" fmla="*/ 386215 w 1386672"/>
              <a:gd name="connsiteY2" fmla="*/ 40598 h 460404"/>
              <a:gd name="connsiteX3" fmla="*/ 0 w 1386672"/>
              <a:gd name="connsiteY3" fmla="*/ 153914 h 460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6672" h="460404">
                <a:moveTo>
                  <a:pt x="1386672" y="274495"/>
                </a:moveTo>
                <a:cubicBezTo>
                  <a:pt x="1192404" y="493046"/>
                  <a:pt x="1059304" y="475493"/>
                  <a:pt x="892561" y="436510"/>
                </a:cubicBezTo>
                <a:cubicBezTo>
                  <a:pt x="725818" y="397527"/>
                  <a:pt x="521868" y="124334"/>
                  <a:pt x="386215" y="40598"/>
                </a:cubicBezTo>
                <a:cubicBezTo>
                  <a:pt x="250562" y="-43138"/>
                  <a:pt x="72850" y="6538"/>
                  <a:pt x="0" y="153914"/>
                </a:cubicBezTo>
              </a:path>
            </a:pathLst>
          </a:custGeom>
          <a:noFill/>
          <a:ln w="28575">
            <a:solidFill>
              <a:srgbClr val="00B050"/>
            </a:solidFill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/>
          <p:cNvSpPr/>
          <p:nvPr/>
        </p:nvSpPr>
        <p:spPr bwMode="auto">
          <a:xfrm>
            <a:off x="1433952" y="1396513"/>
            <a:ext cx="705853" cy="1085322"/>
          </a:xfrm>
          <a:custGeom>
            <a:avLst/>
            <a:gdLst>
              <a:gd name="connsiteX0" fmla="*/ 705853 w 705853"/>
              <a:gd name="connsiteY0" fmla="*/ 413281 h 739340"/>
              <a:gd name="connsiteX1" fmla="*/ 521369 w 705853"/>
              <a:gd name="connsiteY1" fmla="*/ 726102 h 739340"/>
              <a:gd name="connsiteX2" fmla="*/ 200527 w 705853"/>
              <a:gd name="connsiteY2" fmla="*/ 20250 h 739340"/>
              <a:gd name="connsiteX3" fmla="*/ 0 w 705853"/>
              <a:gd name="connsiteY3" fmla="*/ 260881 h 739340"/>
              <a:gd name="connsiteX0" fmla="*/ 705853 w 705853"/>
              <a:gd name="connsiteY0" fmla="*/ 304498 h 624381"/>
              <a:gd name="connsiteX1" fmla="*/ 521369 w 705853"/>
              <a:gd name="connsiteY1" fmla="*/ 617319 h 624381"/>
              <a:gd name="connsiteX2" fmla="*/ 238627 w 705853"/>
              <a:gd name="connsiteY2" fmla="*/ 41135 h 624381"/>
              <a:gd name="connsiteX3" fmla="*/ 0 w 705853"/>
              <a:gd name="connsiteY3" fmla="*/ 152098 h 624381"/>
              <a:gd name="connsiteX0" fmla="*/ 705853 w 705853"/>
              <a:gd name="connsiteY0" fmla="*/ 304498 h 443249"/>
              <a:gd name="connsiteX1" fmla="*/ 470569 w 705853"/>
              <a:gd name="connsiteY1" fmla="*/ 404663 h 443249"/>
              <a:gd name="connsiteX2" fmla="*/ 238627 w 705853"/>
              <a:gd name="connsiteY2" fmla="*/ 41135 h 443249"/>
              <a:gd name="connsiteX3" fmla="*/ 0 w 705853"/>
              <a:gd name="connsiteY3" fmla="*/ 152098 h 443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5853" h="443249">
                <a:moveTo>
                  <a:pt x="705853" y="304498"/>
                </a:moveTo>
                <a:cubicBezTo>
                  <a:pt x="655721" y="493661"/>
                  <a:pt x="548440" y="448557"/>
                  <a:pt x="470569" y="404663"/>
                </a:cubicBezTo>
                <a:cubicBezTo>
                  <a:pt x="392698" y="360769"/>
                  <a:pt x="325522" y="118672"/>
                  <a:pt x="238627" y="41135"/>
                </a:cubicBezTo>
                <a:cubicBezTo>
                  <a:pt x="151732" y="-36402"/>
                  <a:pt x="56816" y="-6986"/>
                  <a:pt x="0" y="152098"/>
                </a:cubicBezTo>
              </a:path>
            </a:pathLst>
          </a:custGeom>
          <a:noFill/>
          <a:ln w="28575">
            <a:solidFill>
              <a:srgbClr val="00B050"/>
            </a:solidFill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/>
          <p:cNvSpPr/>
          <p:nvPr/>
        </p:nvSpPr>
        <p:spPr bwMode="auto">
          <a:xfrm>
            <a:off x="1469440" y="1559302"/>
            <a:ext cx="1386673" cy="792631"/>
          </a:xfrm>
          <a:custGeom>
            <a:avLst/>
            <a:gdLst>
              <a:gd name="connsiteX0" fmla="*/ 0 w 1386673"/>
              <a:gd name="connsiteY0" fmla="*/ 988179 h 1276948"/>
              <a:gd name="connsiteX1" fmla="*/ 231112 w 1386673"/>
              <a:gd name="connsiteY1" fmla="*/ 1219291 h 1276948"/>
              <a:gd name="connsiteX2" fmla="*/ 864158 w 1386673"/>
              <a:gd name="connsiteY2" fmla="*/ 43634 h 1276948"/>
              <a:gd name="connsiteX3" fmla="*/ 1386673 w 1386673"/>
              <a:gd name="connsiteY3" fmla="*/ 365182 h 127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6673" h="1276948">
                <a:moveTo>
                  <a:pt x="0" y="988179"/>
                </a:moveTo>
                <a:cubicBezTo>
                  <a:pt x="43543" y="1182447"/>
                  <a:pt x="87086" y="1376715"/>
                  <a:pt x="231112" y="1219291"/>
                </a:cubicBezTo>
                <a:cubicBezTo>
                  <a:pt x="375138" y="1061867"/>
                  <a:pt x="671565" y="185985"/>
                  <a:pt x="864158" y="43634"/>
                </a:cubicBezTo>
                <a:cubicBezTo>
                  <a:pt x="1056752" y="-98718"/>
                  <a:pt x="1221712" y="133232"/>
                  <a:pt x="1386673" y="365182"/>
                </a:cubicBezTo>
              </a:path>
            </a:pathLst>
          </a:custGeom>
          <a:noFill/>
          <a:ln w="28575">
            <a:solidFill>
              <a:srgbClr val="C00000"/>
            </a:solidFill>
            <a:prstDash val="solid"/>
            <a:miter lim="800000"/>
            <a:headEnd type="none" w="med" len="med"/>
            <a:tailEnd type="triangle" w="lg" len="lg"/>
          </a:ln>
          <a:effectLst/>
          <a:ex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4147B55-BFF5-449B-876F-766E327C68DE}"/>
              </a:ext>
            </a:extLst>
          </p:cNvPr>
          <p:cNvSpPr txBox="1"/>
          <p:nvPr/>
        </p:nvSpPr>
        <p:spPr>
          <a:xfrm>
            <a:off x="0" y="5652758"/>
            <a:ext cx="9144000" cy="70788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itchFamily="2" charset="2"/>
              </a:rPr>
              <a:t>For scalability, SDC heuristically imposes one ordering </a:t>
            </a:r>
          </a:p>
          <a:p>
            <a:pPr algn="ctr"/>
            <a:r>
              <a:rPr lang="en-US" altLang="zh-CN" sz="2000" dirty="0">
                <a:latin typeface="Helvetica" panose="020B0604020202020204" pitchFamily="34" charset="0"/>
                <a:ea typeface="Cambria" charset="0"/>
                <a:cs typeface="Helvetica" panose="020B0604020202020204" pitchFamily="34" charset="0"/>
                <a:sym typeface="Wingdings" pitchFamily="2" charset="2"/>
              </a:rPr>
              <a:t>without guarantee of optimality</a:t>
            </a:r>
            <a:endParaRPr lang="en-US" sz="2000" dirty="0">
              <a:latin typeface="Helvetica" panose="020B0604020202020204" pitchFamily="34" charset="0"/>
              <a:ea typeface="Cambria" charset="0"/>
              <a:cs typeface="Helvetica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38E498B-4050-491E-9813-6566378EFD37}"/>
              </a:ext>
            </a:extLst>
          </p:cNvPr>
          <p:cNvSpPr/>
          <p:nvPr/>
        </p:nvSpPr>
        <p:spPr>
          <a:xfrm>
            <a:off x="0" y="6398149"/>
            <a:ext cx="90382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222222"/>
                </a:solidFill>
                <a:latin typeface="Helvetica" panose="020B0504020202030204" pitchFamily="34" charset="0"/>
              </a:rPr>
              <a:t>[J. Cong &amp; Z. Zhang, DAC, 2006] [Z. Zhang &amp; B. Liu, ICCAD, 2013] </a:t>
            </a:r>
            <a:endParaRPr lang="en-US" sz="1200" dirty="0">
              <a:latin typeface="Helvetica" panose="020B0504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373258-8227-4CE2-ADD2-F24EFB9E4870}"/>
              </a:ext>
            </a:extLst>
          </p:cNvPr>
          <p:cNvSpPr txBox="1"/>
          <p:nvPr/>
        </p:nvSpPr>
        <p:spPr>
          <a:xfrm>
            <a:off x="4551983" y="5141084"/>
            <a:ext cx="378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/>
                <a:cs typeface="Helvetica"/>
              </a:rPr>
              <a:t>Need to enumerate for best latency</a:t>
            </a:r>
          </a:p>
        </p:txBody>
      </p:sp>
    </p:spTree>
    <p:extLst>
      <p:ext uri="{BB962C8B-B14F-4D97-AF65-F5344CB8AC3E}">
        <p14:creationId xmlns:p14="http://schemas.microsoft.com/office/powerpoint/2010/main" val="97353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63" grpId="0" animBg="1"/>
      <p:bldP spid="37" grpId="0" animBg="1"/>
      <p:bldP spid="33" grpId="0" animBg="1"/>
      <p:bldP spid="34" grpId="0" animBg="1"/>
      <p:bldP spid="34" grpId="1" animBg="1"/>
      <p:bldP spid="6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BF2AB-E528-764A-ACC3-54A9D861B17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SDS</a:t>
            </a:r>
            <a:r>
              <a:rPr lang="en-US" dirty="0"/>
              <a:t>: Exact Scheduling with </a:t>
            </a:r>
            <a:r>
              <a:rPr lang="en-US" u="sng" dirty="0"/>
              <a:t>SD</a:t>
            </a:r>
            <a:r>
              <a:rPr lang="en-US" dirty="0"/>
              <a:t>C and </a:t>
            </a:r>
            <a:r>
              <a:rPr lang="en-US" u="sng" dirty="0"/>
              <a:t>S</a:t>
            </a:r>
            <a:r>
              <a:rPr lang="en-US" dirty="0"/>
              <a:t>AT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55963" y="5148201"/>
            <a:ext cx="2220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Conflict based search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6401370" y="5148201"/>
            <a:ext cx="2811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Graph based</a:t>
            </a:r>
          </a:p>
          <a:p>
            <a:pPr algn="ctr"/>
            <a:r>
              <a:rPr lang="en-US" sz="1600" b="1" dirty="0">
                <a:latin typeface="Helvetica"/>
                <a:cs typeface="Helvetica"/>
              </a:rPr>
              <a:t>feasibility checking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900308" y="5702210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Polynomial time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352620" y="5702210"/>
            <a:ext cx="1627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~1M variables</a:t>
            </a:r>
          </a:p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&gt;1M clauses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A319EAD-0BBE-45A0-93C6-8DC41C2A3B8E}"/>
              </a:ext>
            </a:extLst>
          </p:cNvPr>
          <p:cNvGrpSpPr/>
          <p:nvPr/>
        </p:nvGrpSpPr>
        <p:grpSpPr>
          <a:xfrm>
            <a:off x="310540" y="2793621"/>
            <a:ext cx="1671060" cy="1052302"/>
            <a:chOff x="310540" y="2793621"/>
            <a:chExt cx="1671060" cy="1052302"/>
          </a:xfrm>
        </p:grpSpPr>
        <p:sp>
          <p:nvSpPr>
            <p:cNvPr id="188" name="TextBox 187"/>
            <p:cNvSpPr txBox="1"/>
            <p:nvPr/>
          </p:nvSpPr>
          <p:spPr>
            <a:xfrm>
              <a:off x="705084" y="2793621"/>
              <a:ext cx="8819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u="sng" dirty="0">
                  <a:latin typeface="Helvetica"/>
                  <a:cs typeface="Helvetica"/>
                </a:rPr>
                <a:t>SAT</a:t>
              </a:r>
              <a:endParaRPr lang="en-US" u="sng" dirty="0">
                <a:latin typeface="Helvetica"/>
                <a:cs typeface="Helvetica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10540" y="3261148"/>
              <a:ext cx="16710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Resource Constraints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981600" y="1057366"/>
            <a:ext cx="5294518" cy="4664096"/>
            <a:chOff x="1981600" y="1057366"/>
            <a:chExt cx="5294518" cy="4664096"/>
          </a:xfrm>
        </p:grpSpPr>
        <p:sp>
          <p:nvSpPr>
            <p:cNvPr id="165" name="Arrow: Circular 164"/>
            <p:cNvSpPr/>
            <p:nvPr/>
          </p:nvSpPr>
          <p:spPr>
            <a:xfrm rot="5689735">
              <a:off x="2397210" y="1057366"/>
              <a:ext cx="4664096" cy="4664096"/>
            </a:xfrm>
            <a:prstGeom prst="circularArrow">
              <a:avLst>
                <a:gd name="adj1" fmla="val 4668"/>
                <a:gd name="adj2" fmla="val 272909"/>
                <a:gd name="adj3" fmla="val 13271147"/>
                <a:gd name="adj4" fmla="val 17738678"/>
                <a:gd name="adj5" fmla="val 4847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1981600" y="2085609"/>
              <a:ext cx="5294518" cy="24688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>
                <a:latin typeface="Helvetica"/>
                <a:cs typeface="Helvetica"/>
              </a:endParaRPr>
            </a:p>
          </p:txBody>
        </p:sp>
        <p:sp>
          <p:nvSpPr>
            <p:cNvPr id="65" name="Arrow: Right 64"/>
            <p:cNvSpPr/>
            <p:nvPr/>
          </p:nvSpPr>
          <p:spPr bwMode="auto">
            <a:xfrm rot="13839450">
              <a:off x="2809791" y="4347573"/>
              <a:ext cx="335665" cy="457200"/>
            </a:xfrm>
            <a:prstGeom prst="rightArrow">
              <a:avLst>
                <a:gd name="adj1" fmla="val 22446"/>
                <a:gd name="adj2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6" name="Rectangle 65"/>
            <p:cNvSpPr/>
            <p:nvPr/>
          </p:nvSpPr>
          <p:spPr bwMode="auto">
            <a:xfrm rot="19613295">
              <a:off x="2936462" y="4497912"/>
              <a:ext cx="176071" cy="18919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square" rtlCol="0" anchor="ctr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2746435" y="1197050"/>
            <a:ext cx="153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Partial orderings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100045" y="1197050"/>
            <a:ext cx="153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Difference constraints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815151" y="2142367"/>
            <a:ext cx="14292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0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1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  <a:endParaRPr lang="en-US" altLang="zh-CN" sz="2000" b="1" i="1" baseline="-25000" dirty="0">
              <a:solidFill>
                <a:schemeClr val="tx1">
                  <a:lumMod val="75000"/>
                  <a:lumOff val="25000"/>
                </a:schemeClr>
              </a:solidFill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  <a:endParaRPr lang="en-US" altLang="zh-CN" sz="2000" b="1" i="1" baseline="-25000" dirty="0">
              <a:solidFill>
                <a:schemeClr val="tx1">
                  <a:lumMod val="75000"/>
                  <a:lumOff val="25000"/>
                </a:schemeClr>
              </a:solidFill>
              <a:latin typeface="Cambria" charset="0"/>
              <a:ea typeface="Cambria" charset="0"/>
              <a:cs typeface="Cambria" charset="0"/>
              <a:sym typeface="Symbol" pitchFamily="18" charset="2"/>
            </a:endParaRPr>
          </a:p>
          <a:p>
            <a:pPr marL="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3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pPr marL="0" lvl="3" indent="-228600" eaLnBrk="0" hangingPunct="0">
              <a:lnSpc>
                <a:spcPct val="80000"/>
              </a:lnSpc>
              <a:spcBef>
                <a:spcPct val="30000"/>
              </a:spcBef>
              <a:buClr>
                <a:srgbClr val="0033CC"/>
              </a:buClr>
              <a:buSzPct val="120000"/>
            </a:pP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4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0</a:t>
            </a:r>
          </a:p>
          <a:p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2</a:t>
            </a:r>
            <a:r>
              <a:rPr lang="en-US" altLang="zh-CN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  <a:p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1</a:t>
            </a:r>
            <a:r>
              <a:rPr lang="en-US" altLang="zh-CN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– </a:t>
            </a:r>
            <a:r>
              <a:rPr lang="en-US" altLang="zh-CN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s</a:t>
            </a:r>
            <a:r>
              <a:rPr lang="en-US" altLang="zh-CN" sz="2000" b="1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5</a:t>
            </a:r>
            <a:r>
              <a:rPr lang="en-US" altLang="zh-CN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Wingdings" pitchFamily="2" charset="2"/>
              </a:rPr>
              <a:t> </a:t>
            </a:r>
            <a:r>
              <a:rPr lang="en-US" altLang="zh-CN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charset="0"/>
                <a:ea typeface="Cambria" charset="0"/>
                <a:cs typeface="Cambria" charset="0"/>
                <a:sym typeface="Symbol" pitchFamily="18" charset="2"/>
              </a:rPr>
              <a:t>≤ -1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FE11405-6D76-45A6-920B-90919E74D51C}"/>
              </a:ext>
            </a:extLst>
          </p:cNvPr>
          <p:cNvGrpSpPr/>
          <p:nvPr/>
        </p:nvGrpSpPr>
        <p:grpSpPr>
          <a:xfrm>
            <a:off x="7058133" y="2786931"/>
            <a:ext cx="1723475" cy="1058992"/>
            <a:chOff x="7058133" y="2786931"/>
            <a:chExt cx="1723475" cy="1058992"/>
          </a:xfrm>
        </p:grpSpPr>
        <p:sp>
          <p:nvSpPr>
            <p:cNvPr id="189" name="TextBox 188"/>
            <p:cNvSpPr txBox="1"/>
            <p:nvPr/>
          </p:nvSpPr>
          <p:spPr>
            <a:xfrm>
              <a:off x="7448427" y="2786931"/>
              <a:ext cx="9428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u="sng" dirty="0">
                  <a:latin typeface="Helvetica"/>
                  <a:cs typeface="Helvetica"/>
                </a:rPr>
                <a:t>SDC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7058133" y="3261148"/>
              <a:ext cx="17234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Helvetica"/>
                  <a:cs typeface="Helvetica"/>
                </a:rPr>
                <a:t>Timing Constraints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5338909" y="4733188"/>
            <a:ext cx="15379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Infeasibility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685761" y="4733188"/>
            <a:ext cx="153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Conflict clauses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C9F395-81E9-487A-9CA2-2D9080866544}"/>
              </a:ext>
            </a:extLst>
          </p:cNvPr>
          <p:cNvSpPr txBox="1"/>
          <p:nvPr/>
        </p:nvSpPr>
        <p:spPr>
          <a:xfrm>
            <a:off x="3560427" y="5702210"/>
            <a:ext cx="254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elvetica"/>
                <a:cs typeface="Helvetica"/>
              </a:rPr>
              <a:t>Conflict-driven learning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23F117-78AC-4CE9-8A10-30F47C2B52AB}"/>
              </a:ext>
            </a:extLst>
          </p:cNvPr>
          <p:cNvSpPr/>
          <p:nvPr/>
        </p:nvSpPr>
        <p:spPr>
          <a:xfrm>
            <a:off x="728885" y="991114"/>
            <a:ext cx="7686230" cy="830997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latin typeface="Helvetica" panose="020B0604020202020204" pitchFamily="34" charset="0"/>
                <a:cs typeface="Helvetica" panose="020B0604020202020204" pitchFamily="34" charset="0"/>
              </a:rPr>
              <a:t>Satisfiability (SAT): </a:t>
            </a: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Is there an assignment of the (Boolean) variables that satisfies a Boolean formula?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F7A334-F6D4-43B9-BE10-D6E2C94688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1669" y="2203987"/>
            <a:ext cx="2420322" cy="2255716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275DE610-2684-40C2-8E9C-53BA52EBB68A}"/>
              </a:ext>
            </a:extLst>
          </p:cNvPr>
          <p:cNvSpPr/>
          <p:nvPr/>
        </p:nvSpPr>
        <p:spPr>
          <a:xfrm>
            <a:off x="2309586" y="6172996"/>
            <a:ext cx="4524828" cy="40011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Still NP-hard, but optimal scheduling</a:t>
            </a:r>
          </a:p>
        </p:txBody>
      </p:sp>
    </p:spTree>
    <p:extLst>
      <p:ext uri="{BB962C8B-B14F-4D97-AF65-F5344CB8AC3E}">
        <p14:creationId xmlns:p14="http://schemas.microsoft.com/office/powerpoint/2010/main" val="52882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/>
      <p:bldP spid="195" grpId="0"/>
      <p:bldP spid="68" grpId="0"/>
      <p:bldP spid="69" grpId="0"/>
      <p:bldP spid="73" grpId="0"/>
      <p:bldP spid="74" grpId="0"/>
      <p:bldP spid="26" grpId="0"/>
      <p:bldP spid="10" grpId="0" animBg="1"/>
      <p:bldP spid="10" grpId="1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miter lim="800000"/>
          <a:headEnd/>
          <a:tailEnd/>
        </a:ln>
        <a:effectLst/>
        <a:extLst/>
      </a:spPr>
      <a:bodyPr wrap="square" rtlCol="0" anchor="ctr">
        <a:spAutoFit/>
      </a:bodyPr>
      <a:lstStyle>
        <a:defPPr algn="ctr">
          <a:defRPr/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Helvetica"/>
            <a:cs typeface="Helvetic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.pptx" id="{54509EDD-BF50-4108-847A-4CC90CDBB115}" vid="{6A777683-8F90-42D1-8D03-26FDFCA003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Cornell IDEA</Template>
  <TotalTime>0</TotalTime>
  <Words>1905</Words>
  <Application>Microsoft Office PowerPoint</Application>
  <PresentationFormat>On-screen Show (4:3)</PresentationFormat>
  <Paragraphs>824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41" baseType="lpstr">
      <vt:lpstr>Andale Mono</vt:lpstr>
      <vt:lpstr>HGGothicE</vt:lpstr>
      <vt:lpstr>MS PGothic</vt:lpstr>
      <vt:lpstr>宋体</vt:lpstr>
      <vt:lpstr>Arial</vt:lpstr>
      <vt:lpstr>Arial Narrow</vt:lpstr>
      <vt:lpstr>Calibri</vt:lpstr>
      <vt:lpstr>Calisto MT</vt:lpstr>
      <vt:lpstr>Cambria</vt:lpstr>
      <vt:lpstr>Consolas</vt:lpstr>
      <vt:lpstr>Helvetica</vt:lpstr>
      <vt:lpstr>Palatino</vt:lpstr>
      <vt:lpstr>Symbol</vt:lpstr>
      <vt:lpstr>Verdana</vt:lpstr>
      <vt:lpstr>Wingdings</vt:lpstr>
      <vt:lpstr>Office Theme</vt:lpstr>
      <vt:lpstr>Equation</vt:lpstr>
      <vt:lpstr>A Scalable Approach to  Exact Resource-Constrained Scheduling Based on a Joint SDC and SAT Formulation</vt:lpstr>
      <vt:lpstr>High-Level Synthesis (HLS)</vt:lpstr>
      <vt:lpstr>Scheduling is Important</vt:lpstr>
      <vt:lpstr>HLS Scheduling with Constraints</vt:lpstr>
      <vt:lpstr>Tension between Scalability and Quality</vt:lpstr>
      <vt:lpstr>SDC-Based Scheduling</vt:lpstr>
      <vt:lpstr>SDC is Efficient</vt:lpstr>
      <vt:lpstr>Resource Constraints in SDC</vt:lpstr>
      <vt:lpstr>SDS: Exact Scheduling with SDC and SAT</vt:lpstr>
      <vt:lpstr>Resource Constraints in SAT</vt:lpstr>
      <vt:lpstr>Conflict-Driven Learning</vt:lpstr>
      <vt:lpstr>Conflict-Driven Learning</vt:lpstr>
      <vt:lpstr>Conflict-Driven Learning</vt:lpstr>
      <vt:lpstr>Fast Conflict-Driven Learning</vt:lpstr>
      <vt:lpstr>Fast Incremental Learning</vt:lpstr>
      <vt:lpstr>Fast Incremental Learning</vt:lpstr>
      <vt:lpstr>From Feasibility to Optimality</vt:lpstr>
      <vt:lpstr>Implementation</vt:lpstr>
      <vt:lpstr>Quality of Results</vt:lpstr>
      <vt:lpstr>Runtime Results</vt:lpstr>
      <vt:lpstr>Runtime Results</vt:lpstr>
      <vt:lpstr>Additional Results</vt:lpstr>
      <vt:lpstr>Take-Away Points</vt:lpstr>
      <vt:lpstr>Take-Away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2018-02-27T08:13:25Z</dcterms:created>
  <dcterms:modified xsi:type="dcterms:W3CDTF">2018-02-27T08:13:52Z</dcterms:modified>
</cp:coreProperties>
</file>