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626" r:id="rId2"/>
    <p:sldId id="647" r:id="rId3"/>
    <p:sldId id="1069" r:id="rId4"/>
    <p:sldId id="977" r:id="rId5"/>
    <p:sldId id="979" r:id="rId6"/>
    <p:sldId id="980" r:id="rId7"/>
    <p:sldId id="1053" r:id="rId8"/>
    <p:sldId id="930" r:id="rId9"/>
    <p:sldId id="1076" r:id="rId10"/>
    <p:sldId id="1055" r:id="rId11"/>
    <p:sldId id="992" r:id="rId12"/>
    <p:sldId id="995" r:id="rId13"/>
    <p:sldId id="1087" r:id="rId14"/>
    <p:sldId id="1094" r:id="rId15"/>
    <p:sldId id="1089" r:id="rId16"/>
    <p:sldId id="1090" r:id="rId17"/>
    <p:sldId id="1091" r:id="rId18"/>
    <p:sldId id="1093" r:id="rId19"/>
    <p:sldId id="1088" r:id="rId20"/>
    <p:sldId id="991" r:id="rId21"/>
    <p:sldId id="1086" r:id="rId22"/>
    <p:sldId id="985" r:id="rId23"/>
    <p:sldId id="1056" r:id="rId24"/>
    <p:sldId id="972" r:id="rId25"/>
    <p:sldId id="973" r:id="rId26"/>
    <p:sldId id="974" r:id="rId27"/>
    <p:sldId id="1058" r:id="rId28"/>
    <p:sldId id="1031" r:id="rId29"/>
    <p:sldId id="1030" r:id="rId30"/>
    <p:sldId id="1029" r:id="rId31"/>
    <p:sldId id="1032" r:id="rId32"/>
    <p:sldId id="1033" r:id="rId33"/>
    <p:sldId id="1018" r:id="rId34"/>
    <p:sldId id="1070" r:id="rId35"/>
    <p:sldId id="1062" r:id="rId36"/>
    <p:sldId id="1141" r:id="rId37"/>
    <p:sldId id="1071" r:id="rId38"/>
    <p:sldId id="994" r:id="rId39"/>
    <p:sldId id="1117" r:id="rId40"/>
    <p:sldId id="1139" r:id="rId41"/>
    <p:sldId id="1119" r:id="rId42"/>
    <p:sldId id="1140" r:id="rId43"/>
    <p:sldId id="1138" r:id="rId44"/>
    <p:sldId id="987" r:id="rId45"/>
    <p:sldId id="1040" r:id="rId46"/>
    <p:sldId id="1108" r:id="rId47"/>
    <p:sldId id="939" r:id="rId48"/>
    <p:sldId id="1107" r:id="rId49"/>
    <p:sldId id="1122" r:id="rId50"/>
    <p:sldId id="1123" r:id="rId51"/>
    <p:sldId id="1124" r:id="rId52"/>
    <p:sldId id="1021" r:id="rId53"/>
    <p:sldId id="1077" r:id="rId54"/>
    <p:sldId id="1081" r:id="rId55"/>
    <p:sldId id="940" r:id="rId56"/>
    <p:sldId id="948" r:id="rId57"/>
    <p:sldId id="1068" r:id="rId58"/>
    <p:sldId id="644" r:id="rId59"/>
  </p:sldIdLst>
  <p:sldSz cx="9144000" cy="6858000" type="screen4x3"/>
  <p:notesSz cx="7010400" cy="92964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DDDFF"/>
    <a:srgbClr val="F2F2F2"/>
    <a:srgbClr val="BDBDFF"/>
    <a:srgbClr val="FFF0E1"/>
    <a:srgbClr val="9D90BC"/>
    <a:srgbClr val="FF6600"/>
    <a:srgbClr val="FF99FF"/>
    <a:srgbClr val="FFCCCC"/>
    <a:srgbClr val="DFE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8" autoAdjust="0"/>
    <p:restoredTop sz="61257" autoAdjust="0"/>
  </p:normalViewPr>
  <p:slideViewPr>
    <p:cSldViewPr>
      <p:cViewPr varScale="1">
        <p:scale>
          <a:sx n="42" d="100"/>
          <a:sy n="42" d="100"/>
        </p:scale>
        <p:origin x="19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69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E267-D521-4DC4-8663-3B28D36FFCCA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C4F02-22F4-4C74-A987-863199DD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A2069D-E0F3-480E-9E75-E493CF47C12A}" type="datetimeFigureOut">
              <a:rPr lang="hr-HR" smtClean="0"/>
              <a:pPr/>
              <a:t>26.2.2018.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1B7F09-BC7E-4955-8C37-C3FC3517D2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2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50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97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55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1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029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45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065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040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617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468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00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650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17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57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950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515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742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82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936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729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790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49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951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447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913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491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214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580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979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695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774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785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33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659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5055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231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140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699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0355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3158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241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5648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562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41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25459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106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9234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6821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6407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0088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5032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3481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9562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68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7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13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95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7F09-BC7E-4955-8C37-C3FC3517D2DC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7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3107-7869-4B71-A986-BD7213503BBB}" type="datetime1">
              <a:rPr lang="hr-HR" smtClean="0"/>
              <a:t>26.2.2018.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E6F4-A3AC-48A8-853C-396BA805F860}" type="datetime1">
              <a:rPr lang="hr-HR" smtClean="0"/>
              <a:t>26.2.2018.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4040-8DD0-4FA6-AAD5-C634FA789214}" type="datetime1">
              <a:rPr lang="hr-HR" smtClean="0"/>
              <a:t>26.2.2018.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6579-99F2-4E6B-A5EF-8A86EB8BCAF9}" type="datetime1">
              <a:rPr lang="hr-HR" smtClean="0"/>
              <a:t>26.2.2018.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5DE0-D14A-4717-B0DE-C0704C687F1E}" type="datetime1">
              <a:rPr lang="hr-HR" smtClean="0"/>
              <a:t>26.2.2018.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B3C-BB28-468F-B981-EBF15D4A8712}" type="datetime1">
              <a:rPr lang="hr-HR" smtClean="0"/>
              <a:t>26.2.2018.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A32-3C57-4260-8D4A-E21E8CECFED2}" type="datetime1">
              <a:rPr lang="hr-HR" smtClean="0"/>
              <a:t>26.2.2018.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59FC-DB12-4550-A86B-AF9B4DE85E5B}" type="datetime1">
              <a:rPr lang="hr-HR" smtClean="0"/>
              <a:t>26.2.2018.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CB25-BF8E-47A0-B371-B4E66229716D}" type="datetime1">
              <a:rPr lang="hr-HR" smtClean="0"/>
              <a:t>26.2.2018.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EBE1-0366-43C7-AB2E-54A5F66D4CBC}" type="datetime1">
              <a:rPr lang="hr-HR" smtClean="0"/>
              <a:t>26.2.2018.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37E5-40CD-4B6B-AC0A-E94FC2569355}" type="datetime1">
              <a:rPr lang="hr-HR" smtClean="0"/>
              <a:t>26.2.2018.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0A8841-D94C-40D6-A7CE-52A8E204B5FE}" type="datetime1">
              <a:rPr lang="hr-HR" smtClean="0"/>
              <a:t>26.2.2018.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3FDA8A-BBFB-48A1-88B9-4C7DF46BF3B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36136"/>
            <a:ext cx="8712968" cy="1860816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Dynamically Scheduled </a:t>
            </a:r>
            <a:br>
              <a:rPr lang="hr-HR" sz="4000" dirty="0" smtClean="0"/>
            </a:br>
            <a:r>
              <a:rPr lang="hr-HR" sz="4000" dirty="0" smtClean="0"/>
              <a:t>High-level Synthesis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7444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Lana Josipović, Radhika Ghosal, Paolo Ienne</a:t>
            </a:r>
          </a:p>
          <a:p>
            <a:pPr algn="ctr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É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cole Polytechnique F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édérale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de Lausanne (EPFL)</a:t>
            </a:r>
          </a:p>
          <a:p>
            <a:pPr algn="ctr">
              <a:buNone/>
            </a:pPr>
            <a:endParaRPr lang="hr-HR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February 2018</a:t>
            </a:r>
            <a:endParaRPr lang="hr-HR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Image 10" descr="epfl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7326"/>
            <a:ext cx="1355522" cy="7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Dynamically Scheduled </a:t>
            </a:r>
            <a:r>
              <a:rPr lang="hr-HR" sz="3600" dirty="0"/>
              <a:t>C</a:t>
            </a:r>
            <a:r>
              <a:rPr lang="hr-HR" sz="3600" dirty="0" smtClean="0"/>
              <a:t>ircuits</a:t>
            </a:r>
            <a:endParaRPr lang="en-US" sz="3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5910" y="5445224"/>
            <a:ext cx="8352928" cy="130347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Budiu</a:t>
            </a:r>
            <a:r>
              <a:rPr lang="hr-HR" sz="1600" dirty="0" smtClean="0">
                <a:latin typeface="+mj-lt"/>
              </a:rPr>
              <a:t> e</a:t>
            </a:r>
            <a:r>
              <a:rPr lang="en-US" sz="1600" dirty="0" smtClean="0">
                <a:latin typeface="+mj-lt"/>
              </a:rPr>
              <a:t>t</a:t>
            </a:r>
            <a:r>
              <a:rPr lang="hr-HR" sz="1600" dirty="0" smtClean="0">
                <a:latin typeface="+mj-lt"/>
              </a:rPr>
              <a:t> </a:t>
            </a:r>
            <a:r>
              <a:rPr lang="hr-HR" sz="1600" dirty="0">
                <a:latin typeface="+mj-lt"/>
              </a:rPr>
              <a:t>al</a:t>
            </a:r>
            <a:r>
              <a:rPr lang="en-US" sz="1600" dirty="0">
                <a:latin typeface="+mj-lt"/>
              </a:rPr>
              <a:t>. Dataflow: A complement to superscalar. </a:t>
            </a:r>
            <a:r>
              <a:rPr lang="hr-HR" sz="1600" dirty="0">
                <a:latin typeface="+mj-lt"/>
              </a:rPr>
              <a:t>ISPASS ’05.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2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Carloni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Theory of latency-insensitive design. TCAD '01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3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4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Vijayaraghavan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Bounded dataflow networks and latency-insensitive circuits. MEMOCODE '09.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5903" y="3747357"/>
            <a:ext cx="5612195" cy="126581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2" indent="0" algn="ctr">
              <a:buSzPct val="95000"/>
              <a:buNone/>
            </a:pPr>
            <a:r>
              <a:rPr lang="hr-HR" sz="2400" b="1" dirty="0" smtClean="0">
                <a:latin typeface="+mj-lt"/>
              </a:rPr>
              <a:t>How to create dynamically scheduled circuits from high-level programs?</a:t>
            </a:r>
            <a:endParaRPr lang="en-US" sz="2400" b="1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864" y="1271016"/>
            <a:ext cx="8270576" cy="1941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>
                <a:latin typeface="+mj-lt"/>
              </a:rPr>
              <a:t>Efforts in the asynchronous </a:t>
            </a:r>
            <a:r>
              <a:rPr lang="hr-HR" dirty="0" smtClean="0">
                <a:latin typeface="+mj-lt"/>
              </a:rPr>
              <a:t>domain </a:t>
            </a:r>
            <a:r>
              <a:rPr lang="hr-HR" baseline="30000" dirty="0" smtClean="0">
                <a:latin typeface="+mj-lt"/>
              </a:rPr>
              <a:t>1</a:t>
            </a:r>
            <a:endParaRPr lang="hr-HR" baseline="30000" dirty="0">
              <a:latin typeface="+mj-lt"/>
            </a:endParaRPr>
          </a:p>
          <a:p>
            <a:pPr lvl="1"/>
            <a:r>
              <a:rPr lang="hr-HR" sz="2000" dirty="0" smtClean="0">
                <a:latin typeface="+mj-lt"/>
              </a:rPr>
              <a:t>Structures of asynchronous handshake components</a:t>
            </a:r>
          </a:p>
          <a:p>
            <a:pPr lvl="1"/>
            <a:r>
              <a:rPr lang="hr-HR" sz="2000" dirty="0" smtClean="0">
                <a:latin typeface="+mj-lt"/>
              </a:rPr>
              <a:t>Each operation executes as soon as all of its inputs arrive</a:t>
            </a:r>
            <a:endParaRPr lang="hr-HR" sz="2000" dirty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Dataflow</a:t>
            </a:r>
            <a:r>
              <a:rPr lang="hr-HR" dirty="0">
                <a:latin typeface="+mj-lt"/>
              </a:rPr>
              <a:t>, latency-insensitive, elastic </a:t>
            </a:r>
            <a:r>
              <a:rPr lang="hr-HR" baseline="30000" dirty="0" smtClean="0">
                <a:latin typeface="+mj-lt"/>
              </a:rPr>
              <a:t>2</a:t>
            </a:r>
            <a:r>
              <a:rPr lang="hr-HR" baseline="30000" dirty="0">
                <a:latin typeface="+mj-lt"/>
              </a:rPr>
              <a:t>, </a:t>
            </a:r>
            <a:r>
              <a:rPr lang="hr-HR" baseline="30000" dirty="0" smtClean="0">
                <a:latin typeface="+mj-lt"/>
              </a:rPr>
              <a:t>3, 4</a:t>
            </a:r>
            <a:endParaRPr lang="hr-HR" baseline="30000" dirty="0">
              <a:latin typeface="+mj-lt"/>
            </a:endParaRPr>
          </a:p>
          <a:p>
            <a:pPr lvl="1"/>
            <a:r>
              <a:rPr lang="hr-HR" sz="2000" dirty="0" smtClean="0">
                <a:latin typeface="+mj-lt"/>
              </a:rPr>
              <a:t>Synchronous methodologies for achieving dynamic scheduling</a:t>
            </a:r>
          </a:p>
          <a:p>
            <a:pPr lvl="1"/>
            <a:endParaRPr lang="hr-HR" sz="2000" baseline="30000" dirty="0" smtClean="0">
              <a:latin typeface="+mj-lt"/>
            </a:endParaRPr>
          </a:p>
          <a:p>
            <a:pPr marL="393192" lvl="1" indent="0">
              <a:buNone/>
            </a:pPr>
            <a:endParaRPr lang="hr-HR" sz="2000" baseline="30000" dirty="0">
              <a:latin typeface="+mj-lt"/>
            </a:endParaRPr>
          </a:p>
          <a:p>
            <a:pPr marL="0" indent="0">
              <a:buNone/>
            </a:pPr>
            <a:endParaRPr lang="hr-HR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3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700808"/>
            <a:ext cx="7560840" cy="41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r>
              <a:rPr lang="hr-HR" dirty="0" smtClean="0">
                <a:latin typeface="+mj-lt"/>
              </a:rPr>
              <a:t>Background: elastic circuits</a:t>
            </a:r>
          </a:p>
          <a:p>
            <a:r>
              <a:rPr lang="hr-HR" dirty="0" smtClean="0">
                <a:latin typeface="+mj-lt"/>
              </a:rPr>
              <a:t>Synthesizing elastic circuits</a:t>
            </a:r>
          </a:p>
          <a:p>
            <a:r>
              <a:rPr lang="hr-HR" dirty="0" smtClean="0">
                <a:latin typeface="+mj-lt"/>
              </a:rPr>
              <a:t>Evaluation </a:t>
            </a:r>
          </a:p>
          <a:p>
            <a:r>
              <a:rPr lang="hr-HR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Circuits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20472" cy="936104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Every component communicates </a:t>
            </a:r>
            <a:r>
              <a:rPr lang="en-US" dirty="0" smtClean="0">
                <a:latin typeface="+mj-lt"/>
              </a:rPr>
              <a:t>via </a:t>
            </a:r>
            <a:r>
              <a:rPr lang="hr-HR" dirty="0" smtClean="0">
                <a:latin typeface="+mj-lt"/>
              </a:rPr>
              <a:t>a pair of handshake signals</a:t>
            </a:r>
            <a:endParaRPr lang="hr-HR" baseline="30000" dirty="0" smtClean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hr-HR" dirty="0" smtClean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1720" y="2852936"/>
            <a:ext cx="1512168" cy="1800200"/>
          </a:xfrm>
          <a:prstGeom prst="roundRect">
            <a:avLst/>
          </a:prstGeom>
          <a:solidFill>
            <a:srgbClr val="DF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08104" y="2852936"/>
            <a:ext cx="1512168" cy="1800200"/>
          </a:xfrm>
          <a:prstGeom prst="roundRect">
            <a:avLst/>
          </a:prstGeom>
          <a:solidFill>
            <a:srgbClr val="DF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1720" y="3381377"/>
            <a:ext cx="148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</a:t>
            </a:r>
            <a:r>
              <a:rPr lang="hr-HR" b="1" dirty="0" smtClean="0">
                <a:latin typeface="+mj-lt"/>
              </a:rPr>
              <a:t>omponent 1</a:t>
            </a:r>
            <a:endParaRPr lang="en-US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2480" y="3381377"/>
            <a:ext cx="16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C</a:t>
            </a:r>
            <a:r>
              <a:rPr lang="hr-HR" b="1" dirty="0" smtClean="0">
                <a:latin typeface="+mj-lt"/>
              </a:rPr>
              <a:t>omponent 2</a:t>
            </a:r>
            <a:endParaRPr 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3728" y="3985319"/>
            <a:ext cx="144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+mj-lt"/>
              </a:rPr>
              <a:t>data</a:t>
            </a:r>
            <a:endParaRPr lang="en-US" sz="1400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63888" y="4293096"/>
            <a:ext cx="19442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99792" y="4149080"/>
            <a:ext cx="271460" cy="27957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63888" y="3250046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63888" y="353807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4488" y="2996952"/>
            <a:ext cx="144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+mj-lt"/>
              </a:rPr>
              <a:t>valid</a:t>
            </a:r>
            <a:endParaRPr lang="en-US" sz="1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3728" y="3287452"/>
            <a:ext cx="144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+mj-lt"/>
              </a:rPr>
              <a:t>ready</a:t>
            </a:r>
            <a:endParaRPr lang="en-US" sz="1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4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7899 -0.0016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67258" y="112249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73512" y="2148218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77568" y="2123082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81143" y="2148218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73512" y="1671131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101060" y="37776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35533" y="4779310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31477" y="3781614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31477" y="4327359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85280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31082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711614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91534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42895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67258" y="475963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04890" y="37517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573512" y="4300163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39575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346278" y="108955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61506" y="3806927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24507" y="365223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254838" y="361092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067258" y="112249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573512" y="2148218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077568" y="2123082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381143" y="2148218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573512" y="1671131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101060" y="37776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835533" y="4779310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31477" y="3781614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331477" y="4327359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485280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031082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11614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991534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442895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067258" y="475963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604890" y="37517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573512" y="4300163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71600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346278" y="108955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61506" y="3806927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24507" y="365223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254838" y="361092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67258" y="11228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73512" y="214857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77568" y="2123435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81143" y="2148571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73512" y="1671484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75818" y="184864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75818" y="184864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5818" y="1843810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75818" y="1171189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101060" y="37776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835533" y="4779310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331477" y="3781614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331477" y="4327359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485280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031082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711614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991534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442895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067258" y="475963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04890" y="37517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73512" y="4300163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39575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87539" y="939713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61506" y="3509785"/>
            <a:ext cx="1645460" cy="2455481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24507" y="365223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54838" y="361092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4.72222E-6 0.09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0.090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4844 0.08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4496 0.08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101060" y="3777902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35533" y="4779523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31477" y="3781827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31477" y="43275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95344" y="383722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67349" y="3841436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44093" y="4380619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67258" y="112249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573512" y="2148218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077568" y="2123082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381143" y="2148218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573512" y="1671131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485280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031082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11614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991534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442895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067258" y="475963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04890" y="37517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573512" y="4300163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639575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346278" y="108955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19598" y="980338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424507" y="365223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254838" y="361092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493 0.079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5209 0.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92868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38670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719202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99122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50483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16750" y="4471962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01428" y="4471962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1428" y="3819774"/>
            <a:ext cx="182880" cy="186641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067258" y="112249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573512" y="2148218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077568" y="2123082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381143" y="2148218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573512" y="1671131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101060" y="37776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835533" y="4779310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331477" y="3781614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331477" y="4327359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067258" y="475963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04890" y="37517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573512" y="4300163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639575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346278" y="108955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61506" y="3531071"/>
            <a:ext cx="1645460" cy="2434196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4949" y="100895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254838" y="361092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09687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4496 0.08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/>
          <p:cNvCxnSpPr/>
          <p:nvPr/>
        </p:nvCxnSpPr>
        <p:spPr>
          <a:xfrm flipH="1">
            <a:off x="7346050" y="3731929"/>
            <a:ext cx="235574" cy="57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r>
              <a:rPr lang="hr-HR" sz="3600" baseline="30000" dirty="0" smtClean="0"/>
              <a:t>1</a:t>
            </a:r>
            <a:endParaRPr lang="en-US" sz="3600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067258" y="475720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04890" y="3749312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573512" y="42977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Merge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03146" y="3768765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75818" y="430870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825223" y="11247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331477" y="1673384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35533" y="215253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85280" y="1121865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991534" y="1670505"/>
            <a:ext cx="1008112" cy="4791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495590" y="2149652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67258" y="1122491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573512" y="2148218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077568" y="2123082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381143" y="2148218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573512" y="1671131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2101060" y="37776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835533" y="4779310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331477" y="3781614"/>
            <a:ext cx="200481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331477" y="4327359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485280" y="3775190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031082" y="477057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711614" y="477046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991534" y="4323830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442895" y="4563403"/>
            <a:ext cx="54864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2"/>
          <p:cNvSpPr txBox="1">
            <a:spLocks/>
          </p:cNvSpPr>
          <p:nvPr/>
        </p:nvSpPr>
        <p:spPr>
          <a:xfrm>
            <a:off x="1043608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buffer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819951" y="2738170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000" b="1" dirty="0" smtClean="0">
                <a:latin typeface="+mj-lt"/>
              </a:rPr>
              <a:t>Elastic </a:t>
            </a:r>
            <a:r>
              <a:rPr lang="en-US" sz="2000" b="1" dirty="0" smtClean="0">
                <a:latin typeface="+mj-lt"/>
              </a:rPr>
              <a:t>FIFO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799151" y="273224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Fork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20742" y="5371860"/>
            <a:ext cx="101320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Merge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547690" y="5373216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Join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013240" y="5382043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Branch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39575" y="1049119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346278" y="108955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61506" y="3662415"/>
            <a:ext cx="1645460" cy="2302852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24507" y="3652231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04954" y="906588"/>
            <a:ext cx="1645460" cy="2158339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04688 0.07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0.0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6" grpId="0" animBg="1"/>
      <p:bldP spid="4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38502" y="2132856"/>
            <a:ext cx="1129842" cy="2952328"/>
          </a:xfrm>
          <a:prstGeom prst="rect">
            <a:avLst/>
          </a:prstGeom>
          <a:solidFill>
            <a:srgbClr val="FFF0E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Memory subsystem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6217455" y="2196865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>
            <a:off x="6210989" y="2767116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>
            <a:off x="6217455" y="3534441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6217455" y="3692648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6217454" y="4095523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>
            <a:off x="6217455" y="4268712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80006" y="2447788"/>
            <a:ext cx="15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600" b="1" dirty="0" smtClean="0">
                <a:latin typeface="+mj-lt"/>
              </a:rPr>
              <a:t>Load ports</a:t>
            </a:r>
          </a:p>
          <a:p>
            <a:pPr lvl="1"/>
            <a:endParaRPr lang="hr-HR" sz="16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00454" y="3955909"/>
            <a:ext cx="127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600" b="1" dirty="0" smtClean="0">
                <a:latin typeface="+mj-lt"/>
              </a:rPr>
              <a:t>Store ports</a:t>
            </a:r>
            <a:endParaRPr lang="hr-HR" sz="1600" b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32305" y="4225228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6096" y="4383298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address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32305" y="3656655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6096" y="3805167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address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2305" y="2720225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36096" y="2878295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address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2305" y="2151652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6096" y="2300164"/>
            <a:ext cx="1271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address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>
            <a:off x="6217455" y="2029438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>
            <a:off x="6217454" y="2590520"/>
            <a:ext cx="1199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21106" y="2300522"/>
            <a:ext cx="570442" cy="2616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LD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16280" y="2853318"/>
            <a:ext cx="570442" cy="2616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LD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22602" y="3800341"/>
            <a:ext cx="570442" cy="2616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ST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16280" y="4383656"/>
            <a:ext cx="570442" cy="2616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ST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Elastic Components</a:t>
            </a:r>
            <a:endParaRPr lang="en-US" sz="3600" baseline="300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93441" y="2857477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884661" y="19379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59633" y="19379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445753" y="2385001"/>
            <a:ext cx="495379" cy="487783"/>
          </a:xfrm>
          <a:prstGeom prst="ellipse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511727" y="2355671"/>
            <a:ext cx="3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61386" y="2857477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149918" y="19379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24890" y="193798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2711010" y="2385001"/>
            <a:ext cx="495379" cy="487783"/>
          </a:xfrm>
          <a:prstGeom prst="ellipse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776985" y="2367283"/>
            <a:ext cx="3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−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97695" y="4536544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84660" y="361958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259632" y="361958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45752" y="4066593"/>
            <a:ext cx="495379" cy="487783"/>
          </a:xfrm>
          <a:prstGeom prst="ellipse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11727" y="4048875"/>
            <a:ext cx="3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&gt;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958773" y="4533416"/>
            <a:ext cx="1199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150302" y="36146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25274" y="3614645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711394" y="4061657"/>
            <a:ext cx="495379" cy="487783"/>
          </a:xfrm>
          <a:prstGeom prst="ellipse">
            <a:avLst/>
          </a:prstGeom>
          <a:solidFill>
            <a:srgbClr val="FF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777369" y="4043939"/>
            <a:ext cx="39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=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392212" y="5335329"/>
            <a:ext cx="201258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Functional units</a:t>
            </a:r>
            <a:endParaRPr lang="hr-HR" sz="2000" b="1" dirty="0" smtClean="0"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233339" y="5307227"/>
            <a:ext cx="2507013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sz="2000" b="1" dirty="0" smtClean="0">
                <a:latin typeface="+mj-lt"/>
              </a:rPr>
              <a:t>Memory interface</a:t>
            </a:r>
            <a:endParaRPr lang="hr-HR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8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-22860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/>
              <a:t>High-level Synthesis and Static Scheduling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64488" cy="453650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High-level synthesis </a:t>
            </a:r>
            <a:r>
              <a:rPr lang="hr-HR" sz="2400" b="1" dirty="0" smtClean="0">
                <a:latin typeface="+mj-lt"/>
              </a:rPr>
              <a:t>(HLS) </a:t>
            </a:r>
            <a:r>
              <a:rPr lang="en-US" sz="2400" dirty="0" smtClean="0">
                <a:latin typeface="+mj-lt"/>
              </a:rPr>
              <a:t>is </a:t>
            </a:r>
            <a:r>
              <a:rPr lang="hr-HR" sz="2400" dirty="0" smtClean="0">
                <a:latin typeface="+mj-lt"/>
              </a:rPr>
              <a:t>the future of reconfigurable computing</a:t>
            </a:r>
          </a:p>
          <a:p>
            <a:pPr lvl="1"/>
            <a:r>
              <a:rPr lang="hr-HR" sz="2200" dirty="0" smtClean="0">
                <a:latin typeface="+mj-lt"/>
              </a:rPr>
              <a:t>Design circuits from high-level programming languages</a:t>
            </a:r>
          </a:p>
          <a:p>
            <a:pPr lvl="1"/>
            <a:endParaRPr lang="hr-HR" sz="2400" dirty="0" smtClean="0">
              <a:latin typeface="+mj-lt"/>
            </a:endParaRPr>
          </a:p>
          <a:p>
            <a:r>
              <a:rPr lang="hr-HR" sz="2400" dirty="0" smtClean="0">
                <a:latin typeface="+mj-lt"/>
              </a:rPr>
              <a:t>Classic HLS relies on </a:t>
            </a:r>
            <a:r>
              <a:rPr lang="hr-HR" sz="2400" b="1" dirty="0" smtClean="0">
                <a:latin typeface="+mj-lt"/>
              </a:rPr>
              <a:t>static schedules </a:t>
            </a:r>
            <a:endParaRPr lang="hr-HR" sz="2400" b="1" dirty="0">
              <a:latin typeface="+mj-lt"/>
            </a:endParaRPr>
          </a:p>
          <a:p>
            <a:pPr lvl="1"/>
            <a:r>
              <a:rPr lang="hr-HR" sz="2200" dirty="0" smtClean="0">
                <a:latin typeface="+mj-lt"/>
              </a:rPr>
              <a:t>Each operation executes at a cycle fixed at synthesis time</a:t>
            </a:r>
            <a:endParaRPr lang="hr-HR" sz="2200" dirty="0">
              <a:latin typeface="+mj-lt"/>
            </a:endParaRPr>
          </a:p>
          <a:p>
            <a:pPr lvl="1"/>
            <a:endParaRPr lang="hr-HR" sz="2400" dirty="0" smtClean="0">
              <a:latin typeface="+mj-lt"/>
            </a:endParaRPr>
          </a:p>
          <a:p>
            <a:r>
              <a:rPr lang="hr-HR" sz="2400" dirty="0" smtClean="0">
                <a:latin typeface="+mj-lt"/>
              </a:rPr>
              <a:t>Scheduling dictated by compile-time information</a:t>
            </a:r>
          </a:p>
          <a:p>
            <a:pPr lvl="1"/>
            <a:r>
              <a:rPr lang="hr-HR" sz="2200" dirty="0" smtClean="0">
                <a:latin typeface="+mj-lt"/>
              </a:rPr>
              <a:t>Maximum parallelism in regular applications</a:t>
            </a:r>
          </a:p>
          <a:p>
            <a:pPr lvl="1"/>
            <a:r>
              <a:rPr lang="en-US" sz="2200" dirty="0" smtClean="0">
                <a:latin typeface="+mj-lt"/>
              </a:rPr>
              <a:t>Limited parallelism when </a:t>
            </a:r>
            <a:r>
              <a:rPr lang="hr-HR" sz="2200" dirty="0" smtClean="0">
                <a:latin typeface="+mj-lt"/>
              </a:rPr>
              <a:t>information unavailable at compile time </a:t>
            </a:r>
            <a:r>
              <a:rPr lang="en-US" sz="2200" dirty="0" smtClean="0">
                <a:latin typeface="+mj-lt"/>
              </a:rPr>
              <a:t>   </a:t>
            </a:r>
            <a:r>
              <a:rPr lang="hr-HR" sz="2200" dirty="0" smtClean="0">
                <a:latin typeface="+mj-lt"/>
              </a:rPr>
              <a:t>(i.e., latency, memory or control dependencies)</a:t>
            </a:r>
          </a:p>
          <a:p>
            <a:endParaRPr lang="hr-HR" sz="2400" dirty="0">
              <a:latin typeface="+mj-lt"/>
            </a:endParaRPr>
          </a:p>
          <a:p>
            <a:pPr marL="0" indent="0">
              <a:buNone/>
            </a:pPr>
            <a:endParaRPr lang="hr-HR" sz="2400" dirty="0">
              <a:latin typeface="+mj-lt"/>
            </a:endParaRPr>
          </a:p>
          <a:p>
            <a:endParaRPr lang="hr-HR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05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700808"/>
            <a:ext cx="7560840" cy="41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Background: elastic circuits</a:t>
            </a:r>
          </a:p>
          <a:p>
            <a:r>
              <a:rPr lang="hr-HR" dirty="0" smtClean="0">
                <a:latin typeface="+mj-lt"/>
              </a:rPr>
              <a:t>Synthesizing elastic circuits</a:t>
            </a:r>
          </a:p>
          <a:p>
            <a:r>
              <a:rPr lang="hr-HR" dirty="0" smtClean="0">
                <a:latin typeface="+mj-lt"/>
              </a:rPr>
              <a:t>Evaluation </a:t>
            </a:r>
          </a:p>
          <a:p>
            <a:r>
              <a:rPr lang="hr-HR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2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81" t="22193" r="50946" b="8575"/>
          <a:stretch/>
        </p:blipFill>
        <p:spPr>
          <a:xfrm>
            <a:off x="1578066" y="1628800"/>
            <a:ext cx="5987869" cy="40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002672"/>
            <a:ext cx="1296144" cy="1446550"/>
          </a:xfrm>
          <a:prstGeom prst="rect">
            <a:avLst/>
          </a:prstGeom>
          <a:solidFill>
            <a:srgbClr val="DFEFFD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2000" dirty="0" smtClean="0">
              <a:latin typeface="+mj-lt"/>
            </a:endParaRPr>
          </a:p>
          <a:p>
            <a:pPr algn="ctr"/>
            <a:r>
              <a:rPr lang="hr-HR" sz="2400" dirty="0" smtClean="0">
                <a:latin typeface="+mj-lt"/>
              </a:rPr>
              <a:t>Basic block</a:t>
            </a:r>
          </a:p>
          <a:p>
            <a:pPr algn="ctr"/>
            <a:endParaRPr lang="hr-HR" sz="20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2636912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 flipH="1">
            <a:off x="1610127" y="3725947"/>
            <a:ext cx="1446550" cy="12700"/>
          </a:xfrm>
          <a:prstGeom prst="curvedConnector5">
            <a:avLst>
              <a:gd name="adj1" fmla="val -14350"/>
              <a:gd name="adj2" fmla="val -7993630"/>
              <a:gd name="adj3" fmla="val 12742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61864" y="1052736"/>
            <a:ext cx="8270576" cy="9709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From C to intermediate graph representation</a:t>
            </a:r>
            <a:endParaRPr lang="hr-HR" baseline="30000" dirty="0">
              <a:latin typeface="+mj-lt"/>
            </a:endParaRPr>
          </a:p>
          <a:p>
            <a:pPr lvl="1"/>
            <a:r>
              <a:rPr lang="hr-HR" sz="2000" dirty="0" smtClean="0">
                <a:latin typeface="+mj-lt"/>
              </a:rPr>
              <a:t>LLVM compiler framework</a:t>
            </a:r>
            <a:endParaRPr lang="hr-HR" sz="2000" baseline="30000" dirty="0" smtClean="0">
              <a:latin typeface="+mj-lt"/>
            </a:endParaRPr>
          </a:p>
          <a:p>
            <a:pPr marL="393192" lvl="1" indent="0">
              <a:buNone/>
            </a:pPr>
            <a:endParaRPr lang="hr-HR" sz="2000" baseline="30000" dirty="0">
              <a:latin typeface="+mj-lt"/>
            </a:endParaRPr>
          </a:p>
          <a:p>
            <a:pPr marL="0" indent="0">
              <a:buNone/>
            </a:pPr>
            <a:endParaRPr lang="hr-HR" sz="2400" dirty="0" smtClean="0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11960" y="2924944"/>
            <a:ext cx="4680520" cy="9674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22</a:t>
            </a:fld>
            <a:endParaRPr lang="hr-HR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907704" y="4431392"/>
            <a:ext cx="0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435" name="TextBox 434"/>
          <p:cNvSpPr txBox="1"/>
          <p:nvPr/>
        </p:nvSpPr>
        <p:spPr>
          <a:xfrm>
            <a:off x="1977260" y="231510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+mj-lt"/>
              </a:rPr>
              <a:t>i</a:t>
            </a:r>
            <a:endParaRPr lang="en-US" sz="1600" b="1" dirty="0">
              <a:latin typeface="+mj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Constructing the datapath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01627" y="4603775"/>
            <a:ext cx="408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Each operator corresponds to a functional unit</a:t>
            </a:r>
            <a:endParaRPr lang="hr-HR" sz="2200" b="1" dirty="0">
              <a:latin typeface="+mj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endCxn id="55" idx="0"/>
          </p:cNvCxnSpPr>
          <p:nvPr/>
        </p:nvCxnSpPr>
        <p:spPr>
          <a:xfrm flipH="1">
            <a:off x="2111575" y="2636912"/>
            <a:ext cx="0" cy="1199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52" name="Elbow Connector 51"/>
          <p:cNvCxnSpPr>
            <a:stCxn id="54" idx="2"/>
            <a:endCxn id="39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55" idx="2"/>
            <a:endCxn id="39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cxnSp>
        <p:nvCxnSpPr>
          <p:cNvPr id="58" name="Elbow Connector 57"/>
          <p:cNvCxnSpPr>
            <a:stCxn id="45" idx="2"/>
          </p:cNvCxnSpPr>
          <p:nvPr/>
        </p:nvCxnSpPr>
        <p:spPr>
          <a:xfrm rot="5400000">
            <a:off x="2662789" y="3987350"/>
            <a:ext cx="989775" cy="289927"/>
          </a:xfrm>
          <a:prstGeom prst="bentConnector3">
            <a:avLst>
              <a:gd name="adj1" fmla="val 29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0" idx="2"/>
          </p:cNvCxnSpPr>
          <p:nvPr/>
        </p:nvCxnSpPr>
        <p:spPr>
          <a:xfrm rot="16200000" flipH="1">
            <a:off x="757599" y="3722542"/>
            <a:ext cx="893954" cy="686176"/>
          </a:xfrm>
          <a:prstGeom prst="bentConnector3">
            <a:avLst>
              <a:gd name="adj1" fmla="val 372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41" idx="1"/>
          </p:cNvCxnSpPr>
          <p:nvPr/>
        </p:nvCxnSpPr>
        <p:spPr>
          <a:xfrm>
            <a:off x="2121276" y="3068960"/>
            <a:ext cx="1059652" cy="2730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endCxn id="40" idx="0"/>
          </p:cNvCxnSpPr>
          <p:nvPr/>
        </p:nvCxnSpPr>
        <p:spPr>
          <a:xfrm rot="10800000" flipV="1">
            <a:off x="861489" y="3068960"/>
            <a:ext cx="1250087" cy="2744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5" idx="2"/>
          </p:cNvCxnSpPr>
          <p:nvPr/>
        </p:nvCxnSpPr>
        <p:spPr>
          <a:xfrm rot="16200000" flipH="1">
            <a:off x="2489484" y="4450581"/>
            <a:ext cx="1735790" cy="109480"/>
          </a:xfrm>
          <a:prstGeom prst="bentConnector3">
            <a:avLst>
              <a:gd name="adj1" fmla="val 16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0" idx="2"/>
          </p:cNvCxnSpPr>
          <p:nvPr/>
        </p:nvCxnSpPr>
        <p:spPr>
          <a:xfrm rot="5400000">
            <a:off x="-391502" y="4621715"/>
            <a:ext cx="2256052" cy="249928"/>
          </a:xfrm>
          <a:prstGeom prst="bentConnector3">
            <a:avLst>
              <a:gd name="adj1" fmla="val 148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856005" y="4898459"/>
            <a:ext cx="3966" cy="47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100230" y="306248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88575" y="3919129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47770" y="393284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4211960" y="2924944"/>
            <a:ext cx="4680520" cy="9674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131" name="Rectangle 130"/>
          <p:cNvSpPr/>
          <p:nvPr/>
        </p:nvSpPr>
        <p:spPr>
          <a:xfrm>
            <a:off x="4283968" y="4603775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Merge for each variable entering the BB</a:t>
            </a:r>
            <a:endParaRPr lang="hr-HR" sz="2200" b="1" dirty="0">
              <a:latin typeface="+mj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Implementing control flow</a:t>
            </a:r>
          </a:p>
        </p:txBody>
      </p:sp>
      <p:sp>
        <p:nvSpPr>
          <p:cNvPr id="39" name="Oval 38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Arrow Connector 42"/>
          <p:cNvCxnSpPr>
            <a:stCxn id="42" idx="2"/>
            <a:endCxn id="58" idx="0"/>
          </p:cNvCxnSpPr>
          <p:nvPr/>
        </p:nvCxnSpPr>
        <p:spPr>
          <a:xfrm flipH="1">
            <a:off x="2111575" y="2255294"/>
            <a:ext cx="3083" cy="1580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55" name="Elbow Connector 54"/>
          <p:cNvCxnSpPr>
            <a:stCxn id="57" idx="2"/>
            <a:endCxn id="39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8" idx="2"/>
            <a:endCxn id="39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cxnSp>
        <p:nvCxnSpPr>
          <p:cNvPr id="63" name="Elbow Connector 62"/>
          <p:cNvCxnSpPr>
            <a:stCxn id="45" idx="2"/>
          </p:cNvCxnSpPr>
          <p:nvPr/>
        </p:nvCxnSpPr>
        <p:spPr>
          <a:xfrm rot="5400000">
            <a:off x="2662789" y="3987350"/>
            <a:ext cx="989775" cy="289927"/>
          </a:xfrm>
          <a:prstGeom prst="bentConnector3">
            <a:avLst>
              <a:gd name="adj1" fmla="val 29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0" idx="2"/>
          </p:cNvCxnSpPr>
          <p:nvPr/>
        </p:nvCxnSpPr>
        <p:spPr>
          <a:xfrm rot="16200000" flipH="1">
            <a:off x="757599" y="3722542"/>
            <a:ext cx="893954" cy="686176"/>
          </a:xfrm>
          <a:prstGeom prst="bentConnector3">
            <a:avLst>
              <a:gd name="adj1" fmla="val 372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41" idx="1"/>
          </p:cNvCxnSpPr>
          <p:nvPr/>
        </p:nvCxnSpPr>
        <p:spPr>
          <a:xfrm>
            <a:off x="2121276" y="3068960"/>
            <a:ext cx="1059652" cy="2730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endCxn id="40" idx="0"/>
          </p:cNvCxnSpPr>
          <p:nvPr/>
        </p:nvCxnSpPr>
        <p:spPr>
          <a:xfrm rot="10800000" flipV="1">
            <a:off x="861489" y="3068960"/>
            <a:ext cx="1250087" cy="2744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45" idx="2"/>
          </p:cNvCxnSpPr>
          <p:nvPr/>
        </p:nvCxnSpPr>
        <p:spPr>
          <a:xfrm rot="16200000" flipH="1">
            <a:off x="2489484" y="4450581"/>
            <a:ext cx="1735790" cy="109480"/>
          </a:xfrm>
          <a:prstGeom prst="bentConnector3">
            <a:avLst>
              <a:gd name="adj1" fmla="val 16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40" idx="2"/>
          </p:cNvCxnSpPr>
          <p:nvPr/>
        </p:nvCxnSpPr>
        <p:spPr>
          <a:xfrm rot="5400000">
            <a:off x="-391502" y="4621715"/>
            <a:ext cx="2256052" cy="249928"/>
          </a:xfrm>
          <a:prstGeom prst="bentConnector3">
            <a:avLst>
              <a:gd name="adj1" fmla="val 148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2856005" y="4898459"/>
            <a:ext cx="3966" cy="47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100230" y="306248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88575" y="3919129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47770" y="393284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211960" y="2924944"/>
            <a:ext cx="4680520" cy="9674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123" name="Rectangle 122"/>
          <p:cNvSpPr/>
          <p:nvPr/>
        </p:nvSpPr>
        <p:spPr>
          <a:xfrm>
            <a:off x="4283968" y="4603775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Branch for each variable exiting the BB</a:t>
            </a:r>
            <a:endParaRPr lang="hr-HR" sz="2200" b="1" dirty="0">
              <a:latin typeface="+mj-lt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Implementing control flow</a:t>
            </a:r>
          </a:p>
        </p:txBody>
      </p:sp>
      <p:sp>
        <p:nvSpPr>
          <p:cNvPr id="42" name="Oval 41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7" name="Straight Arrow Connector 46"/>
          <p:cNvCxnSpPr>
            <a:stCxn id="45" idx="2"/>
            <a:endCxn id="98" idx="0"/>
          </p:cNvCxnSpPr>
          <p:nvPr/>
        </p:nvCxnSpPr>
        <p:spPr>
          <a:xfrm flipH="1">
            <a:off x="2111575" y="2255294"/>
            <a:ext cx="3083" cy="1580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87" idx="4"/>
            <a:endCxn id="88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95" name="Elbow Connector 94"/>
          <p:cNvCxnSpPr>
            <a:stCxn id="97" idx="2"/>
            <a:endCxn id="42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98" idx="2"/>
            <a:endCxn id="42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03" name="Elbow Connector 102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2" idx="2"/>
          </p:cNvCxnSpPr>
          <p:nvPr/>
        </p:nvCxnSpPr>
        <p:spPr>
          <a:xfrm rot="5400000">
            <a:off x="2662789" y="3987350"/>
            <a:ext cx="989775" cy="289927"/>
          </a:xfrm>
          <a:prstGeom prst="bentConnector3">
            <a:avLst>
              <a:gd name="adj1" fmla="val 29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43" idx="2"/>
          </p:cNvCxnSpPr>
          <p:nvPr/>
        </p:nvCxnSpPr>
        <p:spPr>
          <a:xfrm rot="16200000" flipH="1">
            <a:off x="757599" y="3722542"/>
            <a:ext cx="893954" cy="686176"/>
          </a:xfrm>
          <a:prstGeom prst="bentConnector3">
            <a:avLst>
              <a:gd name="adj1" fmla="val 372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endCxn id="44" idx="1"/>
          </p:cNvCxnSpPr>
          <p:nvPr/>
        </p:nvCxnSpPr>
        <p:spPr>
          <a:xfrm>
            <a:off x="2121276" y="3068960"/>
            <a:ext cx="1059652" cy="2730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43" idx="0"/>
          </p:cNvCxnSpPr>
          <p:nvPr/>
        </p:nvCxnSpPr>
        <p:spPr>
          <a:xfrm rot="10800000" flipV="1">
            <a:off x="861489" y="3068960"/>
            <a:ext cx="1250087" cy="2744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2" idx="2"/>
          </p:cNvCxnSpPr>
          <p:nvPr/>
        </p:nvCxnSpPr>
        <p:spPr>
          <a:xfrm rot="16200000" flipH="1">
            <a:off x="2489484" y="4450581"/>
            <a:ext cx="1735790" cy="109480"/>
          </a:xfrm>
          <a:prstGeom prst="bentConnector3">
            <a:avLst>
              <a:gd name="adj1" fmla="val 16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3" idx="2"/>
          </p:cNvCxnSpPr>
          <p:nvPr/>
        </p:nvCxnSpPr>
        <p:spPr>
          <a:xfrm rot="5400000">
            <a:off x="-391502" y="4621715"/>
            <a:ext cx="2256052" cy="249928"/>
          </a:xfrm>
          <a:prstGeom prst="bentConnector3">
            <a:avLst>
              <a:gd name="adj1" fmla="val 148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100230" y="306248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88575" y="3919129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7770" y="3932845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211960" y="2924944"/>
            <a:ext cx="4680520" cy="9674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Inserting Forks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Synthesizing Elastic Circuits</a:t>
            </a:r>
            <a:endParaRPr lang="en-US" sz="3600" dirty="0"/>
          </a:p>
        </p:txBody>
      </p:sp>
      <p:sp>
        <p:nvSpPr>
          <p:cNvPr id="120" name="Rectangle 119"/>
          <p:cNvSpPr/>
          <p:nvPr/>
        </p:nvSpPr>
        <p:spPr>
          <a:xfrm>
            <a:off x="4427984" y="4581128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Fork after every node with multiple successors</a:t>
            </a:r>
            <a:endParaRPr lang="hr-HR" sz="2200" b="1" dirty="0">
              <a:latin typeface="+mj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117574" y="2255294"/>
            <a:ext cx="0" cy="55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03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4" name="Straight Arrow Connector 93"/>
          <p:cNvCxnSpPr>
            <a:endCxn id="91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92" idx="4"/>
            <a:endCxn id="93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100" name="Elbow Connector 99"/>
          <p:cNvCxnSpPr>
            <a:stCxn id="102" idx="2"/>
            <a:endCxn id="44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03" idx="2"/>
            <a:endCxn id="44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2" name="Straight Arrow Connector 111"/>
          <p:cNvCxnSpPr>
            <a:endCxn id="111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55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26</a:t>
            </a:fld>
            <a:endParaRPr lang="hr-HR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211960" y="2924944"/>
            <a:ext cx="4680520" cy="9674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circuit functionality</a:t>
            </a:r>
          </a:p>
        </p:txBody>
      </p:sp>
      <p:sp>
        <p:nvSpPr>
          <p:cNvPr id="29" name="Oval 28"/>
          <p:cNvSpPr/>
          <p:nvPr/>
        </p:nvSpPr>
        <p:spPr>
          <a:xfrm>
            <a:off x="1488373" y="311699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33" idx="2"/>
            <a:endCxn id="29" idx="1"/>
          </p:cNvCxnSpPr>
          <p:nvPr/>
        </p:nvCxnSpPr>
        <p:spPr>
          <a:xfrm rot="16200000" flipH="1">
            <a:off x="826972" y="2452222"/>
            <a:ext cx="1044142" cy="384114"/>
          </a:xfrm>
          <a:prstGeom prst="bentConnector3">
            <a:avLst>
              <a:gd name="adj1" fmla="val 754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34" idx="2"/>
            <a:endCxn id="29" idx="7"/>
          </p:cNvCxnSpPr>
          <p:nvPr/>
        </p:nvCxnSpPr>
        <p:spPr>
          <a:xfrm rot="5400000">
            <a:off x="1446326" y="2476588"/>
            <a:ext cx="1039122" cy="340402"/>
          </a:xfrm>
          <a:prstGeom prst="bentConnector3">
            <a:avLst>
              <a:gd name="adj1" fmla="val 76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</p:cNvCxnSpPr>
          <p:nvPr/>
        </p:nvCxnSpPr>
        <p:spPr>
          <a:xfrm flipH="1">
            <a:off x="1666731" y="3454027"/>
            <a:ext cx="1662" cy="17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7298" y="184700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6400" y="185202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0518" y="3084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136088" y="1556792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155786" y="1566433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3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circuit functionality</a:t>
            </a:r>
          </a:p>
        </p:txBody>
      </p:sp>
      <p:sp>
        <p:nvSpPr>
          <p:cNvPr id="18" name="Oval 17"/>
          <p:cNvSpPr/>
          <p:nvPr/>
        </p:nvSpPr>
        <p:spPr>
          <a:xfrm>
            <a:off x="1488373" y="311699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22" idx="2"/>
            <a:endCxn id="18" idx="1"/>
          </p:cNvCxnSpPr>
          <p:nvPr/>
        </p:nvCxnSpPr>
        <p:spPr>
          <a:xfrm rot="16200000" flipH="1">
            <a:off x="826972" y="2452222"/>
            <a:ext cx="1044142" cy="384114"/>
          </a:xfrm>
          <a:prstGeom prst="bentConnector3">
            <a:avLst>
              <a:gd name="adj1" fmla="val 754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3" idx="2"/>
            <a:endCxn id="18" idx="7"/>
          </p:cNvCxnSpPr>
          <p:nvPr/>
        </p:nvCxnSpPr>
        <p:spPr>
          <a:xfrm rot="5400000">
            <a:off x="1446326" y="2476588"/>
            <a:ext cx="1039122" cy="340402"/>
          </a:xfrm>
          <a:prstGeom prst="bentConnector3">
            <a:avLst>
              <a:gd name="adj1" fmla="val 76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4"/>
          </p:cNvCxnSpPr>
          <p:nvPr/>
        </p:nvCxnSpPr>
        <p:spPr>
          <a:xfrm flipH="1">
            <a:off x="1666731" y="3454027"/>
            <a:ext cx="1662" cy="17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7298" y="184700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6400" y="185202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0518" y="3084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8550" y="235739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 flipH="1">
            <a:off x="2132586" y="220486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136088" y="1556792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55786" y="1566433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64346" y="1474993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1720" y="147391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51720" y="189220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64346" y="189220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051720" y="2384665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>
            <a:off x="758416" y="2562064"/>
            <a:ext cx="5703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9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1.11111E-6 0.0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61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035 0.07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93 L 4.72222E-6 0.00116 C -0.00174 0.02801 -0.00105 0.00995 4.72222E-6 0.05579 C -0.00018 0.06713 -0.00035 0.0787 -0.00053 0.09028 C -0.00053 0.09676 -0.00105 0.10301 -0.00087 0.10949 C -0.00087 0.11713 -0.00035 0.125 4.72222E-6 0.13287 C 0.00052 0.13264 0.00086 0.13218 0.00121 0.13218 C 0.00191 0.13241 0.00243 0.1331 0.00295 0.13357 C 0.00434 0.13472 0.00486 0.13588 0.00694 0.13588 L 0.03333 0.13727 C 0.03489 0.1375 0.03645 0.13796 0.03802 0.13843 C 0.04687 0.1412 0.03923 0.1662 0.03923 0.17431 " pathEditMode="relative" rAng="0" ptsTypes="AAAAAAAAAA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6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301 L 0.00035 0.00324 C 2.22222E-6 0.01019 -0.00052 0.01759 -0.0007 0.025 C -0.00087 0.03773 -0.00035 0.04375 0.00035 0.05486 C 2.22222E-6 0.05718 -0.00035 0.05949 -0.0007 0.06204 C -0.0007 0.0625 -0.00087 0.06319 -0.00104 0.06389 C -0.00156 0.06435 -0.00191 0.06482 -0.00226 0.06505 C -0.00295 0.06528 -0.00365 0.06551 -0.004 0.06574 C -0.00452 0.06597 -0.00486 0.06667 -0.00538 0.0669 C -0.0059 0.06713 -0.00677 0.06736 -0.00747 0.06759 C -0.00799 0.06759 -0.00868 0.06782 -0.0092 0.06806 C -0.01493 0.07384 -0.01111 0.0706 -0.02656 0.06991 C -0.02882 0.06991 -0.0309 0.06921 -0.03281 0.06875 C -0.03386 0.06898 -0.03472 0.06875 -0.03542 0.06944 C -0.03594 0.06968 -0.03577 0.07083 -0.03594 0.07153 C -0.03629 0.07245 -0.03663 0.07338 -0.03663 0.07454 C -0.03611 0.08982 -0.03646 0.08009 -0.03646 0.10394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50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3" animBg="1"/>
      <p:bldP spid="34" grpId="0" animBg="1"/>
      <p:bldP spid="34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circuit functionality</a:t>
            </a:r>
          </a:p>
        </p:txBody>
      </p:sp>
      <p:sp>
        <p:nvSpPr>
          <p:cNvPr id="29" name="Oval 28"/>
          <p:cNvSpPr/>
          <p:nvPr/>
        </p:nvSpPr>
        <p:spPr>
          <a:xfrm>
            <a:off x="1488373" y="311699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33" idx="2"/>
            <a:endCxn id="29" idx="1"/>
          </p:cNvCxnSpPr>
          <p:nvPr/>
        </p:nvCxnSpPr>
        <p:spPr>
          <a:xfrm rot="16200000" flipH="1">
            <a:off x="826972" y="2452222"/>
            <a:ext cx="1044142" cy="384114"/>
          </a:xfrm>
          <a:prstGeom prst="bentConnector3">
            <a:avLst>
              <a:gd name="adj1" fmla="val 754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34" idx="2"/>
            <a:endCxn id="29" idx="7"/>
          </p:cNvCxnSpPr>
          <p:nvPr/>
        </p:nvCxnSpPr>
        <p:spPr>
          <a:xfrm rot="5400000">
            <a:off x="1446326" y="2476588"/>
            <a:ext cx="1039122" cy="340402"/>
          </a:xfrm>
          <a:prstGeom prst="bentConnector3">
            <a:avLst>
              <a:gd name="adj1" fmla="val 76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</p:cNvCxnSpPr>
          <p:nvPr/>
        </p:nvCxnSpPr>
        <p:spPr>
          <a:xfrm flipH="1">
            <a:off x="1666731" y="3454027"/>
            <a:ext cx="1662" cy="17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7298" y="184700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6400" y="185202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0518" y="3084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08550" y="235739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2132586" y="220486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136088" y="1556792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155786" y="1566433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211960" y="2191390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Buffer insertion does not affect circuit functionality</a:t>
            </a:r>
            <a:endParaRPr lang="hr-HR" sz="2200" b="1" dirty="0"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8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-22860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T</a:t>
            </a:r>
            <a:r>
              <a:rPr lang="hr-HR" sz="3600" dirty="0" smtClean="0"/>
              <a:t>he Limitations of Static Scheduling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6176" y="3861048"/>
            <a:ext cx="18899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0032" y="984176"/>
            <a:ext cx="3826768" cy="921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x[0]=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5 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hist[5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 hist[5];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x[1]=4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x[2]=4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969247"/>
            <a:ext cx="4139952" cy="9674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4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>
          <a:xfrm>
            <a:off x="1615192" y="551812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903224" y="540410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647105" y="54957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63688" y="509755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78543" y="6231522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788883" y="5849434"/>
            <a:ext cx="0" cy="38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459722" y="426438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672365" y="4657496"/>
            <a:ext cx="297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323069" y="4492982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2191390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Buffer insertion does not affect circuit functionality</a:t>
            </a:r>
            <a:endParaRPr lang="hr-HR" sz="2200" b="1" dirty="0"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circuit functionality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1520" y="3717032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avoiding deadlock</a:t>
            </a:r>
          </a:p>
        </p:txBody>
      </p:sp>
      <p:sp>
        <p:nvSpPr>
          <p:cNvPr id="32" name="Oval 31"/>
          <p:cNvSpPr/>
          <p:nvPr/>
        </p:nvSpPr>
        <p:spPr>
          <a:xfrm>
            <a:off x="1488373" y="311699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36" idx="2"/>
            <a:endCxn id="32" idx="1"/>
          </p:cNvCxnSpPr>
          <p:nvPr/>
        </p:nvCxnSpPr>
        <p:spPr>
          <a:xfrm rot="16200000" flipH="1">
            <a:off x="826972" y="2452222"/>
            <a:ext cx="1044142" cy="384114"/>
          </a:xfrm>
          <a:prstGeom prst="bentConnector3">
            <a:avLst>
              <a:gd name="adj1" fmla="val 754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7" idx="2"/>
            <a:endCxn id="32" idx="7"/>
          </p:cNvCxnSpPr>
          <p:nvPr/>
        </p:nvCxnSpPr>
        <p:spPr>
          <a:xfrm rot="5400000">
            <a:off x="1446326" y="2476588"/>
            <a:ext cx="1039122" cy="340402"/>
          </a:xfrm>
          <a:prstGeom prst="bentConnector3">
            <a:avLst>
              <a:gd name="adj1" fmla="val 76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4"/>
          </p:cNvCxnSpPr>
          <p:nvPr/>
        </p:nvCxnSpPr>
        <p:spPr>
          <a:xfrm flipH="1">
            <a:off x="1666731" y="3454027"/>
            <a:ext cx="1662" cy="17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7298" y="184700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6400" y="185202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0518" y="3084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08550" y="235739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>
          <a:xfrm flipH="1">
            <a:off x="2132586" y="220486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136088" y="1556792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155786" y="1566433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363892" y="419216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63688" y="4859427"/>
            <a:ext cx="0" cy="27704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32301" y="4354456"/>
            <a:ext cx="0" cy="277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051720" y="5901954"/>
            <a:ext cx="0" cy="277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55776" y="5266827"/>
            <a:ext cx="0" cy="277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051720" y="5208749"/>
            <a:ext cx="0" cy="277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533838" y="4410085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1600" dirty="0" smtClean="0">
                <a:solidFill>
                  <a:srgbClr val="FF0000"/>
                </a:solidFill>
                <a:latin typeface="+mj-lt"/>
              </a:rPr>
              <a:t>r=0</a:t>
            </a:r>
            <a:endParaRPr lang="hr-HR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72043" y="4803131"/>
            <a:ext cx="104728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hr-HR" sz="1600" dirty="0" smtClean="0">
                <a:solidFill>
                  <a:srgbClr val="00B050"/>
                </a:solidFill>
                <a:latin typeface="+mj-lt"/>
              </a:rPr>
              <a:t>v=1</a:t>
            </a:r>
            <a:endParaRPr lang="hr-HR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cxnSp>
        <p:nvCxnSpPr>
          <p:cNvPr id="45" name="Elbow Connector 44"/>
          <p:cNvCxnSpPr/>
          <p:nvPr/>
        </p:nvCxnSpPr>
        <p:spPr>
          <a:xfrm rot="5400000" flipH="1">
            <a:off x="951196" y="5418850"/>
            <a:ext cx="2007209" cy="155474"/>
          </a:xfrm>
          <a:prstGeom prst="bentConnector5">
            <a:avLst>
              <a:gd name="adj1" fmla="val -8225"/>
              <a:gd name="adj2" fmla="val -263384"/>
              <a:gd name="adj3" fmla="val 111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0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0017 0.0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1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1488373" y="311699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83" idx="2"/>
            <a:endCxn id="41" idx="1"/>
          </p:cNvCxnSpPr>
          <p:nvPr/>
        </p:nvCxnSpPr>
        <p:spPr>
          <a:xfrm rot="16200000" flipH="1">
            <a:off x="826972" y="2452222"/>
            <a:ext cx="1044142" cy="384114"/>
          </a:xfrm>
          <a:prstGeom prst="bentConnector3">
            <a:avLst>
              <a:gd name="adj1" fmla="val 754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84" idx="2"/>
            <a:endCxn id="41" idx="7"/>
          </p:cNvCxnSpPr>
          <p:nvPr/>
        </p:nvCxnSpPr>
        <p:spPr>
          <a:xfrm rot="5400000">
            <a:off x="1446326" y="2476588"/>
            <a:ext cx="1039122" cy="340402"/>
          </a:xfrm>
          <a:prstGeom prst="bentConnector3">
            <a:avLst>
              <a:gd name="adj1" fmla="val 762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1" idx="4"/>
          </p:cNvCxnSpPr>
          <p:nvPr/>
        </p:nvCxnSpPr>
        <p:spPr>
          <a:xfrm flipH="1">
            <a:off x="1666731" y="3454027"/>
            <a:ext cx="1662" cy="17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37298" y="184700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16400" y="1852027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20518" y="30846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08550" y="235739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7" name="Straight Arrow Connector 86"/>
          <p:cNvCxnSpPr>
            <a:endCxn id="86" idx="0"/>
          </p:cNvCxnSpPr>
          <p:nvPr/>
        </p:nvCxnSpPr>
        <p:spPr>
          <a:xfrm flipH="1">
            <a:off x="2132586" y="220486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136088" y="1556792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155786" y="1566433"/>
            <a:ext cx="1199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615192" y="551812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903224" y="540410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647105" y="54957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63688" y="509755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78543" y="6231522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788883" y="5849434"/>
            <a:ext cx="0" cy="38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 flipH="1">
            <a:off x="951196" y="5418850"/>
            <a:ext cx="2007209" cy="155474"/>
          </a:xfrm>
          <a:prstGeom prst="bentConnector5">
            <a:avLst>
              <a:gd name="adj1" fmla="val -8225"/>
              <a:gd name="adj2" fmla="val -263384"/>
              <a:gd name="adj3" fmla="val 111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459722" y="426438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672365" y="4657496"/>
            <a:ext cx="297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11960" y="2191390"/>
            <a:ext cx="3799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Buffer insertion does not affect circuit functionality</a:t>
            </a:r>
            <a:endParaRPr lang="hr-HR" sz="2200" b="1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44357" y="4895019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>
            <a:endCxn id="30" idx="0"/>
          </p:cNvCxnSpPr>
          <p:nvPr/>
        </p:nvCxnSpPr>
        <p:spPr>
          <a:xfrm flipH="1">
            <a:off x="1668393" y="4742487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circuit functionality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1520" y="3717032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buffers and avoiding deadlock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323069" y="4492982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39952" y="4797152"/>
            <a:ext cx="41764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 smtClean="0">
                <a:latin typeface="+mj-lt"/>
              </a:rPr>
              <a:t>Each combinational loop in the circuit needs to contain at least one buffer</a:t>
            </a:r>
            <a:endParaRPr lang="hr-HR" sz="2200" b="1" dirty="0">
              <a:latin typeface="+mj-lt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6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2117574" y="2255294"/>
            <a:ext cx="0" cy="55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38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9" name="Straight Arrow Connector 128"/>
          <p:cNvCxnSpPr>
            <a:endCxn id="126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127" idx="4"/>
            <a:endCxn id="128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135" name="Elbow Connector 134"/>
          <p:cNvCxnSpPr>
            <a:stCxn id="137" idx="2"/>
            <a:endCxn id="114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38" idx="2"/>
            <a:endCxn id="114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7" name="Straight Arrow Connector 146"/>
          <p:cNvCxnSpPr>
            <a:endCxn id="146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55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6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563888" y="3153990"/>
            <a:ext cx="211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2 Combinational loops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117574" y="2255294"/>
            <a:ext cx="0" cy="556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69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8" idx="4"/>
            <a:endCxn id="59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66" name="Elbow Connector 65"/>
          <p:cNvCxnSpPr>
            <a:stCxn id="68" idx="2"/>
            <a:endCxn id="42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69" idx="2"/>
            <a:endCxn id="42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Straight Arrow Connector 88"/>
          <p:cNvCxnSpPr>
            <a:endCxn id="77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55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5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8" name="Straight Arrow Connector 47"/>
          <p:cNvCxnSpPr>
            <a:stCxn id="46" idx="2"/>
            <a:endCxn id="47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52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69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8" idx="4"/>
            <a:endCxn id="59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66" name="Elbow Connector 65"/>
          <p:cNvCxnSpPr>
            <a:stCxn id="68" idx="2"/>
            <a:endCxn id="43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69" idx="2"/>
            <a:endCxn id="43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41341" y="50572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9" name="Straight Arrow Connector 78"/>
          <p:cNvCxnSpPr>
            <a:endCxn id="78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835696" y="1731125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94" name="Oval 93"/>
          <p:cNvSpPr/>
          <p:nvPr/>
        </p:nvSpPr>
        <p:spPr>
          <a:xfrm>
            <a:off x="2020135" y="2455589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018576" y="2449432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018576" y="2453945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70048" y="338503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025782" y="2453458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67973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699792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843808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938456" y="3080944"/>
            <a:ext cx="5703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>
            <a:off x="326368" y="4720297"/>
            <a:ext cx="5703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>
            <a:off x="1766528" y="3476533"/>
            <a:ext cx="5703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>
            <a:off x="1765960" y="4577842"/>
            <a:ext cx="5703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70048" y="3385498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018576" y="2258478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8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C 0.00018 0.00486 0.00035 0.00972 0.00052 0.01482 C 0.00087 0.02245 0.0007 0.03009 0.00122 0.03796 C 0.00139 0.03912 0.00209 0.04051 0.00261 0.04167 C 0.00347 0.04283 0.00434 0.04375 0.00538 0.04445 C 0.00695 0.04514 0.00868 0.04491 0.01025 0.04537 C 0.01163 0.04722 0.01389 0.04838 0.01441 0.05093 C 0.01493 0.05278 0.01459 0.05533 0.0158 0.05648 C 0.01875 0.05903 0.01736 0.05741 0.01997 0.06111 C 0.02049 0.06296 0.02136 0.06458 0.02136 0.06667 C 0.02153 0.07732 0.02084 0.0882 0.02066 0.09908 C 0.02066 0.10139 0.02066 0.10394 0.02066 0.10648 " pathEditMode="relative" ptsTypes="AAAAAAAAAAAAA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10648 L 0.02066 0.10648 C 0.02014 0.11898 0.01945 0.13125 0.01928 0.14352 C 0.0191 0.14468 0.0198 0.14537 0.01997 0.1463 C 0.02205 0.16042 0.01893 0.14769 0.02205 0.15556 C 0.02223 0.15648 0.02223 0.15764 0.02275 0.15833 C 0.0231 0.15903 0.02414 0.15903 0.02483 0.15926 C 0.025 0.16019 0.025 0.16134 0.02553 0.16204 C 0.02709 0.16528 0.02726 0.16482 0.02952 0.16574 C 0.0349 0.16852 0.03125 0.16713 0.03577 0.16852 C 0.03681 0.16945 0.0375 0.17083 0.03855 0.1713 C 0.04983 0.17708 0.0415 0.17037 0.04688 0.175 C 0.04983 0.18681 0.04497 0.16806 0.04896 0.18056 C 0.04948 0.18171 0.04948 0.1831 0.04966 0.18426 C 0.05 0.18588 0.04983 0.18773 0.05035 0.18889 C 0.05087 0.18982 0.05191 0.18958 0.05244 0.18982 C 0.0533 0.19051 0.05382 0.1912 0.05452 0.19167 C 0.05591 0.19259 0.05747 0.19259 0.05869 0.19352 C 0.06094 0.1956 0.06042 0.1956 0.06285 0.1963 L 0.07605 0.20093 C 0.08212 0.20625 0.07448 0.2 0.08021 0.2037 C 0.08108 0.2044 0.0816 0.20509 0.0823 0.20556 C 0.08369 0.20533 0.08507 0.20509 0.08646 0.20463 C 0.08837 0.2044 0.09046 0.20486 0.09202 0.2037 C 0.09271 0.20347 0.09219 0.20139 0.09271 0.20093 C 0.09497 0.2 0.10452 0.19861 0.1073 0.19815 C 0.11112 0.19861 0.11476 0.19838 0.11841 0.19908 C 0.11945 0.19931 0.12032 0.20046 0.12119 0.20093 C 0.12188 0.20139 0.12275 0.20139 0.12327 0.20185 C 0.12483 0.20301 0.12605 0.20463 0.12744 0.20556 C 0.12882 0.20648 0.13021 0.20695 0.1316 0.20741 C 0.13681 0.20972 0.13438 0.2088 0.13855 0.21019 C 0.13889 0.21111 0.13907 0.21227 0.13924 0.21296 C 0.13976 0.21412 0.14046 0.21482 0.14063 0.21574 C 0.14202 0.21991 0.1408 0.21875 0.14202 0.22222 C 0.14254 0.22338 0.14306 0.22408 0.14341 0.225 C 0.14636 0.23287 0.14167 0.22269 0.14549 0.23056 C 0.14723 0.24583 0.14497 0.23148 0.14757 0.23982 C 0.14896 0.24398 0.14775 0.24283 0.14896 0.2463 C 0.14948 0.24745 0.15 0.24815 0.15035 0.24908 C 0.1507 0.25046 0.15087 0.25162 0.15105 0.25278 C 0.15157 0.2544 0.15226 0.25579 0.15244 0.25741 C 0.15296 0.26111 0.15296 0.26482 0.15313 0.26852 C 0.15365 0.27292 0.15417 0.27732 0.15452 0.28148 C 0.15556 0.29445 0.15504 0.29676 0.15591 0.31019 C 0.15625 0.31482 0.15695 0.31945 0.1573 0.32408 C 0.15764 0.3294 0.15782 0.33472 0.15799 0.33982 C 0.15938 0.36412 0.15799 0.35625 0.16007 0.36759 C 0.1606 0.40833 0.16112 0.44908 0.16146 0.48982 C 0.16181 0.50533 0.16181 0.52083 0.16216 0.53611 C 0.16233 0.53866 0.1625 0.5412 0.16285 0.54352 C 0.1632 0.54607 0.16389 0.54861 0.16424 0.55093 C 0.1658 0.56829 0.16389 0.55185 0.16632 0.56482 C 0.16893 0.5787 0.16528 0.56458 0.16841 0.57315 C 0.16875 0.57408 0.16875 0.57523 0.1691 0.57593 C 0.16962 0.57685 0.17049 0.57732 0.17119 0.57778 C 0.17153 0.5787 0.17153 0.57986 0.17188 0.58056 C 0.17275 0.58195 0.175 0.5831 0.17605 0.58333 C 0.18403 0.58542 0.1856 0.58519 0.19341 0.58611 C 0.2 0.58912 0.1974 0.58843 0.21077 0.58611 C 0.21164 0.58611 0.21216 0.58495 0.21285 0.58426 C 0.21685 0.57639 0.21164 0.58565 0.21632 0.58056 C 0.21789 0.57917 0.21789 0.57708 0.21841 0.575 C 0.21893 0.57384 0.21945 0.57269 0.2198 0.5713 C 0.22014 0.56713 0.22049 0.56273 0.22049 0.55833 C 0.22119 0.53588 0.22136 0.51343 0.22188 0.49074 C 0.22223 0.48079 0.22327 0.46482 0.22466 0.45556 L 0.22605 0.44722 C 0.22691 0.42894 0.22796 0.40301 0.22813 0.38704 C 0.22987 0.29769 0.22709 0.34468 0.23021 0.29722 C 0.23056 0.28611 0.23108 0.275 0.23091 0.26389 C 0.23091 0.24491 0.23021 0.2257 0.22952 0.20648 C 0.22952 0.2044 0.22935 0.20232 0.22882 0.2 C 0.22865 0.19838 0.22796 0.19699 0.22744 0.19537 C 0.22709 0.17755 0.22709 0.15972 0.22605 0.14167 C 0.22605 0.13935 0.22414 0.13773 0.22396 0.13519 C 0.22327 0.12454 0.22362 0.11366 0.22327 0.10278 C 0.22275 0.07917 0.2231 0.08681 0.22119 0.06667 C 0.22101 0.06019 0.22101 0.0537 0.22049 0.04722 C 0.21945 0.02732 0.21771 0.03565 0.2198 0.02685 C 0.21962 0.02593 0.21928 0.02523 0.2191 0.02408 C 0.21893 0.02269 0.21893 0.02107 0.21841 0.01945 C 0.21806 0.01783 0.21702 0.01644 0.21632 0.01482 C 0.21598 0.01366 0.21546 0.0125 0.21494 0.01111 C 0.21476 0.00926 0.21476 0.00741 0.21424 0.00556 C 0.21407 0.0044 0.21337 0.00324 0.21285 0.00185 C 0.21198 -0.00023 0.21129 -0.00185 0.20938 -0.00278 C 0.20834 -0.00324 0.20712 -0.00324 0.20591 -0.0037 C 0.20504 -0.00393 0.20417 -0.00417 0.20313 -0.00463 C 0.19723 -0.00972 0.20487 -0.00347 0.19896 -0.00741 C 0.19428 -0.01042 0.2 -0.0081 0.1941 -0.01018 C 0.18959 -0.01412 0.19323 -0.01134 0.18369 -0.01481 C 0.18125 -0.01551 0.17865 -0.0169 0.17605 -0.01759 L 0.16146 -0.02106 L 0.07327 -0.02037 C 0.0724 -0.02014 0.07153 -0.01944 0.07049 -0.01944 C 0.06563 -0.01829 0.06025 -0.01736 0.05521 -0.01667 C 0.05313 -0.01574 0.05105 -0.01505 0.04896 -0.01389 C 0.0481 -0.01319 0.04723 -0.0125 0.04619 -0.01204 C 0.04219 -0.00972 0.04619 -0.01273 0.04202 -0.00926 C 0.04132 -0.00764 0.04063 -0.00602 0.03994 -0.00463 C 0.0375 0.00208 0.04185 -0.00671 0.03855 0.00278 C 0.0382 0.0044 0.03716 0.00533 0.03646 0.00648 C 0.03612 0.00833 0.0356 0.01019 0.03507 0.01204 C 0.0349 0.01343 0.03473 0.01458 0.03438 0.01574 C 0.03386 0.01875 0.03299 0.0213 0.0323 0.02408 C 0.03143 0.0294 0.03212 0.02662 0.03021 0.03241 C 0.02865 0.04514 0.03073 0.03148 0.02813 0.04259 C 0.02796 0.04421 0.02778 0.04583 0.02744 0.04722 C 0.02691 0.04977 0.02605 0.05232 0.02553 0.05463 C 0.02518 0.05556 0.025 0.05671 0.02483 0.05741 C 0.02431 0.05903 0.02379 0.06065 0.02344 0.06204 C 0.0231 0.06296 0.02292 0.06412 0.02275 0.06482 C 0.02223 0.06597 0.02171 0.06667 0.02136 0.06759 C 0.01928 0.0831 0.02066 0.1 0.02066 0.10648 Z " pathEditMode="relative" ptsTypes="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00023 C -0.00277 0.03379 -2.77778E-6 -0.00324 -2.77778E-6 0.0824 C -2.77778E-6 0.09583 -0.00052 0.10949 -0.00069 0.12314 L 0.00139 0.207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00023 C 0.00035 0.00926 0.00087 0.01829 0.00069 0.02778 C 0.00069 0.03704 8.33333E-7 0.0463 -0.0007 0.05556 C -0.0007 0.05648 -0.00087 0.05764 -0.00139 0.05833 C -0.00191 0.0588 -0.00278 0.0588 -0.00347 0.05926 C -0.00885 0.06273 -0.00226 0.05949 -0.00764 0.06204 C -0.00799 0.06296 -0.00833 0.06389 -0.00903 0.06482 C -0.00955 0.06528 -0.01042 0.06528 -0.01111 0.06574 C -0.01181 0.0662 -0.0125 0.0669 -0.0132 0.06759 C -0.01754 0.07616 -0.01094 0.06435 -0.01736 0.0713 C -0.01788 0.07176 -0.01754 0.07338 -0.01806 0.07407 C -0.01858 0.07454 -0.01945 0.07454 -0.02014 0.075 C -0.02049 0.07685 -0.02083 0.07894 -0.02222 0.08056 C -0.02344 0.08194 -0.02639 0.08426 -0.02639 0.08449 C -0.02674 0.08519 -0.02708 0.08611 -0.02778 0.08704 C -0.0283 0.08773 -0.02899 0.08819 -0.02986 0.08889 C -0.03038 0.08912 -0.03108 0.08958 -0.03195 0.08982 C -0.03733 0.09051 -0.04306 0.09097 -0.04861 0.09167 C -0.05104 0.09213 -0.05365 0.09282 -0.05625 0.09352 C -0.05816 0.09375 -0.06024 0.09421 -0.0625 0.09444 L -0.13872 0.0963 C -0.13698 0.12153 -0.1375 0.10857 -0.1375 0.13519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DD9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EEFE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7 0.10648 L 0.02067 0.10648 C 0.02084 0.12269 0.02049 0.13889 0.02119 0.15509 C 0.02119 0.15741 0.02188 0.15972 0.02275 0.16204 C 0.0231 0.1632 0.02501 0.16343 0.02588 0.16412 C 0.0264 0.16435 0.02674 0.16505 0.02744 0.16551 C 0.03299 0.16875 0.02848 0.16505 0.03213 0.16829 C 0.0323 0.16898 0.03213 0.16968 0.03265 0.17037 C 0.03299 0.17084 0.03369 0.1706 0.03421 0.17107 C 0.03473 0.1713 0.03508 0.17199 0.03577 0.17246 C 0.04029 0.17593 0.0356 0.17176 0.03942 0.17523 C 0.03959 0.17593 0.03942 0.17685 0.03994 0.17732 C 0.04081 0.17801 0.04306 0.17871 0.04306 0.17871 C 0.04341 0.18033 0.04359 0.18148 0.04463 0.18287 C 0.04497 0.18334 0.04567 0.18357 0.04619 0.18426 C 0.0481 0.18634 0.04793 0.18658 0.04931 0.18912 C 0.04949 0.19005 0.04949 0.19097 0.04984 0.1919 C 0.0507 0.19421 0.05157 0.1963 0.05348 0.19746 C 0.05435 0.19792 0.05556 0.19792 0.05661 0.19884 C 0.05956 0.20139 0.05661 0.19908 0.05973 0.20093 C 0.06147 0.20185 0.06181 0.20278 0.0639 0.20301 C 0.06737 0.20324 0.07119 0.20347 0.07484 0.20371 C 0.0757 0.20417 0.0764 0.20463 0.07744 0.20509 C 0.07883 0.20533 0.08039 0.20579 0.08213 0.20579 C 0.0948 0.20579 0.1073 0.20533 0.11997 0.20509 C 0.12431 0.20533 0.12883 0.20509 0.13299 0.20579 C 0.13386 0.20579 0.13438 0.20671 0.13508 0.20718 C 0.1356 0.20741 0.13612 0.20764 0.13664 0.20787 C 0.14063 0.21111 0.13577 0.20671 0.13977 0.21134 C 0.14029 0.21181 0.14081 0.21227 0.14133 0.21273 C 0.14237 0.21667 0.14115 0.21296 0.14341 0.21621 C 0.14428 0.21713 0.14497 0.21968 0.14549 0.22107 C 0.14584 0.22176 0.14619 0.22246 0.14654 0.22315 C 0.14706 0.22361 0.14758 0.22408 0.1481 0.22454 C 0.14845 0.22639 0.14862 0.22801 0.14914 0.23009 C 0.15122 0.23588 0.14949 0.22986 0.1507 0.23496 C 0.15105 0.23843 0.15157 0.24167 0.15174 0.24537 C 0.15209 0.24908 0.15227 0.25301 0.15227 0.25718 C 0.15279 0.26759 0.15296 0.27847 0.15331 0.28912 C 0.15348 0.28935 0.15435 0.29746 0.15435 0.29815 C 0.1547 0.29884 0.15504 0.29954 0.15539 0.30023 C 0.15556 0.30185 0.15574 0.30347 0.15591 0.30509 C 0.15626 0.30648 0.15678 0.30764 0.15695 0.30926 C 0.1573 0.30996 0.1573 0.31111 0.15747 0.31204 C 0.15782 0.31366 0.15817 0.31528 0.15852 0.3169 C 0.16043 0.35579 0.15695 0.27963 0.15956 0.35371 C 0.16147 0.40533 0.16008 0.34445 0.16112 0.38287 C 0.16511 0.50671 0.16112 0.38773 0.16372 0.46898 C 0.1639 0.4831 0.16407 0.49722 0.16424 0.51134 C 0.16442 0.51875 0.16442 0.52616 0.16477 0.53357 C 0.16494 0.53426 0.16546 0.53496 0.16581 0.53565 C 0.16633 0.53634 0.16702 0.53681 0.16737 0.53773 C 0.17102 0.54352 0.16546 0.53565 0.16997 0.5419 C 0.17032 0.54375 0.17067 0.5456 0.17102 0.54746 C 0.17119 0.54815 0.17136 0.54884 0.17154 0.54954 C 0.17223 0.55093 0.17275 0.55232 0.17362 0.55371 C 0.1757 0.55625 0.17484 0.55486 0.17622 0.55787 C 0.1764 0.5588 0.17657 0.55972 0.17674 0.56065 C 0.17709 0.56204 0.17761 0.5632 0.17779 0.56482 C 0.17796 0.56597 0.17831 0.57292 0.17883 0.57523 C 0.17918 0.57593 0.1797 0.57639 0.17987 0.57732 C 0.18213 0.58287 0.17848 0.57546 0.18143 0.58148 C 0.18161 0.58218 0.18178 0.58287 0.18195 0.58357 C 0.18282 0.58496 0.18664 0.59213 0.1882 0.59329 C 0.19393 0.59699 0.19168 0.59584 0.19497 0.59746 C 0.19619 0.59722 0.20609 0.59676 0.21008 0.59514 C 0.21112 0.59491 0.21216 0.59421 0.2132 0.59375 C 0.2139 0.59352 0.21459 0.59352 0.21529 0.59329 C 0.2165 0.59283 0.21772 0.59236 0.21893 0.5919 C 0.21945 0.59167 0.22015 0.59144 0.22049 0.59097 C 0.22119 0.59074 0.22154 0.59005 0.22206 0.58959 C 0.22258 0.58866 0.2231 0.58796 0.22362 0.58681 C 0.22397 0.58634 0.22431 0.58542 0.22466 0.58496 C 0.22518 0.58449 0.2257 0.58449 0.22622 0.58426 C 0.22657 0.58264 0.22727 0.58102 0.22727 0.5794 C 0.22744 0.57477 0.22709 0.57037 0.22674 0.56621 C 0.22657 0.56296 0.22553 0.55347 0.22518 0.55162 C 0.22536 0.55 0.22553 0.54815 0.2257 0.54676 C 0.22605 0.54445 0.22674 0.5419 0.22727 0.53982 C 0.22605 0.4632 0.22727 0.5581 0.22727 0.46065 C 0.22727 0.44468 0.22709 0.42917 0.22674 0.41343 C 0.22622 0.37384 0.22622 0.37871 0.22518 0.33634 C 0.22536 0.32593 0.22553 0.31528 0.2257 0.30509 C 0.22588 0.30093 0.22622 0.29722 0.22622 0.29329 C 0.22605 0.23125 0.2257 0.16921 0.22518 0.10718 C 0.22518 0.10509 0.22484 0.10347 0.22466 0.10162 C 0.22397 0.0919 0.22345 0.07431 0.2231 0.06759 C 0.2231 0.06435 0.22275 0.06158 0.22258 0.05857 C 0.22223 0.04699 0.22206 0.03519 0.22154 0.02384 C 0.22154 0.02107 0.22136 0.01852 0.22102 0.01621 C 0.22084 0.01389 0.22032 0.01181 0.21997 0.00996 C 0.2198 0.00857 0.21945 0.00625 0.21893 0.00509 C 0.21876 0.00394 0.21824 0.00324 0.21789 0.00232 C 0.21772 0.00162 0.21789 0.0007 0.21737 0.00023 C 0.21702 -0.00046 0.21633 -0.00023 0.21581 -0.00046 C 0.21459 -0.00324 0.21511 -0.00278 0.21268 -0.00393 C 0.21181 -0.00463 0.20956 -0.00532 0.20956 -0.00532 C 0.20956 -0.00532 0.20643 -0.00879 0.20591 -0.00879 C 0.20487 -0.00949 0.20348 -0.00926 0.20227 -0.00949 L 0.19602 -0.01088 C 0.18004 -0.01041 0.17154 -0.00949 0.15435 -0.01088 C 0.14897 -0.01134 0.14359 -0.01296 0.1382 -0.01366 L 0.13404 -0.01435 C 0.13299 -0.01481 0.13213 -0.01551 0.13091 -0.01574 C 0.1297 -0.0162 0.12831 -0.01666 0.12674 -0.01643 C 0.08872 -0.01528 0.12119 -0.01574 0.10174 -0.01435 C 0.08282 -0.01319 0.07345 -0.01296 0.05556 -0.01227 C 0.0547 -0.0118 0.05383 -0.01134 0.05296 -0.01088 C 0.05157 -0.01041 0.05001 -0.01041 0.04879 -0.00949 C 0.04619 -0.00787 0.0474 -0.00856 0.04515 -0.00741 C 0.04411 -0.00625 0.04306 -0.00509 0.04254 -0.00324 C 0.04202 -0.00208 0.04185 -0.00046 0.0415 0.00093 L 0.04046 0.0044 C 0.03942 0.01088 0.04046 0.00486 0.0389 0.01065 C 0.03838 0.01181 0.0382 0.01343 0.03786 0.01482 C 0.03751 0.01574 0.03699 0.01644 0.03681 0.01759 C 0.03647 0.01806 0.03647 0.01898 0.03629 0.01968 C 0.03595 0.02037 0.0356 0.02107 0.03525 0.02176 C 0.03404 0.02801 0.0356 0.02037 0.03265 0.02871 C 0.0323 0.02963 0.03213 0.03056 0.03161 0.03148 C 0.03109 0.03195 0.03056 0.03195 0.03004 0.03218 C 0.02813 0.03959 0.03109 0.02824 0.02848 0.03634 C 0.02744 0.03889 0.02761 0.04074 0.0264 0.04329 C 0.02588 0.04398 0.02536 0.04468 0.02484 0.04537 C 0.02466 0.04607 0.02431 0.04653 0.02431 0.04746 C 0.02397 0.04815 0.02397 0.04931 0.02379 0.05023 C 0.02345 0.05093 0.0231 0.05162 0.02275 0.05232 C 0.02258 0.05324 0.0224 0.05417 0.02223 0.05509 C 0.02188 0.05648 0.02136 0.05764 0.02119 0.05926 C 0.02049 0.06412 0.02067 0.06806 0.02067 0.07315 " pathEditMode="relative" ptsTypes="AAAAAAAAAAAAAAAAAAAAAAAAAAAAAAAAAAAAAAAAAAAAAAAAAAAAAAAAAAAAAAAAAAAAAAAAAAAAAAAAAAAAAAAAAAAAAAAAAAAAAAAAAAAAAAAAAAAAAAAAAAAAAAAAAA">
                                      <p:cBhvr>
                                        <p:cTn id="48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0.13519 L -0.1375 0.13542 C -0.13733 0.14074 -0.13715 0.1463 -0.13698 0.15185 C -0.13681 0.15417 -0.13629 0.15671 -0.13629 0.15926 C -0.13559 0.16829 -0.13524 0.17778 -0.1349 0.18704 C -0.13472 0.18912 -0.1349 0.19769 -0.13351 0.20185 C -0.13299 0.20278 -0.13264 0.2037 -0.13212 0.20463 C -0.13142 0.20509 -0.13073 0.20509 -0.13004 0.20556 C -0.12969 0.20648 -0.12969 0.20764 -0.12934 0.20833 C -0.12882 0.2088 -0.12778 0.2088 -0.12726 0.20926 C -0.12639 0.20972 -0.12587 0.21042 -0.12517 0.21111 C -0.12483 0.21204 -0.12483 0.21296 -0.12448 0.21389 C -0.12396 0.21458 -0.12274 0.21458 -0.1224 0.21574 C -0.1217 0.2169 -0.12188 0.21875 -0.1217 0.22037 C -0.12118 0.22176 -0.12066 0.22338 -0.12031 0.225 C -0.11997 0.22569 -0.11979 0.22685 -0.11962 0.22778 C -0.1191 0.2287 -0.11858 0.22963 -0.11823 0.23056 C -0.11788 0.23241 -0.11771 0.23403 -0.11754 0.23611 C -0.11701 0.24028 -0.11736 0.24491 -0.11615 0.24907 C -0.11563 0.25023 -0.11424 0.24954 -0.11337 0.25 C -0.11302 0.25185 -0.11337 0.2537 -0.11267 0.25556 C -0.11215 0.25625 -0.11111 0.25602 -0.11059 0.25648 C -0.10885 0.25741 -0.10833 0.25903 -0.10642 0.25926 C -0.0908 0.25995 -0.07535 0.26042 -0.0599 0.26111 C -0.05382 0.27315 -0.0599 0.25972 -0.05781 0.2963 C -0.05764 0.29722 -0.05677 0.29815 -0.05642 0.29907 C -0.05556 0.30579 -0.05573 0.30255 -0.05573 0.30833 " pathEditMode="relative" rAng="0" ptsTypes="AAAAAAAAAAAAAAAAAAAAAAAAAAA">
                                      <p:cBhvr>
                                        <p:cTn id="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865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074 L 0.00139 0.20764 C -0.00069 0.25532 -0.0033 0.30416 0.00278 0.35162 C 0.00226 0.36273 0.00243 0.37384 0.00139 0.38495 C 0.00122 0.38611 -0.00017 0.38611 -0.00069 0.3868 C -0.00139 0.38773 -0.00156 0.38889 -0.00208 0.38958 C -0.00364 0.39166 -0.00555 0.39213 -0.00764 0.39236 C -0.00972 0.39259 -0.0118 0.39236 -0.01389 0.39236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923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0.30833 L -0.05573 0.30857 C -0.05695 0.3213 -0.05799 0.33009 -0.05573 0.34537 C -0.05556 0.34676 -0.05347 0.34583 -0.05226 0.3463 C -0.04826 0.34977 -0.05226 0.34676 -0.04809 0.34907 C -0.04722 0.34954 -0.04635 0.35046 -0.04531 0.35093 C -0.04254 0.35185 -0.03351 0.35255 -0.03212 0.35278 C -0.03125 0.35324 -0.03038 0.35394 -0.02934 0.35463 C -0.02847 0.35486 -0.0276 0.35486 -0.02656 0.35556 C -0.02587 0.35579 -0.02535 0.35671 -0.02465 0.35741 C -0.02396 0.35764 -0.02326 0.35787 -0.02257 0.35833 C -0.02222 0.35926 -0.02205 0.36019 -0.02188 0.36111 C -0.02083 0.36366 -0.01979 0.36458 -0.0184 0.36667 C -0.01771 0.3713 -0.01736 0.37593 -0.01632 0.38056 C -0.0158 0.38241 -0.01545 0.38426 -0.01493 0.38611 C -0.0132 0.39028 -0.01354 0.38843 -0.01354 0.39167 " pathEditMode="relative" rAng="0" ptsTypes="AAAAAAAAAAAAAAAA">
                                      <p:cBhvr>
                                        <p:cTn id="7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16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0024 C 0.00052 0.05579 0.00104 0.09167 0.00139 0.15463 C 0.00156 0.17315 0.00139 0.19167 0.00139 0.21042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5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39236 L -0.01389 0.39259 C -0.01128 0.40787 -0.01232 0.39861 -0.01319 0.42384 C -0.01406 0.44838 -0.01198 0.43148 -0.01527 0.44051 C -0.01562 0.4412 -0.01545 0.44259 -0.01597 0.44328 C -0.01649 0.44375 -0.01736 0.44375 -0.01805 0.44421 C -0.01996 0.44467 -0.0217 0.4456 -0.02361 0.44606 C -0.02864 0.44652 -0.03385 0.44652 -0.03889 0.44699 C -0.04201 0.44745 -0.04496 0.44861 -0.04791 0.44884 C -0.0658 0.44907 -0.0809 0.44791 -0.09809 0.44699 C -0.10312 0.44745 -0.10833 0.44791 -0.11337 0.44884 C -0.11597 0.44907 -0.11753 0.44861 -0.11753 0.45254 C -0.11771 0.47037 -0.11753 0.48819 -0.11753 0.50625 " pathEditMode="relative" rAng="0" ptsTypes="AAAAAAAAAAAAA">
                                      <p:cBhvr>
                                        <p:cTn id="8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56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-0.00139 0.02245 8.33333E-7 -0.00556 8.33333E-7 0.025 C 8.33333E-7 0.0324 -0.00052 0.03935 -0.0007 0.04629 C -0.00087 0.05023 -0.00156 0.05254 -0.00226 0.05601 C -0.00243 0.05694 -0.00295 0.05763 -0.00295 0.05856 C -0.0033 0.05925 -0.0033 0.06041 -0.00347 0.06134 C -0.00382 0.06203 -0.00417 0.06273 -0.00451 0.06319 C -0.00486 0.06458 -0.00573 0.06736 -0.00625 0.06828 C -0.00677 0.06875 -0.00729 0.06875 -0.00781 0.06875 C -0.00799 0.06967 -0.00816 0.07083 -0.00851 0.07175 C -0.00903 0.07407 -0.01007 0.07824 -0.01007 0.07847 C -0.01024 0.08055 -0.01042 0.08287 -0.01059 0.08518 C -0.01111 0.0875 -0.01163 0.08935 -0.01181 0.09143 C -0.01233 0.09444 -0.01285 0.10115 -0.01285 0.1037 C -0.01337 0.1125 -0.01354 0.12199 -0.01406 0.13101 C -0.01441 0.13703 -0.0151 0.1412 -0.01563 0.14745 C -0.0158 0.15347 -0.01632 0.15949 -0.01615 0.16574 C -0.01615 0.18287 -0.0151 0.22314 -0.01458 0.24629 C -0.01493 0.25856 -0.01545 0.27083 -0.01563 0.28333 C -0.01597 0.2912 -0.01632 0.29884 -0.01615 0.30694 C -0.01615 0.32222 -0.01563 0.3375 -0.0151 0.35254 C -0.0151 0.35555 -0.01493 0.35856 -0.01458 0.36111 C -0.01337 0.37384 -0.01337 0.36759 -0.01337 0.37199 " pathEditMode="relative" rAng="0" ptsTypes="AAAAAAAAAAAAAAAAAAAAAAAA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858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00024 C 0.00087 0.02061 0.00087 0.01505 -3.61111E-6 0.04375 C -0.00017 0.05047 -3.61111E-6 0.04653 -0.00156 0.0507 C -0.00191 0.05116 -0.00191 0.05209 -0.00208 0.05255 C -0.00295 0.05487 -0.00399 0.05579 -0.0052 0.05764 C -0.00607 0.06112 -0.0052 0.05834 -0.00729 0.06181 C -0.00833 0.0632 -0.0092 0.06551 -0.01041 0.06644 C -0.01093 0.0669 -0.01145 0.0669 -0.01198 0.06737 C -0.01215 0.06783 -0.01215 0.06875 -0.0125 0.06922 C -0.01423 0.07153 -0.01458 0.06806 -0.01354 0.072 C -0.01441 0.07292 -0.01527 0.07362 -0.01614 0.07431 C -0.01666 0.07454 -0.01736 0.07431 -0.0177 0.07477 C -0.01805 0.07547 -0.01788 0.07639 -0.01823 0.07709 C -0.01909 0.07848 -0.02031 0.07987 -0.02135 0.08125 L -0.02291 0.08311 C -0.02326 0.0845 -0.02378 0.08727 -0.02448 0.0882 C -0.02482 0.08866 -0.02552 0.08866 -0.02604 0.08866 C -0.02621 0.08959 -0.02621 0.09028 -0.02656 0.09098 C -0.02725 0.09213 -0.02899 0.09422 -0.0302 0.09514 C -0.03073 0.09538 -0.03125 0.09561 -0.03177 0.09561 C -0.03229 0.09607 -0.03281 0.09676 -0.03333 0.097 C -0.03385 0.09746 -0.03437 0.09769 -0.03489 0.09792 C -0.03941 0.09838 -0.04392 0.09885 -0.04843 0.09931 L -0.09687 0.09838 C -0.10295 0.09838 -0.10902 0.09769 -0.1151 0.09792 C -0.12118 0.09792 -0.12725 0.09885 -0.13333 0.09931 C -0.13402 0.10024 -0.13489 0.10093 -0.13541 0.10209 C -0.13576 0.10255 -0.13576 0.10348 -0.13593 0.10394 C -0.13628 0.10487 -0.13663 0.10533 -0.13698 0.10625 C -0.13715 0.10811 -0.13732 0.10996 -0.1375 0.11181 C -0.13784 0.11343 -0.13854 0.11482 -0.13854 0.11644 C -0.13871 0.12176 -0.13836 0.12686 -0.13802 0.13172 C -0.13802 0.13357 -0.1375 0.13681 -0.1375 0.13704 " pathEditMode="relative" rAng="0" ptsTypes="AAAAAAAAAAAAAAAAAAAAAAAAAAAAAAAAAA">
                                      <p:cBhvr>
                                        <p:cTn id="9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7732 L 0.02066 0.07755 C 0.02205 0.10972 0.02066 0.07199 0.02066 0.13912 C 0.02066 0.16898 0.01511 0.16227 0.02327 0.16551 C 0.02379 0.16574 0.02431 0.16597 0.02483 0.1662 C 0.02535 0.16667 0.02587 0.16713 0.02639 0.16759 C 0.03125 0.17014 0.02622 0.1662 0.03004 0.16968 C 0.03021 0.17037 0.03021 0.1713 0.03056 0.17176 C 0.03125 0.17222 0.03195 0.17222 0.03264 0.17245 C 0.03316 0.17269 0.03368 0.17292 0.03421 0.17315 C 0.03889 0.17917 0.03299 0.17176 0.03733 0.17662 C 0.03802 0.17732 0.03837 0.17801 0.03889 0.1787 C 0.03941 0.17917 0.04011 0.17894 0.04046 0.1794 C 0.04167 0.18009 0.04254 0.18125 0.04358 0.18218 L 0.04514 0.18357 C 0.04532 0.18426 0.04566 0.18495 0.04566 0.18565 C 0.04601 0.18657 0.04584 0.18773 0.04618 0.18843 C 0.04653 0.18889 0.04723 0.18889 0.04775 0.18912 C 0.04809 0.18982 0.04844 0.19051 0.04879 0.1912 C 0.04931 0.1919 0.05 0.19236 0.05035 0.19329 C 0.05278 0.19792 0.04809 0.19213 0.05243 0.19815 C 0.054 0.2 0.054 0.19907 0.05556 0.20023 C 0.05903 0.20232 0.05504 0.20139 0.06025 0.20232 C 0.07448 0.20463 0.06407 0.20278 0.07952 0.2044 C 0.08855 0.20532 0.09063 0.20579 0.09879 0.20718 C 0.10035 0.20741 0.10191 0.20741 0.10348 0.20787 C 0.10539 0.2081 0.10695 0.20903 0.10868 0.20926 C 0.11129 0.20972 0.11389 0.20949 0.1165 0.20995 C 0.11927 0.21019 0.12205 0.21088 0.12483 0.21134 C 0.12605 0.21181 0.12726 0.21227 0.12848 0.21273 C 0.12934 0.21296 0.13039 0.21273 0.13108 0.21343 C 0.1323 0.21435 0.13316 0.21574 0.13421 0.2169 C 0.1349 0.21759 0.13559 0.21829 0.13629 0.21898 C 0.1382 0.22037 0.13959 0.22083 0.1415 0.22176 C 0.14532 0.2257 0.14341 0.22338 0.14723 0.2287 L 0.14879 0.23079 C 0.14896 0.23148 0.14914 0.23218 0.14931 0.23287 C 0.14966 0.23357 0.15018 0.23403 0.15035 0.23495 C 0.1507 0.23588 0.1507 0.23681 0.15087 0.23773 C 0.15122 0.24236 0.15157 0.24699 0.15191 0.25162 C 0.15209 0.25324 0.15243 0.25486 0.15243 0.25648 C 0.15278 0.25833 0.15278 0.26019 0.15296 0.26204 C 0.1533 0.26945 0.15382 0.27685 0.154 0.28426 C 0.15521 0.3213 0.15296 0.3044 0.15556 0.32245 C 0.15573 0.325 0.15591 0.32755 0.15608 0.33009 C 0.15643 0.33171 0.15695 0.3331 0.15712 0.33495 C 0.15747 0.33796 0.15747 0.34097 0.15764 0.34398 C 0.15782 0.34537 0.15816 0.34676 0.15816 0.34815 C 0.15868 0.35232 0.15886 0.35648 0.15921 0.36065 C 0.16094 0.41343 0.1599 0.37639 0.16077 0.48843 C 0.16146 0.56296 0.15122 0.54144 0.16233 0.56412 C 0.16268 0.56551 0.16268 0.56713 0.16337 0.56829 C 0.16546 0.57083 0.16459 0.56945 0.16598 0.57245 C 0.16615 0.57338 0.16615 0.57431 0.1665 0.57523 C 0.16684 0.5757 0.16771 0.57546 0.16806 0.57593 C 0.16875 0.57616 0.1691 0.57685 0.16962 0.57732 C 0.17014 0.57755 0.17084 0.57755 0.17118 0.57801 C 0.17205 0.57824 0.17257 0.57894 0.17327 0.5794 C 0.17379 0.58032 0.17448 0.58102 0.17483 0.58218 C 0.17518 0.58264 0.17518 0.58357 0.17535 0.58426 C 0.17605 0.58542 0.179 0.58843 0.17952 0.58912 C 0.18004 0.58958 0.18056 0.59005 0.18108 0.59051 C 0.18212 0.59074 0.18316 0.59097 0.18421 0.5912 C 0.19393 0.59097 0.20382 0.59097 0.21337 0.59051 C 0.21424 0.59028 0.21493 0.58958 0.21546 0.58912 C 0.21875 0.58542 0.21441 0.58796 0.21806 0.58634 C 0.22032 0.57778 0.2191 0.58287 0.22066 0.56829 C 0.22118 0.56482 0.22171 0.55787 0.22171 0.5581 C 0.22188 0.5544 0.22223 0.55093 0.22223 0.54745 C 0.22257 0.5419 0.22257 0.53611 0.22275 0.53079 C 0.22309 0.52732 0.22396 0.51921 0.22431 0.51482 C 0.22639 0.44375 0.22483 0.51366 0.22483 0.43287 C 0.22483 0.4125 0.22518 0.39213 0.22535 0.37176 C 0.22518 0.36505 0.22518 0.35833 0.22483 0.35162 C 0.22483 0.34861 0.22431 0.3456 0.22431 0.34259 C 0.22448 0.30903 0.225 0.27546 0.22535 0.2419 C 0.22552 0.23588 0.22587 0.23519 0.22709 0.23009 C 0.22674 0.20764 0.22674 0.18519 0.22639 0.16273 C 0.22639 0.15926 0.22605 0.15579 0.22587 0.15232 C 0.22535 0.13588 0.22535 0.11945 0.22431 0.10301 C 0.22396 0.09699 0.22362 0.09097 0.22327 0.08495 C 0.22309 0.08009 0.22309 0.07523 0.22275 0.07037 C 0.22257 0.06505 0.22205 0.05972 0.22171 0.0544 C 0.22188 0.05116 0.22223 0.04792 0.22223 0.04468 C 0.22223 0.04375 0.22188 0.04282 0.22171 0.0419 C 0.22153 0.03287 0.22153 0.02384 0.22118 0.01482 C 0.22118 0.01065 0.22049 0.00903 0.21962 0.00509 C 0.21945 0.00417 0.2191 0.0007 0.21806 0.00023 C 0.21684 -0.00046 0.21528 -0.00023 0.21389 -0.00046 C 0.20608 -0.00393 0.21598 0.00023 0.20712 -0.00255 C 0.20608 -0.00301 0.20521 -0.00347 0.204 -0.00393 C 0.20209 -0.00486 0.19549 -0.00718 0.1941 -0.00741 C 0.17865 -0.01018 0.14167 -0.00949 0.13525 -0.00949 C 0.10348 -0.0118 0.11129 -0.0118 0.06598 -0.00949 C 0.06459 -0.00949 0.06337 -0.00833 0.06181 -0.0081 C 0.05955 -0.00764 0.0573 -0.00764 0.05504 -0.00741 C 0.05348 -0.00694 0.05191 -0.00648 0.05035 -0.00602 C 0.04931 -0.00555 0.04723 -0.0044 0.04618 -0.00393 C 0.0441 -0.00278 0.04497 -0.0037 0.04254 -0.00185 C 0.04184 -0.00139 0.03941 0.00116 0.03889 0.00162 C 0.03855 0.00208 0.03837 0.00324 0.03785 0.0037 C 0.03733 0.0044 0.03646 0.00463 0.03577 0.00509 L 0.03212 0.00995 C 0.0316 0.01065 0.03125 0.01181 0.03056 0.01204 L 0.029 0.01273 C 0.02882 0.01343 0.02882 0.01412 0.02848 0.01482 C 0.0283 0.01551 0.02778 0.0162 0.02743 0.0169 C 0.02726 0.01782 0.02709 0.01875 0.02691 0.01968 C 0.02657 0.0213 0.02622 0.02292 0.02587 0.02454 C 0.0257 0.02639 0.0257 0.02824 0.02535 0.03009 C 0.02518 0.03241 0.02466 0.03472 0.02431 0.03704 C 0.02379 0.04282 0.02414 0.04445 0.02327 0.04954 C 0.02275 0.05278 0.02188 0.05509 0.02171 0.05857 C 0.02171 0.06389 0.02084 0.07407 0.02066 0.07732 Z " pathEditMode="relative" rAng="0" ptsTypes="AAAAAAAAAAAAAAAAAAAAAAAAAAAAAAAAAAAAAAAAAAAAAAAAAAAAAAAAAAAAAAAAAAAAAAAAAAAAAAAAAAAAAAAAAAAAAAAAAAAAAAAAAAAAAAAAAA">
                                      <p:cBhvr>
                                        <p:cTn id="99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125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9 0.1345 L -0.13819 0.1345 C -0.13784 0.16065 -0.13784 0.17385 -0.13628 0.19931 C -0.13611 0.20024 -0.13593 0.20116 -0.13559 0.20209 C -0.13385 0.20464 -0.13125 0.20394 -0.12934 0.20579 L -0.12725 0.20765 C -0.12326 0.21552 -0.12847 0.20603 -0.12378 0.21135 C -0.12239 0.21251 -0.12204 0.21505 -0.1217 0.2169 C -0.12135 0.22454 -0.12135 0.23218 -0.121 0.24005 C -0.12066 0.24468 -0.12118 0.24954 -0.11961 0.25394 C -0.11892 0.25556 -0.11684 0.2544 -0.11545 0.25487 C -0.11441 0.2551 -0.11354 0.25556 -0.11267 0.25579 C -0.09531 0.25649 -0.07795 0.25695 -0.06059 0.25765 C -0.05868 0.28751 -0.0592 0.27292 -0.0592 0.30116 " pathEditMode="relative" ptsTypes="AAAAAAAAAAAAAA">
                                      <p:cBhvr>
                                        <p:cTn id="1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3.7037E-7 C 0.00052 0.02084 0.00035 0.01042 0.00035 0.03125 " pathEditMode="relative" ptsTypes="AAA">
                                      <p:cBhvr>
                                        <p:cTn id="1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FF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84" grpId="4" animBg="1"/>
      <p:bldP spid="84" grpId="5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5" grpId="4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8" grpId="2" animBg="1"/>
      <p:bldP spid="85" grpId="0" animBg="1"/>
      <p:bldP spid="86" grpId="0" animBg="1"/>
      <p:bldP spid="8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2483768" y="4581128"/>
            <a:ext cx="4176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200" b="1" dirty="0">
                <a:latin typeface="+mj-lt"/>
              </a:rPr>
              <a:t>B</a:t>
            </a:r>
            <a:r>
              <a:rPr lang="hr-HR" sz="2200" b="1" dirty="0" smtClean="0">
                <a:latin typeface="+mj-lt"/>
              </a:rPr>
              <a:t>ackpressure from slow paths prevents pipelining</a:t>
            </a:r>
            <a:endParaRPr lang="hr-HR" sz="2200" b="1" dirty="0">
              <a:latin typeface="+mj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Adding Elastic Buffers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2663126" y="2555701"/>
            <a:ext cx="6480875" cy="173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737828" y="2350220"/>
            <a:ext cx="7668345" cy="15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Straight Arrow Connector 84"/>
          <p:cNvCxnSpPr>
            <a:stCxn id="83" idx="2"/>
            <a:endCxn id="84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2"/>
            <a:endCxn id="89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06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7" name="Straight Arrow Connector 96"/>
          <p:cNvCxnSpPr>
            <a:endCxn id="94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95" idx="4"/>
            <a:endCxn id="96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103" name="Elbow Connector 102"/>
          <p:cNvCxnSpPr>
            <a:stCxn id="105" idx="2"/>
            <a:endCxn id="80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06" idx="2"/>
            <a:endCxn id="80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36</a:t>
            </a:fld>
            <a:endParaRPr lang="hr-HR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36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Straight Arrow Connector 84"/>
          <p:cNvCxnSpPr>
            <a:stCxn id="83" idx="2"/>
            <a:endCxn id="84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2"/>
            <a:endCxn id="89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06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7" name="Straight Arrow Connector 96"/>
          <p:cNvCxnSpPr>
            <a:endCxn id="94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95" idx="4"/>
            <a:endCxn id="96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103" name="Elbow Connector 102"/>
          <p:cNvCxnSpPr>
            <a:stCxn id="105" idx="2"/>
            <a:endCxn id="80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06" idx="2"/>
            <a:endCxn id="80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10017" y="4512582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55312" y="4395919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68814" y="3343688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14109" y="3227025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4860032" y="3045667"/>
            <a:ext cx="329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2400" b="1" dirty="0" smtClean="0">
                <a:latin typeface="+mj-lt"/>
              </a:rPr>
              <a:t>Insert FIFOs into slower paths</a:t>
            </a:r>
            <a:endParaRPr lang="hr-HR" sz="2400" b="1" dirty="0">
              <a:latin typeface="+mj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35696" y="1731125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026860" y="245802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25532" y="2456962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25532" y="245970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015246" y="2467910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015246" y="2467825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16395" y="2456962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70048" y="338503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3281" y="3393122"/>
            <a:ext cx="182880" cy="182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567973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699792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843808" y="2834747"/>
            <a:ext cx="0" cy="228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0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C 0.00018 0.00486 0.00035 0.00972 0.00052 0.01482 C 0.00087 0.02245 0.0007 0.03009 0.00122 0.03796 C 0.00139 0.03912 0.00209 0.04051 0.00261 0.04167 C 0.00347 0.04283 0.00434 0.04375 0.00538 0.04445 C 0.00695 0.04514 0.00868 0.04491 0.01025 0.04537 C 0.01163 0.04722 0.01389 0.04838 0.01441 0.05093 C 0.01493 0.05278 0.01459 0.05533 0.0158 0.05648 C 0.01875 0.05903 0.01736 0.05741 0.01997 0.06111 C 0.02049 0.06296 0.02136 0.06458 0.02136 0.06667 C 0.02153 0.07732 0.02084 0.0882 0.02066 0.09908 C 0.02066 0.10139 0.02066 0.10394 0.02066 0.10648 " pathEditMode="relative" ptsTypes="AAAAAAAAAAA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10648 L 0.02066 0.10671 C 0.02014 0.11898 0.01945 0.13125 0.01927 0.14352 C 0.0191 0.14468 0.0198 0.14537 0.01997 0.1463 C 0.02205 0.16042 0.01893 0.14769 0.02205 0.15556 C 0.02223 0.15648 0.02223 0.15764 0.02275 0.15833 C 0.02309 0.15903 0.02414 0.15903 0.02483 0.15926 C 0.025 0.16019 0.025 0.16134 0.02552 0.16204 C 0.02709 0.16528 0.02726 0.16482 0.02952 0.16574 C 0.0349 0.16852 0.03125 0.16713 0.03577 0.16852 C 0.03681 0.16945 0.0375 0.17083 0.03855 0.1713 C 0.04983 0.17708 0.0415 0.17037 0.04688 0.175 C 0.04983 0.18681 0.04497 0.16806 0.04896 0.18056 C 0.04948 0.18171 0.04948 0.1831 0.04966 0.18426 C 0.05 0.18588 0.04983 0.18773 0.05035 0.18889 C 0.05087 0.18982 0.05191 0.18958 0.05243 0.18982 C 0.0533 0.19051 0.05382 0.1912 0.05452 0.19167 C 0.05591 0.19259 0.05747 0.19259 0.05868 0.19352 C 0.06094 0.1956 0.06042 0.1956 0.06285 0.1963 L 0.07605 0.20093 C 0.08212 0.20625 0.07448 0.2 0.08021 0.2037 C 0.08108 0.2044 0.0816 0.20509 0.0823 0.20556 C 0.08368 0.20532 0.08507 0.20509 0.08646 0.20463 C 0.08837 0.2044 0.09046 0.20486 0.09202 0.2037 C 0.09271 0.20347 0.09219 0.20139 0.09271 0.20093 C 0.09497 0.2 0.10452 0.19861 0.1073 0.19815 C 0.11112 0.19861 0.11476 0.19838 0.11841 0.19907 C 0.11945 0.19931 0.12032 0.20046 0.12118 0.20093 C 0.12188 0.20139 0.12275 0.20139 0.12327 0.20185 C 0.12483 0.20301 0.12605 0.20463 0.12743 0.20556 C 0.12882 0.20648 0.13021 0.20695 0.1316 0.20741 C 0.13681 0.20972 0.13438 0.2088 0.13855 0.21019 C 0.13889 0.21111 0.13907 0.21227 0.13924 0.21296 C 0.13976 0.21412 0.14046 0.21482 0.14063 0.21574 C 0.14202 0.21991 0.1408 0.21875 0.14202 0.22222 C 0.14254 0.22338 0.14289 0.22407 0.14341 0.225 C 0.14636 0.23287 0.14167 0.22269 0.14549 0.23056 C 0.14723 0.24583 0.14497 0.23148 0.14757 0.23982 C 0.14896 0.24398 0.14775 0.24282 0.14896 0.2463 C 0.14948 0.24745 0.14983 0.24815 0.15035 0.24907 C 0.1507 0.25046 0.1507 0.25162 0.15105 0.25278 C 0.15157 0.2544 0.15226 0.25579 0.15243 0.25741 C 0.15296 0.26111 0.15296 0.26482 0.15313 0.26852 C 0.15348 0.27292 0.15417 0.27732 0.15434 0.28148 C 0.15556 0.29445 0.15504 0.29676 0.15591 0.31019 C 0.15608 0.31482 0.15677 0.31945 0.1573 0.32407 C 0.15764 0.3294 0.15764 0.33472 0.15782 0.33982 C 0.15938 0.36412 0.15782 0.35625 0.16007 0.36759 C 0.16042 0.40833 0.16112 0.44907 0.16129 0.48982 C 0.16181 0.50532 0.16181 0.52083 0.16198 0.53611 C 0.16216 0.53866 0.16233 0.5412 0.16285 0.54352 C 0.16302 0.54607 0.16372 0.54861 0.16407 0.55093 C 0.16563 0.56829 0.16372 0.55185 0.16632 0.56482 C 0.16893 0.5787 0.16528 0.56458 0.16823 0.57315 C 0.16875 0.57407 0.16875 0.57523 0.16893 0.57593 C 0.16962 0.57685 0.17049 0.57732 0.17101 0.57778 C 0.17153 0.5787 0.17153 0.57986 0.17171 0.58056 C 0.17257 0.58195 0.175 0.5831 0.17587 0.58333 C 0.18386 0.58542 0.18559 0.58519 0.19341 0.58611 C 0.19983 0.58912 0.19723 0.58843 0.21059 0.58611 C 0.21146 0.58611 0.21198 0.58495 0.21268 0.58426 C 0.21667 0.57639 0.21146 0.58565 0.21615 0.58056 C 0.21771 0.57917 0.21771 0.57708 0.21823 0.575 C 0.21875 0.57384 0.21927 0.57269 0.21962 0.5713 C 0.21997 0.56713 0.22032 0.56273 0.22032 0.55833 C 0.22101 0.53588 0.22118 0.51343 0.22171 0.49074 C 0.22205 0.48079 0.22309 0.46482 0.22448 0.45556 C 0.225 0.45278 0.22552 0.45 0.22587 0.44722 C 0.22674 0.42894 0.22778 0.40301 0.22796 0.38704 C 0.22969 0.29769 0.22691 0.34468 0.23004 0.29722 C 0.23039 0.28611 0.23091 0.275 0.23073 0.26389 C 0.23073 0.24491 0.23004 0.2257 0.22934 0.20648 C 0.22934 0.2044 0.22917 0.20232 0.22865 0.2 C 0.22848 0.19838 0.22778 0.19699 0.22726 0.19537 C 0.22691 0.17755 0.22691 0.15972 0.22587 0.14167 C 0.22587 0.13935 0.22396 0.13773 0.22379 0.13519 C 0.22309 0.12454 0.22344 0.11366 0.22309 0.10255 C 0.22257 0.07917 0.22292 0.08681 0.22101 0.06667 C 0.22084 0.06019 0.22084 0.0537 0.22032 0.04699 C 0.21927 0.02708 0.21754 0.03542 0.21962 0.02685 C 0.21945 0.02593 0.2191 0.025 0.21893 0.02384 C 0.21875 0.02245 0.21875 0.02107 0.21823 0.01921 C 0.21789 0.01782 0.21684 0.01644 0.21615 0.01458 C 0.2158 0.01343 0.21528 0.01227 0.21476 0.01088 C 0.21459 0.00926 0.21459 0.00741 0.21407 0.00532 C 0.21389 0.00417 0.2132 0.00301 0.21268 0.00162 C 0.21181 -0.00046 0.21112 -0.00208 0.20921 -0.00301 C 0.20816 -0.00324 0.20695 -0.00324 0.20573 -0.00393 C 0.20487 -0.00417 0.204 -0.0044 0.20296 -0.00463 C 0.19705 -0.00995 0.20469 -0.00347 0.19879 -0.00764 C 0.1941 -0.01042 0.19983 -0.0081 0.19393 -0.01018 C 0.18941 -0.01435 0.19306 -0.01134 0.18351 -0.01481 C 0.18125 -0.01574 0.17865 -0.01713 0.17587 -0.01782 L 0.16129 -0.02106 L 0.07327 -0.0206 C 0.0724 -0.02037 0.07153 -0.01944 0.07049 -0.01944 C 0.06563 -0.01829 0.06025 -0.01736 0.05521 -0.0169 C 0.05313 -0.01597 0.05105 -0.01505 0.04896 -0.01389 C 0.04809 -0.01343 0.04723 -0.0125 0.04618 -0.01227 C 0.04219 -0.00995 0.04618 -0.01273 0.04202 -0.00926 C 0.04132 -0.00787 0.04063 -0.00625 0.03993 -0.00463 C 0.0375 0.00185 0.04184 -0.00671 0.03855 0.00255 C 0.0382 0.00417 0.03716 0.00509 0.03646 0.00625 C 0.03612 0.00833 0.03559 0.00995 0.03507 0.01204 C 0.0349 0.0132 0.03473 0.01435 0.03438 0.01551 C 0.03386 0.01875 0.03299 0.0213 0.0323 0.02384 C 0.03143 0.0294 0.03212 0.02662 0.03021 0.03241 C 0.02865 0.04514 0.03073 0.03148 0.02813 0.04236 C 0.02796 0.04421 0.02778 0.0456 0.02743 0.04699 C 0.02691 0.04977 0.02605 0.05232 0.02552 0.05463 C 0.02518 0.05556 0.025 0.05671 0.02483 0.05718 C 0.02431 0.05903 0.02379 0.06065 0.02344 0.06204 C 0.02309 0.06296 0.02292 0.06412 0.02275 0.06482 C 0.02223 0.06597 0.02223 0.1007 0.02188 0.10162 C 0.0198 0.11713 0.02066 0.1 0.02066 0.10648 Z " pathEditMode="relative" rAng="0" ptsTypes="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87 0.00671 0.00191 0.01435 0.00173 0.02129 C 0.00173 0.03009 0.00121 0.03889 0.00069 0.04745 C 0.00052 0.05046 0 0.05 -0.00174 0.05069 C -0.00191 0.05139 -0.00208 0.05231 -0.00243 0.05301 C -0.00261 0.05393 -0.0033 0.05463 -0.00347 0.05555 C -0.00434 0.0581 -0.00365 0.05879 -0.00538 0.06111 C -0.00677 0.06273 -0.00868 0.06389 -0.01007 0.06574 C -0.01077 0.06666 -0.01129 0.06736 -0.01181 0.06805 C -0.01302 0.06921 -0.01545 0.07129 -0.01545 0.07129 C -0.01702 0.07754 -0.01458 0.07037 -0.01788 0.07453 C -0.01823 0.075 -0.01806 0.07639 -0.0184 0.07685 C -0.01893 0.07754 -0.01962 0.07731 -0.02014 0.07778 C -0.02083 0.07801 -0.02153 0.07847 -0.02205 0.07916 C -0.02274 0.08009 -0.02309 0.08148 -0.02379 0.08241 C -0.02431 0.08287 -0.025 0.08287 -0.02552 0.08333 C -0.02986 0.08611 -0.02396 0.08426 -0.0316 0.08565 C -0.03229 0.08611 -0.03299 0.0868 -0.03386 0.08727 C -0.03507 0.08773 -0.03629 0.08773 -0.0375 0.08796 C -0.04097 0.08866 -0.04462 0.08912 -0.04827 0.08958 L -0.0816 0.08889 C -0.08611 0.08866 -0.09063 0.08796 -0.09514 0.08796 C -0.10695 0.08819 -0.11858 0.08912 -0.13038 0.08958 C -0.1309 0.08981 -0.1316 0.09004 -0.13212 0.09028 C -0.1342 0.09166 -0.13455 0.0919 -0.13629 0.09352 C -0.13646 0.09491 -0.13663 0.09629 -0.13681 0.09745 C -0.13715 0.09861 -0.13802 0.09953 -0.13802 0.10069 C -0.1382 0.11018 -0.13768 0.11967 -0.1375 0.12916 C -0.1375 0.13055 -0.1375 0.13194 -0.1375 0.13333 " pathEditMode="relative" ptsTypes="AAAAAAAAAAAAAAAAAAAAAAAAAAAA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-5.55556E-6 1.85185E-6 L -5.55556E-6 0.13565 " pathEditMode="relative" ptsTypes="A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DD9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EEFE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7 0.10649 L 0.02067 0.10649 C 0.02102 0.11366 0.02102 0.12084 0.02136 0.12801 C 0.02154 0.13403 0.02206 0.14005 0.02258 0.14607 C 0.02258 0.14723 0.02275 0.14838 0.0231 0.14931 C 0.02345 0.15047 0.02397 0.15139 0.02431 0.15255 C 0.02536 0.16112 0.02414 0.15394 0.02605 0.16042 C 0.02657 0.16204 0.02622 0.16436 0.02727 0.16528 L 0.03091 0.16829 C 0.03143 0.16899 0.03195 0.16968 0.03265 0.16991 C 0.03508 0.17107 0.03386 0.17038 0.03629 0.17246 C 0.03647 0.17315 0.03629 0.17431 0.03681 0.17477 C 0.03751 0.17547 0.03838 0.17524 0.03924 0.17547 C 0.04272 0.17686 0.03924 0.1757 0.04272 0.17801 C 0.04324 0.17825 0.04393 0.17825 0.04463 0.17871 C 0.04584 0.17963 0.0481 0.18195 0.0481 0.18195 C 0.04966 0.18797 0.0474 0.18079 0.05053 0.18588 C 0.05088 0.18658 0.05088 0.1875 0.05105 0.1882 C 0.0514 0.18913 0.05192 0.18982 0.05227 0.19051 C 0.05261 0.19144 0.05244 0.19237 0.05296 0.19306 C 0.05331 0.19375 0.054 0.19399 0.0547 0.19468 C 0.05504 0.19584 0.05504 0.19746 0.05591 0.19862 C 0.05643 0.19931 0.05747 0.19908 0.05817 0.19931 C 0.06424 0.20186 0.05938 0.20024 0.06477 0.20163 C 0.07796 0.20116 0.09098 0.20024 0.104 0.20024 C 0.12015 0.2 0.11806 0.19977 0.12727 0.20163 C 0.12813 0.20232 0.12883 0.20301 0.1297 0.20325 C 0.13039 0.20371 0.13126 0.20371 0.13213 0.20417 C 0.13299 0.20463 0.1356 0.20764 0.13629 0.20811 C 0.13681 0.20857 0.13734 0.20857 0.13803 0.2088 C 0.13924 0.21042 0.14063 0.21181 0.1415 0.21366 C 0.1422 0.21505 0.14254 0.21644 0.14341 0.2176 C 0.14376 0.21829 0.14463 0.21806 0.14515 0.21829 C 0.14602 0.2213 0.14636 0.22292 0.14758 0.22547 C 0.14793 0.22639 0.14827 0.22709 0.14879 0.22801 C 0.14897 0.22871 0.14897 0.22963 0.14931 0.23033 C 0.14984 0.23102 0.15053 0.23125 0.15105 0.23195 C 0.15157 0.23264 0.15192 0.23357 0.15227 0.23426 C 0.15365 0.23982 0.15279 0.23774 0.1547 0.24144 C 0.15487 0.24283 0.15504 0.24399 0.15522 0.24538 C 0.15695 0.25301 0.15609 0.24561 0.15713 0.25325 C 0.15921 0.26991 0.15782 0.26042 0.15938 0.28264 L 0.1606 0.29862 C 0.16234 0.34561 0.1599 0.28218 0.16234 0.33426 C 0.16286 0.34422 0.16286 0.3544 0.16355 0.36436 C 0.16407 0.37014 0.16442 0.37616 0.16477 0.38195 C 0.16511 0.38774 0.16511 0.39352 0.16546 0.39931 C 0.16581 0.40788 0.16615 0.41621 0.1665 0.42477 C 0.16633 0.44121 0.16598 0.45764 0.16598 0.47385 C 0.16598 0.52477 0.16754 0.46135 0.16598 0.51204 C 0.16615 0.52848 0.16633 0.54491 0.1665 0.56135 C 0.16668 0.56413 0.16615 0.56737 0.1672 0.56991 C 0.16772 0.57153 0.17084 0.57153 0.17084 0.57153 C 0.17188 0.57616 0.17049 0.572 0.1731 0.57547 C 0.17362 0.57616 0.17379 0.57732 0.17431 0.57801 C 0.17484 0.57848 0.17553 0.57894 0.17605 0.5794 C 0.17813 0.58102 0.17831 0.58102 0.18022 0.58195 C 0.18056 0.58218 0.18369 0.58542 0.18438 0.58588 C 0.18525 0.58635 0.18612 0.58635 0.18681 0.58658 C 0.19324 0.58889 0.1889 0.58797 0.19636 0.58889 C 0.20174 0.58843 0.20713 0.5882 0.21251 0.5875 C 0.21424 0.58727 0.21442 0.58612 0.21598 0.58496 C 0.22102 0.58172 0.21442 0.58727 0.21963 0.58264 C 0.22102 0.57524 0.22015 0.5801 0.22188 0.56598 C 0.22223 0.56436 0.22223 0.56274 0.22258 0.56135 L 0.22379 0.55487 C 0.22536 0.53519 0.2231 0.55556 0.22553 0.54468 C 0.22622 0.5419 0.22657 0.5338 0.22674 0.53195 C 0.22709 0.52917 0.22744 0.52663 0.22796 0.52385 C 0.22813 0.51806 0.22813 0.51227 0.22848 0.50649 C 0.22865 0.50278 0.2297 0.49908 0.2297 0.49538 C 0.23004 0.47408 0.22952 0.47315 0.22848 0.45811 C 0.22761 0.44445 0.22848 0.45163 0.22674 0.43982 C 0.22674 0.43195 0.22744 0.3588 0.22796 0.34375 C 0.22831 0.32848 0.2297 0.29769 0.2297 0.29769 C 0.22918 0.27547 0.2297 0.25325 0.22796 0.23102 C 0.22744 0.22639 0.22709 0.22153 0.22674 0.2169 C 0.22605 0.20533 0.22501 0.18264 0.22501 0.18264 C 0.22466 0.15325 0.22466 0.12385 0.22431 0.09468 C 0.22414 0.07524 0.22379 0.06991 0.22258 0.05163 C 0.2224 0.04931 0.22223 0.047 0.22188 0.04468 C 0.22171 0.04167 0.22119 0.03866 0.22084 0.03588 C 0.22032 0.01875 0.22102 0.01806 0.21893 0.00487 C 0.21893 0.00417 0.21859 0.00325 0.21841 0.00255 C 0.21824 0.00139 0.21824 0.00024 0.21772 -0.00069 C 0.21737 -0.00138 0.21668 -0.00115 0.21598 -0.00138 C 0.21199 -0.00671 0.21407 -0.00555 0.2106 -0.00694 C 0.21008 -0.00763 0.20956 -0.00833 0.20886 -0.00856 C 0.20105 -0.01134 0.19497 -0.01157 0.18681 -0.0125 C 0.17431 -0.01226 0.16181 -0.01157 0.14931 -0.0118 C 0.1415 -0.0118 0.11737 -0.01412 0.10817 -0.01481 L 0.09046 -0.01412 C 0.08213 -0.01388 0.07362 -0.01412 0.06546 -0.01342 C 0.05591 -0.0125 0.06372 -0.01203 0.05886 -0.01087 C 0.05591 -0.01041 0.05296 -0.00995 0.04984 -0.00949 L 0.04567 -0.00787 C 0.04515 -0.00763 0.04445 -0.0074 0.04393 -0.00694 C 0.04011 -0.00277 0.04549 -0.00578 0.04098 -0.00393 C 0.04063 -0.003 0.04011 -0.00231 0.03977 -0.00138 C 0.03924 -4.07407E-6 0.03942 0.00209 0.03855 0.00325 C 0.03629 0.00649 0.03734 0.00487 0.0356 0.00811 C 0.03386 0.01713 0.03629 0.00602 0.03386 0.01366 C 0.03265 0.01713 0.03386 0.01621 0.03265 0.01922 C 0.03195 0.02107 0.03074 0.02269 0.0297 0.02385 C 0.02918 0.02454 0.02848 0.025 0.02796 0.02547 C 0.02761 0.02639 0.02744 0.02709 0.02727 0.02801 C 0.02709 0.02917 0.02692 0.03056 0.02674 0.03195 C 0.0264 0.03311 0.02588 0.03403 0.02553 0.03496 C 0.02518 0.03612 0.02518 0.03727 0.02484 0.0382 C 0.02449 0.04005 0.02414 0.0419 0.02379 0.04375 C 0.02171 0.06945 0.02466 0.03496 0.02188 0.0588 C 0.02119 0.06621 0.02136 0.07292 0.02067 0.08033 C 0.02049 0.08288 0.01997 0.08565 0.01963 0.0882 C 0.0198 0.09121 0.01997 0.09399 0.02015 0.097 C 0.02084 0.10487 0.02067 0.10487 0.02067 0.10649 Z " pathEditMode="relative" ptsTypes="AAAAAAAAAAAAAAAAAAAAAAAAAAAAAAAAAAAAAAAAAAAAAAAAAAAAAAAAAAAAAAAAAAAAAAA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0.13333 L -0.1375 0.13333 C -0.13681 0.13611 -0.13507 0.1419 -0.13455 0.14514 C -0.13264 0.16018 -0.13542 0.14838 -0.13281 0.15856 C -0.13264 0.16875 -0.13247 0.1787 -0.13229 0.18866 C -0.13212 0.19143 -0.13212 0.19398 -0.1316 0.19676 C -0.13143 0.19768 -0.13091 0.19815 -0.13038 0.19907 C -0.12952 0.20578 -0.13056 0.20046 -0.12865 0.20625 C -0.12726 0.21065 -0.12917 0.20648 -0.12691 0.2118 C -0.12656 0.2125 -0.12622 0.21342 -0.1257 0.21412 C -0.12518 0.21458 -0.12448 0.21458 -0.12396 0.21481 C -0.12344 0.21574 -0.12292 0.21643 -0.12275 0.21736 C -0.1217 0.22014 -0.12188 0.22222 -0.12031 0.22453 C -0.11979 0.225 -0.1191 0.22546 -0.11858 0.22592 C -0.11823 0.22754 -0.11823 0.22916 -0.11788 0.23078 C -0.11771 0.23194 -0.11702 0.23287 -0.11667 0.23403 C -0.11632 0.23518 -0.11632 0.23657 -0.11615 0.23796 C -0.11528 0.24977 -0.1165 0.24236 -0.11441 0.24907 C -0.11406 0.24977 -0.11424 0.25092 -0.11372 0.25139 C -0.11337 0.25208 -0.1125 0.25185 -0.11198 0.25208 C -0.11129 0.25254 -0.11077 0.25347 -0.11025 0.2537 C -0.10313 0.25787 -0.08993 0.25741 -0.08577 0.25764 L -0.06077 0.25926 C -0.06007 0.25949 -0.05938 0.25949 -0.05886 0.26018 C -0.05851 0.26065 -0.05851 0.2618 -0.05834 0.2625 C -0.05799 0.26342 -0.05747 0.26412 -0.05712 0.26481 C -0.05695 0.26666 -0.05677 0.26852 -0.05643 0.27037 C -0.05625 0.27268 -0.05538 0.27453 -0.05538 0.27685 C -0.05521 0.28287 -0.05573 0.28889 -0.05591 0.29514 C -0.05591 0.29884 -0.05591 0.30254 -0.05591 0.30625 " pathEditMode="relative" ptsTypes="AAAAAAAAAAAAAAAAAAAAAAAAAAAAAA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0.00023 L -3.61111E-6 0.13565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3565 L 2.77778E-6 0.13565 C 0.00208 0.17222 0.00104 0.14884 0.00104 0.20625 " pathEditMode="relative" ptsTypes="AAA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1.94444E-6 0.00023 C 0.00087 0.00671 0.00191 0.01435 0.00174 0.02129 C 0.00174 0.03009 0.00122 0.03889 0.0007 0.04745 C 0.00052 0.05046 -1.94444E-6 0.05 -0.00173 0.05069 C -0.00191 0.05139 -0.00208 0.05231 -0.00243 0.05301 C -0.0026 0.05393 -0.0033 0.05463 -0.00347 0.05555 C -0.00434 0.0581 -0.00364 0.05879 -0.00538 0.06111 C -0.00677 0.06273 -0.00868 0.06389 -0.01007 0.06574 C -0.01076 0.06666 -0.01128 0.06736 -0.0118 0.06805 C -0.01302 0.06921 -0.01545 0.07129 -0.01545 0.07153 C -0.01701 0.07754 -0.01458 0.07037 -0.01788 0.07454 C -0.01823 0.075 -0.01805 0.07639 -0.0184 0.07685 C -0.01892 0.07754 -0.01962 0.07731 -0.02014 0.07778 C -0.02083 0.07801 -0.02153 0.07847 -0.02205 0.07916 C -0.02274 0.08009 -0.02309 0.08148 -0.02378 0.08241 C -0.0243 0.08287 -0.025 0.08287 -0.02552 0.08333 C -0.02986 0.08611 -0.02396 0.08426 -0.0316 0.08565 C -0.03229 0.08611 -0.03298 0.0868 -0.03385 0.08727 C -0.03507 0.08773 -0.03628 0.08773 -0.0375 0.08796 C -0.04097 0.08866 -0.04462 0.08912 -0.04826 0.08958 L -0.0816 0.08889 C -0.08611 0.08866 -0.09062 0.08796 -0.09514 0.08796 C -0.10694 0.08819 -0.11857 0.08912 -0.13038 0.08958 C -0.1309 0.08981 -0.1316 0.09004 -0.13212 0.09028 C -0.1342 0.09166 -0.13455 0.0919 -0.13628 0.09352 C -0.13646 0.09491 -0.13663 0.09629 -0.1368 0.09745 C -0.13715 0.09861 -0.13802 0.09954 -0.13802 0.10069 C -0.13819 0.11018 -0.13767 0.11967 -0.1375 0.12916 C -0.1375 0.13055 -0.1375 0.13194 -0.1375 0.13333 " pathEditMode="relative" rAng="0" ptsTypes="AAAAAAAAAAAAAAAAAAAAAAAAAAAAAA"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47 L -0.00122 -0.00047 C -0.00105 0.00185 -0.00035 0.00463 -0.00018 0.00694 C 0.00086 0.02199 0.00017 0.03264 -0.0007 0.04861 C -0.00087 0.05115 -0.00157 0.05208 -0.00243 0.05416 C -0.00261 0.05486 -0.00261 0.05578 -0.00278 0.05625 C -0.0033 0.05694 -0.004 0.05694 -0.00434 0.05717 C -0.00469 0.05764 -0.00469 0.05856 -0.00504 0.05926 C -0.00556 0.05995 -0.00608 0.06065 -0.0066 0.06111 C -0.00712 0.0618 -0.00747 0.06273 -0.00764 0.06342 C -0.00903 0.06852 -0.0073 0.06134 -0.00886 0.07037 C -0.00903 0.07199 -0.00938 0.07384 -0.0099 0.07546 C -0.01042 0.07754 -0.01146 0.08171 -0.01146 0.08194 C -0.0125 0.09676 -0.01146 0.07963 -0.0125 0.10208 C -0.01285 0.10833 -0.01355 0.11435 -0.01372 0.12037 C -0.01372 0.13634 -0.01372 0.15231 -0.01372 0.16852 " pathEditMode="relative" rAng="0" ptsTypes="AAAAAAAAAAAAAAAA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10649 L 0.02066 0.10649 C 0.02084 0.11204 0.02101 0.1176 0.02118 0.12315 C 0.02136 0.13264 0.02118 0.14213 0.0217 0.15163 C 0.02188 0.15348 0.02257 0.15487 0.02292 0.15649 C 0.02344 0.15903 0.02379 0.16389 0.02466 0.16598 C 0.025 0.16644 0.0283 0.16945 0.02882 0.16991 C 0.02917 0.1713 0.029 0.17269 0.02952 0.17385 C 0.03021 0.17593 0.03195 0.17663 0.03299 0.17778 C 0.03368 0.17871 0.0342 0.17963 0.0349 0.18033 C 0.03594 0.18102 0.03733 0.18102 0.03837 0.18195 C 0.03924 0.18241 0.03993 0.18288 0.0408 0.18357 C 0.04132 0.1838 0.04202 0.1838 0.04254 0.18426 C 0.04323 0.18473 0.04375 0.18542 0.04445 0.18588 C 0.04775 0.1926 0.04323 0.18473 0.0474 0.18913 C 0.05104 0.19306 0.04549 0.19028 0.05087 0.19213 C 0.05156 0.19306 0.05209 0.19399 0.05278 0.19468 C 0.05347 0.19514 0.05434 0.19584 0.05504 0.19607 C 0.05591 0.19653 0.0566 0.197 0.05747 0.197 C 0.06406 0.19746 0.07049 0.19746 0.07709 0.19769 C 0.08299 0.20163 0.07709 0.19815 0.09028 0.20024 C 0.09219 0.20047 0.0941 0.20139 0.09618 0.20163 C 0.09879 0.20209 0.10139 0.20232 0.10382 0.20255 C 0.13924 0.2051 0.11962 0.20301 0.13716 0.20487 C 0.13785 0.20533 0.13854 0.20579 0.13906 0.20649 C 0.13941 0.20718 0.13906 0.20834 0.13959 0.2088 C 0.14063 0.20973 0.14323 0.21042 0.14323 0.21042 C 0.14462 0.21621 0.14375 0.21389 0.14549 0.2176 C 0.14601 0.21945 0.14618 0.22084 0.1474 0.22246 C 0.14792 0.22292 0.14861 0.22338 0.14913 0.22385 C 0.14966 0.22778 0.14948 0.22778 0.15087 0.23102 C 0.15174 0.23264 0.1533 0.23588 0.1533 0.23588 C 0.154 0.23982 0.15452 0.24237 0.15504 0.247 C 0.15712 0.26459 0.15382 0.24399 0.15695 0.26528 C 0.15695 0.26598 0.15729 0.2669 0.15747 0.2676 C 0.15955 0.30764 0.15643 0.24514 0.1599 0.35186 C 0.16025 0.36389 0.16059 0.37616 0.16111 0.3882 C 0.16129 0.397 0.16233 0.40672 0.16285 0.41528 C 0.16302 0.42014 0.16302 0.42477 0.16337 0.42963 C 0.16372 0.43426 0.1658 0.45463 0.16632 0.46135 C 0.16667 0.46366 0.16684 0.46598 0.16702 0.46852 C 0.16736 0.47663 0.16788 0.48496 0.16823 0.49306 C 0.16841 0.5 0.16841 0.50695 0.16875 0.51366 C 0.1691 0.51852 0.16962 0.52315 0.16997 0.52801 C 0.16997 0.52987 0.17049 0.56135 0.17118 0.56922 C 0.17136 0.57176 0.17188 0.57408 0.1724 0.57639 C 0.17257 0.57778 0.1724 0.57917 0.17292 0.58033 C 0.17344 0.58172 0.1757 0.58241 0.17656 0.58288 C 0.17795 0.58334 0.17934 0.5838 0.18073 0.5845 C 0.18125 0.58473 0.18195 0.58496 0.18247 0.58519 C 0.18924 0.58797 0.18438 0.58565 0.18837 0.5875 C 0.18837 0.5875 0.21198 0.59561 0.2158 0.58357 C 0.21806 0.57639 0.21459 0.58403 0.21754 0.57801 C 0.21771 0.57709 0.21841 0.57362 0.21875 0.57246 C 0.2191 0.57153 0.21962 0.57084 0.21997 0.57014 C 0.22118 0.56343 0.21962 0.56991 0.2217 0.56459 C 0.22413 0.55788 0.22014 0.56667 0.22361 0.55973 C 0.22379 0.55834 0.22413 0.5551 0.22466 0.55348 C 0.225 0.55255 0.22552 0.55186 0.22587 0.55093 C 0.22622 0.55024 0.22639 0.54954 0.22656 0.54862 C 0.22691 0.54653 0.22743 0.54445 0.22778 0.54237 C 0.2283 0.53774 0.22952 0.52871 0.22952 0.52871 C 0.22865 0.46459 0.22865 0.50024 0.22952 0.45186 C 0.22969 0.44422 0.22882 0.42269 0.23073 0.40973 C 0.23108 0.40741 0.23143 0.40487 0.23195 0.40255 C 0.2316 0.3963 0.23143 0.38588 0.23073 0.37871 C 0.22795 0.35394 0.23056 0.38403 0.22882 0.36297 C 0.22865 0.32176 0.22882 0.28079 0.2283 0.23982 C 0.22813 0.22801 0.22587 0.21667 0.22535 0.20487 C 0.22483 0.19538 0.22466 0.18588 0.22413 0.17639 C 0.22379 0.17153 0.22327 0.16667 0.22292 0.16204 C 0.22275 0.15926 0.22257 0.15672 0.2224 0.15417 C 0.22222 0.14167 0.22205 0.12917 0.2217 0.11667 C 0.22153 0.1088 0.22066 0.10093 0.22049 0.09306 C 0.22014 0.07176 0.22049 0.0507 0.21997 0.0294 C 0.21979 0.02362 0.21927 0.01783 0.21875 0.01204 C 0.21858 0.0095 0.21858 0.00718 0.21823 0.00487 C 0.21806 0.00394 0.21736 0.00325 0.21702 0.00255 C 0.21667 0.00163 0.21684 0.0007 0.21632 -4.07407E-6 C 0.21528 -0.00138 0.21216 -0.0037 0.21042 -0.00462 C 0.2099 -0.00509 0.2092 -0.00532 0.20868 -0.00555 C 0.19531 -0.00856 0.20434 -0.00578 0.19792 -0.00787 C 0.19497 -0.01064 0.19705 -0.00925 0.19202 -0.01018 C 0.18959 -0.01087 0.18733 -0.01157 0.1849 -0.0118 C 0.18108 -0.01226 0.17726 -0.0125 0.17361 -0.01273 L 0.14618 -0.01412 L 0.11528 -0.01342 C 0.11268 -0.01342 0.11007 -0.01296 0.10747 -0.01273 C 0.08646 -0.01087 0.08854 -0.01111 0.06945 -0.01018 C 0.06858 -0.00995 0.06198 -0.00694 0.0592 -0.00625 C 0.05816 -0.00601 0.05695 -0.00578 0.05573 -0.00555 C 0.05209 -0.00231 0.05591 -0.00509 0.04966 -0.003 C 0.04879 -0.00277 0.04775 -0.00208 0.0467 -0.00162 C 0.04601 -0.00115 0.04514 -0.00092 0.04445 -0.00069 C 0.03872 0.00695 0.04549 -0.00277 0.04202 0.00394 C 0.0415 0.00487 0.0408 0.00556 0.04028 0.00649 C 0.03993 0.00718 0.03993 0.00811 0.03959 0.0088 C 0.03924 0.0095 0.03837 0.00973 0.03785 0.01042 C 0.03733 0.01112 0.03698 0.01204 0.03663 0.01274 C 0.03646 0.01343 0.03577 0.01899 0.03542 0.01991 C 0.03525 0.02084 0.03472 0.02153 0.0342 0.02223 C 0.03281 0.02778 0.03472 0.02107 0.03247 0.02778 C 0.03229 0.02871 0.03212 0.0294 0.03195 0.03033 C 0.03143 0.03149 0.03108 0.03288 0.03073 0.03426 C 0.02882 0.04237 0.0316 0.03357 0.02952 0.04375 C 0.02934 0.04491 0.02865 0.04584 0.0283 0.047 C 0.02709 0.05649 0.02865 0.04746 0.02656 0.05487 C 0.02622 0.05579 0.02622 0.05695 0.02587 0.05811 C 0.0257 0.0588 0.025 0.0595 0.02466 0.06042 C 0.02431 0.06158 0.02379 0.06482 0.02361 0.06598 C 0.02309 0.06783 0.02275 0.06968 0.0224 0.07153 C 0.02136 0.08959 0.02084 0.1007 0.02066 0.10649 Z " pathEditMode="relative" ptsTypes="AAAAAAAAAAAAAAAAAAAAAAAAAAAAAAAAAAAAAAAAAAAAAAAAAAAAAAAAAAAAAAAAAAAAAAAAAAAAAAAAAAAAAAAAAAAAAAAAAAAAAAAAAAAAAAAA">
                                      <p:cBhvr>
                                        <p:cTn id="75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20625 L 0.00104 0.20625 C 0.00052 0.20857 -0.00052 0.21088 -0.0007 0.2132 C -0.00087 0.21505 -0.00035 0.2169 -2.77778E-7 0.21875 C 0.00017 0.22037 0.00087 0.22199 0.00104 0.22361 L 0.00225 0.22986 C 0.00208 0.24236 0.00173 0.25486 0.00173 0.26713 C 0.00173 0.2963 0.00295 0.32547 0.00416 0.3544 C 0.00382 0.35602 0.00364 0.35764 0.00347 0.35926 C 0.0033 0.36273 0.0033 0.36621 0.00295 0.36945 C 0.00278 0.37084 0.00208 0.37223 0.00173 0.37361 C 0.00156 0.37662 0.00139 0.37986 0.00104 0.38311 C 0.00104 0.3838 0.00087 0.38473 0.00052 0.38542 C -0.00052 0.38681 -0.00174 0.3882 -0.00313 0.38866 L -0.00608 0.38936 C -0.0066 0.38982 -0.00712 0.39051 -0.00781 0.39098 C -0.00972 0.3919 -0.01059 0.39167 -0.0125 0.39167 " pathEditMode="relative" ptsTypes="AAAAAAAAAAAAAAAAA">
                                      <p:cBhvr>
                                        <p:cTn id="7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3565 L -3.61111E-6 0.13588 C 0.00209 0.17222 0.00105 0.14884 0.00105 0.20625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5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3.61111E-6 0.00023 L -3.61111E-6 0.13565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30625 L -0.0559 0.30648 C -0.05434 0.32523 -0.05677 0.29606 -0.05416 0.33449 C -0.05416 0.33657 -0.05416 0.33819 -0.05382 0.34028 C -0.05295 0.34213 -0.04896 0.34236 -0.04826 0.34236 C -0.04791 0.34329 -0.04757 0.34421 -0.04705 0.34491 C -0.04653 0.34537 -0.046 0.34583 -0.04531 0.34629 C -0.0408 0.3493 -0.0368 0.34884 -0.0316 0.34954 L -0.02743 0.35046 C -0.02691 0.35092 -0.02621 0.35139 -0.02569 0.35208 C -0.02517 0.35254 -0.0243 0.35208 -0.02378 0.35301 C -0.02344 0.35347 -0.02361 0.35463 -0.02326 0.35509 C -0.02291 0.35602 -0.02239 0.35671 -0.02205 0.35764 C -0.02187 0.35856 -0.0217 0.35926 -0.02153 0.35972 C -0.02118 0.36111 -0.02118 0.36227 -0.02083 0.36319 C -0.02066 0.36389 -0.01996 0.36481 -0.01962 0.36528 C -0.01944 0.36643 -0.01944 0.36736 -0.0191 0.36782 C -0.01857 0.36852 -0.01788 0.36898 -0.01736 0.36944 C -0.01701 0.37037 -0.01649 0.37083 -0.01614 0.37199 C -0.01562 0.37291 -0.01528 0.37616 -0.01493 0.37754 C -0.01458 0.3787 -0.01337 0.38333 -0.01319 0.38518 C -0.01302 0.3868 -0.01198 0.38842 -0.01198 0.39028 " pathEditMode="relative" rAng="0" ptsTypes="AAAAAAAAAAAAAAAAAAAAAA">
                                      <p:cBhvr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419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0.13333 L -0.1375 0.13356 C -0.1368 0.13611 -0.13507 0.1419 -0.13455 0.14514 C -0.13264 0.16018 -0.13541 0.14838 -0.13281 0.15856 C -0.13264 0.16875 -0.13246 0.1787 -0.13229 0.18866 C -0.13212 0.19143 -0.13212 0.19398 -0.1316 0.19676 C -0.13142 0.19768 -0.1309 0.19815 -0.13038 0.19907 C -0.12951 0.20579 -0.13055 0.20046 -0.12864 0.20625 C -0.12725 0.21065 -0.12916 0.20648 -0.12691 0.2118 C -0.12656 0.2125 -0.12621 0.21342 -0.12569 0.21412 C -0.12517 0.21458 -0.12448 0.21458 -0.12396 0.21481 C -0.12344 0.21574 -0.12291 0.21643 -0.12274 0.21736 C -0.1217 0.22014 -0.12187 0.22222 -0.12031 0.22454 C -0.11979 0.225 -0.1191 0.22546 -0.11857 0.22592 C -0.11823 0.22754 -0.11823 0.22916 -0.11788 0.23079 C -0.11771 0.23194 -0.11701 0.23287 -0.11666 0.23403 C -0.11632 0.23518 -0.11632 0.23657 -0.11614 0.23796 C -0.11528 0.24977 -0.11649 0.24236 -0.11441 0.24907 C -0.11406 0.24977 -0.11423 0.25092 -0.11371 0.25139 C -0.11337 0.25208 -0.1125 0.25185 -0.11198 0.25208 C -0.11128 0.25254 -0.11076 0.25347 -0.11024 0.2537 C -0.10312 0.25787 -0.08993 0.25741 -0.08576 0.25764 L -0.06076 0.25926 C -0.06007 0.25949 -0.05937 0.25949 -0.05885 0.26018 C -0.0585 0.26065 -0.0585 0.2618 -0.05833 0.2625 C -0.05798 0.26342 -0.05746 0.26412 -0.05712 0.26481 C -0.05694 0.26666 -0.05677 0.26852 -0.05642 0.27037 C -0.05625 0.27268 -0.05538 0.27454 -0.05538 0.27685 C -0.05521 0.28287 -0.05573 0.28889 -0.0559 0.29514 C -0.0559 0.29884 -0.0559 0.30254 -0.0559 0.30625 " pathEditMode="relative" rAng="0" ptsTypes="AAAAAAAAAAAAAAAAAAAAAAAAAAAAAA">
                                      <p:cBhvr>
                                        <p:cTn id="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863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1.94444E-6 0.00023 C 0.00087 0.00671 0.00191 0.01435 0.00174 0.02129 C 0.00174 0.03009 0.00122 0.03889 0.0007 0.04745 C 0.00052 0.05046 -1.94444E-6 0.05 -0.00173 0.05069 C -0.00191 0.05139 -0.00208 0.05231 -0.00243 0.05301 C -0.0026 0.05393 -0.0033 0.05463 -0.00347 0.05555 C -0.00434 0.0581 -0.00364 0.05879 -0.00538 0.06111 C -0.00677 0.06273 -0.00868 0.06389 -0.01007 0.06574 C -0.01076 0.06666 -0.01128 0.06736 -0.0118 0.06805 C -0.01302 0.06921 -0.01545 0.07129 -0.01545 0.07153 C -0.01701 0.07754 -0.01458 0.07037 -0.01788 0.07453 C -0.01823 0.075 -0.01805 0.07639 -0.0184 0.07685 C -0.01892 0.07754 -0.01962 0.07731 -0.02014 0.07778 C -0.02083 0.07801 -0.02153 0.07847 -0.02205 0.07916 C -0.02274 0.08009 -0.02309 0.08148 -0.02378 0.08241 C -0.0243 0.08287 -0.025 0.08287 -0.02552 0.08333 C -0.02986 0.08611 -0.02396 0.08426 -0.0316 0.08565 C -0.03229 0.08611 -0.03298 0.0868 -0.03385 0.08727 C -0.03507 0.08773 -0.03628 0.08773 -0.0375 0.08796 C -0.04097 0.08866 -0.04462 0.08912 -0.04826 0.08958 L -0.0816 0.08889 C -0.08611 0.08866 -0.09062 0.08796 -0.09514 0.08796 C -0.10694 0.08819 -0.11857 0.08912 -0.13038 0.08958 C -0.1309 0.08981 -0.1316 0.09004 -0.13212 0.09028 C -0.1342 0.09166 -0.13455 0.0919 -0.13628 0.09352 C -0.13646 0.09491 -0.13663 0.09629 -0.1368 0.09745 C -0.13715 0.09861 -0.13802 0.09953 -0.13802 0.10069 C -0.13819 0.11018 -0.13767 0.11967 -0.1375 0.12916 C -0.1375 0.13055 -0.1375 0.13194 -0.1375 0.13333 " pathEditMode="relative" rAng="0" ptsTypes="AAAAAAAAAAAAAAAAAAAAAAAAAAAA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94444E-6 -1.48148E-6 C -0.00156 0.01736 -0.00052 -0.00116 -0.00139 0.03195 C -0.00173 0.0419 -0.00243 0.05185 -0.00278 0.06158 C -0.0033 0.07153 -0.00243 0.06852 -0.00434 0.07408 C -0.00469 0.0757 -0.00486 0.07685 -0.00503 0.07824 C -0.00521 0.08056 -0.00521 0.0831 -0.00555 0.08542 C -0.00607 0.08727 -0.0066 0.08912 -0.00694 0.09097 C -0.00816 0.09931 -0.0066 0.09375 -0.0085 0.09977 C -0.00868 0.10116 -0.00903 0.10278 -0.0092 0.1044 C -0.00989 0.11019 -0.01111 0.12199 -0.01111 0.12222 C -0.01198 0.14514 -0.01319 0.13658 -0.01319 0.16019 " pathEditMode="relative" rAng="0" ptsTypes="AAAAAAAAAAAA">
                                      <p:cBhvr>
                                        <p:cTn id="10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800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16852 L -0.01372 0.16852 C -0.01372 0.16991 -0.01354 0.17153 -0.01337 0.17292 C -0.01285 0.18773 -0.01493 0.18264 -0.01215 0.1882 C -0.01233 0.19028 -0.0125 0.1926 -0.01267 0.19468 C -0.01267 0.19514 -0.01302 0.1963 -0.01302 0.1963 " pathEditMode="relative" ptsTypes="AAAAAA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FF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0" grpId="5" animBg="1"/>
      <p:bldP spid="60" grpId="6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3" grpId="0" animBg="1"/>
      <p:bldP spid="63" grpId="1" animBg="1"/>
      <p:bldP spid="64" grpId="0" animBg="1"/>
      <p:bldP spid="64" grpId="1" animBg="1"/>
      <p:bldP spid="64" grpId="2" animBg="1"/>
      <p:bldP spid="64" grpId="3" animBg="1"/>
      <p:bldP spid="66" grpId="0" animBg="1"/>
      <p:bldP spid="66" grpId="1" animBg="1"/>
      <p:bldP spid="66" grpId="2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11000" t="47004" r="42520" b="26026"/>
          <a:stretch/>
        </p:blipFill>
        <p:spPr>
          <a:xfrm>
            <a:off x="4503511" y="2897051"/>
            <a:ext cx="4297680" cy="1402754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3" idx="2"/>
            <a:endCxn id="54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4" idx="2"/>
            <a:endCxn id="59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76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7" name="Straight Arrow Connector 66"/>
          <p:cNvCxnSpPr>
            <a:endCxn id="64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5" idx="4"/>
            <a:endCxn id="66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73" name="Elbow Connector 72"/>
          <p:cNvCxnSpPr>
            <a:stCxn id="75" idx="2"/>
            <a:endCxn id="50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6" idx="2"/>
            <a:endCxn id="50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768814" y="3343688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114109" y="3227025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7" name="Straight Arrow Connector 86"/>
          <p:cNvCxnSpPr>
            <a:endCxn id="86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10017" y="4512582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755312" y="4395919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39</a:t>
            </a:fld>
            <a:endParaRPr lang="hr-HR"/>
          </a:p>
        </p:txBody>
      </p:sp>
      <p:cxnSp>
        <p:nvCxnSpPr>
          <p:cNvPr id="53" name="Straight Arrow Connector 52"/>
          <p:cNvCxnSpPr>
            <a:endCxn id="136" idx="0"/>
          </p:cNvCxnSpPr>
          <p:nvPr/>
        </p:nvCxnSpPr>
        <p:spPr>
          <a:xfrm flipH="1">
            <a:off x="1619672" y="2996952"/>
            <a:ext cx="969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5310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1155164" y="488385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1835696" y="488374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115616" y="4437112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36" idx="1"/>
          </p:cNvCxnSpPr>
          <p:nvPr/>
        </p:nvCxnSpPr>
        <p:spPr>
          <a:xfrm rot="16200000" flipH="1">
            <a:off x="-346598" y="3214471"/>
            <a:ext cx="2401649" cy="5227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1818154" y="2275037"/>
            <a:ext cx="89550" cy="60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339228" y="2275038"/>
            <a:ext cx="97138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1253486" y="2175940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535820" y="217375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1818154" y="2173758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01396" y="2183596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01396" y="4539801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535820" y="2961337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528232" y="4585245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j-lt"/>
              </a:rPr>
              <a:t>Huang </a:t>
            </a:r>
            <a:r>
              <a:rPr lang="en-US" sz="1600" dirty="0">
                <a:latin typeface="+mj-lt"/>
              </a:rPr>
              <a:t>et al. </a:t>
            </a:r>
            <a:r>
              <a:rPr lang="en-US" sz="1600" dirty="0" smtClean="0">
                <a:latin typeface="+mj-lt"/>
              </a:rPr>
              <a:t>Elastic CGRAs. FPGA ‘13.</a:t>
            </a:r>
            <a:endParaRPr lang="hr-HR" sz="1600" dirty="0" smtClean="0">
              <a:latin typeface="+mj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latin typeface="+mj-lt"/>
              </a:rPr>
              <a:t>Sending multiple values to the next BB</a:t>
            </a:r>
            <a:endParaRPr lang="hr-HR" dirty="0" smtClean="0">
              <a:latin typeface="+mj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1897087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2818" y="1892238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3037" y="189708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1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309 0.114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5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0087 0.1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3072 0.11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671 L 1.38889E-6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0018 0.23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1337 0.006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5069 0.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65" grpId="0" animBg="1"/>
      <p:bldP spid="165" grpId="1" animBg="1"/>
      <p:bldP spid="165" grpId="2" animBg="1"/>
      <p:bldP spid="165" grpId="3" animBg="1"/>
      <p:bldP spid="171" grpId="0" animBg="1"/>
      <p:bldP spid="1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-22860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T</a:t>
            </a:r>
            <a:r>
              <a:rPr lang="hr-HR" sz="3600" dirty="0" smtClean="0"/>
              <a:t>he Limitations of Static Scheduling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6176" y="3861048"/>
            <a:ext cx="1889956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969247"/>
            <a:ext cx="4139952" cy="9674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60032" y="984176"/>
            <a:ext cx="3826768" cy="921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x[0]=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5 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hist[5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 hist[5];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x[1]=4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x[2]=4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76256" y="1340768"/>
            <a:ext cx="806996" cy="23084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7135738" y="1528154"/>
            <a:ext cx="648072" cy="4320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RAW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40</a:t>
            </a:fld>
            <a:endParaRPr lang="hr-HR"/>
          </a:p>
        </p:txBody>
      </p:sp>
      <p:cxnSp>
        <p:nvCxnSpPr>
          <p:cNvPr id="53" name="Straight Arrow Connector 52"/>
          <p:cNvCxnSpPr>
            <a:endCxn id="136" idx="0"/>
          </p:cNvCxnSpPr>
          <p:nvPr/>
        </p:nvCxnSpPr>
        <p:spPr>
          <a:xfrm flipH="1">
            <a:off x="1619672" y="2996952"/>
            <a:ext cx="969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5310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1155164" y="488385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1835696" y="488374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115616" y="4437112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36" idx="1"/>
          </p:cNvCxnSpPr>
          <p:nvPr/>
        </p:nvCxnSpPr>
        <p:spPr>
          <a:xfrm rot="16200000" flipH="1">
            <a:off x="-346598" y="3214471"/>
            <a:ext cx="2401649" cy="5227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1818154" y="2275037"/>
            <a:ext cx="89550" cy="60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339228" y="2275038"/>
            <a:ext cx="97138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j-lt"/>
              </a:rPr>
              <a:t>Huang </a:t>
            </a:r>
            <a:r>
              <a:rPr lang="en-US" sz="1600" dirty="0">
                <a:latin typeface="+mj-lt"/>
              </a:rPr>
              <a:t>et al. </a:t>
            </a:r>
            <a:r>
              <a:rPr lang="en-US" sz="1600" dirty="0" smtClean="0">
                <a:latin typeface="+mj-lt"/>
              </a:rPr>
              <a:t>Elastic CGRAs. FPGA ‘13.</a:t>
            </a:r>
            <a:endParaRPr lang="hr-HR" sz="1600" dirty="0" smtClean="0">
              <a:latin typeface="+mj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latin typeface="+mj-lt"/>
              </a:rPr>
              <a:t>Sending multiple values to the next BB</a:t>
            </a:r>
            <a:endParaRPr lang="hr-HR" dirty="0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08520" y="5611431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b="1" dirty="0" smtClean="0">
                <a:latin typeface="+mj-lt"/>
              </a:rPr>
              <a:t>Pipelining only with modulo scheduling</a:t>
            </a:r>
            <a:endParaRPr lang="hr-HR" sz="2200" b="1" dirty="0">
              <a:latin typeface="+mj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52818" y="1892238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3037" y="189708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1897087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8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41</a:t>
            </a:fld>
            <a:endParaRPr lang="hr-HR"/>
          </a:p>
        </p:txBody>
      </p:sp>
      <p:cxnSp>
        <p:nvCxnSpPr>
          <p:cNvPr id="53" name="Straight Arrow Connector 52"/>
          <p:cNvCxnSpPr>
            <a:endCxn id="136" idx="0"/>
          </p:cNvCxnSpPr>
          <p:nvPr/>
        </p:nvCxnSpPr>
        <p:spPr>
          <a:xfrm flipH="1">
            <a:off x="1619672" y="2996952"/>
            <a:ext cx="969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5310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>
            <a:endCxn id="64" idx="0"/>
          </p:cNvCxnSpPr>
          <p:nvPr/>
        </p:nvCxnSpPr>
        <p:spPr>
          <a:xfrm>
            <a:off x="4138753" y="2273447"/>
            <a:ext cx="1199" cy="60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635896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9" name="Straight Arrow Connector 68"/>
          <p:cNvCxnSpPr>
            <a:endCxn id="72" idx="0"/>
          </p:cNvCxnSpPr>
          <p:nvPr/>
        </p:nvCxnSpPr>
        <p:spPr>
          <a:xfrm>
            <a:off x="5073657" y="2273447"/>
            <a:ext cx="2399" cy="220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611548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292080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72000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3" name="Straight Arrow Connector 122"/>
          <p:cNvCxnSpPr>
            <a:endCxn id="126" idx="0"/>
          </p:cNvCxnSpPr>
          <p:nvPr/>
        </p:nvCxnSpPr>
        <p:spPr>
          <a:xfrm>
            <a:off x="6588224" y="2281085"/>
            <a:ext cx="0" cy="220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123716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804248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6084168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8" name="Straight Arrow Connector 127"/>
          <p:cNvCxnSpPr>
            <a:endCxn id="131" idx="0"/>
          </p:cNvCxnSpPr>
          <p:nvPr/>
        </p:nvCxnSpPr>
        <p:spPr>
          <a:xfrm>
            <a:off x="8100392" y="2281085"/>
            <a:ext cx="0" cy="220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7635884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8316416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7596336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1155164" y="488385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1835696" y="488374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1115616" y="4437112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72" idx="1"/>
          </p:cNvCxnSpPr>
          <p:nvPr/>
        </p:nvCxnSpPr>
        <p:spPr>
          <a:xfrm rot="16200000" flipH="1">
            <a:off x="3511934" y="3661203"/>
            <a:ext cx="1364051" cy="7560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endCxn id="126" idx="1"/>
          </p:cNvCxnSpPr>
          <p:nvPr/>
        </p:nvCxnSpPr>
        <p:spPr>
          <a:xfrm rot="16200000" flipH="1">
            <a:off x="5599140" y="4236242"/>
            <a:ext cx="682024" cy="2880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6922706" y="4047638"/>
            <a:ext cx="1059229" cy="288032"/>
          </a:xfrm>
          <a:prstGeom prst="bentConnector3">
            <a:avLst>
              <a:gd name="adj1" fmla="val 1010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4" idx="2"/>
          </p:cNvCxnSpPr>
          <p:nvPr/>
        </p:nvCxnSpPr>
        <p:spPr>
          <a:xfrm rot="16200000" flipH="1">
            <a:off x="4627032" y="2870139"/>
            <a:ext cx="682025" cy="16561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499992" y="3357217"/>
            <a:ext cx="2808314" cy="304823"/>
          </a:xfrm>
          <a:prstGeom prst="bentConnector3">
            <a:avLst>
              <a:gd name="adj1" fmla="val -7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36" idx="1"/>
          </p:cNvCxnSpPr>
          <p:nvPr/>
        </p:nvCxnSpPr>
        <p:spPr>
          <a:xfrm rot="16200000" flipH="1">
            <a:off x="-346598" y="3214471"/>
            <a:ext cx="2401649" cy="5227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047313" y="2182006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47313" y="3143828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047313" y="3143828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47313" y="3143829"/>
            <a:ext cx="182880" cy="182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82217" y="215649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500266" y="215649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008952" y="2156494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61499" y="4609743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96783" y="4629829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008952" y="4585631"/>
            <a:ext cx="182880" cy="182880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-108520" y="5611431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b="1" dirty="0" smtClean="0">
                <a:latin typeface="+mj-lt"/>
              </a:rPr>
              <a:t>Pipelining only with modulo scheduling</a:t>
            </a:r>
            <a:endParaRPr lang="hr-HR" sz="2200" b="1" dirty="0">
              <a:latin typeface="+mj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latin typeface="+mj-lt"/>
              </a:rPr>
              <a:t>Sending multiple values to the next BB</a:t>
            </a:r>
            <a:endParaRPr lang="hr-HR" dirty="0" smtClean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06803" y="1809110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21369" y="181159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33538" y="1810400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52818" y="1892238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53037" y="189708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1600" y="1897087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818154" y="2275037"/>
            <a:ext cx="89550" cy="60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39228" y="2275038"/>
            <a:ext cx="97138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64867" y="1907074"/>
            <a:ext cx="2681101" cy="4449276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14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00226 0.357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3.7037E-7 L 8.33333E-6 3.7037E-7 C -0.00277 0.00139 -0.0059 0.00231 -0.00867 0.00417 C -0.01093 0.00579 -0.01267 0.0088 -0.0151 0.00995 C -0.01718 0.01088 -0.01961 0.01111 -0.02152 0.01273 L -0.02795 0.01852 L -0.03124 0.0213 L -0.03437 0.03426 L -0.03541 0.03866 C -0.03506 0.04444 -0.03489 0.05 -0.03437 0.05579 C -0.0342 0.05833 -0.0335 0.06065 -0.03333 0.06296 C -0.03281 0.06875 -0.03263 0.07454 -0.03229 0.08009 C -0.03194 0.11898 -0.03194 0.15764 -0.03124 0.1963 C -0.03107 0.2044 -0.02916 0.20255 -0.02361 0.20486 L -0.01718 0.20787 C -0.01527 0.20856 -0.01163 0.21042 -0.00972 0.21065 C -0.00399 0.21134 0.00174 0.21157 0.00747 0.21204 C 0.01181 0.2125 0.01615 0.21296 0.02049 0.21342 C 0.03629 0.21574 0.02049 0.21597 0.0474 0.21643 C 0.06494 0.21667 0.08247 0.21643 0.10018 0.21643 " pathEditMode="relative" ptsTypes="AAAAAAAAAAAAAAAAAAAA">
                                      <p:cBhvr>
                                        <p:cTn id="23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4479 0.106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1.11111E-6 C 0.00035 0.01574 0.0007 0.03148 0.00104 0.04722 C 0.00139 0.06018 -0.01198 0.10995 0.00747 0.11157 C 0.01719 0.1125 0.02691 0.11273 0.03663 0.11319 L 0.09028 0.11458 L 0.16563 0.11319 C 0.16667 0.11296 0.16771 0.11157 0.16875 0.11157 C 0.17309 0.11157 0.17743 0.11273 0.18177 0.11319 C 0.19705 0.14375 0.18038 0.10879 0.1849 0.21065 C 0.18507 0.21227 0.18698 0.21273 0.1882 0.21342 C 0.19028 0.21458 0.19462 0.21643 0.19462 0.21643 L 0.22049 0.21481 L 0.26893 0.21342 " pathEditMode="relative" ptsTypes="AAAAAAAAAAAAAA">
                                      <p:cBhvr>
                                        <p:cTn id="43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7.40741E-7 C 0.00278 0.00185 0.00538 0.00486 0.00851 0.00555 C 0.03837 0.0125 0.02378 0.00046 0.03437 0.00995 C 0.03507 0.01134 0.03594 0.01273 0.03646 0.01412 C 0.03733 0.0169 0.03854 0.02292 0.03854 0.02292 C 0.03889 0.03194 0.03906 0.04097 0.03976 0.05 C 0.03993 0.05417 0.0408 0.05555 0.04392 0.05579 C 0.0533 0.05671 0.06267 0.05671 0.07187 0.05718 C 0.10833 0.06319 0.06788 0.05694 0.16111 0.06018 C 0.16302 0.06018 0.16476 0.06111 0.16649 0.06157 C 0.16944 0.06204 0.17222 0.0625 0.17517 0.06296 L 0.24184 0.06157 C 0.24618 0.06134 0.25035 0.06042 0.25469 0.06018 L 0.26979 0.05856 C 0.29219 0.0537 0.2783 0.05555 0.31163 0.05718 C 0.31562 0.05787 0.32153 0.05856 0.32569 0.06018 C 0.32778 0.06088 0.33003 0.06204 0.33212 0.06296 L 0.33524 0.06435 C 0.33646 0.06481 0.33767 0.06505 0.33854 0.06574 L 0.34184 0.06875 C 0.34219 0.07014 0.34236 0.07153 0.34288 0.07292 C 0.3434 0.07454 0.34462 0.07569 0.34496 0.07731 C 0.34583 0.08148 0.34566 0.08588 0.34601 0.09028 C 0.34635 0.09398 0.34687 0.09792 0.34722 0.10162 C 0.34757 0.11736 0.34826 0.1331 0.34826 0.14884 C 0.34826 0.1912 0.33854 0.11991 0.34826 0.21481 C 0.34844 0.2169 0.35104 0.21574 0.3526 0.21643 L 0.38368 0.21481 L 0.43108 0.21343 C 0.43212 0.21343 0.43316 0.21273 0.4342 0.21204 C 0.43455 0.2118 0.43351 0.21204 0.43316 0.21204 " pathEditMode="relative" ptsTypes="AAAAAAAAAAAAAAAAAAAAAAAAAAAAAAAA">
                                      <p:cBhvr>
                                        <p:cTn id="45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35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70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0191 0.354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0448 0.106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534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4479 0.106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4" grpId="0" animBg="1"/>
      <p:bldP spid="54" grpId="1" animBg="1"/>
      <p:bldP spid="54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42</a:t>
            </a:fld>
            <a:endParaRPr lang="hr-HR"/>
          </a:p>
        </p:txBody>
      </p:sp>
      <p:cxnSp>
        <p:nvCxnSpPr>
          <p:cNvPr id="60" name="Straight Arrow Connector 59"/>
          <p:cNvCxnSpPr>
            <a:endCxn id="64" idx="0"/>
          </p:cNvCxnSpPr>
          <p:nvPr/>
        </p:nvCxnSpPr>
        <p:spPr>
          <a:xfrm>
            <a:off x="4138753" y="2273447"/>
            <a:ext cx="1199" cy="60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635896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9" name="Straight Arrow Connector 68"/>
          <p:cNvCxnSpPr>
            <a:endCxn id="72" idx="0"/>
          </p:cNvCxnSpPr>
          <p:nvPr/>
        </p:nvCxnSpPr>
        <p:spPr>
          <a:xfrm>
            <a:off x="5073657" y="2273447"/>
            <a:ext cx="2399" cy="220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611548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292080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72000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3" name="Straight Arrow Connector 122"/>
          <p:cNvCxnSpPr>
            <a:endCxn id="126" idx="0"/>
          </p:cNvCxnSpPr>
          <p:nvPr/>
        </p:nvCxnSpPr>
        <p:spPr>
          <a:xfrm>
            <a:off x="6588224" y="2281085"/>
            <a:ext cx="0" cy="220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123716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804248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6084168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8" name="Straight Arrow Connector 127"/>
          <p:cNvCxnSpPr>
            <a:endCxn id="131" idx="0"/>
          </p:cNvCxnSpPr>
          <p:nvPr/>
        </p:nvCxnSpPr>
        <p:spPr>
          <a:xfrm>
            <a:off x="8100392" y="2281085"/>
            <a:ext cx="0" cy="220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7635884" y="4928443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8316416" y="4928331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7596336" y="4481696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Elbow Connector 8"/>
          <p:cNvCxnSpPr>
            <a:endCxn id="72" idx="1"/>
          </p:cNvCxnSpPr>
          <p:nvPr/>
        </p:nvCxnSpPr>
        <p:spPr>
          <a:xfrm rot="16200000" flipH="1">
            <a:off x="3511934" y="3661203"/>
            <a:ext cx="1364051" cy="7560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endCxn id="126" idx="1"/>
          </p:cNvCxnSpPr>
          <p:nvPr/>
        </p:nvCxnSpPr>
        <p:spPr>
          <a:xfrm rot="16200000" flipH="1">
            <a:off x="5599140" y="4236242"/>
            <a:ext cx="682024" cy="2880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6922706" y="4047638"/>
            <a:ext cx="1059229" cy="288032"/>
          </a:xfrm>
          <a:prstGeom prst="bentConnector3">
            <a:avLst>
              <a:gd name="adj1" fmla="val 1010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4" idx="2"/>
          </p:cNvCxnSpPr>
          <p:nvPr/>
        </p:nvCxnSpPr>
        <p:spPr>
          <a:xfrm rot="16200000" flipH="1">
            <a:off x="4627032" y="2870139"/>
            <a:ext cx="682025" cy="16561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499992" y="3357217"/>
            <a:ext cx="2808314" cy="304823"/>
          </a:xfrm>
          <a:prstGeom prst="bentConnector3">
            <a:avLst>
              <a:gd name="adj1" fmla="val -7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499993" y="5636567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b="1" dirty="0" smtClean="0">
                <a:latin typeface="+mj-lt"/>
              </a:rPr>
              <a:t>Pipelining without modulo scheduling</a:t>
            </a:r>
            <a:endParaRPr lang="hr-HR" sz="2200" b="1" dirty="0">
              <a:latin typeface="+mj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251520" y="1052736"/>
            <a:ext cx="882047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latin typeface="+mj-lt"/>
              </a:rPr>
              <a:t>Sending multiple values to the next BB</a:t>
            </a:r>
            <a:endParaRPr lang="hr-HR" dirty="0" smtClean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06803" y="1809110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1369" y="181159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33538" y="1810400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4867" y="1484784"/>
            <a:ext cx="2681101" cy="4871566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78" idx="0"/>
          </p:cNvCxnSpPr>
          <p:nvPr/>
        </p:nvCxnSpPr>
        <p:spPr>
          <a:xfrm flipH="1">
            <a:off x="1619672" y="2996952"/>
            <a:ext cx="969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125310" y="2878072"/>
            <a:ext cx="1008112" cy="479147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Join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155164" y="4883859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835696" y="4883747"/>
            <a:ext cx="219108" cy="55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115616" y="4437112"/>
            <a:ext cx="1008112" cy="479147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Branch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endCxn id="78" idx="1"/>
          </p:cNvCxnSpPr>
          <p:nvPr/>
        </p:nvCxnSpPr>
        <p:spPr>
          <a:xfrm rot="16200000" flipH="1">
            <a:off x="-346598" y="3214471"/>
            <a:ext cx="2401649" cy="5227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-108520" y="5611431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200" b="1" dirty="0" smtClean="0">
                <a:latin typeface="+mj-lt"/>
              </a:rPr>
              <a:t>Pipelining only with modulo scheduling</a:t>
            </a:r>
            <a:endParaRPr lang="hr-HR" sz="2200" b="1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52818" y="1892238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>
                <a:latin typeface="+mj-lt"/>
              </a:rPr>
              <a:t>x</a:t>
            </a:r>
            <a:endParaRPr lang="en-US" sz="1400" b="1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53037" y="1897086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y</a:t>
            </a:r>
            <a:endParaRPr lang="en-US" sz="1400" b="1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71600" y="1897087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</a:t>
            </a:r>
            <a:endParaRPr lang="en-US" sz="1400" b="1" dirty="0">
              <a:latin typeface="+mj-lt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1619672" y="2275039"/>
            <a:ext cx="0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818154" y="2275037"/>
            <a:ext cx="89550" cy="60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339228" y="2275038"/>
            <a:ext cx="97138" cy="60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64867" y="1907074"/>
            <a:ext cx="2681101" cy="4449276"/>
          </a:xfrm>
          <a:prstGeom prst="rect">
            <a:avLst/>
          </a:prstGeom>
          <a:solidFill>
            <a:schemeClr val="bg1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11000" t="47004" r="42520" b="26026"/>
          <a:stretch/>
        </p:blipFill>
        <p:spPr>
          <a:xfrm>
            <a:off x="4503511" y="2897051"/>
            <a:ext cx="4297680" cy="1402754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3" idx="2"/>
            <a:endCxn id="54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4" idx="2"/>
            <a:endCxn id="59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76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7" name="Straight Arrow Connector 66"/>
          <p:cNvCxnSpPr>
            <a:endCxn id="64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5" idx="4"/>
            <a:endCxn id="66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73" name="Elbow Connector 72"/>
          <p:cNvCxnSpPr>
            <a:stCxn id="75" idx="2"/>
            <a:endCxn id="50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6" idx="2"/>
            <a:endCxn id="50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768814" y="3343688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114109" y="3227025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7" name="Straight Arrow Connector 86"/>
          <p:cNvCxnSpPr>
            <a:endCxn id="86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10017" y="4512582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755312" y="4395919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4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5436096" y="5076202"/>
            <a:ext cx="2982569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sz="2200" b="1" dirty="0" smtClean="0">
                <a:latin typeface="+mj-lt"/>
              </a:rPr>
              <a:t>What about memory?</a:t>
            </a:r>
            <a:endParaRPr lang="en-US" sz="2200" b="1" dirty="0">
              <a:latin typeface="+mj-lt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806412" y="5073387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41800" y="3343452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</a:t>
            </a:r>
            <a:r>
              <a:rPr lang="hr-HR" sz="1200" b="1" dirty="0">
                <a:solidFill>
                  <a:schemeClr val="tx1"/>
                </a:solidFill>
                <a:latin typeface="+mj-lt"/>
              </a:rPr>
              <a:t>x</a:t>
            </a:r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28201" y="3292649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790622" y="1986625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Mg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789423" y="2407826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Buff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4" name="Straight Arrow Connector 93"/>
          <p:cNvCxnSpPr>
            <a:stCxn id="92" idx="2"/>
            <a:endCxn id="93" idx="0"/>
          </p:cNvCxnSpPr>
          <p:nvPr/>
        </p:nvCxnSpPr>
        <p:spPr>
          <a:xfrm flipH="1">
            <a:off x="2113459" y="2255294"/>
            <a:ext cx="1199" cy="152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3" idx="2"/>
            <a:endCxn id="99" idx="0"/>
          </p:cNvCxnSpPr>
          <p:nvPr/>
        </p:nvCxnSpPr>
        <p:spPr>
          <a:xfrm>
            <a:off x="2113459" y="2676495"/>
            <a:ext cx="1199" cy="13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119" idx="0"/>
          </p:cNvCxnSpPr>
          <p:nvPr/>
        </p:nvCxnSpPr>
        <p:spPr>
          <a:xfrm flipH="1">
            <a:off x="2111575" y="2957519"/>
            <a:ext cx="3083" cy="87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6200000" flipH="1">
            <a:off x="2559803" y="2761260"/>
            <a:ext cx="419128" cy="794111"/>
          </a:xfrm>
          <a:prstGeom prst="bentConnector3">
            <a:avLst>
              <a:gd name="adj1" fmla="val 575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790622" y="281227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438855" y="3191341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158623" y="32680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90267" y="292064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75656" y="1484784"/>
            <a:ext cx="7916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Start: i=0</a:t>
            </a:r>
            <a:endParaRPr lang="en-US" sz="1400" b="1" dirty="0">
              <a:latin typeface="+mj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82383" y="3852645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99792" y="4577842"/>
            <a:ext cx="360040" cy="337035"/>
          </a:xfrm>
          <a:prstGeom prst="ellipse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106037" y="5373216"/>
            <a:ext cx="648072" cy="268669"/>
          </a:xfrm>
          <a:prstGeom prst="rect">
            <a:avLst/>
          </a:prstGeom>
          <a:solidFill>
            <a:srgbClr val="AA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Br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8" name="Straight Arrow Connector 107"/>
          <p:cNvCxnSpPr>
            <a:endCxn id="105" idx="0"/>
          </p:cNvCxnSpPr>
          <p:nvPr/>
        </p:nvCxnSpPr>
        <p:spPr>
          <a:xfrm>
            <a:off x="3306419" y="3629240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732468" y="4472878"/>
            <a:ext cx="0" cy="1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6" idx="4"/>
            <a:endCxn id="107" idx="1"/>
          </p:cNvCxnSpPr>
          <p:nvPr/>
        </p:nvCxnSpPr>
        <p:spPr>
          <a:xfrm rot="16200000" flipH="1">
            <a:off x="2696587" y="5098101"/>
            <a:ext cx="592674" cy="226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727058" y="45635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+mj-lt"/>
              </a:rPr>
              <a:t>&lt;</a:t>
            </a:r>
            <a:endParaRPr lang="en-US" b="1" dirty="0">
              <a:latin typeface="+mj-l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3312525" y="5639049"/>
            <a:ext cx="0" cy="37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567973" y="418030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+mj-lt"/>
              </a:rPr>
              <a:t>N</a:t>
            </a:r>
            <a:endParaRPr lang="en-US" sz="1600" b="1" dirty="0">
              <a:latin typeface="+mj-lt"/>
            </a:endParaRPr>
          </a:p>
        </p:txBody>
      </p:sp>
      <p:cxnSp>
        <p:nvCxnSpPr>
          <p:cNvPr id="115" name="Elbow Connector 114"/>
          <p:cNvCxnSpPr>
            <a:stCxn id="118" idx="2"/>
            <a:endCxn id="89" idx="1"/>
          </p:cNvCxnSpPr>
          <p:nvPr/>
        </p:nvCxnSpPr>
        <p:spPr>
          <a:xfrm rot="16200000" flipH="1">
            <a:off x="1542113" y="4805719"/>
            <a:ext cx="334936" cy="2991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19" idx="2"/>
            <a:endCxn id="89" idx="7"/>
          </p:cNvCxnSpPr>
          <p:nvPr/>
        </p:nvCxnSpPr>
        <p:spPr>
          <a:xfrm rot="16200000" flipH="1">
            <a:off x="1606926" y="4615945"/>
            <a:ext cx="1011449" cy="2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140336" y="4512608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691887" y="383609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LD weight[i]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65676" y="5874705"/>
            <a:ext cx="839376" cy="27520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  <a:latin typeface="+mj-lt"/>
              </a:rPr>
              <a:t>ST hist[x[i]]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33244" y="5041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j-lt"/>
              </a:rPr>
              <a:t>+</a:t>
            </a:r>
            <a:endParaRPr lang="en-US" b="1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902189" y="6021773"/>
            <a:ext cx="73370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r-HR" sz="1400" b="1" dirty="0" smtClean="0">
                <a:latin typeface="+mj-lt"/>
              </a:rPr>
              <a:t>Exit: i=N</a:t>
            </a:r>
            <a:endParaRPr lang="en-US" sz="1400" b="1" dirty="0">
              <a:latin typeface="+mj-lt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>
            <a:off x="3419872" y="4111296"/>
            <a:ext cx="0" cy="126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5400000" flipH="1">
            <a:off x="1120367" y="3192184"/>
            <a:ext cx="3649079" cy="1237962"/>
          </a:xfrm>
          <a:prstGeom prst="bentConnector5">
            <a:avLst>
              <a:gd name="adj1" fmla="val -6265"/>
              <a:gd name="adj2" fmla="val -33976"/>
              <a:gd name="adj3" fmla="val 106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5400000">
            <a:off x="2824974" y="4309052"/>
            <a:ext cx="505886" cy="1304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768814" y="3343688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114109" y="3227025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910674" y="1758025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Increasing Throughput</a:t>
            </a:r>
            <a:endParaRPr lang="en-US" sz="36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11000" t="47004" r="42520" b="26026"/>
          <a:stretch/>
        </p:blipFill>
        <p:spPr>
          <a:xfrm>
            <a:off x="4503511" y="2897051"/>
            <a:ext cx="4297680" cy="1402754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V="1">
            <a:off x="6088409" y="3545722"/>
            <a:ext cx="1440160" cy="31491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>
          <a:xfrm>
            <a:off x="5796136" y="4293096"/>
            <a:ext cx="1808528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RAW dependency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not honored!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9960" y="3821638"/>
            <a:ext cx="648072" cy="268669"/>
          </a:xfrm>
          <a:prstGeom prst="rect">
            <a:avLst/>
          </a:prstGeom>
          <a:solidFill>
            <a:srgbClr val="BDBD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2" name="Straight Arrow Connector 61"/>
          <p:cNvCxnSpPr>
            <a:endCxn id="61" idx="0"/>
          </p:cNvCxnSpPr>
          <p:nvPr/>
        </p:nvCxnSpPr>
        <p:spPr>
          <a:xfrm>
            <a:off x="873996" y="3598233"/>
            <a:ext cx="0" cy="22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55576" y="4090307"/>
            <a:ext cx="0" cy="178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1077867" y="4042811"/>
            <a:ext cx="422301" cy="517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10017" y="4512582"/>
            <a:ext cx="648072" cy="268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+mj-lt"/>
              </a:rPr>
              <a:t>FIFO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755312" y="4395919"/>
            <a:ext cx="1036" cy="11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>
            <a:off x="1236133" y="2719524"/>
            <a:ext cx="263086" cy="1011402"/>
          </a:xfrm>
          <a:prstGeom prst="bentConnector3">
            <a:avLst>
              <a:gd name="adj1" fmla="val 38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1276699" y="5167538"/>
            <a:ext cx="464283" cy="955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3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016" y="1268760"/>
            <a:ext cx="8892480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b="1" dirty="0" smtClean="0">
                <a:latin typeface="+mj-lt"/>
              </a:rPr>
              <a:t>Load-store queue (LSQ)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Needs information on the original program order of the memory accesses</a:t>
            </a:r>
            <a:r>
              <a:rPr lang="hr-HR" baseline="30000" dirty="0" smtClean="0">
                <a:latin typeface="+mj-lt"/>
              </a:rPr>
              <a:t>1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Send tokens to the LSQ in order of basic block execution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hr-HR" sz="1600" dirty="0" smtClean="0">
                <a:latin typeface="+mj-lt"/>
              </a:rPr>
              <a:t>Josipović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</a:t>
            </a:r>
            <a:r>
              <a:rPr lang="hr-HR" sz="1600" dirty="0" smtClean="0">
                <a:latin typeface="+mj-lt"/>
              </a:rPr>
              <a:t>An out-of-order load-store queue for spatial computing</a:t>
            </a:r>
            <a:r>
              <a:rPr lang="en-US" sz="1600" dirty="0" smtClean="0">
                <a:latin typeface="+mj-lt"/>
              </a:rPr>
              <a:t>. </a:t>
            </a:r>
            <a:r>
              <a:rPr lang="hr-HR" sz="1600" dirty="0" smtClean="0">
                <a:latin typeface="+mj-lt"/>
              </a:rPr>
              <a:t>CASES ‘17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916895" y="493544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25191" y="3046987"/>
            <a:ext cx="1398937" cy="2470245"/>
          </a:xfrm>
          <a:prstGeom prst="rect">
            <a:avLst/>
          </a:prstGeom>
          <a:solidFill>
            <a:srgbClr val="9D90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84847" y="3506728"/>
            <a:ext cx="1148953" cy="1477328"/>
          </a:xfrm>
          <a:prstGeom prst="rect">
            <a:avLst/>
          </a:prstGeom>
          <a:solidFill>
            <a:srgbClr val="DFEFFD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900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LD x</a:t>
            </a:r>
          </a:p>
          <a:p>
            <a:pPr algn="ctr"/>
            <a:r>
              <a:rPr lang="en-US" dirty="0" smtClean="0">
                <a:latin typeface="+mj-lt"/>
              </a:rPr>
              <a:t>LD weight</a:t>
            </a:r>
          </a:p>
          <a:p>
            <a:pPr algn="ctr"/>
            <a:r>
              <a:rPr lang="hr-HR" dirty="0" smtClean="0">
                <a:latin typeface="+mj-lt"/>
              </a:rPr>
              <a:t>LD hist</a:t>
            </a:r>
          </a:p>
          <a:p>
            <a:pPr algn="ctr"/>
            <a:r>
              <a:rPr lang="hr-HR" dirty="0" smtClean="0">
                <a:latin typeface="+mj-lt"/>
              </a:rPr>
              <a:t>ST hist</a:t>
            </a:r>
          </a:p>
          <a:p>
            <a:pPr algn="ctr"/>
            <a:endParaRPr lang="hr-HR" sz="9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16895" y="314096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>
            <a:off x="1459913" y="4245392"/>
            <a:ext cx="1477328" cy="12700"/>
          </a:xfrm>
          <a:prstGeom prst="curvedConnector5">
            <a:avLst>
              <a:gd name="adj1" fmla="val -21951"/>
              <a:gd name="adj2" fmla="val -6569591"/>
              <a:gd name="adj3" fmla="val 126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56135" y="3573016"/>
            <a:ext cx="169200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4278" y="4382041"/>
            <a:ext cx="1692000" cy="92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144016" y="1268760"/>
            <a:ext cx="8892480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b="1" dirty="0" smtClean="0">
                <a:latin typeface="+mj-lt"/>
              </a:rPr>
              <a:t>Load-store queue (LSQ)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Needs information on the original program order of the memory accesses</a:t>
            </a:r>
            <a:r>
              <a:rPr lang="hr-HR" baseline="30000" dirty="0" smtClean="0">
                <a:latin typeface="+mj-lt"/>
              </a:rPr>
              <a:t>1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Send tokens to the LSQ in order of basic block execution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hr-HR" sz="1600" dirty="0" smtClean="0">
                <a:latin typeface="+mj-lt"/>
              </a:rPr>
              <a:t>Josipović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</a:t>
            </a:r>
            <a:r>
              <a:rPr lang="hr-HR" sz="1600" dirty="0" smtClean="0">
                <a:latin typeface="+mj-lt"/>
              </a:rPr>
              <a:t>An out-of-order load-store queue for spatial computing</a:t>
            </a:r>
            <a:r>
              <a:rPr lang="en-US" sz="1600" dirty="0" smtClean="0">
                <a:latin typeface="+mj-lt"/>
              </a:rPr>
              <a:t>. </a:t>
            </a:r>
            <a:r>
              <a:rPr lang="hr-HR" sz="1600" dirty="0" smtClean="0">
                <a:latin typeface="+mj-lt"/>
              </a:rPr>
              <a:t>CASES ‘17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46</a:t>
            </a:fld>
            <a:endParaRPr lang="hr-HR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50405" y="3356992"/>
            <a:ext cx="936105" cy="3759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b="1" dirty="0" smtClean="0">
                <a:latin typeface="+mj-lt"/>
              </a:rPr>
              <a:t>LSQ</a:t>
            </a:r>
            <a:endParaRPr lang="en-US" sz="1800" b="1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24278" y="4639355"/>
            <a:ext cx="1692000" cy="1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5375" y="3046986"/>
            <a:ext cx="1076945" cy="3118318"/>
          </a:xfrm>
          <a:prstGeom prst="rect">
            <a:avLst/>
          </a:prstGeom>
          <a:solidFill>
            <a:srgbClr val="FFF0E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633800" y="4133985"/>
            <a:ext cx="3730463" cy="1878626"/>
          </a:xfrm>
          <a:prstGeom prst="bentConnector3">
            <a:avLst>
              <a:gd name="adj1" fmla="val 1810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624276" y="3841259"/>
            <a:ext cx="3739987" cy="1914368"/>
          </a:xfrm>
          <a:prstGeom prst="bentConnector3">
            <a:avLst>
              <a:gd name="adj1" fmla="val 2686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4128" y="3789040"/>
            <a:ext cx="64276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24128" y="3997516"/>
            <a:ext cx="648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6364263" y="4293096"/>
            <a:ext cx="1088057" cy="3344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en-US" sz="1800" b="1" dirty="0" smtClean="0">
                <a:latin typeface="+mj-lt"/>
              </a:rPr>
              <a:t>Memory</a:t>
            </a:r>
            <a:endParaRPr lang="en-US" sz="1800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1452" y="371703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1452" y="399751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51452" y="427800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51452" y="455848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50406" y="480089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0406" y="508138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2843808" y="3200393"/>
            <a:ext cx="1530070" cy="61267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dirty="0" smtClean="0">
                <a:latin typeface="+mj-lt"/>
              </a:rPr>
              <a:t>BB</a:t>
            </a:r>
            <a:r>
              <a:rPr lang="en-US" sz="1800" dirty="0" smtClean="0">
                <a:latin typeface="+mj-lt"/>
              </a:rPr>
              <a:t>1</a:t>
            </a:r>
            <a:r>
              <a:rPr lang="hr-HR" sz="1800" dirty="0" smtClean="0">
                <a:latin typeface="+mj-lt"/>
              </a:rPr>
              <a:t> is starting</a:t>
            </a:r>
            <a:endParaRPr lang="en-US" sz="18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50928" y="3135495"/>
            <a:ext cx="1129184" cy="221497"/>
          </a:xfrm>
          <a:prstGeom prst="rect">
            <a:avLst/>
          </a:prstGeom>
          <a:solidFill>
            <a:srgbClr val="DDDDFF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BB1: LD, 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57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916895" y="493544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25191" y="3046987"/>
            <a:ext cx="1398937" cy="2470245"/>
          </a:xfrm>
          <a:prstGeom prst="rect">
            <a:avLst/>
          </a:prstGeom>
          <a:solidFill>
            <a:srgbClr val="9D90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84847" y="3506728"/>
            <a:ext cx="1148953" cy="1477328"/>
          </a:xfrm>
          <a:prstGeom prst="rect">
            <a:avLst/>
          </a:prstGeom>
          <a:solidFill>
            <a:srgbClr val="DFEFFD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900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LD x</a:t>
            </a:r>
          </a:p>
          <a:p>
            <a:pPr algn="ctr"/>
            <a:r>
              <a:rPr lang="en-US" dirty="0" smtClean="0">
                <a:latin typeface="+mj-lt"/>
              </a:rPr>
              <a:t>LD weight</a:t>
            </a:r>
          </a:p>
          <a:p>
            <a:pPr algn="ctr"/>
            <a:r>
              <a:rPr lang="hr-HR" dirty="0" smtClean="0">
                <a:latin typeface="+mj-lt"/>
              </a:rPr>
              <a:t>LD hist</a:t>
            </a:r>
          </a:p>
          <a:p>
            <a:pPr algn="ctr"/>
            <a:r>
              <a:rPr lang="hr-HR" dirty="0" smtClean="0">
                <a:latin typeface="+mj-lt"/>
              </a:rPr>
              <a:t>ST hist</a:t>
            </a:r>
          </a:p>
          <a:p>
            <a:pPr algn="ctr"/>
            <a:endParaRPr lang="hr-HR" sz="9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16895" y="3140968"/>
            <a:ext cx="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>
            <a:off x="1459913" y="4245392"/>
            <a:ext cx="1477328" cy="12700"/>
          </a:xfrm>
          <a:prstGeom prst="curvedConnector5">
            <a:avLst>
              <a:gd name="adj1" fmla="val -21951"/>
              <a:gd name="adj2" fmla="val -6569591"/>
              <a:gd name="adj3" fmla="val 126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56135" y="3573016"/>
            <a:ext cx="169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4278" y="4382041"/>
            <a:ext cx="1692000" cy="92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144016" y="1268760"/>
            <a:ext cx="8892480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b="1" dirty="0" smtClean="0">
                <a:latin typeface="+mj-lt"/>
              </a:rPr>
              <a:t>Load-store queue (LSQ)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Needs information on the original program order of the memory accesses</a:t>
            </a:r>
            <a:r>
              <a:rPr lang="hr-HR" baseline="30000" dirty="0" smtClean="0">
                <a:latin typeface="+mj-lt"/>
              </a:rPr>
              <a:t>1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Send tokens to the LSQ in order of basic block execution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hr-HR" sz="1600" dirty="0" smtClean="0">
                <a:latin typeface="+mj-lt"/>
              </a:rPr>
              <a:t>Josipović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</a:t>
            </a:r>
            <a:r>
              <a:rPr lang="hr-HR" sz="1600" dirty="0" smtClean="0">
                <a:latin typeface="+mj-lt"/>
              </a:rPr>
              <a:t>An out-of-order load-store queue for spatial computing</a:t>
            </a:r>
            <a:r>
              <a:rPr lang="en-US" sz="1600" dirty="0" smtClean="0">
                <a:latin typeface="+mj-lt"/>
              </a:rPr>
              <a:t>. </a:t>
            </a:r>
            <a:r>
              <a:rPr lang="hr-HR" sz="1600" dirty="0" smtClean="0">
                <a:latin typeface="+mj-lt"/>
              </a:rPr>
              <a:t>CASES ‘17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47</a:t>
            </a:fld>
            <a:endParaRPr lang="hr-HR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50405" y="3356992"/>
            <a:ext cx="936105" cy="3759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b="1" dirty="0" smtClean="0">
                <a:latin typeface="+mj-lt"/>
              </a:rPr>
              <a:t>LSQ</a:t>
            </a:r>
            <a:endParaRPr lang="en-US" sz="1800" b="1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24278" y="4639355"/>
            <a:ext cx="1692000" cy="1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5375" y="3046986"/>
            <a:ext cx="1076945" cy="3118318"/>
          </a:xfrm>
          <a:prstGeom prst="rect">
            <a:avLst/>
          </a:prstGeom>
          <a:solidFill>
            <a:srgbClr val="FFF0E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633800" y="4133985"/>
            <a:ext cx="3730463" cy="1878626"/>
          </a:xfrm>
          <a:prstGeom prst="bentConnector3">
            <a:avLst>
              <a:gd name="adj1" fmla="val 1810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624276" y="3841259"/>
            <a:ext cx="3739987" cy="1914368"/>
          </a:xfrm>
          <a:prstGeom prst="bentConnector3">
            <a:avLst>
              <a:gd name="adj1" fmla="val 2686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4128" y="3789040"/>
            <a:ext cx="64276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24128" y="3997516"/>
            <a:ext cx="648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6364263" y="4293096"/>
            <a:ext cx="1088057" cy="3344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en-US" sz="1800" b="1" dirty="0" smtClean="0">
                <a:latin typeface="+mj-lt"/>
              </a:rPr>
              <a:t>Memory</a:t>
            </a:r>
            <a:endParaRPr lang="en-US" sz="1800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1452" y="371703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LD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1452" y="399751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ST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51452" y="427800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51452" y="455848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50406" y="480089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0406" y="508138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2843808" y="3200393"/>
            <a:ext cx="1530070" cy="61267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dirty="0" smtClean="0">
                <a:latin typeface="+mj-lt"/>
              </a:rPr>
              <a:t>BB</a:t>
            </a:r>
            <a:r>
              <a:rPr lang="en-US" sz="1800" dirty="0" smtClean="0">
                <a:latin typeface="+mj-lt"/>
              </a:rPr>
              <a:t>1</a:t>
            </a:r>
            <a:r>
              <a:rPr lang="hr-HR" sz="1800" dirty="0" smtClean="0">
                <a:latin typeface="+mj-lt"/>
              </a:rPr>
              <a:t> is starting</a:t>
            </a:r>
            <a:endParaRPr lang="en-US" sz="18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50928" y="3135495"/>
            <a:ext cx="1129184" cy="221497"/>
          </a:xfrm>
          <a:prstGeom prst="rect">
            <a:avLst/>
          </a:prstGeom>
          <a:solidFill>
            <a:srgbClr val="DDDDFF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BB1: LD, 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2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1916895" y="493544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25191" y="3046987"/>
            <a:ext cx="1398937" cy="2470245"/>
          </a:xfrm>
          <a:prstGeom prst="rect">
            <a:avLst/>
          </a:prstGeom>
          <a:solidFill>
            <a:srgbClr val="9D90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4016" y="-243408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84847" y="3506728"/>
            <a:ext cx="1148953" cy="1477328"/>
          </a:xfrm>
          <a:prstGeom prst="rect">
            <a:avLst/>
          </a:prstGeom>
          <a:solidFill>
            <a:srgbClr val="DFEFFD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900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LD x</a:t>
            </a:r>
          </a:p>
          <a:p>
            <a:pPr algn="ctr"/>
            <a:r>
              <a:rPr lang="en-US" dirty="0" smtClean="0">
                <a:latin typeface="+mj-lt"/>
              </a:rPr>
              <a:t>LD weight</a:t>
            </a:r>
          </a:p>
          <a:p>
            <a:pPr algn="ctr"/>
            <a:r>
              <a:rPr lang="hr-HR" dirty="0" smtClean="0">
                <a:latin typeface="+mj-lt"/>
              </a:rPr>
              <a:t>LD hist</a:t>
            </a:r>
          </a:p>
          <a:p>
            <a:pPr algn="ctr"/>
            <a:r>
              <a:rPr lang="hr-HR" dirty="0" smtClean="0">
                <a:latin typeface="+mj-lt"/>
              </a:rPr>
              <a:t>ST hist</a:t>
            </a:r>
          </a:p>
          <a:p>
            <a:pPr algn="ctr"/>
            <a:endParaRPr lang="hr-HR" sz="9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16895" y="314096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>
            <a:off x="1459913" y="4245392"/>
            <a:ext cx="1477328" cy="12700"/>
          </a:xfrm>
          <a:prstGeom prst="curvedConnector5">
            <a:avLst>
              <a:gd name="adj1" fmla="val -21951"/>
              <a:gd name="adj2" fmla="val -6569591"/>
              <a:gd name="adj3" fmla="val 12698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56135" y="3573016"/>
            <a:ext cx="169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4278" y="4382041"/>
            <a:ext cx="1692000" cy="92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144016" y="1268760"/>
            <a:ext cx="8892480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b="1" dirty="0" smtClean="0">
                <a:latin typeface="+mj-lt"/>
              </a:rPr>
              <a:t>Load-store queue (LSQ)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Needs information on the original program order of the memory accesses</a:t>
            </a:r>
            <a:r>
              <a:rPr lang="hr-HR" baseline="30000" dirty="0" smtClean="0">
                <a:latin typeface="+mj-lt"/>
              </a:rPr>
              <a:t>1</a:t>
            </a:r>
          </a:p>
          <a:p>
            <a:pPr marL="640080" lvl="2" indent="-365760"/>
            <a:r>
              <a:rPr lang="hr-HR" dirty="0" smtClean="0">
                <a:latin typeface="+mj-lt"/>
              </a:rPr>
              <a:t>Send tokens to the LSQ in order of basic block execution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26934" y="6422288"/>
            <a:ext cx="8352928" cy="871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 </a:t>
            </a:r>
            <a:r>
              <a:rPr lang="hr-HR" sz="1600" dirty="0" smtClean="0">
                <a:latin typeface="+mj-lt"/>
              </a:rPr>
              <a:t>Josipović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</a:t>
            </a:r>
            <a:r>
              <a:rPr lang="hr-HR" sz="1600" dirty="0" smtClean="0">
                <a:latin typeface="+mj-lt"/>
              </a:rPr>
              <a:t>An out-of-order load-store queue for spatial computing</a:t>
            </a:r>
            <a:r>
              <a:rPr lang="en-US" sz="1600" dirty="0" smtClean="0">
                <a:latin typeface="+mj-lt"/>
              </a:rPr>
              <a:t>. </a:t>
            </a:r>
            <a:r>
              <a:rPr lang="hr-HR" sz="1600" dirty="0" smtClean="0">
                <a:latin typeface="+mj-lt"/>
              </a:rPr>
              <a:t>CASES ‘17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843808" y="3200393"/>
            <a:ext cx="1530070" cy="61267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dirty="0" smtClean="0">
                <a:latin typeface="+mj-lt"/>
              </a:rPr>
              <a:t>BB</a:t>
            </a:r>
            <a:r>
              <a:rPr lang="en-US" sz="1800" dirty="0" smtClean="0">
                <a:latin typeface="+mj-lt"/>
              </a:rPr>
              <a:t>1</a:t>
            </a:r>
            <a:r>
              <a:rPr lang="hr-HR" sz="1800" dirty="0" smtClean="0">
                <a:latin typeface="+mj-lt"/>
              </a:rPr>
              <a:t> is starting</a:t>
            </a:r>
            <a:endParaRPr lang="en-US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48</a:t>
            </a:fld>
            <a:endParaRPr lang="hr-HR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50405" y="3356992"/>
            <a:ext cx="936105" cy="3759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hr-HR" sz="1800" b="1" dirty="0" smtClean="0">
                <a:latin typeface="+mj-lt"/>
              </a:rPr>
              <a:t>LSQ</a:t>
            </a:r>
            <a:endParaRPr lang="en-US" sz="1800" b="1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24278" y="4639355"/>
            <a:ext cx="1692000" cy="1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5375" y="3046986"/>
            <a:ext cx="1076945" cy="3118318"/>
          </a:xfrm>
          <a:prstGeom prst="rect">
            <a:avLst/>
          </a:prstGeom>
          <a:solidFill>
            <a:srgbClr val="FFF0E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633800" y="4133985"/>
            <a:ext cx="3730463" cy="1878626"/>
          </a:xfrm>
          <a:prstGeom prst="bentConnector3">
            <a:avLst>
              <a:gd name="adj1" fmla="val 1810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624276" y="3841259"/>
            <a:ext cx="3739987" cy="1914368"/>
          </a:xfrm>
          <a:prstGeom prst="bentConnector3">
            <a:avLst>
              <a:gd name="adj1" fmla="val 2686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4128" y="3789040"/>
            <a:ext cx="64276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24128" y="3997516"/>
            <a:ext cx="648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6364263" y="4293096"/>
            <a:ext cx="1088057" cy="33444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en-US" sz="1800" b="1" dirty="0" smtClean="0">
                <a:latin typeface="+mj-lt"/>
              </a:rPr>
              <a:t>Memory</a:t>
            </a:r>
            <a:endParaRPr lang="en-US" sz="18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0928" y="3135495"/>
            <a:ext cx="1129184" cy="221497"/>
          </a:xfrm>
          <a:prstGeom prst="rect">
            <a:avLst/>
          </a:prstGeom>
          <a:solidFill>
            <a:srgbClr val="DDDDFF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BB1: LD, 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1452" y="371703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LD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1452" y="399751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ST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51452" y="427800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LD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51452" y="455848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latin typeface="+mj-lt"/>
              </a:rPr>
              <a:t>ST hist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50406" y="4800897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0406" y="5081382"/>
            <a:ext cx="923544" cy="284287"/>
          </a:xfrm>
          <a:prstGeom prst="rect">
            <a:avLst/>
          </a:prstGeom>
          <a:solidFill>
            <a:srgbClr val="F2F2F2"/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2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407" r="13724" b="5859"/>
          <a:stretch/>
        </p:blipFill>
        <p:spPr>
          <a:xfrm>
            <a:off x="4019043" y="1055421"/>
            <a:ext cx="4752528" cy="3453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>
            <a:off x="3623320" y="256023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19043" y="1121509"/>
            <a:ext cx="2664296" cy="338761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49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4019044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Dynamically scheduled circuit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4522" t="22444" r="49545" b="27488"/>
          <a:stretch/>
        </p:blipFill>
        <p:spPr>
          <a:xfrm>
            <a:off x="308589" y="1772816"/>
            <a:ext cx="2919008" cy="22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44016" y="1844824"/>
            <a:ext cx="961256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>
                <a:latin typeface="+mj-lt"/>
              </a:rPr>
              <a:t>Static scheduling (any HLS tool) </a:t>
            </a:r>
          </a:p>
          <a:p>
            <a:pPr lvl="1"/>
            <a:r>
              <a:rPr lang="hr-HR" sz="1800" dirty="0" smtClean="0">
                <a:latin typeface="+mj-lt"/>
              </a:rPr>
              <a:t>Inferior when memory accesses cannot be disambiguated at compile time</a:t>
            </a:r>
            <a:endParaRPr lang="en-US" sz="1800" dirty="0">
              <a:latin typeface="+mj-lt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016" y="-22860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T</a:t>
            </a:r>
            <a:r>
              <a:rPr lang="hr-HR" sz="3600" dirty="0" smtClean="0"/>
              <a:t>he Limitations of Static Scheduling 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3762" t="26796" r="22480" b="49573"/>
          <a:stretch/>
        </p:blipFill>
        <p:spPr>
          <a:xfrm>
            <a:off x="1007604" y="2606253"/>
            <a:ext cx="7104888" cy="148132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484464" y="3068960"/>
            <a:ext cx="432048" cy="244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79754" y="3329823"/>
            <a:ext cx="432048" cy="244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76256" y="1340768"/>
            <a:ext cx="806996" cy="23084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7135738" y="1528154"/>
            <a:ext cx="648072" cy="4320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RAW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7544" y="969247"/>
            <a:ext cx="4139952" cy="9674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60032" y="984176"/>
            <a:ext cx="3826768" cy="921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x[0]=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5 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hist[5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 hist[5];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x[1]=4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x[2]=4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5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407" r="13724" b="3896"/>
          <a:stretch/>
        </p:blipFill>
        <p:spPr>
          <a:xfrm>
            <a:off x="4019043" y="1055421"/>
            <a:ext cx="4752528" cy="352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509" r="13622" b="5785"/>
          <a:stretch/>
        </p:blipFill>
        <p:spPr>
          <a:xfrm>
            <a:off x="4019043" y="1052737"/>
            <a:ext cx="4752528" cy="3456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1372" y="1121509"/>
            <a:ext cx="2040200" cy="33876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32240" y="4509120"/>
            <a:ext cx="206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+mj-lt"/>
              </a:rPr>
              <a:t>Interface to the LSQ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>
            <a:off x="3623320" y="256023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19043" y="1121509"/>
            <a:ext cx="2664296" cy="338761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50</a:t>
            </a:fld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4019044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Dynamically scheduled circuit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4522" t="22444" r="49545" b="27488"/>
          <a:stretch/>
        </p:blipFill>
        <p:spPr>
          <a:xfrm>
            <a:off x="308589" y="1772816"/>
            <a:ext cx="2919008" cy="22878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26000" y="2019600"/>
            <a:ext cx="468000" cy="2016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7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Connecting to Memory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763" t="54602" r="22480" b="18266"/>
          <a:stretch/>
        </p:blipFill>
        <p:spPr>
          <a:xfrm>
            <a:off x="2002531" y="5301208"/>
            <a:ext cx="5138939" cy="1230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3407" r="13724" b="3896"/>
          <a:stretch/>
        </p:blipFill>
        <p:spPr>
          <a:xfrm>
            <a:off x="4019043" y="1055421"/>
            <a:ext cx="4752528" cy="35257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3509" r="13622" b="5785"/>
          <a:stretch/>
        </p:blipFill>
        <p:spPr>
          <a:xfrm>
            <a:off x="4019043" y="1052737"/>
            <a:ext cx="4752528" cy="34563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31372" y="1121509"/>
            <a:ext cx="2040200" cy="33876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>
            <a:off x="3623320" y="256023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19043" y="1121509"/>
            <a:ext cx="2664296" cy="3387612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88024" y="5864725"/>
            <a:ext cx="360040" cy="1844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51</a:t>
            </a:fld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6732240" y="4509120"/>
            <a:ext cx="206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+mj-lt"/>
              </a:rPr>
              <a:t>Interface to the LSQ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9044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Dynamically scheduled circuit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4522" t="22444" r="49545" b="27488"/>
          <a:stretch/>
        </p:blipFill>
        <p:spPr>
          <a:xfrm>
            <a:off x="308589" y="1772816"/>
            <a:ext cx="2919008" cy="2287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6000" y="2019600"/>
            <a:ext cx="468000" cy="2016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Fork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2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700808"/>
            <a:ext cx="7560840" cy="41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</a:t>
            </a:r>
          </a:p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Background: elastic circuits</a:t>
            </a:r>
          </a:p>
          <a:p>
            <a:r>
              <a:rPr lang="hr-HR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Synthesizing elastic circuits</a:t>
            </a:r>
          </a:p>
          <a:p>
            <a:r>
              <a:rPr lang="hr-HR" dirty="0" smtClean="0">
                <a:latin typeface="+mj-lt"/>
              </a:rPr>
              <a:t>Evaluation </a:t>
            </a:r>
          </a:p>
          <a:p>
            <a:r>
              <a:rPr lang="hr-HR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2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Results</a:t>
            </a:r>
            <a:endParaRPr lang="en-US" sz="36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20472" cy="936104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designs </a:t>
            </a:r>
            <a:r>
              <a:rPr lang="hr-HR" dirty="0">
                <a:latin typeface="+mj-lt"/>
              </a:rPr>
              <a:t>dynamically resolve </a:t>
            </a:r>
            <a:r>
              <a:rPr lang="hr-HR" dirty="0" smtClean="0">
                <a:latin typeface="+mj-lt"/>
              </a:rPr>
              <a:t>memory and control dependencies and produce </a:t>
            </a:r>
            <a:r>
              <a:rPr lang="hr-HR" dirty="0">
                <a:latin typeface="+mj-lt"/>
              </a:rPr>
              <a:t>high-throughput </a:t>
            </a:r>
            <a:r>
              <a:rPr lang="hr-HR" dirty="0" smtClean="0">
                <a:latin typeface="+mj-lt"/>
              </a:rPr>
              <a:t>pipelines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dirty="0" smtClean="0">
                <a:latin typeface="+mj-lt"/>
              </a:rPr>
              <a:t> </a:t>
            </a:r>
            <a:endParaRPr lang="hr-HR" b="1" dirty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53</a:t>
            </a:fld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0"/>
          <a:stretch/>
        </p:blipFill>
        <p:spPr>
          <a:xfrm>
            <a:off x="935596" y="2721141"/>
            <a:ext cx="3564396" cy="2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Results</a:t>
            </a:r>
            <a:endParaRPr lang="en-US" sz="36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20472" cy="936104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designs </a:t>
            </a:r>
            <a:r>
              <a:rPr lang="hr-HR" dirty="0">
                <a:latin typeface="+mj-lt"/>
              </a:rPr>
              <a:t>dynamically resolve </a:t>
            </a:r>
            <a:r>
              <a:rPr lang="hr-HR" dirty="0" smtClean="0">
                <a:latin typeface="+mj-lt"/>
              </a:rPr>
              <a:t>memory and control dependencies </a:t>
            </a:r>
            <a:r>
              <a:rPr lang="hr-HR" dirty="0">
                <a:latin typeface="+mj-lt"/>
              </a:rPr>
              <a:t>and produce high-throughput </a:t>
            </a:r>
            <a:r>
              <a:rPr lang="hr-HR" dirty="0" smtClean="0">
                <a:latin typeface="+mj-lt"/>
              </a:rPr>
              <a:t>pipelines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dirty="0" smtClean="0">
                <a:latin typeface="+mj-lt"/>
              </a:rPr>
              <a:t> </a:t>
            </a:r>
            <a:endParaRPr lang="hr-HR" b="1" dirty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54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8"/>
          <a:stretch/>
        </p:blipFill>
        <p:spPr>
          <a:xfrm>
            <a:off x="935596" y="2721141"/>
            <a:ext cx="5004556" cy="2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Results</a:t>
            </a:r>
            <a:endParaRPr lang="en-US" sz="36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820472" cy="936104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Elastic designs </a:t>
            </a:r>
            <a:r>
              <a:rPr lang="hr-HR" dirty="0">
                <a:latin typeface="+mj-lt"/>
              </a:rPr>
              <a:t>dynamically resolve </a:t>
            </a:r>
            <a:r>
              <a:rPr lang="hr-HR" dirty="0" smtClean="0">
                <a:latin typeface="+mj-lt"/>
              </a:rPr>
              <a:t>memory and control dependencies </a:t>
            </a:r>
            <a:r>
              <a:rPr lang="hr-HR" dirty="0">
                <a:latin typeface="+mj-lt"/>
              </a:rPr>
              <a:t>and produce high-throughput </a:t>
            </a:r>
            <a:r>
              <a:rPr lang="hr-HR" dirty="0" smtClean="0">
                <a:latin typeface="+mj-lt"/>
              </a:rPr>
              <a:t>pipelines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hr-HR" dirty="0" smtClean="0">
                <a:latin typeface="+mj-lt"/>
              </a:rPr>
              <a:t> </a:t>
            </a:r>
            <a:endParaRPr lang="hr-HR" b="1" dirty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55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721141"/>
            <a:ext cx="7272808" cy="2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Results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56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914" t="19985" r="29463" b="8315"/>
          <a:stretch/>
        </p:blipFill>
        <p:spPr>
          <a:xfrm>
            <a:off x="683568" y="1844824"/>
            <a:ext cx="42537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Results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2768439"/>
            <a:ext cx="3737030" cy="9361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hr-HR" sz="2200" b="1" dirty="0" smtClean="0">
                <a:latin typeface="+mj-lt"/>
              </a:rPr>
              <a:t>Dynamically scheduled HLS is valuable for emerging FPGA applications</a:t>
            </a:r>
          </a:p>
          <a:p>
            <a:pPr marL="393192" lvl="1" indent="0">
              <a:buFont typeface="Wingdings 2"/>
              <a:buNone/>
            </a:pPr>
            <a:endParaRPr lang="hr-HR" sz="2200" b="1" dirty="0" smtClean="0">
              <a:latin typeface="+mj-lt"/>
            </a:endParaRPr>
          </a:p>
          <a:p>
            <a:pPr lvl="1"/>
            <a:endParaRPr lang="hr-HR" sz="2200" b="1" dirty="0" smtClean="0">
              <a:latin typeface="+mj-lt"/>
            </a:endParaRPr>
          </a:p>
          <a:p>
            <a:pPr lvl="1"/>
            <a:endParaRPr lang="hr-HR" sz="2200" b="1" dirty="0" smtClean="0">
              <a:latin typeface="+mj-lt"/>
            </a:endParaRPr>
          </a:p>
          <a:p>
            <a:pPr lvl="1"/>
            <a:endParaRPr lang="hr-HR" sz="2200" b="1" dirty="0" smtClean="0">
              <a:latin typeface="+mj-lt"/>
            </a:endParaRPr>
          </a:p>
          <a:p>
            <a:pPr lvl="1"/>
            <a:endParaRPr lang="hr-HR" sz="2200" b="1" dirty="0" smtClean="0">
              <a:latin typeface="+mj-lt"/>
            </a:endParaRPr>
          </a:p>
          <a:p>
            <a:pPr lvl="1"/>
            <a:endParaRPr lang="en-US" sz="22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57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914" t="19985" r="29463" b="8315"/>
          <a:stretch/>
        </p:blipFill>
        <p:spPr>
          <a:xfrm>
            <a:off x="683568" y="1844824"/>
            <a:ext cx="42537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Thank you!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340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3763" t="54602" r="22480" b="18266"/>
          <a:stretch/>
        </p:blipFill>
        <p:spPr>
          <a:xfrm>
            <a:off x="1007604" y="4902604"/>
            <a:ext cx="7104888" cy="1700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62" t="26796" r="22480" b="49573"/>
          <a:stretch/>
        </p:blipFill>
        <p:spPr>
          <a:xfrm>
            <a:off x="1007604" y="2606253"/>
            <a:ext cx="7104888" cy="148132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4016" y="1844824"/>
            <a:ext cx="961256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>
                <a:latin typeface="+mj-lt"/>
              </a:rPr>
              <a:t>Static scheduling (any HLS tool) </a:t>
            </a:r>
          </a:p>
          <a:p>
            <a:pPr lvl="1"/>
            <a:r>
              <a:rPr lang="hr-HR" sz="1800" dirty="0" smtClean="0">
                <a:latin typeface="+mj-lt"/>
              </a:rPr>
              <a:t>Inferior when memory accesses cannot be disambiguated at compile time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84464" y="3068960"/>
            <a:ext cx="432048" cy="244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79754" y="3329823"/>
            <a:ext cx="432048" cy="244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27054" y="5661248"/>
            <a:ext cx="432048" cy="244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4016" y="4149080"/>
            <a:ext cx="8964488" cy="1987072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j-lt"/>
              </a:rPr>
              <a:t>Dynamic scheduling</a:t>
            </a:r>
          </a:p>
          <a:p>
            <a:pPr lvl="1"/>
            <a:r>
              <a:rPr lang="hr-HR" sz="1800" dirty="0" smtClean="0">
                <a:latin typeface="+mj-lt"/>
              </a:rPr>
              <a:t>Maximum parallelism: Only serialize memory accesses on actual dependencies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4016" y="-22860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T</a:t>
            </a:r>
            <a:r>
              <a:rPr lang="hr-HR" sz="3600" dirty="0" smtClean="0"/>
              <a:t>he Limitations of Static Scheduling </a:t>
            </a:r>
            <a:endParaRPr lang="en-US" sz="36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969247"/>
            <a:ext cx="4139952" cy="9674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(i=0; i&lt;N;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hist[x[i]] = hist[x[i]] + weight[i];</a:t>
            </a:r>
            <a:endParaRPr lang="hr-H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60032" y="984176"/>
            <a:ext cx="3826768" cy="921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x[0]=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5 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hist[5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 hist[5];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x[1]=4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x[2]=4 </a:t>
            </a:r>
            <a:r>
              <a:rPr lang="hr-HR" sz="1400" dirty="0"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 hist[4]; st hist[4];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76256" y="1340768"/>
            <a:ext cx="806996" cy="23084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7135738" y="1528154"/>
            <a:ext cx="648072" cy="43204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RAW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Towards Dynamic Scheduling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864" y="1271016"/>
            <a:ext cx="8270576" cy="1941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65760"/>
            <a:r>
              <a:rPr lang="hr-HR" sz="2400" dirty="0">
                <a:latin typeface="+mj-lt"/>
              </a:rPr>
              <a:t>Overcoming the conservatism of statically scheduled HLS</a:t>
            </a:r>
          </a:p>
          <a:p>
            <a:pPr lvl="1"/>
            <a:r>
              <a:rPr lang="hr-HR" sz="2000" dirty="0" smtClean="0">
                <a:latin typeface="+mj-lt"/>
              </a:rPr>
              <a:t>Dynamically selecting the schedule </a:t>
            </a:r>
            <a:r>
              <a:rPr lang="hr-HR" sz="2000" dirty="0">
                <a:latin typeface="+mj-lt"/>
              </a:rPr>
              <a:t>at </a:t>
            </a:r>
            <a:r>
              <a:rPr lang="hr-HR" sz="2000" dirty="0" smtClean="0">
                <a:latin typeface="+mj-lt"/>
              </a:rPr>
              <a:t>runtime</a:t>
            </a:r>
            <a:r>
              <a:rPr lang="hr-HR" sz="2000" baseline="30000" dirty="0" smtClean="0">
                <a:latin typeface="+mj-lt"/>
              </a:rPr>
              <a:t>1</a:t>
            </a:r>
          </a:p>
          <a:p>
            <a:pPr lvl="1"/>
            <a:r>
              <a:rPr lang="hr-HR" sz="2000" dirty="0" smtClean="0">
                <a:latin typeface="+mj-lt"/>
              </a:rPr>
              <a:t>Application-specific </a:t>
            </a:r>
            <a:r>
              <a:rPr lang="hr-HR" sz="2000" dirty="0">
                <a:latin typeface="+mj-lt"/>
              </a:rPr>
              <a:t>dynamic hazard </a:t>
            </a:r>
            <a:r>
              <a:rPr lang="hr-HR" sz="2000" dirty="0" smtClean="0">
                <a:latin typeface="+mj-lt"/>
              </a:rPr>
              <a:t>detection</a:t>
            </a:r>
            <a:r>
              <a:rPr lang="hr-HR" sz="2000" baseline="30000" dirty="0" smtClean="0">
                <a:latin typeface="+mj-lt"/>
              </a:rPr>
              <a:t>2</a:t>
            </a:r>
          </a:p>
          <a:p>
            <a:pPr lvl="1"/>
            <a:r>
              <a:rPr lang="hr-HR" sz="2000" dirty="0" smtClean="0">
                <a:latin typeface="+mj-lt"/>
              </a:rPr>
              <a:t>Pipelining particular classes of irregular loops</a:t>
            </a:r>
            <a:r>
              <a:rPr lang="hr-HR" sz="2000" baseline="30000" dirty="0" smtClean="0">
                <a:latin typeface="+mj-lt"/>
              </a:rPr>
              <a:t>3</a:t>
            </a:r>
          </a:p>
          <a:p>
            <a:pPr marL="393192" lvl="1" indent="0">
              <a:buNone/>
            </a:pPr>
            <a:endParaRPr lang="hr-HR" sz="2000" baseline="30000" dirty="0">
              <a:latin typeface="+mj-lt"/>
            </a:endParaRPr>
          </a:p>
          <a:p>
            <a:pPr marL="0" indent="0">
              <a:buNone/>
            </a:pPr>
            <a:endParaRPr lang="hr-HR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910" y="5877272"/>
            <a:ext cx="8352928" cy="69032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1 </a:t>
            </a:r>
            <a:r>
              <a:rPr lang="hr-HR" sz="1500" dirty="0">
                <a:latin typeface="+mj-lt"/>
              </a:rPr>
              <a:t>Liu et al. </a:t>
            </a:r>
            <a:r>
              <a:rPr lang="hr-HR" sz="1500" dirty="0" smtClean="0">
                <a:latin typeface="+mj-lt"/>
              </a:rPr>
              <a:t>Offline synthesis of online dependence testing: Parametric loop pipelining for HLS. FCCM ’15.</a:t>
            </a:r>
          </a:p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2 </a:t>
            </a:r>
            <a:r>
              <a:rPr lang="hr-HR" sz="1500" dirty="0" smtClean="0">
                <a:latin typeface="+mj-lt"/>
              </a:rPr>
              <a:t>Dai et al. Dynamic hazard resolution for pipelining irregular loops in high-level synthesis. FPGA ‘17.</a:t>
            </a:r>
          </a:p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3 </a:t>
            </a:r>
            <a:r>
              <a:rPr lang="hr-HR" sz="1500" dirty="0" smtClean="0">
                <a:latin typeface="+mj-lt"/>
              </a:rPr>
              <a:t>Tan et al. </a:t>
            </a:r>
            <a:r>
              <a:rPr lang="en-US" sz="1500" dirty="0" err="1">
                <a:latin typeface="+mj-lt"/>
              </a:rPr>
              <a:t>ElasticFlow</a:t>
            </a:r>
            <a:r>
              <a:rPr lang="en-US" sz="1500" dirty="0" smtClean="0">
                <a:latin typeface="+mj-lt"/>
              </a:rPr>
              <a:t>:</a:t>
            </a:r>
            <a:r>
              <a:rPr lang="hr-HR" sz="1500" dirty="0" smtClean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A </a:t>
            </a:r>
            <a:r>
              <a:rPr lang="en-US" sz="1500" dirty="0">
                <a:latin typeface="+mj-lt"/>
              </a:rPr>
              <a:t>complexity-effective approach for pipelining irregular loop nests</a:t>
            </a:r>
            <a:r>
              <a:rPr lang="en-US" sz="1500" dirty="0" smtClean="0">
                <a:latin typeface="+mj-lt"/>
              </a:rPr>
              <a:t>.</a:t>
            </a:r>
            <a:r>
              <a:rPr lang="hr-HR" sz="1500" dirty="0" smtClean="0">
                <a:latin typeface="+mj-lt"/>
              </a:rPr>
              <a:t> ICCAD ‘15.</a:t>
            </a:r>
            <a:r>
              <a:rPr lang="en-US" sz="1500" dirty="0" smtClean="0">
                <a:latin typeface="+mj-lt"/>
              </a:rPr>
              <a:t> </a:t>
            </a:r>
            <a:endParaRPr lang="en-US" sz="15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0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Towards Dynamic Scheduling</a:t>
            </a:r>
            <a:endParaRPr lang="en-US" sz="3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5910" y="5877272"/>
            <a:ext cx="8352928" cy="69032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1 </a:t>
            </a:r>
            <a:r>
              <a:rPr lang="hr-HR" sz="1500" dirty="0">
                <a:latin typeface="+mj-lt"/>
              </a:rPr>
              <a:t>Liu et al. </a:t>
            </a:r>
            <a:r>
              <a:rPr lang="hr-HR" sz="1500" dirty="0" smtClean="0">
                <a:latin typeface="+mj-lt"/>
              </a:rPr>
              <a:t>Offline synthesis of online dependence testing: Parametric loop pipelining for HLS. FCCM ’15.</a:t>
            </a:r>
          </a:p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2 </a:t>
            </a:r>
            <a:r>
              <a:rPr lang="hr-HR" sz="1500" dirty="0" smtClean="0">
                <a:latin typeface="+mj-lt"/>
              </a:rPr>
              <a:t>Dai et al. Dynamic hazard resolution for pipelining irregular loops in high-level synthesis. FPGA ‘17.</a:t>
            </a:r>
          </a:p>
          <a:p>
            <a:pPr marL="0" indent="0">
              <a:buNone/>
            </a:pPr>
            <a:r>
              <a:rPr lang="hr-HR" sz="1500" baseline="30000" dirty="0" smtClean="0">
                <a:latin typeface="+mj-lt"/>
              </a:rPr>
              <a:t>3 </a:t>
            </a:r>
            <a:r>
              <a:rPr lang="hr-HR" sz="1500" dirty="0" smtClean="0">
                <a:latin typeface="+mj-lt"/>
              </a:rPr>
              <a:t>Tan et al. </a:t>
            </a:r>
            <a:r>
              <a:rPr lang="en-US" sz="1500" dirty="0" err="1">
                <a:latin typeface="+mj-lt"/>
              </a:rPr>
              <a:t>ElasticFlow</a:t>
            </a:r>
            <a:r>
              <a:rPr lang="en-US" sz="1500" dirty="0" smtClean="0">
                <a:latin typeface="+mj-lt"/>
              </a:rPr>
              <a:t>:</a:t>
            </a:r>
            <a:r>
              <a:rPr lang="hr-HR" sz="1500" dirty="0" smtClean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A </a:t>
            </a:r>
            <a:r>
              <a:rPr lang="en-US" sz="1500" dirty="0">
                <a:latin typeface="+mj-lt"/>
              </a:rPr>
              <a:t>complexity-effective approach for pipelining irregular loop nests</a:t>
            </a:r>
            <a:r>
              <a:rPr lang="en-US" sz="1500" dirty="0" smtClean="0">
                <a:latin typeface="+mj-lt"/>
              </a:rPr>
              <a:t>.</a:t>
            </a:r>
            <a:r>
              <a:rPr lang="hr-HR" sz="1500" dirty="0" smtClean="0">
                <a:latin typeface="+mj-lt"/>
              </a:rPr>
              <a:t> ICCAD ‘15.</a:t>
            </a:r>
            <a:r>
              <a:rPr lang="en-US" sz="1500" dirty="0" smtClean="0">
                <a:latin typeface="+mj-lt"/>
              </a:rPr>
              <a:t> </a:t>
            </a:r>
            <a:endParaRPr lang="en-US" sz="1500" dirty="0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864" y="1271016"/>
            <a:ext cx="8270576" cy="1941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65760"/>
            <a:r>
              <a:rPr lang="hr-HR" sz="2400" dirty="0">
                <a:latin typeface="+mj-lt"/>
              </a:rPr>
              <a:t>Overcoming the conservatism of statically scheduled HLS</a:t>
            </a:r>
          </a:p>
          <a:p>
            <a:pPr lvl="1"/>
            <a:r>
              <a:rPr lang="hr-HR" sz="2000" dirty="0" smtClean="0">
                <a:latin typeface="+mj-lt"/>
              </a:rPr>
              <a:t>Dynamically selecting the schedule </a:t>
            </a:r>
            <a:r>
              <a:rPr lang="hr-HR" sz="2000" dirty="0">
                <a:latin typeface="+mj-lt"/>
              </a:rPr>
              <a:t>at </a:t>
            </a:r>
            <a:r>
              <a:rPr lang="hr-HR" sz="2000" dirty="0" smtClean="0">
                <a:latin typeface="+mj-lt"/>
              </a:rPr>
              <a:t>runtime</a:t>
            </a:r>
            <a:r>
              <a:rPr lang="hr-HR" sz="2000" baseline="30000" dirty="0" smtClean="0">
                <a:latin typeface="+mj-lt"/>
              </a:rPr>
              <a:t>1</a:t>
            </a:r>
          </a:p>
          <a:p>
            <a:pPr lvl="1"/>
            <a:r>
              <a:rPr lang="hr-HR" sz="2000" dirty="0" smtClean="0">
                <a:latin typeface="+mj-lt"/>
              </a:rPr>
              <a:t>Application-specific </a:t>
            </a:r>
            <a:r>
              <a:rPr lang="hr-HR" sz="2000" dirty="0">
                <a:latin typeface="+mj-lt"/>
              </a:rPr>
              <a:t>dynamic hazard </a:t>
            </a:r>
            <a:r>
              <a:rPr lang="hr-HR" sz="2000" dirty="0" smtClean="0">
                <a:latin typeface="+mj-lt"/>
              </a:rPr>
              <a:t>detection</a:t>
            </a:r>
            <a:r>
              <a:rPr lang="hr-HR" sz="2000" baseline="30000" dirty="0" smtClean="0">
                <a:latin typeface="+mj-lt"/>
              </a:rPr>
              <a:t>2</a:t>
            </a:r>
          </a:p>
          <a:p>
            <a:pPr lvl="1"/>
            <a:r>
              <a:rPr lang="hr-HR" sz="2000" dirty="0" smtClean="0">
                <a:latin typeface="+mj-lt"/>
              </a:rPr>
              <a:t>Pipelining particular classes of irregular loops</a:t>
            </a:r>
            <a:r>
              <a:rPr lang="hr-HR" sz="2000" baseline="30000" dirty="0" smtClean="0">
                <a:latin typeface="+mj-lt"/>
              </a:rPr>
              <a:t>3</a:t>
            </a:r>
          </a:p>
          <a:p>
            <a:pPr marL="393192" lvl="1" indent="0">
              <a:buNone/>
            </a:pPr>
            <a:endParaRPr lang="hr-HR" sz="2000" baseline="30000" dirty="0">
              <a:latin typeface="+mj-lt"/>
            </a:endParaRPr>
          </a:p>
          <a:p>
            <a:pPr marL="0" indent="0">
              <a:buNone/>
            </a:pPr>
            <a:endParaRPr lang="hr-HR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3748" y="3689750"/>
            <a:ext cx="4536504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2" indent="0" algn="ctr">
              <a:buSzPct val="95000"/>
              <a:buFont typeface="Wingdings 2"/>
              <a:buNone/>
            </a:pPr>
            <a:r>
              <a:rPr lang="hr-HR" sz="2400" b="1" dirty="0" smtClean="0">
                <a:latin typeface="+mj-lt"/>
              </a:rPr>
              <a:t>Some dynamic behavior, but still based on static scheduling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5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44016" y="-228600"/>
            <a:ext cx="89644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dirty="0" smtClean="0"/>
              <a:t>Dynamically Scheduled </a:t>
            </a:r>
            <a:r>
              <a:rPr lang="hr-HR" sz="3600" dirty="0"/>
              <a:t>C</a:t>
            </a:r>
            <a:r>
              <a:rPr lang="hr-HR" sz="3600" dirty="0" smtClean="0"/>
              <a:t>ircuits</a:t>
            </a:r>
            <a:endParaRPr lang="en-US" sz="3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5910" y="5445224"/>
            <a:ext cx="8352928" cy="130347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aseline="30000" dirty="0" smtClean="0">
                <a:latin typeface="+mj-lt"/>
              </a:rPr>
              <a:t>1 </a:t>
            </a:r>
            <a:r>
              <a:rPr lang="en-US" sz="1600" dirty="0" err="1" smtClean="0">
                <a:latin typeface="+mj-lt"/>
              </a:rPr>
              <a:t>Budiu</a:t>
            </a:r>
            <a:r>
              <a:rPr lang="hr-HR" sz="1600" dirty="0" smtClean="0">
                <a:latin typeface="+mj-lt"/>
              </a:rPr>
              <a:t> e</a:t>
            </a:r>
            <a:r>
              <a:rPr lang="en-US" sz="1600" dirty="0" smtClean="0">
                <a:latin typeface="+mj-lt"/>
              </a:rPr>
              <a:t>t</a:t>
            </a:r>
            <a:r>
              <a:rPr lang="hr-HR" sz="1600" dirty="0" smtClean="0">
                <a:latin typeface="+mj-lt"/>
              </a:rPr>
              <a:t> </a:t>
            </a:r>
            <a:r>
              <a:rPr lang="hr-HR" sz="1600" dirty="0">
                <a:latin typeface="+mj-lt"/>
              </a:rPr>
              <a:t>al</a:t>
            </a:r>
            <a:r>
              <a:rPr lang="en-US" sz="1600" dirty="0">
                <a:latin typeface="+mj-lt"/>
              </a:rPr>
              <a:t>. Dataflow: A complement to superscalar. </a:t>
            </a:r>
            <a:r>
              <a:rPr lang="hr-HR" sz="1600" dirty="0">
                <a:latin typeface="+mj-lt"/>
              </a:rPr>
              <a:t>ISPASS ’05.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2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Carloni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Theory of latency-insensitive design. TCAD '01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3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Cortadella</a:t>
            </a:r>
            <a:r>
              <a:rPr lang="en-US" sz="1600" dirty="0">
                <a:latin typeface="+mj-lt"/>
              </a:rPr>
              <a:t> et al. Synthesis of synchronous elastic architectures. DAC '06</a:t>
            </a:r>
            <a:r>
              <a:rPr lang="en-US" sz="1600" dirty="0" smtClean="0">
                <a:latin typeface="+mj-lt"/>
              </a:rPr>
              <a:t>.</a:t>
            </a:r>
            <a:endParaRPr lang="hr-HR" sz="1600" dirty="0" smtClean="0">
              <a:latin typeface="+mj-lt"/>
            </a:endParaRPr>
          </a:p>
          <a:p>
            <a:pPr marL="0" indent="0">
              <a:buNone/>
            </a:pPr>
            <a:r>
              <a:rPr lang="hr-HR" sz="1600" baseline="30000" dirty="0">
                <a:latin typeface="+mj-lt"/>
              </a:rPr>
              <a:t>4</a:t>
            </a:r>
            <a:r>
              <a:rPr lang="hr-HR" sz="1600" baseline="300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Vijayaraghavan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et al. Bounded dataflow networks and latency-insensitive circuits. MEMOCODE '09.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864" y="1271016"/>
            <a:ext cx="8270576" cy="19419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>
                <a:latin typeface="+mj-lt"/>
              </a:rPr>
              <a:t>Efforts in the asynchronous </a:t>
            </a:r>
            <a:r>
              <a:rPr lang="hr-HR" dirty="0" smtClean="0">
                <a:latin typeface="+mj-lt"/>
              </a:rPr>
              <a:t>domain </a:t>
            </a:r>
            <a:r>
              <a:rPr lang="hr-HR" baseline="30000" dirty="0" smtClean="0">
                <a:latin typeface="+mj-lt"/>
              </a:rPr>
              <a:t>1</a:t>
            </a:r>
            <a:endParaRPr lang="hr-HR" baseline="30000" dirty="0">
              <a:latin typeface="+mj-lt"/>
            </a:endParaRPr>
          </a:p>
          <a:p>
            <a:pPr lvl="1"/>
            <a:r>
              <a:rPr lang="hr-HR" sz="2000" dirty="0" smtClean="0">
                <a:latin typeface="+mj-lt"/>
              </a:rPr>
              <a:t>Structures of asynchronous handshake components</a:t>
            </a:r>
          </a:p>
          <a:p>
            <a:pPr lvl="1"/>
            <a:r>
              <a:rPr lang="hr-HR" sz="2000" dirty="0" smtClean="0">
                <a:latin typeface="+mj-lt"/>
              </a:rPr>
              <a:t>Each operation executes as soon as all of its inputs arrive</a:t>
            </a:r>
            <a:endParaRPr lang="hr-HR" sz="2000" dirty="0"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>
                <a:latin typeface="+mj-lt"/>
              </a:rPr>
              <a:t>Dataflow</a:t>
            </a:r>
            <a:r>
              <a:rPr lang="hr-HR" dirty="0">
                <a:latin typeface="+mj-lt"/>
              </a:rPr>
              <a:t>, latency-insensitive, elastic </a:t>
            </a:r>
            <a:r>
              <a:rPr lang="hr-HR" baseline="30000" dirty="0" smtClean="0">
                <a:latin typeface="+mj-lt"/>
              </a:rPr>
              <a:t>2</a:t>
            </a:r>
            <a:r>
              <a:rPr lang="hr-HR" baseline="30000" dirty="0">
                <a:latin typeface="+mj-lt"/>
              </a:rPr>
              <a:t>, </a:t>
            </a:r>
            <a:r>
              <a:rPr lang="hr-HR" baseline="30000" dirty="0" smtClean="0">
                <a:latin typeface="+mj-lt"/>
              </a:rPr>
              <a:t>3, 4</a:t>
            </a:r>
            <a:endParaRPr lang="hr-HR" baseline="30000" dirty="0">
              <a:latin typeface="+mj-lt"/>
            </a:endParaRPr>
          </a:p>
          <a:p>
            <a:pPr lvl="1"/>
            <a:r>
              <a:rPr lang="hr-HR" sz="2000" dirty="0" smtClean="0">
                <a:latin typeface="+mj-lt"/>
              </a:rPr>
              <a:t>Synchronous methodologies for achieving dynamic scheduling</a:t>
            </a:r>
          </a:p>
          <a:p>
            <a:pPr lvl="1"/>
            <a:endParaRPr lang="hr-HR" sz="2000" baseline="30000" dirty="0" smtClean="0">
              <a:latin typeface="+mj-lt"/>
            </a:endParaRPr>
          </a:p>
          <a:p>
            <a:pPr marL="393192" lvl="1" indent="0">
              <a:buNone/>
            </a:pPr>
            <a:endParaRPr lang="hr-HR" sz="2000" baseline="30000" dirty="0">
              <a:latin typeface="+mj-lt"/>
            </a:endParaRPr>
          </a:p>
          <a:p>
            <a:pPr marL="0" indent="0">
              <a:buNone/>
            </a:pPr>
            <a:endParaRPr lang="hr-HR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DA8A-BBFB-48A1-88B9-4C7DF46BF3B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3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56288</TotalTime>
  <Words>2286</Words>
  <Application>Microsoft Office PowerPoint</Application>
  <PresentationFormat>On-screen Show (4:3)</PresentationFormat>
  <Paragraphs>765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Calibri</vt:lpstr>
      <vt:lpstr>Consolas</vt:lpstr>
      <vt:lpstr>Constantia</vt:lpstr>
      <vt:lpstr>Wingdings 2</vt:lpstr>
      <vt:lpstr>Flow</vt:lpstr>
      <vt:lpstr>Dynamically Scheduled  High-level Synthesis</vt:lpstr>
      <vt:lpstr>High-level Synthesis and Static Scheduling</vt:lpstr>
      <vt:lpstr>The Limitations of Static Scheduling </vt:lpstr>
      <vt:lpstr>The Limitations of Static Scheduling </vt:lpstr>
      <vt:lpstr>The Limitations of Static Scheduling </vt:lpstr>
      <vt:lpstr>The Limitations of Static Scheduling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Out-of-Order Load-Store Queue for Spatial Computing</dc:title>
  <dc:creator>lana</dc:creator>
  <cp:lastModifiedBy>josipovi</cp:lastModifiedBy>
  <cp:revision>2771</cp:revision>
  <cp:lastPrinted>2017-10-27T19:12:00Z</cp:lastPrinted>
  <dcterms:created xsi:type="dcterms:W3CDTF">2014-01-18T01:34:32Z</dcterms:created>
  <dcterms:modified xsi:type="dcterms:W3CDTF">2018-02-26T06:52:18Z</dcterms:modified>
</cp:coreProperties>
</file>