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76" r:id="rId2"/>
    <p:sldId id="290" r:id="rId3"/>
    <p:sldId id="291" r:id="rId4"/>
    <p:sldId id="292" r:id="rId5"/>
    <p:sldId id="293" r:id="rId6"/>
    <p:sldId id="294" r:id="rId7"/>
    <p:sldId id="295"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2" r:id="rId23"/>
    <p:sldId id="311" r:id="rId24"/>
    <p:sldId id="313" r:id="rId25"/>
    <p:sldId id="314" r:id="rId26"/>
    <p:sldId id="315" r:id="rId27"/>
    <p:sldId id="316" r:id="rId28"/>
    <p:sldId id="31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8"/>
    <p:restoredTop sz="55086" autoAdjust="0"/>
  </p:normalViewPr>
  <p:slideViewPr>
    <p:cSldViewPr snapToGrid="0" snapToObjects="1">
      <p:cViewPr>
        <p:scale>
          <a:sx n="82" d="100"/>
          <a:sy n="82" d="100"/>
        </p:scale>
        <p:origin x="2264" y="144"/>
      </p:cViewPr>
      <p:guideLst/>
    </p:cSldViewPr>
  </p:slideViewPr>
  <p:outlineViewPr>
    <p:cViewPr>
      <p:scale>
        <a:sx n="33" d="100"/>
        <a:sy n="33" d="100"/>
      </p:scale>
      <p:origin x="0" y="-472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B03DD-9A59-4DF9-9028-118B503B8F53}" type="datetimeFigureOut">
              <a:rPr lang="en-US" smtClean="0"/>
              <a:t>2/26/18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5F7B9D-7E3B-4B3D-ABB7-96C52E68A4AD}" type="slidenum">
              <a:rPr lang="en-US" smtClean="0"/>
              <a:t>‹#›</a:t>
            </a:fld>
            <a:endParaRPr lang="en-US"/>
          </a:p>
        </p:txBody>
      </p:sp>
    </p:spTree>
    <p:extLst>
      <p:ext uri="{BB962C8B-B14F-4D97-AF65-F5344CB8AC3E}">
        <p14:creationId xmlns:p14="http://schemas.microsoft.com/office/powerpoint/2010/main" val="3328993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F7B9D-7E3B-4B3D-ABB7-96C52E68A4AD}" type="slidenum">
              <a:rPr lang="en-US" smtClean="0"/>
              <a:t>1</a:t>
            </a:fld>
            <a:endParaRPr lang="en-US"/>
          </a:p>
        </p:txBody>
      </p:sp>
    </p:spTree>
    <p:extLst>
      <p:ext uri="{BB962C8B-B14F-4D97-AF65-F5344CB8AC3E}">
        <p14:creationId xmlns:p14="http://schemas.microsoft.com/office/powerpoint/2010/main" val="2747748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CNNs</a:t>
            </a:r>
            <a:r>
              <a:rPr lang="en-US" baseline="0" dirty="0" smtClean="0"/>
              <a:t> have been applied to many applications. </a:t>
            </a:r>
          </a:p>
          <a:p>
            <a:endParaRPr lang="en-US" baseline="0" dirty="0" smtClean="0"/>
          </a:p>
          <a:p>
            <a:r>
              <a:rPr lang="en-US" baseline="0" dirty="0" smtClean="0"/>
              <a:t>In some cases, for example, autonomous driving and NLP, you really expect the CNN to have real-time response. So these are latency driven workload. </a:t>
            </a:r>
          </a:p>
          <a:p>
            <a:endParaRPr lang="en-US" baseline="0" dirty="0" smtClean="0"/>
          </a:p>
          <a:p>
            <a:r>
              <a:rPr lang="en-US" baseline="0" dirty="0" smtClean="0"/>
              <a:t>In other cases, for example, CNNs are used to analyze huge volume of videos or images for security and medical diagnosis, then throughput is the key metric. </a:t>
            </a:r>
          </a:p>
          <a:p>
            <a:endParaRPr lang="en-US" baseline="0" dirty="0" smtClean="0"/>
          </a:p>
          <a:p>
            <a:r>
              <a:rPr lang="en-US" baseline="0" dirty="0" smtClean="0"/>
              <a:t>In this work, we focus on throughput optimization. </a:t>
            </a:r>
          </a:p>
        </p:txBody>
      </p:sp>
      <p:sp>
        <p:nvSpPr>
          <p:cNvPr id="4" name="Slide Number Placeholder 3"/>
          <p:cNvSpPr>
            <a:spLocks noGrp="1"/>
          </p:cNvSpPr>
          <p:nvPr>
            <p:ph type="sldNum" sz="quarter" idx="10"/>
          </p:nvPr>
        </p:nvSpPr>
        <p:spPr/>
        <p:txBody>
          <a:bodyPr/>
          <a:lstStyle/>
          <a:p>
            <a:fld id="{4D5F7B9D-7E3B-4B3D-ABB7-96C52E68A4AD}" type="slidenum">
              <a:rPr lang="en-US" smtClean="0"/>
              <a:t>3</a:t>
            </a:fld>
            <a:endParaRPr lang="en-US"/>
          </a:p>
        </p:txBody>
      </p:sp>
    </p:spTree>
    <p:extLst>
      <p:ext uri="{BB962C8B-B14F-4D97-AF65-F5344CB8AC3E}">
        <p14:creationId xmlns:p14="http://schemas.microsoft.com/office/powerpoint/2010/main" val="128029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of all, the framework has an </a:t>
            </a:r>
            <a:r>
              <a:rPr lang="en-US" baseline="0" dirty="0" err="1" smtClean="0"/>
              <a:t>algo</a:t>
            </a:r>
            <a:r>
              <a:rPr lang="en-US" baseline="0" dirty="0" smtClean="0"/>
              <a:t> module. It takes as input CNN model </a:t>
            </a:r>
            <a:r>
              <a:rPr lang="en-US" baseline="0" dirty="0" err="1" smtClean="0"/>
              <a:t>params</a:t>
            </a:r>
            <a:r>
              <a:rPr lang="en-US" baseline="0" dirty="0" smtClean="0"/>
              <a:t> and shape of 2D input images, and generates a data layout which can be very efficiently processed by hardware accelerators.</a:t>
            </a:r>
          </a:p>
          <a:p>
            <a:endParaRPr lang="en-US" baseline="0" dirty="0" smtClean="0"/>
          </a:p>
          <a:p>
            <a:r>
              <a:rPr lang="en-US" dirty="0" smtClean="0"/>
              <a:t>Then</a:t>
            </a:r>
            <a:r>
              <a:rPr lang="en-US" baseline="0" dirty="0" smtClean="0"/>
              <a:t> the Hardware mapping module needs to know about the spec of the target FPGA, in order to generate the throughput optimized accelerator. Notice that hardware mapping does not depend on the CNN parameters. In fact, the mapping module will provide feedback to the algorithmic optimization modules so that the data layout can best fit the FPGA. </a:t>
            </a:r>
          </a:p>
          <a:p>
            <a:endParaRPr lang="en-US" baseline="0" dirty="0" smtClean="0"/>
          </a:p>
          <a:p>
            <a:r>
              <a:rPr lang="en-US" baseline="0" dirty="0" smtClean="0"/>
              <a:t>Lastly, the mapping module from the high level can provide suggestions for designing next generation DL chips. </a:t>
            </a:r>
            <a:endParaRPr lang="en-US" dirty="0"/>
          </a:p>
        </p:txBody>
      </p:sp>
      <p:sp>
        <p:nvSpPr>
          <p:cNvPr id="4" name="Slide Number Placeholder 3"/>
          <p:cNvSpPr>
            <a:spLocks noGrp="1"/>
          </p:cNvSpPr>
          <p:nvPr>
            <p:ph type="sldNum" sz="quarter" idx="10"/>
          </p:nvPr>
        </p:nvSpPr>
        <p:spPr/>
        <p:txBody>
          <a:bodyPr/>
          <a:lstStyle/>
          <a:p>
            <a:fld id="{4D5F7B9D-7E3B-4B3D-ABB7-96C52E68A4AD}" type="slidenum">
              <a:rPr lang="en-US" smtClean="0"/>
              <a:t>4</a:t>
            </a:fld>
            <a:endParaRPr lang="en-US"/>
          </a:p>
        </p:txBody>
      </p:sp>
    </p:spTree>
    <p:extLst>
      <p:ext uri="{BB962C8B-B14F-4D97-AF65-F5344CB8AC3E}">
        <p14:creationId xmlns:p14="http://schemas.microsoft.com/office/powerpoint/2010/main" val="202271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a more concrete</a:t>
            </a:r>
            <a:r>
              <a:rPr lang="en-US" baseline="0" dirty="0" smtClean="0"/>
              <a:t> example. </a:t>
            </a:r>
          </a:p>
          <a:p>
            <a:endParaRPr lang="en-US" baseline="0" dirty="0" smtClean="0"/>
          </a:p>
          <a:p>
            <a:r>
              <a:rPr lang="en-US" baseline="0" dirty="0" smtClean="0"/>
              <a:t>Suppose we want to use a fixed FPGA to </a:t>
            </a:r>
            <a:r>
              <a:rPr lang="en-US" baseline="0" dirty="0" err="1" smtClean="0"/>
              <a:t>accel</a:t>
            </a:r>
            <a:r>
              <a:rPr lang="en-US" baseline="0" dirty="0" smtClean="0"/>
              <a:t> many different kinds of CNNs. The framework synthesize an accelerator design onto the device. </a:t>
            </a:r>
          </a:p>
          <a:p>
            <a:endParaRPr lang="en-US" baseline="0" dirty="0" smtClean="0"/>
          </a:p>
          <a:p>
            <a:r>
              <a:rPr lang="en-US" baseline="0" dirty="0" smtClean="0"/>
              <a:t>After that, the application specific CNNs come into picture. These can be drastically different networks. The input image data also come. They can be small images, or large images. </a:t>
            </a:r>
          </a:p>
          <a:p>
            <a:endParaRPr lang="en-US" baseline="0" dirty="0" smtClean="0"/>
          </a:p>
          <a:p>
            <a:r>
              <a:rPr lang="en-US" baseline="0" dirty="0" smtClean="0"/>
              <a:t>However, the hardware is already configured. Then how do we optimize a specific workload? The framework will adjust the data layout to be fed to hardware so that high throughput can always be sustained. </a:t>
            </a:r>
          </a:p>
          <a:p>
            <a:endParaRPr lang="en-US" baseline="0" dirty="0" smtClean="0"/>
          </a:p>
          <a:p>
            <a:r>
              <a:rPr lang="en-US" baseline="0" dirty="0" smtClean="0"/>
              <a:t>In summary, the accelerator is generic. </a:t>
            </a:r>
            <a:endParaRPr lang="en-US" dirty="0"/>
          </a:p>
        </p:txBody>
      </p:sp>
      <p:sp>
        <p:nvSpPr>
          <p:cNvPr id="4" name="Slide Number Placeholder 3"/>
          <p:cNvSpPr>
            <a:spLocks noGrp="1"/>
          </p:cNvSpPr>
          <p:nvPr>
            <p:ph type="sldNum" sz="quarter" idx="10"/>
          </p:nvPr>
        </p:nvSpPr>
        <p:spPr/>
        <p:txBody>
          <a:bodyPr/>
          <a:lstStyle/>
          <a:p>
            <a:fld id="{4D5F7B9D-7E3B-4B3D-ABB7-96C52E68A4AD}" type="slidenum">
              <a:rPr lang="en-US" smtClean="0"/>
              <a:t>5</a:t>
            </a:fld>
            <a:endParaRPr lang="en-US"/>
          </a:p>
        </p:txBody>
      </p:sp>
    </p:spTree>
    <p:extLst>
      <p:ext uri="{BB962C8B-B14F-4D97-AF65-F5344CB8AC3E}">
        <p14:creationId xmlns:p14="http://schemas.microsoft.com/office/powerpoint/2010/main" val="284205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 min</a:t>
            </a:r>
            <a:endParaRPr lang="en-US" dirty="0"/>
          </a:p>
        </p:txBody>
      </p:sp>
      <p:sp>
        <p:nvSpPr>
          <p:cNvPr id="4" name="Slide Number Placeholder 3"/>
          <p:cNvSpPr>
            <a:spLocks noGrp="1"/>
          </p:cNvSpPr>
          <p:nvPr>
            <p:ph type="sldNum" sz="quarter" idx="10"/>
          </p:nvPr>
        </p:nvSpPr>
        <p:spPr/>
        <p:txBody>
          <a:bodyPr/>
          <a:lstStyle/>
          <a:p>
            <a:fld id="{4D5F7B9D-7E3B-4B3D-ABB7-96C52E68A4AD}" type="slidenum">
              <a:rPr lang="en-US" smtClean="0"/>
              <a:t>6</a:t>
            </a:fld>
            <a:endParaRPr lang="en-US"/>
          </a:p>
        </p:txBody>
      </p:sp>
    </p:spTree>
    <p:extLst>
      <p:ext uri="{BB962C8B-B14F-4D97-AF65-F5344CB8AC3E}">
        <p14:creationId xmlns:p14="http://schemas.microsoft.com/office/powerpoint/2010/main" val="22344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F7B9D-7E3B-4B3D-ABB7-96C52E68A4AD}" type="slidenum">
              <a:rPr lang="en-US" smtClean="0"/>
              <a:t>7</a:t>
            </a:fld>
            <a:endParaRPr lang="en-US"/>
          </a:p>
        </p:txBody>
      </p:sp>
    </p:spTree>
    <p:extLst>
      <p:ext uri="{BB962C8B-B14F-4D97-AF65-F5344CB8AC3E}">
        <p14:creationId xmlns:p14="http://schemas.microsoft.com/office/powerpoint/2010/main" val="204598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framework is based on frequency domain convolution. Let’s first review how to perform frequency domain convolution with a known technique called overlap-and-add. </a:t>
            </a:r>
          </a:p>
          <a:p>
            <a:endParaRPr lang="en-US" baseline="0" dirty="0" smtClean="0"/>
          </a:p>
          <a:p>
            <a:r>
              <a:rPr lang="en-US" baseline="0" dirty="0" smtClean="0"/>
              <a:t>The motivation of overlap-add is that we want to use a fixed size FFT architecture in hardware to handle images of various sizes. How do we do it?</a:t>
            </a:r>
          </a:p>
          <a:p>
            <a:endParaRPr lang="en-US" baseline="0" dirty="0" smtClean="0"/>
          </a:p>
          <a:p>
            <a:r>
              <a:rPr lang="en-US" baseline="0" dirty="0" smtClean="0"/>
              <a:t>We first partition the images based on the FFT size. Then we do some paddings and send the images to frequency domain, by Fourier transform. As an example, suppose we have 256 input channels, and our FFT size is 16 point, then the number of operations required here is 0.3 million. </a:t>
            </a:r>
          </a:p>
          <a:p>
            <a:endParaRPr lang="en-US" baseline="0" dirty="0" smtClean="0"/>
          </a:p>
          <a:p>
            <a:r>
              <a:rPr lang="en-US" baseline="0" dirty="0" smtClean="0"/>
              <a:t>Of course, we also need to send the kernel filters to frequency domain. Notice that we don’t need to perform any operations in this step, since kernels are fixed during inferencing, and we can pre-store the frequency domain representation of kernel filters. </a:t>
            </a:r>
          </a:p>
          <a:p>
            <a:endParaRPr lang="en-US" baseline="0" dirty="0" smtClean="0"/>
          </a:p>
          <a:p>
            <a:r>
              <a:rPr lang="en-US" baseline="0" dirty="0" smtClean="0"/>
              <a:t>Next step is that we take kernels and images and perform </a:t>
            </a:r>
            <a:r>
              <a:rPr lang="en-US" baseline="0" dirty="0" err="1" smtClean="0"/>
              <a:t>hadamard</a:t>
            </a:r>
            <a:r>
              <a:rPr lang="en-US" baseline="0" dirty="0" smtClean="0"/>
              <a:t> product on them. </a:t>
            </a:r>
            <a:r>
              <a:rPr lang="en-US" baseline="0" dirty="0" err="1" smtClean="0"/>
              <a:t>Hadamard</a:t>
            </a:r>
            <a:r>
              <a:rPr lang="en-US" baseline="0" dirty="0" smtClean="0"/>
              <a:t> product is basically elementwise multiplication. we require 17 M operations in our example.</a:t>
            </a:r>
          </a:p>
          <a:p>
            <a:endParaRPr lang="en-US" baseline="0" dirty="0" smtClean="0"/>
          </a:p>
          <a:p>
            <a:r>
              <a:rPr lang="en-US" dirty="0" smtClean="0"/>
              <a:t>Finally, we take the matrices back to time domain, and combine the partitions</a:t>
            </a:r>
            <a:r>
              <a:rPr lang="en-US" baseline="0" dirty="0" smtClean="0"/>
              <a:t> into a complete image. When combining the images, the partitions need certain amounts of overlap. That’s why we call this technique Overlap-and-Add. </a:t>
            </a:r>
            <a:endParaRPr lang="en-US" dirty="0"/>
          </a:p>
        </p:txBody>
      </p:sp>
      <p:sp>
        <p:nvSpPr>
          <p:cNvPr id="4" name="Slide Number Placeholder 3"/>
          <p:cNvSpPr>
            <a:spLocks noGrp="1"/>
          </p:cNvSpPr>
          <p:nvPr>
            <p:ph type="sldNum" sz="quarter" idx="10"/>
          </p:nvPr>
        </p:nvSpPr>
        <p:spPr/>
        <p:txBody>
          <a:bodyPr/>
          <a:lstStyle/>
          <a:p>
            <a:fld id="{4D5F7B9D-7E3B-4B3D-ABB7-96C52E68A4AD}" type="slidenum">
              <a:rPr lang="en-US" smtClean="0"/>
              <a:t>8</a:t>
            </a:fld>
            <a:endParaRPr lang="en-US"/>
          </a:p>
        </p:txBody>
      </p:sp>
    </p:spTree>
    <p:extLst>
      <p:ext uri="{BB962C8B-B14F-4D97-AF65-F5344CB8AC3E}">
        <p14:creationId xmlns:p14="http://schemas.microsoft.com/office/powerpoint/2010/main" val="130953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known technique seems very good. </a:t>
            </a:r>
          </a:p>
          <a:p>
            <a:endParaRPr lang="en-US" baseline="0" dirty="0" smtClean="0"/>
          </a:p>
          <a:p>
            <a:r>
              <a:rPr lang="en-US" baseline="0" dirty="0" smtClean="0"/>
              <a:t>Because of frequency domain convolution, we save a lot of computation compared with space domain convolution. And </a:t>
            </a:r>
            <a:r>
              <a:rPr lang="en-US" baseline="0" dirty="0" err="1" smtClean="0"/>
              <a:t>OaA</a:t>
            </a:r>
            <a:r>
              <a:rPr lang="en-US" baseline="0" dirty="0" smtClean="0"/>
              <a:t> can be applied to kernels of various sizes as long as the FFT size is larger than the kernel size. </a:t>
            </a:r>
          </a:p>
          <a:p>
            <a:endParaRPr lang="en-US" baseline="0" dirty="0" smtClean="0"/>
          </a:p>
          <a:p>
            <a:r>
              <a:rPr lang="en-US" baseline="0" dirty="0" smtClean="0"/>
              <a:t>But </a:t>
            </a:r>
            <a:r>
              <a:rPr lang="en-US" baseline="0" dirty="0" err="1" smtClean="0"/>
              <a:t>OaA</a:t>
            </a:r>
            <a:r>
              <a:rPr lang="en-US" baseline="0" dirty="0" smtClean="0"/>
              <a:t> is not very robust when dealing with images of various sizes. </a:t>
            </a:r>
          </a:p>
          <a:p>
            <a:endParaRPr lang="en-US" baseline="0" dirty="0" smtClean="0"/>
          </a:p>
          <a:p>
            <a:r>
              <a:rPr lang="en-US" baseline="0" dirty="0" smtClean="0"/>
              <a:t>For example</a:t>
            </a:r>
            <a:r>
              <a:rPr lang="en-US" baseline="0" smtClean="0"/>
              <a:t>, here we have a l</a:t>
            </a:r>
            <a:endParaRPr lang="en-US" dirty="0"/>
          </a:p>
        </p:txBody>
      </p:sp>
      <p:sp>
        <p:nvSpPr>
          <p:cNvPr id="4" name="Slide Number Placeholder 3"/>
          <p:cNvSpPr>
            <a:spLocks noGrp="1"/>
          </p:cNvSpPr>
          <p:nvPr>
            <p:ph type="sldNum" sz="quarter" idx="10"/>
          </p:nvPr>
        </p:nvSpPr>
        <p:spPr/>
        <p:txBody>
          <a:bodyPr/>
          <a:lstStyle/>
          <a:p>
            <a:fld id="{4D5F7B9D-7E3B-4B3D-ABB7-96C52E68A4AD}" type="slidenum">
              <a:rPr lang="en-US" smtClean="0"/>
              <a:t>9</a:t>
            </a:fld>
            <a:endParaRPr lang="en-US"/>
          </a:p>
        </p:txBody>
      </p:sp>
    </p:spTree>
    <p:extLst>
      <p:ext uri="{BB962C8B-B14F-4D97-AF65-F5344CB8AC3E}">
        <p14:creationId xmlns:p14="http://schemas.microsoft.com/office/powerpoint/2010/main" val="606991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CNN</a:t>
            </a:r>
            <a:r>
              <a:rPr lang="en-US" baseline="0" dirty="0" smtClean="0"/>
              <a:t> workloads</a:t>
            </a:r>
            <a:endParaRPr lang="en-US" dirty="0"/>
          </a:p>
        </p:txBody>
      </p:sp>
      <p:sp>
        <p:nvSpPr>
          <p:cNvPr id="4" name="Slide Number Placeholder 3"/>
          <p:cNvSpPr>
            <a:spLocks noGrp="1"/>
          </p:cNvSpPr>
          <p:nvPr>
            <p:ph type="sldNum" sz="quarter" idx="10"/>
          </p:nvPr>
        </p:nvSpPr>
        <p:spPr/>
        <p:txBody>
          <a:bodyPr/>
          <a:lstStyle/>
          <a:p>
            <a:fld id="{4D5F7B9D-7E3B-4B3D-ABB7-96C52E68A4AD}" type="slidenum">
              <a:rPr lang="en-US" smtClean="0"/>
              <a:t>17</a:t>
            </a:fld>
            <a:endParaRPr lang="en-US"/>
          </a:p>
        </p:txBody>
      </p:sp>
    </p:spTree>
    <p:extLst>
      <p:ext uri="{BB962C8B-B14F-4D97-AF65-F5344CB8AC3E}">
        <p14:creationId xmlns:p14="http://schemas.microsoft.com/office/powerpoint/2010/main" val="993702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99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3200">
                <a:solidFill>
                  <a:srgbClr val="F8F8F8"/>
                </a:solidFill>
                <a:latin typeface="Arial" panose="020B0604020202020204" pitchFamily="34" charset="0"/>
                <a:cs typeface="Arial" panose="020B0604020202020204" pitchFamily="34" charset="0"/>
              </a:defRPr>
            </a:lvl1pPr>
          </a:lstStyle>
          <a:p>
            <a:r>
              <a:rPr lang="en-US" altLang="zh-CN"/>
              <a:t>Click to edit Master title style</a:t>
            </a:r>
            <a:endParaRPr lang="en-US" dirty="0"/>
          </a:p>
        </p:txBody>
      </p:sp>
      <p:sp>
        <p:nvSpPr>
          <p:cNvPr id="3"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400" i="1" baseline="0">
                <a:solidFill>
                  <a:srgbClr val="FFC000"/>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Name</a:t>
            </a:r>
          </a:p>
        </p:txBody>
      </p:sp>
      <p:sp>
        <p:nvSpPr>
          <p:cNvPr id="4" name="Date Placeholder 3"/>
          <p:cNvSpPr>
            <a:spLocks noGrp="1"/>
          </p:cNvSpPr>
          <p:nvPr>
            <p:ph type="dt" sz="half" idx="10"/>
          </p:nvPr>
        </p:nvSpPr>
        <p:spPr/>
        <p:txBody>
          <a:bodyPr/>
          <a:lstStyle/>
          <a:p>
            <a:fld id="{B8A9C925-2468-495A-B7EC-BC77C37D1D25}" type="datetime1">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2A230-0E55-4A5C-A032-F1A87B69D796}" type="slidenum">
              <a:rPr lang="en-US" smtClean="0"/>
              <a:t>‹#›</a:t>
            </a:fld>
            <a:endParaRPr lang="en-US"/>
          </a:p>
        </p:txBody>
      </p:sp>
      <p:sp>
        <p:nvSpPr>
          <p:cNvPr id="17" name="Text Placeholder 16"/>
          <p:cNvSpPr>
            <a:spLocks noGrp="1"/>
          </p:cNvSpPr>
          <p:nvPr>
            <p:ph type="body" sz="quarter" idx="13" hasCustomPrompt="1"/>
          </p:nvPr>
        </p:nvSpPr>
        <p:spPr>
          <a:xfrm>
            <a:off x="1371600" y="4419600"/>
            <a:ext cx="6477000" cy="1295400"/>
          </a:xfrm>
          <a:prstGeom prst="rect">
            <a:avLst/>
          </a:prstGeom>
        </p:spPr>
        <p:txBody>
          <a:bodyPr/>
          <a:lstStyle>
            <a:lvl1pPr marL="0" indent="0" algn="ctr" defTabSz="914400" rtl="0" eaLnBrk="1" latinLnBrk="0" hangingPunct="1">
              <a:spcBef>
                <a:spcPct val="20000"/>
              </a:spcBef>
              <a:buFont typeface="Arial" pitchFamily="34" charset="0"/>
              <a:buNone/>
              <a:defRPr lang="en-US" altLang="zh-CN" sz="1800" i="1" kern="1200" baseline="0" dirty="0" smtClean="0">
                <a:solidFill>
                  <a:srgbClr val="FFC000"/>
                </a:solidFill>
                <a:latin typeface="Times New Roman" panose="02020603050405020304" pitchFamily="18" charset="0"/>
                <a:ea typeface="+mn-ea"/>
                <a:cs typeface="Times New Roman" panose="02020603050405020304" pitchFamily="18" charset="0"/>
              </a:defRPr>
            </a:lvl1pPr>
            <a:lvl2pPr algn="ctr">
              <a:defRPr/>
            </a:lvl2pPr>
            <a:lvl3pPr algn="ctr">
              <a:defRPr/>
            </a:lvl3pPr>
            <a:lvl4pPr algn="ctr">
              <a:defRPr/>
            </a:lvl4pPr>
            <a:lvl5pPr algn="ctr">
              <a:defRPr/>
            </a:lvl5pPr>
          </a:lstStyle>
          <a:p>
            <a:pPr lvl="0"/>
            <a:r>
              <a:rPr lang="en-US" altLang="zh-CN" dirty="0"/>
              <a:t>Click to edit affiliation</a:t>
            </a:r>
          </a:p>
          <a:p>
            <a:pPr lvl="0"/>
            <a:endParaRPr lang="en-US" altLang="zh-CN" dirty="0"/>
          </a:p>
        </p:txBody>
      </p:sp>
      <p:sp>
        <p:nvSpPr>
          <p:cNvPr id="8" name="Rectangle 7"/>
          <p:cNvSpPr/>
          <p:nvPr/>
        </p:nvSpPr>
        <p:spPr>
          <a:xfrm flipV="1">
            <a:off x="0" y="5778500"/>
            <a:ext cx="9144000" cy="50800"/>
          </a:xfrm>
          <a:prstGeom prst="rect">
            <a:avLst/>
          </a:prstGeom>
          <a:solidFill>
            <a:srgbClr val="FFCC00"/>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0000"/>
              </a:solidFill>
              <a:effectLst/>
              <a:uLnTx/>
              <a:uFillTx/>
              <a:latin typeface="Calibri"/>
            </a:endParaRPr>
          </a:p>
        </p:txBody>
      </p:sp>
      <p:pic>
        <p:nvPicPr>
          <p:cNvPr id="9" name="Picture 8" descr="1-lineWordmark_GoldOnCard_NoBG.eps"/>
          <p:cNvPicPr>
            <a:picLocks noChangeAspect="1"/>
          </p:cNvPicPr>
          <p:nvPr/>
        </p:nvPicPr>
        <p:blipFill>
          <a:blip r:embed="rId2"/>
          <a:stretch>
            <a:fillRect/>
          </a:stretch>
        </p:blipFill>
        <p:spPr>
          <a:xfrm>
            <a:off x="6997700" y="6462029"/>
            <a:ext cx="1822126" cy="154821"/>
          </a:xfrm>
          <a:prstGeom prst="rect">
            <a:avLst/>
          </a:prstGeom>
        </p:spPr>
      </p:pic>
      <p:pic>
        <p:nvPicPr>
          <p:cNvPr id="10" name="Picture 9" descr="Formal_Viterbi_GoldOnCard_NoBG.eps"/>
          <p:cNvPicPr>
            <a:picLocks noChangeAspect="1"/>
          </p:cNvPicPr>
          <p:nvPr/>
        </p:nvPicPr>
        <p:blipFill>
          <a:blip r:embed="rId3"/>
          <a:stretch>
            <a:fillRect/>
          </a:stretch>
        </p:blipFill>
        <p:spPr>
          <a:xfrm>
            <a:off x="292102" y="6138309"/>
            <a:ext cx="1741688" cy="470075"/>
          </a:xfrm>
          <a:prstGeom prst="rect">
            <a:avLst/>
          </a:prstGeom>
        </p:spPr>
      </p:pic>
      <p:pic>
        <p:nvPicPr>
          <p:cNvPr id="11" name="Picture 10" descr="Small Use Shield_GoldOnTrans.eps"/>
          <p:cNvPicPr>
            <a:picLocks noChangeAspect="1"/>
          </p:cNvPicPr>
          <p:nvPr/>
        </p:nvPicPr>
        <p:blipFill>
          <a:blip r:embed="rId4"/>
          <a:stretch>
            <a:fillRect/>
          </a:stretch>
        </p:blipFill>
        <p:spPr>
          <a:xfrm>
            <a:off x="8201027" y="238127"/>
            <a:ext cx="748239" cy="748239"/>
          </a:xfrm>
          <a:prstGeom prst="rect">
            <a:avLst/>
          </a:prstGeom>
        </p:spPr>
      </p:pic>
    </p:spTree>
    <p:extLst>
      <p:ext uri="{BB962C8B-B14F-4D97-AF65-F5344CB8AC3E}">
        <p14:creationId xmlns:p14="http://schemas.microsoft.com/office/powerpoint/2010/main" val="310841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09CF6E-23F5-48AA-9B18-3AB37AE94B6F}" type="datetime1">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69A902-A5B1-8644-B822-D11BD52C228A}" type="slidenum">
              <a:rPr lang="en-US" smtClean="0"/>
              <a:t>‹#›</a:t>
            </a:fld>
            <a:endParaRPr lang="en-US"/>
          </a:p>
        </p:txBody>
      </p:sp>
    </p:spTree>
    <p:extLst>
      <p:ext uri="{BB962C8B-B14F-4D97-AF65-F5344CB8AC3E}">
        <p14:creationId xmlns:p14="http://schemas.microsoft.com/office/powerpoint/2010/main" val="1813800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7" name="Rectangle 6"/>
          <p:cNvSpPr/>
          <p:nvPr/>
        </p:nvSpPr>
        <p:spPr>
          <a:xfrm>
            <a:off x="0" y="5952226"/>
            <a:ext cx="9144000" cy="904392"/>
          </a:xfrm>
          <a:prstGeom prst="rect">
            <a:avLst/>
          </a:prstGeom>
          <a:solidFill>
            <a:srgbClr val="99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8" name="Picture 7" descr="1-lineWordmark_GoldOnCard_NoBG.eps"/>
          <p:cNvPicPr>
            <a:picLocks noChangeAspect="1"/>
          </p:cNvPicPr>
          <p:nvPr/>
        </p:nvPicPr>
        <p:blipFill>
          <a:blip r:embed="rId2"/>
          <a:stretch>
            <a:fillRect/>
          </a:stretch>
        </p:blipFill>
        <p:spPr>
          <a:xfrm>
            <a:off x="6997700" y="6143798"/>
            <a:ext cx="1822126" cy="154821"/>
          </a:xfrm>
          <a:prstGeom prst="rect">
            <a:avLst/>
          </a:prstGeom>
        </p:spPr>
      </p:pic>
      <p:pic>
        <p:nvPicPr>
          <p:cNvPr id="9" name="Picture 8" descr="Formal_Viterbi_GoldOnCard_NoBG.eps"/>
          <p:cNvPicPr>
            <a:picLocks noChangeAspect="1"/>
          </p:cNvPicPr>
          <p:nvPr/>
        </p:nvPicPr>
        <p:blipFill>
          <a:blip r:embed="rId3"/>
          <a:stretch>
            <a:fillRect/>
          </a:stretch>
        </p:blipFill>
        <p:spPr>
          <a:xfrm>
            <a:off x="235605" y="6090864"/>
            <a:ext cx="1532810" cy="413700"/>
          </a:xfrm>
          <a:prstGeom prst="rect">
            <a:avLst/>
          </a:prstGeom>
        </p:spPr>
      </p:pic>
      <p:sp>
        <p:nvSpPr>
          <p:cNvPr id="2" name="Title 1"/>
          <p:cNvSpPr>
            <a:spLocks noGrp="1"/>
          </p:cNvSpPr>
          <p:nvPr>
            <p:ph type="title"/>
          </p:nvPr>
        </p:nvSpPr>
        <p:spPr>
          <a:xfrm>
            <a:off x="457200" y="274638"/>
            <a:ext cx="8229600" cy="794628"/>
          </a:xfrm>
          <a:prstGeom prst="rect">
            <a:avLst/>
          </a:prstGeom>
        </p:spPr>
        <p:txBody>
          <a:bodyPr/>
          <a:lstStyle>
            <a:lvl1pPr>
              <a:defRPr lang="zh-CN" altLang="en-US" sz="2800" b="1">
                <a:solidFill>
                  <a:srgbClr val="990000"/>
                </a:solidFill>
                <a:latin typeface="Arial"/>
                <a:ea typeface="+mn-ea"/>
                <a:cs typeface="Arial"/>
              </a:defRPr>
            </a:lvl1pPr>
          </a:lstStyle>
          <a:p>
            <a:pPr lvl="0"/>
            <a:r>
              <a:rPr lang="en-US" altLang="zh-CN"/>
              <a:t>Click to edit Master title style</a:t>
            </a:r>
            <a:endParaRPr lang="zh-CN" altLang="en-US"/>
          </a:p>
        </p:txBody>
      </p:sp>
      <p:sp>
        <p:nvSpPr>
          <p:cNvPr id="3" name="Date Placeholder 2"/>
          <p:cNvSpPr>
            <a:spLocks noGrp="1"/>
          </p:cNvSpPr>
          <p:nvPr>
            <p:ph type="dt" sz="half" idx="10"/>
          </p:nvPr>
        </p:nvSpPr>
        <p:spPr/>
        <p:txBody>
          <a:bodyPr/>
          <a:lstStyle/>
          <a:p>
            <a:fld id="{CAE92A31-3659-4CA4-8A38-28FD59A4413B}" type="datetime1">
              <a:rPr lang="en-US" smtClean="0"/>
              <a:t>2/26/18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1400" b="1">
                <a:solidFill>
                  <a:schemeClr val="bg1"/>
                </a:solidFill>
              </a:defRPr>
            </a:lvl1pPr>
          </a:lstStyle>
          <a:p>
            <a:fld id="{1E02A230-0E55-4A5C-A032-F1A87B69D796}" type="slidenum">
              <a:rPr lang="en-US" smtClean="0"/>
              <a:pPr/>
              <a:t>‹#›</a:t>
            </a:fld>
            <a:endParaRPr lang="en-US" dirty="0"/>
          </a:p>
        </p:txBody>
      </p:sp>
      <p:sp>
        <p:nvSpPr>
          <p:cNvPr id="6" name="Text Placeholder 7"/>
          <p:cNvSpPr>
            <a:spLocks noGrp="1"/>
          </p:cNvSpPr>
          <p:nvPr>
            <p:ph type="body" sz="quarter" idx="13"/>
          </p:nvPr>
        </p:nvSpPr>
        <p:spPr>
          <a:xfrm>
            <a:off x="457200" y="1204408"/>
            <a:ext cx="8229600" cy="4612676"/>
          </a:xfrm>
          <a:prstGeom prst="rect">
            <a:avLst/>
          </a:prstGeom>
        </p:spPr>
        <p:txBody>
          <a:bodyPr/>
          <a:lstStyle>
            <a:lvl1pPr>
              <a:defRPr sz="2000"/>
            </a:lvl1pPr>
            <a:lvl2pPr>
              <a:defRPr sz="1800"/>
            </a:lvl2pPr>
            <a:lvl3pPr>
              <a:defRPr sz="1600"/>
            </a:lvl3pPr>
          </a:lstStyle>
          <a:p>
            <a:pPr lvl="0"/>
            <a:r>
              <a:rPr lang="en-US" altLang="zh-CN"/>
              <a:t>Click to edit Master text styles</a:t>
            </a:r>
          </a:p>
          <a:p>
            <a:pPr lvl="1"/>
            <a:r>
              <a:rPr lang="en-US" altLang="zh-CN"/>
              <a:t>Second level</a:t>
            </a:r>
          </a:p>
          <a:p>
            <a:pPr lvl="2"/>
            <a:r>
              <a:rPr lang="en-US" altLang="zh-CN"/>
              <a:t>Third level</a:t>
            </a:r>
          </a:p>
        </p:txBody>
      </p:sp>
      <p:pic>
        <p:nvPicPr>
          <p:cNvPr id="10" name="Picture 9" descr="Small Use Shield_GoldOnTrans.eps"/>
          <p:cNvPicPr>
            <a:picLocks noChangeAspect="1"/>
          </p:cNvPicPr>
          <p:nvPr/>
        </p:nvPicPr>
        <p:blipFill>
          <a:blip r:embed="rId4"/>
          <a:stretch>
            <a:fillRect/>
          </a:stretch>
        </p:blipFill>
        <p:spPr>
          <a:xfrm>
            <a:off x="8201027" y="238127"/>
            <a:ext cx="748239" cy="748239"/>
          </a:xfrm>
          <a:prstGeom prst="rect">
            <a:avLst/>
          </a:prstGeom>
        </p:spPr>
      </p:pic>
    </p:spTree>
    <p:extLst>
      <p:ext uri="{BB962C8B-B14F-4D97-AF65-F5344CB8AC3E}">
        <p14:creationId xmlns:p14="http://schemas.microsoft.com/office/powerpoint/2010/main" val="166218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2DDD40-1EB5-47BE-84B3-3978F0A007EB}" type="datetime1">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69A902-A5B1-8644-B822-D11BD52C228A}" type="slidenum">
              <a:rPr lang="en-US" smtClean="0"/>
              <a:t>‹#›</a:t>
            </a:fld>
            <a:endParaRPr lang="en-US"/>
          </a:p>
        </p:txBody>
      </p:sp>
    </p:spTree>
    <p:extLst>
      <p:ext uri="{BB962C8B-B14F-4D97-AF65-F5344CB8AC3E}">
        <p14:creationId xmlns:p14="http://schemas.microsoft.com/office/powerpoint/2010/main" val="24850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BF4F91-0D0D-4DE9-BE50-6971D95092E8}" type="datetime1">
              <a:rPr lang="en-US" smtClean="0"/>
              <a:t>2/26/18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69A902-A5B1-8644-B822-D11BD52C228A}" type="slidenum">
              <a:rPr lang="en-US" smtClean="0"/>
              <a:t>‹#›</a:t>
            </a:fld>
            <a:endParaRPr lang="en-US"/>
          </a:p>
        </p:txBody>
      </p:sp>
    </p:spTree>
    <p:extLst>
      <p:ext uri="{BB962C8B-B14F-4D97-AF65-F5344CB8AC3E}">
        <p14:creationId xmlns:p14="http://schemas.microsoft.com/office/powerpoint/2010/main" val="1834046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F3F349-013E-4A74-AF38-9CFAECE9B7C3}" type="datetime1">
              <a:rPr lang="en-US" smtClean="0"/>
              <a:t>2/26/18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69A902-A5B1-8644-B822-D11BD52C228A}" type="slidenum">
              <a:rPr lang="en-US" smtClean="0"/>
              <a:t>‹#›</a:t>
            </a:fld>
            <a:endParaRPr lang="en-US"/>
          </a:p>
        </p:txBody>
      </p:sp>
    </p:spTree>
    <p:extLst>
      <p:ext uri="{BB962C8B-B14F-4D97-AF65-F5344CB8AC3E}">
        <p14:creationId xmlns:p14="http://schemas.microsoft.com/office/powerpoint/2010/main" val="1988084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F20E-B32D-4942-AA50-8C17E8682BAE}" type="datetime1">
              <a:rPr lang="en-US" smtClean="0"/>
              <a:t>2/26/18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69A902-A5B1-8644-B822-D11BD52C228A}" type="slidenum">
              <a:rPr lang="en-US" smtClean="0"/>
              <a:t>‹#›</a:t>
            </a:fld>
            <a:endParaRPr lang="en-US"/>
          </a:p>
        </p:txBody>
      </p:sp>
    </p:spTree>
    <p:extLst>
      <p:ext uri="{BB962C8B-B14F-4D97-AF65-F5344CB8AC3E}">
        <p14:creationId xmlns:p14="http://schemas.microsoft.com/office/powerpoint/2010/main" val="104096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952868-4D7D-4B55-9D65-537BA3443263}" type="datetime1">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69A902-A5B1-8644-B822-D11BD52C228A}" type="slidenum">
              <a:rPr lang="en-US" smtClean="0"/>
              <a:t>‹#›</a:t>
            </a:fld>
            <a:endParaRPr lang="en-US"/>
          </a:p>
        </p:txBody>
      </p:sp>
    </p:spTree>
    <p:extLst>
      <p:ext uri="{BB962C8B-B14F-4D97-AF65-F5344CB8AC3E}">
        <p14:creationId xmlns:p14="http://schemas.microsoft.com/office/powerpoint/2010/main" val="343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323384-A930-465C-B071-CA760E47026B}" type="datetime1">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69A902-A5B1-8644-B822-D11BD52C228A}" type="slidenum">
              <a:rPr lang="en-US" smtClean="0"/>
              <a:t>‹#›</a:t>
            </a:fld>
            <a:endParaRPr lang="en-US"/>
          </a:p>
        </p:txBody>
      </p:sp>
    </p:spTree>
    <p:extLst>
      <p:ext uri="{BB962C8B-B14F-4D97-AF65-F5344CB8AC3E}">
        <p14:creationId xmlns:p14="http://schemas.microsoft.com/office/powerpoint/2010/main" val="186992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69701-09A2-44C7-97BF-01614BB281A2}" type="datetime1">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69A902-A5B1-8644-B822-D11BD52C228A}" type="slidenum">
              <a:rPr lang="en-US" smtClean="0"/>
              <a:t>‹#›</a:t>
            </a:fld>
            <a:endParaRPr lang="en-US"/>
          </a:p>
        </p:txBody>
      </p:sp>
    </p:spTree>
    <p:extLst>
      <p:ext uri="{BB962C8B-B14F-4D97-AF65-F5344CB8AC3E}">
        <p14:creationId xmlns:p14="http://schemas.microsoft.com/office/powerpoint/2010/main" val="15286583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53DF6-4F0D-4FF2-9F62-0B5F3E5E1CB0}" type="datetime1">
              <a:rPr lang="en-US" smtClean="0"/>
              <a:t>2/26/18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9A902-A5B1-8644-B822-D11BD52C228A}" type="slidenum">
              <a:rPr lang="en-US" smtClean="0"/>
              <a:t>‹#›</a:t>
            </a:fld>
            <a:endParaRPr lang="en-US"/>
          </a:p>
        </p:txBody>
      </p:sp>
    </p:spTree>
    <p:extLst>
      <p:ext uri="{BB962C8B-B14F-4D97-AF65-F5344CB8AC3E}">
        <p14:creationId xmlns:p14="http://schemas.microsoft.com/office/powerpoint/2010/main" val="202318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83.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tiff"/><Relationship Id="rId3" Type="http://schemas.openxmlformats.org/officeDocument/2006/relationships/image" Target="../media/image10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0" Type="http://schemas.openxmlformats.org/officeDocument/2006/relationships/image" Target="../media/image33.jpg"/><Relationship Id="rId21" Type="http://schemas.openxmlformats.org/officeDocument/2006/relationships/image" Target="../media/image34.jpg"/><Relationship Id="rId22" Type="http://schemas.openxmlformats.org/officeDocument/2006/relationships/image" Target="../media/image35.jpg"/><Relationship Id="rId23" Type="http://schemas.openxmlformats.org/officeDocument/2006/relationships/image" Target="../media/image36.png"/><Relationship Id="rId24" Type="http://schemas.openxmlformats.org/officeDocument/2006/relationships/image" Target="../media/image37.png"/><Relationship Id="rId25" Type="http://schemas.openxmlformats.org/officeDocument/2006/relationships/image" Target="../media/image38.png"/><Relationship Id="rId26" Type="http://schemas.openxmlformats.org/officeDocument/2006/relationships/image" Target="../media/image39.png"/><Relationship Id="rId27" Type="http://schemas.openxmlformats.org/officeDocument/2006/relationships/image" Target="../media/image40.png"/><Relationship Id="rId28" Type="http://schemas.openxmlformats.org/officeDocument/2006/relationships/image" Target="../media/image41.png"/><Relationship Id="rId2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30" Type="http://schemas.openxmlformats.org/officeDocument/2006/relationships/image" Target="../media/image43.png"/><Relationship Id="rId31" Type="http://schemas.openxmlformats.org/officeDocument/2006/relationships/image" Target="../media/image44.jpg"/><Relationship Id="rId32" Type="http://schemas.openxmlformats.org/officeDocument/2006/relationships/image" Target="../media/image45.jpg"/><Relationship Id="rId9" Type="http://schemas.openxmlformats.org/officeDocument/2006/relationships/image" Target="../media/image22.jpg"/><Relationship Id="rId6" Type="http://schemas.openxmlformats.org/officeDocument/2006/relationships/image" Target="../media/image19.png"/><Relationship Id="rId7" Type="http://schemas.openxmlformats.org/officeDocument/2006/relationships/image" Target="../media/image20.jpg"/><Relationship Id="rId8" Type="http://schemas.openxmlformats.org/officeDocument/2006/relationships/image" Target="../media/image21.jpg"/><Relationship Id="rId33" Type="http://schemas.openxmlformats.org/officeDocument/2006/relationships/image" Target="../media/image46.jpg"/><Relationship Id="rId34" Type="http://schemas.openxmlformats.org/officeDocument/2006/relationships/image" Target="../media/image47.jpg"/><Relationship Id="rId35" Type="http://schemas.openxmlformats.org/officeDocument/2006/relationships/image" Target="../media/image48.jpg"/><Relationship Id="rId36" Type="http://schemas.openxmlformats.org/officeDocument/2006/relationships/image" Target="../media/image49.jpg"/><Relationship Id="rId10" Type="http://schemas.openxmlformats.org/officeDocument/2006/relationships/image" Target="../media/image23.jpg"/><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jpg"/><Relationship Id="rId37"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9" Type="http://schemas.openxmlformats.org/officeDocument/2006/relationships/image" Target="../media/image56.jpg"/><Relationship Id="rId20" Type="http://schemas.openxmlformats.org/officeDocument/2006/relationships/image" Target="../media/image43.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36.png"/><Relationship Id="rId24" Type="http://schemas.openxmlformats.org/officeDocument/2006/relationships/image" Target="../media/image37.png"/><Relationship Id="rId25" Type="http://schemas.openxmlformats.org/officeDocument/2006/relationships/image" Target="../media/image66.png"/><Relationship Id="rId26" Type="http://schemas.openxmlformats.org/officeDocument/2006/relationships/image" Target="../media/image67.png"/><Relationship Id="rId27" Type="http://schemas.openxmlformats.org/officeDocument/2006/relationships/image" Target="../media/image68.png"/><Relationship Id="rId28" Type="http://schemas.openxmlformats.org/officeDocument/2006/relationships/image" Target="../media/image63.tiff"/><Relationship Id="rId29" Type="http://schemas.openxmlformats.org/officeDocument/2006/relationships/image" Target="../media/image70.png"/><Relationship Id="rId30" Type="http://schemas.openxmlformats.org/officeDocument/2006/relationships/image" Target="../media/image71.png"/><Relationship Id="rId10" Type="http://schemas.openxmlformats.org/officeDocument/2006/relationships/image" Target="../media/image57.jpg"/><Relationship Id="rId11" Type="http://schemas.openxmlformats.org/officeDocument/2006/relationships/image" Target="../media/image58.jpg"/><Relationship Id="rId12" Type="http://schemas.openxmlformats.org/officeDocument/2006/relationships/image" Target="../media/image59.jpg"/><Relationship Id="rId13" Type="http://schemas.openxmlformats.org/officeDocument/2006/relationships/image" Target="../media/image60.jpg"/><Relationship Id="rId14" Type="http://schemas.openxmlformats.org/officeDocument/2006/relationships/image" Target="../media/image61.jpg"/><Relationship Id="rId15" Type="http://schemas.openxmlformats.org/officeDocument/2006/relationships/image" Target="../media/image62.jpg"/><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41.png"/><Relationship Id="rId1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jpg"/><Relationship Id="rId7" Type="http://schemas.openxmlformats.org/officeDocument/2006/relationships/image" Target="../media/image54.jpg"/><Relationship Id="rId8" Type="http://schemas.openxmlformats.org/officeDocument/2006/relationships/image" Target="../media/image55.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7.jp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448" y="1368743"/>
            <a:ext cx="6768557" cy="1470025"/>
          </a:xfrm>
        </p:spPr>
        <p:txBody>
          <a:bodyPr>
            <a:noAutofit/>
          </a:bodyPr>
          <a:lstStyle/>
          <a:p>
            <a:pPr algn="ctr"/>
            <a:r>
              <a:rPr lang="en-US" sz="4000" dirty="0" smtClean="0"/>
              <a:t>A Framework for Generating High Throughput CNN Implementations on FPGAs</a:t>
            </a:r>
            <a:endParaRPr lang="en-US" sz="4000" dirty="0"/>
          </a:p>
        </p:txBody>
      </p:sp>
      <p:sp>
        <p:nvSpPr>
          <p:cNvPr id="3" name="Subtitle 2"/>
          <p:cNvSpPr>
            <a:spLocks noGrp="1"/>
          </p:cNvSpPr>
          <p:nvPr>
            <p:ph type="subTitle" idx="1"/>
          </p:nvPr>
        </p:nvSpPr>
        <p:spPr>
          <a:xfrm>
            <a:off x="756330" y="3482880"/>
            <a:ext cx="7852791" cy="1389778"/>
          </a:xfrm>
        </p:spPr>
        <p:txBody>
          <a:bodyPr>
            <a:noAutofit/>
          </a:bodyPr>
          <a:lstStyle/>
          <a:p>
            <a:r>
              <a:rPr lang="en-US" b="1" i="0" u="sng" dirty="0" err="1" smtClean="0"/>
              <a:t>Hanqing</a:t>
            </a:r>
            <a:r>
              <a:rPr lang="en-US" b="1" i="0" u="sng" dirty="0" smtClean="0"/>
              <a:t> Zeng</a:t>
            </a:r>
            <a:r>
              <a:rPr lang="en-US" i="0" dirty="0" smtClean="0"/>
              <a:t>, Ren Chen, Chi Zhang and Viktor </a:t>
            </a:r>
            <a:r>
              <a:rPr lang="en-US" i="0" dirty="0" err="1" smtClean="0"/>
              <a:t>Prasanna</a:t>
            </a:r>
            <a:endParaRPr lang="en-US" i="0" dirty="0" smtClean="0"/>
          </a:p>
          <a:p>
            <a:r>
              <a:rPr lang="en-US" i="0" dirty="0" smtClean="0"/>
              <a:t>University of Southern California</a:t>
            </a:r>
          </a:p>
          <a:p>
            <a:r>
              <a:rPr lang="en-US" i="0" dirty="0" err="1" smtClean="0"/>
              <a:t>fpga.usc.edu</a:t>
            </a:r>
            <a:endParaRPr lang="en-US" i="0" dirty="0"/>
          </a:p>
        </p:txBody>
      </p:sp>
      <p:sp>
        <p:nvSpPr>
          <p:cNvPr id="4" name="Text Placeholder 3"/>
          <p:cNvSpPr>
            <a:spLocks noGrp="1"/>
          </p:cNvSpPr>
          <p:nvPr>
            <p:ph type="body" sz="quarter" idx="13"/>
          </p:nvPr>
        </p:nvSpPr>
        <p:spPr>
          <a:xfrm>
            <a:off x="1426464" y="4927522"/>
            <a:ext cx="6477000" cy="984217"/>
          </a:xfrm>
        </p:spPr>
        <p:txBody>
          <a:bodyPr>
            <a:noAutofit/>
          </a:bodyPr>
          <a:lstStyle/>
          <a:p>
            <a:r>
              <a:rPr lang="en-US" sz="2000" dirty="0" smtClean="0"/>
              <a:t>Feb. 26, 2018</a:t>
            </a:r>
          </a:p>
          <a:p>
            <a:r>
              <a:rPr lang="en-US" sz="2000" dirty="0" smtClean="0"/>
              <a:t>FPGA 18, Monterey, CA</a:t>
            </a:r>
          </a:p>
        </p:txBody>
      </p:sp>
      <p:sp>
        <p:nvSpPr>
          <p:cNvPr id="5" name="Slide Number Placeholder 4"/>
          <p:cNvSpPr>
            <a:spLocks noGrp="1"/>
          </p:cNvSpPr>
          <p:nvPr>
            <p:ph type="sldNum" sz="quarter" idx="12"/>
          </p:nvPr>
        </p:nvSpPr>
        <p:spPr/>
        <p:txBody>
          <a:bodyPr/>
          <a:lstStyle/>
          <a:p>
            <a:fld id="{1E02A230-0E55-4A5C-A032-F1A87B69D796}" type="slidenum">
              <a:rPr lang="en-US" smtClean="0"/>
              <a:t>1</a:t>
            </a:fld>
            <a:endParaRPr lang="en-US"/>
          </a:p>
        </p:txBody>
      </p:sp>
    </p:spTree>
    <p:extLst>
      <p:ext uri="{BB962C8B-B14F-4D97-AF65-F5344CB8AC3E}">
        <p14:creationId xmlns:p14="http://schemas.microsoft.com/office/powerpoint/2010/main" val="3797728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1: Concatenate-and-Pad</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10</a:t>
            </a:fld>
            <a:endParaRPr lang="en-US" dirty="0"/>
          </a:p>
        </p:txBody>
      </p:sp>
      <p:sp>
        <p:nvSpPr>
          <p:cNvPr id="5" name="TextBox 4"/>
          <p:cNvSpPr txBox="1"/>
          <p:nvPr/>
        </p:nvSpPr>
        <p:spPr>
          <a:xfrm>
            <a:off x="457200" y="1083455"/>
            <a:ext cx="4621237" cy="769441"/>
          </a:xfrm>
          <a:prstGeom prst="rect">
            <a:avLst/>
          </a:prstGeom>
          <a:noFill/>
        </p:spPr>
        <p:txBody>
          <a:bodyPr wrap="square" rtlCol="0">
            <a:spAutoFit/>
          </a:bodyPr>
          <a:lstStyle/>
          <a:p>
            <a:r>
              <a:rPr lang="en-US" sz="2200" dirty="0" smtClean="0">
                <a:latin typeface="Calibri" charset="0"/>
                <a:ea typeface="Calibri" charset="0"/>
                <a:cs typeface="Calibri" charset="0"/>
              </a:rPr>
              <a:t>☑  Variation in image sizes</a:t>
            </a:r>
          </a:p>
          <a:p>
            <a:r>
              <a:rPr lang="en-US" sz="2200" dirty="0">
                <a:latin typeface="Calibri" charset="0"/>
                <a:ea typeface="Calibri" charset="0"/>
                <a:cs typeface="Calibri" charset="0"/>
              </a:rPr>
              <a:t>☑ </a:t>
            </a:r>
            <a:r>
              <a:rPr lang="en-US" sz="2200" dirty="0" smtClean="0">
                <a:latin typeface="Calibri" charset="0"/>
                <a:ea typeface="Calibri" charset="0"/>
                <a:cs typeface="Calibri" charset="0"/>
              </a:rPr>
              <a:t> Flexibility in hardware design</a:t>
            </a:r>
            <a:endParaRPr lang="en-US" sz="2200" dirty="0">
              <a:latin typeface="Calibri" charset="0"/>
              <a:ea typeface="Calibri" charset="0"/>
              <a:cs typeface="Calibri" charset="0"/>
            </a:endParaRPr>
          </a:p>
        </p:txBody>
      </p:sp>
      <p:grpSp>
        <p:nvGrpSpPr>
          <p:cNvPr id="15" name="Group 14"/>
          <p:cNvGrpSpPr/>
          <p:nvPr/>
        </p:nvGrpSpPr>
        <p:grpSpPr>
          <a:xfrm>
            <a:off x="371884" y="1928277"/>
            <a:ext cx="1371600" cy="1371600"/>
            <a:chOff x="701400" y="2906860"/>
            <a:chExt cx="1371600" cy="1371600"/>
          </a:xfrm>
        </p:grpSpPr>
        <p:grpSp>
          <p:nvGrpSpPr>
            <p:cNvPr id="11" name="Group 10"/>
            <p:cNvGrpSpPr/>
            <p:nvPr/>
          </p:nvGrpSpPr>
          <p:grpSpPr>
            <a:xfrm>
              <a:off x="701400" y="2906860"/>
              <a:ext cx="1371600" cy="1371600"/>
              <a:chOff x="457200" y="3601701"/>
              <a:chExt cx="1371600" cy="1371600"/>
            </a:xfrm>
          </p:grpSpPr>
          <p:sp>
            <p:nvSpPr>
              <p:cNvPr id="12" name="Rectangle 11"/>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13" name="Rectangle 12"/>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nvGrpSpPr>
          <p:cNvPr id="32" name="Group 31"/>
          <p:cNvGrpSpPr/>
          <p:nvPr/>
        </p:nvGrpSpPr>
        <p:grpSpPr>
          <a:xfrm>
            <a:off x="3329336" y="2512583"/>
            <a:ext cx="2387617" cy="2381944"/>
            <a:chOff x="3408485" y="2228664"/>
            <a:chExt cx="2387617" cy="2381944"/>
          </a:xfrm>
        </p:grpSpPr>
        <p:sp>
          <p:nvSpPr>
            <p:cNvPr id="17" name="Rectangle 16"/>
            <p:cNvSpPr/>
            <p:nvPr/>
          </p:nvSpPr>
          <p:spPr>
            <a:xfrm>
              <a:off x="3413534" y="2233562"/>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02333" y="2228986"/>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13534" y="342188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02333" y="3417312"/>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408485" y="2228664"/>
              <a:ext cx="2387617" cy="690304"/>
              <a:chOff x="3408485" y="2228664"/>
              <a:chExt cx="2387617" cy="690304"/>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8485" y="2233168"/>
                <a:ext cx="685800" cy="685800"/>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302" y="2228664"/>
                <a:ext cx="685800" cy="685800"/>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393" y="2233168"/>
                <a:ext cx="685800" cy="685800"/>
              </a:xfrm>
              <a:prstGeom prst="rect">
                <a:avLst/>
              </a:prstGeom>
            </p:spPr>
          </p:pic>
        </p:grpSp>
        <p:grpSp>
          <p:nvGrpSpPr>
            <p:cNvPr id="29" name="Group 28"/>
            <p:cNvGrpSpPr/>
            <p:nvPr/>
          </p:nvGrpSpPr>
          <p:grpSpPr>
            <a:xfrm>
              <a:off x="3411795" y="3076109"/>
              <a:ext cx="2382647" cy="685800"/>
              <a:chOff x="3411795" y="2956340"/>
              <a:chExt cx="2382647" cy="68580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795" y="2956340"/>
                <a:ext cx="685800" cy="685800"/>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642" y="2956340"/>
                <a:ext cx="685800" cy="685800"/>
              </a:xfrm>
              <a:prstGeom prst="rect">
                <a:avLst/>
              </a:prstGeom>
            </p:spPr>
          </p:pic>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703" y="2956340"/>
                <a:ext cx="685800" cy="685800"/>
              </a:xfrm>
              <a:prstGeom prst="rect">
                <a:avLst/>
              </a:prstGeom>
            </p:spPr>
          </p:pic>
        </p:grpSp>
        <p:grpSp>
          <p:nvGrpSpPr>
            <p:cNvPr id="31" name="Group 30"/>
            <p:cNvGrpSpPr/>
            <p:nvPr/>
          </p:nvGrpSpPr>
          <p:grpSpPr>
            <a:xfrm>
              <a:off x="3409995" y="3919050"/>
              <a:ext cx="2382647" cy="685800"/>
              <a:chOff x="3409995" y="3919050"/>
              <a:chExt cx="2382647" cy="68580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95" y="3919050"/>
                <a:ext cx="685800" cy="685800"/>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842" y="3919050"/>
                <a:ext cx="685800" cy="685800"/>
              </a:xfrm>
              <a:prstGeom prst="rect">
                <a:avLst/>
              </a:prstGeom>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903" y="3919050"/>
                <a:ext cx="685800" cy="685800"/>
              </a:xfrm>
              <a:prstGeom prst="rect">
                <a:avLst/>
              </a:prstGeom>
            </p:spPr>
          </p:pic>
        </p:grpSp>
      </p:grpSp>
      <p:grpSp>
        <p:nvGrpSpPr>
          <p:cNvPr id="115" name="Group 114"/>
          <p:cNvGrpSpPr/>
          <p:nvPr/>
        </p:nvGrpSpPr>
        <p:grpSpPr>
          <a:xfrm>
            <a:off x="2544209" y="2032268"/>
            <a:ext cx="3947445" cy="3238719"/>
            <a:chOff x="3165818" y="2037436"/>
            <a:chExt cx="3947445" cy="3238719"/>
          </a:xfrm>
        </p:grpSpPr>
        <p:grpSp>
          <p:nvGrpSpPr>
            <p:cNvPr id="72" name="Group 71"/>
            <p:cNvGrpSpPr/>
            <p:nvPr/>
          </p:nvGrpSpPr>
          <p:grpSpPr>
            <a:xfrm>
              <a:off x="5285907" y="3657223"/>
              <a:ext cx="1607439" cy="1618932"/>
              <a:chOff x="5591752" y="4461841"/>
              <a:chExt cx="1607439" cy="1618932"/>
            </a:xfrm>
          </p:grpSpPr>
          <p:grpSp>
            <p:nvGrpSpPr>
              <p:cNvPr id="64" name="Group 63"/>
              <p:cNvGrpSpPr/>
              <p:nvPr/>
            </p:nvGrpSpPr>
            <p:grpSpPr>
              <a:xfrm>
                <a:off x="5591752" y="4461841"/>
                <a:ext cx="1536708" cy="1559423"/>
                <a:chOff x="5508709" y="4321883"/>
                <a:chExt cx="1536708" cy="1559423"/>
              </a:xfrm>
            </p:grpSpPr>
            <p:sp>
              <p:nvSpPr>
                <p:cNvPr id="57" name="Rectangle 56"/>
                <p:cNvSpPr/>
                <p:nvPr/>
              </p:nvSpPr>
              <p:spPr>
                <a:xfrm>
                  <a:off x="5850139" y="4663086"/>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448" y="4321883"/>
                  <a:ext cx="685800" cy="685800"/>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509" y="4321883"/>
                  <a:ext cx="685800" cy="685800"/>
                </a:xfrm>
                <a:prstGeom prst="rect">
                  <a:avLst/>
                </a:prstGeom>
              </p:spPr>
            </p:pic>
            <p:pic>
              <p:nvPicPr>
                <p:cNvPr id="60" name="Pictur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648" y="5171699"/>
                  <a:ext cx="685800" cy="685800"/>
                </a:xfrm>
                <a:prstGeom prst="rect">
                  <a:avLst/>
                </a:prstGeom>
              </p:spPr>
            </p:pic>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709" y="5171699"/>
                  <a:ext cx="685800" cy="685800"/>
                </a:xfrm>
                <a:prstGeom prst="rect">
                  <a:avLst/>
                </a:prstGeom>
              </p:spPr>
            </p:pic>
            <p:sp>
              <p:nvSpPr>
                <p:cNvPr id="62" name="Rectangle 61"/>
                <p:cNvSpPr/>
                <p:nvPr/>
              </p:nvSpPr>
              <p:spPr>
                <a:xfrm>
                  <a:off x="5508709" y="4322519"/>
                  <a:ext cx="1536708" cy="331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5400000">
                  <a:off x="4907280" y="4947077"/>
                  <a:ext cx="1536708" cy="331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p:cNvSpPr>
                <a:spLocks/>
              </p:cNvSpPr>
              <p:nvPr/>
            </p:nvSpPr>
            <p:spPr>
              <a:xfrm>
                <a:off x="5827591" y="4709173"/>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p:cNvGrpSpPr/>
            <p:nvPr/>
          </p:nvGrpSpPr>
          <p:grpSpPr>
            <a:xfrm>
              <a:off x="3165818" y="2054557"/>
              <a:ext cx="1696642" cy="1619673"/>
              <a:chOff x="3015573" y="3491536"/>
              <a:chExt cx="1696642" cy="1619673"/>
            </a:xfrm>
          </p:grpSpPr>
          <p:grpSp>
            <p:nvGrpSpPr>
              <p:cNvPr id="48" name="Group 47"/>
              <p:cNvGrpSpPr/>
              <p:nvPr/>
            </p:nvGrpSpPr>
            <p:grpSpPr>
              <a:xfrm>
                <a:off x="3015573" y="3574501"/>
                <a:ext cx="1615293" cy="1536708"/>
                <a:chOff x="4545438" y="4360736"/>
                <a:chExt cx="1615293" cy="1536708"/>
              </a:xfrm>
            </p:grpSpPr>
            <p:sp>
              <p:nvSpPr>
                <p:cNvPr id="41" name="Rectangle 40"/>
                <p:cNvSpPr/>
                <p:nvPr/>
              </p:nvSpPr>
              <p:spPr>
                <a:xfrm>
                  <a:off x="4966962" y="4364520"/>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4931" y="4364198"/>
                  <a:ext cx="685800" cy="685800"/>
                </a:xfrm>
                <a:prstGeom prst="rect">
                  <a:avLst/>
                </a:prstGeom>
              </p:spPr>
            </p:pic>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4022" y="4364198"/>
                  <a:ext cx="685800" cy="685800"/>
                </a:xfrm>
                <a:prstGeom prst="rect">
                  <a:avLst/>
                </a:prstGeom>
              </p:spPr>
            </p:pic>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271" y="5211643"/>
                  <a:ext cx="685800" cy="685800"/>
                </a:xfrm>
                <a:prstGeom prst="rect">
                  <a:avLst/>
                </a:prstGeom>
              </p:spPr>
            </p:pic>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332" y="5211643"/>
                  <a:ext cx="685800" cy="685800"/>
                </a:xfrm>
                <a:prstGeom prst="rect">
                  <a:avLst/>
                </a:prstGeom>
              </p:spPr>
            </p:pic>
            <p:sp>
              <p:nvSpPr>
                <p:cNvPr id="46" name="Rectangle 45"/>
                <p:cNvSpPr/>
                <p:nvPr/>
              </p:nvSpPr>
              <p:spPr>
                <a:xfrm rot="5400000">
                  <a:off x="3985049" y="4921125"/>
                  <a:ext cx="1536708" cy="415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23478" y="5556364"/>
                  <a:ext cx="1536708" cy="331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a:spLocks/>
              </p:cNvSpPr>
              <p:nvPr/>
            </p:nvSpPr>
            <p:spPr>
              <a:xfrm>
                <a:off x="3340615" y="3491536"/>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p:cNvGrpSpPr/>
            <p:nvPr/>
          </p:nvGrpSpPr>
          <p:grpSpPr>
            <a:xfrm>
              <a:off x="3509696" y="3546731"/>
              <a:ext cx="1631548" cy="1697924"/>
              <a:chOff x="2843823" y="4881533"/>
              <a:chExt cx="1631548" cy="1697924"/>
            </a:xfrm>
          </p:grpSpPr>
          <p:grpSp>
            <p:nvGrpSpPr>
              <p:cNvPr id="56" name="Group 55"/>
              <p:cNvGrpSpPr/>
              <p:nvPr/>
            </p:nvGrpSpPr>
            <p:grpSpPr>
              <a:xfrm>
                <a:off x="2843823" y="4881533"/>
                <a:ext cx="1631548" cy="1608206"/>
                <a:chOff x="4693791" y="4350468"/>
                <a:chExt cx="1631548" cy="1608206"/>
              </a:xfrm>
            </p:grpSpPr>
            <p:sp>
              <p:nvSpPr>
                <p:cNvPr id="49" name="Rectangle 48"/>
                <p:cNvSpPr/>
                <p:nvPr/>
              </p:nvSpPr>
              <p:spPr>
                <a:xfrm>
                  <a:off x="4786981" y="4761857"/>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242" y="4416078"/>
                  <a:ext cx="685800" cy="685800"/>
                </a:xfrm>
                <a:prstGeom prst="rect">
                  <a:avLst/>
                </a:prstGeom>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6150" y="4416078"/>
                  <a:ext cx="685800" cy="685800"/>
                </a:xfrm>
                <a:prstGeom prst="rect">
                  <a:avLst/>
                </a:prstGeom>
              </p:spPr>
            </p:pic>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442" y="5272874"/>
                  <a:ext cx="685800" cy="685800"/>
                </a:xfrm>
                <a:prstGeom prst="rect">
                  <a:avLst/>
                </a:prstGeom>
              </p:spPr>
            </p:pic>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4350" y="5272874"/>
                  <a:ext cx="685800" cy="685800"/>
                </a:xfrm>
                <a:prstGeom prst="rect">
                  <a:avLst/>
                </a:prstGeom>
              </p:spPr>
            </p:pic>
            <p:sp>
              <p:nvSpPr>
                <p:cNvPr id="54" name="Rectangle 53"/>
                <p:cNvSpPr/>
                <p:nvPr/>
              </p:nvSpPr>
              <p:spPr>
                <a:xfrm>
                  <a:off x="4693791" y="4350468"/>
                  <a:ext cx="1631548" cy="405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5400000">
                  <a:off x="5378777" y="5021167"/>
                  <a:ext cx="1536708" cy="331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a:spLocks/>
              </p:cNvSpPr>
              <p:nvPr/>
            </p:nvSpPr>
            <p:spPr>
              <a:xfrm>
                <a:off x="2843823" y="5207857"/>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 name="Group 68"/>
            <p:cNvGrpSpPr/>
            <p:nvPr/>
          </p:nvGrpSpPr>
          <p:grpSpPr>
            <a:xfrm>
              <a:off x="5473038" y="2037436"/>
              <a:ext cx="1640225" cy="1627463"/>
              <a:chOff x="1639459" y="4078373"/>
              <a:chExt cx="1640225" cy="1627463"/>
            </a:xfrm>
          </p:grpSpPr>
          <p:grpSp>
            <p:nvGrpSpPr>
              <p:cNvPr id="40" name="Group 39"/>
              <p:cNvGrpSpPr/>
              <p:nvPr/>
            </p:nvGrpSpPr>
            <p:grpSpPr>
              <a:xfrm>
                <a:off x="1739666" y="4169128"/>
                <a:ext cx="1540018" cy="1536708"/>
                <a:chOff x="1739666" y="4169128"/>
                <a:chExt cx="1540018" cy="1536708"/>
              </a:xfrm>
            </p:grpSpPr>
            <p:sp>
              <p:nvSpPr>
                <p:cNvPr id="33" name="Rectangle 32"/>
                <p:cNvSpPr/>
                <p:nvPr/>
              </p:nvSpPr>
              <p:spPr>
                <a:xfrm>
                  <a:off x="1744754" y="4169813"/>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666" y="4169813"/>
                  <a:ext cx="685800" cy="685800"/>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574" y="4169813"/>
                  <a:ext cx="685800" cy="685800"/>
                </a:xfrm>
                <a:prstGeom prst="rect">
                  <a:avLst/>
                </a:prstGeom>
              </p:spPr>
            </p:pic>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976" y="5012754"/>
                  <a:ext cx="685800" cy="685800"/>
                </a:xfrm>
                <a:prstGeom prst="rect">
                  <a:avLst/>
                </a:prstGeom>
              </p:spPr>
            </p:pic>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884" y="5012754"/>
                  <a:ext cx="685800" cy="685800"/>
                </a:xfrm>
                <a:prstGeom prst="rect">
                  <a:avLst/>
                </a:prstGeom>
              </p:spPr>
            </p:pic>
            <p:sp>
              <p:nvSpPr>
                <p:cNvPr id="38" name="Rectangle 37"/>
                <p:cNvSpPr/>
                <p:nvPr/>
              </p:nvSpPr>
              <p:spPr>
                <a:xfrm>
                  <a:off x="1739666" y="5366804"/>
                  <a:ext cx="1536708" cy="331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5400000">
                  <a:off x="2338013" y="4771607"/>
                  <a:ext cx="1536708" cy="331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p:cNvSpPr>
                <a:spLocks/>
              </p:cNvSpPr>
              <p:nvPr/>
            </p:nvSpPr>
            <p:spPr>
              <a:xfrm>
                <a:off x="1639459" y="4078373"/>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3" name="Group 112"/>
          <p:cNvGrpSpPr/>
          <p:nvPr/>
        </p:nvGrpSpPr>
        <p:grpSpPr>
          <a:xfrm>
            <a:off x="451529" y="2237439"/>
            <a:ext cx="1929119" cy="3535731"/>
            <a:chOff x="452799" y="2348515"/>
            <a:chExt cx="1929119" cy="3535731"/>
          </a:xfrm>
        </p:grpSpPr>
        <p:grpSp>
          <p:nvGrpSpPr>
            <p:cNvPr id="73" name="Group 72"/>
            <p:cNvGrpSpPr/>
            <p:nvPr/>
          </p:nvGrpSpPr>
          <p:grpSpPr>
            <a:xfrm>
              <a:off x="452799" y="2348515"/>
              <a:ext cx="1371600" cy="1371600"/>
              <a:chOff x="701400" y="2906860"/>
              <a:chExt cx="1371600" cy="1371600"/>
            </a:xfrm>
          </p:grpSpPr>
          <p:grpSp>
            <p:nvGrpSpPr>
              <p:cNvPr id="74" name="Group 73"/>
              <p:cNvGrpSpPr/>
              <p:nvPr/>
            </p:nvGrpSpPr>
            <p:grpSpPr>
              <a:xfrm>
                <a:off x="701400" y="2906860"/>
                <a:ext cx="1371600" cy="1371600"/>
                <a:chOff x="457200" y="3601701"/>
                <a:chExt cx="1371600" cy="1371600"/>
              </a:xfrm>
            </p:grpSpPr>
            <p:sp>
              <p:nvSpPr>
                <p:cNvPr id="76" name="Rectangle 75"/>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77" name="Rectangle 76"/>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7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nvGrpSpPr>
            <p:cNvPr id="78" name="Group 77"/>
            <p:cNvGrpSpPr/>
            <p:nvPr/>
          </p:nvGrpSpPr>
          <p:grpSpPr>
            <a:xfrm>
              <a:off x="532445" y="2657677"/>
              <a:ext cx="1371600" cy="1371600"/>
              <a:chOff x="701400" y="2906860"/>
              <a:chExt cx="1371600" cy="1371600"/>
            </a:xfrm>
          </p:grpSpPr>
          <p:grpSp>
            <p:nvGrpSpPr>
              <p:cNvPr id="79" name="Group 78"/>
              <p:cNvGrpSpPr/>
              <p:nvPr/>
            </p:nvGrpSpPr>
            <p:grpSpPr>
              <a:xfrm>
                <a:off x="701400" y="2906860"/>
                <a:ext cx="1371600" cy="1371600"/>
                <a:chOff x="457200" y="3601701"/>
                <a:chExt cx="1371600" cy="1371600"/>
              </a:xfrm>
            </p:grpSpPr>
            <p:sp>
              <p:nvSpPr>
                <p:cNvPr id="81" name="Rectangle 80"/>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82" name="Rectangle 81"/>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nvGrpSpPr>
            <p:cNvPr id="83" name="Group 82"/>
            <p:cNvGrpSpPr/>
            <p:nvPr/>
          </p:nvGrpSpPr>
          <p:grpSpPr>
            <a:xfrm>
              <a:off x="612091" y="2966839"/>
              <a:ext cx="1371600" cy="1371600"/>
              <a:chOff x="701400" y="2906860"/>
              <a:chExt cx="1371600" cy="1371600"/>
            </a:xfrm>
          </p:grpSpPr>
          <p:grpSp>
            <p:nvGrpSpPr>
              <p:cNvPr id="84" name="Group 83"/>
              <p:cNvGrpSpPr/>
              <p:nvPr/>
            </p:nvGrpSpPr>
            <p:grpSpPr>
              <a:xfrm>
                <a:off x="701400" y="2906860"/>
                <a:ext cx="1371600" cy="1371600"/>
                <a:chOff x="457200" y="3601701"/>
                <a:chExt cx="1371600" cy="1371600"/>
              </a:xfrm>
            </p:grpSpPr>
            <p:sp>
              <p:nvSpPr>
                <p:cNvPr id="86" name="Rectangle 85"/>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87" name="Rectangle 86"/>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5" name="Picture 8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nvGrpSpPr>
            <p:cNvPr id="88" name="Group 87"/>
            <p:cNvGrpSpPr/>
            <p:nvPr/>
          </p:nvGrpSpPr>
          <p:grpSpPr>
            <a:xfrm>
              <a:off x="691736" y="3276001"/>
              <a:ext cx="1371600" cy="1371600"/>
              <a:chOff x="701400" y="2906860"/>
              <a:chExt cx="1371600" cy="1371600"/>
            </a:xfrm>
          </p:grpSpPr>
          <p:grpSp>
            <p:nvGrpSpPr>
              <p:cNvPr id="89" name="Group 88"/>
              <p:cNvGrpSpPr/>
              <p:nvPr/>
            </p:nvGrpSpPr>
            <p:grpSpPr>
              <a:xfrm>
                <a:off x="701400" y="2906860"/>
                <a:ext cx="1371600" cy="1371600"/>
                <a:chOff x="457200" y="3601701"/>
                <a:chExt cx="1371600" cy="1371600"/>
              </a:xfrm>
            </p:grpSpPr>
            <p:sp>
              <p:nvSpPr>
                <p:cNvPr id="91" name="Rectangle 90"/>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92" name="Rectangle 91"/>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 name="Picture 8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nvGrpSpPr>
            <p:cNvPr id="93" name="Group 92"/>
            <p:cNvGrpSpPr/>
            <p:nvPr/>
          </p:nvGrpSpPr>
          <p:grpSpPr>
            <a:xfrm>
              <a:off x="771381" y="3585163"/>
              <a:ext cx="1371600" cy="1371600"/>
              <a:chOff x="701400" y="2906860"/>
              <a:chExt cx="1371600" cy="1371600"/>
            </a:xfrm>
          </p:grpSpPr>
          <p:grpSp>
            <p:nvGrpSpPr>
              <p:cNvPr id="94" name="Group 93"/>
              <p:cNvGrpSpPr/>
              <p:nvPr/>
            </p:nvGrpSpPr>
            <p:grpSpPr>
              <a:xfrm>
                <a:off x="701400" y="2906860"/>
                <a:ext cx="1371600" cy="1371600"/>
                <a:chOff x="457200" y="3601701"/>
                <a:chExt cx="1371600" cy="1371600"/>
              </a:xfrm>
            </p:grpSpPr>
            <p:sp>
              <p:nvSpPr>
                <p:cNvPr id="96" name="Rectangle 95"/>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97" name="Rectangle 96"/>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5" name="Picture 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nvGrpSpPr>
            <p:cNvPr id="98" name="Group 97"/>
            <p:cNvGrpSpPr/>
            <p:nvPr/>
          </p:nvGrpSpPr>
          <p:grpSpPr>
            <a:xfrm>
              <a:off x="851026" y="3894325"/>
              <a:ext cx="1371600" cy="1371600"/>
              <a:chOff x="701400" y="2906860"/>
              <a:chExt cx="1371600" cy="1371600"/>
            </a:xfrm>
          </p:grpSpPr>
          <p:grpSp>
            <p:nvGrpSpPr>
              <p:cNvPr id="99" name="Group 98"/>
              <p:cNvGrpSpPr/>
              <p:nvPr/>
            </p:nvGrpSpPr>
            <p:grpSpPr>
              <a:xfrm>
                <a:off x="701400" y="2906860"/>
                <a:ext cx="1371600" cy="1371600"/>
                <a:chOff x="457200" y="3601701"/>
                <a:chExt cx="1371600" cy="1371600"/>
              </a:xfrm>
            </p:grpSpPr>
            <p:sp>
              <p:nvSpPr>
                <p:cNvPr id="101" name="Rectangle 100"/>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102" name="Rectangle 101"/>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nvGrpSpPr>
            <p:cNvPr id="103" name="Group 102"/>
            <p:cNvGrpSpPr/>
            <p:nvPr/>
          </p:nvGrpSpPr>
          <p:grpSpPr>
            <a:xfrm>
              <a:off x="930671" y="4203487"/>
              <a:ext cx="1371600" cy="1371600"/>
              <a:chOff x="701400" y="2906860"/>
              <a:chExt cx="1371600" cy="1371600"/>
            </a:xfrm>
          </p:grpSpPr>
          <p:grpSp>
            <p:nvGrpSpPr>
              <p:cNvPr id="104" name="Group 103"/>
              <p:cNvGrpSpPr/>
              <p:nvPr/>
            </p:nvGrpSpPr>
            <p:grpSpPr>
              <a:xfrm>
                <a:off x="701400" y="2906860"/>
                <a:ext cx="1371600" cy="1371600"/>
                <a:chOff x="457200" y="3601701"/>
                <a:chExt cx="1371600" cy="1371600"/>
              </a:xfrm>
            </p:grpSpPr>
            <p:sp>
              <p:nvSpPr>
                <p:cNvPr id="106" name="Rectangle 105"/>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107" name="Rectangle 106"/>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nvGrpSpPr>
            <p:cNvPr id="108" name="Group 107"/>
            <p:cNvGrpSpPr/>
            <p:nvPr/>
          </p:nvGrpSpPr>
          <p:grpSpPr>
            <a:xfrm>
              <a:off x="1010318" y="4512646"/>
              <a:ext cx="1371600" cy="1371600"/>
              <a:chOff x="701400" y="2906860"/>
              <a:chExt cx="1371600" cy="1371600"/>
            </a:xfrm>
          </p:grpSpPr>
          <p:grpSp>
            <p:nvGrpSpPr>
              <p:cNvPr id="109" name="Group 108"/>
              <p:cNvGrpSpPr/>
              <p:nvPr/>
            </p:nvGrpSpPr>
            <p:grpSpPr>
              <a:xfrm>
                <a:off x="701400" y="2906860"/>
                <a:ext cx="1371600" cy="1371600"/>
                <a:chOff x="457200" y="3601701"/>
                <a:chExt cx="1371600" cy="1371600"/>
              </a:xfrm>
            </p:grpSpPr>
            <p:sp>
              <p:nvSpPr>
                <p:cNvPr id="111" name="Rectangle 110"/>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112" name="Rectangle 111"/>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0" name="Picture 10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40" y="3000004"/>
                <a:ext cx="685800" cy="685800"/>
              </a:xfrm>
              <a:prstGeom prst="rect">
                <a:avLst/>
              </a:prstGeom>
            </p:spPr>
          </p:pic>
        </p:grpSp>
      </p:grpSp>
      <p:sp>
        <p:nvSpPr>
          <p:cNvPr id="116" name="TextBox 115"/>
          <p:cNvSpPr txBox="1"/>
          <p:nvPr/>
        </p:nvSpPr>
        <p:spPr>
          <a:xfrm>
            <a:off x="6491230" y="3036268"/>
            <a:ext cx="2508560" cy="769441"/>
          </a:xfrm>
          <a:prstGeom prst="rect">
            <a:avLst/>
          </a:prstGeom>
          <a:noFill/>
        </p:spPr>
        <p:txBody>
          <a:bodyPr wrap="square" rtlCol="0">
            <a:spAutoFit/>
          </a:bodyPr>
          <a:lstStyle/>
          <a:p>
            <a:r>
              <a:rPr lang="en-US" sz="2200" dirty="0" smtClean="0"/>
              <a:t>Reducing wasted computation of </a:t>
            </a:r>
            <a:r>
              <a:rPr lang="en-US" sz="2200" dirty="0" err="1" smtClean="0"/>
              <a:t>OaA</a:t>
            </a:r>
            <a:endParaRPr lang="en-US" sz="2200" dirty="0"/>
          </a:p>
        </p:txBody>
      </p:sp>
    </p:spTree>
    <p:extLst>
      <p:ext uri="{BB962C8B-B14F-4D97-AF65-F5344CB8AC3E}">
        <p14:creationId xmlns:p14="http://schemas.microsoft.com/office/powerpoint/2010/main" val="79194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 Complexity of </a:t>
            </a:r>
            <a:r>
              <a:rPr lang="en-US" dirty="0" err="1" smtClean="0"/>
              <a:t>CaP</a:t>
            </a:r>
            <a:endParaRPr lang="en-US" dirty="0"/>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730" y="970559"/>
            <a:ext cx="4080270" cy="2999788"/>
          </a:xfrm>
          <a:prstGeom prst="rect">
            <a:avLst/>
          </a:prstGeom>
        </p:spPr>
      </p:pic>
      <p:sp>
        <p:nvSpPr>
          <p:cNvPr id="3" name="Slide Number Placeholder 2"/>
          <p:cNvSpPr>
            <a:spLocks noGrp="1"/>
          </p:cNvSpPr>
          <p:nvPr>
            <p:ph type="sldNum" sz="quarter" idx="12"/>
          </p:nvPr>
        </p:nvSpPr>
        <p:spPr/>
        <p:txBody>
          <a:bodyPr/>
          <a:lstStyle/>
          <a:p>
            <a:fld id="{1E02A230-0E55-4A5C-A032-F1A87B69D796}" type="slidenum">
              <a:rPr lang="en-US" smtClean="0"/>
              <a:pPr/>
              <a:t>11</a:t>
            </a:fld>
            <a:endParaRPr lang="en-US"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3"/>
              </p:nvPr>
            </p:nvSpPr>
            <p:spPr>
              <a:xfrm>
                <a:off x="1773939" y="4686354"/>
                <a:ext cx="6464801" cy="1720723"/>
              </a:xfrm>
            </p:spPr>
            <p:txBody>
              <a:bodyPr>
                <a:normAutofit/>
              </a:bodyPr>
              <a:lstStyle/>
              <a:p>
                <a:pPr marL="0" indent="0">
                  <a:buNone/>
                </a:pPr>
                <a:r>
                  <a:rPr lang="en-US" dirty="0" smtClean="0"/>
                  <a:t>Given a FFT size </a:t>
                </a:r>
                <a14:m>
                  <m:oMath xmlns:m="http://schemas.openxmlformats.org/officeDocument/2006/math">
                    <m:r>
                      <a:rPr lang="en-US" b="0" i="1" smtClean="0">
                        <a:latin typeface="Cambria Math" charset="0"/>
                      </a:rPr>
                      <m:t>𝑁</m:t>
                    </m:r>
                  </m:oMath>
                </a14:m>
                <a:r>
                  <a:rPr lang="en-US" dirty="0" smtClean="0"/>
                  <a:t>, kernel window size </a:t>
                </a:r>
                <a14:m>
                  <m:oMath xmlns:m="http://schemas.openxmlformats.org/officeDocument/2006/math">
                    <m:sSub>
                      <m:sSubPr>
                        <m:ctrlPr>
                          <a:rPr lang="en-US" b="0" i="1" smtClean="0">
                            <a:latin typeface="Cambria Math" charset="0"/>
                          </a:rPr>
                        </m:ctrlPr>
                      </m:sSubPr>
                      <m:e>
                        <m:r>
                          <a:rPr lang="en-US" b="0" i="1" smtClean="0">
                            <a:latin typeface="Cambria Math" charset="0"/>
                          </a:rPr>
                          <m:t>𝑙</m:t>
                        </m:r>
                      </m:e>
                      <m:sub>
                        <m:r>
                          <a:rPr lang="en-US" b="0" i="1" smtClean="0">
                            <a:latin typeface="Cambria Math" charset="0"/>
                          </a:rPr>
                          <m:t>𝑘𝑒𝑟𝑛</m:t>
                        </m:r>
                      </m:sub>
                    </m:sSub>
                  </m:oMath>
                </a14:m>
                <a:r>
                  <a:rPr lang="en-US" dirty="0" smtClean="0"/>
                  <a:t>, </a:t>
                </a:r>
                <a:r>
                  <a:rPr lang="en-US" dirty="0" err="1" smtClean="0"/>
                  <a:t>CaP</a:t>
                </a:r>
                <a:r>
                  <a:rPr lang="en-US" dirty="0" smtClean="0"/>
                  <a:t> guarantees its computation complexity (number of operations) to be less than </a:t>
                </a:r>
                <a14:m>
                  <m:oMath xmlns:m="http://schemas.openxmlformats.org/officeDocument/2006/math">
                    <m:sSup>
                      <m:sSupPr>
                        <m:ctrlPr>
                          <a:rPr lang="en-US" b="0" i="1" smtClean="0">
                            <a:latin typeface="Cambria Math" charset="0"/>
                          </a:rPr>
                        </m:ctrlPr>
                      </m:sSupPr>
                      <m:e>
                        <m:d>
                          <m:dPr>
                            <m:ctrlPr>
                              <a:rPr lang="en-US" b="0" i="1" smtClean="0">
                                <a:latin typeface="Cambria Math" charset="0"/>
                              </a:rPr>
                            </m:ctrlPr>
                          </m:dPr>
                          <m:e>
                            <m:f>
                              <m:fPr>
                                <m:ctrlPr>
                                  <a:rPr lang="en-US" b="0" i="1" smtClean="0">
                                    <a:latin typeface="Cambria Math" charset="0"/>
                                  </a:rPr>
                                </m:ctrlPr>
                              </m:fPr>
                              <m:num>
                                <m:r>
                                  <a:rPr lang="en-US" b="0" i="1" smtClean="0">
                                    <a:latin typeface="Cambria Math" charset="0"/>
                                  </a:rPr>
                                  <m:t>1</m:t>
                                </m:r>
                              </m:num>
                              <m:den>
                                <m:r>
                                  <a:rPr lang="en-US" b="0" i="1" smtClean="0">
                                    <a:latin typeface="Cambria Math" charset="0"/>
                                  </a:rPr>
                                  <m:t>1−(</m:t>
                                </m:r>
                                <m:sSub>
                                  <m:sSubPr>
                                    <m:ctrlPr>
                                      <a:rPr lang="en-US" b="0" i="1" smtClean="0">
                                        <a:latin typeface="Cambria Math" charset="0"/>
                                      </a:rPr>
                                    </m:ctrlPr>
                                  </m:sSubPr>
                                  <m:e>
                                    <m:r>
                                      <a:rPr lang="en-US" b="0" i="1" smtClean="0">
                                        <a:latin typeface="Cambria Math" charset="0"/>
                                      </a:rPr>
                                      <m:t>𝑙</m:t>
                                    </m:r>
                                  </m:e>
                                  <m:sub>
                                    <m:r>
                                      <a:rPr lang="en-US" b="0" i="1" smtClean="0">
                                        <a:latin typeface="Cambria Math" charset="0"/>
                                      </a:rPr>
                                      <m:t>𝑘𝑒𝑟𝑛</m:t>
                                    </m:r>
                                  </m:sub>
                                </m:sSub>
                                <m:r>
                                  <a:rPr lang="en-US" b="0" i="1" smtClean="0">
                                    <a:latin typeface="Cambria Math" charset="0"/>
                                  </a:rPr>
                                  <m:t>−1)/</m:t>
                                </m:r>
                                <m:r>
                                  <a:rPr lang="en-US" b="0" i="1" smtClean="0">
                                    <a:latin typeface="Cambria Math" charset="0"/>
                                  </a:rPr>
                                  <m:t>𝑁</m:t>
                                </m:r>
                              </m:den>
                            </m:f>
                          </m:e>
                        </m:d>
                      </m:e>
                      <m:sup>
                        <m:r>
                          <a:rPr lang="en-US" b="0" i="1" smtClean="0">
                            <a:latin typeface="Cambria Math" charset="0"/>
                          </a:rPr>
                          <m:t>2</m:t>
                        </m:r>
                      </m:sup>
                    </m:sSup>
                  </m:oMath>
                </a14:m>
                <a:r>
                  <a:rPr lang="en-US" dirty="0" smtClean="0"/>
                  <a:t> times the optimal.</a:t>
                </a:r>
              </a:p>
            </p:txBody>
          </p:sp>
        </mc:Choice>
        <mc:Fallback xmlns="">
          <p:sp>
            <p:nvSpPr>
              <p:cNvPr id="4" name="Text Placeholder 3"/>
              <p:cNvSpPr>
                <a:spLocks noGrp="1" noRot="1" noChangeAspect="1" noMove="1" noResize="1" noEditPoints="1" noAdjustHandles="1" noChangeArrowheads="1" noChangeShapeType="1" noTextEdit="1"/>
              </p:cNvSpPr>
              <p:nvPr>
                <p:ph type="body" sz="quarter" idx="13"/>
              </p:nvPr>
            </p:nvSpPr>
            <p:spPr>
              <a:xfrm>
                <a:off x="1773939" y="4686354"/>
                <a:ext cx="6464801" cy="1720723"/>
              </a:xfrm>
              <a:blipFill rotWithShape="0">
                <a:blip r:embed="rId3"/>
                <a:stretch>
                  <a:fillRect l="-943" t="-3901" r="-1321"/>
                </a:stretch>
              </a:blipFill>
            </p:spPr>
            <p:txBody>
              <a:bodyPr/>
              <a:lstStyle/>
              <a:p>
                <a:r>
                  <a:rPr lang="en-US">
                    <a:noFill/>
                  </a:rPr>
                  <a:t> </a:t>
                </a:r>
              </a:p>
            </p:txBody>
          </p:sp>
        </mc:Fallback>
      </mc:AlternateContent>
      <p:grpSp>
        <p:nvGrpSpPr>
          <p:cNvPr id="27" name="Group 26"/>
          <p:cNvGrpSpPr/>
          <p:nvPr/>
        </p:nvGrpSpPr>
        <p:grpSpPr>
          <a:xfrm>
            <a:off x="4393382" y="1970753"/>
            <a:ext cx="1169180" cy="715590"/>
            <a:chOff x="4594860" y="1970753"/>
            <a:chExt cx="1169180" cy="715590"/>
          </a:xfrm>
        </p:grpSpPr>
        <p:cxnSp>
          <p:nvCxnSpPr>
            <p:cNvPr id="9" name="Straight Connector 8"/>
            <p:cNvCxnSpPr/>
            <p:nvPr/>
          </p:nvCxnSpPr>
          <p:spPr>
            <a:xfrm flipH="1">
              <a:off x="4840605" y="2686050"/>
              <a:ext cx="857250" cy="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994910" y="1970753"/>
              <a:ext cx="769130" cy="417687"/>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006340" y="1993612"/>
              <a:ext cx="0" cy="692438"/>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94860" y="2033268"/>
              <a:ext cx="680085" cy="369332"/>
            </a:xfrm>
            <a:prstGeom prst="rect">
              <a:avLst/>
            </a:prstGeom>
            <a:noFill/>
          </p:spPr>
          <p:txBody>
            <a:bodyPr wrap="square" rtlCol="0">
              <a:spAutoFit/>
            </a:bodyPr>
            <a:lstStyle/>
            <a:p>
              <a:r>
                <a:rPr lang="en-US" dirty="0" smtClean="0">
                  <a:solidFill>
                    <a:schemeClr val="accent1">
                      <a:lumMod val="50000"/>
                    </a:schemeClr>
                  </a:solidFill>
                </a:rPr>
                <a:t>30%</a:t>
              </a:r>
              <a:endParaRPr lang="en-US" dirty="0">
                <a:solidFill>
                  <a:schemeClr val="accent1">
                    <a:lumMod val="50000"/>
                  </a:schemeClr>
                </a:solidFill>
              </a:endParaRPr>
            </a:p>
          </p:txBody>
        </p:sp>
        <p:cxnSp>
          <p:nvCxnSpPr>
            <p:cNvPr id="21" name="Straight Connector 20"/>
            <p:cNvCxnSpPr/>
            <p:nvPr/>
          </p:nvCxnSpPr>
          <p:spPr>
            <a:xfrm flipH="1" flipV="1">
              <a:off x="5280662" y="2308648"/>
              <a:ext cx="483378" cy="232279"/>
            </a:xfrm>
            <a:prstGeom prst="line">
              <a:avLst/>
            </a:prstGeom>
            <a:ln w="19050">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280661" y="2308647"/>
              <a:ext cx="0" cy="377403"/>
            </a:xfrm>
            <a:prstGeom prst="straightConnector1">
              <a:avLst/>
            </a:prstGeom>
            <a:ln w="190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889645" y="2317011"/>
              <a:ext cx="680085" cy="369332"/>
            </a:xfrm>
            <a:prstGeom prst="rect">
              <a:avLst/>
            </a:prstGeom>
            <a:noFill/>
          </p:spPr>
          <p:txBody>
            <a:bodyPr wrap="square" rtlCol="0">
              <a:spAutoFit/>
            </a:bodyPr>
            <a:lstStyle/>
            <a:p>
              <a:r>
                <a:rPr lang="en-US" dirty="0" smtClean="0">
                  <a:solidFill>
                    <a:schemeClr val="accent2">
                      <a:lumMod val="75000"/>
                    </a:schemeClr>
                  </a:solidFill>
                </a:rPr>
                <a:t>14%</a:t>
              </a:r>
              <a:endParaRPr lang="en-US" dirty="0">
                <a:solidFill>
                  <a:schemeClr val="accent2">
                    <a:lumMod val="75000"/>
                  </a:schemeClr>
                </a:solidFill>
              </a:endParaRPr>
            </a:p>
          </p:txBody>
        </p:sp>
      </p:gr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653" y="1154358"/>
            <a:ext cx="2043607" cy="27432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06" y="1154358"/>
            <a:ext cx="2182643" cy="2743200"/>
          </a:xfrm>
          <a:prstGeom prst="rect">
            <a:avLst/>
          </a:prstGeom>
        </p:spPr>
      </p:pic>
    </p:spTree>
    <p:extLst>
      <p:ext uri="{BB962C8B-B14F-4D97-AF65-F5344CB8AC3E}">
        <p14:creationId xmlns:p14="http://schemas.microsoft.com/office/powerpoint/2010/main" val="34120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2: Freq. Domain Loop Tiling</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12</a:t>
            </a:fld>
            <a:endParaRPr lang="en-US" dirty="0"/>
          </a:p>
        </p:txBody>
      </p:sp>
      <p:sp>
        <p:nvSpPr>
          <p:cNvPr id="4" name="Text Placeholder 3"/>
          <p:cNvSpPr>
            <a:spLocks noGrp="1"/>
          </p:cNvSpPr>
          <p:nvPr>
            <p:ph type="body" sz="quarter" idx="13"/>
          </p:nvPr>
        </p:nvSpPr>
        <p:spPr>
          <a:xfrm>
            <a:off x="457200" y="2250830"/>
            <a:ext cx="8229600" cy="3425577"/>
          </a:xfrm>
        </p:spPr>
        <p:txBody>
          <a:bodyPr>
            <a:normAutofit/>
          </a:bodyPr>
          <a:lstStyle/>
          <a:p>
            <a:r>
              <a:rPr lang="en-US" dirty="0" smtClean="0"/>
              <a:t>Data reuse scheme in batch inferencing</a:t>
            </a:r>
          </a:p>
          <a:p>
            <a:pPr lvl="1"/>
            <a:r>
              <a:rPr lang="en-US" sz="2000" dirty="0"/>
              <a:t>K</a:t>
            </a:r>
            <a:r>
              <a:rPr lang="en-US" sz="2000" dirty="0" smtClean="0"/>
              <a:t>ernel oriented</a:t>
            </a:r>
          </a:p>
          <a:p>
            <a:pPr lvl="1"/>
            <a:endParaRPr lang="en-US" sz="2000" dirty="0" smtClean="0"/>
          </a:p>
          <a:p>
            <a:r>
              <a:rPr lang="en-US" dirty="0" smtClean="0"/>
              <a:t>Loop tiling on kernels</a:t>
            </a:r>
          </a:p>
          <a:p>
            <a:pPr lvl="1"/>
            <a:r>
              <a:rPr lang="en-US" sz="2000" dirty="0" smtClean="0"/>
              <a:t>Partition the input/output channels</a:t>
            </a:r>
          </a:p>
          <a:p>
            <a:pPr lvl="1"/>
            <a:r>
              <a:rPr lang="en-US" sz="2000" dirty="0" smtClean="0"/>
              <a:t>Kernel tiles fits on-chip memory</a:t>
            </a:r>
            <a:endParaRPr lang="en-US" sz="2000" dirty="0"/>
          </a:p>
        </p:txBody>
      </p:sp>
      <p:sp>
        <p:nvSpPr>
          <p:cNvPr id="5" name="TextBox 4"/>
          <p:cNvSpPr txBox="1"/>
          <p:nvPr/>
        </p:nvSpPr>
        <p:spPr>
          <a:xfrm>
            <a:off x="457200" y="1083455"/>
            <a:ext cx="5380892" cy="769441"/>
          </a:xfrm>
          <a:prstGeom prst="rect">
            <a:avLst/>
          </a:prstGeom>
          <a:noFill/>
        </p:spPr>
        <p:txBody>
          <a:bodyPr wrap="square" rtlCol="0">
            <a:spAutoFit/>
          </a:bodyPr>
          <a:lstStyle/>
          <a:p>
            <a:r>
              <a:rPr lang="en-US" sz="2200" dirty="0" smtClean="0">
                <a:latin typeface="Calibri" charset="0"/>
                <a:ea typeface="Calibri" charset="0"/>
                <a:cs typeface="Calibri" charset="0"/>
              </a:rPr>
              <a:t>☑  Variation in number of input channels</a:t>
            </a:r>
          </a:p>
          <a:p>
            <a:r>
              <a:rPr lang="en-US" sz="2200" dirty="0">
                <a:latin typeface="Calibri" charset="0"/>
                <a:ea typeface="Calibri" charset="0"/>
                <a:cs typeface="Calibri" charset="0"/>
              </a:rPr>
              <a:t>☑ </a:t>
            </a:r>
            <a:r>
              <a:rPr lang="en-US" sz="2200" dirty="0" smtClean="0">
                <a:latin typeface="Calibri" charset="0"/>
                <a:ea typeface="Calibri" charset="0"/>
                <a:cs typeface="Calibri" charset="0"/>
              </a:rPr>
              <a:t> Variation in number of output channels</a:t>
            </a:r>
            <a:endParaRPr lang="en-US" sz="2200" dirty="0">
              <a:latin typeface="Calibri" charset="0"/>
              <a:ea typeface="Calibri" charset="0"/>
              <a:cs typeface="Calibri" charset="0"/>
            </a:endParaRPr>
          </a:p>
        </p:txBody>
      </p:sp>
      <p:grpSp>
        <p:nvGrpSpPr>
          <p:cNvPr id="31" name="Group 30"/>
          <p:cNvGrpSpPr/>
          <p:nvPr/>
        </p:nvGrpSpPr>
        <p:grpSpPr>
          <a:xfrm>
            <a:off x="4706713" y="1749210"/>
            <a:ext cx="4674041" cy="3235569"/>
            <a:chOff x="4706713" y="1749210"/>
            <a:chExt cx="4674041" cy="3235569"/>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190" y="1993049"/>
              <a:ext cx="731520" cy="7315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476" y="1993049"/>
              <a:ext cx="731520" cy="7315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2190" y="2957859"/>
              <a:ext cx="731520" cy="73152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476" y="2957859"/>
              <a:ext cx="731520" cy="73152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476" y="3922669"/>
              <a:ext cx="731520" cy="73152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2190" y="3922669"/>
              <a:ext cx="731520" cy="731520"/>
            </a:xfrm>
            <a:prstGeom prst="rect">
              <a:avLst/>
            </a:prstGeom>
          </p:spPr>
        </p:pic>
        <p:cxnSp>
          <p:nvCxnSpPr>
            <p:cNvPr id="13" name="Straight Connector 12"/>
            <p:cNvCxnSpPr/>
            <p:nvPr/>
          </p:nvCxnSpPr>
          <p:spPr>
            <a:xfrm flipV="1">
              <a:off x="4706714" y="2823629"/>
              <a:ext cx="2661139" cy="0"/>
            </a:xfrm>
            <a:prstGeom prst="line">
              <a:avLst/>
            </a:prstGeom>
            <a:ln w="254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706713" y="3784921"/>
              <a:ext cx="2661139" cy="0"/>
            </a:xfrm>
            <a:prstGeom prst="line">
              <a:avLst/>
            </a:prstGeom>
            <a:ln w="254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039981" y="1749210"/>
              <a:ext cx="4692" cy="3235569"/>
            </a:xfrm>
            <a:prstGeom prst="line">
              <a:avLst/>
            </a:prstGeom>
            <a:ln w="254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091" y="1991823"/>
              <a:ext cx="731520" cy="73152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377" y="1991823"/>
              <a:ext cx="731520" cy="73152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091" y="2956633"/>
              <a:ext cx="731520" cy="73152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4377" y="2956633"/>
              <a:ext cx="731520" cy="73152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4377" y="3921443"/>
              <a:ext cx="731520" cy="73152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5091" y="3921443"/>
              <a:ext cx="731520" cy="731520"/>
            </a:xfrm>
            <a:prstGeom prst="rect">
              <a:avLst/>
            </a:prstGeom>
          </p:spPr>
        </p:pic>
        <p:cxnSp>
          <p:nvCxnSpPr>
            <p:cNvPr id="28" name="Straight Connector 27"/>
            <p:cNvCxnSpPr/>
            <p:nvPr/>
          </p:nvCxnSpPr>
          <p:spPr>
            <a:xfrm flipV="1">
              <a:off x="6719615" y="2822403"/>
              <a:ext cx="2661139" cy="0"/>
            </a:xfrm>
            <a:prstGeom prst="line">
              <a:avLst/>
            </a:prstGeom>
            <a:ln w="254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719614" y="3783695"/>
              <a:ext cx="2661139" cy="0"/>
            </a:xfrm>
            <a:prstGeom prst="line">
              <a:avLst/>
            </a:prstGeom>
            <a:ln w="254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048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Algorithmic Optimizations</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13</a:t>
            </a:fld>
            <a:endParaRPr lang="en-US" dirty="0"/>
          </a:p>
        </p:txBody>
      </p:sp>
      <p:cxnSp>
        <p:nvCxnSpPr>
          <p:cNvPr id="18" name="Straight Arrow Connector 17"/>
          <p:cNvCxnSpPr/>
          <p:nvPr/>
        </p:nvCxnSpPr>
        <p:spPr>
          <a:xfrm flipH="1">
            <a:off x="7086600" y="3381338"/>
            <a:ext cx="857250"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72350" y="2700717"/>
            <a:ext cx="1828800" cy="646331"/>
          </a:xfrm>
          <a:prstGeom prst="rect">
            <a:avLst/>
          </a:prstGeom>
          <a:noFill/>
        </p:spPr>
        <p:txBody>
          <a:bodyPr wrap="square" rtlCol="0">
            <a:spAutoFit/>
          </a:bodyPr>
          <a:lstStyle/>
          <a:p>
            <a:r>
              <a:rPr lang="en-US" dirty="0" smtClean="0">
                <a:solidFill>
                  <a:schemeClr val="accent5">
                    <a:lumMod val="75000"/>
                  </a:schemeClr>
                </a:solidFill>
              </a:rPr>
              <a:t>FFT size based on hardware spec?</a:t>
            </a:r>
            <a:endParaRPr lang="en-US" dirty="0">
              <a:solidFill>
                <a:schemeClr val="accent5">
                  <a:lumMod val="75000"/>
                </a:schemeClr>
              </a:solidFill>
            </a:endParaRPr>
          </a:p>
        </p:txBody>
      </p:sp>
      <p:grpSp>
        <p:nvGrpSpPr>
          <p:cNvPr id="30" name="Group 29"/>
          <p:cNvGrpSpPr/>
          <p:nvPr/>
        </p:nvGrpSpPr>
        <p:grpSpPr>
          <a:xfrm>
            <a:off x="3467862" y="1055178"/>
            <a:ext cx="3653028" cy="4705542"/>
            <a:chOff x="2016252" y="1055178"/>
            <a:chExt cx="3653028" cy="4705542"/>
          </a:xfrm>
        </p:grpSpPr>
        <p:grpSp>
          <p:nvGrpSpPr>
            <p:cNvPr id="14" name="Group 13"/>
            <p:cNvGrpSpPr/>
            <p:nvPr/>
          </p:nvGrpSpPr>
          <p:grpSpPr>
            <a:xfrm>
              <a:off x="2068830" y="2092550"/>
              <a:ext cx="3600450" cy="2399440"/>
              <a:chOff x="2114550" y="1646780"/>
              <a:chExt cx="3600450" cy="2399440"/>
            </a:xfrm>
          </p:grpSpPr>
          <p:sp>
            <p:nvSpPr>
              <p:cNvPr id="6" name="Rounded Rectangle 5"/>
              <p:cNvSpPr/>
              <p:nvPr/>
            </p:nvSpPr>
            <p:spPr>
              <a:xfrm>
                <a:off x="2240280" y="2901278"/>
                <a:ext cx="1611630" cy="811530"/>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t>Overlap-and-Add</a:t>
                </a:r>
                <a:endParaRPr lang="en-US" sz="2000" dirty="0"/>
              </a:p>
            </p:txBody>
          </p:sp>
          <p:sp>
            <p:nvSpPr>
              <p:cNvPr id="7" name="Rounded Rectangle 6"/>
              <p:cNvSpPr/>
              <p:nvPr/>
            </p:nvSpPr>
            <p:spPr>
              <a:xfrm>
                <a:off x="2240280" y="1939216"/>
                <a:ext cx="1611630" cy="811530"/>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t>Concatenate-and-Pad</a:t>
                </a:r>
                <a:endParaRPr lang="en-US" sz="2000" dirty="0"/>
              </a:p>
            </p:txBody>
          </p:sp>
          <p:sp>
            <p:nvSpPr>
              <p:cNvPr id="8" name="Rounded Rectangle 7"/>
              <p:cNvSpPr/>
              <p:nvPr/>
            </p:nvSpPr>
            <p:spPr>
              <a:xfrm>
                <a:off x="4103370" y="2344981"/>
                <a:ext cx="1485900" cy="1044014"/>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smtClean="0"/>
                  <a:t>Frequency domain loop tiling</a:t>
                </a:r>
                <a:endParaRPr lang="en-US" sz="2000" dirty="0"/>
              </a:p>
            </p:txBody>
          </p:sp>
          <p:sp>
            <p:nvSpPr>
              <p:cNvPr id="9" name="Rounded Rectangle 8"/>
              <p:cNvSpPr/>
              <p:nvPr/>
            </p:nvSpPr>
            <p:spPr>
              <a:xfrm>
                <a:off x="2114550" y="1646780"/>
                <a:ext cx="3600450" cy="2399440"/>
              </a:xfrm>
              <a:prstGeom prst="roundRect">
                <a:avLst/>
              </a:prstGeom>
              <a:noFill/>
              <a:ln w="254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7" idx="2"/>
                <a:endCxn id="6" idx="0"/>
              </p:cNvCxnSpPr>
              <p:nvPr/>
            </p:nvCxnSpPr>
            <p:spPr>
              <a:xfrm>
                <a:off x="3046095" y="2750746"/>
                <a:ext cx="0" cy="150532"/>
              </a:xfrm>
              <a:prstGeom prst="line">
                <a:avLst/>
              </a:prstGeom>
              <a:ln w="31750"/>
            </p:spPr>
            <p:style>
              <a:lnRef idx="1">
                <a:schemeClr val="accent2"/>
              </a:lnRef>
              <a:fillRef idx="0">
                <a:schemeClr val="accent2"/>
              </a:fillRef>
              <a:effectRef idx="0">
                <a:schemeClr val="accent2"/>
              </a:effectRef>
              <a:fontRef idx="minor">
                <a:schemeClr val="tx1"/>
              </a:fontRef>
            </p:style>
          </p:cxnSp>
        </p:grpSp>
        <p:grpSp>
          <p:nvGrpSpPr>
            <p:cNvPr id="29" name="Group 28"/>
            <p:cNvGrpSpPr/>
            <p:nvPr/>
          </p:nvGrpSpPr>
          <p:grpSpPr>
            <a:xfrm>
              <a:off x="2343150" y="4158578"/>
              <a:ext cx="3063240" cy="1602142"/>
              <a:chOff x="2343150" y="4158578"/>
              <a:chExt cx="3063240" cy="1602142"/>
            </a:xfrm>
          </p:grpSpPr>
          <p:sp>
            <p:nvSpPr>
              <p:cNvPr id="15" name="Down Arrow 14"/>
              <p:cNvSpPr/>
              <p:nvPr/>
            </p:nvSpPr>
            <p:spPr>
              <a:xfrm>
                <a:off x="3726180" y="4158578"/>
                <a:ext cx="285750" cy="52772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Oval 15"/>
              <p:cNvSpPr/>
              <p:nvPr/>
            </p:nvSpPr>
            <p:spPr>
              <a:xfrm>
                <a:off x="2343150" y="4723017"/>
                <a:ext cx="3063240" cy="1037703"/>
              </a:xfrm>
              <a:prstGeom prst="ellipse">
                <a:avLst/>
              </a:prstGeom>
              <a:ln w="25400">
                <a:solidFill>
                  <a:schemeClr val="accent6">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smtClean="0">
                    <a:solidFill>
                      <a:schemeClr val="accent6">
                        <a:lumMod val="75000"/>
                      </a:schemeClr>
                    </a:solidFill>
                  </a:rPr>
                  <a:t>Data layout for frequency domain convolution</a:t>
                </a:r>
                <a:endParaRPr lang="en-US" sz="2000" dirty="0">
                  <a:solidFill>
                    <a:schemeClr val="accent6">
                      <a:lumMod val="75000"/>
                    </a:schemeClr>
                  </a:solidFill>
                </a:endParaRPr>
              </a:p>
            </p:txBody>
          </p:sp>
        </p:grpSp>
        <p:grpSp>
          <p:nvGrpSpPr>
            <p:cNvPr id="27" name="Group 26"/>
            <p:cNvGrpSpPr/>
            <p:nvPr/>
          </p:nvGrpSpPr>
          <p:grpSpPr>
            <a:xfrm>
              <a:off x="2016252" y="1055178"/>
              <a:ext cx="1664208" cy="1151672"/>
              <a:chOff x="2016252" y="1055178"/>
              <a:chExt cx="1664208" cy="1151672"/>
            </a:xfrm>
          </p:grpSpPr>
          <p:sp>
            <p:nvSpPr>
              <p:cNvPr id="20" name="Down Arrow 19"/>
              <p:cNvSpPr/>
              <p:nvPr/>
            </p:nvSpPr>
            <p:spPr>
              <a:xfrm>
                <a:off x="2777490" y="1771650"/>
                <a:ext cx="285750" cy="435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016252" y="1055178"/>
                <a:ext cx="1664208" cy="707886"/>
              </a:xfrm>
              <a:prstGeom prst="rect">
                <a:avLst/>
              </a:prstGeom>
              <a:noFill/>
            </p:spPr>
            <p:txBody>
              <a:bodyPr wrap="square" rtlCol="0">
                <a:spAutoFit/>
              </a:bodyPr>
              <a:lstStyle/>
              <a:p>
                <a:pPr algn="r"/>
                <a:r>
                  <a:rPr lang="en-US" sz="2000" dirty="0" smtClean="0">
                    <a:solidFill>
                      <a:schemeClr val="accent1">
                        <a:lumMod val="75000"/>
                      </a:schemeClr>
                    </a:solidFill>
                  </a:rPr>
                  <a:t>CNN model parameters</a:t>
                </a:r>
                <a:endParaRPr lang="en-US" sz="2000" dirty="0">
                  <a:solidFill>
                    <a:schemeClr val="accent1">
                      <a:lumMod val="75000"/>
                    </a:schemeClr>
                  </a:solidFill>
                </a:endParaRPr>
              </a:p>
            </p:txBody>
          </p:sp>
        </p:grpSp>
        <p:grpSp>
          <p:nvGrpSpPr>
            <p:cNvPr id="28" name="Group 27"/>
            <p:cNvGrpSpPr/>
            <p:nvPr/>
          </p:nvGrpSpPr>
          <p:grpSpPr>
            <a:xfrm>
              <a:off x="3745611" y="1059581"/>
              <a:ext cx="1664208" cy="1160006"/>
              <a:chOff x="3745611" y="1059581"/>
              <a:chExt cx="1664208" cy="1160006"/>
            </a:xfrm>
          </p:grpSpPr>
          <p:sp>
            <p:nvSpPr>
              <p:cNvPr id="21" name="Down Arrow 20"/>
              <p:cNvSpPr/>
              <p:nvPr/>
            </p:nvSpPr>
            <p:spPr>
              <a:xfrm>
                <a:off x="4429125" y="1784387"/>
                <a:ext cx="285750" cy="435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745611" y="1059581"/>
                <a:ext cx="1664208" cy="707886"/>
              </a:xfrm>
              <a:prstGeom prst="rect">
                <a:avLst/>
              </a:prstGeom>
              <a:noFill/>
            </p:spPr>
            <p:txBody>
              <a:bodyPr wrap="square" rtlCol="0">
                <a:spAutoFit/>
              </a:bodyPr>
              <a:lstStyle/>
              <a:p>
                <a:pPr algn="ctr"/>
                <a:r>
                  <a:rPr lang="en-US" sz="2000" dirty="0" smtClean="0">
                    <a:solidFill>
                      <a:schemeClr val="accent1">
                        <a:lumMod val="75000"/>
                      </a:schemeClr>
                    </a:solidFill>
                  </a:rPr>
                  <a:t>Shape of 2D images</a:t>
                </a:r>
                <a:endParaRPr lang="en-US" sz="2000" dirty="0">
                  <a:solidFill>
                    <a:schemeClr val="accent1">
                      <a:lumMod val="75000"/>
                    </a:schemeClr>
                  </a:solidFill>
                </a:endParaRPr>
              </a:p>
            </p:txBody>
          </p:sp>
        </p:grpSp>
      </p:grpSp>
      <p:sp>
        <p:nvSpPr>
          <p:cNvPr id="26" name="Rectangle 25"/>
          <p:cNvSpPr/>
          <p:nvPr/>
        </p:nvSpPr>
        <p:spPr>
          <a:xfrm>
            <a:off x="281465" y="1311764"/>
            <a:ext cx="3168967" cy="4093428"/>
          </a:xfrm>
          <a:prstGeom prst="rect">
            <a:avLst/>
          </a:prstGeom>
        </p:spPr>
        <p:txBody>
          <a:bodyPr wrap="square">
            <a:spAutoFit/>
          </a:bodyPr>
          <a:lstStyle/>
          <a:p>
            <a:r>
              <a:rPr lang="en-US" sz="2000" b="1" dirty="0" smtClean="0">
                <a:latin typeface="Calibri" charset="0"/>
                <a:ea typeface="Calibri" charset="0"/>
                <a:cs typeface="Calibri" charset="0"/>
              </a:rPr>
              <a:t>Freq. domain convolution</a:t>
            </a:r>
          </a:p>
          <a:p>
            <a:r>
              <a:rPr lang="en-US" sz="2000" dirty="0" smtClean="0">
                <a:latin typeface="Calibri" charset="0"/>
                <a:ea typeface="Calibri" charset="0"/>
                <a:cs typeface="Calibri" charset="0"/>
              </a:rPr>
              <a:t>☑  Comp. </a:t>
            </a:r>
            <a:r>
              <a:rPr lang="en-US" sz="2000" dirty="0">
                <a:latin typeface="Calibri" charset="0"/>
                <a:ea typeface="Calibri" charset="0"/>
                <a:cs typeface="Calibri" charset="0"/>
              </a:rPr>
              <a:t>complexity </a:t>
            </a:r>
            <a:endParaRPr lang="en-US" sz="2000" dirty="0">
              <a:latin typeface="Calibri" charset="0"/>
              <a:ea typeface="Calibri" charset="0"/>
              <a:cs typeface="Calibri" charset="0"/>
              <a:sym typeface="Wingdings"/>
            </a:endParaRPr>
          </a:p>
          <a:p>
            <a:endParaRPr lang="en-US" sz="2000" dirty="0" smtClean="0">
              <a:latin typeface="Calibri" charset="0"/>
              <a:ea typeface="Calibri" charset="0"/>
              <a:cs typeface="Calibri" charset="0"/>
              <a:sym typeface="Wingdings"/>
            </a:endParaRPr>
          </a:p>
          <a:p>
            <a:r>
              <a:rPr lang="en-US" sz="2000" b="1" dirty="0" smtClean="0">
                <a:latin typeface="Calibri" charset="0"/>
                <a:ea typeface="Calibri" charset="0"/>
                <a:cs typeface="Calibri" charset="0"/>
                <a:sym typeface="Wingdings"/>
              </a:rPr>
              <a:t>Overlap-and-Add</a:t>
            </a:r>
            <a:endParaRPr lang="en-US" sz="2000" b="1" dirty="0">
              <a:latin typeface="Calibri" charset="0"/>
              <a:ea typeface="Calibri" charset="0"/>
              <a:cs typeface="Calibri" charset="0"/>
            </a:endParaRPr>
          </a:p>
          <a:p>
            <a:r>
              <a:rPr lang="en-US" sz="2000" dirty="0">
                <a:latin typeface="Calibri" charset="0"/>
                <a:ea typeface="Calibri" charset="0"/>
                <a:cs typeface="Calibri" charset="0"/>
              </a:rPr>
              <a:t>☑  </a:t>
            </a:r>
            <a:r>
              <a:rPr lang="en-US" sz="2000" dirty="0" smtClean="0">
                <a:latin typeface="Calibri" charset="0"/>
                <a:ea typeface="Calibri" charset="0"/>
                <a:cs typeface="Calibri" charset="0"/>
              </a:rPr>
              <a:t>Various </a:t>
            </a:r>
            <a:r>
              <a:rPr lang="en-US" sz="2000" dirty="0">
                <a:latin typeface="Calibri" charset="0"/>
                <a:ea typeface="Calibri" charset="0"/>
                <a:cs typeface="Calibri" charset="0"/>
              </a:rPr>
              <a:t>kernel window </a:t>
            </a:r>
            <a:r>
              <a:rPr lang="en-US" sz="2000" dirty="0" smtClean="0">
                <a:latin typeface="Calibri" charset="0"/>
                <a:ea typeface="Calibri" charset="0"/>
                <a:cs typeface="Calibri" charset="0"/>
              </a:rPr>
              <a:t>sizes</a:t>
            </a:r>
          </a:p>
          <a:p>
            <a:endParaRPr lang="en-US" sz="2000" dirty="0">
              <a:latin typeface="Calibri" charset="0"/>
              <a:ea typeface="Calibri" charset="0"/>
              <a:cs typeface="Calibri" charset="0"/>
            </a:endParaRPr>
          </a:p>
          <a:p>
            <a:r>
              <a:rPr lang="en-US" sz="2000" b="1" dirty="0" smtClean="0">
                <a:latin typeface="Calibri" charset="0"/>
                <a:ea typeface="Calibri" charset="0"/>
                <a:cs typeface="Calibri" charset="0"/>
              </a:rPr>
              <a:t>Concatenate-and-Pad</a:t>
            </a:r>
            <a:endParaRPr lang="en-US" sz="2000" b="1" dirty="0">
              <a:latin typeface="Calibri" charset="0"/>
              <a:ea typeface="Calibri" charset="0"/>
              <a:cs typeface="Calibri" charset="0"/>
            </a:endParaRPr>
          </a:p>
          <a:p>
            <a:r>
              <a:rPr lang="en-US" sz="2000" dirty="0">
                <a:latin typeface="Calibri" charset="0"/>
                <a:ea typeface="Calibri" charset="0"/>
                <a:cs typeface="Calibri" charset="0"/>
              </a:rPr>
              <a:t>☑  </a:t>
            </a:r>
            <a:r>
              <a:rPr lang="en-US" sz="2000" dirty="0" smtClean="0">
                <a:latin typeface="Calibri" charset="0"/>
                <a:ea typeface="Calibri" charset="0"/>
                <a:cs typeface="Calibri" charset="0"/>
              </a:rPr>
              <a:t>Various </a:t>
            </a:r>
            <a:r>
              <a:rPr lang="en-US" sz="2000" dirty="0">
                <a:latin typeface="Calibri" charset="0"/>
                <a:ea typeface="Calibri" charset="0"/>
                <a:cs typeface="Calibri" charset="0"/>
              </a:rPr>
              <a:t>input image </a:t>
            </a:r>
            <a:r>
              <a:rPr lang="en-US" sz="2000" dirty="0" smtClean="0">
                <a:latin typeface="Calibri" charset="0"/>
                <a:ea typeface="Calibri" charset="0"/>
                <a:cs typeface="Calibri" charset="0"/>
              </a:rPr>
              <a:t>sizes</a:t>
            </a:r>
          </a:p>
          <a:p>
            <a:endParaRPr lang="en-US" sz="2000" dirty="0">
              <a:latin typeface="Calibri" charset="0"/>
              <a:ea typeface="Calibri" charset="0"/>
              <a:cs typeface="Calibri" charset="0"/>
            </a:endParaRPr>
          </a:p>
          <a:p>
            <a:r>
              <a:rPr lang="en-US" sz="2000" b="1" dirty="0" smtClean="0">
                <a:latin typeface="Calibri" charset="0"/>
                <a:ea typeface="Calibri" charset="0"/>
                <a:cs typeface="Calibri" charset="0"/>
              </a:rPr>
              <a:t>Freq. domain loop tiling</a:t>
            </a:r>
            <a:endParaRPr lang="en-US" sz="2000" b="1" dirty="0">
              <a:latin typeface="Calibri" charset="0"/>
              <a:ea typeface="Calibri" charset="0"/>
              <a:cs typeface="Calibri" charset="0"/>
            </a:endParaRPr>
          </a:p>
          <a:p>
            <a:r>
              <a:rPr lang="en-US" sz="2000" dirty="0">
                <a:latin typeface="Calibri" charset="0"/>
                <a:ea typeface="Calibri" charset="0"/>
                <a:cs typeface="Calibri" charset="0"/>
              </a:rPr>
              <a:t>☑  </a:t>
            </a:r>
            <a:r>
              <a:rPr lang="en-US" sz="2000" dirty="0" smtClean="0">
                <a:latin typeface="Calibri" charset="0"/>
                <a:ea typeface="Calibri" charset="0"/>
                <a:cs typeface="Calibri" charset="0"/>
              </a:rPr>
              <a:t>Various </a:t>
            </a:r>
            <a:r>
              <a:rPr lang="en-US" sz="2000" dirty="0">
                <a:latin typeface="Calibri" charset="0"/>
                <a:ea typeface="Calibri" charset="0"/>
                <a:cs typeface="Calibri" charset="0"/>
              </a:rPr>
              <a:t>input </a:t>
            </a:r>
            <a:r>
              <a:rPr lang="en-US" sz="2000" dirty="0" smtClean="0">
                <a:latin typeface="Calibri" charset="0"/>
                <a:ea typeface="Calibri" charset="0"/>
                <a:cs typeface="Calibri" charset="0"/>
              </a:rPr>
              <a:t>channels</a:t>
            </a:r>
            <a:endParaRPr lang="en-US" sz="2000" dirty="0">
              <a:latin typeface="Calibri" charset="0"/>
              <a:ea typeface="Calibri" charset="0"/>
              <a:cs typeface="Calibri" charset="0"/>
            </a:endParaRPr>
          </a:p>
          <a:p>
            <a:r>
              <a:rPr lang="en-US" sz="2000" dirty="0">
                <a:latin typeface="Calibri" charset="0"/>
                <a:ea typeface="Calibri" charset="0"/>
                <a:cs typeface="Calibri" charset="0"/>
              </a:rPr>
              <a:t>☑  </a:t>
            </a:r>
            <a:r>
              <a:rPr lang="en-US" sz="2000" dirty="0" smtClean="0">
                <a:latin typeface="Calibri" charset="0"/>
                <a:ea typeface="Calibri" charset="0"/>
                <a:cs typeface="Calibri" charset="0"/>
              </a:rPr>
              <a:t>Various </a:t>
            </a:r>
            <a:r>
              <a:rPr lang="en-US" sz="2000" dirty="0">
                <a:latin typeface="Calibri" charset="0"/>
                <a:ea typeface="Calibri" charset="0"/>
                <a:cs typeface="Calibri" charset="0"/>
              </a:rPr>
              <a:t>output </a:t>
            </a:r>
            <a:r>
              <a:rPr lang="en-US" sz="2000" dirty="0" smtClean="0">
                <a:latin typeface="Calibri" charset="0"/>
                <a:ea typeface="Calibri" charset="0"/>
                <a:cs typeface="Calibri" charset="0"/>
              </a:rPr>
              <a:t>channel</a:t>
            </a:r>
            <a:r>
              <a:rPr lang="en-US" sz="2000" dirty="0">
                <a:latin typeface="Calibri" charset="0"/>
                <a:ea typeface="Calibri" charset="0"/>
                <a:cs typeface="Calibri" charset="0"/>
              </a:rPr>
              <a:t>s</a:t>
            </a:r>
            <a:endParaRPr lang="en-US" sz="2000" dirty="0" smtClean="0">
              <a:latin typeface="Calibri" charset="0"/>
              <a:ea typeface="Calibri" charset="0"/>
              <a:cs typeface="Calibri" charset="0"/>
            </a:endParaRPr>
          </a:p>
        </p:txBody>
      </p:sp>
    </p:spTree>
    <p:extLst>
      <p:ext uri="{BB962C8B-B14F-4D97-AF65-F5344CB8AC3E}">
        <p14:creationId xmlns:p14="http://schemas.microsoft.com/office/powerpoint/2010/main" val="20574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14</a:t>
            </a:fld>
            <a:endParaRPr lang="en-US" dirty="0"/>
          </a:p>
        </p:txBody>
      </p:sp>
      <p:sp>
        <p:nvSpPr>
          <p:cNvPr id="4" name="Text Placeholder 3"/>
          <p:cNvSpPr>
            <a:spLocks noGrp="1"/>
          </p:cNvSpPr>
          <p:nvPr>
            <p:ph type="body" sz="quarter" idx="13"/>
          </p:nvPr>
        </p:nvSpPr>
        <p:spPr/>
        <p:txBody>
          <a:bodyPr>
            <a:normAutofit/>
          </a:bodyPr>
          <a:lstStyle/>
          <a:p>
            <a:pPr>
              <a:lnSpc>
                <a:spcPct val="150000"/>
              </a:lnSpc>
              <a:spcBef>
                <a:spcPts val="0"/>
              </a:spcBef>
            </a:pPr>
            <a:r>
              <a:rPr lang="en-US" sz="2200" dirty="0" smtClean="0">
                <a:solidFill>
                  <a:schemeClr val="bg1">
                    <a:lumMod val="50000"/>
                  </a:schemeClr>
                </a:solidFill>
              </a:rPr>
              <a:t>Background &amp; overview</a:t>
            </a:r>
          </a:p>
          <a:p>
            <a:pPr>
              <a:lnSpc>
                <a:spcPct val="150000"/>
              </a:lnSpc>
              <a:spcBef>
                <a:spcPts val="0"/>
              </a:spcBef>
            </a:pPr>
            <a:r>
              <a:rPr lang="en-US" sz="2200" dirty="0" smtClean="0">
                <a:solidFill>
                  <a:schemeClr val="bg1">
                    <a:lumMod val="50000"/>
                  </a:schemeClr>
                </a:solidFill>
              </a:rPr>
              <a:t>Algorithmic optimizations</a:t>
            </a:r>
          </a:p>
          <a:p>
            <a:pPr>
              <a:lnSpc>
                <a:spcPct val="150000"/>
              </a:lnSpc>
              <a:spcBef>
                <a:spcPts val="0"/>
              </a:spcBef>
            </a:pPr>
            <a:r>
              <a:rPr lang="en-US" sz="2200" dirty="0" smtClean="0"/>
              <a:t>Hardware mapping methodology</a:t>
            </a:r>
          </a:p>
          <a:p>
            <a:pPr>
              <a:lnSpc>
                <a:spcPct val="150000"/>
              </a:lnSpc>
              <a:spcBef>
                <a:spcPts val="0"/>
              </a:spcBef>
            </a:pPr>
            <a:r>
              <a:rPr lang="en-US" sz="2200" dirty="0" smtClean="0">
                <a:solidFill>
                  <a:schemeClr val="bg1">
                    <a:lumMod val="50000"/>
                  </a:schemeClr>
                </a:solidFill>
              </a:rPr>
              <a:t>Automatic design generation</a:t>
            </a:r>
          </a:p>
          <a:p>
            <a:pPr>
              <a:lnSpc>
                <a:spcPct val="150000"/>
              </a:lnSpc>
              <a:spcBef>
                <a:spcPts val="0"/>
              </a:spcBef>
            </a:pPr>
            <a:r>
              <a:rPr lang="en-US" sz="2200" dirty="0" smtClean="0">
                <a:solidFill>
                  <a:schemeClr val="bg1">
                    <a:lumMod val="50000"/>
                  </a:schemeClr>
                </a:solidFill>
              </a:rPr>
              <a:t>Experimental results</a:t>
            </a:r>
          </a:p>
          <a:p>
            <a:pPr>
              <a:lnSpc>
                <a:spcPct val="150000"/>
              </a:lnSpc>
              <a:spcBef>
                <a:spcPts val="0"/>
              </a:spcBef>
            </a:pPr>
            <a:r>
              <a:rPr lang="en-US" sz="2200" dirty="0" smtClean="0">
                <a:solidFill>
                  <a:schemeClr val="bg1">
                    <a:lumMod val="50000"/>
                  </a:schemeClr>
                </a:solidFill>
              </a:rPr>
              <a:t>Conclusion</a:t>
            </a:r>
            <a:endParaRPr lang="en-US" sz="2200" dirty="0">
              <a:solidFill>
                <a:schemeClr val="bg1">
                  <a:lumMod val="50000"/>
                </a:schemeClr>
              </a:solidFill>
            </a:endParaRPr>
          </a:p>
        </p:txBody>
      </p:sp>
    </p:spTree>
    <p:extLst>
      <p:ext uri="{BB962C8B-B14F-4D97-AF65-F5344CB8AC3E}">
        <p14:creationId xmlns:p14="http://schemas.microsoft.com/office/powerpoint/2010/main" val="855864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Mapping Overview</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15</a:t>
            </a:fld>
            <a:endParaRPr lang="en-US" dirty="0"/>
          </a:p>
        </p:txBody>
      </p:sp>
      <p:grpSp>
        <p:nvGrpSpPr>
          <p:cNvPr id="5" name="Group 4"/>
          <p:cNvGrpSpPr/>
          <p:nvPr/>
        </p:nvGrpSpPr>
        <p:grpSpPr>
          <a:xfrm>
            <a:off x="-415330" y="3407361"/>
            <a:ext cx="1549687" cy="646331"/>
            <a:chOff x="-97162" y="3580909"/>
            <a:chExt cx="2136274" cy="890979"/>
          </a:xfrm>
        </p:grpSpPr>
        <p:sp>
          <p:nvSpPr>
            <p:cNvPr id="6" name="Right Arrow 5"/>
            <p:cNvSpPr/>
            <p:nvPr/>
          </p:nvSpPr>
          <p:spPr>
            <a:xfrm>
              <a:off x="1490472" y="3892842"/>
              <a:ext cx="548640"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7162" y="3580909"/>
              <a:ext cx="1689355" cy="890979"/>
            </a:xfrm>
            <a:prstGeom prst="rect">
              <a:avLst/>
            </a:prstGeom>
            <a:noFill/>
          </p:spPr>
          <p:txBody>
            <a:bodyPr wrap="square" rtlCol="0">
              <a:spAutoFit/>
            </a:bodyPr>
            <a:lstStyle/>
            <a:p>
              <a:pPr algn="r"/>
              <a:r>
                <a:rPr lang="en-US" smtClean="0">
                  <a:solidFill>
                    <a:schemeClr val="accent1">
                      <a:lumMod val="75000"/>
                    </a:schemeClr>
                  </a:solidFill>
                </a:rPr>
                <a:t>CNN model</a:t>
              </a:r>
              <a:endParaRPr lang="en-US" dirty="0">
                <a:solidFill>
                  <a:schemeClr val="accent1">
                    <a:lumMod val="75000"/>
                  </a:schemeClr>
                </a:solidFill>
              </a:endParaRPr>
            </a:p>
          </p:txBody>
        </p:sp>
      </p:grpSp>
      <p:grpSp>
        <p:nvGrpSpPr>
          <p:cNvPr id="8" name="Group 7"/>
          <p:cNvGrpSpPr/>
          <p:nvPr/>
        </p:nvGrpSpPr>
        <p:grpSpPr>
          <a:xfrm>
            <a:off x="1406319" y="4154531"/>
            <a:ext cx="1193977" cy="1044324"/>
            <a:chOff x="3017520" y="4647474"/>
            <a:chExt cx="1645920" cy="1439620"/>
          </a:xfrm>
        </p:grpSpPr>
        <p:sp>
          <p:nvSpPr>
            <p:cNvPr id="9" name="Up Arrow 8"/>
            <p:cNvSpPr/>
            <p:nvPr/>
          </p:nvSpPr>
          <p:spPr>
            <a:xfrm>
              <a:off x="3611880" y="4647474"/>
              <a:ext cx="274320"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17520" y="5196114"/>
              <a:ext cx="1645920" cy="890980"/>
            </a:xfrm>
            <a:prstGeom prst="rect">
              <a:avLst/>
            </a:prstGeom>
            <a:noFill/>
          </p:spPr>
          <p:txBody>
            <a:bodyPr wrap="square" rtlCol="0">
              <a:spAutoFit/>
            </a:bodyPr>
            <a:lstStyle/>
            <a:p>
              <a:pPr algn="ctr"/>
              <a:r>
                <a:rPr lang="en-US" dirty="0" smtClean="0">
                  <a:solidFill>
                    <a:schemeClr val="accent1">
                      <a:lumMod val="75000"/>
                    </a:schemeClr>
                  </a:solidFill>
                </a:rPr>
                <a:t>Shape of 2D images</a:t>
              </a:r>
              <a:endParaRPr lang="en-US" dirty="0">
                <a:solidFill>
                  <a:schemeClr val="accent1">
                    <a:lumMod val="75000"/>
                  </a:schemeClr>
                </a:solidFill>
              </a:endParaRPr>
            </a:p>
          </p:txBody>
        </p:sp>
      </p:grpSp>
      <p:grpSp>
        <p:nvGrpSpPr>
          <p:cNvPr id="11" name="Group 10"/>
          <p:cNvGrpSpPr/>
          <p:nvPr/>
        </p:nvGrpSpPr>
        <p:grpSpPr>
          <a:xfrm>
            <a:off x="2600295" y="3424159"/>
            <a:ext cx="2586945" cy="646332"/>
            <a:chOff x="4663440" y="3604065"/>
            <a:chExt cx="3566154" cy="890981"/>
          </a:xfrm>
        </p:grpSpPr>
        <p:sp>
          <p:nvSpPr>
            <p:cNvPr id="12" name="TextBox 11"/>
            <p:cNvSpPr txBox="1"/>
            <p:nvPr/>
          </p:nvSpPr>
          <p:spPr>
            <a:xfrm>
              <a:off x="6748267" y="3604065"/>
              <a:ext cx="1481327" cy="890981"/>
            </a:xfrm>
            <a:prstGeom prst="rect">
              <a:avLst/>
            </a:prstGeom>
            <a:noFill/>
          </p:spPr>
          <p:txBody>
            <a:bodyPr wrap="square" rtlCol="0">
              <a:spAutoFit/>
            </a:bodyPr>
            <a:lstStyle/>
            <a:p>
              <a:r>
                <a:rPr lang="en-US" dirty="0" smtClean="0">
                  <a:solidFill>
                    <a:schemeClr val="accent6">
                      <a:lumMod val="75000"/>
                    </a:schemeClr>
                  </a:solidFill>
                </a:rPr>
                <a:t>Data layout</a:t>
              </a:r>
              <a:endParaRPr lang="en-US" dirty="0">
                <a:solidFill>
                  <a:schemeClr val="accent6">
                    <a:lumMod val="75000"/>
                  </a:schemeClr>
                </a:solidFill>
              </a:endParaRPr>
            </a:p>
          </p:txBody>
        </p:sp>
        <p:sp>
          <p:nvSpPr>
            <p:cNvPr id="13" name="Right Arrow 12"/>
            <p:cNvSpPr/>
            <p:nvPr/>
          </p:nvSpPr>
          <p:spPr>
            <a:xfrm>
              <a:off x="6160769" y="3891605"/>
              <a:ext cx="548640" cy="2743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4" name="Straight Connector 13"/>
            <p:cNvCxnSpPr>
              <a:stCxn id="8" idx="3"/>
            </p:cNvCxnSpPr>
            <p:nvPr/>
          </p:nvCxnSpPr>
          <p:spPr>
            <a:xfrm flipV="1">
              <a:off x="4663440" y="4049555"/>
              <a:ext cx="1325880" cy="1817"/>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81463" y="2464347"/>
            <a:ext cx="1515820" cy="646331"/>
            <a:chOff x="-50476" y="3529365"/>
            <a:chExt cx="2089588" cy="890979"/>
          </a:xfrm>
        </p:grpSpPr>
        <p:sp>
          <p:nvSpPr>
            <p:cNvPr id="16" name="Right Arrow 15"/>
            <p:cNvSpPr/>
            <p:nvPr/>
          </p:nvSpPr>
          <p:spPr>
            <a:xfrm>
              <a:off x="1490472" y="3892842"/>
              <a:ext cx="548640"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0476" y="3529365"/>
              <a:ext cx="1620776" cy="890979"/>
            </a:xfrm>
            <a:prstGeom prst="rect">
              <a:avLst/>
            </a:prstGeom>
            <a:noFill/>
          </p:spPr>
          <p:txBody>
            <a:bodyPr wrap="square" rtlCol="0">
              <a:spAutoFit/>
            </a:bodyPr>
            <a:lstStyle/>
            <a:p>
              <a:pPr algn="r"/>
              <a:r>
                <a:rPr lang="en-US" smtClean="0">
                  <a:solidFill>
                    <a:schemeClr val="accent1">
                      <a:lumMod val="75000"/>
                    </a:schemeClr>
                  </a:solidFill>
                </a:rPr>
                <a:t>FPGA </a:t>
              </a:r>
              <a:r>
                <a:rPr lang="en-US" dirty="0" smtClean="0">
                  <a:solidFill>
                    <a:schemeClr val="accent1">
                      <a:lumMod val="75000"/>
                    </a:schemeClr>
                  </a:solidFill>
                </a:rPr>
                <a:t>spec.</a:t>
              </a:r>
              <a:endParaRPr lang="en-US" dirty="0">
                <a:solidFill>
                  <a:schemeClr val="accent1">
                    <a:lumMod val="75000"/>
                  </a:schemeClr>
                </a:solidFill>
              </a:endParaRPr>
            </a:p>
          </p:txBody>
        </p:sp>
      </p:grpSp>
      <p:grpSp>
        <p:nvGrpSpPr>
          <p:cNvPr id="18" name="Group 17"/>
          <p:cNvGrpSpPr/>
          <p:nvPr/>
        </p:nvGrpSpPr>
        <p:grpSpPr>
          <a:xfrm>
            <a:off x="2600295" y="2382292"/>
            <a:ext cx="3234519" cy="923330"/>
            <a:chOff x="4663440" y="3441698"/>
            <a:chExt cx="4458847" cy="1272828"/>
          </a:xfrm>
        </p:grpSpPr>
        <p:sp>
          <p:nvSpPr>
            <p:cNvPr id="19" name="TextBox 18"/>
            <p:cNvSpPr txBox="1"/>
            <p:nvPr/>
          </p:nvSpPr>
          <p:spPr>
            <a:xfrm>
              <a:off x="6607686" y="3441698"/>
              <a:ext cx="2514601" cy="1272828"/>
            </a:xfrm>
            <a:prstGeom prst="rect">
              <a:avLst/>
            </a:prstGeom>
            <a:noFill/>
          </p:spPr>
          <p:txBody>
            <a:bodyPr wrap="square" rtlCol="0">
              <a:spAutoFit/>
            </a:bodyPr>
            <a:lstStyle/>
            <a:p>
              <a:r>
                <a:rPr lang="en-US" dirty="0" smtClean="0">
                  <a:solidFill>
                    <a:schemeClr val="accent6">
                      <a:lumMod val="75000"/>
                    </a:schemeClr>
                  </a:solidFill>
                </a:rPr>
                <a:t>Throughput-optimized accelerator</a:t>
              </a:r>
              <a:endParaRPr lang="en-US" dirty="0">
                <a:solidFill>
                  <a:schemeClr val="accent6">
                    <a:lumMod val="75000"/>
                  </a:schemeClr>
                </a:solidFill>
              </a:endParaRPr>
            </a:p>
          </p:txBody>
        </p:sp>
        <p:sp>
          <p:nvSpPr>
            <p:cNvPr id="20" name="Right Arrow 19"/>
            <p:cNvSpPr/>
            <p:nvPr/>
          </p:nvSpPr>
          <p:spPr>
            <a:xfrm>
              <a:off x="6160769" y="3891605"/>
              <a:ext cx="548640" cy="2743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1" name="Straight Connector 20"/>
            <p:cNvCxnSpPr/>
            <p:nvPr/>
          </p:nvCxnSpPr>
          <p:spPr>
            <a:xfrm flipV="1">
              <a:off x="4663440" y="4049555"/>
              <a:ext cx="1325880" cy="1817"/>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870944" y="1453089"/>
            <a:ext cx="2165766" cy="955669"/>
            <a:chOff x="2279496" y="630876"/>
            <a:chExt cx="2985551" cy="1317408"/>
          </a:xfrm>
        </p:grpSpPr>
        <p:sp>
          <p:nvSpPr>
            <p:cNvPr id="23" name="Up Arrow 22"/>
            <p:cNvSpPr/>
            <p:nvPr/>
          </p:nvSpPr>
          <p:spPr>
            <a:xfrm>
              <a:off x="3602736" y="1399644"/>
              <a:ext cx="274320" cy="54864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p:cNvSpPr txBox="1"/>
            <p:nvPr/>
          </p:nvSpPr>
          <p:spPr>
            <a:xfrm>
              <a:off x="2279496" y="630876"/>
              <a:ext cx="2985551" cy="890980"/>
            </a:xfrm>
            <a:prstGeom prst="rect">
              <a:avLst/>
            </a:prstGeom>
            <a:noFill/>
          </p:spPr>
          <p:txBody>
            <a:bodyPr wrap="square" rtlCol="0">
              <a:spAutoFit/>
            </a:bodyPr>
            <a:lstStyle/>
            <a:p>
              <a:pPr algn="ctr"/>
              <a:r>
                <a:rPr lang="en-US" dirty="0" smtClean="0">
                  <a:solidFill>
                    <a:schemeClr val="accent6">
                      <a:lumMod val="75000"/>
                    </a:schemeClr>
                  </a:solidFill>
                </a:rPr>
                <a:t>Suggestion to next generation DL chips</a:t>
              </a:r>
              <a:endParaRPr lang="en-US" dirty="0">
                <a:solidFill>
                  <a:schemeClr val="accent6">
                    <a:lumMod val="75000"/>
                  </a:schemeClr>
                </a:solidFill>
              </a:endParaRPr>
            </a:p>
          </p:txBody>
        </p:sp>
      </p:grpSp>
      <p:sp>
        <p:nvSpPr>
          <p:cNvPr id="25" name="Rectangle 24"/>
          <p:cNvSpPr/>
          <p:nvPr/>
        </p:nvSpPr>
        <p:spPr>
          <a:xfrm>
            <a:off x="1134357" y="2408758"/>
            <a:ext cx="2552124" cy="1745773"/>
          </a:xfrm>
          <a:prstGeom prst="rect">
            <a:avLst/>
          </a:prstGeom>
          <a:noFill/>
          <a:ln w="3810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207325" y="3416982"/>
            <a:ext cx="1392971" cy="663321"/>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700" dirty="0" smtClean="0"/>
              <a:t>Algorithmic Optimization</a:t>
            </a:r>
            <a:endParaRPr lang="en-US" sz="1700" dirty="0"/>
          </a:p>
        </p:txBody>
      </p:sp>
      <p:sp>
        <p:nvSpPr>
          <p:cNvPr id="27" name="Rounded Rectangle 26"/>
          <p:cNvSpPr/>
          <p:nvPr/>
        </p:nvSpPr>
        <p:spPr>
          <a:xfrm>
            <a:off x="1273655" y="2494545"/>
            <a:ext cx="1326641" cy="663321"/>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Hardware Mapping</a:t>
            </a:r>
            <a:endParaRPr lang="en-US" dirty="0"/>
          </a:p>
        </p:txBody>
      </p:sp>
      <p:cxnSp>
        <p:nvCxnSpPr>
          <p:cNvPr id="28" name="Straight Arrow Connector 27"/>
          <p:cNvCxnSpPr>
            <a:endCxn id="29" idx="0"/>
          </p:cNvCxnSpPr>
          <p:nvPr/>
        </p:nvCxnSpPr>
        <p:spPr>
          <a:xfrm>
            <a:off x="1936975" y="3157866"/>
            <a:ext cx="0" cy="259116"/>
          </a:xfrm>
          <a:prstGeom prst="straightConnector1">
            <a:avLst/>
          </a:prstGeom>
          <a:ln w="317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rot="5400000">
            <a:off x="2438983" y="2955521"/>
            <a:ext cx="1586247" cy="663320"/>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Auto Design Generation</a:t>
            </a:r>
            <a:endParaRPr lang="en-US" dirty="0"/>
          </a:p>
        </p:txBody>
      </p:sp>
      <p:grpSp>
        <p:nvGrpSpPr>
          <p:cNvPr id="46" name="Group 45"/>
          <p:cNvGrpSpPr/>
          <p:nvPr/>
        </p:nvGrpSpPr>
        <p:grpSpPr>
          <a:xfrm>
            <a:off x="4721117" y="1234339"/>
            <a:ext cx="4649355" cy="4532096"/>
            <a:chOff x="4721117" y="1234339"/>
            <a:chExt cx="4649355" cy="4532096"/>
          </a:xfrm>
        </p:grpSpPr>
        <p:grpSp>
          <p:nvGrpSpPr>
            <p:cNvPr id="32" name="Group 31"/>
            <p:cNvGrpSpPr/>
            <p:nvPr/>
          </p:nvGrpSpPr>
          <p:grpSpPr>
            <a:xfrm>
              <a:off x="5907281" y="1234339"/>
              <a:ext cx="2888754" cy="1108287"/>
              <a:chOff x="5853110" y="1494708"/>
              <a:chExt cx="3001626" cy="1108287"/>
            </a:xfrm>
          </p:grpSpPr>
          <p:sp>
            <p:nvSpPr>
              <p:cNvPr id="33" name="Rounded Rectangle 32"/>
              <p:cNvSpPr/>
              <p:nvPr/>
            </p:nvSpPr>
            <p:spPr>
              <a:xfrm>
                <a:off x="5853110" y="1494708"/>
                <a:ext cx="2966226" cy="110828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700" dirty="0">
                  <a:latin typeface="Calibri" charset="0"/>
                  <a:ea typeface="Calibri" charset="0"/>
                  <a:cs typeface="Calibri" charset="0"/>
                </a:endParaRPr>
              </a:p>
            </p:txBody>
          </p:sp>
          <p:sp>
            <p:nvSpPr>
              <p:cNvPr id="34" name="TextBox 33"/>
              <p:cNvSpPr txBox="1"/>
              <p:nvPr/>
            </p:nvSpPr>
            <p:spPr>
              <a:xfrm>
                <a:off x="5853110" y="1587602"/>
                <a:ext cx="3001626" cy="923330"/>
              </a:xfrm>
              <a:prstGeom prst="rect">
                <a:avLst/>
              </a:prstGeom>
              <a:noFill/>
            </p:spPr>
            <p:txBody>
              <a:bodyPr wrap="square" rtlCol="0">
                <a:spAutoFit/>
              </a:bodyPr>
              <a:lstStyle/>
              <a:p>
                <a:r>
                  <a:rPr lang="en-US" b="1" dirty="0" smtClean="0">
                    <a:solidFill>
                      <a:schemeClr val="bg1"/>
                    </a:solidFill>
                  </a:rPr>
                  <a:t>Optimal generic accelerator:</a:t>
                </a:r>
              </a:p>
              <a:p>
                <a:pPr marL="285750" indent="-285750">
                  <a:buFont typeface="Arial" charset="0"/>
                  <a:buChar char="•"/>
                </a:pPr>
                <a:r>
                  <a:rPr lang="en-US" dirty="0">
                    <a:solidFill>
                      <a:schemeClr val="bg1"/>
                    </a:solidFill>
                  </a:rPr>
                  <a:t>C</a:t>
                </a:r>
                <a:r>
                  <a:rPr lang="en-US" dirty="0" smtClean="0">
                    <a:solidFill>
                      <a:schemeClr val="bg1"/>
                    </a:solidFill>
                  </a:rPr>
                  <a:t>ommunication capacity?</a:t>
                </a:r>
              </a:p>
              <a:p>
                <a:pPr marL="285750" indent="-285750">
                  <a:buFont typeface="Arial" charset="0"/>
                  <a:buChar char="•"/>
                </a:pPr>
                <a:r>
                  <a:rPr lang="en-US" dirty="0">
                    <a:solidFill>
                      <a:schemeClr val="bg1"/>
                    </a:solidFill>
                  </a:rPr>
                  <a:t>C</a:t>
                </a:r>
                <a:r>
                  <a:rPr lang="en-US" dirty="0" smtClean="0">
                    <a:solidFill>
                      <a:schemeClr val="bg1"/>
                    </a:solidFill>
                  </a:rPr>
                  <a:t>omputation capacity?</a:t>
                </a:r>
              </a:p>
            </p:txBody>
          </p:sp>
        </p:grpSp>
        <p:grpSp>
          <p:nvGrpSpPr>
            <p:cNvPr id="35" name="Group 34"/>
            <p:cNvGrpSpPr/>
            <p:nvPr/>
          </p:nvGrpSpPr>
          <p:grpSpPr>
            <a:xfrm>
              <a:off x="5925092" y="2972016"/>
              <a:ext cx="3445380" cy="1108287"/>
              <a:chOff x="5836240" y="1494708"/>
              <a:chExt cx="3445380" cy="1108287"/>
            </a:xfrm>
          </p:grpSpPr>
          <p:sp>
            <p:nvSpPr>
              <p:cNvPr id="36" name="Rounded Rectangle 35"/>
              <p:cNvSpPr/>
              <p:nvPr/>
            </p:nvSpPr>
            <p:spPr>
              <a:xfrm>
                <a:off x="5853110" y="1494708"/>
                <a:ext cx="3082125" cy="110828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700" dirty="0">
                  <a:latin typeface="Calibri" charset="0"/>
                  <a:ea typeface="Calibri" charset="0"/>
                  <a:cs typeface="Calibri" charset="0"/>
                </a:endParaRPr>
              </a:p>
            </p:txBody>
          </p:sp>
          <p:sp>
            <p:nvSpPr>
              <p:cNvPr id="37" name="TextBox 36"/>
              <p:cNvSpPr txBox="1"/>
              <p:nvPr/>
            </p:nvSpPr>
            <p:spPr>
              <a:xfrm>
                <a:off x="5836240" y="1572722"/>
                <a:ext cx="3445380" cy="923330"/>
              </a:xfrm>
              <a:prstGeom prst="rect">
                <a:avLst/>
              </a:prstGeom>
              <a:noFill/>
            </p:spPr>
            <p:txBody>
              <a:bodyPr wrap="square" rtlCol="0">
                <a:spAutoFit/>
              </a:bodyPr>
              <a:lstStyle/>
              <a:p>
                <a:r>
                  <a:rPr lang="en-US" b="1" dirty="0" smtClean="0">
                    <a:solidFill>
                      <a:schemeClr val="bg1"/>
                    </a:solidFill>
                  </a:rPr>
                  <a:t>Define optimal data layout:</a:t>
                </a:r>
              </a:p>
              <a:p>
                <a:pPr marL="285750" indent="-285750">
                  <a:buFont typeface="Arial" charset="0"/>
                  <a:buChar char="•"/>
                </a:pPr>
                <a:r>
                  <a:rPr lang="en-US" dirty="0" smtClean="0">
                    <a:solidFill>
                      <a:schemeClr val="bg1"/>
                    </a:solidFill>
                  </a:rPr>
                  <a:t>Partition images (FFT size)?</a:t>
                </a:r>
              </a:p>
              <a:p>
                <a:pPr marL="285750" indent="-285750">
                  <a:buFont typeface="Arial" charset="0"/>
                  <a:buChar char="•"/>
                </a:pPr>
                <a:r>
                  <a:rPr lang="en-US" dirty="0" smtClean="0">
                    <a:solidFill>
                      <a:schemeClr val="bg1"/>
                    </a:solidFill>
                  </a:rPr>
                  <a:t>Partition kernels (tiling size)?</a:t>
                </a:r>
              </a:p>
            </p:txBody>
          </p:sp>
        </p:grpSp>
        <p:sp>
          <p:nvSpPr>
            <p:cNvPr id="39" name="Rounded Rectangle 38"/>
            <p:cNvSpPr/>
            <p:nvPr/>
          </p:nvSpPr>
          <p:spPr>
            <a:xfrm>
              <a:off x="4721117" y="4318879"/>
              <a:ext cx="3082125" cy="14475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700" dirty="0">
                <a:latin typeface="Calibri" charset="0"/>
                <a:ea typeface="Calibri" charset="0"/>
                <a:cs typeface="Calibri" charset="0"/>
              </a:endParaRPr>
            </a:p>
          </p:txBody>
        </p:sp>
        <p:sp>
          <p:nvSpPr>
            <p:cNvPr id="40" name="TextBox 39"/>
            <p:cNvSpPr txBox="1"/>
            <p:nvPr/>
          </p:nvSpPr>
          <p:spPr>
            <a:xfrm>
              <a:off x="4857895" y="4289107"/>
              <a:ext cx="3053839" cy="1477328"/>
            </a:xfrm>
            <a:prstGeom prst="rect">
              <a:avLst/>
            </a:prstGeom>
            <a:noFill/>
          </p:spPr>
          <p:txBody>
            <a:bodyPr wrap="square" rtlCol="0">
              <a:spAutoFit/>
            </a:bodyPr>
            <a:lstStyle/>
            <a:p>
              <a:r>
                <a:rPr lang="en-US" b="1" dirty="0" smtClean="0">
                  <a:solidFill>
                    <a:schemeClr val="bg1"/>
                  </a:solidFill>
                </a:rPr>
                <a:t>Suggestions for optimizing next gen DL chip:</a:t>
              </a:r>
            </a:p>
            <a:p>
              <a:pPr marL="285750" indent="-285750">
                <a:buFont typeface="Arial" charset="0"/>
                <a:buChar char="•"/>
              </a:pPr>
              <a:r>
                <a:rPr lang="en-US" dirty="0" smtClean="0">
                  <a:solidFill>
                    <a:schemeClr val="bg1"/>
                  </a:solidFill>
                </a:rPr>
                <a:t>How much DSP?</a:t>
              </a:r>
            </a:p>
            <a:p>
              <a:pPr marL="285750" indent="-285750">
                <a:buFont typeface="Arial" charset="0"/>
                <a:buChar char="•"/>
              </a:pPr>
              <a:r>
                <a:rPr lang="en-US" dirty="0" smtClean="0">
                  <a:solidFill>
                    <a:schemeClr val="bg1"/>
                  </a:solidFill>
                </a:rPr>
                <a:t>How large on-chip buffer?</a:t>
              </a:r>
            </a:p>
            <a:p>
              <a:pPr marL="285750" indent="-285750">
                <a:buFont typeface="Arial" charset="0"/>
                <a:buChar char="•"/>
              </a:pPr>
              <a:r>
                <a:rPr lang="en-US" dirty="0" smtClean="0">
                  <a:solidFill>
                    <a:schemeClr val="bg1"/>
                  </a:solidFill>
                </a:rPr>
                <a:t>How fast external BW?</a:t>
              </a:r>
            </a:p>
          </p:txBody>
        </p:sp>
        <p:sp>
          <p:nvSpPr>
            <p:cNvPr id="43" name="Freeform 42"/>
            <p:cNvSpPr/>
            <p:nvPr/>
          </p:nvSpPr>
          <p:spPr>
            <a:xfrm>
              <a:off x="7281333" y="2336800"/>
              <a:ext cx="530578" cy="632178"/>
            </a:xfrm>
            <a:custGeom>
              <a:avLst/>
              <a:gdLst>
                <a:gd name="connsiteX0" fmla="*/ 0 w 530578"/>
                <a:gd name="connsiteY0" fmla="*/ 0 h 632178"/>
                <a:gd name="connsiteX1" fmla="*/ 361245 w 530578"/>
                <a:gd name="connsiteY1" fmla="*/ 304800 h 632178"/>
                <a:gd name="connsiteX2" fmla="*/ 530578 w 530578"/>
                <a:gd name="connsiteY2" fmla="*/ 632178 h 632178"/>
              </a:gdLst>
              <a:ahLst/>
              <a:cxnLst>
                <a:cxn ang="0">
                  <a:pos x="connsiteX0" y="connsiteY0"/>
                </a:cxn>
                <a:cxn ang="0">
                  <a:pos x="connsiteX1" y="connsiteY1"/>
                </a:cxn>
                <a:cxn ang="0">
                  <a:pos x="connsiteX2" y="connsiteY2"/>
                </a:cxn>
              </a:cxnLst>
              <a:rect l="l" t="t" r="r" b="b"/>
              <a:pathLst>
                <a:path w="530578" h="632178">
                  <a:moveTo>
                    <a:pt x="0" y="0"/>
                  </a:moveTo>
                  <a:cubicBezTo>
                    <a:pt x="136407" y="99718"/>
                    <a:pt x="272815" y="199437"/>
                    <a:pt x="361245" y="304800"/>
                  </a:cubicBezTo>
                  <a:cubicBezTo>
                    <a:pt x="449675" y="410163"/>
                    <a:pt x="530578" y="632178"/>
                    <a:pt x="530578" y="632178"/>
                  </a:cubicBezTo>
                </a:path>
              </a:pathLst>
            </a:custGeom>
            <a:noFill/>
            <a:ln w="25400">
              <a:solidFill>
                <a:schemeClr val="accent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401115" y="2178756"/>
              <a:ext cx="525552" cy="2156177"/>
            </a:xfrm>
            <a:custGeom>
              <a:avLst/>
              <a:gdLst>
                <a:gd name="connsiteX0" fmla="*/ 525552 w 525552"/>
                <a:gd name="connsiteY0" fmla="*/ 0 h 2156177"/>
                <a:gd name="connsiteX1" fmla="*/ 17552 w 525552"/>
                <a:gd name="connsiteY1" fmla="*/ 903111 h 2156177"/>
                <a:gd name="connsiteX2" fmla="*/ 107863 w 525552"/>
                <a:gd name="connsiteY2" fmla="*/ 2156177 h 2156177"/>
              </a:gdLst>
              <a:ahLst/>
              <a:cxnLst>
                <a:cxn ang="0">
                  <a:pos x="connsiteX0" y="connsiteY0"/>
                </a:cxn>
                <a:cxn ang="0">
                  <a:pos x="connsiteX1" y="connsiteY1"/>
                </a:cxn>
                <a:cxn ang="0">
                  <a:pos x="connsiteX2" y="connsiteY2"/>
                </a:cxn>
              </a:cxnLst>
              <a:rect l="l" t="t" r="r" b="b"/>
              <a:pathLst>
                <a:path w="525552" h="2156177">
                  <a:moveTo>
                    <a:pt x="525552" y="0"/>
                  </a:moveTo>
                  <a:cubicBezTo>
                    <a:pt x="306359" y="271874"/>
                    <a:pt x="87167" y="543748"/>
                    <a:pt x="17552" y="903111"/>
                  </a:cubicBezTo>
                  <a:cubicBezTo>
                    <a:pt x="-52063" y="1262474"/>
                    <a:pt x="107863" y="2156177"/>
                    <a:pt x="107863" y="2156177"/>
                  </a:cubicBezTo>
                </a:path>
              </a:pathLst>
            </a:custGeom>
            <a:noFill/>
            <a:ln w="25400">
              <a:solidFill>
                <a:schemeClr val="accent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26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6"/>
                                        </p:tgtEl>
                                        <p:attrNameLst>
                                          <p:attrName>style.opacity</p:attrName>
                                        </p:attrNameLst>
                                      </p:cBhvr>
                                      <p:to>
                                        <p:strVal val="0.25"/>
                                      </p:to>
                                    </p:set>
                                    <p:animEffect filter="image" prLst="opacity: 0.25">
                                      <p:cBhvr rctx="IE">
                                        <p:cTn id="7" dur="indefinite"/>
                                        <p:tgtEl>
                                          <p:spTgt spid="26"/>
                                        </p:tgtEl>
                                      </p:cBhvr>
                                    </p:animEffect>
                                  </p:childTnLst>
                                </p:cTn>
                              </p:par>
                              <p:par>
                                <p:cTn id="8" presetID="9" presetClass="emph" presetSubtype="0" grpId="0" nodeType="withEffect">
                                  <p:stCondLst>
                                    <p:cond delay="0"/>
                                  </p:stCondLst>
                                  <p:childTnLst>
                                    <p:set>
                                      <p:cBhvr rctx="PPT">
                                        <p:cTn id="9" dur="indefinite"/>
                                        <p:tgtEl>
                                          <p:spTgt spid="29"/>
                                        </p:tgtEl>
                                        <p:attrNameLst>
                                          <p:attrName>style.opacity</p:attrName>
                                        </p:attrNameLst>
                                      </p:cBhvr>
                                      <p:to>
                                        <p:strVal val="0.25"/>
                                      </p:to>
                                    </p:set>
                                    <p:animEffect filter="image" prLst="opacity: 0.25">
                                      <p:cBhvr rctx="IE">
                                        <p:cTn id="10" dur="indefinite"/>
                                        <p:tgtEl>
                                          <p:spTgt spid="29"/>
                                        </p:tgtEl>
                                      </p:cBhvr>
                                    </p:animEffect>
                                  </p:childTnLst>
                                </p:cTn>
                              </p:par>
                              <p:par>
                                <p:cTn id="11" presetID="9" presetClass="emph" presetSubtype="0" nodeType="withEffect">
                                  <p:stCondLst>
                                    <p:cond delay="0"/>
                                  </p:stCondLst>
                                  <p:childTnLst>
                                    <p:set>
                                      <p:cBhvr rctx="PPT">
                                        <p:cTn id="12" dur="indefinite"/>
                                        <p:tgtEl>
                                          <p:spTgt spid="11"/>
                                        </p:tgtEl>
                                        <p:attrNameLst>
                                          <p:attrName>style.opacity</p:attrName>
                                        </p:attrNameLst>
                                      </p:cBhvr>
                                      <p:to>
                                        <p:strVal val="0.25"/>
                                      </p:to>
                                    </p:set>
                                    <p:animEffect filter="image" prLst="opacity: 0.25">
                                      <p:cBhvr rctx="IE">
                                        <p:cTn id="13" dur="indefinite"/>
                                        <p:tgtEl>
                                          <p:spTgt spid="11"/>
                                        </p:tgtEl>
                                      </p:cBhvr>
                                    </p:animEffect>
                                  </p:childTnLst>
                                </p:cTn>
                              </p:par>
                              <p:par>
                                <p:cTn id="14" presetID="9" presetClass="emph" presetSubtype="0" nodeType="withEffect">
                                  <p:stCondLst>
                                    <p:cond delay="0"/>
                                  </p:stCondLst>
                                  <p:childTnLst>
                                    <p:set>
                                      <p:cBhvr rctx="PPT">
                                        <p:cTn id="15" dur="indefinite"/>
                                        <p:tgtEl>
                                          <p:spTgt spid="8"/>
                                        </p:tgtEl>
                                        <p:attrNameLst>
                                          <p:attrName>style.opacity</p:attrName>
                                        </p:attrNameLst>
                                      </p:cBhvr>
                                      <p:to>
                                        <p:strVal val="0.25"/>
                                      </p:to>
                                    </p:set>
                                    <p:animEffect filter="image" prLst="opacity: 0.25">
                                      <p:cBhvr rctx="IE">
                                        <p:cTn id="16" dur="indefinite"/>
                                        <p:tgtEl>
                                          <p:spTgt spid="8"/>
                                        </p:tgtEl>
                                      </p:cBhvr>
                                    </p:animEffect>
                                  </p:childTnLst>
                                </p:cTn>
                              </p:par>
                              <p:par>
                                <p:cTn id="17" presetID="9" presetClass="emph" presetSubtype="0" nodeType="withEffect">
                                  <p:stCondLst>
                                    <p:cond delay="0"/>
                                  </p:stCondLst>
                                  <p:childTnLst>
                                    <p:set>
                                      <p:cBhvr rctx="PPT">
                                        <p:cTn id="18" dur="indefinite"/>
                                        <p:tgtEl>
                                          <p:spTgt spid="5"/>
                                        </p:tgtEl>
                                        <p:attrNameLst>
                                          <p:attrName>style.opacity</p:attrName>
                                        </p:attrNameLst>
                                      </p:cBhvr>
                                      <p:to>
                                        <p:strVal val="0.25"/>
                                      </p:to>
                                    </p:set>
                                    <p:animEffect filter="image" prLst="opacity: 0.25">
                                      <p:cBhvr rctx="IE">
                                        <p:cTn id="19" dur="indefinite"/>
                                        <p:tgtEl>
                                          <p:spTgt spid="5"/>
                                        </p:tgtEl>
                                      </p:cBhvr>
                                    </p:animEffec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Architecture</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16</a:t>
            </a:fld>
            <a:endParaRPr lang="en-US" dirty="0"/>
          </a:p>
        </p:txBody>
      </p:sp>
      <p:grpSp>
        <p:nvGrpSpPr>
          <p:cNvPr id="109" name="Group 108"/>
          <p:cNvGrpSpPr/>
          <p:nvPr/>
        </p:nvGrpSpPr>
        <p:grpSpPr>
          <a:xfrm>
            <a:off x="645030" y="1063501"/>
            <a:ext cx="7870320" cy="2769287"/>
            <a:chOff x="644760" y="2564927"/>
            <a:chExt cx="7870320" cy="2769287"/>
          </a:xfrm>
        </p:grpSpPr>
        <p:grpSp>
          <p:nvGrpSpPr>
            <p:cNvPr id="5" name="Group 4"/>
            <p:cNvGrpSpPr/>
            <p:nvPr/>
          </p:nvGrpSpPr>
          <p:grpSpPr>
            <a:xfrm>
              <a:off x="717120" y="3323684"/>
              <a:ext cx="7797960" cy="2010530"/>
              <a:chOff x="542880" y="3106080"/>
              <a:chExt cx="7797960" cy="1790820"/>
            </a:xfrm>
          </p:grpSpPr>
          <p:sp>
            <p:nvSpPr>
              <p:cNvPr id="6" name="CustomShape 9"/>
              <p:cNvSpPr/>
              <p:nvPr/>
            </p:nvSpPr>
            <p:spPr>
              <a:xfrm>
                <a:off x="2989800" y="3106080"/>
                <a:ext cx="476640" cy="664560"/>
              </a:xfrm>
              <a:prstGeom prst="rect">
                <a:avLst/>
              </a:prstGeom>
              <a:solidFill>
                <a:srgbClr val="E2F0D9"/>
              </a:solidFill>
              <a:ln w="25560">
                <a:solidFill>
                  <a:srgbClr val="548235"/>
                </a:solidFill>
                <a:miter/>
              </a:ln>
            </p:spPr>
          </p:sp>
          <p:sp>
            <p:nvSpPr>
              <p:cNvPr id="7" name="CustomShape 10"/>
              <p:cNvSpPr/>
              <p:nvPr/>
            </p:nvSpPr>
            <p:spPr>
              <a:xfrm>
                <a:off x="2989800" y="3990600"/>
                <a:ext cx="476640" cy="463320"/>
              </a:xfrm>
              <a:prstGeom prst="rect">
                <a:avLst/>
              </a:prstGeom>
              <a:solidFill>
                <a:srgbClr val="E2F0D9"/>
              </a:solidFill>
              <a:ln w="25560">
                <a:solidFill>
                  <a:srgbClr val="548235"/>
                </a:solidFill>
                <a:miter/>
              </a:ln>
            </p:spPr>
          </p:sp>
          <p:sp>
            <p:nvSpPr>
              <p:cNvPr id="8" name="CustomShape 11"/>
              <p:cNvSpPr/>
              <p:nvPr/>
            </p:nvSpPr>
            <p:spPr>
              <a:xfrm>
                <a:off x="2905200" y="3293640"/>
                <a:ext cx="601560" cy="338040"/>
              </a:xfrm>
              <a:prstGeom prst="rect">
                <a:avLst/>
              </a:prstGeom>
              <a:noFill/>
              <a:ln>
                <a:noFill/>
              </a:ln>
            </p:spPr>
          </p:sp>
          <p:sp>
            <p:nvSpPr>
              <p:cNvPr id="9" name="CustomShape 12"/>
              <p:cNvSpPr/>
              <p:nvPr/>
            </p:nvSpPr>
            <p:spPr>
              <a:xfrm>
                <a:off x="2905200" y="3293640"/>
                <a:ext cx="601560" cy="338040"/>
              </a:xfrm>
              <a:prstGeom prst="rect">
                <a:avLst/>
              </a:prstGeom>
              <a:blipFill>
                <a:blip r:embed="rId2"/>
                <a:stretch>
                  <a:fillRect/>
                </a:stretch>
              </a:blipFill>
              <a:ln>
                <a:noFill/>
              </a:ln>
            </p:spPr>
            <p:txBody>
              <a:bodyPr lIns="90000" tIns="45000" rIns="90000" bIns="45000"/>
              <a:lstStyle/>
              <a:p>
                <a:pPr>
                  <a:lnSpc>
                    <a:spcPct val="100000"/>
                  </a:lnSpc>
                </a:pPr>
                <a:r>
                  <a:rPr lang="en-US">
                    <a:solidFill>
                      <a:srgbClr val="000000"/>
                    </a:solidFill>
                    <a:latin typeface="Calibri"/>
                  </a:rPr>
                  <a:t> </a:t>
                </a:r>
                <a:endParaRPr/>
              </a:p>
            </p:txBody>
          </p:sp>
          <p:sp>
            <p:nvSpPr>
              <p:cNvPr id="10" name="CustomShape 13"/>
              <p:cNvSpPr/>
              <p:nvPr/>
            </p:nvSpPr>
            <p:spPr>
              <a:xfrm>
                <a:off x="2915280" y="4068360"/>
                <a:ext cx="601560" cy="338040"/>
              </a:xfrm>
              <a:prstGeom prst="rect">
                <a:avLst/>
              </a:prstGeom>
              <a:noFill/>
              <a:ln>
                <a:noFill/>
              </a:ln>
            </p:spPr>
          </p:sp>
          <p:sp>
            <p:nvSpPr>
              <p:cNvPr id="11" name="CustomShape 14"/>
              <p:cNvSpPr/>
              <p:nvPr/>
            </p:nvSpPr>
            <p:spPr>
              <a:xfrm>
                <a:off x="2915280" y="4068360"/>
                <a:ext cx="601560" cy="338040"/>
              </a:xfrm>
              <a:prstGeom prst="rect">
                <a:avLst/>
              </a:prstGeom>
              <a:blipFill>
                <a:blip r:embed="rId3"/>
                <a:stretch>
                  <a:fillRect/>
                </a:stretch>
              </a:blipFill>
              <a:ln>
                <a:noFill/>
              </a:ln>
            </p:spPr>
            <p:txBody>
              <a:bodyPr lIns="90000" tIns="45000" rIns="90000" bIns="45000"/>
              <a:lstStyle/>
              <a:p>
                <a:pPr>
                  <a:lnSpc>
                    <a:spcPct val="100000"/>
                  </a:lnSpc>
                </a:pPr>
                <a:r>
                  <a:rPr lang="en-US">
                    <a:solidFill>
                      <a:srgbClr val="000000"/>
                    </a:solidFill>
                    <a:latin typeface="Calibri"/>
                  </a:rPr>
                  <a:t> </a:t>
                </a:r>
                <a:endParaRPr/>
              </a:p>
            </p:txBody>
          </p:sp>
          <p:sp>
            <p:nvSpPr>
              <p:cNvPr id="12" name="CustomShape 15"/>
              <p:cNvSpPr/>
              <p:nvPr/>
            </p:nvSpPr>
            <p:spPr>
              <a:xfrm>
                <a:off x="1063440" y="3106080"/>
                <a:ext cx="1531440" cy="1353960"/>
              </a:xfrm>
              <a:prstGeom prst="rect">
                <a:avLst/>
              </a:prstGeom>
              <a:solidFill>
                <a:srgbClr val="DEEBF7"/>
              </a:solidFill>
              <a:ln w="25560">
                <a:solidFill>
                  <a:srgbClr val="43729D"/>
                </a:solidFill>
                <a:miter/>
              </a:ln>
            </p:spPr>
          </p:sp>
          <p:sp>
            <p:nvSpPr>
              <p:cNvPr id="13" name="CustomShape 16"/>
              <p:cNvSpPr/>
              <p:nvPr/>
            </p:nvSpPr>
            <p:spPr>
              <a:xfrm>
                <a:off x="1658160" y="3212640"/>
                <a:ext cx="344880" cy="1165320"/>
              </a:xfrm>
              <a:prstGeom prst="rect">
                <a:avLst/>
              </a:prstGeom>
              <a:solidFill>
                <a:srgbClr val="E2F0D9"/>
              </a:solidFill>
              <a:ln w="25560">
                <a:solidFill>
                  <a:srgbClr val="548235"/>
                </a:solidFill>
                <a:miter/>
              </a:ln>
            </p:spPr>
          </p:sp>
          <p:sp>
            <p:nvSpPr>
              <p:cNvPr id="14" name="CustomShape 17"/>
              <p:cNvSpPr/>
              <p:nvPr/>
            </p:nvSpPr>
            <p:spPr>
              <a:xfrm>
                <a:off x="1196640" y="3212640"/>
                <a:ext cx="343080" cy="338400"/>
              </a:xfrm>
              <a:prstGeom prst="rect">
                <a:avLst/>
              </a:prstGeom>
              <a:solidFill>
                <a:srgbClr val="9DC3E6"/>
              </a:solidFill>
              <a:ln w="12600">
                <a:noFill/>
              </a:ln>
            </p:spPr>
          </p:sp>
          <p:sp>
            <p:nvSpPr>
              <p:cNvPr id="15" name="CustomShape 18"/>
              <p:cNvSpPr/>
              <p:nvPr/>
            </p:nvSpPr>
            <p:spPr>
              <a:xfrm>
                <a:off x="1196640" y="4042800"/>
                <a:ext cx="343080" cy="338400"/>
              </a:xfrm>
              <a:prstGeom prst="rect">
                <a:avLst/>
              </a:prstGeom>
              <a:solidFill>
                <a:srgbClr val="9DC3E6"/>
              </a:solidFill>
              <a:ln w="12600">
                <a:noFill/>
              </a:ln>
            </p:spPr>
          </p:sp>
          <p:sp>
            <p:nvSpPr>
              <p:cNvPr id="16" name="CustomShape 19"/>
              <p:cNvSpPr/>
              <p:nvPr/>
            </p:nvSpPr>
            <p:spPr>
              <a:xfrm>
                <a:off x="1196640" y="3674160"/>
                <a:ext cx="463680" cy="331200"/>
              </a:xfrm>
              <a:prstGeom prst="rect">
                <a:avLst/>
              </a:prstGeom>
              <a:noFill/>
              <a:ln>
                <a:noFill/>
              </a:ln>
            </p:spPr>
            <p:txBody>
              <a:bodyPr vert="vert" lIns="90000" tIns="45000" rIns="90000" bIns="45000"/>
              <a:lstStyle/>
              <a:p>
                <a:pPr>
                  <a:lnSpc>
                    <a:spcPct val="100000"/>
                  </a:lnSpc>
                </a:pPr>
                <a:r>
                  <a:rPr lang="en-US" sz="2400" b="1">
                    <a:solidFill>
                      <a:srgbClr val="2E75B6"/>
                    </a:solidFill>
                    <a:latin typeface="Calibri"/>
                  </a:rPr>
                  <a:t>…</a:t>
                </a:r>
                <a:endParaRPr/>
              </a:p>
            </p:txBody>
          </p:sp>
          <p:sp>
            <p:nvSpPr>
              <p:cNvPr id="17" name="CustomShape 20"/>
              <p:cNvSpPr/>
              <p:nvPr/>
            </p:nvSpPr>
            <p:spPr>
              <a:xfrm>
                <a:off x="2114280" y="3212640"/>
                <a:ext cx="343080" cy="338400"/>
              </a:xfrm>
              <a:prstGeom prst="rect">
                <a:avLst/>
              </a:prstGeom>
              <a:solidFill>
                <a:srgbClr val="9DC3E6"/>
              </a:solidFill>
              <a:ln w="12600">
                <a:noFill/>
              </a:ln>
            </p:spPr>
          </p:sp>
          <p:sp>
            <p:nvSpPr>
              <p:cNvPr id="18" name="CustomShape 21"/>
              <p:cNvSpPr/>
              <p:nvPr/>
            </p:nvSpPr>
            <p:spPr>
              <a:xfrm>
                <a:off x="2114280" y="4042800"/>
                <a:ext cx="343080" cy="338400"/>
              </a:xfrm>
              <a:prstGeom prst="rect">
                <a:avLst/>
              </a:prstGeom>
              <a:solidFill>
                <a:srgbClr val="9DC3E6"/>
              </a:solidFill>
              <a:ln w="12600">
                <a:noFill/>
              </a:ln>
            </p:spPr>
          </p:sp>
          <p:sp>
            <p:nvSpPr>
              <p:cNvPr id="19" name="CustomShape 22"/>
              <p:cNvSpPr/>
              <p:nvPr/>
            </p:nvSpPr>
            <p:spPr>
              <a:xfrm>
                <a:off x="2130120" y="3674160"/>
                <a:ext cx="463680" cy="331200"/>
              </a:xfrm>
              <a:prstGeom prst="rect">
                <a:avLst/>
              </a:prstGeom>
              <a:noFill/>
              <a:ln>
                <a:noFill/>
              </a:ln>
            </p:spPr>
            <p:txBody>
              <a:bodyPr vert="vert" lIns="90000" tIns="45000" rIns="90000" bIns="45000"/>
              <a:lstStyle/>
              <a:p>
                <a:pPr>
                  <a:lnSpc>
                    <a:spcPct val="100000"/>
                  </a:lnSpc>
                </a:pPr>
                <a:r>
                  <a:rPr lang="en-US" sz="2400" b="1">
                    <a:solidFill>
                      <a:srgbClr val="2E75B6"/>
                    </a:solidFill>
                    <a:latin typeface="Calibri"/>
                  </a:rPr>
                  <a:t>…</a:t>
                </a:r>
                <a:endParaRPr/>
              </a:p>
            </p:txBody>
          </p:sp>
          <p:sp>
            <p:nvSpPr>
              <p:cNvPr id="20" name="CustomShape 23"/>
              <p:cNvSpPr/>
              <p:nvPr/>
            </p:nvSpPr>
            <p:spPr>
              <a:xfrm>
                <a:off x="1664667" y="3564024"/>
                <a:ext cx="386280" cy="676800"/>
              </a:xfrm>
              <a:prstGeom prst="rect">
                <a:avLst/>
              </a:prstGeom>
              <a:noFill/>
              <a:ln>
                <a:noFill/>
              </a:ln>
            </p:spPr>
            <p:txBody>
              <a:bodyPr vert="vert" lIns="90000" tIns="45000" rIns="90000" bIns="45000"/>
              <a:lstStyle/>
              <a:p>
                <a:pPr>
                  <a:lnSpc>
                    <a:spcPct val="100000"/>
                  </a:lnSpc>
                </a:pPr>
                <a:r>
                  <a:rPr lang="en-US" dirty="0">
                    <a:solidFill>
                      <a:srgbClr val="385623"/>
                    </a:solidFill>
                  </a:rPr>
                  <a:t>SPN</a:t>
                </a:r>
                <a:endParaRPr dirty="0"/>
              </a:p>
            </p:txBody>
          </p:sp>
          <p:sp>
            <p:nvSpPr>
              <p:cNvPr id="21" name="Line 24"/>
              <p:cNvSpPr/>
              <p:nvPr/>
            </p:nvSpPr>
            <p:spPr>
              <a:xfrm>
                <a:off x="1539720" y="3381840"/>
                <a:ext cx="118080" cy="0"/>
              </a:xfrm>
              <a:prstGeom prst="line">
                <a:avLst/>
              </a:prstGeom>
              <a:ln w="25560">
                <a:solidFill>
                  <a:srgbClr val="2E75B6"/>
                </a:solidFill>
                <a:miter/>
              </a:ln>
            </p:spPr>
          </p:sp>
          <p:sp>
            <p:nvSpPr>
              <p:cNvPr id="22" name="Line 25"/>
              <p:cNvSpPr/>
              <p:nvPr/>
            </p:nvSpPr>
            <p:spPr>
              <a:xfrm>
                <a:off x="1539720" y="4206240"/>
                <a:ext cx="118080" cy="0"/>
              </a:xfrm>
              <a:prstGeom prst="line">
                <a:avLst/>
              </a:prstGeom>
              <a:ln w="25560">
                <a:solidFill>
                  <a:srgbClr val="2E75B6"/>
                </a:solidFill>
                <a:miter/>
              </a:ln>
            </p:spPr>
          </p:sp>
          <p:sp>
            <p:nvSpPr>
              <p:cNvPr id="23" name="Line 26"/>
              <p:cNvSpPr/>
              <p:nvPr/>
            </p:nvSpPr>
            <p:spPr>
              <a:xfrm>
                <a:off x="1995840" y="3384360"/>
                <a:ext cx="118080" cy="0"/>
              </a:xfrm>
              <a:prstGeom prst="line">
                <a:avLst/>
              </a:prstGeom>
              <a:ln w="25560">
                <a:solidFill>
                  <a:srgbClr val="2E75B6"/>
                </a:solidFill>
                <a:miter/>
              </a:ln>
            </p:spPr>
          </p:sp>
          <p:sp>
            <p:nvSpPr>
              <p:cNvPr id="24" name="Line 27"/>
              <p:cNvSpPr/>
              <p:nvPr/>
            </p:nvSpPr>
            <p:spPr>
              <a:xfrm>
                <a:off x="1995840" y="4208400"/>
                <a:ext cx="118080" cy="0"/>
              </a:xfrm>
              <a:prstGeom prst="line">
                <a:avLst/>
              </a:prstGeom>
              <a:ln w="25560">
                <a:solidFill>
                  <a:srgbClr val="2E75B6"/>
                </a:solidFill>
                <a:miter/>
              </a:ln>
            </p:spPr>
          </p:sp>
          <p:sp>
            <p:nvSpPr>
              <p:cNvPr id="25" name="CustomShape 28"/>
              <p:cNvSpPr/>
              <p:nvPr/>
            </p:nvSpPr>
            <p:spPr>
              <a:xfrm>
                <a:off x="1166760" y="3232440"/>
                <a:ext cx="505080" cy="333720"/>
              </a:xfrm>
              <a:prstGeom prst="rect">
                <a:avLst/>
              </a:prstGeom>
              <a:noFill/>
              <a:ln>
                <a:noFill/>
              </a:ln>
            </p:spPr>
            <p:txBody>
              <a:bodyPr lIns="90000" tIns="45000" rIns="90000" bIns="45000"/>
              <a:lstStyle/>
              <a:p>
                <a:pPr>
                  <a:lnSpc>
                    <a:spcPct val="100000"/>
                  </a:lnSpc>
                </a:pPr>
                <a:r>
                  <a:rPr lang="en-US" sz="1600" dirty="0">
                    <a:solidFill>
                      <a:srgbClr val="1F4E79"/>
                    </a:solidFill>
                    <a:latin typeface="Times New Roman"/>
                  </a:rPr>
                  <a:t>1D</a:t>
                </a:r>
                <a:endParaRPr dirty="0"/>
              </a:p>
            </p:txBody>
          </p:sp>
          <p:sp>
            <p:nvSpPr>
              <p:cNvPr id="26" name="CustomShape 29"/>
              <p:cNvSpPr/>
              <p:nvPr/>
            </p:nvSpPr>
            <p:spPr>
              <a:xfrm>
                <a:off x="1171440" y="4069800"/>
                <a:ext cx="488880" cy="333720"/>
              </a:xfrm>
              <a:prstGeom prst="rect">
                <a:avLst/>
              </a:prstGeom>
              <a:noFill/>
              <a:ln>
                <a:noFill/>
              </a:ln>
            </p:spPr>
            <p:txBody>
              <a:bodyPr lIns="90000" tIns="45000" rIns="90000" bIns="45000"/>
              <a:lstStyle/>
              <a:p>
                <a:pPr>
                  <a:lnSpc>
                    <a:spcPct val="100000"/>
                  </a:lnSpc>
                </a:pPr>
                <a:r>
                  <a:rPr lang="en-US" sz="1600">
                    <a:solidFill>
                      <a:srgbClr val="1F4E79"/>
                    </a:solidFill>
                    <a:latin typeface="Times New Roman"/>
                  </a:rPr>
                  <a:t>1D</a:t>
                </a:r>
                <a:endParaRPr/>
              </a:p>
            </p:txBody>
          </p:sp>
          <p:sp>
            <p:nvSpPr>
              <p:cNvPr id="27" name="CustomShape 30"/>
              <p:cNvSpPr/>
              <p:nvPr/>
            </p:nvSpPr>
            <p:spPr>
              <a:xfrm>
                <a:off x="2085120" y="3241440"/>
                <a:ext cx="493200" cy="333720"/>
              </a:xfrm>
              <a:prstGeom prst="rect">
                <a:avLst/>
              </a:prstGeom>
              <a:noFill/>
              <a:ln>
                <a:noFill/>
              </a:ln>
            </p:spPr>
            <p:txBody>
              <a:bodyPr lIns="90000" tIns="45000" rIns="90000" bIns="45000"/>
              <a:lstStyle/>
              <a:p>
                <a:pPr>
                  <a:lnSpc>
                    <a:spcPct val="100000"/>
                  </a:lnSpc>
                </a:pPr>
                <a:r>
                  <a:rPr lang="en-US" sz="1600">
                    <a:solidFill>
                      <a:srgbClr val="1F4E79"/>
                    </a:solidFill>
                    <a:latin typeface="Times New Roman"/>
                  </a:rPr>
                  <a:t>1D</a:t>
                </a:r>
                <a:endParaRPr/>
              </a:p>
            </p:txBody>
          </p:sp>
          <p:sp>
            <p:nvSpPr>
              <p:cNvPr id="28" name="CustomShape 31"/>
              <p:cNvSpPr/>
              <p:nvPr/>
            </p:nvSpPr>
            <p:spPr>
              <a:xfrm>
                <a:off x="2089800" y="4079160"/>
                <a:ext cx="432000" cy="333720"/>
              </a:xfrm>
              <a:prstGeom prst="rect">
                <a:avLst/>
              </a:prstGeom>
              <a:noFill/>
              <a:ln>
                <a:noFill/>
              </a:ln>
            </p:spPr>
            <p:txBody>
              <a:bodyPr lIns="90000" tIns="45000" rIns="90000" bIns="45000"/>
              <a:lstStyle/>
              <a:p>
                <a:pPr>
                  <a:lnSpc>
                    <a:spcPct val="100000"/>
                  </a:lnSpc>
                </a:pPr>
                <a:r>
                  <a:rPr lang="en-US" sz="1600">
                    <a:solidFill>
                      <a:srgbClr val="1F4E79"/>
                    </a:solidFill>
                    <a:latin typeface="Times New Roman"/>
                  </a:rPr>
                  <a:t>1D</a:t>
                </a:r>
                <a:endParaRPr/>
              </a:p>
            </p:txBody>
          </p:sp>
          <p:sp>
            <p:nvSpPr>
              <p:cNvPr id="29" name="Line 32"/>
              <p:cNvSpPr/>
              <p:nvPr/>
            </p:nvSpPr>
            <p:spPr>
              <a:xfrm>
                <a:off x="972360" y="3379320"/>
                <a:ext cx="230040" cy="0"/>
              </a:xfrm>
              <a:prstGeom prst="line">
                <a:avLst/>
              </a:prstGeom>
              <a:ln w="25560">
                <a:solidFill>
                  <a:srgbClr val="000000"/>
                </a:solidFill>
                <a:miter/>
                <a:tailEnd type="triangle" w="lg" len="lg"/>
              </a:ln>
            </p:spPr>
          </p:sp>
          <p:sp>
            <p:nvSpPr>
              <p:cNvPr id="30" name="Line 33"/>
              <p:cNvSpPr/>
              <p:nvPr/>
            </p:nvSpPr>
            <p:spPr>
              <a:xfrm>
                <a:off x="972360" y="4205160"/>
                <a:ext cx="230040" cy="0"/>
              </a:xfrm>
              <a:prstGeom prst="line">
                <a:avLst/>
              </a:prstGeom>
              <a:ln w="25560">
                <a:solidFill>
                  <a:srgbClr val="000000"/>
                </a:solidFill>
                <a:miter/>
                <a:tailEnd type="triangle" w="lg" len="lg"/>
              </a:ln>
            </p:spPr>
          </p:sp>
          <p:sp>
            <p:nvSpPr>
              <p:cNvPr id="31" name="Line 34"/>
              <p:cNvSpPr/>
              <p:nvPr/>
            </p:nvSpPr>
            <p:spPr>
              <a:xfrm>
                <a:off x="2449080" y="3367440"/>
                <a:ext cx="245160" cy="0"/>
              </a:xfrm>
              <a:prstGeom prst="line">
                <a:avLst/>
              </a:prstGeom>
              <a:ln w="25560">
                <a:solidFill>
                  <a:srgbClr val="000000"/>
                </a:solidFill>
                <a:miter/>
              </a:ln>
            </p:spPr>
          </p:sp>
          <p:sp>
            <p:nvSpPr>
              <p:cNvPr id="32" name="Line 35"/>
              <p:cNvSpPr/>
              <p:nvPr/>
            </p:nvSpPr>
            <p:spPr>
              <a:xfrm>
                <a:off x="2444040" y="4203000"/>
                <a:ext cx="244800" cy="0"/>
              </a:xfrm>
              <a:prstGeom prst="line">
                <a:avLst/>
              </a:prstGeom>
              <a:ln w="25560">
                <a:solidFill>
                  <a:srgbClr val="000000"/>
                </a:solidFill>
                <a:miter/>
              </a:ln>
            </p:spPr>
          </p:sp>
          <p:sp>
            <p:nvSpPr>
              <p:cNvPr id="33" name="Line 36"/>
              <p:cNvSpPr/>
              <p:nvPr/>
            </p:nvSpPr>
            <p:spPr>
              <a:xfrm>
                <a:off x="2685240" y="3360600"/>
                <a:ext cx="0" cy="846000"/>
              </a:xfrm>
              <a:prstGeom prst="line">
                <a:avLst/>
              </a:prstGeom>
              <a:ln w="25560">
                <a:solidFill>
                  <a:srgbClr val="000000"/>
                </a:solidFill>
                <a:miter/>
              </a:ln>
            </p:spPr>
          </p:sp>
          <p:sp>
            <p:nvSpPr>
              <p:cNvPr id="34" name="Line 37"/>
              <p:cNvSpPr/>
              <p:nvPr/>
            </p:nvSpPr>
            <p:spPr>
              <a:xfrm>
                <a:off x="2687760" y="4201200"/>
                <a:ext cx="306360" cy="0"/>
              </a:xfrm>
              <a:prstGeom prst="line">
                <a:avLst/>
              </a:prstGeom>
              <a:ln w="25560">
                <a:solidFill>
                  <a:srgbClr val="000000"/>
                </a:solidFill>
                <a:miter/>
                <a:tailEnd type="triangle" w="lg" len="lg"/>
              </a:ln>
            </p:spPr>
          </p:sp>
          <p:sp>
            <p:nvSpPr>
              <p:cNvPr id="35" name="Line 38"/>
              <p:cNvSpPr/>
              <p:nvPr/>
            </p:nvSpPr>
            <p:spPr>
              <a:xfrm flipH="1">
                <a:off x="2771280" y="4118400"/>
                <a:ext cx="66960" cy="165960"/>
              </a:xfrm>
              <a:prstGeom prst="line">
                <a:avLst/>
              </a:prstGeom>
              <a:ln w="25560">
                <a:solidFill>
                  <a:srgbClr val="000000"/>
                </a:solidFill>
                <a:miter/>
              </a:ln>
            </p:spPr>
          </p:sp>
          <p:sp>
            <p:nvSpPr>
              <p:cNvPr id="36" name="Line 39"/>
              <p:cNvSpPr/>
              <p:nvPr/>
            </p:nvSpPr>
            <p:spPr>
              <a:xfrm>
                <a:off x="980280" y="3381840"/>
                <a:ext cx="0" cy="830160"/>
              </a:xfrm>
              <a:prstGeom prst="line">
                <a:avLst/>
              </a:prstGeom>
              <a:ln w="25560">
                <a:solidFill>
                  <a:srgbClr val="000000"/>
                </a:solidFill>
                <a:miter/>
              </a:ln>
            </p:spPr>
          </p:sp>
          <p:sp>
            <p:nvSpPr>
              <p:cNvPr id="37" name="Line 40"/>
              <p:cNvSpPr/>
              <p:nvPr/>
            </p:nvSpPr>
            <p:spPr>
              <a:xfrm flipH="1">
                <a:off x="675360" y="3850560"/>
                <a:ext cx="306360" cy="0"/>
              </a:xfrm>
              <a:prstGeom prst="line">
                <a:avLst/>
              </a:prstGeom>
              <a:ln w="25560">
                <a:solidFill>
                  <a:srgbClr val="000000"/>
                </a:solidFill>
                <a:miter/>
              </a:ln>
            </p:spPr>
          </p:sp>
          <p:sp>
            <p:nvSpPr>
              <p:cNvPr id="38" name="Line 41"/>
              <p:cNvSpPr/>
              <p:nvPr/>
            </p:nvSpPr>
            <p:spPr>
              <a:xfrm flipH="1">
                <a:off x="795240" y="3766320"/>
                <a:ext cx="66960" cy="165960"/>
              </a:xfrm>
              <a:prstGeom prst="line">
                <a:avLst/>
              </a:prstGeom>
              <a:ln w="25560">
                <a:solidFill>
                  <a:srgbClr val="000000"/>
                </a:solidFill>
                <a:miter/>
              </a:ln>
            </p:spPr>
          </p:sp>
          <p:sp>
            <p:nvSpPr>
              <p:cNvPr id="39" name="CustomShape 44"/>
              <p:cNvSpPr/>
              <p:nvPr/>
            </p:nvSpPr>
            <p:spPr>
              <a:xfrm>
                <a:off x="3961800" y="3108240"/>
                <a:ext cx="1148760" cy="1351440"/>
              </a:xfrm>
              <a:prstGeom prst="rect">
                <a:avLst/>
              </a:prstGeom>
              <a:solidFill>
                <a:srgbClr val="DEEBF7"/>
              </a:solidFill>
              <a:ln w="25560">
                <a:solidFill>
                  <a:srgbClr val="43729D"/>
                </a:solidFill>
                <a:miter/>
              </a:ln>
            </p:spPr>
          </p:sp>
          <p:sp>
            <p:nvSpPr>
              <p:cNvPr id="40" name="CustomShape 45"/>
              <p:cNvSpPr/>
              <p:nvPr/>
            </p:nvSpPr>
            <p:spPr>
              <a:xfrm>
                <a:off x="4065120" y="3279240"/>
                <a:ext cx="306000" cy="265320"/>
              </a:xfrm>
              <a:prstGeom prst="flowChartSummingJunction">
                <a:avLst/>
              </a:prstGeom>
              <a:noFill/>
              <a:ln w="25560">
                <a:solidFill>
                  <a:srgbClr val="43729D"/>
                </a:solidFill>
                <a:miter/>
              </a:ln>
            </p:spPr>
          </p:sp>
          <p:sp>
            <p:nvSpPr>
              <p:cNvPr id="41" name="CustomShape 46"/>
              <p:cNvSpPr/>
              <p:nvPr/>
            </p:nvSpPr>
            <p:spPr>
              <a:xfrm>
                <a:off x="4065120" y="4140360"/>
                <a:ext cx="306000" cy="265320"/>
              </a:xfrm>
              <a:prstGeom prst="flowChartSummingJunction">
                <a:avLst/>
              </a:prstGeom>
              <a:noFill/>
              <a:ln w="25560">
                <a:solidFill>
                  <a:srgbClr val="43729D"/>
                </a:solidFill>
                <a:miter/>
              </a:ln>
            </p:spPr>
          </p:sp>
          <p:sp>
            <p:nvSpPr>
              <p:cNvPr id="42" name="CustomShape 47"/>
              <p:cNvSpPr/>
              <p:nvPr/>
            </p:nvSpPr>
            <p:spPr>
              <a:xfrm>
                <a:off x="4049280" y="3738960"/>
                <a:ext cx="463680" cy="324720"/>
              </a:xfrm>
              <a:prstGeom prst="rect">
                <a:avLst/>
              </a:prstGeom>
              <a:noFill/>
              <a:ln>
                <a:noFill/>
              </a:ln>
            </p:spPr>
            <p:txBody>
              <a:bodyPr vert="vert" lIns="90000" tIns="45000" rIns="90000" bIns="45000"/>
              <a:lstStyle/>
              <a:p>
                <a:pPr>
                  <a:lnSpc>
                    <a:spcPct val="100000"/>
                  </a:lnSpc>
                </a:pPr>
                <a:r>
                  <a:rPr lang="en-US" sz="2400" b="1">
                    <a:solidFill>
                      <a:srgbClr val="2E75B6"/>
                    </a:solidFill>
                    <a:latin typeface="Calibri"/>
                  </a:rPr>
                  <a:t>…</a:t>
                </a:r>
                <a:endParaRPr/>
              </a:p>
            </p:txBody>
          </p:sp>
          <p:sp>
            <p:nvSpPr>
              <p:cNvPr id="43" name="CustomShape 48"/>
              <p:cNvSpPr/>
              <p:nvPr/>
            </p:nvSpPr>
            <p:spPr>
              <a:xfrm>
                <a:off x="4552560" y="3198960"/>
                <a:ext cx="483840" cy="216000"/>
              </a:xfrm>
              <a:prstGeom prst="rect">
                <a:avLst/>
              </a:prstGeom>
              <a:noFill/>
              <a:ln w="25560">
                <a:solidFill>
                  <a:srgbClr val="43729D"/>
                </a:solidFill>
                <a:miter/>
              </a:ln>
            </p:spPr>
          </p:sp>
          <p:sp>
            <p:nvSpPr>
              <p:cNvPr id="44" name="CustomShape 49"/>
              <p:cNvSpPr/>
              <p:nvPr/>
            </p:nvSpPr>
            <p:spPr>
              <a:xfrm>
                <a:off x="4462560" y="3325320"/>
                <a:ext cx="265320" cy="209520"/>
              </a:xfrm>
              <a:prstGeom prst="rect">
                <a:avLst/>
              </a:prstGeom>
              <a:solidFill>
                <a:srgbClr val="DEEBF7"/>
              </a:solidFill>
              <a:ln w="12600">
                <a:noFill/>
              </a:ln>
            </p:spPr>
          </p:sp>
          <p:sp>
            <p:nvSpPr>
              <p:cNvPr id="45" name="CustomShape 50"/>
              <p:cNvSpPr/>
              <p:nvPr/>
            </p:nvSpPr>
            <p:spPr>
              <a:xfrm>
                <a:off x="4554720" y="3312720"/>
                <a:ext cx="141480" cy="125640"/>
              </a:xfrm>
              <a:prstGeom prst="straightConnector1">
                <a:avLst/>
              </a:prstGeom>
              <a:noFill/>
              <a:ln w="25560">
                <a:solidFill>
                  <a:srgbClr val="2E75B6"/>
                </a:solidFill>
                <a:miter/>
                <a:tailEnd type="triangle" w="lg" len="lg"/>
              </a:ln>
            </p:spPr>
          </p:sp>
          <p:sp>
            <p:nvSpPr>
              <p:cNvPr id="46" name="CustomShape 51"/>
              <p:cNvSpPr/>
              <p:nvPr/>
            </p:nvSpPr>
            <p:spPr>
              <a:xfrm>
                <a:off x="4554720" y="4059360"/>
                <a:ext cx="483840" cy="216000"/>
              </a:xfrm>
              <a:prstGeom prst="rect">
                <a:avLst/>
              </a:prstGeom>
              <a:noFill/>
              <a:ln w="25560">
                <a:solidFill>
                  <a:srgbClr val="43729D"/>
                </a:solidFill>
                <a:miter/>
              </a:ln>
            </p:spPr>
          </p:sp>
          <p:sp>
            <p:nvSpPr>
              <p:cNvPr id="47" name="CustomShape 52"/>
              <p:cNvSpPr/>
              <p:nvPr/>
            </p:nvSpPr>
            <p:spPr>
              <a:xfrm>
                <a:off x="4465080" y="4185720"/>
                <a:ext cx="265320" cy="209520"/>
              </a:xfrm>
              <a:prstGeom prst="rect">
                <a:avLst/>
              </a:prstGeom>
              <a:solidFill>
                <a:srgbClr val="DEEBF7"/>
              </a:solidFill>
              <a:ln w="12600">
                <a:noFill/>
              </a:ln>
            </p:spPr>
          </p:sp>
          <p:sp>
            <p:nvSpPr>
              <p:cNvPr id="48" name="CustomShape 53"/>
              <p:cNvSpPr/>
              <p:nvPr/>
            </p:nvSpPr>
            <p:spPr>
              <a:xfrm>
                <a:off x="4548960" y="4173120"/>
                <a:ext cx="141480" cy="125640"/>
              </a:xfrm>
              <a:prstGeom prst="straightConnector1">
                <a:avLst/>
              </a:prstGeom>
              <a:noFill/>
              <a:ln w="25560">
                <a:solidFill>
                  <a:srgbClr val="2E75B6"/>
                </a:solidFill>
                <a:miter/>
                <a:tailEnd type="triangle" w="lg" len="lg"/>
              </a:ln>
            </p:spPr>
          </p:sp>
          <p:sp>
            <p:nvSpPr>
              <p:cNvPr id="49" name="CustomShape 54"/>
              <p:cNvSpPr/>
              <p:nvPr/>
            </p:nvSpPr>
            <p:spPr>
              <a:xfrm>
                <a:off x="4695480" y="4140360"/>
                <a:ext cx="306000" cy="265320"/>
              </a:xfrm>
              <a:prstGeom prst="flowChartOr">
                <a:avLst/>
              </a:prstGeom>
              <a:noFill/>
              <a:ln w="25560">
                <a:solidFill>
                  <a:srgbClr val="43729D"/>
                </a:solidFill>
                <a:miter/>
              </a:ln>
            </p:spPr>
          </p:sp>
          <p:sp>
            <p:nvSpPr>
              <p:cNvPr id="50" name="CustomShape 55"/>
              <p:cNvSpPr/>
              <p:nvPr/>
            </p:nvSpPr>
            <p:spPr>
              <a:xfrm>
                <a:off x="4695480" y="3279240"/>
                <a:ext cx="306000" cy="265320"/>
              </a:xfrm>
              <a:prstGeom prst="flowChartOr">
                <a:avLst/>
              </a:prstGeom>
              <a:noFill/>
              <a:ln w="25560">
                <a:solidFill>
                  <a:srgbClr val="43729D"/>
                </a:solidFill>
                <a:miter/>
              </a:ln>
            </p:spPr>
          </p:sp>
          <p:sp>
            <p:nvSpPr>
              <p:cNvPr id="51" name="CustomShape 56"/>
              <p:cNvSpPr/>
              <p:nvPr/>
            </p:nvSpPr>
            <p:spPr>
              <a:xfrm>
                <a:off x="4695480" y="3745800"/>
                <a:ext cx="463680" cy="324720"/>
              </a:xfrm>
              <a:prstGeom prst="rect">
                <a:avLst/>
              </a:prstGeom>
              <a:noFill/>
              <a:ln>
                <a:noFill/>
              </a:ln>
            </p:spPr>
            <p:txBody>
              <a:bodyPr vert="vert" lIns="90000" tIns="45000" rIns="90000" bIns="45000"/>
              <a:lstStyle/>
              <a:p>
                <a:pPr>
                  <a:lnSpc>
                    <a:spcPct val="100000"/>
                  </a:lnSpc>
                </a:pPr>
                <a:r>
                  <a:rPr lang="en-US" sz="2400" b="1">
                    <a:solidFill>
                      <a:srgbClr val="2E75B6"/>
                    </a:solidFill>
                    <a:latin typeface="Calibri"/>
                  </a:rPr>
                  <a:t>…</a:t>
                </a:r>
                <a:endParaRPr/>
              </a:p>
            </p:txBody>
          </p:sp>
          <p:sp>
            <p:nvSpPr>
              <p:cNvPr id="52" name="Line 57"/>
              <p:cNvSpPr/>
              <p:nvPr/>
            </p:nvSpPr>
            <p:spPr>
              <a:xfrm>
                <a:off x="4371480" y="3411720"/>
                <a:ext cx="323640" cy="0"/>
              </a:xfrm>
              <a:prstGeom prst="line">
                <a:avLst/>
              </a:prstGeom>
              <a:ln w="25560">
                <a:solidFill>
                  <a:srgbClr val="2E75B6"/>
                </a:solidFill>
                <a:miter/>
              </a:ln>
            </p:spPr>
          </p:sp>
          <p:sp>
            <p:nvSpPr>
              <p:cNvPr id="53" name="Line 58"/>
              <p:cNvSpPr/>
              <p:nvPr/>
            </p:nvSpPr>
            <p:spPr>
              <a:xfrm>
                <a:off x="4371480" y="4273200"/>
                <a:ext cx="323640" cy="0"/>
              </a:xfrm>
              <a:prstGeom prst="line">
                <a:avLst/>
              </a:prstGeom>
              <a:ln w="25560">
                <a:solidFill>
                  <a:srgbClr val="2E75B6"/>
                </a:solidFill>
                <a:miter/>
              </a:ln>
            </p:spPr>
          </p:sp>
          <p:sp>
            <p:nvSpPr>
              <p:cNvPr id="54" name="CustomShape 59"/>
              <p:cNvSpPr/>
              <p:nvPr/>
            </p:nvSpPr>
            <p:spPr>
              <a:xfrm>
                <a:off x="3852720" y="4368600"/>
                <a:ext cx="244800" cy="360"/>
              </a:xfrm>
              <a:prstGeom prst="straightConnector1">
                <a:avLst/>
              </a:prstGeom>
              <a:noFill/>
              <a:ln w="25560">
                <a:solidFill>
                  <a:srgbClr val="000000"/>
                </a:solidFill>
                <a:miter/>
                <a:tailEnd type="triangle" w="lg" len="lg"/>
              </a:ln>
            </p:spPr>
          </p:sp>
          <p:sp>
            <p:nvSpPr>
              <p:cNvPr id="55" name="CustomShape 60"/>
              <p:cNvSpPr/>
              <p:nvPr/>
            </p:nvSpPr>
            <p:spPr>
              <a:xfrm>
                <a:off x="3847320" y="3503520"/>
                <a:ext cx="244800" cy="360"/>
              </a:xfrm>
              <a:prstGeom prst="straightConnector1">
                <a:avLst/>
              </a:prstGeom>
              <a:noFill/>
              <a:ln w="25560">
                <a:solidFill>
                  <a:srgbClr val="000000"/>
                </a:solidFill>
                <a:miter/>
                <a:tailEnd type="triangle" w="lg" len="lg"/>
              </a:ln>
            </p:spPr>
          </p:sp>
          <p:sp>
            <p:nvSpPr>
              <p:cNvPr id="56" name="Line 61"/>
              <p:cNvSpPr/>
              <p:nvPr/>
            </p:nvSpPr>
            <p:spPr>
              <a:xfrm>
                <a:off x="3855240" y="3503520"/>
                <a:ext cx="0" cy="862920"/>
              </a:xfrm>
              <a:prstGeom prst="line">
                <a:avLst/>
              </a:prstGeom>
              <a:ln w="25560">
                <a:solidFill>
                  <a:srgbClr val="000000"/>
                </a:solidFill>
                <a:miter/>
              </a:ln>
            </p:spPr>
          </p:sp>
          <p:sp>
            <p:nvSpPr>
              <p:cNvPr id="57" name="CustomShape 62"/>
              <p:cNvSpPr/>
              <p:nvPr/>
            </p:nvSpPr>
            <p:spPr>
              <a:xfrm>
                <a:off x="3730320" y="4181040"/>
                <a:ext cx="367200" cy="360"/>
              </a:xfrm>
              <a:prstGeom prst="straightConnector1">
                <a:avLst/>
              </a:prstGeom>
              <a:noFill/>
              <a:ln w="25560">
                <a:solidFill>
                  <a:srgbClr val="000000"/>
                </a:solidFill>
                <a:miter/>
                <a:tailEnd type="triangle" w="lg" len="lg"/>
              </a:ln>
            </p:spPr>
          </p:sp>
          <p:sp>
            <p:nvSpPr>
              <p:cNvPr id="58" name="CustomShape 63"/>
              <p:cNvSpPr/>
              <p:nvPr/>
            </p:nvSpPr>
            <p:spPr>
              <a:xfrm>
                <a:off x="3724920" y="3343320"/>
                <a:ext cx="375120" cy="360"/>
              </a:xfrm>
              <a:prstGeom prst="straightConnector1">
                <a:avLst/>
              </a:prstGeom>
              <a:noFill/>
              <a:ln w="25560">
                <a:solidFill>
                  <a:srgbClr val="000000"/>
                </a:solidFill>
                <a:miter/>
                <a:tailEnd type="triangle" w="lg" len="lg"/>
              </a:ln>
            </p:spPr>
          </p:sp>
          <p:sp>
            <p:nvSpPr>
              <p:cNvPr id="59" name="Line 64"/>
              <p:cNvSpPr/>
              <p:nvPr/>
            </p:nvSpPr>
            <p:spPr>
              <a:xfrm>
                <a:off x="3740400" y="3342960"/>
                <a:ext cx="0" cy="830160"/>
              </a:xfrm>
              <a:prstGeom prst="line">
                <a:avLst/>
              </a:prstGeom>
              <a:ln w="25560">
                <a:solidFill>
                  <a:srgbClr val="000000"/>
                </a:solidFill>
                <a:miter/>
              </a:ln>
            </p:spPr>
          </p:sp>
          <p:sp>
            <p:nvSpPr>
              <p:cNvPr id="60" name="Line 65"/>
              <p:cNvSpPr/>
              <p:nvPr/>
            </p:nvSpPr>
            <p:spPr>
              <a:xfrm>
                <a:off x="3465720" y="4265640"/>
                <a:ext cx="398160" cy="0"/>
              </a:xfrm>
              <a:prstGeom prst="line">
                <a:avLst/>
              </a:prstGeom>
              <a:ln w="25560">
                <a:solidFill>
                  <a:srgbClr val="000000"/>
                </a:solidFill>
                <a:miter/>
              </a:ln>
            </p:spPr>
          </p:sp>
          <p:sp>
            <p:nvSpPr>
              <p:cNvPr id="61" name="Line 66"/>
              <p:cNvSpPr/>
              <p:nvPr/>
            </p:nvSpPr>
            <p:spPr>
              <a:xfrm>
                <a:off x="3481200" y="3343680"/>
                <a:ext cx="245160" cy="0"/>
              </a:xfrm>
              <a:prstGeom prst="line">
                <a:avLst/>
              </a:prstGeom>
              <a:ln w="25560">
                <a:solidFill>
                  <a:srgbClr val="000000"/>
                </a:solidFill>
                <a:miter/>
              </a:ln>
            </p:spPr>
          </p:sp>
          <p:sp>
            <p:nvSpPr>
              <p:cNvPr id="62" name="Line 67"/>
              <p:cNvSpPr/>
              <p:nvPr/>
            </p:nvSpPr>
            <p:spPr>
              <a:xfrm flipH="1">
                <a:off x="3593520" y="3251880"/>
                <a:ext cx="66960" cy="185760"/>
              </a:xfrm>
              <a:prstGeom prst="line">
                <a:avLst/>
              </a:prstGeom>
              <a:ln w="25560">
                <a:solidFill>
                  <a:srgbClr val="000000"/>
                </a:solidFill>
                <a:miter/>
              </a:ln>
            </p:spPr>
          </p:sp>
          <p:sp>
            <p:nvSpPr>
              <p:cNvPr id="63" name="Line 68"/>
              <p:cNvSpPr/>
              <p:nvPr/>
            </p:nvSpPr>
            <p:spPr>
              <a:xfrm flipH="1">
                <a:off x="3565800" y="4175280"/>
                <a:ext cx="66960" cy="165960"/>
              </a:xfrm>
              <a:prstGeom prst="line">
                <a:avLst/>
              </a:prstGeom>
              <a:ln w="25560">
                <a:solidFill>
                  <a:srgbClr val="000000"/>
                </a:solidFill>
                <a:miter/>
              </a:ln>
            </p:spPr>
          </p:sp>
          <p:sp>
            <p:nvSpPr>
              <p:cNvPr id="64" name="Line 69"/>
              <p:cNvSpPr/>
              <p:nvPr/>
            </p:nvSpPr>
            <p:spPr>
              <a:xfrm>
                <a:off x="5006880" y="3421800"/>
                <a:ext cx="214560" cy="0"/>
              </a:xfrm>
              <a:prstGeom prst="line">
                <a:avLst/>
              </a:prstGeom>
              <a:ln w="25560">
                <a:solidFill>
                  <a:srgbClr val="000000"/>
                </a:solidFill>
                <a:miter/>
              </a:ln>
            </p:spPr>
          </p:sp>
          <p:sp>
            <p:nvSpPr>
              <p:cNvPr id="65" name="Line 70"/>
              <p:cNvSpPr/>
              <p:nvPr/>
            </p:nvSpPr>
            <p:spPr>
              <a:xfrm>
                <a:off x="5009400" y="4282560"/>
                <a:ext cx="214560" cy="0"/>
              </a:xfrm>
              <a:prstGeom prst="line">
                <a:avLst/>
              </a:prstGeom>
              <a:ln w="25560">
                <a:solidFill>
                  <a:srgbClr val="000000"/>
                </a:solidFill>
                <a:miter/>
              </a:ln>
            </p:spPr>
          </p:sp>
          <p:sp>
            <p:nvSpPr>
              <p:cNvPr id="66" name="Line 71"/>
              <p:cNvSpPr/>
              <p:nvPr/>
            </p:nvSpPr>
            <p:spPr>
              <a:xfrm>
                <a:off x="5205960" y="3416400"/>
                <a:ext cx="0" cy="876240"/>
              </a:xfrm>
              <a:prstGeom prst="line">
                <a:avLst/>
              </a:prstGeom>
              <a:ln w="25560">
                <a:solidFill>
                  <a:srgbClr val="000000"/>
                </a:solidFill>
                <a:miter/>
              </a:ln>
            </p:spPr>
          </p:sp>
          <p:sp>
            <p:nvSpPr>
              <p:cNvPr id="67" name="CustomShape 72"/>
              <p:cNvSpPr/>
              <p:nvPr/>
            </p:nvSpPr>
            <p:spPr>
              <a:xfrm>
                <a:off x="5214240" y="3811680"/>
                <a:ext cx="306000" cy="360"/>
              </a:xfrm>
              <a:prstGeom prst="straightConnector1">
                <a:avLst/>
              </a:prstGeom>
              <a:noFill/>
              <a:ln w="25560">
                <a:solidFill>
                  <a:srgbClr val="000000"/>
                </a:solidFill>
                <a:miter/>
                <a:tailEnd type="triangle" w="lg" len="lg"/>
              </a:ln>
            </p:spPr>
          </p:sp>
          <p:sp>
            <p:nvSpPr>
              <p:cNvPr id="68" name="Line 73"/>
              <p:cNvSpPr/>
              <p:nvPr/>
            </p:nvSpPr>
            <p:spPr>
              <a:xfrm flipH="1">
                <a:off x="5276520" y="3714840"/>
                <a:ext cx="66960" cy="185760"/>
              </a:xfrm>
              <a:prstGeom prst="line">
                <a:avLst/>
              </a:prstGeom>
              <a:ln w="25560">
                <a:solidFill>
                  <a:srgbClr val="000000"/>
                </a:solidFill>
                <a:miter/>
              </a:ln>
            </p:spPr>
          </p:sp>
          <p:sp>
            <p:nvSpPr>
              <p:cNvPr id="69" name="CustomShape 77"/>
              <p:cNvSpPr/>
              <p:nvPr/>
            </p:nvSpPr>
            <p:spPr>
              <a:xfrm>
                <a:off x="5523480" y="3110040"/>
                <a:ext cx="344880" cy="1353960"/>
              </a:xfrm>
              <a:prstGeom prst="rect">
                <a:avLst/>
              </a:prstGeom>
              <a:solidFill>
                <a:srgbClr val="E2F0D9"/>
              </a:solidFill>
              <a:ln w="25560">
                <a:solidFill>
                  <a:srgbClr val="548235"/>
                </a:solidFill>
                <a:miter/>
              </a:ln>
            </p:spPr>
          </p:sp>
          <p:sp>
            <p:nvSpPr>
              <p:cNvPr id="70" name="CustomShape 78"/>
              <p:cNvSpPr/>
              <p:nvPr/>
            </p:nvSpPr>
            <p:spPr>
              <a:xfrm>
                <a:off x="5494680" y="3210915"/>
                <a:ext cx="399600" cy="1284119"/>
              </a:xfrm>
              <a:prstGeom prst="rect">
                <a:avLst/>
              </a:prstGeom>
              <a:noFill/>
              <a:ln>
                <a:noFill/>
              </a:ln>
            </p:spPr>
            <p:txBody>
              <a:bodyPr vert="vert" lIns="90000" tIns="45000" rIns="90000" bIns="45000"/>
              <a:lstStyle/>
              <a:p>
                <a:pPr>
                  <a:lnSpc>
                    <a:spcPct val="100000"/>
                  </a:lnSpc>
                </a:pPr>
                <a:r>
                  <a:rPr lang="en-US" dirty="0">
                    <a:solidFill>
                      <a:srgbClr val="385623"/>
                    </a:solidFill>
                  </a:rPr>
                  <a:t>Parallel-Serial</a:t>
                </a:r>
                <a:endParaRPr dirty="0"/>
              </a:p>
            </p:txBody>
          </p:sp>
          <p:sp>
            <p:nvSpPr>
              <p:cNvPr id="71" name="Line 79"/>
              <p:cNvSpPr/>
              <p:nvPr/>
            </p:nvSpPr>
            <p:spPr>
              <a:xfrm>
                <a:off x="5876640" y="3836160"/>
                <a:ext cx="306360" cy="0"/>
              </a:xfrm>
              <a:prstGeom prst="line">
                <a:avLst/>
              </a:prstGeom>
              <a:ln w="25560">
                <a:solidFill>
                  <a:srgbClr val="000000"/>
                </a:solidFill>
                <a:miter/>
              </a:ln>
            </p:spPr>
          </p:sp>
          <p:sp>
            <p:nvSpPr>
              <p:cNvPr id="72" name="Line 80"/>
              <p:cNvSpPr/>
              <p:nvPr/>
            </p:nvSpPr>
            <p:spPr>
              <a:xfrm flipH="1">
                <a:off x="5962680" y="3752280"/>
                <a:ext cx="66960" cy="165960"/>
              </a:xfrm>
              <a:prstGeom prst="line">
                <a:avLst/>
              </a:prstGeom>
              <a:ln w="25560">
                <a:solidFill>
                  <a:srgbClr val="000000"/>
                </a:solidFill>
                <a:miter/>
              </a:ln>
            </p:spPr>
          </p:sp>
          <p:sp>
            <p:nvSpPr>
              <p:cNvPr id="73" name="CustomShape 82"/>
              <p:cNvSpPr/>
              <p:nvPr/>
            </p:nvSpPr>
            <p:spPr>
              <a:xfrm>
                <a:off x="6267240" y="3106080"/>
                <a:ext cx="1531440" cy="1353960"/>
              </a:xfrm>
              <a:prstGeom prst="rect">
                <a:avLst/>
              </a:prstGeom>
              <a:solidFill>
                <a:srgbClr val="DEEBF7"/>
              </a:solidFill>
              <a:ln w="25560">
                <a:solidFill>
                  <a:srgbClr val="43729D"/>
                </a:solidFill>
                <a:miter/>
              </a:ln>
            </p:spPr>
          </p:sp>
          <p:sp>
            <p:nvSpPr>
              <p:cNvPr id="74" name="CustomShape 83"/>
              <p:cNvSpPr/>
              <p:nvPr/>
            </p:nvSpPr>
            <p:spPr>
              <a:xfrm>
                <a:off x="6861960" y="3212640"/>
                <a:ext cx="344880" cy="1165320"/>
              </a:xfrm>
              <a:prstGeom prst="rect">
                <a:avLst/>
              </a:prstGeom>
              <a:solidFill>
                <a:srgbClr val="E2F0D9"/>
              </a:solidFill>
              <a:ln w="25560">
                <a:solidFill>
                  <a:srgbClr val="548235"/>
                </a:solidFill>
                <a:miter/>
              </a:ln>
            </p:spPr>
          </p:sp>
          <p:sp>
            <p:nvSpPr>
              <p:cNvPr id="75" name="CustomShape 84"/>
              <p:cNvSpPr/>
              <p:nvPr/>
            </p:nvSpPr>
            <p:spPr>
              <a:xfrm>
                <a:off x="6400440" y="3212640"/>
                <a:ext cx="343080" cy="338400"/>
              </a:xfrm>
              <a:prstGeom prst="rect">
                <a:avLst/>
              </a:prstGeom>
              <a:solidFill>
                <a:srgbClr val="9DC3E6"/>
              </a:solidFill>
              <a:ln w="12600">
                <a:noFill/>
              </a:ln>
            </p:spPr>
          </p:sp>
          <p:sp>
            <p:nvSpPr>
              <p:cNvPr id="76" name="CustomShape 85"/>
              <p:cNvSpPr/>
              <p:nvPr/>
            </p:nvSpPr>
            <p:spPr>
              <a:xfrm>
                <a:off x="6400440" y="4042800"/>
                <a:ext cx="343080" cy="338400"/>
              </a:xfrm>
              <a:prstGeom prst="rect">
                <a:avLst/>
              </a:prstGeom>
              <a:solidFill>
                <a:srgbClr val="9DC3E6"/>
              </a:solidFill>
              <a:ln w="12600">
                <a:noFill/>
              </a:ln>
            </p:spPr>
          </p:sp>
          <p:sp>
            <p:nvSpPr>
              <p:cNvPr id="77" name="CustomShape 86"/>
              <p:cNvSpPr/>
              <p:nvPr/>
            </p:nvSpPr>
            <p:spPr>
              <a:xfrm>
                <a:off x="6400440" y="3674160"/>
                <a:ext cx="463680" cy="331200"/>
              </a:xfrm>
              <a:prstGeom prst="rect">
                <a:avLst/>
              </a:prstGeom>
              <a:noFill/>
              <a:ln>
                <a:noFill/>
              </a:ln>
            </p:spPr>
            <p:txBody>
              <a:bodyPr vert="vert" lIns="90000" tIns="45000" rIns="90000" bIns="45000"/>
              <a:lstStyle/>
              <a:p>
                <a:pPr>
                  <a:lnSpc>
                    <a:spcPct val="100000"/>
                  </a:lnSpc>
                </a:pPr>
                <a:r>
                  <a:rPr lang="en-US" sz="2400" b="1">
                    <a:solidFill>
                      <a:srgbClr val="2E75B6"/>
                    </a:solidFill>
                    <a:latin typeface="Calibri"/>
                  </a:rPr>
                  <a:t>…</a:t>
                </a:r>
                <a:endParaRPr/>
              </a:p>
            </p:txBody>
          </p:sp>
          <p:sp>
            <p:nvSpPr>
              <p:cNvPr id="78" name="CustomShape 87"/>
              <p:cNvSpPr/>
              <p:nvPr/>
            </p:nvSpPr>
            <p:spPr>
              <a:xfrm>
                <a:off x="7318440" y="3212640"/>
                <a:ext cx="343080" cy="338400"/>
              </a:xfrm>
              <a:prstGeom prst="rect">
                <a:avLst/>
              </a:prstGeom>
              <a:solidFill>
                <a:srgbClr val="9DC3E6"/>
              </a:solidFill>
              <a:ln w="12600">
                <a:noFill/>
              </a:ln>
            </p:spPr>
          </p:sp>
          <p:sp>
            <p:nvSpPr>
              <p:cNvPr id="79" name="CustomShape 88"/>
              <p:cNvSpPr/>
              <p:nvPr/>
            </p:nvSpPr>
            <p:spPr>
              <a:xfrm>
                <a:off x="7318440" y="4042800"/>
                <a:ext cx="343080" cy="338400"/>
              </a:xfrm>
              <a:prstGeom prst="rect">
                <a:avLst/>
              </a:prstGeom>
              <a:solidFill>
                <a:srgbClr val="9DC3E6"/>
              </a:solidFill>
              <a:ln w="12600">
                <a:noFill/>
              </a:ln>
            </p:spPr>
          </p:sp>
          <p:sp>
            <p:nvSpPr>
              <p:cNvPr id="80" name="CustomShape 89"/>
              <p:cNvSpPr/>
              <p:nvPr/>
            </p:nvSpPr>
            <p:spPr>
              <a:xfrm>
                <a:off x="7333920" y="3674160"/>
                <a:ext cx="463680" cy="331200"/>
              </a:xfrm>
              <a:prstGeom prst="rect">
                <a:avLst/>
              </a:prstGeom>
              <a:noFill/>
              <a:ln>
                <a:noFill/>
              </a:ln>
            </p:spPr>
            <p:txBody>
              <a:bodyPr vert="vert" lIns="90000" tIns="45000" rIns="90000" bIns="45000"/>
              <a:lstStyle/>
              <a:p>
                <a:pPr>
                  <a:lnSpc>
                    <a:spcPct val="100000"/>
                  </a:lnSpc>
                </a:pPr>
                <a:r>
                  <a:rPr lang="en-US" sz="2400" b="1">
                    <a:solidFill>
                      <a:srgbClr val="2E75B6"/>
                    </a:solidFill>
                    <a:latin typeface="Calibri"/>
                  </a:rPr>
                  <a:t>…</a:t>
                </a:r>
                <a:endParaRPr/>
              </a:p>
            </p:txBody>
          </p:sp>
          <p:sp>
            <p:nvSpPr>
              <p:cNvPr id="81" name="CustomShape 90"/>
              <p:cNvSpPr/>
              <p:nvPr/>
            </p:nvSpPr>
            <p:spPr>
              <a:xfrm>
                <a:off x="6834600" y="3574080"/>
                <a:ext cx="386280" cy="676800"/>
              </a:xfrm>
              <a:prstGeom prst="rect">
                <a:avLst/>
              </a:prstGeom>
              <a:noFill/>
              <a:ln>
                <a:noFill/>
              </a:ln>
            </p:spPr>
            <p:txBody>
              <a:bodyPr vert="vert" lIns="90000" tIns="45000" rIns="90000" bIns="45000"/>
              <a:lstStyle/>
              <a:p>
                <a:pPr>
                  <a:lnSpc>
                    <a:spcPct val="100000"/>
                  </a:lnSpc>
                </a:pPr>
                <a:r>
                  <a:rPr lang="en-US">
                    <a:solidFill>
                      <a:srgbClr val="385623"/>
                    </a:solidFill>
                    <a:latin typeface="Times New Roman"/>
                  </a:rPr>
                  <a:t>SPN</a:t>
                </a:r>
                <a:endParaRPr/>
              </a:p>
            </p:txBody>
          </p:sp>
          <p:sp>
            <p:nvSpPr>
              <p:cNvPr id="82" name="Line 91"/>
              <p:cNvSpPr/>
              <p:nvPr/>
            </p:nvSpPr>
            <p:spPr>
              <a:xfrm>
                <a:off x="6743520" y="3381840"/>
                <a:ext cx="118440" cy="0"/>
              </a:xfrm>
              <a:prstGeom prst="line">
                <a:avLst/>
              </a:prstGeom>
              <a:ln w="25560">
                <a:solidFill>
                  <a:srgbClr val="2E75B6"/>
                </a:solidFill>
                <a:miter/>
              </a:ln>
            </p:spPr>
          </p:sp>
          <p:sp>
            <p:nvSpPr>
              <p:cNvPr id="83" name="Line 92"/>
              <p:cNvSpPr/>
              <p:nvPr/>
            </p:nvSpPr>
            <p:spPr>
              <a:xfrm>
                <a:off x="6743520" y="4206240"/>
                <a:ext cx="118440" cy="0"/>
              </a:xfrm>
              <a:prstGeom prst="line">
                <a:avLst/>
              </a:prstGeom>
              <a:ln w="25560">
                <a:solidFill>
                  <a:srgbClr val="2E75B6"/>
                </a:solidFill>
                <a:miter/>
              </a:ln>
            </p:spPr>
          </p:sp>
          <p:sp>
            <p:nvSpPr>
              <p:cNvPr id="84" name="Line 93"/>
              <p:cNvSpPr/>
              <p:nvPr/>
            </p:nvSpPr>
            <p:spPr>
              <a:xfrm>
                <a:off x="7199640" y="3384360"/>
                <a:ext cx="118080" cy="0"/>
              </a:xfrm>
              <a:prstGeom prst="line">
                <a:avLst/>
              </a:prstGeom>
              <a:ln w="25560">
                <a:solidFill>
                  <a:srgbClr val="2E75B6"/>
                </a:solidFill>
                <a:miter/>
              </a:ln>
            </p:spPr>
          </p:sp>
          <p:sp>
            <p:nvSpPr>
              <p:cNvPr id="85" name="Line 94"/>
              <p:cNvSpPr/>
              <p:nvPr/>
            </p:nvSpPr>
            <p:spPr>
              <a:xfrm>
                <a:off x="7199640" y="4208400"/>
                <a:ext cx="118080" cy="0"/>
              </a:xfrm>
              <a:prstGeom prst="line">
                <a:avLst/>
              </a:prstGeom>
              <a:ln w="25560">
                <a:solidFill>
                  <a:srgbClr val="2E75B6"/>
                </a:solidFill>
                <a:miter/>
              </a:ln>
            </p:spPr>
          </p:sp>
          <p:sp>
            <p:nvSpPr>
              <p:cNvPr id="86" name="CustomShape 95"/>
              <p:cNvSpPr/>
              <p:nvPr/>
            </p:nvSpPr>
            <p:spPr>
              <a:xfrm>
                <a:off x="6370560" y="3232440"/>
                <a:ext cx="459720" cy="333720"/>
              </a:xfrm>
              <a:prstGeom prst="rect">
                <a:avLst/>
              </a:prstGeom>
              <a:noFill/>
              <a:ln>
                <a:noFill/>
              </a:ln>
            </p:spPr>
            <p:txBody>
              <a:bodyPr lIns="90000" tIns="45000" rIns="90000" bIns="45000"/>
              <a:lstStyle/>
              <a:p>
                <a:pPr>
                  <a:lnSpc>
                    <a:spcPct val="100000"/>
                  </a:lnSpc>
                </a:pPr>
                <a:r>
                  <a:rPr lang="en-US" sz="1600">
                    <a:solidFill>
                      <a:srgbClr val="1F4E79"/>
                    </a:solidFill>
                    <a:latin typeface="Times New Roman"/>
                  </a:rPr>
                  <a:t>1D</a:t>
                </a:r>
                <a:endParaRPr/>
              </a:p>
            </p:txBody>
          </p:sp>
          <p:sp>
            <p:nvSpPr>
              <p:cNvPr id="87" name="CustomShape 96"/>
              <p:cNvSpPr/>
              <p:nvPr/>
            </p:nvSpPr>
            <p:spPr>
              <a:xfrm>
                <a:off x="6375600" y="4069800"/>
                <a:ext cx="535680" cy="333720"/>
              </a:xfrm>
              <a:prstGeom prst="rect">
                <a:avLst/>
              </a:prstGeom>
              <a:noFill/>
              <a:ln>
                <a:noFill/>
              </a:ln>
            </p:spPr>
            <p:txBody>
              <a:bodyPr lIns="90000" tIns="45000" rIns="90000" bIns="45000"/>
              <a:lstStyle/>
              <a:p>
                <a:pPr>
                  <a:lnSpc>
                    <a:spcPct val="100000"/>
                  </a:lnSpc>
                </a:pPr>
                <a:r>
                  <a:rPr lang="en-US" sz="1600">
                    <a:solidFill>
                      <a:srgbClr val="1F4E79"/>
                    </a:solidFill>
                    <a:latin typeface="Times New Roman"/>
                  </a:rPr>
                  <a:t>1D</a:t>
                </a:r>
                <a:endParaRPr/>
              </a:p>
            </p:txBody>
          </p:sp>
          <p:sp>
            <p:nvSpPr>
              <p:cNvPr id="88" name="CustomShape 97"/>
              <p:cNvSpPr/>
              <p:nvPr/>
            </p:nvSpPr>
            <p:spPr>
              <a:xfrm>
                <a:off x="7288920" y="3241440"/>
                <a:ext cx="462600" cy="333720"/>
              </a:xfrm>
              <a:prstGeom prst="rect">
                <a:avLst/>
              </a:prstGeom>
              <a:noFill/>
              <a:ln>
                <a:noFill/>
              </a:ln>
            </p:spPr>
            <p:txBody>
              <a:bodyPr lIns="90000" tIns="45000" rIns="90000" bIns="45000"/>
              <a:lstStyle/>
              <a:p>
                <a:pPr>
                  <a:lnSpc>
                    <a:spcPct val="100000"/>
                  </a:lnSpc>
                </a:pPr>
                <a:r>
                  <a:rPr lang="en-US" sz="1600">
                    <a:solidFill>
                      <a:srgbClr val="1F4E79"/>
                    </a:solidFill>
                    <a:latin typeface="Times New Roman"/>
                  </a:rPr>
                  <a:t>1D</a:t>
                </a:r>
                <a:endParaRPr/>
              </a:p>
            </p:txBody>
          </p:sp>
          <p:sp>
            <p:nvSpPr>
              <p:cNvPr id="89" name="CustomShape 98"/>
              <p:cNvSpPr/>
              <p:nvPr/>
            </p:nvSpPr>
            <p:spPr>
              <a:xfrm>
                <a:off x="7293600" y="4079160"/>
                <a:ext cx="583560" cy="333720"/>
              </a:xfrm>
              <a:prstGeom prst="rect">
                <a:avLst/>
              </a:prstGeom>
              <a:noFill/>
              <a:ln>
                <a:noFill/>
              </a:ln>
            </p:spPr>
            <p:txBody>
              <a:bodyPr lIns="90000" tIns="45000" rIns="90000" bIns="45000"/>
              <a:lstStyle/>
              <a:p>
                <a:pPr>
                  <a:lnSpc>
                    <a:spcPct val="100000"/>
                  </a:lnSpc>
                </a:pPr>
                <a:r>
                  <a:rPr lang="en-US" sz="1600">
                    <a:solidFill>
                      <a:srgbClr val="1F4E79"/>
                    </a:solidFill>
                    <a:latin typeface="Times New Roman"/>
                  </a:rPr>
                  <a:t>1D</a:t>
                </a:r>
                <a:endParaRPr/>
              </a:p>
            </p:txBody>
          </p:sp>
          <p:sp>
            <p:nvSpPr>
              <p:cNvPr id="90" name="Line 99"/>
              <p:cNvSpPr/>
              <p:nvPr/>
            </p:nvSpPr>
            <p:spPr>
              <a:xfrm>
                <a:off x="6166440" y="3375360"/>
                <a:ext cx="229680" cy="0"/>
              </a:xfrm>
              <a:prstGeom prst="line">
                <a:avLst/>
              </a:prstGeom>
              <a:ln w="25560">
                <a:solidFill>
                  <a:srgbClr val="000000"/>
                </a:solidFill>
                <a:miter/>
                <a:tailEnd type="triangle" w="lg" len="lg"/>
              </a:ln>
            </p:spPr>
          </p:sp>
          <p:sp>
            <p:nvSpPr>
              <p:cNvPr id="91" name="Line 100"/>
              <p:cNvSpPr/>
              <p:nvPr/>
            </p:nvSpPr>
            <p:spPr>
              <a:xfrm>
                <a:off x="6166440" y="4201200"/>
                <a:ext cx="229680" cy="0"/>
              </a:xfrm>
              <a:prstGeom prst="line">
                <a:avLst/>
              </a:prstGeom>
              <a:ln w="25560">
                <a:solidFill>
                  <a:srgbClr val="000000"/>
                </a:solidFill>
                <a:miter/>
                <a:tailEnd type="triangle" w="lg" len="lg"/>
              </a:ln>
            </p:spPr>
          </p:sp>
          <p:sp>
            <p:nvSpPr>
              <p:cNvPr id="92" name="Line 101"/>
              <p:cNvSpPr/>
              <p:nvPr/>
            </p:nvSpPr>
            <p:spPr>
              <a:xfrm>
                <a:off x="6174360" y="3378240"/>
                <a:ext cx="0" cy="830160"/>
              </a:xfrm>
              <a:prstGeom prst="line">
                <a:avLst/>
              </a:prstGeom>
              <a:ln w="25560">
                <a:solidFill>
                  <a:srgbClr val="000000"/>
                </a:solidFill>
                <a:miter/>
              </a:ln>
            </p:spPr>
          </p:sp>
          <p:sp>
            <p:nvSpPr>
              <p:cNvPr id="93" name="Line 102"/>
              <p:cNvSpPr/>
              <p:nvPr/>
            </p:nvSpPr>
            <p:spPr>
              <a:xfrm>
                <a:off x="7655760" y="3382200"/>
                <a:ext cx="245160" cy="0"/>
              </a:xfrm>
              <a:prstGeom prst="line">
                <a:avLst/>
              </a:prstGeom>
              <a:ln w="25560">
                <a:solidFill>
                  <a:srgbClr val="000000"/>
                </a:solidFill>
                <a:miter/>
              </a:ln>
            </p:spPr>
          </p:sp>
          <p:sp>
            <p:nvSpPr>
              <p:cNvPr id="94" name="Line 103"/>
              <p:cNvSpPr/>
              <p:nvPr/>
            </p:nvSpPr>
            <p:spPr>
              <a:xfrm>
                <a:off x="7650360" y="4217760"/>
                <a:ext cx="245160" cy="0"/>
              </a:xfrm>
              <a:prstGeom prst="line">
                <a:avLst/>
              </a:prstGeom>
              <a:ln w="25560">
                <a:solidFill>
                  <a:srgbClr val="000000"/>
                </a:solidFill>
                <a:miter/>
              </a:ln>
            </p:spPr>
          </p:sp>
          <p:sp>
            <p:nvSpPr>
              <p:cNvPr id="95" name="Line 104"/>
              <p:cNvSpPr/>
              <p:nvPr/>
            </p:nvSpPr>
            <p:spPr>
              <a:xfrm>
                <a:off x="7891560" y="3375360"/>
                <a:ext cx="0" cy="846000"/>
              </a:xfrm>
              <a:prstGeom prst="line">
                <a:avLst/>
              </a:prstGeom>
              <a:ln w="25560">
                <a:solidFill>
                  <a:srgbClr val="000000"/>
                </a:solidFill>
                <a:miter/>
              </a:ln>
            </p:spPr>
          </p:sp>
          <p:sp>
            <p:nvSpPr>
              <p:cNvPr id="96" name="Line 105"/>
              <p:cNvSpPr/>
              <p:nvPr/>
            </p:nvSpPr>
            <p:spPr>
              <a:xfrm>
                <a:off x="7894440" y="3823200"/>
                <a:ext cx="306360" cy="0"/>
              </a:xfrm>
              <a:prstGeom prst="line">
                <a:avLst/>
              </a:prstGeom>
              <a:ln w="25560">
                <a:solidFill>
                  <a:srgbClr val="000000"/>
                </a:solidFill>
                <a:miter/>
                <a:tailEnd type="triangle" w="lg" len="lg"/>
              </a:ln>
            </p:spPr>
          </p:sp>
          <p:sp>
            <p:nvSpPr>
              <p:cNvPr id="97" name="Line 106"/>
              <p:cNvSpPr/>
              <p:nvPr/>
            </p:nvSpPr>
            <p:spPr>
              <a:xfrm flipH="1">
                <a:off x="7962120" y="3740400"/>
                <a:ext cx="66960" cy="165960"/>
              </a:xfrm>
              <a:prstGeom prst="line">
                <a:avLst/>
              </a:prstGeom>
              <a:ln w="25560">
                <a:solidFill>
                  <a:srgbClr val="000000"/>
                </a:solidFill>
                <a:miter/>
              </a:ln>
            </p:spPr>
          </p:sp>
          <p:sp>
            <p:nvSpPr>
              <p:cNvPr id="98" name="CustomShape 108"/>
              <p:cNvSpPr/>
              <p:nvPr/>
            </p:nvSpPr>
            <p:spPr>
              <a:xfrm>
                <a:off x="828540" y="4525200"/>
                <a:ext cx="2037240" cy="364680"/>
              </a:xfrm>
              <a:prstGeom prst="rect">
                <a:avLst/>
              </a:prstGeom>
              <a:noFill/>
              <a:ln>
                <a:noFill/>
              </a:ln>
            </p:spPr>
            <p:txBody>
              <a:bodyPr lIns="90000" tIns="45000" rIns="90000" bIns="45000"/>
              <a:lstStyle/>
              <a:p>
                <a:pPr algn="ctr">
                  <a:lnSpc>
                    <a:spcPct val="100000"/>
                  </a:lnSpc>
                </a:pPr>
                <a:r>
                  <a:rPr lang="en-US" sz="2200" dirty="0">
                    <a:solidFill>
                      <a:srgbClr val="000000"/>
                    </a:solidFill>
                  </a:rPr>
                  <a:t>2D </a:t>
                </a:r>
                <a:r>
                  <a:rPr lang="en-US" sz="2200" dirty="0" smtClean="0">
                    <a:solidFill>
                      <a:srgbClr val="000000"/>
                    </a:solidFill>
                  </a:rPr>
                  <a:t>FFT</a:t>
                </a:r>
                <a:endParaRPr sz="2200" dirty="0"/>
              </a:p>
            </p:txBody>
          </p:sp>
          <p:sp>
            <p:nvSpPr>
              <p:cNvPr id="99" name="CustomShape 109"/>
              <p:cNvSpPr/>
              <p:nvPr/>
            </p:nvSpPr>
            <p:spPr>
              <a:xfrm>
                <a:off x="6068264" y="4527494"/>
                <a:ext cx="2082797" cy="364680"/>
              </a:xfrm>
              <a:prstGeom prst="rect">
                <a:avLst/>
              </a:prstGeom>
              <a:noFill/>
              <a:ln>
                <a:noFill/>
              </a:ln>
            </p:spPr>
            <p:txBody>
              <a:bodyPr lIns="90000" tIns="45000" rIns="90000" bIns="45000"/>
              <a:lstStyle/>
              <a:p>
                <a:pPr algn="ctr">
                  <a:lnSpc>
                    <a:spcPct val="100000"/>
                  </a:lnSpc>
                </a:pPr>
                <a:r>
                  <a:rPr lang="en-US" sz="2200" dirty="0">
                    <a:solidFill>
                      <a:srgbClr val="000000"/>
                    </a:solidFill>
                  </a:rPr>
                  <a:t>2D </a:t>
                </a:r>
                <a:r>
                  <a:rPr lang="en-US" sz="2200" dirty="0" smtClean="0">
                    <a:solidFill>
                      <a:srgbClr val="000000"/>
                    </a:solidFill>
                  </a:rPr>
                  <a:t>IFFT</a:t>
                </a:r>
                <a:endParaRPr sz="2200" dirty="0"/>
              </a:p>
            </p:txBody>
          </p:sp>
          <p:sp>
            <p:nvSpPr>
              <p:cNvPr id="100" name="CustomShape 110"/>
              <p:cNvSpPr/>
              <p:nvPr/>
            </p:nvSpPr>
            <p:spPr>
              <a:xfrm>
                <a:off x="3882600" y="4532220"/>
                <a:ext cx="1393920" cy="364680"/>
              </a:xfrm>
              <a:prstGeom prst="rect">
                <a:avLst/>
              </a:prstGeom>
              <a:noFill/>
              <a:ln>
                <a:noFill/>
              </a:ln>
            </p:spPr>
            <p:txBody>
              <a:bodyPr lIns="90000" tIns="45000" rIns="90000" bIns="45000"/>
              <a:lstStyle/>
              <a:p>
                <a:pPr>
                  <a:lnSpc>
                    <a:spcPct val="100000"/>
                  </a:lnSpc>
                </a:pPr>
                <a:r>
                  <a:rPr lang="en-US" sz="2200" dirty="0" smtClean="0">
                    <a:solidFill>
                      <a:srgbClr val="000000"/>
                    </a:solidFill>
                  </a:rPr>
                  <a:t>MAC array</a:t>
                </a:r>
                <a:endParaRPr sz="2200" dirty="0"/>
              </a:p>
            </p:txBody>
          </p:sp>
          <p:sp>
            <p:nvSpPr>
              <p:cNvPr id="101" name="CustomShape 111"/>
              <p:cNvSpPr/>
              <p:nvPr/>
            </p:nvSpPr>
            <p:spPr>
              <a:xfrm flipV="1">
                <a:off x="2677680" y="3231720"/>
                <a:ext cx="303840" cy="360"/>
              </a:xfrm>
              <a:prstGeom prst="straightConnector1">
                <a:avLst/>
              </a:prstGeom>
              <a:noFill/>
              <a:ln w="25560">
                <a:solidFill>
                  <a:srgbClr val="000000"/>
                </a:solidFill>
                <a:miter/>
                <a:tailEnd type="triangle" w="lg" len="lg"/>
              </a:ln>
            </p:spPr>
          </p:sp>
          <p:sp>
            <p:nvSpPr>
              <p:cNvPr id="102" name="CustomShape 112"/>
              <p:cNvSpPr/>
              <p:nvPr/>
            </p:nvSpPr>
            <p:spPr>
              <a:xfrm>
                <a:off x="542880" y="3779280"/>
                <a:ext cx="153000" cy="132480"/>
              </a:xfrm>
              <a:prstGeom prst="ellipse">
                <a:avLst/>
              </a:prstGeom>
              <a:solidFill>
                <a:srgbClr val="000000"/>
              </a:solidFill>
              <a:ln w="12600">
                <a:solidFill>
                  <a:srgbClr val="000000"/>
                </a:solidFill>
                <a:miter/>
              </a:ln>
            </p:spPr>
          </p:sp>
          <p:sp>
            <p:nvSpPr>
              <p:cNvPr id="103" name="CustomShape 113"/>
              <p:cNvSpPr/>
              <p:nvPr/>
            </p:nvSpPr>
            <p:spPr>
              <a:xfrm>
                <a:off x="2654280" y="3165120"/>
                <a:ext cx="153000" cy="132480"/>
              </a:xfrm>
              <a:prstGeom prst="ellipse">
                <a:avLst/>
              </a:prstGeom>
              <a:solidFill>
                <a:srgbClr val="000000"/>
              </a:solidFill>
              <a:ln w="12600">
                <a:solidFill>
                  <a:srgbClr val="000000"/>
                </a:solidFill>
                <a:miter/>
              </a:ln>
            </p:spPr>
          </p:sp>
          <p:sp>
            <p:nvSpPr>
              <p:cNvPr id="104" name="CustomShape 114"/>
              <p:cNvSpPr/>
              <p:nvPr/>
            </p:nvSpPr>
            <p:spPr>
              <a:xfrm>
                <a:off x="8187840" y="3752640"/>
                <a:ext cx="153000" cy="132480"/>
              </a:xfrm>
              <a:prstGeom prst="rect">
                <a:avLst/>
              </a:prstGeom>
              <a:solidFill>
                <a:srgbClr val="000000"/>
              </a:solidFill>
              <a:ln w="12600">
                <a:solidFill>
                  <a:srgbClr val="000000"/>
                </a:solidFill>
                <a:miter/>
              </a:ln>
            </p:spPr>
          </p:sp>
        </p:grpSp>
        <p:sp>
          <p:nvSpPr>
            <p:cNvPr id="105" name="CustomShape 115"/>
            <p:cNvSpPr/>
            <p:nvPr/>
          </p:nvSpPr>
          <p:spPr>
            <a:xfrm>
              <a:off x="814680" y="2564927"/>
              <a:ext cx="2365200" cy="364680"/>
            </a:xfrm>
            <a:prstGeom prst="rect">
              <a:avLst/>
            </a:prstGeom>
            <a:noFill/>
            <a:ln>
              <a:noFill/>
            </a:ln>
          </p:spPr>
          <p:txBody>
            <a:bodyPr lIns="90000" tIns="45000" rIns="90000" bIns="45000"/>
            <a:lstStyle/>
            <a:p>
              <a:pPr>
                <a:lnSpc>
                  <a:spcPct val="100000"/>
                </a:lnSpc>
              </a:pPr>
              <a:r>
                <a:rPr lang="en-US" dirty="0">
                  <a:solidFill>
                    <a:srgbClr val="000000"/>
                  </a:solidFill>
                </a:rPr>
                <a:t>From external memory</a:t>
              </a:r>
              <a:endParaRPr dirty="0"/>
            </a:p>
          </p:txBody>
        </p:sp>
        <p:sp>
          <p:nvSpPr>
            <p:cNvPr id="106" name="CustomShape 116"/>
            <p:cNvSpPr>
              <a:spLocks/>
            </p:cNvSpPr>
            <p:nvPr/>
          </p:nvSpPr>
          <p:spPr>
            <a:xfrm>
              <a:off x="644760" y="2643334"/>
              <a:ext cx="164592" cy="164592"/>
            </a:xfrm>
            <a:prstGeom prst="ellipse">
              <a:avLst/>
            </a:prstGeom>
            <a:solidFill>
              <a:srgbClr val="000000"/>
            </a:solidFill>
            <a:ln w="12600">
              <a:solidFill>
                <a:srgbClr val="000000"/>
              </a:solidFill>
              <a:miter/>
            </a:ln>
          </p:spPr>
          <p:txBody>
            <a:bodyPr/>
            <a:lstStyle/>
            <a:p>
              <a:endParaRPr lang="en-US" dirty="0"/>
            </a:p>
          </p:txBody>
        </p:sp>
        <p:sp>
          <p:nvSpPr>
            <p:cNvPr id="107" name="CustomShape 117"/>
            <p:cNvSpPr/>
            <p:nvPr/>
          </p:nvSpPr>
          <p:spPr>
            <a:xfrm>
              <a:off x="814680" y="2787767"/>
              <a:ext cx="2349360" cy="364680"/>
            </a:xfrm>
            <a:prstGeom prst="rect">
              <a:avLst/>
            </a:prstGeom>
            <a:noFill/>
            <a:ln>
              <a:noFill/>
            </a:ln>
          </p:spPr>
          <p:txBody>
            <a:bodyPr lIns="90000" tIns="45000" rIns="90000" bIns="45000"/>
            <a:lstStyle/>
            <a:p>
              <a:pPr>
                <a:lnSpc>
                  <a:spcPct val="100000"/>
                </a:lnSpc>
              </a:pPr>
              <a:r>
                <a:rPr lang="en-US" dirty="0">
                  <a:solidFill>
                    <a:srgbClr val="000000"/>
                  </a:solidFill>
                </a:rPr>
                <a:t>To external memory</a:t>
              </a:r>
              <a:endParaRPr dirty="0"/>
            </a:p>
          </p:txBody>
        </p:sp>
        <p:sp>
          <p:nvSpPr>
            <p:cNvPr id="108" name="CustomShape 118"/>
            <p:cNvSpPr/>
            <p:nvPr/>
          </p:nvSpPr>
          <p:spPr>
            <a:xfrm>
              <a:off x="644760" y="2904001"/>
              <a:ext cx="164592" cy="164592"/>
            </a:xfrm>
            <a:prstGeom prst="rect">
              <a:avLst/>
            </a:prstGeom>
            <a:solidFill>
              <a:srgbClr val="000000"/>
            </a:solidFill>
            <a:ln w="12600">
              <a:solidFill>
                <a:srgbClr val="000000"/>
              </a:solidFill>
              <a:miter/>
            </a:ln>
          </p:spPr>
          <p:txBody>
            <a:bodyPr/>
            <a:lstStyle/>
            <a:p>
              <a:endParaRPr lang="en-US" dirty="0"/>
            </a:p>
          </p:txBody>
        </p:sp>
      </p:grpSp>
      <p:graphicFrame>
        <p:nvGraphicFramePr>
          <p:cNvPr id="112" name="Table 111"/>
          <p:cNvGraphicFramePr>
            <a:graphicFrameLocks noGrp="1"/>
          </p:cNvGraphicFramePr>
          <p:nvPr>
            <p:extLst>
              <p:ext uri="{D42A27DB-BD31-4B8C-83A1-F6EECF244321}">
                <p14:modId xmlns:p14="http://schemas.microsoft.com/office/powerpoint/2010/main" val="1972251914"/>
              </p:ext>
            </p:extLst>
          </p:nvPr>
        </p:nvGraphicFramePr>
        <p:xfrm>
          <a:off x="1052820" y="4083589"/>
          <a:ext cx="7083810" cy="1752600"/>
        </p:xfrm>
        <a:graphic>
          <a:graphicData uri="http://schemas.openxmlformats.org/drawingml/2006/table">
            <a:tbl>
              <a:tblPr firstRow="1" bandRow="1">
                <a:tableStyleId>{5C22544A-7EE6-4342-B048-85BDC9FD1C3A}</a:tableStyleId>
              </a:tblPr>
              <a:tblGrid>
                <a:gridCol w="1416762"/>
                <a:gridCol w="1416762"/>
                <a:gridCol w="1416762"/>
                <a:gridCol w="1416762"/>
                <a:gridCol w="1416762"/>
              </a:tblGrid>
              <a:tr h="370840">
                <a:tc>
                  <a:txBody>
                    <a:bodyPr/>
                    <a:lstStyle/>
                    <a:p>
                      <a:pPr algn="ctr"/>
                      <a:endParaRPr lang="en-US" dirty="0"/>
                    </a:p>
                  </a:txBody>
                  <a:tcPr>
                    <a:noFill/>
                  </a:tcPr>
                </a:tc>
                <a:tc gridSpan="2">
                  <a:txBody>
                    <a:bodyPr/>
                    <a:lstStyle/>
                    <a:p>
                      <a:pPr algn="ctr"/>
                      <a:r>
                        <a:rPr lang="en-US" dirty="0" smtClean="0"/>
                        <a:t>Communication</a:t>
                      </a:r>
                      <a:endParaRPr lang="en-US" dirty="0"/>
                    </a:p>
                  </a:txBody>
                  <a:tcPr/>
                </a:tc>
                <a:tc hMerge="1">
                  <a:txBody>
                    <a:bodyPr/>
                    <a:lstStyle/>
                    <a:p>
                      <a:endParaRPr lang="en-US" dirty="0"/>
                    </a:p>
                  </a:txBody>
                  <a:tcPr/>
                </a:tc>
                <a:tc gridSpan="2">
                  <a:txBody>
                    <a:bodyPr/>
                    <a:lstStyle/>
                    <a:p>
                      <a:pPr algn="ctr"/>
                      <a:r>
                        <a:rPr lang="en-US" dirty="0" smtClean="0"/>
                        <a:t>Computation</a:t>
                      </a:r>
                      <a:endParaRPr lang="en-US" dirty="0"/>
                    </a:p>
                  </a:txBody>
                  <a:tcPr/>
                </a:tc>
                <a:tc hMerge="1">
                  <a:txBody>
                    <a:bodyPr/>
                    <a:lstStyle/>
                    <a:p>
                      <a:endParaRPr lang="en-US" dirty="0"/>
                    </a:p>
                  </a:txBody>
                  <a:tcPr/>
                </a:tc>
              </a:tr>
              <a:tr h="370840">
                <a:tc>
                  <a:txBody>
                    <a:bodyPr/>
                    <a:lstStyle/>
                    <a:p>
                      <a:pPr algn="ctr"/>
                      <a:endParaRPr lang="en-US" dirty="0"/>
                    </a:p>
                  </a:txBody>
                  <a:tcPr>
                    <a:noFill/>
                  </a:tcPr>
                </a:tc>
                <a:tc>
                  <a:txBody>
                    <a:bodyPr/>
                    <a:lstStyle/>
                    <a:p>
                      <a:pPr algn="ctr"/>
                      <a:r>
                        <a:rPr lang="en-US" dirty="0" smtClean="0">
                          <a:solidFill>
                            <a:schemeClr val="bg1"/>
                          </a:solidFill>
                        </a:rPr>
                        <a:t>External</a:t>
                      </a:r>
                      <a:r>
                        <a:rPr lang="en-US" baseline="0" dirty="0" smtClean="0">
                          <a:solidFill>
                            <a:schemeClr val="bg1"/>
                          </a:solidFill>
                        </a:rPr>
                        <a:t> mem traffic</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On-chip</a:t>
                      </a:r>
                      <a:r>
                        <a:rPr lang="en-US" baseline="0" dirty="0" smtClean="0">
                          <a:solidFill>
                            <a:schemeClr val="bg1"/>
                          </a:solidFill>
                        </a:rPr>
                        <a:t> data reuse</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Complexity</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DSP</a:t>
                      </a:r>
                      <a:r>
                        <a:rPr lang="en-US" baseline="0" dirty="0" smtClean="0">
                          <a:solidFill>
                            <a:schemeClr val="bg1"/>
                          </a:solidFill>
                        </a:rPr>
                        <a:t> consumption</a:t>
                      </a:r>
                      <a:endParaRPr lang="en-US" dirty="0">
                        <a:solidFill>
                          <a:schemeClr val="bg1"/>
                        </a:solidFill>
                      </a:endParaRPr>
                    </a:p>
                  </a:txBody>
                  <a:tcPr>
                    <a:solidFill>
                      <a:schemeClr val="accent1"/>
                    </a:solidFill>
                  </a:tcPr>
                </a:tc>
              </a:tr>
              <a:tr h="370840">
                <a:tc>
                  <a:txBody>
                    <a:bodyPr/>
                    <a:lstStyle/>
                    <a:p>
                      <a:pPr algn="ctr"/>
                      <a:r>
                        <a:rPr lang="en-US" b="1" dirty="0" smtClean="0">
                          <a:solidFill>
                            <a:schemeClr val="bg1"/>
                          </a:solidFill>
                        </a:rPr>
                        <a:t>FFT size ↑</a:t>
                      </a:r>
                      <a:endParaRPr lang="en-US" b="1" dirty="0">
                        <a:solidFill>
                          <a:schemeClr val="bg1"/>
                        </a:solidFill>
                      </a:endParaRPr>
                    </a:p>
                  </a:txBody>
                  <a:tcPr>
                    <a:solidFill>
                      <a:schemeClr val="accent1"/>
                    </a:solidFill>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370840">
                <a:tc>
                  <a:txBody>
                    <a:bodyPr/>
                    <a:lstStyle/>
                    <a:p>
                      <a:pPr algn="ctr"/>
                      <a:r>
                        <a:rPr lang="en-US" b="1" dirty="0" smtClean="0">
                          <a:solidFill>
                            <a:schemeClr val="bg1"/>
                          </a:solidFill>
                        </a:rPr>
                        <a:t>FFT size ↓</a:t>
                      </a:r>
                      <a:endParaRPr lang="en-US" b="1" dirty="0">
                        <a:solidFill>
                          <a:schemeClr val="bg1"/>
                        </a:solidFill>
                      </a:endParaRPr>
                    </a:p>
                  </a:txBody>
                  <a:tcPr>
                    <a:solidFill>
                      <a:schemeClr val="accent1"/>
                    </a:solidFill>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bl>
          </a:graphicData>
        </a:graphic>
      </p:graphicFrame>
    </p:spTree>
    <p:extLst>
      <p:ext uri="{BB962C8B-B14F-4D97-AF65-F5344CB8AC3E}">
        <p14:creationId xmlns:p14="http://schemas.microsoft.com/office/powerpoint/2010/main" val="2060557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Coefficient</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17</a:t>
            </a:fld>
            <a:endParaRPr lang="en-US"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3"/>
              </p:nvPr>
            </p:nvSpPr>
            <p:spPr/>
            <p:txBody>
              <a:bodyPr/>
              <a:lstStyle/>
              <a:p>
                <a:r>
                  <a:rPr lang="en-US" dirty="0" smtClean="0"/>
                  <a:t>Categorize the target FPGA by</a:t>
                </a:r>
              </a:p>
              <a:p>
                <a:pPr lvl="1"/>
                <a:r>
                  <a:rPr lang="en-US" dirty="0" smtClean="0"/>
                  <a:t>DSP resources </a:t>
                </a:r>
                <a14:m>
                  <m:oMath xmlns:m="http://schemas.openxmlformats.org/officeDocument/2006/math">
                    <m:r>
                      <a:rPr lang="en-US" b="0" i="1" smtClean="0">
                        <a:latin typeface="Cambria Math" charset="0"/>
                      </a:rPr>
                      <m:t>𝐿</m:t>
                    </m:r>
                  </m:oMath>
                </a14:m>
                <a:endParaRPr lang="en-US" dirty="0" smtClean="0"/>
              </a:p>
              <a:p>
                <a:pPr lvl="1"/>
                <a:r>
                  <a:rPr lang="en-US" dirty="0" smtClean="0"/>
                  <a:t>On-chip memory size </a:t>
                </a:r>
                <a14:m>
                  <m:oMath xmlns:m="http://schemas.openxmlformats.org/officeDocument/2006/math">
                    <m:r>
                      <a:rPr lang="en-US" b="0" i="1" smtClean="0">
                        <a:latin typeface="Cambria Math" charset="0"/>
                      </a:rPr>
                      <m:t>𝑀</m:t>
                    </m:r>
                  </m:oMath>
                </a14:m>
                <a:endParaRPr lang="en-US" dirty="0" smtClean="0"/>
              </a:p>
              <a:p>
                <a:pPr lvl="1"/>
                <a:r>
                  <a:rPr lang="en-US" dirty="0" smtClean="0"/>
                  <a:t>External memory bandwidth </a:t>
                </a:r>
                <a14:m>
                  <m:oMath xmlns:m="http://schemas.openxmlformats.org/officeDocument/2006/math">
                    <m:r>
                      <a:rPr lang="en-US" b="0" i="1" smtClean="0">
                        <a:latin typeface="Cambria Math" charset="0"/>
                      </a:rPr>
                      <m:t>𝐵</m:t>
                    </m:r>
                  </m:oMath>
                </a14:m>
                <a:endParaRPr lang="en-US" dirty="0" smtClean="0"/>
              </a:p>
              <a:p>
                <a:pPr lvl="1"/>
                <a:endParaRPr lang="en-US" dirty="0"/>
              </a:p>
              <a:p>
                <a:r>
                  <a:rPr lang="en-US" dirty="0" smtClean="0"/>
                  <a:t>High level abstraction</a:t>
                </a:r>
              </a:p>
              <a:p>
                <a:endParaRPr lang="en-US" dirty="0"/>
              </a:p>
              <a:p>
                <a:r>
                  <a:rPr lang="en-US" dirty="0" smtClean="0"/>
                  <a:t>Device coefficient</a:t>
                </a:r>
              </a:p>
              <a:p>
                <a:pPr lvl="1"/>
                <a14:m>
                  <m:oMath xmlns:m="http://schemas.openxmlformats.org/officeDocument/2006/math">
                    <m:r>
                      <a:rPr lang="en-US" sz="2200" b="0" i="1" smtClean="0">
                        <a:latin typeface="Cambria Math" charset="0"/>
                      </a:rPr>
                      <m:t>𝐾</m:t>
                    </m:r>
                    <m:r>
                      <a:rPr lang="en-US" sz="2200" b="0" i="1" smtClean="0">
                        <a:latin typeface="Cambria Math" charset="0"/>
                      </a:rPr>
                      <m:t>=</m:t>
                    </m:r>
                    <m:r>
                      <a:rPr lang="en-US" sz="2200" b="0" i="1" smtClean="0">
                        <a:latin typeface="Cambria Math" charset="0"/>
                      </a:rPr>
                      <m:t>𝐵</m:t>
                    </m:r>
                    <m:r>
                      <a:rPr lang="en-US" sz="2200" b="0" i="1" smtClean="0">
                        <a:latin typeface="Cambria Math" charset="0"/>
                        <a:ea typeface="Cambria Math" charset="0"/>
                        <a:cs typeface="Cambria Math" charset="0"/>
                      </a:rPr>
                      <m:t>∙</m:t>
                    </m:r>
                    <m:sSup>
                      <m:sSupPr>
                        <m:ctrlPr>
                          <a:rPr lang="en-US" sz="2200" b="0" i="1" smtClean="0">
                            <a:latin typeface="Cambria Math" charset="0"/>
                            <a:ea typeface="Cambria Math" charset="0"/>
                            <a:cs typeface="Cambria Math" charset="0"/>
                          </a:rPr>
                        </m:ctrlPr>
                      </m:sSupPr>
                      <m:e>
                        <m:r>
                          <a:rPr lang="en-US" sz="2200" b="0" i="1" smtClean="0">
                            <a:latin typeface="Cambria Math" charset="0"/>
                            <a:ea typeface="Cambria Math" charset="0"/>
                            <a:cs typeface="Cambria Math" charset="0"/>
                          </a:rPr>
                          <m:t>𝑀</m:t>
                        </m:r>
                      </m:e>
                      <m:sup>
                        <m:f>
                          <m:fPr>
                            <m:ctrlPr>
                              <a:rPr lang="en-US" sz="2200" b="0" i="1" smtClean="0">
                                <a:latin typeface="Cambria Math" charset="0"/>
                                <a:ea typeface="Cambria Math" charset="0"/>
                                <a:cs typeface="Cambria Math" charset="0"/>
                              </a:rPr>
                            </m:ctrlPr>
                          </m:fPr>
                          <m:num>
                            <m:r>
                              <a:rPr lang="en-US" sz="2200" b="0" i="1" smtClean="0">
                                <a:latin typeface="Cambria Math" charset="0"/>
                                <a:ea typeface="Cambria Math" charset="0"/>
                                <a:cs typeface="Cambria Math" charset="0"/>
                              </a:rPr>
                              <m:t>1</m:t>
                            </m:r>
                          </m:num>
                          <m:den>
                            <m:r>
                              <a:rPr lang="en-US" sz="2200" b="0" i="1" smtClean="0">
                                <a:latin typeface="Cambria Math" charset="0"/>
                                <a:ea typeface="Cambria Math" charset="0"/>
                                <a:cs typeface="Cambria Math" charset="0"/>
                              </a:rPr>
                              <m:t>2</m:t>
                            </m:r>
                          </m:den>
                        </m:f>
                      </m:sup>
                    </m:sSup>
                    <m:r>
                      <a:rPr lang="en-US" sz="2200" b="0" i="1" smtClean="0">
                        <a:latin typeface="Cambria Math" charset="0"/>
                        <a:ea typeface="Cambria Math" charset="0"/>
                        <a:cs typeface="Cambria Math" charset="0"/>
                      </a:rPr>
                      <m:t>∙</m:t>
                    </m:r>
                    <m:sSup>
                      <m:sSupPr>
                        <m:ctrlPr>
                          <a:rPr lang="en-US" sz="2200" b="0" i="1" smtClean="0">
                            <a:latin typeface="Cambria Math" charset="0"/>
                            <a:ea typeface="Cambria Math" charset="0"/>
                            <a:cs typeface="Cambria Math" charset="0"/>
                          </a:rPr>
                        </m:ctrlPr>
                      </m:sSupPr>
                      <m:e>
                        <m:r>
                          <a:rPr lang="en-US" sz="2200" b="0" i="1" smtClean="0">
                            <a:latin typeface="Cambria Math" charset="0"/>
                            <a:ea typeface="Cambria Math" charset="0"/>
                            <a:cs typeface="Cambria Math" charset="0"/>
                          </a:rPr>
                          <m:t>𝐿</m:t>
                        </m:r>
                      </m:e>
                      <m:sup>
                        <m:r>
                          <a:rPr lang="en-US" sz="2200" b="0" i="1" smtClean="0">
                            <a:latin typeface="Cambria Math" charset="0"/>
                            <a:ea typeface="Cambria Math" charset="0"/>
                            <a:cs typeface="Cambria Math" charset="0"/>
                          </a:rPr>
                          <m:t>−1</m:t>
                        </m:r>
                      </m:sup>
                    </m:sSup>
                  </m:oMath>
                </a14:m>
                <a:endParaRPr lang="en-US" sz="2200" dirty="0" smtClean="0"/>
              </a:p>
              <a:p>
                <a:pPr lvl="1"/>
                <a:r>
                  <a:rPr lang="en-US" sz="2000" dirty="0" smtClean="0"/>
                  <a:t>Balance communication &amp; computation</a:t>
                </a:r>
                <a:endParaRPr lang="en-US" sz="2000"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3"/>
              </p:nvPr>
            </p:nvSpPr>
            <p:spPr>
              <a:blipFill rotWithShape="0">
                <a:blip r:embed="rId3"/>
                <a:stretch>
                  <a:fillRect l="-667" t="-1455"/>
                </a:stretch>
              </a:blipFill>
            </p:spPr>
            <p:txBody>
              <a:bodyPr/>
              <a:lstStyle/>
              <a:p>
                <a:r>
                  <a:rPr lang="en-US">
                    <a:noFill/>
                  </a:rPr>
                  <a:t> </a:t>
                </a:r>
              </a:p>
            </p:txBody>
          </p:sp>
        </mc:Fallback>
      </mc:AlternateContent>
      <p:grpSp>
        <p:nvGrpSpPr>
          <p:cNvPr id="22" name="Group 21"/>
          <p:cNvGrpSpPr/>
          <p:nvPr/>
        </p:nvGrpSpPr>
        <p:grpSpPr>
          <a:xfrm>
            <a:off x="5892798" y="1384054"/>
            <a:ext cx="2257780" cy="3066576"/>
            <a:chOff x="5700887" y="1259876"/>
            <a:chExt cx="2257780" cy="3066576"/>
          </a:xfrm>
        </p:grpSpPr>
        <mc:AlternateContent xmlns:mc="http://schemas.openxmlformats.org/markup-compatibility/2006" xmlns:a14="http://schemas.microsoft.com/office/drawing/2010/main">
          <mc:Choice Requires="a14">
            <p:sp>
              <p:nvSpPr>
                <p:cNvPr id="5" name="Oval 4"/>
                <p:cNvSpPr/>
                <p:nvPr/>
              </p:nvSpPr>
              <p:spPr>
                <a:xfrm>
                  <a:off x="6429020" y="1461043"/>
                  <a:ext cx="824089" cy="82296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chemeClr val="accent1">
                                <a:lumMod val="50000"/>
                              </a:schemeClr>
                            </a:solidFill>
                            <a:latin typeface="Cambria Math" charset="0"/>
                          </a:rPr>
                          <m:t>𝐿</m:t>
                        </m:r>
                      </m:oMath>
                    </m:oMathPara>
                  </a14:m>
                  <a:endParaRPr lang="en-US" sz="2400" dirty="0"/>
                </a:p>
              </p:txBody>
            </p:sp>
          </mc:Choice>
          <mc:Fallback xmlns="">
            <p:sp>
              <p:nvSpPr>
                <p:cNvPr id="5" name="Oval 4"/>
                <p:cNvSpPr>
                  <a:spLocks noRot="1" noChangeAspect="1" noMove="1" noResize="1" noEditPoints="1" noAdjustHandles="1" noChangeArrowheads="1" noChangeShapeType="1" noTextEdit="1"/>
                </p:cNvSpPr>
                <p:nvPr/>
              </p:nvSpPr>
              <p:spPr>
                <a:xfrm>
                  <a:off x="6429020" y="1461043"/>
                  <a:ext cx="824089" cy="822960"/>
                </a:xfrm>
                <a:prstGeom prst="ellipse">
                  <a:avLst/>
                </a:prstGeom>
                <a:blipFill rotWithShape="0">
                  <a:blip r:embed="rId4"/>
                  <a:stretch>
                    <a:fillRect/>
                  </a:stretch>
                </a:blipFill>
                <a:ln w="31750"/>
              </p:spPr>
              <p:txBody>
                <a:bodyPr/>
                <a:lstStyle/>
                <a:p>
                  <a:r>
                    <a:rPr lang="en-US">
                      <a:noFill/>
                    </a:rPr>
                    <a:t> </a:t>
                  </a:r>
                </a:p>
              </p:txBody>
            </p:sp>
          </mc:Fallback>
        </mc:AlternateContent>
        <p:sp>
          <p:nvSpPr>
            <p:cNvPr id="7" name="Rectangle 6"/>
            <p:cNvSpPr/>
            <p:nvPr/>
          </p:nvSpPr>
          <p:spPr>
            <a:xfrm>
              <a:off x="5734757" y="3611700"/>
              <a:ext cx="2223910" cy="714752"/>
            </a:xfrm>
            <a:prstGeom prst="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lumMod val="50000"/>
                    </a:schemeClr>
                  </a:solidFill>
                </a:rPr>
                <a:t>DRAM</a:t>
              </a:r>
              <a:endParaRPr lang="en-US" sz="2400" dirty="0">
                <a:solidFill>
                  <a:schemeClr val="bg1">
                    <a:lumMod val="50000"/>
                  </a:schemeClr>
                </a:solidFill>
              </a:endParaRPr>
            </a:p>
          </p:txBody>
        </p:sp>
        <mc:AlternateContent xmlns:mc="http://schemas.openxmlformats.org/markup-compatibility/2006" xmlns:a14="http://schemas.microsoft.com/office/drawing/2010/main">
          <mc:Choice Requires="a14">
            <p:sp>
              <p:nvSpPr>
                <p:cNvPr id="8" name="Rectangle 7"/>
                <p:cNvSpPr/>
                <p:nvPr/>
              </p:nvSpPr>
              <p:spPr>
                <a:xfrm>
                  <a:off x="6378221" y="2474613"/>
                  <a:ext cx="925689" cy="47413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chemeClr val="accent1">
                                <a:lumMod val="50000"/>
                              </a:schemeClr>
                            </a:solidFill>
                            <a:latin typeface="Cambria Math" charset="0"/>
                          </a:rPr>
                          <m:t>𝑀</m:t>
                        </m:r>
                      </m:oMath>
                    </m:oMathPara>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6378221" y="2474613"/>
                  <a:ext cx="925689" cy="474133"/>
                </a:xfrm>
                <a:prstGeom prst="rect">
                  <a:avLst/>
                </a:prstGeom>
                <a:blipFill rotWithShape="0">
                  <a:blip r:embed="rId5"/>
                  <a:stretch>
                    <a:fillRect/>
                  </a:stretch>
                </a:blipFill>
                <a:ln w="31750"/>
              </p:spPr>
              <p:txBody>
                <a:bodyPr/>
                <a:lstStyle/>
                <a:p>
                  <a:r>
                    <a:rPr lang="en-US">
                      <a:noFill/>
                    </a:rPr>
                    <a:t> </a:t>
                  </a:r>
                </a:p>
              </p:txBody>
            </p:sp>
          </mc:Fallback>
        </mc:AlternateContent>
        <p:cxnSp>
          <p:nvCxnSpPr>
            <p:cNvPr id="12" name="Straight Connector 11"/>
            <p:cNvCxnSpPr>
              <a:stCxn id="5" idx="4"/>
              <a:endCxn id="8" idx="0"/>
            </p:cNvCxnSpPr>
            <p:nvPr/>
          </p:nvCxnSpPr>
          <p:spPr>
            <a:xfrm>
              <a:off x="6841065" y="2284003"/>
              <a:ext cx="1" cy="190610"/>
            </a:xfrm>
            <a:prstGeom prst="lin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7" idx="0"/>
            </p:cNvCxnSpPr>
            <p:nvPr/>
          </p:nvCxnSpPr>
          <p:spPr>
            <a:xfrm>
              <a:off x="6841066" y="2948746"/>
              <a:ext cx="5646" cy="662954"/>
            </a:xfrm>
            <a:prstGeom prst="straightConnector1">
              <a:avLst/>
            </a:prstGeom>
            <a:ln w="31750">
              <a:solidFill>
                <a:schemeClr val="accent1">
                  <a:lumMod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50756" y="3206045"/>
              <a:ext cx="191911" cy="119334"/>
            </a:xfrm>
            <a:prstGeom prst="lin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6900862" y="3111234"/>
                  <a:ext cx="41980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1">
                                <a:lumMod val="50000"/>
                              </a:schemeClr>
                            </a:solidFill>
                            <a:latin typeface="Cambria Math" charset="0"/>
                          </a:rPr>
                          <m:t>𝐵</m:t>
                        </m:r>
                      </m:oMath>
                    </m:oMathPara>
                  </a14:m>
                  <a:endParaRPr lang="en-US"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6900862" y="3111234"/>
                  <a:ext cx="419806" cy="461665"/>
                </a:xfrm>
                <a:prstGeom prst="rect">
                  <a:avLst/>
                </a:prstGeom>
                <a:blipFill rotWithShape="0">
                  <a:blip r:embed="rId6"/>
                  <a:stretch>
                    <a:fillRect/>
                  </a:stretch>
                </a:blipFill>
              </p:spPr>
              <p:txBody>
                <a:bodyPr/>
                <a:lstStyle/>
                <a:p>
                  <a:r>
                    <a:rPr lang="en-US">
                      <a:noFill/>
                    </a:rPr>
                    <a:t> </a:t>
                  </a:r>
                </a:p>
              </p:txBody>
            </p:sp>
          </mc:Fallback>
        </mc:AlternateContent>
        <p:sp>
          <p:nvSpPr>
            <p:cNvPr id="18" name="Rectangle 17"/>
            <p:cNvSpPr/>
            <p:nvPr/>
          </p:nvSpPr>
          <p:spPr>
            <a:xfrm>
              <a:off x="5734756" y="1309511"/>
              <a:ext cx="2223911" cy="1801723"/>
            </a:xfrm>
            <a:prstGeom prst="rect">
              <a:avLst/>
            </a:prstGeom>
            <a:noFill/>
            <a:ln w="3175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00887" y="1259876"/>
              <a:ext cx="1027291" cy="461665"/>
            </a:xfrm>
            <a:prstGeom prst="rect">
              <a:avLst/>
            </a:prstGeom>
            <a:noFill/>
          </p:spPr>
          <p:txBody>
            <a:bodyPr wrap="square" rtlCol="0">
              <a:spAutoFit/>
            </a:bodyPr>
            <a:lstStyle/>
            <a:p>
              <a:r>
                <a:rPr lang="en-US" sz="2400" dirty="0" smtClean="0">
                  <a:solidFill>
                    <a:schemeClr val="bg1">
                      <a:lumMod val="50000"/>
                    </a:schemeClr>
                  </a:solidFill>
                </a:rPr>
                <a:t>FPGA</a:t>
              </a:r>
              <a:endParaRPr lang="en-US" sz="2400" dirty="0">
                <a:solidFill>
                  <a:schemeClr val="bg1">
                    <a:lumMod val="50000"/>
                  </a:schemeClr>
                </a:solidFill>
              </a:endParaRPr>
            </a:p>
          </p:txBody>
        </p:sp>
      </p:grpSp>
    </p:spTree>
    <p:extLst>
      <p:ext uri="{BB962C8B-B14F-4D97-AF65-F5344CB8AC3E}">
        <p14:creationId xmlns:p14="http://schemas.microsoft.com/office/powerpoint/2010/main" val="1401902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16034" y="1170616"/>
            <a:ext cx="6216073" cy="4271630"/>
            <a:chOff x="4315529" y="1201612"/>
            <a:chExt cx="6216073" cy="427163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698" y="1201612"/>
              <a:ext cx="6089904" cy="4059936"/>
            </a:xfrm>
            <a:prstGeom prst="rect">
              <a:avLst/>
            </a:prstGeom>
          </p:spPr>
        </p:pic>
        <p:sp>
          <p:nvSpPr>
            <p:cNvPr id="11" name="TextBox 10"/>
            <p:cNvSpPr txBox="1"/>
            <p:nvPr/>
          </p:nvSpPr>
          <p:spPr>
            <a:xfrm>
              <a:off x="6811109" y="5042355"/>
              <a:ext cx="1535725" cy="430887"/>
            </a:xfrm>
            <a:prstGeom prst="rect">
              <a:avLst/>
            </a:prstGeom>
            <a:solidFill>
              <a:schemeClr val="bg1"/>
            </a:solidFill>
          </p:spPr>
          <p:txBody>
            <a:bodyPr wrap="square" rtlCol="0">
              <a:spAutoFit/>
            </a:bodyPr>
            <a:lstStyle/>
            <a:p>
              <a:r>
                <a:rPr lang="en-US" sz="2200" dirty="0" smtClean="0"/>
                <a:t>FFT Size</a:t>
              </a:r>
              <a:endParaRPr lang="en-US" sz="2200" dirty="0"/>
            </a:p>
          </p:txBody>
        </p:sp>
        <p:sp>
          <p:nvSpPr>
            <p:cNvPr id="12" name="TextBox 11"/>
            <p:cNvSpPr txBox="1"/>
            <p:nvPr/>
          </p:nvSpPr>
          <p:spPr>
            <a:xfrm rot="16200000">
              <a:off x="2720026" y="2797116"/>
              <a:ext cx="3621893" cy="430887"/>
            </a:xfrm>
            <a:prstGeom prst="rect">
              <a:avLst/>
            </a:prstGeom>
            <a:solidFill>
              <a:schemeClr val="bg1"/>
            </a:solidFill>
          </p:spPr>
          <p:txBody>
            <a:bodyPr wrap="square" rtlCol="0">
              <a:spAutoFit/>
            </a:bodyPr>
            <a:lstStyle/>
            <a:p>
              <a:r>
                <a:rPr lang="en-US" sz="2200" dirty="0" smtClean="0"/>
                <a:t>Throughput (Normalized)</a:t>
              </a:r>
              <a:endParaRPr lang="en-US" sz="2200" dirty="0"/>
            </a:p>
          </p:txBody>
        </p:sp>
      </p:grpSp>
      <p:sp>
        <p:nvSpPr>
          <p:cNvPr id="2" name="Title 1"/>
          <p:cNvSpPr>
            <a:spLocks noGrp="1"/>
          </p:cNvSpPr>
          <p:nvPr>
            <p:ph type="title"/>
          </p:nvPr>
        </p:nvSpPr>
        <p:spPr/>
        <p:txBody>
          <a:bodyPr/>
          <a:lstStyle/>
          <a:p>
            <a:r>
              <a:rPr lang="en-US" dirty="0" smtClean="0"/>
              <a:t>Performance Analysis</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18</a:t>
            </a:fld>
            <a:endParaRPr lang="en-US" dirty="0"/>
          </a:p>
        </p:txBody>
      </p:sp>
      <mc:AlternateContent xmlns:mc="http://schemas.openxmlformats.org/markup-compatibility/2006" xmlns:a14="http://schemas.microsoft.com/office/drawing/2010/main">
        <mc:Choice Requires="a14">
          <p:sp>
            <p:nvSpPr>
              <p:cNvPr id="25" name="TextBox 24"/>
              <p:cNvSpPr txBox="1"/>
              <p:nvPr/>
            </p:nvSpPr>
            <p:spPr>
              <a:xfrm>
                <a:off x="6928935" y="4344009"/>
                <a:ext cx="153144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rPr>
                        <m:t>𝐾</m:t>
                      </m:r>
                      <m:r>
                        <a:rPr lang="en-US" sz="2200" b="0" i="1" smtClean="0">
                          <a:latin typeface="Cambria Math" charset="0"/>
                        </a:rPr>
                        <m:t>=0.25</m:t>
                      </m:r>
                    </m:oMath>
                  </m:oMathPara>
                </a14:m>
                <a:endParaRPr lang="en-US" sz="2200" dirty="0"/>
              </a:p>
            </p:txBody>
          </p:sp>
        </mc:Choice>
        <mc:Fallback xmlns="">
          <p:sp>
            <p:nvSpPr>
              <p:cNvPr id="25" name="TextBox 24"/>
              <p:cNvSpPr txBox="1">
                <a:spLocks noRot="1" noChangeAspect="1" noMove="1" noResize="1" noEditPoints="1" noAdjustHandles="1" noChangeArrowheads="1" noChangeShapeType="1" noTextEdit="1"/>
              </p:cNvSpPr>
              <p:nvPr/>
            </p:nvSpPr>
            <p:spPr>
              <a:xfrm>
                <a:off x="6928935" y="4344009"/>
                <a:ext cx="1531448"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928935" y="1976360"/>
                <a:ext cx="153144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rPr>
                        <m:t>𝐾</m:t>
                      </m:r>
                      <m:r>
                        <a:rPr lang="en-US" sz="2200" b="0" i="1" smtClean="0">
                          <a:latin typeface="Cambria Math" charset="0"/>
                        </a:rPr>
                        <m:t>=2.25</m:t>
                      </m:r>
                    </m:oMath>
                  </m:oMathPara>
                </a14:m>
                <a:endParaRPr lang="en-US" sz="2200" dirty="0"/>
              </a:p>
            </p:txBody>
          </p:sp>
        </mc:Choice>
        <mc:Fallback xmlns="">
          <p:sp>
            <p:nvSpPr>
              <p:cNvPr id="28" name="TextBox 27"/>
              <p:cNvSpPr txBox="1">
                <a:spLocks noRot="1" noChangeAspect="1" noMove="1" noResize="1" noEditPoints="1" noAdjustHandles="1" noChangeArrowheads="1" noChangeShapeType="1" noTextEdit="1"/>
              </p:cNvSpPr>
              <p:nvPr/>
            </p:nvSpPr>
            <p:spPr>
              <a:xfrm>
                <a:off x="6928935" y="1976360"/>
                <a:ext cx="1531448" cy="430887"/>
              </a:xfrm>
              <a:prstGeom prst="rect">
                <a:avLst/>
              </a:prstGeom>
              <a:blipFill rotWithShape="0">
                <a:blip r:embed="rId4"/>
                <a:stretch>
                  <a:fillRect/>
                </a:stretch>
              </a:blipFill>
            </p:spPr>
            <p:txBody>
              <a:bodyPr/>
              <a:lstStyle/>
              <a:p>
                <a:r>
                  <a:rPr lang="en-US">
                    <a:noFill/>
                  </a:rPr>
                  <a:t> </a:t>
                </a:r>
              </a:p>
            </p:txBody>
          </p:sp>
        </mc:Fallback>
      </mc:AlternateContent>
      <p:grpSp>
        <p:nvGrpSpPr>
          <p:cNvPr id="37" name="Group 36"/>
          <p:cNvGrpSpPr/>
          <p:nvPr/>
        </p:nvGrpSpPr>
        <p:grpSpPr>
          <a:xfrm>
            <a:off x="911345" y="1170617"/>
            <a:ext cx="6453230" cy="4623168"/>
            <a:chOff x="1396479" y="1201613"/>
            <a:chExt cx="6453230" cy="4623168"/>
          </a:xfrm>
        </p:grpSpPr>
        <p:grpSp>
          <p:nvGrpSpPr>
            <p:cNvPr id="9" name="Group 8"/>
            <p:cNvGrpSpPr/>
            <p:nvPr/>
          </p:nvGrpSpPr>
          <p:grpSpPr>
            <a:xfrm>
              <a:off x="1396479" y="1201613"/>
              <a:ext cx="6217659" cy="4271629"/>
              <a:chOff x="1396479" y="1201613"/>
              <a:chExt cx="6217659" cy="427162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861" y="1201614"/>
                <a:ext cx="6084277" cy="4056185"/>
              </a:xfrm>
              <a:prstGeom prst="rect">
                <a:avLst/>
              </a:prstGeom>
            </p:spPr>
          </p:pic>
          <p:sp>
            <p:nvSpPr>
              <p:cNvPr id="7" name="TextBox 6"/>
              <p:cNvSpPr txBox="1"/>
              <p:nvPr/>
            </p:nvSpPr>
            <p:spPr>
              <a:xfrm>
                <a:off x="3892059" y="5042355"/>
                <a:ext cx="1535725" cy="430887"/>
              </a:xfrm>
              <a:prstGeom prst="rect">
                <a:avLst/>
              </a:prstGeom>
              <a:solidFill>
                <a:schemeClr val="bg1"/>
              </a:solidFill>
            </p:spPr>
            <p:txBody>
              <a:bodyPr wrap="square" rtlCol="0">
                <a:spAutoFit/>
              </a:bodyPr>
              <a:lstStyle/>
              <a:p>
                <a:r>
                  <a:rPr lang="en-US" sz="2200" dirty="0" smtClean="0"/>
                  <a:t>FFT Size</a:t>
                </a:r>
                <a:endParaRPr lang="en-US" sz="2200" dirty="0"/>
              </a:p>
            </p:txBody>
          </p:sp>
          <p:sp>
            <p:nvSpPr>
              <p:cNvPr id="8" name="TextBox 7"/>
              <p:cNvSpPr txBox="1"/>
              <p:nvPr/>
            </p:nvSpPr>
            <p:spPr>
              <a:xfrm rot="16200000">
                <a:off x="-199024" y="2797116"/>
                <a:ext cx="3621893" cy="430887"/>
              </a:xfrm>
              <a:prstGeom prst="rect">
                <a:avLst/>
              </a:prstGeom>
              <a:solidFill>
                <a:schemeClr val="bg1"/>
              </a:solidFill>
            </p:spPr>
            <p:txBody>
              <a:bodyPr wrap="square" rtlCol="0">
                <a:spAutoFit/>
              </a:bodyPr>
              <a:lstStyle/>
              <a:p>
                <a:r>
                  <a:rPr lang="en-US" sz="2200" dirty="0" smtClean="0"/>
                  <a:t>Throughput (Normalized)</a:t>
                </a:r>
                <a:endParaRPr lang="en-US" sz="2200" dirty="0"/>
              </a:p>
            </p:txBody>
          </p:sp>
        </p:grpSp>
        <p:cxnSp>
          <p:nvCxnSpPr>
            <p:cNvPr id="30" name="Straight Connector 29"/>
            <p:cNvCxnSpPr>
              <a:stCxn id="31" idx="0"/>
            </p:cNvCxnSpPr>
            <p:nvPr/>
          </p:nvCxnSpPr>
          <p:spPr>
            <a:xfrm flipV="1">
              <a:off x="2328086" y="4823506"/>
              <a:ext cx="481678" cy="570388"/>
            </a:xfrm>
            <a:prstGeom prst="line">
              <a:avLst/>
            </a:prstGeom>
            <a:ln w="254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1507150" y="5393894"/>
                  <a:ext cx="1641871" cy="430887"/>
                </a:xfrm>
                <a:prstGeom prst="rect">
                  <a:avLst/>
                </a:prstGeom>
                <a:noFill/>
              </p:spPr>
              <p:txBody>
                <a:bodyPr wrap="square" rtlCol="0">
                  <a:spAutoFit/>
                </a:bodyPr>
                <a:lstStyle/>
                <a:p>
                  <a14:m>
                    <m:oMath xmlns:m="http://schemas.openxmlformats.org/officeDocument/2006/math">
                      <m:r>
                        <a:rPr lang="en-US" sz="2200" b="0" i="1" smtClean="0">
                          <a:latin typeface="Cambria Math" charset="0"/>
                        </a:rPr>
                        <m:t>16</m:t>
                      </m:r>
                    </m:oMath>
                  </a14:m>
                  <a:r>
                    <a:rPr lang="en-US" sz="2200" dirty="0" smtClean="0"/>
                    <a:t>-point FFT</a:t>
                  </a:r>
                  <a:endParaRPr lang="en-US" sz="2200" dirty="0"/>
                </a:p>
              </p:txBody>
            </p:sp>
          </mc:Choice>
          <mc:Fallback xmlns="">
            <p:sp>
              <p:nvSpPr>
                <p:cNvPr id="31" name="TextBox 30"/>
                <p:cNvSpPr txBox="1">
                  <a:spLocks noRot="1" noChangeAspect="1" noMove="1" noResize="1" noEditPoints="1" noAdjustHandles="1" noChangeArrowheads="1" noChangeShapeType="1" noTextEdit="1"/>
                </p:cNvSpPr>
                <p:nvPr/>
              </p:nvSpPr>
              <p:spPr>
                <a:xfrm>
                  <a:off x="1507150" y="5393894"/>
                  <a:ext cx="1641871" cy="430887"/>
                </a:xfrm>
                <a:prstGeom prst="rect">
                  <a:avLst/>
                </a:prstGeom>
                <a:blipFill rotWithShape="0">
                  <a:blip r:embed="rId6"/>
                  <a:stretch>
                    <a:fillRect l="-372" t="-10000" r="-4089" b="-28571"/>
                  </a:stretch>
                </a:blipFill>
              </p:spPr>
              <p:txBody>
                <a:bodyPr/>
                <a:lstStyle/>
                <a:p>
                  <a:r>
                    <a:rPr lang="en-US">
                      <a:noFill/>
                    </a:rPr>
                    <a:t> </a:t>
                  </a:r>
                </a:p>
              </p:txBody>
            </p:sp>
          </mc:Fallback>
        </mc:AlternateContent>
        <p:cxnSp>
          <p:nvCxnSpPr>
            <p:cNvPr id="34" name="Straight Connector 33"/>
            <p:cNvCxnSpPr>
              <a:stCxn id="35" idx="0"/>
            </p:cNvCxnSpPr>
            <p:nvPr/>
          </p:nvCxnSpPr>
          <p:spPr>
            <a:xfrm flipH="1" flipV="1">
              <a:off x="6596056" y="4785184"/>
              <a:ext cx="432718" cy="570388"/>
            </a:xfrm>
            <a:prstGeom prst="line">
              <a:avLst/>
            </a:prstGeom>
            <a:ln w="254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6207838" y="5355572"/>
                  <a:ext cx="1641871" cy="430887"/>
                </a:xfrm>
                <a:prstGeom prst="rect">
                  <a:avLst/>
                </a:prstGeom>
                <a:noFill/>
              </p:spPr>
              <p:txBody>
                <a:bodyPr wrap="square" rtlCol="0">
                  <a:spAutoFit/>
                </a:bodyPr>
                <a:lstStyle/>
                <a:p>
                  <a14:m>
                    <m:oMath xmlns:m="http://schemas.openxmlformats.org/officeDocument/2006/math">
                      <m:r>
                        <a:rPr lang="en-US" sz="2200" b="0" i="1" smtClean="0">
                          <a:latin typeface="Cambria Math" charset="0"/>
                        </a:rPr>
                        <m:t>64</m:t>
                      </m:r>
                    </m:oMath>
                  </a14:m>
                  <a:r>
                    <a:rPr lang="en-US" sz="2200" dirty="0" smtClean="0"/>
                    <a:t>-point FFT</a:t>
                  </a:r>
                  <a:endParaRPr lang="en-US" sz="2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6207838" y="5355572"/>
                  <a:ext cx="1641871" cy="430887"/>
                </a:xfrm>
                <a:prstGeom prst="rect">
                  <a:avLst/>
                </a:prstGeom>
                <a:blipFill rotWithShape="0">
                  <a:blip r:embed="rId7"/>
                  <a:stretch>
                    <a:fillRect l="-372" t="-8451" r="-4089" b="-28169"/>
                  </a:stretch>
                </a:blipFill>
              </p:spPr>
              <p:txBody>
                <a:bodyPr/>
                <a:lstStyle/>
                <a:p>
                  <a:r>
                    <a:rPr lang="en-US">
                      <a:noFill/>
                    </a:rPr>
                    <a:t> </a:t>
                  </a:r>
                </a:p>
              </p:txBody>
            </p:sp>
          </mc:Fallback>
        </mc:AlternateContent>
      </p:grpSp>
      <p:grpSp>
        <p:nvGrpSpPr>
          <p:cNvPr id="19" name="Group 18"/>
          <p:cNvGrpSpPr/>
          <p:nvPr/>
        </p:nvGrpSpPr>
        <p:grpSpPr>
          <a:xfrm>
            <a:off x="4345643" y="763410"/>
            <a:ext cx="4169141" cy="747410"/>
            <a:chOff x="457200" y="5288576"/>
            <a:chExt cx="4169141" cy="747410"/>
          </a:xfrm>
        </p:grpSpPr>
        <p:cxnSp>
          <p:nvCxnSpPr>
            <p:cNvPr id="15" name="Straight Connector 14"/>
            <p:cNvCxnSpPr/>
            <p:nvPr/>
          </p:nvCxnSpPr>
          <p:spPr>
            <a:xfrm>
              <a:off x="457200" y="5496688"/>
              <a:ext cx="574431" cy="0"/>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801488"/>
              <a:ext cx="57443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67165" y="5288576"/>
              <a:ext cx="3459176" cy="430887"/>
            </a:xfrm>
            <a:prstGeom prst="rect">
              <a:avLst/>
            </a:prstGeom>
            <a:noFill/>
          </p:spPr>
          <p:txBody>
            <a:bodyPr wrap="square" rtlCol="0">
              <a:spAutoFit/>
            </a:bodyPr>
            <a:lstStyle/>
            <a:p>
              <a:r>
                <a:rPr lang="en-US" sz="2200" dirty="0" smtClean="0"/>
                <a:t>Communication bound</a:t>
              </a:r>
              <a:endParaRPr lang="en-US" sz="2200" dirty="0"/>
            </a:p>
          </p:txBody>
        </p:sp>
        <p:sp>
          <p:nvSpPr>
            <p:cNvPr id="18" name="TextBox 17"/>
            <p:cNvSpPr txBox="1"/>
            <p:nvPr/>
          </p:nvSpPr>
          <p:spPr>
            <a:xfrm>
              <a:off x="1167166" y="5605099"/>
              <a:ext cx="2495580" cy="430887"/>
            </a:xfrm>
            <a:prstGeom prst="rect">
              <a:avLst/>
            </a:prstGeom>
            <a:noFill/>
          </p:spPr>
          <p:txBody>
            <a:bodyPr wrap="square" rtlCol="0">
              <a:spAutoFit/>
            </a:bodyPr>
            <a:lstStyle/>
            <a:p>
              <a:r>
                <a:rPr lang="en-US" sz="2200" dirty="0" smtClean="0"/>
                <a:t>Computation bound</a:t>
              </a:r>
              <a:endParaRPr lang="en-US" sz="2200" dirty="0"/>
            </a:p>
          </p:txBody>
        </p:sp>
      </p:grpSp>
      <p:cxnSp>
        <p:nvCxnSpPr>
          <p:cNvPr id="27" name="Straight Arrow Connector 26"/>
          <p:cNvCxnSpPr/>
          <p:nvPr/>
        </p:nvCxnSpPr>
        <p:spPr>
          <a:xfrm flipH="1">
            <a:off x="6495182" y="2229089"/>
            <a:ext cx="464526" cy="12701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495182" y="3570170"/>
            <a:ext cx="464526" cy="12701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1"/>
          </p:cNvCxnSpPr>
          <p:nvPr/>
        </p:nvCxnSpPr>
        <p:spPr>
          <a:xfrm flipH="1" flipV="1">
            <a:off x="6525955" y="4458804"/>
            <a:ext cx="402980" cy="10064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6882218" y="3281921"/>
                <a:ext cx="2215065"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charset="0"/>
                            </a:rPr>
                          </m:ctrlPr>
                        </m:sSubPr>
                        <m:e>
                          <m:r>
                            <a:rPr lang="en-US" sz="2200" b="0" i="1" smtClean="0">
                              <a:latin typeface="Cambria Math" charset="0"/>
                            </a:rPr>
                            <m:t>𝐾</m:t>
                          </m:r>
                        </m:e>
                        <m:sub>
                          <m:r>
                            <a:rPr lang="en-US" sz="2200" b="0" i="1" smtClean="0">
                              <a:latin typeface="Cambria Math" charset="0"/>
                            </a:rPr>
                            <m:t>𝑆𝑡𝑟𝑎𝑡𝑖𝑥</m:t>
                          </m:r>
                          <m:r>
                            <a:rPr lang="en-US" sz="2200" b="0" i="1" smtClean="0">
                              <a:latin typeface="Cambria Math" charset="0"/>
                            </a:rPr>
                            <m:t>−</m:t>
                          </m:r>
                          <m:r>
                            <a:rPr lang="en-US" sz="2200" b="0" i="1" smtClean="0">
                              <a:latin typeface="Cambria Math" charset="0"/>
                            </a:rPr>
                            <m:t>𝑉</m:t>
                          </m:r>
                        </m:sub>
                      </m:sSub>
                      <m:r>
                        <a:rPr lang="en-US" sz="2200" b="0" i="1" smtClean="0">
                          <a:latin typeface="Cambria Math" charset="0"/>
                        </a:rPr>
                        <m:t>=1.0</m:t>
                      </m:r>
                    </m:oMath>
                  </m:oMathPara>
                </a14:m>
                <a:endParaRPr lang="en-US" sz="2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6882218" y="3281921"/>
                <a:ext cx="2215065" cy="430887"/>
              </a:xfrm>
              <a:prstGeom prst="rect">
                <a:avLst/>
              </a:prstGeom>
              <a:blipFill rotWithShape="0">
                <a:blip r:embed="rId8"/>
                <a:stretch>
                  <a:fillRect b="-2817"/>
                </a:stretch>
              </a:blipFill>
            </p:spPr>
            <p:txBody>
              <a:bodyPr/>
              <a:lstStyle/>
              <a:p>
                <a:r>
                  <a:rPr lang="en-US">
                    <a:noFill/>
                  </a:rPr>
                  <a:t> </a:t>
                </a:r>
              </a:p>
            </p:txBody>
          </p:sp>
        </mc:Fallback>
      </mc:AlternateContent>
    </p:spTree>
    <p:extLst>
      <p:ext uri="{BB962C8B-B14F-4D97-AF65-F5344CB8AC3E}">
        <p14:creationId xmlns:p14="http://schemas.microsoft.com/office/powerpoint/2010/main" val="37284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Space Exploration</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19</a:t>
            </a:fld>
            <a:endParaRPr lang="en-US" dirty="0"/>
          </a:p>
        </p:txBody>
      </p:sp>
      <p:grpSp>
        <p:nvGrpSpPr>
          <p:cNvPr id="12" name="Group 11"/>
          <p:cNvGrpSpPr/>
          <p:nvPr/>
        </p:nvGrpSpPr>
        <p:grpSpPr>
          <a:xfrm>
            <a:off x="975514" y="1333274"/>
            <a:ext cx="6212663" cy="4278959"/>
            <a:chOff x="1220661" y="1283629"/>
            <a:chExt cx="6212663" cy="427895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20" y="1283629"/>
              <a:ext cx="6089904" cy="4059936"/>
            </a:xfrm>
            <a:prstGeom prst="rect">
              <a:avLst/>
            </a:prstGeom>
          </p:spPr>
        </p:pic>
        <p:sp>
          <p:nvSpPr>
            <p:cNvPr id="10" name="TextBox 9"/>
            <p:cNvSpPr txBox="1"/>
            <p:nvPr/>
          </p:nvSpPr>
          <p:spPr>
            <a:xfrm>
              <a:off x="3716241" y="5131701"/>
              <a:ext cx="1535725" cy="430887"/>
            </a:xfrm>
            <a:prstGeom prst="rect">
              <a:avLst/>
            </a:prstGeom>
            <a:solidFill>
              <a:schemeClr val="bg1"/>
            </a:solidFill>
          </p:spPr>
          <p:txBody>
            <a:bodyPr wrap="square" rtlCol="0">
              <a:spAutoFit/>
            </a:bodyPr>
            <a:lstStyle/>
            <a:p>
              <a:r>
                <a:rPr lang="en-US" sz="2200" dirty="0" smtClean="0"/>
                <a:t>FFT Size</a:t>
              </a:r>
              <a:endParaRPr lang="en-US" sz="2200" dirty="0"/>
            </a:p>
          </p:txBody>
        </p:sp>
        <p:sp>
          <p:nvSpPr>
            <p:cNvPr id="11" name="TextBox 10"/>
            <p:cNvSpPr txBox="1"/>
            <p:nvPr/>
          </p:nvSpPr>
          <p:spPr>
            <a:xfrm rot="16200000">
              <a:off x="-374842" y="2886462"/>
              <a:ext cx="3621893" cy="430887"/>
            </a:xfrm>
            <a:prstGeom prst="rect">
              <a:avLst/>
            </a:prstGeom>
            <a:solidFill>
              <a:schemeClr val="bg1"/>
            </a:solidFill>
          </p:spPr>
          <p:txBody>
            <a:bodyPr wrap="square" rtlCol="0">
              <a:spAutoFit/>
            </a:bodyPr>
            <a:lstStyle/>
            <a:p>
              <a:r>
                <a:rPr lang="en-US" sz="2200" dirty="0" smtClean="0"/>
                <a:t>Throughput (Normalized)</a:t>
              </a:r>
              <a:endParaRPr lang="en-US" sz="2200" dirty="0"/>
            </a:p>
          </p:txBody>
        </p:sp>
      </p:grpSp>
      <p:grpSp>
        <p:nvGrpSpPr>
          <p:cNvPr id="15" name="Group 14"/>
          <p:cNvGrpSpPr/>
          <p:nvPr/>
        </p:nvGrpSpPr>
        <p:grpSpPr>
          <a:xfrm>
            <a:off x="975514" y="1325106"/>
            <a:ext cx="6213776" cy="4302138"/>
            <a:chOff x="1391217" y="1069266"/>
            <a:chExt cx="6213776" cy="430213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089" y="1069266"/>
              <a:ext cx="6089904" cy="4059936"/>
            </a:xfrm>
            <a:prstGeom prst="rect">
              <a:avLst/>
            </a:prstGeom>
          </p:spPr>
        </p:pic>
        <p:sp>
          <p:nvSpPr>
            <p:cNvPr id="13" name="TextBox 12"/>
            <p:cNvSpPr txBox="1"/>
            <p:nvPr/>
          </p:nvSpPr>
          <p:spPr>
            <a:xfrm>
              <a:off x="3886797" y="4940517"/>
              <a:ext cx="1535725" cy="430887"/>
            </a:xfrm>
            <a:prstGeom prst="rect">
              <a:avLst/>
            </a:prstGeom>
            <a:solidFill>
              <a:schemeClr val="bg1"/>
            </a:solidFill>
          </p:spPr>
          <p:txBody>
            <a:bodyPr wrap="square" rtlCol="0">
              <a:spAutoFit/>
            </a:bodyPr>
            <a:lstStyle/>
            <a:p>
              <a:r>
                <a:rPr lang="en-US" sz="2200" dirty="0" smtClean="0"/>
                <a:t>FFT Size</a:t>
              </a:r>
              <a:endParaRPr lang="en-US" sz="2200" dirty="0"/>
            </a:p>
          </p:txBody>
        </p:sp>
        <p:sp>
          <p:nvSpPr>
            <p:cNvPr id="14" name="TextBox 13"/>
            <p:cNvSpPr txBox="1"/>
            <p:nvPr/>
          </p:nvSpPr>
          <p:spPr>
            <a:xfrm rot="16200000">
              <a:off x="-204286" y="2695278"/>
              <a:ext cx="3621893" cy="430887"/>
            </a:xfrm>
            <a:prstGeom prst="rect">
              <a:avLst/>
            </a:prstGeom>
            <a:solidFill>
              <a:schemeClr val="bg1"/>
            </a:solidFill>
          </p:spPr>
          <p:txBody>
            <a:bodyPr wrap="square" rtlCol="0">
              <a:spAutoFit/>
            </a:bodyPr>
            <a:lstStyle/>
            <a:p>
              <a:r>
                <a:rPr lang="en-US" sz="2200" dirty="0" smtClean="0"/>
                <a:t>Throughput (Normalized)</a:t>
              </a:r>
              <a:endParaRPr lang="en-US" sz="2200" dirty="0"/>
            </a:p>
          </p:txBody>
        </p:sp>
      </p:grpSp>
      <p:grpSp>
        <p:nvGrpSpPr>
          <p:cNvPr id="18" name="Group 17"/>
          <p:cNvGrpSpPr/>
          <p:nvPr/>
        </p:nvGrpSpPr>
        <p:grpSpPr>
          <a:xfrm>
            <a:off x="975514" y="1336002"/>
            <a:ext cx="6211958" cy="4291729"/>
            <a:chOff x="3779105" y="1170945"/>
            <a:chExt cx="6211958" cy="4291729"/>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159" y="1170945"/>
              <a:ext cx="6089904" cy="4059936"/>
            </a:xfrm>
            <a:prstGeom prst="rect">
              <a:avLst/>
            </a:prstGeom>
          </p:spPr>
        </p:pic>
        <p:sp>
          <p:nvSpPr>
            <p:cNvPr id="16" name="TextBox 15"/>
            <p:cNvSpPr txBox="1"/>
            <p:nvPr/>
          </p:nvSpPr>
          <p:spPr>
            <a:xfrm>
              <a:off x="6274685" y="5031787"/>
              <a:ext cx="1535725" cy="430887"/>
            </a:xfrm>
            <a:prstGeom prst="rect">
              <a:avLst/>
            </a:prstGeom>
            <a:solidFill>
              <a:schemeClr val="bg1"/>
            </a:solidFill>
          </p:spPr>
          <p:txBody>
            <a:bodyPr wrap="square" rtlCol="0">
              <a:spAutoFit/>
            </a:bodyPr>
            <a:lstStyle/>
            <a:p>
              <a:r>
                <a:rPr lang="en-US" sz="2200" dirty="0" smtClean="0"/>
                <a:t>FFT Size</a:t>
              </a:r>
              <a:endParaRPr lang="en-US" sz="2200" dirty="0"/>
            </a:p>
          </p:txBody>
        </p:sp>
        <p:sp>
          <p:nvSpPr>
            <p:cNvPr id="17" name="TextBox 16"/>
            <p:cNvSpPr txBox="1"/>
            <p:nvPr/>
          </p:nvSpPr>
          <p:spPr>
            <a:xfrm rot="16200000">
              <a:off x="2183602" y="2786548"/>
              <a:ext cx="3621893" cy="430887"/>
            </a:xfrm>
            <a:prstGeom prst="rect">
              <a:avLst/>
            </a:prstGeom>
            <a:solidFill>
              <a:schemeClr val="bg1"/>
            </a:solidFill>
          </p:spPr>
          <p:txBody>
            <a:bodyPr wrap="square" rtlCol="0">
              <a:spAutoFit/>
            </a:bodyPr>
            <a:lstStyle/>
            <a:p>
              <a:r>
                <a:rPr lang="en-US" sz="2200" dirty="0" smtClean="0"/>
                <a:t>Throughput (Normalized)</a:t>
              </a:r>
              <a:endParaRPr lang="en-US" sz="2200" dirty="0"/>
            </a:p>
          </p:txBody>
        </p:sp>
      </p:grpSp>
      <p:grpSp>
        <p:nvGrpSpPr>
          <p:cNvPr id="23" name="Group 22"/>
          <p:cNvGrpSpPr/>
          <p:nvPr/>
        </p:nvGrpSpPr>
        <p:grpSpPr>
          <a:xfrm>
            <a:off x="2315913" y="2453567"/>
            <a:ext cx="3969435" cy="1374591"/>
            <a:chOff x="1191644" y="1958267"/>
            <a:chExt cx="3969435" cy="1374591"/>
          </a:xfrm>
        </p:grpSpPr>
        <p:sp>
          <p:nvSpPr>
            <p:cNvPr id="19" name="Oval 18"/>
            <p:cNvSpPr/>
            <p:nvPr/>
          </p:nvSpPr>
          <p:spPr>
            <a:xfrm>
              <a:off x="1191644" y="2577872"/>
              <a:ext cx="182880" cy="18055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737108" y="1958267"/>
              <a:ext cx="182880" cy="18055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805178" y="2012546"/>
              <a:ext cx="182880" cy="18055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978199" y="3152301"/>
              <a:ext cx="182880" cy="18055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5-Point Star 23"/>
          <p:cNvSpPr/>
          <p:nvPr/>
        </p:nvSpPr>
        <p:spPr>
          <a:xfrm>
            <a:off x="2708722" y="2279246"/>
            <a:ext cx="4572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6750191" y="2101467"/>
                <a:ext cx="2346428" cy="2554545"/>
              </a:xfrm>
              <a:prstGeom prst="rect">
                <a:avLst/>
              </a:prstGeom>
              <a:noFill/>
            </p:spPr>
            <p:txBody>
              <a:bodyPr wrap="square" rtlCol="0">
                <a:spAutoFit/>
              </a:bodyPr>
              <a:lstStyle/>
              <a:p>
                <a:r>
                  <a:rPr lang="en-US" sz="2000" dirty="0" smtClean="0"/>
                  <a:t>Stratix-V:</a:t>
                </a:r>
              </a:p>
              <a:p>
                <a:pPr marL="285750" indent="-285750">
                  <a:buFont typeface="Arial" charset="0"/>
                  <a:buChar char="•"/>
                </a:pPr>
                <a14:m>
                  <m:oMath xmlns:m="http://schemas.openxmlformats.org/officeDocument/2006/math">
                    <m:r>
                      <a:rPr lang="en-US" sz="2000" b="1" i="1" smtClean="0">
                        <a:latin typeface="Cambria Math" charset="0"/>
                      </a:rPr>
                      <m:t>𝑲</m:t>
                    </m:r>
                    <m:r>
                      <a:rPr lang="en-US" sz="2000" b="0" i="1" smtClean="0">
                        <a:latin typeface="Cambria Math" charset="0"/>
                      </a:rPr>
                      <m:t>=1.0</m:t>
                    </m:r>
                  </m:oMath>
                </a14:m>
                <a:endParaRPr lang="en-US" sz="2000" dirty="0" smtClean="0"/>
              </a:p>
              <a:p>
                <a:endParaRPr lang="en-US" sz="2000" dirty="0"/>
              </a:p>
              <a:p>
                <a:r>
                  <a:rPr lang="en-US" sz="2000" dirty="0" smtClean="0"/>
                  <a:t>Next generation of Deep Learning chips:</a:t>
                </a:r>
              </a:p>
              <a:p>
                <a:pPr marL="285750" indent="-285750">
                  <a:buFont typeface="Arial" charset="0"/>
                  <a:buChar char="•"/>
                </a:pPr>
                <a14:m>
                  <m:oMath xmlns:m="http://schemas.openxmlformats.org/officeDocument/2006/math">
                    <m:r>
                      <a:rPr lang="en-US" sz="2000" b="1" i="1" smtClean="0">
                        <a:latin typeface="Cambria Math" charset="0"/>
                      </a:rPr>
                      <m:t>𝑲</m:t>
                    </m:r>
                    <m:r>
                      <a:rPr lang="en-US" sz="2000" b="0" i="0" smtClean="0">
                        <a:latin typeface="Cambria Math" charset="0"/>
                      </a:rPr>
                      <m:t>=0.5</m:t>
                    </m:r>
                  </m:oMath>
                </a14:m>
                <a:endParaRPr lang="en-US" sz="2000" dirty="0" smtClean="0"/>
              </a:p>
              <a:p>
                <a:pPr marL="285750" indent="-285750">
                  <a:buFont typeface="Arial" charset="0"/>
                  <a:buChar char="•"/>
                </a:pPr>
                <a14:m>
                  <m:oMath xmlns:m="http://schemas.openxmlformats.org/officeDocument/2006/math">
                    <m:r>
                      <a:rPr lang="en-US" sz="2000" b="1" i="1" smtClean="0">
                        <a:latin typeface="Cambria Math" charset="0"/>
                      </a:rPr>
                      <m:t>𝑲</m:t>
                    </m:r>
                    <m:r>
                      <a:rPr lang="en-US" sz="2000" b="0" i="1" smtClean="0">
                        <a:latin typeface="Cambria Math" charset="0"/>
                      </a:rPr>
                      <m:t>=1.5</m:t>
                    </m:r>
                  </m:oMath>
                </a14:m>
                <a:endParaRPr lang="en-US" sz="2000" dirty="0" smtClean="0"/>
              </a:p>
              <a:p>
                <a:pPr marL="285750" indent="-285750">
                  <a:buFont typeface="Arial" charset="0"/>
                  <a:buChar char="•"/>
                </a:pPr>
                <a:r>
                  <a:rPr lang="mr-IN" sz="2000" dirty="0" smtClean="0"/>
                  <a:t>…</a:t>
                </a:r>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6750191" y="2101467"/>
                <a:ext cx="2346428" cy="2554545"/>
              </a:xfrm>
              <a:prstGeom prst="rect">
                <a:avLst/>
              </a:prstGeom>
              <a:blipFill rotWithShape="0">
                <a:blip r:embed="rId5"/>
                <a:stretch>
                  <a:fillRect l="-2597" t="-1432" r="-2338" b="-3341"/>
                </a:stretch>
              </a:blipFill>
            </p:spPr>
            <p:txBody>
              <a:bodyPr/>
              <a:lstStyle/>
              <a:p>
                <a:r>
                  <a:rPr lang="en-US">
                    <a:noFill/>
                  </a:rPr>
                  <a:t> </a:t>
                </a:r>
              </a:p>
            </p:txBody>
          </p:sp>
        </mc:Fallback>
      </mc:AlternateContent>
    </p:spTree>
    <p:extLst>
      <p:ext uri="{BB962C8B-B14F-4D97-AF65-F5344CB8AC3E}">
        <p14:creationId xmlns:p14="http://schemas.microsoft.com/office/powerpoint/2010/main" val="42786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2</a:t>
            </a:fld>
            <a:endParaRPr lang="en-US" dirty="0"/>
          </a:p>
        </p:txBody>
      </p:sp>
      <p:sp>
        <p:nvSpPr>
          <p:cNvPr id="4" name="Text Placeholder 3"/>
          <p:cNvSpPr>
            <a:spLocks noGrp="1"/>
          </p:cNvSpPr>
          <p:nvPr>
            <p:ph type="body" sz="quarter" idx="13"/>
          </p:nvPr>
        </p:nvSpPr>
        <p:spPr/>
        <p:txBody>
          <a:bodyPr>
            <a:normAutofit/>
          </a:bodyPr>
          <a:lstStyle/>
          <a:p>
            <a:pPr>
              <a:lnSpc>
                <a:spcPct val="150000"/>
              </a:lnSpc>
            </a:pPr>
            <a:r>
              <a:rPr lang="en-US" sz="2200" dirty="0" smtClean="0"/>
              <a:t>Background &amp; overview</a:t>
            </a:r>
            <a:endParaRPr lang="en-US" sz="2200" dirty="0"/>
          </a:p>
          <a:p>
            <a:pPr>
              <a:lnSpc>
                <a:spcPct val="150000"/>
              </a:lnSpc>
            </a:pPr>
            <a:r>
              <a:rPr lang="en-US" sz="2200" dirty="0" smtClean="0"/>
              <a:t>Algorithmic optimizations</a:t>
            </a:r>
            <a:endParaRPr lang="en-US" sz="2200" dirty="0"/>
          </a:p>
          <a:p>
            <a:pPr>
              <a:lnSpc>
                <a:spcPct val="150000"/>
              </a:lnSpc>
            </a:pPr>
            <a:r>
              <a:rPr lang="en-US" sz="2200" dirty="0" smtClean="0"/>
              <a:t>Hardware mapping methodology</a:t>
            </a:r>
            <a:endParaRPr lang="en-US" sz="2200" dirty="0"/>
          </a:p>
          <a:p>
            <a:pPr>
              <a:lnSpc>
                <a:spcPct val="150000"/>
              </a:lnSpc>
            </a:pPr>
            <a:r>
              <a:rPr lang="en-US" sz="2200" dirty="0" smtClean="0"/>
              <a:t>Automatic design generation</a:t>
            </a:r>
            <a:endParaRPr lang="en-US" sz="2200" dirty="0"/>
          </a:p>
          <a:p>
            <a:pPr>
              <a:lnSpc>
                <a:spcPct val="150000"/>
              </a:lnSpc>
            </a:pPr>
            <a:r>
              <a:rPr lang="en-US" sz="2200" dirty="0" smtClean="0"/>
              <a:t>Experimental results</a:t>
            </a:r>
            <a:endParaRPr lang="en-US" sz="2200" dirty="0"/>
          </a:p>
          <a:p>
            <a:pPr>
              <a:lnSpc>
                <a:spcPct val="150000"/>
              </a:lnSpc>
            </a:pPr>
            <a:r>
              <a:rPr lang="en-US" sz="2200" dirty="0" smtClean="0"/>
              <a:t>Conclusion</a:t>
            </a:r>
            <a:endParaRPr lang="en-US" sz="2200" dirty="0"/>
          </a:p>
        </p:txBody>
      </p:sp>
    </p:spTree>
    <p:extLst>
      <p:ext uri="{BB962C8B-B14F-4D97-AF65-F5344CB8AC3E}">
        <p14:creationId xmlns:p14="http://schemas.microsoft.com/office/powerpoint/2010/main" val="1871194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20</a:t>
            </a:fld>
            <a:endParaRPr lang="en-US" dirty="0"/>
          </a:p>
        </p:txBody>
      </p:sp>
      <p:sp>
        <p:nvSpPr>
          <p:cNvPr id="4" name="Text Placeholder 3"/>
          <p:cNvSpPr>
            <a:spLocks noGrp="1"/>
          </p:cNvSpPr>
          <p:nvPr>
            <p:ph type="body" sz="quarter" idx="13"/>
          </p:nvPr>
        </p:nvSpPr>
        <p:spPr/>
        <p:txBody>
          <a:bodyPr>
            <a:normAutofit/>
          </a:bodyPr>
          <a:lstStyle/>
          <a:p>
            <a:pPr>
              <a:lnSpc>
                <a:spcPct val="150000"/>
              </a:lnSpc>
            </a:pPr>
            <a:r>
              <a:rPr lang="en-US" sz="2200" dirty="0" smtClean="0">
                <a:solidFill>
                  <a:schemeClr val="bg1">
                    <a:lumMod val="50000"/>
                  </a:schemeClr>
                </a:solidFill>
              </a:rPr>
              <a:t>Background &amp; overview</a:t>
            </a:r>
          </a:p>
          <a:p>
            <a:pPr>
              <a:lnSpc>
                <a:spcPct val="150000"/>
              </a:lnSpc>
            </a:pPr>
            <a:r>
              <a:rPr lang="en-US" sz="2200" dirty="0" smtClean="0">
                <a:solidFill>
                  <a:schemeClr val="bg1">
                    <a:lumMod val="50000"/>
                  </a:schemeClr>
                </a:solidFill>
              </a:rPr>
              <a:t>Algorithmic optimizations</a:t>
            </a:r>
          </a:p>
          <a:p>
            <a:pPr>
              <a:lnSpc>
                <a:spcPct val="150000"/>
              </a:lnSpc>
            </a:pPr>
            <a:r>
              <a:rPr lang="en-US" sz="2200" dirty="0" smtClean="0">
                <a:solidFill>
                  <a:schemeClr val="bg1">
                    <a:lumMod val="50000"/>
                  </a:schemeClr>
                </a:solidFill>
              </a:rPr>
              <a:t>Hardware mapping methodology</a:t>
            </a:r>
          </a:p>
          <a:p>
            <a:pPr>
              <a:lnSpc>
                <a:spcPct val="150000"/>
              </a:lnSpc>
            </a:pPr>
            <a:r>
              <a:rPr lang="en-US" sz="2200" dirty="0" smtClean="0"/>
              <a:t>Automatic design generation</a:t>
            </a:r>
          </a:p>
          <a:p>
            <a:pPr>
              <a:lnSpc>
                <a:spcPct val="150000"/>
              </a:lnSpc>
            </a:pPr>
            <a:r>
              <a:rPr lang="en-US" sz="2200" dirty="0" smtClean="0">
                <a:solidFill>
                  <a:schemeClr val="bg1">
                    <a:lumMod val="50000"/>
                  </a:schemeClr>
                </a:solidFill>
              </a:rPr>
              <a:t>Experimental results</a:t>
            </a:r>
          </a:p>
          <a:p>
            <a:pPr>
              <a:lnSpc>
                <a:spcPct val="150000"/>
              </a:lnSpc>
            </a:pPr>
            <a:r>
              <a:rPr lang="en-US" sz="2200" dirty="0" smtClean="0">
                <a:solidFill>
                  <a:schemeClr val="bg1">
                    <a:lumMod val="50000"/>
                  </a:schemeClr>
                </a:solidFill>
              </a:rPr>
              <a:t>Conclusion</a:t>
            </a:r>
            <a:endParaRPr lang="en-US" sz="2200" dirty="0">
              <a:solidFill>
                <a:schemeClr val="bg1">
                  <a:lumMod val="50000"/>
                </a:schemeClr>
              </a:solidFill>
            </a:endParaRPr>
          </a:p>
        </p:txBody>
      </p:sp>
    </p:spTree>
    <p:extLst>
      <p:ext uri="{BB962C8B-B14F-4D97-AF65-F5344CB8AC3E}">
        <p14:creationId xmlns:p14="http://schemas.microsoft.com/office/powerpoint/2010/main" val="1486656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Design Generation</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21</a:t>
            </a:fld>
            <a:endParaRPr lang="en-US" dirty="0"/>
          </a:p>
        </p:txBody>
      </p:sp>
      <p:pic>
        <p:nvPicPr>
          <p:cNvPr id="5" name="Picture 4"/>
          <p:cNvPicPr>
            <a:picLocks noChangeAspect="1"/>
          </p:cNvPicPr>
          <p:nvPr/>
        </p:nvPicPr>
        <p:blipFill>
          <a:blip r:embed="rId2"/>
          <a:stretch>
            <a:fillRect/>
          </a:stretch>
        </p:blipFill>
        <p:spPr>
          <a:xfrm>
            <a:off x="1179919" y="1425786"/>
            <a:ext cx="6012581" cy="316879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941688" y="4951099"/>
                <a:ext cx="4842933" cy="400110"/>
              </a:xfrm>
              <a:prstGeom prst="rect">
                <a:avLst/>
              </a:prstGeom>
              <a:noFill/>
            </p:spPr>
            <p:txBody>
              <a:bodyPr wrap="square" rtlCol="0">
                <a:spAutoFit/>
              </a:bodyPr>
              <a:lstStyle/>
              <a:p>
                <a:r>
                  <a:rPr lang="en-US" sz="2000" dirty="0" smtClean="0"/>
                  <a:t>Time to generate a complete design: </a:t>
                </a:r>
                <a14:m>
                  <m:oMath xmlns:m="http://schemas.openxmlformats.org/officeDocument/2006/math">
                    <m:r>
                      <a:rPr lang="en-US" sz="2000" b="0" i="1" smtClean="0">
                        <a:latin typeface="Cambria Math" charset="0"/>
                      </a:rPr>
                      <m:t>&lt;1</m:t>
                    </m:r>
                    <m:r>
                      <a:rPr lang="en-US" sz="2000" b="0" i="1" smtClean="0">
                        <a:latin typeface="Cambria Math" charset="0"/>
                      </a:rPr>
                      <m:t>𝑠</m:t>
                    </m:r>
                  </m:oMath>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1941688" y="4951099"/>
                <a:ext cx="4842933" cy="400110"/>
              </a:xfrm>
              <a:prstGeom prst="rect">
                <a:avLst/>
              </a:prstGeom>
              <a:blipFill rotWithShape="0">
                <a:blip r:embed="rId3"/>
                <a:stretch>
                  <a:fillRect l="-1385" t="-7576" b="-25758"/>
                </a:stretch>
              </a:blipFill>
            </p:spPr>
            <p:txBody>
              <a:bodyPr/>
              <a:lstStyle/>
              <a:p>
                <a:r>
                  <a:rPr lang="en-US">
                    <a:noFill/>
                  </a:rPr>
                  <a:t> </a:t>
                </a:r>
              </a:p>
            </p:txBody>
          </p:sp>
        </mc:Fallback>
      </mc:AlternateContent>
    </p:spTree>
    <p:extLst>
      <p:ext uri="{BB962C8B-B14F-4D97-AF65-F5344CB8AC3E}">
        <p14:creationId xmlns:p14="http://schemas.microsoft.com/office/powerpoint/2010/main" val="661590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22</a:t>
            </a:fld>
            <a:endParaRPr lang="en-US" dirty="0"/>
          </a:p>
        </p:txBody>
      </p:sp>
      <p:sp>
        <p:nvSpPr>
          <p:cNvPr id="4" name="Text Placeholder 3"/>
          <p:cNvSpPr>
            <a:spLocks noGrp="1"/>
          </p:cNvSpPr>
          <p:nvPr>
            <p:ph type="body" sz="quarter" idx="13"/>
          </p:nvPr>
        </p:nvSpPr>
        <p:spPr/>
        <p:txBody>
          <a:bodyPr>
            <a:normAutofit/>
          </a:bodyPr>
          <a:lstStyle/>
          <a:p>
            <a:pPr>
              <a:lnSpc>
                <a:spcPct val="150000"/>
              </a:lnSpc>
            </a:pPr>
            <a:r>
              <a:rPr lang="en-US" sz="2200" dirty="0" smtClean="0">
                <a:solidFill>
                  <a:schemeClr val="bg1">
                    <a:lumMod val="50000"/>
                  </a:schemeClr>
                </a:solidFill>
              </a:rPr>
              <a:t>Background &amp; overview</a:t>
            </a:r>
          </a:p>
          <a:p>
            <a:pPr>
              <a:lnSpc>
                <a:spcPct val="150000"/>
              </a:lnSpc>
            </a:pPr>
            <a:r>
              <a:rPr lang="en-US" sz="2200" dirty="0" smtClean="0">
                <a:solidFill>
                  <a:schemeClr val="bg1">
                    <a:lumMod val="50000"/>
                  </a:schemeClr>
                </a:solidFill>
              </a:rPr>
              <a:t>Algorithmic optimizations</a:t>
            </a:r>
          </a:p>
          <a:p>
            <a:pPr>
              <a:lnSpc>
                <a:spcPct val="150000"/>
              </a:lnSpc>
            </a:pPr>
            <a:r>
              <a:rPr lang="en-US" sz="2200" dirty="0" smtClean="0">
                <a:solidFill>
                  <a:schemeClr val="bg1">
                    <a:lumMod val="50000"/>
                  </a:schemeClr>
                </a:solidFill>
              </a:rPr>
              <a:t>Hardware mapping methodology</a:t>
            </a:r>
          </a:p>
          <a:p>
            <a:pPr>
              <a:lnSpc>
                <a:spcPct val="150000"/>
              </a:lnSpc>
            </a:pPr>
            <a:r>
              <a:rPr lang="en-US" sz="2200" dirty="0" smtClean="0">
                <a:solidFill>
                  <a:schemeClr val="bg1">
                    <a:lumMod val="50000"/>
                  </a:schemeClr>
                </a:solidFill>
              </a:rPr>
              <a:t>Automatic design generation</a:t>
            </a:r>
          </a:p>
          <a:p>
            <a:pPr>
              <a:lnSpc>
                <a:spcPct val="150000"/>
              </a:lnSpc>
            </a:pPr>
            <a:r>
              <a:rPr lang="en-US" sz="2200" dirty="0" smtClean="0"/>
              <a:t>Experimental results</a:t>
            </a:r>
          </a:p>
          <a:p>
            <a:pPr>
              <a:lnSpc>
                <a:spcPct val="150000"/>
              </a:lnSpc>
            </a:pPr>
            <a:r>
              <a:rPr lang="en-US" sz="2200" dirty="0" smtClean="0">
                <a:solidFill>
                  <a:schemeClr val="bg1">
                    <a:lumMod val="50000"/>
                  </a:schemeClr>
                </a:solidFill>
              </a:rPr>
              <a:t>Conclusion</a:t>
            </a:r>
            <a:endParaRPr lang="en-US" sz="2200" dirty="0">
              <a:solidFill>
                <a:schemeClr val="bg1">
                  <a:lumMod val="50000"/>
                </a:schemeClr>
              </a:solidFill>
            </a:endParaRPr>
          </a:p>
        </p:txBody>
      </p:sp>
    </p:spTree>
    <p:extLst>
      <p:ext uri="{BB962C8B-B14F-4D97-AF65-F5344CB8AC3E}">
        <p14:creationId xmlns:p14="http://schemas.microsoft.com/office/powerpoint/2010/main" val="1778694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Reduction in Computation Complexity</a:t>
            </a:r>
            <a:endParaRPr lang="en-US"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50" y="1341283"/>
            <a:ext cx="5716176" cy="4297717"/>
          </a:xfrm>
          <a:prstGeom prst="rect">
            <a:avLst/>
          </a:prstGeom>
        </p:spPr>
      </p:pic>
      <p:sp>
        <p:nvSpPr>
          <p:cNvPr id="3" name="Slide Number Placeholder 2"/>
          <p:cNvSpPr>
            <a:spLocks noGrp="1"/>
          </p:cNvSpPr>
          <p:nvPr>
            <p:ph type="sldNum" sz="quarter" idx="12"/>
          </p:nvPr>
        </p:nvSpPr>
        <p:spPr/>
        <p:txBody>
          <a:bodyPr/>
          <a:lstStyle/>
          <a:p>
            <a:fld id="{1E02A230-0E55-4A5C-A032-F1A87B69D796}" type="slidenum">
              <a:rPr lang="en-US" smtClean="0"/>
              <a:pPr/>
              <a:t>23</a:t>
            </a:fld>
            <a:endParaRPr lang="en-US" dirty="0"/>
          </a:p>
        </p:txBody>
      </p:sp>
      <p:cxnSp>
        <p:nvCxnSpPr>
          <p:cNvPr id="8" name="Straight Arrow Connector 7"/>
          <p:cNvCxnSpPr/>
          <p:nvPr/>
        </p:nvCxnSpPr>
        <p:spPr>
          <a:xfrm>
            <a:off x="3469710" y="3634739"/>
            <a:ext cx="0" cy="661688"/>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82444" y="3780917"/>
            <a:ext cx="626301" cy="369332"/>
          </a:xfrm>
          <a:prstGeom prst="rect">
            <a:avLst/>
          </a:prstGeom>
          <a:solidFill>
            <a:srgbClr val="FFFFFF"/>
          </a:solidFill>
        </p:spPr>
        <p:txBody>
          <a:bodyPr wrap="square" rtlCol="0">
            <a:spAutoFit/>
          </a:bodyPr>
          <a:lstStyle/>
          <a:p>
            <a:r>
              <a:rPr lang="en-US" dirty="0" smtClean="0">
                <a:solidFill>
                  <a:srgbClr val="FF0000"/>
                </a:solidFill>
              </a:rPr>
              <a:t>2.3x</a:t>
            </a:r>
            <a:endParaRPr lang="en-US" dirty="0">
              <a:solidFill>
                <a:srgbClr val="FF0000"/>
              </a:solidFill>
            </a:endParaRPr>
          </a:p>
        </p:txBody>
      </p:sp>
      <p:cxnSp>
        <p:nvCxnSpPr>
          <p:cNvPr id="10" name="Straight Arrow Connector 9"/>
          <p:cNvCxnSpPr/>
          <p:nvPr/>
        </p:nvCxnSpPr>
        <p:spPr>
          <a:xfrm flipH="1">
            <a:off x="3120038" y="3237579"/>
            <a:ext cx="0" cy="1184109"/>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37370" y="3829633"/>
            <a:ext cx="626301" cy="369332"/>
          </a:xfrm>
          <a:prstGeom prst="rect">
            <a:avLst/>
          </a:prstGeom>
          <a:solidFill>
            <a:srgbClr val="FFFFFF"/>
          </a:solidFill>
        </p:spPr>
        <p:txBody>
          <a:bodyPr wrap="square" rtlCol="0">
            <a:spAutoFit/>
          </a:bodyPr>
          <a:lstStyle/>
          <a:p>
            <a:r>
              <a:rPr lang="en-US" smtClean="0">
                <a:solidFill>
                  <a:srgbClr val="FF0000"/>
                </a:solidFill>
              </a:rPr>
              <a:t>3.7x</a:t>
            </a:r>
            <a:endParaRPr lang="en-US" dirty="0">
              <a:solidFill>
                <a:srgbClr val="FF0000"/>
              </a:solidFill>
            </a:endParaRPr>
          </a:p>
        </p:txBody>
      </p:sp>
      <p:sp>
        <p:nvSpPr>
          <p:cNvPr id="14" name="TextBox 13"/>
          <p:cNvSpPr txBox="1"/>
          <p:nvPr/>
        </p:nvSpPr>
        <p:spPr>
          <a:xfrm>
            <a:off x="2750520" y="1217299"/>
            <a:ext cx="1241182" cy="430887"/>
          </a:xfrm>
          <a:prstGeom prst="rect">
            <a:avLst/>
          </a:prstGeom>
          <a:solidFill>
            <a:schemeClr val="bg1"/>
          </a:solidFill>
        </p:spPr>
        <p:txBody>
          <a:bodyPr wrap="square" rtlCol="0">
            <a:spAutoFit/>
          </a:bodyPr>
          <a:lstStyle/>
          <a:p>
            <a:r>
              <a:rPr lang="en-US" sz="2200" dirty="0" err="1" smtClean="0"/>
              <a:t>AlexNet</a:t>
            </a:r>
            <a:endParaRPr lang="en-US" sz="2200" dirty="0"/>
          </a:p>
        </p:txBody>
      </p:sp>
      <p:grpSp>
        <p:nvGrpSpPr>
          <p:cNvPr id="20" name="Group 19"/>
          <p:cNvGrpSpPr/>
          <p:nvPr/>
        </p:nvGrpSpPr>
        <p:grpSpPr>
          <a:xfrm>
            <a:off x="6022959" y="3299155"/>
            <a:ext cx="2748113" cy="2288668"/>
            <a:chOff x="6022959" y="3392144"/>
            <a:chExt cx="2748113" cy="2288668"/>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959" y="3669132"/>
              <a:ext cx="2748113" cy="2011680"/>
            </a:xfrm>
            <a:prstGeom prst="rect">
              <a:avLst/>
            </a:prstGeom>
          </p:spPr>
        </p:pic>
        <p:sp>
          <p:nvSpPr>
            <p:cNvPr id="13" name="TextBox 12"/>
            <p:cNvSpPr txBox="1"/>
            <p:nvPr/>
          </p:nvSpPr>
          <p:spPr>
            <a:xfrm>
              <a:off x="6964973" y="3392144"/>
              <a:ext cx="1241182" cy="430887"/>
            </a:xfrm>
            <a:prstGeom prst="rect">
              <a:avLst/>
            </a:prstGeom>
            <a:solidFill>
              <a:schemeClr val="bg1"/>
            </a:solidFill>
          </p:spPr>
          <p:txBody>
            <a:bodyPr wrap="square" rtlCol="0">
              <a:spAutoFit/>
            </a:bodyPr>
            <a:lstStyle/>
            <a:p>
              <a:r>
                <a:rPr lang="en-US" sz="2200" dirty="0" smtClean="0"/>
                <a:t>FCN-16s</a:t>
              </a:r>
              <a:endParaRPr lang="en-US" sz="2200" dirty="0"/>
            </a:p>
          </p:txBody>
        </p:sp>
      </p:grpSp>
      <p:grpSp>
        <p:nvGrpSpPr>
          <p:cNvPr id="21" name="Group 20"/>
          <p:cNvGrpSpPr/>
          <p:nvPr/>
        </p:nvGrpSpPr>
        <p:grpSpPr>
          <a:xfrm>
            <a:off x="6054206" y="1089443"/>
            <a:ext cx="2685618" cy="2282524"/>
            <a:chOff x="6054206" y="1185686"/>
            <a:chExt cx="2685618" cy="2282524"/>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206" y="1456530"/>
              <a:ext cx="2685618" cy="2011680"/>
            </a:xfrm>
            <a:prstGeom prst="rect">
              <a:avLst/>
            </a:prstGeom>
          </p:spPr>
        </p:pic>
        <p:sp>
          <p:nvSpPr>
            <p:cNvPr id="12" name="TextBox 11"/>
            <p:cNvSpPr txBox="1"/>
            <p:nvPr/>
          </p:nvSpPr>
          <p:spPr>
            <a:xfrm>
              <a:off x="7011865" y="1185686"/>
              <a:ext cx="1018442" cy="430887"/>
            </a:xfrm>
            <a:prstGeom prst="rect">
              <a:avLst/>
            </a:prstGeom>
            <a:solidFill>
              <a:schemeClr val="bg1"/>
            </a:solidFill>
          </p:spPr>
          <p:txBody>
            <a:bodyPr wrap="square" rtlCol="0">
              <a:spAutoFit/>
            </a:bodyPr>
            <a:lstStyle/>
            <a:p>
              <a:r>
                <a:rPr lang="en-US" sz="2200" dirty="0" smtClean="0"/>
                <a:t>VGG16</a:t>
              </a:r>
              <a:endParaRPr lang="en-US" sz="2200" dirty="0"/>
            </a:p>
          </p:txBody>
        </p:sp>
      </p:grpSp>
    </p:spTree>
    <p:extLst>
      <p:ext uri="{BB962C8B-B14F-4D97-AF65-F5344CB8AC3E}">
        <p14:creationId xmlns:p14="http://schemas.microsoft.com/office/powerpoint/2010/main" val="64134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Device Coefficient</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24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43" y="1582889"/>
            <a:ext cx="7286433" cy="364004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6682375" y="4414178"/>
                <a:ext cx="2614025" cy="1323439"/>
              </a:xfrm>
              <a:prstGeom prst="rect">
                <a:avLst/>
              </a:prstGeom>
              <a:noFill/>
            </p:spPr>
            <p:txBody>
              <a:bodyPr wrap="square" rtlCol="0">
                <a:spAutoFit/>
              </a:bodyPr>
              <a:lstStyle/>
              <a:p>
                <a:r>
                  <a:rPr lang="en-US" sz="2000" dirty="0" smtClean="0"/>
                  <a:t>Optimal design point for </a:t>
                </a:r>
                <a:r>
                  <a:rPr lang="en-US" sz="2000" dirty="0" err="1" smtClean="0"/>
                  <a:t>Stratix</a:t>
                </a:r>
                <a:r>
                  <a:rPr lang="en-US" sz="2000" dirty="0" smtClean="0"/>
                  <a:t>-V:</a:t>
                </a:r>
              </a:p>
              <a:p>
                <a:pPr marL="285750" indent="-285750">
                  <a:buFont typeface="Arial" charset="0"/>
                  <a:buChar char="•"/>
                </a:pPr>
                <a:r>
                  <a:rPr lang="en-US" sz="2000" dirty="0" smtClean="0"/>
                  <a:t>FFT of </a:t>
                </a:r>
                <a14:m>
                  <m:oMath xmlns:m="http://schemas.openxmlformats.org/officeDocument/2006/math">
                    <m:r>
                      <a:rPr lang="en-US" sz="2000" b="0" i="1" smtClean="0">
                        <a:latin typeface="Cambria Math" charset="0"/>
                      </a:rPr>
                      <m:t>16</m:t>
                    </m:r>
                  </m:oMath>
                </a14:m>
                <a:r>
                  <a:rPr lang="en-US" sz="2000" dirty="0" smtClean="0"/>
                  <a:t> point</a:t>
                </a:r>
              </a:p>
              <a:p>
                <a:pPr marL="285750" indent="-285750">
                  <a:buFont typeface="Arial" charset="0"/>
                  <a:buChar char="•"/>
                </a:pPr>
                <a:r>
                  <a:rPr lang="en-US" sz="2000" dirty="0" smtClean="0"/>
                  <a:t>Tiling size of </a:t>
                </a:r>
                <a14:m>
                  <m:oMath xmlns:m="http://schemas.openxmlformats.org/officeDocument/2006/math">
                    <m:r>
                      <a:rPr lang="en-US" sz="2000" b="0" i="1" smtClean="0">
                        <a:latin typeface="Cambria Math" charset="0"/>
                      </a:rPr>
                      <m:t>64</m:t>
                    </m:r>
                  </m:oMath>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6682375" y="4414178"/>
                <a:ext cx="2614025" cy="1323439"/>
              </a:xfrm>
              <a:prstGeom prst="rect">
                <a:avLst/>
              </a:prstGeom>
              <a:blipFill rotWithShape="0">
                <a:blip r:embed="rId3"/>
                <a:stretch>
                  <a:fillRect l="-2331" t="-2304" b="-7373"/>
                </a:stretch>
              </a:blipFill>
            </p:spPr>
            <p:txBody>
              <a:bodyPr/>
              <a:lstStyle/>
              <a:p>
                <a:r>
                  <a:rPr lang="en-US">
                    <a:noFill/>
                  </a:rPr>
                  <a:t> </a:t>
                </a:r>
              </a:p>
            </p:txBody>
          </p:sp>
        </mc:Fallback>
      </mc:AlternateContent>
    </p:spTree>
    <p:extLst>
      <p:ext uri="{BB962C8B-B14F-4D97-AF65-F5344CB8AC3E}">
        <p14:creationId xmlns:p14="http://schemas.microsoft.com/office/powerpoint/2010/main" val="643376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949"/>
            <a:ext cx="8229600" cy="794628"/>
          </a:xfrm>
        </p:spPr>
        <p:txBody>
          <a:bodyPr/>
          <a:lstStyle/>
          <a:p>
            <a:r>
              <a:rPr lang="en-US" dirty="0" smtClean="0"/>
              <a:t>Comparison with State-of-the-Art</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25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07662468"/>
              </p:ext>
            </p:extLst>
          </p:nvPr>
        </p:nvGraphicFramePr>
        <p:xfrm>
          <a:off x="710724" y="1860580"/>
          <a:ext cx="7347427" cy="2865120"/>
        </p:xfrm>
        <a:graphic>
          <a:graphicData uri="http://schemas.openxmlformats.org/drawingml/2006/table">
            <a:tbl>
              <a:tblPr firstRow="1" bandRow="1">
                <a:tableStyleId>{5C22544A-7EE6-4342-B048-85BDC9FD1C3A}</a:tableStyleId>
              </a:tblPr>
              <a:tblGrid>
                <a:gridCol w="2211096"/>
                <a:gridCol w="1288717"/>
                <a:gridCol w="1341542"/>
                <a:gridCol w="1261007"/>
                <a:gridCol w="1245065"/>
              </a:tblGrid>
              <a:tr h="370840">
                <a:tc>
                  <a:txBody>
                    <a:bodyPr/>
                    <a:lstStyle/>
                    <a:p>
                      <a:endParaRPr lang="en-US" dirty="0"/>
                    </a:p>
                  </a:txBody>
                  <a:tcPr>
                    <a:noFill/>
                  </a:tcPr>
                </a:tc>
                <a:tc>
                  <a:txBody>
                    <a:bodyPr/>
                    <a:lstStyle/>
                    <a:p>
                      <a:pPr algn="ctr"/>
                      <a:r>
                        <a:rPr lang="en-US" dirty="0" smtClean="0"/>
                        <a:t>FPL 16</a:t>
                      </a:r>
                      <a:endParaRPr lang="en-US" dirty="0"/>
                    </a:p>
                  </a:txBody>
                  <a:tcPr/>
                </a:tc>
                <a:tc>
                  <a:txBody>
                    <a:bodyPr/>
                    <a:lstStyle/>
                    <a:p>
                      <a:pPr algn="ctr"/>
                      <a:r>
                        <a:rPr lang="en-US" dirty="0" smtClean="0"/>
                        <a:t>FPL 16</a:t>
                      </a:r>
                      <a:endParaRPr lang="en-US" dirty="0"/>
                    </a:p>
                  </a:txBody>
                  <a:tcPr/>
                </a:tc>
                <a:tc>
                  <a:txBody>
                    <a:bodyPr/>
                    <a:lstStyle/>
                    <a:p>
                      <a:pPr algn="ctr"/>
                      <a:r>
                        <a:rPr lang="en-US" dirty="0" smtClean="0"/>
                        <a:t>FPGA</a:t>
                      </a:r>
                      <a:r>
                        <a:rPr lang="en-US" baseline="0" dirty="0" smtClean="0"/>
                        <a:t> 17</a:t>
                      </a:r>
                      <a:endParaRPr lang="en-US" dirty="0"/>
                    </a:p>
                  </a:txBody>
                  <a:tcPr/>
                </a:tc>
                <a:tc>
                  <a:txBody>
                    <a:bodyPr/>
                    <a:lstStyle/>
                    <a:p>
                      <a:pPr algn="ctr"/>
                      <a:r>
                        <a:rPr lang="en-US" dirty="0" smtClean="0"/>
                        <a:t>Our work</a:t>
                      </a:r>
                      <a:endParaRPr lang="en-US" dirty="0"/>
                    </a:p>
                  </a:txBody>
                  <a:tcPr/>
                </a:tc>
              </a:tr>
              <a:tr h="370840">
                <a:tc>
                  <a:txBody>
                    <a:bodyPr/>
                    <a:lstStyle/>
                    <a:p>
                      <a:pPr algn="r"/>
                      <a:r>
                        <a:rPr lang="en-US" b="1" dirty="0" smtClean="0">
                          <a:solidFill>
                            <a:schemeClr val="bg1"/>
                          </a:solidFill>
                        </a:rPr>
                        <a:t>FPGA</a:t>
                      </a:r>
                      <a:endParaRPr lang="en-US" b="1" dirty="0">
                        <a:solidFill>
                          <a:schemeClr val="bg1"/>
                        </a:solidFill>
                      </a:endParaRPr>
                    </a:p>
                  </a:txBody>
                  <a:tcPr>
                    <a:solidFill>
                      <a:schemeClr val="accent1"/>
                    </a:solidFill>
                  </a:tcPr>
                </a:tc>
                <a:tc>
                  <a:txBody>
                    <a:bodyPr/>
                    <a:lstStyle/>
                    <a:p>
                      <a:pPr algn="ctr"/>
                      <a:r>
                        <a:rPr lang="en-US" dirty="0" smtClean="0"/>
                        <a:t>Virtex-7 VC709</a:t>
                      </a:r>
                      <a:endParaRPr lang="en-US" dirty="0"/>
                    </a:p>
                  </a:txBody>
                  <a:tcPr/>
                </a:tc>
                <a:tc>
                  <a:txBody>
                    <a:bodyPr/>
                    <a:lstStyle/>
                    <a:p>
                      <a:pPr algn="ctr"/>
                      <a:r>
                        <a:rPr lang="en-US" dirty="0" err="1" smtClean="0"/>
                        <a:t>Stratix</a:t>
                      </a:r>
                      <a:r>
                        <a:rPr lang="en-US" dirty="0" smtClean="0"/>
                        <a:t>-V</a:t>
                      </a:r>
                      <a:endParaRPr lang="en-US" baseline="0" dirty="0" smtClean="0"/>
                    </a:p>
                    <a:p>
                      <a:pPr algn="ctr"/>
                      <a:r>
                        <a:rPr lang="en-US" baseline="0" dirty="0" smtClean="0"/>
                        <a:t>GXA7</a:t>
                      </a:r>
                      <a:endParaRPr lang="en-US" dirty="0"/>
                    </a:p>
                  </a:txBody>
                  <a:tcPr/>
                </a:tc>
                <a:tc>
                  <a:txBody>
                    <a:bodyPr/>
                    <a:lstStyle/>
                    <a:p>
                      <a:pPr algn="ctr"/>
                      <a:r>
                        <a:rPr lang="en-US" dirty="0" err="1" smtClean="0"/>
                        <a:t>Stratix</a:t>
                      </a:r>
                      <a:r>
                        <a:rPr lang="en-US" dirty="0" smtClean="0"/>
                        <a:t>-V</a:t>
                      </a:r>
                    </a:p>
                    <a:p>
                      <a:pPr algn="ctr"/>
                      <a:r>
                        <a:rPr lang="en-US" dirty="0" smtClean="0"/>
                        <a:t>GXA7</a:t>
                      </a:r>
                      <a:endParaRPr lang="en-US" dirty="0"/>
                    </a:p>
                  </a:txBody>
                  <a:tcPr/>
                </a:tc>
                <a:tc>
                  <a:txBody>
                    <a:bodyPr/>
                    <a:lstStyle/>
                    <a:p>
                      <a:pPr algn="ctr"/>
                      <a:r>
                        <a:rPr lang="en-US" dirty="0" err="1" smtClean="0"/>
                        <a:t>Stratix</a:t>
                      </a:r>
                      <a:r>
                        <a:rPr lang="en-US" dirty="0" smtClean="0"/>
                        <a:t>-V</a:t>
                      </a:r>
                    </a:p>
                    <a:p>
                      <a:pPr algn="ctr"/>
                      <a:r>
                        <a:rPr lang="en-US" dirty="0" smtClean="0"/>
                        <a:t>GXA7</a:t>
                      </a:r>
                      <a:endParaRPr lang="en-US" dirty="0"/>
                    </a:p>
                  </a:txBody>
                  <a:tcPr/>
                </a:tc>
              </a:tr>
              <a:tr h="370840">
                <a:tc>
                  <a:txBody>
                    <a:bodyPr/>
                    <a:lstStyle/>
                    <a:p>
                      <a:pPr algn="r"/>
                      <a:r>
                        <a:rPr lang="en-US" b="1" dirty="0" smtClean="0">
                          <a:solidFill>
                            <a:schemeClr val="bg1"/>
                          </a:solidFill>
                        </a:rPr>
                        <a:t>Frequency (MHz)</a:t>
                      </a:r>
                      <a:endParaRPr lang="en-US" b="1" dirty="0">
                        <a:solidFill>
                          <a:schemeClr val="bg1"/>
                        </a:solidFill>
                      </a:endParaRPr>
                    </a:p>
                  </a:txBody>
                  <a:tcPr>
                    <a:solidFill>
                      <a:schemeClr val="accent1"/>
                    </a:solidFill>
                  </a:tcPr>
                </a:tc>
                <a:tc>
                  <a:txBody>
                    <a:bodyPr/>
                    <a:lstStyle/>
                    <a:p>
                      <a:pPr algn="ctr"/>
                      <a:r>
                        <a:rPr lang="en-US" dirty="0" smtClean="0"/>
                        <a:t>156</a:t>
                      </a:r>
                      <a:endParaRPr lang="en-US" dirty="0"/>
                    </a:p>
                  </a:txBody>
                  <a:tcPr/>
                </a:tc>
                <a:tc>
                  <a:txBody>
                    <a:bodyPr/>
                    <a:lstStyle/>
                    <a:p>
                      <a:pPr algn="ctr"/>
                      <a:r>
                        <a:rPr lang="en-US" dirty="0" smtClean="0"/>
                        <a:t>100</a:t>
                      </a:r>
                      <a:endParaRPr lang="en-US" dirty="0"/>
                    </a:p>
                  </a:txBody>
                  <a:tcPr/>
                </a:tc>
                <a:tc>
                  <a:txBody>
                    <a:bodyPr/>
                    <a:lstStyle/>
                    <a:p>
                      <a:pPr algn="ctr"/>
                      <a:r>
                        <a:rPr lang="en-US" dirty="0" smtClean="0"/>
                        <a:t>200</a:t>
                      </a:r>
                      <a:endParaRPr lang="en-US" dirty="0"/>
                    </a:p>
                  </a:txBody>
                  <a:tcPr/>
                </a:tc>
                <a:tc>
                  <a:txBody>
                    <a:bodyPr/>
                    <a:lstStyle/>
                    <a:p>
                      <a:pPr algn="ctr"/>
                      <a:r>
                        <a:rPr lang="en-US" dirty="0" smtClean="0"/>
                        <a:t>200</a:t>
                      </a:r>
                      <a:endParaRPr lang="en-US" dirty="0"/>
                    </a:p>
                  </a:txBody>
                  <a:tcPr/>
                </a:tc>
              </a:tr>
              <a:tr h="370840">
                <a:tc>
                  <a:txBody>
                    <a:bodyPr/>
                    <a:lstStyle/>
                    <a:p>
                      <a:pPr algn="r"/>
                      <a:r>
                        <a:rPr lang="en-US" b="1" dirty="0" smtClean="0">
                          <a:solidFill>
                            <a:schemeClr val="bg1"/>
                          </a:solidFill>
                        </a:rPr>
                        <a:t>Precision</a:t>
                      </a:r>
                      <a:endParaRPr lang="en-US" b="1" dirty="0">
                        <a:solidFill>
                          <a:schemeClr val="bg1"/>
                        </a:solidFill>
                      </a:endParaRPr>
                    </a:p>
                  </a:txBody>
                  <a:tcPr>
                    <a:solidFill>
                      <a:schemeClr val="accent1"/>
                    </a:solidFill>
                  </a:tcPr>
                </a:tc>
                <a:tc>
                  <a:txBody>
                    <a:bodyPr/>
                    <a:lstStyle/>
                    <a:p>
                      <a:pPr algn="ctr"/>
                      <a:r>
                        <a:rPr lang="en-US" dirty="0" smtClean="0"/>
                        <a:t>16b fixed</a:t>
                      </a:r>
                      <a:endParaRPr lang="en-US" dirty="0"/>
                    </a:p>
                  </a:txBody>
                  <a:tcPr/>
                </a:tc>
                <a:tc>
                  <a:txBody>
                    <a:bodyPr/>
                    <a:lstStyle/>
                    <a:p>
                      <a:pPr algn="ctr"/>
                      <a:r>
                        <a:rPr lang="en-US" dirty="0" smtClean="0"/>
                        <a:t>8-16b fixed</a:t>
                      </a:r>
                      <a:endParaRPr lang="en-US" dirty="0"/>
                    </a:p>
                  </a:txBody>
                  <a:tcPr/>
                </a:tc>
                <a:tc>
                  <a:txBody>
                    <a:bodyPr/>
                    <a:lstStyle/>
                    <a:p>
                      <a:pPr algn="ctr"/>
                      <a:r>
                        <a:rPr lang="en-US" dirty="0" smtClean="0"/>
                        <a:t>32b float</a:t>
                      </a:r>
                      <a:endParaRPr lang="en-US" dirty="0"/>
                    </a:p>
                  </a:txBody>
                  <a:tcPr/>
                </a:tc>
                <a:tc>
                  <a:txBody>
                    <a:bodyPr/>
                    <a:lstStyle/>
                    <a:p>
                      <a:pPr algn="ctr"/>
                      <a:r>
                        <a:rPr lang="en-US" dirty="0" smtClean="0"/>
                        <a:t>16b fixed</a:t>
                      </a:r>
                      <a:endParaRPr lang="en-US" dirty="0"/>
                    </a:p>
                  </a:txBody>
                  <a:tcPr/>
                </a:tc>
              </a:tr>
              <a:tr h="370840">
                <a:tc>
                  <a:txBody>
                    <a:bodyPr/>
                    <a:lstStyle/>
                    <a:p>
                      <a:pPr algn="r"/>
                      <a:r>
                        <a:rPr lang="en-US" b="1" dirty="0" smtClean="0">
                          <a:solidFill>
                            <a:schemeClr val="bg1"/>
                          </a:solidFill>
                        </a:rPr>
                        <a:t>DSP</a:t>
                      </a:r>
                      <a:endParaRPr lang="en-US" b="1" dirty="0">
                        <a:solidFill>
                          <a:schemeClr val="bg1"/>
                        </a:solidFill>
                      </a:endParaRPr>
                    </a:p>
                  </a:txBody>
                  <a:tcPr>
                    <a:solidFill>
                      <a:schemeClr val="accent1"/>
                    </a:solidFill>
                  </a:tcPr>
                </a:tc>
                <a:tc>
                  <a:txBody>
                    <a:bodyPr/>
                    <a:lstStyle/>
                    <a:p>
                      <a:pPr algn="ctr"/>
                      <a:r>
                        <a:rPr lang="en-US" dirty="0" smtClean="0"/>
                        <a:t>2144 (60%)</a:t>
                      </a:r>
                      <a:endParaRPr lang="en-US" dirty="0"/>
                    </a:p>
                  </a:txBody>
                  <a:tcPr/>
                </a:tc>
                <a:tc>
                  <a:txBody>
                    <a:bodyPr/>
                    <a:lstStyle/>
                    <a:p>
                      <a:pPr algn="ctr"/>
                      <a:r>
                        <a:rPr lang="en-US" dirty="0" smtClean="0"/>
                        <a:t>256 (100%)</a:t>
                      </a:r>
                      <a:endParaRPr lang="en-US" dirty="0"/>
                    </a:p>
                  </a:txBody>
                  <a:tcPr/>
                </a:tc>
                <a:tc>
                  <a:txBody>
                    <a:bodyPr/>
                    <a:lstStyle/>
                    <a:p>
                      <a:pPr algn="ctr"/>
                      <a:r>
                        <a:rPr lang="en-US" dirty="0" smtClean="0"/>
                        <a:t>224 (88%)</a:t>
                      </a:r>
                      <a:endParaRPr lang="en-US" dirty="0"/>
                    </a:p>
                  </a:txBody>
                  <a:tcPr/>
                </a:tc>
                <a:tc>
                  <a:txBody>
                    <a:bodyPr/>
                    <a:lstStyle/>
                    <a:p>
                      <a:pPr algn="ctr"/>
                      <a:r>
                        <a:rPr lang="en-US" dirty="0" smtClean="0"/>
                        <a:t>256 (100%)</a:t>
                      </a:r>
                      <a:endParaRPr lang="en-US" dirty="0"/>
                    </a:p>
                  </a:txBody>
                  <a:tcPr/>
                </a:tc>
              </a:tr>
              <a:tr h="370840">
                <a:tc>
                  <a:txBody>
                    <a:bodyPr/>
                    <a:lstStyle/>
                    <a:p>
                      <a:pPr algn="r"/>
                      <a:r>
                        <a:rPr lang="en-US" b="1" dirty="0" smtClean="0">
                          <a:solidFill>
                            <a:schemeClr val="bg1"/>
                          </a:solidFill>
                        </a:rPr>
                        <a:t>On-chip</a:t>
                      </a:r>
                      <a:r>
                        <a:rPr lang="en-US" b="1" baseline="0" dirty="0" smtClean="0">
                          <a:solidFill>
                            <a:schemeClr val="bg1"/>
                          </a:solidFill>
                        </a:rPr>
                        <a:t> RAM</a:t>
                      </a:r>
                      <a:endParaRPr lang="en-US" b="1" dirty="0">
                        <a:solidFill>
                          <a:schemeClr val="bg1"/>
                        </a:solidFill>
                      </a:endParaRPr>
                    </a:p>
                  </a:txBody>
                  <a:tcPr>
                    <a:solidFill>
                      <a:schemeClr val="accent1"/>
                    </a:solidFill>
                  </a:tcPr>
                </a:tc>
                <a:tc>
                  <a:txBody>
                    <a:bodyPr/>
                    <a:lstStyle/>
                    <a:p>
                      <a:pPr algn="ctr"/>
                      <a:r>
                        <a:rPr lang="en-US" dirty="0" smtClean="0"/>
                        <a:t>956 (65%)</a:t>
                      </a:r>
                      <a:endParaRPr lang="en-US" dirty="0"/>
                    </a:p>
                  </a:txBody>
                  <a:tcPr/>
                </a:tc>
                <a:tc>
                  <a:txBody>
                    <a:bodyPr/>
                    <a:lstStyle/>
                    <a:p>
                      <a:pPr algn="ctr"/>
                      <a:r>
                        <a:rPr lang="en-US" dirty="0" smtClean="0"/>
                        <a:t>1152 (61%)</a:t>
                      </a:r>
                      <a:endParaRPr lang="en-US" dirty="0"/>
                    </a:p>
                  </a:txBody>
                  <a:tcPr/>
                </a:tc>
                <a:tc>
                  <a:txBody>
                    <a:bodyPr/>
                    <a:lstStyle/>
                    <a:p>
                      <a:pPr algn="ctr"/>
                      <a:r>
                        <a:rPr lang="en-US" dirty="0" smtClean="0"/>
                        <a:t>1208</a:t>
                      </a:r>
                      <a:r>
                        <a:rPr lang="en-US" baseline="0" dirty="0" smtClean="0"/>
                        <a:t> (64%)</a:t>
                      </a:r>
                      <a:endParaRPr lang="en-US" dirty="0"/>
                    </a:p>
                  </a:txBody>
                  <a:tcPr/>
                </a:tc>
                <a:tc>
                  <a:txBody>
                    <a:bodyPr/>
                    <a:lstStyle/>
                    <a:p>
                      <a:pPr algn="ctr"/>
                      <a:r>
                        <a:rPr lang="en-US" dirty="0" smtClean="0"/>
                        <a:t>1377 (73%)</a:t>
                      </a:r>
                      <a:endParaRPr lang="en-US" dirty="0"/>
                    </a:p>
                  </a:txBody>
                  <a:tcPr/>
                </a:tc>
              </a:tr>
              <a:tr h="370840">
                <a:tc>
                  <a:txBody>
                    <a:bodyPr/>
                    <a:lstStyle/>
                    <a:p>
                      <a:pPr algn="r"/>
                      <a:r>
                        <a:rPr lang="en-US" b="1" dirty="0" smtClean="0">
                          <a:solidFill>
                            <a:schemeClr val="bg1"/>
                          </a:solidFill>
                        </a:rPr>
                        <a:t>Throughput (GOPS)</a:t>
                      </a:r>
                      <a:endParaRPr lang="en-US" b="1" dirty="0">
                        <a:solidFill>
                          <a:schemeClr val="bg1"/>
                        </a:solidFill>
                      </a:endParaRPr>
                    </a:p>
                  </a:txBody>
                  <a:tcPr>
                    <a:solidFill>
                      <a:schemeClr val="accent1"/>
                    </a:solidFill>
                  </a:tcPr>
                </a:tc>
                <a:tc>
                  <a:txBody>
                    <a:bodyPr/>
                    <a:lstStyle/>
                    <a:p>
                      <a:pPr algn="ctr"/>
                      <a:r>
                        <a:rPr lang="en-US" dirty="0" smtClean="0"/>
                        <a:t>565.9</a:t>
                      </a:r>
                      <a:endParaRPr lang="en-US" dirty="0"/>
                    </a:p>
                  </a:txBody>
                  <a:tcPr/>
                </a:tc>
                <a:tc>
                  <a:txBody>
                    <a:bodyPr/>
                    <a:lstStyle/>
                    <a:p>
                      <a:pPr algn="ctr"/>
                      <a:r>
                        <a:rPr lang="en-US" dirty="0" smtClean="0"/>
                        <a:t>134.1</a:t>
                      </a:r>
                      <a:endParaRPr lang="en-US" dirty="0"/>
                    </a:p>
                  </a:txBody>
                  <a:tcPr/>
                </a:tc>
                <a:tc>
                  <a:txBody>
                    <a:bodyPr/>
                    <a:lstStyle/>
                    <a:p>
                      <a:pPr algn="ctr"/>
                      <a:r>
                        <a:rPr lang="en-US" dirty="0" smtClean="0"/>
                        <a:t>83.0</a:t>
                      </a:r>
                      <a:endParaRPr lang="en-US" dirty="0"/>
                    </a:p>
                  </a:txBody>
                  <a:tcPr/>
                </a:tc>
                <a:tc>
                  <a:txBody>
                    <a:bodyPr/>
                    <a:lstStyle/>
                    <a:p>
                      <a:pPr algn="ctr"/>
                      <a:r>
                        <a:rPr lang="en-US" b="1" dirty="0" smtClean="0"/>
                        <a:t>780.6</a:t>
                      </a:r>
                      <a:endParaRPr lang="en-US" b="1" dirty="0"/>
                    </a:p>
                  </a:txBody>
                  <a:tcPr/>
                </a:tc>
              </a:tr>
            </a:tbl>
          </a:graphicData>
        </a:graphic>
      </p:graphicFrame>
      <p:sp>
        <p:nvSpPr>
          <p:cNvPr id="6" name="TextBox 5"/>
          <p:cNvSpPr txBox="1"/>
          <p:nvPr/>
        </p:nvSpPr>
        <p:spPr>
          <a:xfrm>
            <a:off x="3414889" y="1429693"/>
            <a:ext cx="2314222" cy="430887"/>
          </a:xfrm>
          <a:prstGeom prst="rect">
            <a:avLst/>
          </a:prstGeom>
          <a:noFill/>
        </p:spPr>
        <p:txBody>
          <a:bodyPr wrap="square" rtlCol="0">
            <a:spAutoFit/>
          </a:bodyPr>
          <a:lstStyle/>
          <a:p>
            <a:r>
              <a:rPr lang="en-US" sz="2200" b="1" dirty="0" err="1" smtClean="0"/>
              <a:t>AlexNet</a:t>
            </a:r>
            <a:r>
              <a:rPr lang="en-US" sz="2200" b="1" dirty="0" smtClean="0"/>
              <a:t> Results</a:t>
            </a:r>
            <a:endParaRPr lang="en-US" sz="2200" b="1" dirty="0"/>
          </a:p>
        </p:txBody>
      </p:sp>
      <p:sp>
        <p:nvSpPr>
          <p:cNvPr id="7" name="Oval 6"/>
          <p:cNvSpPr/>
          <p:nvPr/>
        </p:nvSpPr>
        <p:spPr>
          <a:xfrm>
            <a:off x="4384437" y="4302369"/>
            <a:ext cx="914400" cy="423331"/>
          </a:xfrm>
          <a:prstGeom prst="ellipse">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94281" y="4303018"/>
            <a:ext cx="914400" cy="423331"/>
          </a:xfrm>
          <a:prstGeom prst="ellipse">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935415" y="4725700"/>
            <a:ext cx="550985" cy="4793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3"/>
          </p:cNvCxnSpPr>
          <p:nvPr/>
        </p:nvCxnSpPr>
        <p:spPr>
          <a:xfrm flipH="1">
            <a:off x="6138955" y="4664354"/>
            <a:ext cx="989237" cy="6302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49693" y="5205046"/>
            <a:ext cx="1578499" cy="461665"/>
          </a:xfrm>
          <a:prstGeom prst="rect">
            <a:avLst/>
          </a:prstGeom>
          <a:noFill/>
        </p:spPr>
        <p:txBody>
          <a:bodyPr wrap="square" rtlCol="0">
            <a:spAutoFit/>
          </a:bodyPr>
          <a:lstStyle/>
          <a:p>
            <a:r>
              <a:rPr lang="en-US" sz="2400" b="1" dirty="0" smtClean="0">
                <a:solidFill>
                  <a:srgbClr val="FF0000"/>
                </a:solidFill>
              </a:rPr>
              <a:t>5.8x</a:t>
            </a:r>
            <a:endParaRPr lang="en-US" sz="2400" b="1" dirty="0">
              <a:solidFill>
                <a:srgbClr val="FF0000"/>
              </a:solidFill>
            </a:endParaRPr>
          </a:p>
        </p:txBody>
      </p:sp>
    </p:spTree>
    <p:extLst>
      <p:ext uri="{BB962C8B-B14F-4D97-AF65-F5344CB8AC3E}">
        <p14:creationId xmlns:p14="http://schemas.microsoft.com/office/powerpoint/2010/main" val="2051603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State-of-the-Art</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2345846"/>
              </p:ext>
            </p:extLst>
          </p:nvPr>
        </p:nvGraphicFramePr>
        <p:xfrm>
          <a:off x="164122" y="1499380"/>
          <a:ext cx="8721971" cy="2865120"/>
        </p:xfrm>
        <a:graphic>
          <a:graphicData uri="http://schemas.openxmlformats.org/drawingml/2006/table">
            <a:tbl>
              <a:tblPr firstRow="1" bandRow="1">
                <a:tableStyleId>{5C22544A-7EE6-4342-B048-85BDC9FD1C3A}</a:tableStyleId>
              </a:tblPr>
              <a:tblGrid>
                <a:gridCol w="2240258"/>
                <a:gridCol w="1305713"/>
                <a:gridCol w="1359236"/>
                <a:gridCol w="1277638"/>
                <a:gridCol w="1277638"/>
                <a:gridCol w="1261488"/>
              </a:tblGrid>
              <a:tr h="370840">
                <a:tc>
                  <a:txBody>
                    <a:bodyPr/>
                    <a:lstStyle/>
                    <a:p>
                      <a:endParaRPr lang="en-US" dirty="0"/>
                    </a:p>
                  </a:txBody>
                  <a:tcPr>
                    <a:noFill/>
                  </a:tcPr>
                </a:tc>
                <a:tc>
                  <a:txBody>
                    <a:bodyPr/>
                    <a:lstStyle/>
                    <a:p>
                      <a:pPr algn="ctr"/>
                      <a:r>
                        <a:rPr lang="en-US" dirty="0" smtClean="0"/>
                        <a:t>FPGA</a:t>
                      </a:r>
                      <a:r>
                        <a:rPr lang="en-US" baseline="0" dirty="0" smtClean="0"/>
                        <a:t> 16</a:t>
                      </a:r>
                      <a:endParaRPr lang="en-US" dirty="0"/>
                    </a:p>
                  </a:txBody>
                  <a:tcPr/>
                </a:tc>
                <a:tc>
                  <a:txBody>
                    <a:bodyPr/>
                    <a:lstStyle/>
                    <a:p>
                      <a:pPr algn="ctr"/>
                      <a:r>
                        <a:rPr lang="en-US" dirty="0" smtClean="0"/>
                        <a:t>FPGA</a:t>
                      </a:r>
                      <a:r>
                        <a:rPr lang="en-US" baseline="0" dirty="0" smtClean="0"/>
                        <a:t> 17</a:t>
                      </a:r>
                      <a:endParaRPr lang="en-US" dirty="0"/>
                    </a:p>
                  </a:txBody>
                  <a:tcPr/>
                </a:tc>
                <a:tc>
                  <a:txBody>
                    <a:bodyPr/>
                    <a:lstStyle/>
                    <a:p>
                      <a:pPr algn="ctr"/>
                      <a:r>
                        <a:rPr lang="en-US" dirty="0" smtClean="0"/>
                        <a:t>FPGA</a:t>
                      </a:r>
                      <a:r>
                        <a:rPr lang="en-US" baseline="0" dirty="0" smtClean="0"/>
                        <a:t> 17</a:t>
                      </a:r>
                      <a:endParaRPr lang="en-US" dirty="0"/>
                    </a:p>
                  </a:txBody>
                  <a:tcPr/>
                </a:tc>
                <a:tc>
                  <a:txBody>
                    <a:bodyPr/>
                    <a:lstStyle/>
                    <a:p>
                      <a:pPr algn="ctr"/>
                      <a:r>
                        <a:rPr lang="en-US" dirty="0" smtClean="0"/>
                        <a:t>FPGA</a:t>
                      </a:r>
                      <a:r>
                        <a:rPr lang="en-US" baseline="0" dirty="0" smtClean="0"/>
                        <a:t> 17</a:t>
                      </a:r>
                      <a:endParaRPr lang="en-US" dirty="0"/>
                    </a:p>
                  </a:txBody>
                  <a:tcPr/>
                </a:tc>
                <a:tc>
                  <a:txBody>
                    <a:bodyPr/>
                    <a:lstStyle/>
                    <a:p>
                      <a:pPr algn="ctr"/>
                      <a:r>
                        <a:rPr lang="en-US" dirty="0" smtClean="0"/>
                        <a:t>Our work</a:t>
                      </a:r>
                      <a:endParaRPr lang="en-US" dirty="0"/>
                    </a:p>
                  </a:txBody>
                  <a:tcPr/>
                </a:tc>
              </a:tr>
              <a:tr h="370840">
                <a:tc>
                  <a:txBody>
                    <a:bodyPr/>
                    <a:lstStyle/>
                    <a:p>
                      <a:pPr algn="r"/>
                      <a:r>
                        <a:rPr lang="en-US" b="1" dirty="0" smtClean="0">
                          <a:solidFill>
                            <a:schemeClr val="bg1"/>
                          </a:solidFill>
                        </a:rPr>
                        <a:t>FPGA</a:t>
                      </a:r>
                      <a:endParaRPr lang="en-US" b="1" dirty="0">
                        <a:solidFill>
                          <a:schemeClr val="bg1"/>
                        </a:solidFill>
                      </a:endParaRPr>
                    </a:p>
                  </a:txBody>
                  <a:tcPr>
                    <a:solidFill>
                      <a:schemeClr val="accent1"/>
                    </a:solidFill>
                  </a:tcPr>
                </a:tc>
                <a:tc>
                  <a:txBody>
                    <a:bodyPr/>
                    <a:lstStyle/>
                    <a:p>
                      <a:pPr algn="ctr"/>
                      <a:r>
                        <a:rPr lang="en-US" dirty="0" err="1" smtClean="0"/>
                        <a:t>Zynq</a:t>
                      </a:r>
                      <a:endParaRPr lang="en-US" dirty="0" smtClean="0"/>
                    </a:p>
                    <a:p>
                      <a:pPr algn="ctr"/>
                      <a:r>
                        <a:rPr lang="en-US" dirty="0" smtClean="0"/>
                        <a:t>XC7Z045</a:t>
                      </a:r>
                      <a:endParaRPr lang="en-US" dirty="0"/>
                    </a:p>
                  </a:txBody>
                  <a:tcPr/>
                </a:tc>
                <a:tc>
                  <a:txBody>
                    <a:bodyPr/>
                    <a:lstStyle/>
                    <a:p>
                      <a:pPr algn="ctr"/>
                      <a:r>
                        <a:rPr lang="en-US" dirty="0" smtClean="0"/>
                        <a:t>Arria-10</a:t>
                      </a:r>
                    </a:p>
                    <a:p>
                      <a:pPr algn="ctr"/>
                      <a:r>
                        <a:rPr lang="en-US" dirty="0" smtClean="0"/>
                        <a:t>GX1150</a:t>
                      </a:r>
                      <a:endParaRPr lang="en-US" dirty="0"/>
                    </a:p>
                  </a:txBody>
                  <a:tcPr/>
                </a:tc>
                <a:tc>
                  <a:txBody>
                    <a:bodyPr/>
                    <a:lstStyle/>
                    <a:p>
                      <a:pPr algn="ctr"/>
                      <a:r>
                        <a:rPr lang="en-US" dirty="0" smtClean="0"/>
                        <a:t>Arria-10</a:t>
                      </a:r>
                    </a:p>
                    <a:p>
                      <a:pPr algn="ctr"/>
                      <a:r>
                        <a:rPr lang="en-US" dirty="0" smtClean="0"/>
                        <a:t>GX1150</a:t>
                      </a:r>
                      <a:endParaRPr lang="en-US" dirty="0"/>
                    </a:p>
                  </a:txBody>
                  <a:tcPr/>
                </a:tc>
                <a:tc>
                  <a:txBody>
                    <a:bodyPr/>
                    <a:lstStyle/>
                    <a:p>
                      <a:pPr algn="ctr"/>
                      <a:r>
                        <a:rPr lang="en-US" dirty="0" err="1" smtClean="0"/>
                        <a:t>Stratix</a:t>
                      </a:r>
                      <a:r>
                        <a:rPr lang="en-US" dirty="0" smtClean="0"/>
                        <a:t>-V</a:t>
                      </a:r>
                    </a:p>
                    <a:p>
                      <a:pPr algn="ctr"/>
                      <a:r>
                        <a:rPr lang="en-US" dirty="0" smtClean="0"/>
                        <a:t>GXA7</a:t>
                      </a:r>
                      <a:endParaRPr lang="en-US" dirty="0"/>
                    </a:p>
                  </a:txBody>
                  <a:tcPr/>
                </a:tc>
                <a:tc>
                  <a:txBody>
                    <a:bodyPr/>
                    <a:lstStyle/>
                    <a:p>
                      <a:pPr algn="ctr"/>
                      <a:r>
                        <a:rPr lang="en-US" dirty="0" err="1" smtClean="0"/>
                        <a:t>Stratix</a:t>
                      </a:r>
                      <a:r>
                        <a:rPr lang="en-US" dirty="0" smtClean="0"/>
                        <a:t>-V</a:t>
                      </a:r>
                    </a:p>
                    <a:p>
                      <a:pPr algn="ctr"/>
                      <a:r>
                        <a:rPr lang="en-US" dirty="0" smtClean="0"/>
                        <a:t>GXA7</a:t>
                      </a:r>
                      <a:endParaRPr lang="en-US" dirty="0"/>
                    </a:p>
                  </a:txBody>
                  <a:tcPr/>
                </a:tc>
              </a:tr>
              <a:tr h="370840">
                <a:tc>
                  <a:txBody>
                    <a:bodyPr/>
                    <a:lstStyle/>
                    <a:p>
                      <a:pPr algn="r"/>
                      <a:r>
                        <a:rPr lang="en-US" b="1" dirty="0" smtClean="0">
                          <a:solidFill>
                            <a:schemeClr val="bg1"/>
                          </a:solidFill>
                        </a:rPr>
                        <a:t>Frequency (MHz)</a:t>
                      </a:r>
                      <a:endParaRPr lang="en-US" b="1" dirty="0">
                        <a:solidFill>
                          <a:schemeClr val="bg1"/>
                        </a:solidFill>
                      </a:endParaRPr>
                    </a:p>
                  </a:txBody>
                  <a:tcPr>
                    <a:solidFill>
                      <a:schemeClr val="accent1"/>
                    </a:solidFill>
                  </a:tcPr>
                </a:tc>
                <a:tc>
                  <a:txBody>
                    <a:bodyPr/>
                    <a:lstStyle/>
                    <a:p>
                      <a:pPr algn="ctr"/>
                      <a:r>
                        <a:rPr lang="en-US" dirty="0" smtClean="0"/>
                        <a:t>150</a:t>
                      </a:r>
                      <a:endParaRPr lang="en-US" dirty="0"/>
                    </a:p>
                  </a:txBody>
                  <a:tcPr/>
                </a:tc>
                <a:tc>
                  <a:txBody>
                    <a:bodyPr/>
                    <a:lstStyle/>
                    <a:p>
                      <a:pPr algn="ctr"/>
                      <a:r>
                        <a:rPr lang="en-US" dirty="0" smtClean="0"/>
                        <a:t>150</a:t>
                      </a:r>
                      <a:endParaRPr lang="en-US" dirty="0"/>
                    </a:p>
                  </a:txBody>
                  <a:tcPr/>
                </a:tc>
                <a:tc>
                  <a:txBody>
                    <a:bodyPr/>
                    <a:lstStyle/>
                    <a:p>
                      <a:pPr algn="ctr"/>
                      <a:r>
                        <a:rPr lang="en-US" dirty="0" smtClean="0"/>
                        <a:t>385</a:t>
                      </a:r>
                      <a:endParaRPr lang="en-US" dirty="0"/>
                    </a:p>
                  </a:txBody>
                  <a:tcPr/>
                </a:tc>
                <a:tc>
                  <a:txBody>
                    <a:bodyPr/>
                    <a:lstStyle/>
                    <a:p>
                      <a:pPr algn="ctr"/>
                      <a:r>
                        <a:rPr lang="en-US" dirty="0" smtClean="0"/>
                        <a:t>200</a:t>
                      </a:r>
                      <a:endParaRPr lang="en-US" dirty="0"/>
                    </a:p>
                  </a:txBody>
                  <a:tcPr/>
                </a:tc>
                <a:tc>
                  <a:txBody>
                    <a:bodyPr/>
                    <a:lstStyle/>
                    <a:p>
                      <a:pPr algn="ctr"/>
                      <a:r>
                        <a:rPr lang="en-US" dirty="0" smtClean="0"/>
                        <a:t>200</a:t>
                      </a:r>
                      <a:endParaRPr lang="en-US" dirty="0"/>
                    </a:p>
                  </a:txBody>
                  <a:tcPr/>
                </a:tc>
              </a:tr>
              <a:tr h="370840">
                <a:tc>
                  <a:txBody>
                    <a:bodyPr/>
                    <a:lstStyle/>
                    <a:p>
                      <a:pPr algn="r"/>
                      <a:r>
                        <a:rPr lang="en-US" b="1" dirty="0" smtClean="0">
                          <a:solidFill>
                            <a:schemeClr val="bg1"/>
                          </a:solidFill>
                        </a:rPr>
                        <a:t>Precision</a:t>
                      </a:r>
                      <a:endParaRPr lang="en-US" b="1" dirty="0">
                        <a:solidFill>
                          <a:schemeClr val="bg1"/>
                        </a:solidFill>
                      </a:endParaRPr>
                    </a:p>
                  </a:txBody>
                  <a:tcPr>
                    <a:solidFill>
                      <a:schemeClr val="accent1"/>
                    </a:solidFill>
                  </a:tcPr>
                </a:tc>
                <a:tc>
                  <a:txBody>
                    <a:bodyPr/>
                    <a:lstStyle/>
                    <a:p>
                      <a:pPr algn="ctr"/>
                      <a:r>
                        <a:rPr lang="en-US" dirty="0" smtClean="0"/>
                        <a:t>16b fixed</a:t>
                      </a:r>
                      <a:endParaRPr lang="en-US" dirty="0"/>
                    </a:p>
                  </a:txBody>
                  <a:tcPr/>
                </a:tc>
                <a:tc>
                  <a:txBody>
                    <a:bodyPr/>
                    <a:lstStyle/>
                    <a:p>
                      <a:pPr algn="ctr"/>
                      <a:r>
                        <a:rPr lang="en-US" dirty="0" smtClean="0"/>
                        <a:t>8-16b fixed</a:t>
                      </a:r>
                      <a:endParaRPr lang="en-US" dirty="0"/>
                    </a:p>
                  </a:txBody>
                  <a:tcPr/>
                </a:tc>
                <a:tc>
                  <a:txBody>
                    <a:bodyPr/>
                    <a:lstStyle/>
                    <a:p>
                      <a:pPr algn="ctr"/>
                      <a:r>
                        <a:rPr lang="en-US" dirty="0" smtClean="0"/>
                        <a:t>8-16b fixed</a:t>
                      </a:r>
                      <a:endParaRPr lang="en-US" dirty="0"/>
                    </a:p>
                  </a:txBody>
                  <a:tcPr/>
                </a:tc>
                <a:tc>
                  <a:txBody>
                    <a:bodyPr/>
                    <a:lstStyle/>
                    <a:p>
                      <a:pPr algn="ctr"/>
                      <a:r>
                        <a:rPr lang="en-US" dirty="0" smtClean="0"/>
                        <a:t>32b float</a:t>
                      </a:r>
                      <a:endParaRPr lang="en-US" dirty="0"/>
                    </a:p>
                  </a:txBody>
                  <a:tcPr/>
                </a:tc>
                <a:tc>
                  <a:txBody>
                    <a:bodyPr/>
                    <a:lstStyle/>
                    <a:p>
                      <a:pPr algn="ctr"/>
                      <a:r>
                        <a:rPr lang="en-US" dirty="0" smtClean="0"/>
                        <a:t>16b fixed</a:t>
                      </a:r>
                      <a:endParaRPr lang="en-US" dirty="0"/>
                    </a:p>
                  </a:txBody>
                  <a:tcPr/>
                </a:tc>
              </a:tr>
              <a:tr h="370840">
                <a:tc>
                  <a:txBody>
                    <a:bodyPr/>
                    <a:lstStyle/>
                    <a:p>
                      <a:pPr algn="r"/>
                      <a:r>
                        <a:rPr lang="en-US" b="1" dirty="0" smtClean="0">
                          <a:solidFill>
                            <a:schemeClr val="bg1"/>
                          </a:solidFill>
                        </a:rPr>
                        <a:t>DSP</a:t>
                      </a:r>
                      <a:endParaRPr lang="en-US" b="1" dirty="0">
                        <a:solidFill>
                          <a:schemeClr val="bg1"/>
                        </a:solidFill>
                      </a:endParaRPr>
                    </a:p>
                  </a:txBody>
                  <a:tcPr>
                    <a:solidFill>
                      <a:schemeClr val="accent1"/>
                    </a:solidFill>
                  </a:tcPr>
                </a:tc>
                <a:tc>
                  <a:txBody>
                    <a:bodyPr/>
                    <a:lstStyle/>
                    <a:p>
                      <a:pPr algn="ctr"/>
                      <a:r>
                        <a:rPr lang="en-US" dirty="0" smtClean="0"/>
                        <a:t>780 (89%)</a:t>
                      </a:r>
                      <a:endParaRPr lang="en-US" dirty="0"/>
                    </a:p>
                  </a:txBody>
                  <a:tcPr/>
                </a:tc>
                <a:tc>
                  <a:txBody>
                    <a:bodyPr/>
                    <a:lstStyle/>
                    <a:p>
                      <a:pPr algn="ctr"/>
                      <a:r>
                        <a:rPr lang="en-US" dirty="0" smtClean="0"/>
                        <a:t>1518 (100%)</a:t>
                      </a:r>
                      <a:endParaRPr lang="en-US" dirty="0"/>
                    </a:p>
                  </a:txBody>
                  <a:tcPr/>
                </a:tc>
                <a:tc>
                  <a:txBody>
                    <a:bodyPr/>
                    <a:lstStyle/>
                    <a:p>
                      <a:pPr algn="ctr"/>
                      <a:r>
                        <a:rPr lang="en-US" dirty="0" smtClean="0"/>
                        <a:t>1378 (91%)</a:t>
                      </a:r>
                      <a:endParaRPr lang="en-US" dirty="0"/>
                    </a:p>
                  </a:txBody>
                  <a:tcPr/>
                </a:tc>
                <a:tc>
                  <a:txBody>
                    <a:bodyPr/>
                    <a:lstStyle/>
                    <a:p>
                      <a:pPr algn="ctr"/>
                      <a:r>
                        <a:rPr lang="en-US" dirty="0" smtClean="0"/>
                        <a:t>224 (88%)</a:t>
                      </a:r>
                      <a:endParaRPr lang="en-US" dirty="0"/>
                    </a:p>
                  </a:txBody>
                  <a:tcPr/>
                </a:tc>
                <a:tc>
                  <a:txBody>
                    <a:bodyPr/>
                    <a:lstStyle/>
                    <a:p>
                      <a:pPr algn="ctr"/>
                      <a:r>
                        <a:rPr lang="en-US" dirty="0" smtClean="0"/>
                        <a:t>256 (100%)</a:t>
                      </a:r>
                      <a:endParaRPr lang="en-US" dirty="0"/>
                    </a:p>
                  </a:txBody>
                  <a:tcPr/>
                </a:tc>
              </a:tr>
              <a:tr h="370840">
                <a:tc>
                  <a:txBody>
                    <a:bodyPr/>
                    <a:lstStyle/>
                    <a:p>
                      <a:pPr algn="r"/>
                      <a:r>
                        <a:rPr lang="en-US" b="1" dirty="0" smtClean="0">
                          <a:solidFill>
                            <a:schemeClr val="bg1"/>
                          </a:solidFill>
                        </a:rPr>
                        <a:t>On-chip</a:t>
                      </a:r>
                      <a:r>
                        <a:rPr lang="en-US" b="1" baseline="0" dirty="0" smtClean="0">
                          <a:solidFill>
                            <a:schemeClr val="bg1"/>
                          </a:solidFill>
                        </a:rPr>
                        <a:t> RAM</a:t>
                      </a:r>
                      <a:endParaRPr lang="en-US" b="1" dirty="0">
                        <a:solidFill>
                          <a:schemeClr val="bg1"/>
                        </a:solidFill>
                      </a:endParaRPr>
                    </a:p>
                  </a:txBody>
                  <a:tcPr>
                    <a:solidFill>
                      <a:schemeClr val="accent1"/>
                    </a:solidFill>
                  </a:tcPr>
                </a:tc>
                <a:tc>
                  <a:txBody>
                    <a:bodyPr/>
                    <a:lstStyle/>
                    <a:p>
                      <a:pPr algn="ctr"/>
                      <a:r>
                        <a:rPr lang="en-US" dirty="0" smtClean="0"/>
                        <a:t>486 (87%)</a:t>
                      </a:r>
                      <a:endParaRPr lang="en-US" dirty="0"/>
                    </a:p>
                  </a:txBody>
                  <a:tcPr/>
                </a:tc>
                <a:tc>
                  <a:txBody>
                    <a:bodyPr/>
                    <a:lstStyle/>
                    <a:p>
                      <a:pPr algn="ctr"/>
                      <a:r>
                        <a:rPr lang="en-US" dirty="0" smtClean="0"/>
                        <a:t>1900 (70%)</a:t>
                      </a:r>
                      <a:endParaRPr lang="en-US" dirty="0"/>
                    </a:p>
                  </a:txBody>
                  <a:tcPr/>
                </a:tc>
                <a:tc>
                  <a:txBody>
                    <a:bodyPr/>
                    <a:lstStyle/>
                    <a:p>
                      <a:pPr algn="ctr"/>
                      <a:r>
                        <a:rPr lang="en-US" dirty="0" smtClean="0"/>
                        <a:t>1450</a:t>
                      </a:r>
                      <a:r>
                        <a:rPr lang="en-US" baseline="0" dirty="0" smtClean="0"/>
                        <a:t> (53%)</a:t>
                      </a:r>
                      <a:endParaRPr lang="en-US" dirty="0"/>
                    </a:p>
                  </a:txBody>
                  <a:tcPr/>
                </a:tc>
                <a:tc>
                  <a:txBody>
                    <a:bodyPr/>
                    <a:lstStyle/>
                    <a:p>
                      <a:pPr algn="ctr"/>
                      <a:r>
                        <a:rPr lang="en-US" dirty="0" smtClean="0"/>
                        <a:t>1208 (64%)</a:t>
                      </a:r>
                      <a:endParaRPr lang="en-US" dirty="0"/>
                    </a:p>
                  </a:txBody>
                  <a:tcPr/>
                </a:tc>
                <a:tc>
                  <a:txBody>
                    <a:bodyPr/>
                    <a:lstStyle/>
                    <a:p>
                      <a:pPr algn="ctr"/>
                      <a:r>
                        <a:rPr lang="en-US" dirty="0" smtClean="0"/>
                        <a:t>1377 (73%)</a:t>
                      </a:r>
                      <a:endParaRPr lang="en-US" dirty="0"/>
                    </a:p>
                  </a:txBody>
                  <a:tcPr/>
                </a:tc>
              </a:tr>
              <a:tr h="370840">
                <a:tc>
                  <a:txBody>
                    <a:bodyPr/>
                    <a:lstStyle/>
                    <a:p>
                      <a:pPr algn="r"/>
                      <a:r>
                        <a:rPr lang="en-US" b="1" dirty="0" smtClean="0">
                          <a:solidFill>
                            <a:schemeClr val="bg1"/>
                          </a:solidFill>
                        </a:rPr>
                        <a:t>Throughput (GOPS)</a:t>
                      </a:r>
                      <a:endParaRPr lang="en-US" b="1" dirty="0">
                        <a:solidFill>
                          <a:schemeClr val="bg1"/>
                        </a:solidFill>
                      </a:endParaRPr>
                    </a:p>
                  </a:txBody>
                  <a:tcPr>
                    <a:solidFill>
                      <a:schemeClr val="accent1"/>
                    </a:solidFill>
                  </a:tcPr>
                </a:tc>
                <a:tc>
                  <a:txBody>
                    <a:bodyPr/>
                    <a:lstStyle/>
                    <a:p>
                      <a:pPr algn="ctr"/>
                      <a:r>
                        <a:rPr lang="en-US" dirty="0" smtClean="0"/>
                        <a:t>137.0</a:t>
                      </a:r>
                      <a:endParaRPr lang="en-US" dirty="0"/>
                    </a:p>
                  </a:txBody>
                  <a:tcPr/>
                </a:tc>
                <a:tc>
                  <a:txBody>
                    <a:bodyPr/>
                    <a:lstStyle/>
                    <a:p>
                      <a:pPr algn="ctr"/>
                      <a:r>
                        <a:rPr lang="en-US" dirty="0" smtClean="0"/>
                        <a:t>645.3</a:t>
                      </a:r>
                      <a:endParaRPr lang="en-US" dirty="0"/>
                    </a:p>
                  </a:txBody>
                  <a:tcPr/>
                </a:tc>
                <a:tc>
                  <a:txBody>
                    <a:bodyPr/>
                    <a:lstStyle/>
                    <a:p>
                      <a:pPr algn="ctr"/>
                      <a:r>
                        <a:rPr lang="en-US" dirty="0" smtClean="0"/>
                        <a:t>1790</a:t>
                      </a:r>
                      <a:endParaRPr lang="en-US" dirty="0"/>
                    </a:p>
                  </a:txBody>
                  <a:tcPr/>
                </a:tc>
                <a:tc>
                  <a:txBody>
                    <a:bodyPr/>
                    <a:lstStyle/>
                    <a:p>
                      <a:pPr algn="ctr"/>
                      <a:r>
                        <a:rPr lang="en-US" dirty="0" smtClean="0"/>
                        <a:t>123.5</a:t>
                      </a:r>
                      <a:endParaRPr lang="en-US" dirty="0"/>
                    </a:p>
                  </a:txBody>
                  <a:tcPr/>
                </a:tc>
                <a:tc>
                  <a:txBody>
                    <a:bodyPr/>
                    <a:lstStyle/>
                    <a:p>
                      <a:pPr algn="ctr"/>
                      <a:r>
                        <a:rPr lang="en-US" b="1" dirty="0" smtClean="0"/>
                        <a:t>669.1</a:t>
                      </a:r>
                      <a:endParaRPr lang="en-US" b="1" dirty="0"/>
                    </a:p>
                  </a:txBody>
                  <a:tcPr/>
                </a:tc>
              </a:tr>
            </a:tbl>
          </a:graphicData>
        </a:graphic>
      </p:graphicFrame>
      <p:sp>
        <p:nvSpPr>
          <p:cNvPr id="6" name="TextBox 5"/>
          <p:cNvSpPr txBox="1"/>
          <p:nvPr/>
        </p:nvSpPr>
        <p:spPr>
          <a:xfrm>
            <a:off x="3520396" y="1078003"/>
            <a:ext cx="2314222" cy="430887"/>
          </a:xfrm>
          <a:prstGeom prst="rect">
            <a:avLst/>
          </a:prstGeom>
          <a:noFill/>
        </p:spPr>
        <p:txBody>
          <a:bodyPr wrap="square" rtlCol="0">
            <a:spAutoFit/>
          </a:bodyPr>
          <a:lstStyle/>
          <a:p>
            <a:r>
              <a:rPr lang="en-US" sz="2200" b="1" dirty="0" smtClean="0"/>
              <a:t>VGG16 Results</a:t>
            </a:r>
            <a:endParaRPr lang="en-US" sz="2200" b="1" dirty="0"/>
          </a:p>
        </p:txBody>
      </p:sp>
      <p:sp>
        <p:nvSpPr>
          <p:cNvPr id="7" name="Oval 6"/>
          <p:cNvSpPr/>
          <p:nvPr/>
        </p:nvSpPr>
        <p:spPr>
          <a:xfrm>
            <a:off x="2700199" y="3974580"/>
            <a:ext cx="914400" cy="423331"/>
          </a:xfrm>
          <a:prstGeom prst="ellipse">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22961" y="3983985"/>
            <a:ext cx="914400" cy="423331"/>
          </a:xfrm>
          <a:prstGeom prst="ellipse">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413473" y="4407316"/>
            <a:ext cx="2178434" cy="4460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307015" y="4375311"/>
            <a:ext cx="1516508" cy="5155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55200" y="4747849"/>
            <a:ext cx="1578499" cy="461665"/>
          </a:xfrm>
          <a:prstGeom prst="rect">
            <a:avLst/>
          </a:prstGeom>
          <a:noFill/>
        </p:spPr>
        <p:txBody>
          <a:bodyPr wrap="square" rtlCol="0">
            <a:spAutoFit/>
          </a:bodyPr>
          <a:lstStyle/>
          <a:p>
            <a:r>
              <a:rPr lang="en-US" sz="2400" b="1" dirty="0" smtClean="0">
                <a:solidFill>
                  <a:srgbClr val="FF0000"/>
                </a:solidFill>
              </a:rPr>
              <a:t>4.9x</a:t>
            </a:r>
            <a:endParaRPr lang="en-US" sz="2400" b="1" dirty="0">
              <a:solidFill>
                <a:srgbClr val="FF0000"/>
              </a:solidFill>
            </a:endParaRPr>
          </a:p>
        </p:txBody>
      </p:sp>
      <p:sp>
        <p:nvSpPr>
          <p:cNvPr id="14" name="TextBox 13"/>
          <p:cNvSpPr txBox="1"/>
          <p:nvPr/>
        </p:nvSpPr>
        <p:spPr>
          <a:xfrm>
            <a:off x="2700199" y="5482268"/>
            <a:ext cx="5076093" cy="400110"/>
          </a:xfrm>
          <a:prstGeom prst="rect">
            <a:avLst/>
          </a:prstGeom>
          <a:noFill/>
        </p:spPr>
        <p:txBody>
          <a:bodyPr wrap="square" rtlCol="0">
            <a:spAutoFit/>
          </a:bodyPr>
          <a:lstStyle/>
          <a:p>
            <a:r>
              <a:rPr lang="en-US" sz="2000" b="1" dirty="0" smtClean="0"/>
              <a:t>550 GOPS </a:t>
            </a:r>
            <a:r>
              <a:rPr lang="en-US" sz="2000" dirty="0" smtClean="0"/>
              <a:t>(First work to accelerate FCN)</a:t>
            </a:r>
            <a:endParaRPr lang="en-US" sz="2000" dirty="0"/>
          </a:p>
        </p:txBody>
      </p:sp>
      <p:sp>
        <p:nvSpPr>
          <p:cNvPr id="15" name="TextBox 14"/>
          <p:cNvSpPr txBox="1"/>
          <p:nvPr/>
        </p:nvSpPr>
        <p:spPr>
          <a:xfrm>
            <a:off x="3790027" y="5126110"/>
            <a:ext cx="2314222" cy="430887"/>
          </a:xfrm>
          <a:prstGeom prst="rect">
            <a:avLst/>
          </a:prstGeom>
          <a:noFill/>
        </p:spPr>
        <p:txBody>
          <a:bodyPr wrap="square" rtlCol="0">
            <a:spAutoFit/>
          </a:bodyPr>
          <a:lstStyle/>
          <a:p>
            <a:r>
              <a:rPr lang="en-US" sz="2200" b="1" smtClean="0"/>
              <a:t>FCN </a:t>
            </a:r>
            <a:r>
              <a:rPr lang="en-US" sz="2200" b="1" dirty="0" smtClean="0"/>
              <a:t>Results</a:t>
            </a:r>
            <a:endParaRPr lang="en-US" sz="2200" b="1" dirty="0"/>
          </a:p>
        </p:txBody>
      </p:sp>
    </p:spTree>
    <p:extLst>
      <p:ext uri="{BB962C8B-B14F-4D97-AF65-F5344CB8AC3E}">
        <p14:creationId xmlns:p14="http://schemas.microsoft.com/office/powerpoint/2010/main" val="1252959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27</a:t>
            </a:fld>
            <a:endParaRPr lang="en-US" dirty="0"/>
          </a:p>
        </p:txBody>
      </p:sp>
      <p:sp>
        <p:nvSpPr>
          <p:cNvPr id="4" name="Text Placeholder 3"/>
          <p:cNvSpPr>
            <a:spLocks noGrp="1"/>
          </p:cNvSpPr>
          <p:nvPr>
            <p:ph type="body" sz="quarter" idx="13"/>
          </p:nvPr>
        </p:nvSpPr>
        <p:spPr>
          <a:xfrm>
            <a:off x="457200" y="1180962"/>
            <a:ext cx="8229600" cy="4612676"/>
          </a:xfrm>
        </p:spPr>
        <p:txBody>
          <a:bodyPr>
            <a:noAutofit/>
          </a:bodyPr>
          <a:lstStyle/>
          <a:p>
            <a:pPr>
              <a:lnSpc>
                <a:spcPct val="150000"/>
              </a:lnSpc>
            </a:pPr>
            <a:r>
              <a:rPr lang="en-US" dirty="0" smtClean="0"/>
              <a:t>Algorithmic optimizations</a:t>
            </a:r>
          </a:p>
          <a:p>
            <a:pPr lvl="1">
              <a:lnSpc>
                <a:spcPct val="150000"/>
              </a:lnSpc>
            </a:pPr>
            <a:r>
              <a:rPr lang="en-US" sz="2000" dirty="0" smtClean="0"/>
              <a:t>Concatenate-and-Pad: Computation complexity reduction</a:t>
            </a:r>
          </a:p>
          <a:p>
            <a:pPr lvl="1">
              <a:lnSpc>
                <a:spcPct val="150000"/>
              </a:lnSpc>
            </a:pPr>
            <a:r>
              <a:rPr lang="en-US" sz="2000" dirty="0" err="1" smtClean="0"/>
              <a:t>CaP</a:t>
            </a:r>
            <a:r>
              <a:rPr lang="en-US" sz="2000" dirty="0" smtClean="0"/>
              <a:t> + </a:t>
            </a:r>
            <a:r>
              <a:rPr lang="en-US" sz="2000" dirty="0" err="1" smtClean="0"/>
              <a:t>OaA</a:t>
            </a:r>
            <a:r>
              <a:rPr lang="en-US" sz="2000" dirty="0" smtClean="0"/>
              <a:t> + Tiling: Leading to a generic accelerator design</a:t>
            </a:r>
          </a:p>
          <a:p>
            <a:pPr>
              <a:lnSpc>
                <a:spcPct val="150000"/>
              </a:lnSpc>
            </a:pPr>
            <a:r>
              <a:rPr lang="en-US" dirty="0" smtClean="0"/>
              <a:t>Hardware mapping methodology</a:t>
            </a:r>
          </a:p>
          <a:p>
            <a:pPr lvl="1">
              <a:lnSpc>
                <a:spcPct val="150000"/>
              </a:lnSpc>
            </a:pPr>
            <a:r>
              <a:rPr lang="en-US" sz="2000" dirty="0" smtClean="0"/>
              <a:t>Device coefficient: Simple and precise design space exploration</a:t>
            </a:r>
          </a:p>
          <a:p>
            <a:pPr lvl="1">
              <a:lnSpc>
                <a:spcPct val="150000"/>
              </a:lnSpc>
            </a:pPr>
            <a:r>
              <a:rPr lang="en-US" sz="2000" dirty="0" smtClean="0"/>
              <a:t>Device coefficient: Optimizing of next generation DL chips</a:t>
            </a:r>
          </a:p>
          <a:p>
            <a:pPr>
              <a:lnSpc>
                <a:spcPct val="150000"/>
              </a:lnSpc>
            </a:pPr>
            <a:r>
              <a:rPr lang="en-US" dirty="0" smtClean="0"/>
              <a:t>Performance improvements in throughput</a:t>
            </a:r>
          </a:p>
          <a:p>
            <a:pPr lvl="1">
              <a:lnSpc>
                <a:spcPct val="150000"/>
              </a:lnSpc>
            </a:pPr>
            <a:r>
              <a:rPr lang="en-US" sz="2000" dirty="0" err="1" smtClean="0"/>
              <a:t>AlexNet</a:t>
            </a:r>
            <a:r>
              <a:rPr lang="en-US" sz="2000" dirty="0" smtClean="0"/>
              <a:t>: 5.8x;    VGG16: 4.9x</a:t>
            </a:r>
            <a:endParaRPr lang="en-US" sz="2000" dirty="0"/>
          </a:p>
        </p:txBody>
      </p:sp>
    </p:spTree>
    <p:extLst>
      <p:ext uri="{BB962C8B-B14F-4D97-AF65-F5344CB8AC3E}">
        <p14:creationId xmlns:p14="http://schemas.microsoft.com/office/powerpoint/2010/main" val="1267302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116016"/>
            <a:ext cx="6400800" cy="457200"/>
          </a:xfrm>
        </p:spPr>
        <p:txBody>
          <a:bodyPr>
            <a:noAutofit/>
          </a:bodyPr>
          <a:lstStyle/>
          <a:p>
            <a:r>
              <a:rPr lang="en-US" sz="4600" dirty="0" smtClean="0"/>
              <a:t>Thank You!</a:t>
            </a:r>
            <a:endParaRPr lang="en-US" sz="4600" dirty="0"/>
          </a:p>
        </p:txBody>
      </p:sp>
      <p:sp>
        <p:nvSpPr>
          <p:cNvPr id="4" name="Slide Number Placeholder 3"/>
          <p:cNvSpPr>
            <a:spLocks noGrp="1"/>
          </p:cNvSpPr>
          <p:nvPr>
            <p:ph type="sldNum" sz="quarter" idx="12"/>
          </p:nvPr>
        </p:nvSpPr>
        <p:spPr/>
        <p:txBody>
          <a:bodyPr/>
          <a:lstStyle/>
          <a:p>
            <a:fld id="{1E02A230-0E55-4A5C-A032-F1A87B69D796}" type="slidenum">
              <a:rPr lang="en-US" smtClean="0"/>
              <a:t>28</a:t>
            </a:fld>
            <a:endParaRPr lang="en-US"/>
          </a:p>
        </p:txBody>
      </p:sp>
      <p:sp>
        <p:nvSpPr>
          <p:cNvPr id="5" name="Text Placeholder 4"/>
          <p:cNvSpPr>
            <a:spLocks noGrp="1"/>
          </p:cNvSpPr>
          <p:nvPr>
            <p:ph type="body" sz="quarter" idx="13"/>
          </p:nvPr>
        </p:nvSpPr>
        <p:spPr/>
        <p:txBody>
          <a:bodyPr>
            <a:normAutofit/>
          </a:bodyPr>
          <a:lstStyle/>
          <a:p>
            <a:r>
              <a:rPr lang="en-US" sz="2200" i="0" dirty="0" err="1" smtClean="0"/>
              <a:t>fpga.usc.edu</a:t>
            </a:r>
            <a:endParaRPr lang="en-US" sz="2200" i="0" dirty="0"/>
          </a:p>
        </p:txBody>
      </p:sp>
    </p:spTree>
    <p:extLst>
      <p:ext uri="{BB962C8B-B14F-4D97-AF65-F5344CB8AC3E}">
        <p14:creationId xmlns:p14="http://schemas.microsoft.com/office/powerpoint/2010/main" val="265909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3</a:t>
            </a:fld>
            <a:endParaRPr lang="en-US" dirty="0"/>
          </a:p>
        </p:txBody>
      </p:sp>
      <p:sp>
        <p:nvSpPr>
          <p:cNvPr id="5" name="TextBox 4"/>
          <p:cNvSpPr txBox="1"/>
          <p:nvPr/>
        </p:nvSpPr>
        <p:spPr>
          <a:xfrm>
            <a:off x="702383" y="1142418"/>
            <a:ext cx="3487294" cy="461665"/>
          </a:xfrm>
          <a:prstGeom prst="rect">
            <a:avLst/>
          </a:prstGeom>
          <a:noFill/>
        </p:spPr>
        <p:txBody>
          <a:bodyPr wrap="square" rtlCol="0">
            <a:spAutoFit/>
          </a:bodyPr>
          <a:lstStyle/>
          <a:p>
            <a:r>
              <a:rPr lang="en-US" sz="2400" smtClean="0"/>
              <a:t>Latency </a:t>
            </a:r>
            <a:r>
              <a:rPr lang="en-US" sz="2400" dirty="0" smtClean="0"/>
              <a:t>driven workloads</a:t>
            </a:r>
            <a:endParaRPr lang="en-US" sz="2400" dirty="0"/>
          </a:p>
        </p:txBody>
      </p:sp>
      <p:sp>
        <p:nvSpPr>
          <p:cNvPr id="6" name="TextBox 5"/>
          <p:cNvSpPr txBox="1"/>
          <p:nvPr/>
        </p:nvSpPr>
        <p:spPr>
          <a:xfrm>
            <a:off x="4981193" y="1142418"/>
            <a:ext cx="3883838" cy="461665"/>
          </a:xfrm>
          <a:prstGeom prst="rect">
            <a:avLst/>
          </a:prstGeom>
          <a:noFill/>
        </p:spPr>
        <p:txBody>
          <a:bodyPr wrap="square" rtlCol="0">
            <a:spAutoFit/>
          </a:bodyPr>
          <a:lstStyle/>
          <a:p>
            <a:r>
              <a:rPr lang="en-US" sz="2400" smtClean="0"/>
              <a:t>Throughput </a:t>
            </a:r>
            <a:r>
              <a:rPr lang="en-US" sz="2400" dirty="0" smtClean="0"/>
              <a:t>driven workloads</a:t>
            </a:r>
            <a:endParaRPr lang="en-US" sz="2400" dirty="0"/>
          </a:p>
        </p:txBody>
      </p:sp>
      <p:cxnSp>
        <p:nvCxnSpPr>
          <p:cNvPr id="8" name="Straight Connector 7"/>
          <p:cNvCxnSpPr/>
          <p:nvPr/>
        </p:nvCxnSpPr>
        <p:spPr>
          <a:xfrm>
            <a:off x="4505706" y="1069266"/>
            <a:ext cx="0" cy="470974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p:cNvPicPr>
          <p:nvPr/>
        </p:nvPicPr>
        <p:blipFill>
          <a:blip r:embed="rId3">
            <a:extLst>
              <a:ext uri="{28A0092B-C50C-407E-A947-70E740481C1C}">
                <a14:useLocalDpi xmlns:a14="http://schemas.microsoft.com/office/drawing/2010/main" val="0"/>
              </a:ext>
            </a:extLst>
          </a:blip>
          <a:stretch>
            <a:fillRect/>
          </a:stretch>
        </p:blipFill>
        <p:spPr>
          <a:xfrm>
            <a:off x="5085207" y="3772947"/>
            <a:ext cx="3657600" cy="1828853"/>
          </a:xfrm>
          <a:prstGeom prst="rect">
            <a:avLst/>
          </a:prstGeom>
        </p:spPr>
      </p:pic>
      <p:grpSp>
        <p:nvGrpSpPr>
          <p:cNvPr id="20" name="Group 19"/>
          <p:cNvGrpSpPr/>
          <p:nvPr/>
        </p:nvGrpSpPr>
        <p:grpSpPr>
          <a:xfrm>
            <a:off x="933196" y="1751725"/>
            <a:ext cx="2967079" cy="1828800"/>
            <a:chOff x="933196" y="1751725"/>
            <a:chExt cx="2967079" cy="182880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196" y="1751725"/>
              <a:ext cx="2967079" cy="1828800"/>
            </a:xfrm>
            <a:prstGeom prst="rect">
              <a:avLst/>
            </a:prstGeom>
          </p:spPr>
        </p:pic>
        <p:sp>
          <p:nvSpPr>
            <p:cNvPr id="13" name="TextBox 12"/>
            <p:cNvSpPr txBox="1"/>
            <p:nvPr/>
          </p:nvSpPr>
          <p:spPr>
            <a:xfrm>
              <a:off x="1337743" y="3211193"/>
              <a:ext cx="2157984" cy="369332"/>
            </a:xfrm>
            <a:prstGeom prst="rect">
              <a:avLst/>
            </a:prstGeom>
            <a:solidFill>
              <a:schemeClr val="bg1"/>
            </a:solidFill>
          </p:spPr>
          <p:txBody>
            <a:bodyPr wrap="square" rtlCol="0">
              <a:spAutoFit/>
            </a:bodyPr>
            <a:lstStyle/>
            <a:p>
              <a:r>
                <a:rPr lang="en-US" smtClean="0"/>
                <a:t>Autonomous driving</a:t>
              </a:r>
              <a:endParaRPr lang="en-US"/>
            </a:p>
          </p:txBody>
        </p:sp>
      </p:grpSp>
      <p:grpSp>
        <p:nvGrpSpPr>
          <p:cNvPr id="19" name="Group 18"/>
          <p:cNvGrpSpPr/>
          <p:nvPr/>
        </p:nvGrpSpPr>
        <p:grpSpPr>
          <a:xfrm>
            <a:off x="292608" y="3772947"/>
            <a:ext cx="3633598" cy="1795654"/>
            <a:chOff x="292608" y="3772947"/>
            <a:chExt cx="3633598" cy="1795654"/>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8" y="3772947"/>
              <a:ext cx="3591307" cy="1795654"/>
            </a:xfrm>
            <a:prstGeom prst="rect">
              <a:avLst/>
            </a:prstGeom>
          </p:spPr>
        </p:pic>
        <p:sp>
          <p:nvSpPr>
            <p:cNvPr id="14" name="TextBox 13"/>
            <p:cNvSpPr txBox="1"/>
            <p:nvPr/>
          </p:nvSpPr>
          <p:spPr>
            <a:xfrm>
              <a:off x="878092" y="5199269"/>
              <a:ext cx="3048114" cy="369332"/>
            </a:xfrm>
            <a:prstGeom prst="rect">
              <a:avLst/>
            </a:prstGeom>
            <a:solidFill>
              <a:schemeClr val="bg1"/>
            </a:solidFill>
          </p:spPr>
          <p:txBody>
            <a:bodyPr wrap="square" rtlCol="0">
              <a:spAutoFit/>
            </a:bodyPr>
            <a:lstStyle/>
            <a:p>
              <a:pPr algn="ctr"/>
              <a:r>
                <a:rPr lang="en-US" dirty="0" smtClean="0"/>
                <a:t>Natural language processing</a:t>
              </a:r>
              <a:endParaRPr lang="en-US" dirty="0"/>
            </a:p>
          </p:txBody>
        </p:sp>
      </p:grpSp>
      <p:grpSp>
        <p:nvGrpSpPr>
          <p:cNvPr id="18" name="Group 17"/>
          <p:cNvGrpSpPr/>
          <p:nvPr/>
        </p:nvGrpSpPr>
        <p:grpSpPr>
          <a:xfrm>
            <a:off x="5085207" y="1751725"/>
            <a:ext cx="3657600" cy="1857078"/>
            <a:chOff x="5085207" y="1751725"/>
            <a:chExt cx="3657600" cy="1857078"/>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5207" y="1751725"/>
              <a:ext cx="3657600" cy="1828800"/>
            </a:xfrm>
            <a:prstGeom prst="rect">
              <a:avLst/>
            </a:prstGeom>
          </p:spPr>
        </p:pic>
        <p:sp>
          <p:nvSpPr>
            <p:cNvPr id="15" name="TextBox 14"/>
            <p:cNvSpPr txBox="1"/>
            <p:nvPr/>
          </p:nvSpPr>
          <p:spPr>
            <a:xfrm>
              <a:off x="5731926" y="3239471"/>
              <a:ext cx="2364162" cy="369332"/>
            </a:xfrm>
            <a:prstGeom prst="rect">
              <a:avLst/>
            </a:prstGeom>
            <a:solidFill>
              <a:schemeClr val="bg1"/>
            </a:solidFill>
          </p:spPr>
          <p:txBody>
            <a:bodyPr wrap="square" rtlCol="0">
              <a:spAutoFit/>
            </a:bodyPr>
            <a:lstStyle/>
            <a:p>
              <a:pPr algn="ctr"/>
              <a:r>
                <a:rPr lang="en-US" dirty="0" smtClean="0"/>
                <a:t>Security </a:t>
              </a:r>
              <a:r>
                <a:rPr lang="en-US" smtClean="0"/>
                <a:t>&amp; Surveillance</a:t>
              </a:r>
              <a:endParaRPr lang="en-US" dirty="0"/>
            </a:p>
          </p:txBody>
        </p:sp>
      </p:grpSp>
      <p:sp>
        <p:nvSpPr>
          <p:cNvPr id="16" name="TextBox 15"/>
          <p:cNvSpPr txBox="1"/>
          <p:nvPr/>
        </p:nvSpPr>
        <p:spPr>
          <a:xfrm>
            <a:off x="5601162" y="5232468"/>
            <a:ext cx="2625689" cy="369332"/>
          </a:xfrm>
          <a:prstGeom prst="rect">
            <a:avLst/>
          </a:prstGeom>
          <a:solidFill>
            <a:schemeClr val="bg1"/>
          </a:solidFill>
        </p:spPr>
        <p:txBody>
          <a:bodyPr wrap="square" rtlCol="0">
            <a:spAutoFit/>
          </a:bodyPr>
          <a:lstStyle/>
          <a:p>
            <a:pPr algn="ctr"/>
            <a:r>
              <a:rPr lang="en-US" dirty="0" smtClean="0"/>
              <a:t>Medical </a:t>
            </a:r>
            <a:r>
              <a:rPr lang="en-US" smtClean="0"/>
              <a:t>imaging diagnosis</a:t>
            </a:r>
            <a:endParaRPr lang="en-US" dirty="0"/>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3993" y="2835550"/>
            <a:ext cx="1669288" cy="1633119"/>
          </a:xfrm>
          <a:prstGeom prst="rect">
            <a:avLst/>
          </a:prstGeom>
        </p:spPr>
      </p:pic>
    </p:spTree>
    <p:extLst>
      <p:ext uri="{BB962C8B-B14F-4D97-AF65-F5344CB8AC3E}">
        <p14:creationId xmlns:p14="http://schemas.microsoft.com/office/powerpoint/2010/main" val="150683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 Overview</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4</a:t>
            </a:fld>
            <a:endParaRPr lang="en-US" dirty="0"/>
          </a:p>
        </p:txBody>
      </p:sp>
      <p:sp>
        <p:nvSpPr>
          <p:cNvPr id="5" name="Rounded Rectangle 4"/>
          <p:cNvSpPr/>
          <p:nvPr/>
        </p:nvSpPr>
        <p:spPr>
          <a:xfrm>
            <a:off x="2834640" y="3594172"/>
            <a:ext cx="1828800" cy="914400"/>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smtClean="0"/>
              <a:t>Algorithmic Optimization</a:t>
            </a:r>
            <a:endParaRPr lang="en-US" sz="2200" dirty="0"/>
          </a:p>
        </p:txBody>
      </p:sp>
      <p:sp>
        <p:nvSpPr>
          <p:cNvPr id="6" name="Rounded Rectangle 5"/>
          <p:cNvSpPr/>
          <p:nvPr/>
        </p:nvSpPr>
        <p:spPr>
          <a:xfrm>
            <a:off x="2834640" y="2322575"/>
            <a:ext cx="1828800" cy="914400"/>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smtClean="0"/>
              <a:t>Hardware Mapping</a:t>
            </a:r>
            <a:endParaRPr lang="en-US" sz="2200" dirty="0"/>
          </a:p>
        </p:txBody>
      </p:sp>
      <p:grpSp>
        <p:nvGrpSpPr>
          <p:cNvPr id="31" name="Group 30"/>
          <p:cNvGrpSpPr/>
          <p:nvPr/>
        </p:nvGrpSpPr>
        <p:grpSpPr>
          <a:xfrm>
            <a:off x="347472" y="3697429"/>
            <a:ext cx="2295144" cy="769441"/>
            <a:chOff x="-256032" y="3697429"/>
            <a:chExt cx="2295144" cy="769441"/>
          </a:xfrm>
        </p:grpSpPr>
        <p:sp>
          <p:nvSpPr>
            <p:cNvPr id="9" name="Right Arrow 8"/>
            <p:cNvSpPr/>
            <p:nvPr/>
          </p:nvSpPr>
          <p:spPr>
            <a:xfrm>
              <a:off x="1490472" y="3892842"/>
              <a:ext cx="548640"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6032" y="3697429"/>
              <a:ext cx="1664208" cy="769441"/>
            </a:xfrm>
            <a:prstGeom prst="rect">
              <a:avLst/>
            </a:prstGeom>
            <a:noFill/>
          </p:spPr>
          <p:txBody>
            <a:bodyPr wrap="square" rtlCol="0">
              <a:spAutoFit/>
            </a:bodyPr>
            <a:lstStyle/>
            <a:p>
              <a:pPr algn="r"/>
              <a:r>
                <a:rPr lang="en-US" sz="2200" dirty="0" smtClean="0">
                  <a:solidFill>
                    <a:schemeClr val="accent1">
                      <a:lumMod val="75000"/>
                    </a:schemeClr>
                  </a:solidFill>
                </a:rPr>
                <a:t>CNN model parameters</a:t>
              </a:r>
              <a:endParaRPr lang="en-US" sz="2200" dirty="0">
                <a:solidFill>
                  <a:schemeClr val="accent1">
                    <a:lumMod val="75000"/>
                  </a:schemeClr>
                </a:solidFill>
              </a:endParaRPr>
            </a:p>
          </p:txBody>
        </p:sp>
      </p:grpSp>
      <p:grpSp>
        <p:nvGrpSpPr>
          <p:cNvPr id="17" name="Group 16"/>
          <p:cNvGrpSpPr/>
          <p:nvPr/>
        </p:nvGrpSpPr>
        <p:grpSpPr>
          <a:xfrm>
            <a:off x="6963156" y="4944659"/>
            <a:ext cx="1723644" cy="861774"/>
            <a:chOff x="6645402" y="1549347"/>
            <a:chExt cx="1723644" cy="861774"/>
          </a:xfrm>
        </p:grpSpPr>
        <p:sp>
          <p:nvSpPr>
            <p:cNvPr id="13" name="Right Arrow 12"/>
            <p:cNvSpPr/>
            <p:nvPr/>
          </p:nvSpPr>
          <p:spPr>
            <a:xfrm>
              <a:off x="6645402" y="1627631"/>
              <a:ext cx="548640"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40346" y="1549347"/>
              <a:ext cx="1028700" cy="430887"/>
            </a:xfrm>
            <a:prstGeom prst="rect">
              <a:avLst/>
            </a:prstGeom>
            <a:noFill/>
          </p:spPr>
          <p:txBody>
            <a:bodyPr wrap="square" rtlCol="0">
              <a:spAutoFit/>
            </a:bodyPr>
            <a:lstStyle/>
            <a:p>
              <a:r>
                <a:rPr lang="en-US" sz="2200" dirty="0" smtClean="0">
                  <a:solidFill>
                    <a:schemeClr val="accent1">
                      <a:lumMod val="75000"/>
                    </a:schemeClr>
                  </a:solidFill>
                </a:rPr>
                <a:t>Input</a:t>
              </a:r>
              <a:endParaRPr lang="en-US" sz="2200" dirty="0">
                <a:solidFill>
                  <a:schemeClr val="accent1">
                    <a:lumMod val="75000"/>
                  </a:schemeClr>
                </a:solidFill>
              </a:endParaRPr>
            </a:p>
          </p:txBody>
        </p:sp>
        <p:sp>
          <p:nvSpPr>
            <p:cNvPr id="15" name="Right Arrow 14"/>
            <p:cNvSpPr/>
            <p:nvPr/>
          </p:nvSpPr>
          <p:spPr>
            <a:xfrm>
              <a:off x="6645402" y="2058518"/>
              <a:ext cx="548640" cy="2743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TextBox 15"/>
            <p:cNvSpPr txBox="1"/>
            <p:nvPr/>
          </p:nvSpPr>
          <p:spPr>
            <a:xfrm>
              <a:off x="7340346" y="1980234"/>
              <a:ext cx="1028700" cy="430887"/>
            </a:xfrm>
            <a:prstGeom prst="rect">
              <a:avLst/>
            </a:prstGeom>
            <a:noFill/>
          </p:spPr>
          <p:txBody>
            <a:bodyPr wrap="square" rtlCol="0">
              <a:spAutoFit/>
            </a:bodyPr>
            <a:lstStyle/>
            <a:p>
              <a:r>
                <a:rPr lang="en-US" sz="2200" dirty="0" smtClean="0">
                  <a:solidFill>
                    <a:schemeClr val="accent6">
                      <a:lumMod val="75000"/>
                    </a:schemeClr>
                  </a:solidFill>
                </a:rPr>
                <a:t>Output</a:t>
              </a:r>
              <a:endParaRPr lang="en-US" sz="2200" dirty="0">
                <a:solidFill>
                  <a:schemeClr val="accent6">
                    <a:lumMod val="75000"/>
                  </a:schemeClr>
                </a:solidFill>
              </a:endParaRPr>
            </a:p>
          </p:txBody>
        </p:sp>
      </p:grpSp>
      <p:grpSp>
        <p:nvGrpSpPr>
          <p:cNvPr id="20" name="Group 19"/>
          <p:cNvGrpSpPr/>
          <p:nvPr/>
        </p:nvGrpSpPr>
        <p:grpSpPr>
          <a:xfrm>
            <a:off x="3017520" y="4610898"/>
            <a:ext cx="1463040" cy="1318081"/>
            <a:chOff x="3017520" y="4647474"/>
            <a:chExt cx="1463040" cy="1318081"/>
          </a:xfrm>
        </p:grpSpPr>
        <p:sp>
          <p:nvSpPr>
            <p:cNvPr id="18" name="Up Arrow 17"/>
            <p:cNvSpPr/>
            <p:nvPr/>
          </p:nvSpPr>
          <p:spPr>
            <a:xfrm>
              <a:off x="3611880" y="4647474"/>
              <a:ext cx="274320" cy="548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17520" y="5196114"/>
              <a:ext cx="1463040" cy="769441"/>
            </a:xfrm>
            <a:prstGeom prst="rect">
              <a:avLst/>
            </a:prstGeom>
            <a:noFill/>
          </p:spPr>
          <p:txBody>
            <a:bodyPr wrap="square" rtlCol="0">
              <a:spAutoFit/>
            </a:bodyPr>
            <a:lstStyle/>
            <a:p>
              <a:pPr algn="ctr"/>
              <a:r>
                <a:rPr lang="en-US" sz="2200" dirty="0" smtClean="0">
                  <a:solidFill>
                    <a:schemeClr val="accent1">
                      <a:lumMod val="75000"/>
                    </a:schemeClr>
                  </a:solidFill>
                </a:rPr>
                <a:t>Shape of 2D images</a:t>
              </a:r>
              <a:endParaRPr lang="en-US" sz="2200" dirty="0">
                <a:solidFill>
                  <a:schemeClr val="accent1">
                    <a:lumMod val="75000"/>
                  </a:schemeClr>
                </a:solidFill>
              </a:endParaRPr>
            </a:p>
          </p:txBody>
        </p:sp>
      </p:grpSp>
      <p:grpSp>
        <p:nvGrpSpPr>
          <p:cNvPr id="32" name="Group 31"/>
          <p:cNvGrpSpPr/>
          <p:nvPr/>
        </p:nvGrpSpPr>
        <p:grpSpPr>
          <a:xfrm>
            <a:off x="4663440" y="3825746"/>
            <a:ext cx="3627881" cy="430887"/>
            <a:chOff x="4663440" y="3825746"/>
            <a:chExt cx="3627881" cy="430887"/>
          </a:xfrm>
        </p:grpSpPr>
        <p:sp>
          <p:nvSpPr>
            <p:cNvPr id="21" name="TextBox 20"/>
            <p:cNvSpPr txBox="1"/>
            <p:nvPr/>
          </p:nvSpPr>
          <p:spPr>
            <a:xfrm>
              <a:off x="6809993" y="3825746"/>
              <a:ext cx="1481328" cy="430887"/>
            </a:xfrm>
            <a:prstGeom prst="rect">
              <a:avLst/>
            </a:prstGeom>
            <a:noFill/>
          </p:spPr>
          <p:txBody>
            <a:bodyPr wrap="square" rtlCol="0">
              <a:spAutoFit/>
            </a:bodyPr>
            <a:lstStyle/>
            <a:p>
              <a:r>
                <a:rPr lang="en-US" sz="2200" dirty="0" smtClean="0">
                  <a:solidFill>
                    <a:schemeClr val="accent6">
                      <a:lumMod val="75000"/>
                    </a:schemeClr>
                  </a:solidFill>
                </a:rPr>
                <a:t>Data layout</a:t>
              </a:r>
              <a:endParaRPr lang="en-US" sz="2200" dirty="0">
                <a:solidFill>
                  <a:schemeClr val="accent6">
                    <a:lumMod val="75000"/>
                  </a:schemeClr>
                </a:solidFill>
              </a:endParaRPr>
            </a:p>
          </p:txBody>
        </p:sp>
        <p:sp>
          <p:nvSpPr>
            <p:cNvPr id="23" name="Right Arrow 22"/>
            <p:cNvSpPr/>
            <p:nvPr/>
          </p:nvSpPr>
          <p:spPr>
            <a:xfrm>
              <a:off x="6160769" y="3891605"/>
              <a:ext cx="548640" cy="2743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6" name="Straight Connector 25"/>
            <p:cNvCxnSpPr>
              <a:stCxn id="5" idx="3"/>
            </p:cNvCxnSpPr>
            <p:nvPr/>
          </p:nvCxnSpPr>
          <p:spPr>
            <a:xfrm flipV="1">
              <a:off x="4663440" y="4049555"/>
              <a:ext cx="1325880" cy="1817"/>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47472" y="2449010"/>
            <a:ext cx="2295144" cy="769441"/>
            <a:chOff x="-256032" y="3697429"/>
            <a:chExt cx="2295144" cy="769441"/>
          </a:xfrm>
        </p:grpSpPr>
        <p:sp>
          <p:nvSpPr>
            <p:cNvPr id="34" name="Right Arrow 33"/>
            <p:cNvSpPr/>
            <p:nvPr/>
          </p:nvSpPr>
          <p:spPr>
            <a:xfrm>
              <a:off x="1490472" y="3892842"/>
              <a:ext cx="548640"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56032" y="3697429"/>
              <a:ext cx="1664208" cy="769441"/>
            </a:xfrm>
            <a:prstGeom prst="rect">
              <a:avLst/>
            </a:prstGeom>
            <a:noFill/>
          </p:spPr>
          <p:txBody>
            <a:bodyPr wrap="square" rtlCol="0">
              <a:spAutoFit/>
            </a:bodyPr>
            <a:lstStyle/>
            <a:p>
              <a:pPr algn="r"/>
              <a:r>
                <a:rPr lang="en-US" sz="2200" dirty="0" smtClean="0">
                  <a:solidFill>
                    <a:schemeClr val="accent1">
                      <a:lumMod val="75000"/>
                    </a:schemeClr>
                  </a:solidFill>
                </a:rPr>
                <a:t>Target FPGA specification</a:t>
              </a:r>
              <a:endParaRPr lang="en-US" sz="2200" dirty="0">
                <a:solidFill>
                  <a:schemeClr val="accent1">
                    <a:lumMod val="75000"/>
                  </a:schemeClr>
                </a:solidFill>
              </a:endParaRPr>
            </a:p>
          </p:txBody>
        </p:sp>
      </p:grpSp>
      <p:grpSp>
        <p:nvGrpSpPr>
          <p:cNvPr id="36" name="Group 35"/>
          <p:cNvGrpSpPr/>
          <p:nvPr/>
        </p:nvGrpSpPr>
        <p:grpSpPr>
          <a:xfrm>
            <a:off x="4663440" y="2167832"/>
            <a:ext cx="4661153" cy="1107996"/>
            <a:chOff x="4663440" y="3441698"/>
            <a:chExt cx="4661153" cy="1107996"/>
          </a:xfrm>
        </p:grpSpPr>
        <p:sp>
          <p:nvSpPr>
            <p:cNvPr id="37" name="TextBox 36"/>
            <p:cNvSpPr txBox="1"/>
            <p:nvPr/>
          </p:nvSpPr>
          <p:spPr>
            <a:xfrm>
              <a:off x="6809993" y="3441698"/>
              <a:ext cx="2514600" cy="1107996"/>
            </a:xfrm>
            <a:prstGeom prst="rect">
              <a:avLst/>
            </a:prstGeom>
            <a:noFill/>
          </p:spPr>
          <p:txBody>
            <a:bodyPr wrap="square" rtlCol="0">
              <a:spAutoFit/>
            </a:bodyPr>
            <a:lstStyle/>
            <a:p>
              <a:r>
                <a:rPr lang="en-US" sz="2200" dirty="0" smtClean="0">
                  <a:solidFill>
                    <a:schemeClr val="accent6">
                      <a:lumMod val="75000"/>
                    </a:schemeClr>
                  </a:solidFill>
                </a:rPr>
                <a:t>Throughput-optimized accelerator</a:t>
              </a:r>
              <a:endParaRPr lang="en-US" sz="2200" dirty="0">
                <a:solidFill>
                  <a:schemeClr val="accent6">
                    <a:lumMod val="75000"/>
                  </a:schemeClr>
                </a:solidFill>
              </a:endParaRPr>
            </a:p>
          </p:txBody>
        </p:sp>
        <p:sp>
          <p:nvSpPr>
            <p:cNvPr id="38" name="Right Arrow 37"/>
            <p:cNvSpPr/>
            <p:nvPr/>
          </p:nvSpPr>
          <p:spPr>
            <a:xfrm>
              <a:off x="6160769" y="3891605"/>
              <a:ext cx="548640" cy="2743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39" name="Straight Connector 38"/>
            <p:cNvCxnSpPr>
              <a:stCxn id="39" idx="3"/>
            </p:cNvCxnSpPr>
            <p:nvPr/>
          </p:nvCxnSpPr>
          <p:spPr>
            <a:xfrm flipV="1">
              <a:off x="4663440" y="4049555"/>
              <a:ext cx="1325880" cy="1817"/>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a:stCxn id="6" idx="2"/>
            <a:endCxn id="5" idx="0"/>
          </p:cNvCxnSpPr>
          <p:nvPr/>
        </p:nvCxnSpPr>
        <p:spPr>
          <a:xfrm>
            <a:off x="3749040" y="3236975"/>
            <a:ext cx="0" cy="357197"/>
          </a:xfrm>
          <a:prstGeom prst="straightConnector1">
            <a:avLst/>
          </a:prstGeom>
          <a:ln w="317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000907" y="886908"/>
            <a:ext cx="3438996" cy="1317408"/>
            <a:chOff x="2000907" y="630876"/>
            <a:chExt cx="3438996" cy="1317408"/>
          </a:xfrm>
        </p:grpSpPr>
        <p:sp>
          <p:nvSpPr>
            <p:cNvPr id="42" name="Up Arrow 41"/>
            <p:cNvSpPr/>
            <p:nvPr/>
          </p:nvSpPr>
          <p:spPr>
            <a:xfrm>
              <a:off x="3602736" y="1399644"/>
              <a:ext cx="274320" cy="54864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TextBox 42"/>
            <p:cNvSpPr txBox="1"/>
            <p:nvPr/>
          </p:nvSpPr>
          <p:spPr>
            <a:xfrm>
              <a:off x="2000907" y="630876"/>
              <a:ext cx="3438996" cy="769441"/>
            </a:xfrm>
            <a:prstGeom prst="rect">
              <a:avLst/>
            </a:prstGeom>
            <a:noFill/>
          </p:spPr>
          <p:txBody>
            <a:bodyPr wrap="square" rtlCol="0">
              <a:spAutoFit/>
            </a:bodyPr>
            <a:lstStyle/>
            <a:p>
              <a:pPr algn="ctr"/>
              <a:r>
                <a:rPr lang="en-US" sz="2200" dirty="0" smtClean="0">
                  <a:solidFill>
                    <a:schemeClr val="accent6">
                      <a:lumMod val="75000"/>
                    </a:schemeClr>
                  </a:solidFill>
                </a:rPr>
                <a:t>Suggestions </a:t>
              </a:r>
              <a:r>
                <a:rPr lang="en-US" sz="2200" smtClean="0">
                  <a:solidFill>
                    <a:schemeClr val="accent6">
                      <a:lumMod val="75000"/>
                    </a:schemeClr>
                  </a:solidFill>
                </a:rPr>
                <a:t>for optimizing next </a:t>
              </a:r>
              <a:r>
                <a:rPr lang="en-US" sz="2200" dirty="0" smtClean="0">
                  <a:solidFill>
                    <a:schemeClr val="accent6">
                      <a:lumMod val="75000"/>
                    </a:schemeClr>
                  </a:solidFill>
                </a:rPr>
                <a:t>generation DL chips</a:t>
              </a:r>
              <a:endParaRPr lang="en-US" sz="2200" dirty="0">
                <a:solidFill>
                  <a:schemeClr val="accent6">
                    <a:lumMod val="75000"/>
                  </a:schemeClr>
                </a:solidFill>
              </a:endParaRPr>
            </a:p>
          </p:txBody>
        </p:sp>
      </p:grpSp>
      <p:sp>
        <p:nvSpPr>
          <p:cNvPr id="24" name="Rounded Rectangle 23"/>
          <p:cNvSpPr/>
          <p:nvPr/>
        </p:nvSpPr>
        <p:spPr>
          <a:xfrm rot="5400000">
            <a:off x="4441068" y="2958039"/>
            <a:ext cx="2186672" cy="914400"/>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smtClean="0"/>
              <a:t>Auto Design Generation</a:t>
            </a:r>
            <a:endParaRPr lang="en-US" sz="2200" dirty="0"/>
          </a:p>
        </p:txBody>
      </p:sp>
      <p:sp>
        <p:nvSpPr>
          <p:cNvPr id="47" name="Rectangle 46"/>
          <p:cNvSpPr/>
          <p:nvPr/>
        </p:nvSpPr>
        <p:spPr>
          <a:xfrm>
            <a:off x="2642616" y="2204316"/>
            <a:ext cx="3518153" cy="2406582"/>
          </a:xfrm>
          <a:prstGeom prst="rect">
            <a:avLst/>
          </a:prstGeom>
          <a:noFill/>
          <a:ln w="3810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80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E02A230-0E55-4A5C-A032-F1A87B69D796}" type="slidenum">
              <a:rPr lang="en-US" smtClean="0"/>
              <a:pPr/>
              <a:t>5</a:t>
            </a:fld>
            <a:endParaRPr lang="en-US" dirty="0"/>
          </a:p>
        </p:txBody>
      </p:sp>
      <p:grpSp>
        <p:nvGrpSpPr>
          <p:cNvPr id="30" name="Group 29"/>
          <p:cNvGrpSpPr/>
          <p:nvPr/>
        </p:nvGrpSpPr>
        <p:grpSpPr>
          <a:xfrm>
            <a:off x="2418503" y="1715885"/>
            <a:ext cx="4359788" cy="3294116"/>
            <a:chOff x="2761536" y="1511045"/>
            <a:chExt cx="4359788" cy="3294116"/>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536" y="1511045"/>
              <a:ext cx="4359788" cy="3285340"/>
            </a:xfrm>
            <a:prstGeom prst="rect">
              <a:avLst/>
            </a:prstGeom>
          </p:spPr>
        </p:pic>
        <p:sp>
          <p:nvSpPr>
            <p:cNvPr id="28" name="TextBox 27"/>
            <p:cNvSpPr txBox="1"/>
            <p:nvPr/>
          </p:nvSpPr>
          <p:spPr>
            <a:xfrm>
              <a:off x="3615384" y="4220386"/>
              <a:ext cx="2345879" cy="584775"/>
            </a:xfrm>
            <a:prstGeom prst="rect">
              <a:avLst/>
            </a:prstGeom>
            <a:solidFill>
              <a:schemeClr val="bg1"/>
            </a:solidFill>
          </p:spPr>
          <p:txBody>
            <a:bodyPr wrap="square" rtlCol="0">
              <a:spAutoFit/>
            </a:bodyPr>
            <a:lstStyle/>
            <a:p>
              <a:pPr algn="ctr"/>
              <a:r>
                <a:rPr lang="en-US" sz="3200" dirty="0" smtClean="0"/>
                <a:t>Target FPGA</a:t>
              </a:r>
              <a:endParaRPr lang="en-US" sz="3200" dirty="0"/>
            </a:p>
          </p:txBody>
        </p:sp>
      </p:grpSp>
      <p:grpSp>
        <p:nvGrpSpPr>
          <p:cNvPr id="83" name="Group 82"/>
          <p:cNvGrpSpPr/>
          <p:nvPr/>
        </p:nvGrpSpPr>
        <p:grpSpPr>
          <a:xfrm>
            <a:off x="120283" y="346717"/>
            <a:ext cx="4403844" cy="2808920"/>
            <a:chOff x="120283" y="840202"/>
            <a:chExt cx="4403844" cy="2808920"/>
          </a:xfrm>
        </p:grpSpPr>
        <p:sp>
          <p:nvSpPr>
            <p:cNvPr id="65" name="Down Arrow 64"/>
            <p:cNvSpPr/>
            <p:nvPr/>
          </p:nvSpPr>
          <p:spPr>
            <a:xfrm rot="18227830">
              <a:off x="4065151" y="2972267"/>
              <a:ext cx="300954" cy="6169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a:grpSpLocks noChangeAspect="1"/>
            </p:cNvGrpSpPr>
            <p:nvPr/>
          </p:nvGrpSpPr>
          <p:grpSpPr>
            <a:xfrm>
              <a:off x="512461" y="1289766"/>
              <a:ext cx="3742068" cy="1992101"/>
              <a:chOff x="2240371" y="2322339"/>
              <a:chExt cx="6740718" cy="3588442"/>
            </a:xfrm>
          </p:grpSpPr>
          <p:grpSp>
            <p:nvGrpSpPr>
              <p:cNvPr id="39" name="Group 38"/>
              <p:cNvGrpSpPr/>
              <p:nvPr/>
            </p:nvGrpSpPr>
            <p:grpSpPr>
              <a:xfrm>
                <a:off x="5710838" y="2322339"/>
                <a:ext cx="3270251" cy="1930061"/>
                <a:chOff x="5042899" y="2535130"/>
                <a:chExt cx="3270251" cy="1930061"/>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899" y="2535130"/>
                  <a:ext cx="3270251" cy="1917043"/>
                </a:xfrm>
                <a:prstGeom prst="rect">
                  <a:avLst/>
                </a:prstGeom>
              </p:spPr>
            </p:pic>
            <p:sp>
              <p:nvSpPr>
                <p:cNvPr id="37" name="TextBox 36"/>
                <p:cNvSpPr txBox="1"/>
                <p:nvPr/>
              </p:nvSpPr>
              <p:spPr>
                <a:xfrm>
                  <a:off x="6168465" y="3799900"/>
                  <a:ext cx="1876149" cy="665291"/>
                </a:xfrm>
                <a:prstGeom prst="rect">
                  <a:avLst/>
                </a:prstGeom>
                <a:solidFill>
                  <a:schemeClr val="bg1"/>
                </a:solidFill>
              </p:spPr>
              <p:txBody>
                <a:bodyPr wrap="square" rtlCol="0">
                  <a:spAutoFit/>
                </a:bodyPr>
                <a:lstStyle/>
                <a:p>
                  <a:r>
                    <a:rPr lang="en-US" dirty="0" smtClean="0"/>
                    <a:t>VGG16</a:t>
                  </a:r>
                  <a:endParaRPr lang="en-US" dirty="0"/>
                </a:p>
              </p:txBody>
            </p:sp>
          </p:grpSp>
          <p:grpSp>
            <p:nvGrpSpPr>
              <p:cNvPr id="41" name="Group 40"/>
              <p:cNvGrpSpPr/>
              <p:nvPr/>
            </p:nvGrpSpPr>
            <p:grpSpPr>
              <a:xfrm>
                <a:off x="2240371" y="2598237"/>
                <a:ext cx="3230215" cy="1640622"/>
                <a:chOff x="1572432" y="2811028"/>
                <a:chExt cx="3230215" cy="1640622"/>
              </a:xfrm>
            </p:grpSpPr>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432" y="2811028"/>
                  <a:ext cx="3230215" cy="1040638"/>
                </a:xfrm>
                <a:prstGeom prst="rect">
                  <a:avLst/>
                </a:prstGeom>
              </p:spPr>
            </p:pic>
            <p:sp>
              <p:nvSpPr>
                <p:cNvPr id="40" name="TextBox 39"/>
                <p:cNvSpPr txBox="1"/>
                <p:nvPr/>
              </p:nvSpPr>
              <p:spPr>
                <a:xfrm>
                  <a:off x="2503465" y="3786359"/>
                  <a:ext cx="1960214" cy="665291"/>
                </a:xfrm>
                <a:prstGeom prst="rect">
                  <a:avLst/>
                </a:prstGeom>
                <a:solidFill>
                  <a:schemeClr val="bg1"/>
                </a:solidFill>
              </p:spPr>
              <p:txBody>
                <a:bodyPr wrap="square" rtlCol="0">
                  <a:spAutoFit/>
                </a:bodyPr>
                <a:lstStyle/>
                <a:p>
                  <a:r>
                    <a:rPr lang="en-US" dirty="0" err="1" smtClean="0"/>
                    <a:t>AlexNet</a:t>
                  </a:r>
                  <a:endParaRPr lang="en-US" dirty="0"/>
                </a:p>
              </p:txBody>
            </p:sp>
          </p:grpSp>
          <p:grpSp>
            <p:nvGrpSpPr>
              <p:cNvPr id="43" name="Group 42"/>
              <p:cNvGrpSpPr/>
              <p:nvPr/>
            </p:nvGrpSpPr>
            <p:grpSpPr>
              <a:xfrm>
                <a:off x="2245279" y="4020969"/>
                <a:ext cx="6615684" cy="1889812"/>
                <a:chOff x="1577340" y="4233760"/>
                <a:chExt cx="6615684" cy="1889812"/>
              </a:xfrm>
            </p:grpSpPr>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340" y="4233760"/>
                  <a:ext cx="6615684" cy="1659172"/>
                </a:xfrm>
                <a:prstGeom prst="rect">
                  <a:avLst/>
                </a:prstGeom>
              </p:spPr>
            </p:pic>
            <p:sp>
              <p:nvSpPr>
                <p:cNvPr id="42" name="TextBox 41"/>
                <p:cNvSpPr txBox="1"/>
                <p:nvPr/>
              </p:nvSpPr>
              <p:spPr>
                <a:xfrm>
                  <a:off x="4083802" y="5458281"/>
                  <a:ext cx="1985563" cy="665291"/>
                </a:xfrm>
                <a:prstGeom prst="rect">
                  <a:avLst/>
                </a:prstGeom>
                <a:solidFill>
                  <a:schemeClr val="bg1"/>
                </a:solidFill>
              </p:spPr>
              <p:txBody>
                <a:bodyPr wrap="square" rtlCol="0">
                  <a:spAutoFit/>
                </a:bodyPr>
                <a:lstStyle/>
                <a:p>
                  <a:r>
                    <a:rPr lang="en-US" dirty="0" smtClean="0"/>
                    <a:t>FCN-16s</a:t>
                  </a:r>
                  <a:endParaRPr lang="en-US" dirty="0"/>
                </a:p>
              </p:txBody>
            </p:sp>
          </p:grpSp>
        </p:grpSp>
        <p:grpSp>
          <p:nvGrpSpPr>
            <p:cNvPr id="48" name="Group 47"/>
            <p:cNvGrpSpPr/>
            <p:nvPr/>
          </p:nvGrpSpPr>
          <p:grpSpPr>
            <a:xfrm>
              <a:off x="120283" y="840202"/>
              <a:ext cx="4176721" cy="2808920"/>
              <a:chOff x="466754" y="2980943"/>
              <a:chExt cx="4176721" cy="2808920"/>
            </a:xfrm>
          </p:grpSpPr>
          <p:sp>
            <p:nvSpPr>
              <p:cNvPr id="45" name="Oval 44"/>
              <p:cNvSpPr/>
              <p:nvPr/>
            </p:nvSpPr>
            <p:spPr>
              <a:xfrm>
                <a:off x="466754" y="2980943"/>
                <a:ext cx="4176721" cy="2792595"/>
              </a:xfrm>
              <a:prstGeom prst="ellipse">
                <a:avLst/>
              </a:prstGeom>
              <a:noFill/>
              <a:ln w="254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196829" y="5112755"/>
                <a:ext cx="749134" cy="677108"/>
              </a:xfrm>
              <a:prstGeom prst="rect">
                <a:avLst/>
              </a:prstGeom>
              <a:noFill/>
            </p:spPr>
            <p:txBody>
              <a:bodyPr wrap="square" rtlCol="0">
                <a:spAutoFit/>
              </a:bodyPr>
              <a:lstStyle/>
              <a:p>
                <a:pPr algn="ctr"/>
                <a:r>
                  <a:rPr lang="en-US" sz="3800" dirty="0" smtClean="0">
                    <a:solidFill>
                      <a:schemeClr val="accent1">
                        <a:lumMod val="50000"/>
                      </a:schemeClr>
                    </a:solidFill>
                  </a:rPr>
                  <a:t>...</a:t>
                </a:r>
                <a:endParaRPr lang="en-US" sz="3800" dirty="0">
                  <a:solidFill>
                    <a:schemeClr val="accent1">
                      <a:lumMod val="50000"/>
                    </a:schemeClr>
                  </a:solidFill>
                </a:endParaRPr>
              </a:p>
            </p:txBody>
          </p:sp>
          <p:sp>
            <p:nvSpPr>
              <p:cNvPr id="47" name="TextBox 46"/>
              <p:cNvSpPr txBox="1"/>
              <p:nvPr/>
            </p:nvSpPr>
            <p:spPr>
              <a:xfrm>
                <a:off x="521442" y="3035727"/>
                <a:ext cx="2468064" cy="400110"/>
              </a:xfrm>
              <a:prstGeom prst="rect">
                <a:avLst/>
              </a:prstGeom>
              <a:solidFill>
                <a:schemeClr val="accent1">
                  <a:lumMod val="20000"/>
                  <a:lumOff val="80000"/>
                </a:schemeClr>
              </a:solidFill>
            </p:spPr>
            <p:txBody>
              <a:bodyPr wrap="square" rtlCol="0">
                <a:spAutoFit/>
              </a:bodyPr>
              <a:lstStyle/>
              <a:p>
                <a:r>
                  <a:rPr lang="en-US" sz="2000" dirty="0" smtClean="0">
                    <a:solidFill>
                      <a:schemeClr val="accent5">
                        <a:lumMod val="75000"/>
                      </a:schemeClr>
                    </a:solidFill>
                  </a:rPr>
                  <a:t>Various CNN Models</a:t>
                </a:r>
                <a:endParaRPr lang="en-US" sz="2000" dirty="0">
                  <a:solidFill>
                    <a:schemeClr val="accent5">
                      <a:lumMod val="75000"/>
                    </a:schemeClr>
                  </a:solidFill>
                </a:endParaRPr>
              </a:p>
            </p:txBody>
          </p:sp>
        </p:grpSp>
      </p:grpSp>
      <p:sp>
        <p:nvSpPr>
          <p:cNvPr id="51" name="TextBox 50"/>
          <p:cNvSpPr txBox="1"/>
          <p:nvPr/>
        </p:nvSpPr>
        <p:spPr>
          <a:xfrm>
            <a:off x="6224131" y="-903221"/>
            <a:ext cx="184731" cy="369332"/>
          </a:xfrm>
          <a:prstGeom prst="rect">
            <a:avLst/>
          </a:prstGeom>
          <a:noFill/>
        </p:spPr>
        <p:txBody>
          <a:bodyPr wrap="none" rtlCol="0">
            <a:spAutoFit/>
          </a:bodyPr>
          <a:lstStyle/>
          <a:p>
            <a:endParaRPr lang="en-US" dirty="0"/>
          </a:p>
        </p:txBody>
      </p:sp>
      <p:grpSp>
        <p:nvGrpSpPr>
          <p:cNvPr id="123" name="Group 122"/>
          <p:cNvGrpSpPr/>
          <p:nvPr/>
        </p:nvGrpSpPr>
        <p:grpSpPr>
          <a:xfrm>
            <a:off x="55286" y="3734977"/>
            <a:ext cx="4496319" cy="2186456"/>
            <a:chOff x="55286" y="3734977"/>
            <a:chExt cx="4496319" cy="2186456"/>
          </a:xfrm>
        </p:grpSpPr>
        <p:grpSp>
          <p:nvGrpSpPr>
            <p:cNvPr id="59" name="Group 58"/>
            <p:cNvGrpSpPr>
              <a:grpSpLocks noChangeAspect="1"/>
            </p:cNvGrpSpPr>
            <p:nvPr/>
          </p:nvGrpSpPr>
          <p:grpSpPr>
            <a:xfrm>
              <a:off x="577740" y="4236675"/>
              <a:ext cx="2846546" cy="1561955"/>
              <a:chOff x="4996194" y="2295684"/>
              <a:chExt cx="5712529" cy="3134577"/>
            </a:xfrm>
          </p:grpSpPr>
          <p:grpSp>
            <p:nvGrpSpPr>
              <p:cNvPr id="55" name="Group 54"/>
              <p:cNvGrpSpPr/>
              <p:nvPr/>
            </p:nvGrpSpPr>
            <p:grpSpPr>
              <a:xfrm>
                <a:off x="5675033" y="2295684"/>
                <a:ext cx="5033690" cy="2876365"/>
                <a:chOff x="2240371" y="1559478"/>
                <a:chExt cx="5033690" cy="2876365"/>
              </a:xfrm>
            </p:grpSpPr>
            <p:pic>
              <p:nvPicPr>
                <p:cNvPr id="50" name="Picture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0371" y="1608586"/>
                  <a:ext cx="5026235" cy="2827257"/>
                </a:xfrm>
                <a:prstGeom prst="rect">
                  <a:avLst/>
                </a:prstGeom>
              </p:spPr>
            </p:pic>
            <p:sp>
              <p:nvSpPr>
                <p:cNvPr id="54" name="TextBox 53"/>
                <p:cNvSpPr txBox="1"/>
                <p:nvPr/>
              </p:nvSpPr>
              <p:spPr>
                <a:xfrm>
                  <a:off x="4232987" y="1559478"/>
                  <a:ext cx="3041074" cy="737056"/>
                </a:xfrm>
                <a:prstGeom prst="rect">
                  <a:avLst/>
                </a:prstGeom>
                <a:solidFill>
                  <a:schemeClr val="bg1"/>
                </a:solidFill>
              </p:spPr>
              <p:txBody>
                <a:bodyPr wrap="square" rtlCol="0">
                  <a:spAutoFit/>
                </a:bodyPr>
                <a:lstStyle/>
                <a:p>
                  <a:r>
                    <a:rPr lang="en-US" dirty="0" smtClean="0"/>
                    <a:t>Segmentation</a:t>
                  </a:r>
                  <a:endParaRPr lang="en-US" dirty="0"/>
                </a:p>
              </p:txBody>
            </p:sp>
          </p:grpSp>
          <p:grpSp>
            <p:nvGrpSpPr>
              <p:cNvPr id="58" name="Group 57"/>
              <p:cNvGrpSpPr/>
              <p:nvPr/>
            </p:nvGrpSpPr>
            <p:grpSpPr>
              <a:xfrm>
                <a:off x="4996194" y="3335500"/>
                <a:ext cx="2928361" cy="2094761"/>
                <a:chOff x="4996194" y="3335500"/>
                <a:chExt cx="2928361" cy="2094761"/>
              </a:xfrm>
            </p:grpSpPr>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2331" y="3788911"/>
                  <a:ext cx="2584805" cy="1641350"/>
                </a:xfrm>
                <a:prstGeom prst="rect">
                  <a:avLst/>
                </a:prstGeom>
              </p:spPr>
            </p:pic>
            <p:sp>
              <p:nvSpPr>
                <p:cNvPr id="52" name="TextBox 51"/>
                <p:cNvSpPr txBox="1"/>
                <p:nvPr/>
              </p:nvSpPr>
              <p:spPr>
                <a:xfrm>
                  <a:off x="4996194" y="3335500"/>
                  <a:ext cx="2928361" cy="741186"/>
                </a:xfrm>
                <a:prstGeom prst="rect">
                  <a:avLst/>
                </a:prstGeom>
                <a:solidFill>
                  <a:schemeClr val="bg1"/>
                </a:solidFill>
              </p:spPr>
              <p:txBody>
                <a:bodyPr wrap="square" rtlCol="0">
                  <a:spAutoFit/>
                </a:bodyPr>
                <a:lstStyle/>
                <a:p>
                  <a:pPr algn="ctr"/>
                  <a:r>
                    <a:rPr lang="en-US" dirty="0"/>
                    <a:t>C</a:t>
                  </a:r>
                  <a:r>
                    <a:rPr lang="en-US" dirty="0" smtClean="0"/>
                    <a:t>lassification</a:t>
                  </a:r>
                  <a:endParaRPr lang="en-US" dirty="0"/>
                </a:p>
              </p:txBody>
            </p:sp>
          </p:grpSp>
        </p:grpSp>
        <p:grpSp>
          <p:nvGrpSpPr>
            <p:cNvPr id="82" name="Group 81"/>
            <p:cNvGrpSpPr/>
            <p:nvPr/>
          </p:nvGrpSpPr>
          <p:grpSpPr>
            <a:xfrm>
              <a:off x="55286" y="3734977"/>
              <a:ext cx="4496319" cy="2186456"/>
              <a:chOff x="55286" y="3734977"/>
              <a:chExt cx="4496319" cy="2186456"/>
            </a:xfrm>
          </p:grpSpPr>
          <p:grpSp>
            <p:nvGrpSpPr>
              <p:cNvPr id="63" name="Group 62"/>
              <p:cNvGrpSpPr/>
              <p:nvPr/>
            </p:nvGrpSpPr>
            <p:grpSpPr>
              <a:xfrm>
                <a:off x="55286" y="3734977"/>
                <a:ext cx="4147349" cy="2186456"/>
                <a:chOff x="5508371" y="3339600"/>
                <a:chExt cx="3519071" cy="2548009"/>
              </a:xfrm>
            </p:grpSpPr>
            <p:sp>
              <p:nvSpPr>
                <p:cNvPr id="60" name="Oval 59"/>
                <p:cNvSpPr/>
                <p:nvPr/>
              </p:nvSpPr>
              <p:spPr>
                <a:xfrm>
                  <a:off x="5508371" y="3473156"/>
                  <a:ext cx="3510503" cy="2414453"/>
                </a:xfrm>
                <a:prstGeom prst="ellipse">
                  <a:avLst/>
                </a:prstGeom>
                <a:noFill/>
                <a:ln w="254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634918" y="3339600"/>
                  <a:ext cx="1896120" cy="466272"/>
                </a:xfrm>
                <a:prstGeom prst="rect">
                  <a:avLst/>
                </a:prstGeom>
                <a:solidFill>
                  <a:schemeClr val="accent1">
                    <a:lumMod val="20000"/>
                    <a:lumOff val="80000"/>
                  </a:schemeClr>
                </a:solidFill>
              </p:spPr>
              <p:txBody>
                <a:bodyPr wrap="square" rtlCol="0">
                  <a:spAutoFit/>
                </a:bodyPr>
                <a:lstStyle/>
                <a:p>
                  <a:r>
                    <a:rPr lang="en-US" sz="2000" dirty="0" smtClean="0">
                      <a:solidFill>
                        <a:schemeClr val="accent5">
                          <a:lumMod val="75000"/>
                        </a:schemeClr>
                      </a:solidFill>
                    </a:rPr>
                    <a:t>Various </a:t>
                  </a:r>
                  <a:r>
                    <a:rPr lang="en-US" sz="2000" smtClean="0">
                      <a:solidFill>
                        <a:schemeClr val="accent5">
                          <a:lumMod val="75000"/>
                        </a:schemeClr>
                      </a:solidFill>
                    </a:rPr>
                    <a:t>image sizes</a:t>
                  </a:r>
                  <a:endParaRPr lang="en-US" sz="2000" dirty="0">
                    <a:solidFill>
                      <a:schemeClr val="accent5">
                        <a:lumMod val="75000"/>
                      </a:schemeClr>
                    </a:solidFill>
                  </a:endParaRPr>
                </a:p>
              </p:txBody>
            </p:sp>
            <p:sp>
              <p:nvSpPr>
                <p:cNvPr id="62" name="TextBox 61"/>
                <p:cNvSpPr txBox="1"/>
                <p:nvPr/>
              </p:nvSpPr>
              <p:spPr>
                <a:xfrm>
                  <a:off x="8278308" y="4445592"/>
                  <a:ext cx="749134" cy="789075"/>
                </a:xfrm>
                <a:prstGeom prst="rect">
                  <a:avLst/>
                </a:prstGeom>
                <a:noFill/>
              </p:spPr>
              <p:txBody>
                <a:bodyPr wrap="square" rtlCol="0">
                  <a:spAutoFit/>
                </a:bodyPr>
                <a:lstStyle/>
                <a:p>
                  <a:pPr algn="ctr"/>
                  <a:r>
                    <a:rPr lang="en-US" sz="3800" dirty="0" smtClean="0">
                      <a:solidFill>
                        <a:schemeClr val="accent1">
                          <a:lumMod val="50000"/>
                        </a:schemeClr>
                      </a:solidFill>
                    </a:rPr>
                    <a:t>...</a:t>
                  </a:r>
                  <a:endParaRPr lang="en-US" sz="3800" dirty="0">
                    <a:solidFill>
                      <a:schemeClr val="accent1">
                        <a:lumMod val="50000"/>
                      </a:schemeClr>
                    </a:solidFill>
                  </a:endParaRPr>
                </a:p>
              </p:txBody>
            </p:sp>
          </p:grpSp>
          <p:sp>
            <p:nvSpPr>
              <p:cNvPr id="66" name="Down Arrow 65"/>
              <p:cNvSpPr/>
              <p:nvPr/>
            </p:nvSpPr>
            <p:spPr>
              <a:xfrm rot="3064494" flipV="1">
                <a:off x="3974929" y="3592844"/>
                <a:ext cx="350183" cy="803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 name="Group 121"/>
          <p:cNvGrpSpPr/>
          <p:nvPr/>
        </p:nvGrpSpPr>
        <p:grpSpPr>
          <a:xfrm>
            <a:off x="5070181" y="1577203"/>
            <a:ext cx="4132600" cy="4355554"/>
            <a:chOff x="5070181" y="1577203"/>
            <a:chExt cx="4132600" cy="4355554"/>
          </a:xfrm>
        </p:grpSpPr>
        <p:sp>
          <p:nvSpPr>
            <p:cNvPr id="102" name="Oval 101"/>
            <p:cNvSpPr/>
            <p:nvPr/>
          </p:nvSpPr>
          <p:spPr>
            <a:xfrm>
              <a:off x="5095614" y="4082350"/>
              <a:ext cx="3974009" cy="1850407"/>
            </a:xfrm>
            <a:prstGeom prst="ellipse">
              <a:avLst/>
            </a:prstGeom>
            <a:noFill/>
            <a:ln w="28575">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5070181" y="4117751"/>
              <a:ext cx="2942508" cy="400110"/>
            </a:xfrm>
            <a:prstGeom prst="rect">
              <a:avLst/>
            </a:prstGeom>
            <a:solidFill>
              <a:schemeClr val="accent6">
                <a:lumMod val="20000"/>
                <a:lumOff val="80000"/>
              </a:schemeClr>
            </a:solidFill>
          </p:spPr>
          <p:txBody>
            <a:bodyPr wrap="square" rtlCol="0">
              <a:spAutoFit/>
            </a:bodyPr>
            <a:lstStyle/>
            <a:p>
              <a:r>
                <a:rPr lang="en-US" sz="2000" dirty="0" smtClean="0">
                  <a:solidFill>
                    <a:schemeClr val="accent6">
                      <a:lumMod val="75000"/>
                    </a:schemeClr>
                  </a:solidFill>
                </a:rPr>
                <a:t>Corresponding data layout</a:t>
              </a:r>
              <a:endParaRPr lang="en-US" sz="2000" dirty="0">
                <a:solidFill>
                  <a:schemeClr val="accent6">
                    <a:lumMod val="75000"/>
                  </a:schemeClr>
                </a:solidFill>
              </a:endParaRPr>
            </a:p>
          </p:txBody>
        </p:sp>
        <p:sp>
          <p:nvSpPr>
            <p:cNvPr id="103" name="Down Arrow 102"/>
            <p:cNvSpPr/>
            <p:nvPr/>
          </p:nvSpPr>
          <p:spPr>
            <a:xfrm rot="17277729">
              <a:off x="6581541" y="3706325"/>
              <a:ext cx="302564" cy="57157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19" name="Group 118"/>
            <p:cNvGrpSpPr/>
            <p:nvPr/>
          </p:nvGrpSpPr>
          <p:grpSpPr>
            <a:xfrm>
              <a:off x="5617243" y="5230792"/>
              <a:ext cx="3075278" cy="508000"/>
              <a:chOff x="3889971" y="-130629"/>
              <a:chExt cx="3075278" cy="508000"/>
            </a:xfrm>
          </p:grpSpPr>
          <p:sp>
            <p:nvSpPr>
              <p:cNvPr id="104" name="Rectangle 103"/>
              <p:cNvSpPr/>
              <p:nvPr/>
            </p:nvSpPr>
            <p:spPr>
              <a:xfrm>
                <a:off x="3889971" y="-130629"/>
                <a:ext cx="3075278" cy="5080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5" name="Rectangle 104"/>
              <p:cNvSpPr/>
              <p:nvPr/>
            </p:nvSpPr>
            <p:spPr>
              <a:xfrm>
                <a:off x="3967140" y="-58203"/>
                <a:ext cx="365760" cy="365760"/>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6" name="Rectangle 105"/>
              <p:cNvSpPr/>
              <p:nvPr/>
            </p:nvSpPr>
            <p:spPr>
              <a:xfrm>
                <a:off x="4996136" y="-58203"/>
                <a:ext cx="365760" cy="365760"/>
              </a:xfrm>
              <a:prstGeom prst="rect">
                <a:avLst/>
              </a:prstGeom>
              <a:solidFill>
                <a:schemeClr val="accent6">
                  <a:lumMod val="60000"/>
                  <a:lumOff val="4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7" name="Rectangle 106"/>
              <p:cNvSpPr/>
              <p:nvPr/>
            </p:nvSpPr>
            <p:spPr>
              <a:xfrm>
                <a:off x="6025132" y="-58203"/>
                <a:ext cx="365760" cy="365760"/>
              </a:xfrm>
              <a:prstGeom prst="rect">
                <a:avLst/>
              </a:prstGeom>
              <a:solidFill>
                <a:schemeClr val="accent6">
                  <a:lumMod val="20000"/>
                  <a:lumOff val="8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8" name="Rectangle 107"/>
              <p:cNvSpPr/>
              <p:nvPr/>
            </p:nvSpPr>
            <p:spPr>
              <a:xfrm>
                <a:off x="4481638" y="-58203"/>
                <a:ext cx="365760" cy="365760"/>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9" name="Rectangle 108"/>
              <p:cNvSpPr/>
              <p:nvPr/>
            </p:nvSpPr>
            <p:spPr>
              <a:xfrm>
                <a:off x="5510634" y="-58203"/>
                <a:ext cx="365760" cy="365760"/>
              </a:xfrm>
              <a:prstGeom prst="rect">
                <a:avLst/>
              </a:prstGeom>
              <a:solidFill>
                <a:schemeClr val="accent6">
                  <a:lumMod val="60000"/>
                  <a:lumOff val="4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10" name="Rectangle 109"/>
              <p:cNvSpPr/>
              <p:nvPr/>
            </p:nvSpPr>
            <p:spPr>
              <a:xfrm>
                <a:off x="6539630" y="-58203"/>
                <a:ext cx="365760" cy="365760"/>
              </a:xfrm>
              <a:prstGeom prst="rect">
                <a:avLst/>
              </a:prstGeom>
              <a:solidFill>
                <a:schemeClr val="accent6">
                  <a:lumMod val="20000"/>
                  <a:lumOff val="8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grpSp>
          <p:nvGrpSpPr>
            <p:cNvPr id="118" name="Group 117"/>
            <p:cNvGrpSpPr/>
            <p:nvPr/>
          </p:nvGrpSpPr>
          <p:grpSpPr>
            <a:xfrm>
              <a:off x="5355356" y="4590287"/>
              <a:ext cx="3075278" cy="508000"/>
              <a:chOff x="4042371" y="21771"/>
              <a:chExt cx="3075278" cy="508000"/>
            </a:xfrm>
          </p:grpSpPr>
          <p:sp>
            <p:nvSpPr>
              <p:cNvPr id="111" name="Rectangle 110"/>
              <p:cNvSpPr/>
              <p:nvPr/>
            </p:nvSpPr>
            <p:spPr>
              <a:xfrm>
                <a:off x="4042371" y="21771"/>
                <a:ext cx="3075278" cy="5080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2" name="Rectangle 111"/>
              <p:cNvSpPr/>
              <p:nvPr/>
            </p:nvSpPr>
            <p:spPr>
              <a:xfrm>
                <a:off x="4119540" y="94197"/>
                <a:ext cx="365760" cy="365760"/>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3" name="Rectangle 112"/>
              <p:cNvSpPr/>
              <p:nvPr/>
            </p:nvSpPr>
            <p:spPr>
              <a:xfrm>
                <a:off x="4634038" y="94197"/>
                <a:ext cx="365760" cy="365760"/>
              </a:xfrm>
              <a:prstGeom prst="rect">
                <a:avLst/>
              </a:prstGeom>
              <a:solidFill>
                <a:schemeClr val="accent6">
                  <a:lumMod val="60000"/>
                  <a:lumOff val="4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14" name="Rectangle 113"/>
              <p:cNvSpPr/>
              <p:nvPr/>
            </p:nvSpPr>
            <p:spPr>
              <a:xfrm>
                <a:off x="5148536" y="94197"/>
                <a:ext cx="365760" cy="365760"/>
              </a:xfrm>
              <a:prstGeom prst="rect">
                <a:avLst/>
              </a:prstGeom>
              <a:solidFill>
                <a:schemeClr val="accent6">
                  <a:lumMod val="20000"/>
                  <a:lumOff val="8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15" name="Rectangle 114"/>
              <p:cNvSpPr/>
              <p:nvPr/>
            </p:nvSpPr>
            <p:spPr>
              <a:xfrm>
                <a:off x="5663034" y="94197"/>
                <a:ext cx="365760" cy="365760"/>
              </a:xfrm>
              <a:prstGeom prst="rect">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6" name="Rectangle 115"/>
              <p:cNvSpPr/>
              <p:nvPr/>
            </p:nvSpPr>
            <p:spPr>
              <a:xfrm>
                <a:off x="6177532" y="94197"/>
                <a:ext cx="365760" cy="365760"/>
              </a:xfrm>
              <a:prstGeom prst="rect">
                <a:avLst/>
              </a:prstGeom>
              <a:solidFill>
                <a:schemeClr val="accent6">
                  <a:lumMod val="60000"/>
                  <a:lumOff val="4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17" name="Rectangle 116"/>
              <p:cNvSpPr/>
              <p:nvPr/>
            </p:nvSpPr>
            <p:spPr>
              <a:xfrm>
                <a:off x="6692030" y="94197"/>
                <a:ext cx="365760" cy="365760"/>
              </a:xfrm>
              <a:prstGeom prst="rect">
                <a:avLst/>
              </a:prstGeom>
              <a:solidFill>
                <a:schemeClr val="accent6">
                  <a:lumMod val="20000"/>
                  <a:lumOff val="8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sp>
          <p:nvSpPr>
            <p:cNvPr id="120" name="TextBox 119"/>
            <p:cNvSpPr txBox="1"/>
            <p:nvPr/>
          </p:nvSpPr>
          <p:spPr>
            <a:xfrm>
              <a:off x="8319900" y="4459378"/>
              <a:ext cx="882881" cy="677108"/>
            </a:xfrm>
            <a:prstGeom prst="rect">
              <a:avLst/>
            </a:prstGeom>
            <a:noFill/>
          </p:spPr>
          <p:txBody>
            <a:bodyPr wrap="square" rtlCol="0">
              <a:spAutoFit/>
            </a:bodyPr>
            <a:lstStyle/>
            <a:p>
              <a:pPr algn="ctr"/>
              <a:r>
                <a:rPr lang="en-US" sz="3800" dirty="0" smtClean="0">
                  <a:solidFill>
                    <a:schemeClr val="accent6">
                      <a:lumMod val="75000"/>
                    </a:schemeClr>
                  </a:solidFill>
                </a:rPr>
                <a:t>...</a:t>
              </a:r>
              <a:endParaRPr lang="en-US" sz="3800" dirty="0">
                <a:solidFill>
                  <a:schemeClr val="accent6">
                    <a:lumMod val="75000"/>
                  </a:schemeClr>
                </a:solidFill>
              </a:endParaRPr>
            </a:p>
          </p:txBody>
        </p:sp>
        <p:sp>
          <p:nvSpPr>
            <p:cNvPr id="121" name="Freeform 120"/>
            <p:cNvSpPr/>
            <p:nvPr/>
          </p:nvSpPr>
          <p:spPr>
            <a:xfrm>
              <a:off x="8316686" y="1577203"/>
              <a:ext cx="573647" cy="2689997"/>
            </a:xfrm>
            <a:custGeom>
              <a:avLst/>
              <a:gdLst>
                <a:gd name="connsiteX0" fmla="*/ 0 w 337579"/>
                <a:gd name="connsiteY0" fmla="*/ 2090057 h 2090057"/>
                <a:gd name="connsiteX1" fmla="*/ 333828 w 337579"/>
                <a:gd name="connsiteY1" fmla="*/ 1161143 h 2090057"/>
                <a:gd name="connsiteX2" fmla="*/ 188685 w 337579"/>
                <a:gd name="connsiteY2" fmla="*/ 0 h 2090057"/>
              </a:gdLst>
              <a:ahLst/>
              <a:cxnLst>
                <a:cxn ang="0">
                  <a:pos x="connsiteX0" y="connsiteY0"/>
                </a:cxn>
                <a:cxn ang="0">
                  <a:pos x="connsiteX1" y="connsiteY1"/>
                </a:cxn>
                <a:cxn ang="0">
                  <a:pos x="connsiteX2" y="connsiteY2"/>
                </a:cxn>
              </a:cxnLst>
              <a:rect l="l" t="t" r="r" b="b"/>
              <a:pathLst>
                <a:path w="337579" h="2090057">
                  <a:moveTo>
                    <a:pt x="0" y="2090057"/>
                  </a:moveTo>
                  <a:cubicBezTo>
                    <a:pt x="151190" y="1799771"/>
                    <a:pt x="302381" y="1509486"/>
                    <a:pt x="333828" y="1161143"/>
                  </a:cubicBezTo>
                  <a:cubicBezTo>
                    <a:pt x="365275" y="812800"/>
                    <a:pt x="188685" y="0"/>
                    <a:pt x="188685" y="0"/>
                  </a:cubicBezTo>
                </a:path>
              </a:pathLst>
            </a:custGeom>
            <a:noFill/>
            <a:ln>
              <a:solidFill>
                <a:schemeClr val="accent6">
                  <a:lumMod val="75000"/>
                </a:schemeClr>
              </a:solidFill>
              <a:prstDash val="lg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4" name="Picture 1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0650" y="716696"/>
            <a:ext cx="3427843" cy="1197285"/>
          </a:xfrm>
          <a:prstGeom prst="rect">
            <a:avLst/>
          </a:prstGeom>
        </p:spPr>
      </p:pic>
      <p:grpSp>
        <p:nvGrpSpPr>
          <p:cNvPr id="126" name="Group 125"/>
          <p:cNvGrpSpPr/>
          <p:nvPr/>
        </p:nvGrpSpPr>
        <p:grpSpPr>
          <a:xfrm>
            <a:off x="4530801" y="1350055"/>
            <a:ext cx="4690805" cy="2694080"/>
            <a:chOff x="4530801" y="1350055"/>
            <a:chExt cx="4690805" cy="2694080"/>
          </a:xfrm>
        </p:grpSpPr>
        <p:sp>
          <p:nvSpPr>
            <p:cNvPr id="5" name="Rounded Rectangle 4"/>
            <p:cNvSpPr/>
            <p:nvPr/>
          </p:nvSpPr>
          <p:spPr>
            <a:xfrm>
              <a:off x="4530801" y="2841768"/>
              <a:ext cx="2000682" cy="1202367"/>
            </a:xfrm>
            <a:prstGeom prst="roundRect">
              <a:avLst/>
            </a:prstGeom>
            <a:ln w="317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Framework</a:t>
              </a:r>
              <a:endParaRPr lang="en-US" sz="2800" dirty="0"/>
            </a:p>
          </p:txBody>
        </p:sp>
        <p:sp>
          <p:nvSpPr>
            <p:cNvPr id="64" name="Down Arrow 63"/>
            <p:cNvSpPr/>
            <p:nvPr/>
          </p:nvSpPr>
          <p:spPr>
            <a:xfrm rot="2131492">
              <a:off x="5418641" y="2355553"/>
              <a:ext cx="357391" cy="4837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7372677" y="1858826"/>
              <a:ext cx="1848929" cy="707886"/>
            </a:xfrm>
            <a:prstGeom prst="rect">
              <a:avLst/>
            </a:prstGeom>
            <a:noFill/>
          </p:spPr>
          <p:txBody>
            <a:bodyPr wrap="square" rtlCol="0">
              <a:spAutoFit/>
            </a:bodyPr>
            <a:lstStyle/>
            <a:p>
              <a:r>
                <a:rPr lang="en-US" sz="2000" dirty="0" smtClean="0">
                  <a:solidFill>
                    <a:schemeClr val="accent6">
                      <a:lumMod val="75000"/>
                    </a:schemeClr>
                  </a:solidFill>
                </a:rPr>
                <a:t>Accelerator design</a:t>
              </a:r>
              <a:endParaRPr lang="en-US" sz="2000" dirty="0">
                <a:solidFill>
                  <a:schemeClr val="accent6">
                    <a:lumMod val="75000"/>
                  </a:schemeClr>
                </a:solidFill>
              </a:endParaRPr>
            </a:p>
          </p:txBody>
        </p:sp>
        <p:sp>
          <p:nvSpPr>
            <p:cNvPr id="125" name="Curved Up Arrow 124"/>
            <p:cNvSpPr/>
            <p:nvPr/>
          </p:nvSpPr>
          <p:spPr>
            <a:xfrm rot="17079439">
              <a:off x="6135475" y="1927360"/>
              <a:ext cx="1831717" cy="677108"/>
            </a:xfrm>
            <a:prstGeom prst="curved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grpSp>
      <p:sp>
        <p:nvSpPr>
          <p:cNvPr id="127" name="TextBox 126"/>
          <p:cNvSpPr txBox="1"/>
          <p:nvPr/>
        </p:nvSpPr>
        <p:spPr>
          <a:xfrm>
            <a:off x="2315258" y="1887740"/>
            <a:ext cx="4881781" cy="769441"/>
          </a:xfrm>
          <a:prstGeom prst="rect">
            <a:avLst/>
          </a:prstGeom>
          <a:noFill/>
        </p:spPr>
        <p:txBody>
          <a:bodyPr wrap="square" rtlCol="0">
            <a:spAutoFit/>
          </a:bodyPr>
          <a:lstStyle/>
          <a:p>
            <a:pPr algn="ctr"/>
            <a:r>
              <a:rPr lang="en-US" sz="2400" b="1" dirty="0" smtClean="0"/>
              <a:t>Generic high throughput accelerator </a:t>
            </a:r>
          </a:p>
          <a:p>
            <a:pPr algn="ctr"/>
            <a:r>
              <a:rPr lang="en-US" sz="2000" dirty="0" smtClean="0"/>
              <a:t>No need to reconfigure for a specific CNN</a:t>
            </a:r>
            <a:endParaRPr lang="en-US" sz="2000" dirty="0"/>
          </a:p>
        </p:txBody>
      </p:sp>
    </p:spTree>
    <p:extLst>
      <p:ext uri="{BB962C8B-B14F-4D97-AF65-F5344CB8AC3E}">
        <p14:creationId xmlns:p14="http://schemas.microsoft.com/office/powerpoint/2010/main" val="3164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04 0.01412 L 0.19809 -0.28518 " pathEditMode="relative" rAng="0" ptsTypes="AA">
                                      <p:cBhvr>
                                        <p:cTn id="6" dur="500" fill="hold"/>
                                        <p:tgtEl>
                                          <p:spTgt spid="30"/>
                                        </p:tgtEl>
                                        <p:attrNameLst>
                                          <p:attrName>ppt_x</p:attrName>
                                          <p:attrName>ppt_y</p:attrName>
                                        </p:attrNameLst>
                                      </p:cBhvr>
                                      <p:rCtr x="10556" y="-12431"/>
                                    </p:animMotion>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30"/>
                                        </p:tgtEl>
                                      </p:cBhvr>
                                      <p:by x="50000" y="50000"/>
                                    </p:animScale>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8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2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26"/>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2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0"/>
                                        </p:tgtEl>
                                        <p:attrNameLst>
                                          <p:attrName>style.visibility</p:attrName>
                                        </p:attrNameLst>
                                      </p:cBhvr>
                                      <p:to>
                                        <p:strVal val="hidden"/>
                                      </p:to>
                                    </p:set>
                                  </p:childTnLst>
                                </p:cTn>
                              </p:par>
                            </p:childTnLst>
                          </p:cTn>
                        </p:par>
                        <p:par>
                          <p:cTn id="40" fill="hold">
                            <p:stCondLst>
                              <p:cond delay="0"/>
                            </p:stCondLst>
                            <p:childTnLst>
                              <p:par>
                                <p:cTn id="41" presetID="0" presetClass="path" presetSubtype="0" accel="50000" decel="50000" fill="hold" nodeType="afterEffect">
                                  <p:stCondLst>
                                    <p:cond delay="0"/>
                                  </p:stCondLst>
                                  <p:childTnLst>
                                    <p:animMotion origin="layout" path="M -0.00712 0.01342 L -0.19514 0.27754 " pathEditMode="relative" ptsTypes="AA">
                                      <p:cBhvr>
                                        <p:cTn id="42" dur="1000" fill="hold"/>
                                        <p:tgtEl>
                                          <p:spTgt spid="124"/>
                                        </p:tgtEl>
                                        <p:attrNameLst>
                                          <p:attrName>ppt_x</p:attrName>
                                          <p:attrName>ppt_y</p:attrName>
                                        </p:attrNameLst>
                                      </p:cBhvr>
                                    </p:animMotion>
                                  </p:childTnLst>
                                </p:cTn>
                              </p:par>
                            </p:childTnLst>
                          </p:cTn>
                        </p:par>
                        <p:par>
                          <p:cTn id="43" fill="hold">
                            <p:stCondLst>
                              <p:cond delay="1000"/>
                            </p:stCondLst>
                            <p:childTnLst>
                              <p:par>
                                <p:cTn id="44" presetID="6" presetClass="emph" presetSubtype="0" fill="hold" nodeType="afterEffect">
                                  <p:stCondLst>
                                    <p:cond delay="0"/>
                                  </p:stCondLst>
                                  <p:childTnLst>
                                    <p:animScale>
                                      <p:cBhvr>
                                        <p:cTn id="45" dur="500" fill="hold"/>
                                        <p:tgtEl>
                                          <p:spTgt spid="124"/>
                                        </p:tgtEl>
                                      </p:cBhvr>
                                      <p:by x="150000" y="150000"/>
                                    </p:animScale>
                                  </p:childTnLst>
                                </p:cTn>
                              </p:par>
                            </p:childTnLst>
                          </p:cTn>
                        </p:par>
                        <p:par>
                          <p:cTn id="46" fill="hold">
                            <p:stCondLst>
                              <p:cond delay="1500"/>
                            </p:stCondLst>
                            <p:childTnLst>
                              <p:par>
                                <p:cTn id="47" presetID="1" presetClass="entr" presetSubtype="0" fill="hold" grpId="0" nodeType="afterEffect">
                                  <p:stCondLst>
                                    <p:cond delay="0"/>
                                  </p:stCondLst>
                                  <p:childTnLst>
                                    <p:set>
                                      <p:cBhvr>
                                        <p:cTn id="48"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 y="274638"/>
            <a:ext cx="8229600" cy="794628"/>
          </a:xfrm>
        </p:spPr>
        <p:txBody>
          <a:bodyPr/>
          <a:lstStyle/>
          <a:p>
            <a:r>
              <a:rPr lang="en-US" altLang="zh-CN" smtClean="0"/>
              <a:t>Challenges in Designing </a:t>
            </a:r>
            <a:r>
              <a:rPr lang="en-US" altLang="zh-CN" dirty="0" smtClean="0"/>
              <a:t>a Generic Accelerator</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6</a:t>
            </a:fld>
            <a:endParaRPr lang="en-US" dirty="0"/>
          </a:p>
        </p:txBody>
      </p:sp>
      <p:sp>
        <p:nvSpPr>
          <p:cNvPr id="4" name="Text Placeholder 3"/>
          <p:cNvSpPr>
            <a:spLocks noGrp="1"/>
          </p:cNvSpPr>
          <p:nvPr>
            <p:ph type="body" sz="quarter" idx="13"/>
          </p:nvPr>
        </p:nvSpPr>
        <p:spPr>
          <a:xfrm>
            <a:off x="285426" y="1150953"/>
            <a:ext cx="3219310" cy="4612676"/>
          </a:xfrm>
        </p:spPr>
        <p:txBody>
          <a:bodyPr/>
          <a:lstStyle/>
          <a:p>
            <a:r>
              <a:rPr lang="en-US" sz="2200" dirty="0" smtClean="0"/>
              <a:t>Computation complexity</a:t>
            </a:r>
            <a:endParaRPr lang="en-US" dirty="0" smtClean="0"/>
          </a:p>
          <a:p>
            <a:endParaRPr lang="en-US" dirty="0"/>
          </a:p>
          <a:p>
            <a:r>
              <a:rPr lang="en-US" sz="2200" dirty="0" smtClean="0"/>
              <a:t>Variation in CNN model parameters</a:t>
            </a:r>
          </a:p>
          <a:p>
            <a:endParaRPr lang="en-US" sz="2200" dirty="0"/>
          </a:p>
          <a:p>
            <a:r>
              <a:rPr lang="en-US" sz="2200" dirty="0" smtClean="0"/>
              <a:t>Variation in input image sizes</a:t>
            </a:r>
            <a:endParaRPr lang="en-US" sz="2200" dirty="0"/>
          </a:p>
        </p:txBody>
      </p:sp>
      <p:grpSp>
        <p:nvGrpSpPr>
          <p:cNvPr id="151" name="Group 150"/>
          <p:cNvGrpSpPr/>
          <p:nvPr/>
        </p:nvGrpSpPr>
        <p:grpSpPr>
          <a:xfrm>
            <a:off x="3469604" y="1926905"/>
            <a:ext cx="5595182" cy="2596330"/>
            <a:chOff x="3639086" y="2841046"/>
            <a:chExt cx="5595182" cy="2596330"/>
          </a:xfrm>
        </p:grpSpPr>
        <p:grpSp>
          <p:nvGrpSpPr>
            <p:cNvPr id="54" name="Group 53"/>
            <p:cNvGrpSpPr/>
            <p:nvPr/>
          </p:nvGrpSpPr>
          <p:grpSpPr>
            <a:xfrm>
              <a:off x="5779931" y="3229540"/>
              <a:ext cx="1778000" cy="2207836"/>
              <a:chOff x="4319357" y="1199539"/>
              <a:chExt cx="1778000" cy="2207836"/>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326" y="1199539"/>
                <a:ext cx="457200" cy="457200"/>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462" y="1499666"/>
                <a:ext cx="457200" cy="457200"/>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326" y="2133142"/>
                <a:ext cx="457200" cy="457200"/>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5462" y="2341431"/>
                <a:ext cx="457200" cy="457200"/>
              </a:xfrm>
              <a:prstGeom prst="rect">
                <a:avLst/>
              </a:prstGeom>
            </p:spPr>
          </p:pic>
          <p:sp>
            <p:nvSpPr>
              <p:cNvPr id="53" name="TextBox 52"/>
              <p:cNvSpPr txBox="1"/>
              <p:nvPr/>
            </p:nvSpPr>
            <p:spPr>
              <a:xfrm>
                <a:off x="4319357" y="2976488"/>
                <a:ext cx="1778000" cy="430887"/>
              </a:xfrm>
              <a:prstGeom prst="rect">
                <a:avLst/>
              </a:prstGeom>
              <a:noFill/>
            </p:spPr>
            <p:txBody>
              <a:bodyPr wrap="square" rtlCol="0">
                <a:spAutoFit/>
              </a:bodyPr>
              <a:lstStyle/>
              <a:p>
                <a:r>
                  <a:rPr lang="en-US" sz="2200" dirty="0" smtClean="0"/>
                  <a:t>Kernel filters</a:t>
                </a:r>
                <a:endParaRPr lang="en-US" sz="2200" dirty="0"/>
              </a:p>
            </p:txBody>
          </p:sp>
        </p:grpSp>
        <p:grpSp>
          <p:nvGrpSpPr>
            <p:cNvPr id="150" name="Group 149"/>
            <p:cNvGrpSpPr/>
            <p:nvPr/>
          </p:nvGrpSpPr>
          <p:grpSpPr>
            <a:xfrm>
              <a:off x="3639086" y="2841046"/>
              <a:ext cx="2147642" cy="2596330"/>
              <a:chOff x="3639086" y="2841046"/>
              <a:chExt cx="2147642" cy="2596330"/>
            </a:xfrm>
          </p:grpSpPr>
          <p:pic>
            <p:nvPicPr>
              <p:cNvPr id="142" name="Picture 1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9086" y="2841046"/>
                <a:ext cx="1828800" cy="1828800"/>
              </a:xfrm>
              <a:prstGeom prst="rect">
                <a:avLst/>
              </a:prstGeom>
            </p:spPr>
          </p:pic>
          <p:pic>
            <p:nvPicPr>
              <p:cNvPr id="143" name="Picture 1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7928" y="3193530"/>
                <a:ext cx="1828800" cy="1828800"/>
              </a:xfrm>
              <a:prstGeom prst="rect">
                <a:avLst/>
              </a:prstGeom>
            </p:spPr>
          </p:pic>
          <p:sp>
            <p:nvSpPr>
              <p:cNvPr id="147" name="TextBox 146"/>
              <p:cNvSpPr txBox="1"/>
              <p:nvPr/>
            </p:nvSpPr>
            <p:spPr>
              <a:xfrm>
                <a:off x="4103271" y="5066271"/>
                <a:ext cx="1531317" cy="371105"/>
              </a:xfrm>
              <a:prstGeom prst="rect">
                <a:avLst/>
              </a:prstGeom>
              <a:noFill/>
            </p:spPr>
            <p:txBody>
              <a:bodyPr wrap="square" rtlCol="0">
                <a:spAutoFit/>
              </a:bodyPr>
              <a:lstStyle/>
              <a:p>
                <a:pPr algn="ctr"/>
                <a:r>
                  <a:rPr lang="en-US" sz="2200" smtClean="0"/>
                  <a:t>Input</a:t>
                </a:r>
                <a:endParaRPr lang="en-US" sz="2200" dirty="0"/>
              </a:p>
            </p:txBody>
          </p:sp>
        </p:grpSp>
        <p:grpSp>
          <p:nvGrpSpPr>
            <p:cNvPr id="149" name="Group 148"/>
            <p:cNvGrpSpPr/>
            <p:nvPr/>
          </p:nvGrpSpPr>
          <p:grpSpPr>
            <a:xfrm>
              <a:off x="7220879" y="2842738"/>
              <a:ext cx="2013389" cy="2515874"/>
              <a:chOff x="7220879" y="2842738"/>
              <a:chExt cx="2013389" cy="2515874"/>
            </a:xfrm>
          </p:grpSpPr>
          <p:pic>
            <p:nvPicPr>
              <p:cNvPr id="145" name="Picture 1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0879" y="2842738"/>
                <a:ext cx="1828801" cy="1828800"/>
              </a:xfrm>
              <a:prstGeom prst="rect">
                <a:avLst/>
              </a:prstGeom>
            </p:spPr>
          </p:pic>
          <p:pic>
            <p:nvPicPr>
              <p:cNvPr id="146" name="Picture 1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5467" y="3143666"/>
                <a:ext cx="1828801" cy="1828800"/>
              </a:xfrm>
              <a:prstGeom prst="rect">
                <a:avLst/>
              </a:prstGeom>
            </p:spPr>
          </p:pic>
          <p:sp>
            <p:nvSpPr>
              <p:cNvPr id="148" name="TextBox 147"/>
              <p:cNvSpPr txBox="1"/>
              <p:nvPr/>
            </p:nvSpPr>
            <p:spPr>
              <a:xfrm>
                <a:off x="7523804" y="4987515"/>
                <a:ext cx="1531284" cy="371097"/>
              </a:xfrm>
              <a:prstGeom prst="rect">
                <a:avLst/>
              </a:prstGeom>
              <a:noFill/>
            </p:spPr>
            <p:txBody>
              <a:bodyPr wrap="square" rtlCol="0">
                <a:spAutoFit/>
              </a:bodyPr>
              <a:lstStyle/>
              <a:p>
                <a:pPr algn="ctr"/>
                <a:r>
                  <a:rPr lang="en-US" sz="2200" smtClean="0"/>
                  <a:t>Output</a:t>
                </a:r>
                <a:endParaRPr lang="en-US" sz="2200" dirty="0"/>
              </a:p>
            </p:txBody>
          </p:sp>
        </p:grpSp>
      </p:grpSp>
      <p:grpSp>
        <p:nvGrpSpPr>
          <p:cNvPr id="144" name="Group 143"/>
          <p:cNvGrpSpPr/>
          <p:nvPr/>
        </p:nvGrpSpPr>
        <p:grpSpPr>
          <a:xfrm>
            <a:off x="3680836" y="1790401"/>
            <a:ext cx="5257393" cy="3405591"/>
            <a:chOff x="3678154" y="1425185"/>
            <a:chExt cx="5257393" cy="3405591"/>
          </a:xfrm>
        </p:grpSpPr>
        <p:grpSp>
          <p:nvGrpSpPr>
            <p:cNvPr id="79" name="Group 78"/>
            <p:cNvGrpSpPr/>
            <p:nvPr/>
          </p:nvGrpSpPr>
          <p:grpSpPr>
            <a:xfrm>
              <a:off x="5519682" y="1425185"/>
              <a:ext cx="1778000" cy="3405591"/>
              <a:chOff x="2601158" y="1268356"/>
              <a:chExt cx="1778000" cy="3405591"/>
            </a:xfrm>
          </p:grpSpPr>
          <p:grpSp>
            <p:nvGrpSpPr>
              <p:cNvPr id="76" name="Group 75"/>
              <p:cNvGrpSpPr/>
              <p:nvPr/>
            </p:nvGrpSpPr>
            <p:grpSpPr>
              <a:xfrm>
                <a:off x="2790017" y="1268356"/>
                <a:ext cx="1194641" cy="2980102"/>
                <a:chOff x="2790017" y="1268356"/>
                <a:chExt cx="1194641" cy="2980102"/>
              </a:xfrm>
            </p:grpSpPr>
            <p:grpSp>
              <p:nvGrpSpPr>
                <p:cNvPr id="63" name="Group 62"/>
                <p:cNvGrpSpPr/>
                <p:nvPr/>
              </p:nvGrpSpPr>
              <p:grpSpPr>
                <a:xfrm>
                  <a:off x="2790017" y="2537183"/>
                  <a:ext cx="1184964" cy="1077367"/>
                  <a:chOff x="3126577" y="1428280"/>
                  <a:chExt cx="1184964" cy="1077367"/>
                </a:xfrm>
              </p:grpSpPr>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flipV="1">
                    <a:off x="3126577" y="1428280"/>
                    <a:ext cx="365760" cy="365760"/>
                  </a:xfrm>
                  <a:prstGeom prst="rect">
                    <a:avLst/>
                  </a:prstGeom>
                </p:spPr>
              </p:pic>
              <p:pic>
                <p:nvPicPr>
                  <p:cNvPr id="59" name="Picture 5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3399645" y="1664310"/>
                    <a:ext cx="365760" cy="365760"/>
                  </a:xfrm>
                  <a:prstGeom prst="rect">
                    <a:avLst/>
                  </a:prstGeom>
                </p:spPr>
              </p:pic>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3672713" y="1900340"/>
                    <a:ext cx="365760" cy="369276"/>
                  </a:xfrm>
                  <a:prstGeom prst="rect">
                    <a:avLst/>
                  </a:prstGeom>
                </p:spPr>
              </p:pic>
              <p:pic>
                <p:nvPicPr>
                  <p:cNvPr id="56" name="Picture 5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flipV="1">
                    <a:off x="3945781" y="2139887"/>
                    <a:ext cx="365760" cy="365760"/>
                  </a:xfrm>
                  <a:prstGeom prst="rect">
                    <a:avLst/>
                  </a:prstGeom>
                </p:spPr>
              </p:pic>
            </p:grpSp>
            <p:grpSp>
              <p:nvGrpSpPr>
                <p:cNvPr id="64" name="Group 63"/>
                <p:cNvGrpSpPr/>
                <p:nvPr/>
              </p:nvGrpSpPr>
              <p:grpSpPr>
                <a:xfrm>
                  <a:off x="2790017" y="1268356"/>
                  <a:ext cx="1188515" cy="1079125"/>
                  <a:chOff x="3363197" y="1439676"/>
                  <a:chExt cx="1188515" cy="1079125"/>
                </a:xfrm>
              </p:grpSpPr>
              <p:pic>
                <p:nvPicPr>
                  <p:cNvPr id="62" name="Picture 6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flipV="1">
                    <a:off x="3363197" y="1439676"/>
                    <a:ext cx="369311" cy="365760"/>
                  </a:xfrm>
                  <a:prstGeom prst="rect">
                    <a:avLst/>
                  </a:prstGeom>
                </p:spPr>
              </p:pic>
              <p:pic>
                <p:nvPicPr>
                  <p:cNvPr id="60" name="Picture 5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flipV="1">
                    <a:off x="3639816" y="1676292"/>
                    <a:ext cx="365760" cy="365760"/>
                  </a:xfrm>
                  <a:prstGeom prst="rect">
                    <a:avLst/>
                  </a:prstGeom>
                </p:spPr>
              </p:pic>
              <p:pic>
                <p:nvPicPr>
                  <p:cNvPr id="61" name="Picture 6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flipV="1">
                    <a:off x="3912884" y="1912908"/>
                    <a:ext cx="365760" cy="365760"/>
                  </a:xfrm>
                  <a:prstGeom prst="rect">
                    <a:avLst/>
                  </a:prstGeom>
                </p:spPr>
              </p:pic>
              <p:pic>
                <p:nvPicPr>
                  <p:cNvPr id="57" name="Picture 5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flipV="1">
                    <a:off x="4185952" y="2149525"/>
                    <a:ext cx="365760" cy="369276"/>
                  </a:xfrm>
                  <a:prstGeom prst="rect">
                    <a:avLst/>
                  </a:prstGeom>
                </p:spPr>
              </p:pic>
            </p:grpSp>
            <p:grpSp>
              <p:nvGrpSpPr>
                <p:cNvPr id="73" name="Group 72"/>
                <p:cNvGrpSpPr/>
                <p:nvPr/>
              </p:nvGrpSpPr>
              <p:grpSpPr>
                <a:xfrm>
                  <a:off x="2790017" y="3171308"/>
                  <a:ext cx="1191026" cy="1077150"/>
                  <a:chOff x="3363197" y="1605490"/>
                  <a:chExt cx="1191026" cy="1077150"/>
                </a:xfrm>
              </p:grpSpPr>
              <p:pic>
                <p:nvPicPr>
                  <p:cNvPr id="71" name="Picture 7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3363197" y="1605490"/>
                    <a:ext cx="365760" cy="369276"/>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flipV="1">
                    <a:off x="3638286" y="1832714"/>
                    <a:ext cx="365760" cy="365760"/>
                  </a:xfrm>
                  <a:prstGeom prst="rect">
                    <a:avLst/>
                  </a:prstGeom>
                </p:spPr>
              </p:pic>
              <p:pic>
                <p:nvPicPr>
                  <p:cNvPr id="68" name="Picture 6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flipV="1">
                    <a:off x="3913375" y="2106834"/>
                    <a:ext cx="365760" cy="369276"/>
                  </a:xfrm>
                  <a:prstGeom prst="rect">
                    <a:avLst/>
                  </a:prstGeom>
                </p:spPr>
              </p:pic>
              <p:pic>
                <p:nvPicPr>
                  <p:cNvPr id="70" name="Picture 6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4188463" y="2316880"/>
                    <a:ext cx="365760" cy="365760"/>
                  </a:xfrm>
                  <a:prstGeom prst="rect">
                    <a:avLst/>
                  </a:prstGeom>
                </p:spPr>
              </p:pic>
            </p:grpSp>
            <p:grpSp>
              <p:nvGrpSpPr>
                <p:cNvPr id="74" name="Group 73"/>
                <p:cNvGrpSpPr/>
                <p:nvPr/>
              </p:nvGrpSpPr>
              <p:grpSpPr>
                <a:xfrm>
                  <a:off x="2790017" y="1904240"/>
                  <a:ext cx="1194641" cy="1076184"/>
                  <a:chOff x="3369207" y="1481754"/>
                  <a:chExt cx="1194641" cy="1076184"/>
                </a:xfrm>
              </p:grpSpPr>
              <p:pic>
                <p:nvPicPr>
                  <p:cNvPr id="65" name="Picture 6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9207" y="1481754"/>
                    <a:ext cx="369311" cy="365760"/>
                  </a:xfrm>
                  <a:prstGeom prst="rect">
                    <a:avLst/>
                  </a:prstGeom>
                </p:spPr>
              </p:pic>
              <p:pic>
                <p:nvPicPr>
                  <p:cNvPr id="72" name="Picture 7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7868" y="1718562"/>
                    <a:ext cx="365760" cy="365760"/>
                  </a:xfrm>
                  <a:prstGeom prst="rect">
                    <a:avLst/>
                  </a:prstGeom>
                </p:spPr>
              </p:pic>
              <p:pic>
                <p:nvPicPr>
                  <p:cNvPr id="69" name="Picture 6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22978" y="1955370"/>
                    <a:ext cx="365760" cy="365760"/>
                  </a:xfrm>
                  <a:prstGeom prst="rect">
                    <a:avLst/>
                  </a:prstGeom>
                </p:spPr>
              </p:pic>
              <p:pic>
                <p:nvPicPr>
                  <p:cNvPr id="67" name="Picture 6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8088" y="2192178"/>
                    <a:ext cx="365760" cy="365760"/>
                  </a:xfrm>
                  <a:prstGeom prst="rect">
                    <a:avLst/>
                  </a:prstGeom>
                </p:spPr>
              </p:pic>
            </p:grpSp>
          </p:grpSp>
          <p:sp>
            <p:nvSpPr>
              <p:cNvPr id="78" name="TextBox 77"/>
              <p:cNvSpPr txBox="1"/>
              <p:nvPr/>
            </p:nvSpPr>
            <p:spPr>
              <a:xfrm>
                <a:off x="2601158" y="4243060"/>
                <a:ext cx="1778000" cy="430887"/>
              </a:xfrm>
              <a:prstGeom prst="rect">
                <a:avLst/>
              </a:prstGeom>
              <a:noFill/>
            </p:spPr>
            <p:txBody>
              <a:bodyPr wrap="square" rtlCol="0">
                <a:spAutoFit/>
              </a:bodyPr>
              <a:lstStyle/>
              <a:p>
                <a:r>
                  <a:rPr lang="en-US" sz="2200" dirty="0" smtClean="0"/>
                  <a:t>Kernel filters</a:t>
                </a:r>
                <a:endParaRPr lang="en-US" sz="2200" dirty="0"/>
              </a:p>
            </p:txBody>
          </p:sp>
        </p:grpSp>
        <p:grpSp>
          <p:nvGrpSpPr>
            <p:cNvPr id="141" name="Group 140"/>
            <p:cNvGrpSpPr>
              <a:grpSpLocks noChangeAspect="1"/>
            </p:cNvGrpSpPr>
            <p:nvPr/>
          </p:nvGrpSpPr>
          <p:grpSpPr>
            <a:xfrm>
              <a:off x="3678154" y="1826116"/>
              <a:ext cx="1957723" cy="2286000"/>
              <a:chOff x="3431594" y="1759944"/>
              <a:chExt cx="2273096" cy="2654256"/>
            </a:xfrm>
          </p:grpSpPr>
          <p:grpSp>
            <p:nvGrpSpPr>
              <p:cNvPr id="136" name="Group 135"/>
              <p:cNvGrpSpPr/>
              <p:nvPr/>
            </p:nvGrpSpPr>
            <p:grpSpPr>
              <a:xfrm>
                <a:off x="3431594" y="1759944"/>
                <a:ext cx="2124183" cy="2174646"/>
                <a:chOff x="2954513" y="1093622"/>
                <a:chExt cx="2124183" cy="2174646"/>
              </a:xfrm>
            </p:grpSpPr>
            <p:pic>
              <p:nvPicPr>
                <p:cNvPr id="129" name="Picture 1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54513" y="1093622"/>
                  <a:ext cx="1645920" cy="1645920"/>
                </a:xfrm>
                <a:prstGeom prst="rect">
                  <a:avLst/>
                </a:prstGeom>
              </p:spPr>
            </p:pic>
            <p:pic>
              <p:nvPicPr>
                <p:cNvPr id="130" name="Picture 1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3934" y="1269864"/>
                  <a:ext cx="1645920" cy="1645920"/>
                </a:xfrm>
                <a:prstGeom prst="rect">
                  <a:avLst/>
                </a:prstGeom>
              </p:spPr>
            </p:pic>
            <p:pic>
              <p:nvPicPr>
                <p:cNvPr id="131" name="Picture 1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73355" y="1446106"/>
                  <a:ext cx="1645920" cy="1645920"/>
                </a:xfrm>
                <a:prstGeom prst="rect">
                  <a:avLst/>
                </a:prstGeom>
              </p:spPr>
            </p:pic>
            <p:pic>
              <p:nvPicPr>
                <p:cNvPr id="128" name="Picture 1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2776" y="1622348"/>
                  <a:ext cx="1645920" cy="1645920"/>
                </a:xfrm>
                <a:prstGeom prst="rect">
                  <a:avLst/>
                </a:prstGeom>
              </p:spPr>
            </p:pic>
          </p:grpSp>
          <p:sp>
            <p:nvSpPr>
              <p:cNvPr id="138" name="TextBox 137"/>
              <p:cNvSpPr txBox="1"/>
              <p:nvPr/>
            </p:nvSpPr>
            <p:spPr>
              <a:xfrm>
                <a:off x="3926690" y="3983313"/>
                <a:ext cx="1778000" cy="430887"/>
              </a:xfrm>
              <a:prstGeom prst="rect">
                <a:avLst/>
              </a:prstGeom>
              <a:noFill/>
            </p:spPr>
            <p:txBody>
              <a:bodyPr wrap="square" rtlCol="0">
                <a:spAutoFit/>
              </a:bodyPr>
              <a:lstStyle/>
              <a:p>
                <a:pPr algn="ctr"/>
                <a:r>
                  <a:rPr lang="en-US" sz="2200" smtClean="0"/>
                  <a:t>Input</a:t>
                </a:r>
                <a:endParaRPr lang="en-US" sz="2200" dirty="0"/>
              </a:p>
            </p:txBody>
          </p:sp>
        </p:grpSp>
        <p:grpSp>
          <p:nvGrpSpPr>
            <p:cNvPr id="140" name="Group 139"/>
            <p:cNvGrpSpPr>
              <a:grpSpLocks noChangeAspect="1"/>
            </p:cNvGrpSpPr>
            <p:nvPr/>
          </p:nvGrpSpPr>
          <p:grpSpPr>
            <a:xfrm>
              <a:off x="7173619" y="1787042"/>
              <a:ext cx="1761928" cy="2286000"/>
              <a:chOff x="7036838" y="1762247"/>
              <a:chExt cx="2045805" cy="2654314"/>
            </a:xfrm>
          </p:grpSpPr>
          <p:grpSp>
            <p:nvGrpSpPr>
              <p:cNvPr id="137" name="Group 136"/>
              <p:cNvGrpSpPr/>
              <p:nvPr/>
            </p:nvGrpSpPr>
            <p:grpSpPr>
              <a:xfrm>
                <a:off x="7036838" y="1762247"/>
                <a:ext cx="1967414" cy="2170039"/>
                <a:chOff x="2823184" y="1763024"/>
                <a:chExt cx="1967414" cy="2170039"/>
              </a:xfrm>
            </p:grpSpPr>
            <p:pic>
              <p:nvPicPr>
                <p:cNvPr id="135" name="Picture 1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23184" y="1763024"/>
                  <a:ext cx="1645920" cy="1645920"/>
                </a:xfrm>
                <a:prstGeom prst="rect">
                  <a:avLst/>
                </a:prstGeom>
              </p:spPr>
            </p:pic>
            <p:pic>
              <p:nvPicPr>
                <p:cNvPr id="132" name="Picture 1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0349" y="1937730"/>
                  <a:ext cx="1645920" cy="1645920"/>
                </a:xfrm>
                <a:prstGeom prst="rect">
                  <a:avLst/>
                </a:prstGeom>
              </p:spPr>
            </p:pic>
            <p:pic>
              <p:nvPicPr>
                <p:cNvPr id="133" name="Picture 13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37514" y="2112436"/>
                  <a:ext cx="1645920" cy="1645920"/>
                </a:xfrm>
                <a:prstGeom prst="rect">
                  <a:avLst/>
                </a:prstGeom>
              </p:spPr>
            </p:pic>
            <p:pic>
              <p:nvPicPr>
                <p:cNvPr id="134" name="Picture 1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4678" y="2287143"/>
                  <a:ext cx="1645920" cy="1645920"/>
                </a:xfrm>
                <a:prstGeom prst="rect">
                  <a:avLst/>
                </a:prstGeom>
              </p:spPr>
            </p:pic>
          </p:grpSp>
          <p:sp>
            <p:nvSpPr>
              <p:cNvPr id="139" name="TextBox 138"/>
              <p:cNvSpPr txBox="1"/>
              <p:nvPr/>
            </p:nvSpPr>
            <p:spPr>
              <a:xfrm>
                <a:off x="7304643" y="3985674"/>
                <a:ext cx="1778000" cy="430887"/>
              </a:xfrm>
              <a:prstGeom prst="rect">
                <a:avLst/>
              </a:prstGeom>
              <a:noFill/>
            </p:spPr>
            <p:txBody>
              <a:bodyPr wrap="square" rtlCol="0">
                <a:spAutoFit/>
              </a:bodyPr>
              <a:lstStyle/>
              <a:p>
                <a:pPr algn="ctr"/>
                <a:r>
                  <a:rPr lang="en-US" sz="2200" smtClean="0"/>
                  <a:t>Output</a:t>
                </a:r>
                <a:endParaRPr lang="en-US" sz="2200" dirty="0"/>
              </a:p>
            </p:txBody>
          </p:sp>
        </p:grpSp>
      </p:grpSp>
      <p:grpSp>
        <p:nvGrpSpPr>
          <p:cNvPr id="181" name="Group 180"/>
          <p:cNvGrpSpPr/>
          <p:nvPr/>
        </p:nvGrpSpPr>
        <p:grpSpPr>
          <a:xfrm>
            <a:off x="3413799" y="1178709"/>
            <a:ext cx="5985746" cy="4515652"/>
            <a:chOff x="3673566" y="2589578"/>
            <a:chExt cx="5985746" cy="4515652"/>
          </a:xfrm>
        </p:grpSpPr>
        <p:grpSp>
          <p:nvGrpSpPr>
            <p:cNvPr id="127" name="Group 126"/>
            <p:cNvGrpSpPr/>
            <p:nvPr/>
          </p:nvGrpSpPr>
          <p:grpSpPr>
            <a:xfrm>
              <a:off x="5663324" y="2589578"/>
              <a:ext cx="1778000" cy="4515652"/>
              <a:chOff x="2559127" y="1139672"/>
              <a:chExt cx="1778000" cy="4515652"/>
            </a:xfrm>
          </p:grpSpPr>
          <p:grpSp>
            <p:nvGrpSpPr>
              <p:cNvPr id="124" name="Group 123"/>
              <p:cNvGrpSpPr/>
              <p:nvPr/>
            </p:nvGrpSpPr>
            <p:grpSpPr>
              <a:xfrm>
                <a:off x="2855503" y="1139672"/>
                <a:ext cx="1022220" cy="4048546"/>
                <a:chOff x="2615594" y="973784"/>
                <a:chExt cx="1022220" cy="4048546"/>
              </a:xfrm>
            </p:grpSpPr>
            <p:grpSp>
              <p:nvGrpSpPr>
                <p:cNvPr id="118" name="Group 117"/>
                <p:cNvGrpSpPr/>
                <p:nvPr/>
              </p:nvGrpSpPr>
              <p:grpSpPr>
                <a:xfrm>
                  <a:off x="2615594" y="2182120"/>
                  <a:ext cx="1020148" cy="1023620"/>
                  <a:chOff x="4203700" y="1174146"/>
                  <a:chExt cx="1020148" cy="1023620"/>
                </a:xfrm>
              </p:grpSpPr>
              <p:pic>
                <p:nvPicPr>
                  <p:cNvPr id="80" name="Picture 7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flipV="1">
                    <a:off x="4203700" y="1174146"/>
                    <a:ext cx="270848" cy="274320"/>
                  </a:xfrm>
                  <a:prstGeom prst="rect">
                    <a:avLst/>
                  </a:prstGeom>
                </p:spPr>
              </p:pic>
              <p:pic>
                <p:nvPicPr>
                  <p:cNvPr id="81" name="Picture 8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flipV="1">
                    <a:off x="4356100" y="1326546"/>
                    <a:ext cx="270848" cy="274320"/>
                  </a:xfrm>
                  <a:prstGeom prst="rect">
                    <a:avLst/>
                  </a:prstGeom>
                </p:spPr>
              </p:pic>
              <p:pic>
                <p:nvPicPr>
                  <p:cNvPr id="82" name="Picture 8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flipV="1">
                    <a:off x="4508500" y="1478946"/>
                    <a:ext cx="270848" cy="274320"/>
                  </a:xfrm>
                  <a:prstGeom prst="rect">
                    <a:avLst/>
                  </a:prstGeom>
                </p:spPr>
              </p:pic>
              <p:pic>
                <p:nvPicPr>
                  <p:cNvPr id="83" name="Picture 8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flipV="1">
                    <a:off x="4660900" y="1618646"/>
                    <a:ext cx="270848" cy="274320"/>
                  </a:xfrm>
                  <a:prstGeom prst="rect">
                    <a:avLst/>
                  </a:prstGeom>
                </p:spPr>
              </p:pic>
              <p:pic>
                <p:nvPicPr>
                  <p:cNvPr id="84" name="Picture 8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flipV="1">
                    <a:off x="4813300" y="1771046"/>
                    <a:ext cx="270848" cy="274320"/>
                  </a:xfrm>
                  <a:prstGeom prst="rect">
                    <a:avLst/>
                  </a:prstGeom>
                </p:spPr>
              </p:pic>
              <p:pic>
                <p:nvPicPr>
                  <p:cNvPr id="85" name="Picture 8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flipV="1">
                    <a:off x="4953000" y="1923446"/>
                    <a:ext cx="270848" cy="274320"/>
                  </a:xfrm>
                  <a:prstGeom prst="rect">
                    <a:avLst/>
                  </a:prstGeom>
                </p:spPr>
              </p:pic>
            </p:grpSp>
            <p:grpSp>
              <p:nvGrpSpPr>
                <p:cNvPr id="119" name="Group 118"/>
                <p:cNvGrpSpPr/>
                <p:nvPr/>
              </p:nvGrpSpPr>
              <p:grpSpPr>
                <a:xfrm>
                  <a:off x="2615594" y="973784"/>
                  <a:ext cx="1022220" cy="1020088"/>
                  <a:chOff x="4197910" y="1174146"/>
                  <a:chExt cx="1022220" cy="1020088"/>
                </a:xfrm>
              </p:grpSpPr>
              <p:pic>
                <p:nvPicPr>
                  <p:cNvPr id="88" name="Picture 8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flipV="1">
                    <a:off x="4197910" y="1174146"/>
                    <a:ext cx="270848" cy="274320"/>
                  </a:xfrm>
                  <a:prstGeom prst="rect">
                    <a:avLst/>
                  </a:prstGeom>
                </p:spPr>
              </p:pic>
              <p:pic>
                <p:nvPicPr>
                  <p:cNvPr id="89" name="Picture 8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flipV="1">
                    <a:off x="4348184" y="1323300"/>
                    <a:ext cx="270848" cy="274320"/>
                  </a:xfrm>
                  <a:prstGeom prst="rect">
                    <a:avLst/>
                  </a:prstGeom>
                </p:spPr>
              </p:pic>
              <p:pic>
                <p:nvPicPr>
                  <p:cNvPr id="90" name="Picture 8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flipV="1">
                    <a:off x="4498458" y="1472454"/>
                    <a:ext cx="270848" cy="274320"/>
                  </a:xfrm>
                  <a:prstGeom prst="rect">
                    <a:avLst/>
                  </a:prstGeom>
                </p:spPr>
              </p:pic>
              <p:pic>
                <p:nvPicPr>
                  <p:cNvPr id="91" name="Picture 9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flipV="1">
                    <a:off x="4648732" y="1621608"/>
                    <a:ext cx="270848" cy="274320"/>
                  </a:xfrm>
                  <a:prstGeom prst="rect">
                    <a:avLst/>
                  </a:prstGeom>
                </p:spPr>
              </p:pic>
              <p:pic>
                <p:nvPicPr>
                  <p:cNvPr id="92" name="Picture 9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flipV="1">
                    <a:off x="4799006" y="1770762"/>
                    <a:ext cx="270848" cy="274320"/>
                  </a:xfrm>
                  <a:prstGeom prst="rect">
                    <a:avLst/>
                  </a:prstGeom>
                </p:spPr>
              </p:pic>
              <p:pic>
                <p:nvPicPr>
                  <p:cNvPr id="93" name="Picture 9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flipV="1">
                    <a:off x="4949282" y="1919914"/>
                    <a:ext cx="270848" cy="274320"/>
                  </a:xfrm>
                  <a:prstGeom prst="rect">
                    <a:avLst/>
                  </a:prstGeom>
                </p:spPr>
              </p:pic>
            </p:grpSp>
            <p:grpSp>
              <p:nvGrpSpPr>
                <p:cNvPr id="120" name="Group 119"/>
                <p:cNvGrpSpPr/>
                <p:nvPr/>
              </p:nvGrpSpPr>
              <p:grpSpPr>
                <a:xfrm>
                  <a:off x="2615594" y="1576186"/>
                  <a:ext cx="1020148" cy="1023620"/>
                  <a:chOff x="4353721" y="2452885"/>
                  <a:chExt cx="1020148" cy="1023620"/>
                </a:xfrm>
              </p:grpSpPr>
              <p:pic>
                <p:nvPicPr>
                  <p:cNvPr id="102" name="Picture 10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flipV="1">
                    <a:off x="4353721" y="2452885"/>
                    <a:ext cx="270848" cy="274320"/>
                  </a:xfrm>
                  <a:prstGeom prst="rect">
                    <a:avLst/>
                  </a:prstGeom>
                </p:spPr>
              </p:pic>
              <p:pic>
                <p:nvPicPr>
                  <p:cNvPr id="103" name="Picture 10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flipV="1">
                    <a:off x="4503581" y="2602745"/>
                    <a:ext cx="270848" cy="274320"/>
                  </a:xfrm>
                  <a:prstGeom prst="rect">
                    <a:avLst/>
                  </a:prstGeom>
                </p:spPr>
              </p:pic>
              <p:pic>
                <p:nvPicPr>
                  <p:cNvPr id="104" name="Picture 10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flipV="1">
                    <a:off x="4653441" y="2752605"/>
                    <a:ext cx="270848" cy="274320"/>
                  </a:xfrm>
                  <a:prstGeom prst="rect">
                    <a:avLst/>
                  </a:prstGeom>
                </p:spPr>
              </p:pic>
              <p:pic>
                <p:nvPicPr>
                  <p:cNvPr id="105" name="Picture 10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flipV="1">
                    <a:off x="4803301" y="2902465"/>
                    <a:ext cx="270848" cy="274320"/>
                  </a:xfrm>
                  <a:prstGeom prst="rect">
                    <a:avLst/>
                  </a:prstGeom>
                </p:spPr>
              </p:pic>
              <p:pic>
                <p:nvPicPr>
                  <p:cNvPr id="100" name="Picture 9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flipV="1">
                    <a:off x="4953161" y="3052325"/>
                    <a:ext cx="270848" cy="274320"/>
                  </a:xfrm>
                  <a:prstGeom prst="rect">
                    <a:avLst/>
                  </a:prstGeom>
                </p:spPr>
              </p:pic>
              <p:pic>
                <p:nvPicPr>
                  <p:cNvPr id="101" name="Picture 10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flipV="1">
                    <a:off x="5103021" y="3202185"/>
                    <a:ext cx="270848" cy="274320"/>
                  </a:xfrm>
                  <a:prstGeom prst="rect">
                    <a:avLst/>
                  </a:prstGeom>
                </p:spPr>
              </p:pic>
            </p:grpSp>
            <p:grpSp>
              <p:nvGrpSpPr>
                <p:cNvPr id="121" name="Group 120"/>
                <p:cNvGrpSpPr/>
                <p:nvPr/>
              </p:nvGrpSpPr>
              <p:grpSpPr>
                <a:xfrm>
                  <a:off x="2615594" y="3393988"/>
                  <a:ext cx="1020148" cy="1023620"/>
                  <a:chOff x="2718708" y="1832604"/>
                  <a:chExt cx="1020148" cy="1023620"/>
                </a:xfrm>
              </p:grpSpPr>
              <p:pic>
                <p:nvPicPr>
                  <p:cNvPr id="94" name="Picture 9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flipV="1">
                    <a:off x="2718708" y="1832604"/>
                    <a:ext cx="270848" cy="274320"/>
                  </a:xfrm>
                  <a:prstGeom prst="rect">
                    <a:avLst/>
                  </a:prstGeom>
                </p:spPr>
              </p:pic>
              <p:pic>
                <p:nvPicPr>
                  <p:cNvPr id="95" name="Picture 9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flipV="1">
                    <a:off x="2868568" y="1982464"/>
                    <a:ext cx="270848" cy="274320"/>
                  </a:xfrm>
                  <a:prstGeom prst="rect">
                    <a:avLst/>
                  </a:prstGeom>
                </p:spPr>
              </p:pic>
              <p:pic>
                <p:nvPicPr>
                  <p:cNvPr id="99" name="Picture 9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flipV="1">
                    <a:off x="3018428" y="2132324"/>
                    <a:ext cx="270848" cy="274320"/>
                  </a:xfrm>
                  <a:prstGeom prst="rect">
                    <a:avLst/>
                  </a:prstGeom>
                </p:spPr>
              </p:pic>
              <p:pic>
                <p:nvPicPr>
                  <p:cNvPr id="98" name="Picture 9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flipV="1">
                    <a:off x="3168288" y="2282184"/>
                    <a:ext cx="270848" cy="274320"/>
                  </a:xfrm>
                  <a:prstGeom prst="rect">
                    <a:avLst/>
                  </a:prstGeom>
                </p:spPr>
              </p:pic>
              <p:pic>
                <p:nvPicPr>
                  <p:cNvPr id="97" name="Picture 9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flipV="1">
                    <a:off x="3318148" y="2432044"/>
                    <a:ext cx="270848" cy="274320"/>
                  </a:xfrm>
                  <a:prstGeom prst="rect">
                    <a:avLst/>
                  </a:prstGeom>
                </p:spPr>
              </p:pic>
              <p:pic>
                <p:nvPicPr>
                  <p:cNvPr id="96" name="Picture 9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flipV="1">
                    <a:off x="3468008" y="2581904"/>
                    <a:ext cx="270848" cy="274320"/>
                  </a:xfrm>
                  <a:prstGeom prst="rect">
                    <a:avLst/>
                  </a:prstGeom>
                </p:spPr>
              </p:pic>
            </p:grpSp>
            <p:grpSp>
              <p:nvGrpSpPr>
                <p:cNvPr id="122" name="Group 121"/>
                <p:cNvGrpSpPr/>
                <p:nvPr/>
              </p:nvGrpSpPr>
              <p:grpSpPr>
                <a:xfrm>
                  <a:off x="2615594" y="2788054"/>
                  <a:ext cx="1020148" cy="1023620"/>
                  <a:chOff x="2715171" y="3572735"/>
                  <a:chExt cx="1020148" cy="1023620"/>
                </a:xfrm>
              </p:grpSpPr>
              <p:pic>
                <p:nvPicPr>
                  <p:cNvPr id="106" name="Picture 10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flipV="1">
                    <a:off x="2715171" y="3572735"/>
                    <a:ext cx="270848" cy="274320"/>
                  </a:xfrm>
                  <a:prstGeom prst="rect">
                    <a:avLst/>
                  </a:prstGeom>
                </p:spPr>
              </p:pic>
              <p:pic>
                <p:nvPicPr>
                  <p:cNvPr id="107" name="Picture 10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flipV="1">
                    <a:off x="2865031" y="3722595"/>
                    <a:ext cx="270848" cy="274320"/>
                  </a:xfrm>
                  <a:prstGeom prst="rect">
                    <a:avLst/>
                  </a:prstGeom>
                </p:spPr>
              </p:pic>
              <p:pic>
                <p:nvPicPr>
                  <p:cNvPr id="108" name="Picture 10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flipV="1">
                    <a:off x="3014891" y="3872455"/>
                    <a:ext cx="270848" cy="274320"/>
                  </a:xfrm>
                  <a:prstGeom prst="rect">
                    <a:avLst/>
                  </a:prstGeom>
                </p:spPr>
              </p:pic>
              <p:pic>
                <p:nvPicPr>
                  <p:cNvPr id="111" name="Picture 11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flipV="1">
                    <a:off x="3164751" y="4022315"/>
                    <a:ext cx="270848" cy="274320"/>
                  </a:xfrm>
                  <a:prstGeom prst="rect">
                    <a:avLst/>
                  </a:prstGeom>
                </p:spPr>
              </p:pic>
              <p:pic>
                <p:nvPicPr>
                  <p:cNvPr id="109" name="Picture 10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flipV="1">
                    <a:off x="3314611" y="4172175"/>
                    <a:ext cx="270848" cy="274320"/>
                  </a:xfrm>
                  <a:prstGeom prst="rect">
                    <a:avLst/>
                  </a:prstGeom>
                </p:spPr>
              </p:pic>
              <p:pic>
                <p:nvPicPr>
                  <p:cNvPr id="110" name="Picture 10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flipV="1">
                    <a:off x="3464471" y="4322035"/>
                    <a:ext cx="270848" cy="274320"/>
                  </a:xfrm>
                  <a:prstGeom prst="rect">
                    <a:avLst/>
                  </a:prstGeom>
                </p:spPr>
              </p:pic>
            </p:grpSp>
            <p:grpSp>
              <p:nvGrpSpPr>
                <p:cNvPr id="123" name="Group 122"/>
                <p:cNvGrpSpPr/>
                <p:nvPr/>
              </p:nvGrpSpPr>
              <p:grpSpPr>
                <a:xfrm>
                  <a:off x="2615594" y="3999923"/>
                  <a:ext cx="1018564" cy="1022407"/>
                  <a:chOff x="2102763" y="4812428"/>
                  <a:chExt cx="1018564" cy="1022407"/>
                </a:xfrm>
              </p:grpSpPr>
              <p:pic>
                <p:nvPicPr>
                  <p:cNvPr id="115" name="Picture 11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flipV="1">
                    <a:off x="2102763" y="4812428"/>
                    <a:ext cx="270848" cy="274320"/>
                  </a:xfrm>
                  <a:prstGeom prst="rect">
                    <a:avLst/>
                  </a:prstGeom>
                </p:spPr>
              </p:pic>
              <p:pic>
                <p:nvPicPr>
                  <p:cNvPr id="116" name="Picture 11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flipV="1">
                    <a:off x="2252306" y="4962045"/>
                    <a:ext cx="270848" cy="274320"/>
                  </a:xfrm>
                  <a:prstGeom prst="rect">
                    <a:avLst/>
                  </a:prstGeom>
                </p:spPr>
              </p:pic>
              <p:pic>
                <p:nvPicPr>
                  <p:cNvPr id="117" name="Picture 11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flipV="1">
                    <a:off x="2401849" y="5111662"/>
                    <a:ext cx="270848" cy="274320"/>
                  </a:xfrm>
                  <a:prstGeom prst="rect">
                    <a:avLst/>
                  </a:prstGeom>
                </p:spPr>
              </p:pic>
              <p:pic>
                <p:nvPicPr>
                  <p:cNvPr id="113" name="Picture 11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flipH="1" flipV="1">
                    <a:off x="2551392" y="5261279"/>
                    <a:ext cx="270848" cy="274320"/>
                  </a:xfrm>
                  <a:prstGeom prst="rect">
                    <a:avLst/>
                  </a:prstGeom>
                </p:spPr>
              </p:pic>
              <p:pic>
                <p:nvPicPr>
                  <p:cNvPr id="114" name="Picture 11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flipV="1">
                    <a:off x="2700935" y="5410896"/>
                    <a:ext cx="270848" cy="274320"/>
                  </a:xfrm>
                  <a:prstGeom prst="rect">
                    <a:avLst/>
                  </a:prstGeom>
                </p:spPr>
              </p:pic>
              <p:pic>
                <p:nvPicPr>
                  <p:cNvPr id="112" name="Picture 11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flipV="1">
                    <a:off x="2850479" y="5560515"/>
                    <a:ext cx="270848" cy="274320"/>
                  </a:xfrm>
                  <a:prstGeom prst="rect">
                    <a:avLst/>
                  </a:prstGeom>
                </p:spPr>
              </p:pic>
            </p:grpSp>
          </p:grpSp>
          <p:sp>
            <p:nvSpPr>
              <p:cNvPr id="126" name="TextBox 125"/>
              <p:cNvSpPr txBox="1"/>
              <p:nvPr/>
            </p:nvSpPr>
            <p:spPr>
              <a:xfrm>
                <a:off x="2559127" y="5224437"/>
                <a:ext cx="1778000" cy="430887"/>
              </a:xfrm>
              <a:prstGeom prst="rect">
                <a:avLst/>
              </a:prstGeom>
              <a:noFill/>
            </p:spPr>
            <p:txBody>
              <a:bodyPr wrap="square" rtlCol="0">
                <a:spAutoFit/>
              </a:bodyPr>
              <a:lstStyle/>
              <a:p>
                <a:r>
                  <a:rPr lang="en-US" sz="2200" dirty="0" smtClean="0"/>
                  <a:t>Kernel filters</a:t>
                </a:r>
                <a:endParaRPr lang="en-US" sz="2200" dirty="0"/>
              </a:p>
            </p:txBody>
          </p:sp>
        </p:grpSp>
        <p:grpSp>
          <p:nvGrpSpPr>
            <p:cNvPr id="180" name="Group 179"/>
            <p:cNvGrpSpPr/>
            <p:nvPr/>
          </p:nvGrpSpPr>
          <p:grpSpPr>
            <a:xfrm>
              <a:off x="3673566" y="3474736"/>
              <a:ext cx="2355177" cy="2285930"/>
              <a:chOff x="3673566" y="3474736"/>
              <a:chExt cx="2355177" cy="2285930"/>
            </a:xfrm>
          </p:grpSpPr>
          <p:grpSp>
            <p:nvGrpSpPr>
              <p:cNvPr id="167" name="Group 166"/>
              <p:cNvGrpSpPr/>
              <p:nvPr/>
            </p:nvGrpSpPr>
            <p:grpSpPr>
              <a:xfrm>
                <a:off x="3673566" y="3474736"/>
                <a:ext cx="1966651" cy="1973590"/>
                <a:chOff x="4078244" y="3142631"/>
                <a:chExt cx="1966651" cy="1973590"/>
              </a:xfrm>
            </p:grpSpPr>
            <p:pic>
              <p:nvPicPr>
                <p:cNvPr id="160" name="Picture 15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78244" y="3142631"/>
                  <a:ext cx="914400" cy="914400"/>
                </a:xfrm>
                <a:prstGeom prst="rect">
                  <a:avLst/>
                </a:prstGeom>
              </p:spPr>
            </p:pic>
            <p:pic>
              <p:nvPicPr>
                <p:cNvPr id="161" name="Picture 160"/>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288694" y="3354469"/>
                  <a:ext cx="914400" cy="914400"/>
                </a:xfrm>
                <a:prstGeom prst="rect">
                  <a:avLst/>
                </a:prstGeom>
              </p:spPr>
            </p:pic>
            <p:pic>
              <p:nvPicPr>
                <p:cNvPr id="162" name="Picture 16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499144" y="3566307"/>
                  <a:ext cx="914400" cy="914400"/>
                </a:xfrm>
                <a:prstGeom prst="rect">
                  <a:avLst/>
                </a:prstGeom>
              </p:spPr>
            </p:pic>
            <p:pic>
              <p:nvPicPr>
                <p:cNvPr id="164" name="Picture 16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709594" y="3778145"/>
                  <a:ext cx="914400" cy="914400"/>
                </a:xfrm>
                <a:prstGeom prst="rect">
                  <a:avLst/>
                </a:prstGeom>
              </p:spPr>
            </p:pic>
            <p:pic>
              <p:nvPicPr>
                <p:cNvPr id="166" name="Picture 16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920044" y="3989983"/>
                  <a:ext cx="914400" cy="914400"/>
                </a:xfrm>
                <a:prstGeom prst="rect">
                  <a:avLst/>
                </a:prstGeom>
              </p:spPr>
            </p:pic>
            <p:pic>
              <p:nvPicPr>
                <p:cNvPr id="159" name="Picture 1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0495" y="4201821"/>
                  <a:ext cx="914400" cy="914400"/>
                </a:xfrm>
                <a:prstGeom prst="rect">
                  <a:avLst/>
                </a:prstGeom>
              </p:spPr>
            </p:pic>
          </p:grpSp>
          <p:sp>
            <p:nvSpPr>
              <p:cNvPr id="177" name="TextBox 176"/>
              <p:cNvSpPr txBox="1"/>
              <p:nvPr/>
            </p:nvSpPr>
            <p:spPr>
              <a:xfrm>
                <a:off x="4497426" y="5389561"/>
                <a:ext cx="1531317" cy="371105"/>
              </a:xfrm>
              <a:prstGeom prst="rect">
                <a:avLst/>
              </a:prstGeom>
              <a:noFill/>
            </p:spPr>
            <p:txBody>
              <a:bodyPr wrap="square" rtlCol="0">
                <a:spAutoFit/>
              </a:bodyPr>
              <a:lstStyle/>
              <a:p>
                <a:pPr algn="ctr"/>
                <a:r>
                  <a:rPr lang="en-US" sz="2200" dirty="0" smtClean="0"/>
                  <a:t>Input</a:t>
                </a:r>
                <a:endParaRPr lang="en-US" sz="2200" dirty="0"/>
              </a:p>
            </p:txBody>
          </p:sp>
        </p:grpSp>
        <p:grpSp>
          <p:nvGrpSpPr>
            <p:cNvPr id="179" name="Group 178"/>
            <p:cNvGrpSpPr/>
            <p:nvPr/>
          </p:nvGrpSpPr>
          <p:grpSpPr>
            <a:xfrm>
              <a:off x="7384134" y="3471300"/>
              <a:ext cx="2275178" cy="2284744"/>
              <a:chOff x="7384134" y="3471300"/>
              <a:chExt cx="2275178" cy="2284744"/>
            </a:xfrm>
          </p:grpSpPr>
          <p:grpSp>
            <p:nvGrpSpPr>
              <p:cNvPr id="176" name="Group 175"/>
              <p:cNvGrpSpPr/>
              <p:nvPr/>
            </p:nvGrpSpPr>
            <p:grpSpPr>
              <a:xfrm>
                <a:off x="7384134" y="3471300"/>
                <a:ext cx="1957922" cy="1984029"/>
                <a:chOff x="3838495" y="3695344"/>
                <a:chExt cx="1957922" cy="1984029"/>
              </a:xfrm>
            </p:grpSpPr>
            <p:pic>
              <p:nvPicPr>
                <p:cNvPr id="168" name="Picture 1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8495" y="3695344"/>
                  <a:ext cx="914400" cy="914400"/>
                </a:xfrm>
                <a:prstGeom prst="rect">
                  <a:avLst/>
                </a:prstGeom>
              </p:spPr>
            </p:pic>
            <p:pic>
              <p:nvPicPr>
                <p:cNvPr id="169" name="Picture 16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46702" y="3909270"/>
                  <a:ext cx="914400" cy="914400"/>
                </a:xfrm>
                <a:prstGeom prst="rect">
                  <a:avLst/>
                </a:prstGeom>
              </p:spPr>
            </p:pic>
            <p:pic>
              <p:nvPicPr>
                <p:cNvPr id="170" name="Picture 16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4909" y="4123196"/>
                  <a:ext cx="914400" cy="914400"/>
                </a:xfrm>
                <a:prstGeom prst="rect">
                  <a:avLst/>
                </a:prstGeom>
              </p:spPr>
            </p:pic>
            <p:pic>
              <p:nvPicPr>
                <p:cNvPr id="172" name="Picture 17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463116" y="4337122"/>
                  <a:ext cx="914400" cy="914400"/>
                </a:xfrm>
                <a:prstGeom prst="rect">
                  <a:avLst/>
                </a:prstGeom>
              </p:spPr>
            </p:pic>
            <p:pic>
              <p:nvPicPr>
                <p:cNvPr id="171" name="Picture 170"/>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71323" y="4551048"/>
                  <a:ext cx="916885" cy="914400"/>
                </a:xfrm>
                <a:prstGeom prst="rect">
                  <a:avLst/>
                </a:prstGeom>
              </p:spPr>
            </p:pic>
            <p:pic>
              <p:nvPicPr>
                <p:cNvPr id="174" name="Picture 17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2016" y="4764973"/>
                  <a:ext cx="914401" cy="914400"/>
                </a:xfrm>
                <a:prstGeom prst="rect">
                  <a:avLst/>
                </a:prstGeom>
              </p:spPr>
            </p:pic>
          </p:grpSp>
          <p:sp>
            <p:nvSpPr>
              <p:cNvPr id="178" name="TextBox 177"/>
              <p:cNvSpPr txBox="1"/>
              <p:nvPr/>
            </p:nvSpPr>
            <p:spPr>
              <a:xfrm>
                <a:off x="8128028" y="5384947"/>
                <a:ext cx="1531284" cy="371097"/>
              </a:xfrm>
              <a:prstGeom prst="rect">
                <a:avLst/>
              </a:prstGeom>
              <a:noFill/>
            </p:spPr>
            <p:txBody>
              <a:bodyPr wrap="square" rtlCol="0">
                <a:spAutoFit/>
              </a:bodyPr>
              <a:lstStyle/>
              <a:p>
                <a:pPr algn="ctr"/>
                <a:r>
                  <a:rPr lang="en-US" sz="2200" smtClean="0"/>
                  <a:t>Output</a:t>
                </a:r>
                <a:endParaRPr lang="en-US" sz="2200" dirty="0"/>
              </a:p>
            </p:txBody>
          </p:sp>
        </p:grpSp>
      </p:grpSp>
      <p:grpSp>
        <p:nvGrpSpPr>
          <p:cNvPr id="198" name="Group 197"/>
          <p:cNvGrpSpPr/>
          <p:nvPr/>
        </p:nvGrpSpPr>
        <p:grpSpPr>
          <a:xfrm>
            <a:off x="4276795" y="1426371"/>
            <a:ext cx="4622683" cy="3902574"/>
            <a:chOff x="4276795" y="1426371"/>
            <a:chExt cx="4622683" cy="3902574"/>
          </a:xfrm>
        </p:grpSpPr>
        <p:cxnSp>
          <p:nvCxnSpPr>
            <p:cNvPr id="183" name="Straight Arrow Connector 182"/>
            <p:cNvCxnSpPr/>
            <p:nvPr/>
          </p:nvCxnSpPr>
          <p:spPr>
            <a:xfrm>
              <a:off x="4276795" y="1928597"/>
              <a:ext cx="1325892" cy="117043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a:off x="6962753" y="3044086"/>
              <a:ext cx="1325892" cy="117043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5" name="TextBox 184"/>
            <p:cNvSpPr txBox="1"/>
            <p:nvPr/>
          </p:nvSpPr>
          <p:spPr>
            <a:xfrm rot="2512186">
              <a:off x="4300990" y="2211964"/>
              <a:ext cx="1697646" cy="369332"/>
            </a:xfrm>
            <a:prstGeom prst="rect">
              <a:avLst/>
            </a:prstGeom>
            <a:noFill/>
          </p:spPr>
          <p:txBody>
            <a:bodyPr wrap="square" rtlCol="0">
              <a:spAutoFit/>
            </a:bodyPr>
            <a:lstStyle/>
            <a:p>
              <a:r>
                <a:rPr lang="en-US" dirty="0" smtClean="0">
                  <a:solidFill>
                    <a:schemeClr val="accent1">
                      <a:lumMod val="50000"/>
                    </a:schemeClr>
                  </a:solidFill>
                </a:rPr>
                <a:t>Input channels</a:t>
              </a:r>
              <a:endParaRPr lang="en-US" dirty="0">
                <a:solidFill>
                  <a:schemeClr val="accent1">
                    <a:lumMod val="50000"/>
                  </a:schemeClr>
                </a:solidFill>
              </a:endParaRPr>
            </a:p>
          </p:txBody>
        </p:sp>
        <p:sp>
          <p:nvSpPr>
            <p:cNvPr id="186" name="TextBox 185"/>
            <p:cNvSpPr txBox="1"/>
            <p:nvPr/>
          </p:nvSpPr>
          <p:spPr>
            <a:xfrm rot="2512186">
              <a:off x="6768098" y="3801481"/>
              <a:ext cx="1853718" cy="369332"/>
            </a:xfrm>
            <a:prstGeom prst="rect">
              <a:avLst/>
            </a:prstGeom>
            <a:noFill/>
          </p:spPr>
          <p:txBody>
            <a:bodyPr wrap="square" rtlCol="0">
              <a:spAutoFit/>
            </a:bodyPr>
            <a:lstStyle/>
            <a:p>
              <a:r>
                <a:rPr lang="en-US" smtClean="0">
                  <a:solidFill>
                    <a:schemeClr val="accent1">
                      <a:lumMod val="50000"/>
                    </a:schemeClr>
                  </a:solidFill>
                </a:rPr>
                <a:t>Output channels</a:t>
              </a:r>
              <a:endParaRPr lang="en-US" dirty="0">
                <a:solidFill>
                  <a:schemeClr val="accent1">
                    <a:lumMod val="50000"/>
                  </a:schemeClr>
                </a:solidFill>
              </a:endParaRPr>
            </a:p>
          </p:txBody>
        </p:sp>
        <p:cxnSp>
          <p:nvCxnSpPr>
            <p:cNvPr id="188" name="Straight Arrow Connector 187"/>
            <p:cNvCxnSpPr/>
            <p:nvPr/>
          </p:nvCxnSpPr>
          <p:spPr>
            <a:xfrm>
              <a:off x="7029450" y="1838499"/>
              <a:ext cx="914400"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6896187" y="1426371"/>
              <a:ext cx="1286383" cy="369332"/>
            </a:xfrm>
            <a:prstGeom prst="rect">
              <a:avLst/>
            </a:prstGeom>
            <a:noFill/>
          </p:spPr>
          <p:txBody>
            <a:bodyPr wrap="square" rtlCol="0">
              <a:spAutoFit/>
            </a:bodyPr>
            <a:lstStyle/>
            <a:p>
              <a:r>
                <a:rPr lang="en-US" dirty="0" smtClean="0">
                  <a:solidFill>
                    <a:schemeClr val="accent1">
                      <a:lumMod val="50000"/>
                    </a:schemeClr>
                  </a:solidFill>
                </a:rPr>
                <a:t>Image size</a:t>
              </a:r>
              <a:endParaRPr lang="en-US" dirty="0">
                <a:solidFill>
                  <a:schemeClr val="accent1">
                    <a:lumMod val="50000"/>
                  </a:schemeClr>
                </a:solidFill>
              </a:endParaRPr>
            </a:p>
          </p:txBody>
        </p:sp>
        <p:cxnSp>
          <p:nvCxnSpPr>
            <p:cNvPr id="191" name="Straight Connector 190"/>
            <p:cNvCxnSpPr/>
            <p:nvPr/>
          </p:nvCxnSpPr>
          <p:spPr>
            <a:xfrm flipV="1">
              <a:off x="6720081" y="4692873"/>
              <a:ext cx="686864" cy="260062"/>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406945" y="4692873"/>
              <a:ext cx="0" cy="54864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6720081" y="5227255"/>
              <a:ext cx="686864" cy="36219"/>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7465661" y="4682614"/>
              <a:ext cx="1433817" cy="646331"/>
            </a:xfrm>
            <a:prstGeom prst="rect">
              <a:avLst/>
            </a:prstGeom>
            <a:noFill/>
          </p:spPr>
          <p:txBody>
            <a:bodyPr wrap="square" rtlCol="0">
              <a:spAutoFit/>
            </a:bodyPr>
            <a:lstStyle/>
            <a:p>
              <a:r>
                <a:rPr lang="en-US" dirty="0" smtClean="0">
                  <a:solidFill>
                    <a:schemeClr val="accent1">
                      <a:lumMod val="50000"/>
                    </a:schemeClr>
                  </a:solidFill>
                </a:rPr>
                <a:t>Kernel window size</a:t>
              </a:r>
              <a:endParaRPr lang="en-US" dirty="0">
                <a:solidFill>
                  <a:schemeClr val="accent1">
                    <a:lumMod val="50000"/>
                  </a:schemeClr>
                </a:solidFill>
              </a:endParaRPr>
            </a:p>
          </p:txBody>
        </p:sp>
      </p:grpSp>
      <mc:AlternateContent xmlns:mc="http://schemas.openxmlformats.org/markup-compatibility/2006" xmlns:a14="http://schemas.microsoft.com/office/drawing/2010/main">
        <mc:Choice Requires="a14">
          <p:sp>
            <p:nvSpPr>
              <p:cNvPr id="199" name="TextBox 198"/>
              <p:cNvSpPr txBox="1"/>
              <p:nvPr/>
            </p:nvSpPr>
            <p:spPr>
              <a:xfrm>
                <a:off x="5105834" y="1494211"/>
                <a:ext cx="2657926" cy="1107996"/>
              </a:xfrm>
              <a:prstGeom prst="rect">
                <a:avLst/>
              </a:prstGeom>
              <a:noFill/>
            </p:spPr>
            <p:txBody>
              <a:bodyPr wrap="square" rtlCol="0">
                <a:spAutoFit/>
              </a:bodyPr>
              <a:lstStyle/>
              <a:p>
                <a:r>
                  <a:rPr lang="en-US" sz="2200" dirty="0" smtClean="0"/>
                  <a:t>AlexNet:    </a:t>
                </a:r>
                <a14:m>
                  <m:oMath xmlns:m="http://schemas.openxmlformats.org/officeDocument/2006/math">
                    <m:r>
                      <a:rPr lang="en-US" sz="2200" b="0" i="1" smtClean="0">
                        <a:latin typeface="Cambria Math" charset="0"/>
                      </a:rPr>
                      <m:t>2 </m:t>
                    </m:r>
                    <m:r>
                      <a:rPr lang="en-US" sz="2200" b="0" i="1" smtClean="0">
                        <a:latin typeface="Cambria Math" charset="0"/>
                      </a:rPr>
                      <m:t>𝐺𝑂𝑃</m:t>
                    </m:r>
                  </m:oMath>
                </a14:m>
                <a:endParaRPr lang="en-US" sz="2200" dirty="0" smtClean="0"/>
              </a:p>
              <a:p>
                <a:r>
                  <a:rPr lang="en-US" sz="2200" dirty="0" smtClean="0"/>
                  <a:t>VGG16:     </a:t>
                </a:r>
                <a14:m>
                  <m:oMath xmlns:m="http://schemas.openxmlformats.org/officeDocument/2006/math">
                    <m:r>
                      <a:rPr lang="en-US" sz="2200" b="0" i="1" smtClean="0">
                        <a:latin typeface="Cambria Math" charset="0"/>
                      </a:rPr>
                      <m:t>30 </m:t>
                    </m:r>
                    <m:r>
                      <a:rPr lang="en-US" sz="2200" b="0" i="1" smtClean="0">
                        <a:latin typeface="Cambria Math" charset="0"/>
                      </a:rPr>
                      <m:t>𝐺𝑂𝑃</m:t>
                    </m:r>
                  </m:oMath>
                </a14:m>
                <a:endParaRPr lang="en-US" sz="2200" dirty="0" smtClean="0"/>
              </a:p>
              <a:p>
                <a:r>
                  <a:rPr lang="en-US" sz="2200" dirty="0" smtClean="0"/>
                  <a:t>FCN-16s:   </a:t>
                </a:r>
                <a14:m>
                  <m:oMath xmlns:m="http://schemas.openxmlformats.org/officeDocument/2006/math">
                    <m:r>
                      <a:rPr lang="en-US" sz="2200" b="0" i="1" smtClean="0">
                        <a:latin typeface="Cambria Math" charset="0"/>
                      </a:rPr>
                      <m:t>190 </m:t>
                    </m:r>
                    <m:r>
                      <a:rPr lang="en-US" sz="2200" b="0" i="1" smtClean="0">
                        <a:latin typeface="Cambria Math" charset="0"/>
                      </a:rPr>
                      <m:t>𝐺𝑂𝑃</m:t>
                    </m:r>
                  </m:oMath>
                </a14:m>
                <a:endParaRPr lang="en-US" sz="2200" dirty="0"/>
              </a:p>
            </p:txBody>
          </p:sp>
        </mc:Choice>
        <mc:Fallback xmlns="">
          <p:sp>
            <p:nvSpPr>
              <p:cNvPr id="199" name="TextBox 198"/>
              <p:cNvSpPr txBox="1">
                <a:spLocks noRot="1" noChangeAspect="1" noMove="1" noResize="1" noEditPoints="1" noAdjustHandles="1" noChangeArrowheads="1" noChangeShapeType="1" noTextEdit="1"/>
              </p:cNvSpPr>
              <p:nvPr/>
            </p:nvSpPr>
            <p:spPr>
              <a:xfrm>
                <a:off x="5105834" y="1494211"/>
                <a:ext cx="2657926" cy="1107996"/>
              </a:xfrm>
              <a:prstGeom prst="rect">
                <a:avLst/>
              </a:prstGeom>
              <a:blipFill rotWithShape="0">
                <a:blip r:embed="rId37"/>
                <a:stretch>
                  <a:fillRect l="-2982" t="-39560" b="-49451"/>
                </a:stretch>
              </a:blipFill>
            </p:spPr>
            <p:txBody>
              <a:bodyPr/>
              <a:lstStyle/>
              <a:p>
                <a:r>
                  <a:rPr lang="en-US">
                    <a:noFill/>
                  </a:rPr>
                  <a:t> </a:t>
                </a:r>
              </a:p>
            </p:txBody>
          </p:sp>
        </mc:Fallback>
      </mc:AlternateContent>
    </p:spTree>
    <p:extLst>
      <p:ext uri="{BB962C8B-B14F-4D97-AF65-F5344CB8AC3E}">
        <p14:creationId xmlns:p14="http://schemas.microsoft.com/office/powerpoint/2010/main" val="1284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1"/>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4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44"/>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8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p:bldP spid="19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7</a:t>
            </a:fld>
            <a:endParaRPr lang="en-US" dirty="0"/>
          </a:p>
        </p:txBody>
      </p:sp>
      <p:sp>
        <p:nvSpPr>
          <p:cNvPr id="4" name="Text Placeholder 3"/>
          <p:cNvSpPr>
            <a:spLocks noGrp="1"/>
          </p:cNvSpPr>
          <p:nvPr>
            <p:ph type="body" sz="quarter" idx="13"/>
          </p:nvPr>
        </p:nvSpPr>
        <p:spPr/>
        <p:txBody>
          <a:bodyPr>
            <a:normAutofit/>
          </a:bodyPr>
          <a:lstStyle/>
          <a:p>
            <a:pPr>
              <a:lnSpc>
                <a:spcPct val="150000"/>
              </a:lnSpc>
            </a:pPr>
            <a:r>
              <a:rPr lang="en-US" sz="2200" dirty="0" smtClean="0">
                <a:solidFill>
                  <a:schemeClr val="bg1">
                    <a:lumMod val="50000"/>
                  </a:schemeClr>
                </a:solidFill>
              </a:rPr>
              <a:t>Background &amp; overview</a:t>
            </a:r>
          </a:p>
          <a:p>
            <a:pPr>
              <a:lnSpc>
                <a:spcPct val="150000"/>
              </a:lnSpc>
            </a:pPr>
            <a:r>
              <a:rPr lang="en-US" sz="2200" dirty="0" smtClean="0"/>
              <a:t>Algorithmic optimizations</a:t>
            </a:r>
          </a:p>
          <a:p>
            <a:pPr>
              <a:lnSpc>
                <a:spcPct val="150000"/>
              </a:lnSpc>
            </a:pPr>
            <a:r>
              <a:rPr lang="en-US" sz="2200" dirty="0" smtClean="0">
                <a:solidFill>
                  <a:schemeClr val="bg1">
                    <a:lumMod val="50000"/>
                  </a:schemeClr>
                </a:solidFill>
              </a:rPr>
              <a:t>Hardware mapping methodology</a:t>
            </a:r>
          </a:p>
          <a:p>
            <a:pPr>
              <a:lnSpc>
                <a:spcPct val="150000"/>
              </a:lnSpc>
            </a:pPr>
            <a:r>
              <a:rPr lang="en-US" sz="2200" dirty="0" smtClean="0">
                <a:solidFill>
                  <a:schemeClr val="bg1">
                    <a:lumMod val="50000"/>
                  </a:schemeClr>
                </a:solidFill>
              </a:rPr>
              <a:t>Automatic code generation</a:t>
            </a:r>
          </a:p>
          <a:p>
            <a:pPr>
              <a:lnSpc>
                <a:spcPct val="150000"/>
              </a:lnSpc>
            </a:pPr>
            <a:r>
              <a:rPr lang="en-US" sz="2200" dirty="0" smtClean="0">
                <a:solidFill>
                  <a:schemeClr val="bg1">
                    <a:lumMod val="50000"/>
                  </a:schemeClr>
                </a:solidFill>
              </a:rPr>
              <a:t>Experimental results</a:t>
            </a:r>
          </a:p>
          <a:p>
            <a:pPr>
              <a:lnSpc>
                <a:spcPct val="150000"/>
              </a:lnSpc>
            </a:pPr>
            <a:r>
              <a:rPr lang="en-US" sz="2200" dirty="0" smtClean="0">
                <a:solidFill>
                  <a:schemeClr val="bg1">
                    <a:lumMod val="50000"/>
                  </a:schemeClr>
                </a:solidFill>
              </a:rPr>
              <a:t>Conclusion</a:t>
            </a:r>
            <a:endParaRPr lang="en-US" sz="2200" dirty="0">
              <a:solidFill>
                <a:schemeClr val="bg1">
                  <a:lumMod val="50000"/>
                </a:schemeClr>
              </a:solidFill>
            </a:endParaRPr>
          </a:p>
        </p:txBody>
      </p:sp>
    </p:spTree>
    <p:extLst>
      <p:ext uri="{BB962C8B-B14F-4D97-AF65-F5344CB8AC3E}">
        <p14:creationId xmlns:p14="http://schemas.microsoft.com/office/powerpoint/2010/main" val="191894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p:cNvGrpSpPr/>
          <p:nvPr/>
        </p:nvGrpSpPr>
        <p:grpSpPr>
          <a:xfrm>
            <a:off x="7762491" y="4630726"/>
            <a:ext cx="1206500" cy="1206500"/>
            <a:chOff x="6987811" y="4415513"/>
            <a:chExt cx="1206500" cy="1206500"/>
          </a:xfrm>
        </p:grpSpPr>
        <p:pic>
          <p:nvPicPr>
            <p:cNvPr id="117" name="Picture 1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811" y="4415513"/>
              <a:ext cx="914400" cy="914400"/>
            </a:xfrm>
            <a:prstGeom prst="rect">
              <a:avLst/>
            </a:prstGeom>
          </p:spPr>
        </p:pic>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511" y="4555213"/>
              <a:ext cx="914400" cy="914400"/>
            </a:xfrm>
            <a:prstGeom prst="rect">
              <a:avLst/>
            </a:prstGeom>
          </p:spPr>
        </p:pic>
        <p:pic>
          <p:nvPicPr>
            <p:cNvPr id="119" name="Picture 1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911" y="4707613"/>
              <a:ext cx="914400" cy="914400"/>
            </a:xfrm>
            <a:prstGeom prst="rect">
              <a:avLst/>
            </a:prstGeom>
          </p:spPr>
        </p:pic>
      </p:grpSp>
      <p:grpSp>
        <p:nvGrpSpPr>
          <p:cNvPr id="116" name="Group 115"/>
          <p:cNvGrpSpPr/>
          <p:nvPr/>
        </p:nvGrpSpPr>
        <p:grpSpPr>
          <a:xfrm>
            <a:off x="6245770" y="4635061"/>
            <a:ext cx="1194953" cy="1196262"/>
            <a:chOff x="5987962" y="4440702"/>
            <a:chExt cx="1194953" cy="1196262"/>
          </a:xfrm>
        </p:grpSpPr>
        <p:pic>
          <p:nvPicPr>
            <p:cNvPr id="113" name="Picture 1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7962" y="4440702"/>
              <a:ext cx="914400" cy="914400"/>
            </a:xfrm>
            <a:prstGeom prst="rect">
              <a:avLst/>
            </a:prstGeom>
          </p:spPr>
        </p:pic>
        <p:pic>
          <p:nvPicPr>
            <p:cNvPr id="115" name="Picture 1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8238" y="4581633"/>
              <a:ext cx="914400" cy="914400"/>
            </a:xfrm>
            <a:prstGeom prst="rect">
              <a:avLst/>
            </a:prstGeom>
          </p:spPr>
        </p:pic>
        <p:pic>
          <p:nvPicPr>
            <p:cNvPr id="114" name="Picture 1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8515" y="4722564"/>
              <a:ext cx="914400" cy="914400"/>
            </a:xfrm>
            <a:prstGeom prst="rect">
              <a:avLst/>
            </a:prstGeom>
          </p:spPr>
        </p:pic>
      </p:grpSp>
      <p:grpSp>
        <p:nvGrpSpPr>
          <p:cNvPr id="112" name="Group 111"/>
          <p:cNvGrpSpPr/>
          <p:nvPr/>
        </p:nvGrpSpPr>
        <p:grpSpPr>
          <a:xfrm>
            <a:off x="7751078" y="3329217"/>
            <a:ext cx="1211674" cy="1186000"/>
            <a:chOff x="6894010" y="3534443"/>
            <a:chExt cx="1211674" cy="1186000"/>
          </a:xfrm>
        </p:grpSpPr>
        <p:pic>
          <p:nvPicPr>
            <p:cNvPr id="109" name="Picture 10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4010" y="3534443"/>
              <a:ext cx="914400" cy="914400"/>
            </a:xfrm>
            <a:prstGeom prst="rect">
              <a:avLst/>
            </a:prstGeom>
          </p:spPr>
        </p:pic>
        <p:pic>
          <p:nvPicPr>
            <p:cNvPr id="111" name="Picture 1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9450" y="3666459"/>
              <a:ext cx="914400" cy="914400"/>
            </a:xfrm>
            <a:prstGeom prst="rect">
              <a:avLst/>
            </a:prstGeom>
          </p:spPr>
        </p:pic>
        <p:pic>
          <p:nvPicPr>
            <p:cNvPr id="110" name="Picture 10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1284" y="3806043"/>
              <a:ext cx="914400" cy="914400"/>
            </a:xfrm>
            <a:prstGeom prst="rect">
              <a:avLst/>
            </a:prstGeom>
          </p:spPr>
        </p:pic>
      </p:grpSp>
      <p:grpSp>
        <p:nvGrpSpPr>
          <p:cNvPr id="90" name="Group 89"/>
          <p:cNvGrpSpPr/>
          <p:nvPr/>
        </p:nvGrpSpPr>
        <p:grpSpPr>
          <a:xfrm>
            <a:off x="1134186" y="3088753"/>
            <a:ext cx="1599248" cy="1599248"/>
            <a:chOff x="2535727" y="3943831"/>
            <a:chExt cx="1599248" cy="1599248"/>
          </a:xfrm>
        </p:grpSpPr>
        <p:sp>
          <p:nvSpPr>
            <p:cNvPr id="84" name="Rectangle 83"/>
            <p:cNvSpPr>
              <a:spLocks noChangeAspect="1"/>
            </p:cNvSpPr>
            <p:nvPr/>
          </p:nvSpPr>
          <p:spPr>
            <a:xfrm>
              <a:off x="2535727" y="3943831"/>
              <a:ext cx="1280160" cy="1280160"/>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a:spLocks noChangeAspect="1"/>
            </p:cNvSpPr>
            <p:nvPr/>
          </p:nvSpPr>
          <p:spPr>
            <a:xfrm>
              <a:off x="2688127" y="4096231"/>
              <a:ext cx="1280160" cy="1280160"/>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a:spLocks noChangeAspect="1"/>
            </p:cNvSpPr>
            <p:nvPr/>
          </p:nvSpPr>
          <p:spPr>
            <a:xfrm>
              <a:off x="2854815" y="4262919"/>
              <a:ext cx="1280160" cy="1280160"/>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74638"/>
            <a:ext cx="6412230" cy="794628"/>
          </a:xfrm>
        </p:spPr>
        <p:txBody>
          <a:bodyPr>
            <a:normAutofit fontScale="90000"/>
          </a:bodyPr>
          <a:lstStyle/>
          <a:p>
            <a:r>
              <a:rPr lang="en-US" dirty="0" smtClean="0"/>
              <a:t>Frequency Domain Convolution with Overlap-and-Add</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8</a:t>
            </a:fld>
            <a:endParaRPr lang="en-US" dirty="0"/>
          </a:p>
        </p:txBody>
      </p:sp>
      <p:grpSp>
        <p:nvGrpSpPr>
          <p:cNvPr id="20" name="Group 19"/>
          <p:cNvGrpSpPr>
            <a:grpSpLocks noChangeAspect="1"/>
          </p:cNvGrpSpPr>
          <p:nvPr/>
        </p:nvGrpSpPr>
        <p:grpSpPr>
          <a:xfrm>
            <a:off x="1050680" y="1896742"/>
            <a:ext cx="914015" cy="914400"/>
            <a:chOff x="1143000" y="0"/>
            <a:chExt cx="1206500" cy="120650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914400" cy="914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700" y="139700"/>
              <a:ext cx="914400" cy="914400"/>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5100" y="292100"/>
              <a:ext cx="914400" cy="914400"/>
            </a:xfrm>
            <a:prstGeom prst="rect">
              <a:avLst/>
            </a:prstGeom>
          </p:spPr>
        </p:pic>
      </p:grpSp>
      <p:grpSp>
        <p:nvGrpSpPr>
          <p:cNvPr id="12" name="Group 11"/>
          <p:cNvGrpSpPr>
            <a:grpSpLocks noChangeAspect="1"/>
          </p:cNvGrpSpPr>
          <p:nvPr/>
        </p:nvGrpSpPr>
        <p:grpSpPr>
          <a:xfrm>
            <a:off x="1050927" y="1204629"/>
            <a:ext cx="914015" cy="914400"/>
            <a:chOff x="1143000" y="0"/>
            <a:chExt cx="1206500" cy="1206500"/>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0"/>
              <a:ext cx="914400" cy="91440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2700" y="139700"/>
              <a:ext cx="914400" cy="91440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5100" y="292100"/>
              <a:ext cx="914400" cy="914400"/>
            </a:xfrm>
            <a:prstGeom prst="rect">
              <a:avLst/>
            </a:prstGeom>
          </p:spPr>
        </p:pic>
      </p:grpSp>
      <p:grpSp>
        <p:nvGrpSpPr>
          <p:cNvPr id="16" name="Group 15"/>
          <p:cNvGrpSpPr>
            <a:grpSpLocks noChangeAspect="1"/>
          </p:cNvGrpSpPr>
          <p:nvPr/>
        </p:nvGrpSpPr>
        <p:grpSpPr>
          <a:xfrm>
            <a:off x="358992" y="1895344"/>
            <a:ext cx="914015" cy="914400"/>
            <a:chOff x="1143000" y="0"/>
            <a:chExt cx="1206500" cy="120650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0"/>
              <a:ext cx="914400" cy="9144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700" y="139700"/>
              <a:ext cx="914400" cy="9144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5100" y="292100"/>
              <a:ext cx="914400" cy="914400"/>
            </a:xfrm>
            <a:prstGeom prst="rect">
              <a:avLst/>
            </a:prstGeom>
          </p:spPr>
        </p:pic>
      </p:grpSp>
      <p:grpSp>
        <p:nvGrpSpPr>
          <p:cNvPr id="8" name="Group 7"/>
          <p:cNvGrpSpPr>
            <a:grpSpLocks noChangeAspect="1"/>
          </p:cNvGrpSpPr>
          <p:nvPr/>
        </p:nvGrpSpPr>
        <p:grpSpPr>
          <a:xfrm>
            <a:off x="364732" y="1204408"/>
            <a:ext cx="914400" cy="914400"/>
            <a:chOff x="629433" y="1315233"/>
            <a:chExt cx="1206500" cy="1206500"/>
          </a:xfrm>
        </p:grpSpPr>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433" y="1315233"/>
              <a:ext cx="914400" cy="91440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9133" y="1454933"/>
              <a:ext cx="914400" cy="9144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1533" y="1607333"/>
              <a:ext cx="914400" cy="914400"/>
            </a:xfrm>
            <a:prstGeom prst="rect">
              <a:avLst/>
            </a:prstGeom>
          </p:spPr>
        </p:pic>
      </p:grpSp>
      <mc:AlternateContent xmlns:mc="http://schemas.openxmlformats.org/markup-compatibility/2006" xmlns:a14="http://schemas.microsoft.com/office/drawing/2010/main">
        <mc:Choice Requires="a14">
          <p:sp>
            <p:nvSpPr>
              <p:cNvPr id="21" name="TextBox 20"/>
              <p:cNvSpPr txBox="1"/>
              <p:nvPr/>
            </p:nvSpPr>
            <p:spPr>
              <a:xfrm>
                <a:off x="653675" y="3419961"/>
                <a:ext cx="416623" cy="397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ℱ</m:t>
                      </m:r>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53675" y="3419961"/>
                <a:ext cx="416623" cy="397666"/>
              </a:xfrm>
              <a:prstGeom prst="rect">
                <a:avLst/>
              </a:prstGeom>
              <a:blipFill rotWithShape="0">
                <a:blip r:embed="rId16"/>
                <a:stretch>
                  <a:fillRect/>
                </a:stretch>
              </a:blipFill>
            </p:spPr>
            <p:txBody>
              <a:bodyPr/>
              <a:lstStyle/>
              <a:p>
                <a:r>
                  <a:rPr lang="en-US">
                    <a:noFill/>
                  </a:rPr>
                  <a:t> </a:t>
                </a:r>
              </a:p>
            </p:txBody>
          </p:sp>
        </mc:Fallback>
      </mc:AlternateContent>
      <p:sp>
        <p:nvSpPr>
          <p:cNvPr id="22" name="Double Bracket 21"/>
          <p:cNvSpPr/>
          <p:nvPr/>
        </p:nvSpPr>
        <p:spPr>
          <a:xfrm>
            <a:off x="1050680" y="2971231"/>
            <a:ext cx="1777715" cy="1716770"/>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6310373" y="815266"/>
                <a:ext cx="2833627" cy="646331"/>
              </a:xfrm>
              <a:prstGeom prst="rect">
                <a:avLst/>
              </a:prstGeom>
              <a:noFill/>
            </p:spPr>
            <p:txBody>
              <a:bodyPr wrap="square" rtlCol="0">
                <a:spAutoFit/>
              </a:bodyPr>
              <a:lstStyle/>
              <a:p>
                <a:r>
                  <a:rPr lang="en-US" dirty="0" smtClean="0">
                    <a:latin typeface="Calibri" charset="0"/>
                    <a:ea typeface="Calibri" charset="0"/>
                    <a:cs typeface="Calibri" charset="0"/>
                  </a:rPr>
                  <a:t>FFT of inputs: </a:t>
                </a:r>
              </a:p>
              <a:p>
                <a:pPr/>
                <a14:m>
                  <m:oMathPara xmlns:m="http://schemas.openxmlformats.org/officeDocument/2006/math">
                    <m:oMathParaPr>
                      <m:jc m:val="centerGroup"/>
                    </m:oMathParaPr>
                    <m:oMath xmlns:m="http://schemas.openxmlformats.org/officeDocument/2006/math">
                      <m:r>
                        <a:rPr lang="en-US" b="0" i="1" smtClean="0">
                          <a:latin typeface="Cambria Math" charset="0"/>
                          <a:ea typeface="Calibri" charset="0"/>
                          <a:cs typeface="Calibri" charset="0"/>
                        </a:rPr>
                        <m:t>256⋅</m:t>
                      </m:r>
                      <m:sSup>
                        <m:sSupPr>
                          <m:ctrlPr>
                            <a:rPr lang="en-US" b="0" i="1" smtClean="0">
                              <a:latin typeface="Cambria Math" charset="0"/>
                              <a:ea typeface="Calibri" charset="0"/>
                              <a:cs typeface="Calibri" charset="0"/>
                            </a:rPr>
                          </m:ctrlPr>
                        </m:sSupPr>
                        <m:e>
                          <m:r>
                            <a:rPr lang="en-US" b="0" i="1" smtClean="0">
                              <a:latin typeface="Cambria Math" charset="0"/>
                              <a:ea typeface="Calibri" charset="0"/>
                              <a:cs typeface="Calibri" charset="0"/>
                            </a:rPr>
                            <m:t>16</m:t>
                          </m:r>
                        </m:e>
                        <m:sup>
                          <m:r>
                            <a:rPr lang="en-US" b="0" i="1" smtClean="0">
                              <a:latin typeface="Cambria Math" charset="0"/>
                              <a:ea typeface="Calibri" charset="0"/>
                              <a:cs typeface="Calibri" charset="0"/>
                            </a:rPr>
                            <m:t>2</m:t>
                          </m:r>
                        </m:sup>
                      </m:sSup>
                      <m:r>
                        <a:rPr lang="en-US" b="0" i="1" smtClean="0">
                          <a:latin typeface="Cambria Math" charset="0"/>
                          <a:ea typeface="Calibri" charset="0"/>
                          <a:cs typeface="Calibri" charset="0"/>
                        </a:rPr>
                        <m:t>⋅</m:t>
                      </m:r>
                      <m:func>
                        <m:funcPr>
                          <m:ctrlPr>
                            <a:rPr lang="en-US" b="0" i="1" smtClean="0">
                              <a:latin typeface="Cambria Math" charset="0"/>
                              <a:ea typeface="Calibri" charset="0"/>
                              <a:cs typeface="Calibri" charset="0"/>
                            </a:rPr>
                          </m:ctrlPr>
                        </m:funcPr>
                        <m:fName>
                          <m:r>
                            <m:rPr>
                              <m:sty m:val="p"/>
                            </m:rPr>
                            <a:rPr lang="en-US" b="0" i="0" smtClean="0">
                              <a:latin typeface="Cambria Math" charset="0"/>
                              <a:ea typeface="Calibri" charset="0"/>
                              <a:cs typeface="Calibri" charset="0"/>
                            </a:rPr>
                            <m:t>log</m:t>
                          </m:r>
                        </m:fName>
                        <m:e>
                          <m:r>
                            <a:rPr lang="en-US" b="0" i="1" smtClean="0">
                              <a:latin typeface="Cambria Math" charset="0"/>
                              <a:ea typeface="Calibri" charset="0"/>
                              <a:cs typeface="Calibri" charset="0"/>
                            </a:rPr>
                            <m:t>16</m:t>
                          </m:r>
                        </m:e>
                      </m:func>
                      <m:r>
                        <a:rPr lang="en-US" b="0" i="1" smtClean="0">
                          <a:latin typeface="Cambria Math" charset="0"/>
                          <a:ea typeface="Calibri" charset="0"/>
                          <a:cs typeface="Calibri" charset="0"/>
                        </a:rPr>
                        <m:t>=0.3 </m:t>
                      </m:r>
                      <m:r>
                        <a:rPr lang="en-US" b="0" i="1" smtClean="0">
                          <a:latin typeface="Cambria Math" charset="0"/>
                          <a:ea typeface="Calibri" charset="0"/>
                          <a:cs typeface="Calibri" charset="0"/>
                        </a:rPr>
                        <m:t>𝑀</m:t>
                      </m:r>
                    </m:oMath>
                  </m:oMathPara>
                </a14:m>
                <a:endParaRPr lang="en-US" dirty="0">
                  <a:latin typeface="Calibri" charset="0"/>
                  <a:ea typeface="Calibri" charset="0"/>
                  <a:cs typeface="Calibri"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310373" y="815266"/>
                <a:ext cx="2833627" cy="646331"/>
              </a:xfrm>
              <a:prstGeom prst="rect">
                <a:avLst/>
              </a:prstGeom>
              <a:blipFill rotWithShape="0">
                <a:blip r:embed="rId17"/>
                <a:stretch>
                  <a:fillRect l="-1720" t="-13208" b="-68868"/>
                </a:stretch>
              </a:blipFill>
            </p:spPr>
            <p:txBody>
              <a:bodyPr/>
              <a:lstStyle/>
              <a:p>
                <a:r>
                  <a:rPr lang="en-US">
                    <a:noFill/>
                  </a:rPr>
                  <a:t> </a:t>
                </a:r>
              </a:p>
            </p:txBody>
          </p:sp>
        </mc:Fallback>
      </mc:AlternateContent>
      <p:grpSp>
        <p:nvGrpSpPr>
          <p:cNvPr id="49" name="Group 48"/>
          <p:cNvGrpSpPr/>
          <p:nvPr/>
        </p:nvGrpSpPr>
        <p:grpSpPr>
          <a:xfrm>
            <a:off x="2387703" y="1311987"/>
            <a:ext cx="3737346" cy="1198133"/>
            <a:chOff x="2387703" y="1311987"/>
            <a:chExt cx="3737346" cy="1198133"/>
          </a:xfrm>
        </p:grpSpPr>
        <p:grpSp>
          <p:nvGrpSpPr>
            <p:cNvPr id="45" name="Group 44"/>
            <p:cNvGrpSpPr/>
            <p:nvPr/>
          </p:nvGrpSpPr>
          <p:grpSpPr>
            <a:xfrm>
              <a:off x="2937689" y="1438077"/>
              <a:ext cx="3087312" cy="921374"/>
              <a:chOff x="3265864" y="1424064"/>
              <a:chExt cx="3087312" cy="921374"/>
            </a:xfrm>
          </p:grpSpPr>
          <p:grpSp>
            <p:nvGrpSpPr>
              <p:cNvPr id="43" name="Group 42"/>
              <p:cNvGrpSpPr>
                <a:grpSpLocks noChangeAspect="1"/>
              </p:cNvGrpSpPr>
              <p:nvPr/>
            </p:nvGrpSpPr>
            <p:grpSpPr>
              <a:xfrm>
                <a:off x="3265864" y="1425789"/>
                <a:ext cx="917588" cy="914400"/>
                <a:chOff x="3265867" y="1425789"/>
                <a:chExt cx="1915733" cy="1909082"/>
              </a:xfrm>
            </p:grpSpPr>
            <p:sp>
              <p:nvSpPr>
                <p:cNvPr id="27" name="Rectangle 26"/>
                <p:cNvSpPr/>
                <p:nvPr/>
              </p:nvSpPr>
              <p:spPr>
                <a:xfrm>
                  <a:off x="3274832" y="1434754"/>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27232" y="1587154"/>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579632" y="1739554"/>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flipV="1">
                  <a:off x="3265867" y="1425789"/>
                  <a:ext cx="713232" cy="722376"/>
                </a:xfrm>
                <a:prstGeom prst="rect">
                  <a:avLst/>
                </a:prstGeom>
              </p:spPr>
            </p:pic>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flipV="1">
                  <a:off x="3418267" y="1578189"/>
                  <a:ext cx="713232" cy="722376"/>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flipV="1">
                  <a:off x="3570667" y="1730589"/>
                  <a:ext cx="713232" cy="722376"/>
                </a:xfrm>
                <a:prstGeom prst="rect">
                  <a:avLst/>
                </a:prstGeom>
              </p:spPr>
            </p:pic>
          </p:grpSp>
          <p:grpSp>
            <p:nvGrpSpPr>
              <p:cNvPr id="44" name="Group 43"/>
              <p:cNvGrpSpPr>
                <a:grpSpLocks noChangeAspect="1"/>
              </p:cNvGrpSpPr>
              <p:nvPr/>
            </p:nvGrpSpPr>
            <p:grpSpPr>
              <a:xfrm>
                <a:off x="5436946" y="1431038"/>
                <a:ext cx="916230" cy="914400"/>
                <a:chOff x="5876012" y="1735273"/>
                <a:chExt cx="1912893" cy="1909082"/>
              </a:xfrm>
            </p:grpSpPr>
            <p:sp>
              <p:nvSpPr>
                <p:cNvPr id="30" name="Rectangle 29"/>
                <p:cNvSpPr/>
                <p:nvPr/>
              </p:nvSpPr>
              <p:spPr>
                <a:xfrm>
                  <a:off x="5882137" y="1744238"/>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034537" y="1896638"/>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186937" y="2049038"/>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flipV="1">
                  <a:off x="5876012" y="1735273"/>
                  <a:ext cx="713232" cy="722376"/>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flipV="1">
                  <a:off x="6028412" y="1887673"/>
                  <a:ext cx="713232" cy="722376"/>
                </a:xfrm>
                <a:prstGeom prst="rect">
                  <a:avLst/>
                </a:prstGeom>
              </p:spPr>
            </p:pic>
            <p:pic>
              <p:nvPicPr>
                <p:cNvPr id="35" name="Picture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flipV="1">
                  <a:off x="6180812" y="2040073"/>
                  <a:ext cx="713232" cy="722376"/>
                </a:xfrm>
                <a:prstGeom prst="rect">
                  <a:avLst/>
                </a:prstGeom>
              </p:spPr>
            </p:pic>
          </p:grpSp>
          <p:grpSp>
            <p:nvGrpSpPr>
              <p:cNvPr id="42" name="Group 41"/>
              <p:cNvGrpSpPr>
                <a:grpSpLocks noChangeAspect="1"/>
              </p:cNvGrpSpPr>
              <p:nvPr/>
            </p:nvGrpSpPr>
            <p:grpSpPr>
              <a:xfrm>
                <a:off x="4383963" y="1424064"/>
                <a:ext cx="916080" cy="914400"/>
                <a:chOff x="4962186" y="3907275"/>
                <a:chExt cx="1918243" cy="1914721"/>
              </a:xfrm>
            </p:grpSpPr>
            <p:sp>
              <p:nvSpPr>
                <p:cNvPr id="36" name="Rectangle 35"/>
                <p:cNvSpPr/>
                <p:nvPr/>
              </p:nvSpPr>
              <p:spPr>
                <a:xfrm>
                  <a:off x="4973661" y="3921879"/>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126061" y="4074279"/>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78461" y="4226679"/>
                  <a:ext cx="1601968" cy="1595317"/>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flipV="1">
                  <a:off x="4962186" y="3907275"/>
                  <a:ext cx="713232" cy="722376"/>
                </a:xfrm>
                <a:prstGeom prst="rect">
                  <a:avLst/>
                </a:prstGeom>
              </p:spPr>
            </p:pic>
            <p:pic>
              <p:nvPicPr>
                <p:cNvPr id="40" name="Picture 3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flipV="1">
                  <a:off x="5114586" y="4059675"/>
                  <a:ext cx="713232" cy="722376"/>
                </a:xfrm>
                <a:prstGeom prst="rect">
                  <a:avLst/>
                </a:prstGeom>
              </p:spPr>
            </p:pic>
            <p:pic>
              <p:nvPicPr>
                <p:cNvPr id="41" name="Picture 4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flipV="1">
                  <a:off x="5266986" y="4212075"/>
                  <a:ext cx="713232" cy="722376"/>
                </a:xfrm>
                <a:prstGeom prst="rect">
                  <a:avLst/>
                </a:prstGeom>
              </p:spPr>
            </p:pic>
          </p:grpSp>
        </p:grpSp>
        <mc:AlternateContent xmlns:mc="http://schemas.openxmlformats.org/markup-compatibility/2006" xmlns:a14="http://schemas.microsoft.com/office/drawing/2010/main">
          <mc:Choice Requires="a14">
            <p:sp>
              <p:nvSpPr>
                <p:cNvPr id="46" name="TextBox 45"/>
                <p:cNvSpPr txBox="1"/>
                <p:nvPr/>
              </p:nvSpPr>
              <p:spPr>
                <a:xfrm>
                  <a:off x="2387703" y="1625069"/>
                  <a:ext cx="435573" cy="4157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ℱ</m:t>
                        </m:r>
                      </m:oMath>
                    </m:oMathPara>
                  </a14:m>
                  <a:endParaRPr lang="en-US" sz="2800" dirty="0"/>
                </a:p>
              </p:txBody>
            </p:sp>
          </mc:Choice>
          <mc:Fallback xmlns="">
            <p:sp>
              <p:nvSpPr>
                <p:cNvPr id="46" name="TextBox 45"/>
                <p:cNvSpPr txBox="1">
                  <a:spLocks noRot="1" noChangeAspect="1" noMove="1" noResize="1" noEditPoints="1" noAdjustHandles="1" noChangeArrowheads="1" noChangeShapeType="1" noTextEdit="1"/>
                </p:cNvSpPr>
                <p:nvPr/>
              </p:nvSpPr>
              <p:spPr>
                <a:xfrm>
                  <a:off x="2387703" y="1625069"/>
                  <a:ext cx="435573" cy="415754"/>
                </a:xfrm>
                <a:prstGeom prst="rect">
                  <a:avLst/>
                </a:prstGeom>
                <a:blipFill rotWithShape="0">
                  <a:blip r:embed="rId25"/>
                  <a:stretch>
                    <a:fillRect/>
                  </a:stretch>
                </a:blipFill>
              </p:spPr>
              <p:txBody>
                <a:bodyPr/>
                <a:lstStyle/>
                <a:p>
                  <a:r>
                    <a:rPr lang="en-US">
                      <a:noFill/>
                    </a:rPr>
                    <a:t> </a:t>
                  </a:r>
                </a:p>
              </p:txBody>
            </p:sp>
          </mc:Fallback>
        </mc:AlternateContent>
        <p:sp>
          <p:nvSpPr>
            <p:cNvPr id="47" name="Double Bracket 46"/>
            <p:cNvSpPr/>
            <p:nvPr/>
          </p:nvSpPr>
          <p:spPr>
            <a:xfrm>
              <a:off x="2828395" y="1311987"/>
              <a:ext cx="3296654" cy="1198133"/>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8" name="TextBox 47"/>
              <p:cNvSpPr txBox="1"/>
              <p:nvPr/>
            </p:nvSpPr>
            <p:spPr>
              <a:xfrm>
                <a:off x="6306733" y="1388272"/>
                <a:ext cx="2833627" cy="652551"/>
              </a:xfrm>
              <a:prstGeom prst="rect">
                <a:avLst/>
              </a:prstGeom>
              <a:noFill/>
            </p:spPr>
            <p:txBody>
              <a:bodyPr wrap="square" rtlCol="0">
                <a:spAutoFit/>
              </a:bodyPr>
              <a:lstStyle/>
              <a:p>
                <a:r>
                  <a:rPr lang="en-US" dirty="0" smtClean="0">
                    <a:latin typeface="Calibri" charset="0"/>
                    <a:ea typeface="Calibri" charset="0"/>
                    <a:cs typeface="Calibri" charset="0"/>
                  </a:rPr>
                  <a:t>FFT of kernels: </a:t>
                </a:r>
              </a:p>
              <a:p>
                <a:r>
                  <a:rPr lang="en-US" b="0" dirty="0" smtClean="0">
                    <a:ea typeface="Calibri" charset="0"/>
                    <a:cs typeface="Calibri" charset="0"/>
                  </a:rPr>
                  <a:t>  </a:t>
                </a:r>
                <a14:m>
                  <m:oMath xmlns:m="http://schemas.openxmlformats.org/officeDocument/2006/math">
                    <m:r>
                      <a:rPr lang="en-US" b="0" i="1" smtClean="0">
                        <a:latin typeface="Cambria Math" charset="0"/>
                        <a:ea typeface="Calibri" charset="0"/>
                        <a:cs typeface="Calibri" charset="0"/>
                      </a:rPr>
                      <m:t>0</m:t>
                    </m:r>
                  </m:oMath>
                </a14:m>
                <a:endParaRPr lang="en-US" dirty="0">
                  <a:latin typeface="Calibri" charset="0"/>
                  <a:ea typeface="Calibri" charset="0"/>
                  <a:cs typeface="Calibri"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306733" y="1388272"/>
                <a:ext cx="2833627" cy="652551"/>
              </a:xfrm>
              <a:prstGeom prst="rect">
                <a:avLst/>
              </a:prstGeom>
              <a:blipFill rotWithShape="0">
                <a:blip r:embed="rId26"/>
                <a:stretch>
                  <a:fillRect l="-1940" t="-5607"/>
                </a:stretch>
              </a:blipFill>
            </p:spPr>
            <p:txBody>
              <a:bodyPr/>
              <a:lstStyle/>
              <a:p>
                <a:r>
                  <a:rPr lang="en-US">
                    <a:noFill/>
                  </a:rPr>
                  <a:t> </a:t>
                </a:r>
              </a:p>
            </p:txBody>
          </p:sp>
        </mc:Fallback>
      </mc:AlternateContent>
      <p:grpSp>
        <p:nvGrpSpPr>
          <p:cNvPr id="95" name="Group 94"/>
          <p:cNvGrpSpPr/>
          <p:nvPr/>
        </p:nvGrpSpPr>
        <p:grpSpPr>
          <a:xfrm>
            <a:off x="2396668" y="2508059"/>
            <a:ext cx="3373764" cy="1430775"/>
            <a:chOff x="2396668" y="2508059"/>
            <a:chExt cx="3373764" cy="1430775"/>
          </a:xfrm>
        </p:grpSpPr>
        <p:grpSp>
          <p:nvGrpSpPr>
            <p:cNvPr id="68" name="Group 67"/>
            <p:cNvGrpSpPr/>
            <p:nvPr/>
          </p:nvGrpSpPr>
          <p:grpSpPr>
            <a:xfrm>
              <a:off x="2396668" y="2508059"/>
              <a:ext cx="3373764" cy="842354"/>
              <a:chOff x="2396668" y="2508059"/>
              <a:chExt cx="3373764" cy="842354"/>
            </a:xfrm>
          </p:grpSpPr>
          <p:sp>
            <p:nvSpPr>
              <p:cNvPr id="50" name="Summing Junction 49"/>
              <p:cNvSpPr/>
              <p:nvPr/>
            </p:nvSpPr>
            <p:spPr>
              <a:xfrm>
                <a:off x="3298105" y="3030373"/>
                <a:ext cx="320040" cy="320040"/>
              </a:xfrm>
              <a:prstGeom prst="flowChartSummingJunction">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Summing Junction 50"/>
              <p:cNvSpPr/>
              <p:nvPr/>
            </p:nvSpPr>
            <p:spPr>
              <a:xfrm>
                <a:off x="4429328" y="3030373"/>
                <a:ext cx="320040" cy="320040"/>
              </a:xfrm>
              <a:prstGeom prst="flowChartSummingJunction">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Summing Junction 51"/>
              <p:cNvSpPr/>
              <p:nvPr/>
            </p:nvSpPr>
            <p:spPr>
              <a:xfrm>
                <a:off x="5450392" y="3030373"/>
                <a:ext cx="320040" cy="320040"/>
              </a:xfrm>
              <a:prstGeom prst="flowChartSummingJunction">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4" name="Straight Arrow Connector 53"/>
              <p:cNvCxnSpPr>
                <a:endCxn id="50" idx="0"/>
              </p:cNvCxnSpPr>
              <p:nvPr/>
            </p:nvCxnSpPr>
            <p:spPr>
              <a:xfrm>
                <a:off x="3458125" y="2508059"/>
                <a:ext cx="0" cy="522314"/>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587678" y="2508059"/>
                <a:ext cx="0" cy="522314"/>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610412" y="2508059"/>
                <a:ext cx="0" cy="522314"/>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2396668" y="2760251"/>
                <a:ext cx="3081484" cy="274572"/>
                <a:chOff x="2396668" y="2760251"/>
                <a:chExt cx="3081484" cy="274572"/>
              </a:xfrm>
            </p:grpSpPr>
            <p:cxnSp>
              <p:nvCxnSpPr>
                <p:cNvPr id="60" name="Straight Connector 59"/>
                <p:cNvCxnSpPr/>
                <p:nvPr/>
              </p:nvCxnSpPr>
              <p:spPr>
                <a:xfrm>
                  <a:off x="2680445" y="2760251"/>
                  <a:ext cx="2618342" cy="0"/>
                </a:xfrm>
                <a:prstGeom prst="line">
                  <a:avLst/>
                </a:prstGeom>
                <a:ln w="25400">
                  <a:solidFill>
                    <a:schemeClr val="tx1"/>
                  </a:solidFill>
                  <a:tailEnd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108499" y="2769216"/>
                  <a:ext cx="189606" cy="26115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236847" y="2773666"/>
                  <a:ext cx="189606" cy="26115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288546" y="2760542"/>
                  <a:ext cx="189606" cy="26115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396668" y="2760251"/>
                  <a:ext cx="292742" cy="139543"/>
                </a:xfrm>
                <a:prstGeom prst="line">
                  <a:avLst/>
                </a:prstGeom>
                <a:ln w="25400">
                  <a:solidFill>
                    <a:schemeClr val="tx1"/>
                  </a:solidFill>
                  <a:tailEnd w="lg" len="lg"/>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p:nvPr/>
          </p:nvGrpSpPr>
          <p:grpSpPr>
            <a:xfrm>
              <a:off x="3449160" y="3350413"/>
              <a:ext cx="2161252" cy="588421"/>
              <a:chOff x="3449160" y="3350413"/>
              <a:chExt cx="2161252" cy="588421"/>
            </a:xfrm>
          </p:grpSpPr>
          <p:sp>
            <p:nvSpPr>
              <p:cNvPr id="69" name="Or 68"/>
              <p:cNvSpPr>
                <a:spLocks noChangeAspect="1"/>
              </p:cNvSpPr>
              <p:nvPr/>
            </p:nvSpPr>
            <p:spPr>
              <a:xfrm>
                <a:off x="4426453" y="3618794"/>
                <a:ext cx="320040" cy="320040"/>
              </a:xfrm>
              <a:prstGeom prst="flowChartOr">
                <a:avLst/>
              </a:prstGeom>
              <a:ln w="254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2" name="Straight Connector 71"/>
              <p:cNvCxnSpPr>
                <a:stCxn id="50" idx="4"/>
              </p:cNvCxnSpPr>
              <p:nvPr/>
            </p:nvCxnSpPr>
            <p:spPr>
              <a:xfrm>
                <a:off x="3458125" y="3350413"/>
                <a:ext cx="0" cy="4284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449160" y="3778814"/>
                <a:ext cx="1005840" cy="0"/>
              </a:xfrm>
              <a:prstGeom prst="line">
                <a:avLst/>
              </a:prstGeom>
              <a:ln w="25400">
                <a:solidFill>
                  <a:schemeClr val="tx1"/>
                </a:solidFill>
                <a:headEnd type="triangle" w="lg" len="lg"/>
                <a:tailEnd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51" idx="4"/>
                <a:endCxn id="69" idx="0"/>
              </p:cNvCxnSpPr>
              <p:nvPr/>
            </p:nvCxnSpPr>
            <p:spPr>
              <a:xfrm flipH="1">
                <a:off x="4586473" y="3350413"/>
                <a:ext cx="2875" cy="268381"/>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5610412" y="3364701"/>
                <a:ext cx="0" cy="428401"/>
              </a:xfrm>
              <a:prstGeom prst="straightConnector1">
                <a:avLst/>
              </a:prstGeom>
              <a:ln w="2540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4746494" y="3778814"/>
                <a:ext cx="8639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82" name="TextBox 81"/>
              <p:cNvSpPr txBox="1"/>
              <p:nvPr/>
            </p:nvSpPr>
            <p:spPr>
              <a:xfrm>
                <a:off x="6306732" y="1971545"/>
                <a:ext cx="2833627" cy="646331"/>
              </a:xfrm>
              <a:prstGeom prst="rect">
                <a:avLst/>
              </a:prstGeom>
              <a:noFill/>
            </p:spPr>
            <p:txBody>
              <a:bodyPr wrap="square" rtlCol="0">
                <a:spAutoFit/>
              </a:bodyPr>
              <a:lstStyle/>
              <a:p>
                <a:r>
                  <a:rPr lang="en-US" dirty="0" smtClean="0">
                    <a:latin typeface="Calibri" charset="0"/>
                    <a:ea typeface="Calibri" charset="0"/>
                    <a:cs typeface="Calibri" charset="0"/>
                  </a:rPr>
                  <a:t>Hadamard product: </a:t>
                </a:r>
              </a:p>
              <a:p>
                <a:pPr/>
                <a14:m>
                  <m:oMathPara xmlns:m="http://schemas.openxmlformats.org/officeDocument/2006/math">
                    <m:oMathParaPr>
                      <m:jc m:val="centerGroup"/>
                    </m:oMathParaPr>
                    <m:oMath xmlns:m="http://schemas.openxmlformats.org/officeDocument/2006/math">
                      <m:r>
                        <a:rPr lang="en-US" b="0" i="1" smtClean="0">
                          <a:latin typeface="Cambria Math" charset="0"/>
                          <a:ea typeface="Calibri" charset="0"/>
                          <a:cs typeface="Calibri" charset="0"/>
                        </a:rPr>
                        <m:t>256⋅256⋅</m:t>
                      </m:r>
                      <m:sSup>
                        <m:sSupPr>
                          <m:ctrlPr>
                            <a:rPr lang="en-US" b="0" i="1" smtClean="0">
                              <a:latin typeface="Cambria Math" charset="0"/>
                              <a:ea typeface="Calibri" charset="0"/>
                              <a:cs typeface="Calibri" charset="0"/>
                            </a:rPr>
                          </m:ctrlPr>
                        </m:sSupPr>
                        <m:e>
                          <m:r>
                            <a:rPr lang="en-US" b="0" i="1" smtClean="0">
                              <a:latin typeface="Cambria Math" charset="0"/>
                              <a:ea typeface="Calibri" charset="0"/>
                              <a:cs typeface="Calibri" charset="0"/>
                            </a:rPr>
                            <m:t>16</m:t>
                          </m:r>
                        </m:e>
                        <m:sup>
                          <m:r>
                            <a:rPr lang="en-US" b="0" i="1" smtClean="0">
                              <a:latin typeface="Cambria Math" charset="0"/>
                              <a:ea typeface="Calibri" charset="0"/>
                              <a:cs typeface="Calibri" charset="0"/>
                            </a:rPr>
                            <m:t>2</m:t>
                          </m:r>
                        </m:sup>
                      </m:sSup>
                      <m:r>
                        <a:rPr lang="en-US" b="0" i="1" smtClean="0">
                          <a:latin typeface="Cambria Math" charset="0"/>
                          <a:ea typeface="Calibri" charset="0"/>
                          <a:cs typeface="Calibri" charset="0"/>
                        </a:rPr>
                        <m:t>=17 </m:t>
                      </m:r>
                      <m:r>
                        <a:rPr lang="en-US" b="0" i="1" smtClean="0">
                          <a:latin typeface="Cambria Math" charset="0"/>
                          <a:ea typeface="Calibri" charset="0"/>
                          <a:cs typeface="Calibri" charset="0"/>
                        </a:rPr>
                        <m:t>𝑀</m:t>
                      </m:r>
                    </m:oMath>
                  </m:oMathPara>
                </a14:m>
                <a:endParaRPr lang="en-US" dirty="0">
                  <a:latin typeface="Calibri" charset="0"/>
                  <a:ea typeface="Calibri" charset="0"/>
                  <a:cs typeface="Calibri" charset="0"/>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6306732" y="1971545"/>
                <a:ext cx="2833627" cy="646331"/>
              </a:xfrm>
              <a:prstGeom prst="rect">
                <a:avLst/>
              </a:prstGeom>
              <a:blipFill rotWithShape="0">
                <a:blip r:embed="rId27"/>
                <a:stretch>
                  <a:fillRect l="-1940" t="-12264" b="-69811"/>
                </a:stretch>
              </a:blipFill>
            </p:spPr>
            <p:txBody>
              <a:bodyPr/>
              <a:lstStyle/>
              <a:p>
                <a:r>
                  <a:rPr lang="en-US">
                    <a:noFill/>
                  </a:rPr>
                  <a:t> </a:t>
                </a:r>
              </a:p>
            </p:txBody>
          </p:sp>
        </mc:Fallback>
      </mc:AlternateContent>
      <p:grpSp>
        <p:nvGrpSpPr>
          <p:cNvPr id="104" name="Group 103"/>
          <p:cNvGrpSpPr/>
          <p:nvPr/>
        </p:nvGrpSpPr>
        <p:grpSpPr>
          <a:xfrm>
            <a:off x="3346747" y="3938834"/>
            <a:ext cx="2174720" cy="1892489"/>
            <a:chOff x="3346747" y="3938834"/>
            <a:chExt cx="2174720" cy="1892489"/>
          </a:xfrm>
        </p:grpSpPr>
        <p:grpSp>
          <p:nvGrpSpPr>
            <p:cNvPr id="99" name="Group 98"/>
            <p:cNvGrpSpPr/>
            <p:nvPr/>
          </p:nvGrpSpPr>
          <p:grpSpPr>
            <a:xfrm>
              <a:off x="3855277" y="4189453"/>
              <a:ext cx="1584960" cy="1584960"/>
              <a:chOff x="3657600" y="4197630"/>
              <a:chExt cx="1584960" cy="1584960"/>
            </a:xfrm>
          </p:grpSpPr>
          <p:pic>
            <p:nvPicPr>
              <p:cNvPr id="96" name="Picture 95"/>
              <p:cNvPicPr>
                <a:picLocks noChangeAspect="1"/>
              </p:cNvPicPr>
              <p:nvPr/>
            </p:nvPicPr>
            <p:blipFill>
              <a:blip r:embed="rId28"/>
              <a:stretch>
                <a:fillRect/>
              </a:stretch>
            </p:blipFill>
            <p:spPr>
              <a:xfrm>
                <a:off x="3657600" y="4197630"/>
                <a:ext cx="1280160" cy="1280160"/>
              </a:xfrm>
              <a:prstGeom prst="rect">
                <a:avLst/>
              </a:prstGeom>
            </p:spPr>
          </p:pic>
          <p:pic>
            <p:nvPicPr>
              <p:cNvPr id="97" name="Picture 96"/>
              <p:cNvPicPr>
                <a:picLocks noChangeAspect="1"/>
              </p:cNvPicPr>
              <p:nvPr/>
            </p:nvPicPr>
            <p:blipFill>
              <a:blip r:embed="rId28"/>
              <a:stretch>
                <a:fillRect/>
              </a:stretch>
            </p:blipFill>
            <p:spPr>
              <a:xfrm>
                <a:off x="3810000" y="4350030"/>
                <a:ext cx="1280160" cy="1280160"/>
              </a:xfrm>
              <a:prstGeom prst="rect">
                <a:avLst/>
              </a:prstGeom>
            </p:spPr>
          </p:pic>
          <p:pic>
            <p:nvPicPr>
              <p:cNvPr id="98" name="Picture 97"/>
              <p:cNvPicPr>
                <a:picLocks noChangeAspect="1"/>
              </p:cNvPicPr>
              <p:nvPr/>
            </p:nvPicPr>
            <p:blipFill>
              <a:blip r:embed="rId28"/>
              <a:stretch>
                <a:fillRect/>
              </a:stretch>
            </p:blipFill>
            <p:spPr>
              <a:xfrm>
                <a:off x="3962400" y="4502430"/>
                <a:ext cx="1280160" cy="1280160"/>
              </a:xfrm>
              <a:prstGeom prst="rect">
                <a:avLst/>
              </a:prstGeom>
            </p:spPr>
          </p:pic>
        </p:grpSp>
        <mc:AlternateContent xmlns:mc="http://schemas.openxmlformats.org/markup-compatibility/2006" xmlns:a14="http://schemas.microsoft.com/office/drawing/2010/main">
          <mc:Choice Requires="a14">
            <p:sp>
              <p:nvSpPr>
                <p:cNvPr id="100" name="TextBox 99"/>
                <p:cNvSpPr txBox="1"/>
                <p:nvPr/>
              </p:nvSpPr>
              <p:spPr>
                <a:xfrm>
                  <a:off x="3346747" y="4563283"/>
                  <a:ext cx="416623" cy="397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charset="0"/>
                            <a:ea typeface="Cambria Math" charset="0"/>
                            <a:cs typeface="Cambria Math" charset="0"/>
                          </a:rPr>
                          <m:t>ℱ</m:t>
                        </m:r>
                      </m:oMath>
                    </m:oMathPara>
                  </a14:m>
                  <a:endParaRPr lang="en-US" sz="2800" dirty="0"/>
                </a:p>
              </p:txBody>
            </p:sp>
          </mc:Choice>
          <mc:Fallback xmlns="">
            <p:sp>
              <p:nvSpPr>
                <p:cNvPr id="100" name="TextBox 99"/>
                <p:cNvSpPr txBox="1">
                  <a:spLocks noRot="1" noChangeAspect="1" noMove="1" noResize="1" noEditPoints="1" noAdjustHandles="1" noChangeArrowheads="1" noChangeShapeType="1" noTextEdit="1"/>
                </p:cNvSpPr>
                <p:nvPr/>
              </p:nvSpPr>
              <p:spPr>
                <a:xfrm>
                  <a:off x="3346747" y="4563283"/>
                  <a:ext cx="416623" cy="397666"/>
                </a:xfrm>
                <a:prstGeom prst="rect">
                  <a:avLst/>
                </a:prstGeom>
                <a:blipFill rotWithShape="0">
                  <a:blip r:embed="rId29"/>
                  <a:stretch>
                    <a:fillRect/>
                  </a:stretch>
                </a:blipFill>
              </p:spPr>
              <p:txBody>
                <a:bodyPr/>
                <a:lstStyle/>
                <a:p>
                  <a:r>
                    <a:rPr lang="en-US">
                      <a:noFill/>
                    </a:rPr>
                    <a:t> </a:t>
                  </a:r>
                </a:p>
              </p:txBody>
            </p:sp>
          </mc:Fallback>
        </mc:AlternateContent>
        <p:sp>
          <p:nvSpPr>
            <p:cNvPr id="101" name="Double Bracket 100"/>
            <p:cNvSpPr/>
            <p:nvPr/>
          </p:nvSpPr>
          <p:spPr>
            <a:xfrm>
              <a:off x="3743752" y="4114553"/>
              <a:ext cx="1777715" cy="1716770"/>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3" name="Straight Arrow Connector 102"/>
            <p:cNvCxnSpPr>
              <a:stCxn id="69" idx="4"/>
            </p:cNvCxnSpPr>
            <p:nvPr/>
          </p:nvCxnSpPr>
          <p:spPr>
            <a:xfrm>
              <a:off x="4586473" y="3938834"/>
              <a:ext cx="0" cy="25061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5" name="TextBox 104"/>
              <p:cNvSpPr txBox="1"/>
              <p:nvPr/>
            </p:nvSpPr>
            <p:spPr>
              <a:xfrm>
                <a:off x="6306731" y="2564844"/>
                <a:ext cx="2833627" cy="646331"/>
              </a:xfrm>
              <a:prstGeom prst="rect">
                <a:avLst/>
              </a:prstGeom>
              <a:noFill/>
            </p:spPr>
            <p:txBody>
              <a:bodyPr wrap="square" rtlCol="0">
                <a:spAutoFit/>
              </a:bodyPr>
              <a:lstStyle/>
              <a:p>
                <a:r>
                  <a:rPr lang="en-US" dirty="0" smtClean="0">
                    <a:latin typeface="Calibri" charset="0"/>
                    <a:ea typeface="Calibri" charset="0"/>
                    <a:cs typeface="Calibri" charset="0"/>
                  </a:rPr>
                  <a:t>IFFT of outputs: </a:t>
                </a:r>
              </a:p>
              <a:p>
                <a:pPr/>
                <a14:m>
                  <m:oMathPara xmlns:m="http://schemas.openxmlformats.org/officeDocument/2006/math">
                    <m:oMathParaPr>
                      <m:jc m:val="centerGroup"/>
                    </m:oMathParaPr>
                    <m:oMath xmlns:m="http://schemas.openxmlformats.org/officeDocument/2006/math">
                      <m:r>
                        <a:rPr lang="en-US" b="0" i="1" smtClean="0">
                          <a:latin typeface="Cambria Math" charset="0"/>
                          <a:ea typeface="Calibri" charset="0"/>
                          <a:cs typeface="Calibri" charset="0"/>
                        </a:rPr>
                        <m:t>256⋅</m:t>
                      </m:r>
                      <m:sSup>
                        <m:sSupPr>
                          <m:ctrlPr>
                            <a:rPr lang="en-US" b="0" i="1" smtClean="0">
                              <a:latin typeface="Cambria Math" charset="0"/>
                              <a:ea typeface="Calibri" charset="0"/>
                              <a:cs typeface="Calibri" charset="0"/>
                            </a:rPr>
                          </m:ctrlPr>
                        </m:sSupPr>
                        <m:e>
                          <m:r>
                            <a:rPr lang="en-US" b="0" i="1" smtClean="0">
                              <a:latin typeface="Cambria Math" charset="0"/>
                              <a:ea typeface="Calibri" charset="0"/>
                              <a:cs typeface="Calibri" charset="0"/>
                            </a:rPr>
                            <m:t>16</m:t>
                          </m:r>
                        </m:e>
                        <m:sup>
                          <m:r>
                            <a:rPr lang="en-US" b="0" i="1" smtClean="0">
                              <a:latin typeface="Cambria Math" charset="0"/>
                              <a:ea typeface="Calibri" charset="0"/>
                              <a:cs typeface="Calibri" charset="0"/>
                            </a:rPr>
                            <m:t>2</m:t>
                          </m:r>
                        </m:sup>
                      </m:sSup>
                      <m:r>
                        <a:rPr lang="en-US" b="0" i="1" smtClean="0">
                          <a:latin typeface="Cambria Math" charset="0"/>
                          <a:ea typeface="Calibri" charset="0"/>
                          <a:cs typeface="Calibri" charset="0"/>
                        </a:rPr>
                        <m:t>⋅</m:t>
                      </m:r>
                      <m:func>
                        <m:funcPr>
                          <m:ctrlPr>
                            <a:rPr lang="en-US" b="0" i="1" smtClean="0">
                              <a:latin typeface="Cambria Math" charset="0"/>
                              <a:ea typeface="Calibri" charset="0"/>
                              <a:cs typeface="Calibri" charset="0"/>
                            </a:rPr>
                          </m:ctrlPr>
                        </m:funcPr>
                        <m:fName>
                          <m:r>
                            <m:rPr>
                              <m:sty m:val="p"/>
                            </m:rPr>
                            <a:rPr lang="en-US" b="0" i="0" smtClean="0">
                              <a:latin typeface="Cambria Math" charset="0"/>
                              <a:ea typeface="Calibri" charset="0"/>
                              <a:cs typeface="Calibri" charset="0"/>
                            </a:rPr>
                            <m:t>log</m:t>
                          </m:r>
                        </m:fName>
                        <m:e>
                          <m:r>
                            <a:rPr lang="en-US" b="0" i="1" smtClean="0">
                              <a:latin typeface="Cambria Math" charset="0"/>
                              <a:ea typeface="Calibri" charset="0"/>
                              <a:cs typeface="Calibri" charset="0"/>
                            </a:rPr>
                            <m:t>16</m:t>
                          </m:r>
                        </m:e>
                      </m:func>
                      <m:r>
                        <a:rPr lang="en-US" b="0" i="1" smtClean="0">
                          <a:latin typeface="Cambria Math" charset="0"/>
                          <a:ea typeface="Calibri" charset="0"/>
                          <a:cs typeface="Calibri" charset="0"/>
                        </a:rPr>
                        <m:t>=0.3 </m:t>
                      </m:r>
                      <m:r>
                        <a:rPr lang="en-US" b="0" i="1" smtClean="0">
                          <a:latin typeface="Cambria Math" charset="0"/>
                          <a:ea typeface="Calibri" charset="0"/>
                          <a:cs typeface="Calibri" charset="0"/>
                        </a:rPr>
                        <m:t>𝑀</m:t>
                      </m:r>
                    </m:oMath>
                  </m:oMathPara>
                </a14:m>
                <a:endParaRPr lang="en-US" dirty="0">
                  <a:latin typeface="Calibri" charset="0"/>
                  <a:ea typeface="Calibri" charset="0"/>
                  <a:cs typeface="Calibri" charset="0"/>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6306731" y="2564844"/>
                <a:ext cx="2833627" cy="646331"/>
              </a:xfrm>
              <a:prstGeom prst="rect">
                <a:avLst/>
              </a:prstGeom>
              <a:blipFill rotWithShape="0">
                <a:blip r:embed="rId30"/>
                <a:stretch>
                  <a:fillRect l="-1940" t="-13208" b="-68868"/>
                </a:stretch>
              </a:blipFill>
            </p:spPr>
            <p:txBody>
              <a:bodyPr/>
              <a:lstStyle/>
              <a:p>
                <a:r>
                  <a:rPr lang="en-US">
                    <a:noFill/>
                  </a:rPr>
                  <a:t> </a:t>
                </a:r>
              </a:p>
            </p:txBody>
          </p:sp>
        </mc:Fallback>
      </mc:AlternateContent>
      <p:grpSp>
        <p:nvGrpSpPr>
          <p:cNvPr id="121" name="Group 120"/>
          <p:cNvGrpSpPr/>
          <p:nvPr/>
        </p:nvGrpSpPr>
        <p:grpSpPr>
          <a:xfrm>
            <a:off x="6220780" y="3312289"/>
            <a:ext cx="1192708" cy="1196263"/>
            <a:chOff x="5987962" y="3525527"/>
            <a:chExt cx="1192708" cy="1196263"/>
          </a:xfrm>
        </p:grpSpPr>
        <p:pic>
          <p:nvPicPr>
            <p:cNvPr id="106" name="Picture 10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87962" y="3525527"/>
              <a:ext cx="914400" cy="914400"/>
            </a:xfrm>
            <a:prstGeom prst="rect">
              <a:avLst/>
            </a:prstGeom>
          </p:spPr>
        </p:pic>
        <p:pic>
          <p:nvPicPr>
            <p:cNvPr id="108" name="Picture 10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27116" y="3666459"/>
              <a:ext cx="914400" cy="914400"/>
            </a:xfrm>
            <a:prstGeom prst="rect">
              <a:avLst/>
            </a:prstGeom>
          </p:spPr>
        </p:pic>
        <p:pic>
          <p:nvPicPr>
            <p:cNvPr id="107" name="Picture 10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66270" y="3807390"/>
              <a:ext cx="914400" cy="914400"/>
            </a:xfrm>
            <a:prstGeom prst="rect">
              <a:avLst/>
            </a:prstGeom>
          </p:spPr>
        </p:pic>
      </p:grpSp>
      <p:cxnSp>
        <p:nvCxnSpPr>
          <p:cNvPr id="123" name="Straight Arrow Connector 122"/>
          <p:cNvCxnSpPr>
            <a:stCxn id="101" idx="3"/>
          </p:cNvCxnSpPr>
          <p:nvPr/>
        </p:nvCxnSpPr>
        <p:spPr>
          <a:xfrm flipV="1">
            <a:off x="5521467" y="4960949"/>
            <a:ext cx="482927" cy="11989"/>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92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4.44444E-6 L -0.03403 0.04953 " pathEditMode="relative" rAng="0" ptsTypes="AA">
                                      <p:cBhvr>
                                        <p:cTn id="6" dur="500" fill="hold"/>
                                        <p:tgtEl>
                                          <p:spTgt spid="16"/>
                                        </p:tgtEl>
                                        <p:attrNameLst>
                                          <p:attrName>ppt_x</p:attrName>
                                          <p:attrName>ppt_y</p:attrName>
                                        </p:attrNameLst>
                                      </p:cBhvr>
                                      <p:rCtr x="-1701" y="2477"/>
                                    </p:animMotion>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0.01233 -0.01551 L 0.03368 0.20555 " pathEditMode="relative" rAng="0" ptsTypes="AA">
                                      <p:cBhvr>
                                        <p:cTn id="9" dur="500" fill="hold"/>
                                        <p:tgtEl>
                                          <p:spTgt spid="20"/>
                                        </p:tgtEl>
                                        <p:attrNameLst>
                                          <p:attrName>ppt_x</p:attrName>
                                          <p:attrName>ppt_y</p:attrName>
                                        </p:attrNameLst>
                                      </p:cBhvr>
                                      <p:rCtr x="2292" y="11042"/>
                                    </p:animMotion>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0174 0.00949 L 0.0257 -0.00532 " pathEditMode="relative" ptsTypes="AA">
                                      <p:cBhvr>
                                        <p:cTn id="12" dur="500" fill="hold"/>
                                        <p:tgtEl>
                                          <p:spTgt spid="12"/>
                                        </p:tgtEl>
                                        <p:attrNameLst>
                                          <p:attrName>ppt_x</p:attrName>
                                          <p:attrName>ppt_y</p:attrName>
                                        </p:attrNameLst>
                                      </p:cBhvr>
                                    </p:animMotion>
                                  </p:childTnLst>
                                </p:cTn>
                              </p:par>
                            </p:childTnLst>
                          </p:cTn>
                        </p:par>
                        <p:par>
                          <p:cTn id="13" fill="hold">
                            <p:stCondLst>
                              <p:cond delay="1500"/>
                            </p:stCondLst>
                            <p:childTnLst>
                              <p:par>
                                <p:cTn id="14" presetID="0" presetClass="path" presetSubtype="0" accel="50000" decel="50000" fill="hold" nodeType="afterEffect">
                                  <p:stCondLst>
                                    <p:cond delay="0"/>
                                  </p:stCondLst>
                                  <p:childTnLst>
                                    <p:animMotion origin="layout" path="M -0.00087 0.00764 L -0.03472 -0.0088 " pathEditMode="relative" ptsTypes="AA">
                                      <p:cBhvr>
                                        <p:cTn id="15" dur="500" fill="hold"/>
                                        <p:tgtEl>
                                          <p:spTgt spid="8"/>
                                        </p:tgtEl>
                                        <p:attrNameLst>
                                          <p:attrName>ppt_x</p:attrName>
                                          <p:attrName>ppt_y</p:attrName>
                                        </p:attrNameLst>
                                      </p:cBhvr>
                                    </p:animMotion>
                                  </p:childTnLst>
                                </p:cTn>
                              </p:par>
                            </p:childTnLst>
                          </p:cTn>
                        </p:par>
                        <p:par>
                          <p:cTn id="16" fill="hold">
                            <p:stCondLst>
                              <p:cond delay="2000"/>
                            </p:stCondLst>
                            <p:childTnLst>
                              <p:par>
                                <p:cTn id="17" presetID="6" presetClass="emph" presetSubtype="0" fill="hold" nodeType="afterEffect">
                                  <p:stCondLst>
                                    <p:cond delay="0"/>
                                  </p:stCondLst>
                                  <p:childTnLst>
                                    <p:animScale>
                                      <p:cBhvr>
                                        <p:cTn id="18" dur="500" fill="hold"/>
                                        <p:tgtEl>
                                          <p:spTgt spid="20"/>
                                        </p:tgtEl>
                                      </p:cBhvr>
                                      <p:by x="150000" y="150000"/>
                                    </p:animScale>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4"/>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10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3"/>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121"/>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12"/>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120"/>
                                        </p:tgtEl>
                                        <p:attrNameLst>
                                          <p:attrName>style.visibility</p:attrName>
                                        </p:attrNameLst>
                                      </p:cBhvr>
                                      <p:to>
                                        <p:strVal val="visible"/>
                                      </p:to>
                                    </p:set>
                                  </p:childTnLst>
                                </p:cTn>
                              </p:par>
                            </p:childTnLst>
                          </p:cTn>
                        </p:par>
                        <p:par>
                          <p:cTn id="66" fill="hold">
                            <p:stCondLst>
                              <p:cond delay="0"/>
                            </p:stCondLst>
                            <p:childTnLst>
                              <p:par>
                                <p:cTn id="67" presetID="0" presetClass="path" presetSubtype="0" accel="50000" decel="50000" fill="hold" nodeType="afterEffect">
                                  <p:stCondLst>
                                    <p:cond delay="0"/>
                                  </p:stCondLst>
                                  <p:childTnLst>
                                    <p:animMotion origin="layout" path="M 0.00173 0.00417 L 0.02864 0.04074 " pathEditMode="relative" ptsTypes="AA">
                                      <p:cBhvr>
                                        <p:cTn id="68" dur="2000" fill="hold"/>
                                        <p:tgtEl>
                                          <p:spTgt spid="121"/>
                                        </p:tgtEl>
                                        <p:attrNameLst>
                                          <p:attrName>ppt_x</p:attrName>
                                          <p:attrName>ppt_y</p:attrName>
                                        </p:attrNameLst>
                                      </p:cBhvr>
                                    </p:animMotion>
                                  </p:childTnLst>
                                </p:cTn>
                              </p:par>
                            </p:childTnLst>
                          </p:cTn>
                        </p:par>
                        <p:par>
                          <p:cTn id="69" fill="hold">
                            <p:stCondLst>
                              <p:cond delay="2000"/>
                            </p:stCondLst>
                            <p:childTnLst>
                              <p:par>
                                <p:cTn id="70" presetID="0" presetClass="path" presetSubtype="0" accel="50000" decel="50000" fill="hold" nodeType="afterEffect">
                                  <p:stCondLst>
                                    <p:cond delay="0"/>
                                  </p:stCondLst>
                                  <p:childTnLst>
                                    <p:animMotion origin="layout" path="M 1.11111E-6 7.40741E-7 L -0.03576 0.04444 " pathEditMode="relative" rAng="0" ptsTypes="AA">
                                      <p:cBhvr>
                                        <p:cTn id="71" dur="2000" fill="hold"/>
                                        <p:tgtEl>
                                          <p:spTgt spid="112"/>
                                        </p:tgtEl>
                                        <p:attrNameLst>
                                          <p:attrName>ppt_x</p:attrName>
                                          <p:attrName>ppt_y</p:attrName>
                                        </p:attrNameLst>
                                      </p:cBhvr>
                                      <p:rCtr x="-1788" y="2222"/>
                                    </p:animMotion>
                                  </p:childTnLst>
                                </p:cTn>
                              </p:par>
                              <p:par>
                                <p:cTn id="72" presetID="0" presetClass="path" presetSubtype="0" accel="50000" decel="50000" fill="hold" nodeType="withEffect">
                                  <p:stCondLst>
                                    <p:cond delay="0"/>
                                  </p:stCondLst>
                                  <p:childTnLst>
                                    <p:animMotion origin="layout" path="M 0.00226 -0.00486 L 0.03473 -0.02523 " pathEditMode="relative" rAng="0" ptsTypes="AA">
                                      <p:cBhvr>
                                        <p:cTn id="73" dur="2000" fill="hold"/>
                                        <p:tgtEl>
                                          <p:spTgt spid="116"/>
                                        </p:tgtEl>
                                        <p:attrNameLst>
                                          <p:attrName>ppt_x</p:attrName>
                                          <p:attrName>ppt_y</p:attrName>
                                        </p:attrNameLst>
                                      </p:cBhvr>
                                      <p:rCtr x="1615" y="-1019"/>
                                    </p:animMotion>
                                  </p:childTnLst>
                                </p:cTn>
                              </p:par>
                              <p:par>
                                <p:cTn id="74" presetID="0" presetClass="path" presetSubtype="0" accel="50000" decel="50000" fill="hold" nodeType="withEffect">
                                  <p:stCondLst>
                                    <p:cond delay="0"/>
                                  </p:stCondLst>
                                  <p:childTnLst>
                                    <p:animMotion origin="layout" path="M -0.00139 -0.00671 L -0.03542 -0.00763 " pathEditMode="relative" rAng="0" ptsTypes="AA">
                                      <p:cBhvr>
                                        <p:cTn id="75" dur="2000" fill="hold"/>
                                        <p:tgtEl>
                                          <p:spTgt spid="120"/>
                                        </p:tgtEl>
                                        <p:attrNameLst>
                                          <p:attrName>ppt_x</p:attrName>
                                          <p:attrName>ppt_y</p:attrName>
                                        </p:attrNameLst>
                                      </p:cBhvr>
                                      <p:rCtr x="-1701"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48" grpId="0"/>
      <p:bldP spid="82" grpId="0"/>
      <p:bldP spid="10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of Overlap-and-Add (</a:t>
            </a:r>
            <a:r>
              <a:rPr lang="en-US" dirty="0" err="1" smtClean="0"/>
              <a:t>OaA</a:t>
            </a:r>
            <a:r>
              <a:rPr lang="en-US" dirty="0" smtClean="0"/>
              <a:t>)</a:t>
            </a:r>
            <a:endParaRPr lang="en-US" dirty="0"/>
          </a:p>
        </p:txBody>
      </p:sp>
      <p:sp>
        <p:nvSpPr>
          <p:cNvPr id="3" name="Slide Number Placeholder 2"/>
          <p:cNvSpPr>
            <a:spLocks noGrp="1"/>
          </p:cNvSpPr>
          <p:nvPr>
            <p:ph type="sldNum" sz="quarter" idx="12"/>
          </p:nvPr>
        </p:nvSpPr>
        <p:spPr/>
        <p:txBody>
          <a:bodyPr/>
          <a:lstStyle/>
          <a:p>
            <a:fld id="{1E02A230-0E55-4A5C-A032-F1A87B69D796}" type="slidenum">
              <a:rPr lang="en-US" smtClean="0"/>
              <a:pPr/>
              <a:t>9</a:t>
            </a:fld>
            <a:endParaRPr lang="en-US" dirty="0"/>
          </a:p>
        </p:txBody>
      </p:sp>
      <p:sp>
        <p:nvSpPr>
          <p:cNvPr id="5" name="TextBox 4"/>
          <p:cNvSpPr txBox="1"/>
          <p:nvPr/>
        </p:nvSpPr>
        <p:spPr>
          <a:xfrm>
            <a:off x="457200" y="1083455"/>
            <a:ext cx="4621237" cy="1446550"/>
          </a:xfrm>
          <a:prstGeom prst="rect">
            <a:avLst/>
          </a:prstGeom>
          <a:noFill/>
        </p:spPr>
        <p:txBody>
          <a:bodyPr wrap="square" rtlCol="0">
            <a:spAutoFit/>
          </a:bodyPr>
          <a:lstStyle/>
          <a:p>
            <a:r>
              <a:rPr lang="en-US" sz="2200" dirty="0">
                <a:latin typeface="Calibri" charset="0"/>
                <a:ea typeface="Calibri" charset="0"/>
                <a:cs typeface="Calibri" charset="0"/>
              </a:rPr>
              <a:t>☑  </a:t>
            </a:r>
            <a:r>
              <a:rPr lang="en-US" sz="2200" dirty="0" smtClean="0">
                <a:latin typeface="Calibri" charset="0"/>
                <a:ea typeface="Calibri" charset="0"/>
                <a:cs typeface="Calibri" charset="0"/>
              </a:rPr>
              <a:t>Computation complexity</a:t>
            </a:r>
          </a:p>
          <a:p>
            <a:r>
              <a:rPr lang="en-US" sz="2200" dirty="0" smtClean="0">
                <a:latin typeface="Calibri" charset="0"/>
                <a:ea typeface="Calibri" charset="0"/>
                <a:cs typeface="Calibri" charset="0"/>
              </a:rPr>
              <a:t>☑  Variation in kernel window size</a:t>
            </a:r>
          </a:p>
          <a:p>
            <a:r>
              <a:rPr lang="en-US" sz="2200" dirty="0" smtClean="0">
                <a:latin typeface="Calibri" charset="0"/>
                <a:ea typeface="Calibri" charset="0"/>
                <a:cs typeface="Calibri" charset="0"/>
              </a:rPr>
              <a:t>✘</a:t>
            </a:r>
            <a:r>
              <a:rPr lang="en-US" sz="2200" dirty="0">
                <a:latin typeface="Calibri" charset="0"/>
                <a:ea typeface="Calibri" charset="0"/>
                <a:cs typeface="Calibri" charset="0"/>
              </a:rPr>
              <a:t> </a:t>
            </a:r>
            <a:r>
              <a:rPr lang="en-US" sz="2200" dirty="0" smtClean="0">
                <a:latin typeface="Calibri" charset="0"/>
                <a:ea typeface="Calibri" charset="0"/>
                <a:cs typeface="Calibri" charset="0"/>
              </a:rPr>
              <a:t> Variation in image sizes</a:t>
            </a:r>
          </a:p>
          <a:p>
            <a:r>
              <a:rPr lang="en-US" sz="2200" dirty="0" smtClean="0">
                <a:latin typeface="Calibri" charset="0"/>
                <a:ea typeface="Calibri" charset="0"/>
                <a:cs typeface="Calibri" charset="0"/>
              </a:rPr>
              <a:t>✘  Flexibility in hardware design</a:t>
            </a:r>
            <a:endParaRPr lang="en-US" sz="2200" dirty="0">
              <a:latin typeface="Calibri" charset="0"/>
              <a:ea typeface="Calibri" charset="0"/>
              <a:cs typeface="Calibri" charset="0"/>
            </a:endParaRPr>
          </a:p>
        </p:txBody>
      </p:sp>
      <p:grpSp>
        <p:nvGrpSpPr>
          <p:cNvPr id="16" name="Group 15"/>
          <p:cNvGrpSpPr/>
          <p:nvPr/>
        </p:nvGrpSpPr>
        <p:grpSpPr>
          <a:xfrm>
            <a:off x="232477" y="3059260"/>
            <a:ext cx="1371600" cy="1371600"/>
            <a:chOff x="457200" y="3601701"/>
            <a:chExt cx="1371600" cy="1371600"/>
          </a:xfrm>
        </p:grpSpPr>
        <p:sp>
          <p:nvSpPr>
            <p:cNvPr id="10" name="Rectangle 9"/>
            <p:cNvSpPr>
              <a:spLocks/>
            </p:cNvSpPr>
            <p:nvPr/>
          </p:nvSpPr>
          <p:spPr>
            <a:xfrm>
              <a:off x="457200" y="3601701"/>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15" name="Rectangle 14"/>
            <p:cNvSpPr/>
            <p:nvPr/>
          </p:nvSpPr>
          <p:spPr>
            <a:xfrm>
              <a:off x="548640" y="3703818"/>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17" y="3162029"/>
            <a:ext cx="548640" cy="54864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281" y="2971715"/>
            <a:ext cx="1426464" cy="142646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099" y="2971714"/>
            <a:ext cx="1188720" cy="1188720"/>
          </a:xfrm>
          <a:prstGeom prst="rect">
            <a:avLst/>
          </a:prstGeom>
        </p:spPr>
      </p:pic>
      <p:grpSp>
        <p:nvGrpSpPr>
          <p:cNvPr id="37" name="Group 36"/>
          <p:cNvGrpSpPr/>
          <p:nvPr/>
        </p:nvGrpSpPr>
        <p:grpSpPr>
          <a:xfrm>
            <a:off x="3315326" y="2868419"/>
            <a:ext cx="1371600" cy="1371600"/>
            <a:chOff x="3431563" y="2922662"/>
            <a:chExt cx="1371600" cy="1371600"/>
          </a:xfrm>
        </p:grpSpPr>
        <p:sp>
          <p:nvSpPr>
            <p:cNvPr id="22" name="Rectangle 21"/>
            <p:cNvSpPr/>
            <p:nvPr/>
          </p:nvSpPr>
          <p:spPr>
            <a:xfrm>
              <a:off x="3538825" y="3023324"/>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7943" y="3023324"/>
              <a:ext cx="237744" cy="1188720"/>
            </a:xfrm>
            <a:prstGeom prst="rect">
              <a:avLst/>
            </a:prstGeom>
          </p:spPr>
        </p:pic>
        <p:sp>
          <p:nvSpPr>
            <p:cNvPr id="28" name="Rectangle 27"/>
            <p:cNvSpPr>
              <a:spLocks/>
            </p:cNvSpPr>
            <p:nvPr/>
          </p:nvSpPr>
          <p:spPr>
            <a:xfrm>
              <a:off x="3431563" y="2922662"/>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3315326" y="4306739"/>
            <a:ext cx="1371600" cy="1371600"/>
            <a:chOff x="3431563" y="4360982"/>
            <a:chExt cx="1371600" cy="1371600"/>
          </a:xfrm>
        </p:grpSpPr>
        <p:grpSp>
          <p:nvGrpSpPr>
            <p:cNvPr id="27" name="Group 26"/>
            <p:cNvGrpSpPr/>
            <p:nvPr/>
          </p:nvGrpSpPr>
          <p:grpSpPr>
            <a:xfrm>
              <a:off x="3537531" y="4452422"/>
              <a:ext cx="1190014" cy="1188720"/>
              <a:chOff x="3976346" y="5099443"/>
              <a:chExt cx="1190014" cy="1188720"/>
            </a:xfrm>
          </p:grpSpPr>
          <p:sp>
            <p:nvSpPr>
              <p:cNvPr id="26" name="Rectangle 25"/>
              <p:cNvSpPr/>
              <p:nvPr/>
            </p:nvSpPr>
            <p:spPr>
              <a:xfrm>
                <a:off x="3977640" y="5099443"/>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346" y="5106157"/>
                <a:ext cx="237744" cy="237744"/>
              </a:xfrm>
              <a:prstGeom prst="rect">
                <a:avLst/>
              </a:prstGeom>
            </p:spPr>
          </p:pic>
        </p:grpSp>
        <p:sp>
          <p:nvSpPr>
            <p:cNvPr id="31" name="Rectangle 30"/>
            <p:cNvSpPr>
              <a:spLocks/>
            </p:cNvSpPr>
            <p:nvPr/>
          </p:nvSpPr>
          <p:spPr>
            <a:xfrm>
              <a:off x="3431563" y="4360982"/>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p:cNvGrpSpPr/>
          <p:nvPr/>
        </p:nvGrpSpPr>
        <p:grpSpPr>
          <a:xfrm>
            <a:off x="1852032" y="4309363"/>
            <a:ext cx="1371600" cy="1371600"/>
            <a:chOff x="2061257" y="4363606"/>
            <a:chExt cx="1371600" cy="1371600"/>
          </a:xfrm>
        </p:grpSpPr>
        <p:sp>
          <p:nvSpPr>
            <p:cNvPr id="24" name="Rectangle 23"/>
            <p:cNvSpPr/>
            <p:nvPr/>
          </p:nvSpPr>
          <p:spPr>
            <a:xfrm>
              <a:off x="2153344" y="4452422"/>
              <a:ext cx="118872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a:spLocks/>
            </p:cNvSpPr>
            <p:nvPr/>
          </p:nvSpPr>
          <p:spPr>
            <a:xfrm>
              <a:off x="2061257" y="4363606"/>
              <a:ext cx="1371600" cy="1371600"/>
            </a:xfrm>
            <a:prstGeom prst="rect">
              <a:avLst/>
            </a:prstGeom>
            <a:noFill/>
            <a:ln w="254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2050" y="4454525"/>
              <a:ext cx="1188720" cy="237744"/>
            </a:xfrm>
            <a:prstGeom prst="rect">
              <a:avLst/>
            </a:prstGeom>
          </p:spPr>
        </p:pic>
      </p:grpSp>
      <p:sp>
        <p:nvSpPr>
          <p:cNvPr id="38" name="TextBox 37"/>
          <p:cNvSpPr txBox="1"/>
          <p:nvPr/>
        </p:nvSpPr>
        <p:spPr>
          <a:xfrm>
            <a:off x="83523" y="4711484"/>
            <a:ext cx="1741088" cy="1107996"/>
          </a:xfrm>
          <a:prstGeom prst="rect">
            <a:avLst/>
          </a:prstGeom>
          <a:noFill/>
        </p:spPr>
        <p:txBody>
          <a:bodyPr wrap="square" rtlCol="0">
            <a:spAutoFit/>
          </a:bodyPr>
          <a:lstStyle/>
          <a:p>
            <a:r>
              <a:rPr lang="en-US" sz="2200" b="1" dirty="0" smtClean="0"/>
              <a:t>Wasted computation on padding!</a:t>
            </a:r>
            <a:endParaRPr lang="en-US" sz="2200" b="1" dirty="0"/>
          </a:p>
        </p:txBody>
      </p:sp>
      <mc:AlternateContent xmlns:mc="http://schemas.openxmlformats.org/markup-compatibility/2006" xmlns:a14="http://schemas.microsoft.com/office/drawing/2010/main">
        <mc:Choice Requires="a14">
          <p:graphicFrame>
            <p:nvGraphicFramePr>
              <p:cNvPr id="39" name="Table 38"/>
              <p:cNvGraphicFramePr>
                <a:graphicFrameLocks noGrp="1"/>
              </p:cNvGraphicFramePr>
              <p:nvPr>
                <p:extLst>
                  <p:ext uri="{D42A27DB-BD31-4B8C-83A1-F6EECF244321}">
                    <p14:modId xmlns:p14="http://schemas.microsoft.com/office/powerpoint/2010/main" val="1828996223"/>
                  </p:ext>
                </p:extLst>
              </p:nvPr>
            </p:nvGraphicFramePr>
            <p:xfrm>
              <a:off x="4889880" y="1083455"/>
              <a:ext cx="4099560" cy="1107440"/>
            </p:xfrm>
            <a:graphic>
              <a:graphicData uri="http://schemas.openxmlformats.org/drawingml/2006/table">
                <a:tbl>
                  <a:tblPr firstRow="1" bandRow="1">
                    <a:tableStyleId>{5C22544A-7EE6-4342-B048-85BDC9FD1C3A}</a:tableStyleId>
                  </a:tblPr>
                  <a:tblGrid>
                    <a:gridCol w="2049780"/>
                    <a:gridCol w="2049780"/>
                  </a:tblGrid>
                  <a:tr h="339688">
                    <a:tc>
                      <a:txBody>
                        <a:bodyPr/>
                        <a:lstStyle/>
                        <a:p>
                          <a:r>
                            <a:rPr lang="en-US" dirty="0" smtClean="0"/>
                            <a:t>Algorithm</a:t>
                          </a:r>
                          <a:endParaRPr lang="en-US" dirty="0"/>
                        </a:p>
                      </a:txBody>
                      <a:tcPr/>
                    </a:tc>
                    <a:tc>
                      <a:txBody>
                        <a:bodyPr/>
                        <a:lstStyle/>
                        <a:p>
                          <a:r>
                            <a:rPr lang="en-US" dirty="0" smtClean="0"/>
                            <a:t># operations</a:t>
                          </a:r>
                          <a:endParaRPr lang="en-US" dirty="0"/>
                        </a:p>
                      </a:txBody>
                      <a:tcPr/>
                    </a:tc>
                  </a:tr>
                  <a:tr h="370840">
                    <a:tc>
                      <a:txBody>
                        <a:bodyPr/>
                        <a:lstStyle/>
                        <a:p>
                          <a:r>
                            <a:rPr lang="en-US" dirty="0" smtClean="0"/>
                            <a:t>Space</a:t>
                          </a:r>
                          <a:r>
                            <a:rPr lang="en-US" baseline="0" dirty="0" smtClean="0"/>
                            <a:t> domain conv.</a:t>
                          </a:r>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462 </m:t>
                                </m:r>
                                <m:r>
                                  <a:rPr lang="en-US" b="0" i="1" smtClean="0">
                                    <a:latin typeface="Cambria Math" charset="0"/>
                                  </a:rPr>
                                  <m:t>𝑀</m:t>
                                </m:r>
                              </m:oMath>
                            </m:oMathPara>
                          </a14:m>
                          <a:endParaRPr lang="en-US" dirty="0"/>
                        </a:p>
                      </a:txBody>
                      <a:tcPr/>
                    </a:tc>
                  </a:tr>
                  <a:tr h="370840">
                    <a:tc>
                      <a:txBody>
                        <a:bodyPr/>
                        <a:lstStyle/>
                        <a:p>
                          <a:r>
                            <a:rPr lang="en-US" dirty="0" smtClean="0"/>
                            <a:t>Freq.</a:t>
                          </a:r>
                          <a:r>
                            <a:rPr lang="en-US" baseline="0" dirty="0" smtClean="0"/>
                            <a:t> domain (</a:t>
                          </a:r>
                          <a:r>
                            <a:rPr lang="en-US" baseline="0" dirty="0" err="1" smtClean="0"/>
                            <a:t>OaA</a:t>
                          </a:r>
                          <a:r>
                            <a:rPr lang="en-US" baseline="0" dirty="0" smtClean="0"/>
                            <a:t>)</a:t>
                          </a:r>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70 </m:t>
                                </m:r>
                                <m:r>
                                  <a:rPr lang="en-US" b="0" i="1" smtClean="0">
                                    <a:latin typeface="Cambria Math" charset="0"/>
                                  </a:rPr>
                                  <m:t>𝑀</m:t>
                                </m:r>
                              </m:oMath>
                            </m:oMathPara>
                          </a14:m>
                          <a:endParaRPr lang="en-US" dirty="0"/>
                        </a:p>
                      </a:txBody>
                      <a:tcPr/>
                    </a:tc>
                  </a:tr>
                </a:tbl>
              </a:graphicData>
            </a:graphic>
          </p:graphicFrame>
        </mc:Choice>
        <mc:Fallback xmlns="">
          <p:graphicFrame>
            <p:nvGraphicFramePr>
              <p:cNvPr id="39" name="Table 38"/>
              <p:cNvGraphicFramePr>
                <a:graphicFrameLocks noGrp="1"/>
              </p:cNvGraphicFramePr>
              <p:nvPr>
                <p:extLst>
                  <p:ext uri="{D42A27DB-BD31-4B8C-83A1-F6EECF244321}">
                    <p14:modId xmlns:p14="http://schemas.microsoft.com/office/powerpoint/2010/main" val="1828996223"/>
                  </p:ext>
                </p:extLst>
              </p:nvPr>
            </p:nvGraphicFramePr>
            <p:xfrm>
              <a:off x="4889880" y="1083455"/>
              <a:ext cx="4099560" cy="1107440"/>
            </p:xfrm>
            <a:graphic>
              <a:graphicData uri="http://schemas.openxmlformats.org/drawingml/2006/table">
                <a:tbl>
                  <a:tblPr firstRow="1" bandRow="1">
                    <a:tableStyleId>{5C22544A-7EE6-4342-B048-85BDC9FD1C3A}</a:tableStyleId>
                  </a:tblPr>
                  <a:tblGrid>
                    <a:gridCol w="2049780"/>
                    <a:gridCol w="2049780"/>
                  </a:tblGrid>
                  <a:tr h="365760">
                    <a:tc>
                      <a:txBody>
                        <a:bodyPr/>
                        <a:lstStyle/>
                        <a:p>
                          <a:r>
                            <a:rPr lang="en-US" dirty="0" smtClean="0"/>
                            <a:t>Algorithm</a:t>
                          </a:r>
                          <a:endParaRPr lang="en-US" dirty="0"/>
                        </a:p>
                      </a:txBody>
                      <a:tcPr/>
                    </a:tc>
                    <a:tc>
                      <a:txBody>
                        <a:bodyPr/>
                        <a:lstStyle/>
                        <a:p>
                          <a:r>
                            <a:rPr lang="en-US" dirty="0" smtClean="0"/>
                            <a:t># operations</a:t>
                          </a:r>
                          <a:endParaRPr lang="en-US" dirty="0"/>
                        </a:p>
                      </a:txBody>
                      <a:tcPr/>
                    </a:tc>
                  </a:tr>
                  <a:tr h="370840">
                    <a:tc>
                      <a:txBody>
                        <a:bodyPr/>
                        <a:lstStyle/>
                        <a:p>
                          <a:r>
                            <a:rPr lang="en-US" dirty="0" smtClean="0"/>
                            <a:t>Space</a:t>
                          </a:r>
                          <a:r>
                            <a:rPr lang="en-US" baseline="0" dirty="0" smtClean="0"/>
                            <a:t> domain conv.</a:t>
                          </a:r>
                          <a:endParaRPr lang="en-US" dirty="0"/>
                        </a:p>
                      </a:txBody>
                      <a:tcPr/>
                    </a:tc>
                    <a:tc>
                      <a:txBody>
                        <a:bodyPr/>
                        <a:lstStyle/>
                        <a:p>
                          <a:endParaRPr lang="en-US"/>
                        </a:p>
                      </a:txBody>
                      <a:tcPr>
                        <a:blipFill rotWithShape="0">
                          <a:blip r:embed="rId8"/>
                          <a:stretch>
                            <a:fillRect l="-100595" t="-104839" r="-1190" b="-216129"/>
                          </a:stretch>
                        </a:blipFill>
                      </a:tcPr>
                    </a:tc>
                  </a:tr>
                  <a:tr h="370840">
                    <a:tc>
                      <a:txBody>
                        <a:bodyPr/>
                        <a:lstStyle/>
                        <a:p>
                          <a:r>
                            <a:rPr lang="en-US" dirty="0" smtClean="0"/>
                            <a:t>Freq.</a:t>
                          </a:r>
                          <a:r>
                            <a:rPr lang="en-US" baseline="0" dirty="0" smtClean="0"/>
                            <a:t> domain (</a:t>
                          </a:r>
                          <a:r>
                            <a:rPr lang="en-US" baseline="0" dirty="0" err="1" smtClean="0"/>
                            <a:t>OaA</a:t>
                          </a:r>
                          <a:r>
                            <a:rPr lang="en-US" baseline="0" dirty="0" smtClean="0"/>
                            <a:t>)</a:t>
                          </a:r>
                          <a:endParaRPr lang="en-US" dirty="0"/>
                        </a:p>
                      </a:txBody>
                      <a:tcPr/>
                    </a:tc>
                    <a:tc>
                      <a:txBody>
                        <a:bodyPr/>
                        <a:lstStyle/>
                        <a:p>
                          <a:endParaRPr lang="en-US"/>
                        </a:p>
                      </a:txBody>
                      <a:tcPr>
                        <a:blipFill rotWithShape="0">
                          <a:blip r:embed="rId8"/>
                          <a:stretch>
                            <a:fillRect l="-100595" t="-208197" r="-1190" b="-119672"/>
                          </a:stretch>
                        </a:blipFill>
                      </a:tcPr>
                    </a:tc>
                  </a:tr>
                </a:tbl>
              </a:graphicData>
            </a:graphic>
          </p:graphicFrame>
        </mc:Fallback>
      </mc:AlternateContent>
      <p:grpSp>
        <p:nvGrpSpPr>
          <p:cNvPr id="41" name="Group 40"/>
          <p:cNvGrpSpPr/>
          <p:nvPr/>
        </p:nvGrpSpPr>
        <p:grpSpPr>
          <a:xfrm>
            <a:off x="4992328" y="2525278"/>
            <a:ext cx="3997112" cy="3224486"/>
            <a:chOff x="4992328" y="2525278"/>
            <a:chExt cx="3997112" cy="3224486"/>
          </a:xfrm>
        </p:grpSpPr>
        <mc:AlternateContent xmlns:mc="http://schemas.openxmlformats.org/markup-compatibility/2006" xmlns:a14="http://schemas.microsoft.com/office/drawing/2010/main">
          <mc:Choice Requires="a14">
            <p:sp>
              <p:nvSpPr>
                <p:cNvPr id="8" name="TextBox 7"/>
                <p:cNvSpPr txBox="1"/>
                <p:nvPr/>
              </p:nvSpPr>
              <p:spPr>
                <a:xfrm>
                  <a:off x="5470441" y="2525278"/>
                  <a:ext cx="3216359" cy="620739"/>
                </a:xfrm>
                <a:prstGeom prst="rect">
                  <a:avLst/>
                </a:prstGeom>
                <a:noFill/>
              </p:spPr>
              <p:txBody>
                <a:bodyPr wrap="square" rtlCol="0">
                  <a:spAutoFit/>
                </a:bodyPr>
                <a:lstStyle/>
                <a:p>
                  <a:pPr algn="ctr"/>
                  <a:r>
                    <a:rPr lang="en-US" dirty="0" smtClean="0">
                      <a:latin typeface="Calibri" charset="0"/>
                      <a:ea typeface="Calibri" charset="0"/>
                      <a:cs typeface="Calibri" charset="0"/>
                    </a:rPr>
                    <a:t>Computation complexity for </a:t>
                  </a:r>
                  <a14:m>
                    <m:oMath xmlns:m="http://schemas.openxmlformats.org/officeDocument/2006/math">
                      <m:r>
                        <a:rPr lang="en-US" b="0" i="1" smtClean="0">
                          <a:latin typeface="Cambria Math" charset="0"/>
                          <a:ea typeface="Calibri" charset="0"/>
                          <a:cs typeface="Calibri" charset="0"/>
                        </a:rPr>
                        <m:t>224×224</m:t>
                      </m:r>
                    </m:oMath>
                  </a14:m>
                  <a:r>
                    <a:rPr lang="en-US" dirty="0" smtClean="0">
                      <a:latin typeface="Calibri" charset="0"/>
                      <a:ea typeface="Calibri" charset="0"/>
                      <a:cs typeface="Calibri" charset="0"/>
                    </a:rPr>
                    <a:t> input images</a:t>
                  </a:r>
                  <a:endParaRPr lang="en-US" dirty="0">
                    <a:latin typeface="Calibri" charset="0"/>
                    <a:ea typeface="Calibri" charset="0"/>
                    <a:cs typeface="Calibri"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470441" y="2525278"/>
                  <a:ext cx="3216359" cy="620739"/>
                </a:xfrm>
                <a:prstGeom prst="rect">
                  <a:avLst/>
                </a:prstGeom>
                <a:blipFill rotWithShape="0">
                  <a:blip r:embed="rId9"/>
                  <a:stretch>
                    <a:fillRect t="-4902" b="-18627"/>
                  </a:stretch>
                </a:blipFill>
              </p:spPr>
              <p:txBody>
                <a:bodyPr/>
                <a:lstStyle/>
                <a:p>
                  <a:r>
                    <a:rPr lang="en-US">
                      <a:noFill/>
                    </a:rPr>
                    <a:t> </a:t>
                  </a:r>
                </a:p>
              </p:txBody>
            </p:sp>
          </mc:Fallback>
        </mc:AlternateContent>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2328" y="3111955"/>
              <a:ext cx="3997112" cy="2637809"/>
            </a:xfrm>
            <a:prstGeom prst="rect">
              <a:avLst/>
            </a:prstGeom>
          </p:spPr>
        </p:pic>
      </p:grpSp>
      <p:cxnSp>
        <p:nvCxnSpPr>
          <p:cNvPr id="43" name="Straight Connector 42"/>
          <p:cNvCxnSpPr/>
          <p:nvPr/>
        </p:nvCxnSpPr>
        <p:spPr>
          <a:xfrm flipV="1">
            <a:off x="7361695" y="5794573"/>
            <a:ext cx="492948" cy="0"/>
          </a:xfrm>
          <a:prstGeom prst="line">
            <a:avLst/>
          </a:prstGeom>
          <a:ln w="25400">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854643" y="5609907"/>
            <a:ext cx="1642820" cy="369332"/>
          </a:xfrm>
          <a:prstGeom prst="rect">
            <a:avLst/>
          </a:prstGeom>
          <a:noFill/>
        </p:spPr>
        <p:txBody>
          <a:bodyPr wrap="square" rtlCol="0">
            <a:spAutoFit/>
          </a:bodyPr>
          <a:lstStyle/>
          <a:p>
            <a:r>
              <a:rPr lang="en-US" altLang="zh-CN" smtClean="0"/>
              <a:t>Space Conv.</a:t>
            </a:r>
            <a:endParaRPr lang="en-US"/>
          </a:p>
        </p:txBody>
      </p:sp>
    </p:spTree>
    <p:extLst>
      <p:ext uri="{BB962C8B-B14F-4D97-AF65-F5344CB8AC3E}">
        <p14:creationId xmlns:p14="http://schemas.microsoft.com/office/powerpoint/2010/main" val="44155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0"/>
                            </p:stCondLst>
                            <p:childTnLst>
                              <p:par>
                                <p:cTn id="19" presetID="1" presetClass="exit" presetSubtype="0" fill="hold" nodeType="after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9142</TotalTime>
  <Words>1671</Words>
  <Application>Microsoft Macintosh PowerPoint</Application>
  <PresentationFormat>On-screen Show (4:3)</PresentationFormat>
  <Paragraphs>466</Paragraphs>
  <Slides>28</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Calibri</vt:lpstr>
      <vt:lpstr>Calibri Light</vt:lpstr>
      <vt:lpstr>Cambria Math</vt:lpstr>
      <vt:lpstr>Mangal</vt:lpstr>
      <vt:lpstr>Times New Roman</vt:lpstr>
      <vt:lpstr>Wingdings</vt:lpstr>
      <vt:lpstr>宋体</vt:lpstr>
      <vt:lpstr>Arial</vt:lpstr>
      <vt:lpstr>Office Theme</vt:lpstr>
      <vt:lpstr>A Framework for Generating High Throughput CNN Implementations on FPGAs</vt:lpstr>
      <vt:lpstr>Outline</vt:lpstr>
      <vt:lpstr>Convolutional Neural Networks</vt:lpstr>
      <vt:lpstr>Framework Overview</vt:lpstr>
      <vt:lpstr>PowerPoint Presentation</vt:lpstr>
      <vt:lpstr>Challenges in Designing a Generic Accelerator</vt:lpstr>
      <vt:lpstr>Outline</vt:lpstr>
      <vt:lpstr>Frequency Domain Convolution with Overlap-and-Add</vt:lpstr>
      <vt:lpstr>Limitation of Overlap-and-Add (OaA)</vt:lpstr>
      <vt:lpstr>Optimization 1: Concatenate-and-Pad</vt:lpstr>
      <vt:lpstr>Computation Complexity of CaP</vt:lpstr>
      <vt:lpstr>Optimization 2: Freq. Domain Loop Tiling</vt:lpstr>
      <vt:lpstr>Summary of Algorithmic Optimizations</vt:lpstr>
      <vt:lpstr>Outline</vt:lpstr>
      <vt:lpstr>Hardware Mapping Overview</vt:lpstr>
      <vt:lpstr>Accelerator Architecture</vt:lpstr>
      <vt:lpstr>Device Coefficient</vt:lpstr>
      <vt:lpstr>Performance Analysis</vt:lpstr>
      <vt:lpstr>Design Space Exploration</vt:lpstr>
      <vt:lpstr>Outline</vt:lpstr>
      <vt:lpstr>Automatic Design Generation</vt:lpstr>
      <vt:lpstr>Outline</vt:lpstr>
      <vt:lpstr>Reduction in Computation Complexity</vt:lpstr>
      <vt:lpstr>Use of Device Coefficient</vt:lpstr>
      <vt:lpstr>Comparison with State-of-the-Art</vt:lpstr>
      <vt:lpstr>Comparison with State-of-the-Art</vt:lpstr>
      <vt:lpstr>Conclusion</vt:lpstr>
      <vt:lpstr>PowerPoint Presentation</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Hanqing Zeng</dc:creator>
  <cp:lastModifiedBy>lindleyyoung@gmail.com</cp:lastModifiedBy>
  <cp:revision>850</cp:revision>
  <dcterms:created xsi:type="dcterms:W3CDTF">2016-09-25T23:12:57Z</dcterms:created>
  <dcterms:modified xsi:type="dcterms:W3CDTF">2018-02-26T20:58:53Z</dcterms:modified>
</cp:coreProperties>
</file>