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Questrial"/>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C2BC497-5ED8-4640-9F5B-860674E38C80}">
  <a:tblStyle styleId="{4C2BC497-5ED8-4640-9F5B-860674E38C8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Questrial-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Thanks for the introduction Peter. Good Afternoon everyone, Today I'm going to talk about my work on an FPGA framework for accelerating matrix multiplication on the Xeon+FPGA HARPv2 platform.</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This work was undertaken during my internship Intel, collabroating with Intel Lab.</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framework is open source and can be found on the Intel github.</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framework uses a BLAS interface to abstract away hardware details so that users can benefit from the FPGA without knowledge of any of the underlying details.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Inside the systolic array, Feeder A and Feeder B are large memories that corresponded to multiple blocks of the A and B matrices respectively.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These feeders are double buffered to reduces stalls due to data starvation.</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As shown in the slide, the top portion of Feeder A and the left portion of Feeder B are connected to the top left processing element.</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Each element in Feeder A and B represents a portion of the rows and columns of the matricies A and B respectivily.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A processing element takes its input from either the feeders or adjacent processing elements and multiplies these two blocks, by interleaving the input vectors.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In this initial implementation a static indexing scheme was used to determine which input vectors are read out from the feeders.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host processor is responsible for supplying the feeders in the appropriate order to multiply the two input matrices, producing the final result.</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We took our initial implementation and evaluated its performance against a range of different matrix sizes.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In this graph the x axis corresponds to the matrix size and the y axis is the percentage of peak available performance, which we will call efficiency.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While we were happy with the results at the larger matrix sizes, we observed a significant decrease in performance for the smaller sizes, outlined in red.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Our goal moving on to the second stage of the design was to improve the efficiency of these smaller matrix sizes.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So we looked at why the framework performed well at the larger matrics and why it performed poorly at the smaller size.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In short, we found that our static partioning methodology of the different matrix blocks was padding zeros in blocks that didn't fit nicely into our feeder.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Since the Xeon+FPGA support partial reconfiguration, which is a runtime routine for dynamic loading bitstreams, we considered offering several bitstream with different static partiting schemes.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However this solution was insufficient for applications that made use of multiple matrix multiplication in quick succession since we couldn’t make use of our double buffers.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Instead, we wanted to make sure that regards of the matrix size, the user would achieve the best possible performance given the computation and bandwidth limitations of the system.</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Our solution was to develop a dynamic indexing scheme for loading matrix blocks in the feeders and serving these blocks to the processing elements.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This slide show a simple example where the blocking sizes were modified at runtime to ensure that computations involving zero padded blocks are avoided.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This resulted in fewer computations performed on the FPGA at cost of increased bandwidth.</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More details on this process can be found in the paper.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 will now cover some of the neural network specific details.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Having improved the performance of the matrix multiplication, we focused on our deep learning workloads.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On CPUs and GPU, larger batch sizes are used in deep learning inference to maximise efficiency, however this is a the cost of latency.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We wanted to make sure that users who wanted to use a small batch size would still achieve high efficiency.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graph here shows the efficiency on the y axis for the first five layer of a batch  1 case for a single precision floating point implementation of AlexNet.</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We saw that despite our previous memory optimisations, for the batch 1 case the efficiency was significantly lower than what we expected, especially for layers 3 to 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Again, the goal was identify the issue and raise the performance over the entire network.</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main limitation of the runtime memory interleaving scheme was a restriction on the maximum matrix block size.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To alleviate this, we allowed the feeders to trade memory allocated to their particular blocks between each other.</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In essence, this increases the maximum block size for the corresponding matrix, resulting in an decrease in the required bandwidth.</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In the slide we can see that for the B matrix, the block size has been decreased down to 1 x 2 element rectangle, whereas the A matrix block size has been increased to 2 x 5 element rectangle.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While this example seems small, in the case of the lower batch sizes, the A matrix is orders of magnitude of larger than the B matrix.</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By allowing the A matrix to extends its blocks past its previous limit, more computation can be performed per block resulting in a decreased in the transfer bandwidth and improving efficiency.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Having foucsed and optimised the most compute intensive parts of neural networks, the convlution and fully connected layers, we took a more holistic approach to the over network implatations, identifying areas in which we could obtain small gains.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We decided to focus on binarised neural networks because their implementations offer promising results on FPGA technology.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This table shows a breaking down of the operations required for training a binarised neural network and the precision required.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Examining the table, the computation for both the forward and backwards are combinations of binary, integer and floating point operations.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Specifically the convlution layer, shown in the first line, can be performed in binary precision for inference, however in the backwards pass we needed to employ a high precision dot product.</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Other auxilary layers such clipping and rounding, relu, batch normalisation and pooling were performed at either integer or floating point precision.</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During the backward pass, the clipping and rounding operation is replaced by the strait through esimator, effectively bypassing the operation.</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t/>
            </a:r>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We noticed that performance could be improved by support two precision within each processing element and that Auxilary neural network layers operations could be supported as data was transferred out of the FPGA.</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To perform this, we introduce two optimisations: the dynamic dot product and a post processing module for fusing the auxilary layer operations.</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First, I am going to touch on our motivation, specifically, why we undertook this work.</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Next, I will describe the basic hardware and software framework, including our API and hardware template.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 will then present a few extensions to our framework, that provides extra support for any matrix size and any neural network configuration.</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Specifically, This will contain a brief look at a few of our memory management techniques and deep learning optimisations.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Finally, a few of the key results will conclude the talk.</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dynamic dot product implements two dot product of different precisions in each processing element.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In this initial implementation we are presenting here, each dot product does not share DSP resources, and as a result will limit the array size.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We use this module to implement specifically a binary dot product and floating point dot product since the binary dot product uses logic resources exclusively.</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desired dot product is selectable at runtime, and controlled by a global flag propagated to each processing element.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post processing module implements a series a range of different modules.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Each module is selectable at compile time and bypass-able at runtime if the computation doesn’t need to be performed.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Same hardware template can be used for multiplie layer configurations, as well as allowing for other matrix multiplication to be performed if desired.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end result is a single bitstream, able to operated a two precision, configurable to perform a range of different post processing operations, all controlled by simple templated API.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 will now present some key result related to our performance and memory optimsiations.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x axis represents the different precision supported by the hardware template and the y axis denotes the measured peak Tera operations per second for the arria 10.</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Note while the floating point performance seems relatively small compared to the binary performance, it with 20% of the Arria 10s theoretical peak performance for the HARPv2 platform.</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We can see a near linear increase in from FP32 to INT4 as the dot product size is doubled as the precision in halved.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However in the case of binary, the dot product module is a good fit of the FPGA architecture allowing for a larger systolic array which results in a significant performance boost.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This shows the performance benefits of our run time memory interleaving scheme.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For the left hand graph, the x axis represents the different matrix sizes and the y axis is the efficiency.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Comparing the dotted blue line, which denotes our static partitioning scheme, to the solid blue line, our memory interleaving scheme, we see a significant increase in performance, achieving up to a 2x improved for memory interleaving.</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graph on the right show the improvement factor for different precisions at different matrix sizes.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As indicated by blue bar at matrix size 256, all three precisions show at leave a 2x improvement over the static interleaving scheme.</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As the matrix sizes increase, the improvement is less pronounced as the near peak efficiency.</a:t>
            </a:r>
            <a:endParaRPr sz="1050">
              <a:solidFill>
                <a:schemeClr val="dk1"/>
              </a:solidFill>
              <a:highlight>
                <a:srgbClr val="FAFAFA"/>
              </a:highlight>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Moving on to the neural network performance, the graph on the left show the efficiency on the x axis vs the first 5 layers of AlexNet.</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Again we see that the dotted blue line has moved up, improving the compute efficiency of each layer.</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Specifically for layers 3 to 5, we observed up to a 4.3x improving making the batch 1 case significantly more compute efficient.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Again, similar to the previous slide, the graph on the right shows this trend of a range of different batch sizes.</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While the batch 1 case sees the most improvement, we can still observe significant gains for all layers with the minimum improvement at 1.3x for batch 64 were it achieves near peak efficiency.</a:t>
            </a:r>
            <a:endParaRPr sz="1050">
              <a:solidFill>
                <a:schemeClr val="dk1"/>
              </a:solidFill>
              <a:highlight>
                <a:srgbClr val="FAFAFA"/>
              </a:highlight>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Although I haven’t covered this in detai,l our framework support heterogenous load balancing over the CPU and FPGA.</a:t>
            </a:r>
            <a:endParaRPr/>
          </a:p>
          <a:p>
            <a:pPr indent="0" lvl="0" marL="0">
              <a:spcBef>
                <a:spcPts val="0"/>
              </a:spcBef>
              <a:spcAft>
                <a:spcPts val="0"/>
              </a:spcAft>
              <a:buNone/>
            </a:pPr>
            <a:r>
              <a:rPr lang="en"/>
              <a:t>This slide presents the result for a large matrix multiplication partitioned across the FPGA and the 14 core </a:t>
            </a:r>
            <a:r>
              <a:rPr lang="en"/>
              <a:t>broadwell</a:t>
            </a:r>
            <a:r>
              <a:rPr lang="en"/>
              <a:t> CPU.</a:t>
            </a:r>
            <a:endParaRPr/>
          </a:p>
          <a:p>
            <a:pPr indent="0" lvl="0" marL="0">
              <a:spcBef>
                <a:spcPts val="0"/>
              </a:spcBef>
              <a:spcAft>
                <a:spcPts val="0"/>
              </a:spcAft>
              <a:buNone/>
            </a:pPr>
            <a:r>
              <a:t/>
            </a:r>
            <a:endParaRPr/>
          </a:p>
          <a:p>
            <a:pPr indent="0" lvl="0" marL="0">
              <a:spcBef>
                <a:spcPts val="0"/>
              </a:spcBef>
              <a:spcAft>
                <a:spcPts val="0"/>
              </a:spcAft>
              <a:buNone/>
            </a:pPr>
            <a:r>
              <a:rPr lang="en"/>
              <a:t>The y axis is the normalised performance in regards to the measured peak CPU.</a:t>
            </a:r>
            <a:endParaRPr/>
          </a:p>
          <a:p>
            <a:pPr indent="0" lvl="0" marL="0">
              <a:spcBef>
                <a:spcPts val="0"/>
              </a:spcBef>
              <a:spcAft>
                <a:spcPts val="0"/>
              </a:spcAft>
              <a:buNone/>
            </a:pPr>
            <a:r>
              <a:rPr lang="en"/>
              <a:t>The x axis show the current work split between the FPGA and the CPU, where 0% denotes all work is performed on the CPU and 100% all work performed on the FPGA.</a:t>
            </a:r>
            <a:endParaRPr/>
          </a:p>
          <a:p>
            <a:pPr indent="0" lvl="0" marL="0">
              <a:spcBef>
                <a:spcPts val="0"/>
              </a:spcBef>
              <a:spcAft>
                <a:spcPts val="0"/>
              </a:spcAft>
              <a:buNone/>
            </a:pPr>
            <a:r>
              <a:t/>
            </a:r>
            <a:endParaRPr/>
          </a:p>
          <a:p>
            <a:pPr indent="0" lvl="0" marL="0">
              <a:spcBef>
                <a:spcPts val="0"/>
              </a:spcBef>
              <a:spcAft>
                <a:spcPts val="0"/>
              </a:spcAft>
              <a:buNone/>
            </a:pPr>
            <a:r>
              <a:rPr lang="en"/>
              <a:t>Each line denotes different partition sizes and as shown in the graph, size 4096 </a:t>
            </a:r>
            <a:r>
              <a:rPr lang="en"/>
              <a:t>performs</a:t>
            </a:r>
            <a:r>
              <a:rPr lang="en"/>
              <a:t> the best, achieving a 1.6x improvement over a CPU only implementation, with a work split of 55% on the FPGA and 45% on the CPU.</a:t>
            </a:r>
            <a:endParaRPr/>
          </a:p>
          <a:p>
            <a:pPr indent="0" lvl="0" marL="0">
              <a:spcBef>
                <a:spcPts val="0"/>
              </a:spcBef>
              <a:spcAft>
                <a:spcPts val="0"/>
              </a:spcAft>
              <a:buNone/>
            </a:pPr>
            <a:r>
              <a:rPr lang="en"/>
              <a:t>However as shown in the graph they are other viable partitioning sizes.</a:t>
            </a:r>
            <a:endParaRPr/>
          </a:p>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In conclusion, I described a flexible and high performance matrix multiplication framework for the Xeon+FPGA.</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Through the use of a BLAS-like interface, users does not requrie knowlodge of the underlying hardware to take advantage of the system.</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I focused on a few key optimisations, specifically,</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 how we partition block dynamically to support Any Matrix size and any network configuration</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 A module to support mutliple precisions, allowing for potentially both inference and training of binarised neural networks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 and a fexilable post processing module capabile of accelerating auxilary neural network layer and miniised host overhead.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architecture and implementation are open source and we invite you to utilise our framework to accelerate your matrix multiplication and deep learning needs, for access please email me.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problem we set out to solve was to multiply two arbitarity size matricies A and B, utilising all of the computation resources avaiale.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Our initial FPGA implementation performs the A times B matrix operation, with option transposition, and then applies the scaling alpha.</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C matrix accumulation and beta scaling is handled by the CPU.</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We wanted to ensure that it could handle many different workloads operating at different precisions, achieving near peak performance for any matrix size and area utilisation.</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For those of you unfamiliar with the Xeon+FPGA HARPv2 platform, it is a 14 core Boardwell Xeon CPU integrated with an Arria 10 FPGA on the same package.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They communicate through 2 PCI links and a Cache Coherent memory interface.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One aspect of the framework important to us was to ensure that users called the accelerator with a familiar software-based interface, which could be easily integrated into existing applications.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We further extended this framework to support machine learning and specifically deep learning by adding additional functionality.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Red done by the FPGA.</a:t>
            </a:r>
            <a:endParaRPr/>
          </a:p>
          <a:p>
            <a:pPr indent="0" lvl="0" marL="0" rtl="0">
              <a:spcBef>
                <a:spcPts val="0"/>
              </a:spcBef>
              <a:spcAft>
                <a:spcPts val="0"/>
              </a:spcAft>
              <a:buNone/>
            </a:pPr>
            <a:r>
              <a:t/>
            </a:r>
            <a:endParaRPr/>
          </a:p>
          <a:p>
            <a:pPr indent="0" lvl="0" marL="0" rtl="0">
              <a:spcBef>
                <a:spcPts val="0"/>
              </a:spcBef>
              <a:spcAft>
                <a:spcPts val="0"/>
              </a:spcAft>
              <a:buNone/>
            </a:pPr>
            <a:r>
              <a:rPr lang="en"/>
              <a:t>Green done by the CPU.</a:t>
            </a:r>
            <a:endParaRPr/>
          </a:p>
          <a:p>
            <a:pPr indent="0" lvl="0" marL="0" rtl="0">
              <a:spcBef>
                <a:spcPts val="0"/>
              </a:spcBef>
              <a:spcAft>
                <a:spcPts val="0"/>
              </a:spcAft>
              <a:buNone/>
            </a:pPr>
            <a:r>
              <a:t/>
            </a:r>
            <a:endParaRPr/>
          </a:p>
          <a:p>
            <a:pPr indent="0" lvl="0" marL="0" rtl="0">
              <a:spcBef>
                <a:spcPts val="0"/>
              </a:spcBef>
              <a:spcAft>
                <a:spcPts val="0"/>
              </a:spcAft>
              <a:buClr>
                <a:schemeClr val="dk1"/>
              </a:buClr>
              <a:buSzPts val="1100"/>
              <a:buFont typeface="Arial"/>
              <a:buNone/>
            </a:pPr>
            <a:r>
              <a:rPr lang="en"/>
              <a:t>The hardware template also supports heterogeneous load balancing.</a:t>
            </a:r>
            <a:endParaRPr/>
          </a:p>
          <a:p>
            <a:pPr indent="0" lvl="0" marL="0" rtl="0">
              <a:spcBef>
                <a:spcPts val="0"/>
              </a:spcBef>
              <a:spcAft>
                <a:spcPts val="0"/>
              </a:spcAft>
              <a:buClr>
                <a:schemeClr val="dk1"/>
              </a:buClr>
              <a:buSzPts val="1100"/>
              <a:buFont typeface="Arial"/>
              <a:buNone/>
            </a:pPr>
            <a:r>
              <a:rPr lang="en"/>
              <a:t>At runtime the workload is partitioned across both the FPGA and CPU.</a:t>
            </a:r>
            <a:endParaRPr/>
          </a:p>
          <a:p>
            <a:pPr indent="0" lvl="0" marL="0" rtl="0">
              <a:spcBef>
                <a:spcPts val="0"/>
              </a:spcBef>
              <a:spcAft>
                <a:spcPts val="0"/>
              </a:spcAft>
              <a:buClr>
                <a:schemeClr val="dk1"/>
              </a:buClr>
              <a:buSzPts val="1100"/>
              <a:buFont typeface="Arial"/>
              <a:buNone/>
            </a:pPr>
            <a:r>
              <a:rPr lang="en"/>
              <a:t>In the case of a GEMM, the A and B matrices are divided into sub blocks and the computation is balanced across the two compute engines.</a:t>
            </a:r>
            <a:endParaRPr/>
          </a:p>
          <a:p>
            <a:pPr indent="0" lvl="0" marL="0" rtl="0">
              <a:spcBef>
                <a:spcPts val="0"/>
              </a:spcBef>
              <a:spcAft>
                <a:spcPts val="0"/>
              </a:spcAft>
              <a:buNone/>
            </a:pPr>
            <a:r>
              <a:rPr lang="en"/>
              <a:t>This is useful for particularly large workloads in which the majority of the work is taken by the GEMM function.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The API exposes various configurable parameters to the user-level software.</a:t>
            </a:r>
            <a:endParaRPr/>
          </a:p>
          <a:p>
            <a:pPr indent="0" lvl="0" marL="0">
              <a:spcBef>
                <a:spcPts val="0"/>
              </a:spcBef>
              <a:spcAft>
                <a:spcPts val="0"/>
              </a:spcAft>
              <a:buClr>
                <a:schemeClr val="dk1"/>
              </a:buClr>
              <a:buSzPts val="1100"/>
              <a:buFont typeface="Arial"/>
              <a:buNone/>
            </a:pPr>
            <a:r>
              <a:rPr lang="en"/>
              <a:t>Applications running using our framework  leverage the Intel HARPv2 user mode runtime and kernel driver to set these parameters.</a:t>
            </a:r>
            <a:endParaRPr/>
          </a:p>
          <a:p>
            <a:pPr indent="0" lvl="0" marL="0">
              <a:spcBef>
                <a:spcPts val="0"/>
              </a:spcBef>
              <a:spcAft>
                <a:spcPts val="0"/>
              </a:spcAft>
              <a:buClr>
                <a:schemeClr val="dk1"/>
              </a:buClr>
              <a:buSzPts val="1100"/>
              <a:buFont typeface="Arial"/>
              <a:buNone/>
            </a:pPr>
            <a:r>
              <a:rPr lang="en"/>
              <a:t>Intel HARPv2 comes with its own driver stack called Intel Accelerator Abstraction Layer (Intel AAL).</a:t>
            </a:r>
            <a:endParaRPr/>
          </a:p>
          <a:p>
            <a:pPr indent="0" lvl="0" marL="0">
              <a:spcBef>
                <a:spcPts val="0"/>
              </a:spcBef>
              <a:spcAft>
                <a:spcPts val="0"/>
              </a:spcAft>
              <a:buClr>
                <a:schemeClr val="dk1"/>
              </a:buClr>
              <a:buSzPts val="1100"/>
              <a:buFont typeface="Arial"/>
              <a:buNone/>
            </a:pPr>
            <a:r>
              <a:rPr lang="en"/>
              <a:t>The integration of runtime software with the hardware accelerator template is shown in the slide.</a:t>
            </a:r>
            <a:endParaRPr/>
          </a:p>
          <a:p>
            <a:pPr indent="0" lvl="0" marL="0">
              <a:spcBef>
                <a:spcPts val="0"/>
              </a:spcBef>
              <a:spcAft>
                <a:spcPts val="0"/>
              </a:spcAft>
              <a:buClr>
                <a:schemeClr val="dk1"/>
              </a:buClr>
              <a:buSzPts val="1100"/>
              <a:buFont typeface="Arial"/>
              <a:buNone/>
            </a:pPr>
            <a:r>
              <a:rPr lang="en"/>
              <a:t>The hardware template and API chooses between the different memory links, the default setting performs bandwidth balancing between all three.</a:t>
            </a:r>
            <a:endParaRPr/>
          </a:p>
          <a:p>
            <a:pPr indent="0" lvl="0" marL="0">
              <a:spcBef>
                <a:spcPts val="0"/>
              </a:spcBef>
              <a:spcAft>
                <a:spcPts val="0"/>
              </a:spcAft>
              <a:buNone/>
            </a:pPr>
            <a:r>
              <a:rPr lang="en"/>
              <a:t>There are three key components in the integration.</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
              <a:t>The AAL layer provides the necessary runtime services and API to access the FPGA device.</a:t>
            </a:r>
            <a:endParaRPr/>
          </a:p>
          <a:p>
            <a:pPr indent="0" lvl="0" marL="0">
              <a:spcBef>
                <a:spcPts val="0"/>
              </a:spcBef>
              <a:spcAft>
                <a:spcPts val="0"/>
              </a:spcAft>
              <a:buClr>
                <a:schemeClr val="dk1"/>
              </a:buClr>
              <a:buSzPts val="1100"/>
              <a:buFont typeface="Arial"/>
              <a:buNone/>
            </a:pPr>
            <a:r>
              <a:rPr lang="en"/>
              <a:t>The framework's API is built on top of the AAL user-mode API's and services.</a:t>
            </a:r>
            <a:endParaRPr/>
          </a:p>
          <a:p>
            <a:pPr indent="0" lvl="0" marL="0">
              <a:spcBef>
                <a:spcPts val="0"/>
              </a:spcBef>
              <a:spcAft>
                <a:spcPts val="0"/>
              </a:spcAft>
              <a:buClr>
                <a:schemeClr val="dk1"/>
              </a:buClr>
              <a:buSzPts val="1100"/>
              <a:buFont typeface="Arial"/>
              <a:buNone/>
            </a:pPr>
            <a:r>
              <a:rPr lang="en"/>
              <a:t>At a very high level, AAL services can be briefly classified into two categories.</a:t>
            </a:r>
            <a:endParaRPr/>
          </a:p>
          <a:p>
            <a:pPr indent="0" lvl="0" marL="0">
              <a:spcBef>
                <a:spcPts val="0"/>
              </a:spcBef>
              <a:spcAft>
                <a:spcPts val="0"/>
              </a:spcAft>
              <a:buClr>
                <a:schemeClr val="dk1"/>
              </a:buClr>
              <a:buSzPts val="1100"/>
              <a:buFont typeface="Arial"/>
              <a:buNone/>
            </a:pPr>
            <a:r>
              <a:rPr lang="en"/>
              <a:t>The AAL user-mode runtime are interfaces that abstract the FPGA hardware via a service oriented model.</a:t>
            </a:r>
            <a:endParaRPr/>
          </a:p>
          <a:p>
            <a:pPr indent="0" lvl="0" marL="0">
              <a:spcBef>
                <a:spcPts val="0"/>
              </a:spcBef>
              <a:spcAft>
                <a:spcPts val="0"/>
              </a:spcAft>
              <a:buClr>
                <a:schemeClr val="dk1"/>
              </a:buClr>
              <a:buSzPts val="1100"/>
              <a:buFont typeface="Arial"/>
              <a:buNone/>
            </a:pPr>
            <a:r>
              <a:rPr lang="en"/>
              <a:t>The AAL kernel-mode driver includes interfaces for allocation of Direct Memory Access (DMA) buffers with shared addressing between the hardware accelerator template and the users application. It  provides interfaces to access Memory Mapped IO (MMIO) registers in the hardware template. It also provides interfaces to perform partial reconfiguration on the FPGA device.</a:t>
            </a:r>
            <a:endParaRPr/>
          </a:p>
          <a:p>
            <a:pPr indent="0" lvl="0" marL="0">
              <a:spcBef>
                <a:spcPts val="0"/>
              </a:spcBef>
              <a:spcAft>
                <a:spcPts val="0"/>
              </a:spcAft>
              <a:buNone/>
            </a:pPr>
            <a:r>
              <a:rPr lang="en"/>
              <a:t>The AAL kernel mode driver utilizes Intel Blue Bitstream to enumerate the device and perform partial reconfiguration.</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
              <a:t>Intel BBS is the infrastructure shell component in the FPGA.</a:t>
            </a:r>
            <a:endParaRPr/>
          </a:p>
          <a:p>
            <a:pPr indent="0" lvl="0" marL="0">
              <a:spcBef>
                <a:spcPts val="0"/>
              </a:spcBef>
              <a:spcAft>
                <a:spcPts val="0"/>
              </a:spcAft>
              <a:buClr>
                <a:schemeClr val="dk1"/>
              </a:buClr>
              <a:buSzPts val="1100"/>
              <a:buFont typeface="Arial"/>
              <a:buNone/>
            </a:pPr>
            <a:r>
              <a:rPr lang="en"/>
              <a:t>It abstracts the UPI (Cache Coherent Xeon Link) and the PCIe links to provide a simple load-store like interface called the Cache Coherent Interface (CCI) to the user's accelerator.</a:t>
            </a:r>
            <a:endParaRPr/>
          </a:p>
          <a:p>
            <a:pPr indent="0" lvl="0" marL="0">
              <a:spcBef>
                <a:spcPts val="0"/>
              </a:spcBef>
              <a:spcAft>
                <a:spcPts val="0"/>
              </a:spcAft>
              <a:buClr>
                <a:schemeClr val="dk1"/>
              </a:buClr>
              <a:buSzPts val="1100"/>
              <a:buFont typeface="Arial"/>
              <a:buNone/>
            </a:pPr>
            <a:r>
              <a:rPr lang="en"/>
              <a:t>Intel BBS also handles partial reconfiguration and contains the AAL kernel visible MMIO registers.</a:t>
            </a:r>
            <a:endParaRPr/>
          </a:p>
          <a:p>
            <a:pPr indent="0" lvl="0" marL="0">
              <a:spcBef>
                <a:spcPts val="0"/>
              </a:spcBef>
              <a:spcAft>
                <a:spcPts val="0"/>
              </a:spcAft>
              <a:buNone/>
            </a:pPr>
            <a:r>
              <a:rPr lang="en"/>
              <a:t>The AAL kernel driver uses the configuration registers for FPGA device enumeration and initialization.</a:t>
            </a:r>
            <a:endParaRPr/>
          </a:p>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Say we consider this processing element. Every cycle a value is going to be servered from the A and B feeder, and the previous value propogated along its respective rows and columns.</a:t>
            </a:r>
            <a:endParaRPr/>
          </a:p>
          <a:p>
            <a:pPr indent="0" lvl="0" marL="0">
              <a:spcBef>
                <a:spcPts val="0"/>
              </a:spcBef>
              <a:spcAft>
                <a:spcPts val="0"/>
              </a:spcAft>
              <a:buNone/>
            </a:pPr>
            <a:r>
              <a:t/>
            </a:r>
            <a:endParaRPr/>
          </a:p>
          <a:p>
            <a:pPr indent="0" lvl="0" marL="0">
              <a:spcBef>
                <a:spcPts val="0"/>
              </a:spcBef>
              <a:spcAft>
                <a:spcPts val="0"/>
              </a:spcAft>
              <a:buNone/>
            </a:pPr>
            <a:r>
              <a:rPr lang="en"/>
              <a:t>To </a:t>
            </a:r>
            <a:r>
              <a:rPr lang="en"/>
              <a:t>perform</a:t>
            </a:r>
            <a:r>
              <a:rPr lang="en"/>
              <a:t> the matrix multiplication, the points are A and B are either incremented or left as they are.</a:t>
            </a:r>
            <a:endParaRPr/>
          </a:p>
          <a:p>
            <a:pPr indent="0" lvl="0" marL="0">
              <a:spcBef>
                <a:spcPts val="0"/>
              </a:spcBef>
              <a:spcAft>
                <a:spcPts val="0"/>
              </a:spcAft>
              <a:buNone/>
            </a:pPr>
            <a:r>
              <a:t/>
            </a:r>
            <a:endParaRPr/>
          </a:p>
          <a:p>
            <a:pPr indent="0" lvl="0" marL="0">
              <a:spcBef>
                <a:spcPts val="0"/>
              </a:spcBef>
              <a:spcAft>
                <a:spcPts val="0"/>
              </a:spcAft>
              <a:buNone/>
            </a:pPr>
            <a:r>
              <a:rPr lang="en"/>
              <a:t>For the sake of simplicity I’m going to assume that the DOT product module is fully combinatorial and produces its output within a cycle. In reality the module is pipelined to ensure a high clock frequency however the pipeline depth doesn’t </a:t>
            </a:r>
            <a:r>
              <a:rPr lang="en"/>
              <a:t>significantly</a:t>
            </a:r>
            <a:r>
              <a:rPr lang="en"/>
              <a:t> </a:t>
            </a:r>
            <a:r>
              <a:rPr lang="en"/>
              <a:t>affect</a:t>
            </a:r>
            <a:r>
              <a:rPr lang="en"/>
              <a:t> the control and can be ignored for this example.</a:t>
            </a:r>
            <a:endParaRPr/>
          </a:p>
          <a:p>
            <a:pPr indent="0" lvl="0" marL="0">
              <a:spcBef>
                <a:spcPts val="0"/>
              </a:spcBef>
              <a:spcAft>
                <a:spcPts val="0"/>
              </a:spcAft>
              <a:buNone/>
            </a:pPr>
            <a:r>
              <a:t/>
            </a:r>
            <a:endParaRPr/>
          </a:p>
          <a:p>
            <a:pPr indent="0" lvl="0" marL="0" rtl="0">
              <a:spcBef>
                <a:spcPts val="0"/>
              </a:spcBef>
              <a:spcAft>
                <a:spcPts val="0"/>
              </a:spcAft>
              <a:buNone/>
            </a:pPr>
            <a:r>
              <a:rPr lang="en"/>
              <a:t>or example...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framework consists of an API, which in its simplest form is a straightforward BLAS function call, and a hardware template, which parameterised the hardware design.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T = 0, a0 and b0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blue and the green squares represented subblocks of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worked well, but unfortunetly when both the CPU and FPGA were making significant memory requests… </a:t>
            </a:r>
            <a:endParaRPr/>
          </a:p>
          <a:p>
            <a:pPr indent="0" lvl="0" marL="0">
              <a:spcBef>
                <a:spcPts val="0"/>
              </a:spcBef>
              <a:spcAft>
                <a:spcPts val="0"/>
              </a:spcAft>
              <a:buNone/>
            </a:pPr>
            <a:r>
              <a:t/>
            </a:r>
            <a:endParaRPr/>
          </a:p>
          <a:p>
            <a:pPr indent="0" lvl="0" marL="0" rtl="0">
              <a:spcBef>
                <a:spcPts val="0"/>
              </a:spcBef>
              <a:spcAft>
                <a:spcPts val="0"/>
              </a:spcAft>
              <a:buNone/>
            </a:pPr>
            <a:r>
              <a:rPr lang="en"/>
              <a:t>Automatic buffer adjusting...</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2" name="Shape 4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Up until this point we have a few benchmarks that we were comparing against, the neural networks I mentioned eariler with the standard batch size, etc.</a:t>
            </a:r>
            <a:endParaRPr/>
          </a:p>
          <a:p>
            <a:pPr indent="0" lvl="0" marL="0" rtl="0">
              <a:spcBef>
                <a:spcPts val="0"/>
              </a:spcBef>
              <a:spcAft>
                <a:spcPts val="0"/>
              </a:spcAft>
              <a:buNone/>
            </a:pPr>
            <a:r>
              <a:t/>
            </a:r>
            <a:endParaRPr/>
          </a:p>
          <a:p>
            <a:pPr indent="0" lvl="0" marL="0" rtl="0">
              <a:spcBef>
                <a:spcPts val="0"/>
              </a:spcBef>
              <a:spcAft>
                <a:spcPts val="0"/>
              </a:spcAft>
              <a:buNone/>
            </a:pPr>
            <a:r>
              <a:rPr lang="en"/>
              <a:t>We then looked at these two graphs…</a:t>
            </a:r>
            <a:endParaRPr/>
          </a:p>
          <a:p>
            <a:pPr indent="0" lvl="0" marL="0" rtl="0">
              <a:spcBef>
                <a:spcPts val="0"/>
              </a:spcBef>
              <a:spcAft>
                <a:spcPts val="0"/>
              </a:spcAft>
              <a:buNone/>
            </a:pPr>
            <a:r>
              <a:t/>
            </a:r>
            <a:endParaRPr/>
          </a:p>
          <a:p>
            <a:pPr indent="0" lvl="0" marL="0" rtl="0">
              <a:spcBef>
                <a:spcPts val="0"/>
              </a:spcBef>
              <a:spcAft>
                <a:spcPts val="0"/>
              </a:spcAft>
              <a:buNone/>
            </a:pPr>
            <a:r>
              <a:rPr lang="en"/>
              <a:t>Two problems we came across: zeros in the memories, and degration of CPU bandwidth</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3" name="Shape 4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Up until this point we have a few benchmarks that we were comparing against, the neural networks I mentioned eariler with the standard batch size, etc.</a:t>
            </a:r>
            <a:endParaRPr/>
          </a:p>
          <a:p>
            <a:pPr indent="0" lvl="0" marL="0" rtl="0">
              <a:spcBef>
                <a:spcPts val="0"/>
              </a:spcBef>
              <a:spcAft>
                <a:spcPts val="0"/>
              </a:spcAft>
              <a:buNone/>
            </a:pPr>
            <a:r>
              <a:t/>
            </a:r>
            <a:endParaRPr/>
          </a:p>
          <a:p>
            <a:pPr indent="0" lvl="0" marL="0" rtl="0">
              <a:spcBef>
                <a:spcPts val="0"/>
              </a:spcBef>
              <a:spcAft>
                <a:spcPts val="0"/>
              </a:spcAft>
              <a:buNone/>
            </a:pPr>
            <a:r>
              <a:rPr lang="en"/>
              <a:t>We then looked at these two graphs…</a:t>
            </a:r>
            <a:endParaRPr/>
          </a:p>
          <a:p>
            <a:pPr indent="0" lvl="0" marL="0" rtl="0">
              <a:spcBef>
                <a:spcPts val="0"/>
              </a:spcBef>
              <a:spcAft>
                <a:spcPts val="0"/>
              </a:spcAft>
              <a:buNone/>
            </a:pPr>
            <a:r>
              <a:t/>
            </a:r>
            <a:endParaRPr/>
          </a:p>
          <a:p>
            <a:pPr indent="0" lvl="0" marL="0" rtl="0">
              <a:spcBef>
                <a:spcPts val="0"/>
              </a:spcBef>
              <a:spcAft>
                <a:spcPts val="0"/>
              </a:spcAft>
              <a:buNone/>
            </a:pPr>
            <a:r>
              <a:rPr lang="en"/>
              <a:t>Two problems we came across: zeros in the memories, and degration of CPU bandwidth</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6" name="Shape 5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The low-level functions are templated to support different precisions and modes.</a:t>
            </a:r>
            <a:endParaRPr/>
          </a:p>
          <a:p>
            <a:pPr indent="0" lvl="0" marL="0">
              <a:spcBef>
                <a:spcPts val="0"/>
              </a:spcBef>
              <a:spcAft>
                <a:spcPts val="0"/>
              </a:spcAft>
              <a:buClr>
                <a:schemeClr val="dk1"/>
              </a:buClr>
              <a:buSzPts val="1100"/>
              <a:buFont typeface="Arial"/>
              <a:buNone/>
            </a:pPr>
            <a:r>
              <a:rPr lang="en"/>
              <a:t>Depending upon the precision, the number of elements packed into cacheline also changes.</a:t>
            </a:r>
            <a:endParaRPr/>
          </a:p>
          <a:p>
            <a:pPr indent="0" lvl="0" marL="0">
              <a:spcBef>
                <a:spcPts val="0"/>
              </a:spcBef>
              <a:spcAft>
                <a:spcPts val="0"/>
              </a:spcAft>
              <a:buClr>
                <a:schemeClr val="dk1"/>
              </a:buClr>
              <a:buSzPts val="1100"/>
              <a:buFont typeface="Arial"/>
              <a:buNone/>
            </a:pPr>
            <a:r>
              <a:rPr lang="en"/>
              <a:t>The low level API is shown above. "a\_rows" and "b\_cols" refers to the number of rows and columns in A and B matrices respectively. The</a:t>
            </a:r>
            <a:endParaRPr/>
          </a:p>
          <a:p>
            <a:pPr indent="0" lvl="0" marL="0">
              <a:spcBef>
                <a:spcPts val="0"/>
              </a:spcBef>
              <a:spcAft>
                <a:spcPts val="0"/>
              </a:spcAft>
              <a:buClr>
                <a:schemeClr val="dk1"/>
              </a:buClr>
              <a:buSzPts val="1100"/>
              <a:buFont typeface="Arial"/>
              <a:buNone/>
            </a:pPr>
            <a:r>
              <a:rPr lang="en"/>
              <a:t>"common" parameter refers to the common dimension in both the matrices.</a:t>
            </a:r>
            <a:endParaRPr/>
          </a:p>
          <a:p>
            <a:pPr indent="0" lvl="0" marL="0">
              <a:spcBef>
                <a:spcPts val="0"/>
              </a:spcBef>
              <a:spcAft>
                <a:spcPts val="0"/>
              </a:spcAft>
              <a:buClr>
                <a:schemeClr val="dk1"/>
              </a:buClr>
              <a:buSzPts val="1100"/>
              <a:buFont typeface="Arial"/>
              <a:buNone/>
            </a:pPr>
            <a:r>
              <a:rPr lang="en"/>
              <a:t>"i\_alpha" and "i\_beta" refer to the scaling parameters and "i\_mode" refers to the mode in which the hardware accelerator template is set.</a:t>
            </a:r>
            <a:endParaRPr/>
          </a:p>
          <a:p>
            <a:pPr indent="0" lvl="0" marL="0">
              <a:spcBef>
                <a:spcPts val="0"/>
              </a:spcBef>
              <a:spcAft>
                <a:spcPts val="0"/>
              </a:spcAft>
              <a:buClr>
                <a:schemeClr val="dk1"/>
              </a:buClr>
              <a:buSzPts val="1100"/>
              <a:buFont typeface="Arial"/>
              <a:buNone/>
            </a:pPr>
            <a:r>
              <a:rPr lang="en"/>
              <a:t>"i\_a\_lead\_interleave", "i\_b\_lead\_interleave" and "i\_feeder\_interleave" are the interleaving parameters.</a:t>
            </a:r>
            <a:endParaRPr/>
          </a:p>
          <a:p>
            <a:pPr indent="0" lvl="0" marL="0">
              <a:spcBef>
                <a:spcPts val="0"/>
              </a:spcBef>
              <a:spcAft>
                <a:spcPts val="0"/>
              </a:spcAft>
              <a:buClr>
                <a:schemeClr val="dk1"/>
              </a:buClr>
              <a:buSzPts val="1100"/>
              <a:buFont typeface="Arial"/>
              <a:buNone/>
            </a:pPr>
            <a:r>
              <a:rPr lang="en"/>
              <a:t>These parameters can be used by the runtime to control the memory interleaving and improve the compute efficiency.</a:t>
            </a:r>
            <a:endParaRPr/>
          </a:p>
          <a:p>
            <a:pPr indent="0" lvl="0" marL="0">
              <a:spcBef>
                <a:spcPts val="0"/>
              </a:spcBef>
              <a:spcAft>
                <a:spcPts val="0"/>
              </a:spcAft>
              <a:buClr>
                <a:schemeClr val="dk1"/>
              </a:buClr>
              <a:buSzPts val="1100"/>
              <a:buFont typeface="Arial"/>
              <a:buNone/>
            </a:pPr>
            <a:r>
              <a:rPr lang="en"/>
              <a:t>Internally, the application API uses the AAL user mode runtime to access and initialize the FPGA device.</a:t>
            </a:r>
            <a:endParaRPr/>
          </a:p>
          <a:p>
            <a:pPr indent="0" lvl="0" marL="0">
              <a:spcBef>
                <a:spcPts val="0"/>
              </a:spcBef>
              <a:spcAft>
                <a:spcPts val="0"/>
              </a:spcAft>
              <a:buNone/>
            </a:pPr>
            <a:r>
              <a:rPr lang="en"/>
              <a:t>Switching the precision during runtime is supported by the dynamic configuration API.</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Shape 5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4" name="Shape 5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On the other hand, the low level API  is a C++ template base interface and gives the user control over the various runtime optimisations and options, such as precision, buffering and optional neural network functionality.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hardware template is a parameterised Systolic matrix multiplier, with size and precision configurable at compile time.</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We extended the hardware template with memory interleaving, fused operations and dynamic dot product modules which are described later in this talk.</a:t>
            </a:r>
            <a:endParaRPr sz="1050">
              <a:solidFill>
                <a:schemeClr val="dk1"/>
              </a:solidFill>
              <a:highlight>
                <a:srgbClr val="FAFAFA"/>
              </a:highlight>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Additionally, The framework support heterogenous execution of a single matrix multiplication, with automatic loading balancing between FPGA and CPU.</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Currently the optimal split is staticly set, at 55% for the FPGA and 45% for the CPU, the results for this are addressed later in the talk.</a:t>
            </a:r>
            <a:endParaRPr sz="1050">
              <a:solidFill>
                <a:schemeClr val="dk1"/>
              </a:solidFill>
              <a:highlight>
                <a:srgbClr val="FAFAFA"/>
              </a:highlight>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Next I will talk about the hardware template.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hardware template is a systolic array of processing elements, with matrix blocks coming from feeder A for the row, and feeder B for the columns.</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Matrix blocks continuously brought into the feeders, only draining the systolic array until a complete block of C has been computed.</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As opposed to a traditional multiply-accumulate based systolic array, each of our processing element performs one dot product every cycle,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The dot product is designed as a parallel array of multipliers connected to an adder tree that is fully pipelined,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rPr lang="en" sz="1050">
                <a:solidFill>
                  <a:schemeClr val="dk1"/>
                </a:solidFill>
                <a:highlight>
                  <a:srgbClr val="FAFAFA"/>
                </a:highlight>
                <a:latin typeface="Times New Roman"/>
                <a:ea typeface="Times New Roman"/>
                <a:cs typeface="Times New Roman"/>
                <a:sym typeface="Times New Roman"/>
              </a:rPr>
              <a:t>Furthmore, it can be configured at compile to support different precision, such as Single Precision Floating Point, Fixed Point 16 &amp; 8 &amp; 4 bits, included Tenery and Binary computation.</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Every cycle, the processing elements operates by taking vectors from each block within a feeder until the entire block has been pocessed.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sz="1050">
              <a:solidFill>
                <a:schemeClr val="dk1"/>
              </a:solidFill>
              <a:highlight>
                <a:srgbClr val="FAFAFA"/>
              </a:highlight>
              <a:latin typeface="Times New Roman"/>
              <a:ea typeface="Times New Roman"/>
              <a:cs typeface="Times New Roman"/>
              <a:sym typeface="Times New Roman"/>
            </a:endParaRPr>
          </a:p>
          <a:p>
            <a:pPr indent="0" lvl="0" mar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Within each processing element, a cache is used to store intermediate results for the current C block, only transferring to the drain when the block is completed.</a:t>
            </a:r>
            <a:endParaRPr sz="1050">
              <a:solidFill>
                <a:schemeClr val="dk1"/>
              </a:solidFill>
              <a:highlight>
                <a:srgbClr val="FAFAFA"/>
              </a:highlight>
              <a:latin typeface="Times New Roman"/>
              <a:ea typeface="Times New Roman"/>
              <a:cs typeface="Times New Roman"/>
              <a:sym typeface="Times New Roman"/>
            </a:endParaRPr>
          </a:p>
          <a:p>
            <a:pPr indent="0" lvl="0" marL="0" rtl="0">
              <a:spcBef>
                <a:spcPts val="0"/>
              </a:spcBef>
              <a:spcAft>
                <a:spcPts val="0"/>
              </a:spcAft>
              <a:buNone/>
            </a:pPr>
            <a:r>
              <a:rPr lang="en" sz="1050">
                <a:solidFill>
                  <a:schemeClr val="dk1"/>
                </a:solidFill>
                <a:highlight>
                  <a:srgbClr val="FAFAFA"/>
                </a:highlight>
                <a:latin typeface="Times New Roman"/>
                <a:ea typeface="Times New Roman"/>
                <a:cs typeface="Times New Roman"/>
                <a:sym typeface="Times New Roman"/>
              </a:rPr>
              <a:t>The processing element is design so that draining can be performed while the next block is being computed, ensuring that the dot product produces a result every cycle. </a:t>
            </a:r>
            <a:endParaRPr sz="1050">
              <a:solidFill>
                <a:schemeClr val="dk1"/>
              </a:solidFill>
              <a:highlight>
                <a:srgbClr val="FAFAFA"/>
              </a:highlight>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Red option 2">
  <p:cSld name="Title slide – Red option 2">
    <p:spTree>
      <p:nvGrpSpPr>
        <p:cNvPr id="10" name="Shape 10"/>
        <p:cNvGrpSpPr/>
        <p:nvPr/>
      </p:nvGrpSpPr>
      <p:grpSpPr>
        <a:xfrm>
          <a:off x="0" y="0"/>
          <a:ext cx="0" cy="0"/>
          <a:chOff x="0" y="0"/>
          <a:chExt cx="0" cy="0"/>
        </a:xfrm>
      </p:grpSpPr>
      <p:pic>
        <p:nvPicPr>
          <p:cNvPr descr="PPT Template background file_Red.jpg" id="11" name="Shape 11"/>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12" name="Shape 12"/>
          <p:cNvPicPr preferRelativeResize="0"/>
          <p:nvPr/>
        </p:nvPicPr>
        <p:blipFill rotWithShape="1">
          <a:blip r:embed="rId3">
            <a:alphaModFix/>
          </a:blip>
          <a:srcRect b="0" l="0" r="0" t="0"/>
          <a:stretch/>
        </p:blipFill>
        <p:spPr>
          <a:xfrm>
            <a:off x="4571344" y="0"/>
            <a:ext cx="3436200" cy="5154300"/>
          </a:xfrm>
          <a:prstGeom prst="rect">
            <a:avLst/>
          </a:prstGeom>
          <a:blipFill rotWithShape="1">
            <a:blip r:embed="rId4">
              <a:alphaModFix/>
            </a:blip>
            <a:stretch>
              <a:fillRect b="0" l="0" r="0" t="0"/>
            </a:stretch>
          </a:blipFill>
          <a:ln>
            <a:noFill/>
          </a:ln>
        </p:spPr>
      </p:pic>
      <p:pic>
        <p:nvPicPr>
          <p:cNvPr descr="269F7152-Edit.jpg" id="13" name="Shape 13"/>
          <p:cNvPicPr preferRelativeResize="0"/>
          <p:nvPr/>
        </p:nvPicPr>
        <p:blipFill rotWithShape="1">
          <a:blip r:embed="rId5">
            <a:alphaModFix/>
          </a:blip>
          <a:srcRect b="0" l="28075" r="27248" t="0"/>
          <a:stretch/>
        </p:blipFill>
        <p:spPr>
          <a:xfrm>
            <a:off x="4571344" y="-1"/>
            <a:ext cx="4581600" cy="5156943"/>
          </a:xfrm>
          <a:prstGeom prst="rect">
            <a:avLst/>
          </a:prstGeom>
          <a:noFill/>
          <a:ln>
            <a:noFill/>
          </a:ln>
        </p:spPr>
      </p:pic>
      <p:sp>
        <p:nvSpPr>
          <p:cNvPr id="14" name="Shape 14"/>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15" name="Shape 15"/>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option 2">
  <p:cSld name="Title slide – White option 2">
    <p:spTree>
      <p:nvGrpSpPr>
        <p:cNvPr id="53" name="Shape 53"/>
        <p:cNvGrpSpPr/>
        <p:nvPr/>
      </p:nvGrpSpPr>
      <p:grpSpPr>
        <a:xfrm>
          <a:off x="0" y="0"/>
          <a:ext cx="0" cy="0"/>
          <a:chOff x="0" y="0"/>
          <a:chExt cx="0" cy="0"/>
        </a:xfrm>
      </p:grpSpPr>
      <p:sp>
        <p:nvSpPr>
          <p:cNvPr id="54" name="Shape 54"/>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5" name="Shape 55"/>
          <p:cNvPicPr preferRelativeResize="0"/>
          <p:nvPr/>
        </p:nvPicPr>
        <p:blipFill rotWithShape="1">
          <a:blip r:embed="rId2">
            <a:alphaModFix/>
          </a:blip>
          <a:srcRect b="0" l="0" r="0" t="0"/>
          <a:stretch/>
        </p:blipFill>
        <p:spPr>
          <a:xfrm>
            <a:off x="4645025" y="314325"/>
            <a:ext cx="3026568" cy="4512468"/>
          </a:xfrm>
          <a:prstGeom prst="rect">
            <a:avLst/>
          </a:prstGeom>
          <a:noFill/>
          <a:ln>
            <a:noFill/>
          </a:ln>
        </p:spPr>
      </p:pic>
      <p:pic>
        <p:nvPicPr>
          <p:cNvPr descr="USY_MB1_PMS_1_Colour_Standard_Logo.png" id="56" name="Shape 56"/>
          <p:cNvPicPr preferRelativeResize="0"/>
          <p:nvPr/>
        </p:nvPicPr>
        <p:blipFill rotWithShape="1">
          <a:blip r:embed="rId3">
            <a:alphaModFix/>
          </a:blip>
          <a:srcRect b="0" l="0" r="0" t="0"/>
          <a:stretch/>
        </p:blipFill>
        <p:spPr>
          <a:xfrm>
            <a:off x="454025" y="4429125"/>
            <a:ext cx="1152525" cy="397669"/>
          </a:xfrm>
          <a:prstGeom prst="rect">
            <a:avLst/>
          </a:prstGeom>
          <a:noFill/>
          <a:ln>
            <a:noFill/>
          </a:ln>
        </p:spPr>
      </p:pic>
      <p:sp>
        <p:nvSpPr>
          <p:cNvPr id="57" name="Shape 57"/>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58" name="Shape 58"/>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option 3">
  <p:cSld name="Title slide – White option 3">
    <p:spTree>
      <p:nvGrpSpPr>
        <p:cNvPr id="59" name="Shape 59"/>
        <p:cNvGrpSpPr/>
        <p:nvPr/>
      </p:nvGrpSpPr>
      <p:grpSpPr>
        <a:xfrm>
          <a:off x="0" y="0"/>
          <a:ext cx="0" cy="0"/>
          <a:chOff x="0" y="0"/>
          <a:chExt cx="0" cy="0"/>
        </a:xfrm>
      </p:grpSpPr>
      <p:sp>
        <p:nvSpPr>
          <p:cNvPr id="60" name="Shape 6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61" name="Shape 61"/>
          <p:cNvPicPr preferRelativeResize="0"/>
          <p:nvPr/>
        </p:nvPicPr>
        <p:blipFill rotWithShape="1">
          <a:blip r:embed="rId2">
            <a:alphaModFix/>
          </a:blip>
          <a:srcRect b="0" l="0" r="0" t="0"/>
          <a:stretch/>
        </p:blipFill>
        <p:spPr>
          <a:xfrm>
            <a:off x="4645025" y="314325"/>
            <a:ext cx="3026568" cy="4512468"/>
          </a:xfrm>
          <a:prstGeom prst="rect">
            <a:avLst/>
          </a:prstGeom>
          <a:noFill/>
          <a:ln>
            <a:noFill/>
          </a:ln>
        </p:spPr>
      </p:pic>
      <p:pic>
        <p:nvPicPr>
          <p:cNvPr descr="USY_MB1_PMS_1_Colour_Standard_Logo.png" id="62" name="Shape 62"/>
          <p:cNvPicPr preferRelativeResize="0"/>
          <p:nvPr/>
        </p:nvPicPr>
        <p:blipFill rotWithShape="1">
          <a:blip r:embed="rId3">
            <a:alphaModFix/>
          </a:blip>
          <a:srcRect b="0" l="0" r="0" t="0"/>
          <a:stretch/>
        </p:blipFill>
        <p:spPr>
          <a:xfrm>
            <a:off x="454025" y="4429125"/>
            <a:ext cx="1152525" cy="397669"/>
          </a:xfrm>
          <a:prstGeom prst="rect">
            <a:avLst/>
          </a:prstGeom>
          <a:noFill/>
          <a:ln>
            <a:noFill/>
          </a:ln>
        </p:spPr>
      </p:pic>
      <p:sp>
        <p:nvSpPr>
          <p:cNvPr id="63" name="Shape 63"/>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64" name="Shape 64"/>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option 4">
  <p:cSld name="Title slide – White option 4">
    <p:spTree>
      <p:nvGrpSpPr>
        <p:cNvPr id="65" name="Shape 65"/>
        <p:cNvGrpSpPr/>
        <p:nvPr/>
      </p:nvGrpSpPr>
      <p:grpSpPr>
        <a:xfrm>
          <a:off x="0" y="0"/>
          <a:ext cx="0" cy="0"/>
          <a:chOff x="0" y="0"/>
          <a:chExt cx="0" cy="0"/>
        </a:xfrm>
      </p:grpSpPr>
      <p:sp>
        <p:nvSpPr>
          <p:cNvPr id="66" name="Shape 6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67" name="Shape 67"/>
          <p:cNvPicPr preferRelativeResize="0"/>
          <p:nvPr/>
        </p:nvPicPr>
        <p:blipFill rotWithShape="1">
          <a:blip r:embed="rId2">
            <a:alphaModFix/>
          </a:blip>
          <a:srcRect b="0" l="0" r="0" t="0"/>
          <a:stretch/>
        </p:blipFill>
        <p:spPr>
          <a:xfrm>
            <a:off x="4645025" y="314325"/>
            <a:ext cx="3026568" cy="4512468"/>
          </a:xfrm>
          <a:prstGeom prst="rect">
            <a:avLst/>
          </a:prstGeom>
          <a:noFill/>
          <a:ln>
            <a:noFill/>
          </a:ln>
        </p:spPr>
      </p:pic>
      <p:pic>
        <p:nvPicPr>
          <p:cNvPr descr="USY_MB1_PMS_1_Colour_Standard_Logo.png" id="68" name="Shape 68"/>
          <p:cNvPicPr preferRelativeResize="0"/>
          <p:nvPr/>
        </p:nvPicPr>
        <p:blipFill rotWithShape="1">
          <a:blip r:embed="rId3">
            <a:alphaModFix/>
          </a:blip>
          <a:srcRect b="0" l="0" r="0" t="0"/>
          <a:stretch/>
        </p:blipFill>
        <p:spPr>
          <a:xfrm>
            <a:off x="454025" y="4429125"/>
            <a:ext cx="1152525" cy="397669"/>
          </a:xfrm>
          <a:prstGeom prst="rect">
            <a:avLst/>
          </a:prstGeom>
          <a:noFill/>
          <a:ln>
            <a:noFill/>
          </a:ln>
        </p:spPr>
      </p:pic>
      <p:sp>
        <p:nvSpPr>
          <p:cNvPr id="69" name="Shape 69"/>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70" name="Shape 70"/>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option 5 (no image)">
  <p:cSld name="Title slide – White option 5 (no image)">
    <p:spTree>
      <p:nvGrpSpPr>
        <p:cNvPr id="71" name="Shape 71"/>
        <p:cNvGrpSpPr/>
        <p:nvPr/>
      </p:nvGrpSpPr>
      <p:grpSpPr>
        <a:xfrm>
          <a:off x="0" y="0"/>
          <a:ext cx="0" cy="0"/>
          <a:chOff x="0" y="0"/>
          <a:chExt cx="0" cy="0"/>
        </a:xfrm>
      </p:grpSpPr>
      <p:sp>
        <p:nvSpPr>
          <p:cNvPr id="72" name="Shape 7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USY_MB1_PMS_1_Colour_Standard_Logo.png" id="73" name="Shape 73"/>
          <p:cNvPicPr preferRelativeResize="0"/>
          <p:nvPr/>
        </p:nvPicPr>
        <p:blipFill rotWithShape="1">
          <a:blip r:embed="rId2">
            <a:alphaModFix/>
          </a:blip>
          <a:srcRect b="0" l="0" r="0" t="0"/>
          <a:stretch/>
        </p:blipFill>
        <p:spPr>
          <a:xfrm>
            <a:off x="454025" y="4429125"/>
            <a:ext cx="1152525" cy="397669"/>
          </a:xfrm>
          <a:prstGeom prst="rect">
            <a:avLst/>
          </a:prstGeom>
          <a:noFill/>
          <a:ln>
            <a:noFill/>
          </a:ln>
        </p:spPr>
      </p:pic>
      <p:sp>
        <p:nvSpPr>
          <p:cNvPr id="74" name="Shape 74"/>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75" name="Shape 75"/>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ntent " type="twoObj">
  <p:cSld name="TWO_OBJECTS">
    <p:spTree>
      <p:nvGrpSpPr>
        <p:cNvPr id="76" name="Shape 76"/>
        <p:cNvGrpSpPr/>
        <p:nvPr/>
      </p:nvGrpSpPr>
      <p:grpSpPr>
        <a:xfrm>
          <a:off x="0" y="0"/>
          <a:ext cx="0" cy="0"/>
          <a:chOff x="0" y="0"/>
          <a:chExt cx="0" cy="0"/>
        </a:xfrm>
      </p:grpSpPr>
      <p:sp>
        <p:nvSpPr>
          <p:cNvPr id="77" name="Shape 77"/>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78" name="Shape 78"/>
          <p:cNvSpPr txBox="1"/>
          <p:nvPr>
            <p:ph idx="1" type="body"/>
          </p:nvPr>
        </p:nvSpPr>
        <p:spPr>
          <a:xfrm>
            <a:off x="457200" y="1019944"/>
            <a:ext cx="4038600" cy="33945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Merriweather Sans"/>
              <a:buChar char="–"/>
              <a:defRPr b="0" i="0" sz="2400" u="none" cap="none" strike="noStrike">
                <a:solidFill>
                  <a:schemeClr val="dk1"/>
                </a:solidFill>
                <a:latin typeface="Questrial"/>
                <a:ea typeface="Questrial"/>
                <a:cs typeface="Questrial"/>
                <a:sym typeface="Quest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79" name="Shape 79"/>
          <p:cNvSpPr txBox="1"/>
          <p:nvPr>
            <p:ph idx="2" type="body"/>
          </p:nvPr>
        </p:nvSpPr>
        <p:spPr>
          <a:xfrm>
            <a:off x="4648200" y="1019944"/>
            <a:ext cx="4038600" cy="33945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Merriweather Sans"/>
              <a:buChar char="–"/>
              <a:defRPr b="0" i="0" sz="2400" u="none" cap="none" strike="noStrike">
                <a:solidFill>
                  <a:schemeClr val="dk1"/>
                </a:solidFill>
                <a:latin typeface="Questrial"/>
                <a:ea typeface="Questrial"/>
                <a:cs typeface="Questrial"/>
                <a:sym typeface="Quest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Image">
  <p:cSld name="Title, Content and Image">
    <p:spTree>
      <p:nvGrpSpPr>
        <p:cNvPr id="80" name="Shape 80"/>
        <p:cNvGrpSpPr/>
        <p:nvPr/>
      </p:nvGrpSpPr>
      <p:grpSpPr>
        <a:xfrm>
          <a:off x="0" y="0"/>
          <a:ext cx="0" cy="0"/>
          <a:chOff x="0" y="0"/>
          <a:chExt cx="0" cy="0"/>
        </a:xfrm>
      </p:grpSpPr>
      <p:sp>
        <p:nvSpPr>
          <p:cNvPr id="81" name="Shape 81"/>
          <p:cNvSpPr txBox="1"/>
          <p:nvPr>
            <p:ph idx="1" type="body"/>
          </p:nvPr>
        </p:nvSpPr>
        <p:spPr>
          <a:xfrm>
            <a:off x="457200" y="4118372"/>
            <a:ext cx="4038600" cy="4032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20"/>
              </a:spcBef>
              <a:spcAft>
                <a:spcPts val="0"/>
              </a:spcAft>
              <a:buClr>
                <a:schemeClr val="dk1"/>
              </a:buClr>
              <a:buSzPts val="1100"/>
              <a:buFont typeface="Merriweather Sans"/>
              <a:buNone/>
              <a:defRPr b="0" i="0" sz="1100" u="none" cap="none" strike="noStrike">
                <a:solidFill>
                  <a:schemeClr val="dk1"/>
                </a:solidFill>
                <a:latin typeface="Questrial"/>
                <a:ea typeface="Questrial"/>
                <a:cs typeface="Questrial"/>
                <a:sym typeface="Questrial"/>
              </a:defRPr>
            </a:lvl1pPr>
            <a:lvl2pPr indent="-298450" lvl="1" marL="9144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2pPr>
            <a:lvl3pPr indent="-298450" lvl="2" marL="13716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82" name="Shape 82"/>
          <p:cNvSpPr/>
          <p:nvPr>
            <p:ph idx="2" type="pic"/>
          </p:nvPr>
        </p:nvSpPr>
        <p:spPr>
          <a:xfrm>
            <a:off x="457200" y="1020366"/>
            <a:ext cx="4038600" cy="3097800"/>
          </a:xfrm>
          <a:prstGeom prst="rect">
            <a:avLst/>
          </a:prstGeom>
          <a:noFill/>
          <a:ln>
            <a:noFill/>
          </a:ln>
        </p:spPr>
        <p:txBody>
          <a:bodyPr anchorCtr="0" anchor="t" bIns="91425" lIns="91425" spcFirstLastPara="1" rIns="91425" wrap="square" tIns="91425"/>
          <a:lstStyle>
            <a:lvl1pPr lvl="0" marR="0" rtl="0" algn="l">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83" name="Shape 83"/>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84" name="Shape 84"/>
          <p:cNvSpPr txBox="1"/>
          <p:nvPr>
            <p:ph idx="3" type="body"/>
          </p:nvPr>
        </p:nvSpPr>
        <p:spPr>
          <a:xfrm>
            <a:off x="4648200" y="1019944"/>
            <a:ext cx="4038600" cy="33945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Merriweather Sans"/>
              <a:buChar char="–"/>
              <a:defRPr b="0" i="0" sz="2400" u="none" cap="none" strike="noStrike">
                <a:solidFill>
                  <a:schemeClr val="dk1"/>
                </a:solidFill>
                <a:latin typeface="Questrial"/>
                <a:ea typeface="Questrial"/>
                <a:cs typeface="Questrial"/>
                <a:sym typeface="Quest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Chart">
  <p:cSld name="Title, Content and Chart">
    <p:spTree>
      <p:nvGrpSpPr>
        <p:cNvPr id="85" name="Shape 85"/>
        <p:cNvGrpSpPr/>
        <p:nvPr/>
      </p:nvGrpSpPr>
      <p:grpSpPr>
        <a:xfrm>
          <a:off x="0" y="0"/>
          <a:ext cx="0" cy="0"/>
          <a:chOff x="0" y="0"/>
          <a:chExt cx="0" cy="0"/>
        </a:xfrm>
      </p:grpSpPr>
      <p:sp>
        <p:nvSpPr>
          <p:cNvPr id="86" name="Shape 86"/>
          <p:cNvSpPr/>
          <p:nvPr>
            <p:ph idx="2" type="chart"/>
          </p:nvPr>
        </p:nvSpPr>
        <p:spPr>
          <a:xfrm>
            <a:off x="457200" y="1020366"/>
            <a:ext cx="4038600" cy="3098100"/>
          </a:xfrm>
          <a:prstGeom prst="rect">
            <a:avLst/>
          </a:prstGeom>
          <a:noFill/>
          <a:ln>
            <a:noFill/>
          </a:ln>
        </p:spPr>
        <p:txBody>
          <a:bodyPr anchorCtr="0" anchor="t" bIns="91425" lIns="91425" spcFirstLastPara="1" rIns="91425" wrap="square" tIns="91425"/>
          <a:lstStyle>
            <a:lvl1pPr lvl="0" marR="0" rtl="0" algn="l">
              <a:lnSpc>
                <a:spcPct val="100000"/>
              </a:lnSpc>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87" name="Shape 87"/>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88" name="Shape 88"/>
          <p:cNvSpPr txBox="1"/>
          <p:nvPr>
            <p:ph idx="1" type="body"/>
          </p:nvPr>
        </p:nvSpPr>
        <p:spPr>
          <a:xfrm>
            <a:off x="4648200" y="1019944"/>
            <a:ext cx="4038600" cy="339450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Merriweather Sans"/>
              <a:buChar char="–"/>
              <a:defRPr b="0" i="0" sz="2000" u="none" cap="none" strike="noStrike">
                <a:solidFill>
                  <a:schemeClr val="dk1"/>
                </a:solidFill>
                <a:latin typeface="Questrial"/>
                <a:ea typeface="Questrial"/>
                <a:cs typeface="Questrial"/>
                <a:sym typeface="Quest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89" name="Shape 89"/>
          <p:cNvSpPr txBox="1"/>
          <p:nvPr>
            <p:ph idx="3" type="body"/>
          </p:nvPr>
        </p:nvSpPr>
        <p:spPr>
          <a:xfrm>
            <a:off x="457200" y="4118372"/>
            <a:ext cx="4038600" cy="4032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20"/>
              </a:spcBef>
              <a:spcAft>
                <a:spcPts val="0"/>
              </a:spcAft>
              <a:buClr>
                <a:schemeClr val="dk1"/>
              </a:buClr>
              <a:buSzPts val="1100"/>
              <a:buFont typeface="Merriweather Sans"/>
              <a:buNone/>
              <a:defRPr b="0" i="0" sz="1100" u="none" cap="none" strike="noStrike">
                <a:solidFill>
                  <a:schemeClr val="dk1"/>
                </a:solidFill>
                <a:latin typeface="Questrial"/>
                <a:ea typeface="Questrial"/>
                <a:cs typeface="Questrial"/>
                <a:sym typeface="Questrial"/>
              </a:defRPr>
            </a:lvl1pPr>
            <a:lvl2pPr indent="-298450" lvl="1" marL="9144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2pPr>
            <a:lvl3pPr indent="-298450" lvl="2" marL="13716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Image">
  <p:cSld name="Title and Image">
    <p:spTree>
      <p:nvGrpSpPr>
        <p:cNvPr id="90" name="Shape 90"/>
        <p:cNvGrpSpPr/>
        <p:nvPr/>
      </p:nvGrpSpPr>
      <p:grpSpPr>
        <a:xfrm>
          <a:off x="0" y="0"/>
          <a:ext cx="0" cy="0"/>
          <a:chOff x="0" y="0"/>
          <a:chExt cx="0" cy="0"/>
        </a:xfrm>
      </p:grpSpPr>
      <p:sp>
        <p:nvSpPr>
          <p:cNvPr id="91" name="Shape 91"/>
          <p:cNvSpPr/>
          <p:nvPr>
            <p:ph idx="2" type="pic"/>
          </p:nvPr>
        </p:nvSpPr>
        <p:spPr>
          <a:xfrm>
            <a:off x="457200" y="1019175"/>
            <a:ext cx="8229600" cy="3575400"/>
          </a:xfrm>
          <a:prstGeom prst="rect">
            <a:avLst/>
          </a:prstGeom>
          <a:noFill/>
          <a:ln>
            <a:noFill/>
          </a:ln>
        </p:spPr>
        <p:txBody>
          <a:bodyPr anchorCtr="1" anchor="ctr" bIns="91425" lIns="91425" spcFirstLastPara="1" rIns="91425" wrap="square" tIns="91425"/>
          <a:lstStyle>
            <a:lvl1pPr lvl="0" marR="0" rtl="0" algn="ctr">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92" name="Shape 92"/>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3" name="Shape 93"/>
        <p:cNvGrpSpPr/>
        <p:nvPr/>
      </p:nvGrpSpPr>
      <p:grpSpPr>
        <a:xfrm>
          <a:off x="0" y="0"/>
          <a:ext cx="0" cy="0"/>
          <a:chOff x="0" y="0"/>
          <a:chExt cx="0" cy="0"/>
        </a:xfrm>
      </p:grpSpPr>
      <p:sp>
        <p:nvSpPr>
          <p:cNvPr id="94" name="Shape 94"/>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Shape 17"/>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18" name="Shape 18"/>
          <p:cNvSpPr txBox="1"/>
          <p:nvPr>
            <p:ph idx="1" type="body"/>
          </p:nvPr>
        </p:nvSpPr>
        <p:spPr>
          <a:xfrm>
            <a:off x="457200" y="1019175"/>
            <a:ext cx="8229600" cy="3575400"/>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480"/>
              </a:spcBef>
              <a:spcAft>
                <a:spcPts val="0"/>
              </a:spcAft>
              <a:buClr>
                <a:schemeClr val="dk1"/>
              </a:buClr>
              <a:buSzPts val="2400"/>
              <a:buFont typeface="Merriweather Sans"/>
              <a:buChar char="–"/>
              <a:defRPr b="0" i="0" sz="2400" u="none" cap="none" strike="noStrike">
                <a:solidFill>
                  <a:schemeClr val="dk1"/>
                </a:solidFill>
                <a:latin typeface="Questrial"/>
                <a:ea typeface="Questrial"/>
                <a:cs typeface="Questrial"/>
                <a:sym typeface="Questrial"/>
              </a:defRPr>
            </a:lvl1pPr>
            <a:lvl2pPr indent="-355600" lvl="1" marL="914400" marR="0" rtl="0" algn="l">
              <a:lnSpc>
                <a:spcPct val="90000"/>
              </a:lnSpc>
              <a:spcBef>
                <a:spcPts val="400"/>
              </a:spcBef>
              <a:spcAft>
                <a:spcPts val="0"/>
              </a:spcAft>
              <a:buClr>
                <a:schemeClr val="dk1"/>
              </a:buClr>
              <a:buSzPts val="2000"/>
              <a:buFont typeface="Merriweather Sans"/>
              <a:buChar char="–"/>
              <a:defRPr b="0" i="0" sz="2000" u="none" cap="none" strike="noStrike">
                <a:solidFill>
                  <a:schemeClr val="dk1"/>
                </a:solidFill>
                <a:latin typeface="Questrial"/>
                <a:ea typeface="Questrial"/>
                <a:cs typeface="Questrial"/>
                <a:sym typeface="Questrial"/>
              </a:defRPr>
            </a:lvl2pPr>
            <a:lvl3pPr indent="-355600" lvl="2" marL="1371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Option 1">
  <p:cSld name="Section Divider - Option 1">
    <p:spTree>
      <p:nvGrpSpPr>
        <p:cNvPr id="96" name="Shape 96"/>
        <p:cNvGrpSpPr/>
        <p:nvPr/>
      </p:nvGrpSpPr>
      <p:grpSpPr>
        <a:xfrm>
          <a:off x="0" y="0"/>
          <a:ext cx="0" cy="0"/>
          <a:chOff x="0" y="0"/>
          <a:chExt cx="0" cy="0"/>
        </a:xfrm>
      </p:grpSpPr>
      <p:sp>
        <p:nvSpPr>
          <p:cNvPr id="97" name="Shape 9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USY_MB1_PMS_1_Colour_Reversed_Logo.png" id="98" name="Shape 98"/>
          <p:cNvPicPr preferRelativeResize="0"/>
          <p:nvPr/>
        </p:nvPicPr>
        <p:blipFill rotWithShape="1">
          <a:blip r:embed="rId2">
            <a:alphaModFix/>
          </a:blip>
          <a:srcRect b="0" l="0" r="0" t="0"/>
          <a:stretch/>
        </p:blipFill>
        <p:spPr>
          <a:xfrm>
            <a:off x="454025" y="4429125"/>
            <a:ext cx="1152525" cy="397669"/>
          </a:xfrm>
          <a:prstGeom prst="rect">
            <a:avLst/>
          </a:prstGeom>
          <a:noFill/>
          <a:ln>
            <a:noFill/>
          </a:ln>
        </p:spPr>
      </p:pic>
      <p:sp>
        <p:nvSpPr>
          <p:cNvPr id="99" name="Shape 99"/>
          <p:cNvSpPr txBox="1"/>
          <p:nvPr>
            <p:ph type="title"/>
          </p:nvPr>
        </p:nvSpPr>
        <p:spPr>
          <a:xfrm>
            <a:off x="381884" y="261227"/>
            <a:ext cx="8388600" cy="3327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100" name="Shape 100"/>
          <p:cNvSpPr txBox="1"/>
          <p:nvPr>
            <p:ph idx="1" type="body"/>
          </p:nvPr>
        </p:nvSpPr>
        <p:spPr>
          <a:xfrm>
            <a:off x="382765" y="599515"/>
            <a:ext cx="83877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indent="-228600" lvl="1" marL="9144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101" name="Shape 101"/>
          <p:cNvSpPr/>
          <p:nvPr>
            <p:ph idx="2" type="pic"/>
          </p:nvPr>
        </p:nvSpPr>
        <p:spPr>
          <a:xfrm>
            <a:off x="454455" y="1350309"/>
            <a:ext cx="8226600" cy="3476700"/>
          </a:xfrm>
          <a:prstGeom prst="rect">
            <a:avLst/>
          </a:prstGeom>
          <a:solidFill>
            <a:srgbClr val="D9D9D9"/>
          </a:solidFill>
          <a:ln>
            <a:noFill/>
          </a:ln>
        </p:spPr>
        <p:txBody>
          <a:bodyPr anchorCtr="0" anchor="ctr" bIns="91425" lIns="91425" spcFirstLastPara="1" rIns="91425" wrap="square" tIns="91425"/>
          <a:lstStyle>
            <a:lvl1pPr lvl="0" marR="0" rtl="0" algn="ctr">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Divider - Option 2">
  <p:cSld name="1_Section Divider - Option 2">
    <p:spTree>
      <p:nvGrpSpPr>
        <p:cNvPr id="102" name="Shape 102"/>
        <p:cNvGrpSpPr/>
        <p:nvPr/>
      </p:nvGrpSpPr>
      <p:grpSpPr>
        <a:xfrm>
          <a:off x="0" y="0"/>
          <a:ext cx="0" cy="0"/>
          <a:chOff x="0" y="0"/>
          <a:chExt cx="0" cy="0"/>
        </a:xfrm>
      </p:grpSpPr>
      <p:pic>
        <p:nvPicPr>
          <p:cNvPr descr="PPT Template background file_Blue.jpg" id="103" name="Shape 10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04" name="Shape 104"/>
          <p:cNvSpPr txBox="1"/>
          <p:nvPr>
            <p:ph type="title"/>
          </p:nvPr>
        </p:nvSpPr>
        <p:spPr>
          <a:xfrm>
            <a:off x="381884" y="1348199"/>
            <a:ext cx="3948900" cy="3327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105" name="Shape 105"/>
          <p:cNvSpPr txBox="1"/>
          <p:nvPr>
            <p:ph idx="1" type="body"/>
          </p:nvPr>
        </p:nvSpPr>
        <p:spPr>
          <a:xfrm>
            <a:off x="382766" y="1686488"/>
            <a:ext cx="39480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480"/>
              </a:spcBef>
              <a:spcAft>
                <a:spcPts val="0"/>
              </a:spcAft>
              <a:buClr>
                <a:schemeClr val="lt1"/>
              </a:buClr>
              <a:buSzPts val="2400"/>
              <a:buFont typeface="Merriweather Sans"/>
              <a:buNone/>
              <a:defRPr b="0" i="0" sz="2400" u="none" cap="none" strike="noStrike">
                <a:solidFill>
                  <a:schemeClr val="lt1"/>
                </a:solidFill>
                <a:latin typeface="Questrial"/>
                <a:ea typeface="Questrial"/>
                <a:cs typeface="Questrial"/>
                <a:sym typeface="Questrial"/>
              </a:defRPr>
            </a:lvl1pPr>
            <a:lvl2pPr indent="-228600" lvl="1" marL="9144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Option 3">
  <p:cSld name="Section Divider - Option 3">
    <p:spTree>
      <p:nvGrpSpPr>
        <p:cNvPr id="106" name="Shape 106"/>
        <p:cNvGrpSpPr/>
        <p:nvPr/>
      </p:nvGrpSpPr>
      <p:grpSpPr>
        <a:xfrm>
          <a:off x="0" y="0"/>
          <a:ext cx="0" cy="0"/>
          <a:chOff x="0" y="0"/>
          <a:chExt cx="0" cy="0"/>
        </a:xfrm>
      </p:grpSpPr>
      <p:pic>
        <p:nvPicPr>
          <p:cNvPr descr="PPT Template background file_Yellow.jpg" id="107" name="Shape 107"/>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08" name="Shape 108"/>
          <p:cNvSpPr txBox="1"/>
          <p:nvPr>
            <p:ph type="title"/>
          </p:nvPr>
        </p:nvSpPr>
        <p:spPr>
          <a:xfrm>
            <a:off x="381884" y="1348199"/>
            <a:ext cx="3948900" cy="3327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dk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109" name="Shape 109"/>
          <p:cNvSpPr txBox="1"/>
          <p:nvPr>
            <p:ph idx="1" type="body"/>
          </p:nvPr>
        </p:nvSpPr>
        <p:spPr>
          <a:xfrm>
            <a:off x="382766" y="1686488"/>
            <a:ext cx="39480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indent="-228600" lvl="1" marL="9144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Option 4">
  <p:cSld name="Section Divider - Option 4">
    <p:spTree>
      <p:nvGrpSpPr>
        <p:cNvPr id="110" name="Shape 110"/>
        <p:cNvGrpSpPr/>
        <p:nvPr/>
      </p:nvGrpSpPr>
      <p:grpSpPr>
        <a:xfrm>
          <a:off x="0" y="0"/>
          <a:ext cx="0" cy="0"/>
          <a:chOff x="0" y="0"/>
          <a:chExt cx="0" cy="0"/>
        </a:xfrm>
      </p:grpSpPr>
      <p:pic>
        <p:nvPicPr>
          <p:cNvPr descr="PPT Template background file_Charcoal.jpg" id="111" name="Shape 111"/>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12" name="Shape 112"/>
          <p:cNvSpPr txBox="1"/>
          <p:nvPr>
            <p:ph type="title"/>
          </p:nvPr>
        </p:nvSpPr>
        <p:spPr>
          <a:xfrm>
            <a:off x="381884" y="1348199"/>
            <a:ext cx="3948900" cy="3327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113" name="Shape 113"/>
          <p:cNvSpPr txBox="1"/>
          <p:nvPr>
            <p:ph idx="1" type="body"/>
          </p:nvPr>
        </p:nvSpPr>
        <p:spPr>
          <a:xfrm>
            <a:off x="382766" y="1686488"/>
            <a:ext cx="39480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480"/>
              </a:spcBef>
              <a:spcAft>
                <a:spcPts val="0"/>
              </a:spcAft>
              <a:buClr>
                <a:schemeClr val="lt1"/>
              </a:buClr>
              <a:buSzPts val="2400"/>
              <a:buFont typeface="Merriweather Sans"/>
              <a:buNone/>
              <a:defRPr b="0" i="0" sz="2400" u="none" cap="none" strike="noStrike">
                <a:solidFill>
                  <a:schemeClr val="lt1"/>
                </a:solidFill>
                <a:latin typeface="Questrial"/>
                <a:ea typeface="Questrial"/>
                <a:cs typeface="Questrial"/>
                <a:sym typeface="Questrial"/>
              </a:defRPr>
            </a:lvl1pPr>
            <a:lvl2pPr indent="-228600" lvl="1" marL="9144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4" name="Shape 114"/>
        <p:cNvGrpSpPr/>
        <p:nvPr/>
      </p:nvGrpSpPr>
      <p:grpSpPr>
        <a:xfrm>
          <a:off x="0" y="0"/>
          <a:ext cx="0" cy="0"/>
          <a:chOff x="0" y="0"/>
          <a:chExt cx="0" cy="0"/>
        </a:xfrm>
      </p:grpSpPr>
      <p:sp>
        <p:nvSpPr>
          <p:cNvPr id="115" name="Shape 115"/>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6" name="Shape 116"/>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48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7" name="Shape 1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able">
  <p:cSld name="Title, Content and Table">
    <p:spTree>
      <p:nvGrpSpPr>
        <p:cNvPr id="19" name="Shape 19"/>
        <p:cNvGrpSpPr/>
        <p:nvPr/>
      </p:nvGrpSpPr>
      <p:grpSpPr>
        <a:xfrm>
          <a:off x="0" y="0"/>
          <a:ext cx="0" cy="0"/>
          <a:chOff x="0" y="0"/>
          <a:chExt cx="0" cy="0"/>
        </a:xfrm>
      </p:grpSpPr>
      <p:sp>
        <p:nvSpPr>
          <p:cNvPr id="20" name="Shape 20"/>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21" name="Shape 21"/>
          <p:cNvSpPr txBox="1"/>
          <p:nvPr>
            <p:ph idx="1" type="body"/>
          </p:nvPr>
        </p:nvSpPr>
        <p:spPr>
          <a:xfrm>
            <a:off x="4648200" y="1019944"/>
            <a:ext cx="4038600" cy="33945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Merriweather Sans"/>
              <a:buChar char="–"/>
              <a:defRPr b="0" i="0" sz="2400" u="none" cap="none" strike="noStrike">
                <a:solidFill>
                  <a:schemeClr val="dk1"/>
                </a:solidFill>
                <a:latin typeface="Questrial"/>
                <a:ea typeface="Questrial"/>
                <a:cs typeface="Questrial"/>
                <a:sym typeface="Quest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9pPr>
          </a:lstStyle>
          <a:p/>
        </p:txBody>
      </p:sp>
      <p:sp>
        <p:nvSpPr>
          <p:cNvPr id="22" name="Shape 22"/>
          <p:cNvSpPr txBox="1"/>
          <p:nvPr>
            <p:ph idx="2" type="body"/>
          </p:nvPr>
        </p:nvSpPr>
        <p:spPr>
          <a:xfrm>
            <a:off x="457200" y="4118372"/>
            <a:ext cx="4038600" cy="4032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20"/>
              </a:spcBef>
              <a:spcAft>
                <a:spcPts val="0"/>
              </a:spcAft>
              <a:buClr>
                <a:schemeClr val="dk1"/>
              </a:buClr>
              <a:buSzPts val="1100"/>
              <a:buFont typeface="Merriweather Sans"/>
              <a:buNone/>
              <a:defRPr b="0" i="0" sz="1100" u="none" cap="none" strike="noStrike">
                <a:solidFill>
                  <a:schemeClr val="dk1"/>
                </a:solidFill>
                <a:latin typeface="Questrial"/>
                <a:ea typeface="Questrial"/>
                <a:cs typeface="Questrial"/>
                <a:sym typeface="Questrial"/>
              </a:defRPr>
            </a:lvl1pPr>
            <a:lvl2pPr indent="-298450" lvl="1" marL="9144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2pPr>
            <a:lvl3pPr indent="-298450" lvl="2" marL="13716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Red option 1 (add own image)">
  <p:cSld name="Title slide – Red option 1 (add own image)">
    <p:spTree>
      <p:nvGrpSpPr>
        <p:cNvPr id="23" name="Shape 23"/>
        <p:cNvGrpSpPr/>
        <p:nvPr/>
      </p:nvGrpSpPr>
      <p:grpSpPr>
        <a:xfrm>
          <a:off x="0" y="0"/>
          <a:ext cx="0" cy="0"/>
          <a:chOff x="0" y="0"/>
          <a:chExt cx="0" cy="0"/>
        </a:xfrm>
      </p:grpSpPr>
      <p:pic>
        <p:nvPicPr>
          <p:cNvPr descr="PPT Template background file_Red.jpg" id="24" name="Shape 2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5" name="Shape 25"/>
          <p:cNvSpPr/>
          <p:nvPr>
            <p:ph idx="2" type="pic"/>
          </p:nvPr>
        </p:nvSpPr>
        <p:spPr>
          <a:xfrm>
            <a:off x="4587875" y="0"/>
            <a:ext cx="4556100" cy="5143500"/>
          </a:xfrm>
          <a:prstGeom prst="rect">
            <a:avLst/>
          </a:prstGeom>
          <a:solidFill>
            <a:srgbClr val="D8D8D8"/>
          </a:solidFill>
          <a:ln>
            <a:noFill/>
          </a:ln>
        </p:spPr>
        <p:txBody>
          <a:bodyPr anchorCtr="0" anchor="ctr" bIns="91425" lIns="91425" spcFirstLastPara="1" rIns="91425" wrap="square" tIns="91425"/>
          <a:lstStyle>
            <a:lvl1pPr lvl="0" marR="0" rtl="0" algn="ctr">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26" name="Shape 26"/>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27" name="Shape 27"/>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Red option 4">
  <p:cSld name="Title slide – Red option 4">
    <p:spTree>
      <p:nvGrpSpPr>
        <p:cNvPr id="28" name="Shape 28"/>
        <p:cNvGrpSpPr/>
        <p:nvPr/>
      </p:nvGrpSpPr>
      <p:grpSpPr>
        <a:xfrm>
          <a:off x="0" y="0"/>
          <a:ext cx="0" cy="0"/>
          <a:chOff x="0" y="0"/>
          <a:chExt cx="0" cy="0"/>
        </a:xfrm>
      </p:grpSpPr>
      <p:pic>
        <p:nvPicPr>
          <p:cNvPr descr="PPT Template background file_Red.jpg" id="29" name="Shape 29"/>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30" name="Shape 30"/>
          <p:cNvPicPr preferRelativeResize="0"/>
          <p:nvPr/>
        </p:nvPicPr>
        <p:blipFill rotWithShape="1">
          <a:blip r:embed="rId3">
            <a:alphaModFix/>
          </a:blip>
          <a:srcRect b="0" l="0" r="0" t="0"/>
          <a:stretch/>
        </p:blipFill>
        <p:spPr>
          <a:xfrm>
            <a:off x="4545013" y="0"/>
            <a:ext cx="3449240" cy="5143500"/>
          </a:xfrm>
          <a:prstGeom prst="rect">
            <a:avLst/>
          </a:prstGeom>
          <a:noFill/>
          <a:ln>
            <a:noFill/>
          </a:ln>
        </p:spPr>
      </p:pic>
      <p:sp>
        <p:nvSpPr>
          <p:cNvPr id="31" name="Shape 31"/>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32" name="Shape 32"/>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 Red option 4">
  <p:cSld name="1_Title slide – Red option 4">
    <p:spTree>
      <p:nvGrpSpPr>
        <p:cNvPr id="33" name="Shape 33"/>
        <p:cNvGrpSpPr/>
        <p:nvPr/>
      </p:nvGrpSpPr>
      <p:grpSpPr>
        <a:xfrm>
          <a:off x="0" y="0"/>
          <a:ext cx="0" cy="0"/>
          <a:chOff x="0" y="0"/>
          <a:chExt cx="0" cy="0"/>
        </a:xfrm>
      </p:grpSpPr>
      <p:pic>
        <p:nvPicPr>
          <p:cNvPr descr="PPT Template background file_Red.jpg" id="34" name="Shape 34"/>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35" name="Shape 35"/>
          <p:cNvPicPr preferRelativeResize="0"/>
          <p:nvPr/>
        </p:nvPicPr>
        <p:blipFill rotWithShape="1">
          <a:blip r:embed="rId3">
            <a:alphaModFix/>
          </a:blip>
          <a:srcRect b="0" l="13060" r="38626" t="0"/>
          <a:stretch/>
        </p:blipFill>
        <p:spPr>
          <a:xfrm>
            <a:off x="4546600" y="-6533"/>
            <a:ext cx="4597400" cy="5156443"/>
          </a:xfrm>
          <a:prstGeom prst="rect">
            <a:avLst/>
          </a:prstGeom>
          <a:noFill/>
          <a:ln>
            <a:noFill/>
          </a:ln>
        </p:spPr>
      </p:pic>
      <p:sp>
        <p:nvSpPr>
          <p:cNvPr id="36" name="Shape 36"/>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37" name="Shape 37"/>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 Red option 4">
  <p:cSld name="2_Title slide – Red option 4">
    <p:spTree>
      <p:nvGrpSpPr>
        <p:cNvPr id="38" name="Shape 38"/>
        <p:cNvGrpSpPr/>
        <p:nvPr/>
      </p:nvGrpSpPr>
      <p:grpSpPr>
        <a:xfrm>
          <a:off x="0" y="0"/>
          <a:ext cx="0" cy="0"/>
          <a:chOff x="0" y="0"/>
          <a:chExt cx="0" cy="0"/>
        </a:xfrm>
      </p:grpSpPr>
      <p:pic>
        <p:nvPicPr>
          <p:cNvPr descr="PPT Template background file_Red.jpg" id="39" name="Shape 39"/>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descr="269F8271-Edit.jpg" id="40" name="Shape 40"/>
          <p:cNvPicPr preferRelativeResize="0"/>
          <p:nvPr/>
        </p:nvPicPr>
        <p:blipFill rotWithShape="1">
          <a:blip r:embed="rId3">
            <a:alphaModFix/>
          </a:blip>
          <a:srcRect b="0" l="27099" r="28482" t="0"/>
          <a:stretch/>
        </p:blipFill>
        <p:spPr>
          <a:xfrm>
            <a:off x="4546600" y="0"/>
            <a:ext cx="4597400" cy="5173956"/>
          </a:xfrm>
          <a:prstGeom prst="rect">
            <a:avLst/>
          </a:prstGeom>
          <a:noFill/>
          <a:ln>
            <a:noFill/>
          </a:ln>
        </p:spPr>
      </p:pic>
      <p:sp>
        <p:nvSpPr>
          <p:cNvPr id="41" name="Shape 41"/>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42" name="Shape 42"/>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Red option 5 (no image)">
  <p:cSld name="Title slide – Red option 5 (no image)">
    <p:spTree>
      <p:nvGrpSpPr>
        <p:cNvPr id="43" name="Shape 43"/>
        <p:cNvGrpSpPr/>
        <p:nvPr/>
      </p:nvGrpSpPr>
      <p:grpSpPr>
        <a:xfrm>
          <a:off x="0" y="0"/>
          <a:ext cx="0" cy="0"/>
          <a:chOff x="0" y="0"/>
          <a:chExt cx="0" cy="0"/>
        </a:xfrm>
      </p:grpSpPr>
      <p:pic>
        <p:nvPicPr>
          <p:cNvPr descr="PPT Template background file_Red.jpg" id="44" name="Shape 4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45" name="Shape 45"/>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46" name="Shape 46"/>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White option 1 (add own image)">
  <p:cSld name="Title slide – White option 1 (add own image)">
    <p:spTree>
      <p:nvGrpSpPr>
        <p:cNvPr id="47" name="Shape 47"/>
        <p:cNvGrpSpPr/>
        <p:nvPr/>
      </p:nvGrpSpPr>
      <p:grpSpPr>
        <a:xfrm>
          <a:off x="0" y="0"/>
          <a:ext cx="0" cy="0"/>
          <a:chOff x="0" y="0"/>
          <a:chExt cx="0" cy="0"/>
        </a:xfrm>
      </p:grpSpPr>
      <p:sp>
        <p:nvSpPr>
          <p:cNvPr id="48" name="Shape 48"/>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USY_MB1_PMS_1_Colour_Standard_Logo.png" id="49" name="Shape 49"/>
          <p:cNvPicPr preferRelativeResize="0"/>
          <p:nvPr/>
        </p:nvPicPr>
        <p:blipFill rotWithShape="1">
          <a:blip r:embed="rId2">
            <a:alphaModFix/>
          </a:blip>
          <a:srcRect b="0" l="0" r="0" t="0"/>
          <a:stretch/>
        </p:blipFill>
        <p:spPr>
          <a:xfrm>
            <a:off x="454025" y="4429125"/>
            <a:ext cx="1152525" cy="397669"/>
          </a:xfrm>
          <a:prstGeom prst="rect">
            <a:avLst/>
          </a:prstGeom>
          <a:noFill/>
          <a:ln>
            <a:noFill/>
          </a:ln>
        </p:spPr>
      </p:pic>
      <p:sp>
        <p:nvSpPr>
          <p:cNvPr id="50" name="Shape 50"/>
          <p:cNvSpPr/>
          <p:nvPr>
            <p:ph idx="2" type="pic"/>
          </p:nvPr>
        </p:nvSpPr>
        <p:spPr>
          <a:xfrm>
            <a:off x="4587876" y="313766"/>
            <a:ext cx="4150500" cy="4513200"/>
          </a:xfrm>
          <a:prstGeom prst="rect">
            <a:avLst/>
          </a:prstGeom>
          <a:solidFill>
            <a:srgbClr val="D8D8D8"/>
          </a:solidFill>
          <a:ln>
            <a:noFill/>
          </a:ln>
        </p:spPr>
        <p:txBody>
          <a:bodyPr anchorCtr="0" anchor="ctr" bIns="91425" lIns="91425" spcFirstLastPara="1" rIns="91425" wrap="square" tIns="91425"/>
          <a:lstStyle>
            <a:lvl1pPr lvl="0" marR="0" rtl="0" algn="ctr">
              <a:spcBef>
                <a:spcPts val="480"/>
              </a:spcBef>
              <a:spcAft>
                <a:spcPts val="0"/>
              </a:spcAft>
              <a:buClr>
                <a:schemeClr val="dk1"/>
              </a:buClr>
              <a:buSzPts val="2400"/>
              <a:buFont typeface="Merriweather Sans"/>
              <a:buNone/>
              <a:defRPr b="0" i="0" sz="2400" u="none" cap="none" strike="noStrike">
                <a:solidFill>
                  <a:schemeClr val="dk1"/>
                </a:solidFill>
                <a:latin typeface="Questrial"/>
                <a:ea typeface="Questrial"/>
                <a:cs typeface="Questrial"/>
                <a:sym typeface="Questrial"/>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51" name="Shape 51"/>
          <p:cNvSpPr txBox="1"/>
          <p:nvPr>
            <p:ph type="title"/>
          </p:nvPr>
        </p:nvSpPr>
        <p:spPr>
          <a:xfrm>
            <a:off x="381884" y="1348199"/>
            <a:ext cx="3948900" cy="9921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52" name="Shape 52"/>
          <p:cNvSpPr txBox="1"/>
          <p:nvPr>
            <p:ph idx="1" type="body"/>
          </p:nvPr>
        </p:nvSpPr>
        <p:spPr>
          <a:xfrm>
            <a:off x="366941" y="2520726"/>
            <a:ext cx="3963900" cy="639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320"/>
              </a:spcBef>
              <a:spcAft>
                <a:spcPts val="0"/>
              </a:spcAft>
              <a:buClr>
                <a:schemeClr val="dk1"/>
              </a:buClr>
              <a:buSzPts val="1600"/>
              <a:buFont typeface="Merriweather Sans"/>
              <a:buNone/>
              <a:defRPr b="0" i="0" sz="1600" u="none" cap="none" strike="noStrike">
                <a:solidFill>
                  <a:schemeClr val="dk1"/>
                </a:solidFill>
                <a:latin typeface="Questrial"/>
                <a:ea typeface="Questrial"/>
                <a:cs typeface="Questrial"/>
                <a:sym typeface="Questrial"/>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88106"/>
            <a:ext cx="8229600" cy="85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800" u="none" cap="none" strike="noStrike">
                <a:solidFill>
                  <a:schemeClr val="accent1"/>
                </a:solidFill>
                <a:latin typeface="Questrial"/>
                <a:ea typeface="Questrial"/>
                <a:cs typeface="Questrial"/>
                <a:sym typeface="Questrial"/>
              </a:defRPr>
            </a:lvl1pPr>
            <a:lvl2pPr lvl="1"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2pPr>
            <a:lvl3pPr lvl="2"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3pPr>
            <a:lvl4pPr lvl="3"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4pPr>
            <a:lvl5pPr lvl="4"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5pPr>
            <a:lvl6pPr lvl="5"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6pPr>
            <a:lvl7pPr lvl="6"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7pPr>
            <a:lvl8pPr lvl="7"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8pPr>
            <a:lvl9pPr lvl="8" marR="0" rtl="0" algn="l">
              <a:spcBef>
                <a:spcPts val="0"/>
              </a:spcBef>
              <a:spcAft>
                <a:spcPts val="0"/>
              </a:spcAft>
              <a:buSzPts val="1400"/>
              <a:buNone/>
              <a:defRPr b="1" i="0" sz="2400" u="none" cap="none" strike="noStrike">
                <a:solidFill>
                  <a:schemeClr val="accent1"/>
                </a:solidFill>
                <a:latin typeface="Questrial"/>
                <a:ea typeface="Questrial"/>
                <a:cs typeface="Questrial"/>
                <a:sym typeface="Questrial"/>
              </a:defRPr>
            </a:lvl9pPr>
          </a:lstStyle>
          <a:p/>
        </p:txBody>
      </p:sp>
      <p:sp>
        <p:nvSpPr>
          <p:cNvPr id="7" name="Shape 7"/>
          <p:cNvSpPr txBox="1"/>
          <p:nvPr>
            <p:ph idx="1" type="body"/>
          </p:nvPr>
        </p:nvSpPr>
        <p:spPr>
          <a:xfrm>
            <a:off x="457200" y="1019175"/>
            <a:ext cx="8229600" cy="3575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Merriweather Sans"/>
              <a:buChar char="–"/>
              <a:defRPr b="0" i="0" sz="2400" u="none" cap="none" strike="noStrike">
                <a:solidFill>
                  <a:schemeClr val="dk1"/>
                </a:solidFill>
                <a:latin typeface="Questrial"/>
                <a:ea typeface="Questrial"/>
                <a:cs typeface="Questrial"/>
                <a:sym typeface="Quest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8" name="Shape 8"/>
          <p:cNvSpPr txBox="1"/>
          <p:nvPr/>
        </p:nvSpPr>
        <p:spPr>
          <a:xfrm>
            <a:off x="3810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900" u="none" cap="none" strike="noStrike">
                <a:solidFill>
                  <a:schemeClr val="dk1"/>
                </a:solidFill>
                <a:latin typeface="Questrial"/>
                <a:ea typeface="Questrial"/>
                <a:cs typeface="Questrial"/>
                <a:sym typeface="Questrial"/>
              </a:rPr>
              <a:t>The University of Sydney</a:t>
            </a:r>
            <a:endParaRPr/>
          </a:p>
        </p:txBody>
      </p:sp>
      <p:sp>
        <p:nvSpPr>
          <p:cNvPr id="9" name="Shape 9"/>
          <p:cNvSpPr txBox="1"/>
          <p:nvPr/>
        </p:nvSpPr>
        <p:spPr>
          <a:xfrm>
            <a:off x="66294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900" u="none" cap="none" strike="noStrike">
                <a:solidFill>
                  <a:schemeClr val="dk1"/>
                </a:solidFill>
                <a:latin typeface="Questrial"/>
                <a:ea typeface="Questrial"/>
                <a:cs typeface="Questrial"/>
                <a:sym typeface="Questrial"/>
              </a:rPr>
              <a:t>Page </a:t>
            </a:r>
            <a:fld id="{00000000-1234-1234-1234-123412341234}" type="slidenum">
              <a:rPr b="0" i="0" lang="en" sz="900" u="none" cap="none" strike="noStrike">
                <a:solidFill>
                  <a:schemeClr val="dk1"/>
                </a:solidFill>
                <a:latin typeface="Questrial"/>
                <a:ea typeface="Questrial"/>
                <a:cs typeface="Questrial"/>
                <a:sym typeface="Questrial"/>
              </a:rPr>
              <a:t>‹#›</a:t>
            </a:fld>
            <a:endParaRPr b="0" i="0" sz="900" u="none" cap="none" strike="noStrike">
              <a:solidFill>
                <a:schemeClr val="dk1"/>
              </a:solidFill>
              <a:latin typeface="Questrial"/>
              <a:ea typeface="Questrial"/>
              <a:cs typeface="Questrial"/>
              <a:sym typeface="Quest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1.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8.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4.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3.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5.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8.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1.png"/><Relationship Id="rId4" Type="http://schemas.openxmlformats.org/officeDocument/2006/relationships/image" Target="../media/image53.png"/><Relationship Id="rId5"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51.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0.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5.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259500" y="891000"/>
            <a:ext cx="4071300" cy="992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A Customizable Matrix Multiplication Framework for the Intel HARPv2 Xeon+FPGA Platform - A Deep Learning Case Study</a:t>
            </a:r>
            <a:endParaRPr sz="1800"/>
          </a:p>
        </p:txBody>
      </p:sp>
      <p:sp>
        <p:nvSpPr>
          <p:cNvPr id="123" name="Shape 123"/>
          <p:cNvSpPr txBox="1"/>
          <p:nvPr>
            <p:ph idx="1" type="body"/>
          </p:nvPr>
        </p:nvSpPr>
        <p:spPr>
          <a:xfrm>
            <a:off x="366941" y="2520726"/>
            <a:ext cx="3963900" cy="639300"/>
          </a:xfrm>
          <a:prstGeom prst="rect">
            <a:avLst/>
          </a:prstGeom>
        </p:spPr>
        <p:txBody>
          <a:bodyPr anchorCtr="0" anchor="t" bIns="91425" lIns="91425" spcFirstLastPara="1" rIns="91425" wrap="square" tIns="91425">
            <a:noAutofit/>
          </a:bodyPr>
          <a:lstStyle/>
          <a:p>
            <a:pPr indent="0" lvl="0" marL="0">
              <a:spcBef>
                <a:spcPts val="320"/>
              </a:spcBef>
              <a:spcAft>
                <a:spcPts val="0"/>
              </a:spcAft>
              <a:buNone/>
            </a:pPr>
            <a:r>
              <a:rPr b="1" lang="en" sz="1400"/>
              <a:t>Duncan J.M. Moss</a:t>
            </a:r>
            <a:r>
              <a:rPr lang="en" sz="1400"/>
              <a:t>,  Srivatsan Krishnan, Eriko Nurvitadhi, Piotr Ratuszniak, Chris Johnson, Jaewoong Sim, Asit Mishra, Debbie Marr, Suchit Subhaschandra and Philip H.W. Leong</a:t>
            </a:r>
            <a:endParaRPr sz="1400"/>
          </a:p>
        </p:txBody>
      </p:sp>
      <p:pic>
        <p:nvPicPr>
          <p:cNvPr id="124" name="Shape 124"/>
          <p:cNvPicPr preferRelativeResize="0"/>
          <p:nvPr/>
        </p:nvPicPr>
        <p:blipFill>
          <a:blip r:embed="rId3">
            <a:alphaModFix/>
          </a:blip>
          <a:stretch>
            <a:fillRect/>
          </a:stretch>
        </p:blipFill>
        <p:spPr>
          <a:xfrm>
            <a:off x="1761758" y="4282700"/>
            <a:ext cx="968466" cy="63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Feeder Blocks</a:t>
            </a:r>
            <a:endParaRPr/>
          </a:p>
        </p:txBody>
      </p:sp>
      <p:pic>
        <p:nvPicPr>
          <p:cNvPr id="185" name="Shape 185"/>
          <p:cNvPicPr preferRelativeResize="0"/>
          <p:nvPr/>
        </p:nvPicPr>
        <p:blipFill>
          <a:blip r:embed="rId3">
            <a:alphaModFix/>
          </a:blip>
          <a:stretch>
            <a:fillRect/>
          </a:stretch>
        </p:blipFill>
        <p:spPr>
          <a:xfrm>
            <a:off x="747375" y="1157425"/>
            <a:ext cx="2576626" cy="2628675"/>
          </a:xfrm>
          <a:prstGeom prst="rect">
            <a:avLst/>
          </a:prstGeom>
          <a:noFill/>
          <a:ln>
            <a:noFill/>
          </a:ln>
        </p:spPr>
      </p:pic>
      <p:pic>
        <p:nvPicPr>
          <p:cNvPr id="186" name="Shape 186"/>
          <p:cNvPicPr preferRelativeResize="0"/>
          <p:nvPr/>
        </p:nvPicPr>
        <p:blipFill>
          <a:blip r:embed="rId4">
            <a:alphaModFix/>
          </a:blip>
          <a:stretch>
            <a:fillRect/>
          </a:stretch>
        </p:blipFill>
        <p:spPr>
          <a:xfrm>
            <a:off x="4502663" y="747706"/>
            <a:ext cx="3133725" cy="3190875"/>
          </a:xfrm>
          <a:prstGeom prst="rect">
            <a:avLst/>
          </a:prstGeom>
          <a:noFill/>
          <a:ln>
            <a:noFill/>
          </a:ln>
        </p:spPr>
      </p:pic>
      <p:sp>
        <p:nvSpPr>
          <p:cNvPr id="187" name="Shape 187"/>
          <p:cNvSpPr/>
          <p:nvPr/>
        </p:nvSpPr>
        <p:spPr>
          <a:xfrm>
            <a:off x="5670025" y="932375"/>
            <a:ext cx="1294800" cy="1266600"/>
          </a:xfrm>
          <a:prstGeom prst="rect">
            <a:avLst/>
          </a:prstGeom>
          <a:noFill/>
          <a:ln cap="flat" cmpd="sng" w="38100">
            <a:solidFill>
              <a:srgbClr val="00FF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a:off x="4431650" y="2205950"/>
            <a:ext cx="1294800" cy="17325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1082389" y="1495275"/>
            <a:ext cx="183000" cy="2181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a:off x="1452925" y="1157425"/>
            <a:ext cx="318900" cy="183000"/>
          </a:xfrm>
          <a:prstGeom prst="rect">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91" name="Shape 191"/>
          <p:cNvCxnSpPr/>
          <p:nvPr/>
        </p:nvCxnSpPr>
        <p:spPr>
          <a:xfrm flipH="1" rot="10800000">
            <a:off x="1612375" y="925225"/>
            <a:ext cx="4050600" cy="232200"/>
          </a:xfrm>
          <a:prstGeom prst="straightConnector1">
            <a:avLst/>
          </a:prstGeom>
          <a:noFill/>
          <a:ln cap="flat" cmpd="sng" w="19050">
            <a:solidFill>
              <a:srgbClr val="00FF00"/>
            </a:solidFill>
            <a:prstDash val="dash"/>
            <a:round/>
            <a:headEnd len="med" w="med" type="none"/>
            <a:tailEnd len="med" w="med" type="none"/>
          </a:ln>
        </p:spPr>
      </p:cxnSp>
      <p:cxnSp>
        <p:nvCxnSpPr>
          <p:cNvPr id="192" name="Shape 192"/>
          <p:cNvCxnSpPr/>
          <p:nvPr/>
        </p:nvCxnSpPr>
        <p:spPr>
          <a:xfrm>
            <a:off x="1612375" y="1340425"/>
            <a:ext cx="4050600" cy="823200"/>
          </a:xfrm>
          <a:prstGeom prst="straightConnector1">
            <a:avLst/>
          </a:prstGeom>
          <a:noFill/>
          <a:ln cap="flat" cmpd="sng" w="19050">
            <a:solidFill>
              <a:srgbClr val="00FF00"/>
            </a:solidFill>
            <a:prstDash val="dash"/>
            <a:round/>
            <a:headEnd len="med" w="med" type="none"/>
            <a:tailEnd len="med" w="med" type="none"/>
          </a:ln>
        </p:spPr>
      </p:cxnSp>
      <p:cxnSp>
        <p:nvCxnSpPr>
          <p:cNvPr id="193" name="Shape 193"/>
          <p:cNvCxnSpPr/>
          <p:nvPr/>
        </p:nvCxnSpPr>
        <p:spPr>
          <a:xfrm>
            <a:off x="1173889" y="1495275"/>
            <a:ext cx="3279000" cy="724800"/>
          </a:xfrm>
          <a:prstGeom prst="straightConnector1">
            <a:avLst/>
          </a:prstGeom>
          <a:noFill/>
          <a:ln cap="flat" cmpd="sng" w="19050">
            <a:solidFill>
              <a:srgbClr val="FF0000"/>
            </a:solidFill>
            <a:prstDash val="dash"/>
            <a:round/>
            <a:headEnd len="med" w="med" type="none"/>
            <a:tailEnd len="med" w="med" type="none"/>
          </a:ln>
        </p:spPr>
      </p:cxnSp>
      <p:cxnSp>
        <p:nvCxnSpPr>
          <p:cNvPr id="194" name="Shape 194"/>
          <p:cNvCxnSpPr/>
          <p:nvPr/>
        </p:nvCxnSpPr>
        <p:spPr>
          <a:xfrm>
            <a:off x="1173889" y="1713375"/>
            <a:ext cx="3264900" cy="22236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Evaluation of Initial </a:t>
            </a:r>
            <a:r>
              <a:rPr lang="en"/>
              <a:t>Implementation</a:t>
            </a:r>
            <a:endParaRPr/>
          </a:p>
        </p:txBody>
      </p:sp>
      <p:pic>
        <p:nvPicPr>
          <p:cNvPr id="200" name="Shape 200"/>
          <p:cNvPicPr preferRelativeResize="0"/>
          <p:nvPr/>
        </p:nvPicPr>
        <p:blipFill>
          <a:blip r:embed="rId3">
            <a:alphaModFix/>
          </a:blip>
          <a:stretch>
            <a:fillRect/>
          </a:stretch>
        </p:blipFill>
        <p:spPr>
          <a:xfrm>
            <a:off x="2446138" y="1470013"/>
            <a:ext cx="4251728" cy="3051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Evaluation of Initial Implementation</a:t>
            </a:r>
            <a:endParaRPr/>
          </a:p>
        </p:txBody>
      </p:sp>
      <p:pic>
        <p:nvPicPr>
          <p:cNvPr id="206" name="Shape 206"/>
          <p:cNvPicPr preferRelativeResize="0"/>
          <p:nvPr/>
        </p:nvPicPr>
        <p:blipFill>
          <a:blip r:embed="rId3">
            <a:alphaModFix/>
          </a:blip>
          <a:stretch>
            <a:fillRect/>
          </a:stretch>
        </p:blipFill>
        <p:spPr>
          <a:xfrm>
            <a:off x="2446138" y="1470013"/>
            <a:ext cx="4251728" cy="3051549"/>
          </a:xfrm>
          <a:prstGeom prst="rect">
            <a:avLst/>
          </a:prstGeom>
          <a:noFill/>
          <a:ln>
            <a:noFill/>
          </a:ln>
        </p:spPr>
      </p:pic>
      <p:sp>
        <p:nvSpPr>
          <p:cNvPr id="207" name="Shape 207"/>
          <p:cNvSpPr/>
          <p:nvPr/>
        </p:nvSpPr>
        <p:spPr>
          <a:xfrm>
            <a:off x="6267450" y="1619250"/>
            <a:ext cx="301500" cy="3015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a:off x="3765550" y="2457450"/>
            <a:ext cx="301500" cy="301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a:off x="2911475" y="3556000"/>
            <a:ext cx="301500" cy="301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The Goal</a:t>
            </a:r>
            <a:endParaRPr/>
          </a:p>
        </p:txBody>
      </p:sp>
      <p:pic>
        <p:nvPicPr>
          <p:cNvPr id="215" name="Shape 215"/>
          <p:cNvPicPr preferRelativeResize="0"/>
          <p:nvPr/>
        </p:nvPicPr>
        <p:blipFill>
          <a:blip r:embed="rId3">
            <a:alphaModFix/>
          </a:blip>
          <a:stretch>
            <a:fillRect/>
          </a:stretch>
        </p:blipFill>
        <p:spPr>
          <a:xfrm>
            <a:off x="2446138" y="1470013"/>
            <a:ext cx="4251728" cy="3051549"/>
          </a:xfrm>
          <a:prstGeom prst="rect">
            <a:avLst/>
          </a:prstGeom>
          <a:noFill/>
          <a:ln>
            <a:noFill/>
          </a:ln>
        </p:spPr>
      </p:pic>
      <p:cxnSp>
        <p:nvCxnSpPr>
          <p:cNvPr id="216" name="Shape 216"/>
          <p:cNvCxnSpPr/>
          <p:nvPr/>
        </p:nvCxnSpPr>
        <p:spPr>
          <a:xfrm rot="10800000">
            <a:off x="3180375" y="2434575"/>
            <a:ext cx="0" cy="900600"/>
          </a:xfrm>
          <a:prstGeom prst="straightConnector1">
            <a:avLst/>
          </a:prstGeom>
          <a:noFill/>
          <a:ln cap="flat" cmpd="sng" w="19050">
            <a:solidFill>
              <a:srgbClr val="000000"/>
            </a:solidFill>
            <a:prstDash val="solid"/>
            <a:round/>
            <a:headEnd len="med" w="med" type="none"/>
            <a:tailEnd len="med" w="med" type="triangle"/>
          </a:ln>
        </p:spPr>
      </p:cxnSp>
      <p:cxnSp>
        <p:nvCxnSpPr>
          <p:cNvPr id="217" name="Shape 217"/>
          <p:cNvCxnSpPr/>
          <p:nvPr/>
        </p:nvCxnSpPr>
        <p:spPr>
          <a:xfrm flipH="1" rot="10800000">
            <a:off x="4029375" y="1927900"/>
            <a:ext cx="2400" cy="4761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Memory Interleaving</a:t>
            </a:r>
            <a:endParaRPr/>
          </a:p>
        </p:txBody>
      </p:sp>
      <p:grpSp>
        <p:nvGrpSpPr>
          <p:cNvPr id="223" name="Shape 223"/>
          <p:cNvGrpSpPr/>
          <p:nvPr/>
        </p:nvGrpSpPr>
        <p:grpSpPr>
          <a:xfrm>
            <a:off x="612900" y="945500"/>
            <a:ext cx="2978700" cy="2092500"/>
            <a:chOff x="612900" y="945500"/>
            <a:chExt cx="2978700" cy="2092500"/>
          </a:xfrm>
        </p:grpSpPr>
        <p:pic>
          <p:nvPicPr>
            <p:cNvPr id="224" name="Shape 224"/>
            <p:cNvPicPr preferRelativeResize="0"/>
            <p:nvPr/>
          </p:nvPicPr>
          <p:blipFill>
            <a:blip r:embed="rId3">
              <a:alphaModFix/>
            </a:blip>
            <a:stretch>
              <a:fillRect/>
            </a:stretch>
          </p:blipFill>
          <p:spPr>
            <a:xfrm>
              <a:off x="612900" y="945500"/>
              <a:ext cx="2978550" cy="2092424"/>
            </a:xfrm>
            <a:prstGeom prst="rect">
              <a:avLst/>
            </a:prstGeom>
            <a:noFill/>
            <a:ln>
              <a:noFill/>
            </a:ln>
          </p:spPr>
        </p:pic>
        <p:cxnSp>
          <p:nvCxnSpPr>
            <p:cNvPr id="225" name="Shape 225"/>
            <p:cNvCxnSpPr/>
            <p:nvPr/>
          </p:nvCxnSpPr>
          <p:spPr>
            <a:xfrm>
              <a:off x="2330775" y="945500"/>
              <a:ext cx="0" cy="2092500"/>
            </a:xfrm>
            <a:prstGeom prst="straightConnector1">
              <a:avLst/>
            </a:prstGeom>
            <a:noFill/>
            <a:ln cap="flat" cmpd="sng" w="28575">
              <a:solidFill>
                <a:srgbClr val="000000"/>
              </a:solidFill>
              <a:prstDash val="dash"/>
              <a:round/>
              <a:headEnd len="med" w="med" type="none"/>
              <a:tailEnd len="med" w="med" type="none"/>
            </a:ln>
          </p:spPr>
        </p:cxnSp>
        <p:cxnSp>
          <p:nvCxnSpPr>
            <p:cNvPr id="226" name="Shape 226"/>
            <p:cNvCxnSpPr>
              <a:stCxn id="224" idx="1"/>
              <a:endCxn id="224" idx="3"/>
            </p:cNvCxnSpPr>
            <p:nvPr/>
          </p:nvCxnSpPr>
          <p:spPr>
            <a:xfrm>
              <a:off x="612900" y="1991712"/>
              <a:ext cx="2978700" cy="0"/>
            </a:xfrm>
            <a:prstGeom prst="straightConnector1">
              <a:avLst/>
            </a:prstGeom>
            <a:noFill/>
            <a:ln cap="flat" cmpd="sng" w="28575">
              <a:solidFill>
                <a:srgbClr val="000000"/>
              </a:solidFill>
              <a:prstDash val="dash"/>
              <a:round/>
              <a:headEnd len="med" w="med" type="none"/>
              <a:tailEnd len="med" w="med" type="none"/>
            </a:ln>
          </p:spPr>
        </p:cxnSp>
      </p:grpSp>
      <p:grpSp>
        <p:nvGrpSpPr>
          <p:cNvPr id="227" name="Shape 227"/>
          <p:cNvGrpSpPr/>
          <p:nvPr/>
        </p:nvGrpSpPr>
        <p:grpSpPr>
          <a:xfrm>
            <a:off x="4089775" y="945500"/>
            <a:ext cx="2876212" cy="2092500"/>
            <a:chOff x="4623175" y="945500"/>
            <a:chExt cx="2876212" cy="2092500"/>
          </a:xfrm>
        </p:grpSpPr>
        <p:pic>
          <p:nvPicPr>
            <p:cNvPr id="228" name="Shape 228"/>
            <p:cNvPicPr preferRelativeResize="0"/>
            <p:nvPr/>
          </p:nvPicPr>
          <p:blipFill>
            <a:blip r:embed="rId4">
              <a:alphaModFix/>
            </a:blip>
            <a:stretch>
              <a:fillRect/>
            </a:stretch>
          </p:blipFill>
          <p:spPr>
            <a:xfrm>
              <a:off x="4623175" y="945500"/>
              <a:ext cx="2876212" cy="2092425"/>
            </a:xfrm>
            <a:prstGeom prst="rect">
              <a:avLst/>
            </a:prstGeom>
            <a:noFill/>
            <a:ln>
              <a:noFill/>
            </a:ln>
          </p:spPr>
        </p:pic>
        <p:cxnSp>
          <p:nvCxnSpPr>
            <p:cNvPr id="229" name="Shape 229"/>
            <p:cNvCxnSpPr/>
            <p:nvPr/>
          </p:nvCxnSpPr>
          <p:spPr>
            <a:xfrm>
              <a:off x="6213681" y="945500"/>
              <a:ext cx="0" cy="2092500"/>
            </a:xfrm>
            <a:prstGeom prst="straightConnector1">
              <a:avLst/>
            </a:prstGeom>
            <a:noFill/>
            <a:ln cap="flat" cmpd="sng" w="28575">
              <a:solidFill>
                <a:srgbClr val="000000"/>
              </a:solidFill>
              <a:prstDash val="dash"/>
              <a:round/>
              <a:headEnd len="med" w="med" type="none"/>
              <a:tailEnd len="med" w="med" type="none"/>
            </a:ln>
          </p:spPr>
        </p:cxnSp>
        <p:cxnSp>
          <p:nvCxnSpPr>
            <p:cNvPr id="230" name="Shape 230"/>
            <p:cNvCxnSpPr>
              <a:stCxn id="228" idx="1"/>
              <a:endCxn id="228" idx="3"/>
            </p:cNvCxnSpPr>
            <p:nvPr/>
          </p:nvCxnSpPr>
          <p:spPr>
            <a:xfrm>
              <a:off x="4623175" y="1991712"/>
              <a:ext cx="2876100" cy="0"/>
            </a:xfrm>
            <a:prstGeom prst="straightConnector1">
              <a:avLst/>
            </a:prstGeom>
            <a:noFill/>
            <a:ln cap="flat" cmpd="sng" w="28575">
              <a:solidFill>
                <a:srgbClr val="000000"/>
              </a:solidFill>
              <a:prstDash val="dash"/>
              <a:round/>
              <a:headEnd len="med" w="med" type="none"/>
              <a:tailEnd len="med" w="med" type="none"/>
            </a:ln>
          </p:spPr>
        </p:cxnSp>
      </p:grpSp>
      <p:grpSp>
        <p:nvGrpSpPr>
          <p:cNvPr id="231" name="Shape 231"/>
          <p:cNvGrpSpPr/>
          <p:nvPr/>
        </p:nvGrpSpPr>
        <p:grpSpPr>
          <a:xfrm>
            <a:off x="937725" y="3265950"/>
            <a:ext cx="2328900" cy="1411900"/>
            <a:chOff x="937725" y="3265950"/>
            <a:chExt cx="2328900" cy="1411900"/>
          </a:xfrm>
        </p:grpSpPr>
        <p:pic>
          <p:nvPicPr>
            <p:cNvPr id="232" name="Shape 232"/>
            <p:cNvPicPr preferRelativeResize="0"/>
            <p:nvPr/>
          </p:nvPicPr>
          <p:blipFill>
            <a:blip r:embed="rId5">
              <a:alphaModFix/>
            </a:blip>
            <a:stretch>
              <a:fillRect/>
            </a:stretch>
          </p:blipFill>
          <p:spPr>
            <a:xfrm>
              <a:off x="937725" y="3265950"/>
              <a:ext cx="2328900" cy="1411900"/>
            </a:xfrm>
            <a:prstGeom prst="rect">
              <a:avLst/>
            </a:prstGeom>
            <a:noFill/>
            <a:ln>
              <a:noFill/>
            </a:ln>
          </p:spPr>
        </p:pic>
        <p:cxnSp>
          <p:nvCxnSpPr>
            <p:cNvPr id="233" name="Shape 233"/>
            <p:cNvCxnSpPr>
              <a:stCxn id="232" idx="0"/>
              <a:endCxn id="232" idx="2"/>
            </p:cNvCxnSpPr>
            <p:nvPr/>
          </p:nvCxnSpPr>
          <p:spPr>
            <a:xfrm>
              <a:off x="2102175" y="3265950"/>
              <a:ext cx="0" cy="1411800"/>
            </a:xfrm>
            <a:prstGeom prst="straightConnector1">
              <a:avLst/>
            </a:prstGeom>
            <a:noFill/>
            <a:ln cap="flat" cmpd="sng" w="28575">
              <a:solidFill>
                <a:srgbClr val="000000"/>
              </a:solidFill>
              <a:prstDash val="dash"/>
              <a:round/>
              <a:headEnd len="med" w="med" type="none"/>
              <a:tailEnd len="med" w="med" type="none"/>
            </a:ln>
          </p:spPr>
        </p:cxnSp>
        <p:cxnSp>
          <p:nvCxnSpPr>
            <p:cNvPr id="234" name="Shape 234"/>
            <p:cNvCxnSpPr>
              <a:stCxn id="232" idx="3"/>
              <a:endCxn id="232" idx="1"/>
            </p:cNvCxnSpPr>
            <p:nvPr/>
          </p:nvCxnSpPr>
          <p:spPr>
            <a:xfrm rot="10800000">
              <a:off x="937725" y="3971900"/>
              <a:ext cx="2328900" cy="0"/>
            </a:xfrm>
            <a:prstGeom prst="straightConnector1">
              <a:avLst/>
            </a:prstGeom>
            <a:noFill/>
            <a:ln cap="flat" cmpd="sng" w="28575">
              <a:solidFill>
                <a:srgbClr val="000000"/>
              </a:solidFill>
              <a:prstDash val="dash"/>
              <a:round/>
              <a:headEnd len="med" w="med" type="none"/>
              <a:tailEnd len="med" w="med" type="none"/>
            </a:ln>
          </p:spPr>
        </p:cxnSp>
      </p:grpSp>
      <p:grpSp>
        <p:nvGrpSpPr>
          <p:cNvPr id="235" name="Shape 235"/>
          <p:cNvGrpSpPr/>
          <p:nvPr/>
        </p:nvGrpSpPr>
        <p:grpSpPr>
          <a:xfrm>
            <a:off x="4170364" y="3212100"/>
            <a:ext cx="2328900" cy="1519605"/>
            <a:chOff x="4896827" y="3265950"/>
            <a:chExt cx="2328900" cy="1519605"/>
          </a:xfrm>
        </p:grpSpPr>
        <p:pic>
          <p:nvPicPr>
            <p:cNvPr id="236" name="Shape 236"/>
            <p:cNvPicPr preferRelativeResize="0"/>
            <p:nvPr/>
          </p:nvPicPr>
          <p:blipFill>
            <a:blip r:embed="rId6">
              <a:alphaModFix/>
            </a:blip>
            <a:stretch>
              <a:fillRect/>
            </a:stretch>
          </p:blipFill>
          <p:spPr>
            <a:xfrm>
              <a:off x="4896827" y="3265950"/>
              <a:ext cx="2328900" cy="1519605"/>
            </a:xfrm>
            <a:prstGeom prst="rect">
              <a:avLst/>
            </a:prstGeom>
            <a:noFill/>
            <a:ln>
              <a:noFill/>
            </a:ln>
          </p:spPr>
        </p:pic>
        <p:cxnSp>
          <p:nvCxnSpPr>
            <p:cNvPr id="237" name="Shape 237"/>
            <p:cNvCxnSpPr>
              <a:stCxn id="236" idx="0"/>
              <a:endCxn id="236" idx="2"/>
            </p:cNvCxnSpPr>
            <p:nvPr/>
          </p:nvCxnSpPr>
          <p:spPr>
            <a:xfrm>
              <a:off x="6061277" y="3265950"/>
              <a:ext cx="0" cy="1519500"/>
            </a:xfrm>
            <a:prstGeom prst="straightConnector1">
              <a:avLst/>
            </a:prstGeom>
            <a:noFill/>
            <a:ln cap="flat" cmpd="sng" w="28575">
              <a:solidFill>
                <a:srgbClr val="000000"/>
              </a:solidFill>
              <a:prstDash val="dash"/>
              <a:round/>
              <a:headEnd len="med" w="med" type="none"/>
              <a:tailEnd len="med" w="med" type="none"/>
            </a:ln>
          </p:spPr>
        </p:cxnSp>
        <p:cxnSp>
          <p:nvCxnSpPr>
            <p:cNvPr id="238" name="Shape 238"/>
            <p:cNvCxnSpPr>
              <a:stCxn id="236" idx="1"/>
              <a:endCxn id="236" idx="3"/>
            </p:cNvCxnSpPr>
            <p:nvPr/>
          </p:nvCxnSpPr>
          <p:spPr>
            <a:xfrm>
              <a:off x="4896827" y="4025752"/>
              <a:ext cx="2328900" cy="0"/>
            </a:xfrm>
            <a:prstGeom prst="straightConnector1">
              <a:avLst/>
            </a:prstGeom>
            <a:noFill/>
            <a:ln cap="flat" cmpd="sng" w="28575">
              <a:solidFill>
                <a:srgbClr val="000000"/>
              </a:solidFill>
              <a:prstDash val="dash"/>
              <a:round/>
              <a:headEnd len="med" w="med" type="none"/>
              <a:tailEnd len="med" w="med" type="none"/>
            </a:ln>
          </p:spPr>
        </p:cxnSp>
      </p:grpSp>
      <p:sp>
        <p:nvSpPr>
          <p:cNvPr id="239" name="Shape 239"/>
          <p:cNvSpPr txBox="1"/>
          <p:nvPr/>
        </p:nvSpPr>
        <p:spPr>
          <a:xfrm>
            <a:off x="7317650" y="1579850"/>
            <a:ext cx="1654800" cy="82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Inefficient with </a:t>
            </a:r>
            <a:endParaRPr sz="1800"/>
          </a:p>
          <a:p>
            <a:pPr indent="0" lvl="0" marL="0">
              <a:spcBef>
                <a:spcPts val="0"/>
              </a:spcBef>
              <a:spcAft>
                <a:spcPts val="0"/>
              </a:spcAft>
              <a:buNone/>
            </a:pPr>
            <a:r>
              <a:rPr lang="en" sz="1800"/>
              <a:t>Static Partitioning</a:t>
            </a:r>
            <a:endParaRPr sz="1800"/>
          </a:p>
        </p:txBody>
      </p:sp>
      <p:sp>
        <p:nvSpPr>
          <p:cNvPr id="240" name="Shape 240"/>
          <p:cNvSpPr txBox="1"/>
          <p:nvPr/>
        </p:nvSpPr>
        <p:spPr>
          <a:xfrm>
            <a:off x="6719825" y="3613850"/>
            <a:ext cx="2328900" cy="82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Fewer Computations</a:t>
            </a:r>
            <a:endParaRPr sz="1800"/>
          </a:p>
          <a:p>
            <a:pPr indent="0" lvl="0" marL="0" rtl="0">
              <a:spcBef>
                <a:spcPts val="0"/>
              </a:spcBef>
              <a:spcAft>
                <a:spcPts val="0"/>
              </a:spcAft>
              <a:buNone/>
            </a:pPr>
            <a:r>
              <a:rPr lang="en" sz="1800"/>
              <a:t>Increase Bandwidth</a:t>
            </a:r>
            <a:endParaRPr sz="1800"/>
          </a:p>
        </p:txBody>
      </p:sp>
      <p:pic>
        <p:nvPicPr>
          <p:cNvPr id="241" name="Shape 241"/>
          <p:cNvPicPr preferRelativeResize="0"/>
          <p:nvPr/>
        </p:nvPicPr>
        <p:blipFill>
          <a:blip r:embed="rId7">
            <a:alphaModFix/>
          </a:blip>
          <a:stretch>
            <a:fillRect/>
          </a:stretch>
        </p:blipFill>
        <p:spPr>
          <a:xfrm>
            <a:off x="3591600" y="1784375"/>
            <a:ext cx="498174" cy="414745"/>
          </a:xfrm>
          <a:prstGeom prst="rect">
            <a:avLst/>
          </a:prstGeom>
          <a:noFill/>
          <a:ln>
            <a:noFill/>
          </a:ln>
        </p:spPr>
      </p:pic>
      <p:pic>
        <p:nvPicPr>
          <p:cNvPr id="242" name="Shape 242"/>
          <p:cNvPicPr preferRelativeResize="0"/>
          <p:nvPr/>
        </p:nvPicPr>
        <p:blipFill>
          <a:blip r:embed="rId7">
            <a:alphaModFix/>
          </a:blip>
          <a:stretch>
            <a:fillRect/>
          </a:stretch>
        </p:blipFill>
        <p:spPr>
          <a:xfrm>
            <a:off x="3451638" y="3764525"/>
            <a:ext cx="498174" cy="4147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Outline</a:t>
            </a:r>
            <a:endParaRPr/>
          </a:p>
        </p:txBody>
      </p:sp>
      <p:sp>
        <p:nvSpPr>
          <p:cNvPr id="248" name="Shape 248"/>
          <p:cNvSpPr txBox="1"/>
          <p:nvPr>
            <p:ph idx="1" type="body"/>
          </p:nvPr>
        </p:nvSpPr>
        <p:spPr>
          <a:xfrm>
            <a:off x="457200" y="1019175"/>
            <a:ext cx="8229600" cy="3575400"/>
          </a:xfrm>
          <a:prstGeom prst="rect">
            <a:avLst/>
          </a:prstGeom>
        </p:spPr>
        <p:txBody>
          <a:bodyPr anchorCtr="0" anchor="t" bIns="91425" lIns="91425" spcFirstLastPara="1" rIns="91425" wrap="square" tIns="91425">
            <a:noAutofit/>
          </a:bodyPr>
          <a:lstStyle/>
          <a:p>
            <a:pPr indent="-381000" lvl="0" marL="457200" rtl="0">
              <a:spcBef>
                <a:spcPts val="480"/>
              </a:spcBef>
              <a:spcAft>
                <a:spcPts val="0"/>
              </a:spcAft>
              <a:buClr>
                <a:srgbClr val="CCCCCC"/>
              </a:buClr>
              <a:buSzPts val="2400"/>
              <a:buChar char="–"/>
            </a:pPr>
            <a:r>
              <a:rPr lang="en">
                <a:solidFill>
                  <a:srgbClr val="CCCCCC"/>
                </a:solidFill>
              </a:rPr>
              <a:t>Motivation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Design</a:t>
            </a:r>
            <a:endParaRPr>
              <a:solidFill>
                <a:srgbClr val="CCCCCC"/>
              </a:solidFill>
            </a:endParaRPr>
          </a:p>
          <a:p>
            <a:pPr indent="-381000" lvl="0" marL="457200" rtl="0">
              <a:spcBef>
                <a:spcPts val="0"/>
              </a:spcBef>
              <a:spcAft>
                <a:spcPts val="0"/>
              </a:spcAft>
              <a:buClr>
                <a:srgbClr val="000000"/>
              </a:buClr>
              <a:buSzPts val="2400"/>
              <a:buChar char="–"/>
            </a:pPr>
            <a:r>
              <a:rPr lang="en">
                <a:solidFill>
                  <a:srgbClr val="000000"/>
                </a:solidFill>
              </a:rPr>
              <a:t>Neural Network</a:t>
            </a:r>
            <a:endParaRPr>
              <a:solidFill>
                <a:srgbClr val="000000"/>
              </a:solidFill>
            </a:endParaRPr>
          </a:p>
          <a:p>
            <a:pPr indent="-381000" lvl="0" marL="457200" rtl="0">
              <a:spcBef>
                <a:spcPts val="0"/>
              </a:spcBef>
              <a:spcAft>
                <a:spcPts val="0"/>
              </a:spcAft>
              <a:buClr>
                <a:srgbClr val="CCCCCC"/>
              </a:buClr>
              <a:buSzPts val="2400"/>
              <a:buChar char="–"/>
            </a:pPr>
            <a:r>
              <a:rPr lang="en">
                <a:solidFill>
                  <a:srgbClr val="CCCCCC"/>
                </a:solidFill>
              </a:rPr>
              <a:t>Results</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Conclusion</a:t>
            </a:r>
            <a:endParaRPr>
              <a:solidFill>
                <a:srgbClr val="CCCC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Network Computation - Batch = 1</a:t>
            </a:r>
            <a:endParaRPr/>
          </a:p>
        </p:txBody>
      </p:sp>
      <p:pic>
        <p:nvPicPr>
          <p:cNvPr id="254" name="Shape 254"/>
          <p:cNvPicPr preferRelativeResize="0"/>
          <p:nvPr/>
        </p:nvPicPr>
        <p:blipFill>
          <a:blip r:embed="rId3">
            <a:alphaModFix/>
          </a:blip>
          <a:stretch>
            <a:fillRect/>
          </a:stretch>
        </p:blipFill>
        <p:spPr>
          <a:xfrm>
            <a:off x="2357363" y="1308412"/>
            <a:ext cx="4429274" cy="323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Neural Network Goal</a:t>
            </a:r>
            <a:endParaRPr/>
          </a:p>
        </p:txBody>
      </p:sp>
      <p:pic>
        <p:nvPicPr>
          <p:cNvPr id="260" name="Shape 260"/>
          <p:cNvPicPr preferRelativeResize="0"/>
          <p:nvPr/>
        </p:nvPicPr>
        <p:blipFill>
          <a:blip r:embed="rId3">
            <a:alphaModFix/>
          </a:blip>
          <a:stretch>
            <a:fillRect/>
          </a:stretch>
        </p:blipFill>
        <p:spPr>
          <a:xfrm>
            <a:off x="2357363" y="1308412"/>
            <a:ext cx="4429274" cy="3234075"/>
          </a:xfrm>
          <a:prstGeom prst="rect">
            <a:avLst/>
          </a:prstGeom>
          <a:noFill/>
          <a:ln>
            <a:noFill/>
          </a:ln>
        </p:spPr>
      </p:pic>
      <p:cxnSp>
        <p:nvCxnSpPr>
          <p:cNvPr id="261" name="Shape 261"/>
          <p:cNvCxnSpPr/>
          <p:nvPr/>
        </p:nvCxnSpPr>
        <p:spPr>
          <a:xfrm rot="10800000">
            <a:off x="3201500" y="2758150"/>
            <a:ext cx="0" cy="570000"/>
          </a:xfrm>
          <a:prstGeom prst="straightConnector1">
            <a:avLst/>
          </a:prstGeom>
          <a:noFill/>
          <a:ln cap="flat" cmpd="sng" w="9525">
            <a:solidFill>
              <a:schemeClr val="dk2"/>
            </a:solidFill>
            <a:prstDash val="solid"/>
            <a:round/>
            <a:headEnd len="med" w="med" type="none"/>
            <a:tailEnd len="med" w="med" type="triangle"/>
          </a:ln>
        </p:spPr>
      </p:cxnSp>
      <p:cxnSp>
        <p:nvCxnSpPr>
          <p:cNvPr id="262" name="Shape 262"/>
          <p:cNvCxnSpPr/>
          <p:nvPr/>
        </p:nvCxnSpPr>
        <p:spPr>
          <a:xfrm rot="10800000">
            <a:off x="4331950" y="2758150"/>
            <a:ext cx="0" cy="570000"/>
          </a:xfrm>
          <a:prstGeom prst="straightConnector1">
            <a:avLst/>
          </a:prstGeom>
          <a:noFill/>
          <a:ln cap="flat" cmpd="sng" w="9525">
            <a:solidFill>
              <a:schemeClr val="dk2"/>
            </a:solidFill>
            <a:prstDash val="solid"/>
            <a:round/>
            <a:headEnd len="med" w="med" type="none"/>
            <a:tailEnd len="med" w="med" type="triangle"/>
          </a:ln>
        </p:spPr>
      </p:cxnSp>
      <p:cxnSp>
        <p:nvCxnSpPr>
          <p:cNvPr id="263" name="Shape 263"/>
          <p:cNvCxnSpPr/>
          <p:nvPr/>
        </p:nvCxnSpPr>
        <p:spPr>
          <a:xfrm rot="10800000">
            <a:off x="5061300" y="3093500"/>
            <a:ext cx="0" cy="570000"/>
          </a:xfrm>
          <a:prstGeom prst="straightConnector1">
            <a:avLst/>
          </a:prstGeom>
          <a:noFill/>
          <a:ln cap="flat" cmpd="sng" w="9525">
            <a:solidFill>
              <a:schemeClr val="dk2"/>
            </a:solidFill>
            <a:prstDash val="solid"/>
            <a:round/>
            <a:headEnd len="med" w="med" type="none"/>
            <a:tailEnd len="med" w="med" type="triangle"/>
          </a:ln>
        </p:spPr>
      </p:cxnSp>
      <p:cxnSp>
        <p:nvCxnSpPr>
          <p:cNvPr id="264" name="Shape 264"/>
          <p:cNvCxnSpPr/>
          <p:nvPr/>
        </p:nvCxnSpPr>
        <p:spPr>
          <a:xfrm rot="10800000">
            <a:off x="5825875" y="3093500"/>
            <a:ext cx="0" cy="570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Memory Sharing between Feeder A and Feeder B</a:t>
            </a:r>
            <a:endParaRPr/>
          </a:p>
        </p:txBody>
      </p:sp>
      <p:sp>
        <p:nvSpPr>
          <p:cNvPr id="270" name="Shape 270"/>
          <p:cNvSpPr txBox="1"/>
          <p:nvPr/>
        </p:nvSpPr>
        <p:spPr>
          <a:xfrm>
            <a:off x="6719825" y="1199875"/>
            <a:ext cx="2083800" cy="823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Inefficient with </a:t>
            </a:r>
            <a:endParaRPr sz="1800"/>
          </a:p>
          <a:p>
            <a:pPr indent="0" lvl="0" marL="0" rtl="0">
              <a:spcBef>
                <a:spcPts val="0"/>
              </a:spcBef>
              <a:spcAft>
                <a:spcPts val="0"/>
              </a:spcAft>
              <a:buNone/>
            </a:pPr>
            <a:r>
              <a:rPr lang="en" sz="1800"/>
              <a:t>Static Partitioning</a:t>
            </a:r>
            <a:endParaRPr sz="1800"/>
          </a:p>
        </p:txBody>
      </p:sp>
      <p:sp>
        <p:nvSpPr>
          <p:cNvPr id="271" name="Shape 271"/>
          <p:cNvSpPr txBox="1"/>
          <p:nvPr/>
        </p:nvSpPr>
        <p:spPr>
          <a:xfrm>
            <a:off x="6211300" y="3184850"/>
            <a:ext cx="2837400" cy="82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Minimising</a:t>
            </a:r>
            <a:r>
              <a:rPr lang="en" sz="1800"/>
              <a:t> Bandwidth</a:t>
            </a:r>
            <a:endParaRPr sz="1800"/>
          </a:p>
          <a:p>
            <a:pPr indent="0" lvl="0" marL="0" rtl="0">
              <a:spcBef>
                <a:spcPts val="0"/>
              </a:spcBef>
              <a:spcAft>
                <a:spcPts val="0"/>
              </a:spcAft>
              <a:buNone/>
            </a:pPr>
            <a:r>
              <a:rPr lang="en" sz="1800">
                <a:solidFill>
                  <a:srgbClr val="FF0000"/>
                </a:solidFill>
              </a:rPr>
              <a:t>Increase</a:t>
            </a:r>
            <a:r>
              <a:rPr lang="en" sz="1800">
                <a:solidFill>
                  <a:srgbClr val="FF0000"/>
                </a:solidFill>
              </a:rPr>
              <a:t> Maximum block size restriction</a:t>
            </a:r>
            <a:endParaRPr sz="1800">
              <a:solidFill>
                <a:srgbClr val="FF0000"/>
              </a:solidFill>
            </a:endParaRPr>
          </a:p>
        </p:txBody>
      </p:sp>
      <p:pic>
        <p:nvPicPr>
          <p:cNvPr id="272" name="Shape 272"/>
          <p:cNvPicPr preferRelativeResize="0"/>
          <p:nvPr/>
        </p:nvPicPr>
        <p:blipFill>
          <a:blip r:embed="rId3">
            <a:alphaModFix/>
          </a:blip>
          <a:stretch>
            <a:fillRect/>
          </a:stretch>
        </p:blipFill>
        <p:spPr>
          <a:xfrm>
            <a:off x="3743525" y="1784375"/>
            <a:ext cx="498174" cy="414745"/>
          </a:xfrm>
          <a:prstGeom prst="rect">
            <a:avLst/>
          </a:prstGeom>
          <a:noFill/>
          <a:ln>
            <a:noFill/>
          </a:ln>
        </p:spPr>
      </p:pic>
      <p:pic>
        <p:nvPicPr>
          <p:cNvPr id="273" name="Shape 273"/>
          <p:cNvPicPr preferRelativeResize="0"/>
          <p:nvPr/>
        </p:nvPicPr>
        <p:blipFill>
          <a:blip r:embed="rId3">
            <a:alphaModFix/>
          </a:blip>
          <a:stretch>
            <a:fillRect/>
          </a:stretch>
        </p:blipFill>
        <p:spPr>
          <a:xfrm>
            <a:off x="3743525" y="3692475"/>
            <a:ext cx="498174" cy="414745"/>
          </a:xfrm>
          <a:prstGeom prst="rect">
            <a:avLst/>
          </a:prstGeom>
          <a:noFill/>
          <a:ln>
            <a:noFill/>
          </a:ln>
        </p:spPr>
      </p:pic>
      <p:pic>
        <p:nvPicPr>
          <p:cNvPr id="274" name="Shape 274"/>
          <p:cNvPicPr preferRelativeResize="0"/>
          <p:nvPr/>
        </p:nvPicPr>
        <p:blipFill>
          <a:blip r:embed="rId4">
            <a:alphaModFix/>
          </a:blip>
          <a:stretch>
            <a:fillRect/>
          </a:stretch>
        </p:blipFill>
        <p:spPr>
          <a:xfrm>
            <a:off x="4633233" y="945500"/>
            <a:ext cx="1403190" cy="2092501"/>
          </a:xfrm>
          <a:prstGeom prst="rect">
            <a:avLst/>
          </a:prstGeom>
          <a:noFill/>
          <a:ln>
            <a:noFill/>
          </a:ln>
        </p:spPr>
      </p:pic>
      <p:pic>
        <p:nvPicPr>
          <p:cNvPr id="275" name="Shape 275"/>
          <p:cNvPicPr preferRelativeResize="0"/>
          <p:nvPr/>
        </p:nvPicPr>
        <p:blipFill>
          <a:blip r:embed="rId5">
            <a:alphaModFix/>
          </a:blip>
          <a:stretch>
            <a:fillRect/>
          </a:stretch>
        </p:blipFill>
        <p:spPr>
          <a:xfrm>
            <a:off x="5085736" y="3037990"/>
            <a:ext cx="498176" cy="1723710"/>
          </a:xfrm>
          <a:prstGeom prst="rect">
            <a:avLst/>
          </a:prstGeom>
          <a:noFill/>
          <a:ln>
            <a:noFill/>
          </a:ln>
        </p:spPr>
      </p:pic>
      <p:pic>
        <p:nvPicPr>
          <p:cNvPr id="276" name="Shape 276"/>
          <p:cNvPicPr preferRelativeResize="0"/>
          <p:nvPr/>
        </p:nvPicPr>
        <p:blipFill>
          <a:blip r:embed="rId6">
            <a:alphaModFix/>
          </a:blip>
          <a:stretch>
            <a:fillRect/>
          </a:stretch>
        </p:blipFill>
        <p:spPr>
          <a:xfrm>
            <a:off x="195850" y="806950"/>
            <a:ext cx="3156154" cy="2217200"/>
          </a:xfrm>
          <a:prstGeom prst="rect">
            <a:avLst/>
          </a:prstGeom>
          <a:noFill/>
          <a:ln>
            <a:noFill/>
          </a:ln>
        </p:spPr>
      </p:pic>
      <p:pic>
        <p:nvPicPr>
          <p:cNvPr id="277" name="Shape 277"/>
          <p:cNvPicPr preferRelativeResize="0"/>
          <p:nvPr/>
        </p:nvPicPr>
        <p:blipFill>
          <a:blip r:embed="rId7">
            <a:alphaModFix/>
          </a:blip>
          <a:stretch>
            <a:fillRect/>
          </a:stretch>
        </p:blipFill>
        <p:spPr>
          <a:xfrm>
            <a:off x="674262" y="3038000"/>
            <a:ext cx="2199318" cy="1723700"/>
          </a:xfrm>
          <a:prstGeom prst="rect">
            <a:avLst/>
          </a:prstGeom>
          <a:noFill/>
          <a:ln>
            <a:noFill/>
          </a:ln>
        </p:spPr>
      </p:pic>
      <p:cxnSp>
        <p:nvCxnSpPr>
          <p:cNvPr id="278" name="Shape 278"/>
          <p:cNvCxnSpPr/>
          <p:nvPr/>
        </p:nvCxnSpPr>
        <p:spPr>
          <a:xfrm>
            <a:off x="1990270" y="806950"/>
            <a:ext cx="0" cy="2231100"/>
          </a:xfrm>
          <a:prstGeom prst="straightConnector1">
            <a:avLst/>
          </a:prstGeom>
          <a:noFill/>
          <a:ln cap="flat" cmpd="sng" w="28575">
            <a:solidFill>
              <a:srgbClr val="000000"/>
            </a:solidFill>
            <a:prstDash val="dash"/>
            <a:round/>
            <a:headEnd len="med" w="med" type="none"/>
            <a:tailEnd len="med" w="med" type="none"/>
          </a:ln>
        </p:spPr>
      </p:cxnSp>
      <p:cxnSp>
        <p:nvCxnSpPr>
          <p:cNvPr id="279" name="Shape 279"/>
          <p:cNvCxnSpPr>
            <a:endCxn id="276" idx="1"/>
          </p:cNvCxnSpPr>
          <p:nvPr/>
        </p:nvCxnSpPr>
        <p:spPr>
          <a:xfrm rot="10800000">
            <a:off x="195850" y="1915550"/>
            <a:ext cx="3174900" cy="9000"/>
          </a:xfrm>
          <a:prstGeom prst="straightConnector1">
            <a:avLst/>
          </a:prstGeom>
          <a:noFill/>
          <a:ln cap="flat" cmpd="sng" w="28575">
            <a:solidFill>
              <a:srgbClr val="000000"/>
            </a:solidFill>
            <a:prstDash val="dash"/>
            <a:round/>
            <a:headEnd len="med" w="med" type="none"/>
            <a:tailEnd len="med" w="med" type="none"/>
          </a:ln>
        </p:spPr>
      </p:cxnSp>
      <p:cxnSp>
        <p:nvCxnSpPr>
          <p:cNvPr id="280" name="Shape 280"/>
          <p:cNvCxnSpPr/>
          <p:nvPr/>
        </p:nvCxnSpPr>
        <p:spPr>
          <a:xfrm>
            <a:off x="4633233" y="2220351"/>
            <a:ext cx="1403100" cy="0"/>
          </a:xfrm>
          <a:prstGeom prst="straightConnector1">
            <a:avLst/>
          </a:prstGeom>
          <a:noFill/>
          <a:ln cap="flat" cmpd="sng" w="28575">
            <a:solidFill>
              <a:srgbClr val="000000"/>
            </a:solidFill>
            <a:prstDash val="dash"/>
            <a:round/>
            <a:headEnd len="med" w="med" type="none"/>
            <a:tailEnd len="med" w="med" type="none"/>
          </a:ln>
        </p:spPr>
      </p:cxnSp>
      <p:cxnSp>
        <p:nvCxnSpPr>
          <p:cNvPr id="281" name="Shape 281"/>
          <p:cNvCxnSpPr>
            <a:stCxn id="277" idx="0"/>
            <a:endCxn id="277" idx="2"/>
          </p:cNvCxnSpPr>
          <p:nvPr/>
        </p:nvCxnSpPr>
        <p:spPr>
          <a:xfrm>
            <a:off x="1773921" y="3038000"/>
            <a:ext cx="0" cy="1723800"/>
          </a:xfrm>
          <a:prstGeom prst="straightConnector1">
            <a:avLst/>
          </a:prstGeom>
          <a:noFill/>
          <a:ln cap="flat" cmpd="sng" w="28575">
            <a:solidFill>
              <a:srgbClr val="000000"/>
            </a:solidFill>
            <a:prstDash val="dash"/>
            <a:round/>
            <a:headEnd len="med" w="med" type="none"/>
            <a:tailEnd len="med" w="med" type="none"/>
          </a:ln>
        </p:spPr>
      </p:cxnSp>
      <p:cxnSp>
        <p:nvCxnSpPr>
          <p:cNvPr id="282" name="Shape 282"/>
          <p:cNvCxnSpPr>
            <a:stCxn id="275" idx="1"/>
            <a:endCxn id="275" idx="3"/>
          </p:cNvCxnSpPr>
          <p:nvPr/>
        </p:nvCxnSpPr>
        <p:spPr>
          <a:xfrm>
            <a:off x="5085736" y="3899845"/>
            <a:ext cx="498300" cy="0"/>
          </a:xfrm>
          <a:prstGeom prst="straightConnector1">
            <a:avLst/>
          </a:prstGeom>
          <a:noFill/>
          <a:ln cap="flat" cmpd="sng" w="28575">
            <a:solidFill>
              <a:srgbClr val="000000"/>
            </a:solidFill>
            <a:prstDash val="dash"/>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Case Study Training a Binarised Neural Network</a:t>
            </a:r>
            <a:endParaRPr/>
          </a:p>
        </p:txBody>
      </p:sp>
      <p:pic>
        <p:nvPicPr>
          <p:cNvPr id="288" name="Shape 288"/>
          <p:cNvPicPr preferRelativeResize="0"/>
          <p:nvPr/>
        </p:nvPicPr>
        <p:blipFill>
          <a:blip r:embed="rId3">
            <a:alphaModFix/>
          </a:blip>
          <a:stretch>
            <a:fillRect/>
          </a:stretch>
        </p:blipFill>
        <p:spPr>
          <a:xfrm>
            <a:off x="2787888" y="1073406"/>
            <a:ext cx="3568220" cy="38931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Outline</a:t>
            </a:r>
            <a:endParaRPr/>
          </a:p>
        </p:txBody>
      </p:sp>
      <p:sp>
        <p:nvSpPr>
          <p:cNvPr id="130" name="Shape 130"/>
          <p:cNvSpPr txBox="1"/>
          <p:nvPr>
            <p:ph idx="1" type="body"/>
          </p:nvPr>
        </p:nvSpPr>
        <p:spPr>
          <a:xfrm>
            <a:off x="457200" y="1019175"/>
            <a:ext cx="8229600" cy="3575400"/>
          </a:xfrm>
          <a:prstGeom prst="rect">
            <a:avLst/>
          </a:prstGeom>
        </p:spPr>
        <p:txBody>
          <a:bodyPr anchorCtr="0" anchor="t" bIns="91425" lIns="91425" spcFirstLastPara="1" rIns="91425" wrap="square" tIns="91425">
            <a:noAutofit/>
          </a:bodyPr>
          <a:lstStyle/>
          <a:p>
            <a:pPr indent="-381000" lvl="0" marL="457200" rtl="0">
              <a:spcBef>
                <a:spcPts val="480"/>
              </a:spcBef>
              <a:spcAft>
                <a:spcPts val="0"/>
              </a:spcAft>
              <a:buClr>
                <a:srgbClr val="000000"/>
              </a:buClr>
              <a:buSzPts val="2400"/>
              <a:buChar char="–"/>
            </a:pPr>
            <a:r>
              <a:rPr lang="en">
                <a:solidFill>
                  <a:srgbClr val="000000"/>
                </a:solidFill>
              </a:rPr>
              <a:t>Motivation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Design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Neural Network</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Results</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Conclusion</a:t>
            </a:r>
            <a:endParaRPr>
              <a:solidFill>
                <a:srgbClr val="CCCCC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457200" y="1643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Optimisation</a:t>
            </a:r>
            <a:r>
              <a:rPr lang="en"/>
              <a:t>: Dynamic Dot Product</a:t>
            </a:r>
            <a:endParaRPr/>
          </a:p>
        </p:txBody>
      </p:sp>
      <p:pic>
        <p:nvPicPr>
          <p:cNvPr id="294" name="Shape 294"/>
          <p:cNvPicPr preferRelativeResize="0"/>
          <p:nvPr/>
        </p:nvPicPr>
        <p:blipFill>
          <a:blip r:embed="rId3">
            <a:alphaModFix/>
          </a:blip>
          <a:stretch>
            <a:fillRect/>
          </a:stretch>
        </p:blipFill>
        <p:spPr>
          <a:xfrm>
            <a:off x="2441575" y="1928225"/>
            <a:ext cx="3866975" cy="19940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1643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Optimisation</a:t>
            </a:r>
            <a:r>
              <a:rPr lang="en"/>
              <a:t>: Fused Operations</a:t>
            </a:r>
            <a:endParaRPr/>
          </a:p>
        </p:txBody>
      </p:sp>
      <p:pic>
        <p:nvPicPr>
          <p:cNvPr id="300" name="Shape 300"/>
          <p:cNvPicPr preferRelativeResize="0"/>
          <p:nvPr/>
        </p:nvPicPr>
        <p:blipFill>
          <a:blip r:embed="rId3">
            <a:alphaModFix/>
          </a:blip>
          <a:stretch>
            <a:fillRect/>
          </a:stretch>
        </p:blipFill>
        <p:spPr>
          <a:xfrm>
            <a:off x="2295700" y="2051686"/>
            <a:ext cx="3866975" cy="19376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Outline</a:t>
            </a:r>
            <a:endParaRPr/>
          </a:p>
        </p:txBody>
      </p:sp>
      <p:sp>
        <p:nvSpPr>
          <p:cNvPr id="306" name="Shape 306"/>
          <p:cNvSpPr txBox="1"/>
          <p:nvPr>
            <p:ph idx="1" type="body"/>
          </p:nvPr>
        </p:nvSpPr>
        <p:spPr>
          <a:xfrm>
            <a:off x="457200" y="1019175"/>
            <a:ext cx="8229600" cy="3575400"/>
          </a:xfrm>
          <a:prstGeom prst="rect">
            <a:avLst/>
          </a:prstGeom>
        </p:spPr>
        <p:txBody>
          <a:bodyPr anchorCtr="0" anchor="t" bIns="91425" lIns="91425" spcFirstLastPara="1" rIns="91425" wrap="square" tIns="91425">
            <a:noAutofit/>
          </a:bodyPr>
          <a:lstStyle/>
          <a:p>
            <a:pPr indent="-381000" lvl="0" marL="457200" rtl="0">
              <a:spcBef>
                <a:spcPts val="480"/>
              </a:spcBef>
              <a:spcAft>
                <a:spcPts val="0"/>
              </a:spcAft>
              <a:buClr>
                <a:srgbClr val="CCCCCC"/>
              </a:buClr>
              <a:buSzPts val="2400"/>
              <a:buChar char="–"/>
            </a:pPr>
            <a:r>
              <a:rPr lang="en">
                <a:solidFill>
                  <a:srgbClr val="CCCCCC"/>
                </a:solidFill>
              </a:rPr>
              <a:t>Motivation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Design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Neural Network</a:t>
            </a:r>
            <a:endParaRPr>
              <a:solidFill>
                <a:srgbClr val="CCCCCC"/>
              </a:solidFill>
            </a:endParaRPr>
          </a:p>
          <a:p>
            <a:pPr indent="-381000" lvl="0" marL="457200" rtl="0">
              <a:spcBef>
                <a:spcPts val="0"/>
              </a:spcBef>
              <a:spcAft>
                <a:spcPts val="0"/>
              </a:spcAft>
              <a:buClr>
                <a:srgbClr val="000000"/>
              </a:buClr>
              <a:buSzPts val="2400"/>
              <a:buChar char="–"/>
            </a:pPr>
            <a:r>
              <a:rPr lang="en">
                <a:solidFill>
                  <a:srgbClr val="000000"/>
                </a:solidFill>
              </a:rPr>
              <a:t>Results</a:t>
            </a:r>
            <a:endParaRPr>
              <a:solidFill>
                <a:srgbClr val="000000"/>
              </a:solidFill>
            </a:endParaRPr>
          </a:p>
          <a:p>
            <a:pPr indent="-381000" lvl="0" marL="457200" rtl="0">
              <a:spcBef>
                <a:spcPts val="0"/>
              </a:spcBef>
              <a:spcAft>
                <a:spcPts val="0"/>
              </a:spcAft>
              <a:buClr>
                <a:srgbClr val="CCCCCC"/>
              </a:buClr>
              <a:buSzPts val="2400"/>
              <a:buChar char="–"/>
            </a:pPr>
            <a:r>
              <a:rPr lang="en">
                <a:solidFill>
                  <a:srgbClr val="CCCCCC"/>
                </a:solidFill>
              </a:rPr>
              <a:t>Conclusion</a:t>
            </a:r>
            <a:endParaRPr>
              <a:solidFill>
                <a:srgbClr val="CCCC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Measured Peak Performance </a:t>
            </a:r>
            <a:endParaRPr/>
          </a:p>
        </p:txBody>
      </p:sp>
      <p:pic>
        <p:nvPicPr>
          <p:cNvPr id="312" name="Shape 312"/>
          <p:cNvPicPr preferRelativeResize="0"/>
          <p:nvPr/>
        </p:nvPicPr>
        <p:blipFill>
          <a:blip r:embed="rId3">
            <a:alphaModFix/>
          </a:blip>
          <a:stretch>
            <a:fillRect/>
          </a:stretch>
        </p:blipFill>
        <p:spPr>
          <a:xfrm>
            <a:off x="2359963" y="985306"/>
            <a:ext cx="4424083" cy="38931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GEMM Memory Interleaving Results</a:t>
            </a:r>
            <a:endParaRPr/>
          </a:p>
        </p:txBody>
      </p:sp>
      <p:pic>
        <p:nvPicPr>
          <p:cNvPr id="318" name="Shape 318"/>
          <p:cNvPicPr preferRelativeResize="0"/>
          <p:nvPr/>
        </p:nvPicPr>
        <p:blipFill>
          <a:blip r:embed="rId3">
            <a:alphaModFix/>
          </a:blip>
          <a:stretch>
            <a:fillRect/>
          </a:stretch>
        </p:blipFill>
        <p:spPr>
          <a:xfrm>
            <a:off x="4918125" y="1221900"/>
            <a:ext cx="4114949" cy="3106899"/>
          </a:xfrm>
          <a:prstGeom prst="rect">
            <a:avLst/>
          </a:prstGeom>
          <a:noFill/>
          <a:ln>
            <a:noFill/>
          </a:ln>
        </p:spPr>
      </p:pic>
      <p:pic>
        <p:nvPicPr>
          <p:cNvPr id="319" name="Shape 319"/>
          <p:cNvPicPr preferRelativeResize="0"/>
          <p:nvPr/>
        </p:nvPicPr>
        <p:blipFill>
          <a:blip r:embed="rId4">
            <a:alphaModFix/>
          </a:blip>
          <a:stretch>
            <a:fillRect/>
          </a:stretch>
        </p:blipFill>
        <p:spPr>
          <a:xfrm>
            <a:off x="152400" y="1097900"/>
            <a:ext cx="4634726" cy="36694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Neural Network Memory Interleaving Results</a:t>
            </a:r>
            <a:endParaRPr/>
          </a:p>
        </p:txBody>
      </p:sp>
      <p:pic>
        <p:nvPicPr>
          <p:cNvPr id="325" name="Shape 325"/>
          <p:cNvPicPr preferRelativeResize="0"/>
          <p:nvPr/>
        </p:nvPicPr>
        <p:blipFill>
          <a:blip r:embed="rId3">
            <a:alphaModFix/>
          </a:blip>
          <a:stretch>
            <a:fillRect/>
          </a:stretch>
        </p:blipFill>
        <p:spPr>
          <a:xfrm>
            <a:off x="4725575" y="941351"/>
            <a:ext cx="3903450" cy="3260799"/>
          </a:xfrm>
          <a:prstGeom prst="rect">
            <a:avLst/>
          </a:prstGeom>
          <a:noFill/>
          <a:ln>
            <a:noFill/>
          </a:ln>
        </p:spPr>
      </p:pic>
      <p:pic>
        <p:nvPicPr>
          <p:cNvPr id="326" name="Shape 326"/>
          <p:cNvPicPr preferRelativeResize="0"/>
          <p:nvPr/>
        </p:nvPicPr>
        <p:blipFill>
          <a:blip r:embed="rId4">
            <a:alphaModFix/>
          </a:blip>
          <a:stretch>
            <a:fillRect/>
          </a:stretch>
        </p:blipFill>
        <p:spPr>
          <a:xfrm>
            <a:off x="199925" y="945506"/>
            <a:ext cx="4587074" cy="36657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Heterogeneous </a:t>
            </a:r>
            <a:r>
              <a:rPr lang="en"/>
              <a:t>Load Balancing</a:t>
            </a:r>
            <a:endParaRPr/>
          </a:p>
        </p:txBody>
      </p:sp>
      <p:pic>
        <p:nvPicPr>
          <p:cNvPr id="332" name="Shape 332"/>
          <p:cNvPicPr preferRelativeResize="0"/>
          <p:nvPr/>
        </p:nvPicPr>
        <p:blipFill>
          <a:blip r:embed="rId3">
            <a:alphaModFix/>
          </a:blip>
          <a:stretch>
            <a:fillRect/>
          </a:stretch>
        </p:blipFill>
        <p:spPr>
          <a:xfrm>
            <a:off x="1151550" y="872731"/>
            <a:ext cx="6734325" cy="38931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Outline</a:t>
            </a:r>
            <a:endParaRPr/>
          </a:p>
        </p:txBody>
      </p:sp>
      <p:sp>
        <p:nvSpPr>
          <p:cNvPr id="338" name="Shape 338"/>
          <p:cNvSpPr txBox="1"/>
          <p:nvPr>
            <p:ph idx="1" type="body"/>
          </p:nvPr>
        </p:nvSpPr>
        <p:spPr>
          <a:xfrm>
            <a:off x="457200" y="1019175"/>
            <a:ext cx="8229600" cy="3575400"/>
          </a:xfrm>
          <a:prstGeom prst="rect">
            <a:avLst/>
          </a:prstGeom>
        </p:spPr>
        <p:txBody>
          <a:bodyPr anchorCtr="0" anchor="t" bIns="91425" lIns="91425" spcFirstLastPara="1" rIns="91425" wrap="square" tIns="91425">
            <a:noAutofit/>
          </a:bodyPr>
          <a:lstStyle/>
          <a:p>
            <a:pPr indent="-381000" lvl="0" marL="457200" rtl="0">
              <a:spcBef>
                <a:spcPts val="480"/>
              </a:spcBef>
              <a:spcAft>
                <a:spcPts val="0"/>
              </a:spcAft>
              <a:buClr>
                <a:srgbClr val="CCCCCC"/>
              </a:buClr>
              <a:buSzPts val="2400"/>
              <a:buChar char="–"/>
            </a:pPr>
            <a:r>
              <a:rPr lang="en">
                <a:solidFill>
                  <a:srgbClr val="CCCCCC"/>
                </a:solidFill>
              </a:rPr>
              <a:t>Motivation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Design</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Neural Network</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Results</a:t>
            </a:r>
            <a:endParaRPr>
              <a:solidFill>
                <a:srgbClr val="CCCCCC"/>
              </a:solidFill>
            </a:endParaRPr>
          </a:p>
          <a:p>
            <a:pPr indent="-381000" lvl="0" marL="457200" rtl="0">
              <a:spcBef>
                <a:spcPts val="0"/>
              </a:spcBef>
              <a:spcAft>
                <a:spcPts val="0"/>
              </a:spcAft>
              <a:buClr>
                <a:srgbClr val="000000"/>
              </a:buClr>
              <a:buSzPts val="2400"/>
              <a:buChar char="–"/>
            </a:pPr>
            <a:r>
              <a:rPr lang="en">
                <a:solidFill>
                  <a:srgbClr val="000000"/>
                </a:solidFill>
              </a:rPr>
              <a:t>Conclusion</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Conclusion</a:t>
            </a:r>
            <a:endParaRPr/>
          </a:p>
        </p:txBody>
      </p:sp>
      <p:sp>
        <p:nvSpPr>
          <p:cNvPr id="344" name="Shape 344"/>
          <p:cNvSpPr txBox="1"/>
          <p:nvPr>
            <p:ph idx="2" type="body"/>
          </p:nvPr>
        </p:nvSpPr>
        <p:spPr>
          <a:xfrm>
            <a:off x="457225" y="715150"/>
            <a:ext cx="8229600" cy="3394500"/>
          </a:xfrm>
          <a:prstGeom prst="rect">
            <a:avLst/>
          </a:prstGeom>
        </p:spPr>
        <p:txBody>
          <a:bodyPr anchorCtr="0" anchor="t" bIns="91425" lIns="91425" spcFirstLastPara="1" rIns="91425" wrap="square" tIns="91425">
            <a:noAutofit/>
          </a:bodyPr>
          <a:lstStyle/>
          <a:p>
            <a:pPr indent="-381000" lvl="0" marL="457200" rtl="0">
              <a:spcBef>
                <a:spcPts val="480"/>
              </a:spcBef>
              <a:spcAft>
                <a:spcPts val="0"/>
              </a:spcAft>
              <a:buSzPts val="2400"/>
              <a:buChar char="–"/>
            </a:pPr>
            <a:r>
              <a:rPr lang="en"/>
              <a:t>Described an efficient matrix multiplication framework for the Xeon+FPGA</a:t>
            </a:r>
            <a:endParaRPr/>
          </a:p>
          <a:p>
            <a:pPr indent="-381000" lvl="1" marL="914400" rtl="0">
              <a:spcBef>
                <a:spcPts val="0"/>
              </a:spcBef>
              <a:spcAft>
                <a:spcPts val="0"/>
              </a:spcAft>
              <a:buSzPts val="2400"/>
              <a:buChar char="–"/>
            </a:pPr>
            <a:r>
              <a:rPr lang="en"/>
              <a:t>Users can accelerate their applications simply via a BLAS-like function call in software.</a:t>
            </a:r>
            <a:endParaRPr/>
          </a:p>
          <a:p>
            <a:pPr indent="-381000" lvl="1" marL="914400" rtl="0">
              <a:spcBef>
                <a:spcPts val="0"/>
              </a:spcBef>
              <a:spcAft>
                <a:spcPts val="0"/>
              </a:spcAft>
              <a:buSzPts val="2400"/>
              <a:buChar char="–"/>
            </a:pPr>
            <a:r>
              <a:rPr lang="en"/>
              <a:t>Choose parameters to suit problem.</a:t>
            </a:r>
            <a:endParaRPr/>
          </a:p>
          <a:p>
            <a:pPr indent="-381000" lvl="0" marL="457200" rtl="0">
              <a:spcBef>
                <a:spcPts val="0"/>
              </a:spcBef>
              <a:spcAft>
                <a:spcPts val="0"/>
              </a:spcAft>
              <a:buSzPts val="2400"/>
              <a:buChar char="–"/>
            </a:pPr>
            <a:r>
              <a:rPr lang="en"/>
              <a:t>Optimisations:</a:t>
            </a:r>
            <a:endParaRPr/>
          </a:p>
          <a:p>
            <a:pPr indent="-381000" lvl="1" marL="914400" rtl="0">
              <a:spcBef>
                <a:spcPts val="0"/>
              </a:spcBef>
              <a:spcAft>
                <a:spcPts val="0"/>
              </a:spcAft>
              <a:buSzPts val="2400"/>
              <a:buChar char="–"/>
            </a:pPr>
            <a:r>
              <a:rPr lang="en"/>
              <a:t>Runtime Memory Interleaving</a:t>
            </a:r>
            <a:endParaRPr/>
          </a:p>
          <a:p>
            <a:pPr indent="-381000" lvl="1" marL="914400" rtl="0">
              <a:spcBef>
                <a:spcPts val="0"/>
              </a:spcBef>
              <a:spcAft>
                <a:spcPts val="0"/>
              </a:spcAft>
              <a:buSzPts val="2400"/>
              <a:buChar char="–"/>
            </a:pPr>
            <a:r>
              <a:rPr lang="en"/>
              <a:t>Dynamic Dot Product</a:t>
            </a:r>
            <a:endParaRPr/>
          </a:p>
          <a:p>
            <a:pPr indent="-381000" lvl="1" marL="914400" rtl="0">
              <a:spcBef>
                <a:spcPts val="0"/>
              </a:spcBef>
              <a:spcAft>
                <a:spcPts val="0"/>
              </a:spcAft>
              <a:buSzPts val="2400"/>
              <a:buChar char="–"/>
            </a:pPr>
            <a:r>
              <a:rPr lang="en"/>
              <a:t>Fused Operations</a:t>
            </a:r>
            <a:endParaRPr/>
          </a:p>
          <a:p>
            <a:pPr indent="-381000" lvl="0" marL="457200" rtl="0">
              <a:spcBef>
                <a:spcPts val="0"/>
              </a:spcBef>
              <a:spcAft>
                <a:spcPts val="0"/>
              </a:spcAft>
              <a:buSzPts val="2400"/>
              <a:buChar char="–"/>
            </a:pPr>
            <a:r>
              <a:rPr lang="en"/>
              <a:t>Open Source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Thank you!</a:t>
            </a:r>
            <a:endParaRPr/>
          </a:p>
        </p:txBody>
      </p:sp>
      <p:sp>
        <p:nvSpPr>
          <p:cNvPr id="350" name="Shape 35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480"/>
              </a:spcBef>
              <a:spcAft>
                <a:spcPts val="0"/>
              </a:spcAft>
              <a:buNone/>
            </a:pPr>
            <a:r>
              <a:rPr lang="en"/>
              <a:t>duncan.moss@sydney.edu.au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Problem</a:t>
            </a:r>
            <a:endParaRPr/>
          </a:p>
        </p:txBody>
      </p:sp>
      <p:sp>
        <p:nvSpPr>
          <p:cNvPr id="136" name="Shape 136"/>
          <p:cNvSpPr txBox="1"/>
          <p:nvPr>
            <p:ph idx="1" type="body"/>
          </p:nvPr>
        </p:nvSpPr>
        <p:spPr>
          <a:xfrm>
            <a:off x="457200" y="1019944"/>
            <a:ext cx="4038600" cy="3394500"/>
          </a:xfrm>
          <a:prstGeom prst="rect">
            <a:avLst/>
          </a:prstGeom>
        </p:spPr>
        <p:txBody>
          <a:bodyPr anchorCtr="0" anchor="t" bIns="91425" lIns="91425" spcFirstLastPara="1" rIns="91425" wrap="square" tIns="91425">
            <a:noAutofit/>
          </a:bodyPr>
          <a:lstStyle/>
          <a:p>
            <a:pPr indent="0" lvl="0" marL="0" rtl="0">
              <a:spcBef>
                <a:spcPts val="480"/>
              </a:spcBef>
              <a:spcAft>
                <a:spcPts val="0"/>
              </a:spcAft>
              <a:buNone/>
            </a:pPr>
            <a:r>
              <a:rPr lang="en"/>
              <a:t> </a:t>
            </a:r>
            <a:endParaRPr/>
          </a:p>
          <a:p>
            <a:pPr indent="-381000" lvl="0" marL="457200" rtl="0">
              <a:spcBef>
                <a:spcPts val="480"/>
              </a:spcBef>
              <a:spcAft>
                <a:spcPts val="0"/>
              </a:spcAft>
              <a:buSzPts val="2400"/>
              <a:buChar char="–"/>
            </a:pPr>
            <a:r>
              <a:rPr lang="en"/>
              <a:t>Xeon+FPGA</a:t>
            </a:r>
            <a:endParaRPr/>
          </a:p>
          <a:p>
            <a:pPr indent="-381000" lvl="0" marL="457200" rtl="0">
              <a:spcBef>
                <a:spcPts val="0"/>
              </a:spcBef>
              <a:spcAft>
                <a:spcPts val="0"/>
              </a:spcAft>
              <a:buSzPts val="2400"/>
              <a:buChar char="–"/>
            </a:pPr>
            <a:r>
              <a:rPr lang="en"/>
              <a:t>Simple, software-based interface</a:t>
            </a:r>
            <a:endParaRPr/>
          </a:p>
          <a:p>
            <a:pPr indent="-381000" lvl="0" marL="457200" rtl="0">
              <a:spcBef>
                <a:spcPts val="0"/>
              </a:spcBef>
              <a:spcAft>
                <a:spcPts val="0"/>
              </a:spcAft>
              <a:buSzPts val="2400"/>
              <a:buChar char="–"/>
            </a:pPr>
            <a:r>
              <a:rPr lang="en"/>
              <a:t>Extensions to efficiently support Machine Learning</a:t>
            </a:r>
            <a:endParaRPr/>
          </a:p>
        </p:txBody>
      </p:sp>
      <p:pic>
        <p:nvPicPr>
          <p:cNvPr id="137" name="Shape 137"/>
          <p:cNvPicPr preferRelativeResize="0"/>
          <p:nvPr/>
        </p:nvPicPr>
        <p:blipFill>
          <a:blip r:embed="rId3">
            <a:alphaModFix/>
          </a:blip>
          <a:stretch>
            <a:fillRect/>
          </a:stretch>
        </p:blipFill>
        <p:spPr>
          <a:xfrm>
            <a:off x="547661" y="1206179"/>
            <a:ext cx="4787446" cy="311940"/>
          </a:xfrm>
          <a:prstGeom prst="rect">
            <a:avLst/>
          </a:prstGeom>
          <a:noFill/>
          <a:ln>
            <a:noFill/>
          </a:ln>
        </p:spPr>
      </p:pic>
      <p:pic>
        <p:nvPicPr>
          <p:cNvPr id="138" name="Shape 138"/>
          <p:cNvPicPr preferRelativeResize="0"/>
          <p:nvPr/>
        </p:nvPicPr>
        <p:blipFill>
          <a:blip r:embed="rId4">
            <a:alphaModFix/>
          </a:blip>
          <a:stretch>
            <a:fillRect/>
          </a:stretch>
        </p:blipFill>
        <p:spPr>
          <a:xfrm>
            <a:off x="4936775" y="1518119"/>
            <a:ext cx="3750019" cy="332058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54" name="Shape 354"/>
        <p:cNvGrpSpPr/>
        <p:nvPr/>
      </p:nvGrpSpPr>
      <p:grpSpPr>
        <a:xfrm>
          <a:off x="0" y="0"/>
          <a:ext cx="0" cy="0"/>
          <a:chOff x="0" y="0"/>
          <a:chExt cx="0" cy="0"/>
        </a:xfrm>
      </p:grpSpPr>
      <p:sp>
        <p:nvSpPr>
          <p:cNvPr id="355" name="Shape 355"/>
          <p:cNvSpPr txBox="1"/>
          <p:nvPr>
            <p:ph type="title"/>
          </p:nvPr>
        </p:nvSpPr>
        <p:spPr>
          <a:xfrm>
            <a:off x="457200" y="1643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Optimisation</a:t>
            </a:r>
            <a:r>
              <a:rPr lang="en"/>
              <a:t>: Dynamic Dot Product &amp; Fused Operations</a:t>
            </a:r>
            <a:endParaRPr/>
          </a:p>
        </p:txBody>
      </p:sp>
      <p:pic>
        <p:nvPicPr>
          <p:cNvPr id="356" name="Shape 356"/>
          <p:cNvPicPr preferRelativeResize="0"/>
          <p:nvPr/>
        </p:nvPicPr>
        <p:blipFill>
          <a:blip r:embed="rId3">
            <a:alphaModFix/>
          </a:blip>
          <a:stretch>
            <a:fillRect/>
          </a:stretch>
        </p:blipFill>
        <p:spPr>
          <a:xfrm>
            <a:off x="457200" y="1928225"/>
            <a:ext cx="3866975" cy="1994039"/>
          </a:xfrm>
          <a:prstGeom prst="rect">
            <a:avLst/>
          </a:prstGeom>
          <a:noFill/>
          <a:ln>
            <a:noFill/>
          </a:ln>
        </p:spPr>
      </p:pic>
      <p:pic>
        <p:nvPicPr>
          <p:cNvPr id="357" name="Shape 357"/>
          <p:cNvPicPr preferRelativeResize="0"/>
          <p:nvPr/>
        </p:nvPicPr>
        <p:blipFill>
          <a:blip r:embed="rId4">
            <a:alphaModFix/>
          </a:blip>
          <a:stretch>
            <a:fillRect/>
          </a:stretch>
        </p:blipFill>
        <p:spPr>
          <a:xfrm>
            <a:off x="4819825" y="1956436"/>
            <a:ext cx="3866975" cy="19376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61" name="Shape 361"/>
        <p:cNvGrpSpPr/>
        <p:nvPr/>
      </p:nvGrpSpPr>
      <p:grpSpPr>
        <a:xfrm>
          <a:off x="0" y="0"/>
          <a:ext cx="0" cy="0"/>
          <a:chOff x="0" y="0"/>
          <a:chExt cx="0" cy="0"/>
        </a:xfrm>
      </p:grpSpPr>
      <p:sp>
        <p:nvSpPr>
          <p:cNvPr id="362" name="Shape 362"/>
          <p:cNvSpPr/>
          <p:nvPr/>
        </p:nvSpPr>
        <p:spPr>
          <a:xfrm>
            <a:off x="2142013" y="3030600"/>
            <a:ext cx="3770400" cy="737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3" name="Shape 363"/>
          <p:cNvSpPr/>
          <p:nvPr/>
        </p:nvSpPr>
        <p:spPr>
          <a:xfrm>
            <a:off x="2142013" y="3030600"/>
            <a:ext cx="3770400" cy="737100"/>
          </a:xfrm>
          <a:prstGeom prst="rect">
            <a:avLst/>
          </a:prstGeom>
          <a:noFill/>
          <a:ln cap="flat" cmpd="sng" w="19050">
            <a:solidFill>
              <a:srgbClr val="00FF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Overview</a:t>
            </a:r>
            <a:endParaRPr/>
          </a:p>
        </p:txBody>
      </p:sp>
      <p:pic>
        <p:nvPicPr>
          <p:cNvPr id="365" name="Shape 365"/>
          <p:cNvPicPr preferRelativeResize="0"/>
          <p:nvPr/>
        </p:nvPicPr>
        <p:blipFill>
          <a:blip r:embed="rId3">
            <a:alphaModFix/>
          </a:blip>
          <a:stretch>
            <a:fillRect/>
          </a:stretch>
        </p:blipFill>
        <p:spPr>
          <a:xfrm>
            <a:off x="1346400" y="1519600"/>
            <a:ext cx="6406324" cy="488475"/>
          </a:xfrm>
          <a:prstGeom prst="rect">
            <a:avLst/>
          </a:prstGeom>
          <a:noFill/>
          <a:ln>
            <a:noFill/>
          </a:ln>
        </p:spPr>
      </p:pic>
      <p:sp>
        <p:nvSpPr>
          <p:cNvPr id="366" name="Shape 366"/>
          <p:cNvSpPr/>
          <p:nvPr/>
        </p:nvSpPr>
        <p:spPr>
          <a:xfrm>
            <a:off x="2142013" y="1365400"/>
            <a:ext cx="3770400" cy="737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p:nvPr/>
        </p:nvSpPr>
        <p:spPr>
          <a:xfrm>
            <a:off x="5958888" y="1365400"/>
            <a:ext cx="1838700" cy="7371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8" name="Shape 368"/>
          <p:cNvSpPr txBox="1"/>
          <p:nvPr/>
        </p:nvSpPr>
        <p:spPr>
          <a:xfrm>
            <a:off x="3472975" y="2223800"/>
            <a:ext cx="1108500" cy="5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rPr>
              <a:t>FPGA</a:t>
            </a:r>
            <a:endParaRPr sz="2400">
              <a:solidFill>
                <a:srgbClr val="FF0000"/>
              </a:solidFill>
            </a:endParaRPr>
          </a:p>
        </p:txBody>
      </p:sp>
      <p:sp>
        <p:nvSpPr>
          <p:cNvPr id="369" name="Shape 369"/>
          <p:cNvSpPr txBox="1"/>
          <p:nvPr/>
        </p:nvSpPr>
        <p:spPr>
          <a:xfrm>
            <a:off x="6443850" y="2223800"/>
            <a:ext cx="868800" cy="5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FF00"/>
                </a:solidFill>
              </a:rPr>
              <a:t>CPU</a:t>
            </a:r>
            <a:endParaRPr sz="2400">
              <a:solidFill>
                <a:srgbClr val="00FF00"/>
              </a:solidFill>
            </a:endParaRPr>
          </a:p>
        </p:txBody>
      </p:sp>
      <p:pic>
        <p:nvPicPr>
          <p:cNvPr id="370" name="Shape 370"/>
          <p:cNvPicPr preferRelativeResize="0"/>
          <p:nvPr/>
        </p:nvPicPr>
        <p:blipFill>
          <a:blip r:embed="rId3">
            <a:alphaModFix/>
          </a:blip>
          <a:stretch>
            <a:fillRect/>
          </a:stretch>
        </p:blipFill>
        <p:spPr>
          <a:xfrm>
            <a:off x="1346400" y="3184800"/>
            <a:ext cx="6406324" cy="488475"/>
          </a:xfrm>
          <a:prstGeom prst="rect">
            <a:avLst/>
          </a:prstGeom>
          <a:noFill/>
          <a:ln>
            <a:noFill/>
          </a:ln>
        </p:spPr>
      </p:pic>
      <p:sp>
        <p:nvSpPr>
          <p:cNvPr id="371" name="Shape 371"/>
          <p:cNvSpPr/>
          <p:nvPr/>
        </p:nvSpPr>
        <p:spPr>
          <a:xfrm>
            <a:off x="5958888" y="3030600"/>
            <a:ext cx="1838700" cy="7371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2" name="Shape 372"/>
          <p:cNvSpPr txBox="1"/>
          <p:nvPr/>
        </p:nvSpPr>
        <p:spPr>
          <a:xfrm>
            <a:off x="2951425" y="3889000"/>
            <a:ext cx="2151600" cy="5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0000"/>
                </a:solidFill>
              </a:rPr>
              <a:t>FPGA </a:t>
            </a:r>
            <a:r>
              <a:rPr lang="en" sz="2400"/>
              <a:t>+</a:t>
            </a:r>
            <a:r>
              <a:rPr lang="en" sz="2400">
                <a:solidFill>
                  <a:srgbClr val="FF0000"/>
                </a:solidFill>
              </a:rPr>
              <a:t> </a:t>
            </a:r>
            <a:r>
              <a:rPr lang="en" sz="2400">
                <a:solidFill>
                  <a:srgbClr val="00FF00"/>
                </a:solidFill>
              </a:rPr>
              <a:t>CPU</a:t>
            </a:r>
            <a:endParaRPr sz="2400">
              <a:solidFill>
                <a:srgbClr val="00FF00"/>
              </a:solidFill>
            </a:endParaRPr>
          </a:p>
        </p:txBody>
      </p:sp>
      <p:sp>
        <p:nvSpPr>
          <p:cNvPr id="373" name="Shape 373"/>
          <p:cNvSpPr txBox="1"/>
          <p:nvPr/>
        </p:nvSpPr>
        <p:spPr>
          <a:xfrm>
            <a:off x="6443850" y="3889000"/>
            <a:ext cx="868800" cy="5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FF00"/>
                </a:solidFill>
              </a:rPr>
              <a:t>CPU</a:t>
            </a:r>
            <a:endParaRPr sz="2400">
              <a:solidFill>
                <a:srgbClr val="00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77" name="Shape 377"/>
        <p:cNvGrpSpPr/>
        <p:nvPr/>
      </p:nvGrpSpPr>
      <p:grpSpPr>
        <a:xfrm>
          <a:off x="0" y="0"/>
          <a:ext cx="0" cy="0"/>
          <a:chOff x="0" y="0"/>
          <a:chExt cx="0" cy="0"/>
        </a:xfrm>
      </p:grpSpPr>
      <p:sp>
        <p:nvSpPr>
          <p:cNvPr id="378" name="Shape 378"/>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79" name="Shape 379"/>
          <p:cNvPicPr preferRelativeResize="0"/>
          <p:nvPr/>
        </p:nvPicPr>
        <p:blipFill>
          <a:blip r:embed="rId3">
            <a:alphaModFix/>
          </a:blip>
          <a:stretch>
            <a:fillRect/>
          </a:stretch>
        </p:blipFill>
        <p:spPr>
          <a:xfrm>
            <a:off x="1669500" y="831756"/>
            <a:ext cx="5518703" cy="389319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83" name="Shape 383"/>
        <p:cNvGrpSpPr/>
        <p:nvPr/>
      </p:nvGrpSpPr>
      <p:grpSpPr>
        <a:xfrm>
          <a:off x="0" y="0"/>
          <a:ext cx="0" cy="0"/>
          <a:chOff x="0" y="0"/>
          <a:chExt cx="0" cy="0"/>
        </a:xfrm>
      </p:grpSpPr>
      <p:sp>
        <p:nvSpPr>
          <p:cNvPr id="384" name="Shape 38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Hardware Template Parameters</a:t>
            </a:r>
            <a:endParaRPr/>
          </a:p>
        </p:txBody>
      </p:sp>
      <p:graphicFrame>
        <p:nvGraphicFramePr>
          <p:cNvPr id="385" name="Shape 385"/>
          <p:cNvGraphicFramePr/>
          <p:nvPr/>
        </p:nvGraphicFramePr>
        <p:xfrm>
          <a:off x="793250" y="1157650"/>
          <a:ext cx="3000000" cy="3000000"/>
        </p:xfrm>
        <a:graphic>
          <a:graphicData uri="http://schemas.openxmlformats.org/drawingml/2006/table">
            <a:tbl>
              <a:tblPr>
                <a:noFill/>
                <a:tableStyleId>{4C2BC497-5ED8-4640-9F5B-860674E38C80}</a:tableStyleId>
              </a:tblPr>
              <a:tblGrid>
                <a:gridCol w="2305575"/>
                <a:gridCol w="5587975"/>
              </a:tblGrid>
              <a:tr h="381000">
                <a:tc>
                  <a:txBody>
                    <a:bodyPr>
                      <a:noAutofit/>
                    </a:bodyPr>
                    <a:lstStyle/>
                    <a:p>
                      <a:pPr indent="0" lvl="0" marL="0" rtl="0">
                        <a:spcBef>
                          <a:spcPts val="0"/>
                        </a:spcBef>
                        <a:spcAft>
                          <a:spcPts val="0"/>
                        </a:spcAft>
                        <a:buNone/>
                      </a:pPr>
                      <a:r>
                        <a:rPr b="1" lang="en" sz="1800"/>
                        <a:t>Parameters</a:t>
                      </a:r>
                      <a:endParaRPr b="1" sz="1800"/>
                    </a:p>
                  </a:txBody>
                  <a:tcPr marT="91425" marB="91425" marR="91425" marL="91425"/>
                </a:tc>
                <a:tc>
                  <a:txBody>
                    <a:bodyPr>
                      <a:noAutofit/>
                    </a:bodyPr>
                    <a:lstStyle/>
                    <a:p>
                      <a:pPr indent="0" lvl="0" marL="0" rtl="0">
                        <a:spcBef>
                          <a:spcPts val="0"/>
                        </a:spcBef>
                        <a:spcAft>
                          <a:spcPts val="0"/>
                        </a:spcAft>
                        <a:buNone/>
                      </a:pPr>
                      <a:r>
                        <a:rPr b="1" lang="en" sz="1800"/>
                        <a:t>Options</a:t>
                      </a:r>
                      <a:endParaRPr b="1" sz="1800"/>
                    </a:p>
                  </a:txBody>
                  <a:tcPr marT="91425" marB="91425" marR="91425" marL="91425"/>
                </a:tc>
              </a:tr>
              <a:tr h="381000">
                <a:tc>
                  <a:txBody>
                    <a:bodyPr>
                      <a:noAutofit/>
                    </a:bodyPr>
                    <a:lstStyle/>
                    <a:p>
                      <a:pPr indent="0" lvl="0" marL="0" rtl="0">
                        <a:spcBef>
                          <a:spcPts val="0"/>
                        </a:spcBef>
                        <a:spcAft>
                          <a:spcPts val="0"/>
                        </a:spcAft>
                        <a:buNone/>
                      </a:pPr>
                      <a:r>
                        <a:rPr lang="en" sz="1800"/>
                        <a:t>Systolic Array Size</a:t>
                      </a:r>
                      <a:endParaRPr sz="1800"/>
                    </a:p>
                  </a:txBody>
                  <a:tcPr marT="91425" marB="91425" marR="91425" marL="91425"/>
                </a:tc>
                <a:tc>
                  <a:txBody>
                    <a:bodyPr>
                      <a:noAutofit/>
                    </a:bodyPr>
                    <a:lstStyle/>
                    <a:p>
                      <a:pPr indent="0" lvl="0" marL="0" rtl="0">
                        <a:spcBef>
                          <a:spcPts val="0"/>
                        </a:spcBef>
                        <a:spcAft>
                          <a:spcPts val="0"/>
                        </a:spcAft>
                        <a:buNone/>
                      </a:pPr>
                      <a:r>
                        <a:rPr lang="en" sz="1800"/>
                        <a:t>(</a:t>
                      </a:r>
                      <a:r>
                        <a:rPr lang="en" sz="1800"/>
                        <a:t>Logic, DSP &amp; Memory Limited)</a:t>
                      </a:r>
                      <a:endParaRPr sz="1800"/>
                    </a:p>
                  </a:txBody>
                  <a:tcPr marT="91425" marB="91425" marR="91425" marL="91425"/>
                </a:tc>
              </a:tr>
              <a:tr h="381000">
                <a:tc>
                  <a:txBody>
                    <a:bodyPr>
                      <a:noAutofit/>
                    </a:bodyPr>
                    <a:lstStyle/>
                    <a:p>
                      <a:pPr indent="0" lvl="0" marL="0" rtl="0">
                        <a:spcBef>
                          <a:spcPts val="0"/>
                        </a:spcBef>
                        <a:spcAft>
                          <a:spcPts val="0"/>
                        </a:spcAft>
                        <a:buNone/>
                      </a:pPr>
                      <a:r>
                        <a:rPr lang="en" sz="1800"/>
                        <a:t>Precision</a:t>
                      </a:r>
                      <a:endParaRPr sz="1800"/>
                    </a:p>
                  </a:txBody>
                  <a:tcPr marT="91425" marB="91425" marR="91425" marL="91425"/>
                </a:tc>
                <a:tc>
                  <a:txBody>
                    <a:bodyPr>
                      <a:noAutofit/>
                    </a:bodyPr>
                    <a:lstStyle/>
                    <a:p>
                      <a:pPr indent="0" lvl="0" marL="0" rtl="0">
                        <a:spcBef>
                          <a:spcPts val="0"/>
                        </a:spcBef>
                        <a:spcAft>
                          <a:spcPts val="0"/>
                        </a:spcAft>
                        <a:buNone/>
                      </a:pPr>
                      <a:r>
                        <a:t/>
                      </a:r>
                      <a:endParaRPr sz="1800"/>
                    </a:p>
                  </a:txBody>
                  <a:tcPr marT="91425" marB="91425" marR="91425" marL="91425"/>
                </a:tc>
              </a:tr>
              <a:tr h="381000">
                <a:tc>
                  <a:txBody>
                    <a:bodyPr>
                      <a:noAutofit/>
                    </a:bodyPr>
                    <a:lstStyle/>
                    <a:p>
                      <a:pPr indent="0" lvl="0" marL="0" rtl="0">
                        <a:spcBef>
                          <a:spcPts val="0"/>
                        </a:spcBef>
                        <a:spcAft>
                          <a:spcPts val="0"/>
                        </a:spcAft>
                        <a:buNone/>
                      </a:pPr>
                      <a:r>
                        <a:rPr lang="en" sz="1800"/>
                        <a:t>Accumulator Width</a:t>
                      </a:r>
                      <a:endParaRPr sz="1800"/>
                    </a:p>
                  </a:txBody>
                  <a:tcPr marT="91425" marB="91425" marR="91425" marL="91425"/>
                </a:tc>
                <a:tc>
                  <a:txBody>
                    <a:bodyPr>
                      <a:noAutofit/>
                    </a:bodyPr>
                    <a:lstStyle/>
                    <a:p>
                      <a:pPr indent="0" lvl="0" marL="0" rtl="0">
                        <a:spcBef>
                          <a:spcPts val="0"/>
                        </a:spcBef>
                        <a:spcAft>
                          <a:spcPts val="0"/>
                        </a:spcAft>
                        <a:buNone/>
                      </a:pPr>
                      <a:r>
                        <a:rPr lang="en" sz="1800"/>
                        <a:t>Arbitarity. for Fixed Point</a:t>
                      </a:r>
                      <a:endParaRPr sz="1800"/>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89" name="Shape 389"/>
        <p:cNvGrpSpPr/>
        <p:nvPr/>
      </p:nvGrpSpPr>
      <p:grpSpPr>
        <a:xfrm>
          <a:off x="0" y="0"/>
          <a:ext cx="0" cy="0"/>
          <a:chOff x="0" y="0"/>
          <a:chExt cx="0" cy="0"/>
        </a:xfrm>
      </p:grpSpPr>
      <p:sp>
        <p:nvSpPr>
          <p:cNvPr id="390" name="Shape 390"/>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pic>
        <p:nvPicPr>
          <p:cNvPr id="391" name="Shape 391"/>
          <p:cNvPicPr preferRelativeResize="0"/>
          <p:nvPr/>
        </p:nvPicPr>
        <p:blipFill>
          <a:blip r:embed="rId3">
            <a:alphaModFix/>
          </a:blip>
          <a:stretch>
            <a:fillRect/>
          </a:stretch>
        </p:blipFill>
        <p:spPr>
          <a:xfrm>
            <a:off x="4367150" y="1104931"/>
            <a:ext cx="3133725" cy="3190875"/>
          </a:xfrm>
          <a:prstGeom prst="rect">
            <a:avLst/>
          </a:prstGeom>
          <a:noFill/>
          <a:ln>
            <a:noFill/>
          </a:ln>
        </p:spPr>
      </p:pic>
      <p:pic>
        <p:nvPicPr>
          <p:cNvPr id="392" name="Shape 392"/>
          <p:cNvPicPr preferRelativeResize="0"/>
          <p:nvPr/>
        </p:nvPicPr>
        <p:blipFill>
          <a:blip r:embed="rId4">
            <a:alphaModFix/>
          </a:blip>
          <a:stretch>
            <a:fillRect/>
          </a:stretch>
        </p:blipFill>
        <p:spPr>
          <a:xfrm>
            <a:off x="671175" y="1386025"/>
            <a:ext cx="2576626" cy="2628675"/>
          </a:xfrm>
          <a:prstGeom prst="rect">
            <a:avLst/>
          </a:prstGeom>
          <a:noFill/>
          <a:ln>
            <a:noFill/>
          </a:ln>
        </p:spPr>
      </p:pic>
      <p:sp>
        <p:nvSpPr>
          <p:cNvPr id="393" name="Shape 393"/>
          <p:cNvSpPr/>
          <p:nvPr/>
        </p:nvSpPr>
        <p:spPr>
          <a:xfrm>
            <a:off x="1266525" y="1660550"/>
            <a:ext cx="499500" cy="443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94" name="Shape 394"/>
          <p:cNvCxnSpPr>
            <a:stCxn id="393" idx="0"/>
          </p:cNvCxnSpPr>
          <p:nvPr/>
        </p:nvCxnSpPr>
        <p:spPr>
          <a:xfrm flipH="1" rot="10800000">
            <a:off x="1516275" y="1097750"/>
            <a:ext cx="4021200" cy="562800"/>
          </a:xfrm>
          <a:prstGeom prst="straightConnector1">
            <a:avLst/>
          </a:prstGeom>
          <a:noFill/>
          <a:ln cap="flat" cmpd="sng" w="19050">
            <a:solidFill>
              <a:srgbClr val="FF0000"/>
            </a:solidFill>
            <a:prstDash val="dash"/>
            <a:round/>
            <a:headEnd len="med" w="med" type="none"/>
            <a:tailEnd len="med" w="med" type="none"/>
          </a:ln>
        </p:spPr>
      </p:cxnSp>
      <p:cxnSp>
        <p:nvCxnSpPr>
          <p:cNvPr id="395" name="Shape 395"/>
          <p:cNvCxnSpPr>
            <a:stCxn id="393" idx="4"/>
          </p:cNvCxnSpPr>
          <p:nvPr/>
        </p:nvCxnSpPr>
        <p:spPr>
          <a:xfrm>
            <a:off x="1516275" y="2103950"/>
            <a:ext cx="2846100" cy="21882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99" name="Shape 399"/>
        <p:cNvGrpSpPr/>
        <p:nvPr/>
      </p:nvGrpSpPr>
      <p:grpSpPr>
        <a:xfrm>
          <a:off x="0" y="0"/>
          <a:ext cx="0" cy="0"/>
          <a:chOff x="0" y="0"/>
          <a:chExt cx="0" cy="0"/>
        </a:xfrm>
      </p:grpSpPr>
      <p:pic>
        <p:nvPicPr>
          <p:cNvPr id="400" name="Shape 400"/>
          <p:cNvPicPr preferRelativeResize="0"/>
          <p:nvPr/>
        </p:nvPicPr>
        <p:blipFill>
          <a:blip r:embed="rId3">
            <a:alphaModFix/>
          </a:blip>
          <a:stretch>
            <a:fillRect/>
          </a:stretch>
        </p:blipFill>
        <p:spPr>
          <a:xfrm>
            <a:off x="4352700" y="2289075"/>
            <a:ext cx="4400400" cy="957075"/>
          </a:xfrm>
          <a:prstGeom prst="rect">
            <a:avLst/>
          </a:prstGeom>
          <a:noFill/>
          <a:ln>
            <a:noFill/>
          </a:ln>
        </p:spPr>
      </p:pic>
      <p:sp>
        <p:nvSpPr>
          <p:cNvPr id="401" name="Shape 401"/>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pic>
        <p:nvPicPr>
          <p:cNvPr id="402" name="Shape 402"/>
          <p:cNvPicPr preferRelativeResize="0"/>
          <p:nvPr/>
        </p:nvPicPr>
        <p:blipFill>
          <a:blip r:embed="rId4">
            <a:alphaModFix/>
          </a:blip>
          <a:stretch>
            <a:fillRect/>
          </a:stretch>
        </p:blipFill>
        <p:spPr>
          <a:xfrm>
            <a:off x="915363" y="976306"/>
            <a:ext cx="3133725" cy="3190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06" name="Shape 406"/>
        <p:cNvGrpSpPr/>
        <p:nvPr/>
      </p:nvGrpSpPr>
      <p:grpSpPr>
        <a:xfrm>
          <a:off x="0" y="0"/>
          <a:ext cx="0" cy="0"/>
          <a:chOff x="0" y="0"/>
          <a:chExt cx="0" cy="0"/>
        </a:xfrm>
      </p:grpSpPr>
      <p:pic>
        <p:nvPicPr>
          <p:cNvPr id="407" name="Shape 407"/>
          <p:cNvPicPr preferRelativeResize="0"/>
          <p:nvPr/>
        </p:nvPicPr>
        <p:blipFill>
          <a:blip r:embed="rId3">
            <a:alphaModFix/>
          </a:blip>
          <a:stretch>
            <a:fillRect/>
          </a:stretch>
        </p:blipFill>
        <p:spPr>
          <a:xfrm>
            <a:off x="4352700" y="2289075"/>
            <a:ext cx="4408890" cy="958925"/>
          </a:xfrm>
          <a:prstGeom prst="rect">
            <a:avLst/>
          </a:prstGeom>
          <a:noFill/>
          <a:ln>
            <a:noFill/>
          </a:ln>
        </p:spPr>
      </p:pic>
      <p:pic>
        <p:nvPicPr>
          <p:cNvPr id="408" name="Shape 408"/>
          <p:cNvPicPr preferRelativeResize="0"/>
          <p:nvPr/>
        </p:nvPicPr>
        <p:blipFill>
          <a:blip r:embed="rId4">
            <a:alphaModFix/>
          </a:blip>
          <a:stretch>
            <a:fillRect/>
          </a:stretch>
        </p:blipFill>
        <p:spPr>
          <a:xfrm>
            <a:off x="915363" y="1214425"/>
            <a:ext cx="3133725" cy="2952750"/>
          </a:xfrm>
          <a:prstGeom prst="rect">
            <a:avLst/>
          </a:prstGeom>
          <a:noFill/>
          <a:ln>
            <a:noFill/>
          </a:ln>
        </p:spPr>
      </p:pic>
      <p:sp>
        <p:nvSpPr>
          <p:cNvPr id="409" name="Shape 40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13" name="Shape 413"/>
        <p:cNvGrpSpPr/>
        <p:nvPr/>
      </p:nvGrpSpPr>
      <p:grpSpPr>
        <a:xfrm>
          <a:off x="0" y="0"/>
          <a:ext cx="0" cy="0"/>
          <a:chOff x="0" y="0"/>
          <a:chExt cx="0" cy="0"/>
        </a:xfrm>
      </p:grpSpPr>
      <p:pic>
        <p:nvPicPr>
          <p:cNvPr id="414" name="Shape 414"/>
          <p:cNvPicPr preferRelativeResize="0"/>
          <p:nvPr/>
        </p:nvPicPr>
        <p:blipFill>
          <a:blip r:embed="rId3">
            <a:alphaModFix/>
          </a:blip>
          <a:stretch>
            <a:fillRect/>
          </a:stretch>
        </p:blipFill>
        <p:spPr>
          <a:xfrm>
            <a:off x="4352749" y="2289075"/>
            <a:ext cx="4408850" cy="958925"/>
          </a:xfrm>
          <a:prstGeom prst="rect">
            <a:avLst/>
          </a:prstGeom>
          <a:noFill/>
          <a:ln>
            <a:noFill/>
          </a:ln>
        </p:spPr>
      </p:pic>
      <p:pic>
        <p:nvPicPr>
          <p:cNvPr id="415" name="Shape 415"/>
          <p:cNvPicPr preferRelativeResize="0"/>
          <p:nvPr/>
        </p:nvPicPr>
        <p:blipFill>
          <a:blip r:embed="rId4">
            <a:alphaModFix/>
          </a:blip>
          <a:stretch>
            <a:fillRect/>
          </a:stretch>
        </p:blipFill>
        <p:spPr>
          <a:xfrm>
            <a:off x="915363" y="1214425"/>
            <a:ext cx="3133725" cy="2952750"/>
          </a:xfrm>
          <a:prstGeom prst="rect">
            <a:avLst/>
          </a:prstGeom>
          <a:noFill/>
          <a:ln>
            <a:noFill/>
          </a:ln>
        </p:spPr>
      </p:pic>
      <p:sp>
        <p:nvSpPr>
          <p:cNvPr id="416" name="Shape 416"/>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20" name="Shape 420"/>
        <p:cNvGrpSpPr/>
        <p:nvPr/>
      </p:nvGrpSpPr>
      <p:grpSpPr>
        <a:xfrm>
          <a:off x="0" y="0"/>
          <a:ext cx="0" cy="0"/>
          <a:chOff x="0" y="0"/>
          <a:chExt cx="0" cy="0"/>
        </a:xfrm>
      </p:grpSpPr>
      <p:pic>
        <p:nvPicPr>
          <p:cNvPr id="421" name="Shape 421"/>
          <p:cNvPicPr preferRelativeResize="0"/>
          <p:nvPr/>
        </p:nvPicPr>
        <p:blipFill>
          <a:blip r:embed="rId3">
            <a:alphaModFix/>
          </a:blip>
          <a:stretch>
            <a:fillRect/>
          </a:stretch>
        </p:blipFill>
        <p:spPr>
          <a:xfrm>
            <a:off x="915363" y="1214425"/>
            <a:ext cx="3133725" cy="2952750"/>
          </a:xfrm>
          <a:prstGeom prst="rect">
            <a:avLst/>
          </a:prstGeom>
          <a:noFill/>
          <a:ln>
            <a:noFill/>
          </a:ln>
        </p:spPr>
      </p:pic>
      <p:sp>
        <p:nvSpPr>
          <p:cNvPr id="422" name="Shape 422"/>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pic>
        <p:nvPicPr>
          <p:cNvPr id="423" name="Shape 423"/>
          <p:cNvPicPr preferRelativeResize="0"/>
          <p:nvPr/>
        </p:nvPicPr>
        <p:blipFill>
          <a:blip r:embed="rId4">
            <a:alphaModFix/>
          </a:blip>
          <a:stretch>
            <a:fillRect/>
          </a:stretch>
        </p:blipFill>
        <p:spPr>
          <a:xfrm>
            <a:off x="5274500" y="1523925"/>
            <a:ext cx="2850400" cy="2333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27" name="Shape 427"/>
        <p:cNvGrpSpPr/>
        <p:nvPr/>
      </p:nvGrpSpPr>
      <p:grpSpPr>
        <a:xfrm>
          <a:off x="0" y="0"/>
          <a:ext cx="0" cy="0"/>
          <a:chOff x="0" y="0"/>
          <a:chExt cx="0" cy="0"/>
        </a:xfrm>
      </p:grpSpPr>
      <p:pic>
        <p:nvPicPr>
          <p:cNvPr id="428" name="Shape 428"/>
          <p:cNvPicPr preferRelativeResize="0"/>
          <p:nvPr/>
        </p:nvPicPr>
        <p:blipFill>
          <a:blip r:embed="rId3">
            <a:alphaModFix/>
          </a:blip>
          <a:stretch>
            <a:fillRect/>
          </a:stretch>
        </p:blipFill>
        <p:spPr>
          <a:xfrm>
            <a:off x="5274499" y="1523925"/>
            <a:ext cx="2850400" cy="2333763"/>
          </a:xfrm>
          <a:prstGeom prst="rect">
            <a:avLst/>
          </a:prstGeom>
          <a:noFill/>
          <a:ln>
            <a:noFill/>
          </a:ln>
        </p:spPr>
      </p:pic>
      <p:pic>
        <p:nvPicPr>
          <p:cNvPr id="429" name="Shape 429"/>
          <p:cNvPicPr preferRelativeResize="0"/>
          <p:nvPr/>
        </p:nvPicPr>
        <p:blipFill>
          <a:blip r:embed="rId4">
            <a:alphaModFix/>
          </a:blip>
          <a:stretch>
            <a:fillRect/>
          </a:stretch>
        </p:blipFill>
        <p:spPr>
          <a:xfrm>
            <a:off x="915363" y="1214425"/>
            <a:ext cx="3133725" cy="2952750"/>
          </a:xfrm>
          <a:prstGeom prst="rect">
            <a:avLst/>
          </a:prstGeom>
          <a:noFill/>
          <a:ln>
            <a:noFill/>
          </a:ln>
        </p:spPr>
      </p:pic>
      <p:sp>
        <p:nvSpPr>
          <p:cNvPr id="430" name="Shape 430"/>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Framework</a:t>
            </a:r>
            <a:endParaRPr/>
          </a:p>
        </p:txBody>
      </p:sp>
      <p:pic>
        <p:nvPicPr>
          <p:cNvPr id="144" name="Shape 144"/>
          <p:cNvPicPr preferRelativeResize="0"/>
          <p:nvPr/>
        </p:nvPicPr>
        <p:blipFill>
          <a:blip r:embed="rId3">
            <a:alphaModFix/>
          </a:blip>
          <a:stretch>
            <a:fillRect/>
          </a:stretch>
        </p:blipFill>
        <p:spPr>
          <a:xfrm>
            <a:off x="1859900" y="1072350"/>
            <a:ext cx="5424200" cy="3303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34" name="Shape 434"/>
        <p:cNvGrpSpPr/>
        <p:nvPr/>
      </p:nvGrpSpPr>
      <p:grpSpPr>
        <a:xfrm>
          <a:off x="0" y="0"/>
          <a:ext cx="0" cy="0"/>
          <a:chOff x="0" y="0"/>
          <a:chExt cx="0" cy="0"/>
        </a:xfrm>
      </p:grpSpPr>
      <p:pic>
        <p:nvPicPr>
          <p:cNvPr id="435" name="Shape 435"/>
          <p:cNvPicPr preferRelativeResize="0"/>
          <p:nvPr/>
        </p:nvPicPr>
        <p:blipFill>
          <a:blip r:embed="rId3">
            <a:alphaModFix/>
          </a:blip>
          <a:stretch>
            <a:fillRect/>
          </a:stretch>
        </p:blipFill>
        <p:spPr>
          <a:xfrm>
            <a:off x="5274475" y="1523925"/>
            <a:ext cx="2850418" cy="2333775"/>
          </a:xfrm>
          <a:prstGeom prst="rect">
            <a:avLst/>
          </a:prstGeom>
          <a:noFill/>
          <a:ln>
            <a:noFill/>
          </a:ln>
        </p:spPr>
      </p:pic>
      <p:pic>
        <p:nvPicPr>
          <p:cNvPr id="436" name="Shape 436"/>
          <p:cNvPicPr preferRelativeResize="0"/>
          <p:nvPr/>
        </p:nvPicPr>
        <p:blipFill>
          <a:blip r:embed="rId4">
            <a:alphaModFix/>
          </a:blip>
          <a:stretch>
            <a:fillRect/>
          </a:stretch>
        </p:blipFill>
        <p:spPr>
          <a:xfrm>
            <a:off x="915363" y="1214425"/>
            <a:ext cx="3133725" cy="2952750"/>
          </a:xfrm>
          <a:prstGeom prst="rect">
            <a:avLst/>
          </a:prstGeom>
          <a:noFill/>
          <a:ln>
            <a:noFill/>
          </a:ln>
        </p:spPr>
      </p:pic>
      <p:sp>
        <p:nvSpPr>
          <p:cNvPr id="437" name="Shape 437"/>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41" name="Shape 441"/>
        <p:cNvGrpSpPr/>
        <p:nvPr/>
      </p:nvGrpSpPr>
      <p:grpSpPr>
        <a:xfrm>
          <a:off x="0" y="0"/>
          <a:ext cx="0" cy="0"/>
          <a:chOff x="0" y="0"/>
          <a:chExt cx="0" cy="0"/>
        </a:xfrm>
      </p:grpSpPr>
      <p:pic>
        <p:nvPicPr>
          <p:cNvPr id="442" name="Shape 442"/>
          <p:cNvPicPr preferRelativeResize="0"/>
          <p:nvPr/>
        </p:nvPicPr>
        <p:blipFill>
          <a:blip r:embed="rId3">
            <a:alphaModFix/>
          </a:blip>
          <a:stretch>
            <a:fillRect/>
          </a:stretch>
        </p:blipFill>
        <p:spPr>
          <a:xfrm>
            <a:off x="5118453" y="1523925"/>
            <a:ext cx="3006448" cy="2333775"/>
          </a:xfrm>
          <a:prstGeom prst="rect">
            <a:avLst/>
          </a:prstGeom>
          <a:noFill/>
          <a:ln>
            <a:noFill/>
          </a:ln>
        </p:spPr>
      </p:pic>
      <p:pic>
        <p:nvPicPr>
          <p:cNvPr id="443" name="Shape 443"/>
          <p:cNvPicPr preferRelativeResize="0"/>
          <p:nvPr/>
        </p:nvPicPr>
        <p:blipFill>
          <a:blip r:embed="rId4">
            <a:alphaModFix/>
          </a:blip>
          <a:stretch>
            <a:fillRect/>
          </a:stretch>
        </p:blipFill>
        <p:spPr>
          <a:xfrm>
            <a:off x="915363" y="1214438"/>
            <a:ext cx="3133725" cy="2952750"/>
          </a:xfrm>
          <a:prstGeom prst="rect">
            <a:avLst/>
          </a:prstGeom>
          <a:noFill/>
          <a:ln>
            <a:noFill/>
          </a:ln>
        </p:spPr>
      </p:pic>
      <p:sp>
        <p:nvSpPr>
          <p:cNvPr id="444" name="Shape 44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48" name="Shape 448"/>
        <p:cNvGrpSpPr/>
        <p:nvPr/>
      </p:nvGrpSpPr>
      <p:grpSpPr>
        <a:xfrm>
          <a:off x="0" y="0"/>
          <a:ext cx="0" cy="0"/>
          <a:chOff x="0" y="0"/>
          <a:chExt cx="0" cy="0"/>
        </a:xfrm>
      </p:grpSpPr>
      <p:sp>
        <p:nvSpPr>
          <p:cNvPr id="449" name="Shape 44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pic>
        <p:nvPicPr>
          <p:cNvPr id="450" name="Shape 450"/>
          <p:cNvPicPr preferRelativeResize="0"/>
          <p:nvPr/>
        </p:nvPicPr>
        <p:blipFill>
          <a:blip r:embed="rId3">
            <a:alphaModFix/>
          </a:blip>
          <a:stretch>
            <a:fillRect/>
          </a:stretch>
        </p:blipFill>
        <p:spPr>
          <a:xfrm>
            <a:off x="669113" y="1055706"/>
            <a:ext cx="3133725" cy="3190875"/>
          </a:xfrm>
          <a:prstGeom prst="rect">
            <a:avLst/>
          </a:prstGeom>
          <a:noFill/>
          <a:ln>
            <a:noFill/>
          </a:ln>
        </p:spPr>
      </p:pic>
      <p:pic>
        <p:nvPicPr>
          <p:cNvPr id="451" name="Shape 451"/>
          <p:cNvPicPr preferRelativeResize="0"/>
          <p:nvPr/>
        </p:nvPicPr>
        <p:blipFill>
          <a:blip r:embed="rId4">
            <a:alphaModFix/>
          </a:blip>
          <a:stretch>
            <a:fillRect/>
          </a:stretch>
        </p:blipFill>
        <p:spPr>
          <a:xfrm>
            <a:off x="4444212" y="1176450"/>
            <a:ext cx="4242574" cy="1230350"/>
          </a:xfrm>
          <a:prstGeom prst="rect">
            <a:avLst/>
          </a:prstGeom>
          <a:noFill/>
          <a:ln>
            <a:noFill/>
          </a:ln>
        </p:spPr>
      </p:pic>
      <p:pic>
        <p:nvPicPr>
          <p:cNvPr id="452" name="Shape 452"/>
          <p:cNvPicPr preferRelativeResize="0"/>
          <p:nvPr/>
        </p:nvPicPr>
        <p:blipFill>
          <a:blip r:embed="rId5">
            <a:alphaModFix/>
          </a:blip>
          <a:stretch>
            <a:fillRect/>
          </a:stretch>
        </p:blipFill>
        <p:spPr>
          <a:xfrm>
            <a:off x="4113000" y="3483025"/>
            <a:ext cx="4905000" cy="343350"/>
          </a:xfrm>
          <a:prstGeom prst="rect">
            <a:avLst/>
          </a:prstGeom>
          <a:noFill/>
          <a:ln>
            <a:noFill/>
          </a:ln>
        </p:spPr>
      </p:pic>
      <p:pic>
        <p:nvPicPr>
          <p:cNvPr id="453" name="Shape 453"/>
          <p:cNvPicPr preferRelativeResize="0"/>
          <p:nvPr/>
        </p:nvPicPr>
        <p:blipFill>
          <a:blip r:embed="rId6">
            <a:alphaModFix/>
          </a:blip>
          <a:stretch>
            <a:fillRect/>
          </a:stretch>
        </p:blipFill>
        <p:spPr>
          <a:xfrm>
            <a:off x="5219013" y="2843575"/>
            <a:ext cx="2692974" cy="343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57" name="Shape 457"/>
        <p:cNvGrpSpPr/>
        <p:nvPr/>
      </p:nvGrpSpPr>
      <p:grpSpPr>
        <a:xfrm>
          <a:off x="0" y="0"/>
          <a:ext cx="0" cy="0"/>
          <a:chOff x="0" y="0"/>
          <a:chExt cx="0" cy="0"/>
        </a:xfrm>
      </p:grpSpPr>
      <p:sp>
        <p:nvSpPr>
          <p:cNvPr id="458" name="Shape 458"/>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 - Runtime Interleaving</a:t>
            </a:r>
            <a:endParaRPr/>
          </a:p>
        </p:txBody>
      </p:sp>
      <p:pic>
        <p:nvPicPr>
          <p:cNvPr id="459" name="Shape 459"/>
          <p:cNvPicPr preferRelativeResize="0"/>
          <p:nvPr/>
        </p:nvPicPr>
        <p:blipFill>
          <a:blip r:embed="rId3">
            <a:alphaModFix/>
          </a:blip>
          <a:stretch>
            <a:fillRect/>
          </a:stretch>
        </p:blipFill>
        <p:spPr>
          <a:xfrm>
            <a:off x="6994025" y="1001800"/>
            <a:ext cx="1692775" cy="3633127"/>
          </a:xfrm>
          <a:prstGeom prst="rect">
            <a:avLst/>
          </a:prstGeom>
          <a:noFill/>
          <a:ln>
            <a:noFill/>
          </a:ln>
        </p:spPr>
      </p:pic>
      <p:pic>
        <p:nvPicPr>
          <p:cNvPr id="460" name="Shape 460"/>
          <p:cNvPicPr preferRelativeResize="0"/>
          <p:nvPr/>
        </p:nvPicPr>
        <p:blipFill>
          <a:blip r:embed="rId4">
            <a:alphaModFix/>
          </a:blip>
          <a:stretch>
            <a:fillRect/>
          </a:stretch>
        </p:blipFill>
        <p:spPr>
          <a:xfrm>
            <a:off x="4844650" y="1037012"/>
            <a:ext cx="1692775" cy="3633104"/>
          </a:xfrm>
          <a:prstGeom prst="rect">
            <a:avLst/>
          </a:prstGeom>
          <a:noFill/>
          <a:ln>
            <a:noFill/>
          </a:ln>
        </p:spPr>
      </p:pic>
      <p:pic>
        <p:nvPicPr>
          <p:cNvPr id="461" name="Shape 461"/>
          <p:cNvPicPr preferRelativeResize="0"/>
          <p:nvPr/>
        </p:nvPicPr>
        <p:blipFill>
          <a:blip r:embed="rId5">
            <a:alphaModFix/>
          </a:blip>
          <a:stretch>
            <a:fillRect/>
          </a:stretch>
        </p:blipFill>
        <p:spPr>
          <a:xfrm>
            <a:off x="405613" y="1399638"/>
            <a:ext cx="4251728" cy="3051549"/>
          </a:xfrm>
          <a:prstGeom prst="rect">
            <a:avLst/>
          </a:prstGeom>
          <a:noFill/>
          <a:ln>
            <a:noFill/>
          </a:ln>
        </p:spPr>
      </p:pic>
      <p:sp>
        <p:nvSpPr>
          <p:cNvPr id="462" name="Shape 462"/>
          <p:cNvSpPr/>
          <p:nvPr/>
        </p:nvSpPr>
        <p:spPr>
          <a:xfrm>
            <a:off x="1723875" y="2371225"/>
            <a:ext cx="295500" cy="295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3" name="Shape 463"/>
          <p:cNvSpPr/>
          <p:nvPr/>
        </p:nvSpPr>
        <p:spPr>
          <a:xfrm>
            <a:off x="4254525" y="1573725"/>
            <a:ext cx="295500" cy="295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64" name="Shape 464"/>
          <p:cNvCxnSpPr/>
          <p:nvPr/>
        </p:nvCxnSpPr>
        <p:spPr>
          <a:xfrm flipH="1" rot="10800000">
            <a:off x="4397650" y="1139925"/>
            <a:ext cx="640200" cy="436200"/>
          </a:xfrm>
          <a:prstGeom prst="curvedConnector3">
            <a:avLst>
              <a:gd fmla="val 26378" name="adj1"/>
            </a:avLst>
          </a:prstGeom>
          <a:noFill/>
          <a:ln cap="flat" cmpd="sng" w="19050">
            <a:solidFill>
              <a:srgbClr val="FF0000"/>
            </a:solidFill>
            <a:prstDash val="solid"/>
            <a:round/>
            <a:headEnd len="med" w="med" type="none"/>
            <a:tailEnd len="med" w="med" type="triangle"/>
          </a:ln>
        </p:spPr>
      </p:cxnSp>
      <p:cxnSp>
        <p:nvCxnSpPr>
          <p:cNvPr id="465" name="Shape 465"/>
          <p:cNvCxnSpPr>
            <a:stCxn id="462" idx="0"/>
          </p:cNvCxnSpPr>
          <p:nvPr/>
        </p:nvCxnSpPr>
        <p:spPr>
          <a:xfrm rot="-5400000">
            <a:off x="3088875" y="-394025"/>
            <a:ext cx="1548000" cy="3982500"/>
          </a:xfrm>
          <a:prstGeom prst="curvedConnector2">
            <a:avLst/>
          </a:prstGeom>
          <a:noFill/>
          <a:ln cap="flat" cmpd="sng" w="19050">
            <a:solidFill>
              <a:srgbClr val="FF0000"/>
            </a:solidFill>
            <a:prstDash val="solid"/>
            <a:round/>
            <a:headEnd len="med" w="med" type="none"/>
            <a:tailEnd len="med" w="med" type="none"/>
          </a:ln>
        </p:spPr>
      </p:cxnSp>
      <p:cxnSp>
        <p:nvCxnSpPr>
          <p:cNvPr id="466" name="Shape 466"/>
          <p:cNvCxnSpPr/>
          <p:nvPr/>
        </p:nvCxnSpPr>
        <p:spPr>
          <a:xfrm>
            <a:off x="5833050" y="823250"/>
            <a:ext cx="1435500" cy="246300"/>
          </a:xfrm>
          <a:prstGeom prst="curvedConnector3">
            <a:avLst>
              <a:gd fmla="val 50000" name="adj1"/>
            </a:avLst>
          </a:prstGeom>
          <a:noFill/>
          <a:ln cap="flat" cmpd="sng" w="19050">
            <a:solidFill>
              <a:srgbClr val="FF0000"/>
            </a:solidFill>
            <a:prstDash val="solid"/>
            <a:round/>
            <a:headEnd len="med" w="med" type="none"/>
            <a:tailEnd len="med" w="med" type="triangle"/>
          </a:ln>
        </p:spPr>
      </p:cxnSp>
      <p:sp>
        <p:nvSpPr>
          <p:cNvPr id="467" name="Shape 467"/>
          <p:cNvSpPr/>
          <p:nvPr/>
        </p:nvSpPr>
        <p:spPr>
          <a:xfrm>
            <a:off x="5019038" y="945500"/>
            <a:ext cx="1344000" cy="246300"/>
          </a:xfrm>
          <a:prstGeom prst="rect">
            <a:avLst/>
          </a:prstGeom>
          <a:solidFill>
            <a:schemeClr val="lt1"/>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a:t>Feeders</a:t>
            </a:r>
            <a:endParaRPr/>
          </a:p>
        </p:txBody>
      </p:sp>
      <p:sp>
        <p:nvSpPr>
          <p:cNvPr id="468" name="Shape 468"/>
          <p:cNvSpPr/>
          <p:nvPr/>
        </p:nvSpPr>
        <p:spPr>
          <a:xfrm>
            <a:off x="7168400" y="934644"/>
            <a:ext cx="1344000" cy="24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Feeders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72" name="Shape 472"/>
        <p:cNvGrpSpPr/>
        <p:nvPr/>
      </p:nvGrpSpPr>
      <p:grpSpPr>
        <a:xfrm>
          <a:off x="0" y="0"/>
          <a:ext cx="0" cy="0"/>
          <a:chOff x="0" y="0"/>
          <a:chExt cx="0" cy="0"/>
        </a:xfrm>
      </p:grpSpPr>
      <p:sp>
        <p:nvSpPr>
          <p:cNvPr id="473" name="Shape 473"/>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 - Runtime Interleaving</a:t>
            </a:r>
            <a:endParaRPr/>
          </a:p>
        </p:txBody>
      </p:sp>
      <p:pic>
        <p:nvPicPr>
          <p:cNvPr id="474" name="Shape 474"/>
          <p:cNvPicPr preferRelativeResize="0"/>
          <p:nvPr/>
        </p:nvPicPr>
        <p:blipFill>
          <a:blip r:embed="rId3">
            <a:alphaModFix/>
          </a:blip>
          <a:stretch>
            <a:fillRect/>
          </a:stretch>
        </p:blipFill>
        <p:spPr>
          <a:xfrm>
            <a:off x="1998382" y="969463"/>
            <a:ext cx="1356218" cy="3204576"/>
          </a:xfrm>
          <a:prstGeom prst="rect">
            <a:avLst/>
          </a:prstGeom>
          <a:noFill/>
          <a:ln>
            <a:noFill/>
          </a:ln>
        </p:spPr>
      </p:pic>
      <p:pic>
        <p:nvPicPr>
          <p:cNvPr id="475" name="Shape 475"/>
          <p:cNvPicPr preferRelativeResize="0"/>
          <p:nvPr/>
        </p:nvPicPr>
        <p:blipFill>
          <a:blip r:embed="rId4">
            <a:alphaModFix/>
          </a:blip>
          <a:stretch>
            <a:fillRect/>
          </a:stretch>
        </p:blipFill>
        <p:spPr>
          <a:xfrm>
            <a:off x="5441975" y="969464"/>
            <a:ext cx="1493100" cy="3204576"/>
          </a:xfrm>
          <a:prstGeom prst="rect">
            <a:avLst/>
          </a:prstGeom>
          <a:noFill/>
          <a:ln>
            <a:noFill/>
          </a:ln>
        </p:spPr>
      </p:pic>
      <p:cxnSp>
        <p:nvCxnSpPr>
          <p:cNvPr id="476" name="Shape 476"/>
          <p:cNvCxnSpPr/>
          <p:nvPr/>
        </p:nvCxnSpPr>
        <p:spPr>
          <a:xfrm>
            <a:off x="2075700" y="3187425"/>
            <a:ext cx="1196100" cy="900600"/>
          </a:xfrm>
          <a:prstGeom prst="straightConnector1">
            <a:avLst/>
          </a:prstGeom>
          <a:noFill/>
          <a:ln cap="flat" cmpd="sng" w="19050">
            <a:solidFill>
              <a:srgbClr val="FF0000"/>
            </a:solidFill>
            <a:prstDash val="solid"/>
            <a:round/>
            <a:headEnd len="med" w="med" type="none"/>
            <a:tailEnd len="med" w="med" type="none"/>
          </a:ln>
        </p:spPr>
      </p:cxnSp>
      <p:cxnSp>
        <p:nvCxnSpPr>
          <p:cNvPr id="477" name="Shape 477"/>
          <p:cNvCxnSpPr/>
          <p:nvPr/>
        </p:nvCxnSpPr>
        <p:spPr>
          <a:xfrm flipH="1" rot="10800000">
            <a:off x="2082725" y="3187500"/>
            <a:ext cx="1175100" cy="886500"/>
          </a:xfrm>
          <a:prstGeom prst="straightConnector1">
            <a:avLst/>
          </a:prstGeom>
          <a:noFill/>
          <a:ln cap="flat" cmpd="sng" w="19050">
            <a:solidFill>
              <a:srgbClr val="FF0000"/>
            </a:solidFill>
            <a:prstDash val="solid"/>
            <a:round/>
            <a:headEnd len="med" w="med" type="none"/>
            <a:tailEnd len="med" w="med" type="none"/>
          </a:ln>
        </p:spPr>
      </p:cxnSp>
      <p:sp>
        <p:nvSpPr>
          <p:cNvPr id="478" name="Shape 478"/>
          <p:cNvSpPr/>
          <p:nvPr/>
        </p:nvSpPr>
        <p:spPr>
          <a:xfrm>
            <a:off x="2004488" y="864269"/>
            <a:ext cx="1344000" cy="24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Feeders</a:t>
            </a:r>
            <a:endParaRPr/>
          </a:p>
        </p:txBody>
      </p:sp>
      <p:sp>
        <p:nvSpPr>
          <p:cNvPr id="479" name="Shape 479"/>
          <p:cNvSpPr/>
          <p:nvPr/>
        </p:nvSpPr>
        <p:spPr>
          <a:xfrm>
            <a:off x="5516525" y="864269"/>
            <a:ext cx="1344000" cy="24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Feeders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83" name="Shape 483"/>
        <p:cNvGrpSpPr/>
        <p:nvPr/>
      </p:nvGrpSpPr>
      <p:grpSpPr>
        <a:xfrm>
          <a:off x="0" y="0"/>
          <a:ext cx="0" cy="0"/>
          <a:chOff x="0" y="0"/>
          <a:chExt cx="0" cy="0"/>
        </a:xfrm>
      </p:grpSpPr>
      <p:sp>
        <p:nvSpPr>
          <p:cNvPr id="484" name="Shape 484"/>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 - Any Size, Any Network</a:t>
            </a:r>
            <a:endParaRPr/>
          </a:p>
        </p:txBody>
      </p:sp>
      <p:pic>
        <p:nvPicPr>
          <p:cNvPr id="485" name="Shape 485"/>
          <p:cNvPicPr preferRelativeResize="0"/>
          <p:nvPr/>
        </p:nvPicPr>
        <p:blipFill>
          <a:blip r:embed="rId3">
            <a:alphaModFix/>
          </a:blip>
          <a:stretch>
            <a:fillRect/>
          </a:stretch>
        </p:blipFill>
        <p:spPr>
          <a:xfrm>
            <a:off x="225363" y="1275062"/>
            <a:ext cx="4429274" cy="3234075"/>
          </a:xfrm>
          <a:prstGeom prst="rect">
            <a:avLst/>
          </a:prstGeom>
          <a:noFill/>
          <a:ln>
            <a:noFill/>
          </a:ln>
        </p:spPr>
      </p:pic>
      <p:sp>
        <p:nvSpPr>
          <p:cNvPr id="486" name="Shape 486"/>
          <p:cNvSpPr/>
          <p:nvPr/>
        </p:nvSpPr>
        <p:spPr>
          <a:xfrm>
            <a:off x="4057500" y="3621275"/>
            <a:ext cx="295500" cy="295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7" name="Shape 487"/>
          <p:cNvSpPr/>
          <p:nvPr/>
        </p:nvSpPr>
        <p:spPr>
          <a:xfrm>
            <a:off x="3231850" y="3548525"/>
            <a:ext cx="295500" cy="295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8" name="Shape 488"/>
          <p:cNvSpPr/>
          <p:nvPr/>
        </p:nvSpPr>
        <p:spPr>
          <a:xfrm>
            <a:off x="2371050" y="3621275"/>
            <a:ext cx="295500" cy="295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9" name="Shape 489"/>
          <p:cNvSpPr txBox="1"/>
          <p:nvPr/>
        </p:nvSpPr>
        <p:spPr>
          <a:xfrm>
            <a:off x="2075700" y="2955225"/>
            <a:ext cx="2345100" cy="543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Unbalanced Matrix Sizes</a:t>
            </a:r>
            <a:endParaRPr>
              <a:solidFill>
                <a:srgbClr val="FF0000"/>
              </a:solidFill>
            </a:endParaRPr>
          </a:p>
        </p:txBody>
      </p:sp>
      <p:pic>
        <p:nvPicPr>
          <p:cNvPr id="490" name="Shape 490"/>
          <p:cNvPicPr preferRelativeResize="0"/>
          <p:nvPr/>
        </p:nvPicPr>
        <p:blipFill>
          <a:blip r:embed="rId4">
            <a:alphaModFix/>
          </a:blip>
          <a:stretch>
            <a:fillRect/>
          </a:stretch>
        </p:blipFill>
        <p:spPr>
          <a:xfrm>
            <a:off x="4807036" y="1097906"/>
            <a:ext cx="4031705" cy="389319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94" name="Shape 494"/>
        <p:cNvGrpSpPr/>
        <p:nvPr/>
      </p:nvGrpSpPr>
      <p:grpSpPr>
        <a:xfrm>
          <a:off x="0" y="0"/>
          <a:ext cx="0" cy="0"/>
          <a:chOff x="0" y="0"/>
          <a:chExt cx="0" cy="0"/>
        </a:xfrm>
      </p:grpSpPr>
      <p:sp>
        <p:nvSpPr>
          <p:cNvPr id="495" name="Shape 495"/>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 - Any Size, Any Network</a:t>
            </a:r>
            <a:endParaRPr/>
          </a:p>
        </p:txBody>
      </p:sp>
      <p:pic>
        <p:nvPicPr>
          <p:cNvPr id="496" name="Shape 496"/>
          <p:cNvPicPr preferRelativeResize="0"/>
          <p:nvPr/>
        </p:nvPicPr>
        <p:blipFill>
          <a:blip r:embed="rId3">
            <a:alphaModFix/>
          </a:blip>
          <a:stretch>
            <a:fillRect/>
          </a:stretch>
        </p:blipFill>
        <p:spPr>
          <a:xfrm>
            <a:off x="457211" y="851656"/>
            <a:ext cx="4031705" cy="3893193"/>
          </a:xfrm>
          <a:prstGeom prst="rect">
            <a:avLst/>
          </a:prstGeom>
          <a:noFill/>
          <a:ln>
            <a:noFill/>
          </a:ln>
        </p:spPr>
      </p:pic>
      <p:pic>
        <p:nvPicPr>
          <p:cNvPr id="497" name="Shape 497"/>
          <p:cNvPicPr preferRelativeResize="0"/>
          <p:nvPr/>
        </p:nvPicPr>
        <p:blipFill>
          <a:blip r:embed="rId4">
            <a:alphaModFix/>
          </a:blip>
          <a:stretch>
            <a:fillRect/>
          </a:stretch>
        </p:blipFill>
        <p:spPr>
          <a:xfrm>
            <a:off x="4824241" y="945506"/>
            <a:ext cx="4031705" cy="389319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01" name="Shape 501"/>
        <p:cNvGrpSpPr/>
        <p:nvPr/>
      </p:nvGrpSpPr>
      <p:grpSpPr>
        <a:xfrm>
          <a:off x="0" y="0"/>
          <a:ext cx="0" cy="0"/>
          <a:chOff x="0" y="0"/>
          <a:chExt cx="0" cy="0"/>
        </a:xfrm>
      </p:grpSpPr>
      <p:sp>
        <p:nvSpPr>
          <p:cNvPr id="502" name="Shape 502"/>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Framework</a:t>
            </a:r>
            <a:r>
              <a:rPr lang="en"/>
              <a:t> - API Extension</a:t>
            </a:r>
            <a:endParaRPr/>
          </a:p>
        </p:txBody>
      </p:sp>
      <p:graphicFrame>
        <p:nvGraphicFramePr>
          <p:cNvPr id="503" name="Shape 503"/>
          <p:cNvGraphicFramePr/>
          <p:nvPr/>
        </p:nvGraphicFramePr>
        <p:xfrm>
          <a:off x="952500" y="1428750"/>
          <a:ext cx="3000000" cy="3000000"/>
        </p:xfrm>
        <a:graphic>
          <a:graphicData uri="http://schemas.openxmlformats.org/drawingml/2006/table">
            <a:tbl>
              <a:tblPr>
                <a:noFill/>
                <a:tableStyleId>{4C2BC497-5ED8-4640-9F5B-860674E38C80}</a:tableStyleId>
              </a:tblPr>
              <a:tblGrid>
                <a:gridCol w="1827450"/>
                <a:gridCol w="982425"/>
                <a:gridCol w="4429125"/>
              </a:tblGrid>
              <a:tr h="381000">
                <a:tc>
                  <a:txBody>
                    <a:bodyPr>
                      <a:noAutofit/>
                    </a:bodyPr>
                    <a:lstStyle/>
                    <a:p>
                      <a:pPr indent="0" lvl="0" marL="0" rtl="0">
                        <a:spcBef>
                          <a:spcPts val="0"/>
                        </a:spcBef>
                        <a:spcAft>
                          <a:spcPts val="0"/>
                        </a:spcAft>
                        <a:buNone/>
                      </a:pPr>
                      <a:r>
                        <a:rPr b="1" lang="en"/>
                        <a:t>Parameters</a:t>
                      </a:r>
                      <a:endParaRPr b="1"/>
                    </a:p>
                  </a:txBody>
                  <a:tcPr marT="91425" marB="91425" marR="91425" marL="91425"/>
                </a:tc>
                <a:tc>
                  <a:txBody>
                    <a:bodyPr>
                      <a:noAutofit/>
                    </a:bodyPr>
                    <a:lstStyle/>
                    <a:p>
                      <a:pPr indent="0" lvl="0" marL="0" rtl="0">
                        <a:spcBef>
                          <a:spcPts val="0"/>
                        </a:spcBef>
                        <a:spcAft>
                          <a:spcPts val="0"/>
                        </a:spcAft>
                        <a:buNone/>
                      </a:pPr>
                      <a:r>
                        <a:rPr b="1" lang="en"/>
                        <a:t>Type</a:t>
                      </a:r>
                      <a:endParaRPr b="1"/>
                    </a:p>
                  </a:txBody>
                  <a:tcPr marT="91425" marB="91425" marR="91425" marL="91425"/>
                </a:tc>
                <a:tc>
                  <a:txBody>
                    <a:bodyPr>
                      <a:noAutofit/>
                    </a:bodyPr>
                    <a:lstStyle/>
                    <a:p>
                      <a:pPr indent="0" lvl="0" marL="0" rtl="0">
                        <a:spcBef>
                          <a:spcPts val="0"/>
                        </a:spcBef>
                        <a:spcAft>
                          <a:spcPts val="0"/>
                        </a:spcAft>
                        <a:buNone/>
                      </a:pPr>
                      <a:r>
                        <a:rPr b="1" lang="en"/>
                        <a:t>Options</a:t>
                      </a:r>
                      <a:endParaRPr b="1"/>
                    </a:p>
                  </a:txBody>
                  <a:tcPr marT="91425" marB="91425" marR="91425" marL="91425"/>
                </a:tc>
              </a:tr>
              <a:tr h="381000">
                <a:tc>
                  <a:txBody>
                    <a:bodyPr>
                      <a:noAutofit/>
                    </a:bodyPr>
                    <a:lstStyle/>
                    <a:p>
                      <a:pPr indent="0" lvl="0" marL="0" rtl="0">
                        <a:spcBef>
                          <a:spcPts val="0"/>
                        </a:spcBef>
                        <a:spcAft>
                          <a:spcPts val="0"/>
                        </a:spcAft>
                        <a:buNone/>
                      </a:pPr>
                      <a:r>
                        <a:rPr lang="en">
                          <a:solidFill>
                            <a:srgbClr val="999999"/>
                          </a:solidFill>
                        </a:rPr>
                        <a:t>Systolic Array</a:t>
                      </a:r>
                      <a:endParaRPr>
                        <a:solidFill>
                          <a:srgbClr val="999999"/>
                        </a:solidFill>
                      </a:endParaRPr>
                    </a:p>
                  </a:txBody>
                  <a:tcPr marT="91425" marB="91425" marR="91425" marL="91425"/>
                </a:tc>
                <a:tc>
                  <a:txBody>
                    <a:bodyPr>
                      <a:noAutofit/>
                    </a:bodyPr>
                    <a:lstStyle/>
                    <a:p>
                      <a:pPr indent="0" lvl="0" marL="0" rtl="0">
                        <a:spcBef>
                          <a:spcPts val="0"/>
                        </a:spcBef>
                        <a:spcAft>
                          <a:spcPts val="0"/>
                        </a:spcAft>
                        <a:buNone/>
                      </a:pPr>
                      <a:r>
                        <a:rPr lang="en">
                          <a:solidFill>
                            <a:srgbClr val="999999"/>
                          </a:solidFill>
                        </a:rPr>
                        <a:t>C</a:t>
                      </a:r>
                      <a:endParaRPr>
                        <a:solidFill>
                          <a:srgbClr val="999999"/>
                        </a:solidFill>
                      </a:endParaRPr>
                    </a:p>
                  </a:txBody>
                  <a:tcPr marT="91425" marB="91425" marR="91425" marL="91425"/>
                </a:tc>
                <a:tc>
                  <a:txBody>
                    <a:bodyPr>
                      <a:noAutofit/>
                    </a:bodyPr>
                    <a:lstStyle/>
                    <a:p>
                      <a:pPr indent="0" lvl="0" marL="0" rtl="0">
                        <a:spcBef>
                          <a:spcPts val="0"/>
                        </a:spcBef>
                        <a:spcAft>
                          <a:spcPts val="0"/>
                        </a:spcAft>
                        <a:buNone/>
                      </a:pPr>
                      <a:r>
                        <a:rPr lang="en">
                          <a:solidFill>
                            <a:srgbClr val="999999"/>
                          </a:solidFill>
                        </a:rPr>
                        <a:t>Logic &amp; Memory Limited</a:t>
                      </a:r>
                      <a:endParaRPr>
                        <a:solidFill>
                          <a:srgbClr val="999999"/>
                        </a:solidFill>
                      </a:endParaRPr>
                    </a:p>
                  </a:txBody>
                  <a:tcPr marT="91425" marB="91425" marR="91425" marL="91425"/>
                </a:tc>
              </a:tr>
              <a:tr h="381000">
                <a:tc>
                  <a:txBody>
                    <a:bodyPr>
                      <a:noAutofit/>
                    </a:bodyPr>
                    <a:lstStyle/>
                    <a:p>
                      <a:pPr indent="0" lvl="0" marL="0" rtl="0">
                        <a:spcBef>
                          <a:spcPts val="0"/>
                        </a:spcBef>
                        <a:spcAft>
                          <a:spcPts val="0"/>
                        </a:spcAft>
                        <a:buNone/>
                      </a:pPr>
                      <a:r>
                        <a:rPr lang="en">
                          <a:solidFill>
                            <a:srgbClr val="999999"/>
                          </a:solidFill>
                        </a:rPr>
                        <a:t>Precision</a:t>
                      </a:r>
                      <a:endParaRPr>
                        <a:solidFill>
                          <a:srgbClr val="999999"/>
                        </a:solidFill>
                      </a:endParaRPr>
                    </a:p>
                  </a:txBody>
                  <a:tcPr marT="91425" marB="91425" marR="91425" marL="91425"/>
                </a:tc>
                <a:tc>
                  <a:txBody>
                    <a:bodyPr>
                      <a:noAutofit/>
                    </a:bodyPr>
                    <a:lstStyle/>
                    <a:p>
                      <a:pPr indent="0" lvl="0" marL="0" rtl="0">
                        <a:spcBef>
                          <a:spcPts val="0"/>
                        </a:spcBef>
                        <a:spcAft>
                          <a:spcPts val="0"/>
                        </a:spcAft>
                        <a:buNone/>
                      </a:pPr>
                      <a:r>
                        <a:rPr lang="en">
                          <a:solidFill>
                            <a:srgbClr val="999999"/>
                          </a:solidFill>
                        </a:rPr>
                        <a:t>C</a:t>
                      </a:r>
                      <a:endParaRPr>
                        <a:solidFill>
                          <a:srgbClr val="999999"/>
                        </a:solidFill>
                      </a:endParaRPr>
                    </a:p>
                  </a:txBody>
                  <a:tcPr marT="91425" marB="91425" marR="91425" marL="91425"/>
                </a:tc>
                <a:tc>
                  <a:txBody>
                    <a:bodyPr>
                      <a:noAutofit/>
                    </a:bodyPr>
                    <a:lstStyle/>
                    <a:p>
                      <a:pPr indent="0" lvl="0" marL="0" rtl="0">
                        <a:spcBef>
                          <a:spcPts val="0"/>
                        </a:spcBef>
                        <a:spcAft>
                          <a:spcPts val="0"/>
                        </a:spcAft>
                        <a:buNone/>
                      </a:pPr>
                      <a:r>
                        <a:rPr lang="en">
                          <a:solidFill>
                            <a:srgbClr val="999999"/>
                          </a:solidFill>
                        </a:rPr>
                        <a:t>FP32, INT16, INT8, INT4, Ternary, Binary</a:t>
                      </a:r>
                      <a:endParaRPr>
                        <a:solidFill>
                          <a:srgbClr val="999999"/>
                        </a:solidFill>
                      </a:endParaRPr>
                    </a:p>
                  </a:txBody>
                  <a:tcPr marT="91425" marB="91425" marR="91425" marL="91425"/>
                </a:tc>
              </a:tr>
              <a:tr h="381000">
                <a:tc>
                  <a:txBody>
                    <a:bodyPr>
                      <a:noAutofit/>
                    </a:bodyPr>
                    <a:lstStyle/>
                    <a:p>
                      <a:pPr indent="0" lvl="0" marL="0" rtl="0">
                        <a:spcBef>
                          <a:spcPts val="0"/>
                        </a:spcBef>
                        <a:spcAft>
                          <a:spcPts val="0"/>
                        </a:spcAft>
                        <a:buNone/>
                      </a:pPr>
                      <a:r>
                        <a:rPr lang="en">
                          <a:solidFill>
                            <a:srgbClr val="999999"/>
                          </a:solidFill>
                        </a:rPr>
                        <a:t>Accumulator Width</a:t>
                      </a:r>
                      <a:endParaRPr>
                        <a:solidFill>
                          <a:srgbClr val="999999"/>
                        </a:solidFill>
                      </a:endParaRPr>
                    </a:p>
                  </a:txBody>
                  <a:tcPr marT="91425" marB="91425" marR="91425" marL="91425"/>
                </a:tc>
                <a:tc>
                  <a:txBody>
                    <a:bodyPr>
                      <a:noAutofit/>
                    </a:bodyPr>
                    <a:lstStyle/>
                    <a:p>
                      <a:pPr indent="0" lvl="0" marL="0" rtl="0">
                        <a:spcBef>
                          <a:spcPts val="0"/>
                        </a:spcBef>
                        <a:spcAft>
                          <a:spcPts val="0"/>
                        </a:spcAft>
                        <a:buNone/>
                      </a:pPr>
                      <a:r>
                        <a:rPr lang="en">
                          <a:solidFill>
                            <a:srgbClr val="999999"/>
                          </a:solidFill>
                        </a:rPr>
                        <a:t>C</a:t>
                      </a:r>
                      <a:endParaRPr>
                        <a:solidFill>
                          <a:srgbClr val="999999"/>
                        </a:solidFill>
                      </a:endParaRPr>
                    </a:p>
                  </a:txBody>
                  <a:tcPr marT="91425" marB="91425" marR="91425" marL="91425"/>
                </a:tc>
                <a:tc>
                  <a:txBody>
                    <a:bodyPr>
                      <a:noAutofit/>
                    </a:bodyPr>
                    <a:lstStyle/>
                    <a:p>
                      <a:pPr indent="0" lvl="0" marL="0" rtl="0">
                        <a:spcBef>
                          <a:spcPts val="0"/>
                        </a:spcBef>
                        <a:spcAft>
                          <a:spcPts val="0"/>
                        </a:spcAft>
                        <a:buNone/>
                      </a:pPr>
                      <a:r>
                        <a:rPr lang="en">
                          <a:solidFill>
                            <a:srgbClr val="999999"/>
                          </a:solidFill>
                        </a:rPr>
                        <a:t>Logic &amp; Memory Limited</a:t>
                      </a:r>
                      <a:endParaRPr>
                        <a:solidFill>
                          <a:srgbClr val="999999"/>
                        </a:solidFill>
                      </a:endParaRPr>
                    </a:p>
                  </a:txBody>
                  <a:tcPr marT="91425" marB="91425" marR="91425" marL="91425"/>
                </a:tc>
              </a:tr>
              <a:tr h="381000">
                <a:tc>
                  <a:txBody>
                    <a:bodyPr>
                      <a:noAutofit/>
                    </a:bodyPr>
                    <a:lstStyle/>
                    <a:p>
                      <a:pPr indent="0" lvl="0" marL="0" rtl="0">
                        <a:spcBef>
                          <a:spcPts val="0"/>
                        </a:spcBef>
                        <a:spcAft>
                          <a:spcPts val="0"/>
                        </a:spcAft>
                        <a:buNone/>
                      </a:pPr>
                      <a:r>
                        <a:rPr lang="en"/>
                        <a:t>Interleaving</a:t>
                      </a:r>
                      <a:endParaRPr/>
                    </a:p>
                  </a:txBody>
                  <a:tcPr marT="91425" marB="91425" marR="91425" marL="91425"/>
                </a:tc>
                <a:tc>
                  <a:txBody>
                    <a:bodyPr>
                      <a:noAutofit/>
                    </a:bodyPr>
                    <a:lstStyle/>
                    <a:p>
                      <a:pPr indent="0" lvl="0" marL="0" rtl="0">
                        <a:spcBef>
                          <a:spcPts val="0"/>
                        </a:spcBef>
                        <a:spcAft>
                          <a:spcPts val="0"/>
                        </a:spcAft>
                        <a:buNone/>
                      </a:pPr>
                      <a:r>
                        <a:rPr lang="en"/>
                        <a:t>C &amp; R</a:t>
                      </a:r>
                      <a:endParaRPr/>
                    </a:p>
                  </a:txBody>
                  <a:tcPr marT="91425" marB="91425" marR="91425" marL="91425"/>
                </a:tc>
                <a:tc>
                  <a:txBody>
                    <a:bodyPr>
                      <a:noAutofit/>
                    </a:bodyPr>
                    <a:lstStyle/>
                    <a:p>
                      <a:pPr indent="0" lvl="0" marL="0" rtl="0">
                        <a:spcBef>
                          <a:spcPts val="0"/>
                        </a:spcBef>
                        <a:spcAft>
                          <a:spcPts val="0"/>
                        </a:spcAft>
                        <a:buNone/>
                      </a:pPr>
                      <a:r>
                        <a:rPr lang="en"/>
                        <a:t>Memory Limited</a:t>
                      </a:r>
                      <a:endParaRPr/>
                    </a:p>
                  </a:txBody>
                  <a:tcPr marT="91425" marB="91425" marR="91425" marL="91425"/>
                </a:tc>
              </a:tr>
              <a:tr h="381000">
                <a:tc>
                  <a:txBody>
                    <a:bodyPr>
                      <a:noAutofit/>
                    </a:bodyPr>
                    <a:lstStyle/>
                    <a:p>
                      <a:pPr indent="0" lvl="0" marL="0" rtl="0">
                        <a:spcBef>
                          <a:spcPts val="0"/>
                        </a:spcBef>
                        <a:spcAft>
                          <a:spcPts val="0"/>
                        </a:spcAft>
                        <a:buNone/>
                      </a:pPr>
                      <a:r>
                        <a:rPr lang="en"/>
                        <a:t>Fused Ops</a:t>
                      </a:r>
                      <a:endParaRPr/>
                    </a:p>
                  </a:txBody>
                  <a:tcPr marT="91425" marB="91425" marR="91425" marL="91425"/>
                </a:tc>
                <a:tc>
                  <a:txBody>
                    <a:bodyPr>
                      <a:noAutofit/>
                    </a:bodyPr>
                    <a:lstStyle/>
                    <a:p>
                      <a:pPr indent="0" lvl="0" marL="0" rtl="0">
                        <a:spcBef>
                          <a:spcPts val="0"/>
                        </a:spcBef>
                        <a:spcAft>
                          <a:spcPts val="0"/>
                        </a:spcAft>
                        <a:buNone/>
                      </a:pPr>
                      <a:r>
                        <a:rPr lang="en"/>
                        <a:t>C &amp; R</a:t>
                      </a:r>
                      <a:endParaRPr/>
                    </a:p>
                  </a:txBody>
                  <a:tcPr marT="91425" marB="91425" marR="91425" marL="91425"/>
                </a:tc>
                <a:tc>
                  <a:txBody>
                    <a:bodyPr>
                      <a:noAutofit/>
                    </a:bodyPr>
                    <a:lstStyle/>
                    <a:p>
                      <a:pPr indent="0" lvl="0" marL="0" rtl="0">
                        <a:spcBef>
                          <a:spcPts val="0"/>
                        </a:spcBef>
                        <a:spcAft>
                          <a:spcPts val="0"/>
                        </a:spcAft>
                        <a:buNone/>
                      </a:pPr>
                      <a:r>
                        <a:rPr lang="en"/>
                        <a:t>Scaling, Batch Norm, Clip, Rounding, ReLU</a:t>
                      </a:r>
                      <a:endParaRPr/>
                    </a:p>
                  </a:txBody>
                  <a:tcPr marT="91425" marB="91425" marR="91425" marL="914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07" name="Shape 507"/>
        <p:cNvGrpSpPr/>
        <p:nvPr/>
      </p:nvGrpSpPr>
      <p:grpSpPr>
        <a:xfrm>
          <a:off x="0" y="0"/>
          <a:ext cx="0" cy="0"/>
          <a:chOff x="0" y="0"/>
          <a:chExt cx="0" cy="0"/>
        </a:xfrm>
      </p:grpSpPr>
      <p:sp>
        <p:nvSpPr>
          <p:cNvPr id="508" name="Shape 508"/>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Framework - API </a:t>
            </a:r>
            <a:r>
              <a:rPr lang="en"/>
              <a:t>Extension</a:t>
            </a:r>
            <a:endParaRPr/>
          </a:p>
        </p:txBody>
      </p:sp>
      <p:sp>
        <p:nvSpPr>
          <p:cNvPr id="509" name="Shape 509"/>
          <p:cNvSpPr txBox="1"/>
          <p:nvPr/>
        </p:nvSpPr>
        <p:spPr>
          <a:xfrm>
            <a:off x="418425" y="2761550"/>
            <a:ext cx="8229600" cy="447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9999"/>
                </a:solidFill>
              </a:rPr>
              <a:t>void gemm(trans a, trans b, int m, int n, int k, float alpha, float* a, int lda, float* b, int ldb, float beta, float* c, int ldc);</a:t>
            </a:r>
            <a:endParaRPr>
              <a:solidFill>
                <a:srgbClr val="999999"/>
              </a:solidFill>
            </a:endParaRPr>
          </a:p>
        </p:txBody>
      </p:sp>
      <p:sp>
        <p:nvSpPr>
          <p:cNvPr id="510" name="Shape 510"/>
          <p:cNvSpPr txBox="1"/>
          <p:nvPr/>
        </p:nvSpPr>
        <p:spPr>
          <a:xfrm>
            <a:off x="457200" y="1307625"/>
            <a:ext cx="8229600" cy="44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template&lt;typename T1, typename T2&gt;</a:t>
            </a:r>
            <a:endParaRPr/>
          </a:p>
          <a:p>
            <a:pPr indent="0" lvl="0" marL="0">
              <a:spcBef>
                <a:spcPts val="0"/>
              </a:spcBef>
              <a:spcAft>
                <a:spcPts val="0"/>
              </a:spcAft>
              <a:buClr>
                <a:schemeClr val="dk1"/>
              </a:buClr>
              <a:buSzPts val="1100"/>
              <a:buFont typeface="Arial"/>
              <a:buNone/>
            </a:pPr>
            <a:r>
              <a:rPr lang="en"/>
              <a:t>void fpga_gemm&lt;T1,T2&gt;::fpga_gemm( trans a, trans b,</a:t>
            </a:r>
            <a:endParaRPr/>
          </a:p>
          <a:p>
            <a:pPr indent="0" lvl="0" marL="0">
              <a:spcBef>
                <a:spcPts val="0"/>
              </a:spcBef>
              <a:spcAft>
                <a:spcPts val="0"/>
              </a:spcAft>
              <a:buClr>
                <a:schemeClr val="dk1"/>
              </a:buClr>
              <a:buSzPts val="1100"/>
              <a:buFont typeface="Arial"/>
              <a:buNone/>
            </a:pPr>
            <a:r>
              <a:rPr lang="en"/>
              <a:t>int m, int n, int k, float alpha, T1* a, int lda,</a:t>
            </a:r>
            <a:endParaRPr/>
          </a:p>
          <a:p>
            <a:pPr indent="0" lvl="0" marL="0">
              <a:spcBef>
                <a:spcPts val="0"/>
              </a:spcBef>
              <a:spcAft>
                <a:spcPts val="0"/>
              </a:spcAft>
              <a:buClr>
                <a:schemeClr val="dk1"/>
              </a:buClr>
              <a:buSzPts val="1100"/>
              <a:buFont typeface="Arial"/>
              <a:buNone/>
            </a:pPr>
            <a:r>
              <a:rPr lang="en"/>
              <a:t>T2* b, int ldb, float beta, T1* c, int ldc</a:t>
            </a:r>
            <a:endParaRPr/>
          </a:p>
          <a:p>
            <a:pPr indent="0" lvl="0" marL="0" rtl="0">
              <a:spcBef>
                <a:spcPts val="0"/>
              </a:spcBef>
              <a:spcAft>
                <a:spcPts val="0"/>
              </a:spcAft>
              <a:buNone/>
            </a:pPr>
            <a:r>
              <a:rPr lang="en"/>
              <a:t>int i_a_lead_interleave, int i_b_lead_interleave, int i_feeder_interleave, GEMM_MODE i_mode);</a:t>
            </a:r>
            <a:endParaRPr/>
          </a:p>
        </p:txBody>
      </p:sp>
      <p:sp>
        <p:nvSpPr>
          <p:cNvPr id="511" name="Shape 511"/>
          <p:cNvSpPr txBox="1"/>
          <p:nvPr/>
        </p:nvSpPr>
        <p:spPr>
          <a:xfrm>
            <a:off x="457200" y="3398825"/>
            <a:ext cx="8229600" cy="44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999999"/>
                </a:solidFill>
              </a:rPr>
              <a:t>int config_afu_sgemm(const char *pathname) {</a:t>
            </a:r>
            <a:endParaRPr>
              <a:solidFill>
                <a:srgbClr val="999999"/>
              </a:solidFill>
            </a:endParaRPr>
          </a:p>
          <a:p>
            <a:pPr indent="0" lvl="0" marL="0">
              <a:spcBef>
                <a:spcPts val="0"/>
              </a:spcBef>
              <a:spcAft>
                <a:spcPts val="0"/>
              </a:spcAft>
              <a:buClr>
                <a:schemeClr val="dk1"/>
              </a:buClr>
              <a:buSzPts val="1100"/>
              <a:buFont typeface="Arial"/>
              <a:buNone/>
            </a:pPr>
            <a:r>
              <a:rPr lang="en">
                <a:solidFill>
                  <a:srgbClr val="999999"/>
                </a:solidFill>
              </a:rPr>
              <a:t>gemmAAL&lt;int, int&gt; hardware_template;</a:t>
            </a:r>
            <a:endParaRPr>
              <a:solidFill>
                <a:srgbClr val="999999"/>
              </a:solidFill>
            </a:endParaRPr>
          </a:p>
          <a:p>
            <a:pPr indent="0" lvl="0" marL="0">
              <a:spcBef>
                <a:spcPts val="0"/>
              </a:spcBef>
              <a:spcAft>
                <a:spcPts val="0"/>
              </a:spcAft>
              <a:buClr>
                <a:schemeClr val="dk1"/>
              </a:buClr>
              <a:buSzPts val="1100"/>
              <a:buFont typeface="Arial"/>
              <a:buNone/>
            </a:pPr>
            <a:r>
              <a:rPr lang="en">
                <a:solidFill>
                  <a:srgbClr val="999999"/>
                </a:solidFill>
              </a:rPr>
              <a:t>hardware_template.setHW(true);</a:t>
            </a:r>
            <a:endParaRPr>
              <a:solidFill>
                <a:srgbClr val="999999"/>
              </a:solidFill>
            </a:endParaRPr>
          </a:p>
          <a:p>
            <a:pPr indent="0" lvl="0" marL="0" rtl="0">
              <a:spcBef>
                <a:spcPts val="0"/>
              </a:spcBef>
              <a:spcAft>
                <a:spcPts val="0"/>
              </a:spcAft>
              <a:buNone/>
            </a:pPr>
            <a:r>
              <a:rPr lang="en">
                <a:solidFill>
                  <a:srgbClr val="999999"/>
                </a:solidFill>
              </a:rPr>
              <a:t>return hardware_template.configSGEMM(pathname); }</a:t>
            </a:r>
            <a:endParaRPr>
              <a:solidFill>
                <a:srgbClr val="99999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15" name="Shape 515"/>
        <p:cNvGrpSpPr/>
        <p:nvPr/>
      </p:nvGrpSpPr>
      <p:grpSpPr>
        <a:xfrm>
          <a:off x="0" y="0"/>
          <a:ext cx="0" cy="0"/>
          <a:chOff x="0" y="0"/>
          <a:chExt cx="0" cy="0"/>
        </a:xfrm>
      </p:grpSpPr>
      <p:sp>
        <p:nvSpPr>
          <p:cNvPr id="516" name="Shape 516"/>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Results - Dynamic Dot Product</a:t>
            </a:r>
            <a:endParaRPr/>
          </a:p>
        </p:txBody>
      </p:sp>
      <p:pic>
        <p:nvPicPr>
          <p:cNvPr id="517" name="Shape 517"/>
          <p:cNvPicPr preferRelativeResize="0"/>
          <p:nvPr/>
        </p:nvPicPr>
        <p:blipFill>
          <a:blip r:embed="rId3">
            <a:alphaModFix/>
          </a:blip>
          <a:stretch>
            <a:fillRect/>
          </a:stretch>
        </p:blipFill>
        <p:spPr>
          <a:xfrm>
            <a:off x="1423975" y="1745206"/>
            <a:ext cx="6296025" cy="199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Framework</a:t>
            </a:r>
            <a:endParaRPr/>
          </a:p>
        </p:txBody>
      </p:sp>
      <p:pic>
        <p:nvPicPr>
          <p:cNvPr id="150" name="Shape 150"/>
          <p:cNvPicPr preferRelativeResize="0"/>
          <p:nvPr/>
        </p:nvPicPr>
        <p:blipFill>
          <a:blip r:embed="rId3">
            <a:alphaModFix/>
          </a:blip>
          <a:stretch>
            <a:fillRect/>
          </a:stretch>
        </p:blipFill>
        <p:spPr>
          <a:xfrm>
            <a:off x="1859900" y="1072350"/>
            <a:ext cx="5424200" cy="3303600"/>
          </a:xfrm>
          <a:prstGeom prst="rect">
            <a:avLst/>
          </a:prstGeom>
          <a:noFill/>
          <a:ln>
            <a:noFill/>
          </a:ln>
        </p:spPr>
      </p:pic>
      <p:sp>
        <p:nvSpPr>
          <p:cNvPr id="151" name="Shape 151"/>
          <p:cNvSpPr/>
          <p:nvPr/>
        </p:nvSpPr>
        <p:spPr>
          <a:xfrm>
            <a:off x="4961850" y="1819350"/>
            <a:ext cx="2504700" cy="945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Framework</a:t>
            </a:r>
            <a:endParaRPr/>
          </a:p>
        </p:txBody>
      </p:sp>
      <p:pic>
        <p:nvPicPr>
          <p:cNvPr id="157" name="Shape 157"/>
          <p:cNvPicPr preferRelativeResize="0"/>
          <p:nvPr/>
        </p:nvPicPr>
        <p:blipFill>
          <a:blip r:embed="rId3">
            <a:alphaModFix/>
          </a:blip>
          <a:stretch>
            <a:fillRect/>
          </a:stretch>
        </p:blipFill>
        <p:spPr>
          <a:xfrm>
            <a:off x="1859900" y="1072350"/>
            <a:ext cx="5424200" cy="3303600"/>
          </a:xfrm>
          <a:prstGeom prst="rect">
            <a:avLst/>
          </a:prstGeom>
          <a:noFill/>
          <a:ln>
            <a:noFill/>
          </a:ln>
        </p:spPr>
      </p:pic>
      <p:sp>
        <p:nvSpPr>
          <p:cNvPr id="158" name="Shape 158"/>
          <p:cNvSpPr/>
          <p:nvPr/>
        </p:nvSpPr>
        <p:spPr>
          <a:xfrm>
            <a:off x="3166125" y="3213400"/>
            <a:ext cx="4276800" cy="1346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Framework</a:t>
            </a:r>
            <a:endParaRPr/>
          </a:p>
        </p:txBody>
      </p:sp>
      <p:pic>
        <p:nvPicPr>
          <p:cNvPr id="164" name="Shape 164"/>
          <p:cNvPicPr preferRelativeResize="0"/>
          <p:nvPr/>
        </p:nvPicPr>
        <p:blipFill>
          <a:blip r:embed="rId3">
            <a:alphaModFix/>
          </a:blip>
          <a:stretch>
            <a:fillRect/>
          </a:stretch>
        </p:blipFill>
        <p:spPr>
          <a:xfrm>
            <a:off x="1859900" y="1072350"/>
            <a:ext cx="5424200" cy="3303600"/>
          </a:xfrm>
          <a:prstGeom prst="rect">
            <a:avLst/>
          </a:prstGeom>
          <a:noFill/>
          <a:ln>
            <a:noFill/>
          </a:ln>
        </p:spPr>
      </p:pic>
      <p:sp>
        <p:nvSpPr>
          <p:cNvPr id="165" name="Shape 165"/>
          <p:cNvSpPr/>
          <p:nvPr/>
        </p:nvSpPr>
        <p:spPr>
          <a:xfrm>
            <a:off x="2132675" y="986064"/>
            <a:ext cx="2416800" cy="586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Outline</a:t>
            </a:r>
            <a:endParaRPr/>
          </a:p>
        </p:txBody>
      </p:sp>
      <p:sp>
        <p:nvSpPr>
          <p:cNvPr id="171" name="Shape 171"/>
          <p:cNvSpPr txBox="1"/>
          <p:nvPr>
            <p:ph idx="1" type="body"/>
          </p:nvPr>
        </p:nvSpPr>
        <p:spPr>
          <a:xfrm>
            <a:off x="457200" y="1019175"/>
            <a:ext cx="8229600" cy="3575400"/>
          </a:xfrm>
          <a:prstGeom prst="rect">
            <a:avLst/>
          </a:prstGeom>
        </p:spPr>
        <p:txBody>
          <a:bodyPr anchorCtr="0" anchor="t" bIns="91425" lIns="91425" spcFirstLastPara="1" rIns="91425" wrap="square" tIns="91425">
            <a:noAutofit/>
          </a:bodyPr>
          <a:lstStyle/>
          <a:p>
            <a:pPr indent="-381000" lvl="0" marL="457200" rtl="0">
              <a:spcBef>
                <a:spcPts val="480"/>
              </a:spcBef>
              <a:spcAft>
                <a:spcPts val="0"/>
              </a:spcAft>
              <a:buClr>
                <a:srgbClr val="CCCCCC"/>
              </a:buClr>
              <a:buSzPts val="2400"/>
              <a:buChar char="–"/>
            </a:pPr>
            <a:r>
              <a:rPr lang="en">
                <a:solidFill>
                  <a:srgbClr val="CCCCCC"/>
                </a:solidFill>
              </a:rPr>
              <a:t>Motivation</a:t>
            </a:r>
            <a:endParaRPr>
              <a:solidFill>
                <a:srgbClr val="CCCCCC"/>
              </a:solidFill>
            </a:endParaRPr>
          </a:p>
          <a:p>
            <a:pPr indent="-381000" lvl="0" marL="457200" rtl="0">
              <a:spcBef>
                <a:spcPts val="0"/>
              </a:spcBef>
              <a:spcAft>
                <a:spcPts val="0"/>
              </a:spcAft>
              <a:buClr>
                <a:srgbClr val="000000"/>
              </a:buClr>
              <a:buSzPts val="2400"/>
              <a:buChar char="–"/>
            </a:pPr>
            <a:r>
              <a:rPr lang="en">
                <a:solidFill>
                  <a:srgbClr val="000000"/>
                </a:solidFill>
              </a:rPr>
              <a:t>Design</a:t>
            </a:r>
            <a:endParaRPr>
              <a:solidFill>
                <a:srgbClr val="000000"/>
              </a:solidFill>
            </a:endParaRPr>
          </a:p>
          <a:p>
            <a:pPr indent="-381000" lvl="0" marL="457200" rtl="0">
              <a:spcBef>
                <a:spcPts val="0"/>
              </a:spcBef>
              <a:spcAft>
                <a:spcPts val="0"/>
              </a:spcAft>
              <a:buClr>
                <a:srgbClr val="CCCCCC"/>
              </a:buClr>
              <a:buSzPts val="2400"/>
              <a:buChar char="–"/>
            </a:pPr>
            <a:r>
              <a:rPr lang="en">
                <a:solidFill>
                  <a:srgbClr val="CCCCCC"/>
                </a:solidFill>
              </a:rPr>
              <a:t>Neural Network</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Results</a:t>
            </a:r>
            <a:endParaRPr>
              <a:solidFill>
                <a:srgbClr val="CCCCCC"/>
              </a:solidFill>
            </a:endParaRPr>
          </a:p>
          <a:p>
            <a:pPr indent="-381000" lvl="0" marL="457200" rtl="0">
              <a:spcBef>
                <a:spcPts val="0"/>
              </a:spcBef>
              <a:spcAft>
                <a:spcPts val="0"/>
              </a:spcAft>
              <a:buClr>
                <a:srgbClr val="CCCCCC"/>
              </a:buClr>
              <a:buSzPts val="2400"/>
              <a:buChar char="–"/>
            </a:pPr>
            <a:r>
              <a:rPr lang="en">
                <a:solidFill>
                  <a:srgbClr val="CCCCCC"/>
                </a:solidFill>
              </a:rPr>
              <a:t>Conclusion</a:t>
            </a:r>
            <a:endParaRPr>
              <a:solidFill>
                <a:srgbClr val="CCCC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88106"/>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Hardware Template</a:t>
            </a:r>
            <a:endParaRPr/>
          </a:p>
        </p:txBody>
      </p:sp>
      <p:pic>
        <p:nvPicPr>
          <p:cNvPr id="177" name="Shape 177"/>
          <p:cNvPicPr preferRelativeResize="0"/>
          <p:nvPr/>
        </p:nvPicPr>
        <p:blipFill>
          <a:blip r:embed="rId3">
            <a:alphaModFix/>
          </a:blip>
          <a:stretch>
            <a:fillRect/>
          </a:stretch>
        </p:blipFill>
        <p:spPr>
          <a:xfrm>
            <a:off x="952625" y="1257400"/>
            <a:ext cx="2576626" cy="2628675"/>
          </a:xfrm>
          <a:prstGeom prst="rect">
            <a:avLst/>
          </a:prstGeom>
          <a:noFill/>
          <a:ln>
            <a:noFill/>
          </a:ln>
        </p:spPr>
      </p:pic>
      <p:pic>
        <p:nvPicPr>
          <p:cNvPr id="178" name="Shape 178"/>
          <p:cNvPicPr preferRelativeResize="0"/>
          <p:nvPr/>
        </p:nvPicPr>
        <p:blipFill>
          <a:blip r:embed="rId4">
            <a:alphaModFix/>
          </a:blip>
          <a:stretch>
            <a:fillRect/>
          </a:stretch>
        </p:blipFill>
        <p:spPr>
          <a:xfrm>
            <a:off x="4437550" y="1038163"/>
            <a:ext cx="3264050" cy="3067150"/>
          </a:xfrm>
          <a:prstGeom prst="rect">
            <a:avLst/>
          </a:prstGeom>
          <a:noFill/>
          <a:ln>
            <a:noFill/>
          </a:ln>
        </p:spPr>
      </p:pic>
      <p:sp>
        <p:nvSpPr>
          <p:cNvPr id="179" name="Shape 179"/>
          <p:cNvSpPr txBox="1"/>
          <p:nvPr/>
        </p:nvSpPr>
        <p:spPr>
          <a:xfrm>
            <a:off x="3336300" y="4198000"/>
            <a:ext cx="5350500" cy="652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chemeClr val="dk1"/>
                </a:solidFill>
              </a:rPr>
              <a:t>FP32, INT16, INT8, INT4, Ternary, Binary</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PT-template-standard_August15">
  <a:themeElements>
    <a:clrScheme name="The University of Sydney_Color Theme">
      <a:dk1>
        <a:srgbClr val="000000"/>
      </a:dk1>
      <a:lt1>
        <a:srgbClr val="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