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6" r:id="rId2"/>
    <p:sldMasterId id="2147483700" r:id="rId3"/>
  </p:sldMasterIdLst>
  <p:notesMasterIdLst>
    <p:notesMasterId r:id="rId26"/>
  </p:notesMasterIdLst>
  <p:handoutMasterIdLst>
    <p:handoutMasterId r:id="rId27"/>
  </p:handoutMasterIdLst>
  <p:sldIdLst>
    <p:sldId id="623" r:id="rId4"/>
    <p:sldId id="660" r:id="rId5"/>
    <p:sldId id="661" r:id="rId6"/>
    <p:sldId id="659" r:id="rId7"/>
    <p:sldId id="663" r:id="rId8"/>
    <p:sldId id="651" r:id="rId9"/>
    <p:sldId id="668" r:id="rId10"/>
    <p:sldId id="652" r:id="rId11"/>
    <p:sldId id="665" r:id="rId12"/>
    <p:sldId id="673" r:id="rId13"/>
    <p:sldId id="679" r:id="rId14"/>
    <p:sldId id="689" r:id="rId15"/>
    <p:sldId id="684" r:id="rId16"/>
    <p:sldId id="685" r:id="rId17"/>
    <p:sldId id="686" r:id="rId18"/>
    <p:sldId id="666" r:id="rId19"/>
    <p:sldId id="654" r:id="rId20"/>
    <p:sldId id="677" r:id="rId21"/>
    <p:sldId id="622" r:id="rId22"/>
    <p:sldId id="683" r:id="rId23"/>
    <p:sldId id="691" r:id="rId24"/>
    <p:sldId id="636" r:id="rId25"/>
  </p:sldIdLst>
  <p:sldSz cx="9144000" cy="6858000" type="screen4x3"/>
  <p:notesSz cx="9296400" cy="7010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e" initials="m" lastIdx="27" clrIdx="0">
    <p:extLst>
      <p:ext uri="{19B8F6BF-5375-455C-9EA6-DF929625EA0E}">
        <p15:presenceInfo xmlns:p15="http://schemas.microsoft.com/office/powerpoint/2012/main" userId="mi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80CDC1"/>
    <a:srgbClr val="F5F5F5"/>
    <a:srgbClr val="FFFFBF"/>
    <a:srgbClr val="A72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1336" autoAdjust="0"/>
  </p:normalViewPr>
  <p:slideViewPr>
    <p:cSldViewPr>
      <p:cViewPr varScale="1">
        <p:scale>
          <a:sx n="79" d="100"/>
          <a:sy n="79" d="100"/>
        </p:scale>
        <p:origin x="16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6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1830" y="120"/>
      </p:cViewPr>
      <p:guideLst>
        <p:guide orient="horz" pos="2208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C88D1656-6ED9-4778-B9B7-2772B9B057F8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B4438CCC-3C2C-4F86-9A4D-E9FE73D07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83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2C196259-D431-4BF5-8102-46E208C3431B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5F82CFFB-F513-4651-9D7D-439B965771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075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2CFFB-F513-4651-9D7D-439B9657712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948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2CFFB-F513-4651-9D7D-439B9657712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183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2CFFB-F513-4651-9D7D-439B9657712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502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2CFFB-F513-4651-9D7D-439B9657712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974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2CFFB-F513-4651-9D7D-439B9657712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941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2CFFB-F513-4651-9D7D-439B9657712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410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2CFFB-F513-4651-9D7D-439B9657712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333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2CFFB-F513-4651-9D7D-439B9657712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485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2CFFB-F513-4651-9D7D-439B9657712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388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2CFFB-F513-4651-9D7D-439B9657712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169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2CFFB-F513-4651-9D7D-439B9657712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463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2CFFB-F513-4651-9D7D-439B9657712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578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2CFFB-F513-4651-9D7D-439B9657712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267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2CFFB-F513-4651-9D7D-439B9657712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353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2CFFB-F513-4651-9D7D-439B9657712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062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2CFFB-F513-4651-9D7D-439B9657712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839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2CFFB-F513-4651-9D7D-439B9657712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209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2CFFB-F513-4651-9D7D-439B9657712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878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2CFFB-F513-4651-9D7D-439B9657712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659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2CFFB-F513-4651-9D7D-439B9657712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170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2CFFB-F513-4651-9D7D-439B9657712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00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AD68-6AC4-447E-A36D-881A32942320}" type="datetime1">
              <a:rPr lang="en-US" smtClean="0"/>
              <a:t>2/25/2018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34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F556-68CE-4B9A-89E9-FD62246E633A}" type="datetime1">
              <a:rPr lang="en-US" smtClean="0"/>
              <a:t>2/25/2018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19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53C0-2F1B-4F2B-B603-2BA74ABB5544}" type="datetime1">
              <a:rPr lang="en-US" smtClean="0"/>
              <a:t>2/25/2018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012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2623-55FB-4CE9-BD7B-BFF295BC40E0}" type="datetime1">
              <a:rPr lang="en-US" smtClean="0"/>
              <a:t>2/25/2018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034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n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4554-5281-47D3-B33C-4FED76CACD15}" type="datetime1">
              <a:rPr lang="en-US" smtClean="0"/>
              <a:t>2/25/2018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692696"/>
            <a:ext cx="8229600" cy="5586021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36F0-D0D0-4109-9AD6-B5F8C7F3BA8C}" type="datetime1">
              <a:rPr lang="en-US" smtClean="0"/>
              <a:t>2/25/2018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347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760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96A0-EFAB-4B10-B908-23CC980485D0}" type="datetime1">
              <a:rPr lang="en-US" smtClean="0"/>
              <a:t>2/25/2018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D089-3C9E-4D90-9C44-5E6CBF95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28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31A7-CFF8-42E4-902C-5013D1DCAEBC}" type="datetime1">
              <a:rPr lang="en-US" smtClean="0"/>
              <a:t>2/25/2018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023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0E31-D3A2-43E5-817F-2F12D76D7D88}" type="datetime1">
              <a:rPr lang="en-US" smtClean="0"/>
              <a:t>2/25/2018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3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792C-0ECA-400A-A2FC-EBFB5DCBEAE3}" type="datetime1">
              <a:rPr lang="en-US" smtClean="0"/>
              <a:t>2/25/2018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987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F7238-C105-40F6-AFD8-69B38EBF2E74}" type="datetime1">
              <a:rPr lang="en-US" smtClean="0"/>
              <a:t>2/25/2018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251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760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05F0-32D4-412B-98AE-6E99F4E5DBBD}" type="datetime1">
              <a:rPr lang="en-US" smtClean="0"/>
              <a:t>2/25/2018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928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CEB-2C95-4C58-905D-32F4CE15E8B7}" type="datetime1">
              <a:rPr lang="en-US" smtClean="0"/>
              <a:t>2/25/2018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954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A836-58BD-4F50-A2A2-5859FAF3BC33}" type="datetime1">
              <a:rPr lang="en-US" smtClean="0"/>
              <a:t>2/25/2018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66800"/>
            <a:ext cx="8229600" cy="5211917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5362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15F0-E71A-44C3-BEC5-425C4B19A893}" type="datetime1">
              <a:rPr lang="en-US" smtClean="0"/>
              <a:t>2/25/2018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64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5379-55BC-49D5-9605-9499B75821B9}" type="datetime1">
              <a:rPr lang="en-US" smtClean="0"/>
              <a:t>2/25/2018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197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10E7-0910-4F82-A82C-321991CA6508}" type="datetime1">
              <a:rPr lang="en-US" smtClean="0"/>
              <a:t>2/25/2018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012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6A447-B6FF-4843-9106-2C62E2F5E42C}" type="datetime1">
              <a:rPr lang="en-US" smtClean="0"/>
              <a:t>2/25/2018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034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n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0312-1CC5-493A-B6B7-3198E5AA99F1}" type="datetime1">
              <a:rPr lang="en-US" smtClean="0"/>
              <a:t>2/25/2018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692696"/>
            <a:ext cx="8229600" cy="5586021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22BF-111F-4D3B-AC03-F187C476C958}" type="datetime1">
              <a:rPr lang="en-US" smtClean="0"/>
              <a:t>2/25/2018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3470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76064"/>
          </a:xfrm>
        </p:spPr>
        <p:txBody>
          <a:bodyPr/>
          <a:lstStyle>
            <a:lvl1pPr>
              <a:defRPr>
                <a:solidFill>
                  <a:srgbClr val="A726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9EE7-B062-4DD0-9F1F-50ACD4909C61}" type="datetime1">
              <a:rPr lang="en-US" smtClean="0"/>
              <a:t>2/25/2018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928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E992-856D-4FFA-9D1B-01FD6AA31C76}" type="datetime1">
              <a:rPr lang="en-US" smtClean="0"/>
              <a:t>2/25/2018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02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F6C6-FA6B-45B4-97DD-9D4B46601335}" type="datetime1">
              <a:rPr lang="en-US" smtClean="0"/>
              <a:t>2/25/2018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0234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D98E-880B-4DFE-AA8D-3DD17EC99E5F}" type="datetime1">
              <a:rPr lang="en-US" smtClean="0"/>
              <a:t>2/25/2018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3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8313-2F95-4451-81DD-4583C45032D7}" type="datetime1">
              <a:rPr lang="en-US" smtClean="0"/>
              <a:t>2/25/2018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987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A847-2437-4830-BFC3-C3AEF01B985D}" type="datetime1">
              <a:rPr lang="en-US" smtClean="0"/>
              <a:t>2/25/2018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251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236A-9013-4E45-827C-ED36A3820483}" type="datetime1">
              <a:rPr lang="en-US" smtClean="0"/>
              <a:t>2/25/2018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9545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5F0-03A6-4282-A9E5-572E0BAA78E4}" type="datetime1">
              <a:rPr lang="en-US" smtClean="0"/>
              <a:t>2/25/2018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66800"/>
            <a:ext cx="8229600" cy="5211917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53627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8048-087F-4A52-B0F7-0C12D54B41AE}" type="datetime1">
              <a:rPr lang="en-US" smtClean="0"/>
              <a:t>2/25/2018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64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F825-FAD9-47A6-BADC-D55D9BC2E769}" type="datetime1">
              <a:rPr lang="en-US" smtClean="0"/>
              <a:t>2/25/2018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197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C11C-0E30-4130-B5DE-B1BA79916AC6}" type="datetime1">
              <a:rPr lang="en-US" smtClean="0"/>
              <a:t>2/25/2018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012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AA22-279A-45B9-88C1-E070BD8FE01A}" type="datetime1">
              <a:rPr lang="en-US" smtClean="0"/>
              <a:t>2/25/2018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0343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n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7DDC-7B58-43E8-BE53-BAEF106B06C1}" type="datetime1">
              <a:rPr lang="en-US" smtClean="0"/>
              <a:t>2/25/2018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692696"/>
            <a:ext cx="8229600" cy="5586021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FFA2-B685-4971-8957-B6468266AC37}" type="datetime1">
              <a:rPr lang="en-US" smtClean="0"/>
              <a:t>2/25/2018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3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59B1-D611-4605-9589-406D312D3277}" type="datetime1">
              <a:rPr lang="en-US" smtClean="0"/>
              <a:t>2/25/2018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98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BC99-613B-496B-B41D-E89A42FBD8F5}" type="datetime1">
              <a:rPr lang="en-US" smtClean="0"/>
              <a:t>2/25/2018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25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53AB-21CD-4A41-928E-72AB3576D49D}" type="datetime1">
              <a:rPr lang="en-US" smtClean="0"/>
              <a:t>2/25/2018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95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6A7A-50DF-4D12-B9F3-4FFF47FF171E}" type="datetime1">
              <a:rPr lang="en-US" smtClean="0"/>
              <a:t>2/25/2018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66800"/>
            <a:ext cx="8229600" cy="5211917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5362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4EE-B448-47F6-A515-4E7BA6470228}" type="datetime1">
              <a:rPr lang="en-US" smtClean="0"/>
              <a:t>2/25/2018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6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9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5DC8F-6883-4A00-AD48-50DE00DAD68F}" type="datetime1">
              <a:rPr lang="en-US" smtClean="0"/>
              <a:t>2/25/2018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7" name="Picture 7" descr="PPTbackground_Red.jpg"/>
          <p:cNvPicPr>
            <a:picLocks noChangeAspect="1"/>
          </p:cNvPicPr>
          <p:nvPr/>
        </p:nvPicPr>
        <p:blipFill>
          <a:blip r:embed="rId15" cstate="print"/>
          <a:srcRect b="97814"/>
          <a:stretch>
            <a:fillRect/>
          </a:stretch>
        </p:blipFill>
        <p:spPr bwMode="auto">
          <a:xfrm flipH="1">
            <a:off x="0" y="0"/>
            <a:ext cx="91440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6525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4" descr="SBU horz_2clr_cmyk.eps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18137"/>
            <a:ext cx="2311425" cy="39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0" y="692696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Z:\doc\templates\COMPAS logo\COMPAS_trimmed_notagline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35997"/>
            <a:ext cx="1600374" cy="58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17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lang="en-US" sz="4400" kern="1200" dirty="0" smtClean="0">
          <a:solidFill>
            <a:srgbClr val="B60225"/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9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55AF8-FBD1-4FA2-939C-0989C5EC3964}" type="datetime1">
              <a:rPr lang="en-US" smtClean="0"/>
              <a:t>2/25/2018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7" descr="PPTbackground_Red.jpg"/>
          <p:cNvPicPr>
            <a:picLocks noChangeAspect="1"/>
          </p:cNvPicPr>
          <p:nvPr/>
        </p:nvPicPr>
        <p:blipFill>
          <a:blip r:embed="rId15" cstate="print"/>
          <a:srcRect b="97814"/>
          <a:stretch>
            <a:fillRect/>
          </a:stretch>
        </p:blipFill>
        <p:spPr bwMode="auto">
          <a:xfrm flipH="1">
            <a:off x="0" y="0"/>
            <a:ext cx="91440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6525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4" descr="SBU horz_2clr_cmyk.eps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18137"/>
            <a:ext cx="2311425" cy="39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0" y="692696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Z:\doc\templates\COMPAS logo\COMPAS_trimmed_notagline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35997"/>
            <a:ext cx="1600374" cy="58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17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lang="en-US" sz="4400" kern="1200" dirty="0" smtClean="0">
          <a:solidFill>
            <a:srgbClr val="B60225"/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A7262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9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278562"/>
            <a:ext cx="9144000" cy="5794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2800" i="1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17" name="Picture 7" descr="PPTbackground_Red.jpg"/>
          <p:cNvPicPr>
            <a:picLocks noChangeAspect="1"/>
          </p:cNvPicPr>
          <p:nvPr/>
        </p:nvPicPr>
        <p:blipFill>
          <a:blip r:embed="rId15" cstate="print"/>
          <a:srcRect b="97814"/>
          <a:stretch>
            <a:fillRect/>
          </a:stretch>
        </p:blipFill>
        <p:spPr bwMode="auto">
          <a:xfrm flipH="1">
            <a:off x="0" y="0"/>
            <a:ext cx="91440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6525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fld id="{B79A3DA4-3E46-45AF-808A-D7FF9D1D75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4" descr="SBU horz_2clr_cmyk.eps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18137"/>
            <a:ext cx="2311425" cy="39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0" y="692696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Z:\doc\templates\COMPAS logo\COMPAS_trimmed_notagline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35997"/>
            <a:ext cx="1600374" cy="58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262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E68C150-D535-4C56-8087-78A5B005DC8C}" type="datetime1">
              <a:rPr lang="en-US" smtClean="0"/>
              <a:t>2/25/2018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17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lang="en-US" sz="4400" kern="1200" dirty="0" smtClean="0">
          <a:solidFill>
            <a:srgbClr val="A7262F"/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00808"/>
            <a:ext cx="9144000" cy="1470025"/>
          </a:xfrm>
        </p:spPr>
        <p:txBody>
          <a:bodyPr>
            <a:noAutofit/>
          </a:bodyPr>
          <a:lstStyle/>
          <a:p>
            <a:r>
              <a:rPr lang="en-US" sz="3400" dirty="0"/>
              <a:t>A </a:t>
            </a:r>
            <a:r>
              <a:rPr lang="en-US" altLang="zh-TW" sz="3400" dirty="0"/>
              <a:t>Full-System VM-HDL</a:t>
            </a:r>
            <a:r>
              <a:rPr lang="en-US" sz="3400" dirty="0"/>
              <a:t> Co-Simulation Framework for Servers with PCIe-Connected FPGAs</a:t>
            </a:r>
            <a:endParaRPr lang="en-US" sz="3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89040"/>
            <a:ext cx="9144000" cy="1584176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chemeClr val="tx1"/>
                </a:solidFill>
              </a:rPr>
              <a:t>Shenghsun Cho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Mrunal</a:t>
            </a:r>
            <a:r>
              <a:rPr lang="en-US" sz="2400" dirty="0">
                <a:solidFill>
                  <a:schemeClr val="tx1"/>
                </a:solidFill>
              </a:rPr>
              <a:t> Patel, Han Chen,</a:t>
            </a:r>
          </a:p>
          <a:p>
            <a:r>
              <a:rPr lang="en-US" sz="2400" dirty="0">
                <a:solidFill>
                  <a:schemeClr val="tx1"/>
                </a:solidFill>
              </a:rPr>
              <a:t>Michael </a:t>
            </a:r>
            <a:r>
              <a:rPr lang="en-US" sz="2400" dirty="0" err="1">
                <a:solidFill>
                  <a:schemeClr val="tx1"/>
                </a:solidFill>
              </a:rPr>
              <a:t>Ferdman</a:t>
            </a:r>
            <a:r>
              <a:rPr lang="en-US" sz="2400" dirty="0">
                <a:solidFill>
                  <a:schemeClr val="tx1"/>
                </a:solidFill>
              </a:rPr>
              <a:t>, Peter Milder</a:t>
            </a:r>
          </a:p>
        </p:txBody>
      </p:sp>
    </p:spTree>
    <p:extLst>
      <p:ext uri="{BB962C8B-B14F-4D97-AF65-F5344CB8AC3E}">
        <p14:creationId xmlns:p14="http://schemas.microsoft.com/office/powerpoint/2010/main" val="2756271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VM-HDL Co-Simulation Framework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1330398"/>
            <a:ext cx="9144000" cy="579437"/>
          </a:xfrm>
        </p:spPr>
        <p:txBody>
          <a:bodyPr/>
          <a:lstStyle/>
          <a:p>
            <a:r>
              <a:rPr lang="en-US" dirty="0"/>
              <a:t>Run everything in a “virtual” environment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87232" y="5892812"/>
            <a:ext cx="21336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648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E901416-0B83-43D1-ACFC-ED1030359FD5}"/>
              </a:ext>
            </a:extLst>
          </p:cNvPr>
          <p:cNvSpPr/>
          <p:nvPr/>
        </p:nvSpPr>
        <p:spPr>
          <a:xfrm>
            <a:off x="5142746" y="1994594"/>
            <a:ext cx="3302088" cy="337862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HDL Simulator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4ED358-3B2B-4764-A3CF-090A0AE060D1}"/>
              </a:ext>
            </a:extLst>
          </p:cNvPr>
          <p:cNvSpPr/>
          <p:nvPr/>
        </p:nvSpPr>
        <p:spPr>
          <a:xfrm>
            <a:off x="611559" y="1994594"/>
            <a:ext cx="3240361" cy="337862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Virtual Machine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F517F1-DF05-4F32-8C10-CE351393A99A}"/>
              </a:ext>
            </a:extLst>
          </p:cNvPr>
          <p:cNvSpPr/>
          <p:nvPr/>
        </p:nvSpPr>
        <p:spPr>
          <a:xfrm>
            <a:off x="889069" y="4183431"/>
            <a:ext cx="2662757" cy="99941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Emulated Hardware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VM-HDL Co-Simulation Framework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1330398"/>
            <a:ext cx="9144000" cy="579437"/>
          </a:xfrm>
        </p:spPr>
        <p:txBody>
          <a:bodyPr/>
          <a:lstStyle/>
          <a:p>
            <a:r>
              <a:rPr lang="en-US" dirty="0"/>
              <a:t>Run everything in a “virtual” environment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87232" y="5892812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E3BA04-CA2B-4165-8882-1E28874D6B7D}"/>
              </a:ext>
            </a:extLst>
          </p:cNvPr>
          <p:cNvSpPr/>
          <p:nvPr/>
        </p:nvSpPr>
        <p:spPr>
          <a:xfrm>
            <a:off x="5142746" y="1994594"/>
            <a:ext cx="3302088" cy="337862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FPGA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F76167-A2C4-4667-9FC5-0DDCBAAC356F}"/>
              </a:ext>
            </a:extLst>
          </p:cNvPr>
          <p:cNvSpPr/>
          <p:nvPr/>
        </p:nvSpPr>
        <p:spPr>
          <a:xfrm>
            <a:off x="611559" y="1994594"/>
            <a:ext cx="3240361" cy="337862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F2F2BA-3588-41C1-9D98-74BF5B4ABD30}"/>
              </a:ext>
            </a:extLst>
          </p:cNvPr>
          <p:cNvSpPr/>
          <p:nvPr/>
        </p:nvSpPr>
        <p:spPr>
          <a:xfrm>
            <a:off x="889070" y="2558230"/>
            <a:ext cx="2662757" cy="6764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Software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53B5DA-3D55-4C98-B7FB-E92C76F56E27}"/>
              </a:ext>
            </a:extLst>
          </p:cNvPr>
          <p:cNvSpPr/>
          <p:nvPr/>
        </p:nvSpPr>
        <p:spPr>
          <a:xfrm>
            <a:off x="5436096" y="4162807"/>
            <a:ext cx="2736304" cy="102003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PCIe Block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18D683-F4E9-4DE9-A42F-0D0C0A5FE205}"/>
              </a:ext>
            </a:extLst>
          </p:cNvPr>
          <p:cNvSpPr/>
          <p:nvPr/>
        </p:nvSpPr>
        <p:spPr>
          <a:xfrm>
            <a:off x="890026" y="3234659"/>
            <a:ext cx="2661800" cy="6162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Operating System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B50639-6635-4592-8A01-C0BE72D2DA57}"/>
              </a:ext>
            </a:extLst>
          </p:cNvPr>
          <p:cNvSpPr/>
          <p:nvPr/>
        </p:nvSpPr>
        <p:spPr>
          <a:xfrm>
            <a:off x="889069" y="4183431"/>
            <a:ext cx="2662757" cy="99941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Host Hardware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2FCBC6-3CDB-4F78-9188-F1B997702E86}"/>
              </a:ext>
            </a:extLst>
          </p:cNvPr>
          <p:cNvSpPr/>
          <p:nvPr/>
        </p:nvSpPr>
        <p:spPr>
          <a:xfrm>
            <a:off x="5425638" y="2558230"/>
            <a:ext cx="2736304" cy="12926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 Design</a:t>
            </a:r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13D3D951-C6E4-46B8-8426-FF27960DF4A1}"/>
              </a:ext>
            </a:extLst>
          </p:cNvPr>
          <p:cNvSpPr/>
          <p:nvPr/>
        </p:nvSpPr>
        <p:spPr>
          <a:xfrm>
            <a:off x="3551826" y="4612738"/>
            <a:ext cx="1884270" cy="611656"/>
          </a:xfrm>
          <a:prstGeom prst="leftRightArrow">
            <a:avLst>
              <a:gd name="adj1" fmla="val 50000"/>
              <a:gd name="adj2" fmla="val 29043"/>
            </a:avLst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PCIe Link</a:t>
            </a:r>
          </a:p>
        </p:txBody>
      </p:sp>
      <p:sp>
        <p:nvSpPr>
          <p:cNvPr id="14" name="Up-Down Arrow 19">
            <a:extLst>
              <a:ext uri="{FF2B5EF4-FFF2-40B4-BE49-F238E27FC236}">
                <a16:creationId xmlns:a16="http://schemas.microsoft.com/office/drawing/2014/main" id="{5A3D8779-AC14-48CC-8CE0-68C49DF204E7}"/>
              </a:ext>
            </a:extLst>
          </p:cNvPr>
          <p:cNvSpPr/>
          <p:nvPr/>
        </p:nvSpPr>
        <p:spPr>
          <a:xfrm>
            <a:off x="2102225" y="3850873"/>
            <a:ext cx="236443" cy="311933"/>
          </a:xfrm>
          <a:prstGeom prst="up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-Down Arrow 19">
            <a:extLst>
              <a:ext uri="{FF2B5EF4-FFF2-40B4-BE49-F238E27FC236}">
                <a16:creationId xmlns:a16="http://schemas.microsoft.com/office/drawing/2014/main" id="{05543FC9-D436-48AC-9CAD-BD5AB4A54767}"/>
              </a:ext>
            </a:extLst>
          </p:cNvPr>
          <p:cNvSpPr/>
          <p:nvPr/>
        </p:nvSpPr>
        <p:spPr>
          <a:xfrm>
            <a:off x="6675568" y="3850873"/>
            <a:ext cx="236443" cy="311934"/>
          </a:xfrm>
          <a:prstGeom prst="up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D485A2-70C6-4C70-BCA1-C3A3FF6A2721}"/>
              </a:ext>
            </a:extLst>
          </p:cNvPr>
          <p:cNvSpPr/>
          <p:nvPr/>
        </p:nvSpPr>
        <p:spPr>
          <a:xfrm>
            <a:off x="5436096" y="4167613"/>
            <a:ext cx="2736304" cy="10200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FPGA PCIe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Simulation Bridge</a:t>
            </a:r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91578897-EB65-4828-845C-67FF172F787D}"/>
              </a:ext>
            </a:extLst>
          </p:cNvPr>
          <p:cNvSpPr/>
          <p:nvPr/>
        </p:nvSpPr>
        <p:spPr>
          <a:xfrm>
            <a:off x="3551826" y="4617544"/>
            <a:ext cx="1884270" cy="611656"/>
          </a:xfrm>
          <a:prstGeom prst="leftRightArrow">
            <a:avLst>
              <a:gd name="adj1" fmla="val 50000"/>
              <a:gd name="adj2" fmla="val 2904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Inter-Process Queue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15974F-8175-4767-A390-DEC48C6E5E24}"/>
              </a:ext>
            </a:extLst>
          </p:cNvPr>
          <p:cNvSpPr/>
          <p:nvPr/>
        </p:nvSpPr>
        <p:spPr>
          <a:xfrm>
            <a:off x="1763688" y="4634337"/>
            <a:ext cx="1787180" cy="5485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FPGA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Pseudo Device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3138E7-B113-4410-832C-2450A475E5C2}"/>
              </a:ext>
            </a:extLst>
          </p:cNvPr>
          <p:cNvSpPr txBox="1"/>
          <p:nvPr/>
        </p:nvSpPr>
        <p:spPr>
          <a:xfrm>
            <a:off x="2877153" y="2919913"/>
            <a:ext cx="324036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Unchanged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Components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39F04FD-9519-472F-B086-84DEF5CFB714}"/>
              </a:ext>
            </a:extLst>
          </p:cNvPr>
          <p:cNvSpPr/>
          <p:nvPr/>
        </p:nvSpPr>
        <p:spPr>
          <a:xfrm>
            <a:off x="755576" y="2429432"/>
            <a:ext cx="7560840" cy="15422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7C5346-54E1-4184-BDA8-ECB55BE47AA9}"/>
              </a:ext>
            </a:extLst>
          </p:cNvPr>
          <p:cNvSpPr txBox="1"/>
          <p:nvPr/>
        </p:nvSpPr>
        <p:spPr>
          <a:xfrm>
            <a:off x="2877153" y="4141879"/>
            <a:ext cx="324036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Co-Sim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Components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9EA16CF-5AF8-49F3-AD07-5E0B83176DDD}"/>
              </a:ext>
            </a:extLst>
          </p:cNvPr>
          <p:cNvSpPr/>
          <p:nvPr/>
        </p:nvSpPr>
        <p:spPr>
          <a:xfrm>
            <a:off x="1619672" y="4056725"/>
            <a:ext cx="6696744" cy="1248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7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18" grpId="0" animBg="1"/>
      <p:bldP spid="5" grpId="0" animBg="1"/>
      <p:bldP spid="7" grpId="0" animBg="1"/>
      <p:bldP spid="9" grpId="0" animBg="1"/>
      <p:bldP spid="11" grpId="0" animBg="1"/>
      <p:bldP spid="13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E901416-0B83-43D1-ACFC-ED1030359FD5}"/>
              </a:ext>
            </a:extLst>
          </p:cNvPr>
          <p:cNvSpPr/>
          <p:nvPr/>
        </p:nvSpPr>
        <p:spPr>
          <a:xfrm>
            <a:off x="5142746" y="1994594"/>
            <a:ext cx="3302088" cy="337862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HDL Simulator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4ED358-3B2B-4764-A3CF-090A0AE060D1}"/>
              </a:ext>
            </a:extLst>
          </p:cNvPr>
          <p:cNvSpPr/>
          <p:nvPr/>
        </p:nvSpPr>
        <p:spPr>
          <a:xfrm>
            <a:off x="611559" y="1994594"/>
            <a:ext cx="3240361" cy="337862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Virtual Machine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F517F1-DF05-4F32-8C10-CE351393A99A}"/>
              </a:ext>
            </a:extLst>
          </p:cNvPr>
          <p:cNvSpPr/>
          <p:nvPr/>
        </p:nvSpPr>
        <p:spPr>
          <a:xfrm>
            <a:off x="889069" y="4183431"/>
            <a:ext cx="2662757" cy="99941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Emulated Hardware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VM-HDL Co-Simulation Framework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1330398"/>
            <a:ext cx="9144000" cy="579437"/>
          </a:xfrm>
        </p:spPr>
        <p:txBody>
          <a:bodyPr/>
          <a:lstStyle/>
          <a:p>
            <a:r>
              <a:rPr lang="en-US" dirty="0"/>
              <a:t>Run everything in a “virtual” environment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87232" y="5892812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F2F2BA-3588-41C1-9D98-74BF5B4ABD30}"/>
              </a:ext>
            </a:extLst>
          </p:cNvPr>
          <p:cNvSpPr/>
          <p:nvPr/>
        </p:nvSpPr>
        <p:spPr>
          <a:xfrm>
            <a:off x="889070" y="2558230"/>
            <a:ext cx="2662757" cy="6764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Software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53B5DA-3D55-4C98-B7FB-E92C76F56E27}"/>
              </a:ext>
            </a:extLst>
          </p:cNvPr>
          <p:cNvSpPr/>
          <p:nvPr/>
        </p:nvSpPr>
        <p:spPr>
          <a:xfrm>
            <a:off x="5436096" y="4162807"/>
            <a:ext cx="2736304" cy="102003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PCIe Block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18D683-F4E9-4DE9-A42F-0D0C0A5FE205}"/>
              </a:ext>
            </a:extLst>
          </p:cNvPr>
          <p:cNvSpPr/>
          <p:nvPr/>
        </p:nvSpPr>
        <p:spPr>
          <a:xfrm>
            <a:off x="890026" y="3234659"/>
            <a:ext cx="2661800" cy="6162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Operating System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B50639-6635-4592-8A01-C0BE72D2DA57}"/>
              </a:ext>
            </a:extLst>
          </p:cNvPr>
          <p:cNvSpPr/>
          <p:nvPr/>
        </p:nvSpPr>
        <p:spPr>
          <a:xfrm>
            <a:off x="889069" y="4183431"/>
            <a:ext cx="2662757" cy="99941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Host Hardware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2FCBC6-3CDB-4F78-9188-F1B997702E86}"/>
              </a:ext>
            </a:extLst>
          </p:cNvPr>
          <p:cNvSpPr/>
          <p:nvPr/>
        </p:nvSpPr>
        <p:spPr>
          <a:xfrm>
            <a:off x="5425638" y="2558230"/>
            <a:ext cx="2736304" cy="12926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 Design</a:t>
            </a:r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13D3D951-C6E4-46B8-8426-FF27960DF4A1}"/>
              </a:ext>
            </a:extLst>
          </p:cNvPr>
          <p:cNvSpPr/>
          <p:nvPr/>
        </p:nvSpPr>
        <p:spPr>
          <a:xfrm>
            <a:off x="3551826" y="4612738"/>
            <a:ext cx="1884270" cy="611656"/>
          </a:xfrm>
          <a:prstGeom prst="leftRightArrow">
            <a:avLst>
              <a:gd name="adj1" fmla="val 50000"/>
              <a:gd name="adj2" fmla="val 29043"/>
            </a:avLst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PCIe Link</a:t>
            </a:r>
          </a:p>
        </p:txBody>
      </p:sp>
      <p:sp>
        <p:nvSpPr>
          <p:cNvPr id="14" name="Up-Down Arrow 19">
            <a:extLst>
              <a:ext uri="{FF2B5EF4-FFF2-40B4-BE49-F238E27FC236}">
                <a16:creationId xmlns:a16="http://schemas.microsoft.com/office/drawing/2014/main" id="{5A3D8779-AC14-48CC-8CE0-68C49DF204E7}"/>
              </a:ext>
            </a:extLst>
          </p:cNvPr>
          <p:cNvSpPr/>
          <p:nvPr/>
        </p:nvSpPr>
        <p:spPr>
          <a:xfrm>
            <a:off x="2102225" y="3850873"/>
            <a:ext cx="236443" cy="311933"/>
          </a:xfrm>
          <a:prstGeom prst="up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-Down Arrow 19">
            <a:extLst>
              <a:ext uri="{FF2B5EF4-FFF2-40B4-BE49-F238E27FC236}">
                <a16:creationId xmlns:a16="http://schemas.microsoft.com/office/drawing/2014/main" id="{05543FC9-D436-48AC-9CAD-BD5AB4A54767}"/>
              </a:ext>
            </a:extLst>
          </p:cNvPr>
          <p:cNvSpPr/>
          <p:nvPr/>
        </p:nvSpPr>
        <p:spPr>
          <a:xfrm>
            <a:off x="6675568" y="3850873"/>
            <a:ext cx="236443" cy="311934"/>
          </a:xfrm>
          <a:prstGeom prst="up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D485A2-70C6-4C70-BCA1-C3A3FF6A2721}"/>
              </a:ext>
            </a:extLst>
          </p:cNvPr>
          <p:cNvSpPr/>
          <p:nvPr/>
        </p:nvSpPr>
        <p:spPr>
          <a:xfrm>
            <a:off x="5436096" y="4167613"/>
            <a:ext cx="2736304" cy="10200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FPGA PCIe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Simulation Bridge</a:t>
            </a:r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91578897-EB65-4828-845C-67FF172F787D}"/>
              </a:ext>
            </a:extLst>
          </p:cNvPr>
          <p:cNvSpPr/>
          <p:nvPr/>
        </p:nvSpPr>
        <p:spPr>
          <a:xfrm>
            <a:off x="3551826" y="4617544"/>
            <a:ext cx="1884270" cy="611656"/>
          </a:xfrm>
          <a:prstGeom prst="leftRightArrow">
            <a:avLst>
              <a:gd name="adj1" fmla="val 50000"/>
              <a:gd name="adj2" fmla="val 2904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Inter-Process Queue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15974F-8175-4767-A390-DEC48C6E5E24}"/>
              </a:ext>
            </a:extLst>
          </p:cNvPr>
          <p:cNvSpPr/>
          <p:nvPr/>
        </p:nvSpPr>
        <p:spPr>
          <a:xfrm>
            <a:off x="1763688" y="4634337"/>
            <a:ext cx="1787180" cy="5485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FPGA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Pseudo Device</a:t>
            </a:r>
          </a:p>
        </p:txBody>
      </p:sp>
      <p:sp>
        <p:nvSpPr>
          <p:cNvPr id="31" name="Up-Down Arrow 19">
            <a:extLst>
              <a:ext uri="{FF2B5EF4-FFF2-40B4-BE49-F238E27FC236}">
                <a16:creationId xmlns:a16="http://schemas.microsoft.com/office/drawing/2014/main" id="{B4F508D6-E0AA-4B2C-A2B0-7106146291AC}"/>
              </a:ext>
            </a:extLst>
          </p:cNvPr>
          <p:cNvSpPr/>
          <p:nvPr/>
        </p:nvSpPr>
        <p:spPr>
          <a:xfrm>
            <a:off x="2102224" y="5499922"/>
            <a:ext cx="236443" cy="349897"/>
          </a:xfrm>
          <a:prstGeom prst="up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FF9453-E2E7-4A6E-9E0E-CD39D0B93F66}"/>
              </a:ext>
            </a:extLst>
          </p:cNvPr>
          <p:cNvSpPr txBox="1"/>
          <p:nvPr/>
        </p:nvSpPr>
        <p:spPr>
          <a:xfrm>
            <a:off x="611559" y="5847655"/>
            <a:ext cx="3240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Attach GDB</a:t>
            </a:r>
          </a:p>
        </p:txBody>
      </p:sp>
      <p:sp>
        <p:nvSpPr>
          <p:cNvPr id="33" name="Up-Down Arrow 19">
            <a:extLst>
              <a:ext uri="{FF2B5EF4-FFF2-40B4-BE49-F238E27FC236}">
                <a16:creationId xmlns:a16="http://schemas.microsoft.com/office/drawing/2014/main" id="{9C20A1B2-0773-4965-8BDE-4A4CBACDB33D}"/>
              </a:ext>
            </a:extLst>
          </p:cNvPr>
          <p:cNvSpPr/>
          <p:nvPr/>
        </p:nvSpPr>
        <p:spPr>
          <a:xfrm>
            <a:off x="6675568" y="5499922"/>
            <a:ext cx="236443" cy="346290"/>
          </a:xfrm>
          <a:prstGeom prst="up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129922-7C27-4309-9EFC-C8148FD25094}"/>
              </a:ext>
            </a:extLst>
          </p:cNvPr>
          <p:cNvSpPr txBox="1"/>
          <p:nvPr/>
        </p:nvSpPr>
        <p:spPr>
          <a:xfrm>
            <a:off x="5184903" y="5847655"/>
            <a:ext cx="3240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Save</a:t>
            </a:r>
            <a:r>
              <a:rPr lang="en-US" sz="2400" dirty="0"/>
              <a:t> Waveform</a:t>
            </a:r>
          </a:p>
        </p:txBody>
      </p:sp>
      <p:sp>
        <p:nvSpPr>
          <p:cNvPr id="36" name="Footer Placeholder 3">
            <a:extLst>
              <a:ext uri="{FF2B5EF4-FFF2-40B4-BE49-F238E27FC236}">
                <a16:creationId xmlns:a16="http://schemas.microsoft.com/office/drawing/2014/main" id="{DD82EF23-5230-417D-ACD8-CB76010E006E}"/>
              </a:ext>
            </a:extLst>
          </p:cNvPr>
          <p:cNvSpPr txBox="1">
            <a:spLocks/>
          </p:cNvSpPr>
          <p:nvPr/>
        </p:nvSpPr>
        <p:spPr>
          <a:xfrm>
            <a:off x="0" y="6278562"/>
            <a:ext cx="9144000" cy="5794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2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Full visibility and no modification to HW, SW, and OS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3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E901416-0B83-43D1-ACFC-ED1030359FD5}"/>
              </a:ext>
            </a:extLst>
          </p:cNvPr>
          <p:cNvSpPr/>
          <p:nvPr/>
        </p:nvSpPr>
        <p:spPr>
          <a:xfrm>
            <a:off x="5142746" y="1994594"/>
            <a:ext cx="3302088" cy="337862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HDL Simulator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4ED358-3B2B-4764-A3CF-090A0AE060D1}"/>
              </a:ext>
            </a:extLst>
          </p:cNvPr>
          <p:cNvSpPr/>
          <p:nvPr/>
        </p:nvSpPr>
        <p:spPr>
          <a:xfrm>
            <a:off x="611559" y="1994594"/>
            <a:ext cx="3240361" cy="337862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Virtual Machine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F517F1-DF05-4F32-8C10-CE351393A99A}"/>
              </a:ext>
            </a:extLst>
          </p:cNvPr>
          <p:cNvSpPr/>
          <p:nvPr/>
        </p:nvSpPr>
        <p:spPr>
          <a:xfrm>
            <a:off x="889069" y="4183431"/>
            <a:ext cx="2662757" cy="99941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Emulated Hardware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Support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1330398"/>
            <a:ext cx="9144000" cy="579437"/>
          </a:xfrm>
        </p:spPr>
        <p:txBody>
          <a:bodyPr/>
          <a:lstStyle/>
          <a:p>
            <a:r>
              <a:rPr lang="en-US" dirty="0"/>
              <a:t>Utilize existing VM NIC to redirect packets</a:t>
            </a:r>
            <a:endParaRPr lang="ru-R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E3BA04-CA2B-4165-8882-1E28874D6B7D}"/>
              </a:ext>
            </a:extLst>
          </p:cNvPr>
          <p:cNvSpPr/>
          <p:nvPr/>
        </p:nvSpPr>
        <p:spPr>
          <a:xfrm>
            <a:off x="5139682" y="1994594"/>
            <a:ext cx="3302088" cy="41707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HDL Simulator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F76167-A2C4-4667-9FC5-0DDCBAAC356F}"/>
              </a:ext>
            </a:extLst>
          </p:cNvPr>
          <p:cNvSpPr/>
          <p:nvPr/>
        </p:nvSpPr>
        <p:spPr>
          <a:xfrm>
            <a:off x="611559" y="1994594"/>
            <a:ext cx="3240361" cy="41707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Virtual Machine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F2F2BA-3588-41C1-9D98-74BF5B4ABD30}"/>
              </a:ext>
            </a:extLst>
          </p:cNvPr>
          <p:cNvSpPr/>
          <p:nvPr/>
        </p:nvSpPr>
        <p:spPr>
          <a:xfrm>
            <a:off x="889070" y="2558230"/>
            <a:ext cx="2662757" cy="6764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Software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18D683-F4E9-4DE9-A42F-0D0C0A5FE205}"/>
              </a:ext>
            </a:extLst>
          </p:cNvPr>
          <p:cNvSpPr/>
          <p:nvPr/>
        </p:nvSpPr>
        <p:spPr>
          <a:xfrm>
            <a:off x="890026" y="3234659"/>
            <a:ext cx="2661800" cy="6162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Operating System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B50639-6635-4592-8A01-C0BE72D2DA57}"/>
              </a:ext>
            </a:extLst>
          </p:cNvPr>
          <p:cNvSpPr/>
          <p:nvPr/>
        </p:nvSpPr>
        <p:spPr>
          <a:xfrm>
            <a:off x="889069" y="4183431"/>
            <a:ext cx="2662757" cy="183785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Emulated Hardware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2FCBC6-3CDB-4F78-9188-F1B997702E86}"/>
              </a:ext>
            </a:extLst>
          </p:cNvPr>
          <p:cNvSpPr/>
          <p:nvPr/>
        </p:nvSpPr>
        <p:spPr>
          <a:xfrm>
            <a:off x="5425638" y="2558230"/>
            <a:ext cx="2736304" cy="12926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 Design</a:t>
            </a:r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13D3D951-C6E4-46B8-8426-FF27960DF4A1}"/>
              </a:ext>
            </a:extLst>
          </p:cNvPr>
          <p:cNvSpPr/>
          <p:nvPr/>
        </p:nvSpPr>
        <p:spPr>
          <a:xfrm>
            <a:off x="3551826" y="4612738"/>
            <a:ext cx="1884270" cy="611656"/>
          </a:xfrm>
          <a:prstGeom prst="leftRightArrow">
            <a:avLst>
              <a:gd name="adj1" fmla="val 50000"/>
              <a:gd name="adj2" fmla="val 29043"/>
            </a:avLst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PCIe Link</a:t>
            </a:r>
          </a:p>
        </p:txBody>
      </p:sp>
      <p:sp>
        <p:nvSpPr>
          <p:cNvPr id="14" name="Up-Down Arrow 19">
            <a:extLst>
              <a:ext uri="{FF2B5EF4-FFF2-40B4-BE49-F238E27FC236}">
                <a16:creationId xmlns:a16="http://schemas.microsoft.com/office/drawing/2014/main" id="{5A3D8779-AC14-48CC-8CE0-68C49DF204E7}"/>
              </a:ext>
            </a:extLst>
          </p:cNvPr>
          <p:cNvSpPr/>
          <p:nvPr/>
        </p:nvSpPr>
        <p:spPr>
          <a:xfrm>
            <a:off x="2102225" y="3850873"/>
            <a:ext cx="236443" cy="311933"/>
          </a:xfrm>
          <a:prstGeom prst="up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-Down Arrow 19">
            <a:extLst>
              <a:ext uri="{FF2B5EF4-FFF2-40B4-BE49-F238E27FC236}">
                <a16:creationId xmlns:a16="http://schemas.microsoft.com/office/drawing/2014/main" id="{05543FC9-D436-48AC-9CAD-BD5AB4A54767}"/>
              </a:ext>
            </a:extLst>
          </p:cNvPr>
          <p:cNvSpPr/>
          <p:nvPr/>
        </p:nvSpPr>
        <p:spPr>
          <a:xfrm>
            <a:off x="6260009" y="3850871"/>
            <a:ext cx="236443" cy="311934"/>
          </a:xfrm>
          <a:prstGeom prst="up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D485A2-70C6-4C70-BCA1-C3A3FF6A2721}"/>
              </a:ext>
            </a:extLst>
          </p:cNvPr>
          <p:cNvSpPr/>
          <p:nvPr/>
        </p:nvSpPr>
        <p:spPr>
          <a:xfrm>
            <a:off x="5436096" y="4167612"/>
            <a:ext cx="1884270" cy="10567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FPGA PCIe Simulation Bridge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15974F-8175-4767-A390-DEC48C6E5E24}"/>
              </a:ext>
            </a:extLst>
          </p:cNvPr>
          <p:cNvSpPr/>
          <p:nvPr/>
        </p:nvSpPr>
        <p:spPr>
          <a:xfrm>
            <a:off x="1763688" y="4634336"/>
            <a:ext cx="1787180" cy="13869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FPGA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Pseudo Device</a:t>
            </a:r>
          </a:p>
        </p:txBody>
      </p:sp>
      <p:sp>
        <p:nvSpPr>
          <p:cNvPr id="36" name="Footer Placeholder 3">
            <a:extLst>
              <a:ext uri="{FF2B5EF4-FFF2-40B4-BE49-F238E27FC236}">
                <a16:creationId xmlns:a16="http://schemas.microsoft.com/office/drawing/2014/main" id="{DD82EF23-5230-417D-ACD8-CB76010E006E}"/>
              </a:ext>
            </a:extLst>
          </p:cNvPr>
          <p:cNvSpPr txBox="1">
            <a:spLocks/>
          </p:cNvSpPr>
          <p:nvPr/>
        </p:nvSpPr>
        <p:spPr>
          <a:xfrm>
            <a:off x="0" y="6278562"/>
            <a:ext cx="9144000" cy="5794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2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034718C-2A51-4CEA-92E5-C74E2EC51C53}"/>
              </a:ext>
            </a:extLst>
          </p:cNvPr>
          <p:cNvSpPr/>
          <p:nvPr/>
        </p:nvSpPr>
        <p:spPr>
          <a:xfrm>
            <a:off x="5436096" y="5378022"/>
            <a:ext cx="2725846" cy="643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FPGA NIC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Simulation Bridge</a:t>
            </a:r>
          </a:p>
        </p:txBody>
      </p:sp>
      <p:sp>
        <p:nvSpPr>
          <p:cNvPr id="37" name="Up-Down Arrow 19">
            <a:extLst>
              <a:ext uri="{FF2B5EF4-FFF2-40B4-BE49-F238E27FC236}">
                <a16:creationId xmlns:a16="http://schemas.microsoft.com/office/drawing/2014/main" id="{DF80FBE1-D096-42CD-83E0-E8B0059045B5}"/>
              </a:ext>
            </a:extLst>
          </p:cNvPr>
          <p:cNvSpPr/>
          <p:nvPr/>
        </p:nvSpPr>
        <p:spPr>
          <a:xfrm>
            <a:off x="7669056" y="3871496"/>
            <a:ext cx="236443" cy="1501719"/>
          </a:xfrm>
          <a:prstGeom prst="up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Left-Right 37">
            <a:extLst>
              <a:ext uri="{FF2B5EF4-FFF2-40B4-BE49-F238E27FC236}">
                <a16:creationId xmlns:a16="http://schemas.microsoft.com/office/drawing/2014/main" id="{9CE586E0-7C23-40A1-AB6C-7D4ECF4FDA85}"/>
              </a:ext>
            </a:extLst>
          </p:cNvPr>
          <p:cNvSpPr/>
          <p:nvPr/>
        </p:nvSpPr>
        <p:spPr>
          <a:xfrm>
            <a:off x="3570780" y="5440975"/>
            <a:ext cx="1884270" cy="611656"/>
          </a:xfrm>
          <a:prstGeom prst="leftRightArrow">
            <a:avLst>
              <a:gd name="adj1" fmla="val 50000"/>
              <a:gd name="adj2" fmla="val 2904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NIC Queue</a:t>
            </a:r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91578897-EB65-4828-845C-67FF172F787D}"/>
              </a:ext>
            </a:extLst>
          </p:cNvPr>
          <p:cNvSpPr/>
          <p:nvPr/>
        </p:nvSpPr>
        <p:spPr>
          <a:xfrm>
            <a:off x="3551826" y="4617544"/>
            <a:ext cx="1884270" cy="611656"/>
          </a:xfrm>
          <a:prstGeom prst="leftRightArrow">
            <a:avLst>
              <a:gd name="adj1" fmla="val 50000"/>
              <a:gd name="adj2" fmla="val 2904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PCIe Queue</a:t>
            </a:r>
          </a:p>
        </p:txBody>
      </p:sp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7DD8BB4B-B77A-42F8-87DB-73E7C5290484}"/>
              </a:ext>
            </a:extLst>
          </p:cNvPr>
          <p:cNvSpPr txBox="1">
            <a:spLocks/>
          </p:cNvSpPr>
          <p:nvPr/>
        </p:nvSpPr>
        <p:spPr>
          <a:xfrm>
            <a:off x="2565107" y="5441851"/>
            <a:ext cx="990697" cy="579437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2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0" dirty="0"/>
              <a:t>NIC Tap</a:t>
            </a:r>
            <a:endParaRPr lang="ru-RU" sz="1800" b="1" i="0" dirty="0"/>
          </a:p>
        </p:txBody>
      </p:sp>
    </p:spTree>
    <p:extLst>
      <p:ext uri="{BB962C8B-B14F-4D97-AF65-F5344CB8AC3E}">
        <p14:creationId xmlns:p14="http://schemas.microsoft.com/office/powerpoint/2010/main" val="3247962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E901416-0B83-43D1-ACFC-ED1030359FD5}"/>
              </a:ext>
            </a:extLst>
          </p:cNvPr>
          <p:cNvSpPr/>
          <p:nvPr/>
        </p:nvSpPr>
        <p:spPr>
          <a:xfrm>
            <a:off x="5142746" y="1994594"/>
            <a:ext cx="3302088" cy="337862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HDL Simulator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4ED358-3B2B-4764-A3CF-090A0AE060D1}"/>
              </a:ext>
            </a:extLst>
          </p:cNvPr>
          <p:cNvSpPr/>
          <p:nvPr/>
        </p:nvSpPr>
        <p:spPr>
          <a:xfrm>
            <a:off x="611559" y="1994594"/>
            <a:ext cx="3240361" cy="337862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Virtual Machine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F517F1-DF05-4F32-8C10-CE351393A99A}"/>
              </a:ext>
            </a:extLst>
          </p:cNvPr>
          <p:cNvSpPr/>
          <p:nvPr/>
        </p:nvSpPr>
        <p:spPr>
          <a:xfrm>
            <a:off x="889069" y="4183431"/>
            <a:ext cx="2662757" cy="99941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Emulated Hardware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Support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1330398"/>
            <a:ext cx="9144000" cy="579437"/>
          </a:xfrm>
        </p:spPr>
        <p:txBody>
          <a:bodyPr/>
          <a:lstStyle/>
          <a:p>
            <a:r>
              <a:rPr lang="en-US" dirty="0"/>
              <a:t>Utilize existing VM NIC to redirect packets</a:t>
            </a:r>
            <a:endParaRPr lang="ru-R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E3BA04-CA2B-4165-8882-1E28874D6B7D}"/>
              </a:ext>
            </a:extLst>
          </p:cNvPr>
          <p:cNvSpPr/>
          <p:nvPr/>
        </p:nvSpPr>
        <p:spPr>
          <a:xfrm>
            <a:off x="5139682" y="1994594"/>
            <a:ext cx="3302088" cy="41707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HDL Simulator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F76167-A2C4-4667-9FC5-0DDCBAAC356F}"/>
              </a:ext>
            </a:extLst>
          </p:cNvPr>
          <p:cNvSpPr/>
          <p:nvPr/>
        </p:nvSpPr>
        <p:spPr>
          <a:xfrm>
            <a:off x="611559" y="1994594"/>
            <a:ext cx="3240361" cy="41707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Virtual Machine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F2F2BA-3588-41C1-9D98-74BF5B4ABD30}"/>
              </a:ext>
            </a:extLst>
          </p:cNvPr>
          <p:cNvSpPr/>
          <p:nvPr/>
        </p:nvSpPr>
        <p:spPr>
          <a:xfrm>
            <a:off x="889070" y="2558230"/>
            <a:ext cx="2662757" cy="6764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Software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18D683-F4E9-4DE9-A42F-0D0C0A5FE205}"/>
              </a:ext>
            </a:extLst>
          </p:cNvPr>
          <p:cNvSpPr/>
          <p:nvPr/>
        </p:nvSpPr>
        <p:spPr>
          <a:xfrm>
            <a:off x="890026" y="3234659"/>
            <a:ext cx="2661800" cy="6162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Operating System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B50639-6635-4592-8A01-C0BE72D2DA57}"/>
              </a:ext>
            </a:extLst>
          </p:cNvPr>
          <p:cNvSpPr/>
          <p:nvPr/>
        </p:nvSpPr>
        <p:spPr>
          <a:xfrm>
            <a:off x="889069" y="4183431"/>
            <a:ext cx="2662757" cy="183785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Emulated Hardware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2FCBC6-3CDB-4F78-9188-F1B997702E86}"/>
              </a:ext>
            </a:extLst>
          </p:cNvPr>
          <p:cNvSpPr/>
          <p:nvPr/>
        </p:nvSpPr>
        <p:spPr>
          <a:xfrm>
            <a:off x="5425638" y="2558230"/>
            <a:ext cx="2736304" cy="12926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 Design</a:t>
            </a:r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13D3D951-C6E4-46B8-8426-FF27960DF4A1}"/>
              </a:ext>
            </a:extLst>
          </p:cNvPr>
          <p:cNvSpPr/>
          <p:nvPr/>
        </p:nvSpPr>
        <p:spPr>
          <a:xfrm>
            <a:off x="3551826" y="4612738"/>
            <a:ext cx="1884270" cy="611656"/>
          </a:xfrm>
          <a:prstGeom prst="leftRightArrow">
            <a:avLst>
              <a:gd name="adj1" fmla="val 50000"/>
              <a:gd name="adj2" fmla="val 29043"/>
            </a:avLst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PCIe Link</a:t>
            </a:r>
          </a:p>
        </p:txBody>
      </p:sp>
      <p:sp>
        <p:nvSpPr>
          <p:cNvPr id="14" name="Up-Down Arrow 19">
            <a:extLst>
              <a:ext uri="{FF2B5EF4-FFF2-40B4-BE49-F238E27FC236}">
                <a16:creationId xmlns:a16="http://schemas.microsoft.com/office/drawing/2014/main" id="{5A3D8779-AC14-48CC-8CE0-68C49DF204E7}"/>
              </a:ext>
            </a:extLst>
          </p:cNvPr>
          <p:cNvSpPr/>
          <p:nvPr/>
        </p:nvSpPr>
        <p:spPr>
          <a:xfrm>
            <a:off x="2102225" y="3850873"/>
            <a:ext cx="236443" cy="311933"/>
          </a:xfrm>
          <a:prstGeom prst="up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-Down Arrow 19">
            <a:extLst>
              <a:ext uri="{FF2B5EF4-FFF2-40B4-BE49-F238E27FC236}">
                <a16:creationId xmlns:a16="http://schemas.microsoft.com/office/drawing/2014/main" id="{05543FC9-D436-48AC-9CAD-BD5AB4A54767}"/>
              </a:ext>
            </a:extLst>
          </p:cNvPr>
          <p:cNvSpPr/>
          <p:nvPr/>
        </p:nvSpPr>
        <p:spPr>
          <a:xfrm>
            <a:off x="6260009" y="3850871"/>
            <a:ext cx="236443" cy="311934"/>
          </a:xfrm>
          <a:prstGeom prst="up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D485A2-70C6-4C70-BCA1-C3A3FF6A2721}"/>
              </a:ext>
            </a:extLst>
          </p:cNvPr>
          <p:cNvSpPr/>
          <p:nvPr/>
        </p:nvSpPr>
        <p:spPr>
          <a:xfrm>
            <a:off x="5436096" y="4167612"/>
            <a:ext cx="1884270" cy="10567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FPGA PCIe Simulation Bridge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15974F-8175-4767-A390-DEC48C6E5E24}"/>
              </a:ext>
            </a:extLst>
          </p:cNvPr>
          <p:cNvSpPr/>
          <p:nvPr/>
        </p:nvSpPr>
        <p:spPr>
          <a:xfrm>
            <a:off x="1763688" y="4634336"/>
            <a:ext cx="1787180" cy="13869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FPGA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Pseudo Device</a:t>
            </a:r>
          </a:p>
        </p:txBody>
      </p:sp>
      <p:sp>
        <p:nvSpPr>
          <p:cNvPr id="36" name="Footer Placeholder 3">
            <a:extLst>
              <a:ext uri="{FF2B5EF4-FFF2-40B4-BE49-F238E27FC236}">
                <a16:creationId xmlns:a16="http://schemas.microsoft.com/office/drawing/2014/main" id="{DD82EF23-5230-417D-ACD8-CB76010E006E}"/>
              </a:ext>
            </a:extLst>
          </p:cNvPr>
          <p:cNvSpPr txBox="1">
            <a:spLocks/>
          </p:cNvSpPr>
          <p:nvPr/>
        </p:nvSpPr>
        <p:spPr>
          <a:xfrm>
            <a:off x="0" y="6278562"/>
            <a:ext cx="9144000" cy="5794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2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034718C-2A51-4CEA-92E5-C74E2EC51C53}"/>
              </a:ext>
            </a:extLst>
          </p:cNvPr>
          <p:cNvSpPr/>
          <p:nvPr/>
        </p:nvSpPr>
        <p:spPr>
          <a:xfrm>
            <a:off x="5436096" y="5378022"/>
            <a:ext cx="2725846" cy="643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FPGA NIC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Simulation Bridge</a:t>
            </a:r>
          </a:p>
        </p:txBody>
      </p:sp>
      <p:sp>
        <p:nvSpPr>
          <p:cNvPr id="37" name="Up-Down Arrow 19">
            <a:extLst>
              <a:ext uri="{FF2B5EF4-FFF2-40B4-BE49-F238E27FC236}">
                <a16:creationId xmlns:a16="http://schemas.microsoft.com/office/drawing/2014/main" id="{DF80FBE1-D096-42CD-83E0-E8B0059045B5}"/>
              </a:ext>
            </a:extLst>
          </p:cNvPr>
          <p:cNvSpPr/>
          <p:nvPr/>
        </p:nvSpPr>
        <p:spPr>
          <a:xfrm>
            <a:off x="7669056" y="3871496"/>
            <a:ext cx="236443" cy="1501719"/>
          </a:xfrm>
          <a:prstGeom prst="up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Left-Right 37">
            <a:extLst>
              <a:ext uri="{FF2B5EF4-FFF2-40B4-BE49-F238E27FC236}">
                <a16:creationId xmlns:a16="http://schemas.microsoft.com/office/drawing/2014/main" id="{9CE586E0-7C23-40A1-AB6C-7D4ECF4FDA85}"/>
              </a:ext>
            </a:extLst>
          </p:cNvPr>
          <p:cNvSpPr/>
          <p:nvPr/>
        </p:nvSpPr>
        <p:spPr>
          <a:xfrm>
            <a:off x="3570780" y="5440975"/>
            <a:ext cx="1884270" cy="611656"/>
          </a:xfrm>
          <a:prstGeom prst="leftRightArrow">
            <a:avLst>
              <a:gd name="adj1" fmla="val 50000"/>
              <a:gd name="adj2" fmla="val 2904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NIC Queue</a:t>
            </a:r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91578897-EB65-4828-845C-67FF172F787D}"/>
              </a:ext>
            </a:extLst>
          </p:cNvPr>
          <p:cNvSpPr/>
          <p:nvPr/>
        </p:nvSpPr>
        <p:spPr>
          <a:xfrm>
            <a:off x="3551826" y="4617544"/>
            <a:ext cx="1884270" cy="611656"/>
          </a:xfrm>
          <a:prstGeom prst="leftRightArrow">
            <a:avLst>
              <a:gd name="adj1" fmla="val 50000"/>
              <a:gd name="adj2" fmla="val 2904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PCIe Queue</a:t>
            </a:r>
          </a:p>
        </p:txBody>
      </p:sp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7DD8BB4B-B77A-42F8-87DB-73E7C5290484}"/>
              </a:ext>
            </a:extLst>
          </p:cNvPr>
          <p:cNvSpPr txBox="1">
            <a:spLocks/>
          </p:cNvSpPr>
          <p:nvPr/>
        </p:nvSpPr>
        <p:spPr>
          <a:xfrm>
            <a:off x="2565107" y="5441850"/>
            <a:ext cx="990697" cy="579437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2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0" dirty="0"/>
              <a:t>NIC Tap</a:t>
            </a:r>
            <a:endParaRPr lang="ru-RU" sz="1800" b="1" i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370821-6095-4C85-83BD-55A35A31347C}"/>
              </a:ext>
            </a:extLst>
          </p:cNvPr>
          <p:cNvCxnSpPr>
            <a:cxnSpLocks/>
          </p:cNvCxnSpPr>
          <p:nvPr/>
        </p:nvCxnSpPr>
        <p:spPr>
          <a:xfrm flipV="1">
            <a:off x="3003846" y="5949280"/>
            <a:ext cx="0" cy="2160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754B0A2-8595-437D-8E83-F323B127180D}"/>
              </a:ext>
            </a:extLst>
          </p:cNvPr>
          <p:cNvCxnSpPr>
            <a:cxnSpLocks/>
          </p:cNvCxnSpPr>
          <p:nvPr/>
        </p:nvCxnSpPr>
        <p:spPr>
          <a:xfrm>
            <a:off x="2195736" y="5003845"/>
            <a:ext cx="423539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B58228A-F816-4D52-BA85-077DE9FB9D77}"/>
              </a:ext>
            </a:extLst>
          </p:cNvPr>
          <p:cNvCxnSpPr>
            <a:cxnSpLocks/>
          </p:cNvCxnSpPr>
          <p:nvPr/>
        </p:nvCxnSpPr>
        <p:spPr>
          <a:xfrm flipV="1">
            <a:off x="7840795" y="3573016"/>
            <a:ext cx="0" cy="23762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2C3E5D5-0350-46BB-84B0-649AB62CAFF4}"/>
              </a:ext>
            </a:extLst>
          </p:cNvPr>
          <p:cNvCxnSpPr>
            <a:cxnSpLocks/>
          </p:cNvCxnSpPr>
          <p:nvPr/>
        </p:nvCxnSpPr>
        <p:spPr>
          <a:xfrm>
            <a:off x="6372200" y="3573016"/>
            <a:ext cx="1477926" cy="87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7C9259F-33FC-4C56-ACC1-02EC1AC6A8B8}"/>
              </a:ext>
            </a:extLst>
          </p:cNvPr>
          <p:cNvCxnSpPr>
            <a:cxnSpLocks/>
          </p:cNvCxnSpPr>
          <p:nvPr/>
        </p:nvCxnSpPr>
        <p:spPr>
          <a:xfrm flipV="1">
            <a:off x="6409336" y="3563144"/>
            <a:ext cx="0" cy="14407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81C235A-C369-43F3-B5A7-5ACC08710701}"/>
              </a:ext>
            </a:extLst>
          </p:cNvPr>
          <p:cNvCxnSpPr>
            <a:cxnSpLocks/>
          </p:cNvCxnSpPr>
          <p:nvPr/>
        </p:nvCxnSpPr>
        <p:spPr>
          <a:xfrm flipV="1">
            <a:off x="2970146" y="5920977"/>
            <a:ext cx="4910984" cy="933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15E3CBF-D449-40D2-AD6B-5A37D611F8AF}"/>
              </a:ext>
            </a:extLst>
          </p:cNvPr>
          <p:cNvCxnSpPr>
            <a:cxnSpLocks/>
          </p:cNvCxnSpPr>
          <p:nvPr/>
        </p:nvCxnSpPr>
        <p:spPr>
          <a:xfrm flipV="1">
            <a:off x="2214398" y="3683905"/>
            <a:ext cx="17341" cy="1339144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EF372A9-9B56-44AD-BCC7-CD0ED5550B7A}"/>
              </a:ext>
            </a:extLst>
          </p:cNvPr>
          <p:cNvSpPr txBox="1"/>
          <p:nvPr/>
        </p:nvSpPr>
        <p:spPr>
          <a:xfrm>
            <a:off x="2877153" y="4005064"/>
            <a:ext cx="324036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Inbound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Packets</a:t>
            </a:r>
          </a:p>
        </p:txBody>
      </p:sp>
    </p:spTree>
    <p:extLst>
      <p:ext uri="{BB962C8B-B14F-4D97-AF65-F5344CB8AC3E}">
        <p14:creationId xmlns:p14="http://schemas.microsoft.com/office/powerpoint/2010/main" val="2263017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E901416-0B83-43D1-ACFC-ED1030359FD5}"/>
              </a:ext>
            </a:extLst>
          </p:cNvPr>
          <p:cNvSpPr/>
          <p:nvPr/>
        </p:nvSpPr>
        <p:spPr>
          <a:xfrm>
            <a:off x="5142746" y="1994594"/>
            <a:ext cx="3302088" cy="337862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HDL Simulator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4ED358-3B2B-4764-A3CF-090A0AE060D1}"/>
              </a:ext>
            </a:extLst>
          </p:cNvPr>
          <p:cNvSpPr/>
          <p:nvPr/>
        </p:nvSpPr>
        <p:spPr>
          <a:xfrm>
            <a:off x="611559" y="1994594"/>
            <a:ext cx="3240361" cy="337862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Virtual Machine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F517F1-DF05-4F32-8C10-CE351393A99A}"/>
              </a:ext>
            </a:extLst>
          </p:cNvPr>
          <p:cNvSpPr/>
          <p:nvPr/>
        </p:nvSpPr>
        <p:spPr>
          <a:xfrm>
            <a:off x="889069" y="4183431"/>
            <a:ext cx="2662757" cy="99941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Emulated Hardware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Support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1330398"/>
            <a:ext cx="9144000" cy="579437"/>
          </a:xfrm>
        </p:spPr>
        <p:txBody>
          <a:bodyPr/>
          <a:lstStyle/>
          <a:p>
            <a:r>
              <a:rPr lang="en-US" dirty="0"/>
              <a:t>Utilize existing VM NIC to redirect packets</a:t>
            </a:r>
            <a:endParaRPr lang="ru-R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E3BA04-CA2B-4165-8882-1E28874D6B7D}"/>
              </a:ext>
            </a:extLst>
          </p:cNvPr>
          <p:cNvSpPr/>
          <p:nvPr/>
        </p:nvSpPr>
        <p:spPr>
          <a:xfrm>
            <a:off x="5139682" y="1994594"/>
            <a:ext cx="3302088" cy="41707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HDL Simulator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F76167-A2C4-4667-9FC5-0DDCBAAC356F}"/>
              </a:ext>
            </a:extLst>
          </p:cNvPr>
          <p:cNvSpPr/>
          <p:nvPr/>
        </p:nvSpPr>
        <p:spPr>
          <a:xfrm>
            <a:off x="611559" y="1994594"/>
            <a:ext cx="3240361" cy="41707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Virtual Machine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F2F2BA-3588-41C1-9D98-74BF5B4ABD30}"/>
              </a:ext>
            </a:extLst>
          </p:cNvPr>
          <p:cNvSpPr/>
          <p:nvPr/>
        </p:nvSpPr>
        <p:spPr>
          <a:xfrm>
            <a:off x="889070" y="2558230"/>
            <a:ext cx="2662757" cy="6764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Software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18D683-F4E9-4DE9-A42F-0D0C0A5FE205}"/>
              </a:ext>
            </a:extLst>
          </p:cNvPr>
          <p:cNvSpPr/>
          <p:nvPr/>
        </p:nvSpPr>
        <p:spPr>
          <a:xfrm>
            <a:off x="890026" y="3234659"/>
            <a:ext cx="2661800" cy="6162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Operating System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B50639-6635-4592-8A01-C0BE72D2DA57}"/>
              </a:ext>
            </a:extLst>
          </p:cNvPr>
          <p:cNvSpPr/>
          <p:nvPr/>
        </p:nvSpPr>
        <p:spPr>
          <a:xfrm>
            <a:off x="889069" y="4183431"/>
            <a:ext cx="2662757" cy="183785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Emulated Hardware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2FCBC6-3CDB-4F78-9188-F1B997702E86}"/>
              </a:ext>
            </a:extLst>
          </p:cNvPr>
          <p:cNvSpPr/>
          <p:nvPr/>
        </p:nvSpPr>
        <p:spPr>
          <a:xfrm>
            <a:off x="5425638" y="2558230"/>
            <a:ext cx="2736304" cy="12926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 Design</a:t>
            </a:r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13D3D951-C6E4-46B8-8426-FF27960DF4A1}"/>
              </a:ext>
            </a:extLst>
          </p:cNvPr>
          <p:cNvSpPr/>
          <p:nvPr/>
        </p:nvSpPr>
        <p:spPr>
          <a:xfrm>
            <a:off x="3551826" y="4612738"/>
            <a:ext cx="1884270" cy="611656"/>
          </a:xfrm>
          <a:prstGeom prst="leftRightArrow">
            <a:avLst>
              <a:gd name="adj1" fmla="val 50000"/>
              <a:gd name="adj2" fmla="val 29043"/>
            </a:avLst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PCIe Link</a:t>
            </a:r>
          </a:p>
        </p:txBody>
      </p:sp>
      <p:sp>
        <p:nvSpPr>
          <p:cNvPr id="14" name="Up-Down Arrow 19">
            <a:extLst>
              <a:ext uri="{FF2B5EF4-FFF2-40B4-BE49-F238E27FC236}">
                <a16:creationId xmlns:a16="http://schemas.microsoft.com/office/drawing/2014/main" id="{5A3D8779-AC14-48CC-8CE0-68C49DF204E7}"/>
              </a:ext>
            </a:extLst>
          </p:cNvPr>
          <p:cNvSpPr/>
          <p:nvPr/>
        </p:nvSpPr>
        <p:spPr>
          <a:xfrm>
            <a:off x="2102225" y="3850873"/>
            <a:ext cx="236443" cy="311933"/>
          </a:xfrm>
          <a:prstGeom prst="up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-Down Arrow 19">
            <a:extLst>
              <a:ext uri="{FF2B5EF4-FFF2-40B4-BE49-F238E27FC236}">
                <a16:creationId xmlns:a16="http://schemas.microsoft.com/office/drawing/2014/main" id="{05543FC9-D436-48AC-9CAD-BD5AB4A54767}"/>
              </a:ext>
            </a:extLst>
          </p:cNvPr>
          <p:cNvSpPr/>
          <p:nvPr/>
        </p:nvSpPr>
        <p:spPr>
          <a:xfrm>
            <a:off x="6260009" y="3850871"/>
            <a:ext cx="236443" cy="311934"/>
          </a:xfrm>
          <a:prstGeom prst="up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D485A2-70C6-4C70-BCA1-C3A3FF6A2721}"/>
              </a:ext>
            </a:extLst>
          </p:cNvPr>
          <p:cNvSpPr/>
          <p:nvPr/>
        </p:nvSpPr>
        <p:spPr>
          <a:xfrm>
            <a:off x="5436096" y="4167612"/>
            <a:ext cx="1884270" cy="10567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FPGA PCIe Simulation Bridge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15974F-8175-4767-A390-DEC48C6E5E24}"/>
              </a:ext>
            </a:extLst>
          </p:cNvPr>
          <p:cNvSpPr/>
          <p:nvPr/>
        </p:nvSpPr>
        <p:spPr>
          <a:xfrm>
            <a:off x="1763688" y="4634336"/>
            <a:ext cx="1787180" cy="13869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FPGA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Pseudo Device</a:t>
            </a:r>
          </a:p>
        </p:txBody>
      </p:sp>
      <p:sp>
        <p:nvSpPr>
          <p:cNvPr id="36" name="Footer Placeholder 3">
            <a:extLst>
              <a:ext uri="{FF2B5EF4-FFF2-40B4-BE49-F238E27FC236}">
                <a16:creationId xmlns:a16="http://schemas.microsoft.com/office/drawing/2014/main" id="{DD82EF23-5230-417D-ACD8-CB76010E006E}"/>
              </a:ext>
            </a:extLst>
          </p:cNvPr>
          <p:cNvSpPr txBox="1">
            <a:spLocks/>
          </p:cNvSpPr>
          <p:nvPr/>
        </p:nvSpPr>
        <p:spPr>
          <a:xfrm>
            <a:off x="0" y="6278562"/>
            <a:ext cx="9144000" cy="5794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2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034718C-2A51-4CEA-92E5-C74E2EC51C53}"/>
              </a:ext>
            </a:extLst>
          </p:cNvPr>
          <p:cNvSpPr/>
          <p:nvPr/>
        </p:nvSpPr>
        <p:spPr>
          <a:xfrm>
            <a:off x="5436096" y="5378022"/>
            <a:ext cx="2725846" cy="643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FPGA NIC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Simulation Bridge</a:t>
            </a:r>
          </a:p>
        </p:txBody>
      </p:sp>
      <p:sp>
        <p:nvSpPr>
          <p:cNvPr id="37" name="Up-Down Arrow 19">
            <a:extLst>
              <a:ext uri="{FF2B5EF4-FFF2-40B4-BE49-F238E27FC236}">
                <a16:creationId xmlns:a16="http://schemas.microsoft.com/office/drawing/2014/main" id="{DF80FBE1-D096-42CD-83E0-E8B0059045B5}"/>
              </a:ext>
            </a:extLst>
          </p:cNvPr>
          <p:cNvSpPr/>
          <p:nvPr/>
        </p:nvSpPr>
        <p:spPr>
          <a:xfrm>
            <a:off x="7669056" y="3871496"/>
            <a:ext cx="236443" cy="1501719"/>
          </a:xfrm>
          <a:prstGeom prst="up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Left-Right 37">
            <a:extLst>
              <a:ext uri="{FF2B5EF4-FFF2-40B4-BE49-F238E27FC236}">
                <a16:creationId xmlns:a16="http://schemas.microsoft.com/office/drawing/2014/main" id="{9CE586E0-7C23-40A1-AB6C-7D4ECF4FDA85}"/>
              </a:ext>
            </a:extLst>
          </p:cNvPr>
          <p:cNvSpPr/>
          <p:nvPr/>
        </p:nvSpPr>
        <p:spPr>
          <a:xfrm>
            <a:off x="3570780" y="5440975"/>
            <a:ext cx="1884270" cy="611656"/>
          </a:xfrm>
          <a:prstGeom prst="leftRightArrow">
            <a:avLst>
              <a:gd name="adj1" fmla="val 50000"/>
              <a:gd name="adj2" fmla="val 2904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NIC Queue</a:t>
            </a:r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91578897-EB65-4828-845C-67FF172F787D}"/>
              </a:ext>
            </a:extLst>
          </p:cNvPr>
          <p:cNvSpPr/>
          <p:nvPr/>
        </p:nvSpPr>
        <p:spPr>
          <a:xfrm>
            <a:off x="3551826" y="4617544"/>
            <a:ext cx="1884270" cy="611656"/>
          </a:xfrm>
          <a:prstGeom prst="leftRightArrow">
            <a:avLst>
              <a:gd name="adj1" fmla="val 50000"/>
              <a:gd name="adj2" fmla="val 2904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PCIe Queue</a:t>
            </a:r>
          </a:p>
        </p:txBody>
      </p:sp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7DD8BB4B-B77A-42F8-87DB-73E7C5290484}"/>
              </a:ext>
            </a:extLst>
          </p:cNvPr>
          <p:cNvSpPr txBox="1">
            <a:spLocks/>
          </p:cNvSpPr>
          <p:nvPr/>
        </p:nvSpPr>
        <p:spPr>
          <a:xfrm>
            <a:off x="2565107" y="5441850"/>
            <a:ext cx="990697" cy="579437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2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0" dirty="0"/>
              <a:t>NIC Tap</a:t>
            </a:r>
            <a:endParaRPr lang="ru-RU" sz="1800" b="1" i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370821-6095-4C85-83BD-55A35A31347C}"/>
              </a:ext>
            </a:extLst>
          </p:cNvPr>
          <p:cNvCxnSpPr>
            <a:cxnSpLocks/>
          </p:cNvCxnSpPr>
          <p:nvPr/>
        </p:nvCxnSpPr>
        <p:spPr>
          <a:xfrm flipV="1">
            <a:off x="3003846" y="5949280"/>
            <a:ext cx="0" cy="329282"/>
          </a:xfrm>
          <a:prstGeom prst="line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754B0A2-8595-437D-8E83-F323B127180D}"/>
              </a:ext>
            </a:extLst>
          </p:cNvPr>
          <p:cNvCxnSpPr>
            <a:cxnSpLocks/>
          </p:cNvCxnSpPr>
          <p:nvPr/>
        </p:nvCxnSpPr>
        <p:spPr>
          <a:xfrm>
            <a:off x="2195736" y="5003845"/>
            <a:ext cx="423539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B58228A-F816-4D52-BA85-077DE9FB9D77}"/>
              </a:ext>
            </a:extLst>
          </p:cNvPr>
          <p:cNvCxnSpPr>
            <a:cxnSpLocks/>
          </p:cNvCxnSpPr>
          <p:nvPr/>
        </p:nvCxnSpPr>
        <p:spPr>
          <a:xfrm flipV="1">
            <a:off x="7840795" y="3573016"/>
            <a:ext cx="0" cy="23762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2C3E5D5-0350-46BB-84B0-649AB62CAFF4}"/>
              </a:ext>
            </a:extLst>
          </p:cNvPr>
          <p:cNvCxnSpPr>
            <a:cxnSpLocks/>
          </p:cNvCxnSpPr>
          <p:nvPr/>
        </p:nvCxnSpPr>
        <p:spPr>
          <a:xfrm>
            <a:off x="6372200" y="3573016"/>
            <a:ext cx="1477926" cy="87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7C9259F-33FC-4C56-ACC1-02EC1AC6A8B8}"/>
              </a:ext>
            </a:extLst>
          </p:cNvPr>
          <p:cNvCxnSpPr>
            <a:cxnSpLocks/>
          </p:cNvCxnSpPr>
          <p:nvPr/>
        </p:nvCxnSpPr>
        <p:spPr>
          <a:xfrm flipV="1">
            <a:off x="6409336" y="3563144"/>
            <a:ext cx="0" cy="14407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81C235A-C369-43F3-B5A7-5ACC08710701}"/>
              </a:ext>
            </a:extLst>
          </p:cNvPr>
          <p:cNvCxnSpPr>
            <a:cxnSpLocks/>
          </p:cNvCxnSpPr>
          <p:nvPr/>
        </p:nvCxnSpPr>
        <p:spPr>
          <a:xfrm flipV="1">
            <a:off x="2970146" y="5920977"/>
            <a:ext cx="4910984" cy="933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15E3CBF-D449-40D2-AD6B-5A37D611F8AF}"/>
              </a:ext>
            </a:extLst>
          </p:cNvPr>
          <p:cNvCxnSpPr>
            <a:cxnSpLocks/>
          </p:cNvCxnSpPr>
          <p:nvPr/>
        </p:nvCxnSpPr>
        <p:spPr>
          <a:xfrm flipV="1">
            <a:off x="2214398" y="3683905"/>
            <a:ext cx="17341" cy="1339144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EF372A9-9B56-44AD-BCC7-CD0ED5550B7A}"/>
              </a:ext>
            </a:extLst>
          </p:cNvPr>
          <p:cNvSpPr txBox="1"/>
          <p:nvPr/>
        </p:nvSpPr>
        <p:spPr>
          <a:xfrm>
            <a:off x="2877153" y="4005064"/>
            <a:ext cx="324036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Outbound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Packets</a:t>
            </a:r>
          </a:p>
        </p:txBody>
      </p:sp>
    </p:spTree>
    <p:extLst>
      <p:ext uri="{BB962C8B-B14F-4D97-AF65-F5344CB8AC3E}">
        <p14:creationId xmlns:p14="http://schemas.microsoft.com/office/powerpoint/2010/main" val="2749815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80126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Overview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FPGA Debugging Challenges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The VM-HDL Co-Simulation Framework</a:t>
            </a:r>
          </a:p>
          <a:p>
            <a:r>
              <a:rPr lang="en-US" dirty="0"/>
              <a:t>Case Studies</a:t>
            </a:r>
          </a:p>
          <a:p>
            <a:r>
              <a:rPr lang="en-US" dirty="0"/>
              <a:t>Conclusions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87232" y="5892812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101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1"/>
          </a:xfrm>
        </p:spPr>
        <p:txBody>
          <a:bodyPr>
            <a:normAutofit/>
          </a:bodyPr>
          <a:lstStyle/>
          <a:p>
            <a:r>
              <a:rPr lang="en-US" dirty="0"/>
              <a:t>Target system</a:t>
            </a:r>
          </a:p>
          <a:p>
            <a:pPr lvl="1"/>
            <a:r>
              <a:rPr lang="en-US" dirty="0"/>
              <a:t>Dual-Socket Xeon server with Xilinx </a:t>
            </a:r>
            <a:r>
              <a:rPr lang="en-US" dirty="0" err="1"/>
              <a:t>Virtex</a:t>
            </a:r>
            <a:r>
              <a:rPr lang="en-US" dirty="0"/>
              <a:t> 7 XC7V690 FPGA</a:t>
            </a:r>
          </a:p>
          <a:p>
            <a:pPr lvl="1"/>
            <a:endParaRPr lang="en-US" sz="800" dirty="0"/>
          </a:p>
          <a:p>
            <a:r>
              <a:rPr lang="en-US" dirty="0"/>
              <a:t>Co-Simulation</a:t>
            </a:r>
          </a:p>
          <a:p>
            <a:pPr lvl="1"/>
            <a:r>
              <a:rPr lang="en-US" dirty="0"/>
              <a:t>QEMU VM with KVM support</a:t>
            </a:r>
          </a:p>
          <a:p>
            <a:pPr lvl="1"/>
            <a:r>
              <a:rPr lang="en-US" dirty="0"/>
              <a:t>VCS HDL simulator</a:t>
            </a:r>
          </a:p>
          <a:p>
            <a:pPr lvl="1"/>
            <a:r>
              <a:rPr lang="en-US" dirty="0" err="1"/>
              <a:t>ZeroMQ</a:t>
            </a:r>
            <a:r>
              <a:rPr lang="en-US" dirty="0"/>
              <a:t> inter-process communication library</a:t>
            </a:r>
          </a:p>
          <a:p>
            <a:pPr lvl="1"/>
            <a:endParaRPr lang="en-US" sz="800" dirty="0"/>
          </a:p>
          <a:p>
            <a:r>
              <a:rPr lang="en-US" dirty="0"/>
              <a:t>OS and software</a:t>
            </a:r>
          </a:p>
          <a:p>
            <a:pPr lvl="1"/>
            <a:r>
              <a:rPr lang="en-US" dirty="0"/>
              <a:t>Ubuntu 16.04 with Kernel 4.4.0</a:t>
            </a:r>
          </a:p>
          <a:p>
            <a:pPr lvl="1"/>
            <a:r>
              <a:rPr lang="en-US" dirty="0"/>
              <a:t>Software and driver to utilize FPGA designs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775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Study: Sorting Offload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9"/>
            <a:ext cx="8435280" cy="1033115"/>
          </a:xfrm>
        </p:spPr>
        <p:txBody>
          <a:bodyPr>
            <a:normAutofit/>
          </a:bodyPr>
          <a:lstStyle/>
          <a:p>
            <a:r>
              <a:rPr lang="en-US" dirty="0"/>
              <a:t>Compare </a:t>
            </a:r>
            <a:r>
              <a:rPr lang="en-US" altLang="zh-TW" dirty="0"/>
              <a:t>iteration time of a target system and Co-Sim</a:t>
            </a:r>
          </a:p>
          <a:p>
            <a:r>
              <a:rPr lang="en-US" dirty="0"/>
              <a:t>11% FPGA LUT utilization after place and route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87232" y="5892812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17A65E-7E40-4E1F-AC13-0C51FDBAB787}"/>
              </a:ext>
            </a:extLst>
          </p:cNvPr>
          <p:cNvSpPr/>
          <p:nvPr/>
        </p:nvSpPr>
        <p:spPr>
          <a:xfrm>
            <a:off x="4355976" y="2708920"/>
            <a:ext cx="4248472" cy="323460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FPGA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86389B-DB23-406E-9DC2-1D8EBC730715}"/>
              </a:ext>
            </a:extLst>
          </p:cNvPr>
          <p:cNvSpPr/>
          <p:nvPr/>
        </p:nvSpPr>
        <p:spPr>
          <a:xfrm>
            <a:off x="4499992" y="5229199"/>
            <a:ext cx="3960440" cy="52395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PCIe Block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5EA63D-8989-4EDA-8151-9FD8EE511385}"/>
              </a:ext>
            </a:extLst>
          </p:cNvPr>
          <p:cNvSpPr/>
          <p:nvPr/>
        </p:nvSpPr>
        <p:spPr>
          <a:xfrm>
            <a:off x="4499992" y="3128541"/>
            <a:ext cx="3960440" cy="17966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 Design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2AC432-E51F-4367-9202-D51D4B3F11FB}"/>
              </a:ext>
            </a:extLst>
          </p:cNvPr>
          <p:cNvSpPr/>
          <p:nvPr/>
        </p:nvSpPr>
        <p:spPr>
          <a:xfrm>
            <a:off x="6732240" y="3554552"/>
            <a:ext cx="1584176" cy="120093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Sorting Engine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FAFFB1-FC0D-47E7-984A-1BEEEA9D2162}"/>
              </a:ext>
            </a:extLst>
          </p:cNvPr>
          <p:cNvSpPr/>
          <p:nvPr/>
        </p:nvSpPr>
        <p:spPr>
          <a:xfrm>
            <a:off x="4662996" y="3554552"/>
            <a:ext cx="773101" cy="120093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DMA</a:t>
            </a:r>
          </a:p>
        </p:txBody>
      </p:sp>
      <p:sp>
        <p:nvSpPr>
          <p:cNvPr id="9" name="Up-Down Arrow 19">
            <a:extLst>
              <a:ext uri="{FF2B5EF4-FFF2-40B4-BE49-F238E27FC236}">
                <a16:creationId xmlns:a16="http://schemas.microsoft.com/office/drawing/2014/main" id="{D7FD8C73-D2CA-4C1B-9772-2BCFFD06ADBA}"/>
              </a:ext>
            </a:extLst>
          </p:cNvPr>
          <p:cNvSpPr/>
          <p:nvPr/>
        </p:nvSpPr>
        <p:spPr>
          <a:xfrm>
            <a:off x="5015869" y="4755491"/>
            <a:ext cx="210091" cy="453084"/>
          </a:xfrm>
          <a:prstGeom prst="up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B6C91A79-66AD-49F7-AF4C-A25A66298DB4}"/>
              </a:ext>
            </a:extLst>
          </p:cNvPr>
          <p:cNvSpPr/>
          <p:nvPr/>
        </p:nvSpPr>
        <p:spPr>
          <a:xfrm>
            <a:off x="5436097" y="3605644"/>
            <a:ext cx="1296143" cy="432048"/>
          </a:xfrm>
          <a:prstGeom prst="left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result</a:t>
            </a:r>
            <a:endParaRPr lang="en-US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B15705E-5AB0-481D-9C4D-1A4743F1692C}"/>
              </a:ext>
            </a:extLst>
          </p:cNvPr>
          <p:cNvSpPr/>
          <p:nvPr/>
        </p:nvSpPr>
        <p:spPr>
          <a:xfrm>
            <a:off x="5436097" y="4253716"/>
            <a:ext cx="1296143" cy="43204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input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6441A8-3FDF-48AB-943C-D29343432373}"/>
              </a:ext>
            </a:extLst>
          </p:cNvPr>
          <p:cNvSpPr/>
          <p:nvPr/>
        </p:nvSpPr>
        <p:spPr>
          <a:xfrm>
            <a:off x="539551" y="2708920"/>
            <a:ext cx="3240361" cy="323460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Host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24D98C-B7CD-4105-BA08-A669FFD84DCD}"/>
              </a:ext>
            </a:extLst>
          </p:cNvPr>
          <p:cNvSpPr/>
          <p:nvPr/>
        </p:nvSpPr>
        <p:spPr>
          <a:xfrm>
            <a:off x="817062" y="3140969"/>
            <a:ext cx="2662757" cy="7063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Software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1E1627-EFC7-4C91-9117-4A94AA581AA6}"/>
              </a:ext>
            </a:extLst>
          </p:cNvPr>
          <p:cNvSpPr/>
          <p:nvPr/>
        </p:nvSpPr>
        <p:spPr>
          <a:xfrm>
            <a:off x="818018" y="3847320"/>
            <a:ext cx="2661800" cy="10779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Operating System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Device Driver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11881B-24A6-4A01-9FD8-EE5C9FAEE4BC}"/>
              </a:ext>
            </a:extLst>
          </p:cNvPr>
          <p:cNvSpPr/>
          <p:nvPr/>
        </p:nvSpPr>
        <p:spPr>
          <a:xfrm>
            <a:off x="817061" y="5226637"/>
            <a:ext cx="2662757" cy="52651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Host Hardware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1" name="Up-Down Arrow 19">
            <a:extLst>
              <a:ext uri="{FF2B5EF4-FFF2-40B4-BE49-F238E27FC236}">
                <a16:creationId xmlns:a16="http://schemas.microsoft.com/office/drawing/2014/main" id="{0FD48814-437F-4133-BC66-B621FDF20D03}"/>
              </a:ext>
            </a:extLst>
          </p:cNvPr>
          <p:cNvSpPr/>
          <p:nvPr/>
        </p:nvSpPr>
        <p:spPr>
          <a:xfrm>
            <a:off x="2030217" y="4925239"/>
            <a:ext cx="236443" cy="301398"/>
          </a:xfrm>
          <a:prstGeom prst="up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Left-Right 27">
            <a:extLst>
              <a:ext uri="{FF2B5EF4-FFF2-40B4-BE49-F238E27FC236}">
                <a16:creationId xmlns:a16="http://schemas.microsoft.com/office/drawing/2014/main" id="{99E5CC95-31E0-4F12-BAA0-B4F608B3766B}"/>
              </a:ext>
            </a:extLst>
          </p:cNvPr>
          <p:cNvSpPr/>
          <p:nvPr/>
        </p:nvSpPr>
        <p:spPr>
          <a:xfrm>
            <a:off x="3502617" y="5185738"/>
            <a:ext cx="997375" cy="611656"/>
          </a:xfrm>
          <a:prstGeom prst="leftRightArrow">
            <a:avLst>
              <a:gd name="adj1" fmla="val 50000"/>
              <a:gd name="adj2" fmla="val 29043"/>
            </a:avLst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PCIe</a:t>
            </a:r>
          </a:p>
        </p:txBody>
      </p:sp>
    </p:spTree>
    <p:extLst>
      <p:ext uri="{BB962C8B-B14F-4D97-AF65-F5344CB8AC3E}">
        <p14:creationId xmlns:p14="http://schemas.microsoft.com/office/powerpoint/2010/main" val="1410836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Debug Iteration Time Comparison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358C822-D00B-4933-89FF-C26F3A2371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250563"/>
              </p:ext>
            </p:extLst>
          </p:nvPr>
        </p:nvGraphicFramePr>
        <p:xfrm>
          <a:off x="467544" y="1484784"/>
          <a:ext cx="8229600" cy="356616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52603758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4904965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860262628"/>
                    </a:ext>
                  </a:extLst>
                </a:gridCol>
              </a:tblGrid>
              <a:tr h="41769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Target System</a:t>
                      </a:r>
                    </a:p>
                    <a:p>
                      <a:pPr algn="r"/>
                      <a:r>
                        <a:rPr lang="en-US" sz="2400" dirty="0"/>
                        <a:t>(</a:t>
                      </a:r>
                      <a:r>
                        <a:rPr lang="en-US" sz="2400" dirty="0" err="1"/>
                        <a:t>minutes:seconds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Co-Simulation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</a:t>
                      </a:r>
                      <a:r>
                        <a:rPr lang="en-US" sz="2400" dirty="0" err="1"/>
                        <a:t>minutes:seconds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400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Compilation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1m:10s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347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Synthesis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18m:03s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682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Place and Route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35m:40s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424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Reboot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2m:33s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0m:25s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914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Execution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≈0m:00s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0m:03s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393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56m:16s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1m:38s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37634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78562"/>
            <a:ext cx="9144000" cy="5794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Over 30x reduction in debug iteration time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4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novo-rack-server-thinkserver-rd650-12-disk-front-top-open-1.jpg (1060×596)">
            <a:extLst>
              <a:ext uri="{FF2B5EF4-FFF2-40B4-BE49-F238E27FC236}">
                <a16:creationId xmlns:a16="http://schemas.microsoft.com/office/drawing/2014/main" id="{C528C5F1-D6DD-4233-836C-910B2F2B8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29" y="4375625"/>
            <a:ext cx="2615379" cy="147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NetFPGA SUME">
            <a:extLst>
              <a:ext uri="{FF2B5EF4-FFF2-40B4-BE49-F238E27FC236}">
                <a16:creationId xmlns:a16="http://schemas.microsoft.com/office/drawing/2014/main" id="{B658E529-A96E-430D-A115-9B377ABCB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8652" y="4494476"/>
            <a:ext cx="1938680" cy="116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073F596F-5EA5-46DA-BC84-14148E32CE1E}"/>
              </a:ext>
            </a:extLst>
          </p:cNvPr>
          <p:cNvSpPr txBox="1">
            <a:spLocks/>
          </p:cNvSpPr>
          <p:nvPr/>
        </p:nvSpPr>
        <p:spPr>
          <a:xfrm flipH="1">
            <a:off x="4030473" y="5543512"/>
            <a:ext cx="1378910" cy="30281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2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000" b="1" i="0" dirty="0">
                <a:solidFill>
                  <a:schemeClr val="accent2"/>
                </a:solidFill>
              </a:rPr>
              <a:t>FPGA</a:t>
            </a:r>
            <a:endParaRPr lang="ru-RU" sz="6000" b="1" i="0" dirty="0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FPGAs in Cloud Creates Debug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42" y="1350265"/>
            <a:ext cx="8435280" cy="2423818"/>
          </a:xfrm>
        </p:spPr>
        <p:txBody>
          <a:bodyPr>
            <a:normAutofit/>
          </a:bodyPr>
          <a:lstStyle/>
          <a:p>
            <a:r>
              <a:rPr lang="en-US" dirty="0"/>
              <a:t>FPGAs now run rapid changing server workloads</a:t>
            </a:r>
          </a:p>
          <a:p>
            <a:pPr lvl="1"/>
            <a:r>
              <a:rPr lang="en-US" dirty="0"/>
              <a:t>Involve HW, SW, and OS at the same time</a:t>
            </a:r>
          </a:p>
          <a:p>
            <a:pPr lvl="1"/>
            <a:r>
              <a:rPr lang="en-US" altLang="zh-TW" dirty="0"/>
              <a:t>Directly</a:t>
            </a:r>
            <a:r>
              <a:rPr lang="zh-TW" altLang="en-US" dirty="0"/>
              <a:t> </a:t>
            </a:r>
            <a:r>
              <a:rPr lang="en-US" altLang="zh-TW" dirty="0"/>
              <a:t>interact with real-world network</a:t>
            </a:r>
          </a:p>
          <a:p>
            <a:r>
              <a:rPr lang="en-US" dirty="0"/>
              <a:t>Impossible to debug with </a:t>
            </a:r>
            <a:r>
              <a:rPr lang="en-US" dirty="0" err="1"/>
              <a:t>testbenches</a:t>
            </a:r>
            <a:endParaRPr lang="en-US" dirty="0"/>
          </a:p>
          <a:p>
            <a:r>
              <a:rPr lang="en-US" dirty="0"/>
              <a:t>Forces developers to debug on the target systems</a:t>
            </a:r>
          </a:p>
        </p:txBody>
      </p:sp>
      <p:sp>
        <p:nvSpPr>
          <p:cNvPr id="19" name="Arrow: Left-Right 18">
            <a:extLst>
              <a:ext uri="{FF2B5EF4-FFF2-40B4-BE49-F238E27FC236}">
                <a16:creationId xmlns:a16="http://schemas.microsoft.com/office/drawing/2014/main" id="{341CAE12-ED72-4018-A877-66E0B55F48C5}"/>
              </a:ext>
            </a:extLst>
          </p:cNvPr>
          <p:cNvSpPr/>
          <p:nvPr/>
        </p:nvSpPr>
        <p:spPr>
          <a:xfrm>
            <a:off x="3036488" y="5071341"/>
            <a:ext cx="913284" cy="543627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PCIe</a:t>
            </a:r>
          </a:p>
        </p:txBody>
      </p:sp>
      <p:sp>
        <p:nvSpPr>
          <p:cNvPr id="24" name="Arrow: Left-Right 23">
            <a:extLst>
              <a:ext uri="{FF2B5EF4-FFF2-40B4-BE49-F238E27FC236}">
                <a16:creationId xmlns:a16="http://schemas.microsoft.com/office/drawing/2014/main" id="{97129FBC-E5D4-4F59-8F52-26D48C48B4C6}"/>
              </a:ext>
            </a:extLst>
          </p:cNvPr>
          <p:cNvSpPr/>
          <p:nvPr/>
        </p:nvSpPr>
        <p:spPr>
          <a:xfrm>
            <a:off x="5667188" y="5081289"/>
            <a:ext cx="935167" cy="543627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3C5EAA2E-4535-4229-81D3-9B1BA105B4FB}"/>
              </a:ext>
            </a:extLst>
          </p:cNvPr>
          <p:cNvSpPr txBox="1">
            <a:spLocks/>
          </p:cNvSpPr>
          <p:nvPr/>
        </p:nvSpPr>
        <p:spPr>
          <a:xfrm flipH="1">
            <a:off x="6602355" y="5634241"/>
            <a:ext cx="1393109" cy="30281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2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000" b="1" i="0" dirty="0"/>
          </a:p>
        </p:txBody>
      </p:sp>
      <p:pic>
        <p:nvPicPr>
          <p:cNvPr id="1028" name="Picture 4" descr="Linux logo Transparent PNG">
            <a:extLst>
              <a:ext uri="{FF2B5EF4-FFF2-40B4-BE49-F238E27FC236}">
                <a16:creationId xmlns:a16="http://schemas.microsoft.com/office/drawing/2014/main" id="{DB9A4BB9-7D80-4BF0-A4AA-522F2BEBA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497" y="3411780"/>
            <a:ext cx="1815633" cy="181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pache transparent logo">
            <a:extLst>
              <a:ext uri="{FF2B5EF4-FFF2-40B4-BE49-F238E27FC236}">
                <a16:creationId xmlns:a16="http://schemas.microsoft.com/office/drawing/2014/main" id="{5EF3B317-50A8-4366-ADE3-6C1B58801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5" y="4375625"/>
            <a:ext cx="1482120" cy="76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0">
            <a:extLst>
              <a:ext uri="{FF2B5EF4-FFF2-40B4-BE49-F238E27FC236}">
                <a16:creationId xmlns:a16="http://schemas.microsoft.com/office/drawing/2014/main" id="{36C64C8F-C673-4F02-9B0C-5FCB1A643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308" y="5353102"/>
            <a:ext cx="1471455" cy="88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ooter Placeholder 3">
            <a:extLst>
              <a:ext uri="{FF2B5EF4-FFF2-40B4-BE49-F238E27FC236}">
                <a16:creationId xmlns:a16="http://schemas.microsoft.com/office/drawing/2014/main" id="{071A32D5-535F-4ADF-BFC0-766647F4244C}"/>
              </a:ext>
            </a:extLst>
          </p:cNvPr>
          <p:cNvSpPr txBox="1">
            <a:spLocks/>
          </p:cNvSpPr>
          <p:nvPr/>
        </p:nvSpPr>
        <p:spPr>
          <a:xfrm flipH="1">
            <a:off x="6567411" y="5634241"/>
            <a:ext cx="1938678" cy="36775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2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200" b="1" i="0" dirty="0"/>
              <a:t>Network</a:t>
            </a:r>
            <a:endParaRPr lang="ru-RU" sz="4800" b="1" i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1F78D8-1D16-4F34-9A5E-9767BA1C66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0789" y="4359313"/>
            <a:ext cx="1815633" cy="120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05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Hardware Probe Change Comparison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358C822-D00B-4933-89FF-C26F3A2371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626469"/>
              </p:ext>
            </p:extLst>
          </p:nvPr>
        </p:nvGraphicFramePr>
        <p:xfrm>
          <a:off x="467544" y="1412776"/>
          <a:ext cx="8229600" cy="274320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52603758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4904965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86026262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634135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solidFill>
                            <a:schemeClr val="tx1"/>
                          </a:solidFill>
                        </a:rPr>
                        <a:t>Hardware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First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Add Probes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Change Probes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400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Synthesis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17m:48s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682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P&amp;R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39m:16s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42m:22s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58m:52s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424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Reboot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1m:26s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1m:26s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1m:26s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914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Execution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≈0m:00s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≈0m:00s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≈0m:00s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393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58m:30s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43m:48s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60m:18s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37634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55237"/>
            <a:ext cx="9144000" cy="5794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First iteration gives all information in Co-Sim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05227E9-A81C-4BAC-866F-137A595F6AB8}"/>
              </a:ext>
            </a:extLst>
          </p:cNvPr>
          <p:cNvSpPr txBox="1">
            <a:spLocks/>
          </p:cNvSpPr>
          <p:nvPr/>
        </p:nvSpPr>
        <p:spPr>
          <a:xfrm>
            <a:off x="0" y="5242321"/>
            <a:ext cx="9144000" cy="5794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2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(unit: </a:t>
            </a:r>
            <a:r>
              <a:rPr lang="en-US" dirty="0" err="1"/>
              <a:t>minutes:seconds</a:t>
            </a:r>
            <a:r>
              <a:rPr lang="en-US" dirty="0"/>
              <a:t>)</a:t>
            </a:r>
            <a:endParaRPr lang="ru-RU" dirty="0"/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C698B39E-A7C2-4B72-8921-AEEF7C4F40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1596310"/>
              </p:ext>
            </p:extLst>
          </p:nvPr>
        </p:nvGraphicFramePr>
        <p:xfrm>
          <a:off x="457200" y="4653136"/>
          <a:ext cx="8229600" cy="137160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52603758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4904965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86026262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63413519"/>
                    </a:ext>
                  </a:extLst>
                </a:gridCol>
              </a:tblGrid>
              <a:tr h="417696"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solidFill>
                            <a:schemeClr val="tx1"/>
                          </a:solidFill>
                        </a:rPr>
                        <a:t>Co-Simulation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400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Simulation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1m:33s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499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1m:33s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0m:00s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0m:00s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376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258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Study: Network Interface 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9"/>
            <a:ext cx="8435280" cy="1033115"/>
          </a:xfrm>
        </p:spPr>
        <p:txBody>
          <a:bodyPr>
            <a:normAutofit/>
          </a:bodyPr>
          <a:lstStyle/>
          <a:p>
            <a:r>
              <a:rPr lang="en-US" dirty="0"/>
              <a:t>Confirm the functionality of the NIC bridge in Co-Sim</a:t>
            </a:r>
          </a:p>
          <a:p>
            <a:pPr lvl="1"/>
            <a:r>
              <a:rPr lang="en-US" dirty="0"/>
              <a:t>Co-Sim sustains 15KB/sec connections to public network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87232" y="5892812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17A65E-7E40-4E1F-AC13-0C51FDBAB787}"/>
              </a:ext>
            </a:extLst>
          </p:cNvPr>
          <p:cNvSpPr/>
          <p:nvPr/>
        </p:nvSpPr>
        <p:spPr>
          <a:xfrm>
            <a:off x="4355976" y="2708920"/>
            <a:ext cx="4248472" cy="323460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FPGA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86389B-DB23-406E-9DC2-1D8EBC730715}"/>
              </a:ext>
            </a:extLst>
          </p:cNvPr>
          <p:cNvSpPr/>
          <p:nvPr/>
        </p:nvSpPr>
        <p:spPr>
          <a:xfrm>
            <a:off x="4499992" y="5229199"/>
            <a:ext cx="3960440" cy="52395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PCIe Block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5EA63D-8989-4EDA-8151-9FD8EE511385}"/>
              </a:ext>
            </a:extLst>
          </p:cNvPr>
          <p:cNvSpPr/>
          <p:nvPr/>
        </p:nvSpPr>
        <p:spPr>
          <a:xfrm>
            <a:off x="4499991" y="3128541"/>
            <a:ext cx="2613791" cy="17966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 Design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FAFFB1-FC0D-47E7-984A-1BEEEA9D2162}"/>
              </a:ext>
            </a:extLst>
          </p:cNvPr>
          <p:cNvSpPr/>
          <p:nvPr/>
        </p:nvSpPr>
        <p:spPr>
          <a:xfrm>
            <a:off x="4662996" y="3554552"/>
            <a:ext cx="773101" cy="120093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DMA</a:t>
            </a:r>
          </a:p>
        </p:txBody>
      </p:sp>
      <p:sp>
        <p:nvSpPr>
          <p:cNvPr id="9" name="Up-Down Arrow 19">
            <a:extLst>
              <a:ext uri="{FF2B5EF4-FFF2-40B4-BE49-F238E27FC236}">
                <a16:creationId xmlns:a16="http://schemas.microsoft.com/office/drawing/2014/main" id="{D7FD8C73-D2CA-4C1B-9772-2BCFFD06ADBA}"/>
              </a:ext>
            </a:extLst>
          </p:cNvPr>
          <p:cNvSpPr/>
          <p:nvPr/>
        </p:nvSpPr>
        <p:spPr>
          <a:xfrm>
            <a:off x="5015869" y="4755491"/>
            <a:ext cx="210091" cy="453084"/>
          </a:xfrm>
          <a:prstGeom prst="up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B6C91A79-66AD-49F7-AF4C-A25A66298DB4}"/>
              </a:ext>
            </a:extLst>
          </p:cNvPr>
          <p:cNvSpPr/>
          <p:nvPr/>
        </p:nvSpPr>
        <p:spPr>
          <a:xfrm>
            <a:off x="5436096" y="3605644"/>
            <a:ext cx="1913866" cy="432048"/>
          </a:xfrm>
          <a:prstGeom prst="left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Inbound Packet</a:t>
            </a:r>
            <a:endParaRPr lang="en-US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B15705E-5AB0-481D-9C4D-1A4743F1692C}"/>
              </a:ext>
            </a:extLst>
          </p:cNvPr>
          <p:cNvSpPr/>
          <p:nvPr/>
        </p:nvSpPr>
        <p:spPr>
          <a:xfrm>
            <a:off x="5436097" y="4253716"/>
            <a:ext cx="1913866" cy="43204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Outbound Packet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6441A8-3FDF-48AB-943C-D29343432373}"/>
              </a:ext>
            </a:extLst>
          </p:cNvPr>
          <p:cNvSpPr/>
          <p:nvPr/>
        </p:nvSpPr>
        <p:spPr>
          <a:xfrm>
            <a:off x="539551" y="2708920"/>
            <a:ext cx="3240361" cy="323460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Host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24D98C-B7CD-4105-BA08-A669FFD84DCD}"/>
              </a:ext>
            </a:extLst>
          </p:cNvPr>
          <p:cNvSpPr/>
          <p:nvPr/>
        </p:nvSpPr>
        <p:spPr>
          <a:xfrm>
            <a:off x="817062" y="3140969"/>
            <a:ext cx="2662757" cy="7063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Software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1E1627-EFC7-4C91-9117-4A94AA581AA6}"/>
              </a:ext>
            </a:extLst>
          </p:cNvPr>
          <p:cNvSpPr/>
          <p:nvPr/>
        </p:nvSpPr>
        <p:spPr>
          <a:xfrm>
            <a:off x="818018" y="3847320"/>
            <a:ext cx="2661800" cy="10779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Operating System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Device Driver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11881B-24A6-4A01-9FD8-EE5C9FAEE4BC}"/>
              </a:ext>
            </a:extLst>
          </p:cNvPr>
          <p:cNvSpPr/>
          <p:nvPr/>
        </p:nvSpPr>
        <p:spPr>
          <a:xfrm>
            <a:off x="817061" y="5226637"/>
            <a:ext cx="2662757" cy="52651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Host Hardware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1" name="Up-Down Arrow 19">
            <a:extLst>
              <a:ext uri="{FF2B5EF4-FFF2-40B4-BE49-F238E27FC236}">
                <a16:creationId xmlns:a16="http://schemas.microsoft.com/office/drawing/2014/main" id="{0FD48814-437F-4133-BC66-B621FDF20D03}"/>
              </a:ext>
            </a:extLst>
          </p:cNvPr>
          <p:cNvSpPr/>
          <p:nvPr/>
        </p:nvSpPr>
        <p:spPr>
          <a:xfrm>
            <a:off x="2030217" y="4925239"/>
            <a:ext cx="236443" cy="301398"/>
          </a:xfrm>
          <a:prstGeom prst="up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Left-Right 27">
            <a:extLst>
              <a:ext uri="{FF2B5EF4-FFF2-40B4-BE49-F238E27FC236}">
                <a16:creationId xmlns:a16="http://schemas.microsoft.com/office/drawing/2014/main" id="{99E5CC95-31E0-4F12-BAA0-B4F608B3766B}"/>
              </a:ext>
            </a:extLst>
          </p:cNvPr>
          <p:cNvSpPr/>
          <p:nvPr/>
        </p:nvSpPr>
        <p:spPr>
          <a:xfrm>
            <a:off x="3502617" y="5185738"/>
            <a:ext cx="997375" cy="611656"/>
          </a:xfrm>
          <a:prstGeom prst="leftRightArrow">
            <a:avLst>
              <a:gd name="adj1" fmla="val 50000"/>
              <a:gd name="adj2" fmla="val 29043"/>
            </a:avLst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PCIe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DA47F4-069C-4F38-A4B8-E299966A8267}"/>
              </a:ext>
            </a:extLst>
          </p:cNvPr>
          <p:cNvSpPr/>
          <p:nvPr/>
        </p:nvSpPr>
        <p:spPr>
          <a:xfrm>
            <a:off x="7349962" y="3134719"/>
            <a:ext cx="1080120" cy="179669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Ethernet Block</a:t>
            </a:r>
          </a:p>
        </p:txBody>
      </p:sp>
    </p:spTree>
    <p:extLst>
      <p:ext uri="{BB962C8B-B14F-4D97-AF65-F5344CB8AC3E}">
        <p14:creationId xmlns:p14="http://schemas.microsoft.com/office/powerpoint/2010/main" val="1158796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9"/>
            <a:ext cx="8435280" cy="4801269"/>
          </a:xfrm>
        </p:spPr>
        <p:txBody>
          <a:bodyPr>
            <a:noAutofit/>
          </a:bodyPr>
          <a:lstStyle/>
          <a:p>
            <a:r>
              <a:rPr lang="en-US" dirty="0"/>
              <a:t>Debugging FPGAs in datacenters is difficult</a:t>
            </a:r>
          </a:p>
          <a:p>
            <a:pPr lvl="1"/>
            <a:r>
              <a:rPr lang="en-US" dirty="0"/>
              <a:t>Long debug iteration time</a:t>
            </a:r>
          </a:p>
          <a:p>
            <a:pPr lvl="1"/>
            <a:r>
              <a:rPr lang="en-US" dirty="0"/>
              <a:t>Poor visibility</a:t>
            </a:r>
          </a:p>
          <a:p>
            <a:endParaRPr lang="en-US" sz="800" dirty="0"/>
          </a:p>
          <a:p>
            <a:r>
              <a:rPr lang="en-US" dirty="0"/>
              <a:t>Our VM-HDL Co-Sim framework solves these problems</a:t>
            </a:r>
          </a:p>
          <a:p>
            <a:pPr lvl="1"/>
            <a:r>
              <a:rPr lang="en-US" dirty="0"/>
              <a:t>Same HW, SW, and OS in simulation and target systems</a:t>
            </a:r>
          </a:p>
          <a:p>
            <a:pPr lvl="1"/>
            <a:r>
              <a:rPr lang="en-US" dirty="0"/>
              <a:t>Provides network capability to HDL simulation</a:t>
            </a:r>
          </a:p>
          <a:p>
            <a:pPr lvl="1"/>
            <a:r>
              <a:rPr lang="en-US" dirty="0"/>
              <a:t>Significantly reduces the debug iteration time</a:t>
            </a:r>
          </a:p>
          <a:p>
            <a:pPr lvl="1"/>
            <a:r>
              <a:rPr lang="en-US" dirty="0"/>
              <a:t>Full visibility for identifying bugs</a:t>
            </a:r>
          </a:p>
          <a:p>
            <a:endParaRPr lang="en-US" sz="800" dirty="0"/>
          </a:p>
          <a:p>
            <a:pPr marL="0" indent="0" algn="ctr">
              <a:buNone/>
            </a:pPr>
            <a:r>
              <a:rPr lang="en-US" b="1" dirty="0"/>
              <a:t>Source/Demo can be downloaded at:</a:t>
            </a:r>
          </a:p>
          <a:p>
            <a:pPr marL="0" indent="0" algn="ctr">
              <a:buNone/>
            </a:pPr>
            <a:r>
              <a:rPr lang="en-US" sz="2200" dirty="0"/>
              <a:t>http://compas.cs.stonybrook.edu/projects/fpgacloud/vm-hdl-cosim/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shencho@cs.stonybrook.edu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89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2929"/>
            <a:ext cx="9144000" cy="576064"/>
          </a:xfrm>
        </p:spPr>
        <p:txBody>
          <a:bodyPr>
            <a:normAutofit fontScale="90000"/>
          </a:bodyPr>
          <a:lstStyle/>
          <a:p>
            <a:r>
              <a:rPr lang="en-US" dirty="0"/>
              <a:t>Debugging on Target Systems is Difficult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9"/>
            <a:ext cx="8435280" cy="4896544"/>
          </a:xfrm>
        </p:spPr>
        <p:txBody>
          <a:bodyPr>
            <a:normAutofit/>
          </a:bodyPr>
          <a:lstStyle/>
          <a:p>
            <a:r>
              <a:rPr lang="en-US" dirty="0"/>
              <a:t>Long debug iteration</a:t>
            </a:r>
            <a:r>
              <a:rPr lang="zh-TW" altLang="en-US" dirty="0"/>
              <a:t> </a:t>
            </a:r>
            <a:r>
              <a:rPr lang="en-US" altLang="zh-TW" dirty="0"/>
              <a:t>time</a:t>
            </a:r>
          </a:p>
          <a:p>
            <a:pPr lvl="1"/>
            <a:r>
              <a:rPr lang="en-US" dirty="0"/>
              <a:t>Time-consuming FPGA synthesis and</a:t>
            </a:r>
            <a:r>
              <a:rPr lang="zh-TW" altLang="en-US" dirty="0"/>
              <a:t> </a:t>
            </a:r>
            <a:r>
              <a:rPr lang="en-US" altLang="zh-TW" dirty="0"/>
              <a:t>P&amp;R</a:t>
            </a:r>
          </a:p>
          <a:p>
            <a:r>
              <a:rPr lang="en-US" dirty="0"/>
              <a:t>Poor visibility for identifying bugs</a:t>
            </a:r>
          </a:p>
          <a:p>
            <a:pPr lvl="1"/>
            <a:r>
              <a:rPr lang="en-US" dirty="0"/>
              <a:t>Limited hardware probes</a:t>
            </a:r>
          </a:p>
          <a:p>
            <a:pPr lvl="1"/>
            <a:r>
              <a:rPr lang="en-US" dirty="0"/>
              <a:t>OS hang and reboot without useful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0F34E6-4379-4BA7-A646-495ECB72B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786378"/>
            <a:ext cx="5616624" cy="278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3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VM-HDL Co-Simulation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9"/>
            <a:ext cx="8579296" cy="4896544"/>
          </a:xfrm>
        </p:spPr>
        <p:txBody>
          <a:bodyPr>
            <a:normAutofit/>
          </a:bodyPr>
          <a:lstStyle/>
          <a:p>
            <a:r>
              <a:rPr lang="en-US" dirty="0"/>
              <a:t>Run the same HW, SW, and OS as the target systems</a:t>
            </a:r>
          </a:p>
          <a:p>
            <a:r>
              <a:rPr lang="en-US" dirty="0"/>
              <a:t>Provides network capability for HDL simulation</a:t>
            </a:r>
          </a:p>
          <a:p>
            <a:r>
              <a:rPr lang="en-US" dirty="0"/>
              <a:t>Reduces debug iteration time</a:t>
            </a:r>
            <a:endParaRPr lang="en-US" sz="800" dirty="0"/>
          </a:p>
          <a:p>
            <a:r>
              <a:rPr lang="en-US" dirty="0"/>
              <a:t>Provides full visibility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FCD755-B688-48E0-AE61-74601D589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511" y="3789040"/>
            <a:ext cx="2465865" cy="1656184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C0DD5F3-A108-42E4-95CE-F946A0A2E120}"/>
              </a:ext>
            </a:extLst>
          </p:cNvPr>
          <p:cNvSpPr txBox="1">
            <a:spLocks/>
          </p:cNvSpPr>
          <p:nvPr/>
        </p:nvSpPr>
        <p:spPr>
          <a:xfrm>
            <a:off x="1187623" y="5394032"/>
            <a:ext cx="2578717" cy="5794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2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200" b="1" i="0" dirty="0"/>
              <a:t>Co-Simulation</a:t>
            </a:r>
            <a:endParaRPr lang="ru-RU" sz="5400" b="1" i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ED95DE-CB3E-48FA-AF13-92F0AA6198B9}"/>
              </a:ext>
            </a:extLst>
          </p:cNvPr>
          <p:cNvSpPr/>
          <p:nvPr/>
        </p:nvSpPr>
        <p:spPr>
          <a:xfrm>
            <a:off x="1187623" y="3925713"/>
            <a:ext cx="927663" cy="138283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VM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F96C3A-069D-46B3-8862-52882E8DD61D}"/>
              </a:ext>
            </a:extLst>
          </p:cNvPr>
          <p:cNvSpPr/>
          <p:nvPr/>
        </p:nvSpPr>
        <p:spPr>
          <a:xfrm>
            <a:off x="2838678" y="3925713"/>
            <a:ext cx="927663" cy="138283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HDL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D31C9D0B-E54F-4D62-B02E-4812B2083DCA}"/>
              </a:ext>
            </a:extLst>
          </p:cNvPr>
          <p:cNvSpPr txBox="1">
            <a:spLocks/>
          </p:cNvSpPr>
          <p:nvPr/>
        </p:nvSpPr>
        <p:spPr>
          <a:xfrm>
            <a:off x="5490510" y="5422576"/>
            <a:ext cx="2578717" cy="5794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2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200" b="1" i="0" dirty="0"/>
              <a:t>Target System</a:t>
            </a:r>
            <a:endParaRPr lang="ru-RU" sz="5400" b="1" i="0" dirty="0"/>
          </a:p>
        </p:txBody>
      </p:sp>
      <p:pic>
        <p:nvPicPr>
          <p:cNvPr id="2054" name="Picture 6" descr="Image result for exchange arrow icon">
            <a:extLst>
              <a:ext uri="{FF2B5EF4-FFF2-40B4-BE49-F238E27FC236}">
                <a16:creationId xmlns:a16="http://schemas.microsoft.com/office/drawing/2014/main" id="{5D07539A-60B4-4839-BDE5-68632ECD4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32" y="4016205"/>
            <a:ext cx="1201853" cy="120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3246BD-3F03-47A2-BDB1-8E1EB48AE397}"/>
              </a:ext>
            </a:extLst>
          </p:cNvPr>
          <p:cNvSpPr/>
          <p:nvPr/>
        </p:nvSpPr>
        <p:spPr>
          <a:xfrm>
            <a:off x="2115286" y="4869160"/>
            <a:ext cx="723392" cy="261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40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80126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Overview</a:t>
            </a:r>
          </a:p>
          <a:p>
            <a:r>
              <a:rPr lang="en-US" dirty="0"/>
              <a:t>FPGA Debugging Challenges</a:t>
            </a:r>
          </a:p>
          <a:p>
            <a:r>
              <a:rPr lang="en-US" dirty="0"/>
              <a:t>Our VM-HDL Co-Simulation Framework</a:t>
            </a:r>
          </a:p>
          <a:p>
            <a:r>
              <a:rPr lang="en-US" dirty="0"/>
              <a:t>Case Studies</a:t>
            </a:r>
          </a:p>
          <a:p>
            <a:r>
              <a:rPr lang="en-US" dirty="0"/>
              <a:t>Conclusions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87232" y="5892812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463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Long Debug Iteration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Synthesis, place and route can take many hours</a:t>
            </a:r>
          </a:p>
          <a:p>
            <a:r>
              <a:rPr lang="en-US" dirty="0"/>
              <a:t>Not much help from multi cores/machines</a:t>
            </a:r>
          </a:p>
          <a:p>
            <a:r>
              <a:rPr lang="en-US" dirty="0"/>
              <a:t>Timing violations force re-running the whole process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Requires long time to see the effects of hardware changes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2" descr="Image result for waiting">
            <a:extLst>
              <a:ext uri="{FF2B5EF4-FFF2-40B4-BE49-F238E27FC236}">
                <a16:creationId xmlns:a16="http://schemas.microsoft.com/office/drawing/2014/main" id="{74EECA21-D5FE-417B-AB70-F2690A260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150" y="3284984"/>
            <a:ext cx="3121184" cy="280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213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Poor Visibility for Debugging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Very limited FPGA probes and waveform buffer</a:t>
            </a:r>
          </a:p>
          <a:p>
            <a:r>
              <a:rPr lang="en-US" dirty="0"/>
              <a:t>Requires FPGA P&amp;R to add or change probes</a:t>
            </a:r>
          </a:p>
          <a:p>
            <a:r>
              <a:rPr lang="en-US" dirty="0"/>
              <a:t>OS reboots without providing enough information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Difficult to identify the bugs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3D6D92-8D7F-47D1-8D0F-4CF9A2BBD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420" y="3309574"/>
            <a:ext cx="2808312" cy="25832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4BC8BE-DB1E-428B-8C4E-7A99F7CD4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97" y="3789040"/>
            <a:ext cx="2678499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21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</a:t>
            </a:r>
            <a:r>
              <a:rPr lang="en-US" altLang="zh-TW" dirty="0"/>
              <a:t>O</a:t>
            </a:r>
            <a:r>
              <a:rPr lang="en-US" dirty="0"/>
              <a:t>f The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Systems are too complex for </a:t>
            </a:r>
            <a:r>
              <a:rPr lang="en-US" dirty="0" err="1"/>
              <a:t>testbenches</a:t>
            </a:r>
            <a:endParaRPr lang="en-US" dirty="0"/>
          </a:p>
          <a:p>
            <a:r>
              <a:rPr lang="en-US" dirty="0"/>
              <a:t>HW-SW Co-Sim cannot handle OS and network</a:t>
            </a:r>
          </a:p>
          <a:p>
            <a:r>
              <a:rPr lang="en-US" dirty="0"/>
              <a:t>Existing full-system simulation is targeting SoC ASICs</a:t>
            </a:r>
          </a:p>
          <a:p>
            <a:pPr lvl="1"/>
            <a:r>
              <a:rPr lang="en-US" dirty="0"/>
              <a:t>Used in early stage evaluation with high-level models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None is usable for x86 servers with PCIe connected FPGAs</a:t>
            </a:r>
          </a:p>
        </p:txBody>
      </p:sp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47A6850C-5C73-4B85-BB4C-9BD72A994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89041"/>
            <a:ext cx="2016224" cy="233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691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80126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Overview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FPGA Debugging Challenges</a:t>
            </a:r>
          </a:p>
          <a:p>
            <a:r>
              <a:rPr lang="en-US" dirty="0"/>
              <a:t>Our VM-HDL Co-Simulation Framework</a:t>
            </a:r>
          </a:p>
          <a:p>
            <a:r>
              <a:rPr lang="en-US" dirty="0"/>
              <a:t>Case Studies</a:t>
            </a:r>
          </a:p>
          <a:p>
            <a:r>
              <a:rPr lang="en-US" dirty="0"/>
              <a:t>Conclusions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40572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QO">
      <a:majorFont>
        <a:latin typeface="Arimo"/>
        <a:ea typeface=""/>
        <a:cs typeface=""/>
      </a:majorFont>
      <a:minorFont>
        <a:latin typeface="Arim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QO">
      <a:majorFont>
        <a:latin typeface="Arimo"/>
        <a:ea typeface=""/>
        <a:cs typeface=""/>
      </a:majorFont>
      <a:minorFont>
        <a:latin typeface="Arim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talk</Template>
  <TotalTime>81435</TotalTime>
  <Words>917</Words>
  <Application>Microsoft Office PowerPoint</Application>
  <PresentationFormat>On-screen Show (4:3)</PresentationFormat>
  <Paragraphs>308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Arimo</vt:lpstr>
      <vt:lpstr>新細明體</vt:lpstr>
      <vt:lpstr>Arial</vt:lpstr>
      <vt:lpstr>Calibri</vt:lpstr>
      <vt:lpstr>1_Office Theme</vt:lpstr>
      <vt:lpstr>2_Office Theme</vt:lpstr>
      <vt:lpstr>3_Office Theme</vt:lpstr>
      <vt:lpstr>A Full-System VM-HDL Co-Simulation Framework for Servers with PCIe-Connected FPGAs</vt:lpstr>
      <vt:lpstr>FPGAs in Cloud Creates Debug Challenges</vt:lpstr>
      <vt:lpstr>Debugging on Target Systems is Difficult</vt:lpstr>
      <vt:lpstr>Our VM-HDL Co-Simulation Framework</vt:lpstr>
      <vt:lpstr>Outline</vt:lpstr>
      <vt:lpstr>Long Debug Iteration Time</vt:lpstr>
      <vt:lpstr>Poor Visibility for Debugging</vt:lpstr>
      <vt:lpstr>State Of The Art</vt:lpstr>
      <vt:lpstr>Outline</vt:lpstr>
      <vt:lpstr>Our VM-HDL Co-Simulation Framework</vt:lpstr>
      <vt:lpstr>Our VM-HDL Co-Simulation Framework</vt:lpstr>
      <vt:lpstr>Our VM-HDL Co-Simulation Framework</vt:lpstr>
      <vt:lpstr>Network Support</vt:lpstr>
      <vt:lpstr>Network Support</vt:lpstr>
      <vt:lpstr>Network Support</vt:lpstr>
      <vt:lpstr>Outline</vt:lpstr>
      <vt:lpstr>Evaluation Setup</vt:lpstr>
      <vt:lpstr>Case Study: Sorting Offload</vt:lpstr>
      <vt:lpstr>Debug Iteration Time Comparison</vt:lpstr>
      <vt:lpstr>Hardware Probe Change Comparison</vt:lpstr>
      <vt:lpstr>Case Study: Network Interface Card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varun</dc:creator>
  <cp:lastModifiedBy>Shenghsun Cho</cp:lastModifiedBy>
  <cp:revision>1278</cp:revision>
  <cp:lastPrinted>2017-09-06T17:56:55Z</cp:lastPrinted>
  <dcterms:modified xsi:type="dcterms:W3CDTF">2018-02-26T03:06:26Z</dcterms:modified>
</cp:coreProperties>
</file>