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4"/>
  </p:notesMasterIdLst>
  <p:sldIdLst>
    <p:sldId id="258" r:id="rId2"/>
    <p:sldId id="259" r:id="rId3"/>
    <p:sldId id="285" r:id="rId4"/>
    <p:sldId id="284" r:id="rId5"/>
    <p:sldId id="260" r:id="rId6"/>
    <p:sldId id="265" r:id="rId7"/>
    <p:sldId id="297" r:id="rId8"/>
    <p:sldId id="307" r:id="rId9"/>
    <p:sldId id="288" r:id="rId10"/>
    <p:sldId id="289" r:id="rId11"/>
    <p:sldId id="305" r:id="rId12"/>
    <p:sldId id="302" r:id="rId13"/>
    <p:sldId id="306" r:id="rId14"/>
    <p:sldId id="291" r:id="rId15"/>
    <p:sldId id="292" r:id="rId16"/>
    <p:sldId id="300" r:id="rId17"/>
    <p:sldId id="301" r:id="rId18"/>
    <p:sldId id="293" r:id="rId19"/>
    <p:sldId id="271" r:id="rId20"/>
    <p:sldId id="308" r:id="rId21"/>
    <p:sldId id="272" r:id="rId22"/>
    <p:sldId id="261" r:id="rId23"/>
    <p:sldId id="278" r:id="rId24"/>
    <p:sldId id="274" r:id="rId25"/>
    <p:sldId id="263" r:id="rId26"/>
    <p:sldId id="298" r:id="rId27"/>
    <p:sldId id="276" r:id="rId28"/>
    <p:sldId id="277" r:id="rId29"/>
    <p:sldId id="296" r:id="rId30"/>
    <p:sldId id="275" r:id="rId31"/>
    <p:sldId id="299"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90" autoAdjust="0"/>
  </p:normalViewPr>
  <p:slideViewPr>
    <p:cSldViewPr snapToGrid="0">
      <p:cViewPr>
        <p:scale>
          <a:sx n="61" d="100"/>
          <a:sy n="61" d="100"/>
        </p:scale>
        <p:origin x="847"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Conventional</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30F7-4090-A650-672B355BC82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Gamma</c:v>
                </c:pt>
                <c:pt idx="1">
                  <c:v>tanh</c:v>
                </c:pt>
                <c:pt idx="2">
                  <c:v>cosh</c:v>
                </c:pt>
                <c:pt idx="3">
                  <c:v>exp</c:v>
                </c:pt>
                <c:pt idx="4">
                  <c:v>M_sh</c:v>
                </c:pt>
              </c:strCache>
            </c:strRef>
          </c:cat>
          <c:val>
            <c:numRef>
              <c:f>Sheet1!$B$2:$B$6</c:f>
              <c:numCache>
                <c:formatCode>General</c:formatCode>
                <c:ptCount val="5"/>
                <c:pt idx="0">
                  <c:v>1500</c:v>
                </c:pt>
                <c:pt idx="1">
                  <c:v>1193</c:v>
                </c:pt>
                <c:pt idx="2">
                  <c:v>1193</c:v>
                </c:pt>
                <c:pt idx="3">
                  <c:v>1203</c:v>
                </c:pt>
                <c:pt idx="4">
                  <c:v>1380</c:v>
                </c:pt>
              </c:numCache>
            </c:numRef>
          </c:val>
          <c:extLst>
            <c:ext xmlns:c16="http://schemas.microsoft.com/office/drawing/2014/chart" uri="{C3380CC4-5D6E-409C-BE32-E72D297353CC}">
              <c16:uniqueId val="{00000000-30F7-4090-A650-672B355BC82B}"/>
            </c:ext>
          </c:extLst>
        </c:ser>
        <c:ser>
          <c:idx val="1"/>
          <c:order val="1"/>
          <c:tx>
            <c:strRef>
              <c:f>Sheet1!$C$1</c:f>
              <c:strCache>
                <c:ptCount val="1"/>
                <c:pt idx="0">
                  <c:v>Previous Stochastic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Gamma</c:v>
                </c:pt>
                <c:pt idx="1">
                  <c:v>tanh</c:v>
                </c:pt>
                <c:pt idx="2">
                  <c:v>cosh</c:v>
                </c:pt>
                <c:pt idx="3">
                  <c:v>exp</c:v>
                </c:pt>
                <c:pt idx="4">
                  <c:v>M_sh</c:v>
                </c:pt>
              </c:strCache>
            </c:strRef>
          </c:cat>
          <c:val>
            <c:numRef>
              <c:f>Sheet1!$C$2:$C$6</c:f>
              <c:numCache>
                <c:formatCode>General</c:formatCode>
                <c:ptCount val="5"/>
                <c:pt idx="0">
                  <c:v>92</c:v>
                </c:pt>
                <c:pt idx="1">
                  <c:v>111</c:v>
                </c:pt>
                <c:pt idx="2">
                  <c:v>154</c:v>
                </c:pt>
                <c:pt idx="3">
                  <c:v>100</c:v>
                </c:pt>
              </c:numCache>
            </c:numRef>
          </c:val>
          <c:extLst>
            <c:ext xmlns:c16="http://schemas.microsoft.com/office/drawing/2014/chart" uri="{C3380CC4-5D6E-409C-BE32-E72D297353CC}">
              <c16:uniqueId val="{00000001-30F7-4090-A650-672B355BC82B}"/>
            </c:ext>
          </c:extLst>
        </c:ser>
        <c:ser>
          <c:idx val="2"/>
          <c:order val="2"/>
          <c:tx>
            <c:strRef>
              <c:f>Sheet1!$D$1</c:f>
              <c:strCache>
                <c:ptCount val="1"/>
                <c:pt idx="0">
                  <c:v>This Work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Gamma</c:v>
                </c:pt>
                <c:pt idx="1">
                  <c:v>tanh</c:v>
                </c:pt>
                <c:pt idx="2">
                  <c:v>cosh</c:v>
                </c:pt>
                <c:pt idx="3">
                  <c:v>exp</c:v>
                </c:pt>
                <c:pt idx="4">
                  <c:v>M_sh</c:v>
                </c:pt>
              </c:strCache>
            </c:strRef>
          </c:cat>
          <c:val>
            <c:numRef>
              <c:f>Sheet1!$D$2:$D$6</c:f>
              <c:numCache>
                <c:formatCode>General</c:formatCode>
                <c:ptCount val="5"/>
                <c:pt idx="0">
                  <c:v>918</c:v>
                </c:pt>
                <c:pt idx="1">
                  <c:v>813</c:v>
                </c:pt>
                <c:pt idx="2">
                  <c:v>840</c:v>
                </c:pt>
                <c:pt idx="3">
                  <c:v>858</c:v>
                </c:pt>
                <c:pt idx="4">
                  <c:v>884</c:v>
                </c:pt>
              </c:numCache>
            </c:numRef>
          </c:val>
          <c:extLst>
            <c:ext xmlns:c16="http://schemas.microsoft.com/office/drawing/2014/chart" uri="{C3380CC4-5D6E-409C-BE32-E72D297353CC}">
              <c16:uniqueId val="{00000002-30F7-4090-A650-672B355BC82B}"/>
            </c:ext>
          </c:extLst>
        </c:ser>
        <c:dLbls>
          <c:showLegendKey val="0"/>
          <c:showVal val="0"/>
          <c:showCatName val="0"/>
          <c:showSerName val="0"/>
          <c:showPercent val="0"/>
          <c:showBubbleSize val="0"/>
        </c:dLbls>
        <c:gapWidth val="219"/>
        <c:overlap val="-27"/>
        <c:axId val="397754352"/>
        <c:axId val="397760584"/>
      </c:barChart>
      <c:catAx>
        <c:axId val="39775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7760584"/>
        <c:crosses val="autoZero"/>
        <c:auto val="0"/>
        <c:lblAlgn val="ctr"/>
        <c:lblOffset val="100"/>
        <c:noMultiLvlLbl val="0"/>
      </c:catAx>
      <c:valAx>
        <c:axId val="397760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775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500" baseline="0" dirty="0"/>
              <a:t>LUT Number over 10 bit Computation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846114344402602E-2"/>
          <c:y val="0.23102634033654756"/>
          <c:w val="0.94211523831260235"/>
          <c:h val="0.70441624688416316"/>
        </c:manualLayout>
      </c:layout>
      <c:barChart>
        <c:barDir val="col"/>
        <c:grouping val="clustered"/>
        <c:varyColors val="0"/>
        <c:ser>
          <c:idx val="0"/>
          <c:order val="0"/>
          <c:tx>
            <c:strRef>
              <c:f>Sheet1!$B$1</c:f>
              <c:strCache>
                <c:ptCount val="1"/>
                <c:pt idx="0">
                  <c:v>Conventional</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C4-4DB1-B089-16248056AF2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Gamma</c:v>
                </c:pt>
                <c:pt idx="1">
                  <c:v>tanh</c:v>
                </c:pt>
                <c:pt idx="2">
                  <c:v>cosh</c:v>
                </c:pt>
                <c:pt idx="3">
                  <c:v>exp</c:v>
                </c:pt>
                <c:pt idx="4">
                  <c:v>M_sh</c:v>
                </c:pt>
              </c:strCache>
            </c:strRef>
          </c:cat>
          <c:val>
            <c:numRef>
              <c:f>Sheet1!$B$2:$B$6</c:f>
              <c:numCache>
                <c:formatCode>General</c:formatCode>
                <c:ptCount val="5"/>
                <c:pt idx="0">
                  <c:v>11335</c:v>
                </c:pt>
                <c:pt idx="1">
                  <c:v>0</c:v>
                </c:pt>
                <c:pt idx="2">
                  <c:v>0</c:v>
                </c:pt>
                <c:pt idx="3">
                  <c:v>0</c:v>
                </c:pt>
                <c:pt idx="4">
                  <c:v>0</c:v>
                </c:pt>
              </c:numCache>
            </c:numRef>
          </c:val>
          <c:extLst>
            <c:ext xmlns:c16="http://schemas.microsoft.com/office/drawing/2014/chart" uri="{C3380CC4-5D6E-409C-BE32-E72D297353CC}">
              <c16:uniqueId val="{00000000-AEC4-4DB1-B089-16248056AF29}"/>
            </c:ext>
          </c:extLst>
        </c:ser>
        <c:ser>
          <c:idx val="1"/>
          <c:order val="1"/>
          <c:tx>
            <c:strRef>
              <c:f>Sheet1!$C$1</c:f>
              <c:strCache>
                <c:ptCount val="1"/>
                <c:pt idx="0">
                  <c:v>Previous Stochastic</c:v>
                </c:pt>
              </c:strCache>
            </c:strRef>
          </c:tx>
          <c:spPr>
            <a:noFill/>
            <a:ln>
              <a:noFill/>
            </a:ln>
            <a:effectLst/>
          </c:spPr>
          <c:invertIfNegative val="0"/>
          <c:cat>
            <c:strRef>
              <c:f>Sheet1!$A$2:$A$6</c:f>
              <c:strCache>
                <c:ptCount val="5"/>
                <c:pt idx="0">
                  <c:v>Gamma</c:v>
                </c:pt>
                <c:pt idx="1">
                  <c:v>tanh</c:v>
                </c:pt>
                <c:pt idx="2">
                  <c:v>cosh</c:v>
                </c:pt>
                <c:pt idx="3">
                  <c:v>exp</c:v>
                </c:pt>
                <c:pt idx="4">
                  <c:v>M_sh</c:v>
                </c:pt>
              </c:strCache>
            </c:strRef>
          </c:cat>
          <c:val>
            <c:numRef>
              <c:f>Sheet1!$C$2:$C$6</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1-AEC4-4DB1-B089-16248056AF29}"/>
            </c:ext>
          </c:extLst>
        </c:ser>
        <c:ser>
          <c:idx val="2"/>
          <c:order val="2"/>
          <c:tx>
            <c:strRef>
              <c:f>Sheet1!$D$1</c:f>
              <c:strCache>
                <c:ptCount val="1"/>
                <c:pt idx="0">
                  <c:v>This Work</c:v>
                </c:pt>
              </c:strCache>
            </c:strRef>
          </c:tx>
          <c:spPr>
            <a:noFill/>
            <a:ln>
              <a:noFill/>
            </a:ln>
            <a:effectLst/>
          </c:spPr>
          <c:invertIfNegative val="0"/>
          <c:cat>
            <c:strRef>
              <c:f>Sheet1!$A$2:$A$6</c:f>
              <c:strCache>
                <c:ptCount val="5"/>
                <c:pt idx="0">
                  <c:v>Gamma</c:v>
                </c:pt>
                <c:pt idx="1">
                  <c:v>tanh</c:v>
                </c:pt>
                <c:pt idx="2">
                  <c:v>cosh</c:v>
                </c:pt>
                <c:pt idx="3">
                  <c:v>exp</c:v>
                </c:pt>
                <c:pt idx="4">
                  <c:v>M_sh</c:v>
                </c:pt>
              </c:strCache>
            </c:strRef>
          </c:cat>
          <c:val>
            <c:numRef>
              <c:f>Sheet1!$D$2:$D$6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2-AEC4-4DB1-B089-16248056AF29}"/>
            </c:ext>
          </c:extLst>
        </c:ser>
        <c:dLbls>
          <c:showLegendKey val="0"/>
          <c:showVal val="0"/>
          <c:showCatName val="0"/>
          <c:showSerName val="0"/>
          <c:showPercent val="0"/>
          <c:showBubbleSize val="0"/>
        </c:dLbls>
        <c:gapWidth val="219"/>
        <c:overlap val="-27"/>
        <c:axId val="397761896"/>
        <c:axId val="397765832"/>
      </c:barChart>
      <c:catAx>
        <c:axId val="397761896"/>
        <c:scaling>
          <c:orientation val="minMax"/>
        </c:scaling>
        <c:delete val="1"/>
        <c:axPos val="b"/>
        <c:numFmt formatCode="General" sourceLinked="1"/>
        <c:majorTickMark val="none"/>
        <c:minorTickMark val="none"/>
        <c:tickLblPos val="nextTo"/>
        <c:crossAx val="397765832"/>
        <c:crosses val="autoZero"/>
        <c:auto val="1"/>
        <c:lblAlgn val="ctr"/>
        <c:lblOffset val="100"/>
        <c:noMultiLvlLbl val="0"/>
      </c:catAx>
      <c:valAx>
        <c:axId val="397765832"/>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7761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Conventional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Gamma</c:v>
                </c:pt>
                <c:pt idx="1">
                  <c:v>tanh</c:v>
                </c:pt>
                <c:pt idx="2">
                  <c:v>cosh</c:v>
                </c:pt>
                <c:pt idx="3">
                  <c:v>exp</c:v>
                </c:pt>
                <c:pt idx="4">
                  <c:v>M_sh</c:v>
                </c:pt>
              </c:strCache>
            </c:strRef>
          </c:cat>
          <c:val>
            <c:numRef>
              <c:f>Sheet1!$B$2:$B$6</c:f>
              <c:numCache>
                <c:formatCode>General</c:formatCode>
                <c:ptCount val="5"/>
                <c:pt idx="0">
                  <c:v>29.99</c:v>
                </c:pt>
                <c:pt idx="1">
                  <c:v>182</c:v>
                </c:pt>
                <c:pt idx="2">
                  <c:v>91</c:v>
                </c:pt>
                <c:pt idx="3">
                  <c:v>91</c:v>
                </c:pt>
                <c:pt idx="4">
                  <c:v>22.52</c:v>
                </c:pt>
              </c:numCache>
            </c:numRef>
          </c:val>
          <c:extLst>
            <c:ext xmlns:c16="http://schemas.microsoft.com/office/drawing/2014/chart" uri="{C3380CC4-5D6E-409C-BE32-E72D297353CC}">
              <c16:uniqueId val="{00000000-F55F-44E7-901D-D307673675E4}"/>
            </c:ext>
          </c:extLst>
        </c:ser>
        <c:ser>
          <c:idx val="1"/>
          <c:order val="1"/>
          <c:tx>
            <c:strRef>
              <c:f>Sheet1!$C$1</c:f>
              <c:strCache>
                <c:ptCount val="1"/>
                <c:pt idx="0">
                  <c:v>Previous Stochastic</c:v>
                </c:pt>
              </c:strCache>
            </c:strRef>
          </c:tx>
          <c:spPr>
            <a:solidFill>
              <a:schemeClr val="accent2"/>
            </a:solidFill>
            <a:ln>
              <a:noFill/>
            </a:ln>
            <a:effectLst/>
          </c:spPr>
          <c:invertIfNegative val="0"/>
          <c:cat>
            <c:strRef>
              <c:f>Sheet1!$A$2:$A$6</c:f>
              <c:strCache>
                <c:ptCount val="5"/>
                <c:pt idx="0">
                  <c:v>Gamma</c:v>
                </c:pt>
                <c:pt idx="1">
                  <c:v>tanh</c:v>
                </c:pt>
                <c:pt idx="2">
                  <c:v>cosh</c:v>
                </c:pt>
                <c:pt idx="3">
                  <c:v>exp</c:v>
                </c:pt>
                <c:pt idx="4">
                  <c:v>M_sh</c:v>
                </c:pt>
              </c:strCache>
            </c:strRef>
          </c:cat>
          <c:val>
            <c:numRef>
              <c:f>Sheet1!$C$2:$C$6</c:f>
              <c:numCache>
                <c:formatCode>General</c:formatCode>
                <c:ptCount val="5"/>
                <c:pt idx="0">
                  <c:v>200</c:v>
                </c:pt>
                <c:pt idx="1">
                  <c:v>200</c:v>
                </c:pt>
                <c:pt idx="2">
                  <c:v>200</c:v>
                </c:pt>
                <c:pt idx="3">
                  <c:v>200</c:v>
                </c:pt>
              </c:numCache>
            </c:numRef>
          </c:val>
          <c:extLst>
            <c:ext xmlns:c16="http://schemas.microsoft.com/office/drawing/2014/chart" uri="{C3380CC4-5D6E-409C-BE32-E72D297353CC}">
              <c16:uniqueId val="{00000001-F55F-44E7-901D-D307673675E4}"/>
            </c:ext>
          </c:extLst>
        </c:ser>
        <c:ser>
          <c:idx val="2"/>
          <c:order val="2"/>
          <c:tx>
            <c:strRef>
              <c:f>Sheet1!$D$1</c:f>
              <c:strCache>
                <c:ptCount val="1"/>
                <c:pt idx="0">
                  <c:v>This Work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Gamma</c:v>
                </c:pt>
                <c:pt idx="1">
                  <c:v>tanh</c:v>
                </c:pt>
                <c:pt idx="2">
                  <c:v>cosh</c:v>
                </c:pt>
                <c:pt idx="3">
                  <c:v>exp</c:v>
                </c:pt>
                <c:pt idx="4">
                  <c:v>M_sh</c:v>
                </c:pt>
              </c:strCache>
            </c:strRef>
          </c:cat>
          <c:val>
            <c:numRef>
              <c:f>Sheet1!$D$2:$D$6</c:f>
              <c:numCache>
                <c:formatCode>General</c:formatCode>
                <c:ptCount val="5"/>
                <c:pt idx="0">
                  <c:v>8.01</c:v>
                </c:pt>
                <c:pt idx="1">
                  <c:v>7.67</c:v>
                </c:pt>
                <c:pt idx="2">
                  <c:v>7.43</c:v>
                </c:pt>
                <c:pt idx="3">
                  <c:v>7.73</c:v>
                </c:pt>
                <c:pt idx="4">
                  <c:v>7.67</c:v>
                </c:pt>
              </c:numCache>
            </c:numRef>
          </c:val>
          <c:extLst>
            <c:ext xmlns:c16="http://schemas.microsoft.com/office/drawing/2014/chart" uri="{C3380CC4-5D6E-409C-BE32-E72D297353CC}">
              <c16:uniqueId val="{00000002-F55F-44E7-901D-D307673675E4}"/>
            </c:ext>
          </c:extLst>
        </c:ser>
        <c:dLbls>
          <c:showLegendKey val="0"/>
          <c:showVal val="0"/>
          <c:showCatName val="0"/>
          <c:showSerName val="0"/>
          <c:showPercent val="0"/>
          <c:showBubbleSize val="0"/>
        </c:dLbls>
        <c:gapWidth val="219"/>
        <c:overlap val="-27"/>
        <c:axId val="446555024"/>
        <c:axId val="446559616"/>
      </c:barChart>
      <c:catAx>
        <c:axId val="44655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6559616"/>
        <c:crosses val="autoZero"/>
        <c:auto val="1"/>
        <c:lblAlgn val="ctr"/>
        <c:lblOffset val="100"/>
        <c:noMultiLvlLbl val="0"/>
      </c:catAx>
      <c:valAx>
        <c:axId val="44655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655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dirty="0"/>
              <a:t>Delay Comparison over 10 bit Computation </a:t>
            </a: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183555859865343E-2"/>
          <c:y val="0.2217883139019784"/>
          <c:w val="0.92681644414013464"/>
          <c:h val="0.71623572392273571"/>
        </c:manualLayout>
      </c:layout>
      <c:barChart>
        <c:barDir val="col"/>
        <c:grouping val="clustered"/>
        <c:varyColors val="0"/>
        <c:ser>
          <c:idx val="0"/>
          <c:order val="0"/>
          <c:tx>
            <c:strRef>
              <c:f>Sheet1!$B$1</c:f>
              <c:strCache>
                <c:ptCount val="1"/>
                <c:pt idx="0">
                  <c:v>Conventional</c:v>
                </c:pt>
              </c:strCache>
            </c:strRef>
          </c:tx>
          <c:spPr>
            <a:noFill/>
            <a:ln>
              <a:noFill/>
            </a:ln>
            <a:effectLst/>
          </c:spPr>
          <c:invertIfNegative val="0"/>
          <c:cat>
            <c:strRef>
              <c:f>Sheet1!$A$2:$A$6</c:f>
              <c:strCache>
                <c:ptCount val="5"/>
                <c:pt idx="0">
                  <c:v>Gamma</c:v>
                </c:pt>
                <c:pt idx="1">
                  <c:v>tanh</c:v>
                </c:pt>
                <c:pt idx="2">
                  <c:v>cosh</c:v>
                </c:pt>
                <c:pt idx="3">
                  <c:v>exp</c:v>
                </c:pt>
                <c:pt idx="4">
                  <c:v>M_sh</c:v>
                </c:pt>
              </c:strCache>
            </c:strRef>
          </c:cat>
          <c:val>
            <c:numRef>
              <c:f>Sheet1!$B$2:$B$6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A4E0-46C2-AEFA-036C94B803FB}"/>
            </c:ext>
          </c:extLst>
        </c:ser>
        <c:ser>
          <c:idx val="1"/>
          <c:order val="1"/>
          <c:tx>
            <c:strRef>
              <c:f>Sheet1!$C$1</c:f>
              <c:strCache>
                <c:ptCount val="1"/>
                <c:pt idx="0">
                  <c:v>Previous Stochastic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Gamma</c:v>
                </c:pt>
                <c:pt idx="1">
                  <c:v>tanh</c:v>
                </c:pt>
                <c:pt idx="2">
                  <c:v>cosh</c:v>
                </c:pt>
                <c:pt idx="3">
                  <c:v>exp</c:v>
                </c:pt>
                <c:pt idx="4">
                  <c:v>M_sh</c:v>
                </c:pt>
              </c:strCache>
            </c:strRef>
          </c:cat>
          <c:val>
            <c:numRef>
              <c:f>Sheet1!$C$2:$C$6</c:f>
              <c:numCache>
                <c:formatCode>General</c:formatCode>
                <c:ptCount val="5"/>
                <c:pt idx="0">
                  <c:v>4423.7</c:v>
                </c:pt>
                <c:pt idx="1">
                  <c:v>1126.4000000000001</c:v>
                </c:pt>
                <c:pt idx="2">
                  <c:v>1013.8</c:v>
                </c:pt>
                <c:pt idx="3">
                  <c:v>1003.5</c:v>
                </c:pt>
              </c:numCache>
            </c:numRef>
          </c:val>
          <c:extLst>
            <c:ext xmlns:c16="http://schemas.microsoft.com/office/drawing/2014/chart" uri="{C3380CC4-5D6E-409C-BE32-E72D297353CC}">
              <c16:uniqueId val="{00000001-A4E0-46C2-AEFA-036C94B803FB}"/>
            </c:ext>
          </c:extLst>
        </c:ser>
        <c:ser>
          <c:idx val="2"/>
          <c:order val="2"/>
          <c:tx>
            <c:strRef>
              <c:f>Sheet1!$D$1</c:f>
              <c:strCache>
                <c:ptCount val="1"/>
                <c:pt idx="0">
                  <c:v>This Work</c:v>
                </c:pt>
              </c:strCache>
            </c:strRef>
          </c:tx>
          <c:spPr>
            <a:noFill/>
            <a:ln>
              <a:noFill/>
            </a:ln>
            <a:effectLst/>
          </c:spPr>
          <c:invertIfNegative val="0"/>
          <c:cat>
            <c:strRef>
              <c:f>Sheet1!$A$2:$A$6</c:f>
              <c:strCache>
                <c:ptCount val="5"/>
                <c:pt idx="0">
                  <c:v>Gamma</c:v>
                </c:pt>
                <c:pt idx="1">
                  <c:v>tanh</c:v>
                </c:pt>
                <c:pt idx="2">
                  <c:v>cosh</c:v>
                </c:pt>
                <c:pt idx="3">
                  <c:v>exp</c:v>
                </c:pt>
                <c:pt idx="4">
                  <c:v>M_sh</c:v>
                </c:pt>
              </c:strCache>
            </c:strRef>
          </c:cat>
          <c:val>
            <c:numRef>
              <c:f>Sheet1!$D$2:$D$6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2-A4E0-46C2-AEFA-036C94B803FB}"/>
            </c:ext>
          </c:extLst>
        </c:ser>
        <c:dLbls>
          <c:showLegendKey val="0"/>
          <c:showVal val="0"/>
          <c:showCatName val="0"/>
          <c:showSerName val="0"/>
          <c:showPercent val="0"/>
          <c:showBubbleSize val="0"/>
        </c:dLbls>
        <c:gapWidth val="219"/>
        <c:overlap val="-27"/>
        <c:axId val="446577984"/>
        <c:axId val="446572408"/>
      </c:barChart>
      <c:catAx>
        <c:axId val="446577984"/>
        <c:scaling>
          <c:orientation val="minMax"/>
        </c:scaling>
        <c:delete val="1"/>
        <c:axPos val="b"/>
        <c:numFmt formatCode="General" sourceLinked="1"/>
        <c:majorTickMark val="none"/>
        <c:minorTickMark val="none"/>
        <c:tickLblPos val="nextTo"/>
        <c:crossAx val="446572408"/>
        <c:crosses val="autoZero"/>
        <c:auto val="1"/>
        <c:lblAlgn val="ctr"/>
        <c:lblOffset val="100"/>
        <c:noMultiLvlLbl val="0"/>
      </c:catAx>
      <c:valAx>
        <c:axId val="446572408"/>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6577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500" baseline="0" dirty="0"/>
              <a:t>Area Delay Product over 10 bit Computation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Conventional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Gamma</c:v>
                </c:pt>
                <c:pt idx="1">
                  <c:v>tanh</c:v>
                </c:pt>
                <c:pt idx="2">
                  <c:v>cosh</c:v>
                </c:pt>
                <c:pt idx="3">
                  <c:v>exp</c:v>
                </c:pt>
                <c:pt idx="4">
                  <c:v>M_sh</c:v>
                </c:pt>
              </c:strCache>
            </c:strRef>
          </c:cat>
          <c:val>
            <c:numRef>
              <c:f>Sheet1!$B$2:$B$6</c:f>
              <c:numCache>
                <c:formatCode>General</c:formatCode>
                <c:ptCount val="5"/>
                <c:pt idx="0">
                  <c:v>340</c:v>
                </c:pt>
                <c:pt idx="1">
                  <c:v>217</c:v>
                </c:pt>
                <c:pt idx="2">
                  <c:v>109</c:v>
                </c:pt>
                <c:pt idx="3">
                  <c:v>109</c:v>
                </c:pt>
                <c:pt idx="4">
                  <c:v>31</c:v>
                </c:pt>
              </c:numCache>
            </c:numRef>
          </c:val>
          <c:extLst>
            <c:ext xmlns:c16="http://schemas.microsoft.com/office/drawing/2014/chart" uri="{C3380CC4-5D6E-409C-BE32-E72D297353CC}">
              <c16:uniqueId val="{00000000-6905-4FC3-9976-143CD459A947}"/>
            </c:ext>
          </c:extLst>
        </c:ser>
        <c:ser>
          <c:idx val="1"/>
          <c:order val="1"/>
          <c:tx>
            <c:strRef>
              <c:f>Sheet1!$C$1</c:f>
              <c:strCache>
                <c:ptCount val="1"/>
                <c:pt idx="0">
                  <c:v>Previous Sotchastic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Gamma</c:v>
                </c:pt>
                <c:pt idx="1">
                  <c:v>tanh</c:v>
                </c:pt>
                <c:pt idx="2">
                  <c:v>cosh</c:v>
                </c:pt>
                <c:pt idx="3">
                  <c:v>exp</c:v>
                </c:pt>
                <c:pt idx="4">
                  <c:v>M_sh</c:v>
                </c:pt>
              </c:strCache>
            </c:strRef>
          </c:cat>
          <c:val>
            <c:numRef>
              <c:f>Sheet1!$C$2:$C$6</c:f>
              <c:numCache>
                <c:formatCode>General</c:formatCode>
                <c:ptCount val="5"/>
                <c:pt idx="0">
                  <c:v>407</c:v>
                </c:pt>
                <c:pt idx="1">
                  <c:v>125</c:v>
                </c:pt>
                <c:pt idx="2">
                  <c:v>156</c:v>
                </c:pt>
                <c:pt idx="3">
                  <c:v>100</c:v>
                </c:pt>
              </c:numCache>
            </c:numRef>
          </c:val>
          <c:extLst>
            <c:ext xmlns:c16="http://schemas.microsoft.com/office/drawing/2014/chart" uri="{C3380CC4-5D6E-409C-BE32-E72D297353CC}">
              <c16:uniqueId val="{00000001-6905-4FC3-9976-143CD459A947}"/>
            </c:ext>
          </c:extLst>
        </c:ser>
        <c:ser>
          <c:idx val="2"/>
          <c:order val="2"/>
          <c:tx>
            <c:strRef>
              <c:f>Sheet1!$D$1</c:f>
              <c:strCache>
                <c:ptCount val="1"/>
                <c:pt idx="0">
                  <c:v>This Work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Gamma</c:v>
                </c:pt>
                <c:pt idx="1">
                  <c:v>tanh</c:v>
                </c:pt>
                <c:pt idx="2">
                  <c:v>cosh</c:v>
                </c:pt>
                <c:pt idx="3">
                  <c:v>exp</c:v>
                </c:pt>
                <c:pt idx="4">
                  <c:v>M_sh</c:v>
                </c:pt>
              </c:strCache>
            </c:strRef>
          </c:cat>
          <c:val>
            <c:numRef>
              <c:f>Sheet1!$D$2:$D$6</c:f>
              <c:numCache>
                <c:formatCode>General</c:formatCode>
                <c:ptCount val="5"/>
                <c:pt idx="0">
                  <c:v>7.4</c:v>
                </c:pt>
                <c:pt idx="1">
                  <c:v>6.2</c:v>
                </c:pt>
                <c:pt idx="2">
                  <c:v>6.2</c:v>
                </c:pt>
                <c:pt idx="3">
                  <c:v>6.6</c:v>
                </c:pt>
                <c:pt idx="4">
                  <c:v>7.4</c:v>
                </c:pt>
              </c:numCache>
            </c:numRef>
          </c:val>
          <c:extLst>
            <c:ext xmlns:c16="http://schemas.microsoft.com/office/drawing/2014/chart" uri="{C3380CC4-5D6E-409C-BE32-E72D297353CC}">
              <c16:uniqueId val="{00000002-6905-4FC3-9976-143CD459A947}"/>
            </c:ext>
          </c:extLst>
        </c:ser>
        <c:dLbls>
          <c:showLegendKey val="0"/>
          <c:showVal val="0"/>
          <c:showCatName val="0"/>
          <c:showSerName val="0"/>
          <c:showPercent val="0"/>
          <c:showBubbleSize val="0"/>
        </c:dLbls>
        <c:gapWidth val="219"/>
        <c:overlap val="-27"/>
        <c:axId val="449747112"/>
        <c:axId val="449745144"/>
      </c:barChart>
      <c:catAx>
        <c:axId val="44974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9745144"/>
        <c:crosses val="autoZero"/>
        <c:auto val="1"/>
        <c:lblAlgn val="ctr"/>
        <c:lblOffset val="100"/>
        <c:noMultiLvlLbl val="0"/>
      </c:catAx>
      <c:valAx>
        <c:axId val="449745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974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dirty="0"/>
              <a:t>Gamma Function Scaling with increase Computation Width</a:t>
            </a: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Conventional</c:v>
                </c:pt>
              </c:strCache>
            </c:strRef>
          </c:tx>
          <c:spPr>
            <a:ln w="28575" cap="rnd">
              <a:solidFill>
                <a:schemeClr val="accent1"/>
              </a:solidFill>
              <a:round/>
            </a:ln>
            <a:effectLst/>
          </c:spPr>
          <c:marker>
            <c:symbol val="none"/>
          </c:marker>
          <c:cat>
            <c:strRef>
              <c:f>Sheet1!$A$2:$A$4</c:f>
              <c:strCache>
                <c:ptCount val="3"/>
                <c:pt idx="0">
                  <c:v>W = 8</c:v>
                </c:pt>
                <c:pt idx="1">
                  <c:v>W = 10</c:v>
                </c:pt>
                <c:pt idx="2">
                  <c:v>W = 12</c:v>
                </c:pt>
              </c:strCache>
            </c:strRef>
          </c:cat>
          <c:val>
            <c:numRef>
              <c:f>Sheet1!$B$2:$B$4</c:f>
              <c:numCache>
                <c:formatCode>General</c:formatCode>
                <c:ptCount val="3"/>
                <c:pt idx="0">
                  <c:v>5944</c:v>
                </c:pt>
                <c:pt idx="1">
                  <c:v>11335</c:v>
                </c:pt>
                <c:pt idx="2">
                  <c:v>14504</c:v>
                </c:pt>
              </c:numCache>
            </c:numRef>
          </c:val>
          <c:smooth val="0"/>
          <c:extLst>
            <c:ext xmlns:c16="http://schemas.microsoft.com/office/drawing/2014/chart" uri="{C3380CC4-5D6E-409C-BE32-E72D297353CC}">
              <c16:uniqueId val="{00000000-ACD2-40ED-BEB7-9F3194A54BC1}"/>
            </c:ext>
          </c:extLst>
        </c:ser>
        <c:ser>
          <c:idx val="1"/>
          <c:order val="1"/>
          <c:tx>
            <c:strRef>
              <c:f>Sheet1!$C$1</c:f>
              <c:strCache>
                <c:ptCount val="1"/>
                <c:pt idx="0">
                  <c:v>Previous Stochastic Work</c:v>
                </c:pt>
              </c:strCache>
            </c:strRef>
          </c:tx>
          <c:spPr>
            <a:ln w="28575" cap="rnd">
              <a:solidFill>
                <a:schemeClr val="accent2"/>
              </a:solidFill>
              <a:round/>
            </a:ln>
            <a:effectLst/>
          </c:spPr>
          <c:marker>
            <c:symbol val="none"/>
          </c:marker>
          <c:cat>
            <c:strRef>
              <c:f>Sheet1!$A$2:$A$4</c:f>
              <c:strCache>
                <c:ptCount val="3"/>
                <c:pt idx="0">
                  <c:v>W = 8</c:v>
                </c:pt>
                <c:pt idx="1">
                  <c:v>W = 10</c:v>
                </c:pt>
                <c:pt idx="2">
                  <c:v>W = 12</c:v>
                </c:pt>
              </c:strCache>
            </c:strRef>
          </c:cat>
          <c:val>
            <c:numRef>
              <c:f>Sheet1!$C$2:$C$4</c:f>
              <c:numCache>
                <c:formatCode>General</c:formatCode>
                <c:ptCount val="3"/>
                <c:pt idx="0">
                  <c:v>92</c:v>
                </c:pt>
                <c:pt idx="1">
                  <c:v>92</c:v>
                </c:pt>
                <c:pt idx="2">
                  <c:v>92</c:v>
                </c:pt>
              </c:numCache>
            </c:numRef>
          </c:val>
          <c:smooth val="0"/>
          <c:extLst>
            <c:ext xmlns:c16="http://schemas.microsoft.com/office/drawing/2014/chart" uri="{C3380CC4-5D6E-409C-BE32-E72D297353CC}">
              <c16:uniqueId val="{00000001-ACD2-40ED-BEB7-9F3194A54BC1}"/>
            </c:ext>
          </c:extLst>
        </c:ser>
        <c:ser>
          <c:idx val="2"/>
          <c:order val="2"/>
          <c:tx>
            <c:strRef>
              <c:f>Sheet1!$D$1</c:f>
              <c:strCache>
                <c:ptCount val="1"/>
                <c:pt idx="0">
                  <c:v>This Work</c:v>
                </c:pt>
              </c:strCache>
            </c:strRef>
          </c:tx>
          <c:spPr>
            <a:ln w="28575" cap="rnd">
              <a:solidFill>
                <a:schemeClr val="accent3"/>
              </a:solidFill>
              <a:round/>
            </a:ln>
            <a:effectLst/>
          </c:spPr>
          <c:marker>
            <c:symbol val="none"/>
          </c:marker>
          <c:cat>
            <c:strRef>
              <c:f>Sheet1!$A$2:$A$4</c:f>
              <c:strCache>
                <c:ptCount val="3"/>
                <c:pt idx="0">
                  <c:v>W = 8</c:v>
                </c:pt>
                <c:pt idx="1">
                  <c:v>W = 10</c:v>
                </c:pt>
                <c:pt idx="2">
                  <c:v>W = 12</c:v>
                </c:pt>
              </c:strCache>
            </c:strRef>
          </c:cat>
          <c:val>
            <c:numRef>
              <c:f>Sheet1!$D$2:$D$4</c:f>
              <c:numCache>
                <c:formatCode>General</c:formatCode>
                <c:ptCount val="3"/>
                <c:pt idx="0">
                  <c:v>290</c:v>
                </c:pt>
                <c:pt idx="1">
                  <c:v>918</c:v>
                </c:pt>
                <c:pt idx="2">
                  <c:v>2243</c:v>
                </c:pt>
              </c:numCache>
            </c:numRef>
          </c:val>
          <c:smooth val="0"/>
          <c:extLst>
            <c:ext xmlns:c16="http://schemas.microsoft.com/office/drawing/2014/chart" uri="{C3380CC4-5D6E-409C-BE32-E72D297353CC}">
              <c16:uniqueId val="{00000002-ACD2-40ED-BEB7-9F3194A54BC1}"/>
            </c:ext>
          </c:extLst>
        </c:ser>
        <c:dLbls>
          <c:showLegendKey val="0"/>
          <c:showVal val="0"/>
          <c:showCatName val="0"/>
          <c:showSerName val="0"/>
          <c:showPercent val="0"/>
          <c:showBubbleSize val="0"/>
        </c:dLbls>
        <c:smooth val="0"/>
        <c:axId val="298986232"/>
        <c:axId val="298985248"/>
      </c:lineChart>
      <c:catAx>
        <c:axId val="298986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98985248"/>
        <c:crosses val="autoZero"/>
        <c:auto val="1"/>
        <c:lblAlgn val="ctr"/>
        <c:lblOffset val="100"/>
        <c:noMultiLvlLbl val="0"/>
      </c:catAx>
      <c:valAx>
        <c:axId val="29898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8986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0" i="0" baseline="0" dirty="0">
                <a:effectLst/>
              </a:rPr>
              <a:t>Gamma Function Scaling with increase Computation Width</a:t>
            </a:r>
            <a:endParaRPr lang="en-US" sz="2500" baseline="0" dirty="0">
              <a:effectLst/>
            </a:endParaRP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Previous Stochastic Work</c:v>
                </c:pt>
              </c:strCache>
            </c:strRef>
          </c:tx>
          <c:spPr>
            <a:ln w="28575" cap="rnd">
              <a:solidFill>
                <a:schemeClr val="accent6"/>
              </a:solidFill>
              <a:round/>
            </a:ln>
            <a:effectLst/>
          </c:spPr>
          <c:marker>
            <c:symbol val="none"/>
          </c:marker>
          <c:cat>
            <c:strRef>
              <c:f>Sheet1!$A$2:$A$4</c:f>
              <c:strCache>
                <c:ptCount val="3"/>
                <c:pt idx="0">
                  <c:v>W = 8</c:v>
                </c:pt>
                <c:pt idx="1">
                  <c:v>W = 10</c:v>
                </c:pt>
                <c:pt idx="2">
                  <c:v>W = 12</c:v>
                </c:pt>
              </c:strCache>
            </c:strRef>
          </c:cat>
          <c:val>
            <c:numRef>
              <c:f>Sheet1!$B$2:$B$4</c:f>
              <c:numCache>
                <c:formatCode>General</c:formatCode>
                <c:ptCount val="3"/>
                <c:pt idx="0">
                  <c:v>1105.9000000000001</c:v>
                </c:pt>
                <c:pt idx="1">
                  <c:v>4423.7</c:v>
                </c:pt>
                <c:pt idx="2">
                  <c:v>17695</c:v>
                </c:pt>
              </c:numCache>
            </c:numRef>
          </c:val>
          <c:smooth val="0"/>
          <c:extLst>
            <c:ext xmlns:c16="http://schemas.microsoft.com/office/drawing/2014/chart" uri="{C3380CC4-5D6E-409C-BE32-E72D297353CC}">
              <c16:uniqueId val="{00000000-700D-4B7D-9612-0FE1EDFEB4E1}"/>
            </c:ext>
          </c:extLst>
        </c:ser>
        <c:dLbls>
          <c:showLegendKey val="0"/>
          <c:showVal val="0"/>
          <c:showCatName val="0"/>
          <c:showSerName val="0"/>
          <c:showPercent val="0"/>
          <c:showBubbleSize val="0"/>
        </c:dLbls>
        <c:smooth val="0"/>
        <c:axId val="294212040"/>
        <c:axId val="294214664"/>
      </c:lineChart>
      <c:catAx>
        <c:axId val="294212040"/>
        <c:scaling>
          <c:orientation val="minMax"/>
        </c:scaling>
        <c:delete val="1"/>
        <c:axPos val="b"/>
        <c:numFmt formatCode="General" sourceLinked="1"/>
        <c:majorTickMark val="none"/>
        <c:minorTickMark val="none"/>
        <c:tickLblPos val="nextTo"/>
        <c:crossAx val="294214664"/>
        <c:crosses val="autoZero"/>
        <c:auto val="1"/>
        <c:lblAlgn val="ctr"/>
        <c:lblOffset val="100"/>
        <c:noMultiLvlLbl val="0"/>
      </c:catAx>
      <c:valAx>
        <c:axId val="294214664"/>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4212040"/>
        <c:crosses val="autoZero"/>
        <c:crossBetween val="between"/>
      </c:valAx>
      <c:spPr>
        <a:noFill/>
        <a:ln>
          <a:noFill/>
        </a:ln>
        <a:effectLst/>
      </c:spPr>
    </c:plotArea>
    <c:legend>
      <c:legendPos val="b"/>
      <c:layout>
        <c:manualLayout>
          <c:xMode val="edge"/>
          <c:yMode val="edge"/>
          <c:x val="0.72309387956940163"/>
          <c:y val="0.80918937886273812"/>
          <c:w val="0.27690610988289166"/>
          <c:h val="0.1908106963303346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Conventional</c:v>
                </c:pt>
              </c:strCache>
            </c:strRef>
          </c:tx>
          <c:spPr>
            <a:ln w="28575" cap="rnd">
              <a:solidFill>
                <a:schemeClr val="accent1"/>
              </a:solidFill>
              <a:round/>
            </a:ln>
            <a:effectLst/>
          </c:spPr>
          <c:marker>
            <c:symbol val="none"/>
          </c:marker>
          <c:cat>
            <c:strRef>
              <c:f>Sheet1!$A$2:$A$4</c:f>
              <c:strCache>
                <c:ptCount val="3"/>
                <c:pt idx="0">
                  <c:v>W = 8</c:v>
                </c:pt>
                <c:pt idx="1">
                  <c:v>W = 10</c:v>
                </c:pt>
                <c:pt idx="2">
                  <c:v>W = 12</c:v>
                </c:pt>
              </c:strCache>
            </c:strRef>
          </c:cat>
          <c:val>
            <c:numRef>
              <c:f>Sheet1!$B$2:$B$4</c:f>
              <c:numCache>
                <c:formatCode>General</c:formatCode>
                <c:ptCount val="3"/>
                <c:pt idx="0">
                  <c:v>24</c:v>
                </c:pt>
                <c:pt idx="1">
                  <c:v>29.99</c:v>
                </c:pt>
                <c:pt idx="2">
                  <c:v>30.42</c:v>
                </c:pt>
              </c:numCache>
            </c:numRef>
          </c:val>
          <c:smooth val="0"/>
          <c:extLst>
            <c:ext xmlns:c16="http://schemas.microsoft.com/office/drawing/2014/chart" uri="{C3380CC4-5D6E-409C-BE32-E72D297353CC}">
              <c16:uniqueId val="{00000000-07AE-4B1D-AC9B-0B3A1B66C77B}"/>
            </c:ext>
          </c:extLst>
        </c:ser>
        <c:ser>
          <c:idx val="1"/>
          <c:order val="1"/>
          <c:tx>
            <c:strRef>
              <c:f>Sheet1!$C$1</c:f>
              <c:strCache>
                <c:ptCount val="1"/>
                <c:pt idx="0">
                  <c:v>This Work</c:v>
                </c:pt>
              </c:strCache>
            </c:strRef>
          </c:tx>
          <c:spPr>
            <a:ln w="28575" cap="rnd">
              <a:solidFill>
                <a:schemeClr val="accent2"/>
              </a:solidFill>
              <a:round/>
            </a:ln>
            <a:effectLst/>
          </c:spPr>
          <c:marker>
            <c:symbol val="none"/>
          </c:marker>
          <c:cat>
            <c:strRef>
              <c:f>Sheet1!$A$2:$A$4</c:f>
              <c:strCache>
                <c:ptCount val="3"/>
                <c:pt idx="0">
                  <c:v>W = 8</c:v>
                </c:pt>
                <c:pt idx="1">
                  <c:v>W = 10</c:v>
                </c:pt>
                <c:pt idx="2">
                  <c:v>W = 12</c:v>
                </c:pt>
              </c:strCache>
            </c:strRef>
          </c:cat>
          <c:val>
            <c:numRef>
              <c:f>Sheet1!$C$2:$C$4</c:f>
              <c:numCache>
                <c:formatCode>General</c:formatCode>
                <c:ptCount val="3"/>
                <c:pt idx="0">
                  <c:v>5.75</c:v>
                </c:pt>
                <c:pt idx="1">
                  <c:v>8.01</c:v>
                </c:pt>
                <c:pt idx="2">
                  <c:v>8.1199999999999992</c:v>
                </c:pt>
              </c:numCache>
            </c:numRef>
          </c:val>
          <c:smooth val="0"/>
          <c:extLst>
            <c:ext xmlns:c16="http://schemas.microsoft.com/office/drawing/2014/chart" uri="{C3380CC4-5D6E-409C-BE32-E72D297353CC}">
              <c16:uniqueId val="{00000001-07AE-4B1D-AC9B-0B3A1B66C77B}"/>
            </c:ext>
          </c:extLst>
        </c:ser>
        <c:dLbls>
          <c:showLegendKey val="0"/>
          <c:showVal val="0"/>
          <c:showCatName val="0"/>
          <c:showSerName val="0"/>
          <c:showPercent val="0"/>
          <c:showBubbleSize val="0"/>
        </c:dLbls>
        <c:smooth val="0"/>
        <c:axId val="446564536"/>
        <c:axId val="446568472"/>
      </c:lineChart>
      <c:catAx>
        <c:axId val="44656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6568472"/>
        <c:crosses val="autoZero"/>
        <c:auto val="1"/>
        <c:lblAlgn val="ctr"/>
        <c:lblOffset val="100"/>
        <c:noMultiLvlLbl val="0"/>
      </c:catAx>
      <c:valAx>
        <c:axId val="446568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6564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800C7-1D8F-4B12-9373-15E18CA2A268}"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05087-453E-4641-B61B-425BBD543CBD}" type="slidenum">
              <a:rPr lang="en-US" smtClean="0"/>
              <a:t>‹#›</a:t>
            </a:fld>
            <a:endParaRPr lang="en-US"/>
          </a:p>
        </p:txBody>
      </p:sp>
    </p:spTree>
    <p:extLst>
      <p:ext uri="{BB962C8B-B14F-4D97-AF65-F5344CB8AC3E}">
        <p14:creationId xmlns:p14="http://schemas.microsoft.com/office/powerpoint/2010/main" val="3925452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where?</a:t>
            </a:r>
          </a:p>
          <a:p>
            <a:pPr marL="228600" indent="-228600">
              <a:buAutoNum type="arabicPeriod"/>
            </a:pPr>
            <a:r>
              <a:rPr lang="en-US" dirty="0"/>
              <a:t>What our methods is though example?</a:t>
            </a:r>
          </a:p>
          <a:p>
            <a:pPr marL="228600" indent="-228600">
              <a:buAutoNum type="arabicPeriod"/>
            </a:pPr>
            <a:r>
              <a:rPr lang="en-US" dirty="0"/>
              <a:t>Compare to the previous result</a:t>
            </a:r>
          </a:p>
        </p:txBody>
      </p:sp>
      <p:sp>
        <p:nvSpPr>
          <p:cNvPr id="4" name="Slide Number Placeholder 3"/>
          <p:cNvSpPr>
            <a:spLocks noGrp="1"/>
          </p:cNvSpPr>
          <p:nvPr>
            <p:ph type="sldNum" sz="quarter" idx="10"/>
          </p:nvPr>
        </p:nvSpPr>
        <p:spPr/>
        <p:txBody>
          <a:bodyPr/>
          <a:lstStyle/>
          <a:p>
            <a:fld id="{C7805087-453E-4641-B61B-425BBD543CBD}" type="slidenum">
              <a:rPr lang="en-US" smtClean="0"/>
              <a:t>1</a:t>
            </a:fld>
            <a:endParaRPr lang="en-US"/>
          </a:p>
        </p:txBody>
      </p:sp>
    </p:spTree>
    <p:extLst>
      <p:ext uri="{BB962C8B-B14F-4D97-AF65-F5344CB8AC3E}">
        <p14:creationId xmlns:p14="http://schemas.microsoft.com/office/powerpoint/2010/main" val="235962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slides to show the step of the function itself</a:t>
            </a:r>
          </a:p>
        </p:txBody>
      </p:sp>
      <p:sp>
        <p:nvSpPr>
          <p:cNvPr id="4" name="Slide Number Placeholder 3"/>
          <p:cNvSpPr>
            <a:spLocks noGrp="1"/>
          </p:cNvSpPr>
          <p:nvPr>
            <p:ph type="sldNum" sz="quarter" idx="10"/>
          </p:nvPr>
        </p:nvSpPr>
        <p:spPr/>
        <p:txBody>
          <a:bodyPr/>
          <a:lstStyle/>
          <a:p>
            <a:fld id="{C7805087-453E-4641-B61B-425BBD543CBD}" type="slidenum">
              <a:rPr lang="en-US" smtClean="0"/>
              <a:t>12</a:t>
            </a:fld>
            <a:endParaRPr lang="en-US"/>
          </a:p>
        </p:txBody>
      </p:sp>
    </p:spTree>
    <p:extLst>
      <p:ext uri="{BB962C8B-B14F-4D97-AF65-F5344CB8AC3E}">
        <p14:creationId xmlns:p14="http://schemas.microsoft.com/office/powerpoint/2010/main" val="211046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they our </a:t>
            </a:r>
            <a:r>
              <a:rPr lang="en-US" dirty="0" err="1"/>
              <a:t>themal</a:t>
            </a:r>
            <a:r>
              <a:rPr lang="en-US" dirty="0"/>
              <a:t> code increment from the left, with additional x increase, y has to increase</a:t>
            </a:r>
          </a:p>
        </p:txBody>
      </p:sp>
      <p:sp>
        <p:nvSpPr>
          <p:cNvPr id="4" name="Slide Number Placeholder 3"/>
          <p:cNvSpPr>
            <a:spLocks noGrp="1"/>
          </p:cNvSpPr>
          <p:nvPr>
            <p:ph type="sldNum" sz="quarter" idx="10"/>
          </p:nvPr>
        </p:nvSpPr>
        <p:spPr/>
        <p:txBody>
          <a:bodyPr/>
          <a:lstStyle/>
          <a:p>
            <a:fld id="{C7805087-453E-4641-B61B-425BBD543CBD}" type="slidenum">
              <a:rPr lang="en-US" smtClean="0"/>
              <a:t>14</a:t>
            </a:fld>
            <a:endParaRPr lang="en-US"/>
          </a:p>
        </p:txBody>
      </p:sp>
    </p:spTree>
    <p:extLst>
      <p:ext uri="{BB962C8B-B14F-4D97-AF65-F5344CB8AC3E}">
        <p14:creationId xmlns:p14="http://schemas.microsoft.com/office/powerpoint/2010/main" val="207553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with additional x, y has to decrease, the additional x has to undo the effect of the previous bits, the green is undoing the blue one by using the XOR gate</a:t>
            </a:r>
          </a:p>
        </p:txBody>
      </p:sp>
      <p:sp>
        <p:nvSpPr>
          <p:cNvPr id="4" name="Slide Number Placeholder 3"/>
          <p:cNvSpPr>
            <a:spLocks noGrp="1"/>
          </p:cNvSpPr>
          <p:nvPr>
            <p:ph type="sldNum" sz="quarter" idx="10"/>
          </p:nvPr>
        </p:nvSpPr>
        <p:spPr/>
        <p:txBody>
          <a:bodyPr/>
          <a:lstStyle/>
          <a:p>
            <a:fld id="{C7805087-453E-4641-B61B-425BBD543CBD}" type="slidenum">
              <a:rPr lang="en-US" smtClean="0"/>
              <a:t>15</a:t>
            </a:fld>
            <a:endParaRPr lang="en-US"/>
          </a:p>
        </p:txBody>
      </p:sp>
    </p:spTree>
    <p:extLst>
      <p:ext uri="{BB962C8B-B14F-4D97-AF65-F5344CB8AC3E}">
        <p14:creationId xmlns:p14="http://schemas.microsoft.com/office/powerpoint/2010/main" val="37620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the blue line, the y at this point when the black is turned on for the first time, and remains on until the red has turned on. The red point has to undo the effect of black one, which can be done by using a two inputs </a:t>
            </a:r>
            <a:r>
              <a:rPr lang="en-US" dirty="0" err="1"/>
              <a:t>xor</a:t>
            </a:r>
            <a:r>
              <a:rPr lang="en-US" dirty="0"/>
              <a:t> gate. The blue line has to turn on again when the blue point has turned on. Three inputs </a:t>
            </a:r>
            <a:r>
              <a:rPr lang="en-US" dirty="0" err="1"/>
              <a:t>xor</a:t>
            </a:r>
            <a:r>
              <a:rPr lang="en-US" dirty="0"/>
              <a:t> gate would do that.</a:t>
            </a:r>
          </a:p>
          <a:p>
            <a:r>
              <a:rPr lang="en-US" dirty="0"/>
              <a:t>Please remember this slide because I will use this concept in the 3d figure.</a:t>
            </a:r>
          </a:p>
        </p:txBody>
      </p:sp>
      <p:sp>
        <p:nvSpPr>
          <p:cNvPr id="4" name="Slide Number Placeholder 3"/>
          <p:cNvSpPr>
            <a:spLocks noGrp="1"/>
          </p:cNvSpPr>
          <p:nvPr>
            <p:ph type="sldNum" sz="quarter" idx="10"/>
          </p:nvPr>
        </p:nvSpPr>
        <p:spPr/>
        <p:txBody>
          <a:bodyPr/>
          <a:lstStyle/>
          <a:p>
            <a:fld id="{C7805087-453E-4641-B61B-425BBD543CBD}" type="slidenum">
              <a:rPr lang="en-US" smtClean="0"/>
              <a:t>17</a:t>
            </a:fld>
            <a:endParaRPr lang="en-US"/>
          </a:p>
        </p:txBody>
      </p:sp>
    </p:spTree>
    <p:extLst>
      <p:ext uri="{BB962C8B-B14F-4D97-AF65-F5344CB8AC3E}">
        <p14:creationId xmlns:p14="http://schemas.microsoft.com/office/powerpoint/2010/main" val="49620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05087-453E-4641-B61B-425BBD543CBD}" type="slidenum">
              <a:rPr lang="en-US" smtClean="0"/>
              <a:t>18</a:t>
            </a:fld>
            <a:endParaRPr lang="en-US"/>
          </a:p>
        </p:txBody>
      </p:sp>
    </p:spTree>
    <p:extLst>
      <p:ext uri="{BB962C8B-B14F-4D97-AF65-F5344CB8AC3E}">
        <p14:creationId xmlns:p14="http://schemas.microsoft.com/office/powerpoint/2010/main" val="1647408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the yellow dot, assume the x is fixed at 0.6, the only time I have to turn on the output line is when the y hit yellow point. If I and 0.6 form x and 0.8 from y, I can tell I have reached the yellow dot , similarly for all of the boundary points we need to use the sum of product to specify the function</a:t>
            </a:r>
          </a:p>
        </p:txBody>
      </p:sp>
      <p:sp>
        <p:nvSpPr>
          <p:cNvPr id="4" name="Slide Number Placeholder 3"/>
          <p:cNvSpPr>
            <a:spLocks noGrp="1"/>
          </p:cNvSpPr>
          <p:nvPr>
            <p:ph type="sldNum" sz="quarter" idx="10"/>
          </p:nvPr>
        </p:nvSpPr>
        <p:spPr/>
        <p:txBody>
          <a:bodyPr/>
          <a:lstStyle/>
          <a:p>
            <a:fld id="{C7805087-453E-4641-B61B-425BBD543CBD}" type="slidenum">
              <a:rPr lang="en-US" smtClean="0"/>
              <a:t>19</a:t>
            </a:fld>
            <a:endParaRPr lang="en-US"/>
          </a:p>
        </p:txBody>
      </p:sp>
    </p:spTree>
    <p:extLst>
      <p:ext uri="{BB962C8B-B14F-4D97-AF65-F5344CB8AC3E}">
        <p14:creationId xmlns:p14="http://schemas.microsoft.com/office/powerpoint/2010/main" val="3900040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to the previous </a:t>
            </a:r>
            <a:r>
              <a:rPr lang="en-US" dirty="0" err="1"/>
              <a:t>xor</a:t>
            </a:r>
            <a:r>
              <a:rPr lang="en-US" dirty="0"/>
              <a:t> slide</a:t>
            </a:r>
          </a:p>
        </p:txBody>
      </p:sp>
      <p:sp>
        <p:nvSpPr>
          <p:cNvPr id="4" name="Slide Number Placeholder 3"/>
          <p:cNvSpPr>
            <a:spLocks noGrp="1"/>
          </p:cNvSpPr>
          <p:nvPr>
            <p:ph type="sldNum" sz="quarter" idx="10"/>
          </p:nvPr>
        </p:nvSpPr>
        <p:spPr/>
        <p:txBody>
          <a:bodyPr/>
          <a:lstStyle/>
          <a:p>
            <a:fld id="{C7805087-453E-4641-B61B-425BBD543CBD}" type="slidenum">
              <a:rPr lang="en-US" smtClean="0"/>
              <a:t>20</a:t>
            </a:fld>
            <a:endParaRPr lang="en-US"/>
          </a:p>
        </p:txBody>
      </p:sp>
    </p:spTree>
    <p:extLst>
      <p:ext uri="{BB962C8B-B14F-4D97-AF65-F5344CB8AC3E}">
        <p14:creationId xmlns:p14="http://schemas.microsoft.com/office/powerpoint/2010/main" val="224423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details of the implementation are in the paper, the reason that our method works well with the edge detection but not the median is that in the median we have to convert too many number to the unary and the encoder takes a lot of resources</a:t>
            </a:r>
          </a:p>
        </p:txBody>
      </p:sp>
      <p:sp>
        <p:nvSpPr>
          <p:cNvPr id="4" name="Slide Number Placeholder 3"/>
          <p:cNvSpPr>
            <a:spLocks noGrp="1"/>
          </p:cNvSpPr>
          <p:nvPr>
            <p:ph type="sldNum" sz="quarter" idx="10"/>
          </p:nvPr>
        </p:nvSpPr>
        <p:spPr/>
        <p:txBody>
          <a:bodyPr/>
          <a:lstStyle/>
          <a:p>
            <a:fld id="{C7805087-453E-4641-B61B-425BBD543CBD}" type="slidenum">
              <a:rPr lang="en-US" smtClean="0"/>
              <a:t>23</a:t>
            </a:fld>
            <a:endParaRPr lang="en-US"/>
          </a:p>
        </p:txBody>
      </p:sp>
    </p:spTree>
    <p:extLst>
      <p:ext uri="{BB962C8B-B14F-4D97-AF65-F5344CB8AC3E}">
        <p14:creationId xmlns:p14="http://schemas.microsoft.com/office/powerpoint/2010/main" val="1738535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Conventional binary implementation</a:t>
            </a:r>
          </a:p>
          <a:p>
            <a:r>
              <a:rPr lang="en-US" dirty="0"/>
              <a:t>The area report for the stochastic is just one bit, but we need to do it over 1024 time for the 10 bit computation</a:t>
            </a:r>
          </a:p>
        </p:txBody>
      </p:sp>
      <p:sp>
        <p:nvSpPr>
          <p:cNvPr id="4" name="Slide Number Placeholder 3"/>
          <p:cNvSpPr>
            <a:spLocks noGrp="1"/>
          </p:cNvSpPr>
          <p:nvPr>
            <p:ph type="sldNum" sz="quarter" idx="10"/>
          </p:nvPr>
        </p:nvSpPr>
        <p:spPr/>
        <p:txBody>
          <a:bodyPr/>
          <a:lstStyle/>
          <a:p>
            <a:fld id="{C7805087-453E-4641-B61B-425BBD543CBD}" type="slidenum">
              <a:rPr lang="en-US" smtClean="0"/>
              <a:t>25</a:t>
            </a:fld>
            <a:endParaRPr lang="en-US"/>
          </a:p>
        </p:txBody>
      </p:sp>
    </p:spTree>
    <p:extLst>
      <p:ext uri="{BB962C8B-B14F-4D97-AF65-F5344CB8AC3E}">
        <p14:creationId xmlns:p14="http://schemas.microsoft.com/office/powerpoint/2010/main" val="2150930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t>
            </a:r>
            <a:r>
              <a:rPr lang="en-US" dirty="0" err="1"/>
              <a:t>comparision</a:t>
            </a:r>
            <a:r>
              <a:rPr lang="en-US" dirty="0"/>
              <a:t> </a:t>
            </a:r>
          </a:p>
        </p:txBody>
      </p:sp>
      <p:sp>
        <p:nvSpPr>
          <p:cNvPr id="4" name="Slide Number Placeholder 3"/>
          <p:cNvSpPr>
            <a:spLocks noGrp="1"/>
          </p:cNvSpPr>
          <p:nvPr>
            <p:ph type="sldNum" sz="quarter" idx="10"/>
          </p:nvPr>
        </p:nvSpPr>
        <p:spPr/>
        <p:txBody>
          <a:bodyPr/>
          <a:lstStyle/>
          <a:p>
            <a:fld id="{C7805087-453E-4641-B61B-425BBD543CBD}" type="slidenum">
              <a:rPr lang="en-US" smtClean="0"/>
              <a:t>27</a:t>
            </a:fld>
            <a:endParaRPr lang="en-US"/>
          </a:p>
        </p:txBody>
      </p:sp>
    </p:spTree>
    <p:extLst>
      <p:ext uri="{BB962C8B-B14F-4D97-AF65-F5344CB8AC3E}">
        <p14:creationId xmlns:p14="http://schemas.microsoft.com/office/powerpoint/2010/main" val="219300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Binary: coding is compact and the hardware is big, exponential difference in the length</a:t>
            </a:r>
          </a:p>
        </p:txBody>
      </p:sp>
      <p:sp>
        <p:nvSpPr>
          <p:cNvPr id="4" name="Slide Number Placeholder 3"/>
          <p:cNvSpPr>
            <a:spLocks noGrp="1"/>
          </p:cNvSpPr>
          <p:nvPr>
            <p:ph type="sldNum" sz="quarter" idx="10"/>
          </p:nvPr>
        </p:nvSpPr>
        <p:spPr/>
        <p:txBody>
          <a:bodyPr/>
          <a:lstStyle/>
          <a:p>
            <a:fld id="{C7805087-453E-4641-B61B-425BBD543CBD}" type="slidenum">
              <a:rPr lang="en-US" smtClean="0"/>
              <a:t>2</a:t>
            </a:fld>
            <a:endParaRPr lang="en-US"/>
          </a:p>
        </p:txBody>
      </p:sp>
    </p:spTree>
    <p:extLst>
      <p:ext uri="{BB962C8B-B14F-4D97-AF65-F5344CB8AC3E}">
        <p14:creationId xmlns:p14="http://schemas.microsoft.com/office/powerpoint/2010/main" val="122201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is an evolution of the stochastic computing idea</a:t>
            </a:r>
          </a:p>
          <a:p>
            <a:r>
              <a:rPr lang="en-US" dirty="0"/>
              <a:t>Suppose we have two independent random sources that generate x and y</a:t>
            </a:r>
          </a:p>
          <a:p>
            <a:r>
              <a:rPr lang="en-US" dirty="0"/>
              <a:t>Walk though with 2bit example of the multiplication, just with and gate we done the multiplication</a:t>
            </a:r>
          </a:p>
          <a:p>
            <a:endParaRPr lang="en-US" dirty="0"/>
          </a:p>
          <a:p>
            <a:r>
              <a:rPr lang="en-US" dirty="0"/>
              <a:t>Also walk though the bottom example, input streams are exactly the same, output is y not x*y, if we want to implement this in parallel, we need a lot of uncorrelated random bits, which hard</a:t>
            </a:r>
          </a:p>
        </p:txBody>
      </p:sp>
      <p:sp>
        <p:nvSpPr>
          <p:cNvPr id="4" name="Slide Number Placeholder 3"/>
          <p:cNvSpPr>
            <a:spLocks noGrp="1"/>
          </p:cNvSpPr>
          <p:nvPr>
            <p:ph type="sldNum" sz="quarter" idx="10"/>
          </p:nvPr>
        </p:nvSpPr>
        <p:spPr/>
        <p:txBody>
          <a:bodyPr/>
          <a:lstStyle/>
          <a:p>
            <a:fld id="{C7805087-453E-4641-B61B-425BBD543CBD}" type="slidenum">
              <a:rPr lang="en-US" smtClean="0"/>
              <a:t>3</a:t>
            </a:fld>
            <a:endParaRPr lang="en-US"/>
          </a:p>
        </p:txBody>
      </p:sp>
    </p:spTree>
    <p:extLst>
      <p:ext uri="{BB962C8B-B14F-4D97-AF65-F5344CB8AC3E}">
        <p14:creationId xmlns:p14="http://schemas.microsoft.com/office/powerpoint/2010/main" val="236964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05087-453E-4641-B61B-425BBD543CBD}" type="slidenum">
              <a:rPr lang="en-US" smtClean="0"/>
              <a:t>6</a:t>
            </a:fld>
            <a:endParaRPr lang="en-US"/>
          </a:p>
        </p:txBody>
      </p:sp>
    </p:spTree>
    <p:extLst>
      <p:ext uri="{BB962C8B-B14F-4D97-AF65-F5344CB8AC3E}">
        <p14:creationId xmlns:p14="http://schemas.microsoft.com/office/powerpoint/2010/main" val="265383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 the number</a:t>
            </a:r>
          </a:p>
        </p:txBody>
      </p:sp>
      <p:sp>
        <p:nvSpPr>
          <p:cNvPr id="4" name="Slide Number Placeholder 3"/>
          <p:cNvSpPr>
            <a:spLocks noGrp="1"/>
          </p:cNvSpPr>
          <p:nvPr>
            <p:ph type="sldNum" sz="quarter" idx="10"/>
          </p:nvPr>
        </p:nvSpPr>
        <p:spPr/>
        <p:txBody>
          <a:bodyPr/>
          <a:lstStyle/>
          <a:p>
            <a:fld id="{C7805087-453E-4641-B61B-425BBD543CBD}" type="slidenum">
              <a:rPr lang="en-US" smtClean="0"/>
              <a:t>7</a:t>
            </a:fld>
            <a:endParaRPr lang="en-US"/>
          </a:p>
        </p:txBody>
      </p:sp>
    </p:spTree>
    <p:extLst>
      <p:ext uri="{BB962C8B-B14F-4D97-AF65-F5344CB8AC3E}">
        <p14:creationId xmlns:p14="http://schemas.microsoft.com/office/powerpoint/2010/main" val="274209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05087-453E-4641-B61B-425BBD543CBD}" type="slidenum">
              <a:rPr lang="en-US" smtClean="0"/>
              <a:t>8</a:t>
            </a:fld>
            <a:endParaRPr lang="en-US"/>
          </a:p>
        </p:txBody>
      </p:sp>
    </p:spTree>
    <p:extLst>
      <p:ext uri="{BB962C8B-B14F-4D97-AF65-F5344CB8AC3E}">
        <p14:creationId xmlns:p14="http://schemas.microsoft.com/office/powerpoint/2010/main" val="225180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05087-453E-4641-B61B-425BBD543CBD}" type="slidenum">
              <a:rPr lang="en-US" smtClean="0"/>
              <a:t>9</a:t>
            </a:fld>
            <a:endParaRPr lang="en-US"/>
          </a:p>
        </p:txBody>
      </p:sp>
    </p:spTree>
    <p:extLst>
      <p:ext uri="{BB962C8B-B14F-4D97-AF65-F5344CB8AC3E}">
        <p14:creationId xmlns:p14="http://schemas.microsoft.com/office/powerpoint/2010/main" val="238805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05087-453E-4641-B61B-425BBD543CBD}" type="slidenum">
              <a:rPr lang="en-US" smtClean="0"/>
              <a:t>10</a:t>
            </a:fld>
            <a:endParaRPr lang="en-US"/>
          </a:p>
        </p:txBody>
      </p:sp>
    </p:spTree>
    <p:extLst>
      <p:ext uri="{BB962C8B-B14F-4D97-AF65-F5344CB8AC3E}">
        <p14:creationId xmlns:p14="http://schemas.microsoft.com/office/powerpoint/2010/main" val="241578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slides to show the step of the function itself</a:t>
            </a:r>
          </a:p>
        </p:txBody>
      </p:sp>
      <p:sp>
        <p:nvSpPr>
          <p:cNvPr id="4" name="Slide Number Placeholder 3"/>
          <p:cNvSpPr>
            <a:spLocks noGrp="1"/>
          </p:cNvSpPr>
          <p:nvPr>
            <p:ph type="sldNum" sz="quarter" idx="10"/>
          </p:nvPr>
        </p:nvSpPr>
        <p:spPr/>
        <p:txBody>
          <a:bodyPr/>
          <a:lstStyle/>
          <a:p>
            <a:fld id="{C7805087-453E-4641-B61B-425BBD543CBD}" type="slidenum">
              <a:rPr lang="en-US" smtClean="0"/>
              <a:t>11</a:t>
            </a:fld>
            <a:endParaRPr lang="en-US"/>
          </a:p>
        </p:txBody>
      </p:sp>
    </p:spTree>
    <p:extLst>
      <p:ext uri="{BB962C8B-B14F-4D97-AF65-F5344CB8AC3E}">
        <p14:creationId xmlns:p14="http://schemas.microsoft.com/office/powerpoint/2010/main" val="268493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ranja/Documents/5-resources/ppt/2018%20ppt-with%20R/new/working%20files/graphics_HD-title-maroon.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60B3-3972-499D-9745-A4F6D4EC60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26BA76-8EDB-4CE5-A29B-E1501D601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C4FDC1-4F0C-4A64-BC1B-0FBA40F23B8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C5454A1-75EA-4E9F-A343-808141652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35A68-8B4C-42F1-B1F2-D48640C3B3A9}"/>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72063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D12C-F468-4EE6-B638-8A2100B54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70664-A7F9-404F-B4BA-07E531F5D6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49FC3-7CA3-4B5C-A48E-DCBD3C9D67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745504-5DF3-4BA9-B8E5-86BC186FE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0F779-EE7C-4952-8D70-5A3E3BC009E2}"/>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373652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51FE9-3B97-46E2-B1F0-D034C0CC66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1210E5-9912-40B2-9DE1-29B30FE8A1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D284F-CA34-4C5F-8616-FFA746B749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0BBA46-C3F0-4043-9FF5-C0313F142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77743-9F70-4D72-AB74-1106BCEAAAEB}"/>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9775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787400"/>
            <a:ext cx="10668000" cy="1143000"/>
          </a:xfrm>
        </p:spPr>
        <p:txBody>
          <a:bodyPr/>
          <a:lstStyle>
            <a:lvl1pPr algn="l">
              <a:defRPr>
                <a:solidFill>
                  <a:srgbClr val="7A0019"/>
                </a:solidFill>
              </a:defRPr>
            </a:lvl1pPr>
          </a:lstStyle>
          <a:p>
            <a:pPr lvl="0"/>
            <a:r>
              <a:rPr lang="en-US" noProof="0"/>
              <a:t>Click to edit Master title style</a:t>
            </a:r>
            <a:endParaRPr lang="en-US" noProof="0" dirty="0"/>
          </a:p>
        </p:txBody>
      </p:sp>
      <p:sp>
        <p:nvSpPr>
          <p:cNvPr id="6" name="Text Placeholder 5"/>
          <p:cNvSpPr>
            <a:spLocks noGrp="1"/>
          </p:cNvSpPr>
          <p:nvPr>
            <p:ph type="body" sz="quarter" idx="10" hasCustomPrompt="1"/>
          </p:nvPr>
        </p:nvSpPr>
        <p:spPr>
          <a:xfrm>
            <a:off x="914400" y="2921000"/>
            <a:ext cx="10668000" cy="609600"/>
          </a:xfrm>
        </p:spPr>
        <p:txBody>
          <a:bodyPr/>
          <a:lstStyle>
            <a:lvl1pPr marL="0" indent="0">
              <a:buNone/>
              <a:defRPr sz="2400">
                <a:solidFill>
                  <a:schemeClr val="tx1">
                    <a:lumMod val="65000"/>
                    <a:lumOff val="35000"/>
                  </a:schemeClr>
                </a:solidFill>
              </a:defRPr>
            </a:lvl1pPr>
            <a:lvl2pPr marL="457250" indent="0">
              <a:buNone/>
              <a:defRPr sz="2400">
                <a:solidFill>
                  <a:srgbClr val="FFFFFF"/>
                </a:solidFill>
              </a:defRPr>
            </a:lvl2pPr>
            <a:lvl3pPr marL="914498" indent="0">
              <a:buNone/>
              <a:defRPr sz="2400">
                <a:solidFill>
                  <a:srgbClr val="FFFFFF"/>
                </a:solidFill>
              </a:defRPr>
            </a:lvl3pPr>
            <a:lvl4pPr marL="1371748" indent="0">
              <a:buNone/>
              <a:defRPr sz="2400">
                <a:solidFill>
                  <a:srgbClr val="FFFFFF"/>
                </a:solidFill>
              </a:defRPr>
            </a:lvl4pPr>
            <a:lvl5pPr marL="1828998" indent="0">
              <a:buNone/>
              <a:defRPr sz="2400">
                <a:solidFill>
                  <a:srgbClr val="FFFFFF"/>
                </a:solidFill>
              </a:defRPr>
            </a:lvl5pPr>
          </a:lstStyle>
          <a:p>
            <a:pPr lvl="0"/>
            <a:r>
              <a:rPr lang="en-US" dirty="0"/>
              <a:t>Presenter/unit/department name</a:t>
            </a:r>
          </a:p>
        </p:txBody>
      </p:sp>
      <p:sp>
        <p:nvSpPr>
          <p:cNvPr id="10" name="Text Placeholder 9"/>
          <p:cNvSpPr>
            <a:spLocks noGrp="1"/>
          </p:cNvSpPr>
          <p:nvPr>
            <p:ph type="body" sz="quarter" idx="12" hasCustomPrompt="1"/>
          </p:nvPr>
        </p:nvSpPr>
        <p:spPr>
          <a:xfrm>
            <a:off x="914400" y="3530600"/>
            <a:ext cx="10668000" cy="508000"/>
          </a:xfrm>
        </p:spPr>
        <p:txBody>
          <a:bodyPr/>
          <a:lstStyle>
            <a:lvl1pPr marL="0" indent="0">
              <a:buNone/>
              <a:defRPr sz="1600">
                <a:solidFill>
                  <a:schemeClr val="tx1">
                    <a:lumMod val="65000"/>
                    <a:lumOff val="35000"/>
                  </a:schemeClr>
                </a:solidFill>
              </a:defRPr>
            </a:lvl1pPr>
            <a:lvl2pPr marL="457250" indent="0">
              <a:buNone/>
              <a:defRPr sz="1600">
                <a:solidFill>
                  <a:srgbClr val="FFFFFF"/>
                </a:solidFill>
              </a:defRPr>
            </a:lvl2pPr>
            <a:lvl3pPr marL="914498" indent="0">
              <a:buNone/>
              <a:defRPr sz="1600">
                <a:solidFill>
                  <a:srgbClr val="FFFFFF"/>
                </a:solidFill>
              </a:defRPr>
            </a:lvl3pPr>
            <a:lvl4pPr marL="1371748" indent="0">
              <a:buNone/>
              <a:defRPr sz="1600">
                <a:solidFill>
                  <a:srgbClr val="FFFFFF"/>
                </a:solidFill>
              </a:defRPr>
            </a:lvl4pPr>
            <a:lvl5pPr marL="1828998" indent="0">
              <a:buNone/>
              <a:defRPr sz="1600">
                <a:solidFill>
                  <a:srgbClr val="FFFFFF"/>
                </a:solidFill>
              </a:defRPr>
            </a:lvl5pPr>
          </a:lstStyle>
          <a:p>
            <a:pPr lvl="0"/>
            <a:r>
              <a:rPr lang="en-US" dirty="0"/>
              <a:t>Date</a:t>
            </a:r>
          </a:p>
        </p:txBody>
      </p:sp>
      <p:pic>
        <p:nvPicPr>
          <p:cNvPr id="3" name="graphics_HD-title-maroon.png" descr="/Users/ranja/Documents/5-resources/ppt/2018 ppt-with R/new/working files/graphics_HD-title-maroon.png"/>
          <p:cNvPicPr>
            <a:picLocks noChangeAspect="1"/>
          </p:cNvPicPr>
          <p:nvPr userDrawn="1"/>
        </p:nvPicPr>
        <p:blipFill>
          <a:blip r:embed="rId2" r:link="rId3" cstate="print">
            <a:extLst>
              <a:ext uri="{28A0092B-C50C-407E-A947-70E740481C1C}">
                <a14:useLocalDpi xmlns:a14="http://schemas.microsoft.com/office/drawing/2010/main"/>
              </a:ext>
            </a:extLst>
          </a:blip>
          <a:stretch>
            <a:fillRect/>
          </a:stretch>
        </p:blipFill>
        <p:spPr>
          <a:xfrm>
            <a:off x="0" y="5013960"/>
            <a:ext cx="12192000" cy="1844040"/>
          </a:xfrm>
          <a:prstGeom prst="rect">
            <a:avLst/>
          </a:prstGeom>
        </p:spPr>
      </p:pic>
    </p:spTree>
    <p:extLst>
      <p:ext uri="{BB962C8B-B14F-4D97-AF65-F5344CB8AC3E}">
        <p14:creationId xmlns:p14="http://schemas.microsoft.com/office/powerpoint/2010/main" val="229537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309B-13F9-4EA6-88FA-A2DCB3999D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704221-A32D-42A1-88A6-A98CB37574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AD1A5-8EE2-40CB-A47B-D14CF35B3A2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A8E96F-2DC6-46B1-97EF-5B409A3AE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BA3D5-CFD5-4E7F-B4D3-74BC01917B7D}"/>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65231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7785-85D2-4E08-B9ED-562C61B39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9D0B5B-3E9B-4F78-A1EB-9F4D843ED5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C06BB2-9BDA-4C79-9A2C-78E1E29E931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E194BD3-747C-4F22-AAAB-EAD660D00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E4BB0-A94C-437B-85D6-5E51D3124D8E}"/>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275869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0386-6DD2-4FE0-A6F1-474B291BD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98645-1D0B-4835-A933-D9E4593E44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BB09A-9EE3-4CA4-BE7A-DCB5F0B0D4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4F02C2-8037-4E08-932F-BAD4C08B0FD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011ACEF-137C-4073-A760-8C8D971A2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FD7A8C-B0C9-45B5-841D-9C4D43A645B7}"/>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149594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3B43-CB9D-40BF-8B28-72C02F3A5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B2A3C-1C9F-4940-A68C-DBBD18AC14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BA5AB5-FC24-4C18-9C32-037D4C111C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0468A7-013B-4DCE-B0D6-924F37036C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66261A-247B-49F1-A25B-DED600C06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77403-1BF1-49F9-84AA-70E1CB5662F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3C73533-C5E7-417C-A886-5FE2729F2C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6DADB0-DBD5-4FCB-BB61-1475026B6F65}"/>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394288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BE59-6D06-4DD5-A3BF-F55C9FC9B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3497D0-7AB5-450A-B871-9CBC2811DCC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DE6A7C2-87FC-4B4C-8DEE-514A40E5CF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434715-0566-42CF-9043-5CF04AE329A9}"/>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347356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2ACC3C-EBB3-4D6E-A292-CA284706903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98C7045-4DF2-4D48-BCFB-5B53DFA3BF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486255-066A-40EF-AA96-A97E0475DE8C}"/>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213941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77E2-F9C5-4093-803E-9F3A8FC949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DB4602-B740-4345-806F-1273DD4A8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0C1BC1-A14C-4717-BF90-EDE01F1A0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FC138A-B1F5-44B1-A974-B5035985853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9076F2-9A19-4388-8693-FB4978319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ECB77-8476-442E-AC0C-E09EA1120074}"/>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55362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0129-34B9-4ED4-B8A3-04694CF70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92E51C-E5F9-475A-B591-83D233476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6B93DA-7339-4DE2-9211-26006EE1A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DC0A67-C425-4EDF-9372-DAD30ADC284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5369DF9-CC9A-43C2-8BCD-0404B517A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B64D2-429A-45EF-AD1A-A03D8ED98F28}"/>
              </a:ext>
            </a:extLst>
          </p:cNvPr>
          <p:cNvSpPr>
            <a:spLocks noGrp="1"/>
          </p:cNvSpPr>
          <p:nvPr>
            <p:ph type="sldNum" sz="quarter" idx="12"/>
          </p:nvPr>
        </p:nvSpPr>
        <p:spPr/>
        <p:txBody>
          <a:bodyPr/>
          <a:lstStyle/>
          <a:p>
            <a:fld id="{6B522641-6554-4C60-9C63-E732BF1A1092}" type="slidenum">
              <a:rPr lang="en-US" smtClean="0"/>
              <a:t>‹#›</a:t>
            </a:fld>
            <a:endParaRPr lang="en-US"/>
          </a:p>
        </p:txBody>
      </p:sp>
    </p:spTree>
    <p:extLst>
      <p:ext uri="{BB962C8B-B14F-4D97-AF65-F5344CB8AC3E}">
        <p14:creationId xmlns:p14="http://schemas.microsoft.com/office/powerpoint/2010/main" val="417429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750458-F27B-40F9-BBE7-23E1CA967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7BFFDB-39A7-47F5-9076-86741BB222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E6695-A69C-44F6-A3B9-071D507A7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5263276-5CF6-4A0B-B326-1B427B563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4C2B8F-64C7-4B0E-B4BE-A2E24BF7E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22641-6554-4C60-9C63-E732BF1A1092}" type="slidenum">
              <a:rPr lang="en-US" smtClean="0"/>
              <a:t>‹#›</a:t>
            </a:fld>
            <a:endParaRPr lang="en-US"/>
          </a:p>
        </p:txBody>
      </p:sp>
    </p:spTree>
    <p:extLst>
      <p:ext uri="{BB962C8B-B14F-4D97-AF65-F5344CB8AC3E}">
        <p14:creationId xmlns:p14="http://schemas.microsoft.com/office/powerpoint/2010/main" val="120367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87400"/>
            <a:ext cx="10668000" cy="2413000"/>
          </a:xfrm>
        </p:spPr>
        <p:txBody>
          <a:bodyPr>
            <a:normAutofit/>
          </a:bodyPr>
          <a:lstStyle/>
          <a:p>
            <a:r>
              <a:rPr lang="en-US" dirty="0"/>
              <a:t>Routing Magic: Performing Computations Using Routing Networks and Voting Logic on Unary Encoded Data</a:t>
            </a:r>
          </a:p>
        </p:txBody>
      </p:sp>
      <p:sp>
        <p:nvSpPr>
          <p:cNvPr id="3" name="Text Placeholder 2"/>
          <p:cNvSpPr>
            <a:spLocks noGrp="1"/>
          </p:cNvSpPr>
          <p:nvPr>
            <p:ph type="body" sz="quarter" idx="10"/>
          </p:nvPr>
        </p:nvSpPr>
        <p:spPr>
          <a:xfrm>
            <a:off x="914400" y="3465883"/>
            <a:ext cx="10668000" cy="609600"/>
          </a:xfrm>
        </p:spPr>
        <p:txBody>
          <a:bodyPr/>
          <a:lstStyle/>
          <a:p>
            <a:r>
              <a:rPr lang="en-US" dirty="0" err="1"/>
              <a:t>Soheil</a:t>
            </a:r>
            <a:r>
              <a:rPr lang="en-US" dirty="0"/>
              <a:t> </a:t>
            </a:r>
            <a:r>
              <a:rPr lang="en-US" dirty="0" err="1"/>
              <a:t>Mohajer</a:t>
            </a:r>
            <a:r>
              <a:rPr lang="en-US" dirty="0"/>
              <a:t>; </a:t>
            </a:r>
            <a:r>
              <a:rPr lang="en-US" b="1" dirty="0"/>
              <a:t>Zhiheng Wang</a:t>
            </a:r>
            <a:r>
              <a:rPr lang="en-US" dirty="0"/>
              <a:t>; Kia </a:t>
            </a:r>
            <a:r>
              <a:rPr lang="en-US" dirty="0" err="1"/>
              <a:t>Bazargan</a:t>
            </a:r>
            <a:endParaRPr lang="en-US" dirty="0"/>
          </a:p>
        </p:txBody>
      </p:sp>
      <p:sp>
        <p:nvSpPr>
          <p:cNvPr id="4" name="Text Placeholder 3"/>
          <p:cNvSpPr>
            <a:spLocks noGrp="1"/>
          </p:cNvSpPr>
          <p:nvPr>
            <p:ph type="body" sz="quarter" idx="12"/>
          </p:nvPr>
        </p:nvSpPr>
        <p:spPr>
          <a:xfrm>
            <a:off x="914400" y="4075483"/>
            <a:ext cx="10668000" cy="508000"/>
          </a:xfrm>
        </p:spPr>
        <p:txBody>
          <a:bodyPr/>
          <a:lstStyle/>
          <a:p>
            <a:r>
              <a:rPr lang="en-US" dirty="0"/>
              <a:t>Monday February 26, 2018</a:t>
            </a:r>
          </a:p>
        </p:txBody>
      </p:sp>
    </p:spTree>
    <p:extLst>
      <p:ext uri="{BB962C8B-B14F-4D97-AF65-F5344CB8AC3E}">
        <p14:creationId xmlns:p14="http://schemas.microsoft.com/office/powerpoint/2010/main" val="176664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B62-6B3C-4B7D-B8E9-EDBB12181C39}"/>
              </a:ext>
            </a:extLst>
          </p:cNvPr>
          <p:cNvSpPr>
            <a:spLocks noGrp="1"/>
          </p:cNvSpPr>
          <p:nvPr>
            <p:ph type="title"/>
          </p:nvPr>
        </p:nvSpPr>
        <p:spPr/>
        <p:txBody>
          <a:bodyPr/>
          <a:lstStyle/>
          <a:p>
            <a:r>
              <a:rPr lang="en-US" dirty="0"/>
              <a:t>Piece-wise Linear Function</a:t>
            </a:r>
          </a:p>
        </p:txBody>
      </p:sp>
      <p:sp>
        <p:nvSpPr>
          <p:cNvPr id="3" name="Text Placeholder 2">
            <a:extLst>
              <a:ext uri="{FF2B5EF4-FFF2-40B4-BE49-F238E27FC236}">
                <a16:creationId xmlns:a16="http://schemas.microsoft.com/office/drawing/2014/main" id="{09A0DFCA-C6B8-4FE0-9A4C-121B281D1419}"/>
              </a:ext>
            </a:extLst>
          </p:cNvPr>
          <p:cNvSpPr>
            <a:spLocks noGrp="1"/>
          </p:cNvSpPr>
          <p:nvPr>
            <p:ph type="body" idx="1"/>
          </p:nvPr>
        </p:nvSpPr>
        <p:spPr/>
        <p:txBody>
          <a:bodyPr/>
          <a:lstStyle/>
          <a:p>
            <a:r>
              <a:rPr lang="en-US" dirty="0"/>
              <a:t>Function Plot</a:t>
            </a:r>
          </a:p>
        </p:txBody>
      </p:sp>
      <p:sp>
        <p:nvSpPr>
          <p:cNvPr id="5" name="Text Placeholder 4">
            <a:extLst>
              <a:ext uri="{FF2B5EF4-FFF2-40B4-BE49-F238E27FC236}">
                <a16:creationId xmlns:a16="http://schemas.microsoft.com/office/drawing/2014/main" id="{488ED874-321F-46E0-B32B-5833D9D8BBFA}"/>
              </a:ext>
            </a:extLst>
          </p:cNvPr>
          <p:cNvSpPr>
            <a:spLocks noGrp="1"/>
          </p:cNvSpPr>
          <p:nvPr>
            <p:ph type="body" sz="quarter" idx="3"/>
          </p:nvPr>
        </p:nvSpPr>
        <p:spPr/>
        <p:txBody>
          <a:bodyPr/>
          <a:lstStyle/>
          <a:p>
            <a:r>
              <a:rPr lang="en-US" dirty="0"/>
              <a:t>Scaling Network</a:t>
            </a:r>
          </a:p>
        </p:txBody>
      </p:sp>
      <p:pic>
        <p:nvPicPr>
          <p:cNvPr id="9" name="Content Placeholder 8"/>
          <p:cNvPicPr>
            <a:picLocks noGrp="1" noChangeAspect="1"/>
          </p:cNvPicPr>
          <p:nvPr>
            <p:ph sz="half" idx="2"/>
          </p:nvPr>
        </p:nvPicPr>
        <p:blipFill>
          <a:blip r:embed="rId3"/>
          <a:stretch>
            <a:fillRect/>
          </a:stretch>
        </p:blipFill>
        <p:spPr>
          <a:xfrm>
            <a:off x="1555058" y="2505075"/>
            <a:ext cx="3727246" cy="3684588"/>
          </a:xfrm>
          <a:prstGeom prst="rect">
            <a:avLst/>
          </a:prstGeom>
        </p:spPr>
      </p:pic>
      <p:pic>
        <p:nvPicPr>
          <p:cNvPr id="11" name="Content Placeholder 10"/>
          <p:cNvPicPr>
            <a:picLocks noGrp="1" noChangeAspect="1"/>
          </p:cNvPicPr>
          <p:nvPr>
            <p:ph sz="quarter" idx="4"/>
          </p:nvPr>
        </p:nvPicPr>
        <p:blipFill>
          <a:blip r:embed="rId4"/>
          <a:stretch>
            <a:fillRect/>
          </a:stretch>
        </p:blipFill>
        <p:spPr>
          <a:xfrm>
            <a:off x="6943174" y="2505075"/>
            <a:ext cx="3641239" cy="3684588"/>
          </a:xfrm>
          <a:prstGeom prst="rect">
            <a:avLst/>
          </a:prstGeom>
        </p:spPr>
      </p:pic>
      <p:pic>
        <p:nvPicPr>
          <p:cNvPr id="4" name="Picture 3">
            <a:extLst>
              <a:ext uri="{FF2B5EF4-FFF2-40B4-BE49-F238E27FC236}">
                <a16:creationId xmlns:a16="http://schemas.microsoft.com/office/drawing/2014/main" id="{9A36C84A-BFF1-4230-9D7F-B1159550A7CB}"/>
              </a:ext>
            </a:extLst>
          </p:cNvPr>
          <p:cNvPicPr>
            <a:picLocks noChangeAspect="1"/>
          </p:cNvPicPr>
          <p:nvPr/>
        </p:nvPicPr>
        <p:blipFill>
          <a:blip r:embed="rId5"/>
          <a:stretch>
            <a:fillRect/>
          </a:stretch>
        </p:blipFill>
        <p:spPr>
          <a:xfrm>
            <a:off x="8460472" y="365125"/>
            <a:ext cx="3375403" cy="2038350"/>
          </a:xfrm>
          <a:prstGeom prst="rect">
            <a:avLst/>
          </a:prstGeom>
        </p:spPr>
      </p:pic>
      <p:sp>
        <p:nvSpPr>
          <p:cNvPr id="6" name="Rectangle 5">
            <a:extLst>
              <a:ext uri="{FF2B5EF4-FFF2-40B4-BE49-F238E27FC236}">
                <a16:creationId xmlns:a16="http://schemas.microsoft.com/office/drawing/2014/main" id="{5E0AFD52-A513-4332-B1E6-DEEE9B4CEB22}"/>
              </a:ext>
            </a:extLst>
          </p:cNvPr>
          <p:cNvSpPr/>
          <p:nvPr/>
        </p:nvSpPr>
        <p:spPr>
          <a:xfrm>
            <a:off x="8801101" y="2606675"/>
            <a:ext cx="1835842" cy="306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26C422-1281-4E71-9B9C-19903E8077FB}"/>
              </a:ext>
            </a:extLst>
          </p:cNvPr>
          <p:cNvSpPr/>
          <p:nvPr/>
        </p:nvSpPr>
        <p:spPr>
          <a:xfrm>
            <a:off x="7529513" y="2640005"/>
            <a:ext cx="3259831" cy="151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BBD5E8D-D033-421A-BD36-AE3506AC74D1}"/>
              </a:ext>
            </a:extLst>
          </p:cNvPr>
          <p:cNvSpPr/>
          <p:nvPr/>
        </p:nvSpPr>
        <p:spPr>
          <a:xfrm>
            <a:off x="8549196" y="1535837"/>
            <a:ext cx="2240148" cy="90096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EE4568E-69C4-440E-9D14-80040A94AE87}"/>
              </a:ext>
            </a:extLst>
          </p:cNvPr>
          <p:cNvSpPr/>
          <p:nvPr/>
        </p:nvSpPr>
        <p:spPr>
          <a:xfrm>
            <a:off x="1812524" y="4696287"/>
            <a:ext cx="2386614" cy="130501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6B522641-6554-4C60-9C63-E732BF1A1092}" type="slidenum">
              <a:rPr lang="en-US" smtClean="0"/>
              <a:t>9</a:t>
            </a:fld>
            <a:endParaRPr lang="en-US"/>
          </a:p>
        </p:txBody>
      </p:sp>
      <p:sp>
        <p:nvSpPr>
          <p:cNvPr id="13" name="Rectangle 12"/>
          <p:cNvSpPr/>
          <p:nvPr/>
        </p:nvSpPr>
        <p:spPr>
          <a:xfrm>
            <a:off x="7634287"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41456"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74733" y="5405438"/>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lbow Connector 16"/>
          <p:cNvCxnSpPr/>
          <p:nvPr/>
        </p:nvCxnSpPr>
        <p:spPr>
          <a:xfrm rot="10800000">
            <a:off x="7529513" y="5481639"/>
            <a:ext cx="381000" cy="185737"/>
          </a:xfrm>
          <a:prstGeom prst="bentConnector3">
            <a:avLst>
              <a:gd name="adj1" fmla="val -1250"/>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1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B62-6B3C-4B7D-B8E9-EDBB12181C39}"/>
              </a:ext>
            </a:extLst>
          </p:cNvPr>
          <p:cNvSpPr>
            <a:spLocks noGrp="1"/>
          </p:cNvSpPr>
          <p:nvPr>
            <p:ph type="title"/>
          </p:nvPr>
        </p:nvSpPr>
        <p:spPr/>
        <p:txBody>
          <a:bodyPr/>
          <a:lstStyle/>
          <a:p>
            <a:r>
              <a:rPr lang="en-US" dirty="0"/>
              <a:t>Piece-wise Linear Function</a:t>
            </a:r>
          </a:p>
        </p:txBody>
      </p:sp>
      <p:sp>
        <p:nvSpPr>
          <p:cNvPr id="3" name="Text Placeholder 2">
            <a:extLst>
              <a:ext uri="{FF2B5EF4-FFF2-40B4-BE49-F238E27FC236}">
                <a16:creationId xmlns:a16="http://schemas.microsoft.com/office/drawing/2014/main" id="{09A0DFCA-C6B8-4FE0-9A4C-121B281D1419}"/>
              </a:ext>
            </a:extLst>
          </p:cNvPr>
          <p:cNvSpPr>
            <a:spLocks noGrp="1"/>
          </p:cNvSpPr>
          <p:nvPr>
            <p:ph type="body" idx="1"/>
          </p:nvPr>
        </p:nvSpPr>
        <p:spPr/>
        <p:txBody>
          <a:bodyPr/>
          <a:lstStyle/>
          <a:p>
            <a:r>
              <a:rPr lang="en-US" dirty="0"/>
              <a:t>Function Plot</a:t>
            </a:r>
          </a:p>
        </p:txBody>
      </p:sp>
      <p:sp>
        <p:nvSpPr>
          <p:cNvPr id="5" name="Text Placeholder 4">
            <a:extLst>
              <a:ext uri="{FF2B5EF4-FFF2-40B4-BE49-F238E27FC236}">
                <a16:creationId xmlns:a16="http://schemas.microsoft.com/office/drawing/2014/main" id="{488ED874-321F-46E0-B32B-5833D9D8BBFA}"/>
              </a:ext>
            </a:extLst>
          </p:cNvPr>
          <p:cNvSpPr>
            <a:spLocks noGrp="1"/>
          </p:cNvSpPr>
          <p:nvPr>
            <p:ph type="body" sz="quarter" idx="3"/>
          </p:nvPr>
        </p:nvSpPr>
        <p:spPr/>
        <p:txBody>
          <a:bodyPr/>
          <a:lstStyle/>
          <a:p>
            <a:r>
              <a:rPr lang="en-US" dirty="0"/>
              <a:t>Scaling Network</a:t>
            </a:r>
          </a:p>
        </p:txBody>
      </p:sp>
      <p:pic>
        <p:nvPicPr>
          <p:cNvPr id="9" name="Content Placeholder 8"/>
          <p:cNvPicPr>
            <a:picLocks noGrp="1" noChangeAspect="1"/>
          </p:cNvPicPr>
          <p:nvPr>
            <p:ph sz="half" idx="2"/>
          </p:nvPr>
        </p:nvPicPr>
        <p:blipFill>
          <a:blip r:embed="rId3"/>
          <a:stretch>
            <a:fillRect/>
          </a:stretch>
        </p:blipFill>
        <p:spPr>
          <a:xfrm>
            <a:off x="1555058" y="2505075"/>
            <a:ext cx="3727246" cy="3684588"/>
          </a:xfrm>
          <a:prstGeom prst="rect">
            <a:avLst/>
          </a:prstGeom>
        </p:spPr>
      </p:pic>
      <p:pic>
        <p:nvPicPr>
          <p:cNvPr id="11" name="Content Placeholder 10"/>
          <p:cNvPicPr>
            <a:picLocks noGrp="1" noChangeAspect="1"/>
          </p:cNvPicPr>
          <p:nvPr>
            <p:ph sz="quarter" idx="4"/>
          </p:nvPr>
        </p:nvPicPr>
        <p:blipFill>
          <a:blip r:embed="rId4"/>
          <a:stretch>
            <a:fillRect/>
          </a:stretch>
        </p:blipFill>
        <p:spPr>
          <a:xfrm>
            <a:off x="6943174" y="2505075"/>
            <a:ext cx="3641239" cy="3684588"/>
          </a:xfrm>
          <a:prstGeom prst="rect">
            <a:avLst/>
          </a:prstGeom>
        </p:spPr>
      </p:pic>
      <p:pic>
        <p:nvPicPr>
          <p:cNvPr id="4" name="Picture 3">
            <a:extLst>
              <a:ext uri="{FF2B5EF4-FFF2-40B4-BE49-F238E27FC236}">
                <a16:creationId xmlns:a16="http://schemas.microsoft.com/office/drawing/2014/main" id="{9A36C84A-BFF1-4230-9D7F-B1159550A7CB}"/>
              </a:ext>
            </a:extLst>
          </p:cNvPr>
          <p:cNvPicPr>
            <a:picLocks noChangeAspect="1"/>
          </p:cNvPicPr>
          <p:nvPr/>
        </p:nvPicPr>
        <p:blipFill>
          <a:blip r:embed="rId5"/>
          <a:stretch>
            <a:fillRect/>
          </a:stretch>
        </p:blipFill>
        <p:spPr>
          <a:xfrm>
            <a:off x="8460472" y="365125"/>
            <a:ext cx="3375403" cy="2038350"/>
          </a:xfrm>
          <a:prstGeom prst="rect">
            <a:avLst/>
          </a:prstGeom>
        </p:spPr>
      </p:pic>
      <p:sp>
        <p:nvSpPr>
          <p:cNvPr id="6" name="Rectangle 5">
            <a:extLst>
              <a:ext uri="{FF2B5EF4-FFF2-40B4-BE49-F238E27FC236}">
                <a16:creationId xmlns:a16="http://schemas.microsoft.com/office/drawing/2014/main" id="{5E0AFD52-A513-4332-B1E6-DEEE9B4CEB22}"/>
              </a:ext>
            </a:extLst>
          </p:cNvPr>
          <p:cNvSpPr/>
          <p:nvPr/>
        </p:nvSpPr>
        <p:spPr>
          <a:xfrm>
            <a:off x="8801101" y="2606675"/>
            <a:ext cx="1835842" cy="306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26C422-1281-4E71-9B9C-19903E8077FB}"/>
              </a:ext>
            </a:extLst>
          </p:cNvPr>
          <p:cNvSpPr/>
          <p:nvPr/>
        </p:nvSpPr>
        <p:spPr>
          <a:xfrm>
            <a:off x="7529513" y="2640005"/>
            <a:ext cx="3259831" cy="151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BBD5E8D-D033-421A-BD36-AE3506AC74D1}"/>
              </a:ext>
            </a:extLst>
          </p:cNvPr>
          <p:cNvSpPr/>
          <p:nvPr/>
        </p:nvSpPr>
        <p:spPr>
          <a:xfrm>
            <a:off x="8549196" y="1535837"/>
            <a:ext cx="2240148" cy="90096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EE4568E-69C4-440E-9D14-80040A94AE87}"/>
              </a:ext>
            </a:extLst>
          </p:cNvPr>
          <p:cNvSpPr/>
          <p:nvPr/>
        </p:nvSpPr>
        <p:spPr>
          <a:xfrm>
            <a:off x="1812524" y="4696287"/>
            <a:ext cx="2386614" cy="130501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6B522641-6554-4C60-9C63-E732BF1A1092}" type="slidenum">
              <a:rPr lang="en-US" smtClean="0"/>
              <a:t>10</a:t>
            </a:fld>
            <a:endParaRPr lang="en-US"/>
          </a:p>
        </p:txBody>
      </p:sp>
      <p:sp>
        <p:nvSpPr>
          <p:cNvPr id="13" name="Rectangle 12"/>
          <p:cNvSpPr/>
          <p:nvPr/>
        </p:nvSpPr>
        <p:spPr>
          <a:xfrm>
            <a:off x="7634287"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41456"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74733" y="5405438"/>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48625" y="5684043"/>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55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B62-6B3C-4B7D-B8E9-EDBB12181C39}"/>
              </a:ext>
            </a:extLst>
          </p:cNvPr>
          <p:cNvSpPr>
            <a:spLocks noGrp="1"/>
          </p:cNvSpPr>
          <p:nvPr>
            <p:ph type="title"/>
          </p:nvPr>
        </p:nvSpPr>
        <p:spPr/>
        <p:txBody>
          <a:bodyPr/>
          <a:lstStyle/>
          <a:p>
            <a:r>
              <a:rPr lang="en-US" dirty="0"/>
              <a:t>Piece-wise Linear Function</a:t>
            </a:r>
          </a:p>
        </p:txBody>
      </p:sp>
      <p:sp>
        <p:nvSpPr>
          <p:cNvPr id="3" name="Text Placeholder 2">
            <a:extLst>
              <a:ext uri="{FF2B5EF4-FFF2-40B4-BE49-F238E27FC236}">
                <a16:creationId xmlns:a16="http://schemas.microsoft.com/office/drawing/2014/main" id="{09A0DFCA-C6B8-4FE0-9A4C-121B281D1419}"/>
              </a:ext>
            </a:extLst>
          </p:cNvPr>
          <p:cNvSpPr>
            <a:spLocks noGrp="1"/>
          </p:cNvSpPr>
          <p:nvPr>
            <p:ph type="body" idx="1"/>
          </p:nvPr>
        </p:nvSpPr>
        <p:spPr/>
        <p:txBody>
          <a:bodyPr/>
          <a:lstStyle/>
          <a:p>
            <a:r>
              <a:rPr lang="en-US" dirty="0"/>
              <a:t>Function Plot</a:t>
            </a:r>
          </a:p>
        </p:txBody>
      </p:sp>
      <p:sp>
        <p:nvSpPr>
          <p:cNvPr id="5" name="Text Placeholder 4">
            <a:extLst>
              <a:ext uri="{FF2B5EF4-FFF2-40B4-BE49-F238E27FC236}">
                <a16:creationId xmlns:a16="http://schemas.microsoft.com/office/drawing/2014/main" id="{488ED874-321F-46E0-B32B-5833D9D8BBFA}"/>
              </a:ext>
            </a:extLst>
          </p:cNvPr>
          <p:cNvSpPr>
            <a:spLocks noGrp="1"/>
          </p:cNvSpPr>
          <p:nvPr>
            <p:ph type="body" sz="quarter" idx="3"/>
          </p:nvPr>
        </p:nvSpPr>
        <p:spPr/>
        <p:txBody>
          <a:bodyPr/>
          <a:lstStyle/>
          <a:p>
            <a:r>
              <a:rPr lang="en-US" dirty="0"/>
              <a:t>Scaling Network</a:t>
            </a:r>
          </a:p>
        </p:txBody>
      </p:sp>
      <p:pic>
        <p:nvPicPr>
          <p:cNvPr id="9" name="Content Placeholder 8"/>
          <p:cNvPicPr>
            <a:picLocks noGrp="1" noChangeAspect="1"/>
          </p:cNvPicPr>
          <p:nvPr>
            <p:ph sz="half" idx="2"/>
          </p:nvPr>
        </p:nvPicPr>
        <p:blipFill>
          <a:blip r:embed="rId3"/>
          <a:stretch>
            <a:fillRect/>
          </a:stretch>
        </p:blipFill>
        <p:spPr>
          <a:xfrm>
            <a:off x="1555058" y="2505075"/>
            <a:ext cx="3727246" cy="3684588"/>
          </a:xfrm>
          <a:prstGeom prst="rect">
            <a:avLst/>
          </a:prstGeom>
        </p:spPr>
      </p:pic>
      <p:pic>
        <p:nvPicPr>
          <p:cNvPr id="11" name="Content Placeholder 10"/>
          <p:cNvPicPr>
            <a:picLocks noGrp="1" noChangeAspect="1"/>
          </p:cNvPicPr>
          <p:nvPr>
            <p:ph sz="quarter" idx="4"/>
          </p:nvPr>
        </p:nvPicPr>
        <p:blipFill>
          <a:blip r:embed="rId4"/>
          <a:stretch>
            <a:fillRect/>
          </a:stretch>
        </p:blipFill>
        <p:spPr>
          <a:xfrm>
            <a:off x="6943174" y="2505075"/>
            <a:ext cx="3641239" cy="3684588"/>
          </a:xfrm>
          <a:prstGeom prst="rect">
            <a:avLst/>
          </a:prstGeom>
        </p:spPr>
      </p:pic>
      <p:pic>
        <p:nvPicPr>
          <p:cNvPr id="4" name="Picture 3">
            <a:extLst>
              <a:ext uri="{FF2B5EF4-FFF2-40B4-BE49-F238E27FC236}">
                <a16:creationId xmlns:a16="http://schemas.microsoft.com/office/drawing/2014/main" id="{9A36C84A-BFF1-4230-9D7F-B1159550A7CB}"/>
              </a:ext>
            </a:extLst>
          </p:cNvPr>
          <p:cNvPicPr>
            <a:picLocks noChangeAspect="1"/>
          </p:cNvPicPr>
          <p:nvPr/>
        </p:nvPicPr>
        <p:blipFill>
          <a:blip r:embed="rId5"/>
          <a:stretch>
            <a:fillRect/>
          </a:stretch>
        </p:blipFill>
        <p:spPr>
          <a:xfrm>
            <a:off x="8460472" y="365125"/>
            <a:ext cx="3375403" cy="2038350"/>
          </a:xfrm>
          <a:prstGeom prst="rect">
            <a:avLst/>
          </a:prstGeom>
        </p:spPr>
      </p:pic>
      <p:sp>
        <p:nvSpPr>
          <p:cNvPr id="8" name="Rectangle: Rounded Corners 7">
            <a:extLst>
              <a:ext uri="{FF2B5EF4-FFF2-40B4-BE49-F238E27FC236}">
                <a16:creationId xmlns:a16="http://schemas.microsoft.com/office/drawing/2014/main" id="{06C80040-A515-4138-8152-D44035E7372F}"/>
              </a:ext>
            </a:extLst>
          </p:cNvPr>
          <p:cNvSpPr/>
          <p:nvPr/>
        </p:nvSpPr>
        <p:spPr>
          <a:xfrm>
            <a:off x="4083728" y="2592280"/>
            <a:ext cx="1136342" cy="3409025"/>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E5B77E9-35E6-435E-8825-D89E29A40941}"/>
              </a:ext>
            </a:extLst>
          </p:cNvPr>
          <p:cNvSpPr/>
          <p:nvPr/>
        </p:nvSpPr>
        <p:spPr>
          <a:xfrm>
            <a:off x="10741980" y="905522"/>
            <a:ext cx="1058355" cy="149795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27C7E8E6-0A40-4F66-B53A-FD28DD7D2B64}"/>
              </a:ext>
            </a:extLst>
          </p:cNvPr>
          <p:cNvSpPr/>
          <p:nvPr/>
        </p:nvSpPr>
        <p:spPr>
          <a:xfrm rot="10800000">
            <a:off x="7546019" y="2707689"/>
            <a:ext cx="3038393" cy="2938508"/>
          </a:xfrm>
          <a:prstGeom prst="corner">
            <a:avLst>
              <a:gd name="adj1" fmla="val 52417"/>
              <a:gd name="adj2" fmla="val 38217"/>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6B522641-6554-4C60-9C63-E732BF1A1092}" type="slidenum">
              <a:rPr lang="en-US" smtClean="0"/>
              <a:t>11</a:t>
            </a:fld>
            <a:endParaRPr lang="en-US"/>
          </a:p>
        </p:txBody>
      </p:sp>
      <p:sp>
        <p:nvSpPr>
          <p:cNvPr id="12" name="Rectangle 11"/>
          <p:cNvSpPr/>
          <p:nvPr/>
        </p:nvSpPr>
        <p:spPr>
          <a:xfrm>
            <a:off x="7634287"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42249"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53386"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64523"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460472"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69954"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879436"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36687"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948751" y="5688267"/>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369970" y="5405438"/>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69970" y="5204620"/>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369054" y="4996911"/>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369054" y="4792915"/>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369054" y="3922156"/>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69054" y="3704829"/>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368138" y="3498977"/>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Elbow Connector 28"/>
          <p:cNvCxnSpPr>
            <a:stCxn id="6" idx="3"/>
          </p:cNvCxnSpPr>
          <p:nvPr/>
        </p:nvCxnSpPr>
        <p:spPr>
          <a:xfrm rot="5400000" flipH="1">
            <a:off x="7846404" y="3469694"/>
            <a:ext cx="1866358" cy="2486649"/>
          </a:xfrm>
          <a:prstGeom prst="bentConnector4">
            <a:avLst>
              <a:gd name="adj1" fmla="val 100540"/>
              <a:gd name="adj2" fmla="val 99804"/>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0800000">
            <a:off x="7569020" y="3573988"/>
            <a:ext cx="2453888" cy="205850"/>
          </a:xfrm>
          <a:prstGeom prst="bentConnector3">
            <a:avLst>
              <a:gd name="adj1" fmla="val -73"/>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40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B62-6B3C-4B7D-B8E9-EDBB12181C39}"/>
              </a:ext>
            </a:extLst>
          </p:cNvPr>
          <p:cNvSpPr>
            <a:spLocks noGrp="1"/>
          </p:cNvSpPr>
          <p:nvPr>
            <p:ph type="title"/>
          </p:nvPr>
        </p:nvSpPr>
        <p:spPr/>
        <p:txBody>
          <a:bodyPr/>
          <a:lstStyle/>
          <a:p>
            <a:r>
              <a:rPr lang="en-US" dirty="0"/>
              <a:t>Piece-wise Linear Function</a:t>
            </a:r>
          </a:p>
        </p:txBody>
      </p:sp>
      <p:sp>
        <p:nvSpPr>
          <p:cNvPr id="3" name="Text Placeholder 2">
            <a:extLst>
              <a:ext uri="{FF2B5EF4-FFF2-40B4-BE49-F238E27FC236}">
                <a16:creationId xmlns:a16="http://schemas.microsoft.com/office/drawing/2014/main" id="{09A0DFCA-C6B8-4FE0-9A4C-121B281D1419}"/>
              </a:ext>
            </a:extLst>
          </p:cNvPr>
          <p:cNvSpPr>
            <a:spLocks noGrp="1"/>
          </p:cNvSpPr>
          <p:nvPr>
            <p:ph type="body" idx="1"/>
          </p:nvPr>
        </p:nvSpPr>
        <p:spPr/>
        <p:txBody>
          <a:bodyPr/>
          <a:lstStyle/>
          <a:p>
            <a:r>
              <a:rPr lang="en-US" dirty="0"/>
              <a:t>Function Plot</a:t>
            </a:r>
          </a:p>
        </p:txBody>
      </p:sp>
      <p:sp>
        <p:nvSpPr>
          <p:cNvPr id="5" name="Text Placeholder 4">
            <a:extLst>
              <a:ext uri="{FF2B5EF4-FFF2-40B4-BE49-F238E27FC236}">
                <a16:creationId xmlns:a16="http://schemas.microsoft.com/office/drawing/2014/main" id="{488ED874-321F-46E0-B32B-5833D9D8BBFA}"/>
              </a:ext>
            </a:extLst>
          </p:cNvPr>
          <p:cNvSpPr>
            <a:spLocks noGrp="1"/>
          </p:cNvSpPr>
          <p:nvPr>
            <p:ph type="body" sz="quarter" idx="3"/>
          </p:nvPr>
        </p:nvSpPr>
        <p:spPr/>
        <p:txBody>
          <a:bodyPr/>
          <a:lstStyle/>
          <a:p>
            <a:r>
              <a:rPr lang="en-US" dirty="0"/>
              <a:t>Scaling Network</a:t>
            </a:r>
          </a:p>
        </p:txBody>
      </p:sp>
      <p:pic>
        <p:nvPicPr>
          <p:cNvPr id="9" name="Content Placeholder 8"/>
          <p:cNvPicPr>
            <a:picLocks noGrp="1" noChangeAspect="1"/>
          </p:cNvPicPr>
          <p:nvPr>
            <p:ph sz="half" idx="2"/>
          </p:nvPr>
        </p:nvPicPr>
        <p:blipFill>
          <a:blip r:embed="rId3"/>
          <a:stretch>
            <a:fillRect/>
          </a:stretch>
        </p:blipFill>
        <p:spPr>
          <a:xfrm>
            <a:off x="1555058" y="2505075"/>
            <a:ext cx="3727246" cy="3684588"/>
          </a:xfrm>
          <a:prstGeom prst="rect">
            <a:avLst/>
          </a:prstGeom>
        </p:spPr>
      </p:pic>
      <p:pic>
        <p:nvPicPr>
          <p:cNvPr id="11" name="Content Placeholder 10"/>
          <p:cNvPicPr>
            <a:picLocks noGrp="1" noChangeAspect="1"/>
          </p:cNvPicPr>
          <p:nvPr>
            <p:ph sz="quarter" idx="4"/>
          </p:nvPr>
        </p:nvPicPr>
        <p:blipFill>
          <a:blip r:embed="rId4"/>
          <a:stretch>
            <a:fillRect/>
          </a:stretch>
        </p:blipFill>
        <p:spPr>
          <a:xfrm>
            <a:off x="6943174" y="2505075"/>
            <a:ext cx="3641239" cy="3684588"/>
          </a:xfrm>
          <a:prstGeom prst="rect">
            <a:avLst/>
          </a:prstGeom>
        </p:spPr>
      </p:pic>
      <p:pic>
        <p:nvPicPr>
          <p:cNvPr id="4" name="Picture 3">
            <a:extLst>
              <a:ext uri="{FF2B5EF4-FFF2-40B4-BE49-F238E27FC236}">
                <a16:creationId xmlns:a16="http://schemas.microsoft.com/office/drawing/2014/main" id="{9A36C84A-BFF1-4230-9D7F-B1159550A7CB}"/>
              </a:ext>
            </a:extLst>
          </p:cNvPr>
          <p:cNvPicPr>
            <a:picLocks noChangeAspect="1"/>
          </p:cNvPicPr>
          <p:nvPr/>
        </p:nvPicPr>
        <p:blipFill>
          <a:blip r:embed="rId5"/>
          <a:stretch>
            <a:fillRect/>
          </a:stretch>
        </p:blipFill>
        <p:spPr>
          <a:xfrm>
            <a:off x="8460472" y="365125"/>
            <a:ext cx="3375403" cy="2038350"/>
          </a:xfrm>
          <a:prstGeom prst="rect">
            <a:avLst/>
          </a:prstGeom>
        </p:spPr>
      </p:pic>
      <p:sp>
        <p:nvSpPr>
          <p:cNvPr id="8" name="Rectangle: Rounded Corners 7">
            <a:extLst>
              <a:ext uri="{FF2B5EF4-FFF2-40B4-BE49-F238E27FC236}">
                <a16:creationId xmlns:a16="http://schemas.microsoft.com/office/drawing/2014/main" id="{06C80040-A515-4138-8152-D44035E7372F}"/>
              </a:ext>
            </a:extLst>
          </p:cNvPr>
          <p:cNvSpPr/>
          <p:nvPr/>
        </p:nvSpPr>
        <p:spPr>
          <a:xfrm>
            <a:off x="4083728" y="2592280"/>
            <a:ext cx="1136342" cy="3409025"/>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E5B77E9-35E6-435E-8825-D89E29A40941}"/>
              </a:ext>
            </a:extLst>
          </p:cNvPr>
          <p:cNvSpPr/>
          <p:nvPr/>
        </p:nvSpPr>
        <p:spPr>
          <a:xfrm>
            <a:off x="10741980" y="905522"/>
            <a:ext cx="1058355" cy="149795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27C7E8E6-0A40-4F66-B53A-FD28DD7D2B64}"/>
              </a:ext>
            </a:extLst>
          </p:cNvPr>
          <p:cNvSpPr/>
          <p:nvPr/>
        </p:nvSpPr>
        <p:spPr>
          <a:xfrm rot="10800000">
            <a:off x="7546019" y="2707689"/>
            <a:ext cx="3038393" cy="2938508"/>
          </a:xfrm>
          <a:prstGeom prst="corner">
            <a:avLst>
              <a:gd name="adj1" fmla="val 52417"/>
              <a:gd name="adj2" fmla="val 38217"/>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6B522641-6554-4C60-9C63-E732BF1A1092}" type="slidenum">
              <a:rPr lang="en-US" smtClean="0"/>
              <a:t>12</a:t>
            </a:fld>
            <a:endParaRPr lang="en-US"/>
          </a:p>
        </p:txBody>
      </p:sp>
      <p:sp>
        <p:nvSpPr>
          <p:cNvPr id="12" name="Rectangle 11"/>
          <p:cNvSpPr/>
          <p:nvPr/>
        </p:nvSpPr>
        <p:spPr>
          <a:xfrm>
            <a:off x="7634287"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42249"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53386"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64523"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460472"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69954"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879436"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46213" y="568404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948751" y="5688267"/>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369970" y="5405438"/>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69970" y="5204620"/>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369054" y="4996911"/>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369054" y="4792915"/>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369054" y="3922156"/>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69054" y="3704829"/>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368138" y="3498977"/>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156713" y="5688266"/>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368138" y="3299065"/>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368138" y="3090450"/>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Elbow Connector 30"/>
          <p:cNvCxnSpPr/>
          <p:nvPr/>
        </p:nvCxnSpPr>
        <p:spPr>
          <a:xfrm rot="10800000">
            <a:off x="7546019" y="3348039"/>
            <a:ext cx="2674306" cy="2298161"/>
          </a:xfrm>
          <a:prstGeom prst="bentConnector3">
            <a:avLst>
              <a:gd name="adj1" fmla="val -220"/>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7546020" y="3182287"/>
            <a:ext cx="2685703" cy="165752"/>
          </a:xfrm>
          <a:prstGeom prst="bentConnector3">
            <a:avLst>
              <a:gd name="adj1" fmla="val 348"/>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52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B62-6B3C-4B7D-B8E9-EDBB12181C39}"/>
              </a:ext>
            </a:extLst>
          </p:cNvPr>
          <p:cNvSpPr>
            <a:spLocks noGrp="1"/>
          </p:cNvSpPr>
          <p:nvPr>
            <p:ph type="title"/>
          </p:nvPr>
        </p:nvSpPr>
        <p:spPr/>
        <p:txBody>
          <a:bodyPr/>
          <a:lstStyle/>
          <a:p>
            <a:r>
              <a:rPr lang="en-US" dirty="0"/>
              <a:t>Monotonically Increase Function</a:t>
            </a:r>
          </a:p>
        </p:txBody>
      </p:sp>
      <p:sp>
        <p:nvSpPr>
          <p:cNvPr id="3" name="Text Placeholder 2">
            <a:extLst>
              <a:ext uri="{FF2B5EF4-FFF2-40B4-BE49-F238E27FC236}">
                <a16:creationId xmlns:a16="http://schemas.microsoft.com/office/drawing/2014/main" id="{09A0DFCA-C6B8-4FE0-9A4C-121B281D1419}"/>
              </a:ext>
            </a:extLst>
          </p:cNvPr>
          <p:cNvSpPr>
            <a:spLocks noGrp="1"/>
          </p:cNvSpPr>
          <p:nvPr>
            <p:ph type="body" idx="1"/>
          </p:nvPr>
        </p:nvSpPr>
        <p:spPr/>
        <p:txBody>
          <a:bodyPr/>
          <a:lstStyle/>
          <a:p>
            <a:r>
              <a:rPr lang="en-US" dirty="0"/>
              <a:t>Function Plot</a:t>
            </a:r>
          </a:p>
        </p:txBody>
      </p:sp>
      <p:sp>
        <p:nvSpPr>
          <p:cNvPr id="5" name="Text Placeholder 4">
            <a:extLst>
              <a:ext uri="{FF2B5EF4-FFF2-40B4-BE49-F238E27FC236}">
                <a16:creationId xmlns:a16="http://schemas.microsoft.com/office/drawing/2014/main" id="{488ED874-321F-46E0-B32B-5833D9D8BBFA}"/>
              </a:ext>
            </a:extLst>
          </p:cNvPr>
          <p:cNvSpPr>
            <a:spLocks noGrp="1"/>
          </p:cNvSpPr>
          <p:nvPr>
            <p:ph type="body" sz="quarter" idx="3"/>
          </p:nvPr>
        </p:nvSpPr>
        <p:spPr/>
        <p:txBody>
          <a:bodyPr/>
          <a:lstStyle/>
          <a:p>
            <a:r>
              <a:rPr lang="en-US" dirty="0"/>
              <a:t>Scaling Network</a:t>
            </a:r>
          </a:p>
        </p:txBody>
      </p:sp>
      <p:pic>
        <p:nvPicPr>
          <p:cNvPr id="6" name="Content Placeholder 5"/>
          <p:cNvPicPr>
            <a:picLocks noGrp="1" noChangeAspect="1"/>
          </p:cNvPicPr>
          <p:nvPr>
            <p:ph sz="half" idx="2"/>
          </p:nvPr>
        </p:nvPicPr>
        <p:blipFill>
          <a:blip r:embed="rId2"/>
          <a:stretch>
            <a:fillRect/>
          </a:stretch>
        </p:blipFill>
        <p:spPr>
          <a:xfrm>
            <a:off x="1562707" y="2505075"/>
            <a:ext cx="3711948" cy="3684588"/>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6930129" y="2505075"/>
            <a:ext cx="3667329" cy="3684588"/>
          </a:xfrm>
          <a:prstGeom prst="rect">
            <a:avLst/>
          </a:prstGeom>
        </p:spPr>
      </p:pic>
      <p:pic>
        <p:nvPicPr>
          <p:cNvPr id="4" name="Picture 3">
            <a:extLst>
              <a:ext uri="{FF2B5EF4-FFF2-40B4-BE49-F238E27FC236}">
                <a16:creationId xmlns:a16="http://schemas.microsoft.com/office/drawing/2014/main" id="{6E95E3AB-2847-4F0C-8A03-983597ECC32B}"/>
              </a:ext>
            </a:extLst>
          </p:cNvPr>
          <p:cNvPicPr>
            <a:picLocks noChangeAspect="1"/>
          </p:cNvPicPr>
          <p:nvPr/>
        </p:nvPicPr>
        <p:blipFill>
          <a:blip r:embed="rId4"/>
          <a:stretch>
            <a:fillRect/>
          </a:stretch>
        </p:blipFill>
        <p:spPr>
          <a:xfrm>
            <a:off x="8558757" y="349712"/>
            <a:ext cx="3374819" cy="2047413"/>
          </a:xfrm>
          <a:prstGeom prst="rect">
            <a:avLst/>
          </a:prstGeom>
        </p:spPr>
      </p:pic>
      <p:sp>
        <p:nvSpPr>
          <p:cNvPr id="7" name="Slide Number Placeholder 6"/>
          <p:cNvSpPr>
            <a:spLocks noGrp="1"/>
          </p:cNvSpPr>
          <p:nvPr>
            <p:ph type="sldNum" sz="quarter" idx="12"/>
          </p:nvPr>
        </p:nvSpPr>
        <p:spPr/>
        <p:txBody>
          <a:bodyPr/>
          <a:lstStyle/>
          <a:p>
            <a:fld id="{6B522641-6554-4C60-9C63-E732BF1A1092}" type="slidenum">
              <a:rPr lang="en-US" smtClean="0"/>
              <a:t>13</a:t>
            </a:fld>
            <a:endParaRPr lang="en-US"/>
          </a:p>
        </p:txBody>
      </p:sp>
    </p:spTree>
    <p:extLst>
      <p:ext uri="{BB962C8B-B14F-4D97-AF65-F5344CB8AC3E}">
        <p14:creationId xmlns:p14="http://schemas.microsoft.com/office/powerpoint/2010/main" val="94441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B62-6B3C-4B7D-B8E9-EDBB12181C39}"/>
              </a:ext>
            </a:extLst>
          </p:cNvPr>
          <p:cNvSpPr>
            <a:spLocks noGrp="1"/>
          </p:cNvSpPr>
          <p:nvPr>
            <p:ph type="title"/>
          </p:nvPr>
        </p:nvSpPr>
        <p:spPr/>
        <p:txBody>
          <a:bodyPr/>
          <a:lstStyle/>
          <a:p>
            <a:r>
              <a:rPr lang="en-US" dirty="0"/>
              <a:t>General Oscillating Function</a:t>
            </a:r>
          </a:p>
        </p:txBody>
      </p:sp>
      <p:sp>
        <p:nvSpPr>
          <p:cNvPr id="3" name="Text Placeholder 2">
            <a:extLst>
              <a:ext uri="{FF2B5EF4-FFF2-40B4-BE49-F238E27FC236}">
                <a16:creationId xmlns:a16="http://schemas.microsoft.com/office/drawing/2014/main" id="{09A0DFCA-C6B8-4FE0-9A4C-121B281D1419}"/>
              </a:ext>
            </a:extLst>
          </p:cNvPr>
          <p:cNvSpPr>
            <a:spLocks noGrp="1"/>
          </p:cNvSpPr>
          <p:nvPr>
            <p:ph type="body" idx="1"/>
          </p:nvPr>
        </p:nvSpPr>
        <p:spPr/>
        <p:txBody>
          <a:bodyPr/>
          <a:lstStyle/>
          <a:p>
            <a:r>
              <a:rPr lang="en-US" dirty="0"/>
              <a:t>Increasing part of the function</a:t>
            </a:r>
          </a:p>
        </p:txBody>
      </p:sp>
      <p:sp>
        <p:nvSpPr>
          <p:cNvPr id="5" name="Text Placeholder 4">
            <a:extLst>
              <a:ext uri="{FF2B5EF4-FFF2-40B4-BE49-F238E27FC236}">
                <a16:creationId xmlns:a16="http://schemas.microsoft.com/office/drawing/2014/main" id="{488ED874-321F-46E0-B32B-5833D9D8BBFA}"/>
              </a:ext>
            </a:extLst>
          </p:cNvPr>
          <p:cNvSpPr>
            <a:spLocks noGrp="1"/>
          </p:cNvSpPr>
          <p:nvPr>
            <p:ph type="body" sz="quarter" idx="3"/>
          </p:nvPr>
        </p:nvSpPr>
        <p:spPr/>
        <p:txBody>
          <a:bodyPr/>
          <a:lstStyle/>
          <a:p>
            <a:r>
              <a:rPr lang="en-US" dirty="0"/>
              <a:t>Scaling Network</a:t>
            </a:r>
          </a:p>
        </p:txBody>
      </p:sp>
      <p:pic>
        <p:nvPicPr>
          <p:cNvPr id="12" name="Content Placeholder 11"/>
          <p:cNvPicPr>
            <a:picLocks noGrp="1" noChangeAspect="1"/>
          </p:cNvPicPr>
          <p:nvPr>
            <p:ph sz="half" idx="2"/>
          </p:nvPr>
        </p:nvPicPr>
        <p:blipFill>
          <a:blip r:embed="rId3"/>
          <a:stretch>
            <a:fillRect/>
          </a:stretch>
        </p:blipFill>
        <p:spPr>
          <a:xfrm>
            <a:off x="1637506" y="2613819"/>
            <a:ext cx="3562350" cy="3467100"/>
          </a:xfrm>
          <a:prstGeom prst="rect">
            <a:avLst/>
          </a:prstGeom>
        </p:spPr>
      </p:pic>
      <p:pic>
        <p:nvPicPr>
          <p:cNvPr id="14" name="Content Placeholder 13"/>
          <p:cNvPicPr>
            <a:picLocks noGrp="1" noChangeAspect="1"/>
          </p:cNvPicPr>
          <p:nvPr>
            <p:ph sz="quarter" idx="4"/>
          </p:nvPr>
        </p:nvPicPr>
        <p:blipFill>
          <a:blip r:embed="rId4"/>
          <a:stretch>
            <a:fillRect/>
          </a:stretch>
        </p:blipFill>
        <p:spPr>
          <a:xfrm>
            <a:off x="6963056" y="2505075"/>
            <a:ext cx="3601476" cy="3684588"/>
          </a:xfrm>
          <a:prstGeom prst="rect">
            <a:avLst/>
          </a:prstGeom>
        </p:spPr>
      </p:pic>
      <p:sp>
        <p:nvSpPr>
          <p:cNvPr id="4" name="Slide Number Placeholder 3"/>
          <p:cNvSpPr>
            <a:spLocks noGrp="1"/>
          </p:cNvSpPr>
          <p:nvPr>
            <p:ph type="sldNum" sz="quarter" idx="12"/>
          </p:nvPr>
        </p:nvSpPr>
        <p:spPr/>
        <p:txBody>
          <a:bodyPr/>
          <a:lstStyle/>
          <a:p>
            <a:fld id="{6B522641-6554-4C60-9C63-E732BF1A1092}" type="slidenum">
              <a:rPr lang="en-US" smtClean="0"/>
              <a:t>14</a:t>
            </a:fld>
            <a:endParaRPr lang="en-US"/>
          </a:p>
        </p:txBody>
      </p:sp>
      <p:sp>
        <p:nvSpPr>
          <p:cNvPr id="8" name="Rectangle 7"/>
          <p:cNvSpPr/>
          <p:nvPr/>
        </p:nvSpPr>
        <p:spPr>
          <a:xfrm>
            <a:off x="7618657" y="571530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17947" y="5719219"/>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24277" y="5715304"/>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51227" y="5715304"/>
            <a:ext cx="1371990" cy="69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33652" y="5716798"/>
            <a:ext cx="85970" cy="69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3285" y="5716798"/>
            <a:ext cx="95537" cy="690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54730" y="5443538"/>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354730" y="5237798"/>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54730" y="4605578"/>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54730" y="4395076"/>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54730" y="4169969"/>
            <a:ext cx="145256" cy="150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354730" y="3934943"/>
            <a:ext cx="145256" cy="150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3333652" y="4476750"/>
            <a:ext cx="0" cy="127308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419622" y="4395076"/>
            <a:ext cx="0" cy="135475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518822" y="4276725"/>
            <a:ext cx="9672" cy="150763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61661" y="4476750"/>
            <a:ext cx="1371991"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961661" y="4380788"/>
            <a:ext cx="1457961" cy="142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961661" y="4284826"/>
            <a:ext cx="1557161" cy="142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961661" y="4476750"/>
            <a:ext cx="90977" cy="1307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961661" y="4387932"/>
            <a:ext cx="90977" cy="82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961661" y="4295063"/>
            <a:ext cx="90977" cy="821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96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B62-6B3C-4B7D-B8E9-EDBB12181C39}"/>
              </a:ext>
            </a:extLst>
          </p:cNvPr>
          <p:cNvSpPr>
            <a:spLocks noGrp="1"/>
          </p:cNvSpPr>
          <p:nvPr>
            <p:ph type="title"/>
          </p:nvPr>
        </p:nvSpPr>
        <p:spPr/>
        <p:txBody>
          <a:bodyPr/>
          <a:lstStyle/>
          <a:p>
            <a:r>
              <a:rPr lang="en-US" dirty="0"/>
              <a:t>General Oscillating Function</a:t>
            </a:r>
          </a:p>
        </p:txBody>
      </p:sp>
      <p:sp>
        <p:nvSpPr>
          <p:cNvPr id="3" name="Text Placeholder 2">
            <a:extLst>
              <a:ext uri="{FF2B5EF4-FFF2-40B4-BE49-F238E27FC236}">
                <a16:creationId xmlns:a16="http://schemas.microsoft.com/office/drawing/2014/main" id="{09A0DFCA-C6B8-4FE0-9A4C-121B281D1419}"/>
              </a:ext>
            </a:extLst>
          </p:cNvPr>
          <p:cNvSpPr>
            <a:spLocks noGrp="1"/>
          </p:cNvSpPr>
          <p:nvPr>
            <p:ph type="body" idx="1"/>
          </p:nvPr>
        </p:nvSpPr>
        <p:spPr/>
        <p:txBody>
          <a:bodyPr/>
          <a:lstStyle/>
          <a:p>
            <a:r>
              <a:rPr lang="en-US" dirty="0"/>
              <a:t>First deduction of the function</a:t>
            </a:r>
          </a:p>
        </p:txBody>
      </p:sp>
      <p:sp>
        <p:nvSpPr>
          <p:cNvPr id="5" name="Text Placeholder 4">
            <a:extLst>
              <a:ext uri="{FF2B5EF4-FFF2-40B4-BE49-F238E27FC236}">
                <a16:creationId xmlns:a16="http://schemas.microsoft.com/office/drawing/2014/main" id="{488ED874-321F-46E0-B32B-5833D9D8BBFA}"/>
              </a:ext>
            </a:extLst>
          </p:cNvPr>
          <p:cNvSpPr>
            <a:spLocks noGrp="1"/>
          </p:cNvSpPr>
          <p:nvPr>
            <p:ph type="body" sz="quarter" idx="3"/>
          </p:nvPr>
        </p:nvSpPr>
        <p:spPr/>
        <p:txBody>
          <a:bodyPr/>
          <a:lstStyle/>
          <a:p>
            <a:r>
              <a:rPr lang="en-US" dirty="0"/>
              <a:t>Scaling Network</a:t>
            </a:r>
          </a:p>
        </p:txBody>
      </p:sp>
      <p:pic>
        <p:nvPicPr>
          <p:cNvPr id="6" name="Content Placeholder 5"/>
          <p:cNvPicPr>
            <a:picLocks noGrp="1" noChangeAspect="1"/>
          </p:cNvPicPr>
          <p:nvPr>
            <p:ph sz="half" idx="2"/>
          </p:nvPr>
        </p:nvPicPr>
        <p:blipFill>
          <a:blip r:embed="rId3"/>
          <a:stretch>
            <a:fillRect/>
          </a:stretch>
        </p:blipFill>
        <p:spPr>
          <a:xfrm>
            <a:off x="1642269" y="2599531"/>
            <a:ext cx="3552825" cy="3495675"/>
          </a:xfrm>
          <a:prstGeom prst="rect">
            <a:avLst/>
          </a:prstGeom>
        </p:spPr>
      </p:pic>
      <p:pic>
        <p:nvPicPr>
          <p:cNvPr id="8" name="Content Placeholder 7"/>
          <p:cNvPicPr>
            <a:picLocks noGrp="1" noChangeAspect="1"/>
          </p:cNvPicPr>
          <p:nvPr>
            <p:ph sz="quarter" idx="4"/>
          </p:nvPr>
        </p:nvPicPr>
        <p:blipFill>
          <a:blip r:embed="rId4"/>
          <a:stretch>
            <a:fillRect/>
          </a:stretch>
        </p:blipFill>
        <p:spPr>
          <a:xfrm>
            <a:off x="6945180" y="2505075"/>
            <a:ext cx="3637228" cy="3684588"/>
          </a:xfrm>
          <a:prstGeom prst="rect">
            <a:avLst/>
          </a:prstGeom>
        </p:spPr>
      </p:pic>
      <p:cxnSp>
        <p:nvCxnSpPr>
          <p:cNvPr id="7" name="Straight Connector 6">
            <a:extLst>
              <a:ext uri="{FF2B5EF4-FFF2-40B4-BE49-F238E27FC236}">
                <a16:creationId xmlns:a16="http://schemas.microsoft.com/office/drawing/2014/main" id="{D01A3136-8FE9-4F31-9ADD-F0474A8E116B}"/>
              </a:ext>
            </a:extLst>
          </p:cNvPr>
          <p:cNvCxnSpPr>
            <a:cxnSpLocks/>
          </p:cNvCxnSpPr>
          <p:nvPr/>
        </p:nvCxnSpPr>
        <p:spPr>
          <a:xfrm flipV="1">
            <a:off x="3557392" y="4346532"/>
            <a:ext cx="0" cy="143423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0DBE3B-54D1-411E-8AA2-32C721B17D55}"/>
              </a:ext>
            </a:extLst>
          </p:cNvPr>
          <p:cNvCxnSpPr>
            <a:cxnSpLocks/>
          </p:cNvCxnSpPr>
          <p:nvPr/>
        </p:nvCxnSpPr>
        <p:spPr>
          <a:xfrm flipH="1">
            <a:off x="1941534" y="4227534"/>
            <a:ext cx="160333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B020F5-9693-4C67-AD3B-A8EFB174C12A}"/>
              </a:ext>
            </a:extLst>
          </p:cNvPr>
          <p:cNvCxnSpPr>
            <a:cxnSpLocks/>
          </p:cNvCxnSpPr>
          <p:nvPr/>
        </p:nvCxnSpPr>
        <p:spPr>
          <a:xfrm flipH="1">
            <a:off x="1954060" y="4346532"/>
            <a:ext cx="160333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230319CE-4717-4045-ABF5-2845005B1903}"/>
              </a:ext>
            </a:extLst>
          </p:cNvPr>
          <p:cNvSpPr/>
          <p:nvPr/>
        </p:nvSpPr>
        <p:spPr>
          <a:xfrm>
            <a:off x="1296444" y="3958226"/>
            <a:ext cx="484632" cy="557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874B79-2763-467C-A72E-FFE1D24B308F}"/>
              </a:ext>
            </a:extLst>
          </p:cNvPr>
          <p:cNvSpPr/>
          <p:nvPr/>
        </p:nvSpPr>
        <p:spPr>
          <a:xfrm>
            <a:off x="9086276" y="3851753"/>
            <a:ext cx="382044" cy="1841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0A1F4-E7D3-456B-A843-1AC3D014C58A}"/>
              </a:ext>
            </a:extLst>
          </p:cNvPr>
          <p:cNvSpPr/>
          <p:nvPr/>
        </p:nvSpPr>
        <p:spPr>
          <a:xfrm>
            <a:off x="8481060" y="4155440"/>
            <a:ext cx="579120" cy="4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CF4E0D9-2567-47B5-AE54-FBEE7E02542B}"/>
              </a:ext>
            </a:extLst>
          </p:cNvPr>
          <p:cNvCxnSpPr>
            <a:cxnSpLocks/>
          </p:cNvCxnSpPr>
          <p:nvPr/>
        </p:nvCxnSpPr>
        <p:spPr>
          <a:xfrm flipV="1">
            <a:off x="8846820" y="4025900"/>
            <a:ext cx="0" cy="1427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B522641-6554-4C60-9C63-E732BF1A1092}" type="slidenum">
              <a:rPr lang="en-US" smtClean="0"/>
              <a:t>15</a:t>
            </a:fld>
            <a:endParaRPr lang="en-US"/>
          </a:p>
        </p:txBody>
      </p:sp>
      <p:sp>
        <p:nvSpPr>
          <p:cNvPr id="18" name="Rectangle 17"/>
          <p:cNvSpPr/>
          <p:nvPr/>
        </p:nvSpPr>
        <p:spPr>
          <a:xfrm>
            <a:off x="1954059" y="4480769"/>
            <a:ext cx="90975" cy="13035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48322" y="5433094"/>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48322" y="5219734"/>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248322" y="4579894"/>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248322" y="4361772"/>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248322" y="4136304"/>
            <a:ext cx="145256" cy="150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248322" y="3894608"/>
            <a:ext cx="145256" cy="150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517801" y="5726007"/>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731061" y="5729922"/>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46281" y="5726007"/>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572700" y="5726007"/>
            <a:ext cx="150019" cy="138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961662" y="5693079"/>
            <a:ext cx="1452098" cy="912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54058" y="4346072"/>
            <a:ext cx="90976" cy="134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13760" y="5693079"/>
            <a:ext cx="110490" cy="956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8B212C-DFCF-4A15-8A01-6C73FCC3D5B7}"/>
              </a:ext>
            </a:extLst>
          </p:cNvPr>
          <p:cNvSpPr/>
          <p:nvPr/>
        </p:nvSpPr>
        <p:spPr>
          <a:xfrm>
            <a:off x="1958295" y="4219071"/>
            <a:ext cx="90976" cy="134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4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B62-6B3C-4B7D-B8E9-EDBB12181C39}"/>
              </a:ext>
            </a:extLst>
          </p:cNvPr>
          <p:cNvSpPr>
            <a:spLocks noGrp="1"/>
          </p:cNvSpPr>
          <p:nvPr>
            <p:ph type="title"/>
          </p:nvPr>
        </p:nvSpPr>
        <p:spPr/>
        <p:txBody>
          <a:bodyPr/>
          <a:lstStyle/>
          <a:p>
            <a:r>
              <a:rPr lang="en-US" dirty="0"/>
              <a:t>General Oscillating Function</a:t>
            </a:r>
          </a:p>
        </p:txBody>
      </p:sp>
      <p:sp>
        <p:nvSpPr>
          <p:cNvPr id="3" name="Text Placeholder 2">
            <a:extLst>
              <a:ext uri="{FF2B5EF4-FFF2-40B4-BE49-F238E27FC236}">
                <a16:creationId xmlns:a16="http://schemas.microsoft.com/office/drawing/2014/main" id="{09A0DFCA-C6B8-4FE0-9A4C-121B281D1419}"/>
              </a:ext>
            </a:extLst>
          </p:cNvPr>
          <p:cNvSpPr>
            <a:spLocks noGrp="1"/>
          </p:cNvSpPr>
          <p:nvPr>
            <p:ph type="body" idx="1"/>
          </p:nvPr>
        </p:nvSpPr>
        <p:spPr/>
        <p:txBody>
          <a:bodyPr/>
          <a:lstStyle/>
          <a:p>
            <a:r>
              <a:rPr lang="en-US" dirty="0"/>
              <a:t>First deduction of the function</a:t>
            </a:r>
          </a:p>
        </p:txBody>
      </p:sp>
      <p:sp>
        <p:nvSpPr>
          <p:cNvPr id="5" name="Text Placeholder 4">
            <a:extLst>
              <a:ext uri="{FF2B5EF4-FFF2-40B4-BE49-F238E27FC236}">
                <a16:creationId xmlns:a16="http://schemas.microsoft.com/office/drawing/2014/main" id="{488ED874-321F-46E0-B32B-5833D9D8BBFA}"/>
              </a:ext>
            </a:extLst>
          </p:cNvPr>
          <p:cNvSpPr>
            <a:spLocks noGrp="1"/>
          </p:cNvSpPr>
          <p:nvPr>
            <p:ph type="body" sz="quarter" idx="3"/>
          </p:nvPr>
        </p:nvSpPr>
        <p:spPr/>
        <p:txBody>
          <a:bodyPr/>
          <a:lstStyle/>
          <a:p>
            <a:r>
              <a:rPr lang="en-US" dirty="0"/>
              <a:t>Scaling Network</a:t>
            </a:r>
          </a:p>
        </p:txBody>
      </p:sp>
      <p:pic>
        <p:nvPicPr>
          <p:cNvPr id="6" name="Content Placeholder 5"/>
          <p:cNvPicPr>
            <a:picLocks noGrp="1" noChangeAspect="1"/>
          </p:cNvPicPr>
          <p:nvPr>
            <p:ph sz="half" idx="2"/>
          </p:nvPr>
        </p:nvPicPr>
        <p:blipFill>
          <a:blip r:embed="rId2"/>
          <a:stretch>
            <a:fillRect/>
          </a:stretch>
        </p:blipFill>
        <p:spPr>
          <a:xfrm>
            <a:off x="1642269" y="2599531"/>
            <a:ext cx="3552825" cy="3495675"/>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6945180" y="2505075"/>
            <a:ext cx="3637228" cy="3684588"/>
          </a:xfrm>
          <a:prstGeom prst="rect">
            <a:avLst/>
          </a:prstGeom>
        </p:spPr>
      </p:pic>
      <p:cxnSp>
        <p:nvCxnSpPr>
          <p:cNvPr id="7" name="Straight Connector 6">
            <a:extLst>
              <a:ext uri="{FF2B5EF4-FFF2-40B4-BE49-F238E27FC236}">
                <a16:creationId xmlns:a16="http://schemas.microsoft.com/office/drawing/2014/main" id="{D01A3136-8FE9-4F31-9ADD-F0474A8E116B}"/>
              </a:ext>
            </a:extLst>
          </p:cNvPr>
          <p:cNvCxnSpPr>
            <a:cxnSpLocks/>
          </p:cNvCxnSpPr>
          <p:nvPr/>
        </p:nvCxnSpPr>
        <p:spPr>
          <a:xfrm flipV="1">
            <a:off x="3557392" y="4346532"/>
            <a:ext cx="0" cy="143423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0DBE3B-54D1-411E-8AA2-32C721B17D55}"/>
              </a:ext>
            </a:extLst>
          </p:cNvPr>
          <p:cNvCxnSpPr>
            <a:cxnSpLocks/>
          </p:cNvCxnSpPr>
          <p:nvPr/>
        </p:nvCxnSpPr>
        <p:spPr>
          <a:xfrm flipH="1">
            <a:off x="1941534" y="4227534"/>
            <a:ext cx="160333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B020F5-9693-4C67-AD3B-A8EFB174C12A}"/>
              </a:ext>
            </a:extLst>
          </p:cNvPr>
          <p:cNvCxnSpPr>
            <a:cxnSpLocks/>
          </p:cNvCxnSpPr>
          <p:nvPr/>
        </p:nvCxnSpPr>
        <p:spPr>
          <a:xfrm flipH="1">
            <a:off x="1954060" y="4346532"/>
            <a:ext cx="160333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230319CE-4717-4045-ABF5-2845005B1903}"/>
              </a:ext>
            </a:extLst>
          </p:cNvPr>
          <p:cNvSpPr/>
          <p:nvPr/>
        </p:nvSpPr>
        <p:spPr>
          <a:xfrm>
            <a:off x="1301007" y="4067828"/>
            <a:ext cx="484632" cy="557408"/>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523348A-9329-4E67-B2D8-8CC4E1AFBF3B}"/>
              </a:ext>
            </a:extLst>
          </p:cNvPr>
          <p:cNvCxnSpPr>
            <a:cxnSpLocks/>
          </p:cNvCxnSpPr>
          <p:nvPr/>
        </p:nvCxnSpPr>
        <p:spPr>
          <a:xfrm flipV="1">
            <a:off x="3633714" y="4422732"/>
            <a:ext cx="0" cy="135803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796292-8D76-49EA-B132-BABF6BF95226}"/>
              </a:ext>
            </a:extLst>
          </p:cNvPr>
          <p:cNvCxnSpPr>
            <a:cxnSpLocks/>
          </p:cNvCxnSpPr>
          <p:nvPr/>
        </p:nvCxnSpPr>
        <p:spPr>
          <a:xfrm flipH="1">
            <a:off x="1941534" y="4422732"/>
            <a:ext cx="176825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B522641-6554-4C60-9C63-E732BF1A1092}" type="slidenum">
              <a:rPr lang="en-US" smtClean="0"/>
              <a:t>16</a:t>
            </a:fld>
            <a:endParaRPr lang="en-US"/>
          </a:p>
        </p:txBody>
      </p:sp>
      <p:sp>
        <p:nvSpPr>
          <p:cNvPr id="16" name="Rectangle 15"/>
          <p:cNvSpPr/>
          <p:nvPr/>
        </p:nvSpPr>
        <p:spPr>
          <a:xfrm>
            <a:off x="1961662" y="5693079"/>
            <a:ext cx="1452098" cy="912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13760" y="5693079"/>
            <a:ext cx="110490" cy="956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54059" y="4422732"/>
            <a:ext cx="118031" cy="1361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54058" y="4227534"/>
            <a:ext cx="118032" cy="1189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49818" y="4323459"/>
            <a:ext cx="118032" cy="118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517801" y="5726007"/>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31061" y="5729922"/>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346281" y="5726007"/>
            <a:ext cx="150019" cy="138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572700" y="5726007"/>
            <a:ext cx="150019" cy="138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248322" y="5433094"/>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248322" y="5219734"/>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248322" y="4579894"/>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248322" y="4361772"/>
            <a:ext cx="145256" cy="15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248322" y="4136304"/>
            <a:ext cx="145256" cy="150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248322" y="3894608"/>
            <a:ext cx="145256" cy="150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235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B62-6B3C-4B7D-B8E9-EDBB12181C39}"/>
              </a:ext>
            </a:extLst>
          </p:cNvPr>
          <p:cNvSpPr>
            <a:spLocks noGrp="1"/>
          </p:cNvSpPr>
          <p:nvPr>
            <p:ph type="title"/>
          </p:nvPr>
        </p:nvSpPr>
        <p:spPr/>
        <p:txBody>
          <a:bodyPr/>
          <a:lstStyle/>
          <a:p>
            <a:r>
              <a:rPr lang="en-US" dirty="0"/>
              <a:t>General Oscillating Function</a:t>
            </a:r>
          </a:p>
        </p:txBody>
      </p:sp>
      <p:sp>
        <p:nvSpPr>
          <p:cNvPr id="3" name="Text Placeholder 2">
            <a:extLst>
              <a:ext uri="{FF2B5EF4-FFF2-40B4-BE49-F238E27FC236}">
                <a16:creationId xmlns:a16="http://schemas.microsoft.com/office/drawing/2014/main" id="{09A0DFCA-C6B8-4FE0-9A4C-121B281D1419}"/>
              </a:ext>
            </a:extLst>
          </p:cNvPr>
          <p:cNvSpPr>
            <a:spLocks noGrp="1"/>
          </p:cNvSpPr>
          <p:nvPr>
            <p:ph type="body" idx="1"/>
          </p:nvPr>
        </p:nvSpPr>
        <p:spPr/>
        <p:txBody>
          <a:bodyPr/>
          <a:lstStyle/>
          <a:p>
            <a:r>
              <a:rPr lang="en-US" dirty="0"/>
              <a:t>Function Plot</a:t>
            </a:r>
          </a:p>
        </p:txBody>
      </p:sp>
      <p:sp>
        <p:nvSpPr>
          <p:cNvPr id="5" name="Text Placeholder 4">
            <a:extLst>
              <a:ext uri="{FF2B5EF4-FFF2-40B4-BE49-F238E27FC236}">
                <a16:creationId xmlns:a16="http://schemas.microsoft.com/office/drawing/2014/main" id="{488ED874-321F-46E0-B32B-5833D9D8BBFA}"/>
              </a:ext>
            </a:extLst>
          </p:cNvPr>
          <p:cNvSpPr>
            <a:spLocks noGrp="1"/>
          </p:cNvSpPr>
          <p:nvPr>
            <p:ph type="body" sz="quarter" idx="3"/>
          </p:nvPr>
        </p:nvSpPr>
        <p:spPr/>
        <p:txBody>
          <a:bodyPr/>
          <a:lstStyle/>
          <a:p>
            <a:r>
              <a:rPr lang="en-US" dirty="0"/>
              <a:t>Scaling Network</a:t>
            </a:r>
          </a:p>
        </p:txBody>
      </p:sp>
      <p:pic>
        <p:nvPicPr>
          <p:cNvPr id="7" name="Content Placeholder 6"/>
          <p:cNvPicPr>
            <a:picLocks noGrp="1" noChangeAspect="1"/>
          </p:cNvPicPr>
          <p:nvPr>
            <p:ph sz="half" idx="2"/>
          </p:nvPr>
        </p:nvPicPr>
        <p:blipFill>
          <a:blip r:embed="rId3"/>
          <a:stretch>
            <a:fillRect/>
          </a:stretch>
        </p:blipFill>
        <p:spPr>
          <a:xfrm>
            <a:off x="1646496" y="2505075"/>
            <a:ext cx="3544371" cy="3684588"/>
          </a:xfrm>
          <a:prstGeom prst="rect">
            <a:avLst/>
          </a:prstGeom>
        </p:spPr>
      </p:pic>
      <p:pic>
        <p:nvPicPr>
          <p:cNvPr id="10" name="Content Placeholder 9"/>
          <p:cNvPicPr>
            <a:picLocks noGrp="1" noChangeAspect="1"/>
          </p:cNvPicPr>
          <p:nvPr>
            <p:ph sz="quarter" idx="4"/>
          </p:nvPr>
        </p:nvPicPr>
        <p:blipFill>
          <a:blip r:embed="rId4"/>
          <a:stretch>
            <a:fillRect/>
          </a:stretch>
        </p:blipFill>
        <p:spPr>
          <a:xfrm>
            <a:off x="7250340" y="2505075"/>
            <a:ext cx="3026908" cy="3684588"/>
          </a:xfrm>
          <a:prstGeom prst="rect">
            <a:avLst/>
          </a:prstGeom>
        </p:spPr>
      </p:pic>
      <p:cxnSp>
        <p:nvCxnSpPr>
          <p:cNvPr id="6" name="Straight Connector 5">
            <a:extLst>
              <a:ext uri="{FF2B5EF4-FFF2-40B4-BE49-F238E27FC236}">
                <a16:creationId xmlns:a16="http://schemas.microsoft.com/office/drawing/2014/main" id="{D1EFDED5-0101-4ED0-9205-5157406335B3}"/>
              </a:ext>
            </a:extLst>
          </p:cNvPr>
          <p:cNvCxnSpPr>
            <a:cxnSpLocks/>
          </p:cNvCxnSpPr>
          <p:nvPr/>
        </p:nvCxnSpPr>
        <p:spPr>
          <a:xfrm>
            <a:off x="1873188" y="3835151"/>
            <a:ext cx="319596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6E34E2-3736-4DEE-BE30-B6B68D2EEDF6}"/>
              </a:ext>
            </a:extLst>
          </p:cNvPr>
          <p:cNvSpPr txBox="1"/>
          <p:nvPr/>
        </p:nvSpPr>
        <p:spPr>
          <a:xfrm>
            <a:off x="5179353" y="3650485"/>
            <a:ext cx="476412" cy="369332"/>
          </a:xfrm>
          <a:prstGeom prst="rect">
            <a:avLst/>
          </a:prstGeom>
          <a:noFill/>
        </p:spPr>
        <p:txBody>
          <a:bodyPr wrap="none" rtlCol="0">
            <a:spAutoFit/>
          </a:bodyPr>
          <a:lstStyle/>
          <a:p>
            <a:r>
              <a:rPr lang="en-US" dirty="0"/>
              <a:t>0.5</a:t>
            </a:r>
          </a:p>
        </p:txBody>
      </p:sp>
      <p:sp>
        <p:nvSpPr>
          <p:cNvPr id="12" name="Oval 11">
            <a:extLst>
              <a:ext uri="{FF2B5EF4-FFF2-40B4-BE49-F238E27FC236}">
                <a16:creationId xmlns:a16="http://schemas.microsoft.com/office/drawing/2014/main" id="{C4D1415F-0C4D-42CF-8051-E202346C7A5F}"/>
              </a:ext>
            </a:extLst>
          </p:cNvPr>
          <p:cNvSpPr/>
          <p:nvPr/>
        </p:nvSpPr>
        <p:spPr>
          <a:xfrm>
            <a:off x="2299317" y="3755255"/>
            <a:ext cx="150920" cy="1597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3B20A9A-9578-431A-B418-D748458C086C}"/>
              </a:ext>
            </a:extLst>
          </p:cNvPr>
          <p:cNvSpPr/>
          <p:nvPr/>
        </p:nvSpPr>
        <p:spPr>
          <a:xfrm>
            <a:off x="3267761" y="3755255"/>
            <a:ext cx="150920" cy="1597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BDE51E1-7D7C-4617-A944-3AFB32DD83AE}"/>
              </a:ext>
            </a:extLst>
          </p:cNvPr>
          <p:cNvSpPr/>
          <p:nvPr/>
        </p:nvSpPr>
        <p:spPr>
          <a:xfrm>
            <a:off x="4122560" y="3755255"/>
            <a:ext cx="150920" cy="1597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C940704-9161-4ABB-97FB-7E5CEAE349D6}"/>
              </a:ext>
            </a:extLst>
          </p:cNvPr>
          <p:cNvSpPr txBox="1"/>
          <p:nvPr/>
        </p:nvSpPr>
        <p:spPr>
          <a:xfrm>
            <a:off x="6906827" y="4083728"/>
            <a:ext cx="476412" cy="369332"/>
          </a:xfrm>
          <a:prstGeom prst="rect">
            <a:avLst/>
          </a:prstGeom>
          <a:noFill/>
        </p:spPr>
        <p:txBody>
          <a:bodyPr wrap="none" rtlCol="0">
            <a:spAutoFit/>
          </a:bodyPr>
          <a:lstStyle/>
          <a:p>
            <a:r>
              <a:rPr lang="en-US" dirty="0"/>
              <a:t>0.5</a:t>
            </a:r>
          </a:p>
        </p:txBody>
      </p:sp>
      <p:sp>
        <p:nvSpPr>
          <p:cNvPr id="16" name="Rectangle 15">
            <a:extLst>
              <a:ext uri="{FF2B5EF4-FFF2-40B4-BE49-F238E27FC236}">
                <a16:creationId xmlns:a16="http://schemas.microsoft.com/office/drawing/2014/main" id="{9C631834-483F-438B-9121-AA50922FACC1}"/>
              </a:ext>
            </a:extLst>
          </p:cNvPr>
          <p:cNvSpPr/>
          <p:nvPr/>
        </p:nvSpPr>
        <p:spPr>
          <a:xfrm>
            <a:off x="7515225" y="4221956"/>
            <a:ext cx="128588" cy="1262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4D44188-7A15-4E7C-9082-6BF1962CC558}"/>
              </a:ext>
            </a:extLst>
          </p:cNvPr>
          <p:cNvCxnSpPr>
            <a:cxnSpLocks/>
            <a:stCxn id="12" idx="4"/>
          </p:cNvCxnSpPr>
          <p:nvPr/>
        </p:nvCxnSpPr>
        <p:spPr>
          <a:xfrm flipH="1">
            <a:off x="2361888" y="3915046"/>
            <a:ext cx="12889" cy="113320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86441D-9019-4919-9197-6BB09BAE0368}"/>
              </a:ext>
            </a:extLst>
          </p:cNvPr>
          <p:cNvCxnSpPr>
            <a:cxnSpLocks/>
          </p:cNvCxnSpPr>
          <p:nvPr/>
        </p:nvCxnSpPr>
        <p:spPr>
          <a:xfrm flipH="1">
            <a:off x="3333885" y="3915046"/>
            <a:ext cx="12889" cy="113320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180D82-75B1-4C22-9002-8827A3F11227}"/>
              </a:ext>
            </a:extLst>
          </p:cNvPr>
          <p:cNvCxnSpPr>
            <a:cxnSpLocks/>
          </p:cNvCxnSpPr>
          <p:nvPr/>
        </p:nvCxnSpPr>
        <p:spPr>
          <a:xfrm flipH="1">
            <a:off x="4185131" y="3915046"/>
            <a:ext cx="12889" cy="113320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B522641-6554-4C60-9C63-E732BF1A1092}" type="slidenum">
              <a:rPr lang="en-US" smtClean="0"/>
              <a:t>17</a:t>
            </a:fld>
            <a:endParaRPr lang="en-US"/>
          </a:p>
        </p:txBody>
      </p:sp>
    </p:spTree>
    <p:extLst>
      <p:ext uri="{BB962C8B-B14F-4D97-AF65-F5344CB8AC3E}">
        <p14:creationId xmlns:p14="http://schemas.microsoft.com/office/powerpoint/2010/main" val="223133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D5CE-9EC1-4C47-A12B-68CF858EA870}"/>
              </a:ext>
            </a:extLst>
          </p:cNvPr>
          <p:cNvSpPr>
            <a:spLocks noGrp="1"/>
          </p:cNvSpPr>
          <p:nvPr>
            <p:ph type="title"/>
          </p:nvPr>
        </p:nvSpPr>
        <p:spPr/>
        <p:txBody>
          <a:bodyPr/>
          <a:lstStyle/>
          <a:p>
            <a:r>
              <a:rPr lang="en-US" dirty="0"/>
              <a:t>Multivariate Function</a:t>
            </a:r>
          </a:p>
        </p:txBody>
      </p:sp>
      <p:sp>
        <p:nvSpPr>
          <p:cNvPr id="3" name="Content Placeholder 2">
            <a:extLst>
              <a:ext uri="{FF2B5EF4-FFF2-40B4-BE49-F238E27FC236}">
                <a16:creationId xmlns:a16="http://schemas.microsoft.com/office/drawing/2014/main" id="{EB16CFD9-767A-4BE8-95C2-F80F8B477FFD}"/>
              </a:ext>
            </a:extLst>
          </p:cNvPr>
          <p:cNvSpPr>
            <a:spLocks noGrp="1"/>
          </p:cNvSpPr>
          <p:nvPr>
            <p:ph idx="1"/>
          </p:nvPr>
        </p:nvSpPr>
        <p:spPr/>
        <p:txBody>
          <a:bodyPr/>
          <a:lstStyle/>
          <a:p>
            <a:r>
              <a:rPr lang="en-US" dirty="0"/>
              <a:t>Monotonically Increasing Function</a:t>
            </a:r>
          </a:p>
          <a:p>
            <a:endParaRPr lang="en-US" dirty="0"/>
          </a:p>
        </p:txBody>
      </p:sp>
      <p:grpSp>
        <p:nvGrpSpPr>
          <p:cNvPr id="7" name="Group 6">
            <a:extLst>
              <a:ext uri="{FF2B5EF4-FFF2-40B4-BE49-F238E27FC236}">
                <a16:creationId xmlns:a16="http://schemas.microsoft.com/office/drawing/2014/main" id="{3285431E-7B94-471A-BA4C-474CD5070B1A}"/>
              </a:ext>
            </a:extLst>
          </p:cNvPr>
          <p:cNvGrpSpPr/>
          <p:nvPr/>
        </p:nvGrpSpPr>
        <p:grpSpPr>
          <a:xfrm>
            <a:off x="6191862" y="1581936"/>
            <a:ext cx="5819587" cy="4681232"/>
            <a:chOff x="6191862" y="1581936"/>
            <a:chExt cx="5819587" cy="4681232"/>
          </a:xfrm>
        </p:grpSpPr>
        <p:pic>
          <p:nvPicPr>
            <p:cNvPr id="5" name="Picture 4">
              <a:extLst>
                <a:ext uri="{FF2B5EF4-FFF2-40B4-BE49-F238E27FC236}">
                  <a16:creationId xmlns:a16="http://schemas.microsoft.com/office/drawing/2014/main" id="{36F4EEF8-A7F9-4EB1-BEA9-89A43B08470A}"/>
                </a:ext>
              </a:extLst>
            </p:cNvPr>
            <p:cNvPicPr>
              <a:picLocks noChangeAspect="1"/>
            </p:cNvPicPr>
            <p:nvPr/>
          </p:nvPicPr>
          <p:blipFill>
            <a:blip r:embed="rId3"/>
            <a:stretch>
              <a:fillRect/>
            </a:stretch>
          </p:blipFill>
          <p:spPr>
            <a:xfrm>
              <a:off x="6214160" y="1977452"/>
              <a:ext cx="5797289" cy="4047684"/>
            </a:xfrm>
            <a:prstGeom prst="rect">
              <a:avLst/>
            </a:prstGeom>
          </p:spPr>
        </p:pic>
        <p:grpSp>
          <p:nvGrpSpPr>
            <p:cNvPr id="6" name="Group 5">
              <a:extLst>
                <a:ext uri="{FF2B5EF4-FFF2-40B4-BE49-F238E27FC236}">
                  <a16:creationId xmlns:a16="http://schemas.microsoft.com/office/drawing/2014/main" id="{923F0794-B268-4D1A-888B-43EF394E00D1}"/>
                </a:ext>
              </a:extLst>
            </p:cNvPr>
            <p:cNvGrpSpPr/>
            <p:nvPr/>
          </p:nvGrpSpPr>
          <p:grpSpPr>
            <a:xfrm>
              <a:off x="6191862" y="1581936"/>
              <a:ext cx="4902323" cy="4681232"/>
              <a:chOff x="6191862" y="1581936"/>
              <a:chExt cx="4902323" cy="4681232"/>
            </a:xfrm>
          </p:grpSpPr>
          <p:sp>
            <p:nvSpPr>
              <p:cNvPr id="14" name="TextBox 13">
                <a:extLst>
                  <a:ext uri="{FF2B5EF4-FFF2-40B4-BE49-F238E27FC236}">
                    <a16:creationId xmlns:a16="http://schemas.microsoft.com/office/drawing/2014/main" id="{A84410B7-3544-41C2-BE2C-8D057C5E5998}"/>
                  </a:ext>
                </a:extLst>
              </p:cNvPr>
              <p:cNvSpPr txBox="1"/>
              <p:nvPr/>
            </p:nvSpPr>
            <p:spPr>
              <a:xfrm rot="2743617">
                <a:off x="6983990" y="5482091"/>
                <a:ext cx="304892" cy="369332"/>
              </a:xfrm>
              <a:prstGeom prst="rect">
                <a:avLst/>
              </a:prstGeom>
              <a:noFill/>
            </p:spPr>
            <p:txBody>
              <a:bodyPr wrap="none" rtlCol="0">
                <a:spAutoFit/>
              </a:bodyPr>
              <a:lstStyle/>
              <a:p>
                <a:r>
                  <a:rPr lang="en-US" dirty="0"/>
                  <a:t>X</a:t>
                </a:r>
              </a:p>
            </p:txBody>
          </p:sp>
          <p:sp>
            <p:nvSpPr>
              <p:cNvPr id="15" name="TextBox 14">
                <a:extLst>
                  <a:ext uri="{FF2B5EF4-FFF2-40B4-BE49-F238E27FC236}">
                    <a16:creationId xmlns:a16="http://schemas.microsoft.com/office/drawing/2014/main" id="{30FD08BD-2537-4C5B-973C-46FB1880AF85}"/>
                  </a:ext>
                </a:extLst>
              </p:cNvPr>
              <p:cNvSpPr txBox="1"/>
              <p:nvPr/>
            </p:nvSpPr>
            <p:spPr>
              <a:xfrm rot="19866658">
                <a:off x="10797309" y="5893836"/>
                <a:ext cx="296876" cy="369332"/>
              </a:xfrm>
              <a:prstGeom prst="rect">
                <a:avLst/>
              </a:prstGeom>
              <a:noFill/>
            </p:spPr>
            <p:txBody>
              <a:bodyPr wrap="none" rtlCol="0">
                <a:spAutoFit/>
              </a:bodyPr>
              <a:lstStyle/>
              <a:p>
                <a:r>
                  <a:rPr lang="en-US" dirty="0"/>
                  <a:t>Y</a:t>
                </a:r>
              </a:p>
            </p:txBody>
          </p:sp>
          <p:sp>
            <p:nvSpPr>
              <p:cNvPr id="16" name="TextBox 15">
                <a:extLst>
                  <a:ext uri="{FF2B5EF4-FFF2-40B4-BE49-F238E27FC236}">
                    <a16:creationId xmlns:a16="http://schemas.microsoft.com/office/drawing/2014/main" id="{744CA725-257E-4308-9F73-40B9C1FC4015}"/>
                  </a:ext>
                </a:extLst>
              </p:cNvPr>
              <p:cNvSpPr txBox="1"/>
              <p:nvPr/>
            </p:nvSpPr>
            <p:spPr>
              <a:xfrm>
                <a:off x="6191862" y="2994891"/>
                <a:ext cx="292068" cy="369332"/>
              </a:xfrm>
              <a:prstGeom prst="rect">
                <a:avLst/>
              </a:prstGeom>
              <a:noFill/>
            </p:spPr>
            <p:txBody>
              <a:bodyPr wrap="none" rtlCol="0">
                <a:spAutoFit/>
              </a:bodyPr>
              <a:lstStyle/>
              <a:p>
                <a:r>
                  <a:rPr lang="en-US" dirty="0"/>
                  <a:t>Z</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3874365-8C88-4463-A7B8-D714AD4BF600}"/>
                      </a:ext>
                    </a:extLst>
                  </p:cNvPr>
                  <p:cNvSpPr txBox="1"/>
                  <p:nvPr/>
                </p:nvSpPr>
                <p:spPr>
                  <a:xfrm>
                    <a:off x="8622133" y="1581936"/>
                    <a:ext cx="12483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𝑌</m:t>
                          </m:r>
                        </m:oMath>
                      </m:oMathPara>
                    </a14:m>
                    <a:endParaRPr lang="en-US" dirty="0"/>
                  </a:p>
                </p:txBody>
              </p:sp>
            </mc:Choice>
            <mc:Fallback xmlns="">
              <p:sp>
                <p:nvSpPr>
                  <p:cNvPr id="17" name="TextBox 16">
                    <a:extLst>
                      <a:ext uri="{FF2B5EF4-FFF2-40B4-BE49-F238E27FC236}">
                        <a16:creationId xmlns:a16="http://schemas.microsoft.com/office/drawing/2014/main" id="{03874365-8C88-4463-A7B8-D714AD4BF600}"/>
                      </a:ext>
                    </a:extLst>
                  </p:cNvPr>
                  <p:cNvSpPr txBox="1">
                    <a:spLocks noRot="1" noChangeAspect="1" noMove="1" noResize="1" noEditPoints="1" noAdjustHandles="1" noChangeArrowheads="1" noChangeShapeType="1" noTextEdit="1"/>
                  </p:cNvSpPr>
                  <p:nvPr/>
                </p:nvSpPr>
                <p:spPr>
                  <a:xfrm>
                    <a:off x="8622133" y="1581936"/>
                    <a:ext cx="1248355" cy="369332"/>
                  </a:xfrm>
                  <a:prstGeom prst="rect">
                    <a:avLst/>
                  </a:prstGeom>
                  <a:blipFill>
                    <a:blip r:embed="rId4"/>
                    <a:stretch>
                      <a:fillRect/>
                    </a:stretch>
                  </a:blipFill>
                </p:spPr>
                <p:txBody>
                  <a:bodyPr/>
                  <a:lstStyle/>
                  <a:p>
                    <a:r>
                      <a:rPr lang="en-US">
                        <a:noFill/>
                      </a:rPr>
                      <a:t> </a:t>
                    </a:r>
                  </a:p>
                </p:txBody>
              </p:sp>
            </mc:Fallback>
          </mc:AlternateContent>
        </p:grpSp>
      </p:grpSp>
      <p:pic>
        <p:nvPicPr>
          <p:cNvPr id="4" name="Picture 3">
            <a:extLst>
              <a:ext uri="{FF2B5EF4-FFF2-40B4-BE49-F238E27FC236}">
                <a16:creationId xmlns:a16="http://schemas.microsoft.com/office/drawing/2014/main" id="{460DEA77-BF9A-4195-A1C6-DF3884B08961}"/>
              </a:ext>
            </a:extLst>
          </p:cNvPr>
          <p:cNvPicPr>
            <a:picLocks noChangeAspect="1"/>
          </p:cNvPicPr>
          <p:nvPr/>
        </p:nvPicPr>
        <p:blipFill>
          <a:blip r:embed="rId5"/>
          <a:stretch>
            <a:fillRect/>
          </a:stretch>
        </p:blipFill>
        <p:spPr>
          <a:xfrm>
            <a:off x="838200" y="2513999"/>
            <a:ext cx="4744293" cy="3531694"/>
          </a:xfrm>
          <a:prstGeom prst="rect">
            <a:avLst/>
          </a:prstGeom>
        </p:spPr>
      </p:pic>
      <p:sp>
        <p:nvSpPr>
          <p:cNvPr id="8" name="Slide Number Placeholder 7"/>
          <p:cNvSpPr>
            <a:spLocks noGrp="1"/>
          </p:cNvSpPr>
          <p:nvPr>
            <p:ph type="sldNum" sz="quarter" idx="12"/>
          </p:nvPr>
        </p:nvSpPr>
        <p:spPr/>
        <p:txBody>
          <a:bodyPr/>
          <a:lstStyle/>
          <a:p>
            <a:fld id="{6B522641-6554-4C60-9C63-E732BF1A1092}" type="slidenum">
              <a:rPr lang="en-US" smtClean="0"/>
              <a:t>18</a:t>
            </a:fld>
            <a:endParaRPr lang="en-US"/>
          </a:p>
        </p:txBody>
      </p:sp>
      <p:sp>
        <p:nvSpPr>
          <p:cNvPr id="9" name="TextBox 8"/>
          <p:cNvSpPr txBox="1"/>
          <p:nvPr/>
        </p:nvSpPr>
        <p:spPr>
          <a:xfrm>
            <a:off x="3057900" y="6025136"/>
            <a:ext cx="304892" cy="369332"/>
          </a:xfrm>
          <a:prstGeom prst="rect">
            <a:avLst/>
          </a:prstGeom>
          <a:noFill/>
        </p:spPr>
        <p:txBody>
          <a:bodyPr wrap="none" rtlCol="0">
            <a:spAutoFit/>
          </a:bodyPr>
          <a:lstStyle/>
          <a:p>
            <a:r>
              <a:rPr lang="en-US" dirty="0"/>
              <a:t>X</a:t>
            </a:r>
          </a:p>
        </p:txBody>
      </p:sp>
      <p:sp>
        <p:nvSpPr>
          <p:cNvPr id="18" name="TextBox 17"/>
          <p:cNvSpPr txBox="1"/>
          <p:nvPr/>
        </p:nvSpPr>
        <p:spPr>
          <a:xfrm rot="16200000">
            <a:off x="568578" y="4095180"/>
            <a:ext cx="296876" cy="369332"/>
          </a:xfrm>
          <a:prstGeom prst="rect">
            <a:avLst/>
          </a:prstGeom>
          <a:noFill/>
        </p:spPr>
        <p:txBody>
          <a:bodyPr wrap="none" rtlCol="0">
            <a:spAutoFit/>
          </a:bodyPr>
          <a:lstStyle/>
          <a:p>
            <a:r>
              <a:rPr lang="en-US" dirty="0"/>
              <a:t>Y</a:t>
            </a:r>
          </a:p>
        </p:txBody>
      </p:sp>
    </p:spTree>
    <p:extLst>
      <p:ext uri="{BB962C8B-B14F-4D97-AF65-F5344CB8AC3E}">
        <p14:creationId xmlns:p14="http://schemas.microsoft.com/office/powerpoint/2010/main" val="165971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FA8C-4388-485C-93B4-7449E5E1BA0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BAC3AB5-D981-494F-834C-A7D71C60E04B}"/>
              </a:ext>
            </a:extLst>
          </p:cNvPr>
          <p:cNvSpPr>
            <a:spLocks noGrp="1"/>
          </p:cNvSpPr>
          <p:nvPr>
            <p:ph idx="1"/>
          </p:nvPr>
        </p:nvSpPr>
        <p:spPr/>
        <p:txBody>
          <a:bodyPr/>
          <a:lstStyle/>
          <a:p>
            <a:r>
              <a:rPr lang="en-US" dirty="0"/>
              <a:t>Introduction and Background</a:t>
            </a:r>
          </a:p>
          <a:p>
            <a:r>
              <a:rPr lang="en-US" dirty="0">
                <a:solidFill>
                  <a:schemeClr val="accent3"/>
                </a:solidFill>
              </a:rPr>
              <a:t>Overview of Architecture</a:t>
            </a:r>
          </a:p>
          <a:p>
            <a:pPr lvl="1"/>
            <a:r>
              <a:rPr lang="en-US" dirty="0">
                <a:solidFill>
                  <a:schemeClr val="accent3"/>
                </a:solidFill>
              </a:rPr>
              <a:t>Examples</a:t>
            </a:r>
          </a:p>
          <a:p>
            <a:r>
              <a:rPr lang="en-US" dirty="0">
                <a:solidFill>
                  <a:schemeClr val="accent3"/>
                </a:solidFill>
              </a:rPr>
              <a:t>Experimental Result</a:t>
            </a:r>
          </a:p>
          <a:p>
            <a:r>
              <a:rPr lang="en-US" dirty="0">
                <a:solidFill>
                  <a:schemeClr val="accent3"/>
                </a:solidFill>
              </a:rPr>
              <a:t>Hardware Comparison </a:t>
            </a:r>
          </a:p>
          <a:p>
            <a:endParaRPr lang="en-US" dirty="0"/>
          </a:p>
        </p:txBody>
      </p:sp>
      <p:sp>
        <p:nvSpPr>
          <p:cNvPr id="4" name="Slide Number Placeholder 3"/>
          <p:cNvSpPr>
            <a:spLocks noGrp="1"/>
          </p:cNvSpPr>
          <p:nvPr>
            <p:ph type="sldNum" sz="quarter" idx="12"/>
          </p:nvPr>
        </p:nvSpPr>
        <p:spPr/>
        <p:txBody>
          <a:bodyPr/>
          <a:lstStyle/>
          <a:p>
            <a:fld id="{6B522641-6554-4C60-9C63-E732BF1A1092}" type="slidenum">
              <a:rPr lang="en-US" smtClean="0"/>
              <a:t>1</a:t>
            </a:fld>
            <a:endParaRPr lang="en-US"/>
          </a:p>
        </p:txBody>
      </p:sp>
    </p:spTree>
    <p:extLst>
      <p:ext uri="{BB962C8B-B14F-4D97-AF65-F5344CB8AC3E}">
        <p14:creationId xmlns:p14="http://schemas.microsoft.com/office/powerpoint/2010/main" val="347698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D5CE-9EC1-4C47-A12B-68CF858EA870}"/>
              </a:ext>
            </a:extLst>
          </p:cNvPr>
          <p:cNvSpPr>
            <a:spLocks noGrp="1"/>
          </p:cNvSpPr>
          <p:nvPr>
            <p:ph type="title"/>
          </p:nvPr>
        </p:nvSpPr>
        <p:spPr/>
        <p:txBody>
          <a:bodyPr/>
          <a:lstStyle/>
          <a:p>
            <a:r>
              <a:rPr lang="en-US" dirty="0"/>
              <a:t>Multivariate Function</a:t>
            </a:r>
          </a:p>
        </p:txBody>
      </p:sp>
      <p:sp>
        <p:nvSpPr>
          <p:cNvPr id="3" name="Content Placeholder 2">
            <a:extLst>
              <a:ext uri="{FF2B5EF4-FFF2-40B4-BE49-F238E27FC236}">
                <a16:creationId xmlns:a16="http://schemas.microsoft.com/office/drawing/2014/main" id="{EB16CFD9-767A-4BE8-95C2-F80F8B477FFD}"/>
              </a:ext>
            </a:extLst>
          </p:cNvPr>
          <p:cNvSpPr>
            <a:spLocks noGrp="1"/>
          </p:cNvSpPr>
          <p:nvPr>
            <p:ph idx="1"/>
          </p:nvPr>
        </p:nvSpPr>
        <p:spPr/>
        <p:txBody>
          <a:bodyPr/>
          <a:lstStyle/>
          <a:p>
            <a:r>
              <a:rPr lang="en-US" dirty="0"/>
              <a:t>Monotonically Increasing Function</a:t>
            </a:r>
          </a:p>
          <a:p>
            <a:endParaRPr lang="en-US" dirty="0"/>
          </a:p>
        </p:txBody>
      </p:sp>
      <p:pic>
        <p:nvPicPr>
          <p:cNvPr id="6" name="Picture 5"/>
          <p:cNvPicPr>
            <a:picLocks noChangeAspect="1"/>
          </p:cNvPicPr>
          <p:nvPr/>
        </p:nvPicPr>
        <p:blipFill>
          <a:blip r:embed="rId3"/>
          <a:stretch>
            <a:fillRect/>
          </a:stretch>
        </p:blipFill>
        <p:spPr>
          <a:xfrm>
            <a:off x="838200" y="2339286"/>
            <a:ext cx="4656138" cy="4120950"/>
          </a:xfrm>
          <a:prstGeom prst="rect">
            <a:avLst/>
          </a:prstGeom>
        </p:spPr>
      </p:pic>
      <p:sp>
        <p:nvSpPr>
          <p:cNvPr id="5" name="TextBox 4">
            <a:extLst>
              <a:ext uri="{FF2B5EF4-FFF2-40B4-BE49-F238E27FC236}">
                <a16:creationId xmlns:a16="http://schemas.microsoft.com/office/drawing/2014/main" id="{08FD5ADF-58AD-46CB-9255-EDB25F1836DA}"/>
              </a:ext>
            </a:extLst>
          </p:cNvPr>
          <p:cNvSpPr txBox="1"/>
          <p:nvPr/>
        </p:nvSpPr>
        <p:spPr>
          <a:xfrm>
            <a:off x="2721151" y="2161937"/>
            <a:ext cx="805029" cy="369332"/>
          </a:xfrm>
          <a:prstGeom prst="rect">
            <a:avLst/>
          </a:prstGeom>
          <a:noFill/>
        </p:spPr>
        <p:txBody>
          <a:bodyPr wrap="none" rtlCol="0">
            <a:spAutoFit/>
          </a:bodyPr>
          <a:lstStyle/>
          <a:p>
            <a:r>
              <a:rPr lang="en-US" dirty="0"/>
              <a:t>Z = 0.5</a:t>
            </a:r>
          </a:p>
        </p:txBody>
      </p:sp>
      <p:grpSp>
        <p:nvGrpSpPr>
          <p:cNvPr id="13" name="Group 12">
            <a:extLst>
              <a:ext uri="{FF2B5EF4-FFF2-40B4-BE49-F238E27FC236}">
                <a16:creationId xmlns:a16="http://schemas.microsoft.com/office/drawing/2014/main" id="{2E40B7E7-D3AD-4C57-A517-059DB33170E4}"/>
              </a:ext>
            </a:extLst>
          </p:cNvPr>
          <p:cNvGrpSpPr/>
          <p:nvPr/>
        </p:nvGrpSpPr>
        <p:grpSpPr>
          <a:xfrm>
            <a:off x="6191862" y="1289538"/>
            <a:ext cx="5819587" cy="4973630"/>
            <a:chOff x="6191862" y="1581936"/>
            <a:chExt cx="5819587" cy="4681232"/>
          </a:xfrm>
        </p:grpSpPr>
        <p:pic>
          <p:nvPicPr>
            <p:cNvPr id="14" name="Picture 13">
              <a:extLst>
                <a:ext uri="{FF2B5EF4-FFF2-40B4-BE49-F238E27FC236}">
                  <a16:creationId xmlns:a16="http://schemas.microsoft.com/office/drawing/2014/main" id="{0D07A269-BC79-4772-AAC0-8466C7E8208D}"/>
                </a:ext>
              </a:extLst>
            </p:cNvPr>
            <p:cNvPicPr>
              <a:picLocks noChangeAspect="1"/>
            </p:cNvPicPr>
            <p:nvPr/>
          </p:nvPicPr>
          <p:blipFill>
            <a:blip r:embed="rId4"/>
            <a:stretch>
              <a:fillRect/>
            </a:stretch>
          </p:blipFill>
          <p:spPr>
            <a:xfrm>
              <a:off x="6214160" y="1977452"/>
              <a:ext cx="5797289" cy="4047684"/>
            </a:xfrm>
            <a:prstGeom prst="rect">
              <a:avLst/>
            </a:prstGeom>
          </p:spPr>
        </p:pic>
        <p:grpSp>
          <p:nvGrpSpPr>
            <p:cNvPr id="15" name="Group 14">
              <a:extLst>
                <a:ext uri="{FF2B5EF4-FFF2-40B4-BE49-F238E27FC236}">
                  <a16:creationId xmlns:a16="http://schemas.microsoft.com/office/drawing/2014/main" id="{C2E315D6-4349-4884-8A27-0297EC315B4E}"/>
                </a:ext>
              </a:extLst>
            </p:cNvPr>
            <p:cNvGrpSpPr/>
            <p:nvPr/>
          </p:nvGrpSpPr>
          <p:grpSpPr>
            <a:xfrm>
              <a:off x="6191862" y="1581936"/>
              <a:ext cx="4902323" cy="4681232"/>
              <a:chOff x="6191862" y="1581936"/>
              <a:chExt cx="4902323" cy="4681232"/>
            </a:xfrm>
          </p:grpSpPr>
          <p:sp>
            <p:nvSpPr>
              <p:cNvPr id="16" name="TextBox 15">
                <a:extLst>
                  <a:ext uri="{FF2B5EF4-FFF2-40B4-BE49-F238E27FC236}">
                    <a16:creationId xmlns:a16="http://schemas.microsoft.com/office/drawing/2014/main" id="{C018F80C-52C6-4F2A-8F7F-E291B1CF4565}"/>
                  </a:ext>
                </a:extLst>
              </p:cNvPr>
              <p:cNvSpPr txBox="1"/>
              <p:nvPr/>
            </p:nvSpPr>
            <p:spPr>
              <a:xfrm rot="2743617">
                <a:off x="6983990" y="5482091"/>
                <a:ext cx="304892" cy="369332"/>
              </a:xfrm>
              <a:prstGeom prst="rect">
                <a:avLst/>
              </a:prstGeom>
              <a:noFill/>
            </p:spPr>
            <p:txBody>
              <a:bodyPr wrap="none" rtlCol="0">
                <a:spAutoFit/>
              </a:bodyPr>
              <a:lstStyle/>
              <a:p>
                <a:r>
                  <a:rPr lang="en-US" dirty="0"/>
                  <a:t>X</a:t>
                </a:r>
              </a:p>
            </p:txBody>
          </p:sp>
          <p:sp>
            <p:nvSpPr>
              <p:cNvPr id="17" name="TextBox 16">
                <a:extLst>
                  <a:ext uri="{FF2B5EF4-FFF2-40B4-BE49-F238E27FC236}">
                    <a16:creationId xmlns:a16="http://schemas.microsoft.com/office/drawing/2014/main" id="{E74F2A62-787D-438A-8FB9-3EC83F8A85DA}"/>
                  </a:ext>
                </a:extLst>
              </p:cNvPr>
              <p:cNvSpPr txBox="1"/>
              <p:nvPr/>
            </p:nvSpPr>
            <p:spPr>
              <a:xfrm rot="19866658">
                <a:off x="10797309" y="5893836"/>
                <a:ext cx="296876" cy="369332"/>
              </a:xfrm>
              <a:prstGeom prst="rect">
                <a:avLst/>
              </a:prstGeom>
              <a:noFill/>
            </p:spPr>
            <p:txBody>
              <a:bodyPr wrap="none" rtlCol="0">
                <a:spAutoFit/>
              </a:bodyPr>
              <a:lstStyle/>
              <a:p>
                <a:r>
                  <a:rPr lang="en-US" dirty="0"/>
                  <a:t>Y</a:t>
                </a:r>
              </a:p>
            </p:txBody>
          </p:sp>
          <p:sp>
            <p:nvSpPr>
              <p:cNvPr id="18" name="TextBox 17">
                <a:extLst>
                  <a:ext uri="{FF2B5EF4-FFF2-40B4-BE49-F238E27FC236}">
                    <a16:creationId xmlns:a16="http://schemas.microsoft.com/office/drawing/2014/main" id="{494EDCAD-AED3-4F25-9312-7A514D6A53FC}"/>
                  </a:ext>
                </a:extLst>
              </p:cNvPr>
              <p:cNvSpPr txBox="1"/>
              <p:nvPr/>
            </p:nvSpPr>
            <p:spPr>
              <a:xfrm>
                <a:off x="6191862" y="2994891"/>
                <a:ext cx="292068" cy="369332"/>
              </a:xfrm>
              <a:prstGeom prst="rect">
                <a:avLst/>
              </a:prstGeom>
              <a:noFill/>
            </p:spPr>
            <p:txBody>
              <a:bodyPr wrap="none" rtlCol="0">
                <a:spAutoFit/>
              </a:bodyPr>
              <a:lstStyle/>
              <a:p>
                <a:r>
                  <a:rPr lang="en-US" dirty="0"/>
                  <a:t>Z</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0151DE6-08B7-4475-BF40-089C6764ECFD}"/>
                      </a:ext>
                    </a:extLst>
                  </p:cNvPr>
                  <p:cNvSpPr txBox="1"/>
                  <p:nvPr/>
                </p:nvSpPr>
                <p:spPr>
                  <a:xfrm>
                    <a:off x="8622133" y="1581936"/>
                    <a:ext cx="12483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𝑌</m:t>
                          </m:r>
                        </m:oMath>
                      </m:oMathPara>
                    </a14:m>
                    <a:endParaRPr lang="en-US" dirty="0"/>
                  </a:p>
                </p:txBody>
              </p:sp>
            </mc:Choice>
            <mc:Fallback xmlns="">
              <p:sp>
                <p:nvSpPr>
                  <p:cNvPr id="19" name="TextBox 18">
                    <a:extLst>
                      <a:ext uri="{FF2B5EF4-FFF2-40B4-BE49-F238E27FC236}">
                        <a16:creationId xmlns:a16="http://schemas.microsoft.com/office/drawing/2014/main" id="{E0151DE6-08B7-4475-BF40-089C6764ECFD}"/>
                      </a:ext>
                    </a:extLst>
                  </p:cNvPr>
                  <p:cNvSpPr txBox="1">
                    <a:spLocks noRot="1" noChangeAspect="1" noMove="1" noResize="1" noEditPoints="1" noAdjustHandles="1" noChangeArrowheads="1" noChangeShapeType="1" noTextEdit="1"/>
                  </p:cNvSpPr>
                  <p:nvPr/>
                </p:nvSpPr>
                <p:spPr>
                  <a:xfrm>
                    <a:off x="8622133" y="1581936"/>
                    <a:ext cx="1248355" cy="369332"/>
                  </a:xfrm>
                  <a:prstGeom prst="rect">
                    <a:avLst/>
                  </a:prstGeom>
                  <a:blipFill>
                    <a:blip r:embed="rId5"/>
                    <a:stretch>
                      <a:fillRect/>
                    </a:stretch>
                  </a:blipFill>
                </p:spPr>
                <p:txBody>
                  <a:bodyPr/>
                  <a:lstStyle/>
                  <a:p>
                    <a:r>
                      <a:rPr lang="en-US">
                        <a:noFill/>
                      </a:rPr>
                      <a:t> </a:t>
                    </a:r>
                  </a:p>
                </p:txBody>
              </p:sp>
            </mc:Fallback>
          </mc:AlternateContent>
        </p:grpSp>
      </p:grpSp>
      <p:cxnSp>
        <p:nvCxnSpPr>
          <p:cNvPr id="7" name="Straight Connector 6"/>
          <p:cNvCxnSpPr/>
          <p:nvPr/>
        </p:nvCxnSpPr>
        <p:spPr>
          <a:xfrm flipH="1" flipV="1">
            <a:off x="3721894" y="2531269"/>
            <a:ext cx="14287" cy="35290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321992" y="3070225"/>
            <a:ext cx="4050108" cy="63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568783" y="2918460"/>
            <a:ext cx="317417" cy="3352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p:cNvSpPr>
            <a:spLocks noGrp="1"/>
          </p:cNvSpPr>
          <p:nvPr>
            <p:ph type="sldNum" sz="quarter" idx="12"/>
          </p:nvPr>
        </p:nvSpPr>
        <p:spPr/>
        <p:txBody>
          <a:bodyPr/>
          <a:lstStyle/>
          <a:p>
            <a:fld id="{6B522641-6554-4C60-9C63-E732BF1A1092}" type="slidenum">
              <a:rPr lang="en-US" smtClean="0"/>
              <a:t>19</a:t>
            </a:fld>
            <a:endParaRPr lang="en-US"/>
          </a:p>
        </p:txBody>
      </p:sp>
      <p:sp>
        <p:nvSpPr>
          <p:cNvPr id="9" name="TextBox 8"/>
          <p:cNvSpPr txBox="1"/>
          <p:nvPr/>
        </p:nvSpPr>
        <p:spPr>
          <a:xfrm>
            <a:off x="3263891" y="6328609"/>
            <a:ext cx="304892" cy="369332"/>
          </a:xfrm>
          <a:prstGeom prst="rect">
            <a:avLst/>
          </a:prstGeom>
          <a:noFill/>
        </p:spPr>
        <p:txBody>
          <a:bodyPr wrap="none" rtlCol="0">
            <a:spAutoFit/>
          </a:bodyPr>
          <a:lstStyle/>
          <a:p>
            <a:r>
              <a:rPr lang="en-US" dirty="0"/>
              <a:t>X</a:t>
            </a:r>
          </a:p>
        </p:txBody>
      </p:sp>
      <p:sp>
        <p:nvSpPr>
          <p:cNvPr id="21" name="TextBox 20"/>
          <p:cNvSpPr txBox="1"/>
          <p:nvPr/>
        </p:nvSpPr>
        <p:spPr>
          <a:xfrm rot="16200000">
            <a:off x="568578" y="4095180"/>
            <a:ext cx="296876" cy="369332"/>
          </a:xfrm>
          <a:prstGeom prst="rect">
            <a:avLst/>
          </a:prstGeom>
          <a:noFill/>
        </p:spPr>
        <p:txBody>
          <a:bodyPr wrap="none" rtlCol="0">
            <a:spAutoFit/>
          </a:bodyPr>
          <a:lstStyle/>
          <a:p>
            <a:r>
              <a:rPr lang="en-US" dirty="0"/>
              <a:t>Y</a:t>
            </a:r>
          </a:p>
        </p:txBody>
      </p:sp>
      <p:sp>
        <p:nvSpPr>
          <p:cNvPr id="4" name="Freeform: Shape 3">
            <a:extLst>
              <a:ext uri="{FF2B5EF4-FFF2-40B4-BE49-F238E27FC236}">
                <a16:creationId xmlns:a16="http://schemas.microsoft.com/office/drawing/2014/main" id="{854CCCE4-CC25-476D-9BB7-BFB4BFD6B153}"/>
              </a:ext>
            </a:extLst>
          </p:cNvPr>
          <p:cNvSpPr/>
          <p:nvPr/>
        </p:nvSpPr>
        <p:spPr>
          <a:xfrm>
            <a:off x="6958208" y="3131507"/>
            <a:ext cx="4703524" cy="1421704"/>
          </a:xfrm>
          <a:custGeom>
            <a:avLst/>
            <a:gdLst>
              <a:gd name="connsiteX0" fmla="*/ 3594970 w 4703524"/>
              <a:gd name="connsiteY0" fmla="*/ 237994 h 1421704"/>
              <a:gd name="connsiteX1" fmla="*/ 3594970 w 4703524"/>
              <a:gd name="connsiteY1" fmla="*/ 237994 h 1421704"/>
              <a:gd name="connsiteX2" fmla="*/ 3538603 w 4703524"/>
              <a:gd name="connsiteY2" fmla="*/ 263046 h 1421704"/>
              <a:gd name="connsiteX3" fmla="*/ 3526077 w 4703524"/>
              <a:gd name="connsiteY3" fmla="*/ 281835 h 1421704"/>
              <a:gd name="connsiteX4" fmla="*/ 3482236 w 4703524"/>
              <a:gd name="connsiteY4" fmla="*/ 300625 h 1421704"/>
              <a:gd name="connsiteX5" fmla="*/ 3463447 w 4703524"/>
              <a:gd name="connsiteY5" fmla="*/ 313151 h 1421704"/>
              <a:gd name="connsiteX6" fmla="*/ 3338187 w 4703524"/>
              <a:gd name="connsiteY6" fmla="*/ 350729 h 1421704"/>
              <a:gd name="connsiteX7" fmla="*/ 3269293 w 4703524"/>
              <a:gd name="connsiteY7" fmla="*/ 363255 h 1421704"/>
              <a:gd name="connsiteX8" fmla="*/ 3237978 w 4703524"/>
              <a:gd name="connsiteY8" fmla="*/ 369518 h 1421704"/>
              <a:gd name="connsiteX9" fmla="*/ 3162822 w 4703524"/>
              <a:gd name="connsiteY9" fmla="*/ 382044 h 1421704"/>
              <a:gd name="connsiteX10" fmla="*/ 3137770 w 4703524"/>
              <a:gd name="connsiteY10" fmla="*/ 388307 h 1421704"/>
              <a:gd name="connsiteX11" fmla="*/ 2974932 w 4703524"/>
              <a:gd name="connsiteY11" fmla="*/ 413359 h 1421704"/>
              <a:gd name="connsiteX12" fmla="*/ 2780778 w 4703524"/>
              <a:gd name="connsiteY12" fmla="*/ 432148 h 1421704"/>
              <a:gd name="connsiteX13" fmla="*/ 2523995 w 4703524"/>
              <a:gd name="connsiteY13" fmla="*/ 407096 h 1421704"/>
              <a:gd name="connsiteX14" fmla="*/ 2467628 w 4703524"/>
              <a:gd name="connsiteY14" fmla="*/ 382044 h 1421704"/>
              <a:gd name="connsiteX15" fmla="*/ 2448839 w 4703524"/>
              <a:gd name="connsiteY15" fmla="*/ 369518 h 1421704"/>
              <a:gd name="connsiteX16" fmla="*/ 2361156 w 4703524"/>
              <a:gd name="connsiteY16" fmla="*/ 363255 h 1421704"/>
              <a:gd name="connsiteX17" fmla="*/ 2323578 w 4703524"/>
              <a:gd name="connsiteY17" fmla="*/ 350729 h 1421704"/>
              <a:gd name="connsiteX18" fmla="*/ 2267211 w 4703524"/>
              <a:gd name="connsiteY18" fmla="*/ 344466 h 1421704"/>
              <a:gd name="connsiteX19" fmla="*/ 2217107 w 4703524"/>
              <a:gd name="connsiteY19" fmla="*/ 313151 h 1421704"/>
              <a:gd name="connsiteX20" fmla="*/ 2141951 w 4703524"/>
              <a:gd name="connsiteY20" fmla="*/ 294361 h 1421704"/>
              <a:gd name="connsiteX21" fmla="*/ 2091847 w 4703524"/>
              <a:gd name="connsiteY21" fmla="*/ 281835 h 1421704"/>
              <a:gd name="connsiteX22" fmla="*/ 2035480 w 4703524"/>
              <a:gd name="connsiteY22" fmla="*/ 263046 h 1421704"/>
              <a:gd name="connsiteX23" fmla="*/ 2010428 w 4703524"/>
              <a:gd name="connsiteY23" fmla="*/ 256783 h 1421704"/>
              <a:gd name="connsiteX24" fmla="*/ 1910219 w 4703524"/>
              <a:gd name="connsiteY24" fmla="*/ 225468 h 1421704"/>
              <a:gd name="connsiteX25" fmla="*/ 1885167 w 4703524"/>
              <a:gd name="connsiteY25" fmla="*/ 212942 h 1421704"/>
              <a:gd name="connsiteX26" fmla="*/ 1847589 w 4703524"/>
              <a:gd name="connsiteY26" fmla="*/ 206679 h 1421704"/>
              <a:gd name="connsiteX27" fmla="*/ 1791222 w 4703524"/>
              <a:gd name="connsiteY27" fmla="*/ 194153 h 1421704"/>
              <a:gd name="connsiteX28" fmla="*/ 1772433 w 4703524"/>
              <a:gd name="connsiteY28" fmla="*/ 187890 h 1421704"/>
              <a:gd name="connsiteX29" fmla="*/ 1753644 w 4703524"/>
              <a:gd name="connsiteY29" fmla="*/ 175364 h 1421704"/>
              <a:gd name="connsiteX30" fmla="*/ 1728592 w 4703524"/>
              <a:gd name="connsiteY30" fmla="*/ 162838 h 1421704"/>
              <a:gd name="connsiteX31" fmla="*/ 1691014 w 4703524"/>
              <a:gd name="connsiteY31" fmla="*/ 131523 h 1421704"/>
              <a:gd name="connsiteX32" fmla="*/ 1640910 w 4703524"/>
              <a:gd name="connsiteY32" fmla="*/ 112734 h 1421704"/>
              <a:gd name="connsiteX33" fmla="*/ 1603332 w 4703524"/>
              <a:gd name="connsiteY33" fmla="*/ 93945 h 1421704"/>
              <a:gd name="connsiteX34" fmla="*/ 1584543 w 4703524"/>
              <a:gd name="connsiteY34" fmla="*/ 68893 h 1421704"/>
              <a:gd name="connsiteX35" fmla="*/ 1534439 w 4703524"/>
              <a:gd name="connsiteY35" fmla="*/ 50104 h 1421704"/>
              <a:gd name="connsiteX36" fmla="*/ 1490597 w 4703524"/>
              <a:gd name="connsiteY36" fmla="*/ 37578 h 1421704"/>
              <a:gd name="connsiteX37" fmla="*/ 1484334 w 4703524"/>
              <a:gd name="connsiteY37" fmla="*/ 0 h 1421704"/>
              <a:gd name="connsiteX38" fmla="*/ 0 w 4703524"/>
              <a:gd name="connsiteY38" fmla="*/ 444674 h 1421704"/>
              <a:gd name="connsiteX39" fmla="*/ 2292263 w 4703524"/>
              <a:gd name="connsiteY39" fmla="*/ 1421704 h 1421704"/>
              <a:gd name="connsiteX40" fmla="*/ 4703524 w 4703524"/>
              <a:gd name="connsiteY40" fmla="*/ 720246 h 1421704"/>
              <a:gd name="connsiteX41" fmla="*/ 3594970 w 4703524"/>
              <a:gd name="connsiteY41" fmla="*/ 237994 h 14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03524" h="1421704">
                <a:moveTo>
                  <a:pt x="3594970" y="237994"/>
                </a:moveTo>
                <a:lnTo>
                  <a:pt x="3594970" y="237994"/>
                </a:lnTo>
                <a:cubicBezTo>
                  <a:pt x="3576181" y="246345"/>
                  <a:pt x="3555950" y="252007"/>
                  <a:pt x="3538603" y="263046"/>
                </a:cubicBezTo>
                <a:cubicBezTo>
                  <a:pt x="3532253" y="267087"/>
                  <a:pt x="3532340" y="277660"/>
                  <a:pt x="3526077" y="281835"/>
                </a:cubicBezTo>
                <a:cubicBezTo>
                  <a:pt x="3512848" y="290655"/>
                  <a:pt x="3496457" y="293514"/>
                  <a:pt x="3482236" y="300625"/>
                </a:cubicBezTo>
                <a:cubicBezTo>
                  <a:pt x="3475504" y="303991"/>
                  <a:pt x="3469710" y="308976"/>
                  <a:pt x="3463447" y="313151"/>
                </a:cubicBezTo>
                <a:cubicBezTo>
                  <a:pt x="3429686" y="363792"/>
                  <a:pt x="3458866" y="329922"/>
                  <a:pt x="3338187" y="350729"/>
                </a:cubicBezTo>
                <a:lnTo>
                  <a:pt x="3269293" y="363255"/>
                </a:lnTo>
                <a:cubicBezTo>
                  <a:pt x="3258855" y="365343"/>
                  <a:pt x="3248461" y="367668"/>
                  <a:pt x="3237978" y="369518"/>
                </a:cubicBezTo>
                <a:cubicBezTo>
                  <a:pt x="3212967" y="373932"/>
                  <a:pt x="3187785" y="377364"/>
                  <a:pt x="3162822" y="382044"/>
                </a:cubicBezTo>
                <a:cubicBezTo>
                  <a:pt x="3154362" y="383630"/>
                  <a:pt x="3146211" y="386619"/>
                  <a:pt x="3137770" y="388307"/>
                </a:cubicBezTo>
                <a:cubicBezTo>
                  <a:pt x="3081045" y="399652"/>
                  <a:pt x="3033473" y="406996"/>
                  <a:pt x="2974932" y="413359"/>
                </a:cubicBezTo>
                <a:cubicBezTo>
                  <a:pt x="2910292" y="420385"/>
                  <a:pt x="2845496" y="425885"/>
                  <a:pt x="2780778" y="432148"/>
                </a:cubicBezTo>
                <a:cubicBezTo>
                  <a:pt x="2511635" y="384652"/>
                  <a:pt x="2867953" y="442678"/>
                  <a:pt x="2523995" y="407096"/>
                </a:cubicBezTo>
                <a:cubicBezTo>
                  <a:pt x="2515801" y="406248"/>
                  <a:pt x="2476336" y="387020"/>
                  <a:pt x="2467628" y="382044"/>
                </a:cubicBezTo>
                <a:cubicBezTo>
                  <a:pt x="2461093" y="378309"/>
                  <a:pt x="2456252" y="370826"/>
                  <a:pt x="2448839" y="369518"/>
                </a:cubicBezTo>
                <a:cubicBezTo>
                  <a:pt x="2419983" y="364426"/>
                  <a:pt x="2390384" y="365343"/>
                  <a:pt x="2361156" y="363255"/>
                </a:cubicBezTo>
                <a:cubicBezTo>
                  <a:pt x="2348630" y="359080"/>
                  <a:pt x="2336525" y="353318"/>
                  <a:pt x="2323578" y="350729"/>
                </a:cubicBezTo>
                <a:cubicBezTo>
                  <a:pt x="2305040" y="347021"/>
                  <a:pt x="2285038" y="350758"/>
                  <a:pt x="2267211" y="344466"/>
                </a:cubicBezTo>
                <a:cubicBezTo>
                  <a:pt x="2248639" y="337911"/>
                  <a:pt x="2236214" y="317928"/>
                  <a:pt x="2217107" y="313151"/>
                </a:cubicBezTo>
                <a:lnTo>
                  <a:pt x="2141951" y="294361"/>
                </a:lnTo>
                <a:cubicBezTo>
                  <a:pt x="2125250" y="290186"/>
                  <a:pt x="2108179" y="287279"/>
                  <a:pt x="2091847" y="281835"/>
                </a:cubicBezTo>
                <a:cubicBezTo>
                  <a:pt x="2073058" y="275572"/>
                  <a:pt x="2054694" y="267850"/>
                  <a:pt x="2035480" y="263046"/>
                </a:cubicBezTo>
                <a:cubicBezTo>
                  <a:pt x="2027129" y="260958"/>
                  <a:pt x="2018534" y="259678"/>
                  <a:pt x="2010428" y="256783"/>
                </a:cubicBezTo>
                <a:cubicBezTo>
                  <a:pt x="1919262" y="224224"/>
                  <a:pt x="1979433" y="237004"/>
                  <a:pt x="1910219" y="225468"/>
                </a:cubicBezTo>
                <a:cubicBezTo>
                  <a:pt x="1901868" y="221293"/>
                  <a:pt x="1894110" y="215625"/>
                  <a:pt x="1885167" y="212942"/>
                </a:cubicBezTo>
                <a:cubicBezTo>
                  <a:pt x="1873004" y="209293"/>
                  <a:pt x="1860041" y="209169"/>
                  <a:pt x="1847589" y="206679"/>
                </a:cubicBezTo>
                <a:cubicBezTo>
                  <a:pt x="1828715" y="202904"/>
                  <a:pt x="1809895" y="198821"/>
                  <a:pt x="1791222" y="194153"/>
                </a:cubicBezTo>
                <a:cubicBezTo>
                  <a:pt x="1784817" y="192552"/>
                  <a:pt x="1778338" y="190842"/>
                  <a:pt x="1772433" y="187890"/>
                </a:cubicBezTo>
                <a:cubicBezTo>
                  <a:pt x="1765700" y="184524"/>
                  <a:pt x="1760179" y="179099"/>
                  <a:pt x="1753644" y="175364"/>
                </a:cubicBezTo>
                <a:cubicBezTo>
                  <a:pt x="1745538" y="170732"/>
                  <a:pt x="1736241" y="168192"/>
                  <a:pt x="1728592" y="162838"/>
                </a:cubicBezTo>
                <a:cubicBezTo>
                  <a:pt x="1715234" y="153488"/>
                  <a:pt x="1705171" y="139613"/>
                  <a:pt x="1691014" y="131523"/>
                </a:cubicBezTo>
                <a:cubicBezTo>
                  <a:pt x="1675527" y="122673"/>
                  <a:pt x="1657305" y="119760"/>
                  <a:pt x="1640910" y="112734"/>
                </a:cubicBezTo>
                <a:cubicBezTo>
                  <a:pt x="1628038" y="107217"/>
                  <a:pt x="1615858" y="100208"/>
                  <a:pt x="1603332" y="93945"/>
                </a:cubicBezTo>
                <a:cubicBezTo>
                  <a:pt x="1597069" y="85594"/>
                  <a:pt x="1592468" y="75686"/>
                  <a:pt x="1584543" y="68893"/>
                </a:cubicBezTo>
                <a:cubicBezTo>
                  <a:pt x="1570368" y="56743"/>
                  <a:pt x="1551423" y="54736"/>
                  <a:pt x="1534439" y="50104"/>
                </a:cubicBezTo>
                <a:cubicBezTo>
                  <a:pt x="1519776" y="46105"/>
                  <a:pt x="1505211" y="41753"/>
                  <a:pt x="1490597" y="37578"/>
                </a:cubicBezTo>
                <a:cubicBezTo>
                  <a:pt x="1482353" y="12847"/>
                  <a:pt x="1484334" y="25391"/>
                  <a:pt x="1484334" y="0"/>
                </a:cubicBezTo>
                <a:lnTo>
                  <a:pt x="0" y="444674"/>
                </a:lnTo>
                <a:lnTo>
                  <a:pt x="2292263" y="1421704"/>
                </a:lnTo>
                <a:lnTo>
                  <a:pt x="4703524" y="720246"/>
                </a:lnTo>
                <a:lnTo>
                  <a:pt x="3594970" y="237994"/>
                </a:lnTo>
                <a:close/>
              </a:path>
            </a:pathLst>
          </a:custGeom>
          <a:solidFill>
            <a:srgbClr val="FFFF0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790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D5CE-9EC1-4C47-A12B-68CF858EA870}"/>
              </a:ext>
            </a:extLst>
          </p:cNvPr>
          <p:cNvSpPr>
            <a:spLocks noGrp="1"/>
          </p:cNvSpPr>
          <p:nvPr>
            <p:ph type="title"/>
          </p:nvPr>
        </p:nvSpPr>
        <p:spPr/>
        <p:txBody>
          <a:bodyPr/>
          <a:lstStyle/>
          <a:p>
            <a:r>
              <a:rPr lang="en-US" dirty="0"/>
              <a:t>Multivariate Function</a:t>
            </a:r>
          </a:p>
        </p:txBody>
      </p:sp>
      <p:sp>
        <p:nvSpPr>
          <p:cNvPr id="3" name="Content Placeholder 2">
            <a:extLst>
              <a:ext uri="{FF2B5EF4-FFF2-40B4-BE49-F238E27FC236}">
                <a16:creationId xmlns:a16="http://schemas.microsoft.com/office/drawing/2014/main" id="{EB16CFD9-767A-4BE8-95C2-F80F8B477FFD}"/>
              </a:ext>
            </a:extLst>
          </p:cNvPr>
          <p:cNvSpPr>
            <a:spLocks noGrp="1"/>
          </p:cNvSpPr>
          <p:nvPr>
            <p:ph idx="1"/>
          </p:nvPr>
        </p:nvSpPr>
        <p:spPr/>
        <p:txBody>
          <a:bodyPr/>
          <a:lstStyle/>
          <a:p>
            <a:r>
              <a:rPr lang="en-US" dirty="0"/>
              <a:t>Oscillating Function</a:t>
            </a:r>
          </a:p>
        </p:txBody>
      </p:sp>
      <p:pic>
        <p:nvPicPr>
          <p:cNvPr id="5" name="Picture 4">
            <a:extLst>
              <a:ext uri="{FF2B5EF4-FFF2-40B4-BE49-F238E27FC236}">
                <a16:creationId xmlns:a16="http://schemas.microsoft.com/office/drawing/2014/main" id="{A1CD4252-FB77-4805-A80E-0DD049673D5E}"/>
              </a:ext>
            </a:extLst>
          </p:cNvPr>
          <p:cNvPicPr>
            <a:picLocks noChangeAspect="1"/>
          </p:cNvPicPr>
          <p:nvPr/>
        </p:nvPicPr>
        <p:blipFill>
          <a:blip r:embed="rId3"/>
          <a:stretch>
            <a:fillRect/>
          </a:stretch>
        </p:blipFill>
        <p:spPr>
          <a:xfrm>
            <a:off x="5860373" y="1387134"/>
            <a:ext cx="6089523" cy="4351337"/>
          </a:xfrm>
          <a:prstGeom prst="rect">
            <a:avLst/>
          </a:prstGeom>
        </p:spPr>
      </p:pic>
      <p:pic>
        <p:nvPicPr>
          <p:cNvPr id="6" name="Picture 5">
            <a:extLst>
              <a:ext uri="{FF2B5EF4-FFF2-40B4-BE49-F238E27FC236}">
                <a16:creationId xmlns:a16="http://schemas.microsoft.com/office/drawing/2014/main" id="{FD5712FE-66EF-4210-9C56-23BAF64D6198}"/>
              </a:ext>
            </a:extLst>
          </p:cNvPr>
          <p:cNvPicPr>
            <a:picLocks noChangeAspect="1"/>
          </p:cNvPicPr>
          <p:nvPr/>
        </p:nvPicPr>
        <p:blipFill>
          <a:blip r:embed="rId4"/>
          <a:stretch>
            <a:fillRect/>
          </a:stretch>
        </p:blipFill>
        <p:spPr>
          <a:xfrm>
            <a:off x="838200" y="2567866"/>
            <a:ext cx="4127935" cy="3429000"/>
          </a:xfrm>
          <a:prstGeom prst="rect">
            <a:avLst/>
          </a:prstGeom>
        </p:spPr>
      </p:pic>
      <p:sp>
        <p:nvSpPr>
          <p:cNvPr id="4" name="TextBox 3">
            <a:extLst>
              <a:ext uri="{FF2B5EF4-FFF2-40B4-BE49-F238E27FC236}">
                <a16:creationId xmlns:a16="http://schemas.microsoft.com/office/drawing/2014/main" id="{A932EDB7-1FE4-46FC-A7AD-238403F6DB7D}"/>
              </a:ext>
            </a:extLst>
          </p:cNvPr>
          <p:cNvSpPr txBox="1"/>
          <p:nvPr/>
        </p:nvSpPr>
        <p:spPr>
          <a:xfrm>
            <a:off x="2670885" y="2316718"/>
            <a:ext cx="805029" cy="369332"/>
          </a:xfrm>
          <a:prstGeom prst="rect">
            <a:avLst/>
          </a:prstGeom>
          <a:noFill/>
        </p:spPr>
        <p:txBody>
          <a:bodyPr wrap="none" rtlCol="0">
            <a:spAutoFit/>
          </a:bodyPr>
          <a:lstStyle/>
          <a:p>
            <a:r>
              <a:rPr lang="en-US" dirty="0"/>
              <a:t>Z = 0.5</a:t>
            </a:r>
          </a:p>
        </p:txBody>
      </p:sp>
      <p:grpSp>
        <p:nvGrpSpPr>
          <p:cNvPr id="11" name="Group 10">
            <a:extLst>
              <a:ext uri="{FF2B5EF4-FFF2-40B4-BE49-F238E27FC236}">
                <a16:creationId xmlns:a16="http://schemas.microsoft.com/office/drawing/2014/main" id="{68A83D7E-30F8-4A9D-BEBA-0FA94E612B4B}"/>
              </a:ext>
            </a:extLst>
          </p:cNvPr>
          <p:cNvGrpSpPr/>
          <p:nvPr/>
        </p:nvGrpSpPr>
        <p:grpSpPr>
          <a:xfrm>
            <a:off x="6049818" y="1084258"/>
            <a:ext cx="4896584" cy="4612051"/>
            <a:chOff x="6049818" y="1084258"/>
            <a:chExt cx="4896584" cy="4612051"/>
          </a:xfrm>
        </p:grpSpPr>
        <p:sp>
          <p:nvSpPr>
            <p:cNvPr id="7" name="TextBox 6">
              <a:extLst>
                <a:ext uri="{FF2B5EF4-FFF2-40B4-BE49-F238E27FC236}">
                  <a16:creationId xmlns:a16="http://schemas.microsoft.com/office/drawing/2014/main" id="{66918A1E-E310-4753-BCBD-6B09FEBCD97A}"/>
                </a:ext>
              </a:extLst>
            </p:cNvPr>
            <p:cNvSpPr txBox="1"/>
            <p:nvPr/>
          </p:nvSpPr>
          <p:spPr>
            <a:xfrm rot="1978722">
              <a:off x="6724073" y="5144655"/>
              <a:ext cx="304892" cy="369332"/>
            </a:xfrm>
            <a:prstGeom prst="rect">
              <a:avLst/>
            </a:prstGeom>
            <a:noFill/>
          </p:spPr>
          <p:txBody>
            <a:bodyPr wrap="none" rtlCol="0">
              <a:spAutoFit/>
            </a:bodyPr>
            <a:lstStyle/>
            <a:p>
              <a:r>
                <a:rPr lang="en-US" dirty="0"/>
                <a:t>X</a:t>
              </a:r>
            </a:p>
          </p:txBody>
        </p:sp>
        <p:sp>
          <p:nvSpPr>
            <p:cNvPr id="8" name="TextBox 7">
              <a:extLst>
                <a:ext uri="{FF2B5EF4-FFF2-40B4-BE49-F238E27FC236}">
                  <a16:creationId xmlns:a16="http://schemas.microsoft.com/office/drawing/2014/main" id="{9A55D5C3-F3DC-48C0-964B-AB0961804F46}"/>
                </a:ext>
              </a:extLst>
            </p:cNvPr>
            <p:cNvSpPr txBox="1"/>
            <p:nvPr/>
          </p:nvSpPr>
          <p:spPr>
            <a:xfrm rot="20094792">
              <a:off x="10649526" y="5326977"/>
              <a:ext cx="296876" cy="369332"/>
            </a:xfrm>
            <a:prstGeom prst="rect">
              <a:avLst/>
            </a:prstGeom>
            <a:noFill/>
          </p:spPr>
          <p:txBody>
            <a:bodyPr wrap="none" rtlCol="0">
              <a:spAutoFit/>
            </a:bodyPr>
            <a:lstStyle/>
            <a:p>
              <a:r>
                <a:rPr lang="en-US" dirty="0"/>
                <a:t>Y</a:t>
              </a:r>
            </a:p>
          </p:txBody>
        </p:sp>
        <p:sp>
          <p:nvSpPr>
            <p:cNvPr id="9" name="TextBox 8">
              <a:extLst>
                <a:ext uri="{FF2B5EF4-FFF2-40B4-BE49-F238E27FC236}">
                  <a16:creationId xmlns:a16="http://schemas.microsoft.com/office/drawing/2014/main" id="{9980AD1C-D2E1-4CCA-9015-C73B9D05AF82}"/>
                </a:ext>
              </a:extLst>
            </p:cNvPr>
            <p:cNvSpPr txBox="1"/>
            <p:nvPr/>
          </p:nvSpPr>
          <p:spPr>
            <a:xfrm>
              <a:off x="6049818" y="2602018"/>
              <a:ext cx="292068" cy="369332"/>
            </a:xfrm>
            <a:prstGeom prst="rect">
              <a:avLst/>
            </a:prstGeom>
            <a:noFill/>
          </p:spPr>
          <p:txBody>
            <a:bodyPr wrap="none" rtlCol="0">
              <a:spAutoFit/>
            </a:bodyPr>
            <a:lstStyle/>
            <a:p>
              <a:r>
                <a:rPr lang="en-US" dirty="0"/>
                <a:t>Z</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91A3000-2C09-41B6-8C12-950F37EACEB2}"/>
                    </a:ext>
                  </a:extLst>
                </p:cNvPr>
                <p:cNvSpPr txBox="1"/>
                <p:nvPr/>
              </p:nvSpPr>
              <p:spPr>
                <a:xfrm>
                  <a:off x="8199844" y="1084258"/>
                  <a:ext cx="1410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E91A3000-2C09-41B6-8C12-950F37EACEB2}"/>
                    </a:ext>
                  </a:extLst>
                </p:cNvPr>
                <p:cNvSpPr txBox="1">
                  <a:spLocks noRot="1" noChangeAspect="1" noMove="1" noResize="1" noEditPoints="1" noAdjustHandles="1" noChangeArrowheads="1" noChangeShapeType="1" noTextEdit="1"/>
                </p:cNvSpPr>
                <p:nvPr/>
              </p:nvSpPr>
              <p:spPr>
                <a:xfrm>
                  <a:off x="8199844" y="1084258"/>
                  <a:ext cx="1410579" cy="369332"/>
                </a:xfrm>
                <a:prstGeom prst="rect">
                  <a:avLst/>
                </a:prstGeom>
                <a:blipFill>
                  <a:blip r:embed="rId5"/>
                  <a:stretch>
                    <a:fillRect b="-13333"/>
                  </a:stretch>
                </a:blipFill>
              </p:spPr>
              <p:txBody>
                <a:bodyPr/>
                <a:lstStyle/>
                <a:p>
                  <a:r>
                    <a:rPr lang="en-US">
                      <a:noFill/>
                    </a:rPr>
                    <a:t> </a:t>
                  </a:r>
                </a:p>
              </p:txBody>
            </p:sp>
          </mc:Fallback>
        </mc:AlternateContent>
      </p:grpSp>
      <p:cxnSp>
        <p:nvCxnSpPr>
          <p:cNvPr id="13" name="Straight Connector 12"/>
          <p:cNvCxnSpPr/>
          <p:nvPr/>
        </p:nvCxnSpPr>
        <p:spPr>
          <a:xfrm flipV="1">
            <a:off x="4114800" y="2773680"/>
            <a:ext cx="0" cy="2865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39850" y="5022850"/>
            <a:ext cx="3467100" cy="63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9850" y="3175000"/>
            <a:ext cx="3467100" cy="63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9850" y="4527550"/>
            <a:ext cx="3467100" cy="63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956091" y="3017838"/>
            <a:ext cx="317417" cy="3352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56049" y="4855210"/>
            <a:ext cx="317417" cy="3352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56048" y="4358323"/>
            <a:ext cx="317417" cy="3352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p:cNvSpPr>
            <a:spLocks noGrp="1"/>
          </p:cNvSpPr>
          <p:nvPr>
            <p:ph type="sldNum" sz="quarter" idx="12"/>
          </p:nvPr>
        </p:nvSpPr>
        <p:spPr/>
        <p:txBody>
          <a:bodyPr/>
          <a:lstStyle/>
          <a:p>
            <a:fld id="{6B522641-6554-4C60-9C63-E732BF1A1092}" type="slidenum">
              <a:rPr lang="en-US" smtClean="0"/>
              <a:t>20</a:t>
            </a:fld>
            <a:endParaRPr lang="en-US"/>
          </a:p>
        </p:txBody>
      </p:sp>
      <p:sp>
        <p:nvSpPr>
          <p:cNvPr id="27" name="TextBox 26"/>
          <p:cNvSpPr txBox="1"/>
          <p:nvPr/>
        </p:nvSpPr>
        <p:spPr>
          <a:xfrm>
            <a:off x="2920953" y="6031354"/>
            <a:ext cx="304892" cy="369332"/>
          </a:xfrm>
          <a:prstGeom prst="rect">
            <a:avLst/>
          </a:prstGeom>
          <a:noFill/>
        </p:spPr>
        <p:txBody>
          <a:bodyPr wrap="none" rtlCol="0">
            <a:spAutoFit/>
          </a:bodyPr>
          <a:lstStyle/>
          <a:p>
            <a:r>
              <a:rPr lang="en-US" dirty="0"/>
              <a:t>X</a:t>
            </a:r>
          </a:p>
        </p:txBody>
      </p:sp>
      <p:sp>
        <p:nvSpPr>
          <p:cNvPr id="28" name="TextBox 27"/>
          <p:cNvSpPr txBox="1"/>
          <p:nvPr/>
        </p:nvSpPr>
        <p:spPr>
          <a:xfrm rot="16200000">
            <a:off x="568578" y="4095180"/>
            <a:ext cx="296876" cy="369332"/>
          </a:xfrm>
          <a:prstGeom prst="rect">
            <a:avLst/>
          </a:prstGeom>
          <a:noFill/>
        </p:spPr>
        <p:txBody>
          <a:bodyPr wrap="none" rtlCol="0">
            <a:spAutoFit/>
          </a:bodyPr>
          <a:lstStyle/>
          <a:p>
            <a:r>
              <a:rPr lang="en-US" dirty="0"/>
              <a:t>Y</a:t>
            </a:r>
          </a:p>
        </p:txBody>
      </p:sp>
      <p:sp>
        <p:nvSpPr>
          <p:cNvPr id="14" name="Freeform: Shape 13">
            <a:extLst>
              <a:ext uri="{FF2B5EF4-FFF2-40B4-BE49-F238E27FC236}">
                <a16:creationId xmlns:a16="http://schemas.microsoft.com/office/drawing/2014/main" id="{77A35ED5-C018-43B3-B5ED-BE4708A4F29F}"/>
              </a:ext>
            </a:extLst>
          </p:cNvPr>
          <p:cNvSpPr/>
          <p:nvPr/>
        </p:nvSpPr>
        <p:spPr>
          <a:xfrm>
            <a:off x="6526060" y="2855934"/>
            <a:ext cx="5073041" cy="1478071"/>
          </a:xfrm>
          <a:custGeom>
            <a:avLst/>
            <a:gdLst>
              <a:gd name="connsiteX0" fmla="*/ 0 w 5073041"/>
              <a:gd name="connsiteY0" fmla="*/ 457200 h 1478071"/>
              <a:gd name="connsiteX1" fmla="*/ 2542784 w 5073041"/>
              <a:gd name="connsiteY1" fmla="*/ 1478071 h 1478071"/>
              <a:gd name="connsiteX2" fmla="*/ 5073041 w 5073041"/>
              <a:gd name="connsiteY2" fmla="*/ 732773 h 1478071"/>
              <a:gd name="connsiteX3" fmla="*/ 4766154 w 5073041"/>
              <a:gd name="connsiteY3" fmla="*/ 557408 h 1478071"/>
              <a:gd name="connsiteX4" fmla="*/ 4766154 w 5073041"/>
              <a:gd name="connsiteY4" fmla="*/ 551145 h 1478071"/>
              <a:gd name="connsiteX5" fmla="*/ 4597052 w 5073041"/>
              <a:gd name="connsiteY5" fmla="*/ 563671 h 1478071"/>
              <a:gd name="connsiteX6" fmla="*/ 4559474 w 5073041"/>
              <a:gd name="connsiteY6" fmla="*/ 569934 h 1478071"/>
              <a:gd name="connsiteX7" fmla="*/ 4503107 w 5073041"/>
              <a:gd name="connsiteY7" fmla="*/ 601250 h 1478071"/>
              <a:gd name="connsiteX8" fmla="*/ 4459266 w 5073041"/>
              <a:gd name="connsiteY8" fmla="*/ 607513 h 1478071"/>
              <a:gd name="connsiteX9" fmla="*/ 4440477 w 5073041"/>
              <a:gd name="connsiteY9" fmla="*/ 620039 h 1478071"/>
              <a:gd name="connsiteX10" fmla="*/ 4421688 w 5073041"/>
              <a:gd name="connsiteY10" fmla="*/ 626302 h 1478071"/>
              <a:gd name="connsiteX11" fmla="*/ 4409162 w 5073041"/>
              <a:gd name="connsiteY11" fmla="*/ 645091 h 1478071"/>
              <a:gd name="connsiteX12" fmla="*/ 4352795 w 5073041"/>
              <a:gd name="connsiteY12" fmla="*/ 657617 h 1478071"/>
              <a:gd name="connsiteX13" fmla="*/ 4258850 w 5073041"/>
              <a:gd name="connsiteY13" fmla="*/ 676406 h 1478071"/>
              <a:gd name="connsiteX14" fmla="*/ 4208745 w 5073041"/>
              <a:gd name="connsiteY14" fmla="*/ 688932 h 1478071"/>
              <a:gd name="connsiteX15" fmla="*/ 4171167 w 5073041"/>
              <a:gd name="connsiteY15" fmla="*/ 701458 h 1478071"/>
              <a:gd name="connsiteX16" fmla="*/ 4121063 w 5073041"/>
              <a:gd name="connsiteY16" fmla="*/ 707721 h 1478071"/>
              <a:gd name="connsiteX17" fmla="*/ 4077222 w 5073041"/>
              <a:gd name="connsiteY17" fmla="*/ 713984 h 1478071"/>
              <a:gd name="connsiteX18" fmla="*/ 4052170 w 5073041"/>
              <a:gd name="connsiteY18" fmla="*/ 726510 h 1478071"/>
              <a:gd name="connsiteX19" fmla="*/ 4033381 w 5073041"/>
              <a:gd name="connsiteY19" fmla="*/ 732773 h 1478071"/>
              <a:gd name="connsiteX20" fmla="*/ 3995803 w 5073041"/>
              <a:gd name="connsiteY20" fmla="*/ 757825 h 1478071"/>
              <a:gd name="connsiteX21" fmla="*/ 3958225 w 5073041"/>
              <a:gd name="connsiteY21" fmla="*/ 764088 h 1478071"/>
              <a:gd name="connsiteX22" fmla="*/ 3876806 w 5073041"/>
              <a:gd name="connsiteY22" fmla="*/ 782877 h 1478071"/>
              <a:gd name="connsiteX23" fmla="*/ 3795387 w 5073041"/>
              <a:gd name="connsiteY23" fmla="*/ 789140 h 1478071"/>
              <a:gd name="connsiteX24" fmla="*/ 3475973 w 5073041"/>
              <a:gd name="connsiteY24" fmla="*/ 770351 h 1478071"/>
              <a:gd name="connsiteX25" fmla="*/ 3450921 w 5073041"/>
              <a:gd name="connsiteY25" fmla="*/ 745299 h 1478071"/>
              <a:gd name="connsiteX26" fmla="*/ 3407080 w 5073041"/>
              <a:gd name="connsiteY26" fmla="*/ 739036 h 1478071"/>
              <a:gd name="connsiteX27" fmla="*/ 3388291 w 5073041"/>
              <a:gd name="connsiteY27" fmla="*/ 726510 h 1478071"/>
              <a:gd name="connsiteX28" fmla="*/ 3369502 w 5073041"/>
              <a:gd name="connsiteY28" fmla="*/ 707721 h 1478071"/>
              <a:gd name="connsiteX29" fmla="*/ 3325661 w 5073041"/>
              <a:gd name="connsiteY29" fmla="*/ 701458 h 1478071"/>
              <a:gd name="connsiteX30" fmla="*/ 3313135 w 5073041"/>
              <a:gd name="connsiteY30" fmla="*/ 682669 h 1478071"/>
              <a:gd name="connsiteX31" fmla="*/ 3331924 w 5073041"/>
              <a:gd name="connsiteY31" fmla="*/ 670143 h 1478071"/>
              <a:gd name="connsiteX32" fmla="*/ 3369502 w 5073041"/>
              <a:gd name="connsiteY32" fmla="*/ 626302 h 1478071"/>
              <a:gd name="connsiteX33" fmla="*/ 3375765 w 5073041"/>
              <a:gd name="connsiteY33" fmla="*/ 601250 h 1478071"/>
              <a:gd name="connsiteX34" fmla="*/ 3394554 w 5073041"/>
              <a:gd name="connsiteY34" fmla="*/ 594987 h 1478071"/>
              <a:gd name="connsiteX35" fmla="*/ 3413343 w 5073041"/>
              <a:gd name="connsiteY35" fmla="*/ 582461 h 1478071"/>
              <a:gd name="connsiteX36" fmla="*/ 3463447 w 5073041"/>
              <a:gd name="connsiteY36" fmla="*/ 538619 h 1478071"/>
              <a:gd name="connsiteX37" fmla="*/ 3475973 w 5073041"/>
              <a:gd name="connsiteY37" fmla="*/ 507304 h 1478071"/>
              <a:gd name="connsiteX38" fmla="*/ 3482236 w 5073041"/>
              <a:gd name="connsiteY38" fmla="*/ 482252 h 1478071"/>
              <a:gd name="connsiteX39" fmla="*/ 3526077 w 5073041"/>
              <a:gd name="connsiteY39" fmla="*/ 450937 h 1478071"/>
              <a:gd name="connsiteX40" fmla="*/ 3544866 w 5073041"/>
              <a:gd name="connsiteY40" fmla="*/ 432148 h 1478071"/>
              <a:gd name="connsiteX41" fmla="*/ 3569918 w 5073041"/>
              <a:gd name="connsiteY41" fmla="*/ 394570 h 1478071"/>
              <a:gd name="connsiteX42" fmla="*/ 3626285 w 5073041"/>
              <a:gd name="connsiteY42" fmla="*/ 375781 h 1478071"/>
              <a:gd name="connsiteX43" fmla="*/ 3657600 w 5073041"/>
              <a:gd name="connsiteY43" fmla="*/ 356992 h 1478071"/>
              <a:gd name="connsiteX44" fmla="*/ 3682652 w 5073041"/>
              <a:gd name="connsiteY44" fmla="*/ 350729 h 1478071"/>
              <a:gd name="connsiteX45" fmla="*/ 3782861 w 5073041"/>
              <a:gd name="connsiteY45" fmla="*/ 338203 h 1478071"/>
              <a:gd name="connsiteX46" fmla="*/ 3832965 w 5073041"/>
              <a:gd name="connsiteY46" fmla="*/ 288099 h 1478071"/>
              <a:gd name="connsiteX47" fmla="*/ 3858017 w 5073041"/>
              <a:gd name="connsiteY47" fmla="*/ 269310 h 1478071"/>
              <a:gd name="connsiteX48" fmla="*/ 3876806 w 5073041"/>
              <a:gd name="connsiteY48" fmla="*/ 250521 h 1478071"/>
              <a:gd name="connsiteX49" fmla="*/ 3269293 w 5073041"/>
              <a:gd name="connsiteY49" fmla="*/ 37578 h 1478071"/>
              <a:gd name="connsiteX50" fmla="*/ 3269293 w 5073041"/>
              <a:gd name="connsiteY50" fmla="*/ 37578 h 1478071"/>
              <a:gd name="connsiteX51" fmla="*/ 3225452 w 5073041"/>
              <a:gd name="connsiteY51" fmla="*/ 68893 h 1478071"/>
              <a:gd name="connsiteX52" fmla="*/ 3206663 w 5073041"/>
              <a:gd name="connsiteY52" fmla="*/ 75156 h 1478071"/>
              <a:gd name="connsiteX53" fmla="*/ 3156559 w 5073041"/>
              <a:gd name="connsiteY53" fmla="*/ 87682 h 1478071"/>
              <a:gd name="connsiteX54" fmla="*/ 2880987 w 5073041"/>
              <a:gd name="connsiteY54" fmla="*/ 100208 h 1478071"/>
              <a:gd name="connsiteX55" fmla="*/ 2705622 w 5073041"/>
              <a:gd name="connsiteY55" fmla="*/ 118998 h 1478071"/>
              <a:gd name="connsiteX56" fmla="*/ 2624203 w 5073041"/>
              <a:gd name="connsiteY56" fmla="*/ 150313 h 1478071"/>
              <a:gd name="connsiteX57" fmla="*/ 2542784 w 5073041"/>
              <a:gd name="connsiteY57" fmla="*/ 156576 h 1478071"/>
              <a:gd name="connsiteX58" fmla="*/ 2185792 w 5073041"/>
              <a:gd name="connsiteY58" fmla="*/ 144050 h 1478071"/>
              <a:gd name="connsiteX59" fmla="*/ 1759907 w 5073041"/>
              <a:gd name="connsiteY59" fmla="*/ 118998 h 1478071"/>
              <a:gd name="connsiteX60" fmla="*/ 1728592 w 5073041"/>
              <a:gd name="connsiteY60" fmla="*/ 106471 h 1478071"/>
              <a:gd name="connsiteX61" fmla="*/ 1697277 w 5073041"/>
              <a:gd name="connsiteY61" fmla="*/ 100208 h 1478071"/>
              <a:gd name="connsiteX62" fmla="*/ 1634647 w 5073041"/>
              <a:gd name="connsiteY62" fmla="*/ 81419 h 1478071"/>
              <a:gd name="connsiteX63" fmla="*/ 1628384 w 5073041"/>
              <a:gd name="connsiteY63" fmla="*/ 62630 h 1478071"/>
              <a:gd name="connsiteX64" fmla="*/ 1559491 w 5073041"/>
              <a:gd name="connsiteY64" fmla="*/ 25052 h 1478071"/>
              <a:gd name="connsiteX65" fmla="*/ 1528176 w 5073041"/>
              <a:gd name="connsiteY65" fmla="*/ 18789 h 1478071"/>
              <a:gd name="connsiteX66" fmla="*/ 1528176 w 5073041"/>
              <a:gd name="connsiteY66" fmla="*/ 0 h 1478071"/>
              <a:gd name="connsiteX67" fmla="*/ 0 w 5073041"/>
              <a:gd name="connsiteY67" fmla="*/ 457200 h 14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073041" h="1478071">
                <a:moveTo>
                  <a:pt x="0" y="457200"/>
                </a:moveTo>
                <a:lnTo>
                  <a:pt x="2542784" y="1478071"/>
                </a:lnTo>
                <a:lnTo>
                  <a:pt x="5073041" y="732773"/>
                </a:lnTo>
                <a:lnTo>
                  <a:pt x="4766154" y="557408"/>
                </a:lnTo>
                <a:lnTo>
                  <a:pt x="4766154" y="551145"/>
                </a:lnTo>
                <a:lnTo>
                  <a:pt x="4597052" y="563671"/>
                </a:lnTo>
                <a:cubicBezTo>
                  <a:pt x="4584405" y="564821"/>
                  <a:pt x="4571637" y="566285"/>
                  <a:pt x="4559474" y="569934"/>
                </a:cubicBezTo>
                <a:cubicBezTo>
                  <a:pt x="4497920" y="588401"/>
                  <a:pt x="4575824" y="577011"/>
                  <a:pt x="4503107" y="601250"/>
                </a:cubicBezTo>
                <a:cubicBezTo>
                  <a:pt x="4489103" y="605918"/>
                  <a:pt x="4473880" y="605425"/>
                  <a:pt x="4459266" y="607513"/>
                </a:cubicBezTo>
                <a:cubicBezTo>
                  <a:pt x="4453003" y="611688"/>
                  <a:pt x="4447210" y="616673"/>
                  <a:pt x="4440477" y="620039"/>
                </a:cubicBezTo>
                <a:cubicBezTo>
                  <a:pt x="4434572" y="622991"/>
                  <a:pt x="4426843" y="622178"/>
                  <a:pt x="4421688" y="626302"/>
                </a:cubicBezTo>
                <a:cubicBezTo>
                  <a:pt x="4415810" y="631004"/>
                  <a:pt x="4416015" y="641976"/>
                  <a:pt x="4409162" y="645091"/>
                </a:cubicBezTo>
                <a:cubicBezTo>
                  <a:pt x="4391640" y="653056"/>
                  <a:pt x="4371302" y="652329"/>
                  <a:pt x="4352795" y="657617"/>
                </a:cubicBezTo>
                <a:cubicBezTo>
                  <a:pt x="4270741" y="681061"/>
                  <a:pt x="4391002" y="663191"/>
                  <a:pt x="4258850" y="676406"/>
                </a:cubicBezTo>
                <a:cubicBezTo>
                  <a:pt x="4242148" y="680581"/>
                  <a:pt x="4225298" y="684203"/>
                  <a:pt x="4208745" y="688932"/>
                </a:cubicBezTo>
                <a:cubicBezTo>
                  <a:pt x="4196049" y="692559"/>
                  <a:pt x="4184077" y="698691"/>
                  <a:pt x="4171167" y="701458"/>
                </a:cubicBezTo>
                <a:cubicBezTo>
                  <a:pt x="4154709" y="704985"/>
                  <a:pt x="4137747" y="705497"/>
                  <a:pt x="4121063" y="707721"/>
                </a:cubicBezTo>
                <a:lnTo>
                  <a:pt x="4077222" y="713984"/>
                </a:lnTo>
                <a:cubicBezTo>
                  <a:pt x="4068871" y="718159"/>
                  <a:pt x="4060751" y="722832"/>
                  <a:pt x="4052170" y="726510"/>
                </a:cubicBezTo>
                <a:cubicBezTo>
                  <a:pt x="4046102" y="729111"/>
                  <a:pt x="4039152" y="729567"/>
                  <a:pt x="4033381" y="732773"/>
                </a:cubicBezTo>
                <a:cubicBezTo>
                  <a:pt x="4020221" y="740084"/>
                  <a:pt x="4009699" y="752035"/>
                  <a:pt x="3995803" y="757825"/>
                </a:cubicBezTo>
                <a:cubicBezTo>
                  <a:pt x="3984081" y="762709"/>
                  <a:pt x="3970677" y="761598"/>
                  <a:pt x="3958225" y="764088"/>
                </a:cubicBezTo>
                <a:cubicBezTo>
                  <a:pt x="3919226" y="771888"/>
                  <a:pt x="3931008" y="775486"/>
                  <a:pt x="3876806" y="782877"/>
                </a:cubicBezTo>
                <a:cubicBezTo>
                  <a:pt x="3849836" y="786555"/>
                  <a:pt x="3822527" y="787052"/>
                  <a:pt x="3795387" y="789140"/>
                </a:cubicBezTo>
                <a:cubicBezTo>
                  <a:pt x="3688916" y="782877"/>
                  <a:pt x="3581775" y="783817"/>
                  <a:pt x="3475973" y="770351"/>
                </a:cubicBezTo>
                <a:cubicBezTo>
                  <a:pt x="3464258" y="768860"/>
                  <a:pt x="3461672" y="750186"/>
                  <a:pt x="3450921" y="745299"/>
                </a:cubicBezTo>
                <a:cubicBezTo>
                  <a:pt x="3437482" y="739190"/>
                  <a:pt x="3421694" y="741124"/>
                  <a:pt x="3407080" y="739036"/>
                </a:cubicBezTo>
                <a:cubicBezTo>
                  <a:pt x="3400817" y="734861"/>
                  <a:pt x="3394074" y="731329"/>
                  <a:pt x="3388291" y="726510"/>
                </a:cubicBezTo>
                <a:cubicBezTo>
                  <a:pt x="3381487" y="720840"/>
                  <a:pt x="3377726" y="711010"/>
                  <a:pt x="3369502" y="707721"/>
                </a:cubicBezTo>
                <a:cubicBezTo>
                  <a:pt x="3355796" y="702239"/>
                  <a:pt x="3340275" y="703546"/>
                  <a:pt x="3325661" y="701458"/>
                </a:cubicBezTo>
                <a:cubicBezTo>
                  <a:pt x="3321486" y="695195"/>
                  <a:pt x="3311659" y="690050"/>
                  <a:pt x="3313135" y="682669"/>
                </a:cubicBezTo>
                <a:cubicBezTo>
                  <a:pt x="3314611" y="675288"/>
                  <a:pt x="3326601" y="675466"/>
                  <a:pt x="3331924" y="670143"/>
                </a:cubicBezTo>
                <a:cubicBezTo>
                  <a:pt x="3345534" y="656533"/>
                  <a:pt x="3356976" y="640916"/>
                  <a:pt x="3369502" y="626302"/>
                </a:cubicBezTo>
                <a:cubicBezTo>
                  <a:pt x="3371590" y="617951"/>
                  <a:pt x="3370388" y="607971"/>
                  <a:pt x="3375765" y="601250"/>
                </a:cubicBezTo>
                <a:cubicBezTo>
                  <a:pt x="3379889" y="596095"/>
                  <a:pt x="3388649" y="597939"/>
                  <a:pt x="3394554" y="594987"/>
                </a:cubicBezTo>
                <a:cubicBezTo>
                  <a:pt x="3401287" y="591621"/>
                  <a:pt x="3407321" y="586977"/>
                  <a:pt x="3413343" y="582461"/>
                </a:cubicBezTo>
                <a:cubicBezTo>
                  <a:pt x="3443926" y="559523"/>
                  <a:pt x="3440273" y="561793"/>
                  <a:pt x="3463447" y="538619"/>
                </a:cubicBezTo>
                <a:cubicBezTo>
                  <a:pt x="3467622" y="528181"/>
                  <a:pt x="3472418" y="517970"/>
                  <a:pt x="3475973" y="507304"/>
                </a:cubicBezTo>
                <a:cubicBezTo>
                  <a:pt x="3478695" y="499138"/>
                  <a:pt x="3477233" y="489256"/>
                  <a:pt x="3482236" y="482252"/>
                </a:cubicBezTo>
                <a:cubicBezTo>
                  <a:pt x="3488872" y="472961"/>
                  <a:pt x="3516225" y="459147"/>
                  <a:pt x="3526077" y="450937"/>
                </a:cubicBezTo>
                <a:cubicBezTo>
                  <a:pt x="3532881" y="445267"/>
                  <a:pt x="3539428" y="439139"/>
                  <a:pt x="3544866" y="432148"/>
                </a:cubicBezTo>
                <a:cubicBezTo>
                  <a:pt x="3554108" y="420265"/>
                  <a:pt x="3555313" y="398221"/>
                  <a:pt x="3569918" y="394570"/>
                </a:cubicBezTo>
                <a:cubicBezTo>
                  <a:pt x="3593839" y="388590"/>
                  <a:pt x="3602701" y="387573"/>
                  <a:pt x="3626285" y="375781"/>
                </a:cubicBezTo>
                <a:cubicBezTo>
                  <a:pt x="3637173" y="370337"/>
                  <a:pt x="3646476" y="361936"/>
                  <a:pt x="3657600" y="356992"/>
                </a:cubicBezTo>
                <a:cubicBezTo>
                  <a:pt x="3665466" y="353496"/>
                  <a:pt x="3674140" y="352006"/>
                  <a:pt x="3682652" y="350729"/>
                </a:cubicBezTo>
                <a:cubicBezTo>
                  <a:pt x="3715943" y="345735"/>
                  <a:pt x="3749458" y="342378"/>
                  <a:pt x="3782861" y="338203"/>
                </a:cubicBezTo>
                <a:cubicBezTo>
                  <a:pt x="3799562" y="321502"/>
                  <a:pt x="3814070" y="302271"/>
                  <a:pt x="3832965" y="288099"/>
                </a:cubicBezTo>
                <a:cubicBezTo>
                  <a:pt x="3841316" y="281836"/>
                  <a:pt x="3850092" y="276103"/>
                  <a:pt x="3858017" y="269310"/>
                </a:cubicBezTo>
                <a:cubicBezTo>
                  <a:pt x="3864742" y="263546"/>
                  <a:pt x="3876806" y="250521"/>
                  <a:pt x="3876806" y="250521"/>
                </a:cubicBezTo>
                <a:lnTo>
                  <a:pt x="3269293" y="37578"/>
                </a:lnTo>
                <a:lnTo>
                  <a:pt x="3269293" y="37578"/>
                </a:lnTo>
                <a:cubicBezTo>
                  <a:pt x="3254679" y="48016"/>
                  <a:pt x="3240852" y="59653"/>
                  <a:pt x="3225452" y="68893"/>
                </a:cubicBezTo>
                <a:cubicBezTo>
                  <a:pt x="3219791" y="72290"/>
                  <a:pt x="3213032" y="73419"/>
                  <a:pt x="3206663" y="75156"/>
                </a:cubicBezTo>
                <a:cubicBezTo>
                  <a:pt x="3190054" y="79686"/>
                  <a:pt x="3173440" y="84306"/>
                  <a:pt x="3156559" y="87682"/>
                </a:cubicBezTo>
                <a:cubicBezTo>
                  <a:pt x="3075977" y="103798"/>
                  <a:pt x="2919383" y="99170"/>
                  <a:pt x="2880987" y="100208"/>
                </a:cubicBezTo>
                <a:cubicBezTo>
                  <a:pt x="2822532" y="106471"/>
                  <a:pt x="2758205" y="92706"/>
                  <a:pt x="2705622" y="118998"/>
                </a:cubicBezTo>
                <a:cubicBezTo>
                  <a:pt x="2674925" y="134346"/>
                  <a:pt x="2659289" y="145050"/>
                  <a:pt x="2624203" y="150313"/>
                </a:cubicBezTo>
                <a:cubicBezTo>
                  <a:pt x="2597284" y="154351"/>
                  <a:pt x="2569924" y="154488"/>
                  <a:pt x="2542784" y="156576"/>
                </a:cubicBezTo>
                <a:lnTo>
                  <a:pt x="2185792" y="144050"/>
                </a:lnTo>
                <a:cubicBezTo>
                  <a:pt x="1857635" y="129782"/>
                  <a:pt x="1933483" y="136356"/>
                  <a:pt x="1759907" y="118998"/>
                </a:cubicBezTo>
                <a:cubicBezTo>
                  <a:pt x="1749469" y="114822"/>
                  <a:pt x="1739360" y="109702"/>
                  <a:pt x="1728592" y="106471"/>
                </a:cubicBezTo>
                <a:cubicBezTo>
                  <a:pt x="1718396" y="103412"/>
                  <a:pt x="1707604" y="102790"/>
                  <a:pt x="1697277" y="100208"/>
                </a:cubicBezTo>
                <a:cubicBezTo>
                  <a:pt x="1668598" y="93038"/>
                  <a:pt x="1658511" y="89374"/>
                  <a:pt x="1634647" y="81419"/>
                </a:cubicBezTo>
                <a:cubicBezTo>
                  <a:pt x="1632559" y="75156"/>
                  <a:pt x="1633052" y="67298"/>
                  <a:pt x="1628384" y="62630"/>
                </a:cubicBezTo>
                <a:cubicBezTo>
                  <a:pt x="1612465" y="46711"/>
                  <a:pt x="1581624" y="31692"/>
                  <a:pt x="1559491" y="25052"/>
                </a:cubicBezTo>
                <a:cubicBezTo>
                  <a:pt x="1549295" y="21993"/>
                  <a:pt x="1536488" y="25439"/>
                  <a:pt x="1528176" y="18789"/>
                </a:cubicBezTo>
                <a:cubicBezTo>
                  <a:pt x="1523285" y="14877"/>
                  <a:pt x="1528176" y="6263"/>
                  <a:pt x="1528176" y="0"/>
                </a:cubicBezTo>
                <a:lnTo>
                  <a:pt x="0" y="457200"/>
                </a:lnTo>
                <a:close/>
              </a:path>
            </a:pathLst>
          </a:custGeom>
          <a:solidFill>
            <a:srgbClr val="FFFF0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78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FA8C-4388-485C-93B4-7449E5E1BA0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BAC3AB5-D981-494F-834C-A7D71C60E04B}"/>
              </a:ext>
            </a:extLst>
          </p:cNvPr>
          <p:cNvSpPr>
            <a:spLocks noGrp="1"/>
          </p:cNvSpPr>
          <p:nvPr>
            <p:ph idx="1"/>
          </p:nvPr>
        </p:nvSpPr>
        <p:spPr/>
        <p:txBody>
          <a:bodyPr/>
          <a:lstStyle/>
          <a:p>
            <a:r>
              <a:rPr lang="en-US" dirty="0">
                <a:solidFill>
                  <a:schemeClr val="accent3"/>
                </a:solidFill>
              </a:rPr>
              <a:t>Introduction and Background</a:t>
            </a:r>
          </a:p>
          <a:p>
            <a:r>
              <a:rPr lang="en-US" dirty="0">
                <a:solidFill>
                  <a:schemeClr val="accent3"/>
                </a:solidFill>
              </a:rPr>
              <a:t>Overview of Architecture</a:t>
            </a:r>
          </a:p>
          <a:p>
            <a:pPr lvl="1"/>
            <a:r>
              <a:rPr lang="en-US" dirty="0">
                <a:solidFill>
                  <a:schemeClr val="accent3"/>
                </a:solidFill>
              </a:rPr>
              <a:t>Examples</a:t>
            </a:r>
          </a:p>
          <a:p>
            <a:r>
              <a:rPr lang="en-US" dirty="0"/>
              <a:t>Experimental Result</a:t>
            </a:r>
          </a:p>
          <a:p>
            <a:r>
              <a:rPr lang="en-US" dirty="0">
                <a:solidFill>
                  <a:schemeClr val="accent3"/>
                </a:solidFill>
              </a:rPr>
              <a:t>Hardware Comparison </a:t>
            </a:r>
          </a:p>
          <a:p>
            <a:endParaRPr lang="en-US" dirty="0"/>
          </a:p>
        </p:txBody>
      </p:sp>
      <p:sp>
        <p:nvSpPr>
          <p:cNvPr id="4" name="Slide Number Placeholder 3"/>
          <p:cNvSpPr>
            <a:spLocks noGrp="1"/>
          </p:cNvSpPr>
          <p:nvPr>
            <p:ph type="sldNum" sz="quarter" idx="12"/>
          </p:nvPr>
        </p:nvSpPr>
        <p:spPr/>
        <p:txBody>
          <a:bodyPr/>
          <a:lstStyle/>
          <a:p>
            <a:fld id="{6B522641-6554-4C60-9C63-E732BF1A1092}" type="slidenum">
              <a:rPr lang="en-US" smtClean="0"/>
              <a:t>21</a:t>
            </a:fld>
            <a:endParaRPr lang="en-US"/>
          </a:p>
        </p:txBody>
      </p:sp>
    </p:spTree>
    <p:extLst>
      <p:ext uri="{BB962C8B-B14F-4D97-AF65-F5344CB8AC3E}">
        <p14:creationId xmlns:p14="http://schemas.microsoft.com/office/powerpoint/2010/main" val="328011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8C39-DE3F-42D0-BDB4-9FF539FC4350}"/>
              </a:ext>
            </a:extLst>
          </p:cNvPr>
          <p:cNvSpPr>
            <a:spLocks noGrp="1"/>
          </p:cNvSpPr>
          <p:nvPr>
            <p:ph type="title"/>
          </p:nvPr>
        </p:nvSpPr>
        <p:spPr/>
        <p:txBody>
          <a:bodyPr/>
          <a:lstStyle/>
          <a:p>
            <a:r>
              <a:rPr lang="en-US" dirty="0"/>
              <a:t>Experimental Results: Accuracy</a:t>
            </a:r>
          </a:p>
        </p:txBody>
      </p:sp>
      <p:sp>
        <p:nvSpPr>
          <p:cNvPr id="3" name="Content Placeholder 2">
            <a:extLst>
              <a:ext uri="{FF2B5EF4-FFF2-40B4-BE49-F238E27FC236}">
                <a16:creationId xmlns:a16="http://schemas.microsoft.com/office/drawing/2014/main" id="{E34BDFED-BACC-41E4-B0A9-B20EB875C7D6}"/>
              </a:ext>
            </a:extLst>
          </p:cNvPr>
          <p:cNvSpPr>
            <a:spLocks noGrp="1"/>
          </p:cNvSpPr>
          <p:nvPr>
            <p:ph idx="1"/>
          </p:nvPr>
        </p:nvSpPr>
        <p:spPr/>
        <p:txBody>
          <a:bodyPr/>
          <a:lstStyle/>
          <a:p>
            <a:r>
              <a:rPr lang="en-US" dirty="0"/>
              <a:t>Different Functions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D64F3AF-488C-4C91-92F6-35E2C38FB419}"/>
                  </a:ext>
                </a:extLst>
              </p:cNvPr>
              <p:cNvGraphicFramePr>
                <a:graphicFrameLocks noGrp="1"/>
              </p:cNvGraphicFramePr>
              <p:nvPr>
                <p:extLst>
                  <p:ext uri="{D42A27DB-BD31-4B8C-83A1-F6EECF244321}">
                    <p14:modId xmlns:p14="http://schemas.microsoft.com/office/powerpoint/2010/main" val="3946994320"/>
                  </p:ext>
                </p:extLst>
              </p:nvPr>
            </p:nvGraphicFramePr>
            <p:xfrm>
              <a:off x="838200" y="2254930"/>
              <a:ext cx="10515600" cy="4134952"/>
            </p:xfrm>
            <a:graphic>
              <a:graphicData uri="http://schemas.openxmlformats.org/drawingml/2006/table">
                <a:tbl>
                  <a:tblPr firstRow="1" bandRow="1">
                    <a:tableStyleId>{5C22544A-7EE6-4342-B048-85BDC9FD1C3A}</a:tableStyleId>
                  </a:tblPr>
                  <a:tblGrid>
                    <a:gridCol w="2437660">
                      <a:extLst>
                        <a:ext uri="{9D8B030D-6E8A-4147-A177-3AD203B41FA5}">
                          <a16:colId xmlns:a16="http://schemas.microsoft.com/office/drawing/2014/main" val="1402174737"/>
                        </a:ext>
                      </a:extLst>
                    </a:gridCol>
                    <a:gridCol w="2718540">
                      <a:extLst>
                        <a:ext uri="{9D8B030D-6E8A-4147-A177-3AD203B41FA5}">
                          <a16:colId xmlns:a16="http://schemas.microsoft.com/office/drawing/2014/main" val="680570645"/>
                        </a:ext>
                      </a:extLst>
                    </a:gridCol>
                    <a:gridCol w="2730500">
                      <a:extLst>
                        <a:ext uri="{9D8B030D-6E8A-4147-A177-3AD203B41FA5}">
                          <a16:colId xmlns:a16="http://schemas.microsoft.com/office/drawing/2014/main" val="2295893472"/>
                        </a:ext>
                      </a:extLst>
                    </a:gridCol>
                    <a:gridCol w="2628900">
                      <a:extLst>
                        <a:ext uri="{9D8B030D-6E8A-4147-A177-3AD203B41FA5}">
                          <a16:colId xmlns:a16="http://schemas.microsoft.com/office/drawing/2014/main" val="75240426"/>
                        </a:ext>
                      </a:extLst>
                    </a:gridCol>
                  </a:tblGrid>
                  <a:tr h="525547">
                    <a:tc>
                      <a:txBody>
                        <a:bodyPr/>
                        <a:lstStyle/>
                        <a:p>
                          <a:pPr algn="ctr"/>
                          <a:r>
                            <a:rPr lang="en-US" dirty="0"/>
                            <a:t>Function</a:t>
                          </a:r>
                        </a:p>
                      </a:txBody>
                      <a:tcPr anchor="ctr"/>
                    </a:tc>
                    <a:tc>
                      <a:txBody>
                        <a:bodyPr/>
                        <a:lstStyle/>
                        <a:p>
                          <a:pPr algn="ctr"/>
                          <a:r>
                            <a:rPr lang="en-US" dirty="0"/>
                            <a:t>Previous Stochastic</a:t>
                          </a:r>
                        </a:p>
                      </a:txBody>
                      <a:tcPr anchor="ctr"/>
                    </a:tc>
                    <a:tc>
                      <a:txBody>
                        <a:bodyPr/>
                        <a:lstStyle/>
                        <a:p>
                          <a:pPr algn="ctr"/>
                          <a:r>
                            <a:rPr lang="en-US" dirty="0"/>
                            <a:t>Parallel Stochastic</a:t>
                          </a:r>
                        </a:p>
                      </a:txBody>
                      <a:tcPr anchor="ctr"/>
                    </a:tc>
                    <a:tc>
                      <a:txBody>
                        <a:bodyPr/>
                        <a:lstStyle/>
                        <a:p>
                          <a:pPr algn="ctr"/>
                          <a:r>
                            <a:rPr lang="en-US" dirty="0"/>
                            <a:t>This Work</a:t>
                          </a:r>
                        </a:p>
                      </a:txBody>
                      <a:tcPr anchor="ctr"/>
                    </a:tc>
                    <a:extLst>
                      <a:ext uri="{0D108BD9-81ED-4DB2-BD59-A6C34878D82A}">
                        <a16:rowId xmlns:a16="http://schemas.microsoft.com/office/drawing/2014/main" val="3016802032"/>
                      </a:ext>
                    </a:extLst>
                  </a:tr>
                  <a:tr h="1747135">
                    <a:tc>
                      <a:txBody>
                        <a:bodyPr/>
                        <a:lstStyle/>
                        <a:p>
                          <a:pPr algn="ctr"/>
                          <a:r>
                            <a:rPr lang="el-GR" dirty="0"/>
                            <a:t>γ</a:t>
                          </a:r>
                          <a:r>
                            <a:rPr lang="en-US" dirty="0"/>
                            <a:t>(0.45)</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1045233624"/>
                      </a:ext>
                    </a:extLst>
                  </a:tr>
                  <a:tr h="1862270">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r>
                                      <m:rPr>
                                        <m:sty m:val="p"/>
                                      </m:rPr>
                                      <a:rPr lang="en-US" b="0" i="0" smtClean="0">
                                        <a:latin typeface="Cambria Math" panose="02040503050406030204" pitchFamily="18" charset="0"/>
                                      </a:rPr>
                                      <m:t>tanh</m:t>
                                    </m:r>
                                    <m:r>
                                      <a:rPr lang="en-US" b="0" i="1" smtClean="0">
                                        <a:latin typeface="Cambria Math" panose="02040503050406030204" pitchFamily="18" charset="0"/>
                                      </a:rPr>
                                      <m:t>⁡(4(2</m:t>
                                    </m:r>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668272357"/>
                      </a:ext>
                    </a:extLst>
                  </a:tr>
                </a:tbl>
              </a:graphicData>
            </a:graphic>
          </p:graphicFrame>
        </mc:Choice>
        <mc:Fallback xmlns="">
          <p:graphicFrame>
            <p:nvGraphicFramePr>
              <p:cNvPr id="4" name="Table 3">
                <a:extLst>
                  <a:ext uri="{FF2B5EF4-FFF2-40B4-BE49-F238E27FC236}">
                    <a16:creationId xmlns:a16="http://schemas.microsoft.com/office/drawing/2014/main" id="{8D64F3AF-488C-4C91-92F6-35E2C38FB419}"/>
                  </a:ext>
                </a:extLst>
              </p:cNvPr>
              <p:cNvGraphicFramePr>
                <a:graphicFrameLocks noGrp="1"/>
              </p:cNvGraphicFramePr>
              <p:nvPr>
                <p:extLst>
                  <p:ext uri="{D42A27DB-BD31-4B8C-83A1-F6EECF244321}">
                    <p14:modId xmlns:p14="http://schemas.microsoft.com/office/powerpoint/2010/main" val="3946994320"/>
                  </p:ext>
                </p:extLst>
              </p:nvPr>
            </p:nvGraphicFramePr>
            <p:xfrm>
              <a:off x="838200" y="2254930"/>
              <a:ext cx="10515600" cy="4134952"/>
            </p:xfrm>
            <a:graphic>
              <a:graphicData uri="http://schemas.openxmlformats.org/drawingml/2006/table">
                <a:tbl>
                  <a:tblPr firstRow="1" bandRow="1">
                    <a:tableStyleId>{5C22544A-7EE6-4342-B048-85BDC9FD1C3A}</a:tableStyleId>
                  </a:tblPr>
                  <a:tblGrid>
                    <a:gridCol w="2437660">
                      <a:extLst>
                        <a:ext uri="{9D8B030D-6E8A-4147-A177-3AD203B41FA5}">
                          <a16:colId xmlns:a16="http://schemas.microsoft.com/office/drawing/2014/main" val="1402174737"/>
                        </a:ext>
                      </a:extLst>
                    </a:gridCol>
                    <a:gridCol w="2718540">
                      <a:extLst>
                        <a:ext uri="{9D8B030D-6E8A-4147-A177-3AD203B41FA5}">
                          <a16:colId xmlns:a16="http://schemas.microsoft.com/office/drawing/2014/main" val="680570645"/>
                        </a:ext>
                      </a:extLst>
                    </a:gridCol>
                    <a:gridCol w="2730500">
                      <a:extLst>
                        <a:ext uri="{9D8B030D-6E8A-4147-A177-3AD203B41FA5}">
                          <a16:colId xmlns:a16="http://schemas.microsoft.com/office/drawing/2014/main" val="2295893472"/>
                        </a:ext>
                      </a:extLst>
                    </a:gridCol>
                    <a:gridCol w="2628900">
                      <a:extLst>
                        <a:ext uri="{9D8B030D-6E8A-4147-A177-3AD203B41FA5}">
                          <a16:colId xmlns:a16="http://schemas.microsoft.com/office/drawing/2014/main" val="75240426"/>
                        </a:ext>
                      </a:extLst>
                    </a:gridCol>
                  </a:tblGrid>
                  <a:tr h="525547">
                    <a:tc>
                      <a:txBody>
                        <a:bodyPr/>
                        <a:lstStyle/>
                        <a:p>
                          <a:pPr algn="ctr"/>
                          <a:r>
                            <a:rPr lang="en-US" dirty="0"/>
                            <a:t>Function</a:t>
                          </a:r>
                        </a:p>
                      </a:txBody>
                      <a:tcPr anchor="ctr"/>
                    </a:tc>
                    <a:tc>
                      <a:txBody>
                        <a:bodyPr/>
                        <a:lstStyle/>
                        <a:p>
                          <a:pPr algn="ctr"/>
                          <a:r>
                            <a:rPr lang="en-US" dirty="0"/>
                            <a:t>Previous Stochastic</a:t>
                          </a:r>
                        </a:p>
                      </a:txBody>
                      <a:tcPr anchor="ctr"/>
                    </a:tc>
                    <a:tc>
                      <a:txBody>
                        <a:bodyPr/>
                        <a:lstStyle/>
                        <a:p>
                          <a:pPr algn="ctr"/>
                          <a:r>
                            <a:rPr lang="en-US" dirty="0"/>
                            <a:t>Parallel Stochastic</a:t>
                          </a:r>
                        </a:p>
                      </a:txBody>
                      <a:tcPr anchor="ctr"/>
                    </a:tc>
                    <a:tc>
                      <a:txBody>
                        <a:bodyPr/>
                        <a:lstStyle/>
                        <a:p>
                          <a:pPr algn="ctr"/>
                          <a:r>
                            <a:rPr lang="en-US" dirty="0"/>
                            <a:t>This Work</a:t>
                          </a:r>
                        </a:p>
                      </a:txBody>
                      <a:tcPr anchor="ctr"/>
                    </a:tc>
                    <a:extLst>
                      <a:ext uri="{0D108BD9-81ED-4DB2-BD59-A6C34878D82A}">
                        <a16:rowId xmlns:a16="http://schemas.microsoft.com/office/drawing/2014/main" val="3016802032"/>
                      </a:ext>
                    </a:extLst>
                  </a:tr>
                  <a:tr h="1747135">
                    <a:tc>
                      <a:txBody>
                        <a:bodyPr/>
                        <a:lstStyle/>
                        <a:p>
                          <a:pPr algn="ctr"/>
                          <a:r>
                            <a:rPr lang="el-GR" dirty="0"/>
                            <a:t>γ</a:t>
                          </a:r>
                          <a:r>
                            <a:rPr lang="en-US" dirty="0"/>
                            <a:t>(0.45)</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1045233624"/>
                      </a:ext>
                    </a:extLst>
                  </a:tr>
                  <a:tr h="1862270">
                    <a:tc>
                      <a:txBody>
                        <a:bodyPr/>
                        <a:lstStyle/>
                        <a:p>
                          <a:endParaRPr lang="en-US"/>
                        </a:p>
                      </a:txBody>
                      <a:tcPr anchor="ctr">
                        <a:blipFill>
                          <a:blip r:embed="rId2"/>
                          <a:stretch>
                            <a:fillRect l="-250" t="-122549" r="-332500" b="-654"/>
                          </a:stretch>
                        </a:blipFill>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668272357"/>
                      </a:ext>
                    </a:extLst>
                  </a:tr>
                </a:tbl>
              </a:graphicData>
            </a:graphic>
          </p:graphicFrame>
        </mc:Fallback>
      </mc:AlternateContent>
      <p:pic>
        <p:nvPicPr>
          <p:cNvPr id="7" name="Picture 6">
            <a:extLst>
              <a:ext uri="{FF2B5EF4-FFF2-40B4-BE49-F238E27FC236}">
                <a16:creationId xmlns:a16="http://schemas.microsoft.com/office/drawing/2014/main" id="{FD129EC3-6B1D-4D85-90C0-3CC0038BF0A8}"/>
              </a:ext>
            </a:extLst>
          </p:cNvPr>
          <p:cNvPicPr>
            <a:picLocks noChangeAspect="1"/>
          </p:cNvPicPr>
          <p:nvPr/>
        </p:nvPicPr>
        <p:blipFill>
          <a:blip r:embed="rId3"/>
          <a:stretch>
            <a:fillRect/>
          </a:stretch>
        </p:blipFill>
        <p:spPr>
          <a:xfrm>
            <a:off x="3283614" y="2871500"/>
            <a:ext cx="2700144" cy="1617246"/>
          </a:xfrm>
          <a:prstGeom prst="rect">
            <a:avLst/>
          </a:prstGeom>
        </p:spPr>
      </p:pic>
      <p:pic>
        <p:nvPicPr>
          <p:cNvPr id="8" name="Picture 7">
            <a:extLst>
              <a:ext uri="{FF2B5EF4-FFF2-40B4-BE49-F238E27FC236}">
                <a16:creationId xmlns:a16="http://schemas.microsoft.com/office/drawing/2014/main" id="{87CA0A99-DE80-4890-84ED-D5E15D96706A}"/>
              </a:ext>
            </a:extLst>
          </p:cNvPr>
          <p:cNvPicPr>
            <a:picLocks noChangeAspect="1"/>
          </p:cNvPicPr>
          <p:nvPr/>
        </p:nvPicPr>
        <p:blipFill>
          <a:blip r:embed="rId4"/>
          <a:stretch>
            <a:fillRect/>
          </a:stretch>
        </p:blipFill>
        <p:spPr>
          <a:xfrm>
            <a:off x="6012926" y="2881587"/>
            <a:ext cx="2708483" cy="1617245"/>
          </a:xfrm>
          <a:prstGeom prst="rect">
            <a:avLst/>
          </a:prstGeom>
        </p:spPr>
      </p:pic>
      <p:pic>
        <p:nvPicPr>
          <p:cNvPr id="9" name="Picture 8">
            <a:extLst>
              <a:ext uri="{FF2B5EF4-FFF2-40B4-BE49-F238E27FC236}">
                <a16:creationId xmlns:a16="http://schemas.microsoft.com/office/drawing/2014/main" id="{5CACBBA3-6EAC-48EE-A9D8-70DF70D9100E}"/>
              </a:ext>
            </a:extLst>
          </p:cNvPr>
          <p:cNvPicPr>
            <a:picLocks noChangeAspect="1"/>
          </p:cNvPicPr>
          <p:nvPr/>
        </p:nvPicPr>
        <p:blipFill>
          <a:blip r:embed="rId5"/>
          <a:stretch>
            <a:fillRect/>
          </a:stretch>
        </p:blipFill>
        <p:spPr>
          <a:xfrm>
            <a:off x="8749846" y="2881587"/>
            <a:ext cx="2556467" cy="1617246"/>
          </a:xfrm>
          <a:prstGeom prst="rect">
            <a:avLst/>
          </a:prstGeom>
        </p:spPr>
      </p:pic>
      <p:pic>
        <p:nvPicPr>
          <p:cNvPr id="10" name="Picture 9">
            <a:extLst>
              <a:ext uri="{FF2B5EF4-FFF2-40B4-BE49-F238E27FC236}">
                <a16:creationId xmlns:a16="http://schemas.microsoft.com/office/drawing/2014/main" id="{15B15C70-905D-4AE8-A148-3110889DECC5}"/>
              </a:ext>
            </a:extLst>
          </p:cNvPr>
          <p:cNvPicPr>
            <a:picLocks noChangeAspect="1"/>
          </p:cNvPicPr>
          <p:nvPr/>
        </p:nvPicPr>
        <p:blipFill>
          <a:blip r:embed="rId6"/>
          <a:stretch>
            <a:fillRect/>
          </a:stretch>
        </p:blipFill>
        <p:spPr>
          <a:xfrm>
            <a:off x="3283614" y="4555088"/>
            <a:ext cx="2700144" cy="1621875"/>
          </a:xfrm>
          <a:prstGeom prst="rect">
            <a:avLst/>
          </a:prstGeom>
        </p:spPr>
      </p:pic>
      <p:pic>
        <p:nvPicPr>
          <p:cNvPr id="11" name="Picture 10">
            <a:extLst>
              <a:ext uri="{FF2B5EF4-FFF2-40B4-BE49-F238E27FC236}">
                <a16:creationId xmlns:a16="http://schemas.microsoft.com/office/drawing/2014/main" id="{51122992-9000-4EDE-B5C2-31C0A0B8160D}"/>
              </a:ext>
            </a:extLst>
          </p:cNvPr>
          <p:cNvPicPr>
            <a:picLocks noChangeAspect="1"/>
          </p:cNvPicPr>
          <p:nvPr/>
        </p:nvPicPr>
        <p:blipFill>
          <a:blip r:embed="rId7"/>
          <a:stretch>
            <a:fillRect/>
          </a:stretch>
        </p:blipFill>
        <p:spPr>
          <a:xfrm>
            <a:off x="6012926" y="4555089"/>
            <a:ext cx="2736920" cy="1633820"/>
          </a:xfrm>
          <a:prstGeom prst="rect">
            <a:avLst/>
          </a:prstGeom>
        </p:spPr>
      </p:pic>
      <p:pic>
        <p:nvPicPr>
          <p:cNvPr id="12" name="Picture 11">
            <a:extLst>
              <a:ext uri="{FF2B5EF4-FFF2-40B4-BE49-F238E27FC236}">
                <a16:creationId xmlns:a16="http://schemas.microsoft.com/office/drawing/2014/main" id="{299D6B2E-45F5-467C-AE93-6024DCD9B7D0}"/>
              </a:ext>
            </a:extLst>
          </p:cNvPr>
          <p:cNvPicPr>
            <a:picLocks noChangeAspect="1"/>
          </p:cNvPicPr>
          <p:nvPr/>
        </p:nvPicPr>
        <p:blipFill>
          <a:blip r:embed="rId8"/>
          <a:stretch>
            <a:fillRect/>
          </a:stretch>
        </p:blipFill>
        <p:spPr>
          <a:xfrm>
            <a:off x="8779014" y="4555089"/>
            <a:ext cx="2556467" cy="1633248"/>
          </a:xfrm>
          <a:prstGeom prst="rect">
            <a:avLst/>
          </a:prstGeom>
        </p:spPr>
      </p:pic>
      <p:sp>
        <p:nvSpPr>
          <p:cNvPr id="5" name="Slide Number Placeholder 4"/>
          <p:cNvSpPr>
            <a:spLocks noGrp="1"/>
          </p:cNvSpPr>
          <p:nvPr>
            <p:ph type="sldNum" sz="quarter" idx="12"/>
          </p:nvPr>
        </p:nvSpPr>
        <p:spPr/>
        <p:txBody>
          <a:bodyPr/>
          <a:lstStyle/>
          <a:p>
            <a:fld id="{6B522641-6554-4C60-9C63-E732BF1A1092}" type="slidenum">
              <a:rPr lang="en-US" smtClean="0"/>
              <a:t>22</a:t>
            </a:fld>
            <a:endParaRPr lang="en-US"/>
          </a:p>
        </p:txBody>
      </p:sp>
    </p:spTree>
    <p:extLst>
      <p:ext uri="{BB962C8B-B14F-4D97-AF65-F5344CB8AC3E}">
        <p14:creationId xmlns:p14="http://schemas.microsoft.com/office/powerpoint/2010/main" val="3549363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4447-13CA-40DE-A7A4-BA87862BAE54}"/>
              </a:ext>
            </a:extLst>
          </p:cNvPr>
          <p:cNvSpPr>
            <a:spLocks noGrp="1"/>
          </p:cNvSpPr>
          <p:nvPr>
            <p:ph type="title"/>
          </p:nvPr>
        </p:nvSpPr>
        <p:spPr/>
        <p:txBody>
          <a:bodyPr/>
          <a:lstStyle/>
          <a:p>
            <a:r>
              <a:rPr lang="en-US" dirty="0"/>
              <a:t>Experimental Result: Image Processing</a:t>
            </a:r>
          </a:p>
        </p:txBody>
      </p:sp>
      <p:sp>
        <p:nvSpPr>
          <p:cNvPr id="3" name="Text Placeholder 2">
            <a:extLst>
              <a:ext uri="{FF2B5EF4-FFF2-40B4-BE49-F238E27FC236}">
                <a16:creationId xmlns:a16="http://schemas.microsoft.com/office/drawing/2014/main" id="{09876708-97C7-44A5-B537-34E0623B3ADA}"/>
              </a:ext>
            </a:extLst>
          </p:cNvPr>
          <p:cNvSpPr>
            <a:spLocks noGrp="1"/>
          </p:cNvSpPr>
          <p:nvPr>
            <p:ph type="body" idx="1"/>
          </p:nvPr>
        </p:nvSpPr>
        <p:spPr>
          <a:xfrm>
            <a:off x="829677" y="1360787"/>
            <a:ext cx="5157787" cy="514566"/>
          </a:xfrm>
        </p:spPr>
        <p:txBody>
          <a:bodyPr/>
          <a:lstStyle/>
          <a:p>
            <a:r>
              <a:rPr lang="en-US" dirty="0"/>
              <a:t>Gamma Correction</a:t>
            </a:r>
          </a:p>
        </p:txBody>
      </p:sp>
      <p:pic>
        <p:nvPicPr>
          <p:cNvPr id="16" name="Content Placeholder 15">
            <a:extLst>
              <a:ext uri="{FF2B5EF4-FFF2-40B4-BE49-F238E27FC236}">
                <a16:creationId xmlns:a16="http://schemas.microsoft.com/office/drawing/2014/main" id="{7F3E3610-C574-405E-8F22-FF251DCA667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7870" y="2058216"/>
            <a:ext cx="1625600" cy="1625600"/>
          </a:xfrm>
        </p:spPr>
      </p:pic>
      <p:sp>
        <p:nvSpPr>
          <p:cNvPr id="5" name="Text Placeholder 4">
            <a:extLst>
              <a:ext uri="{FF2B5EF4-FFF2-40B4-BE49-F238E27FC236}">
                <a16:creationId xmlns:a16="http://schemas.microsoft.com/office/drawing/2014/main" id="{4DCD0D4D-6E8C-467F-B7AE-1B3EC76CCD94}"/>
              </a:ext>
            </a:extLst>
          </p:cNvPr>
          <p:cNvSpPr>
            <a:spLocks noGrp="1"/>
          </p:cNvSpPr>
          <p:nvPr>
            <p:ph type="body" sz="quarter" idx="3"/>
          </p:nvPr>
        </p:nvSpPr>
        <p:spPr>
          <a:xfrm>
            <a:off x="6182311" y="1360787"/>
            <a:ext cx="5183188" cy="514566"/>
          </a:xfrm>
        </p:spPr>
        <p:txBody>
          <a:bodyPr/>
          <a:lstStyle/>
          <a:p>
            <a:r>
              <a:rPr lang="en-US" dirty="0"/>
              <a:t>Edge Detection</a:t>
            </a:r>
          </a:p>
        </p:txBody>
      </p:sp>
      <p:pic>
        <p:nvPicPr>
          <p:cNvPr id="20" name="Content Placeholder 19">
            <a:extLst>
              <a:ext uri="{FF2B5EF4-FFF2-40B4-BE49-F238E27FC236}">
                <a16:creationId xmlns:a16="http://schemas.microsoft.com/office/drawing/2014/main" id="{B72DF38B-C856-49AE-BD38-C0D0A390E970}"/>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867870" y="4188857"/>
            <a:ext cx="1625600" cy="1625600"/>
          </a:xfrm>
        </p:spPr>
      </p:pic>
      <p:pic>
        <p:nvPicPr>
          <p:cNvPr id="22" name="Picture 21">
            <a:extLst>
              <a:ext uri="{FF2B5EF4-FFF2-40B4-BE49-F238E27FC236}">
                <a16:creationId xmlns:a16="http://schemas.microsoft.com/office/drawing/2014/main" id="{C09105B6-ABD2-4377-9137-1BD6BDA94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1910" y="2058215"/>
            <a:ext cx="1625599" cy="1625599"/>
          </a:xfrm>
          <a:prstGeom prst="rect">
            <a:avLst/>
          </a:prstGeom>
        </p:spPr>
      </p:pic>
      <p:pic>
        <p:nvPicPr>
          <p:cNvPr id="24" name="Picture 23">
            <a:extLst>
              <a:ext uri="{FF2B5EF4-FFF2-40B4-BE49-F238E27FC236}">
                <a16:creationId xmlns:a16="http://schemas.microsoft.com/office/drawing/2014/main" id="{53C9AAAF-0883-46AD-BAB4-FB9AB3C89D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1909" y="4188856"/>
            <a:ext cx="1625599" cy="1625599"/>
          </a:xfrm>
          <a:prstGeom prst="rect">
            <a:avLst/>
          </a:prstGeom>
        </p:spPr>
      </p:pic>
      <p:pic>
        <p:nvPicPr>
          <p:cNvPr id="26" name="Picture 25">
            <a:extLst>
              <a:ext uri="{FF2B5EF4-FFF2-40B4-BE49-F238E27FC236}">
                <a16:creationId xmlns:a16="http://schemas.microsoft.com/office/drawing/2014/main" id="{4E5C9094-84AE-43AF-B20E-1173CE7894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5399" y="2058215"/>
            <a:ext cx="1693455" cy="1693455"/>
          </a:xfrm>
          <a:prstGeom prst="rect">
            <a:avLst/>
          </a:prstGeom>
        </p:spPr>
      </p:pic>
      <p:pic>
        <p:nvPicPr>
          <p:cNvPr id="28" name="Picture 27">
            <a:extLst>
              <a:ext uri="{FF2B5EF4-FFF2-40B4-BE49-F238E27FC236}">
                <a16:creationId xmlns:a16="http://schemas.microsoft.com/office/drawing/2014/main" id="{02C3911E-D274-4A3F-815C-EBEBB79FAF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3530" y="2058215"/>
            <a:ext cx="1693455" cy="1693455"/>
          </a:xfrm>
          <a:prstGeom prst="rect">
            <a:avLst/>
          </a:prstGeom>
        </p:spPr>
      </p:pic>
      <p:sp>
        <p:nvSpPr>
          <p:cNvPr id="29" name="TextBox 28">
            <a:extLst>
              <a:ext uri="{FF2B5EF4-FFF2-40B4-BE49-F238E27FC236}">
                <a16:creationId xmlns:a16="http://schemas.microsoft.com/office/drawing/2014/main" id="{6B06EEA5-2E19-4570-BAAA-56352CF5E009}"/>
              </a:ext>
            </a:extLst>
          </p:cNvPr>
          <p:cNvSpPr txBox="1"/>
          <p:nvPr/>
        </p:nvSpPr>
        <p:spPr>
          <a:xfrm>
            <a:off x="1195601" y="3751670"/>
            <a:ext cx="970137" cy="369332"/>
          </a:xfrm>
          <a:prstGeom prst="rect">
            <a:avLst/>
          </a:prstGeom>
          <a:noFill/>
        </p:spPr>
        <p:txBody>
          <a:bodyPr wrap="none" rtlCol="0">
            <a:spAutoFit/>
          </a:bodyPr>
          <a:lstStyle/>
          <a:p>
            <a:r>
              <a:rPr lang="en-US" dirty="0"/>
              <a:t>Original </a:t>
            </a:r>
          </a:p>
        </p:txBody>
      </p:sp>
      <p:sp>
        <p:nvSpPr>
          <p:cNvPr id="30" name="TextBox 29">
            <a:extLst>
              <a:ext uri="{FF2B5EF4-FFF2-40B4-BE49-F238E27FC236}">
                <a16:creationId xmlns:a16="http://schemas.microsoft.com/office/drawing/2014/main" id="{2A212BDF-B5D4-4860-B3D5-78022F60D489}"/>
              </a:ext>
            </a:extLst>
          </p:cNvPr>
          <p:cNvSpPr txBox="1"/>
          <p:nvPr/>
        </p:nvSpPr>
        <p:spPr>
          <a:xfrm>
            <a:off x="3109571" y="3751670"/>
            <a:ext cx="1470274" cy="369332"/>
          </a:xfrm>
          <a:prstGeom prst="rect">
            <a:avLst/>
          </a:prstGeom>
          <a:noFill/>
        </p:spPr>
        <p:txBody>
          <a:bodyPr wrap="none" rtlCol="0">
            <a:spAutoFit/>
          </a:bodyPr>
          <a:lstStyle/>
          <a:p>
            <a:r>
              <a:rPr lang="en-US" dirty="0"/>
              <a:t>Gamma(0.25)</a:t>
            </a:r>
          </a:p>
        </p:txBody>
      </p:sp>
      <p:sp>
        <p:nvSpPr>
          <p:cNvPr id="31" name="TextBox 30">
            <a:extLst>
              <a:ext uri="{FF2B5EF4-FFF2-40B4-BE49-F238E27FC236}">
                <a16:creationId xmlns:a16="http://schemas.microsoft.com/office/drawing/2014/main" id="{DC371451-1DD4-4F34-8533-E186B3ED844E}"/>
              </a:ext>
            </a:extLst>
          </p:cNvPr>
          <p:cNvSpPr txBox="1"/>
          <p:nvPr/>
        </p:nvSpPr>
        <p:spPr>
          <a:xfrm>
            <a:off x="945532" y="5814455"/>
            <a:ext cx="1470274" cy="369332"/>
          </a:xfrm>
          <a:prstGeom prst="rect">
            <a:avLst/>
          </a:prstGeom>
          <a:noFill/>
        </p:spPr>
        <p:txBody>
          <a:bodyPr wrap="none" rtlCol="0">
            <a:spAutoFit/>
          </a:bodyPr>
          <a:lstStyle/>
          <a:p>
            <a:r>
              <a:rPr lang="en-US" dirty="0"/>
              <a:t>Gamma(0.45)</a:t>
            </a:r>
          </a:p>
        </p:txBody>
      </p:sp>
      <p:sp>
        <p:nvSpPr>
          <p:cNvPr id="32" name="TextBox 31">
            <a:extLst>
              <a:ext uri="{FF2B5EF4-FFF2-40B4-BE49-F238E27FC236}">
                <a16:creationId xmlns:a16="http://schemas.microsoft.com/office/drawing/2014/main" id="{76537ADB-9C5D-4CF5-8B3D-6DBA0065DF6F}"/>
              </a:ext>
            </a:extLst>
          </p:cNvPr>
          <p:cNvSpPr txBox="1"/>
          <p:nvPr/>
        </p:nvSpPr>
        <p:spPr>
          <a:xfrm>
            <a:off x="3109571" y="5814455"/>
            <a:ext cx="1470274" cy="369332"/>
          </a:xfrm>
          <a:prstGeom prst="rect">
            <a:avLst/>
          </a:prstGeom>
          <a:noFill/>
        </p:spPr>
        <p:txBody>
          <a:bodyPr wrap="none" rtlCol="0">
            <a:spAutoFit/>
          </a:bodyPr>
          <a:lstStyle/>
          <a:p>
            <a:r>
              <a:rPr lang="en-US" dirty="0"/>
              <a:t>Gamma(0.75)</a:t>
            </a:r>
          </a:p>
        </p:txBody>
      </p:sp>
      <p:sp>
        <p:nvSpPr>
          <p:cNvPr id="33" name="TextBox 32">
            <a:extLst>
              <a:ext uri="{FF2B5EF4-FFF2-40B4-BE49-F238E27FC236}">
                <a16:creationId xmlns:a16="http://schemas.microsoft.com/office/drawing/2014/main" id="{D2E109C6-5C8A-426C-B7E8-DD518C6E49FD}"/>
              </a:ext>
            </a:extLst>
          </p:cNvPr>
          <p:cNvSpPr txBox="1"/>
          <p:nvPr/>
        </p:nvSpPr>
        <p:spPr>
          <a:xfrm>
            <a:off x="6763506" y="3819524"/>
            <a:ext cx="917239" cy="369332"/>
          </a:xfrm>
          <a:prstGeom prst="rect">
            <a:avLst/>
          </a:prstGeom>
          <a:noFill/>
        </p:spPr>
        <p:txBody>
          <a:bodyPr wrap="none" rtlCol="0">
            <a:spAutoFit/>
          </a:bodyPr>
          <a:lstStyle/>
          <a:p>
            <a:r>
              <a:rPr lang="en-US" dirty="0"/>
              <a:t>Original</a:t>
            </a:r>
          </a:p>
        </p:txBody>
      </p:sp>
      <p:sp>
        <p:nvSpPr>
          <p:cNvPr id="34" name="TextBox 33">
            <a:extLst>
              <a:ext uri="{FF2B5EF4-FFF2-40B4-BE49-F238E27FC236}">
                <a16:creationId xmlns:a16="http://schemas.microsoft.com/office/drawing/2014/main" id="{A9777F55-67E9-4511-AABC-82F7449A332E}"/>
              </a:ext>
            </a:extLst>
          </p:cNvPr>
          <p:cNvSpPr txBox="1"/>
          <p:nvPr/>
        </p:nvSpPr>
        <p:spPr>
          <a:xfrm>
            <a:off x="9349622" y="3824280"/>
            <a:ext cx="1361270" cy="369332"/>
          </a:xfrm>
          <a:prstGeom prst="rect">
            <a:avLst/>
          </a:prstGeom>
          <a:noFill/>
        </p:spPr>
        <p:txBody>
          <a:bodyPr wrap="none" rtlCol="0">
            <a:spAutoFit/>
          </a:bodyPr>
          <a:lstStyle/>
          <a:p>
            <a:r>
              <a:rPr lang="en-US" dirty="0"/>
              <a:t>Edge Display</a:t>
            </a:r>
          </a:p>
        </p:txBody>
      </p:sp>
      <p:graphicFrame>
        <p:nvGraphicFramePr>
          <p:cNvPr id="9" name="Table 8"/>
          <p:cNvGraphicFramePr>
            <a:graphicFrameLocks noGrp="1"/>
          </p:cNvGraphicFramePr>
          <p:nvPr>
            <p:extLst>
              <p:ext uri="{D42A27DB-BD31-4B8C-83A1-F6EECF244321}">
                <p14:modId xmlns:p14="http://schemas.microsoft.com/office/powerpoint/2010/main" val="3441504779"/>
              </p:ext>
            </p:extLst>
          </p:nvPr>
        </p:nvGraphicFramePr>
        <p:xfrm>
          <a:off x="4978398" y="4188854"/>
          <a:ext cx="6924432" cy="2219762"/>
        </p:xfrm>
        <a:graphic>
          <a:graphicData uri="http://schemas.openxmlformats.org/drawingml/2006/table">
            <a:tbl>
              <a:tblPr firstRow="1" bandRow="1">
                <a:tableStyleId>{5C22544A-7EE6-4342-B048-85BDC9FD1C3A}</a:tableStyleId>
              </a:tblPr>
              <a:tblGrid>
                <a:gridCol w="1731108">
                  <a:extLst>
                    <a:ext uri="{9D8B030D-6E8A-4147-A177-3AD203B41FA5}">
                      <a16:colId xmlns:a16="http://schemas.microsoft.com/office/drawing/2014/main" val="322361373"/>
                    </a:ext>
                  </a:extLst>
                </a:gridCol>
                <a:gridCol w="1731108">
                  <a:extLst>
                    <a:ext uri="{9D8B030D-6E8A-4147-A177-3AD203B41FA5}">
                      <a16:colId xmlns:a16="http://schemas.microsoft.com/office/drawing/2014/main" val="3511473867"/>
                    </a:ext>
                  </a:extLst>
                </a:gridCol>
                <a:gridCol w="1731108">
                  <a:extLst>
                    <a:ext uri="{9D8B030D-6E8A-4147-A177-3AD203B41FA5}">
                      <a16:colId xmlns:a16="http://schemas.microsoft.com/office/drawing/2014/main" val="2457966681"/>
                    </a:ext>
                  </a:extLst>
                </a:gridCol>
                <a:gridCol w="1731108">
                  <a:extLst>
                    <a:ext uri="{9D8B030D-6E8A-4147-A177-3AD203B41FA5}">
                      <a16:colId xmlns:a16="http://schemas.microsoft.com/office/drawing/2014/main" val="515930458"/>
                    </a:ext>
                  </a:extLst>
                </a:gridCol>
              </a:tblGrid>
              <a:tr h="387662">
                <a:tc>
                  <a:txBody>
                    <a:bodyPr/>
                    <a:lstStyle/>
                    <a:p>
                      <a:pPr algn="ctr"/>
                      <a:r>
                        <a:rPr lang="en-US" dirty="0"/>
                        <a:t>Function</a:t>
                      </a:r>
                    </a:p>
                  </a:txBody>
                  <a:tcPr anchor="ctr"/>
                </a:tc>
                <a:tc>
                  <a:txBody>
                    <a:bodyPr/>
                    <a:lstStyle/>
                    <a:p>
                      <a:pPr algn="ctr"/>
                      <a:r>
                        <a:rPr lang="en-US" dirty="0"/>
                        <a:t>LUT</a:t>
                      </a:r>
                    </a:p>
                  </a:txBody>
                  <a:tcPr anchor="ctr"/>
                </a:tc>
                <a:tc>
                  <a:txBody>
                    <a:bodyPr/>
                    <a:lstStyle/>
                    <a:p>
                      <a:pPr algn="ctr"/>
                      <a:r>
                        <a:rPr lang="en-US"/>
                        <a:t>Delay (ns)</a:t>
                      </a:r>
                      <a:endParaRPr lang="en-US" dirty="0"/>
                    </a:p>
                  </a:txBody>
                  <a:tcPr anchor="ctr"/>
                </a:tc>
                <a:tc>
                  <a:txBody>
                    <a:bodyPr/>
                    <a:lstStyle/>
                    <a:p>
                      <a:pPr algn="ctr"/>
                      <a:r>
                        <a:rPr lang="en-US" dirty="0" err="1"/>
                        <a:t>AxD</a:t>
                      </a:r>
                      <a:endParaRPr lang="en-US" dirty="0"/>
                    </a:p>
                  </a:txBody>
                  <a:tcPr anchor="ctr"/>
                </a:tc>
                <a:extLst>
                  <a:ext uri="{0D108BD9-81ED-4DB2-BD59-A6C34878D82A}">
                    <a16:rowId xmlns:a16="http://schemas.microsoft.com/office/drawing/2014/main" val="1102152626"/>
                  </a:ext>
                </a:extLst>
              </a:tr>
              <a:tr h="669114">
                <a:tc>
                  <a:txBody>
                    <a:bodyPr/>
                    <a:lstStyle/>
                    <a:p>
                      <a:pPr algn="ctr"/>
                      <a:r>
                        <a:rPr lang="en-US" dirty="0" err="1"/>
                        <a:t>Conv</a:t>
                      </a:r>
                      <a:r>
                        <a:rPr lang="en-US" baseline="0" dirty="0"/>
                        <a:t> Edge Detection</a:t>
                      </a:r>
                      <a:endParaRPr lang="en-US" dirty="0"/>
                    </a:p>
                  </a:txBody>
                  <a:tcPr anchor="ctr"/>
                </a:tc>
                <a:tc>
                  <a:txBody>
                    <a:bodyPr/>
                    <a:lstStyle/>
                    <a:p>
                      <a:pPr algn="ctr"/>
                      <a:r>
                        <a:rPr lang="en-US" dirty="0"/>
                        <a:t>1218</a:t>
                      </a:r>
                    </a:p>
                  </a:txBody>
                  <a:tcPr anchor="ctr"/>
                </a:tc>
                <a:tc>
                  <a:txBody>
                    <a:bodyPr/>
                    <a:lstStyle/>
                    <a:p>
                      <a:pPr algn="ctr"/>
                      <a:r>
                        <a:rPr lang="en-US" dirty="0"/>
                        <a:t>145.6</a:t>
                      </a:r>
                    </a:p>
                  </a:txBody>
                  <a:tcPr anchor="ctr"/>
                </a:tc>
                <a:tc>
                  <a:txBody>
                    <a:bodyPr/>
                    <a:lstStyle/>
                    <a:p>
                      <a:pPr algn="ctr"/>
                      <a:r>
                        <a:rPr lang="en-US" b="1" dirty="0"/>
                        <a:t>177k</a:t>
                      </a:r>
                    </a:p>
                  </a:txBody>
                  <a:tcPr anchor="ctr"/>
                </a:tc>
                <a:extLst>
                  <a:ext uri="{0D108BD9-81ED-4DB2-BD59-A6C34878D82A}">
                    <a16:rowId xmlns:a16="http://schemas.microsoft.com/office/drawing/2014/main" val="3941186208"/>
                  </a:ext>
                </a:extLst>
              </a:tr>
              <a:tr h="387662">
                <a:tc>
                  <a:txBody>
                    <a:bodyPr/>
                    <a:lstStyle/>
                    <a:p>
                      <a:pPr algn="ctr"/>
                      <a:r>
                        <a:rPr lang="en-US" dirty="0"/>
                        <a:t>This Work</a:t>
                      </a:r>
                    </a:p>
                  </a:txBody>
                  <a:tcPr anchor="ctr"/>
                </a:tc>
                <a:tc>
                  <a:txBody>
                    <a:bodyPr/>
                    <a:lstStyle/>
                    <a:p>
                      <a:pPr algn="ctr"/>
                      <a:r>
                        <a:rPr lang="en-US" dirty="0"/>
                        <a:t>8240</a:t>
                      </a:r>
                    </a:p>
                  </a:txBody>
                  <a:tcPr anchor="ctr"/>
                </a:tc>
                <a:tc>
                  <a:txBody>
                    <a:bodyPr/>
                    <a:lstStyle/>
                    <a:p>
                      <a:pPr algn="ctr"/>
                      <a:r>
                        <a:rPr lang="en-US" dirty="0"/>
                        <a:t>5.73</a:t>
                      </a:r>
                    </a:p>
                  </a:txBody>
                  <a:tcPr anchor="ctr"/>
                </a:tc>
                <a:tc>
                  <a:txBody>
                    <a:bodyPr/>
                    <a:lstStyle/>
                    <a:p>
                      <a:pPr algn="ctr"/>
                      <a:r>
                        <a:rPr lang="en-US" b="1" dirty="0">
                          <a:solidFill>
                            <a:schemeClr val="accent6"/>
                          </a:solidFill>
                        </a:rPr>
                        <a:t>47k</a:t>
                      </a:r>
                    </a:p>
                  </a:txBody>
                  <a:tcPr anchor="ctr"/>
                </a:tc>
                <a:extLst>
                  <a:ext uri="{0D108BD9-81ED-4DB2-BD59-A6C34878D82A}">
                    <a16:rowId xmlns:a16="http://schemas.microsoft.com/office/drawing/2014/main" val="2073279291"/>
                  </a:ext>
                </a:extLst>
              </a:tr>
              <a:tr h="387662">
                <a:tc>
                  <a:txBody>
                    <a:bodyPr/>
                    <a:lstStyle/>
                    <a:p>
                      <a:pPr algn="ctr"/>
                      <a:r>
                        <a:rPr lang="en-US" dirty="0" err="1"/>
                        <a:t>Conv</a:t>
                      </a:r>
                      <a:r>
                        <a:rPr lang="en-US" dirty="0"/>
                        <a:t> Median F </a:t>
                      </a:r>
                    </a:p>
                  </a:txBody>
                  <a:tcPr anchor="ctr"/>
                </a:tc>
                <a:tc>
                  <a:txBody>
                    <a:bodyPr/>
                    <a:lstStyle/>
                    <a:p>
                      <a:pPr algn="ctr"/>
                      <a:r>
                        <a:rPr lang="en-US" dirty="0"/>
                        <a:t>421</a:t>
                      </a:r>
                    </a:p>
                  </a:txBody>
                  <a:tcPr anchor="ctr"/>
                </a:tc>
                <a:tc>
                  <a:txBody>
                    <a:bodyPr/>
                    <a:lstStyle/>
                    <a:p>
                      <a:pPr algn="ctr"/>
                      <a:r>
                        <a:rPr lang="en-US" dirty="0"/>
                        <a:t>15.45</a:t>
                      </a:r>
                    </a:p>
                  </a:txBody>
                  <a:tcPr anchor="ctr"/>
                </a:tc>
                <a:tc>
                  <a:txBody>
                    <a:bodyPr/>
                    <a:lstStyle/>
                    <a:p>
                      <a:pPr algn="ctr"/>
                      <a:r>
                        <a:rPr lang="en-US" b="1" dirty="0"/>
                        <a:t>6.5k</a:t>
                      </a:r>
                    </a:p>
                  </a:txBody>
                  <a:tcPr anchor="ctr"/>
                </a:tc>
                <a:extLst>
                  <a:ext uri="{0D108BD9-81ED-4DB2-BD59-A6C34878D82A}">
                    <a16:rowId xmlns:a16="http://schemas.microsoft.com/office/drawing/2014/main" val="3424915747"/>
                  </a:ext>
                </a:extLst>
              </a:tr>
              <a:tr h="387662">
                <a:tc>
                  <a:txBody>
                    <a:bodyPr/>
                    <a:lstStyle/>
                    <a:p>
                      <a:pPr algn="ctr"/>
                      <a:r>
                        <a:rPr lang="en-US" dirty="0"/>
                        <a:t>This Work</a:t>
                      </a:r>
                    </a:p>
                  </a:txBody>
                  <a:tcPr anchor="ctr"/>
                </a:tc>
                <a:tc>
                  <a:txBody>
                    <a:bodyPr/>
                    <a:lstStyle/>
                    <a:p>
                      <a:pPr algn="ctr"/>
                      <a:r>
                        <a:rPr lang="en-US" dirty="0"/>
                        <a:t>1723</a:t>
                      </a:r>
                    </a:p>
                  </a:txBody>
                  <a:tcPr anchor="ctr"/>
                </a:tc>
                <a:tc>
                  <a:txBody>
                    <a:bodyPr/>
                    <a:lstStyle/>
                    <a:p>
                      <a:pPr algn="ctr"/>
                      <a:r>
                        <a:rPr lang="en-US" dirty="0"/>
                        <a:t>5.76</a:t>
                      </a:r>
                    </a:p>
                  </a:txBody>
                  <a:tcPr anchor="ctr"/>
                </a:tc>
                <a:tc>
                  <a:txBody>
                    <a:bodyPr/>
                    <a:lstStyle/>
                    <a:p>
                      <a:pPr algn="ctr"/>
                      <a:r>
                        <a:rPr lang="en-US" b="1" baseline="0" dirty="0">
                          <a:solidFill>
                            <a:srgbClr val="FF0000"/>
                          </a:solidFill>
                        </a:rPr>
                        <a:t>11.8k</a:t>
                      </a:r>
                    </a:p>
                  </a:txBody>
                  <a:tcPr anchor="ctr"/>
                </a:tc>
                <a:extLst>
                  <a:ext uri="{0D108BD9-81ED-4DB2-BD59-A6C34878D82A}">
                    <a16:rowId xmlns:a16="http://schemas.microsoft.com/office/drawing/2014/main" val="605368459"/>
                  </a:ext>
                </a:extLst>
              </a:tr>
            </a:tbl>
          </a:graphicData>
        </a:graphic>
      </p:graphicFrame>
      <p:sp>
        <p:nvSpPr>
          <p:cNvPr id="10" name="Slide Number Placeholder 9"/>
          <p:cNvSpPr>
            <a:spLocks noGrp="1"/>
          </p:cNvSpPr>
          <p:nvPr>
            <p:ph type="sldNum" sz="quarter" idx="12"/>
          </p:nvPr>
        </p:nvSpPr>
        <p:spPr/>
        <p:txBody>
          <a:bodyPr/>
          <a:lstStyle/>
          <a:p>
            <a:fld id="{6B522641-6554-4C60-9C63-E732BF1A1092}" type="slidenum">
              <a:rPr lang="en-US" smtClean="0"/>
              <a:t>23</a:t>
            </a:fld>
            <a:endParaRPr lang="en-US"/>
          </a:p>
        </p:txBody>
      </p:sp>
    </p:spTree>
    <p:extLst>
      <p:ext uri="{BB962C8B-B14F-4D97-AF65-F5344CB8AC3E}">
        <p14:creationId xmlns:p14="http://schemas.microsoft.com/office/powerpoint/2010/main" val="1336103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FA8C-4388-485C-93B4-7449E5E1BA0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BAC3AB5-D981-494F-834C-A7D71C60E04B}"/>
              </a:ext>
            </a:extLst>
          </p:cNvPr>
          <p:cNvSpPr>
            <a:spLocks noGrp="1"/>
          </p:cNvSpPr>
          <p:nvPr>
            <p:ph idx="1"/>
          </p:nvPr>
        </p:nvSpPr>
        <p:spPr/>
        <p:txBody>
          <a:bodyPr/>
          <a:lstStyle/>
          <a:p>
            <a:r>
              <a:rPr lang="en-US" dirty="0">
                <a:solidFill>
                  <a:schemeClr val="accent3"/>
                </a:solidFill>
              </a:rPr>
              <a:t>Introduction and Background</a:t>
            </a:r>
          </a:p>
          <a:p>
            <a:r>
              <a:rPr lang="en-US" dirty="0">
                <a:solidFill>
                  <a:schemeClr val="accent3"/>
                </a:solidFill>
              </a:rPr>
              <a:t>Overview of Architecture</a:t>
            </a:r>
          </a:p>
          <a:p>
            <a:pPr lvl="1"/>
            <a:r>
              <a:rPr lang="en-US" dirty="0">
                <a:solidFill>
                  <a:schemeClr val="accent3"/>
                </a:solidFill>
              </a:rPr>
              <a:t>Examples</a:t>
            </a:r>
          </a:p>
          <a:p>
            <a:r>
              <a:rPr lang="en-US" dirty="0">
                <a:solidFill>
                  <a:schemeClr val="accent3"/>
                </a:solidFill>
              </a:rPr>
              <a:t>Experimental Result</a:t>
            </a:r>
          </a:p>
          <a:p>
            <a:r>
              <a:rPr lang="en-US" dirty="0"/>
              <a:t>Hardware Comparison </a:t>
            </a:r>
          </a:p>
          <a:p>
            <a:endParaRPr lang="en-US" dirty="0"/>
          </a:p>
        </p:txBody>
      </p:sp>
      <p:sp>
        <p:nvSpPr>
          <p:cNvPr id="4" name="Slide Number Placeholder 3"/>
          <p:cNvSpPr>
            <a:spLocks noGrp="1"/>
          </p:cNvSpPr>
          <p:nvPr>
            <p:ph type="sldNum" sz="quarter" idx="12"/>
          </p:nvPr>
        </p:nvSpPr>
        <p:spPr/>
        <p:txBody>
          <a:bodyPr/>
          <a:lstStyle/>
          <a:p>
            <a:fld id="{6B522641-6554-4C60-9C63-E732BF1A1092}" type="slidenum">
              <a:rPr lang="en-US" smtClean="0"/>
              <a:t>24</a:t>
            </a:fld>
            <a:endParaRPr lang="en-US"/>
          </a:p>
        </p:txBody>
      </p:sp>
    </p:spTree>
    <p:extLst>
      <p:ext uri="{BB962C8B-B14F-4D97-AF65-F5344CB8AC3E}">
        <p14:creationId xmlns:p14="http://schemas.microsoft.com/office/powerpoint/2010/main" val="3249594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Comparison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6885341"/>
              </p:ext>
            </p:extLst>
          </p:nvPr>
        </p:nvGraphicFramePr>
        <p:xfrm>
          <a:off x="838200" y="3641969"/>
          <a:ext cx="10515600" cy="2534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581761884"/>
              </p:ext>
            </p:extLst>
          </p:nvPr>
        </p:nvGraphicFramePr>
        <p:xfrm>
          <a:off x="838200" y="1221271"/>
          <a:ext cx="10515600" cy="2420698"/>
        </p:xfrm>
        <a:graphic>
          <a:graphicData uri="http://schemas.openxmlformats.org/drawingml/2006/chart">
            <c:chart xmlns:c="http://schemas.openxmlformats.org/drawingml/2006/chart" xmlns:r="http://schemas.openxmlformats.org/officeDocument/2006/relationships" r:id="rId4"/>
          </a:graphicData>
        </a:graphic>
      </p:graphicFrame>
      <p:sp>
        <p:nvSpPr>
          <p:cNvPr id="10" name="Equal 9"/>
          <p:cNvSpPr/>
          <p:nvPr/>
        </p:nvSpPr>
        <p:spPr>
          <a:xfrm rot="1802658">
            <a:off x="1689824" y="3466522"/>
            <a:ext cx="729305" cy="78923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D8B91269-F829-4BBB-A7B1-0AA20EE64B35}"/>
              </a:ext>
            </a:extLst>
          </p:cNvPr>
          <p:cNvSpPr txBox="1"/>
          <p:nvPr/>
        </p:nvSpPr>
        <p:spPr>
          <a:xfrm>
            <a:off x="9993746" y="4859003"/>
            <a:ext cx="548548" cy="369332"/>
          </a:xfrm>
          <a:prstGeom prst="rect">
            <a:avLst/>
          </a:prstGeom>
          <a:noFill/>
        </p:spPr>
        <p:txBody>
          <a:bodyPr wrap="none" rtlCol="0">
            <a:spAutoFit/>
          </a:bodyPr>
          <a:lstStyle/>
          <a:p>
            <a:r>
              <a:rPr lang="en-US" dirty="0"/>
              <a:t>N/A</a:t>
            </a:r>
          </a:p>
        </p:txBody>
      </p:sp>
      <p:sp>
        <p:nvSpPr>
          <p:cNvPr id="4" name="Slide Number Placeholder 3"/>
          <p:cNvSpPr>
            <a:spLocks noGrp="1"/>
          </p:cNvSpPr>
          <p:nvPr>
            <p:ph type="sldNum" sz="quarter" idx="12"/>
          </p:nvPr>
        </p:nvSpPr>
        <p:spPr/>
        <p:txBody>
          <a:bodyPr/>
          <a:lstStyle/>
          <a:p>
            <a:fld id="{6B522641-6554-4C60-9C63-E732BF1A1092}" type="slidenum">
              <a:rPr lang="en-US" smtClean="0"/>
              <a:t>25</a:t>
            </a:fld>
            <a:endParaRPr lang="en-US"/>
          </a:p>
        </p:txBody>
      </p:sp>
    </p:spTree>
    <p:extLst>
      <p:ext uri="{BB962C8B-B14F-4D97-AF65-F5344CB8AC3E}">
        <p14:creationId xmlns:p14="http://schemas.microsoft.com/office/powerpoint/2010/main" val="719440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C34A-F7AD-42FD-82AB-C5F0EA946E59}"/>
              </a:ext>
            </a:extLst>
          </p:cNvPr>
          <p:cNvSpPr>
            <a:spLocks noGrp="1"/>
          </p:cNvSpPr>
          <p:nvPr>
            <p:ph type="title"/>
          </p:nvPr>
        </p:nvSpPr>
        <p:spPr/>
        <p:txBody>
          <a:bodyPr/>
          <a:lstStyle/>
          <a:p>
            <a:r>
              <a:rPr lang="en-US" dirty="0"/>
              <a:t>Delay Comparison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1990745"/>
              </p:ext>
            </p:extLst>
          </p:nvPr>
        </p:nvGraphicFramePr>
        <p:xfrm>
          <a:off x="838200" y="4110181"/>
          <a:ext cx="10515600" cy="2066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178124577"/>
              </p:ext>
            </p:extLst>
          </p:nvPr>
        </p:nvGraphicFramePr>
        <p:xfrm>
          <a:off x="748146" y="1588655"/>
          <a:ext cx="10605654" cy="2521526"/>
        </p:xfrm>
        <a:graphic>
          <a:graphicData uri="http://schemas.openxmlformats.org/drawingml/2006/chart">
            <c:chart xmlns:c="http://schemas.openxmlformats.org/drawingml/2006/chart" xmlns:r="http://schemas.openxmlformats.org/officeDocument/2006/relationships" r:id="rId3"/>
          </a:graphicData>
        </a:graphic>
      </p:graphicFrame>
      <p:sp>
        <p:nvSpPr>
          <p:cNvPr id="12" name="Equal 11"/>
          <p:cNvSpPr/>
          <p:nvPr/>
        </p:nvSpPr>
        <p:spPr>
          <a:xfrm rot="2132371">
            <a:off x="2200820" y="3957344"/>
            <a:ext cx="647238" cy="723485"/>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Equal 12"/>
          <p:cNvSpPr/>
          <p:nvPr/>
        </p:nvSpPr>
        <p:spPr>
          <a:xfrm rot="2132371">
            <a:off x="4071493" y="3957345"/>
            <a:ext cx="647238" cy="723485"/>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Equal 13"/>
          <p:cNvSpPr/>
          <p:nvPr/>
        </p:nvSpPr>
        <p:spPr>
          <a:xfrm rot="2132371">
            <a:off x="6083057" y="3957345"/>
            <a:ext cx="647238" cy="723485"/>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Equal 14"/>
          <p:cNvSpPr/>
          <p:nvPr/>
        </p:nvSpPr>
        <p:spPr>
          <a:xfrm rot="2132371">
            <a:off x="8000623" y="3957345"/>
            <a:ext cx="647238" cy="723485"/>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6B522641-6554-4C60-9C63-E732BF1A1092}" type="slidenum">
              <a:rPr lang="en-US" smtClean="0"/>
              <a:t>26</a:t>
            </a:fld>
            <a:endParaRPr lang="en-US"/>
          </a:p>
        </p:txBody>
      </p:sp>
      <p:sp>
        <p:nvSpPr>
          <p:cNvPr id="10" name="TextBox 9">
            <a:extLst>
              <a:ext uri="{FF2B5EF4-FFF2-40B4-BE49-F238E27FC236}">
                <a16:creationId xmlns:a16="http://schemas.microsoft.com/office/drawing/2014/main" id="{D8B91269-F829-4BBB-A7B1-0AA20EE64B35}"/>
              </a:ext>
            </a:extLst>
          </p:cNvPr>
          <p:cNvSpPr txBox="1"/>
          <p:nvPr/>
        </p:nvSpPr>
        <p:spPr>
          <a:xfrm>
            <a:off x="9982200" y="4801550"/>
            <a:ext cx="548548" cy="369332"/>
          </a:xfrm>
          <a:prstGeom prst="rect">
            <a:avLst/>
          </a:prstGeom>
          <a:noFill/>
        </p:spPr>
        <p:txBody>
          <a:bodyPr wrap="none" rtlCol="0">
            <a:spAutoFit/>
          </a:bodyPr>
          <a:lstStyle/>
          <a:p>
            <a:r>
              <a:rPr lang="en-US" dirty="0"/>
              <a:t>N/A</a:t>
            </a:r>
          </a:p>
        </p:txBody>
      </p:sp>
    </p:spTree>
    <p:extLst>
      <p:ext uri="{BB962C8B-B14F-4D97-AF65-F5344CB8AC3E}">
        <p14:creationId xmlns:p14="http://schemas.microsoft.com/office/powerpoint/2010/main" val="879364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6446F-1069-46E4-8215-9833C52D55FC}"/>
              </a:ext>
            </a:extLst>
          </p:cNvPr>
          <p:cNvSpPr>
            <a:spLocks noGrp="1"/>
          </p:cNvSpPr>
          <p:nvPr>
            <p:ph type="title"/>
          </p:nvPr>
        </p:nvSpPr>
        <p:spPr/>
        <p:txBody>
          <a:bodyPr/>
          <a:lstStyle/>
          <a:p>
            <a:r>
              <a:rPr lang="en-US" dirty="0"/>
              <a:t>Area Delay Product Comparison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935188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83B5D4F-1E06-4FB0-A531-91213AC8EE39}"/>
              </a:ext>
            </a:extLst>
          </p:cNvPr>
          <p:cNvSpPr txBox="1"/>
          <p:nvPr/>
        </p:nvSpPr>
        <p:spPr>
          <a:xfrm>
            <a:off x="9993746" y="4859003"/>
            <a:ext cx="548548" cy="369332"/>
          </a:xfrm>
          <a:prstGeom prst="rect">
            <a:avLst/>
          </a:prstGeom>
          <a:noFill/>
        </p:spPr>
        <p:txBody>
          <a:bodyPr wrap="none" rtlCol="0">
            <a:spAutoFit/>
          </a:bodyPr>
          <a:lstStyle/>
          <a:p>
            <a:r>
              <a:rPr lang="en-US" dirty="0"/>
              <a:t>N/A</a:t>
            </a:r>
          </a:p>
        </p:txBody>
      </p:sp>
      <p:sp>
        <p:nvSpPr>
          <p:cNvPr id="3" name="Slide Number Placeholder 2"/>
          <p:cNvSpPr>
            <a:spLocks noGrp="1"/>
          </p:cNvSpPr>
          <p:nvPr>
            <p:ph type="sldNum" sz="quarter" idx="12"/>
          </p:nvPr>
        </p:nvSpPr>
        <p:spPr/>
        <p:txBody>
          <a:bodyPr/>
          <a:lstStyle/>
          <a:p>
            <a:fld id="{6B522641-6554-4C60-9C63-E732BF1A1092}" type="slidenum">
              <a:rPr lang="en-US" smtClean="0"/>
              <a:t>27</a:t>
            </a:fld>
            <a:endParaRPr lang="en-US"/>
          </a:p>
        </p:txBody>
      </p:sp>
      <p:sp>
        <p:nvSpPr>
          <p:cNvPr id="5" name="TextBox 4">
            <a:extLst>
              <a:ext uri="{FF2B5EF4-FFF2-40B4-BE49-F238E27FC236}">
                <a16:creationId xmlns:a16="http://schemas.microsoft.com/office/drawing/2014/main" id="{0311D018-1470-443E-866D-584951F0622F}"/>
              </a:ext>
            </a:extLst>
          </p:cNvPr>
          <p:cNvSpPr txBox="1"/>
          <p:nvPr/>
        </p:nvSpPr>
        <p:spPr>
          <a:xfrm>
            <a:off x="8140115" y="2649817"/>
            <a:ext cx="2733184" cy="461665"/>
          </a:xfrm>
          <a:prstGeom prst="rect">
            <a:avLst/>
          </a:prstGeom>
          <a:noFill/>
        </p:spPr>
        <p:txBody>
          <a:bodyPr wrap="none" rtlCol="0">
            <a:spAutoFit/>
          </a:bodyPr>
          <a:lstStyle/>
          <a:p>
            <a:r>
              <a:rPr lang="en-US" sz="2400" dirty="0"/>
              <a:t>Average: 8% of Conv</a:t>
            </a:r>
          </a:p>
        </p:txBody>
      </p:sp>
    </p:spTree>
    <p:extLst>
      <p:ext uri="{BB962C8B-B14F-4D97-AF65-F5344CB8AC3E}">
        <p14:creationId xmlns:p14="http://schemas.microsoft.com/office/powerpoint/2010/main" val="233169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1FCA1-88E1-4F34-A2AA-1FD0601163BD}"/>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67840475-09D0-4F7F-9818-61C228689EDB}"/>
              </a:ext>
            </a:extLst>
          </p:cNvPr>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B522641-6554-4C60-9C63-E732BF1A1092}" type="slidenum">
              <a:rPr lang="en-US" smtClean="0"/>
              <a:t>28</a:t>
            </a:fld>
            <a:endParaRPr lang="en-US"/>
          </a:p>
        </p:txBody>
      </p:sp>
    </p:spTree>
    <p:extLst>
      <p:ext uri="{BB962C8B-B14F-4D97-AF65-F5344CB8AC3E}">
        <p14:creationId xmlns:p14="http://schemas.microsoft.com/office/powerpoint/2010/main" val="330833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B2C6-7936-4E2A-ABC8-B44AEEA3EB9B}"/>
              </a:ext>
            </a:extLst>
          </p:cNvPr>
          <p:cNvSpPr>
            <a:spLocks noGrp="1"/>
          </p:cNvSpPr>
          <p:nvPr>
            <p:ph type="title"/>
          </p:nvPr>
        </p:nvSpPr>
        <p:spPr/>
        <p:txBody>
          <a:bodyPr/>
          <a:lstStyle/>
          <a:p>
            <a:r>
              <a:rPr lang="en-US" dirty="0"/>
              <a:t>Computation Methods</a:t>
            </a:r>
          </a:p>
        </p:txBody>
      </p:sp>
      <p:sp>
        <p:nvSpPr>
          <p:cNvPr id="3" name="Text Placeholder 2">
            <a:extLst>
              <a:ext uri="{FF2B5EF4-FFF2-40B4-BE49-F238E27FC236}">
                <a16:creationId xmlns:a16="http://schemas.microsoft.com/office/drawing/2014/main" id="{A86A0155-BCCF-4C41-B9EB-EBC90C45F84E}"/>
              </a:ext>
            </a:extLst>
          </p:cNvPr>
          <p:cNvSpPr>
            <a:spLocks noGrp="1"/>
          </p:cNvSpPr>
          <p:nvPr>
            <p:ph type="body" idx="1"/>
          </p:nvPr>
        </p:nvSpPr>
        <p:spPr/>
        <p:txBody>
          <a:bodyPr/>
          <a:lstStyle/>
          <a:p>
            <a:r>
              <a:rPr lang="en-US" dirty="0"/>
              <a:t>Binary Computation</a:t>
            </a:r>
          </a:p>
        </p:txBody>
      </p:sp>
      <p:sp>
        <p:nvSpPr>
          <p:cNvPr id="5" name="Text Placeholder 4">
            <a:extLst>
              <a:ext uri="{FF2B5EF4-FFF2-40B4-BE49-F238E27FC236}">
                <a16:creationId xmlns:a16="http://schemas.microsoft.com/office/drawing/2014/main" id="{DC7FC976-8D43-4CA2-A8C8-538E6F247317}"/>
              </a:ext>
            </a:extLst>
          </p:cNvPr>
          <p:cNvSpPr>
            <a:spLocks noGrp="1"/>
          </p:cNvSpPr>
          <p:nvPr>
            <p:ph type="body" sz="quarter" idx="3"/>
          </p:nvPr>
        </p:nvSpPr>
        <p:spPr/>
        <p:txBody>
          <a:bodyPr/>
          <a:lstStyle/>
          <a:p>
            <a:r>
              <a:rPr lang="en-US" dirty="0"/>
              <a:t>Unary Computation</a:t>
            </a:r>
          </a:p>
        </p:txBody>
      </p:sp>
      <p:sp>
        <p:nvSpPr>
          <p:cNvPr id="6" name="Content Placeholder 5">
            <a:extLst>
              <a:ext uri="{FF2B5EF4-FFF2-40B4-BE49-F238E27FC236}">
                <a16:creationId xmlns:a16="http://schemas.microsoft.com/office/drawing/2014/main" id="{4F7C5430-A02F-4789-9F99-A424CD9B2FE2}"/>
              </a:ext>
            </a:extLst>
          </p:cNvPr>
          <p:cNvSpPr>
            <a:spLocks noGrp="1"/>
          </p:cNvSpPr>
          <p:nvPr>
            <p:ph sz="quarter" idx="4"/>
          </p:nvPr>
        </p:nvSpPr>
        <p:spPr/>
        <p:txBody>
          <a:bodyPr/>
          <a:lstStyle/>
          <a:p>
            <a:r>
              <a:rPr lang="en-US" dirty="0">
                <a:latin typeface="Arial" panose="020B0604020202020204" pitchFamily="34" charset="0"/>
                <a:cs typeface="Arial" panose="020B0604020202020204" pitchFamily="34" charset="0"/>
              </a:rPr>
              <a:t>11011100</a:t>
            </a:r>
            <a:r>
              <a:rPr lang="en-US" baseline="-25000" dirty="0">
                <a:latin typeface="Arial" panose="020B0604020202020204" pitchFamily="34" charset="0"/>
                <a:cs typeface="Arial" panose="020B0604020202020204" pitchFamily="34" charset="0"/>
              </a:rPr>
              <a:t>u </a:t>
            </a:r>
            <a:r>
              <a:rPr lang="en-US" dirty="0">
                <a:latin typeface="Arial" panose="020B0604020202020204" pitchFamily="34" charset="0"/>
                <a:cs typeface="Arial" panose="020B0604020202020204" pitchFamily="34" charset="0"/>
              </a:rPr>
              <a:t>= 5/8</a:t>
            </a:r>
          </a:p>
        </p:txBody>
      </p:sp>
      <p:sp>
        <p:nvSpPr>
          <p:cNvPr id="7" name="TextBox 4">
            <a:extLst>
              <a:ext uri="{FF2B5EF4-FFF2-40B4-BE49-F238E27FC236}">
                <a16:creationId xmlns:a16="http://schemas.microsoft.com/office/drawing/2014/main" id="{335B6B13-91F8-489C-8C7A-940DC6E744B9}"/>
              </a:ext>
            </a:extLst>
          </p:cNvPr>
          <p:cNvSpPr txBox="1">
            <a:spLocks noGrp="1" noChangeArrowheads="1"/>
          </p:cNvSpPr>
          <p:nvPr>
            <p:ph sz="half" idx="2"/>
          </p:nvPr>
        </p:nvSpPr>
        <p:spPr bwMode="auto">
          <a:xfrm>
            <a:off x="839788" y="2505075"/>
            <a:ext cx="3010761" cy="480131"/>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i="1" kern="1200">
                <a:solidFill>
                  <a:schemeClr val="tx1"/>
                </a:solidFill>
                <a:latin typeface="Times New Roman" pitchFamily="18" charset="0"/>
                <a:ea typeface="+mn-ea"/>
                <a:cs typeface="+mn-cs"/>
              </a:defRPr>
            </a:lvl1pPr>
            <a:lvl2pPr marL="457200" algn="l" rtl="0" fontAlgn="base">
              <a:spcBef>
                <a:spcPct val="0"/>
              </a:spcBef>
              <a:spcAft>
                <a:spcPct val="0"/>
              </a:spcAft>
              <a:defRPr b="1" i="1" kern="1200">
                <a:solidFill>
                  <a:schemeClr val="tx1"/>
                </a:solidFill>
                <a:latin typeface="Times New Roman" pitchFamily="18" charset="0"/>
                <a:ea typeface="+mn-ea"/>
                <a:cs typeface="+mn-cs"/>
              </a:defRPr>
            </a:lvl2pPr>
            <a:lvl3pPr marL="914400" algn="l" rtl="0" fontAlgn="base">
              <a:spcBef>
                <a:spcPct val="0"/>
              </a:spcBef>
              <a:spcAft>
                <a:spcPct val="0"/>
              </a:spcAft>
              <a:defRPr b="1" i="1" kern="1200">
                <a:solidFill>
                  <a:schemeClr val="tx1"/>
                </a:solidFill>
                <a:latin typeface="Times New Roman" pitchFamily="18" charset="0"/>
                <a:ea typeface="+mn-ea"/>
                <a:cs typeface="+mn-cs"/>
              </a:defRPr>
            </a:lvl3pPr>
            <a:lvl4pPr marL="1371600" algn="l" rtl="0" fontAlgn="base">
              <a:spcBef>
                <a:spcPct val="0"/>
              </a:spcBef>
              <a:spcAft>
                <a:spcPct val="0"/>
              </a:spcAft>
              <a:defRPr b="1" i="1" kern="1200">
                <a:solidFill>
                  <a:schemeClr val="tx1"/>
                </a:solidFill>
                <a:latin typeface="Times New Roman" pitchFamily="18" charset="0"/>
                <a:ea typeface="+mn-ea"/>
                <a:cs typeface="+mn-cs"/>
              </a:defRPr>
            </a:lvl4pPr>
            <a:lvl5pPr marL="1828800" algn="l" rtl="0" fontAlgn="base">
              <a:spcBef>
                <a:spcPct val="0"/>
              </a:spcBef>
              <a:spcAft>
                <a:spcPct val="0"/>
              </a:spcAft>
              <a:defRPr b="1" i="1" kern="1200">
                <a:solidFill>
                  <a:schemeClr val="tx1"/>
                </a:solidFill>
                <a:latin typeface="Times New Roman" pitchFamily="18" charset="0"/>
                <a:ea typeface="+mn-ea"/>
                <a:cs typeface="+mn-cs"/>
              </a:defRPr>
            </a:lvl5pPr>
            <a:lvl6pPr marL="2286000" algn="l" defTabSz="914400" rtl="0" eaLnBrk="1" latinLnBrk="0" hangingPunct="1">
              <a:defRPr b="1" i="1" kern="1200">
                <a:solidFill>
                  <a:schemeClr val="tx1"/>
                </a:solidFill>
                <a:latin typeface="Times New Roman" pitchFamily="18" charset="0"/>
                <a:ea typeface="+mn-ea"/>
                <a:cs typeface="+mn-cs"/>
              </a:defRPr>
            </a:lvl6pPr>
            <a:lvl7pPr marL="2743200" algn="l" defTabSz="914400" rtl="0" eaLnBrk="1" latinLnBrk="0" hangingPunct="1">
              <a:defRPr b="1" i="1" kern="1200">
                <a:solidFill>
                  <a:schemeClr val="tx1"/>
                </a:solidFill>
                <a:latin typeface="Times New Roman" pitchFamily="18" charset="0"/>
                <a:ea typeface="+mn-ea"/>
                <a:cs typeface="+mn-cs"/>
              </a:defRPr>
            </a:lvl7pPr>
            <a:lvl8pPr marL="3200400" algn="l" defTabSz="914400" rtl="0" eaLnBrk="1" latinLnBrk="0" hangingPunct="1">
              <a:defRPr b="1" i="1" kern="1200">
                <a:solidFill>
                  <a:schemeClr val="tx1"/>
                </a:solidFill>
                <a:latin typeface="Times New Roman" pitchFamily="18" charset="0"/>
                <a:ea typeface="+mn-ea"/>
                <a:cs typeface="+mn-cs"/>
              </a:defRPr>
            </a:lvl8pPr>
            <a:lvl9pPr marL="3657600" algn="l" defTabSz="914400" rtl="0" eaLnBrk="1" latinLnBrk="0" hangingPunct="1">
              <a:defRPr b="1" i="1" kern="1200">
                <a:solidFill>
                  <a:schemeClr val="tx1"/>
                </a:solidFill>
                <a:latin typeface="Times New Roman" pitchFamily="18" charset="0"/>
                <a:ea typeface="+mn-ea"/>
                <a:cs typeface="+mn-cs"/>
              </a:defRPr>
            </a:lvl9pPr>
          </a:lstStyle>
          <a:p>
            <a:r>
              <a:rPr lang="en-US" b="0" i="0" dirty="0">
                <a:solidFill>
                  <a:srgbClr val="000000"/>
                </a:solidFill>
                <a:latin typeface="Arial" pitchFamily="34" charset="0"/>
              </a:rPr>
              <a:t>101</a:t>
            </a:r>
            <a:r>
              <a:rPr lang="en-US" sz="2800" b="0" i="0" baseline="-25000" dirty="0">
                <a:solidFill>
                  <a:srgbClr val="000000"/>
                </a:solidFill>
                <a:latin typeface="Arial" pitchFamily="34" charset="0"/>
              </a:rPr>
              <a:t>2 </a:t>
            </a:r>
            <a:r>
              <a:rPr lang="en-US" sz="2800" b="0" i="0" dirty="0">
                <a:solidFill>
                  <a:srgbClr val="000000"/>
                </a:solidFill>
                <a:latin typeface="Arial" pitchFamily="34" charset="0"/>
              </a:rPr>
              <a:t>= 2</a:t>
            </a:r>
            <a:r>
              <a:rPr lang="en-US" sz="2800" b="0" i="0" baseline="30000" dirty="0">
                <a:solidFill>
                  <a:srgbClr val="000000"/>
                </a:solidFill>
                <a:latin typeface="Arial" pitchFamily="34" charset="0"/>
              </a:rPr>
              <a:t>2</a:t>
            </a:r>
            <a:r>
              <a:rPr lang="en-US" sz="2800" b="0" i="0" dirty="0">
                <a:solidFill>
                  <a:srgbClr val="000000"/>
                </a:solidFill>
                <a:latin typeface="Arial" pitchFamily="34" charset="0"/>
              </a:rPr>
              <a:t> + 2</a:t>
            </a:r>
            <a:r>
              <a:rPr lang="en-US" sz="2800" b="0" i="0" baseline="30000" dirty="0">
                <a:solidFill>
                  <a:srgbClr val="000000"/>
                </a:solidFill>
                <a:latin typeface="Arial" pitchFamily="34" charset="0"/>
              </a:rPr>
              <a:t>0</a:t>
            </a:r>
            <a:r>
              <a:rPr lang="en-US" b="0" i="0" dirty="0">
                <a:solidFill>
                  <a:srgbClr val="000000"/>
                </a:solidFill>
                <a:latin typeface="Arial" pitchFamily="34" charset="0"/>
              </a:rPr>
              <a:t>=5</a:t>
            </a:r>
            <a:endParaRPr lang="en-US" sz="2800" b="0" i="0" baseline="-25000" dirty="0">
              <a:solidFill>
                <a:srgbClr val="000000"/>
              </a:solidFill>
              <a:latin typeface="Arial" pitchFamily="34" charset="0"/>
            </a:endParaRPr>
          </a:p>
        </p:txBody>
      </p:sp>
      <p:pic>
        <p:nvPicPr>
          <p:cNvPr id="8" name="Picture 7">
            <a:extLst>
              <a:ext uri="{FF2B5EF4-FFF2-40B4-BE49-F238E27FC236}">
                <a16:creationId xmlns:a16="http://schemas.microsoft.com/office/drawing/2014/main" id="{1B1869FD-3943-441D-8050-41C6A4E91CC4}"/>
              </a:ext>
            </a:extLst>
          </p:cNvPr>
          <p:cNvPicPr>
            <a:picLocks noChangeAspect="1"/>
          </p:cNvPicPr>
          <p:nvPr/>
        </p:nvPicPr>
        <p:blipFill>
          <a:blip r:embed="rId3"/>
          <a:stretch>
            <a:fillRect/>
          </a:stretch>
        </p:blipFill>
        <p:spPr>
          <a:xfrm>
            <a:off x="1773049" y="2985206"/>
            <a:ext cx="3291264" cy="3269771"/>
          </a:xfrm>
          <a:prstGeom prst="rect">
            <a:avLst/>
          </a:prstGeom>
        </p:spPr>
      </p:pic>
      <p:sp>
        <p:nvSpPr>
          <p:cNvPr id="9" name="TextBox 6">
            <a:extLst>
              <a:ext uri="{FF2B5EF4-FFF2-40B4-BE49-F238E27FC236}">
                <a16:creationId xmlns:a16="http://schemas.microsoft.com/office/drawing/2014/main" id="{DC5D7C15-D848-4465-9D5E-B3E633A8F3EE}"/>
              </a:ext>
            </a:extLst>
          </p:cNvPr>
          <p:cNvSpPr txBox="1">
            <a:spLocks noChangeArrowheads="1"/>
          </p:cNvSpPr>
          <p:nvPr/>
        </p:nvSpPr>
        <p:spPr bwMode="auto">
          <a:xfrm>
            <a:off x="2413000" y="5966758"/>
            <a:ext cx="2011362" cy="768350"/>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i="1" kern="1200">
                <a:solidFill>
                  <a:schemeClr val="tx1"/>
                </a:solidFill>
                <a:latin typeface="Times New Roman" pitchFamily="18" charset="0"/>
                <a:ea typeface="+mn-ea"/>
                <a:cs typeface="+mn-cs"/>
              </a:defRPr>
            </a:lvl1pPr>
            <a:lvl2pPr marL="457200" algn="l" rtl="0" fontAlgn="base">
              <a:spcBef>
                <a:spcPct val="0"/>
              </a:spcBef>
              <a:spcAft>
                <a:spcPct val="0"/>
              </a:spcAft>
              <a:defRPr b="1" i="1" kern="1200">
                <a:solidFill>
                  <a:schemeClr val="tx1"/>
                </a:solidFill>
                <a:latin typeface="Times New Roman" pitchFamily="18" charset="0"/>
                <a:ea typeface="+mn-ea"/>
                <a:cs typeface="+mn-cs"/>
              </a:defRPr>
            </a:lvl2pPr>
            <a:lvl3pPr marL="914400" algn="l" rtl="0" fontAlgn="base">
              <a:spcBef>
                <a:spcPct val="0"/>
              </a:spcBef>
              <a:spcAft>
                <a:spcPct val="0"/>
              </a:spcAft>
              <a:defRPr b="1" i="1" kern="1200">
                <a:solidFill>
                  <a:schemeClr val="tx1"/>
                </a:solidFill>
                <a:latin typeface="Times New Roman" pitchFamily="18" charset="0"/>
                <a:ea typeface="+mn-ea"/>
                <a:cs typeface="+mn-cs"/>
              </a:defRPr>
            </a:lvl3pPr>
            <a:lvl4pPr marL="1371600" algn="l" rtl="0" fontAlgn="base">
              <a:spcBef>
                <a:spcPct val="0"/>
              </a:spcBef>
              <a:spcAft>
                <a:spcPct val="0"/>
              </a:spcAft>
              <a:defRPr b="1" i="1" kern="1200">
                <a:solidFill>
                  <a:schemeClr val="tx1"/>
                </a:solidFill>
                <a:latin typeface="Times New Roman" pitchFamily="18" charset="0"/>
                <a:ea typeface="+mn-ea"/>
                <a:cs typeface="+mn-cs"/>
              </a:defRPr>
            </a:lvl4pPr>
            <a:lvl5pPr marL="1828800" algn="l" rtl="0" fontAlgn="base">
              <a:spcBef>
                <a:spcPct val="0"/>
              </a:spcBef>
              <a:spcAft>
                <a:spcPct val="0"/>
              </a:spcAft>
              <a:defRPr b="1" i="1" kern="1200">
                <a:solidFill>
                  <a:schemeClr val="tx1"/>
                </a:solidFill>
                <a:latin typeface="Times New Roman" pitchFamily="18" charset="0"/>
                <a:ea typeface="+mn-ea"/>
                <a:cs typeface="+mn-cs"/>
              </a:defRPr>
            </a:lvl5pPr>
            <a:lvl6pPr marL="2286000" algn="l" defTabSz="914400" rtl="0" eaLnBrk="1" latinLnBrk="0" hangingPunct="1">
              <a:defRPr b="1" i="1" kern="1200">
                <a:solidFill>
                  <a:schemeClr val="tx1"/>
                </a:solidFill>
                <a:latin typeface="Times New Roman" pitchFamily="18" charset="0"/>
                <a:ea typeface="+mn-ea"/>
                <a:cs typeface="+mn-cs"/>
              </a:defRPr>
            </a:lvl6pPr>
            <a:lvl7pPr marL="2743200" algn="l" defTabSz="914400" rtl="0" eaLnBrk="1" latinLnBrk="0" hangingPunct="1">
              <a:defRPr b="1" i="1" kern="1200">
                <a:solidFill>
                  <a:schemeClr val="tx1"/>
                </a:solidFill>
                <a:latin typeface="Times New Roman" pitchFamily="18" charset="0"/>
                <a:ea typeface="+mn-ea"/>
                <a:cs typeface="+mn-cs"/>
              </a:defRPr>
            </a:lvl7pPr>
            <a:lvl8pPr marL="3200400" algn="l" defTabSz="914400" rtl="0" eaLnBrk="1" latinLnBrk="0" hangingPunct="1">
              <a:defRPr b="1" i="1" kern="1200">
                <a:solidFill>
                  <a:schemeClr val="tx1"/>
                </a:solidFill>
                <a:latin typeface="Times New Roman" pitchFamily="18" charset="0"/>
                <a:ea typeface="+mn-ea"/>
                <a:cs typeface="+mn-cs"/>
              </a:defRPr>
            </a:lvl8pPr>
            <a:lvl9pPr marL="3657600" algn="l" defTabSz="914400" rtl="0" eaLnBrk="1" latinLnBrk="0" hangingPunct="1">
              <a:defRPr b="1" i="1" kern="1200">
                <a:solidFill>
                  <a:schemeClr val="tx1"/>
                </a:solidFill>
                <a:latin typeface="Times New Roman" pitchFamily="18" charset="0"/>
                <a:ea typeface="+mn-ea"/>
                <a:cs typeface="+mn-cs"/>
              </a:defRPr>
            </a:lvl9pPr>
          </a:lstStyle>
          <a:p>
            <a:pPr eaLnBrk="1" hangingPunct="1"/>
            <a:r>
              <a:rPr lang="en-US" sz="4400" b="0" dirty="0">
                <a:solidFill>
                  <a:srgbClr val="000000"/>
                </a:solidFill>
                <a:cs typeface="Times New Roman" pitchFamily="18" charset="0"/>
              </a:rPr>
              <a:t>a</a:t>
            </a:r>
            <a:r>
              <a:rPr lang="en-US" sz="3600" b="0" i="0" dirty="0">
                <a:solidFill>
                  <a:srgbClr val="000000"/>
                </a:solidFill>
                <a:latin typeface="Arial" pitchFamily="34" charset="0"/>
              </a:rPr>
              <a:t> x </a:t>
            </a:r>
            <a:r>
              <a:rPr lang="en-US" sz="4400" b="0" dirty="0">
                <a:solidFill>
                  <a:srgbClr val="000000"/>
                </a:solidFill>
                <a:cs typeface="Times New Roman" pitchFamily="18" charset="0"/>
              </a:rPr>
              <a:t>b</a:t>
            </a:r>
            <a:r>
              <a:rPr lang="en-US" sz="3600" b="0" i="0" dirty="0">
                <a:solidFill>
                  <a:srgbClr val="000000"/>
                </a:solidFill>
                <a:latin typeface="Arial" pitchFamily="34" charset="0"/>
              </a:rPr>
              <a:t> = </a:t>
            </a:r>
            <a:r>
              <a:rPr lang="en-US" sz="4400" b="0" dirty="0">
                <a:solidFill>
                  <a:srgbClr val="000000"/>
                </a:solidFill>
                <a:cs typeface="Times New Roman" pitchFamily="18" charset="0"/>
              </a:rPr>
              <a:t>c</a:t>
            </a:r>
            <a:endParaRPr lang="en-US" sz="4000" b="0" dirty="0">
              <a:solidFill>
                <a:srgbClr val="000000"/>
              </a:solidFill>
              <a:cs typeface="Times New Roman" pitchFamily="18" charset="0"/>
            </a:endParaRPr>
          </a:p>
        </p:txBody>
      </p:sp>
      <p:grpSp>
        <p:nvGrpSpPr>
          <p:cNvPr id="71" name="Group 70">
            <a:extLst>
              <a:ext uri="{FF2B5EF4-FFF2-40B4-BE49-F238E27FC236}">
                <a16:creationId xmlns:a16="http://schemas.microsoft.com/office/drawing/2014/main" id="{C000C475-6902-45B8-9F00-FAC44E7F7016}"/>
              </a:ext>
            </a:extLst>
          </p:cNvPr>
          <p:cNvGrpSpPr/>
          <p:nvPr/>
        </p:nvGrpSpPr>
        <p:grpSpPr>
          <a:xfrm>
            <a:off x="8196292" y="4209375"/>
            <a:ext cx="1070667" cy="850900"/>
            <a:chOff x="8181977" y="3788861"/>
            <a:chExt cx="1070665" cy="850900"/>
          </a:xfrm>
        </p:grpSpPr>
        <p:sp>
          <p:nvSpPr>
            <p:cNvPr id="68" name="Rectangle 67">
              <a:extLst>
                <a:ext uri="{FF2B5EF4-FFF2-40B4-BE49-F238E27FC236}">
                  <a16:creationId xmlns:a16="http://schemas.microsoft.com/office/drawing/2014/main" id="{0558666B-1EAC-47F5-AC89-1089552B149F}"/>
                </a:ext>
              </a:extLst>
            </p:cNvPr>
            <p:cNvSpPr/>
            <p:nvPr/>
          </p:nvSpPr>
          <p:spPr>
            <a:xfrm>
              <a:off x="8181977" y="3788861"/>
              <a:ext cx="657857" cy="850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hord 69">
              <a:extLst>
                <a:ext uri="{FF2B5EF4-FFF2-40B4-BE49-F238E27FC236}">
                  <a16:creationId xmlns:a16="http://schemas.microsoft.com/office/drawing/2014/main" id="{5405E950-A209-4FAA-BA56-B2B533E67EE3}"/>
                </a:ext>
              </a:extLst>
            </p:cNvPr>
            <p:cNvSpPr/>
            <p:nvPr/>
          </p:nvSpPr>
          <p:spPr>
            <a:xfrm rot="12057488">
              <a:off x="8427019" y="3788861"/>
              <a:ext cx="825623" cy="850900"/>
            </a:xfrm>
            <a:prstGeom prst="chord">
              <a:avLst>
                <a:gd name="adj1" fmla="val 4124760"/>
                <a:gd name="adj2" fmla="val 149524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17EBD6DC-0789-4244-8F6C-6E16BC06AF9E}"/>
              </a:ext>
            </a:extLst>
          </p:cNvPr>
          <p:cNvSpPr txBox="1"/>
          <p:nvPr/>
        </p:nvSpPr>
        <p:spPr>
          <a:xfrm>
            <a:off x="8316467" y="4385044"/>
            <a:ext cx="797013" cy="492443"/>
          </a:xfrm>
          <a:prstGeom prst="rect">
            <a:avLst/>
          </a:prstGeom>
          <a:noFill/>
        </p:spPr>
        <p:txBody>
          <a:bodyPr wrap="none" rtlCol="0">
            <a:spAutoFit/>
          </a:bodyPr>
          <a:lstStyle/>
          <a:p>
            <a:r>
              <a:rPr lang="en-US" sz="2600" dirty="0">
                <a:solidFill>
                  <a:schemeClr val="bg1"/>
                </a:solidFill>
              </a:rPr>
              <a:t>AND</a:t>
            </a:r>
          </a:p>
        </p:txBody>
      </p:sp>
      <p:cxnSp>
        <p:nvCxnSpPr>
          <p:cNvPr id="74" name="Straight Connector 73">
            <a:extLst>
              <a:ext uri="{FF2B5EF4-FFF2-40B4-BE49-F238E27FC236}">
                <a16:creationId xmlns:a16="http://schemas.microsoft.com/office/drawing/2014/main" id="{20C7A145-5140-4AAA-8DCF-40FBD5A10446}"/>
              </a:ext>
            </a:extLst>
          </p:cNvPr>
          <p:cNvCxnSpPr>
            <a:cxnSpLocks/>
          </p:cNvCxnSpPr>
          <p:nvPr/>
        </p:nvCxnSpPr>
        <p:spPr>
          <a:xfrm flipH="1">
            <a:off x="6110317" y="4407904"/>
            <a:ext cx="20859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E5C2CF8-1EC9-46B9-85D1-5CA65D20A17C}"/>
              </a:ext>
            </a:extLst>
          </p:cNvPr>
          <p:cNvCxnSpPr>
            <a:cxnSpLocks/>
          </p:cNvCxnSpPr>
          <p:nvPr/>
        </p:nvCxnSpPr>
        <p:spPr>
          <a:xfrm flipH="1">
            <a:off x="6110317" y="4805983"/>
            <a:ext cx="20859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5E972BB-B26D-4A4F-8143-C0B4799906B9}"/>
              </a:ext>
            </a:extLst>
          </p:cNvPr>
          <p:cNvCxnSpPr>
            <a:cxnSpLocks/>
          </p:cNvCxnSpPr>
          <p:nvPr/>
        </p:nvCxnSpPr>
        <p:spPr>
          <a:xfrm flipH="1">
            <a:off x="9272935" y="4604754"/>
            <a:ext cx="21942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8FE2FF2-CF88-4C7A-869E-A5655071862C}"/>
              </a:ext>
            </a:extLst>
          </p:cNvPr>
          <p:cNvSpPr txBox="1"/>
          <p:nvPr/>
        </p:nvSpPr>
        <p:spPr>
          <a:xfrm>
            <a:off x="5947119" y="3997967"/>
            <a:ext cx="233910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a:t>
            </a:r>
            <a:r>
              <a:rPr lang="en-US" baseline="-25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a:t>
            </a:r>
            <a:r>
              <a:rPr lang="en-US" baseline="-25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a</a:t>
            </a:r>
            <a:r>
              <a:rPr lang="en-US" baseline="-250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a</a:t>
            </a:r>
            <a:r>
              <a:rPr lang="en-US" baseline="-25000"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a</a:t>
            </a:r>
            <a:r>
              <a:rPr lang="en-US" baseline="-25000" dirty="0">
                <a:latin typeface="Arial" panose="020B0604020202020204" pitchFamily="34" charset="0"/>
                <a:cs typeface="Arial" panose="020B0604020202020204" pitchFamily="34" charset="0"/>
              </a:rPr>
              <a:t>8</a:t>
            </a:r>
          </a:p>
        </p:txBody>
      </p:sp>
      <p:sp>
        <p:nvSpPr>
          <p:cNvPr id="82" name="TextBox 81">
            <a:extLst>
              <a:ext uri="{FF2B5EF4-FFF2-40B4-BE49-F238E27FC236}">
                <a16:creationId xmlns:a16="http://schemas.microsoft.com/office/drawing/2014/main" id="{4A32BE28-58BC-416F-8C63-EBD269B95FDC}"/>
              </a:ext>
            </a:extLst>
          </p:cNvPr>
          <p:cNvSpPr txBox="1"/>
          <p:nvPr/>
        </p:nvSpPr>
        <p:spPr>
          <a:xfrm>
            <a:off x="5963142" y="4424687"/>
            <a:ext cx="233910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b</a:t>
            </a:r>
            <a:r>
              <a:rPr lang="en-US" baseline="-25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b</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b</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b</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b</a:t>
            </a:r>
            <a:r>
              <a:rPr lang="en-US" baseline="-25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b</a:t>
            </a:r>
            <a:r>
              <a:rPr lang="en-US" baseline="-250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b</a:t>
            </a:r>
            <a:r>
              <a:rPr lang="en-US" baseline="-25000"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b</a:t>
            </a:r>
            <a:r>
              <a:rPr lang="en-US" baseline="-25000" dirty="0">
                <a:latin typeface="Arial" panose="020B0604020202020204" pitchFamily="34" charset="0"/>
                <a:cs typeface="Arial" panose="020B0604020202020204" pitchFamily="34" charset="0"/>
              </a:rPr>
              <a:t>8</a:t>
            </a:r>
          </a:p>
        </p:txBody>
      </p:sp>
      <p:sp>
        <p:nvSpPr>
          <p:cNvPr id="83" name="TextBox 82">
            <a:extLst>
              <a:ext uri="{FF2B5EF4-FFF2-40B4-BE49-F238E27FC236}">
                <a16:creationId xmlns:a16="http://schemas.microsoft.com/office/drawing/2014/main" id="{EB304303-A16A-4634-8EE9-C42BD0C760B7}"/>
              </a:ext>
            </a:extLst>
          </p:cNvPr>
          <p:cNvSpPr txBox="1"/>
          <p:nvPr/>
        </p:nvSpPr>
        <p:spPr>
          <a:xfrm>
            <a:off x="9262218" y="4209375"/>
            <a:ext cx="223651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a:t>
            </a:r>
            <a:r>
              <a:rPr lang="en-US" baseline="-25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c</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c</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c</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c</a:t>
            </a:r>
            <a:r>
              <a:rPr lang="en-US" baseline="-25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c</a:t>
            </a:r>
            <a:r>
              <a:rPr lang="en-US" baseline="-250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c</a:t>
            </a:r>
            <a:r>
              <a:rPr lang="en-US" baseline="-25000"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c</a:t>
            </a:r>
            <a:r>
              <a:rPr lang="en-US" baseline="-25000" dirty="0">
                <a:latin typeface="Arial" panose="020B0604020202020204" pitchFamily="34" charset="0"/>
                <a:cs typeface="Arial" panose="020B0604020202020204" pitchFamily="34" charset="0"/>
              </a:rPr>
              <a:t>8</a:t>
            </a:r>
          </a:p>
        </p:txBody>
      </p:sp>
      <p:sp>
        <p:nvSpPr>
          <p:cNvPr id="84" name="TextBox 6">
            <a:extLst>
              <a:ext uri="{FF2B5EF4-FFF2-40B4-BE49-F238E27FC236}">
                <a16:creationId xmlns:a16="http://schemas.microsoft.com/office/drawing/2014/main" id="{E1250BA8-87CE-4DF4-9BCA-A1379777D90A}"/>
              </a:ext>
            </a:extLst>
          </p:cNvPr>
          <p:cNvSpPr txBox="1">
            <a:spLocks noChangeArrowheads="1"/>
          </p:cNvSpPr>
          <p:nvPr/>
        </p:nvSpPr>
        <p:spPr bwMode="auto">
          <a:xfrm>
            <a:off x="7709292" y="5966758"/>
            <a:ext cx="2011362" cy="768350"/>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i="1" kern="1200">
                <a:solidFill>
                  <a:schemeClr val="tx1"/>
                </a:solidFill>
                <a:latin typeface="Times New Roman" pitchFamily="18" charset="0"/>
                <a:ea typeface="+mn-ea"/>
                <a:cs typeface="+mn-cs"/>
              </a:defRPr>
            </a:lvl1pPr>
            <a:lvl2pPr marL="457200" algn="l" rtl="0" fontAlgn="base">
              <a:spcBef>
                <a:spcPct val="0"/>
              </a:spcBef>
              <a:spcAft>
                <a:spcPct val="0"/>
              </a:spcAft>
              <a:defRPr b="1" i="1" kern="1200">
                <a:solidFill>
                  <a:schemeClr val="tx1"/>
                </a:solidFill>
                <a:latin typeface="Times New Roman" pitchFamily="18" charset="0"/>
                <a:ea typeface="+mn-ea"/>
                <a:cs typeface="+mn-cs"/>
              </a:defRPr>
            </a:lvl2pPr>
            <a:lvl3pPr marL="914400" algn="l" rtl="0" fontAlgn="base">
              <a:spcBef>
                <a:spcPct val="0"/>
              </a:spcBef>
              <a:spcAft>
                <a:spcPct val="0"/>
              </a:spcAft>
              <a:defRPr b="1" i="1" kern="1200">
                <a:solidFill>
                  <a:schemeClr val="tx1"/>
                </a:solidFill>
                <a:latin typeface="Times New Roman" pitchFamily="18" charset="0"/>
                <a:ea typeface="+mn-ea"/>
                <a:cs typeface="+mn-cs"/>
              </a:defRPr>
            </a:lvl3pPr>
            <a:lvl4pPr marL="1371600" algn="l" rtl="0" fontAlgn="base">
              <a:spcBef>
                <a:spcPct val="0"/>
              </a:spcBef>
              <a:spcAft>
                <a:spcPct val="0"/>
              </a:spcAft>
              <a:defRPr b="1" i="1" kern="1200">
                <a:solidFill>
                  <a:schemeClr val="tx1"/>
                </a:solidFill>
                <a:latin typeface="Times New Roman" pitchFamily="18" charset="0"/>
                <a:ea typeface="+mn-ea"/>
                <a:cs typeface="+mn-cs"/>
              </a:defRPr>
            </a:lvl4pPr>
            <a:lvl5pPr marL="1828800" algn="l" rtl="0" fontAlgn="base">
              <a:spcBef>
                <a:spcPct val="0"/>
              </a:spcBef>
              <a:spcAft>
                <a:spcPct val="0"/>
              </a:spcAft>
              <a:defRPr b="1" i="1" kern="1200">
                <a:solidFill>
                  <a:schemeClr val="tx1"/>
                </a:solidFill>
                <a:latin typeface="Times New Roman" pitchFamily="18" charset="0"/>
                <a:ea typeface="+mn-ea"/>
                <a:cs typeface="+mn-cs"/>
              </a:defRPr>
            </a:lvl5pPr>
            <a:lvl6pPr marL="2286000" algn="l" defTabSz="914400" rtl="0" eaLnBrk="1" latinLnBrk="0" hangingPunct="1">
              <a:defRPr b="1" i="1" kern="1200">
                <a:solidFill>
                  <a:schemeClr val="tx1"/>
                </a:solidFill>
                <a:latin typeface="Times New Roman" pitchFamily="18" charset="0"/>
                <a:ea typeface="+mn-ea"/>
                <a:cs typeface="+mn-cs"/>
              </a:defRPr>
            </a:lvl6pPr>
            <a:lvl7pPr marL="2743200" algn="l" defTabSz="914400" rtl="0" eaLnBrk="1" latinLnBrk="0" hangingPunct="1">
              <a:defRPr b="1" i="1" kern="1200">
                <a:solidFill>
                  <a:schemeClr val="tx1"/>
                </a:solidFill>
                <a:latin typeface="Times New Roman" pitchFamily="18" charset="0"/>
                <a:ea typeface="+mn-ea"/>
                <a:cs typeface="+mn-cs"/>
              </a:defRPr>
            </a:lvl7pPr>
            <a:lvl8pPr marL="3200400" algn="l" defTabSz="914400" rtl="0" eaLnBrk="1" latinLnBrk="0" hangingPunct="1">
              <a:defRPr b="1" i="1" kern="1200">
                <a:solidFill>
                  <a:schemeClr val="tx1"/>
                </a:solidFill>
                <a:latin typeface="Times New Roman" pitchFamily="18" charset="0"/>
                <a:ea typeface="+mn-ea"/>
                <a:cs typeface="+mn-cs"/>
              </a:defRPr>
            </a:lvl8pPr>
            <a:lvl9pPr marL="3657600" algn="l" defTabSz="914400" rtl="0" eaLnBrk="1" latinLnBrk="0" hangingPunct="1">
              <a:defRPr b="1" i="1" kern="1200">
                <a:solidFill>
                  <a:schemeClr val="tx1"/>
                </a:solidFill>
                <a:latin typeface="Times New Roman" pitchFamily="18" charset="0"/>
                <a:ea typeface="+mn-ea"/>
                <a:cs typeface="+mn-cs"/>
              </a:defRPr>
            </a:lvl9pPr>
          </a:lstStyle>
          <a:p>
            <a:pPr eaLnBrk="1" hangingPunct="1"/>
            <a:r>
              <a:rPr lang="en-US" sz="4400" b="0" dirty="0">
                <a:solidFill>
                  <a:srgbClr val="000000"/>
                </a:solidFill>
                <a:cs typeface="Times New Roman" pitchFamily="18" charset="0"/>
              </a:rPr>
              <a:t>a</a:t>
            </a:r>
            <a:r>
              <a:rPr lang="en-US" sz="3600" b="0" i="0" dirty="0">
                <a:solidFill>
                  <a:srgbClr val="000000"/>
                </a:solidFill>
                <a:latin typeface="Arial" pitchFamily="34" charset="0"/>
              </a:rPr>
              <a:t> x </a:t>
            </a:r>
            <a:r>
              <a:rPr lang="en-US" sz="4400" b="0" dirty="0">
                <a:solidFill>
                  <a:srgbClr val="000000"/>
                </a:solidFill>
                <a:cs typeface="Times New Roman" pitchFamily="18" charset="0"/>
              </a:rPr>
              <a:t>b</a:t>
            </a:r>
            <a:r>
              <a:rPr lang="en-US" sz="3600" b="0" i="0" dirty="0">
                <a:solidFill>
                  <a:srgbClr val="000000"/>
                </a:solidFill>
                <a:latin typeface="Arial" pitchFamily="34" charset="0"/>
              </a:rPr>
              <a:t> = </a:t>
            </a:r>
            <a:r>
              <a:rPr lang="en-US" sz="4400" b="0" dirty="0">
                <a:solidFill>
                  <a:srgbClr val="000000"/>
                </a:solidFill>
                <a:cs typeface="Times New Roman" pitchFamily="18" charset="0"/>
              </a:rPr>
              <a:t>c</a:t>
            </a:r>
            <a:endParaRPr lang="en-US" sz="4000" b="0" dirty="0">
              <a:solidFill>
                <a:srgbClr val="000000"/>
              </a:solidFill>
              <a:cs typeface="Times New Roman" pitchFamily="18" charset="0"/>
            </a:endParaRPr>
          </a:p>
        </p:txBody>
      </p:sp>
      <p:sp>
        <p:nvSpPr>
          <p:cNvPr id="4" name="Slide Number Placeholder 3"/>
          <p:cNvSpPr>
            <a:spLocks noGrp="1"/>
          </p:cNvSpPr>
          <p:nvPr>
            <p:ph type="sldNum" sz="quarter" idx="12"/>
          </p:nvPr>
        </p:nvSpPr>
        <p:spPr/>
        <p:txBody>
          <a:bodyPr/>
          <a:lstStyle/>
          <a:p>
            <a:fld id="{6B522641-6554-4C60-9C63-E732BF1A1092}" type="slidenum">
              <a:rPr lang="en-US" smtClean="0"/>
              <a:t>2</a:t>
            </a:fld>
            <a:endParaRPr lang="en-US"/>
          </a:p>
        </p:txBody>
      </p:sp>
    </p:spTree>
    <p:extLst>
      <p:ext uri="{BB962C8B-B14F-4D97-AF65-F5344CB8AC3E}">
        <p14:creationId xmlns:p14="http://schemas.microsoft.com/office/powerpoint/2010/main" val="3519441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4761-9A34-4ECF-9A75-6013DE0EA84E}"/>
              </a:ext>
            </a:extLst>
          </p:cNvPr>
          <p:cNvSpPr>
            <a:spLocks noGrp="1"/>
          </p:cNvSpPr>
          <p:nvPr>
            <p:ph type="title"/>
          </p:nvPr>
        </p:nvSpPr>
        <p:spPr/>
        <p:txBody>
          <a:bodyPr/>
          <a:lstStyle/>
          <a:p>
            <a:r>
              <a:rPr lang="en-US" dirty="0"/>
              <a:t>Area Comparison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637300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6B522641-6554-4C60-9C63-E732BF1A1092}" type="slidenum">
              <a:rPr lang="en-US" smtClean="0"/>
              <a:t>29</a:t>
            </a:fld>
            <a:endParaRPr lang="en-US"/>
          </a:p>
        </p:txBody>
      </p:sp>
    </p:spTree>
    <p:extLst>
      <p:ext uri="{BB962C8B-B14F-4D97-AF65-F5344CB8AC3E}">
        <p14:creationId xmlns:p14="http://schemas.microsoft.com/office/powerpoint/2010/main" val="2747439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 Comparison</a:t>
            </a:r>
          </a:p>
        </p:txBody>
      </p:sp>
      <p:graphicFrame>
        <p:nvGraphicFramePr>
          <p:cNvPr id="9" name="Chart 8"/>
          <p:cNvGraphicFramePr/>
          <p:nvPr>
            <p:extLst>
              <p:ext uri="{D42A27DB-BD31-4B8C-83A1-F6EECF244321}">
                <p14:modId xmlns:p14="http://schemas.microsoft.com/office/powerpoint/2010/main" val="2870456058"/>
              </p:ext>
            </p:extLst>
          </p:nvPr>
        </p:nvGraphicFramePr>
        <p:xfrm>
          <a:off x="526473" y="1842942"/>
          <a:ext cx="10827327" cy="1713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idx="1"/>
            <p:extLst>
              <p:ext uri="{D42A27DB-BD31-4B8C-83A1-F6EECF244321}">
                <p14:modId xmlns:p14="http://schemas.microsoft.com/office/powerpoint/2010/main" val="2717445338"/>
              </p:ext>
            </p:extLst>
          </p:nvPr>
        </p:nvGraphicFramePr>
        <p:xfrm>
          <a:off x="838200" y="3556914"/>
          <a:ext cx="10515600" cy="262004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B522641-6554-4C60-9C63-E732BF1A1092}" type="slidenum">
              <a:rPr lang="en-US" smtClean="0"/>
              <a:t>30</a:t>
            </a:fld>
            <a:endParaRPr lang="en-US"/>
          </a:p>
        </p:txBody>
      </p:sp>
    </p:spTree>
    <p:extLst>
      <p:ext uri="{BB962C8B-B14F-4D97-AF65-F5344CB8AC3E}">
        <p14:creationId xmlns:p14="http://schemas.microsoft.com/office/powerpoint/2010/main" val="3806595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3089-77C0-4314-B887-50A1570F73FA}"/>
              </a:ext>
            </a:extLst>
          </p:cNvPr>
          <p:cNvSpPr>
            <a:spLocks noGrp="1"/>
          </p:cNvSpPr>
          <p:nvPr>
            <p:ph type="title"/>
          </p:nvPr>
        </p:nvSpPr>
        <p:spPr/>
        <p:txBody>
          <a:bodyPr/>
          <a:lstStyle/>
          <a:p>
            <a:r>
              <a:rPr lang="en-US"/>
              <a:t>Why FPGA?</a:t>
            </a:r>
          </a:p>
        </p:txBody>
      </p:sp>
      <p:sp>
        <p:nvSpPr>
          <p:cNvPr id="3" name="Content Placeholder 2">
            <a:extLst>
              <a:ext uri="{FF2B5EF4-FFF2-40B4-BE49-F238E27FC236}">
                <a16:creationId xmlns:a16="http://schemas.microsoft.com/office/drawing/2014/main" id="{B9383788-20E0-41C2-993E-74EDA295B75F}"/>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B522641-6554-4C60-9C63-E732BF1A1092}" type="slidenum">
              <a:rPr lang="en-US" smtClean="0"/>
              <a:t>31</a:t>
            </a:fld>
            <a:endParaRPr lang="en-US"/>
          </a:p>
        </p:txBody>
      </p:sp>
    </p:spTree>
    <p:extLst>
      <p:ext uri="{BB962C8B-B14F-4D97-AF65-F5344CB8AC3E}">
        <p14:creationId xmlns:p14="http://schemas.microsoft.com/office/powerpoint/2010/main" val="87803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0208-3F25-4070-9A7B-CC919D1E1B2C}"/>
              </a:ext>
            </a:extLst>
          </p:cNvPr>
          <p:cNvSpPr>
            <a:spLocks noGrp="1"/>
          </p:cNvSpPr>
          <p:nvPr>
            <p:ph type="title"/>
          </p:nvPr>
        </p:nvSpPr>
        <p:spPr/>
        <p:txBody>
          <a:bodyPr/>
          <a:lstStyle/>
          <a:p>
            <a:r>
              <a:rPr lang="en-US" dirty="0"/>
              <a:t>Stochastic Computation</a:t>
            </a:r>
          </a:p>
        </p:txBody>
      </p:sp>
      <p:sp>
        <p:nvSpPr>
          <p:cNvPr id="3" name="Content Placeholder 2">
            <a:extLst>
              <a:ext uri="{FF2B5EF4-FFF2-40B4-BE49-F238E27FC236}">
                <a16:creationId xmlns:a16="http://schemas.microsoft.com/office/drawing/2014/main" id="{AB29B1C2-BC10-4EE5-951F-799AE0031A84}"/>
              </a:ext>
            </a:extLst>
          </p:cNvPr>
          <p:cNvSpPr>
            <a:spLocks noGrp="1"/>
          </p:cNvSpPr>
          <p:nvPr>
            <p:ph idx="1"/>
          </p:nvPr>
        </p:nvSpPr>
        <p:spPr/>
        <p:txBody>
          <a:bodyPr/>
          <a:lstStyle/>
          <a:p>
            <a:r>
              <a:rPr lang="en-US" dirty="0"/>
              <a:t>Example of Multiplication of two numbers</a:t>
            </a:r>
          </a:p>
          <a:p>
            <a:endParaRPr lang="en-US" dirty="0"/>
          </a:p>
        </p:txBody>
      </p:sp>
      <p:pic>
        <p:nvPicPr>
          <p:cNvPr id="4" name="Content Placeholder 3">
            <a:extLst>
              <a:ext uri="{FF2B5EF4-FFF2-40B4-BE49-F238E27FC236}">
                <a16:creationId xmlns:a16="http://schemas.microsoft.com/office/drawing/2014/main" id="{94118EAF-78AB-43EC-8E96-DADA082F1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63352" y="2689809"/>
            <a:ext cx="4254500"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BFDADB44-B631-4992-93F4-91F1C5B100E1}"/>
              </a:ext>
            </a:extLst>
          </p:cNvPr>
          <p:cNvGrpSpPr/>
          <p:nvPr/>
        </p:nvGrpSpPr>
        <p:grpSpPr>
          <a:xfrm>
            <a:off x="1463352" y="4203687"/>
            <a:ext cx="4254500" cy="1310297"/>
            <a:chOff x="2247901" y="4361873"/>
            <a:chExt cx="4254500" cy="1310297"/>
          </a:xfrm>
        </p:grpSpPr>
        <p:pic>
          <p:nvPicPr>
            <p:cNvPr id="7" name="Content Placeholder 3">
              <a:extLst>
                <a:ext uri="{FF2B5EF4-FFF2-40B4-BE49-F238E27FC236}">
                  <a16:creationId xmlns:a16="http://schemas.microsoft.com/office/drawing/2014/main" id="{BC6C968A-B2B9-428F-8FF0-C06011B03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47901" y="4361873"/>
              <a:ext cx="4254500"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4036E05C-34A5-4712-B063-A3DD53E5CBCD}"/>
                </a:ext>
              </a:extLst>
            </p:cNvPr>
            <p:cNvSpPr/>
            <p:nvPr/>
          </p:nvSpPr>
          <p:spPr bwMode="auto">
            <a:xfrm>
              <a:off x="3381469" y="4391171"/>
              <a:ext cx="711200" cy="28632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rgbClr val="000000"/>
                </a:solidFill>
                <a:latin typeface="Arial"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4D4CBFB1-5CB7-44DE-824E-921B21A07A25}"/>
                </a:ext>
              </a:extLst>
            </p:cNvPr>
            <p:cNvSpPr txBox="1"/>
            <p:nvPr/>
          </p:nvSpPr>
          <p:spPr>
            <a:xfrm>
              <a:off x="3234197" y="4376952"/>
              <a:ext cx="915635" cy="379656"/>
            </a:xfrm>
            <a:prstGeom prst="rect">
              <a:avLst/>
            </a:prstGeom>
            <a:noFill/>
          </p:spPr>
          <p:txBody>
            <a:bodyPr wrap="none" rtlCol="0">
              <a:spAutoFit/>
            </a:bodyPr>
            <a:lstStyle/>
            <a:p>
              <a:r>
                <a:rPr lang="en-US" sz="1867" dirty="0"/>
                <a:t>111000</a:t>
              </a:r>
            </a:p>
          </p:txBody>
        </p:sp>
        <p:sp>
          <p:nvSpPr>
            <p:cNvPr id="10" name="Rectangle 9">
              <a:extLst>
                <a:ext uri="{FF2B5EF4-FFF2-40B4-BE49-F238E27FC236}">
                  <a16:creationId xmlns:a16="http://schemas.microsoft.com/office/drawing/2014/main" id="{55DC3040-34DF-4BEF-AA3F-FD198C0CF64A}"/>
                </a:ext>
              </a:extLst>
            </p:cNvPr>
            <p:cNvSpPr/>
            <p:nvPr/>
          </p:nvSpPr>
          <p:spPr bwMode="auto">
            <a:xfrm>
              <a:off x="3352800" y="4787321"/>
              <a:ext cx="739869" cy="26727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rgbClr val="000000"/>
                </a:solidFill>
                <a:latin typeface="Arial" charset="0"/>
                <a:ea typeface="ＭＳ Ｐゴシック" charset="0"/>
                <a:cs typeface="ＭＳ Ｐゴシック" charset="0"/>
              </a:endParaRPr>
            </a:p>
          </p:txBody>
        </p:sp>
        <p:sp>
          <p:nvSpPr>
            <p:cNvPr id="11" name="TextBox 10">
              <a:extLst>
                <a:ext uri="{FF2B5EF4-FFF2-40B4-BE49-F238E27FC236}">
                  <a16:creationId xmlns:a16="http://schemas.microsoft.com/office/drawing/2014/main" id="{56D71FCA-5FBC-4B5C-BADB-24EB49784DB9}"/>
                </a:ext>
              </a:extLst>
            </p:cNvPr>
            <p:cNvSpPr txBox="1"/>
            <p:nvPr/>
          </p:nvSpPr>
          <p:spPr>
            <a:xfrm>
              <a:off x="3219862" y="4735487"/>
              <a:ext cx="915635" cy="379656"/>
            </a:xfrm>
            <a:prstGeom prst="rect">
              <a:avLst/>
            </a:prstGeom>
            <a:noFill/>
          </p:spPr>
          <p:txBody>
            <a:bodyPr wrap="none" rtlCol="0">
              <a:spAutoFit/>
            </a:bodyPr>
            <a:lstStyle/>
            <a:p>
              <a:r>
                <a:rPr lang="en-US" sz="1867" dirty="0"/>
                <a:t>110000</a:t>
              </a:r>
            </a:p>
          </p:txBody>
        </p:sp>
        <p:sp>
          <p:nvSpPr>
            <p:cNvPr id="12" name="Rectangle 11">
              <a:extLst>
                <a:ext uri="{FF2B5EF4-FFF2-40B4-BE49-F238E27FC236}">
                  <a16:creationId xmlns:a16="http://schemas.microsoft.com/office/drawing/2014/main" id="{9DF16305-4F7D-472D-97B8-0DE8B29C0A0E}"/>
                </a:ext>
              </a:extLst>
            </p:cNvPr>
            <p:cNvSpPr/>
            <p:nvPr/>
          </p:nvSpPr>
          <p:spPr bwMode="auto">
            <a:xfrm>
              <a:off x="4978401" y="4574478"/>
              <a:ext cx="1410223" cy="2983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rgbClr val="000000"/>
                </a:solidFill>
                <a:latin typeface="Arial" charset="0"/>
                <a:ea typeface="ＭＳ Ｐゴシック" charset="0"/>
                <a:cs typeface="ＭＳ Ｐゴシック" charset="0"/>
              </a:endParaRPr>
            </a:p>
          </p:txBody>
        </p:sp>
        <p:sp>
          <p:nvSpPr>
            <p:cNvPr id="13" name="TextBox 12">
              <a:extLst>
                <a:ext uri="{FF2B5EF4-FFF2-40B4-BE49-F238E27FC236}">
                  <a16:creationId xmlns:a16="http://schemas.microsoft.com/office/drawing/2014/main" id="{B3BDD3F4-AEE8-4E05-99A5-ECD48B2661B8}"/>
                </a:ext>
              </a:extLst>
            </p:cNvPr>
            <p:cNvSpPr txBox="1"/>
            <p:nvPr/>
          </p:nvSpPr>
          <p:spPr>
            <a:xfrm>
              <a:off x="4850919" y="4530301"/>
              <a:ext cx="1624163" cy="379656"/>
            </a:xfrm>
            <a:prstGeom prst="rect">
              <a:avLst/>
            </a:prstGeom>
            <a:noFill/>
          </p:spPr>
          <p:txBody>
            <a:bodyPr wrap="none" rtlCol="0">
              <a:spAutoFit/>
            </a:bodyPr>
            <a:lstStyle/>
            <a:p>
              <a:r>
                <a:rPr lang="en-US" sz="1867" dirty="0"/>
                <a:t>110000 (= 2/6)</a:t>
              </a:r>
            </a:p>
          </p:txBody>
        </p:sp>
        <p:sp>
          <p:nvSpPr>
            <p:cNvPr id="14" name="Multiply 13">
              <a:extLst>
                <a:ext uri="{FF2B5EF4-FFF2-40B4-BE49-F238E27FC236}">
                  <a16:creationId xmlns:a16="http://schemas.microsoft.com/office/drawing/2014/main" id="{D2673FDC-6598-49C3-88DA-AEEE908B1457}"/>
                </a:ext>
              </a:extLst>
            </p:cNvPr>
            <p:cNvSpPr/>
            <p:nvPr/>
          </p:nvSpPr>
          <p:spPr bwMode="auto">
            <a:xfrm>
              <a:off x="5067600" y="4821270"/>
              <a:ext cx="812800" cy="850900"/>
            </a:xfrm>
            <a:prstGeom prst="mathMultiply">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rgbClr val="000000"/>
                </a:solidFill>
                <a:latin typeface="Arial" charset="0"/>
                <a:ea typeface="ＭＳ Ｐゴシック" charset="0"/>
                <a:cs typeface="ＭＳ Ｐゴシック" charset="0"/>
              </a:endParaRPr>
            </a:p>
          </p:txBody>
        </p:sp>
      </p:grpSp>
      <p:sp>
        <p:nvSpPr>
          <p:cNvPr id="15" name="TextBox 14">
            <a:extLst>
              <a:ext uri="{FF2B5EF4-FFF2-40B4-BE49-F238E27FC236}">
                <a16:creationId xmlns:a16="http://schemas.microsoft.com/office/drawing/2014/main" id="{5AD63539-ABD1-4F08-A007-9A50DA718186}"/>
              </a:ext>
            </a:extLst>
          </p:cNvPr>
          <p:cNvSpPr txBox="1"/>
          <p:nvPr/>
        </p:nvSpPr>
        <p:spPr>
          <a:xfrm>
            <a:off x="6992305" y="2517231"/>
            <a:ext cx="3817135" cy="1323632"/>
          </a:xfrm>
          <a:prstGeom prst="rect">
            <a:avLst/>
          </a:prstGeom>
          <a:noFill/>
        </p:spPr>
        <p:txBody>
          <a:bodyPr wrap="none" rtlCol="0">
            <a:spAutoFit/>
          </a:bodyPr>
          <a:lstStyle/>
          <a:p>
            <a:r>
              <a:rPr lang="en-US" sz="2667" dirty="0"/>
              <a:t>Serial Configuration: </a:t>
            </a:r>
          </a:p>
          <a:p>
            <a:pPr marL="342891" indent="-342891">
              <a:buFont typeface="Arial" panose="020B0604020202020204" pitchFamily="34" charset="0"/>
              <a:buChar char="•"/>
            </a:pPr>
            <a:r>
              <a:rPr lang="en-US" sz="2667" dirty="0"/>
              <a:t>Long clock cycle latency</a:t>
            </a:r>
          </a:p>
          <a:p>
            <a:pPr marL="342891" indent="-342891">
              <a:buFont typeface="Arial" panose="020B0604020202020204" pitchFamily="34" charset="0"/>
              <a:buChar char="•"/>
            </a:pPr>
            <a:r>
              <a:rPr lang="en-US" sz="2667" dirty="0"/>
              <a:t>Small area</a:t>
            </a:r>
          </a:p>
        </p:txBody>
      </p:sp>
      <p:sp>
        <p:nvSpPr>
          <p:cNvPr id="16" name="TextBox 15">
            <a:extLst>
              <a:ext uri="{FF2B5EF4-FFF2-40B4-BE49-F238E27FC236}">
                <a16:creationId xmlns:a16="http://schemas.microsoft.com/office/drawing/2014/main" id="{DB550615-6F98-4780-8A87-FFA1A039FB9B}"/>
              </a:ext>
            </a:extLst>
          </p:cNvPr>
          <p:cNvSpPr txBox="1"/>
          <p:nvPr/>
        </p:nvSpPr>
        <p:spPr>
          <a:xfrm>
            <a:off x="6992305" y="4468370"/>
            <a:ext cx="3082639" cy="913199"/>
          </a:xfrm>
          <a:prstGeom prst="rect">
            <a:avLst/>
          </a:prstGeom>
          <a:noFill/>
        </p:spPr>
        <p:txBody>
          <a:bodyPr wrap="none" rtlCol="0">
            <a:spAutoFit/>
          </a:bodyPr>
          <a:lstStyle/>
          <a:p>
            <a:r>
              <a:rPr lang="en-US" sz="2667" dirty="0"/>
              <a:t>Correlation Problem</a:t>
            </a:r>
          </a:p>
          <a:p>
            <a:r>
              <a:rPr lang="en-US" sz="2667" dirty="0"/>
              <a:t>=&gt; hard to parallelize</a:t>
            </a:r>
          </a:p>
        </p:txBody>
      </p:sp>
      <p:sp>
        <p:nvSpPr>
          <p:cNvPr id="5" name="Slide Number Placeholder 4"/>
          <p:cNvSpPr>
            <a:spLocks noGrp="1"/>
          </p:cNvSpPr>
          <p:nvPr>
            <p:ph type="sldNum" sz="quarter" idx="12"/>
          </p:nvPr>
        </p:nvSpPr>
        <p:spPr/>
        <p:txBody>
          <a:bodyPr/>
          <a:lstStyle/>
          <a:p>
            <a:fld id="{6B522641-6554-4C60-9C63-E732BF1A1092}" type="slidenum">
              <a:rPr lang="en-US" smtClean="0"/>
              <a:t>3</a:t>
            </a:fld>
            <a:endParaRPr lang="en-US"/>
          </a:p>
        </p:txBody>
      </p:sp>
    </p:spTree>
    <p:extLst>
      <p:ext uri="{BB962C8B-B14F-4D97-AF65-F5344CB8AC3E}">
        <p14:creationId xmlns:p14="http://schemas.microsoft.com/office/powerpoint/2010/main" val="179359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FA8C-4388-485C-93B4-7449E5E1BA0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BAC3AB5-D981-494F-834C-A7D71C60E04B}"/>
              </a:ext>
            </a:extLst>
          </p:cNvPr>
          <p:cNvSpPr>
            <a:spLocks noGrp="1"/>
          </p:cNvSpPr>
          <p:nvPr>
            <p:ph idx="1"/>
          </p:nvPr>
        </p:nvSpPr>
        <p:spPr/>
        <p:txBody>
          <a:bodyPr/>
          <a:lstStyle/>
          <a:p>
            <a:r>
              <a:rPr lang="en-US" dirty="0">
                <a:solidFill>
                  <a:schemeClr val="accent3"/>
                </a:solidFill>
              </a:rPr>
              <a:t>Introduction and Background</a:t>
            </a:r>
          </a:p>
          <a:p>
            <a:r>
              <a:rPr lang="en-US" dirty="0"/>
              <a:t>Overview of Architecture</a:t>
            </a:r>
          </a:p>
          <a:p>
            <a:pPr lvl="1"/>
            <a:r>
              <a:rPr lang="en-US" dirty="0"/>
              <a:t>Examples</a:t>
            </a:r>
          </a:p>
          <a:p>
            <a:r>
              <a:rPr lang="en-US" dirty="0">
                <a:solidFill>
                  <a:schemeClr val="accent3"/>
                </a:solidFill>
              </a:rPr>
              <a:t>Experimental Result</a:t>
            </a:r>
          </a:p>
          <a:p>
            <a:r>
              <a:rPr lang="en-US" dirty="0">
                <a:solidFill>
                  <a:schemeClr val="accent3"/>
                </a:solidFill>
              </a:rPr>
              <a:t>Hardware Comparison </a:t>
            </a:r>
          </a:p>
          <a:p>
            <a:endParaRPr lang="en-US" dirty="0"/>
          </a:p>
        </p:txBody>
      </p:sp>
      <p:sp>
        <p:nvSpPr>
          <p:cNvPr id="4" name="Slide Number Placeholder 3"/>
          <p:cNvSpPr>
            <a:spLocks noGrp="1"/>
          </p:cNvSpPr>
          <p:nvPr>
            <p:ph type="sldNum" sz="quarter" idx="12"/>
          </p:nvPr>
        </p:nvSpPr>
        <p:spPr/>
        <p:txBody>
          <a:bodyPr/>
          <a:lstStyle/>
          <a:p>
            <a:fld id="{6B522641-6554-4C60-9C63-E732BF1A1092}" type="slidenum">
              <a:rPr lang="en-US" smtClean="0"/>
              <a:t>4</a:t>
            </a:fld>
            <a:endParaRPr lang="en-US"/>
          </a:p>
        </p:txBody>
      </p:sp>
    </p:spTree>
    <p:extLst>
      <p:ext uri="{BB962C8B-B14F-4D97-AF65-F5344CB8AC3E}">
        <p14:creationId xmlns:p14="http://schemas.microsoft.com/office/powerpoint/2010/main" val="76348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341E7-5B32-4DE6-B163-0B06ABA17289}"/>
              </a:ext>
            </a:extLst>
          </p:cNvPr>
          <p:cNvSpPr>
            <a:spLocks noGrp="1"/>
          </p:cNvSpPr>
          <p:nvPr>
            <p:ph type="title"/>
          </p:nvPr>
        </p:nvSpPr>
        <p:spPr/>
        <p:txBody>
          <a:bodyPr/>
          <a:lstStyle/>
          <a:p>
            <a:r>
              <a:rPr lang="en-US" dirty="0"/>
              <a:t>Overview of Architecture</a:t>
            </a:r>
          </a:p>
        </p:txBody>
      </p:sp>
      <p:grpSp>
        <p:nvGrpSpPr>
          <p:cNvPr id="5" name="Group 4">
            <a:extLst>
              <a:ext uri="{FF2B5EF4-FFF2-40B4-BE49-F238E27FC236}">
                <a16:creationId xmlns:a16="http://schemas.microsoft.com/office/drawing/2014/main" id="{1214981F-927F-43E8-8078-E3C80CD9B802}"/>
              </a:ext>
            </a:extLst>
          </p:cNvPr>
          <p:cNvGrpSpPr/>
          <p:nvPr/>
        </p:nvGrpSpPr>
        <p:grpSpPr>
          <a:xfrm>
            <a:off x="1257670" y="1690688"/>
            <a:ext cx="9676660" cy="3645116"/>
            <a:chOff x="1189608" y="1702739"/>
            <a:chExt cx="9676660" cy="3645116"/>
          </a:xfrm>
        </p:grpSpPr>
        <p:sp>
          <p:nvSpPr>
            <p:cNvPr id="37" name="TextBox 36">
              <a:extLst>
                <a:ext uri="{FF2B5EF4-FFF2-40B4-BE49-F238E27FC236}">
                  <a16:creationId xmlns:a16="http://schemas.microsoft.com/office/drawing/2014/main" id="{5FD4B95A-F657-4FA3-97F7-3AFA4B447176}"/>
                </a:ext>
              </a:extLst>
            </p:cNvPr>
            <p:cNvSpPr txBox="1"/>
            <p:nvPr/>
          </p:nvSpPr>
          <p:spPr>
            <a:xfrm>
              <a:off x="6043560" y="1707595"/>
              <a:ext cx="2027628" cy="690389"/>
            </a:xfrm>
            <a:prstGeom prst="rect">
              <a:avLst/>
            </a:prstGeom>
            <a:noFill/>
          </p:spPr>
          <p:txBody>
            <a:bodyPr wrap="none" rtlCol="0">
              <a:spAutoFit/>
            </a:bodyPr>
            <a:lstStyle/>
            <a:p>
              <a:pPr algn="ctr"/>
              <a:r>
                <a:rPr lang="en-US" sz="1400" dirty="0"/>
                <a:t>Alternator</a:t>
              </a:r>
            </a:p>
            <a:p>
              <a:pPr algn="ctr"/>
              <a:r>
                <a:rPr lang="en-US" sz="1400" dirty="0"/>
                <a:t>Logic</a:t>
              </a:r>
            </a:p>
          </p:txBody>
        </p:sp>
        <p:grpSp>
          <p:nvGrpSpPr>
            <p:cNvPr id="3" name="Group 2">
              <a:extLst>
                <a:ext uri="{FF2B5EF4-FFF2-40B4-BE49-F238E27FC236}">
                  <a16:creationId xmlns:a16="http://schemas.microsoft.com/office/drawing/2014/main" id="{E1354FE3-BDBD-4714-88F7-E9EC09002291}"/>
                </a:ext>
              </a:extLst>
            </p:cNvPr>
            <p:cNvGrpSpPr/>
            <p:nvPr/>
          </p:nvGrpSpPr>
          <p:grpSpPr>
            <a:xfrm>
              <a:off x="1189608" y="1702739"/>
              <a:ext cx="9676660" cy="3645116"/>
              <a:chOff x="1189608" y="1702739"/>
              <a:chExt cx="9676660" cy="4700468"/>
            </a:xfrm>
          </p:grpSpPr>
          <p:sp>
            <p:nvSpPr>
              <p:cNvPr id="6" name="Isosceles Triangle 5">
                <a:extLst>
                  <a:ext uri="{FF2B5EF4-FFF2-40B4-BE49-F238E27FC236}">
                    <a16:creationId xmlns:a16="http://schemas.microsoft.com/office/drawing/2014/main" id="{3F05D3FD-6795-48D4-8D0E-24EDD59868C3}"/>
                  </a:ext>
                </a:extLst>
              </p:cNvPr>
              <p:cNvSpPr/>
              <p:nvPr/>
            </p:nvSpPr>
            <p:spPr>
              <a:xfrm rot="16200000">
                <a:off x="1533777" y="4181901"/>
                <a:ext cx="3872170" cy="5704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FCB33B-2751-498D-B603-C1DE1AA75601}"/>
                  </a:ext>
                </a:extLst>
              </p:cNvPr>
              <p:cNvCxnSpPr/>
              <p:nvPr/>
            </p:nvCxnSpPr>
            <p:spPr>
              <a:xfrm>
                <a:off x="5704326" y="3300812"/>
                <a:ext cx="1114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191C6E-9C23-42DA-84DD-47A3292D67FD}"/>
                  </a:ext>
                </a:extLst>
              </p:cNvPr>
              <p:cNvCxnSpPr/>
              <p:nvPr/>
            </p:nvCxnSpPr>
            <p:spPr>
              <a:xfrm>
                <a:off x="5704326" y="3537509"/>
                <a:ext cx="1114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5FBA64-A9B7-4769-895E-E3326DE5EC25}"/>
                  </a:ext>
                </a:extLst>
              </p:cNvPr>
              <p:cNvCxnSpPr/>
              <p:nvPr/>
            </p:nvCxnSpPr>
            <p:spPr>
              <a:xfrm>
                <a:off x="5704326" y="3774206"/>
                <a:ext cx="1114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7B3B38-B053-4DB1-813D-951F55262B1D}"/>
                  </a:ext>
                </a:extLst>
              </p:cNvPr>
              <p:cNvCxnSpPr/>
              <p:nvPr/>
            </p:nvCxnSpPr>
            <p:spPr>
              <a:xfrm>
                <a:off x="5704326" y="4010903"/>
                <a:ext cx="1114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E7FF77-FB18-4338-A0B1-B0C8E3CF5D9E}"/>
                  </a:ext>
                </a:extLst>
              </p:cNvPr>
              <p:cNvCxnSpPr/>
              <p:nvPr/>
            </p:nvCxnSpPr>
            <p:spPr>
              <a:xfrm>
                <a:off x="5691521" y="3435658"/>
                <a:ext cx="11273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A1B58E-E93B-4C94-930F-A8B173FA7596}"/>
                  </a:ext>
                </a:extLst>
              </p:cNvPr>
              <p:cNvCxnSpPr/>
              <p:nvPr/>
            </p:nvCxnSpPr>
            <p:spPr>
              <a:xfrm>
                <a:off x="5691521" y="3672355"/>
                <a:ext cx="11273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9AD5B6-BCE9-4864-9697-DBF40551DFF6}"/>
                  </a:ext>
                </a:extLst>
              </p:cNvPr>
              <p:cNvCxnSpPr/>
              <p:nvPr/>
            </p:nvCxnSpPr>
            <p:spPr>
              <a:xfrm>
                <a:off x="5691521" y="3909053"/>
                <a:ext cx="11273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F51BAA-8ECF-48F1-BE18-2D16B0CB5DAC}"/>
                  </a:ext>
                </a:extLst>
              </p:cNvPr>
              <p:cNvCxnSpPr/>
              <p:nvPr/>
            </p:nvCxnSpPr>
            <p:spPr>
              <a:xfrm>
                <a:off x="5691521" y="4145750"/>
                <a:ext cx="11273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B63153-027E-4BC2-BD0B-FF870BFBFBFD}"/>
                  </a:ext>
                </a:extLst>
              </p:cNvPr>
              <p:cNvCxnSpPr/>
              <p:nvPr/>
            </p:nvCxnSpPr>
            <p:spPr>
              <a:xfrm>
                <a:off x="4512625" y="2658664"/>
                <a:ext cx="1194354" cy="141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7BB99F-FC05-499A-B182-EDAB2C28D991}"/>
                  </a:ext>
                </a:extLst>
              </p:cNvPr>
              <p:cNvCxnSpPr/>
              <p:nvPr/>
            </p:nvCxnSpPr>
            <p:spPr>
              <a:xfrm flipV="1">
                <a:off x="4504794" y="2895513"/>
                <a:ext cx="1202185" cy="23734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931BAF-C9D0-44DE-B3D2-27434C80F5A4}"/>
                  </a:ext>
                </a:extLst>
              </p:cNvPr>
              <p:cNvCxnSpPr/>
              <p:nvPr/>
            </p:nvCxnSpPr>
            <p:spPr>
              <a:xfrm flipV="1">
                <a:off x="4504794" y="3131327"/>
                <a:ext cx="1208355" cy="24012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9B19E7-74C3-43C9-A40F-DD3FF6076A25}"/>
                  </a:ext>
                </a:extLst>
              </p:cNvPr>
              <p:cNvCxnSpPr/>
              <p:nvPr/>
            </p:nvCxnSpPr>
            <p:spPr>
              <a:xfrm flipV="1">
                <a:off x="4514978" y="3299542"/>
                <a:ext cx="1185836" cy="7191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6EB8C7-445A-448A-BEC6-A5CD2E8F217B}"/>
                  </a:ext>
                </a:extLst>
              </p:cNvPr>
              <p:cNvCxnSpPr/>
              <p:nvPr/>
            </p:nvCxnSpPr>
            <p:spPr>
              <a:xfrm flipV="1">
                <a:off x="4500979" y="3439528"/>
                <a:ext cx="1206002" cy="16862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338653-F279-4B71-A441-D16377EB82E0}"/>
                  </a:ext>
                </a:extLst>
              </p:cNvPr>
              <p:cNvCxnSpPr/>
              <p:nvPr/>
            </p:nvCxnSpPr>
            <p:spPr>
              <a:xfrm>
                <a:off x="4536890" y="3130372"/>
                <a:ext cx="1171932" cy="54607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D4F4AF-30FF-48C9-BE03-2C0A065A2E32}"/>
                  </a:ext>
                </a:extLst>
              </p:cNvPr>
              <p:cNvCxnSpPr/>
              <p:nvPr/>
            </p:nvCxnSpPr>
            <p:spPr>
              <a:xfrm flipV="1">
                <a:off x="4488955" y="3531212"/>
                <a:ext cx="1218025" cy="31293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982418-F813-458E-B1AD-5B1ADB93164F}"/>
                  </a:ext>
                </a:extLst>
              </p:cNvPr>
              <p:cNvCxnSpPr/>
              <p:nvPr/>
            </p:nvCxnSpPr>
            <p:spPr>
              <a:xfrm flipV="1">
                <a:off x="4514978" y="3767906"/>
                <a:ext cx="1168997" cy="31352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EC3D-7B98-4A2E-8B7A-617DC0E05F7E}"/>
                  </a:ext>
                </a:extLst>
              </p:cNvPr>
              <p:cNvCxnSpPr/>
              <p:nvPr/>
            </p:nvCxnSpPr>
            <p:spPr>
              <a:xfrm>
                <a:off x="4514978" y="4318164"/>
                <a:ext cx="1168997" cy="17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997177-1630-4ACF-B1E7-466D9D3B3B9A}"/>
                  </a:ext>
                </a:extLst>
              </p:cNvPr>
              <p:cNvCxnSpPr/>
              <p:nvPr/>
            </p:nvCxnSpPr>
            <p:spPr>
              <a:xfrm flipV="1">
                <a:off x="4501939" y="4003905"/>
                <a:ext cx="1182036" cy="7494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21A2CF-9C23-488A-92D7-8461696A1D55}"/>
                  </a:ext>
                </a:extLst>
              </p:cNvPr>
              <p:cNvCxnSpPr/>
              <p:nvPr/>
            </p:nvCxnSpPr>
            <p:spPr>
              <a:xfrm>
                <a:off x="5706979" y="2665053"/>
                <a:ext cx="25983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A2A7DD-09F7-411E-BB5E-69CB362FE0BB}"/>
                  </a:ext>
                </a:extLst>
              </p:cNvPr>
              <p:cNvCxnSpPr/>
              <p:nvPr/>
            </p:nvCxnSpPr>
            <p:spPr>
              <a:xfrm>
                <a:off x="5706979" y="2902150"/>
                <a:ext cx="25983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68E8BA-C1BB-4479-B3FB-C8DDCDC9E4F2}"/>
                  </a:ext>
                </a:extLst>
              </p:cNvPr>
              <p:cNvCxnSpPr/>
              <p:nvPr/>
            </p:nvCxnSpPr>
            <p:spPr>
              <a:xfrm>
                <a:off x="5706979" y="3139247"/>
                <a:ext cx="259832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D3DE469-F0F0-493A-8E23-8B8A6610AFA6}"/>
                  </a:ext>
                </a:extLst>
              </p:cNvPr>
              <p:cNvGrpSpPr/>
              <p:nvPr/>
            </p:nvGrpSpPr>
            <p:grpSpPr>
              <a:xfrm>
                <a:off x="7130722" y="3376344"/>
                <a:ext cx="1174583" cy="711291"/>
                <a:chOff x="5128805" y="2014795"/>
                <a:chExt cx="659176" cy="539061"/>
              </a:xfrm>
            </p:grpSpPr>
            <p:cxnSp>
              <p:nvCxnSpPr>
                <p:cNvPr id="121" name="Straight Connector 120">
                  <a:extLst>
                    <a:ext uri="{FF2B5EF4-FFF2-40B4-BE49-F238E27FC236}">
                      <a16:creationId xmlns:a16="http://schemas.microsoft.com/office/drawing/2014/main" id="{88E565F5-DCE6-4F9E-866C-96C92808EDAD}"/>
                    </a:ext>
                  </a:extLst>
                </p:cNvPr>
                <p:cNvCxnSpPr/>
                <p:nvPr/>
              </p:nvCxnSpPr>
              <p:spPr>
                <a:xfrm>
                  <a:off x="5128805" y="2014795"/>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6DD1C87-30F6-4DD8-A376-5B33B745BD9F}"/>
                    </a:ext>
                  </a:extLst>
                </p:cNvPr>
                <p:cNvCxnSpPr/>
                <p:nvPr/>
              </p:nvCxnSpPr>
              <p:spPr>
                <a:xfrm>
                  <a:off x="5128805" y="2194482"/>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5BDA44C-BC86-41CB-85C1-6A1F4926A8AA}"/>
                    </a:ext>
                  </a:extLst>
                </p:cNvPr>
                <p:cNvCxnSpPr/>
                <p:nvPr/>
              </p:nvCxnSpPr>
              <p:spPr>
                <a:xfrm>
                  <a:off x="5128805" y="2374169"/>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21BB7CC-7588-4E06-A7F7-8851CA71EB08}"/>
                    </a:ext>
                  </a:extLst>
                </p:cNvPr>
                <p:cNvCxnSpPr/>
                <p:nvPr/>
              </p:nvCxnSpPr>
              <p:spPr>
                <a:xfrm>
                  <a:off x="5128805" y="2553856"/>
                  <a:ext cx="65917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2ADCD608-E638-4770-8979-155882AEF073}"/>
                  </a:ext>
                </a:extLst>
              </p:cNvPr>
              <p:cNvCxnSpPr/>
              <p:nvPr/>
            </p:nvCxnSpPr>
            <p:spPr>
              <a:xfrm>
                <a:off x="5683975" y="4318164"/>
                <a:ext cx="2621333"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Isosceles Triangle 29">
                <a:extLst>
                  <a:ext uri="{FF2B5EF4-FFF2-40B4-BE49-F238E27FC236}">
                    <a16:creationId xmlns:a16="http://schemas.microsoft.com/office/drawing/2014/main" id="{BD1EAA2D-4536-49BF-97AF-17BA71A9690C}"/>
                  </a:ext>
                </a:extLst>
              </p:cNvPr>
              <p:cNvSpPr/>
              <p:nvPr/>
            </p:nvSpPr>
            <p:spPr>
              <a:xfrm rot="5400000" flipH="1">
                <a:off x="6655150" y="4181192"/>
                <a:ext cx="3870756" cy="5704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91440" tIns="0" bIns="182880" rtlCol="0" anchor="ctr"/>
              <a:lstStyle/>
              <a:p>
                <a:pPr algn="ctr"/>
                <a:r>
                  <a:rPr lang="en-US" sz="3600" dirty="0"/>
                  <a:t>+</a:t>
                </a:r>
              </a:p>
            </p:txBody>
          </p:sp>
          <p:sp>
            <p:nvSpPr>
              <p:cNvPr id="31" name="TextBox 30">
                <a:extLst>
                  <a:ext uri="{FF2B5EF4-FFF2-40B4-BE49-F238E27FC236}">
                    <a16:creationId xmlns:a16="http://schemas.microsoft.com/office/drawing/2014/main" id="{8BDC8B05-9709-44E2-A572-B83D6909AA81}"/>
                  </a:ext>
                </a:extLst>
              </p:cNvPr>
              <p:cNvSpPr txBox="1"/>
              <p:nvPr/>
            </p:nvSpPr>
            <p:spPr>
              <a:xfrm>
                <a:off x="1189608" y="4192091"/>
                <a:ext cx="1206982" cy="568555"/>
              </a:xfrm>
              <a:prstGeom prst="rect">
                <a:avLst/>
              </a:prstGeom>
              <a:noFill/>
              <a:ln>
                <a:solidFill>
                  <a:schemeClr val="tx1"/>
                </a:solidFill>
              </a:ln>
            </p:spPr>
            <p:txBody>
              <a:bodyPr wrap="none" lIns="45720" tIns="0" rIns="45720" bIns="0" rtlCol="0">
                <a:spAutoFit/>
              </a:bodyPr>
              <a:lstStyle/>
              <a:p>
                <a:pPr algn="ctr"/>
                <a:r>
                  <a:rPr lang="en-US" sz="1400" dirty="0"/>
                  <a:t>Binary</a:t>
                </a:r>
              </a:p>
              <a:p>
                <a:pPr algn="ctr"/>
                <a:r>
                  <a:rPr lang="en-US" sz="1400" dirty="0"/>
                  <a:t>Input</a:t>
                </a:r>
              </a:p>
            </p:txBody>
          </p:sp>
          <p:cxnSp>
            <p:nvCxnSpPr>
              <p:cNvPr id="32" name="Straight Connector 31">
                <a:extLst>
                  <a:ext uri="{FF2B5EF4-FFF2-40B4-BE49-F238E27FC236}">
                    <a16:creationId xmlns:a16="http://schemas.microsoft.com/office/drawing/2014/main" id="{6B26177F-E513-4E93-915E-EF7F5BE98718}"/>
                  </a:ext>
                </a:extLst>
              </p:cNvPr>
              <p:cNvCxnSpPr>
                <a:cxnSpLocks/>
                <a:stCxn id="31" idx="3"/>
                <a:endCxn id="6" idx="0"/>
              </p:cNvCxnSpPr>
              <p:nvPr/>
            </p:nvCxnSpPr>
            <p:spPr>
              <a:xfrm flipV="1">
                <a:off x="2396590" y="4467122"/>
                <a:ext cx="788052" cy="924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5C4E3F-EA38-46FB-B7A7-946EEE665856}"/>
                  </a:ext>
                </a:extLst>
              </p:cNvPr>
              <p:cNvSpPr txBox="1"/>
              <p:nvPr/>
            </p:nvSpPr>
            <p:spPr>
              <a:xfrm>
                <a:off x="9532959" y="4182134"/>
                <a:ext cx="1333309" cy="568555"/>
              </a:xfrm>
              <a:prstGeom prst="rect">
                <a:avLst/>
              </a:prstGeom>
              <a:noFill/>
              <a:ln>
                <a:solidFill>
                  <a:schemeClr val="tx1"/>
                </a:solidFill>
              </a:ln>
            </p:spPr>
            <p:txBody>
              <a:bodyPr wrap="none" lIns="45720" tIns="0" rIns="45720" bIns="0" rtlCol="0">
                <a:spAutoFit/>
              </a:bodyPr>
              <a:lstStyle/>
              <a:p>
                <a:pPr algn="ctr"/>
                <a:r>
                  <a:rPr lang="en-US" sz="1400" dirty="0"/>
                  <a:t>Binary</a:t>
                </a:r>
              </a:p>
              <a:p>
                <a:pPr algn="ctr"/>
                <a:r>
                  <a:rPr lang="en-US" sz="1400" dirty="0"/>
                  <a:t>Output</a:t>
                </a:r>
              </a:p>
            </p:txBody>
          </p:sp>
          <p:cxnSp>
            <p:nvCxnSpPr>
              <p:cNvPr id="34" name="Straight Connector 33">
                <a:extLst>
                  <a:ext uri="{FF2B5EF4-FFF2-40B4-BE49-F238E27FC236}">
                    <a16:creationId xmlns:a16="http://schemas.microsoft.com/office/drawing/2014/main" id="{1773A28D-0C21-4084-8ABA-1C2F0D54B98E}"/>
                  </a:ext>
                </a:extLst>
              </p:cNvPr>
              <p:cNvCxnSpPr>
                <a:cxnSpLocks/>
                <a:stCxn id="30" idx="0"/>
                <a:endCxn id="33" idx="1"/>
              </p:cNvCxnSpPr>
              <p:nvPr/>
            </p:nvCxnSpPr>
            <p:spPr>
              <a:xfrm flipV="1">
                <a:off x="8875749" y="4466412"/>
                <a:ext cx="657209" cy="1"/>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DE1985D-CB16-4BF7-8C4A-1C44FBF71B70}"/>
                  </a:ext>
                </a:extLst>
              </p:cNvPr>
              <p:cNvSpPr txBox="1"/>
              <p:nvPr/>
            </p:nvSpPr>
            <p:spPr>
              <a:xfrm>
                <a:off x="8158338" y="1840483"/>
                <a:ext cx="1730875" cy="406112"/>
              </a:xfrm>
              <a:prstGeom prst="rect">
                <a:avLst/>
              </a:prstGeom>
              <a:noFill/>
            </p:spPr>
            <p:txBody>
              <a:bodyPr wrap="none" rtlCol="0">
                <a:spAutoFit/>
              </a:bodyPr>
              <a:lstStyle/>
              <a:p>
                <a:r>
                  <a:rPr lang="en-US" sz="1400" dirty="0"/>
                  <a:t>Decoder</a:t>
                </a:r>
              </a:p>
            </p:txBody>
          </p:sp>
          <p:sp>
            <p:nvSpPr>
              <p:cNvPr id="36" name="TextBox 35">
                <a:extLst>
                  <a:ext uri="{FF2B5EF4-FFF2-40B4-BE49-F238E27FC236}">
                    <a16:creationId xmlns:a16="http://schemas.microsoft.com/office/drawing/2014/main" id="{8D70B2F3-C6B7-4EAD-8F89-DFD4623665F4}"/>
                  </a:ext>
                </a:extLst>
              </p:cNvPr>
              <p:cNvSpPr txBox="1"/>
              <p:nvPr/>
            </p:nvSpPr>
            <p:spPr>
              <a:xfrm>
                <a:off x="4309547" y="1707595"/>
                <a:ext cx="1763046" cy="690389"/>
              </a:xfrm>
              <a:prstGeom prst="rect">
                <a:avLst/>
              </a:prstGeom>
              <a:noFill/>
            </p:spPr>
            <p:txBody>
              <a:bodyPr wrap="none" rtlCol="0">
                <a:spAutoFit/>
              </a:bodyPr>
              <a:lstStyle/>
              <a:p>
                <a:pPr algn="ctr"/>
                <a:r>
                  <a:rPr lang="en-US" sz="1400" dirty="0"/>
                  <a:t>Scaling</a:t>
                </a:r>
              </a:p>
              <a:p>
                <a:pPr algn="ctr"/>
                <a:r>
                  <a:rPr lang="en-US" sz="1400" dirty="0"/>
                  <a:t>Network</a:t>
                </a:r>
              </a:p>
            </p:txBody>
          </p:sp>
          <p:sp>
            <p:nvSpPr>
              <p:cNvPr id="38" name="Left Bracket 37">
                <a:extLst>
                  <a:ext uri="{FF2B5EF4-FFF2-40B4-BE49-F238E27FC236}">
                    <a16:creationId xmlns:a16="http://schemas.microsoft.com/office/drawing/2014/main" id="{D3D18F89-8FF9-4DDA-81E8-CEDA0017A8BE}"/>
                  </a:ext>
                </a:extLst>
              </p:cNvPr>
              <p:cNvSpPr/>
              <p:nvPr/>
            </p:nvSpPr>
            <p:spPr>
              <a:xfrm rot="5400000">
                <a:off x="5112259" y="1781466"/>
                <a:ext cx="60328" cy="1300132"/>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ket 38">
                <a:extLst>
                  <a:ext uri="{FF2B5EF4-FFF2-40B4-BE49-F238E27FC236}">
                    <a16:creationId xmlns:a16="http://schemas.microsoft.com/office/drawing/2014/main" id="{DB39D13F-3167-411A-9279-8BA0B2D8AD68}"/>
                  </a:ext>
                </a:extLst>
              </p:cNvPr>
              <p:cNvSpPr/>
              <p:nvPr/>
            </p:nvSpPr>
            <p:spPr>
              <a:xfrm rot="5400000">
                <a:off x="8560362" y="1844133"/>
                <a:ext cx="60328" cy="1174798"/>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Left Bracket 39">
                <a:extLst>
                  <a:ext uri="{FF2B5EF4-FFF2-40B4-BE49-F238E27FC236}">
                    <a16:creationId xmlns:a16="http://schemas.microsoft.com/office/drawing/2014/main" id="{8051C22B-8C0B-451C-B798-F7E25CDBF5F0}"/>
                  </a:ext>
                </a:extLst>
              </p:cNvPr>
              <p:cNvSpPr/>
              <p:nvPr/>
            </p:nvSpPr>
            <p:spPr>
              <a:xfrm rot="5400000">
                <a:off x="6964826" y="1674466"/>
                <a:ext cx="60326" cy="1514131"/>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Left Bracket 40">
                <a:extLst>
                  <a:ext uri="{FF2B5EF4-FFF2-40B4-BE49-F238E27FC236}">
                    <a16:creationId xmlns:a16="http://schemas.microsoft.com/office/drawing/2014/main" id="{14151360-87FF-4784-8F4D-71E9EA6964FA}"/>
                  </a:ext>
                </a:extLst>
              </p:cNvPr>
              <p:cNvSpPr/>
              <p:nvPr/>
            </p:nvSpPr>
            <p:spPr>
              <a:xfrm rot="5400000">
                <a:off x="3429358" y="1844133"/>
                <a:ext cx="60328" cy="1174798"/>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B7BA5DC4-ADBF-4FFF-9923-6B7C25E3C6B2}"/>
                  </a:ext>
                </a:extLst>
              </p:cNvPr>
              <p:cNvSpPr txBox="1"/>
              <p:nvPr/>
            </p:nvSpPr>
            <p:spPr>
              <a:xfrm>
                <a:off x="3751015" y="2472374"/>
                <a:ext cx="341760" cy="3046988"/>
              </a:xfrm>
              <a:prstGeom prst="rect">
                <a:avLst/>
              </a:prstGeom>
              <a:noFill/>
            </p:spPr>
            <p:txBody>
              <a:bodyPr wrap="none" rtlCol="0">
                <a:spAutoFit/>
              </a:bodyPr>
              <a:lstStyle/>
              <a:p>
                <a:r>
                  <a:rPr lang="en-US" sz="1200" dirty="0">
                    <a:solidFill>
                      <a:schemeClr val="accent1">
                        <a:lumMod val="50000"/>
                      </a:schemeClr>
                    </a:solidFill>
                  </a:rPr>
                  <a:t>1</a:t>
                </a:r>
              </a:p>
              <a:p>
                <a:r>
                  <a:rPr lang="en-US" sz="1200" dirty="0">
                    <a:solidFill>
                      <a:schemeClr val="accent1">
                        <a:lumMod val="50000"/>
                      </a:schemeClr>
                    </a:solidFill>
                  </a:rPr>
                  <a:t>2</a:t>
                </a:r>
              </a:p>
              <a:p>
                <a:r>
                  <a:rPr lang="en-US" sz="1200" dirty="0">
                    <a:solidFill>
                      <a:schemeClr val="accent1">
                        <a:lumMod val="50000"/>
                      </a:schemeClr>
                    </a:solidFill>
                  </a:rPr>
                  <a:t>3</a:t>
                </a:r>
              </a:p>
              <a:p>
                <a:r>
                  <a:rPr lang="en-US" sz="1200" dirty="0">
                    <a:solidFill>
                      <a:schemeClr val="accent1">
                        <a:lumMod val="50000"/>
                      </a:schemeClr>
                    </a:solidFill>
                  </a:rPr>
                  <a:t>4</a:t>
                </a:r>
              </a:p>
              <a:p>
                <a:r>
                  <a:rPr lang="en-US" sz="1200" dirty="0">
                    <a:solidFill>
                      <a:schemeClr val="accent1">
                        <a:lumMod val="50000"/>
                      </a:schemeClr>
                    </a:solidFill>
                  </a:rPr>
                  <a:t>5</a:t>
                </a:r>
              </a:p>
              <a:p>
                <a:r>
                  <a:rPr lang="en-US" sz="1200" dirty="0">
                    <a:solidFill>
                      <a:schemeClr val="accent1">
                        <a:lumMod val="50000"/>
                      </a:schemeClr>
                    </a:solidFill>
                  </a:rPr>
                  <a:t>6</a:t>
                </a:r>
              </a:p>
              <a:p>
                <a:r>
                  <a:rPr lang="en-US" sz="1200" dirty="0">
                    <a:solidFill>
                      <a:schemeClr val="accent1">
                        <a:lumMod val="50000"/>
                      </a:schemeClr>
                    </a:solidFill>
                  </a:rPr>
                  <a:t>7</a:t>
                </a:r>
              </a:p>
              <a:p>
                <a:r>
                  <a:rPr lang="en-US" sz="1200" dirty="0">
                    <a:solidFill>
                      <a:schemeClr val="accent1">
                        <a:lumMod val="50000"/>
                      </a:schemeClr>
                    </a:solidFill>
                  </a:rPr>
                  <a:t>8</a:t>
                </a:r>
              </a:p>
              <a:p>
                <a:r>
                  <a:rPr lang="en-US" sz="1200" dirty="0">
                    <a:solidFill>
                      <a:schemeClr val="accent1">
                        <a:lumMod val="50000"/>
                      </a:schemeClr>
                    </a:solidFill>
                  </a:rPr>
                  <a:t>9</a:t>
                </a:r>
              </a:p>
              <a:p>
                <a:r>
                  <a:rPr lang="en-US" sz="1200" dirty="0">
                    <a:solidFill>
                      <a:schemeClr val="accent1">
                        <a:lumMod val="50000"/>
                      </a:schemeClr>
                    </a:solidFill>
                  </a:rPr>
                  <a:t>10</a:t>
                </a:r>
              </a:p>
              <a:p>
                <a:r>
                  <a:rPr lang="en-US" sz="1200" dirty="0">
                    <a:solidFill>
                      <a:schemeClr val="accent1">
                        <a:lumMod val="50000"/>
                      </a:schemeClr>
                    </a:solidFill>
                  </a:rPr>
                  <a:t>11</a:t>
                </a:r>
              </a:p>
              <a:p>
                <a:r>
                  <a:rPr lang="en-US" sz="1200" dirty="0">
                    <a:solidFill>
                      <a:schemeClr val="accent1">
                        <a:lumMod val="50000"/>
                      </a:schemeClr>
                    </a:solidFill>
                  </a:rPr>
                  <a:t>12</a:t>
                </a:r>
              </a:p>
              <a:p>
                <a:r>
                  <a:rPr lang="en-US" sz="1200" dirty="0">
                    <a:solidFill>
                      <a:schemeClr val="accent1">
                        <a:lumMod val="50000"/>
                      </a:schemeClr>
                    </a:solidFill>
                  </a:rPr>
                  <a:t>13</a:t>
                </a:r>
              </a:p>
              <a:p>
                <a:r>
                  <a:rPr lang="en-US" sz="1200" dirty="0">
                    <a:solidFill>
                      <a:schemeClr val="accent1">
                        <a:lumMod val="50000"/>
                      </a:schemeClr>
                    </a:solidFill>
                  </a:rPr>
                  <a:t>14</a:t>
                </a:r>
              </a:p>
              <a:p>
                <a:r>
                  <a:rPr lang="en-US" sz="1200" dirty="0">
                    <a:solidFill>
                      <a:schemeClr val="accent1">
                        <a:lumMod val="50000"/>
                      </a:schemeClr>
                    </a:solidFill>
                  </a:rPr>
                  <a:t>15</a:t>
                </a:r>
              </a:p>
              <a:p>
                <a:r>
                  <a:rPr lang="en-US" sz="1200" dirty="0">
                    <a:solidFill>
                      <a:schemeClr val="accent1">
                        <a:lumMod val="50000"/>
                      </a:schemeClr>
                    </a:solidFill>
                  </a:rPr>
                  <a:t>16</a:t>
                </a:r>
              </a:p>
            </p:txBody>
          </p:sp>
          <p:grpSp>
            <p:nvGrpSpPr>
              <p:cNvPr id="43" name="Group 42">
                <a:extLst>
                  <a:ext uri="{FF2B5EF4-FFF2-40B4-BE49-F238E27FC236}">
                    <a16:creationId xmlns:a16="http://schemas.microsoft.com/office/drawing/2014/main" id="{4123FB7B-D2D9-4141-A352-8C61A770A6ED}"/>
                  </a:ext>
                </a:extLst>
              </p:cNvPr>
              <p:cNvGrpSpPr/>
              <p:nvPr/>
            </p:nvGrpSpPr>
            <p:grpSpPr>
              <a:xfrm>
                <a:off x="6692168" y="3275884"/>
                <a:ext cx="473373" cy="193433"/>
                <a:chOff x="6355183" y="1390473"/>
                <a:chExt cx="235108" cy="155448"/>
              </a:xfrm>
            </p:grpSpPr>
            <p:sp>
              <p:nvSpPr>
                <p:cNvPr id="119" name="Arc 118">
                  <a:extLst>
                    <a:ext uri="{FF2B5EF4-FFF2-40B4-BE49-F238E27FC236}">
                      <a16:creationId xmlns:a16="http://schemas.microsoft.com/office/drawing/2014/main" id="{E02CB3B3-3332-4AE1-BAFC-0897F6BBBD08}"/>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Moon 119">
                  <a:extLst>
                    <a:ext uri="{FF2B5EF4-FFF2-40B4-BE49-F238E27FC236}">
                      <a16:creationId xmlns:a16="http://schemas.microsoft.com/office/drawing/2014/main" id="{DDE3A7A3-BFFD-4A7C-AB82-3799D166623A}"/>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700C50C0-6D3D-422C-BDA1-65F8D6FDC1B3}"/>
                  </a:ext>
                </a:extLst>
              </p:cNvPr>
              <p:cNvGrpSpPr/>
              <p:nvPr/>
            </p:nvGrpSpPr>
            <p:grpSpPr>
              <a:xfrm>
                <a:off x="6692168" y="3512962"/>
                <a:ext cx="473373" cy="193433"/>
                <a:chOff x="6355183" y="1390473"/>
                <a:chExt cx="235108" cy="155448"/>
              </a:xfrm>
            </p:grpSpPr>
            <p:sp>
              <p:nvSpPr>
                <p:cNvPr id="117" name="Arc 116">
                  <a:extLst>
                    <a:ext uri="{FF2B5EF4-FFF2-40B4-BE49-F238E27FC236}">
                      <a16:creationId xmlns:a16="http://schemas.microsoft.com/office/drawing/2014/main" id="{CF32A598-1753-471C-9DC4-FD150E7200DD}"/>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Moon 117">
                  <a:extLst>
                    <a:ext uri="{FF2B5EF4-FFF2-40B4-BE49-F238E27FC236}">
                      <a16:creationId xmlns:a16="http://schemas.microsoft.com/office/drawing/2014/main" id="{C73F2403-F2AE-435D-8913-5CE7E2059C13}"/>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FD8A2BE6-05C2-4D91-A389-0C500122A290}"/>
                  </a:ext>
                </a:extLst>
              </p:cNvPr>
              <p:cNvGrpSpPr/>
              <p:nvPr/>
            </p:nvGrpSpPr>
            <p:grpSpPr>
              <a:xfrm>
                <a:off x="6692168" y="3750041"/>
                <a:ext cx="473373" cy="193433"/>
                <a:chOff x="6355183" y="1390473"/>
                <a:chExt cx="235108" cy="155448"/>
              </a:xfrm>
            </p:grpSpPr>
            <p:sp>
              <p:nvSpPr>
                <p:cNvPr id="115" name="Arc 114">
                  <a:extLst>
                    <a:ext uri="{FF2B5EF4-FFF2-40B4-BE49-F238E27FC236}">
                      <a16:creationId xmlns:a16="http://schemas.microsoft.com/office/drawing/2014/main" id="{23E97FC5-CE13-49FA-B907-784CA81A8FCC}"/>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Moon 115">
                  <a:extLst>
                    <a:ext uri="{FF2B5EF4-FFF2-40B4-BE49-F238E27FC236}">
                      <a16:creationId xmlns:a16="http://schemas.microsoft.com/office/drawing/2014/main" id="{800CE921-1042-49FB-9F43-CCBAE221626F}"/>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09EB4E2-54E2-4B50-9658-9CFDE5FAA9E8}"/>
                  </a:ext>
                </a:extLst>
              </p:cNvPr>
              <p:cNvGrpSpPr/>
              <p:nvPr/>
            </p:nvGrpSpPr>
            <p:grpSpPr>
              <a:xfrm>
                <a:off x="6692168" y="3987119"/>
                <a:ext cx="473373" cy="193433"/>
                <a:chOff x="6355183" y="1390473"/>
                <a:chExt cx="235108" cy="155448"/>
              </a:xfrm>
            </p:grpSpPr>
            <p:sp>
              <p:nvSpPr>
                <p:cNvPr id="113" name="Arc 112">
                  <a:extLst>
                    <a:ext uri="{FF2B5EF4-FFF2-40B4-BE49-F238E27FC236}">
                      <a16:creationId xmlns:a16="http://schemas.microsoft.com/office/drawing/2014/main" id="{272B20E9-F13D-4E87-858A-5CA151B4D8E1}"/>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Moon 113">
                  <a:extLst>
                    <a:ext uri="{FF2B5EF4-FFF2-40B4-BE49-F238E27FC236}">
                      <a16:creationId xmlns:a16="http://schemas.microsoft.com/office/drawing/2014/main" id="{8819BC16-0CA6-48D9-9DA3-C17F28DFC872}"/>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7" name="Straight Connector 46">
                <a:extLst>
                  <a:ext uri="{FF2B5EF4-FFF2-40B4-BE49-F238E27FC236}">
                    <a16:creationId xmlns:a16="http://schemas.microsoft.com/office/drawing/2014/main" id="{1901CAE3-EEDB-4E88-B457-14037E06A42F}"/>
                  </a:ext>
                </a:extLst>
              </p:cNvPr>
              <p:cNvCxnSpPr/>
              <p:nvPr/>
            </p:nvCxnSpPr>
            <p:spPr>
              <a:xfrm>
                <a:off x="4536890" y="2901746"/>
                <a:ext cx="1170089" cy="101139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27F4D77-2A6F-4720-BDE1-681D15714780}"/>
                  </a:ext>
                </a:extLst>
              </p:cNvPr>
              <p:cNvCxnSpPr/>
              <p:nvPr/>
            </p:nvCxnSpPr>
            <p:spPr>
              <a:xfrm>
                <a:off x="5683975" y="4078844"/>
                <a:ext cx="11626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BD2C5E1-C05D-43B0-90CB-68FCC5021579}"/>
                  </a:ext>
                </a:extLst>
              </p:cNvPr>
              <p:cNvCxnSpPr/>
              <p:nvPr/>
            </p:nvCxnSpPr>
            <p:spPr>
              <a:xfrm>
                <a:off x="4509738" y="2658060"/>
                <a:ext cx="1174237" cy="142957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BEB806C-60CB-4903-9BB1-24E1168378DC}"/>
                  </a:ext>
                </a:extLst>
              </p:cNvPr>
              <p:cNvCxnSpPr/>
              <p:nvPr/>
            </p:nvCxnSpPr>
            <p:spPr>
              <a:xfrm>
                <a:off x="4517495" y="2899375"/>
                <a:ext cx="1166480" cy="124637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FA2A21D-E921-4EC4-9E20-5B987448FC21}"/>
                  </a:ext>
                </a:extLst>
              </p:cNvPr>
              <p:cNvSpPr txBox="1"/>
              <p:nvPr/>
            </p:nvSpPr>
            <p:spPr>
              <a:xfrm>
                <a:off x="1972742" y="1702739"/>
                <a:ext cx="2594509" cy="690389"/>
              </a:xfrm>
              <a:prstGeom prst="rect">
                <a:avLst/>
              </a:prstGeom>
              <a:noFill/>
            </p:spPr>
            <p:txBody>
              <a:bodyPr wrap="none" rtlCol="0">
                <a:spAutoFit/>
              </a:bodyPr>
              <a:lstStyle/>
              <a:p>
                <a:pPr algn="ctr"/>
                <a:r>
                  <a:rPr lang="en-US" sz="1400" dirty="0"/>
                  <a:t>Thermometer</a:t>
                </a:r>
              </a:p>
              <a:p>
                <a:pPr algn="ctr"/>
                <a:r>
                  <a:rPr lang="en-US" sz="1400" dirty="0"/>
                  <a:t>Encoder</a:t>
                </a:r>
              </a:p>
            </p:txBody>
          </p:sp>
          <p:grpSp>
            <p:nvGrpSpPr>
              <p:cNvPr id="52" name="Group 51">
                <a:extLst>
                  <a:ext uri="{FF2B5EF4-FFF2-40B4-BE49-F238E27FC236}">
                    <a16:creationId xmlns:a16="http://schemas.microsoft.com/office/drawing/2014/main" id="{D345B7EC-2C1E-4709-AE10-86AB4808DAC0}"/>
                  </a:ext>
                </a:extLst>
              </p:cNvPr>
              <p:cNvGrpSpPr/>
              <p:nvPr/>
            </p:nvGrpSpPr>
            <p:grpSpPr>
              <a:xfrm>
                <a:off x="3729854" y="2658060"/>
                <a:ext cx="827434" cy="1659680"/>
                <a:chOff x="3789487" y="1477110"/>
                <a:chExt cx="281353" cy="1257810"/>
              </a:xfrm>
            </p:grpSpPr>
            <p:cxnSp>
              <p:nvCxnSpPr>
                <p:cNvPr id="105" name="Straight Connector 104">
                  <a:extLst>
                    <a:ext uri="{FF2B5EF4-FFF2-40B4-BE49-F238E27FC236}">
                      <a16:creationId xmlns:a16="http://schemas.microsoft.com/office/drawing/2014/main" id="{67C9A4F2-8660-416B-AE8B-1897771F3C16}"/>
                    </a:ext>
                  </a:extLst>
                </p:cNvPr>
                <p:cNvCxnSpPr/>
                <p:nvPr/>
              </p:nvCxnSpPr>
              <p:spPr>
                <a:xfrm>
                  <a:off x="3789487" y="1477110"/>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C4590E5-616E-4802-8FF2-0B8766627B13}"/>
                    </a:ext>
                  </a:extLst>
                </p:cNvPr>
                <p:cNvCxnSpPr/>
                <p:nvPr/>
              </p:nvCxnSpPr>
              <p:spPr>
                <a:xfrm>
                  <a:off x="3789487" y="1656797"/>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362FCB2-C748-47DB-8621-7ED82E75E4BA}"/>
                    </a:ext>
                  </a:extLst>
                </p:cNvPr>
                <p:cNvCxnSpPr/>
                <p:nvPr/>
              </p:nvCxnSpPr>
              <p:spPr>
                <a:xfrm>
                  <a:off x="3789487" y="1836484"/>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BE261A8-8C0C-47AC-98C3-94F545F78A17}"/>
                    </a:ext>
                  </a:extLst>
                </p:cNvPr>
                <p:cNvCxnSpPr/>
                <p:nvPr/>
              </p:nvCxnSpPr>
              <p:spPr>
                <a:xfrm>
                  <a:off x="3789487" y="2016171"/>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3E2978E-B083-404C-8665-E37D82B7140C}"/>
                    </a:ext>
                  </a:extLst>
                </p:cNvPr>
                <p:cNvCxnSpPr/>
                <p:nvPr/>
              </p:nvCxnSpPr>
              <p:spPr>
                <a:xfrm>
                  <a:off x="3789487" y="2195858"/>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B23B0FC-6984-4114-8641-DE00FD9AF976}"/>
                    </a:ext>
                  </a:extLst>
                </p:cNvPr>
                <p:cNvCxnSpPr/>
                <p:nvPr/>
              </p:nvCxnSpPr>
              <p:spPr>
                <a:xfrm>
                  <a:off x="3789487" y="2375545"/>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6D2C5DF-00E9-4840-99F4-DE7C7FA3B08F}"/>
                    </a:ext>
                  </a:extLst>
                </p:cNvPr>
                <p:cNvCxnSpPr/>
                <p:nvPr/>
              </p:nvCxnSpPr>
              <p:spPr>
                <a:xfrm>
                  <a:off x="3789487" y="2555232"/>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8E9785E-1295-4E53-84B9-B0A049467BDC}"/>
                    </a:ext>
                  </a:extLst>
                </p:cNvPr>
                <p:cNvCxnSpPr/>
                <p:nvPr/>
              </p:nvCxnSpPr>
              <p:spPr>
                <a:xfrm>
                  <a:off x="3789487" y="2734920"/>
                  <a:ext cx="28135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35BD5D8E-66AC-48FA-8B0D-80C58CE2BB35}"/>
                  </a:ext>
                </a:extLst>
              </p:cNvPr>
              <p:cNvGrpSpPr/>
              <p:nvPr/>
            </p:nvGrpSpPr>
            <p:grpSpPr>
              <a:xfrm>
                <a:off x="3767928" y="4561209"/>
                <a:ext cx="827434" cy="1659680"/>
                <a:chOff x="3789487" y="1477110"/>
                <a:chExt cx="281353" cy="1257810"/>
              </a:xfrm>
            </p:grpSpPr>
            <p:cxnSp>
              <p:nvCxnSpPr>
                <p:cNvPr id="97" name="Straight Connector 96">
                  <a:extLst>
                    <a:ext uri="{FF2B5EF4-FFF2-40B4-BE49-F238E27FC236}">
                      <a16:creationId xmlns:a16="http://schemas.microsoft.com/office/drawing/2014/main" id="{98FBD781-D810-4EF0-8D0C-F71120E684C5}"/>
                    </a:ext>
                  </a:extLst>
                </p:cNvPr>
                <p:cNvCxnSpPr/>
                <p:nvPr/>
              </p:nvCxnSpPr>
              <p:spPr>
                <a:xfrm>
                  <a:off x="3789487" y="1477110"/>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386379F-6BAD-430F-9F6A-FDA2151FB931}"/>
                    </a:ext>
                  </a:extLst>
                </p:cNvPr>
                <p:cNvCxnSpPr/>
                <p:nvPr/>
              </p:nvCxnSpPr>
              <p:spPr>
                <a:xfrm>
                  <a:off x="3789487" y="1656797"/>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9237B02-8CFE-44E7-9A09-9D459604C022}"/>
                    </a:ext>
                  </a:extLst>
                </p:cNvPr>
                <p:cNvCxnSpPr/>
                <p:nvPr/>
              </p:nvCxnSpPr>
              <p:spPr>
                <a:xfrm>
                  <a:off x="3789487" y="1836484"/>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5E7BCBD-40C0-4AA2-B6C0-452DF9B2922C}"/>
                    </a:ext>
                  </a:extLst>
                </p:cNvPr>
                <p:cNvCxnSpPr/>
                <p:nvPr/>
              </p:nvCxnSpPr>
              <p:spPr>
                <a:xfrm>
                  <a:off x="3789487" y="2016171"/>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D44B8EE-80DE-4216-951F-5AB299C6E908}"/>
                    </a:ext>
                  </a:extLst>
                </p:cNvPr>
                <p:cNvCxnSpPr/>
                <p:nvPr/>
              </p:nvCxnSpPr>
              <p:spPr>
                <a:xfrm>
                  <a:off x="3789487" y="2195858"/>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EE09B3B-E039-4931-9B05-79E149FF8957}"/>
                    </a:ext>
                  </a:extLst>
                </p:cNvPr>
                <p:cNvCxnSpPr/>
                <p:nvPr/>
              </p:nvCxnSpPr>
              <p:spPr>
                <a:xfrm>
                  <a:off x="3789487" y="2375545"/>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F4253E1-7A45-42E0-AD2A-25B69F5E809D}"/>
                    </a:ext>
                  </a:extLst>
                </p:cNvPr>
                <p:cNvCxnSpPr/>
                <p:nvPr/>
              </p:nvCxnSpPr>
              <p:spPr>
                <a:xfrm>
                  <a:off x="3789487" y="2555232"/>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EDF9151-4FBD-4E4E-A694-32464C067097}"/>
                    </a:ext>
                  </a:extLst>
                </p:cNvPr>
                <p:cNvCxnSpPr/>
                <p:nvPr/>
              </p:nvCxnSpPr>
              <p:spPr>
                <a:xfrm>
                  <a:off x="3789487" y="2734920"/>
                  <a:ext cx="281353"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AE18B60A-6E26-4C51-B7F3-8CE14EECC08F}"/>
                  </a:ext>
                </a:extLst>
              </p:cNvPr>
              <p:cNvCxnSpPr/>
              <p:nvPr/>
            </p:nvCxnSpPr>
            <p:spPr>
              <a:xfrm>
                <a:off x="5686735" y="5193241"/>
                <a:ext cx="1114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FF7A724-1402-4D3A-9DCB-49EBB80B66BA}"/>
                  </a:ext>
                </a:extLst>
              </p:cNvPr>
              <p:cNvCxnSpPr/>
              <p:nvPr/>
            </p:nvCxnSpPr>
            <p:spPr>
              <a:xfrm>
                <a:off x="5686735" y="5429939"/>
                <a:ext cx="1114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9CFBF5D-5E7D-458C-B5A9-6E569200D201}"/>
                  </a:ext>
                </a:extLst>
              </p:cNvPr>
              <p:cNvCxnSpPr/>
              <p:nvPr/>
            </p:nvCxnSpPr>
            <p:spPr>
              <a:xfrm>
                <a:off x="5686735" y="5666636"/>
                <a:ext cx="1114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D01FF37-C1B8-425C-866E-AE2FBEF3BD8B}"/>
                  </a:ext>
                </a:extLst>
              </p:cNvPr>
              <p:cNvCxnSpPr/>
              <p:nvPr/>
            </p:nvCxnSpPr>
            <p:spPr>
              <a:xfrm>
                <a:off x="5686735" y="5903333"/>
                <a:ext cx="1114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6E0A53A-28F3-4B94-96D3-527D9DFF1FBB}"/>
                  </a:ext>
                </a:extLst>
              </p:cNvPr>
              <p:cNvCxnSpPr/>
              <p:nvPr/>
            </p:nvCxnSpPr>
            <p:spPr>
              <a:xfrm>
                <a:off x="5673930" y="5328088"/>
                <a:ext cx="11273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97F919D-8A63-4A2C-B4CC-95902AA71BC2}"/>
                  </a:ext>
                </a:extLst>
              </p:cNvPr>
              <p:cNvCxnSpPr/>
              <p:nvPr/>
            </p:nvCxnSpPr>
            <p:spPr>
              <a:xfrm>
                <a:off x="5673930" y="5564785"/>
                <a:ext cx="11273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9959D68-AE55-4079-BFAA-DE2494AC8764}"/>
                  </a:ext>
                </a:extLst>
              </p:cNvPr>
              <p:cNvCxnSpPr/>
              <p:nvPr/>
            </p:nvCxnSpPr>
            <p:spPr>
              <a:xfrm>
                <a:off x="5673930" y="5801482"/>
                <a:ext cx="11273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259C954-772D-43B8-A0F1-B10E1E589325}"/>
                  </a:ext>
                </a:extLst>
              </p:cNvPr>
              <p:cNvCxnSpPr/>
              <p:nvPr/>
            </p:nvCxnSpPr>
            <p:spPr>
              <a:xfrm>
                <a:off x="5673930" y="6038179"/>
                <a:ext cx="11273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FC2090-5410-4799-8A08-39CB0E6F01D6}"/>
                  </a:ext>
                </a:extLst>
              </p:cNvPr>
              <p:cNvCxnSpPr/>
              <p:nvPr/>
            </p:nvCxnSpPr>
            <p:spPr>
              <a:xfrm>
                <a:off x="5689388" y="4557483"/>
                <a:ext cx="25983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F1827A7-2968-41FA-BE2C-D9B7663050BA}"/>
                  </a:ext>
                </a:extLst>
              </p:cNvPr>
              <p:cNvCxnSpPr/>
              <p:nvPr/>
            </p:nvCxnSpPr>
            <p:spPr>
              <a:xfrm>
                <a:off x="5689388" y="4794580"/>
                <a:ext cx="25983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BAD3E2E-0FC4-4D2C-A967-C0E8142DD8AB}"/>
                  </a:ext>
                </a:extLst>
              </p:cNvPr>
              <p:cNvCxnSpPr/>
              <p:nvPr/>
            </p:nvCxnSpPr>
            <p:spPr>
              <a:xfrm>
                <a:off x="5689388" y="5031677"/>
                <a:ext cx="259832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879B99EA-B3D1-4C7F-9F9A-2C212FE94973}"/>
                  </a:ext>
                </a:extLst>
              </p:cNvPr>
              <p:cNvGrpSpPr/>
              <p:nvPr/>
            </p:nvGrpSpPr>
            <p:grpSpPr>
              <a:xfrm>
                <a:off x="7113131" y="5268774"/>
                <a:ext cx="1174583" cy="711291"/>
                <a:chOff x="5128805" y="2014795"/>
                <a:chExt cx="659176" cy="539061"/>
              </a:xfrm>
            </p:grpSpPr>
            <p:cxnSp>
              <p:nvCxnSpPr>
                <p:cNvPr id="93" name="Straight Connector 92">
                  <a:extLst>
                    <a:ext uri="{FF2B5EF4-FFF2-40B4-BE49-F238E27FC236}">
                      <a16:creationId xmlns:a16="http://schemas.microsoft.com/office/drawing/2014/main" id="{F57C5CF5-592C-4B5F-B612-28F907AD3458}"/>
                    </a:ext>
                  </a:extLst>
                </p:cNvPr>
                <p:cNvCxnSpPr/>
                <p:nvPr/>
              </p:nvCxnSpPr>
              <p:spPr>
                <a:xfrm>
                  <a:off x="5128805" y="2014795"/>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BAE28C1-C063-4C6C-94CE-BD0F74A89083}"/>
                    </a:ext>
                  </a:extLst>
                </p:cNvPr>
                <p:cNvCxnSpPr/>
                <p:nvPr/>
              </p:nvCxnSpPr>
              <p:spPr>
                <a:xfrm>
                  <a:off x="5128805" y="2194482"/>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88C7B31-F875-4BA6-BF2A-06F75B9CE1F9}"/>
                    </a:ext>
                  </a:extLst>
                </p:cNvPr>
                <p:cNvCxnSpPr/>
                <p:nvPr/>
              </p:nvCxnSpPr>
              <p:spPr>
                <a:xfrm>
                  <a:off x="5128805" y="2374169"/>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A524D8D-AB34-4C37-9EDF-D09731D634A2}"/>
                    </a:ext>
                  </a:extLst>
                </p:cNvPr>
                <p:cNvCxnSpPr/>
                <p:nvPr/>
              </p:nvCxnSpPr>
              <p:spPr>
                <a:xfrm>
                  <a:off x="5128805" y="2553856"/>
                  <a:ext cx="65917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6" name="Straight Connector 65">
                <a:extLst>
                  <a:ext uri="{FF2B5EF4-FFF2-40B4-BE49-F238E27FC236}">
                    <a16:creationId xmlns:a16="http://schemas.microsoft.com/office/drawing/2014/main" id="{179752DB-B232-4C32-B516-88124E1B92A7}"/>
                  </a:ext>
                </a:extLst>
              </p:cNvPr>
              <p:cNvCxnSpPr/>
              <p:nvPr/>
            </p:nvCxnSpPr>
            <p:spPr>
              <a:xfrm>
                <a:off x="5666384" y="6210593"/>
                <a:ext cx="262133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BC2BF6FE-6782-41CC-884F-0064D589929E}"/>
                  </a:ext>
                </a:extLst>
              </p:cNvPr>
              <p:cNvGrpSpPr/>
              <p:nvPr/>
            </p:nvGrpSpPr>
            <p:grpSpPr>
              <a:xfrm>
                <a:off x="6674577" y="5168313"/>
                <a:ext cx="473373" cy="193433"/>
                <a:chOff x="6355183" y="1390473"/>
                <a:chExt cx="235108" cy="155448"/>
              </a:xfrm>
            </p:grpSpPr>
            <p:sp>
              <p:nvSpPr>
                <p:cNvPr id="91" name="Arc 90">
                  <a:extLst>
                    <a:ext uri="{FF2B5EF4-FFF2-40B4-BE49-F238E27FC236}">
                      <a16:creationId xmlns:a16="http://schemas.microsoft.com/office/drawing/2014/main" id="{237975EF-BE35-42DD-95C6-BBF4F6986009}"/>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Moon 91">
                  <a:extLst>
                    <a:ext uri="{FF2B5EF4-FFF2-40B4-BE49-F238E27FC236}">
                      <a16:creationId xmlns:a16="http://schemas.microsoft.com/office/drawing/2014/main" id="{B65EFC54-FFCA-4B78-8D92-D53B0CD4FA5B}"/>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081349B3-C427-4FE1-92AC-8E9EB5C48F72}"/>
                  </a:ext>
                </a:extLst>
              </p:cNvPr>
              <p:cNvGrpSpPr/>
              <p:nvPr/>
            </p:nvGrpSpPr>
            <p:grpSpPr>
              <a:xfrm>
                <a:off x="6674577" y="5405392"/>
                <a:ext cx="473373" cy="193433"/>
                <a:chOff x="6355183" y="1390473"/>
                <a:chExt cx="235108" cy="155448"/>
              </a:xfrm>
            </p:grpSpPr>
            <p:sp>
              <p:nvSpPr>
                <p:cNvPr id="89" name="Arc 88">
                  <a:extLst>
                    <a:ext uri="{FF2B5EF4-FFF2-40B4-BE49-F238E27FC236}">
                      <a16:creationId xmlns:a16="http://schemas.microsoft.com/office/drawing/2014/main" id="{4004E220-9CB1-461C-B93D-769AF66B87DF}"/>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Moon 89">
                  <a:extLst>
                    <a:ext uri="{FF2B5EF4-FFF2-40B4-BE49-F238E27FC236}">
                      <a16:creationId xmlns:a16="http://schemas.microsoft.com/office/drawing/2014/main" id="{430F864B-F0FA-4A4F-A499-EA1C4E881E40}"/>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116F9142-4EA5-4A7E-9909-A1CE6ABBD09B}"/>
                  </a:ext>
                </a:extLst>
              </p:cNvPr>
              <p:cNvGrpSpPr/>
              <p:nvPr/>
            </p:nvGrpSpPr>
            <p:grpSpPr>
              <a:xfrm>
                <a:off x="6674577" y="5642470"/>
                <a:ext cx="473373" cy="193433"/>
                <a:chOff x="6355183" y="1390473"/>
                <a:chExt cx="235108" cy="155448"/>
              </a:xfrm>
            </p:grpSpPr>
            <p:sp>
              <p:nvSpPr>
                <p:cNvPr id="87" name="Arc 86">
                  <a:extLst>
                    <a:ext uri="{FF2B5EF4-FFF2-40B4-BE49-F238E27FC236}">
                      <a16:creationId xmlns:a16="http://schemas.microsoft.com/office/drawing/2014/main" id="{9E9D02A9-2B5B-405A-AD7A-169B5CB58A34}"/>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Moon 87">
                  <a:extLst>
                    <a:ext uri="{FF2B5EF4-FFF2-40B4-BE49-F238E27FC236}">
                      <a16:creationId xmlns:a16="http://schemas.microsoft.com/office/drawing/2014/main" id="{38466672-7865-4177-897D-853EFBB49CE5}"/>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4EE9E08F-6787-4B81-9B6A-1B0A0E150AA4}"/>
                  </a:ext>
                </a:extLst>
              </p:cNvPr>
              <p:cNvGrpSpPr/>
              <p:nvPr/>
            </p:nvGrpSpPr>
            <p:grpSpPr>
              <a:xfrm>
                <a:off x="6674577" y="5879549"/>
                <a:ext cx="473373" cy="193433"/>
                <a:chOff x="6355183" y="1390473"/>
                <a:chExt cx="235108" cy="155448"/>
              </a:xfrm>
            </p:grpSpPr>
            <p:sp>
              <p:nvSpPr>
                <p:cNvPr id="85" name="Arc 84">
                  <a:extLst>
                    <a:ext uri="{FF2B5EF4-FFF2-40B4-BE49-F238E27FC236}">
                      <a16:creationId xmlns:a16="http://schemas.microsoft.com/office/drawing/2014/main" id="{990C376D-2543-4590-A0E6-4512EBB15349}"/>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Moon 85">
                  <a:extLst>
                    <a:ext uri="{FF2B5EF4-FFF2-40B4-BE49-F238E27FC236}">
                      <a16:creationId xmlns:a16="http://schemas.microsoft.com/office/drawing/2014/main" id="{B87571EA-0F2A-47D4-B931-8FFC931328D0}"/>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1" name="Straight Connector 70">
                <a:extLst>
                  <a:ext uri="{FF2B5EF4-FFF2-40B4-BE49-F238E27FC236}">
                    <a16:creationId xmlns:a16="http://schemas.microsoft.com/office/drawing/2014/main" id="{1F0E1C88-8911-4E72-8901-73D9A9A57F90}"/>
                  </a:ext>
                </a:extLst>
              </p:cNvPr>
              <p:cNvCxnSpPr/>
              <p:nvPr/>
            </p:nvCxnSpPr>
            <p:spPr>
              <a:xfrm>
                <a:off x="5666384" y="5971274"/>
                <a:ext cx="11626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3466CD7-2205-4395-8E23-A3FF908ABAF9}"/>
                  </a:ext>
                </a:extLst>
              </p:cNvPr>
              <p:cNvCxnSpPr/>
              <p:nvPr/>
            </p:nvCxnSpPr>
            <p:spPr>
              <a:xfrm>
                <a:off x="4551246" y="4551094"/>
                <a:ext cx="1194354" cy="141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AF5E658-92B8-4984-B48E-405E940E8193}"/>
                  </a:ext>
                </a:extLst>
              </p:cNvPr>
              <p:cNvCxnSpPr/>
              <p:nvPr/>
            </p:nvCxnSpPr>
            <p:spPr>
              <a:xfrm flipV="1">
                <a:off x="4543415" y="4787942"/>
                <a:ext cx="1202185" cy="23734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40E0B2D-C70D-47C6-B034-094DEB2CEDCE}"/>
                  </a:ext>
                </a:extLst>
              </p:cNvPr>
              <p:cNvCxnSpPr/>
              <p:nvPr/>
            </p:nvCxnSpPr>
            <p:spPr>
              <a:xfrm flipV="1">
                <a:off x="4543415" y="5023757"/>
                <a:ext cx="1208355" cy="24012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573DB25-5D28-4C38-8304-26A514566A2F}"/>
                  </a:ext>
                </a:extLst>
              </p:cNvPr>
              <p:cNvCxnSpPr/>
              <p:nvPr/>
            </p:nvCxnSpPr>
            <p:spPr>
              <a:xfrm flipV="1">
                <a:off x="4553599" y="5191972"/>
                <a:ext cx="1185836" cy="7191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96A3439-D496-4CFD-9B11-1E2ABD7BB6A7}"/>
                  </a:ext>
                </a:extLst>
              </p:cNvPr>
              <p:cNvCxnSpPr/>
              <p:nvPr/>
            </p:nvCxnSpPr>
            <p:spPr>
              <a:xfrm flipV="1">
                <a:off x="4539600" y="5331958"/>
                <a:ext cx="1206002" cy="16862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1680D7D-BDF5-43CA-A1F0-F875E1518EF3}"/>
                  </a:ext>
                </a:extLst>
              </p:cNvPr>
              <p:cNvCxnSpPr/>
              <p:nvPr/>
            </p:nvCxnSpPr>
            <p:spPr>
              <a:xfrm>
                <a:off x="4575511" y="5022802"/>
                <a:ext cx="1171932" cy="54607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AEFACD1-D99D-484E-A246-C64DBA39B82A}"/>
                  </a:ext>
                </a:extLst>
              </p:cNvPr>
              <p:cNvCxnSpPr/>
              <p:nvPr/>
            </p:nvCxnSpPr>
            <p:spPr>
              <a:xfrm flipV="1">
                <a:off x="4527575" y="5423642"/>
                <a:ext cx="1218025" cy="31293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13EE8F1-C7C1-48BE-AF28-73F12BAA4B76}"/>
                  </a:ext>
                </a:extLst>
              </p:cNvPr>
              <p:cNvCxnSpPr/>
              <p:nvPr/>
            </p:nvCxnSpPr>
            <p:spPr>
              <a:xfrm flipV="1">
                <a:off x="4553599" y="5660335"/>
                <a:ext cx="1168997" cy="31352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EDF28B8-70CA-475F-93CD-7E1B4FF2415F}"/>
                  </a:ext>
                </a:extLst>
              </p:cNvPr>
              <p:cNvCxnSpPr/>
              <p:nvPr/>
            </p:nvCxnSpPr>
            <p:spPr>
              <a:xfrm>
                <a:off x="4553599" y="6210593"/>
                <a:ext cx="1168997" cy="17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1892F1F-94DB-4463-B982-A62DD4F09087}"/>
                  </a:ext>
                </a:extLst>
              </p:cNvPr>
              <p:cNvCxnSpPr/>
              <p:nvPr/>
            </p:nvCxnSpPr>
            <p:spPr>
              <a:xfrm flipV="1">
                <a:off x="4540560" y="5896334"/>
                <a:ext cx="1182036" cy="7494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A5F7A2D-83C7-4709-B09E-8629D6D22A2D}"/>
                  </a:ext>
                </a:extLst>
              </p:cNvPr>
              <p:cNvCxnSpPr/>
              <p:nvPr/>
            </p:nvCxnSpPr>
            <p:spPr>
              <a:xfrm>
                <a:off x="4575511" y="4794176"/>
                <a:ext cx="1170089" cy="101139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7F023D0-D76C-4BE2-84D6-372765403CCB}"/>
                  </a:ext>
                </a:extLst>
              </p:cNvPr>
              <p:cNvCxnSpPr/>
              <p:nvPr/>
            </p:nvCxnSpPr>
            <p:spPr>
              <a:xfrm>
                <a:off x="4548359" y="4550489"/>
                <a:ext cx="1174237" cy="142957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F25AEB7-B4FB-4DE4-B522-481D8C04C424}"/>
                  </a:ext>
                </a:extLst>
              </p:cNvPr>
              <p:cNvCxnSpPr/>
              <p:nvPr/>
            </p:nvCxnSpPr>
            <p:spPr>
              <a:xfrm>
                <a:off x="4556116" y="4791805"/>
                <a:ext cx="1166480" cy="124637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p:cNvSpPr>
            <a:spLocks noGrp="1"/>
          </p:cNvSpPr>
          <p:nvPr>
            <p:ph type="sldNum" sz="quarter" idx="12"/>
          </p:nvPr>
        </p:nvSpPr>
        <p:spPr/>
        <p:txBody>
          <a:bodyPr/>
          <a:lstStyle/>
          <a:p>
            <a:fld id="{6B522641-6554-4C60-9C63-E732BF1A1092}" type="slidenum">
              <a:rPr lang="en-US" smtClean="0"/>
              <a:t>5</a:t>
            </a:fld>
            <a:endParaRPr lang="en-US"/>
          </a:p>
        </p:txBody>
      </p:sp>
    </p:spTree>
    <p:extLst>
      <p:ext uri="{BB962C8B-B14F-4D97-AF65-F5344CB8AC3E}">
        <p14:creationId xmlns:p14="http://schemas.microsoft.com/office/powerpoint/2010/main" val="329398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0" name="Straight Connector 179">
            <a:extLst>
              <a:ext uri="{FF2B5EF4-FFF2-40B4-BE49-F238E27FC236}">
                <a16:creationId xmlns:a16="http://schemas.microsoft.com/office/drawing/2014/main" id="{528FB1D0-5232-4489-8AA7-C460CDF30331}"/>
              </a:ext>
            </a:extLst>
          </p:cNvPr>
          <p:cNvCxnSpPr/>
          <p:nvPr/>
        </p:nvCxnSpPr>
        <p:spPr>
          <a:xfrm>
            <a:off x="9167720" y="6354271"/>
            <a:ext cx="382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2A4D2D6-1C2E-461B-ADA2-4609CB4B6400}"/>
              </a:ext>
            </a:extLst>
          </p:cNvPr>
          <p:cNvCxnSpPr/>
          <p:nvPr/>
        </p:nvCxnSpPr>
        <p:spPr>
          <a:xfrm>
            <a:off x="9167720" y="6535658"/>
            <a:ext cx="38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F20B1E7-B6A6-4E4F-9AF2-7C84C385E29D}"/>
              </a:ext>
            </a:extLst>
          </p:cNvPr>
          <p:cNvCxnSpPr/>
          <p:nvPr/>
        </p:nvCxnSpPr>
        <p:spPr>
          <a:xfrm>
            <a:off x="9167720" y="6717047"/>
            <a:ext cx="38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FF37191-210C-4481-A333-4CB9D764EE53}"/>
              </a:ext>
            </a:extLst>
          </p:cNvPr>
          <p:cNvCxnSpPr/>
          <p:nvPr/>
        </p:nvCxnSpPr>
        <p:spPr>
          <a:xfrm>
            <a:off x="9178432" y="3991354"/>
            <a:ext cx="382601"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187EC4-AC00-407D-A297-D19EDE3D83B0}"/>
              </a:ext>
            </a:extLst>
          </p:cNvPr>
          <p:cNvCxnSpPr/>
          <p:nvPr/>
        </p:nvCxnSpPr>
        <p:spPr>
          <a:xfrm>
            <a:off x="9178432" y="4172742"/>
            <a:ext cx="382601"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80AB03E-5FA1-4FE5-B1B2-4C9093C29540}"/>
              </a:ext>
            </a:extLst>
          </p:cNvPr>
          <p:cNvCxnSpPr/>
          <p:nvPr/>
        </p:nvCxnSpPr>
        <p:spPr>
          <a:xfrm>
            <a:off x="9178432" y="4354129"/>
            <a:ext cx="382601"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5D2D421-FD28-4BC8-BA3F-0356AEC65BBA}"/>
              </a:ext>
            </a:extLst>
          </p:cNvPr>
          <p:cNvCxnSpPr/>
          <p:nvPr/>
        </p:nvCxnSpPr>
        <p:spPr>
          <a:xfrm>
            <a:off x="9178432" y="4535517"/>
            <a:ext cx="382601"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8D5D6A7-1685-49B7-9C3F-27D5C530ED9F}"/>
              </a:ext>
            </a:extLst>
          </p:cNvPr>
          <p:cNvCxnSpPr/>
          <p:nvPr/>
        </p:nvCxnSpPr>
        <p:spPr>
          <a:xfrm>
            <a:off x="9178432" y="4716905"/>
            <a:ext cx="382601"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2628977-3F24-407E-8C46-44828FC70F4A}"/>
              </a:ext>
            </a:extLst>
          </p:cNvPr>
          <p:cNvCxnSpPr/>
          <p:nvPr/>
        </p:nvCxnSpPr>
        <p:spPr>
          <a:xfrm>
            <a:off x="9178432" y="4898293"/>
            <a:ext cx="382601"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D341E7-5B32-4DE6-B163-0B06ABA17289}"/>
              </a:ext>
            </a:extLst>
          </p:cNvPr>
          <p:cNvSpPr>
            <a:spLocks noGrp="1"/>
          </p:cNvSpPr>
          <p:nvPr>
            <p:ph type="title"/>
          </p:nvPr>
        </p:nvSpPr>
        <p:spPr/>
        <p:txBody>
          <a:bodyPr/>
          <a:lstStyle/>
          <a:p>
            <a:r>
              <a:rPr lang="en-US" dirty="0"/>
              <a:t>Overview of Architecture</a:t>
            </a:r>
          </a:p>
        </p:txBody>
      </p:sp>
      <p:sp>
        <p:nvSpPr>
          <p:cNvPr id="6" name="Content Placeholder 2">
            <a:extLst>
              <a:ext uri="{FF2B5EF4-FFF2-40B4-BE49-F238E27FC236}">
                <a16:creationId xmlns:a16="http://schemas.microsoft.com/office/drawing/2014/main" id="{07141640-1C99-4A59-977D-411EF7424905}"/>
              </a:ext>
            </a:extLst>
          </p:cNvPr>
          <p:cNvSpPr>
            <a:spLocks noGrp="1"/>
          </p:cNvSpPr>
          <p:nvPr>
            <p:ph idx="1"/>
          </p:nvPr>
        </p:nvSpPr>
        <p:spPr>
          <a:xfrm>
            <a:off x="838200" y="1825625"/>
            <a:ext cx="4749800" cy="4351338"/>
          </a:xfrm>
        </p:spPr>
        <p:txBody>
          <a:bodyPr/>
          <a:lstStyle/>
          <a:p>
            <a:r>
              <a:rPr lang="en-US" dirty="0"/>
              <a:t>Thermal Encoder</a:t>
            </a:r>
          </a:p>
        </p:txBody>
      </p:sp>
      <p:sp>
        <p:nvSpPr>
          <p:cNvPr id="4" name="Rectangle: Rounded Corners 3">
            <a:extLst>
              <a:ext uri="{FF2B5EF4-FFF2-40B4-BE49-F238E27FC236}">
                <a16:creationId xmlns:a16="http://schemas.microsoft.com/office/drawing/2014/main" id="{CE0E7FDB-DFBB-4D42-AC71-7BCCD8A8378F}"/>
              </a:ext>
            </a:extLst>
          </p:cNvPr>
          <p:cNvSpPr/>
          <p:nvPr/>
        </p:nvSpPr>
        <p:spPr>
          <a:xfrm>
            <a:off x="1999853" y="2442365"/>
            <a:ext cx="2601120" cy="6191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Column Decoder</a:t>
            </a:r>
          </a:p>
        </p:txBody>
      </p:sp>
      <p:sp>
        <p:nvSpPr>
          <p:cNvPr id="8" name="Rectangle: Rounded Corners 7">
            <a:extLst>
              <a:ext uri="{FF2B5EF4-FFF2-40B4-BE49-F238E27FC236}">
                <a16:creationId xmlns:a16="http://schemas.microsoft.com/office/drawing/2014/main" id="{B26AAF5E-C605-423E-A108-A6E1B418D994}"/>
              </a:ext>
            </a:extLst>
          </p:cNvPr>
          <p:cNvSpPr/>
          <p:nvPr/>
        </p:nvSpPr>
        <p:spPr>
          <a:xfrm rot="16200000">
            <a:off x="-152796" y="4419996"/>
            <a:ext cx="2601117" cy="6191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Row Decoder</a:t>
            </a:r>
          </a:p>
        </p:txBody>
      </p:sp>
      <p:graphicFrame>
        <p:nvGraphicFramePr>
          <p:cNvPr id="9" name="Table 8">
            <a:extLst>
              <a:ext uri="{FF2B5EF4-FFF2-40B4-BE49-F238E27FC236}">
                <a16:creationId xmlns:a16="http://schemas.microsoft.com/office/drawing/2014/main" id="{37F3ACA8-0F47-4902-8913-807CE8555EE1}"/>
              </a:ext>
            </a:extLst>
          </p:cNvPr>
          <p:cNvGraphicFramePr>
            <a:graphicFrameLocks noGrp="1"/>
          </p:cNvGraphicFramePr>
          <p:nvPr>
            <p:extLst/>
          </p:nvPr>
        </p:nvGraphicFramePr>
        <p:xfrm>
          <a:off x="1999853" y="3438521"/>
          <a:ext cx="2601120" cy="2601116"/>
        </p:xfrm>
        <a:graphic>
          <a:graphicData uri="http://schemas.openxmlformats.org/drawingml/2006/table">
            <a:tbl>
              <a:tblPr firstRow="1" bandRow="1">
                <a:tableStyleId>{69CF1AB2-1976-4502-BF36-3FF5EA218861}</a:tableStyleId>
              </a:tblPr>
              <a:tblGrid>
                <a:gridCol w="650280">
                  <a:extLst>
                    <a:ext uri="{9D8B030D-6E8A-4147-A177-3AD203B41FA5}">
                      <a16:colId xmlns:a16="http://schemas.microsoft.com/office/drawing/2014/main" val="962777206"/>
                    </a:ext>
                  </a:extLst>
                </a:gridCol>
                <a:gridCol w="650280">
                  <a:extLst>
                    <a:ext uri="{9D8B030D-6E8A-4147-A177-3AD203B41FA5}">
                      <a16:colId xmlns:a16="http://schemas.microsoft.com/office/drawing/2014/main" val="1908200141"/>
                    </a:ext>
                  </a:extLst>
                </a:gridCol>
                <a:gridCol w="650280">
                  <a:extLst>
                    <a:ext uri="{9D8B030D-6E8A-4147-A177-3AD203B41FA5}">
                      <a16:colId xmlns:a16="http://schemas.microsoft.com/office/drawing/2014/main" val="3328757988"/>
                    </a:ext>
                  </a:extLst>
                </a:gridCol>
                <a:gridCol w="650280">
                  <a:extLst>
                    <a:ext uri="{9D8B030D-6E8A-4147-A177-3AD203B41FA5}">
                      <a16:colId xmlns:a16="http://schemas.microsoft.com/office/drawing/2014/main" val="3586226057"/>
                    </a:ext>
                  </a:extLst>
                </a:gridCol>
              </a:tblGrid>
              <a:tr h="650279">
                <a:tc>
                  <a:txBody>
                    <a:bodyPr/>
                    <a:lstStyle/>
                    <a:p>
                      <a:pPr algn="ctr"/>
                      <a:r>
                        <a:rPr lang="en-US" b="0" dirty="0"/>
                        <a:t>16</a:t>
                      </a:r>
                    </a:p>
                  </a:txBody>
                  <a:tcPr anchor="ctr"/>
                </a:tc>
                <a:tc>
                  <a:txBody>
                    <a:bodyPr/>
                    <a:lstStyle/>
                    <a:p>
                      <a:pPr algn="ctr"/>
                      <a:r>
                        <a:rPr lang="en-US" b="0" dirty="0"/>
                        <a:t>15</a:t>
                      </a:r>
                    </a:p>
                  </a:txBody>
                  <a:tcPr anchor="ctr"/>
                </a:tc>
                <a:tc>
                  <a:txBody>
                    <a:bodyPr/>
                    <a:lstStyle/>
                    <a:p>
                      <a:pPr algn="ctr"/>
                      <a:r>
                        <a:rPr lang="en-US" b="0" dirty="0"/>
                        <a:t>14</a:t>
                      </a:r>
                    </a:p>
                  </a:txBody>
                  <a:tcPr anchor="ctr"/>
                </a:tc>
                <a:tc>
                  <a:txBody>
                    <a:bodyPr/>
                    <a:lstStyle/>
                    <a:p>
                      <a:pPr algn="ctr"/>
                      <a:r>
                        <a:rPr lang="en-US" b="0" dirty="0"/>
                        <a:t>13</a:t>
                      </a:r>
                    </a:p>
                  </a:txBody>
                  <a:tcPr anchor="ctr"/>
                </a:tc>
                <a:extLst>
                  <a:ext uri="{0D108BD9-81ED-4DB2-BD59-A6C34878D82A}">
                    <a16:rowId xmlns:a16="http://schemas.microsoft.com/office/drawing/2014/main" val="2117266827"/>
                  </a:ext>
                </a:extLst>
              </a:tr>
              <a:tr h="650279">
                <a:tc>
                  <a:txBody>
                    <a:bodyPr/>
                    <a:lstStyle/>
                    <a:p>
                      <a:pPr algn="ctr"/>
                      <a:r>
                        <a:rPr lang="en-US" dirty="0"/>
                        <a:t>12</a:t>
                      </a:r>
                    </a:p>
                  </a:txBody>
                  <a:tcPr anchor="ctr"/>
                </a:tc>
                <a:tc>
                  <a:txBody>
                    <a:bodyPr/>
                    <a:lstStyle/>
                    <a:p>
                      <a:pPr algn="ctr"/>
                      <a:r>
                        <a:rPr lang="en-US" dirty="0"/>
                        <a:t>11</a:t>
                      </a:r>
                    </a:p>
                  </a:txBody>
                  <a:tcPr anchor="ctr"/>
                </a:tc>
                <a:tc>
                  <a:txBody>
                    <a:bodyPr/>
                    <a:lstStyle/>
                    <a:p>
                      <a:pPr algn="ctr"/>
                      <a:r>
                        <a:rPr lang="en-US" dirty="0"/>
                        <a:t>10</a:t>
                      </a:r>
                    </a:p>
                  </a:txBody>
                  <a:tcPr anchor="ctr"/>
                </a:tc>
                <a:tc>
                  <a:txBody>
                    <a:bodyPr/>
                    <a:lstStyle/>
                    <a:p>
                      <a:pPr algn="ctr"/>
                      <a:r>
                        <a:rPr lang="en-US" dirty="0"/>
                        <a:t>9</a:t>
                      </a:r>
                    </a:p>
                  </a:txBody>
                  <a:tcPr anchor="ctr"/>
                </a:tc>
                <a:extLst>
                  <a:ext uri="{0D108BD9-81ED-4DB2-BD59-A6C34878D82A}">
                    <a16:rowId xmlns:a16="http://schemas.microsoft.com/office/drawing/2014/main" val="2428816306"/>
                  </a:ext>
                </a:extLst>
              </a:tr>
              <a:tr h="650279">
                <a:tc>
                  <a:txBody>
                    <a:bodyPr/>
                    <a:lstStyle/>
                    <a:p>
                      <a:pPr algn="ctr"/>
                      <a:r>
                        <a:rPr lang="en-US" dirty="0"/>
                        <a:t>8</a:t>
                      </a:r>
                    </a:p>
                  </a:txBody>
                  <a:tcPr anchor="ctr"/>
                </a:tc>
                <a:tc>
                  <a:txBody>
                    <a:bodyPr/>
                    <a:lstStyle/>
                    <a:p>
                      <a:pPr algn="ctr"/>
                      <a:r>
                        <a:rPr lang="en-US" dirty="0"/>
                        <a:t>7</a:t>
                      </a:r>
                    </a:p>
                  </a:txBody>
                  <a:tcPr anchor="ctr"/>
                </a:tc>
                <a:tc>
                  <a:txBody>
                    <a:bodyPr/>
                    <a:lstStyle/>
                    <a:p>
                      <a:pPr algn="ctr"/>
                      <a:r>
                        <a:rPr lang="en-US" dirty="0"/>
                        <a:t>6</a:t>
                      </a:r>
                    </a:p>
                  </a:txBody>
                  <a:tcPr anchor="ctr"/>
                </a:tc>
                <a:tc>
                  <a:txBody>
                    <a:bodyPr/>
                    <a:lstStyle/>
                    <a:p>
                      <a:pPr algn="ctr"/>
                      <a:r>
                        <a:rPr lang="en-US" dirty="0"/>
                        <a:t>5</a:t>
                      </a:r>
                    </a:p>
                  </a:txBody>
                  <a:tcPr anchor="ctr"/>
                </a:tc>
                <a:extLst>
                  <a:ext uri="{0D108BD9-81ED-4DB2-BD59-A6C34878D82A}">
                    <a16:rowId xmlns:a16="http://schemas.microsoft.com/office/drawing/2014/main" val="1570755655"/>
                  </a:ext>
                </a:extLst>
              </a:tr>
              <a:tr h="650279">
                <a:tc>
                  <a:txBody>
                    <a:bodyPr/>
                    <a:lstStyle/>
                    <a:p>
                      <a:pPr algn="ctr"/>
                      <a:r>
                        <a:rPr lang="en-US" dirty="0"/>
                        <a:t>4</a:t>
                      </a:r>
                    </a:p>
                  </a:txBody>
                  <a:tcPr anchor="ctr"/>
                </a:tc>
                <a:tc>
                  <a:txBody>
                    <a:bodyPr/>
                    <a:lstStyle/>
                    <a:p>
                      <a:pPr algn="ctr"/>
                      <a:r>
                        <a:rPr lang="en-US" dirty="0"/>
                        <a:t>3</a:t>
                      </a:r>
                    </a:p>
                  </a:txBody>
                  <a:tcPr anchor="ctr"/>
                </a:tc>
                <a:tc>
                  <a:txBody>
                    <a:bodyPr/>
                    <a:lstStyle/>
                    <a:p>
                      <a:pPr algn="ctr"/>
                      <a:r>
                        <a:rPr lang="en-US" dirty="0"/>
                        <a:t>2</a:t>
                      </a:r>
                    </a:p>
                  </a:txBody>
                  <a:tcPr anchor="ctr"/>
                </a:tc>
                <a:tc>
                  <a:txBody>
                    <a:bodyPr/>
                    <a:lstStyle/>
                    <a:p>
                      <a:pPr algn="ctr"/>
                      <a:r>
                        <a:rPr lang="en-US" dirty="0"/>
                        <a:t>1</a:t>
                      </a:r>
                    </a:p>
                  </a:txBody>
                  <a:tcPr anchor="ctr"/>
                </a:tc>
                <a:extLst>
                  <a:ext uri="{0D108BD9-81ED-4DB2-BD59-A6C34878D82A}">
                    <a16:rowId xmlns:a16="http://schemas.microsoft.com/office/drawing/2014/main" val="2638985764"/>
                  </a:ext>
                </a:extLst>
              </a:tr>
            </a:tbl>
          </a:graphicData>
        </a:graphic>
      </p:graphicFrame>
      <p:cxnSp>
        <p:nvCxnSpPr>
          <p:cNvPr id="12" name="Straight Connector 11">
            <a:extLst>
              <a:ext uri="{FF2B5EF4-FFF2-40B4-BE49-F238E27FC236}">
                <a16:creationId xmlns:a16="http://schemas.microsoft.com/office/drawing/2014/main" id="{B9E6FED3-7081-4E9A-9CE4-2C8D6DD5E8AD}"/>
              </a:ext>
            </a:extLst>
          </p:cNvPr>
          <p:cNvCxnSpPr>
            <a:cxnSpLocks/>
          </p:cNvCxnSpPr>
          <p:nvPr/>
        </p:nvCxnSpPr>
        <p:spPr>
          <a:xfrm flipV="1">
            <a:off x="2324100" y="3061490"/>
            <a:ext cx="0" cy="3675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AFC48F8-553B-47D9-9201-D3EE6CE1A990}"/>
              </a:ext>
            </a:extLst>
          </p:cNvPr>
          <p:cNvCxnSpPr>
            <a:cxnSpLocks/>
          </p:cNvCxnSpPr>
          <p:nvPr/>
        </p:nvCxnSpPr>
        <p:spPr>
          <a:xfrm flipV="1">
            <a:off x="2952750" y="3061490"/>
            <a:ext cx="0" cy="3675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5184183-0AE3-4B44-BB8A-0E62EDDD8491}"/>
              </a:ext>
            </a:extLst>
          </p:cNvPr>
          <p:cNvCxnSpPr>
            <a:cxnSpLocks/>
          </p:cNvCxnSpPr>
          <p:nvPr/>
        </p:nvCxnSpPr>
        <p:spPr>
          <a:xfrm flipV="1">
            <a:off x="3619500" y="3071011"/>
            <a:ext cx="0" cy="3675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D84FE-523A-444E-AF0C-AB21D493057A}"/>
              </a:ext>
            </a:extLst>
          </p:cNvPr>
          <p:cNvCxnSpPr>
            <a:cxnSpLocks/>
          </p:cNvCxnSpPr>
          <p:nvPr/>
        </p:nvCxnSpPr>
        <p:spPr>
          <a:xfrm flipV="1">
            <a:off x="4295775" y="3061490"/>
            <a:ext cx="0" cy="3675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C028D5E-FFAF-4448-A775-F5DE73E2931B}"/>
              </a:ext>
            </a:extLst>
          </p:cNvPr>
          <p:cNvCxnSpPr>
            <a:cxnSpLocks/>
          </p:cNvCxnSpPr>
          <p:nvPr/>
        </p:nvCxnSpPr>
        <p:spPr>
          <a:xfrm>
            <a:off x="1457325" y="3752850"/>
            <a:ext cx="54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54AE4C-B3EC-4FDF-882C-8ED75BAF8A00}"/>
              </a:ext>
            </a:extLst>
          </p:cNvPr>
          <p:cNvCxnSpPr>
            <a:cxnSpLocks/>
          </p:cNvCxnSpPr>
          <p:nvPr/>
        </p:nvCxnSpPr>
        <p:spPr>
          <a:xfrm>
            <a:off x="1457325" y="4381500"/>
            <a:ext cx="54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2D254A-9855-4ABF-A0E8-E4EDB30C8E4F}"/>
              </a:ext>
            </a:extLst>
          </p:cNvPr>
          <p:cNvCxnSpPr>
            <a:cxnSpLocks/>
          </p:cNvCxnSpPr>
          <p:nvPr/>
        </p:nvCxnSpPr>
        <p:spPr>
          <a:xfrm>
            <a:off x="1457325" y="5048250"/>
            <a:ext cx="54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57BF12-3B57-4CE4-90FD-9F6F5E149F30}"/>
              </a:ext>
            </a:extLst>
          </p:cNvPr>
          <p:cNvCxnSpPr>
            <a:cxnSpLocks/>
          </p:cNvCxnSpPr>
          <p:nvPr/>
        </p:nvCxnSpPr>
        <p:spPr>
          <a:xfrm>
            <a:off x="1457325" y="5705475"/>
            <a:ext cx="5425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DF5F94-891C-4525-A656-0E19B58000BD}"/>
              </a:ext>
            </a:extLst>
          </p:cNvPr>
          <p:cNvSpPr txBox="1"/>
          <p:nvPr/>
        </p:nvSpPr>
        <p:spPr>
          <a:xfrm>
            <a:off x="754813" y="2580587"/>
            <a:ext cx="857927" cy="584775"/>
          </a:xfrm>
          <a:prstGeom prst="rect">
            <a:avLst/>
          </a:prstGeom>
          <a:noFill/>
        </p:spPr>
        <p:txBody>
          <a:bodyPr wrap="none" rtlCol="0">
            <a:spAutoFit/>
          </a:bodyPr>
          <a:lstStyle/>
          <a:p>
            <a:r>
              <a:rPr lang="en-US" sz="3200" dirty="0">
                <a:solidFill>
                  <a:srgbClr val="FF0000"/>
                </a:solidFill>
              </a:rPr>
              <a:t>a</a:t>
            </a:r>
            <a:r>
              <a:rPr lang="en-US" sz="3200" baseline="-25000" dirty="0">
                <a:solidFill>
                  <a:srgbClr val="FF0000"/>
                </a:solidFill>
              </a:rPr>
              <a:t>4</a:t>
            </a:r>
            <a:r>
              <a:rPr lang="en-US" sz="3200" dirty="0">
                <a:solidFill>
                  <a:srgbClr val="FF0000"/>
                </a:solidFill>
              </a:rPr>
              <a:t>a</a:t>
            </a:r>
            <a:r>
              <a:rPr lang="en-US" sz="3200" baseline="-25000" dirty="0">
                <a:solidFill>
                  <a:srgbClr val="FF0000"/>
                </a:solidFill>
              </a:rPr>
              <a:t>3</a:t>
            </a:r>
          </a:p>
        </p:txBody>
      </p:sp>
      <p:cxnSp>
        <p:nvCxnSpPr>
          <p:cNvPr id="28" name="Straight Connector 27">
            <a:extLst>
              <a:ext uri="{FF2B5EF4-FFF2-40B4-BE49-F238E27FC236}">
                <a16:creationId xmlns:a16="http://schemas.microsoft.com/office/drawing/2014/main" id="{7669F634-2E8A-460E-AC72-A68F8F948122}"/>
              </a:ext>
            </a:extLst>
          </p:cNvPr>
          <p:cNvCxnSpPr>
            <a:cxnSpLocks/>
          </p:cNvCxnSpPr>
          <p:nvPr/>
        </p:nvCxnSpPr>
        <p:spPr>
          <a:xfrm flipV="1">
            <a:off x="1028700" y="3061490"/>
            <a:ext cx="0" cy="367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7EA3B5-3F65-4104-8DEC-CDC0C9E0B99E}"/>
              </a:ext>
            </a:extLst>
          </p:cNvPr>
          <p:cNvCxnSpPr>
            <a:cxnSpLocks/>
          </p:cNvCxnSpPr>
          <p:nvPr/>
        </p:nvCxnSpPr>
        <p:spPr>
          <a:xfrm flipV="1">
            <a:off x="1333500" y="3061490"/>
            <a:ext cx="0" cy="367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3CBA5C0-ACC4-46A2-B420-29CB46087CD8}"/>
              </a:ext>
            </a:extLst>
          </p:cNvPr>
          <p:cNvSpPr txBox="1"/>
          <p:nvPr/>
        </p:nvSpPr>
        <p:spPr>
          <a:xfrm rot="16200000">
            <a:off x="754813" y="2220731"/>
            <a:ext cx="857927" cy="584775"/>
          </a:xfrm>
          <a:prstGeom prst="rect">
            <a:avLst/>
          </a:prstGeom>
          <a:noFill/>
        </p:spPr>
        <p:txBody>
          <a:bodyPr wrap="none" rtlCol="0">
            <a:spAutoFit/>
          </a:bodyPr>
          <a:lstStyle/>
          <a:p>
            <a:r>
              <a:rPr lang="en-US" sz="3200" dirty="0">
                <a:solidFill>
                  <a:srgbClr val="00B050"/>
                </a:solidFill>
              </a:rPr>
              <a:t>a</a:t>
            </a:r>
            <a:r>
              <a:rPr lang="en-US" sz="3200" baseline="-25000" dirty="0">
                <a:solidFill>
                  <a:srgbClr val="00B050"/>
                </a:solidFill>
              </a:rPr>
              <a:t>2</a:t>
            </a:r>
            <a:r>
              <a:rPr lang="en-US" sz="3200" dirty="0">
                <a:solidFill>
                  <a:srgbClr val="00B050"/>
                </a:solidFill>
              </a:rPr>
              <a:t>a</a:t>
            </a:r>
            <a:r>
              <a:rPr lang="en-US" sz="3200" baseline="-25000" dirty="0">
                <a:solidFill>
                  <a:srgbClr val="00B050"/>
                </a:solidFill>
              </a:rPr>
              <a:t>1</a:t>
            </a:r>
          </a:p>
        </p:txBody>
      </p:sp>
      <p:cxnSp>
        <p:nvCxnSpPr>
          <p:cNvPr id="31" name="Straight Connector 30">
            <a:extLst>
              <a:ext uri="{FF2B5EF4-FFF2-40B4-BE49-F238E27FC236}">
                <a16:creationId xmlns:a16="http://schemas.microsoft.com/office/drawing/2014/main" id="{376B8934-282A-46D5-BA8B-539E2A88E288}"/>
              </a:ext>
            </a:extLst>
          </p:cNvPr>
          <p:cNvCxnSpPr>
            <a:cxnSpLocks/>
          </p:cNvCxnSpPr>
          <p:nvPr/>
        </p:nvCxnSpPr>
        <p:spPr>
          <a:xfrm>
            <a:off x="1457325" y="2579899"/>
            <a:ext cx="54252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8BC30-E719-453C-BF12-AAB0BB4365A0}"/>
              </a:ext>
            </a:extLst>
          </p:cNvPr>
          <p:cNvCxnSpPr>
            <a:cxnSpLocks/>
          </p:cNvCxnSpPr>
          <p:nvPr/>
        </p:nvCxnSpPr>
        <p:spPr>
          <a:xfrm>
            <a:off x="1457325" y="2805506"/>
            <a:ext cx="54252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2AB22D37-05B1-4DB3-A13B-A548698C0A3B}"/>
              </a:ext>
            </a:extLst>
          </p:cNvPr>
          <p:cNvSpPr/>
          <p:nvPr/>
        </p:nvSpPr>
        <p:spPr>
          <a:xfrm>
            <a:off x="7010147" y="254013"/>
            <a:ext cx="1539044" cy="36700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2014835-DBFF-4DC9-87C0-2DAD52962F73}"/>
              </a:ext>
            </a:extLst>
          </p:cNvPr>
          <p:cNvCxnSpPr>
            <a:cxnSpLocks/>
          </p:cNvCxnSpPr>
          <p:nvPr/>
        </p:nvCxnSpPr>
        <p:spPr>
          <a:xfrm flipH="1">
            <a:off x="4509856" y="967666"/>
            <a:ext cx="2478886" cy="145462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FCD9A0D-830C-48C2-BC6F-E015FA6D75D2}"/>
              </a:ext>
            </a:extLst>
          </p:cNvPr>
          <p:cNvCxnSpPr>
            <a:cxnSpLocks/>
          </p:cNvCxnSpPr>
          <p:nvPr/>
        </p:nvCxnSpPr>
        <p:spPr>
          <a:xfrm flipH="1">
            <a:off x="4600974" y="3858003"/>
            <a:ext cx="2505453" cy="219089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61A8419-FF80-4F7F-BB62-0FA5E17AD3C7}"/>
              </a:ext>
            </a:extLst>
          </p:cNvPr>
          <p:cNvGrpSpPr/>
          <p:nvPr/>
        </p:nvGrpSpPr>
        <p:grpSpPr>
          <a:xfrm>
            <a:off x="7069865" y="303313"/>
            <a:ext cx="4474435" cy="3630266"/>
            <a:chOff x="6269657" y="2771372"/>
            <a:chExt cx="4474435" cy="3630266"/>
          </a:xfrm>
        </p:grpSpPr>
        <p:sp>
          <p:nvSpPr>
            <p:cNvPr id="40" name="Isosceles Triangle 39">
              <a:extLst>
                <a:ext uri="{FF2B5EF4-FFF2-40B4-BE49-F238E27FC236}">
                  <a16:creationId xmlns:a16="http://schemas.microsoft.com/office/drawing/2014/main" id="{07245036-FBE9-447E-923F-48B9F4CB7B62}"/>
                </a:ext>
              </a:extLst>
            </p:cNvPr>
            <p:cNvSpPr/>
            <p:nvPr/>
          </p:nvSpPr>
          <p:spPr>
            <a:xfrm rot="16200000">
              <a:off x="5856747" y="4734510"/>
              <a:ext cx="2934574" cy="2637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124DCE22-A58F-4BB3-B571-98E63C791A93}"/>
                </a:ext>
              </a:extLst>
            </p:cNvPr>
            <p:cNvCxnSpPr/>
            <p:nvPr/>
          </p:nvCxnSpPr>
          <p:spPr>
            <a:xfrm>
              <a:off x="8357238" y="3982492"/>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5BD24D1-44CE-430E-BDEE-0C50370A01D8}"/>
                </a:ext>
              </a:extLst>
            </p:cNvPr>
            <p:cNvCxnSpPr/>
            <p:nvPr/>
          </p:nvCxnSpPr>
          <p:spPr>
            <a:xfrm>
              <a:off x="8357238" y="4161876"/>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EB9D44-0626-4253-9A04-02D2A301D628}"/>
                </a:ext>
              </a:extLst>
            </p:cNvPr>
            <p:cNvCxnSpPr/>
            <p:nvPr/>
          </p:nvCxnSpPr>
          <p:spPr>
            <a:xfrm>
              <a:off x="8357238" y="4341260"/>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D83AD67-0F99-4638-86A8-952EA4154E26}"/>
                </a:ext>
              </a:extLst>
            </p:cNvPr>
            <p:cNvCxnSpPr/>
            <p:nvPr/>
          </p:nvCxnSpPr>
          <p:spPr>
            <a:xfrm>
              <a:off x="8357238" y="4520644"/>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4ECC073-CAE7-4CA5-B862-4AE6088F8792}"/>
                </a:ext>
              </a:extLst>
            </p:cNvPr>
            <p:cNvCxnSpPr/>
            <p:nvPr/>
          </p:nvCxnSpPr>
          <p:spPr>
            <a:xfrm>
              <a:off x="8351317" y="4084687"/>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1CF79BA-1890-4038-AA08-8F52B7F58409}"/>
                </a:ext>
              </a:extLst>
            </p:cNvPr>
            <p:cNvCxnSpPr/>
            <p:nvPr/>
          </p:nvCxnSpPr>
          <p:spPr>
            <a:xfrm>
              <a:off x="8351317" y="4264071"/>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5F1B8B1-BA95-47C3-A01F-62AE0BE8E487}"/>
                </a:ext>
              </a:extLst>
            </p:cNvPr>
            <p:cNvCxnSpPr/>
            <p:nvPr/>
          </p:nvCxnSpPr>
          <p:spPr>
            <a:xfrm>
              <a:off x="8351317" y="4443455"/>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A7935A3-8D58-46F4-BC0C-6D984B5D8590}"/>
                </a:ext>
              </a:extLst>
            </p:cNvPr>
            <p:cNvCxnSpPr/>
            <p:nvPr/>
          </p:nvCxnSpPr>
          <p:spPr>
            <a:xfrm>
              <a:off x="8351317" y="4622839"/>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478E12-91D8-46D7-ABAC-7751D6BA2CBE}"/>
                </a:ext>
              </a:extLst>
            </p:cNvPr>
            <p:cNvCxnSpPr/>
            <p:nvPr/>
          </p:nvCxnSpPr>
          <p:spPr>
            <a:xfrm>
              <a:off x="7806202" y="3495832"/>
              <a:ext cx="552263" cy="107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715B1AA-BFFB-4B43-89EB-8D2C3EACA13D}"/>
                </a:ext>
              </a:extLst>
            </p:cNvPr>
            <p:cNvCxnSpPr/>
            <p:nvPr/>
          </p:nvCxnSpPr>
          <p:spPr>
            <a:xfrm flipV="1">
              <a:off x="7802581" y="3675331"/>
              <a:ext cx="555884" cy="179873"/>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0EAC3B-C475-464B-B053-6502E897EAAD}"/>
                </a:ext>
              </a:extLst>
            </p:cNvPr>
            <p:cNvCxnSpPr/>
            <p:nvPr/>
          </p:nvCxnSpPr>
          <p:spPr>
            <a:xfrm flipV="1">
              <a:off x="7802581" y="3854046"/>
              <a:ext cx="558737" cy="18198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0EC787D-7864-424E-93B4-D8841CA2A88D}"/>
                </a:ext>
              </a:extLst>
            </p:cNvPr>
            <p:cNvCxnSpPr/>
            <p:nvPr/>
          </p:nvCxnSpPr>
          <p:spPr>
            <a:xfrm flipV="1">
              <a:off x="7807290" y="3981530"/>
              <a:ext cx="548324" cy="54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5986C6-CF82-449D-BFA0-AFA5E7843C9B}"/>
                </a:ext>
              </a:extLst>
            </p:cNvPr>
            <p:cNvCxnSpPr/>
            <p:nvPr/>
          </p:nvCxnSpPr>
          <p:spPr>
            <a:xfrm flipV="1">
              <a:off x="7800817" y="4087620"/>
              <a:ext cx="557649" cy="12779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11937F2-F543-4852-A11E-0E3ABF85D592}"/>
                </a:ext>
              </a:extLst>
            </p:cNvPr>
            <p:cNvCxnSpPr/>
            <p:nvPr/>
          </p:nvCxnSpPr>
          <p:spPr>
            <a:xfrm>
              <a:off x="7817422" y="3853322"/>
              <a:ext cx="541895" cy="41385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CE8F33D-3A48-487A-8835-D049AB44ACA9}"/>
                </a:ext>
              </a:extLst>
            </p:cNvPr>
            <p:cNvCxnSpPr/>
            <p:nvPr/>
          </p:nvCxnSpPr>
          <p:spPr>
            <a:xfrm flipV="1">
              <a:off x="7795257" y="4157104"/>
              <a:ext cx="563208" cy="23716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DEF19A2-D851-4FF5-8125-447669BD102A}"/>
                </a:ext>
              </a:extLst>
            </p:cNvPr>
            <p:cNvCxnSpPr/>
            <p:nvPr/>
          </p:nvCxnSpPr>
          <p:spPr>
            <a:xfrm flipV="1">
              <a:off x="7807290" y="4336485"/>
              <a:ext cx="540538" cy="23760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F03CDC7-1B7F-4497-9AB1-9F9E9EE118D6}"/>
                </a:ext>
              </a:extLst>
            </p:cNvPr>
            <p:cNvCxnSpPr/>
            <p:nvPr/>
          </p:nvCxnSpPr>
          <p:spPr>
            <a:xfrm>
              <a:off x="7807290" y="4753505"/>
              <a:ext cx="540538" cy="13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1D09085-E574-4E5B-90B0-BBB67124E2A6}"/>
                </a:ext>
              </a:extLst>
            </p:cNvPr>
            <p:cNvCxnSpPr/>
            <p:nvPr/>
          </p:nvCxnSpPr>
          <p:spPr>
            <a:xfrm flipV="1">
              <a:off x="7801261" y="4515340"/>
              <a:ext cx="546567" cy="5679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F1F024-7AA7-41A2-A2DA-60815FF21D5F}"/>
                </a:ext>
              </a:extLst>
            </p:cNvPr>
            <p:cNvCxnSpPr/>
            <p:nvPr/>
          </p:nvCxnSpPr>
          <p:spPr>
            <a:xfrm>
              <a:off x="8358465" y="3500674"/>
              <a:ext cx="12014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F2060B1-7456-46F1-8441-61F8A8BEFF22}"/>
                </a:ext>
              </a:extLst>
            </p:cNvPr>
            <p:cNvCxnSpPr/>
            <p:nvPr/>
          </p:nvCxnSpPr>
          <p:spPr>
            <a:xfrm>
              <a:off x="8358465" y="3680361"/>
              <a:ext cx="12014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CA1155D-2D6E-404E-AFA7-0D6F9DDE8E85}"/>
                </a:ext>
              </a:extLst>
            </p:cNvPr>
            <p:cNvCxnSpPr/>
            <p:nvPr/>
          </p:nvCxnSpPr>
          <p:spPr>
            <a:xfrm>
              <a:off x="8358465" y="3860048"/>
              <a:ext cx="120145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94169662-2788-4FA1-80C4-98CCE1C8DF35}"/>
                </a:ext>
              </a:extLst>
            </p:cNvPr>
            <p:cNvGrpSpPr/>
            <p:nvPr/>
          </p:nvGrpSpPr>
          <p:grpSpPr>
            <a:xfrm>
              <a:off x="9016796" y="4039735"/>
              <a:ext cx="543121" cy="539061"/>
              <a:chOff x="5128805" y="2014795"/>
              <a:chExt cx="659176" cy="539061"/>
            </a:xfrm>
          </p:grpSpPr>
          <p:cxnSp>
            <p:nvCxnSpPr>
              <p:cNvPr id="155" name="Straight Connector 154">
                <a:extLst>
                  <a:ext uri="{FF2B5EF4-FFF2-40B4-BE49-F238E27FC236}">
                    <a16:creationId xmlns:a16="http://schemas.microsoft.com/office/drawing/2014/main" id="{071E160B-35AF-445C-B3F6-C5C777B6B315}"/>
                  </a:ext>
                </a:extLst>
              </p:cNvPr>
              <p:cNvCxnSpPr/>
              <p:nvPr/>
            </p:nvCxnSpPr>
            <p:spPr>
              <a:xfrm>
                <a:off x="5128805" y="2014795"/>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15BB6D1-4898-40B4-894E-71A6AF3BAD09}"/>
                  </a:ext>
                </a:extLst>
              </p:cNvPr>
              <p:cNvCxnSpPr/>
              <p:nvPr/>
            </p:nvCxnSpPr>
            <p:spPr>
              <a:xfrm>
                <a:off x="5128805" y="2194482"/>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AFAFB7A-FCFB-49BB-8EDD-EAC14BC3EFEF}"/>
                  </a:ext>
                </a:extLst>
              </p:cNvPr>
              <p:cNvCxnSpPr/>
              <p:nvPr/>
            </p:nvCxnSpPr>
            <p:spPr>
              <a:xfrm>
                <a:off x="5128805" y="2374169"/>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70A8899-F645-4139-A6A8-FDA983D9C535}"/>
                  </a:ext>
                </a:extLst>
              </p:cNvPr>
              <p:cNvCxnSpPr/>
              <p:nvPr/>
            </p:nvCxnSpPr>
            <p:spPr>
              <a:xfrm>
                <a:off x="5128805" y="2553856"/>
                <a:ext cx="65917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AD15604F-E72F-4E0E-B78F-661BE946BC56}"/>
                </a:ext>
              </a:extLst>
            </p:cNvPr>
            <p:cNvCxnSpPr/>
            <p:nvPr/>
          </p:nvCxnSpPr>
          <p:spPr>
            <a:xfrm>
              <a:off x="8347828" y="4753505"/>
              <a:ext cx="121209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Isosceles Triangle 63">
              <a:extLst>
                <a:ext uri="{FF2B5EF4-FFF2-40B4-BE49-F238E27FC236}">
                  <a16:creationId xmlns:a16="http://schemas.microsoft.com/office/drawing/2014/main" id="{D0EDFFEE-8636-4356-B338-A558E702342E}"/>
                </a:ext>
              </a:extLst>
            </p:cNvPr>
            <p:cNvSpPr/>
            <p:nvPr/>
          </p:nvSpPr>
          <p:spPr>
            <a:xfrm rot="5400000" flipH="1">
              <a:off x="8225051" y="4733973"/>
              <a:ext cx="2933502" cy="2637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91440" tIns="0" bIns="182880" rtlCol="0" anchor="ctr"/>
            <a:lstStyle/>
            <a:p>
              <a:pPr algn="ctr"/>
              <a:r>
                <a:rPr lang="en-US" sz="3600" dirty="0"/>
                <a:t>+</a:t>
              </a:r>
            </a:p>
          </p:txBody>
        </p:sp>
        <p:sp>
          <p:nvSpPr>
            <p:cNvPr id="65" name="TextBox 64">
              <a:extLst>
                <a:ext uri="{FF2B5EF4-FFF2-40B4-BE49-F238E27FC236}">
                  <a16:creationId xmlns:a16="http://schemas.microsoft.com/office/drawing/2014/main" id="{9F8A6E7B-FF50-48FD-94FE-E2B59BE624F6}"/>
                </a:ext>
              </a:extLst>
            </p:cNvPr>
            <p:cNvSpPr txBox="1"/>
            <p:nvPr/>
          </p:nvSpPr>
          <p:spPr>
            <a:xfrm>
              <a:off x="6269657" y="4657959"/>
              <a:ext cx="558102" cy="430887"/>
            </a:xfrm>
            <a:prstGeom prst="rect">
              <a:avLst/>
            </a:prstGeom>
            <a:noFill/>
            <a:ln>
              <a:solidFill>
                <a:schemeClr val="tx1"/>
              </a:solidFill>
            </a:ln>
          </p:spPr>
          <p:txBody>
            <a:bodyPr wrap="none" lIns="45720" tIns="0" rIns="45720" bIns="0" rtlCol="0">
              <a:spAutoFit/>
            </a:bodyPr>
            <a:lstStyle/>
            <a:p>
              <a:pPr algn="ctr"/>
              <a:r>
                <a:rPr lang="en-US" sz="1400" dirty="0"/>
                <a:t>Binary</a:t>
              </a:r>
            </a:p>
            <a:p>
              <a:pPr algn="ctr"/>
              <a:r>
                <a:rPr lang="en-US" sz="1400" dirty="0"/>
                <a:t>Input</a:t>
              </a:r>
            </a:p>
          </p:txBody>
        </p:sp>
        <p:cxnSp>
          <p:nvCxnSpPr>
            <p:cNvPr id="66" name="Straight Connector 65">
              <a:extLst>
                <a:ext uri="{FF2B5EF4-FFF2-40B4-BE49-F238E27FC236}">
                  <a16:creationId xmlns:a16="http://schemas.microsoft.com/office/drawing/2014/main" id="{0262731E-6500-47EE-9AD1-DA0277A913AD}"/>
                </a:ext>
              </a:extLst>
            </p:cNvPr>
            <p:cNvCxnSpPr>
              <a:cxnSpLocks/>
              <a:stCxn id="65" idx="3"/>
              <a:endCxn id="40" idx="0"/>
            </p:cNvCxnSpPr>
            <p:nvPr/>
          </p:nvCxnSpPr>
          <p:spPr>
            <a:xfrm flipV="1">
              <a:off x="6827759" y="4866395"/>
              <a:ext cx="364391" cy="7008"/>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6539B88-B736-4E24-BE3B-B4B3FFC1FB28}"/>
                </a:ext>
              </a:extLst>
            </p:cNvPr>
            <p:cNvSpPr txBox="1"/>
            <p:nvPr/>
          </p:nvSpPr>
          <p:spPr>
            <a:xfrm>
              <a:off x="10127577" y="4650413"/>
              <a:ext cx="616515" cy="430887"/>
            </a:xfrm>
            <a:prstGeom prst="rect">
              <a:avLst/>
            </a:prstGeom>
            <a:noFill/>
            <a:ln>
              <a:solidFill>
                <a:schemeClr val="tx1"/>
              </a:solidFill>
            </a:ln>
          </p:spPr>
          <p:txBody>
            <a:bodyPr wrap="none" lIns="45720" tIns="0" rIns="45720" bIns="0" rtlCol="0">
              <a:spAutoFit/>
            </a:bodyPr>
            <a:lstStyle/>
            <a:p>
              <a:pPr algn="ctr"/>
              <a:r>
                <a:rPr lang="en-US" sz="1400" dirty="0"/>
                <a:t>Binary</a:t>
              </a:r>
            </a:p>
            <a:p>
              <a:pPr algn="ctr"/>
              <a:r>
                <a:rPr lang="en-US" sz="1400" dirty="0"/>
                <a:t>Output</a:t>
              </a:r>
            </a:p>
          </p:txBody>
        </p:sp>
        <p:cxnSp>
          <p:nvCxnSpPr>
            <p:cNvPr id="68" name="Straight Connector 67">
              <a:extLst>
                <a:ext uri="{FF2B5EF4-FFF2-40B4-BE49-F238E27FC236}">
                  <a16:creationId xmlns:a16="http://schemas.microsoft.com/office/drawing/2014/main" id="{6788D090-26A0-41EE-AFCB-6F68D91E9330}"/>
                </a:ext>
              </a:extLst>
            </p:cNvPr>
            <p:cNvCxnSpPr>
              <a:cxnSpLocks/>
              <a:stCxn id="64" idx="0"/>
              <a:endCxn id="67" idx="1"/>
            </p:cNvCxnSpPr>
            <p:nvPr/>
          </p:nvCxnSpPr>
          <p:spPr>
            <a:xfrm flipV="1">
              <a:off x="9823687" y="4865857"/>
              <a:ext cx="303890" cy="1"/>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6913B0B-31FC-4CF7-AAAE-721C7C7AC644}"/>
                </a:ext>
              </a:extLst>
            </p:cNvPr>
            <p:cNvSpPr txBox="1"/>
            <p:nvPr/>
          </p:nvSpPr>
          <p:spPr>
            <a:xfrm>
              <a:off x="9319551" y="2882774"/>
              <a:ext cx="800347" cy="307777"/>
            </a:xfrm>
            <a:prstGeom prst="rect">
              <a:avLst/>
            </a:prstGeom>
            <a:noFill/>
          </p:spPr>
          <p:txBody>
            <a:bodyPr wrap="none" rtlCol="0">
              <a:spAutoFit/>
            </a:bodyPr>
            <a:lstStyle/>
            <a:p>
              <a:r>
                <a:rPr lang="en-US" sz="1400" dirty="0"/>
                <a:t>Decoder</a:t>
              </a:r>
            </a:p>
          </p:txBody>
        </p:sp>
        <p:sp>
          <p:nvSpPr>
            <p:cNvPr id="70" name="TextBox 69">
              <a:extLst>
                <a:ext uri="{FF2B5EF4-FFF2-40B4-BE49-F238E27FC236}">
                  <a16:creationId xmlns:a16="http://schemas.microsoft.com/office/drawing/2014/main" id="{1A605077-69ED-4016-B5A4-F23E5F0E4EFA}"/>
                </a:ext>
              </a:extLst>
            </p:cNvPr>
            <p:cNvSpPr txBox="1"/>
            <p:nvPr/>
          </p:nvSpPr>
          <p:spPr>
            <a:xfrm>
              <a:off x="7712300" y="2775052"/>
              <a:ext cx="815223" cy="523220"/>
            </a:xfrm>
            <a:prstGeom prst="rect">
              <a:avLst/>
            </a:prstGeom>
            <a:noFill/>
          </p:spPr>
          <p:txBody>
            <a:bodyPr wrap="none" rtlCol="0">
              <a:spAutoFit/>
            </a:bodyPr>
            <a:lstStyle/>
            <a:p>
              <a:pPr algn="ctr"/>
              <a:r>
                <a:rPr lang="en-US" sz="1400" dirty="0"/>
                <a:t>Scaling</a:t>
              </a:r>
            </a:p>
            <a:p>
              <a:pPr algn="ctr"/>
              <a:r>
                <a:rPr lang="en-US" sz="1400" dirty="0"/>
                <a:t>Network</a:t>
              </a:r>
            </a:p>
          </p:txBody>
        </p:sp>
        <p:sp>
          <p:nvSpPr>
            <p:cNvPr id="71" name="TextBox 70">
              <a:extLst>
                <a:ext uri="{FF2B5EF4-FFF2-40B4-BE49-F238E27FC236}">
                  <a16:creationId xmlns:a16="http://schemas.microsoft.com/office/drawing/2014/main" id="{9B712F75-F95B-44E7-B6F7-16F5BB5EC22E}"/>
                </a:ext>
              </a:extLst>
            </p:cNvPr>
            <p:cNvSpPr txBox="1"/>
            <p:nvPr/>
          </p:nvSpPr>
          <p:spPr>
            <a:xfrm>
              <a:off x="8514098" y="2775052"/>
              <a:ext cx="937564" cy="523220"/>
            </a:xfrm>
            <a:prstGeom prst="rect">
              <a:avLst/>
            </a:prstGeom>
            <a:noFill/>
          </p:spPr>
          <p:txBody>
            <a:bodyPr wrap="none" rtlCol="0">
              <a:spAutoFit/>
            </a:bodyPr>
            <a:lstStyle/>
            <a:p>
              <a:pPr algn="ctr"/>
              <a:r>
                <a:rPr lang="en-US" sz="1400" dirty="0"/>
                <a:t>Alternator</a:t>
              </a:r>
            </a:p>
            <a:p>
              <a:pPr algn="ctr"/>
              <a:r>
                <a:rPr lang="en-US" sz="1400" dirty="0"/>
                <a:t>Logic</a:t>
              </a:r>
            </a:p>
          </p:txBody>
        </p:sp>
        <p:sp>
          <p:nvSpPr>
            <p:cNvPr id="72" name="Left Bracket 71">
              <a:extLst>
                <a:ext uri="{FF2B5EF4-FFF2-40B4-BE49-F238E27FC236}">
                  <a16:creationId xmlns:a16="http://schemas.microsoft.com/office/drawing/2014/main" id="{A0EBFFAF-77A2-4C31-8D3A-721BE4C3C27C}"/>
                </a:ext>
              </a:extLst>
            </p:cNvPr>
            <p:cNvSpPr/>
            <p:nvPr/>
          </p:nvSpPr>
          <p:spPr>
            <a:xfrm rot="5400000">
              <a:off x="8074557" y="3023110"/>
              <a:ext cx="45720" cy="601174"/>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Left Bracket 72">
              <a:extLst>
                <a:ext uri="{FF2B5EF4-FFF2-40B4-BE49-F238E27FC236}">
                  <a16:creationId xmlns:a16="http://schemas.microsoft.com/office/drawing/2014/main" id="{381EB388-3EC2-41AF-8D9D-36FCF667CFB8}"/>
                </a:ext>
              </a:extLst>
            </p:cNvPr>
            <p:cNvSpPr/>
            <p:nvPr/>
          </p:nvSpPr>
          <p:spPr>
            <a:xfrm rot="5400000">
              <a:off x="9668941" y="3052087"/>
              <a:ext cx="45720" cy="543220"/>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Left Bracket 73">
              <a:extLst>
                <a:ext uri="{FF2B5EF4-FFF2-40B4-BE49-F238E27FC236}">
                  <a16:creationId xmlns:a16="http://schemas.microsoft.com/office/drawing/2014/main" id="{E08CA31C-FF82-4827-B884-F13B737D6C0F}"/>
                </a:ext>
              </a:extLst>
            </p:cNvPr>
            <p:cNvSpPr/>
            <p:nvPr/>
          </p:nvSpPr>
          <p:spPr>
            <a:xfrm rot="5400000">
              <a:off x="8931174" y="2973634"/>
              <a:ext cx="45719" cy="700126"/>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Left Bracket 74">
              <a:extLst>
                <a:ext uri="{FF2B5EF4-FFF2-40B4-BE49-F238E27FC236}">
                  <a16:creationId xmlns:a16="http://schemas.microsoft.com/office/drawing/2014/main" id="{8166DBF8-F096-449F-898B-DD9E7C1B4D04}"/>
                </a:ext>
              </a:extLst>
            </p:cNvPr>
            <p:cNvSpPr/>
            <p:nvPr/>
          </p:nvSpPr>
          <p:spPr>
            <a:xfrm rot="5400000">
              <a:off x="7296393" y="3052087"/>
              <a:ext cx="45720" cy="543220"/>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A0993920-602D-4BC3-8549-7DE0F16AADA3}"/>
                </a:ext>
              </a:extLst>
            </p:cNvPr>
            <p:cNvSpPr txBox="1"/>
            <p:nvPr/>
          </p:nvSpPr>
          <p:spPr>
            <a:xfrm>
              <a:off x="7449767" y="3354650"/>
              <a:ext cx="341760" cy="3046988"/>
            </a:xfrm>
            <a:prstGeom prst="rect">
              <a:avLst/>
            </a:prstGeom>
            <a:noFill/>
          </p:spPr>
          <p:txBody>
            <a:bodyPr wrap="none" rtlCol="0">
              <a:spAutoFit/>
            </a:bodyPr>
            <a:lstStyle/>
            <a:p>
              <a:r>
                <a:rPr lang="en-US" sz="1200" dirty="0">
                  <a:solidFill>
                    <a:schemeClr val="accent1">
                      <a:lumMod val="50000"/>
                    </a:schemeClr>
                  </a:solidFill>
                </a:rPr>
                <a:t>1</a:t>
              </a:r>
            </a:p>
            <a:p>
              <a:r>
                <a:rPr lang="en-US" sz="1200" dirty="0">
                  <a:solidFill>
                    <a:schemeClr val="accent1">
                      <a:lumMod val="50000"/>
                    </a:schemeClr>
                  </a:solidFill>
                </a:rPr>
                <a:t>2</a:t>
              </a:r>
            </a:p>
            <a:p>
              <a:r>
                <a:rPr lang="en-US" sz="1200" dirty="0">
                  <a:solidFill>
                    <a:schemeClr val="accent1">
                      <a:lumMod val="50000"/>
                    </a:schemeClr>
                  </a:solidFill>
                </a:rPr>
                <a:t>3</a:t>
              </a:r>
            </a:p>
            <a:p>
              <a:r>
                <a:rPr lang="en-US" sz="1200" dirty="0">
                  <a:solidFill>
                    <a:schemeClr val="accent1">
                      <a:lumMod val="50000"/>
                    </a:schemeClr>
                  </a:solidFill>
                </a:rPr>
                <a:t>4</a:t>
              </a:r>
            </a:p>
            <a:p>
              <a:r>
                <a:rPr lang="en-US" sz="1200" dirty="0">
                  <a:solidFill>
                    <a:schemeClr val="accent1">
                      <a:lumMod val="50000"/>
                    </a:schemeClr>
                  </a:solidFill>
                </a:rPr>
                <a:t>5</a:t>
              </a:r>
            </a:p>
            <a:p>
              <a:r>
                <a:rPr lang="en-US" sz="1200" dirty="0">
                  <a:solidFill>
                    <a:schemeClr val="accent1">
                      <a:lumMod val="50000"/>
                    </a:schemeClr>
                  </a:solidFill>
                </a:rPr>
                <a:t>6</a:t>
              </a:r>
            </a:p>
            <a:p>
              <a:r>
                <a:rPr lang="en-US" sz="1200" dirty="0">
                  <a:solidFill>
                    <a:schemeClr val="accent1">
                      <a:lumMod val="50000"/>
                    </a:schemeClr>
                  </a:solidFill>
                </a:rPr>
                <a:t>7</a:t>
              </a:r>
            </a:p>
            <a:p>
              <a:r>
                <a:rPr lang="en-US" sz="1200" dirty="0">
                  <a:solidFill>
                    <a:schemeClr val="accent1">
                      <a:lumMod val="50000"/>
                    </a:schemeClr>
                  </a:solidFill>
                </a:rPr>
                <a:t>8</a:t>
              </a:r>
            </a:p>
            <a:p>
              <a:r>
                <a:rPr lang="en-US" sz="1200" dirty="0">
                  <a:solidFill>
                    <a:schemeClr val="accent1">
                      <a:lumMod val="50000"/>
                    </a:schemeClr>
                  </a:solidFill>
                </a:rPr>
                <a:t>9</a:t>
              </a:r>
            </a:p>
            <a:p>
              <a:r>
                <a:rPr lang="en-US" sz="1200" dirty="0">
                  <a:solidFill>
                    <a:schemeClr val="accent1">
                      <a:lumMod val="50000"/>
                    </a:schemeClr>
                  </a:solidFill>
                </a:rPr>
                <a:t>10</a:t>
              </a:r>
            </a:p>
            <a:p>
              <a:r>
                <a:rPr lang="en-US" sz="1200" dirty="0">
                  <a:solidFill>
                    <a:schemeClr val="accent1">
                      <a:lumMod val="50000"/>
                    </a:schemeClr>
                  </a:solidFill>
                </a:rPr>
                <a:t>11</a:t>
              </a:r>
            </a:p>
            <a:p>
              <a:r>
                <a:rPr lang="en-US" sz="1200" dirty="0">
                  <a:solidFill>
                    <a:schemeClr val="accent1">
                      <a:lumMod val="50000"/>
                    </a:schemeClr>
                  </a:solidFill>
                </a:rPr>
                <a:t>12</a:t>
              </a:r>
            </a:p>
            <a:p>
              <a:r>
                <a:rPr lang="en-US" sz="1200" dirty="0">
                  <a:solidFill>
                    <a:schemeClr val="accent1">
                      <a:lumMod val="50000"/>
                    </a:schemeClr>
                  </a:solidFill>
                </a:rPr>
                <a:t>13</a:t>
              </a:r>
            </a:p>
            <a:p>
              <a:r>
                <a:rPr lang="en-US" sz="1200" dirty="0">
                  <a:solidFill>
                    <a:schemeClr val="accent1">
                      <a:lumMod val="50000"/>
                    </a:schemeClr>
                  </a:solidFill>
                </a:rPr>
                <a:t>14</a:t>
              </a:r>
            </a:p>
            <a:p>
              <a:r>
                <a:rPr lang="en-US" sz="1200" dirty="0">
                  <a:solidFill>
                    <a:schemeClr val="accent1">
                      <a:lumMod val="50000"/>
                    </a:schemeClr>
                  </a:solidFill>
                </a:rPr>
                <a:t>15</a:t>
              </a:r>
            </a:p>
            <a:p>
              <a:r>
                <a:rPr lang="en-US" sz="1200" dirty="0">
                  <a:solidFill>
                    <a:schemeClr val="accent1">
                      <a:lumMod val="50000"/>
                    </a:schemeClr>
                  </a:solidFill>
                </a:rPr>
                <a:t>16</a:t>
              </a:r>
            </a:p>
          </p:txBody>
        </p:sp>
        <p:grpSp>
          <p:nvGrpSpPr>
            <p:cNvPr id="77" name="Group 76">
              <a:extLst>
                <a:ext uri="{FF2B5EF4-FFF2-40B4-BE49-F238E27FC236}">
                  <a16:creationId xmlns:a16="http://schemas.microsoft.com/office/drawing/2014/main" id="{2293805F-D91D-444A-AA72-8FB9CA5CEABD}"/>
                </a:ext>
              </a:extLst>
            </p:cNvPr>
            <p:cNvGrpSpPr/>
            <p:nvPr/>
          </p:nvGrpSpPr>
          <p:grpSpPr>
            <a:xfrm>
              <a:off x="8814011" y="3963600"/>
              <a:ext cx="218885" cy="146596"/>
              <a:chOff x="6355183" y="1390473"/>
              <a:chExt cx="235108" cy="155448"/>
            </a:xfrm>
          </p:grpSpPr>
          <p:sp>
            <p:nvSpPr>
              <p:cNvPr id="153" name="Arc 152">
                <a:extLst>
                  <a:ext uri="{FF2B5EF4-FFF2-40B4-BE49-F238E27FC236}">
                    <a16:creationId xmlns:a16="http://schemas.microsoft.com/office/drawing/2014/main" id="{27F8BECD-E809-49E2-B3D5-EB7426C34B75}"/>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Moon 153">
                <a:extLst>
                  <a:ext uri="{FF2B5EF4-FFF2-40B4-BE49-F238E27FC236}">
                    <a16:creationId xmlns:a16="http://schemas.microsoft.com/office/drawing/2014/main" id="{26AB8CCD-76DF-4753-9971-17C105CC56A5}"/>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5BCD93E-FC6D-492A-B98E-D08691660DD7}"/>
                </a:ext>
              </a:extLst>
            </p:cNvPr>
            <p:cNvGrpSpPr/>
            <p:nvPr/>
          </p:nvGrpSpPr>
          <p:grpSpPr>
            <a:xfrm>
              <a:off x="8814011" y="4143273"/>
              <a:ext cx="218885" cy="146596"/>
              <a:chOff x="6355183" y="1390473"/>
              <a:chExt cx="235108" cy="155448"/>
            </a:xfrm>
          </p:grpSpPr>
          <p:sp>
            <p:nvSpPr>
              <p:cNvPr id="151" name="Arc 150">
                <a:extLst>
                  <a:ext uri="{FF2B5EF4-FFF2-40B4-BE49-F238E27FC236}">
                    <a16:creationId xmlns:a16="http://schemas.microsoft.com/office/drawing/2014/main" id="{D381D972-D6DC-4FD4-9636-AB79ACE09F90}"/>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Moon 151">
                <a:extLst>
                  <a:ext uri="{FF2B5EF4-FFF2-40B4-BE49-F238E27FC236}">
                    <a16:creationId xmlns:a16="http://schemas.microsoft.com/office/drawing/2014/main" id="{D87A92B5-C923-4C7C-A9C4-9EF4DAF71D6B}"/>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84CBEE2B-1C12-48F0-B64E-6DAD408C4AE6}"/>
                </a:ext>
              </a:extLst>
            </p:cNvPr>
            <p:cNvGrpSpPr/>
            <p:nvPr/>
          </p:nvGrpSpPr>
          <p:grpSpPr>
            <a:xfrm>
              <a:off x="8814011" y="4322946"/>
              <a:ext cx="218885" cy="146596"/>
              <a:chOff x="6355183" y="1390473"/>
              <a:chExt cx="235108" cy="155448"/>
            </a:xfrm>
          </p:grpSpPr>
          <p:sp>
            <p:nvSpPr>
              <p:cNvPr id="149" name="Arc 148">
                <a:extLst>
                  <a:ext uri="{FF2B5EF4-FFF2-40B4-BE49-F238E27FC236}">
                    <a16:creationId xmlns:a16="http://schemas.microsoft.com/office/drawing/2014/main" id="{E4D05A09-F336-4CE4-87A3-047D49EE8D29}"/>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Moon 149">
                <a:extLst>
                  <a:ext uri="{FF2B5EF4-FFF2-40B4-BE49-F238E27FC236}">
                    <a16:creationId xmlns:a16="http://schemas.microsoft.com/office/drawing/2014/main" id="{BC4AF31F-2633-4298-AC8F-7A0EA3B9CCEB}"/>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EFEB817B-C0CB-4613-9858-BF4EC4F22252}"/>
                </a:ext>
              </a:extLst>
            </p:cNvPr>
            <p:cNvGrpSpPr/>
            <p:nvPr/>
          </p:nvGrpSpPr>
          <p:grpSpPr>
            <a:xfrm>
              <a:off x="8814011" y="4502619"/>
              <a:ext cx="218885" cy="146596"/>
              <a:chOff x="6355183" y="1390473"/>
              <a:chExt cx="235108" cy="155448"/>
            </a:xfrm>
          </p:grpSpPr>
          <p:sp>
            <p:nvSpPr>
              <p:cNvPr id="147" name="Arc 146">
                <a:extLst>
                  <a:ext uri="{FF2B5EF4-FFF2-40B4-BE49-F238E27FC236}">
                    <a16:creationId xmlns:a16="http://schemas.microsoft.com/office/drawing/2014/main" id="{2CDD2F9C-2A2D-4980-A05B-32793B0D1461}"/>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Moon 147">
                <a:extLst>
                  <a:ext uri="{FF2B5EF4-FFF2-40B4-BE49-F238E27FC236}">
                    <a16:creationId xmlns:a16="http://schemas.microsoft.com/office/drawing/2014/main" id="{E4AA4DEF-1147-4D12-81A9-5FD9637C6C0C}"/>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1" name="Straight Connector 80">
              <a:extLst>
                <a:ext uri="{FF2B5EF4-FFF2-40B4-BE49-F238E27FC236}">
                  <a16:creationId xmlns:a16="http://schemas.microsoft.com/office/drawing/2014/main" id="{982FFBE0-41C7-4C75-8498-F10F56B0031A}"/>
                </a:ext>
              </a:extLst>
            </p:cNvPr>
            <p:cNvCxnSpPr/>
            <p:nvPr/>
          </p:nvCxnSpPr>
          <p:spPr>
            <a:xfrm>
              <a:off x="7817422" y="3680055"/>
              <a:ext cx="541043" cy="76649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13512A-CECF-449F-8AE0-1E34C80233A6}"/>
                </a:ext>
              </a:extLst>
            </p:cNvPr>
            <p:cNvCxnSpPr/>
            <p:nvPr/>
          </p:nvCxnSpPr>
          <p:spPr>
            <a:xfrm>
              <a:off x="8347828" y="4572134"/>
              <a:ext cx="53762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D1F28C7-1C4D-49FB-8BA4-F14CCBEA3C2E}"/>
                </a:ext>
              </a:extLst>
            </p:cNvPr>
            <p:cNvCxnSpPr/>
            <p:nvPr/>
          </p:nvCxnSpPr>
          <p:spPr>
            <a:xfrm>
              <a:off x="7804867" y="3495374"/>
              <a:ext cx="542961" cy="108342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8F78158-1E8C-49BB-B7A1-A26CBD863B78}"/>
                </a:ext>
              </a:extLst>
            </p:cNvPr>
            <p:cNvCxnSpPr/>
            <p:nvPr/>
          </p:nvCxnSpPr>
          <p:spPr>
            <a:xfrm>
              <a:off x="7808454" y="3678258"/>
              <a:ext cx="539374" cy="94458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98840D44-B289-494E-8A06-1C7B3EE133C3}"/>
                </a:ext>
              </a:extLst>
            </p:cNvPr>
            <p:cNvSpPr txBox="1"/>
            <p:nvPr/>
          </p:nvSpPr>
          <p:spPr>
            <a:xfrm>
              <a:off x="6631774" y="2771372"/>
              <a:ext cx="1199687" cy="523220"/>
            </a:xfrm>
            <a:prstGeom prst="rect">
              <a:avLst/>
            </a:prstGeom>
            <a:noFill/>
          </p:spPr>
          <p:txBody>
            <a:bodyPr wrap="none" rtlCol="0">
              <a:spAutoFit/>
            </a:bodyPr>
            <a:lstStyle/>
            <a:p>
              <a:pPr algn="ctr"/>
              <a:r>
                <a:rPr lang="en-US" sz="1400" dirty="0"/>
                <a:t>Thermometer</a:t>
              </a:r>
            </a:p>
            <a:p>
              <a:pPr algn="ctr"/>
              <a:r>
                <a:rPr lang="en-US" sz="1400" dirty="0"/>
                <a:t>Encoder</a:t>
              </a:r>
            </a:p>
          </p:txBody>
        </p:sp>
        <p:grpSp>
          <p:nvGrpSpPr>
            <p:cNvPr id="86" name="Group 85">
              <a:extLst>
                <a:ext uri="{FF2B5EF4-FFF2-40B4-BE49-F238E27FC236}">
                  <a16:creationId xmlns:a16="http://schemas.microsoft.com/office/drawing/2014/main" id="{42EC8352-3E3A-426B-9EF9-17D39ED9DE48}"/>
                </a:ext>
              </a:extLst>
            </p:cNvPr>
            <p:cNvGrpSpPr/>
            <p:nvPr/>
          </p:nvGrpSpPr>
          <p:grpSpPr>
            <a:xfrm>
              <a:off x="7414358" y="3495374"/>
              <a:ext cx="382601" cy="1257810"/>
              <a:chOff x="3789487" y="1477110"/>
              <a:chExt cx="281353" cy="1257810"/>
            </a:xfrm>
          </p:grpSpPr>
          <p:cxnSp>
            <p:nvCxnSpPr>
              <p:cNvPr id="139" name="Straight Connector 138">
                <a:extLst>
                  <a:ext uri="{FF2B5EF4-FFF2-40B4-BE49-F238E27FC236}">
                    <a16:creationId xmlns:a16="http://schemas.microsoft.com/office/drawing/2014/main" id="{27C5CA3B-85AB-4A21-9C80-A5068B714E46}"/>
                  </a:ext>
                </a:extLst>
              </p:cNvPr>
              <p:cNvCxnSpPr/>
              <p:nvPr/>
            </p:nvCxnSpPr>
            <p:spPr>
              <a:xfrm>
                <a:off x="3789487" y="1477110"/>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255F45E-3C65-4144-9A64-9303104EAEBF}"/>
                  </a:ext>
                </a:extLst>
              </p:cNvPr>
              <p:cNvCxnSpPr/>
              <p:nvPr/>
            </p:nvCxnSpPr>
            <p:spPr>
              <a:xfrm>
                <a:off x="3789487" y="1656797"/>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A7358B1-F51F-43E1-8CD3-317675799720}"/>
                  </a:ext>
                </a:extLst>
              </p:cNvPr>
              <p:cNvCxnSpPr/>
              <p:nvPr/>
            </p:nvCxnSpPr>
            <p:spPr>
              <a:xfrm>
                <a:off x="3789487" y="1836484"/>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2524E74-68F1-4713-8851-9905C042DDFF}"/>
                  </a:ext>
                </a:extLst>
              </p:cNvPr>
              <p:cNvCxnSpPr/>
              <p:nvPr/>
            </p:nvCxnSpPr>
            <p:spPr>
              <a:xfrm>
                <a:off x="3789487" y="2016171"/>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F8FA966-67E7-482A-B58D-AEAACFDED8AF}"/>
                  </a:ext>
                </a:extLst>
              </p:cNvPr>
              <p:cNvCxnSpPr/>
              <p:nvPr/>
            </p:nvCxnSpPr>
            <p:spPr>
              <a:xfrm>
                <a:off x="3789487" y="2195858"/>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1D182A9-9675-43F2-8289-99F97A981A13}"/>
                  </a:ext>
                </a:extLst>
              </p:cNvPr>
              <p:cNvCxnSpPr/>
              <p:nvPr/>
            </p:nvCxnSpPr>
            <p:spPr>
              <a:xfrm>
                <a:off x="3789487" y="2375545"/>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5B93D7B-6444-4014-8B0E-98C87721F371}"/>
                  </a:ext>
                </a:extLst>
              </p:cNvPr>
              <p:cNvCxnSpPr/>
              <p:nvPr/>
            </p:nvCxnSpPr>
            <p:spPr>
              <a:xfrm>
                <a:off x="3789487" y="2555232"/>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CB406E3-B989-49AF-AF3A-26461EB8CCDE}"/>
                  </a:ext>
                </a:extLst>
              </p:cNvPr>
              <p:cNvCxnSpPr/>
              <p:nvPr/>
            </p:nvCxnSpPr>
            <p:spPr>
              <a:xfrm>
                <a:off x="3789487" y="2734920"/>
                <a:ext cx="28135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BA3AE374-3634-4AD8-B261-5DE518F3B18A}"/>
                </a:ext>
              </a:extLst>
            </p:cNvPr>
            <p:cNvGrpSpPr/>
            <p:nvPr/>
          </p:nvGrpSpPr>
          <p:grpSpPr>
            <a:xfrm>
              <a:off x="7474670" y="4937700"/>
              <a:ext cx="382601" cy="1257810"/>
              <a:chOff x="3789487" y="1477110"/>
              <a:chExt cx="281353" cy="1257810"/>
            </a:xfrm>
          </p:grpSpPr>
          <p:cxnSp>
            <p:nvCxnSpPr>
              <p:cNvPr id="131" name="Straight Connector 130">
                <a:extLst>
                  <a:ext uri="{FF2B5EF4-FFF2-40B4-BE49-F238E27FC236}">
                    <a16:creationId xmlns:a16="http://schemas.microsoft.com/office/drawing/2014/main" id="{0BF62FA3-50F4-4376-B5CE-E9DFF6CFBD9C}"/>
                  </a:ext>
                </a:extLst>
              </p:cNvPr>
              <p:cNvCxnSpPr/>
              <p:nvPr/>
            </p:nvCxnSpPr>
            <p:spPr>
              <a:xfrm>
                <a:off x="3789487" y="1477110"/>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D987B8F-37DE-4526-A1B8-C9887F19FBA6}"/>
                  </a:ext>
                </a:extLst>
              </p:cNvPr>
              <p:cNvCxnSpPr/>
              <p:nvPr/>
            </p:nvCxnSpPr>
            <p:spPr>
              <a:xfrm>
                <a:off x="3789487" y="1656797"/>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8886B77-22F9-4656-9A9D-A60EC638D2E3}"/>
                  </a:ext>
                </a:extLst>
              </p:cNvPr>
              <p:cNvCxnSpPr/>
              <p:nvPr/>
            </p:nvCxnSpPr>
            <p:spPr>
              <a:xfrm>
                <a:off x="3789487" y="1836484"/>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7D3AF03-8165-47AB-92C9-ACCD690A2AEA}"/>
                  </a:ext>
                </a:extLst>
              </p:cNvPr>
              <p:cNvCxnSpPr/>
              <p:nvPr/>
            </p:nvCxnSpPr>
            <p:spPr>
              <a:xfrm>
                <a:off x="3789487" y="2016171"/>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978F9AE-5B98-4217-8402-2D4EB4738F43}"/>
                  </a:ext>
                </a:extLst>
              </p:cNvPr>
              <p:cNvCxnSpPr/>
              <p:nvPr/>
            </p:nvCxnSpPr>
            <p:spPr>
              <a:xfrm>
                <a:off x="3789487" y="2195858"/>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FFBBCFD-0712-4B0F-BFDA-021EAA52B270}"/>
                  </a:ext>
                </a:extLst>
              </p:cNvPr>
              <p:cNvCxnSpPr/>
              <p:nvPr/>
            </p:nvCxnSpPr>
            <p:spPr>
              <a:xfrm>
                <a:off x="3789487" y="2375545"/>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D0E8C7B-0C28-4A00-91F7-0AE6D2A7900C}"/>
                  </a:ext>
                </a:extLst>
              </p:cNvPr>
              <p:cNvCxnSpPr/>
              <p:nvPr/>
            </p:nvCxnSpPr>
            <p:spPr>
              <a:xfrm>
                <a:off x="3789487" y="2555232"/>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A3E1B74-4B3A-4358-8E4C-15C06E8C7EB8}"/>
                  </a:ext>
                </a:extLst>
              </p:cNvPr>
              <p:cNvCxnSpPr/>
              <p:nvPr/>
            </p:nvCxnSpPr>
            <p:spPr>
              <a:xfrm>
                <a:off x="3789487" y="2734920"/>
                <a:ext cx="281353"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8" name="Straight Connector 87">
              <a:extLst>
                <a:ext uri="{FF2B5EF4-FFF2-40B4-BE49-F238E27FC236}">
                  <a16:creationId xmlns:a16="http://schemas.microsoft.com/office/drawing/2014/main" id="{0D0D28E2-AF41-46F9-AEA2-E49F52D754FC}"/>
                </a:ext>
              </a:extLst>
            </p:cNvPr>
            <p:cNvCxnSpPr/>
            <p:nvPr/>
          </p:nvCxnSpPr>
          <p:spPr>
            <a:xfrm>
              <a:off x="8349104" y="5416694"/>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7E6D7EB-B670-4B96-8B18-02237A17C03C}"/>
                </a:ext>
              </a:extLst>
            </p:cNvPr>
            <p:cNvCxnSpPr/>
            <p:nvPr/>
          </p:nvCxnSpPr>
          <p:spPr>
            <a:xfrm>
              <a:off x="8349104" y="5596078"/>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25AF6B8-120B-428E-AEE7-88EC4A1305CF}"/>
                </a:ext>
              </a:extLst>
            </p:cNvPr>
            <p:cNvCxnSpPr/>
            <p:nvPr/>
          </p:nvCxnSpPr>
          <p:spPr>
            <a:xfrm>
              <a:off x="8349104" y="5775462"/>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0352FD3-788E-4B54-BCC5-3A224364F939}"/>
                </a:ext>
              </a:extLst>
            </p:cNvPr>
            <p:cNvCxnSpPr/>
            <p:nvPr/>
          </p:nvCxnSpPr>
          <p:spPr>
            <a:xfrm>
              <a:off x="8349104" y="5954846"/>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7A371E2-29C5-43C5-A58E-4873CDF99BE4}"/>
                </a:ext>
              </a:extLst>
            </p:cNvPr>
            <p:cNvCxnSpPr/>
            <p:nvPr/>
          </p:nvCxnSpPr>
          <p:spPr>
            <a:xfrm>
              <a:off x="8343183" y="5518889"/>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847FA6-8460-437D-A05D-DEEA2AA1CDCF}"/>
                </a:ext>
              </a:extLst>
            </p:cNvPr>
            <p:cNvCxnSpPr/>
            <p:nvPr/>
          </p:nvCxnSpPr>
          <p:spPr>
            <a:xfrm>
              <a:off x="8343183" y="5698273"/>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F19F454-5849-47D0-8EC8-E5310E62184E}"/>
                </a:ext>
              </a:extLst>
            </p:cNvPr>
            <p:cNvCxnSpPr/>
            <p:nvPr/>
          </p:nvCxnSpPr>
          <p:spPr>
            <a:xfrm>
              <a:off x="8343183" y="5877657"/>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CD430D-A05A-486C-BF3A-06BF09159F2B}"/>
                </a:ext>
              </a:extLst>
            </p:cNvPr>
            <p:cNvCxnSpPr/>
            <p:nvPr/>
          </p:nvCxnSpPr>
          <p:spPr>
            <a:xfrm>
              <a:off x="8343183" y="6057041"/>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1C23A4-4942-4A28-BEA9-32EA5B649318}"/>
                </a:ext>
              </a:extLst>
            </p:cNvPr>
            <p:cNvCxnSpPr/>
            <p:nvPr/>
          </p:nvCxnSpPr>
          <p:spPr>
            <a:xfrm>
              <a:off x="8350331" y="4934876"/>
              <a:ext cx="12014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AF661F6-F5F5-40F3-9E5D-A74B573C719A}"/>
                </a:ext>
              </a:extLst>
            </p:cNvPr>
            <p:cNvCxnSpPr/>
            <p:nvPr/>
          </p:nvCxnSpPr>
          <p:spPr>
            <a:xfrm>
              <a:off x="8350331" y="5114563"/>
              <a:ext cx="12014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CD73636-E78E-4A4E-B9A7-4B23ED05497F}"/>
                </a:ext>
              </a:extLst>
            </p:cNvPr>
            <p:cNvCxnSpPr/>
            <p:nvPr/>
          </p:nvCxnSpPr>
          <p:spPr>
            <a:xfrm>
              <a:off x="8350331" y="5294250"/>
              <a:ext cx="120145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1E528E1C-7F01-48F0-A950-7960C04FD7C5}"/>
                </a:ext>
              </a:extLst>
            </p:cNvPr>
            <p:cNvGrpSpPr/>
            <p:nvPr/>
          </p:nvGrpSpPr>
          <p:grpSpPr>
            <a:xfrm>
              <a:off x="9008662" y="5473937"/>
              <a:ext cx="543121" cy="539061"/>
              <a:chOff x="5128805" y="2014795"/>
              <a:chExt cx="659176" cy="539061"/>
            </a:xfrm>
          </p:grpSpPr>
          <p:cxnSp>
            <p:nvCxnSpPr>
              <p:cNvPr id="127" name="Straight Connector 126">
                <a:extLst>
                  <a:ext uri="{FF2B5EF4-FFF2-40B4-BE49-F238E27FC236}">
                    <a16:creationId xmlns:a16="http://schemas.microsoft.com/office/drawing/2014/main" id="{76F07826-BC82-44C1-B4D8-66981E36E6C2}"/>
                  </a:ext>
                </a:extLst>
              </p:cNvPr>
              <p:cNvCxnSpPr/>
              <p:nvPr/>
            </p:nvCxnSpPr>
            <p:spPr>
              <a:xfrm>
                <a:off x="5128805" y="2014795"/>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5F99677-9A26-4ED1-9E72-D6809F486826}"/>
                  </a:ext>
                </a:extLst>
              </p:cNvPr>
              <p:cNvCxnSpPr/>
              <p:nvPr/>
            </p:nvCxnSpPr>
            <p:spPr>
              <a:xfrm>
                <a:off x="5128805" y="2194482"/>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4E4D1F9-6964-4EA2-9F99-591755EB76A7}"/>
                  </a:ext>
                </a:extLst>
              </p:cNvPr>
              <p:cNvCxnSpPr/>
              <p:nvPr/>
            </p:nvCxnSpPr>
            <p:spPr>
              <a:xfrm>
                <a:off x="5128805" y="2374169"/>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97DE471-7315-4F6D-9A7A-81E3A7090FFB}"/>
                  </a:ext>
                </a:extLst>
              </p:cNvPr>
              <p:cNvCxnSpPr/>
              <p:nvPr/>
            </p:nvCxnSpPr>
            <p:spPr>
              <a:xfrm>
                <a:off x="5128805" y="2553856"/>
                <a:ext cx="65917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0" name="Straight Connector 99">
              <a:extLst>
                <a:ext uri="{FF2B5EF4-FFF2-40B4-BE49-F238E27FC236}">
                  <a16:creationId xmlns:a16="http://schemas.microsoft.com/office/drawing/2014/main" id="{5B7CCB09-E267-420C-AC79-D44C1BDCAFF4}"/>
                </a:ext>
              </a:extLst>
            </p:cNvPr>
            <p:cNvCxnSpPr/>
            <p:nvPr/>
          </p:nvCxnSpPr>
          <p:spPr>
            <a:xfrm>
              <a:off x="8339694" y="6187707"/>
              <a:ext cx="121209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81F77C03-FFF9-401B-92C4-3474F9A092B5}"/>
                </a:ext>
              </a:extLst>
            </p:cNvPr>
            <p:cNvGrpSpPr/>
            <p:nvPr/>
          </p:nvGrpSpPr>
          <p:grpSpPr>
            <a:xfrm>
              <a:off x="8805877" y="5397802"/>
              <a:ext cx="218885" cy="146596"/>
              <a:chOff x="6355183" y="1390473"/>
              <a:chExt cx="235108" cy="155448"/>
            </a:xfrm>
          </p:grpSpPr>
          <p:sp>
            <p:nvSpPr>
              <p:cNvPr id="125" name="Arc 124">
                <a:extLst>
                  <a:ext uri="{FF2B5EF4-FFF2-40B4-BE49-F238E27FC236}">
                    <a16:creationId xmlns:a16="http://schemas.microsoft.com/office/drawing/2014/main" id="{6BED3AE6-18B8-4281-AB12-F5E4C43EA00A}"/>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Moon 125">
                <a:extLst>
                  <a:ext uri="{FF2B5EF4-FFF2-40B4-BE49-F238E27FC236}">
                    <a16:creationId xmlns:a16="http://schemas.microsoft.com/office/drawing/2014/main" id="{83305B2A-62B0-4F48-A6E5-4866BE17263E}"/>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3007353E-1C1F-4F24-9468-35B7213AEF5E}"/>
                </a:ext>
              </a:extLst>
            </p:cNvPr>
            <p:cNvGrpSpPr/>
            <p:nvPr/>
          </p:nvGrpSpPr>
          <p:grpSpPr>
            <a:xfrm>
              <a:off x="8805877" y="5577475"/>
              <a:ext cx="218885" cy="146596"/>
              <a:chOff x="6355183" y="1390473"/>
              <a:chExt cx="235108" cy="155448"/>
            </a:xfrm>
          </p:grpSpPr>
          <p:sp>
            <p:nvSpPr>
              <p:cNvPr id="123" name="Arc 122">
                <a:extLst>
                  <a:ext uri="{FF2B5EF4-FFF2-40B4-BE49-F238E27FC236}">
                    <a16:creationId xmlns:a16="http://schemas.microsoft.com/office/drawing/2014/main" id="{C5DD6D59-FA9B-4E02-8435-F8FF5D3C1D7B}"/>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Moon 123">
                <a:extLst>
                  <a:ext uri="{FF2B5EF4-FFF2-40B4-BE49-F238E27FC236}">
                    <a16:creationId xmlns:a16="http://schemas.microsoft.com/office/drawing/2014/main" id="{F22B1087-AC65-4EF8-ACF0-910C5C56DFC0}"/>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48A2887A-B196-4853-9F65-322411B43084}"/>
                </a:ext>
              </a:extLst>
            </p:cNvPr>
            <p:cNvGrpSpPr/>
            <p:nvPr/>
          </p:nvGrpSpPr>
          <p:grpSpPr>
            <a:xfrm>
              <a:off x="8805877" y="5757148"/>
              <a:ext cx="218885" cy="146596"/>
              <a:chOff x="6355183" y="1390473"/>
              <a:chExt cx="235108" cy="155448"/>
            </a:xfrm>
          </p:grpSpPr>
          <p:sp>
            <p:nvSpPr>
              <p:cNvPr id="121" name="Arc 120">
                <a:extLst>
                  <a:ext uri="{FF2B5EF4-FFF2-40B4-BE49-F238E27FC236}">
                    <a16:creationId xmlns:a16="http://schemas.microsoft.com/office/drawing/2014/main" id="{FA951F7A-B103-480B-97E2-186FCF1BAF62}"/>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Moon 121">
                <a:extLst>
                  <a:ext uri="{FF2B5EF4-FFF2-40B4-BE49-F238E27FC236}">
                    <a16:creationId xmlns:a16="http://schemas.microsoft.com/office/drawing/2014/main" id="{51EE4FA0-95D6-4E34-BB9E-EAD7D427CE7B}"/>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9E1F0886-0DB7-4AFD-93E2-4246068B2F24}"/>
                </a:ext>
              </a:extLst>
            </p:cNvPr>
            <p:cNvGrpSpPr/>
            <p:nvPr/>
          </p:nvGrpSpPr>
          <p:grpSpPr>
            <a:xfrm>
              <a:off x="8805877" y="5936821"/>
              <a:ext cx="218885" cy="146596"/>
              <a:chOff x="6355183" y="1390473"/>
              <a:chExt cx="235108" cy="155448"/>
            </a:xfrm>
          </p:grpSpPr>
          <p:sp>
            <p:nvSpPr>
              <p:cNvPr id="119" name="Arc 118">
                <a:extLst>
                  <a:ext uri="{FF2B5EF4-FFF2-40B4-BE49-F238E27FC236}">
                    <a16:creationId xmlns:a16="http://schemas.microsoft.com/office/drawing/2014/main" id="{9E247C46-43FD-449F-A08E-21CC0A90AEE5}"/>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Moon 119">
                <a:extLst>
                  <a:ext uri="{FF2B5EF4-FFF2-40B4-BE49-F238E27FC236}">
                    <a16:creationId xmlns:a16="http://schemas.microsoft.com/office/drawing/2014/main" id="{2280344D-0B4C-4A38-AE54-3F68E0285497}"/>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5" name="Straight Connector 104">
              <a:extLst>
                <a:ext uri="{FF2B5EF4-FFF2-40B4-BE49-F238E27FC236}">
                  <a16:creationId xmlns:a16="http://schemas.microsoft.com/office/drawing/2014/main" id="{8C00F16C-9C96-4501-AABE-A5390352D354}"/>
                </a:ext>
              </a:extLst>
            </p:cNvPr>
            <p:cNvCxnSpPr/>
            <p:nvPr/>
          </p:nvCxnSpPr>
          <p:spPr>
            <a:xfrm>
              <a:off x="8339694" y="6006336"/>
              <a:ext cx="53762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F11F302-E05F-4720-85B9-9AFED82CAFBA}"/>
                </a:ext>
              </a:extLst>
            </p:cNvPr>
            <p:cNvCxnSpPr/>
            <p:nvPr/>
          </p:nvCxnSpPr>
          <p:spPr>
            <a:xfrm>
              <a:off x="7824060" y="4930034"/>
              <a:ext cx="552263" cy="107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DA5342-FFC8-4C27-A15A-04268D63C917}"/>
                </a:ext>
              </a:extLst>
            </p:cNvPr>
            <p:cNvCxnSpPr/>
            <p:nvPr/>
          </p:nvCxnSpPr>
          <p:spPr>
            <a:xfrm flipV="1">
              <a:off x="7820439" y="5109533"/>
              <a:ext cx="555884" cy="179873"/>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2D1B595-27B2-47E4-ACDB-1D8DBDC2BFAD}"/>
                </a:ext>
              </a:extLst>
            </p:cNvPr>
            <p:cNvCxnSpPr/>
            <p:nvPr/>
          </p:nvCxnSpPr>
          <p:spPr>
            <a:xfrm flipV="1">
              <a:off x="7820439" y="5288248"/>
              <a:ext cx="558737" cy="18198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8E7DAA0-6AA3-4832-9B7E-CA777E42577E}"/>
                </a:ext>
              </a:extLst>
            </p:cNvPr>
            <p:cNvCxnSpPr/>
            <p:nvPr/>
          </p:nvCxnSpPr>
          <p:spPr>
            <a:xfrm flipV="1">
              <a:off x="7825148" y="5415732"/>
              <a:ext cx="548324" cy="54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B056E1C-93A7-48DD-8A45-965330E8CF64}"/>
                </a:ext>
              </a:extLst>
            </p:cNvPr>
            <p:cNvCxnSpPr/>
            <p:nvPr/>
          </p:nvCxnSpPr>
          <p:spPr>
            <a:xfrm flipV="1">
              <a:off x="7818675" y="5521822"/>
              <a:ext cx="557649" cy="12779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336A021-302B-4E02-8163-962AAEC6625B}"/>
                </a:ext>
              </a:extLst>
            </p:cNvPr>
            <p:cNvCxnSpPr/>
            <p:nvPr/>
          </p:nvCxnSpPr>
          <p:spPr>
            <a:xfrm>
              <a:off x="7835280" y="5287524"/>
              <a:ext cx="541895" cy="41385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6432E7A-014A-4B55-8DC4-4EA4BC4CC9B4}"/>
                </a:ext>
              </a:extLst>
            </p:cNvPr>
            <p:cNvCxnSpPr/>
            <p:nvPr/>
          </p:nvCxnSpPr>
          <p:spPr>
            <a:xfrm flipV="1">
              <a:off x="7813115" y="5591306"/>
              <a:ext cx="563208" cy="23716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267E149-A317-42EB-87B0-EAD7B3B49524}"/>
                </a:ext>
              </a:extLst>
            </p:cNvPr>
            <p:cNvCxnSpPr/>
            <p:nvPr/>
          </p:nvCxnSpPr>
          <p:spPr>
            <a:xfrm flipV="1">
              <a:off x="7825148" y="5770687"/>
              <a:ext cx="540538" cy="23760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8C39EB5-DF30-43BC-BC8F-9F7DB469B5EF}"/>
                </a:ext>
              </a:extLst>
            </p:cNvPr>
            <p:cNvCxnSpPr/>
            <p:nvPr/>
          </p:nvCxnSpPr>
          <p:spPr>
            <a:xfrm>
              <a:off x="7825148" y="6187707"/>
              <a:ext cx="540538" cy="13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FC6DC87-4255-47EA-88CD-967E96460CE8}"/>
                </a:ext>
              </a:extLst>
            </p:cNvPr>
            <p:cNvCxnSpPr/>
            <p:nvPr/>
          </p:nvCxnSpPr>
          <p:spPr>
            <a:xfrm flipV="1">
              <a:off x="7819119" y="5949542"/>
              <a:ext cx="546567" cy="5679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89E65B5-92BD-459A-B379-04C53532F464}"/>
                </a:ext>
              </a:extLst>
            </p:cNvPr>
            <p:cNvCxnSpPr/>
            <p:nvPr/>
          </p:nvCxnSpPr>
          <p:spPr>
            <a:xfrm>
              <a:off x="7835280" y="5114257"/>
              <a:ext cx="541043" cy="76649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BC8122E-0F11-46D6-A175-549D8B11889C}"/>
                </a:ext>
              </a:extLst>
            </p:cNvPr>
            <p:cNvCxnSpPr/>
            <p:nvPr/>
          </p:nvCxnSpPr>
          <p:spPr>
            <a:xfrm>
              <a:off x="7822725" y="4929576"/>
              <a:ext cx="542961" cy="108342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AF4739C-BD91-4351-915A-4DC7EF883344}"/>
                </a:ext>
              </a:extLst>
            </p:cNvPr>
            <p:cNvCxnSpPr/>
            <p:nvPr/>
          </p:nvCxnSpPr>
          <p:spPr>
            <a:xfrm>
              <a:off x="7826312" y="5112460"/>
              <a:ext cx="539374" cy="94458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9" name="Isosceles Triangle 158">
            <a:extLst>
              <a:ext uri="{FF2B5EF4-FFF2-40B4-BE49-F238E27FC236}">
                <a16:creationId xmlns:a16="http://schemas.microsoft.com/office/drawing/2014/main" id="{F7026C1E-74F9-42AD-903A-00E9E58A2730}"/>
              </a:ext>
            </a:extLst>
          </p:cNvPr>
          <p:cNvSpPr/>
          <p:nvPr/>
        </p:nvSpPr>
        <p:spPr>
          <a:xfrm rot="16200000">
            <a:off x="7562543" y="5243467"/>
            <a:ext cx="2962350" cy="2637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CC52EFDA-487D-4B77-B294-D5DF4054E095}"/>
              </a:ext>
            </a:extLst>
          </p:cNvPr>
          <p:cNvSpPr txBox="1"/>
          <p:nvPr/>
        </p:nvSpPr>
        <p:spPr>
          <a:xfrm>
            <a:off x="7989341" y="5164943"/>
            <a:ext cx="558102" cy="434965"/>
          </a:xfrm>
          <a:prstGeom prst="rect">
            <a:avLst/>
          </a:prstGeom>
          <a:noFill/>
          <a:ln>
            <a:solidFill>
              <a:schemeClr val="tx1"/>
            </a:solidFill>
          </a:ln>
        </p:spPr>
        <p:txBody>
          <a:bodyPr wrap="none" lIns="45720" tIns="0" rIns="45720" bIns="0" rtlCol="0">
            <a:spAutoFit/>
          </a:bodyPr>
          <a:lstStyle/>
          <a:p>
            <a:pPr algn="ctr"/>
            <a:r>
              <a:rPr lang="en-US" sz="1400" dirty="0"/>
              <a:t>Binary</a:t>
            </a:r>
          </a:p>
          <a:p>
            <a:pPr algn="ctr"/>
            <a:r>
              <a:rPr lang="en-US" sz="1400" dirty="0"/>
              <a:t>Input</a:t>
            </a:r>
          </a:p>
        </p:txBody>
      </p:sp>
      <p:cxnSp>
        <p:nvCxnSpPr>
          <p:cNvPr id="161" name="Straight Connector 160">
            <a:extLst>
              <a:ext uri="{FF2B5EF4-FFF2-40B4-BE49-F238E27FC236}">
                <a16:creationId xmlns:a16="http://schemas.microsoft.com/office/drawing/2014/main" id="{BA7219F4-3F0F-4992-BD8C-A2E594F60ACD}"/>
              </a:ext>
            </a:extLst>
          </p:cNvPr>
          <p:cNvCxnSpPr>
            <a:cxnSpLocks/>
            <a:stCxn id="160" idx="3"/>
            <a:endCxn id="159" idx="0"/>
          </p:cNvCxnSpPr>
          <p:nvPr/>
        </p:nvCxnSpPr>
        <p:spPr>
          <a:xfrm flipV="1">
            <a:off x="8547443" y="5375352"/>
            <a:ext cx="364391" cy="7074"/>
          </a:xfrm>
          <a:prstGeom prst="line">
            <a:avLst/>
          </a:prstGeom>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D2556112-30B7-43B4-8E4A-F6BCF222624D}"/>
              </a:ext>
            </a:extLst>
          </p:cNvPr>
          <p:cNvSpPr txBox="1"/>
          <p:nvPr/>
        </p:nvSpPr>
        <p:spPr>
          <a:xfrm>
            <a:off x="9169451" y="3849298"/>
            <a:ext cx="341760" cy="3075828"/>
          </a:xfrm>
          <a:prstGeom prst="rect">
            <a:avLst/>
          </a:prstGeom>
          <a:noFill/>
        </p:spPr>
        <p:txBody>
          <a:bodyPr wrap="none" rtlCol="0">
            <a:spAutoFit/>
          </a:bodyPr>
          <a:lstStyle/>
          <a:p>
            <a:r>
              <a:rPr lang="en-US" sz="1200" dirty="0">
                <a:solidFill>
                  <a:schemeClr val="accent1">
                    <a:lumMod val="50000"/>
                  </a:schemeClr>
                </a:solidFill>
              </a:rPr>
              <a:t>16</a:t>
            </a:r>
          </a:p>
          <a:p>
            <a:r>
              <a:rPr lang="en-US" sz="1200" dirty="0">
                <a:solidFill>
                  <a:schemeClr val="accent1">
                    <a:lumMod val="50000"/>
                  </a:schemeClr>
                </a:solidFill>
              </a:rPr>
              <a:t>15</a:t>
            </a:r>
          </a:p>
          <a:p>
            <a:r>
              <a:rPr lang="en-US" sz="1200" dirty="0">
                <a:solidFill>
                  <a:schemeClr val="accent1">
                    <a:lumMod val="50000"/>
                  </a:schemeClr>
                </a:solidFill>
              </a:rPr>
              <a:t>14</a:t>
            </a:r>
          </a:p>
          <a:p>
            <a:r>
              <a:rPr lang="en-US" sz="1200" dirty="0">
                <a:solidFill>
                  <a:schemeClr val="accent1">
                    <a:lumMod val="50000"/>
                  </a:schemeClr>
                </a:solidFill>
              </a:rPr>
              <a:t>13</a:t>
            </a:r>
          </a:p>
          <a:p>
            <a:r>
              <a:rPr lang="en-US" sz="1200" dirty="0">
                <a:solidFill>
                  <a:schemeClr val="accent1">
                    <a:lumMod val="50000"/>
                  </a:schemeClr>
                </a:solidFill>
              </a:rPr>
              <a:t>12</a:t>
            </a:r>
          </a:p>
          <a:p>
            <a:r>
              <a:rPr lang="en-US" sz="1200" dirty="0">
                <a:solidFill>
                  <a:schemeClr val="accent1">
                    <a:lumMod val="50000"/>
                  </a:schemeClr>
                </a:solidFill>
              </a:rPr>
              <a:t>11</a:t>
            </a:r>
          </a:p>
          <a:p>
            <a:r>
              <a:rPr lang="en-US" sz="1200" dirty="0">
                <a:solidFill>
                  <a:schemeClr val="accent1">
                    <a:lumMod val="50000"/>
                  </a:schemeClr>
                </a:solidFill>
              </a:rPr>
              <a:t>10</a:t>
            </a:r>
          </a:p>
          <a:p>
            <a:r>
              <a:rPr lang="en-US" sz="1200" dirty="0">
                <a:solidFill>
                  <a:schemeClr val="accent1">
                    <a:lumMod val="50000"/>
                  </a:schemeClr>
                </a:solidFill>
              </a:rPr>
              <a:t>9</a:t>
            </a:r>
          </a:p>
          <a:p>
            <a:r>
              <a:rPr lang="en-US" sz="1200" dirty="0">
                <a:solidFill>
                  <a:schemeClr val="accent1">
                    <a:lumMod val="50000"/>
                  </a:schemeClr>
                </a:solidFill>
              </a:rPr>
              <a:t>8</a:t>
            </a:r>
          </a:p>
          <a:p>
            <a:r>
              <a:rPr lang="en-US" sz="1200" dirty="0">
                <a:solidFill>
                  <a:schemeClr val="accent1">
                    <a:lumMod val="50000"/>
                  </a:schemeClr>
                </a:solidFill>
              </a:rPr>
              <a:t>7</a:t>
            </a:r>
          </a:p>
          <a:p>
            <a:r>
              <a:rPr lang="en-US" sz="1200" dirty="0">
                <a:solidFill>
                  <a:schemeClr val="accent1">
                    <a:lumMod val="50000"/>
                  </a:schemeClr>
                </a:solidFill>
              </a:rPr>
              <a:t>6</a:t>
            </a:r>
          </a:p>
          <a:p>
            <a:r>
              <a:rPr lang="en-US" sz="1200" dirty="0">
                <a:solidFill>
                  <a:schemeClr val="accent1">
                    <a:lumMod val="50000"/>
                  </a:schemeClr>
                </a:solidFill>
              </a:rPr>
              <a:t>5</a:t>
            </a:r>
          </a:p>
          <a:p>
            <a:r>
              <a:rPr lang="en-US" sz="1200" dirty="0">
                <a:solidFill>
                  <a:schemeClr val="accent1">
                    <a:lumMod val="50000"/>
                  </a:schemeClr>
                </a:solidFill>
              </a:rPr>
              <a:t>4</a:t>
            </a:r>
          </a:p>
          <a:p>
            <a:r>
              <a:rPr lang="en-US" sz="1200" dirty="0">
                <a:solidFill>
                  <a:schemeClr val="accent1">
                    <a:lumMod val="50000"/>
                  </a:schemeClr>
                </a:solidFill>
              </a:rPr>
              <a:t>3</a:t>
            </a:r>
          </a:p>
          <a:p>
            <a:r>
              <a:rPr lang="en-US" sz="1200" dirty="0">
                <a:solidFill>
                  <a:schemeClr val="accent1">
                    <a:lumMod val="50000"/>
                  </a:schemeClr>
                </a:solidFill>
              </a:rPr>
              <a:t>2</a:t>
            </a:r>
          </a:p>
          <a:p>
            <a:r>
              <a:rPr lang="en-US" sz="1200" dirty="0">
                <a:solidFill>
                  <a:schemeClr val="accent1">
                    <a:lumMod val="50000"/>
                  </a:schemeClr>
                </a:solidFill>
              </a:rPr>
              <a:t>1</a:t>
            </a:r>
          </a:p>
        </p:txBody>
      </p:sp>
      <p:cxnSp>
        <p:nvCxnSpPr>
          <p:cNvPr id="172" name="Straight Connector 171">
            <a:extLst>
              <a:ext uri="{FF2B5EF4-FFF2-40B4-BE49-F238E27FC236}">
                <a16:creationId xmlns:a16="http://schemas.microsoft.com/office/drawing/2014/main" id="{4132E1AC-774E-4777-9EB5-D1EF0B19249F}"/>
              </a:ext>
            </a:extLst>
          </p:cNvPr>
          <p:cNvCxnSpPr/>
          <p:nvPr/>
        </p:nvCxnSpPr>
        <p:spPr>
          <a:xfrm>
            <a:off x="9178432" y="5079680"/>
            <a:ext cx="382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60D3B71-2B1E-4076-A7FC-9F2526EB9119}"/>
              </a:ext>
            </a:extLst>
          </p:cNvPr>
          <p:cNvCxnSpPr/>
          <p:nvPr/>
        </p:nvCxnSpPr>
        <p:spPr>
          <a:xfrm>
            <a:off x="9178432" y="5261069"/>
            <a:ext cx="382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5ACFBFF-8370-4A3B-B317-80E4439E4CE0}"/>
              </a:ext>
            </a:extLst>
          </p:cNvPr>
          <p:cNvCxnSpPr/>
          <p:nvPr/>
        </p:nvCxnSpPr>
        <p:spPr>
          <a:xfrm>
            <a:off x="9167720" y="5447332"/>
            <a:ext cx="382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2FA6FB8-CB4B-4A0F-8D44-65EAE43F02D5}"/>
              </a:ext>
            </a:extLst>
          </p:cNvPr>
          <p:cNvCxnSpPr/>
          <p:nvPr/>
        </p:nvCxnSpPr>
        <p:spPr>
          <a:xfrm>
            <a:off x="9167720" y="5628720"/>
            <a:ext cx="382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1E34595-428D-4854-91D3-B61C1D924D90}"/>
              </a:ext>
            </a:extLst>
          </p:cNvPr>
          <p:cNvCxnSpPr/>
          <p:nvPr/>
        </p:nvCxnSpPr>
        <p:spPr>
          <a:xfrm>
            <a:off x="9167720" y="5810107"/>
            <a:ext cx="382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47DAB80-8C24-4554-B484-69B3D14B8870}"/>
              </a:ext>
            </a:extLst>
          </p:cNvPr>
          <p:cNvCxnSpPr/>
          <p:nvPr/>
        </p:nvCxnSpPr>
        <p:spPr>
          <a:xfrm>
            <a:off x="9167720" y="5991495"/>
            <a:ext cx="382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36DAA70-DF32-4137-A593-732A7B778E94}"/>
              </a:ext>
            </a:extLst>
          </p:cNvPr>
          <p:cNvCxnSpPr/>
          <p:nvPr/>
        </p:nvCxnSpPr>
        <p:spPr>
          <a:xfrm>
            <a:off x="9167720" y="6172883"/>
            <a:ext cx="382601" cy="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56A69FA2-5059-4405-BDEF-0975E47F918E}"/>
              </a:ext>
            </a:extLst>
          </p:cNvPr>
          <p:cNvSpPr txBox="1"/>
          <p:nvPr/>
        </p:nvSpPr>
        <p:spPr>
          <a:xfrm>
            <a:off x="7782210" y="4457868"/>
            <a:ext cx="941283" cy="646331"/>
          </a:xfrm>
          <a:prstGeom prst="rect">
            <a:avLst/>
          </a:prstGeom>
          <a:noFill/>
        </p:spPr>
        <p:txBody>
          <a:bodyPr wrap="none" rtlCol="0">
            <a:spAutoFit/>
          </a:bodyPr>
          <a:lstStyle/>
          <a:p>
            <a:r>
              <a:rPr lang="en-US" dirty="0"/>
              <a:t>0 0 1 0</a:t>
            </a:r>
          </a:p>
          <a:p>
            <a:r>
              <a:rPr lang="en-US" dirty="0"/>
              <a:t>a</a:t>
            </a:r>
            <a:r>
              <a:rPr lang="en-US" baseline="-25000" dirty="0"/>
              <a:t>4</a:t>
            </a:r>
            <a:r>
              <a:rPr lang="en-US" dirty="0"/>
              <a:t>a</a:t>
            </a:r>
            <a:r>
              <a:rPr lang="en-US" baseline="-25000" dirty="0"/>
              <a:t>3</a:t>
            </a:r>
            <a:r>
              <a:rPr lang="en-US" dirty="0"/>
              <a:t>a</a:t>
            </a:r>
            <a:r>
              <a:rPr lang="en-US" baseline="-25000" dirty="0"/>
              <a:t>2</a:t>
            </a:r>
            <a:r>
              <a:rPr lang="en-US" dirty="0"/>
              <a:t>a</a:t>
            </a:r>
            <a:r>
              <a:rPr lang="en-US" baseline="-25000" dirty="0"/>
              <a:t>1</a:t>
            </a:r>
            <a:endParaRPr lang="en-US" dirty="0"/>
          </a:p>
        </p:txBody>
      </p:sp>
      <p:sp>
        <p:nvSpPr>
          <p:cNvPr id="5" name="Slide Number Placeholder 4"/>
          <p:cNvSpPr>
            <a:spLocks noGrp="1"/>
          </p:cNvSpPr>
          <p:nvPr>
            <p:ph type="sldNum" sz="quarter" idx="12"/>
          </p:nvPr>
        </p:nvSpPr>
        <p:spPr/>
        <p:txBody>
          <a:bodyPr/>
          <a:lstStyle/>
          <a:p>
            <a:fld id="{6B522641-6554-4C60-9C63-E732BF1A1092}" type="slidenum">
              <a:rPr lang="en-US" smtClean="0"/>
              <a:t>6</a:t>
            </a:fld>
            <a:endParaRPr lang="en-US"/>
          </a:p>
        </p:txBody>
      </p:sp>
    </p:spTree>
    <p:extLst>
      <p:ext uri="{BB962C8B-B14F-4D97-AF65-F5344CB8AC3E}">
        <p14:creationId xmlns:p14="http://schemas.microsoft.com/office/powerpoint/2010/main" val="333296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7" name="Straight Connector 176">
            <a:extLst>
              <a:ext uri="{FF2B5EF4-FFF2-40B4-BE49-F238E27FC236}">
                <a16:creationId xmlns:a16="http://schemas.microsoft.com/office/drawing/2014/main" id="{E1E34595-428D-4854-91D3-B61C1D924D90}"/>
              </a:ext>
            </a:extLst>
          </p:cNvPr>
          <p:cNvCxnSpPr/>
          <p:nvPr/>
        </p:nvCxnSpPr>
        <p:spPr>
          <a:xfrm>
            <a:off x="9167720" y="5810107"/>
            <a:ext cx="38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47DAB80-8C24-4554-B484-69B3D14B8870}"/>
              </a:ext>
            </a:extLst>
          </p:cNvPr>
          <p:cNvCxnSpPr/>
          <p:nvPr/>
        </p:nvCxnSpPr>
        <p:spPr>
          <a:xfrm>
            <a:off x="9167720" y="5991495"/>
            <a:ext cx="38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36DAA70-DF32-4137-A593-732A7B778E94}"/>
              </a:ext>
            </a:extLst>
          </p:cNvPr>
          <p:cNvCxnSpPr/>
          <p:nvPr/>
        </p:nvCxnSpPr>
        <p:spPr>
          <a:xfrm>
            <a:off x="9167720" y="6172883"/>
            <a:ext cx="38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28FB1D0-5232-4489-8AA7-C460CDF30331}"/>
              </a:ext>
            </a:extLst>
          </p:cNvPr>
          <p:cNvCxnSpPr/>
          <p:nvPr/>
        </p:nvCxnSpPr>
        <p:spPr>
          <a:xfrm>
            <a:off x="9167720" y="6354271"/>
            <a:ext cx="38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2A4D2D6-1C2E-461B-ADA2-4609CB4B6400}"/>
              </a:ext>
            </a:extLst>
          </p:cNvPr>
          <p:cNvCxnSpPr/>
          <p:nvPr/>
        </p:nvCxnSpPr>
        <p:spPr>
          <a:xfrm>
            <a:off x="9167720" y="6535658"/>
            <a:ext cx="38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F20B1E7-B6A6-4E4F-9AF2-7C84C385E29D}"/>
              </a:ext>
            </a:extLst>
          </p:cNvPr>
          <p:cNvCxnSpPr/>
          <p:nvPr/>
        </p:nvCxnSpPr>
        <p:spPr>
          <a:xfrm>
            <a:off x="9167720" y="6717047"/>
            <a:ext cx="38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FF37191-210C-4481-A333-4CB9D764EE53}"/>
              </a:ext>
            </a:extLst>
          </p:cNvPr>
          <p:cNvCxnSpPr/>
          <p:nvPr/>
        </p:nvCxnSpPr>
        <p:spPr>
          <a:xfrm>
            <a:off x="9178432" y="3991354"/>
            <a:ext cx="382601"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187EC4-AC00-407D-A297-D19EDE3D83B0}"/>
              </a:ext>
            </a:extLst>
          </p:cNvPr>
          <p:cNvCxnSpPr/>
          <p:nvPr/>
        </p:nvCxnSpPr>
        <p:spPr>
          <a:xfrm>
            <a:off x="9178432" y="4172742"/>
            <a:ext cx="382601"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80AB03E-5FA1-4FE5-B1B2-4C9093C29540}"/>
              </a:ext>
            </a:extLst>
          </p:cNvPr>
          <p:cNvCxnSpPr/>
          <p:nvPr/>
        </p:nvCxnSpPr>
        <p:spPr>
          <a:xfrm>
            <a:off x="9178432" y="4354129"/>
            <a:ext cx="382601"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5D2D421-FD28-4BC8-BA3F-0356AEC65BBA}"/>
              </a:ext>
            </a:extLst>
          </p:cNvPr>
          <p:cNvCxnSpPr/>
          <p:nvPr/>
        </p:nvCxnSpPr>
        <p:spPr>
          <a:xfrm>
            <a:off x="9178432" y="4535517"/>
            <a:ext cx="382601"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8D5D6A7-1685-49B7-9C3F-27D5C530ED9F}"/>
              </a:ext>
            </a:extLst>
          </p:cNvPr>
          <p:cNvCxnSpPr/>
          <p:nvPr/>
        </p:nvCxnSpPr>
        <p:spPr>
          <a:xfrm>
            <a:off x="9178432" y="4716905"/>
            <a:ext cx="382601"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2628977-3F24-407E-8C46-44828FC70F4A}"/>
              </a:ext>
            </a:extLst>
          </p:cNvPr>
          <p:cNvCxnSpPr/>
          <p:nvPr/>
        </p:nvCxnSpPr>
        <p:spPr>
          <a:xfrm>
            <a:off x="9178432" y="4898293"/>
            <a:ext cx="382601"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D341E7-5B32-4DE6-B163-0B06ABA17289}"/>
              </a:ext>
            </a:extLst>
          </p:cNvPr>
          <p:cNvSpPr>
            <a:spLocks noGrp="1"/>
          </p:cNvSpPr>
          <p:nvPr>
            <p:ph type="title"/>
          </p:nvPr>
        </p:nvSpPr>
        <p:spPr/>
        <p:txBody>
          <a:bodyPr/>
          <a:lstStyle/>
          <a:p>
            <a:r>
              <a:rPr lang="en-US" dirty="0"/>
              <a:t>Overview of Architecture</a:t>
            </a:r>
          </a:p>
        </p:txBody>
      </p:sp>
      <p:sp>
        <p:nvSpPr>
          <p:cNvPr id="6" name="Content Placeholder 2">
            <a:extLst>
              <a:ext uri="{FF2B5EF4-FFF2-40B4-BE49-F238E27FC236}">
                <a16:creationId xmlns:a16="http://schemas.microsoft.com/office/drawing/2014/main" id="{07141640-1C99-4A59-977D-411EF7424905}"/>
              </a:ext>
            </a:extLst>
          </p:cNvPr>
          <p:cNvSpPr>
            <a:spLocks noGrp="1"/>
          </p:cNvSpPr>
          <p:nvPr>
            <p:ph idx="1"/>
          </p:nvPr>
        </p:nvSpPr>
        <p:spPr>
          <a:xfrm>
            <a:off x="838200" y="1825625"/>
            <a:ext cx="4749800" cy="4351338"/>
          </a:xfrm>
        </p:spPr>
        <p:txBody>
          <a:bodyPr/>
          <a:lstStyle/>
          <a:p>
            <a:r>
              <a:rPr lang="en-US" dirty="0"/>
              <a:t>Thermal Encoder</a:t>
            </a:r>
          </a:p>
        </p:txBody>
      </p:sp>
      <p:sp>
        <p:nvSpPr>
          <p:cNvPr id="4" name="Rectangle: Rounded Corners 3">
            <a:extLst>
              <a:ext uri="{FF2B5EF4-FFF2-40B4-BE49-F238E27FC236}">
                <a16:creationId xmlns:a16="http://schemas.microsoft.com/office/drawing/2014/main" id="{CE0E7FDB-DFBB-4D42-AC71-7BCCD8A8378F}"/>
              </a:ext>
            </a:extLst>
          </p:cNvPr>
          <p:cNvSpPr/>
          <p:nvPr/>
        </p:nvSpPr>
        <p:spPr>
          <a:xfrm>
            <a:off x="1999853" y="2442365"/>
            <a:ext cx="2601120" cy="6191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Column Decoder</a:t>
            </a:r>
          </a:p>
        </p:txBody>
      </p:sp>
      <p:sp>
        <p:nvSpPr>
          <p:cNvPr id="8" name="Rectangle: Rounded Corners 7">
            <a:extLst>
              <a:ext uri="{FF2B5EF4-FFF2-40B4-BE49-F238E27FC236}">
                <a16:creationId xmlns:a16="http://schemas.microsoft.com/office/drawing/2014/main" id="{B26AAF5E-C605-423E-A108-A6E1B418D994}"/>
              </a:ext>
            </a:extLst>
          </p:cNvPr>
          <p:cNvSpPr/>
          <p:nvPr/>
        </p:nvSpPr>
        <p:spPr>
          <a:xfrm rot="16200000">
            <a:off x="-152796" y="4419996"/>
            <a:ext cx="2601117" cy="6191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Row Decoder</a:t>
            </a:r>
          </a:p>
        </p:txBody>
      </p:sp>
      <p:graphicFrame>
        <p:nvGraphicFramePr>
          <p:cNvPr id="9" name="Table 8">
            <a:extLst>
              <a:ext uri="{FF2B5EF4-FFF2-40B4-BE49-F238E27FC236}">
                <a16:creationId xmlns:a16="http://schemas.microsoft.com/office/drawing/2014/main" id="{37F3ACA8-0F47-4902-8913-807CE8555EE1}"/>
              </a:ext>
            </a:extLst>
          </p:cNvPr>
          <p:cNvGraphicFramePr>
            <a:graphicFrameLocks noGrp="1"/>
          </p:cNvGraphicFramePr>
          <p:nvPr>
            <p:extLst/>
          </p:nvPr>
        </p:nvGraphicFramePr>
        <p:xfrm>
          <a:off x="1999853" y="3438521"/>
          <a:ext cx="2601120" cy="2601116"/>
        </p:xfrm>
        <a:graphic>
          <a:graphicData uri="http://schemas.openxmlformats.org/drawingml/2006/table">
            <a:tbl>
              <a:tblPr firstRow="1" bandRow="1">
                <a:tableStyleId>{69CF1AB2-1976-4502-BF36-3FF5EA218861}</a:tableStyleId>
              </a:tblPr>
              <a:tblGrid>
                <a:gridCol w="650280">
                  <a:extLst>
                    <a:ext uri="{9D8B030D-6E8A-4147-A177-3AD203B41FA5}">
                      <a16:colId xmlns:a16="http://schemas.microsoft.com/office/drawing/2014/main" val="962777206"/>
                    </a:ext>
                  </a:extLst>
                </a:gridCol>
                <a:gridCol w="650280">
                  <a:extLst>
                    <a:ext uri="{9D8B030D-6E8A-4147-A177-3AD203B41FA5}">
                      <a16:colId xmlns:a16="http://schemas.microsoft.com/office/drawing/2014/main" val="1908200141"/>
                    </a:ext>
                  </a:extLst>
                </a:gridCol>
                <a:gridCol w="650280">
                  <a:extLst>
                    <a:ext uri="{9D8B030D-6E8A-4147-A177-3AD203B41FA5}">
                      <a16:colId xmlns:a16="http://schemas.microsoft.com/office/drawing/2014/main" val="3328757988"/>
                    </a:ext>
                  </a:extLst>
                </a:gridCol>
                <a:gridCol w="650280">
                  <a:extLst>
                    <a:ext uri="{9D8B030D-6E8A-4147-A177-3AD203B41FA5}">
                      <a16:colId xmlns:a16="http://schemas.microsoft.com/office/drawing/2014/main" val="3586226057"/>
                    </a:ext>
                  </a:extLst>
                </a:gridCol>
              </a:tblGrid>
              <a:tr h="650279">
                <a:tc>
                  <a:txBody>
                    <a:bodyPr/>
                    <a:lstStyle/>
                    <a:p>
                      <a:pPr algn="ctr"/>
                      <a:r>
                        <a:rPr lang="en-US" b="0" dirty="0"/>
                        <a:t>16</a:t>
                      </a:r>
                    </a:p>
                  </a:txBody>
                  <a:tcPr anchor="ctr"/>
                </a:tc>
                <a:tc>
                  <a:txBody>
                    <a:bodyPr/>
                    <a:lstStyle/>
                    <a:p>
                      <a:pPr algn="ctr"/>
                      <a:r>
                        <a:rPr lang="en-US" b="0" dirty="0"/>
                        <a:t>15</a:t>
                      </a:r>
                    </a:p>
                  </a:txBody>
                  <a:tcPr anchor="ctr"/>
                </a:tc>
                <a:tc>
                  <a:txBody>
                    <a:bodyPr/>
                    <a:lstStyle/>
                    <a:p>
                      <a:pPr algn="ctr"/>
                      <a:r>
                        <a:rPr lang="en-US" b="0" dirty="0"/>
                        <a:t>14</a:t>
                      </a:r>
                    </a:p>
                  </a:txBody>
                  <a:tcPr anchor="ctr"/>
                </a:tc>
                <a:tc>
                  <a:txBody>
                    <a:bodyPr/>
                    <a:lstStyle/>
                    <a:p>
                      <a:pPr algn="ctr"/>
                      <a:r>
                        <a:rPr lang="en-US" b="0" dirty="0"/>
                        <a:t>13</a:t>
                      </a:r>
                    </a:p>
                  </a:txBody>
                  <a:tcPr anchor="ctr"/>
                </a:tc>
                <a:extLst>
                  <a:ext uri="{0D108BD9-81ED-4DB2-BD59-A6C34878D82A}">
                    <a16:rowId xmlns:a16="http://schemas.microsoft.com/office/drawing/2014/main" val="2117266827"/>
                  </a:ext>
                </a:extLst>
              </a:tr>
              <a:tr h="650279">
                <a:tc>
                  <a:txBody>
                    <a:bodyPr/>
                    <a:lstStyle/>
                    <a:p>
                      <a:pPr algn="ctr"/>
                      <a:r>
                        <a:rPr lang="en-US" dirty="0"/>
                        <a:t>12</a:t>
                      </a:r>
                    </a:p>
                  </a:txBody>
                  <a:tcPr anchor="ctr"/>
                </a:tc>
                <a:tc>
                  <a:txBody>
                    <a:bodyPr/>
                    <a:lstStyle/>
                    <a:p>
                      <a:pPr algn="ctr"/>
                      <a:r>
                        <a:rPr lang="en-US" dirty="0"/>
                        <a:t>11</a:t>
                      </a:r>
                    </a:p>
                  </a:txBody>
                  <a:tcPr anchor="ctr"/>
                </a:tc>
                <a:tc>
                  <a:txBody>
                    <a:bodyPr/>
                    <a:lstStyle/>
                    <a:p>
                      <a:pPr algn="ctr"/>
                      <a:r>
                        <a:rPr lang="en-US" dirty="0"/>
                        <a:t>10</a:t>
                      </a:r>
                    </a:p>
                  </a:txBody>
                  <a:tcPr anchor="ctr"/>
                </a:tc>
                <a:tc>
                  <a:txBody>
                    <a:bodyPr/>
                    <a:lstStyle/>
                    <a:p>
                      <a:pPr algn="ctr"/>
                      <a:r>
                        <a:rPr lang="en-US" dirty="0"/>
                        <a:t>9</a:t>
                      </a:r>
                    </a:p>
                  </a:txBody>
                  <a:tcPr anchor="ctr"/>
                </a:tc>
                <a:extLst>
                  <a:ext uri="{0D108BD9-81ED-4DB2-BD59-A6C34878D82A}">
                    <a16:rowId xmlns:a16="http://schemas.microsoft.com/office/drawing/2014/main" val="2428816306"/>
                  </a:ext>
                </a:extLst>
              </a:tr>
              <a:tr h="650279">
                <a:tc>
                  <a:txBody>
                    <a:bodyPr/>
                    <a:lstStyle/>
                    <a:p>
                      <a:pPr algn="ctr"/>
                      <a:r>
                        <a:rPr lang="en-US" dirty="0"/>
                        <a:t>8</a:t>
                      </a:r>
                    </a:p>
                  </a:txBody>
                  <a:tcPr anchor="ctr"/>
                </a:tc>
                <a:tc>
                  <a:txBody>
                    <a:bodyPr/>
                    <a:lstStyle/>
                    <a:p>
                      <a:pPr algn="ctr"/>
                      <a:r>
                        <a:rPr lang="en-US" dirty="0"/>
                        <a:t>7</a:t>
                      </a:r>
                    </a:p>
                  </a:txBody>
                  <a:tcPr anchor="ctr"/>
                </a:tc>
                <a:tc>
                  <a:txBody>
                    <a:bodyPr/>
                    <a:lstStyle/>
                    <a:p>
                      <a:pPr algn="ctr"/>
                      <a:r>
                        <a:rPr lang="en-US" dirty="0"/>
                        <a:t>6</a:t>
                      </a:r>
                    </a:p>
                  </a:txBody>
                  <a:tcPr anchor="ctr"/>
                </a:tc>
                <a:tc>
                  <a:txBody>
                    <a:bodyPr/>
                    <a:lstStyle/>
                    <a:p>
                      <a:pPr algn="ctr"/>
                      <a:r>
                        <a:rPr lang="en-US" dirty="0"/>
                        <a:t>5</a:t>
                      </a:r>
                    </a:p>
                  </a:txBody>
                  <a:tcPr anchor="ctr"/>
                </a:tc>
                <a:extLst>
                  <a:ext uri="{0D108BD9-81ED-4DB2-BD59-A6C34878D82A}">
                    <a16:rowId xmlns:a16="http://schemas.microsoft.com/office/drawing/2014/main" val="1570755655"/>
                  </a:ext>
                </a:extLst>
              </a:tr>
              <a:tr h="650279">
                <a:tc>
                  <a:txBody>
                    <a:bodyPr/>
                    <a:lstStyle/>
                    <a:p>
                      <a:pPr algn="ctr"/>
                      <a:r>
                        <a:rPr lang="en-US" dirty="0"/>
                        <a:t>4</a:t>
                      </a:r>
                    </a:p>
                  </a:txBody>
                  <a:tcPr anchor="ctr"/>
                </a:tc>
                <a:tc>
                  <a:txBody>
                    <a:bodyPr/>
                    <a:lstStyle/>
                    <a:p>
                      <a:pPr algn="ctr"/>
                      <a:r>
                        <a:rPr lang="en-US" dirty="0"/>
                        <a:t>3</a:t>
                      </a:r>
                    </a:p>
                  </a:txBody>
                  <a:tcPr anchor="ctr"/>
                </a:tc>
                <a:tc>
                  <a:txBody>
                    <a:bodyPr/>
                    <a:lstStyle/>
                    <a:p>
                      <a:pPr algn="ctr"/>
                      <a:r>
                        <a:rPr lang="en-US" dirty="0"/>
                        <a:t>2</a:t>
                      </a:r>
                    </a:p>
                  </a:txBody>
                  <a:tcPr anchor="ctr"/>
                </a:tc>
                <a:tc>
                  <a:txBody>
                    <a:bodyPr/>
                    <a:lstStyle/>
                    <a:p>
                      <a:pPr algn="ctr"/>
                      <a:r>
                        <a:rPr lang="en-US" dirty="0"/>
                        <a:t>1</a:t>
                      </a:r>
                    </a:p>
                  </a:txBody>
                  <a:tcPr anchor="ctr"/>
                </a:tc>
                <a:extLst>
                  <a:ext uri="{0D108BD9-81ED-4DB2-BD59-A6C34878D82A}">
                    <a16:rowId xmlns:a16="http://schemas.microsoft.com/office/drawing/2014/main" val="2638985764"/>
                  </a:ext>
                </a:extLst>
              </a:tr>
            </a:tbl>
          </a:graphicData>
        </a:graphic>
      </p:graphicFrame>
      <p:cxnSp>
        <p:nvCxnSpPr>
          <p:cNvPr id="12" name="Straight Connector 11">
            <a:extLst>
              <a:ext uri="{FF2B5EF4-FFF2-40B4-BE49-F238E27FC236}">
                <a16:creationId xmlns:a16="http://schemas.microsoft.com/office/drawing/2014/main" id="{B9E6FED3-7081-4E9A-9CE4-2C8D6DD5E8AD}"/>
              </a:ext>
            </a:extLst>
          </p:cNvPr>
          <p:cNvCxnSpPr>
            <a:cxnSpLocks/>
          </p:cNvCxnSpPr>
          <p:nvPr/>
        </p:nvCxnSpPr>
        <p:spPr>
          <a:xfrm flipV="1">
            <a:off x="2324100" y="3061490"/>
            <a:ext cx="0" cy="3675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AFC48F8-553B-47D9-9201-D3EE6CE1A990}"/>
              </a:ext>
            </a:extLst>
          </p:cNvPr>
          <p:cNvCxnSpPr>
            <a:cxnSpLocks/>
          </p:cNvCxnSpPr>
          <p:nvPr/>
        </p:nvCxnSpPr>
        <p:spPr>
          <a:xfrm flipV="1">
            <a:off x="2952750" y="3061490"/>
            <a:ext cx="0" cy="3675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5184183-0AE3-4B44-BB8A-0E62EDDD8491}"/>
              </a:ext>
            </a:extLst>
          </p:cNvPr>
          <p:cNvCxnSpPr>
            <a:cxnSpLocks/>
          </p:cNvCxnSpPr>
          <p:nvPr/>
        </p:nvCxnSpPr>
        <p:spPr>
          <a:xfrm flipV="1">
            <a:off x="3619500" y="3071011"/>
            <a:ext cx="0" cy="3675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D84FE-523A-444E-AF0C-AB21D493057A}"/>
              </a:ext>
            </a:extLst>
          </p:cNvPr>
          <p:cNvCxnSpPr>
            <a:cxnSpLocks/>
          </p:cNvCxnSpPr>
          <p:nvPr/>
        </p:nvCxnSpPr>
        <p:spPr>
          <a:xfrm flipV="1">
            <a:off x="4295775" y="3061490"/>
            <a:ext cx="0" cy="3675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C028D5E-FFAF-4448-A775-F5DE73E2931B}"/>
              </a:ext>
            </a:extLst>
          </p:cNvPr>
          <p:cNvCxnSpPr>
            <a:cxnSpLocks/>
          </p:cNvCxnSpPr>
          <p:nvPr/>
        </p:nvCxnSpPr>
        <p:spPr>
          <a:xfrm>
            <a:off x="1457325" y="3752850"/>
            <a:ext cx="54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54AE4C-B3EC-4FDF-882C-8ED75BAF8A00}"/>
              </a:ext>
            </a:extLst>
          </p:cNvPr>
          <p:cNvCxnSpPr>
            <a:cxnSpLocks/>
          </p:cNvCxnSpPr>
          <p:nvPr/>
        </p:nvCxnSpPr>
        <p:spPr>
          <a:xfrm>
            <a:off x="1457325" y="4381500"/>
            <a:ext cx="54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2D254A-9855-4ABF-A0E8-E4EDB30C8E4F}"/>
              </a:ext>
            </a:extLst>
          </p:cNvPr>
          <p:cNvCxnSpPr>
            <a:cxnSpLocks/>
          </p:cNvCxnSpPr>
          <p:nvPr/>
        </p:nvCxnSpPr>
        <p:spPr>
          <a:xfrm>
            <a:off x="1457325" y="5048250"/>
            <a:ext cx="54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57BF12-3B57-4CE4-90FD-9F6F5E149F30}"/>
              </a:ext>
            </a:extLst>
          </p:cNvPr>
          <p:cNvCxnSpPr>
            <a:cxnSpLocks/>
          </p:cNvCxnSpPr>
          <p:nvPr/>
        </p:nvCxnSpPr>
        <p:spPr>
          <a:xfrm>
            <a:off x="1457325" y="5705475"/>
            <a:ext cx="5425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DF5F94-891C-4525-A656-0E19B58000BD}"/>
              </a:ext>
            </a:extLst>
          </p:cNvPr>
          <p:cNvSpPr txBox="1"/>
          <p:nvPr/>
        </p:nvSpPr>
        <p:spPr>
          <a:xfrm>
            <a:off x="754813" y="2580587"/>
            <a:ext cx="857927" cy="584775"/>
          </a:xfrm>
          <a:prstGeom prst="rect">
            <a:avLst/>
          </a:prstGeom>
          <a:noFill/>
        </p:spPr>
        <p:txBody>
          <a:bodyPr wrap="none" rtlCol="0">
            <a:spAutoFit/>
          </a:bodyPr>
          <a:lstStyle/>
          <a:p>
            <a:r>
              <a:rPr lang="en-US" sz="3200" dirty="0">
                <a:solidFill>
                  <a:srgbClr val="FF0000"/>
                </a:solidFill>
              </a:rPr>
              <a:t>a</a:t>
            </a:r>
            <a:r>
              <a:rPr lang="en-US" sz="3200" baseline="-25000" dirty="0">
                <a:solidFill>
                  <a:srgbClr val="FF0000"/>
                </a:solidFill>
              </a:rPr>
              <a:t>4</a:t>
            </a:r>
            <a:r>
              <a:rPr lang="en-US" sz="3200" dirty="0">
                <a:solidFill>
                  <a:srgbClr val="FF0000"/>
                </a:solidFill>
              </a:rPr>
              <a:t>a</a:t>
            </a:r>
            <a:r>
              <a:rPr lang="en-US" sz="3200" baseline="-25000" dirty="0">
                <a:solidFill>
                  <a:srgbClr val="FF0000"/>
                </a:solidFill>
              </a:rPr>
              <a:t>3</a:t>
            </a:r>
          </a:p>
        </p:txBody>
      </p:sp>
      <p:cxnSp>
        <p:nvCxnSpPr>
          <p:cNvPr id="28" name="Straight Connector 27">
            <a:extLst>
              <a:ext uri="{FF2B5EF4-FFF2-40B4-BE49-F238E27FC236}">
                <a16:creationId xmlns:a16="http://schemas.microsoft.com/office/drawing/2014/main" id="{7669F634-2E8A-460E-AC72-A68F8F948122}"/>
              </a:ext>
            </a:extLst>
          </p:cNvPr>
          <p:cNvCxnSpPr>
            <a:cxnSpLocks/>
          </p:cNvCxnSpPr>
          <p:nvPr/>
        </p:nvCxnSpPr>
        <p:spPr>
          <a:xfrm flipV="1">
            <a:off x="1028700" y="3061490"/>
            <a:ext cx="0" cy="367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7EA3B5-3F65-4104-8DEC-CDC0C9E0B99E}"/>
              </a:ext>
            </a:extLst>
          </p:cNvPr>
          <p:cNvCxnSpPr>
            <a:cxnSpLocks/>
          </p:cNvCxnSpPr>
          <p:nvPr/>
        </p:nvCxnSpPr>
        <p:spPr>
          <a:xfrm flipV="1">
            <a:off x="1333500" y="3061490"/>
            <a:ext cx="0" cy="367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3CBA5C0-ACC4-46A2-B420-29CB46087CD8}"/>
              </a:ext>
            </a:extLst>
          </p:cNvPr>
          <p:cNvSpPr txBox="1"/>
          <p:nvPr/>
        </p:nvSpPr>
        <p:spPr>
          <a:xfrm rot="16200000">
            <a:off x="754813" y="2220731"/>
            <a:ext cx="857927" cy="584775"/>
          </a:xfrm>
          <a:prstGeom prst="rect">
            <a:avLst/>
          </a:prstGeom>
          <a:noFill/>
        </p:spPr>
        <p:txBody>
          <a:bodyPr wrap="none" rtlCol="0">
            <a:spAutoFit/>
          </a:bodyPr>
          <a:lstStyle/>
          <a:p>
            <a:r>
              <a:rPr lang="en-US" sz="3200" dirty="0">
                <a:solidFill>
                  <a:srgbClr val="00B050"/>
                </a:solidFill>
              </a:rPr>
              <a:t>a</a:t>
            </a:r>
            <a:r>
              <a:rPr lang="en-US" sz="3200" baseline="-25000" dirty="0">
                <a:solidFill>
                  <a:srgbClr val="00B050"/>
                </a:solidFill>
              </a:rPr>
              <a:t>2</a:t>
            </a:r>
            <a:r>
              <a:rPr lang="en-US" sz="3200" dirty="0">
                <a:solidFill>
                  <a:srgbClr val="00B050"/>
                </a:solidFill>
              </a:rPr>
              <a:t>a</a:t>
            </a:r>
            <a:r>
              <a:rPr lang="en-US" sz="3200" baseline="-25000" dirty="0">
                <a:solidFill>
                  <a:srgbClr val="00B050"/>
                </a:solidFill>
              </a:rPr>
              <a:t>1</a:t>
            </a:r>
          </a:p>
        </p:txBody>
      </p:sp>
      <p:cxnSp>
        <p:nvCxnSpPr>
          <p:cNvPr id="31" name="Straight Connector 30">
            <a:extLst>
              <a:ext uri="{FF2B5EF4-FFF2-40B4-BE49-F238E27FC236}">
                <a16:creationId xmlns:a16="http://schemas.microsoft.com/office/drawing/2014/main" id="{376B8934-282A-46D5-BA8B-539E2A88E288}"/>
              </a:ext>
            </a:extLst>
          </p:cNvPr>
          <p:cNvCxnSpPr>
            <a:cxnSpLocks/>
          </p:cNvCxnSpPr>
          <p:nvPr/>
        </p:nvCxnSpPr>
        <p:spPr>
          <a:xfrm>
            <a:off x="1457325" y="2579899"/>
            <a:ext cx="54252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8BC30-E719-453C-BF12-AAB0BB4365A0}"/>
              </a:ext>
            </a:extLst>
          </p:cNvPr>
          <p:cNvCxnSpPr>
            <a:cxnSpLocks/>
          </p:cNvCxnSpPr>
          <p:nvPr/>
        </p:nvCxnSpPr>
        <p:spPr>
          <a:xfrm>
            <a:off x="1457325" y="2805506"/>
            <a:ext cx="54252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2AB22D37-05B1-4DB3-A13B-A548698C0A3B}"/>
              </a:ext>
            </a:extLst>
          </p:cNvPr>
          <p:cNvSpPr/>
          <p:nvPr/>
        </p:nvSpPr>
        <p:spPr>
          <a:xfrm>
            <a:off x="7010147" y="254013"/>
            <a:ext cx="1539044" cy="36700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2014835-DBFF-4DC9-87C0-2DAD52962F73}"/>
              </a:ext>
            </a:extLst>
          </p:cNvPr>
          <p:cNvCxnSpPr>
            <a:cxnSpLocks/>
          </p:cNvCxnSpPr>
          <p:nvPr/>
        </p:nvCxnSpPr>
        <p:spPr>
          <a:xfrm flipH="1">
            <a:off x="4509856" y="967666"/>
            <a:ext cx="2478886" cy="145462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FCD9A0D-830C-48C2-BC6F-E015FA6D75D2}"/>
              </a:ext>
            </a:extLst>
          </p:cNvPr>
          <p:cNvCxnSpPr>
            <a:cxnSpLocks/>
          </p:cNvCxnSpPr>
          <p:nvPr/>
        </p:nvCxnSpPr>
        <p:spPr>
          <a:xfrm flipH="1">
            <a:off x="4600974" y="3858003"/>
            <a:ext cx="2505453" cy="219089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61A8419-FF80-4F7F-BB62-0FA5E17AD3C7}"/>
              </a:ext>
            </a:extLst>
          </p:cNvPr>
          <p:cNvGrpSpPr/>
          <p:nvPr/>
        </p:nvGrpSpPr>
        <p:grpSpPr>
          <a:xfrm>
            <a:off x="7069865" y="303313"/>
            <a:ext cx="4474435" cy="3630266"/>
            <a:chOff x="6269657" y="2771372"/>
            <a:chExt cx="4474435" cy="3630266"/>
          </a:xfrm>
        </p:grpSpPr>
        <p:sp>
          <p:nvSpPr>
            <p:cNvPr id="40" name="Isosceles Triangle 39">
              <a:extLst>
                <a:ext uri="{FF2B5EF4-FFF2-40B4-BE49-F238E27FC236}">
                  <a16:creationId xmlns:a16="http://schemas.microsoft.com/office/drawing/2014/main" id="{07245036-FBE9-447E-923F-48B9F4CB7B62}"/>
                </a:ext>
              </a:extLst>
            </p:cNvPr>
            <p:cNvSpPr/>
            <p:nvPr/>
          </p:nvSpPr>
          <p:spPr>
            <a:xfrm rot="16200000">
              <a:off x="5856747" y="4734510"/>
              <a:ext cx="2934574" cy="2637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124DCE22-A58F-4BB3-B571-98E63C791A93}"/>
                </a:ext>
              </a:extLst>
            </p:cNvPr>
            <p:cNvCxnSpPr/>
            <p:nvPr/>
          </p:nvCxnSpPr>
          <p:spPr>
            <a:xfrm>
              <a:off x="8357238" y="3982492"/>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5BD24D1-44CE-430E-BDEE-0C50370A01D8}"/>
                </a:ext>
              </a:extLst>
            </p:cNvPr>
            <p:cNvCxnSpPr/>
            <p:nvPr/>
          </p:nvCxnSpPr>
          <p:spPr>
            <a:xfrm>
              <a:off x="8357238" y="4161876"/>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EB9D44-0626-4253-9A04-02D2A301D628}"/>
                </a:ext>
              </a:extLst>
            </p:cNvPr>
            <p:cNvCxnSpPr/>
            <p:nvPr/>
          </p:nvCxnSpPr>
          <p:spPr>
            <a:xfrm>
              <a:off x="8357238" y="4341260"/>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D83AD67-0F99-4638-86A8-952EA4154E26}"/>
                </a:ext>
              </a:extLst>
            </p:cNvPr>
            <p:cNvCxnSpPr/>
            <p:nvPr/>
          </p:nvCxnSpPr>
          <p:spPr>
            <a:xfrm>
              <a:off x="8357238" y="4520644"/>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4ECC073-CAE7-4CA5-B862-4AE6088F8792}"/>
                </a:ext>
              </a:extLst>
            </p:cNvPr>
            <p:cNvCxnSpPr/>
            <p:nvPr/>
          </p:nvCxnSpPr>
          <p:spPr>
            <a:xfrm>
              <a:off x="8351317" y="4084687"/>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1CF79BA-1890-4038-AA08-8F52B7F58409}"/>
                </a:ext>
              </a:extLst>
            </p:cNvPr>
            <p:cNvCxnSpPr/>
            <p:nvPr/>
          </p:nvCxnSpPr>
          <p:spPr>
            <a:xfrm>
              <a:off x="8351317" y="4264071"/>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5F1B8B1-BA95-47C3-A01F-62AE0BE8E487}"/>
                </a:ext>
              </a:extLst>
            </p:cNvPr>
            <p:cNvCxnSpPr/>
            <p:nvPr/>
          </p:nvCxnSpPr>
          <p:spPr>
            <a:xfrm>
              <a:off x="8351317" y="4443455"/>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A7935A3-8D58-46F4-BC0C-6D984B5D8590}"/>
                </a:ext>
              </a:extLst>
            </p:cNvPr>
            <p:cNvCxnSpPr/>
            <p:nvPr/>
          </p:nvCxnSpPr>
          <p:spPr>
            <a:xfrm>
              <a:off x="8351317" y="4622839"/>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478E12-91D8-46D7-ABAC-7751D6BA2CBE}"/>
                </a:ext>
              </a:extLst>
            </p:cNvPr>
            <p:cNvCxnSpPr/>
            <p:nvPr/>
          </p:nvCxnSpPr>
          <p:spPr>
            <a:xfrm>
              <a:off x="7806202" y="3495832"/>
              <a:ext cx="552263" cy="107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715B1AA-BFFB-4B43-89EB-8D2C3EACA13D}"/>
                </a:ext>
              </a:extLst>
            </p:cNvPr>
            <p:cNvCxnSpPr/>
            <p:nvPr/>
          </p:nvCxnSpPr>
          <p:spPr>
            <a:xfrm flipV="1">
              <a:off x="7802581" y="3675331"/>
              <a:ext cx="555884" cy="179873"/>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0EAC3B-C475-464B-B053-6502E897EAAD}"/>
                </a:ext>
              </a:extLst>
            </p:cNvPr>
            <p:cNvCxnSpPr/>
            <p:nvPr/>
          </p:nvCxnSpPr>
          <p:spPr>
            <a:xfrm flipV="1">
              <a:off x="7802581" y="3854046"/>
              <a:ext cx="558737" cy="18198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0EC787D-7864-424E-93B4-D8841CA2A88D}"/>
                </a:ext>
              </a:extLst>
            </p:cNvPr>
            <p:cNvCxnSpPr/>
            <p:nvPr/>
          </p:nvCxnSpPr>
          <p:spPr>
            <a:xfrm flipV="1">
              <a:off x="7807290" y="3981530"/>
              <a:ext cx="548324" cy="54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5986C6-CF82-449D-BFA0-AFA5E7843C9B}"/>
                </a:ext>
              </a:extLst>
            </p:cNvPr>
            <p:cNvCxnSpPr/>
            <p:nvPr/>
          </p:nvCxnSpPr>
          <p:spPr>
            <a:xfrm flipV="1">
              <a:off x="7800817" y="4087620"/>
              <a:ext cx="557649" cy="12779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11937F2-F543-4852-A11E-0E3ABF85D592}"/>
                </a:ext>
              </a:extLst>
            </p:cNvPr>
            <p:cNvCxnSpPr/>
            <p:nvPr/>
          </p:nvCxnSpPr>
          <p:spPr>
            <a:xfrm>
              <a:off x="7817422" y="3853322"/>
              <a:ext cx="541895" cy="41385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CE8F33D-3A48-487A-8835-D049AB44ACA9}"/>
                </a:ext>
              </a:extLst>
            </p:cNvPr>
            <p:cNvCxnSpPr/>
            <p:nvPr/>
          </p:nvCxnSpPr>
          <p:spPr>
            <a:xfrm flipV="1">
              <a:off x="7795257" y="4157104"/>
              <a:ext cx="563208" cy="23716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DEF19A2-D851-4FF5-8125-447669BD102A}"/>
                </a:ext>
              </a:extLst>
            </p:cNvPr>
            <p:cNvCxnSpPr/>
            <p:nvPr/>
          </p:nvCxnSpPr>
          <p:spPr>
            <a:xfrm flipV="1">
              <a:off x="7807290" y="4336485"/>
              <a:ext cx="540538" cy="23760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F03CDC7-1B7F-4497-9AB1-9F9E9EE118D6}"/>
                </a:ext>
              </a:extLst>
            </p:cNvPr>
            <p:cNvCxnSpPr/>
            <p:nvPr/>
          </p:nvCxnSpPr>
          <p:spPr>
            <a:xfrm>
              <a:off x="7807290" y="4753505"/>
              <a:ext cx="540538" cy="13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1D09085-E574-4E5B-90B0-BBB67124E2A6}"/>
                </a:ext>
              </a:extLst>
            </p:cNvPr>
            <p:cNvCxnSpPr/>
            <p:nvPr/>
          </p:nvCxnSpPr>
          <p:spPr>
            <a:xfrm flipV="1">
              <a:off x="7801261" y="4515340"/>
              <a:ext cx="546567" cy="5679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F1F024-7AA7-41A2-A2DA-60815FF21D5F}"/>
                </a:ext>
              </a:extLst>
            </p:cNvPr>
            <p:cNvCxnSpPr/>
            <p:nvPr/>
          </p:nvCxnSpPr>
          <p:spPr>
            <a:xfrm>
              <a:off x="8358465" y="3500674"/>
              <a:ext cx="12014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F2060B1-7456-46F1-8441-61F8A8BEFF22}"/>
                </a:ext>
              </a:extLst>
            </p:cNvPr>
            <p:cNvCxnSpPr/>
            <p:nvPr/>
          </p:nvCxnSpPr>
          <p:spPr>
            <a:xfrm>
              <a:off x="8358465" y="3680361"/>
              <a:ext cx="12014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CA1155D-2D6E-404E-AFA7-0D6F9DDE8E85}"/>
                </a:ext>
              </a:extLst>
            </p:cNvPr>
            <p:cNvCxnSpPr/>
            <p:nvPr/>
          </p:nvCxnSpPr>
          <p:spPr>
            <a:xfrm>
              <a:off x="8358465" y="3860048"/>
              <a:ext cx="120145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94169662-2788-4FA1-80C4-98CCE1C8DF35}"/>
                </a:ext>
              </a:extLst>
            </p:cNvPr>
            <p:cNvGrpSpPr/>
            <p:nvPr/>
          </p:nvGrpSpPr>
          <p:grpSpPr>
            <a:xfrm>
              <a:off x="9016796" y="4039735"/>
              <a:ext cx="543121" cy="539061"/>
              <a:chOff x="5128805" y="2014795"/>
              <a:chExt cx="659176" cy="539061"/>
            </a:xfrm>
          </p:grpSpPr>
          <p:cxnSp>
            <p:nvCxnSpPr>
              <p:cNvPr id="155" name="Straight Connector 154">
                <a:extLst>
                  <a:ext uri="{FF2B5EF4-FFF2-40B4-BE49-F238E27FC236}">
                    <a16:creationId xmlns:a16="http://schemas.microsoft.com/office/drawing/2014/main" id="{071E160B-35AF-445C-B3F6-C5C777B6B315}"/>
                  </a:ext>
                </a:extLst>
              </p:cNvPr>
              <p:cNvCxnSpPr/>
              <p:nvPr/>
            </p:nvCxnSpPr>
            <p:spPr>
              <a:xfrm>
                <a:off x="5128805" y="2014795"/>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15BB6D1-4898-40B4-894E-71A6AF3BAD09}"/>
                  </a:ext>
                </a:extLst>
              </p:cNvPr>
              <p:cNvCxnSpPr/>
              <p:nvPr/>
            </p:nvCxnSpPr>
            <p:spPr>
              <a:xfrm>
                <a:off x="5128805" y="2194482"/>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AFAFB7A-FCFB-49BB-8EDD-EAC14BC3EFEF}"/>
                  </a:ext>
                </a:extLst>
              </p:cNvPr>
              <p:cNvCxnSpPr/>
              <p:nvPr/>
            </p:nvCxnSpPr>
            <p:spPr>
              <a:xfrm>
                <a:off x="5128805" y="2374169"/>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70A8899-F645-4139-A6A8-FDA983D9C535}"/>
                  </a:ext>
                </a:extLst>
              </p:cNvPr>
              <p:cNvCxnSpPr/>
              <p:nvPr/>
            </p:nvCxnSpPr>
            <p:spPr>
              <a:xfrm>
                <a:off x="5128805" y="2553856"/>
                <a:ext cx="65917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AD15604F-E72F-4E0E-B78F-661BE946BC56}"/>
                </a:ext>
              </a:extLst>
            </p:cNvPr>
            <p:cNvCxnSpPr/>
            <p:nvPr/>
          </p:nvCxnSpPr>
          <p:spPr>
            <a:xfrm>
              <a:off x="8347828" y="4753505"/>
              <a:ext cx="121209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Isosceles Triangle 63">
              <a:extLst>
                <a:ext uri="{FF2B5EF4-FFF2-40B4-BE49-F238E27FC236}">
                  <a16:creationId xmlns:a16="http://schemas.microsoft.com/office/drawing/2014/main" id="{D0EDFFEE-8636-4356-B338-A558E702342E}"/>
                </a:ext>
              </a:extLst>
            </p:cNvPr>
            <p:cNvSpPr/>
            <p:nvPr/>
          </p:nvSpPr>
          <p:spPr>
            <a:xfrm rot="5400000" flipH="1">
              <a:off x="8225051" y="4733973"/>
              <a:ext cx="2933502" cy="2637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91440" tIns="0" bIns="182880" rtlCol="0" anchor="ctr"/>
            <a:lstStyle/>
            <a:p>
              <a:pPr algn="ctr"/>
              <a:r>
                <a:rPr lang="en-US" sz="3600" dirty="0"/>
                <a:t>+</a:t>
              </a:r>
            </a:p>
          </p:txBody>
        </p:sp>
        <p:sp>
          <p:nvSpPr>
            <p:cNvPr id="65" name="TextBox 64">
              <a:extLst>
                <a:ext uri="{FF2B5EF4-FFF2-40B4-BE49-F238E27FC236}">
                  <a16:creationId xmlns:a16="http://schemas.microsoft.com/office/drawing/2014/main" id="{9F8A6E7B-FF50-48FD-94FE-E2B59BE624F6}"/>
                </a:ext>
              </a:extLst>
            </p:cNvPr>
            <p:cNvSpPr txBox="1"/>
            <p:nvPr/>
          </p:nvSpPr>
          <p:spPr>
            <a:xfrm>
              <a:off x="6269657" y="4657959"/>
              <a:ext cx="558102" cy="430887"/>
            </a:xfrm>
            <a:prstGeom prst="rect">
              <a:avLst/>
            </a:prstGeom>
            <a:noFill/>
            <a:ln>
              <a:solidFill>
                <a:schemeClr val="tx1"/>
              </a:solidFill>
            </a:ln>
          </p:spPr>
          <p:txBody>
            <a:bodyPr wrap="none" lIns="45720" tIns="0" rIns="45720" bIns="0" rtlCol="0">
              <a:spAutoFit/>
            </a:bodyPr>
            <a:lstStyle/>
            <a:p>
              <a:pPr algn="ctr"/>
              <a:r>
                <a:rPr lang="en-US" sz="1400" dirty="0"/>
                <a:t>Binary</a:t>
              </a:r>
            </a:p>
            <a:p>
              <a:pPr algn="ctr"/>
              <a:r>
                <a:rPr lang="en-US" sz="1400" dirty="0"/>
                <a:t>Input</a:t>
              </a:r>
            </a:p>
          </p:txBody>
        </p:sp>
        <p:cxnSp>
          <p:nvCxnSpPr>
            <p:cNvPr id="66" name="Straight Connector 65">
              <a:extLst>
                <a:ext uri="{FF2B5EF4-FFF2-40B4-BE49-F238E27FC236}">
                  <a16:creationId xmlns:a16="http://schemas.microsoft.com/office/drawing/2014/main" id="{0262731E-6500-47EE-9AD1-DA0277A913AD}"/>
                </a:ext>
              </a:extLst>
            </p:cNvPr>
            <p:cNvCxnSpPr>
              <a:cxnSpLocks/>
              <a:stCxn id="65" idx="3"/>
              <a:endCxn id="40" idx="0"/>
            </p:cNvCxnSpPr>
            <p:nvPr/>
          </p:nvCxnSpPr>
          <p:spPr>
            <a:xfrm flipV="1">
              <a:off x="6827759" y="4866395"/>
              <a:ext cx="364391" cy="7008"/>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6539B88-B736-4E24-BE3B-B4B3FFC1FB28}"/>
                </a:ext>
              </a:extLst>
            </p:cNvPr>
            <p:cNvSpPr txBox="1"/>
            <p:nvPr/>
          </p:nvSpPr>
          <p:spPr>
            <a:xfrm>
              <a:off x="10127577" y="4650413"/>
              <a:ext cx="616515" cy="430887"/>
            </a:xfrm>
            <a:prstGeom prst="rect">
              <a:avLst/>
            </a:prstGeom>
            <a:noFill/>
            <a:ln>
              <a:solidFill>
                <a:schemeClr val="tx1"/>
              </a:solidFill>
            </a:ln>
          </p:spPr>
          <p:txBody>
            <a:bodyPr wrap="none" lIns="45720" tIns="0" rIns="45720" bIns="0" rtlCol="0">
              <a:spAutoFit/>
            </a:bodyPr>
            <a:lstStyle/>
            <a:p>
              <a:pPr algn="ctr"/>
              <a:r>
                <a:rPr lang="en-US" sz="1400" dirty="0"/>
                <a:t>Binary</a:t>
              </a:r>
            </a:p>
            <a:p>
              <a:pPr algn="ctr"/>
              <a:r>
                <a:rPr lang="en-US" sz="1400" dirty="0"/>
                <a:t>Output</a:t>
              </a:r>
            </a:p>
          </p:txBody>
        </p:sp>
        <p:cxnSp>
          <p:nvCxnSpPr>
            <p:cNvPr id="68" name="Straight Connector 67">
              <a:extLst>
                <a:ext uri="{FF2B5EF4-FFF2-40B4-BE49-F238E27FC236}">
                  <a16:creationId xmlns:a16="http://schemas.microsoft.com/office/drawing/2014/main" id="{6788D090-26A0-41EE-AFCB-6F68D91E9330}"/>
                </a:ext>
              </a:extLst>
            </p:cNvPr>
            <p:cNvCxnSpPr>
              <a:cxnSpLocks/>
              <a:stCxn id="64" idx="0"/>
              <a:endCxn id="67" idx="1"/>
            </p:cNvCxnSpPr>
            <p:nvPr/>
          </p:nvCxnSpPr>
          <p:spPr>
            <a:xfrm flipV="1">
              <a:off x="9823687" y="4865857"/>
              <a:ext cx="303890" cy="1"/>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6913B0B-31FC-4CF7-AAAE-721C7C7AC644}"/>
                </a:ext>
              </a:extLst>
            </p:cNvPr>
            <p:cNvSpPr txBox="1"/>
            <p:nvPr/>
          </p:nvSpPr>
          <p:spPr>
            <a:xfrm>
              <a:off x="9319551" y="2882774"/>
              <a:ext cx="800347" cy="307777"/>
            </a:xfrm>
            <a:prstGeom prst="rect">
              <a:avLst/>
            </a:prstGeom>
            <a:noFill/>
          </p:spPr>
          <p:txBody>
            <a:bodyPr wrap="none" rtlCol="0">
              <a:spAutoFit/>
            </a:bodyPr>
            <a:lstStyle/>
            <a:p>
              <a:r>
                <a:rPr lang="en-US" sz="1400" dirty="0"/>
                <a:t>Decoder</a:t>
              </a:r>
            </a:p>
          </p:txBody>
        </p:sp>
        <p:sp>
          <p:nvSpPr>
            <p:cNvPr id="70" name="TextBox 69">
              <a:extLst>
                <a:ext uri="{FF2B5EF4-FFF2-40B4-BE49-F238E27FC236}">
                  <a16:creationId xmlns:a16="http://schemas.microsoft.com/office/drawing/2014/main" id="{1A605077-69ED-4016-B5A4-F23E5F0E4EFA}"/>
                </a:ext>
              </a:extLst>
            </p:cNvPr>
            <p:cNvSpPr txBox="1"/>
            <p:nvPr/>
          </p:nvSpPr>
          <p:spPr>
            <a:xfrm>
              <a:off x="7712300" y="2775052"/>
              <a:ext cx="815223" cy="523220"/>
            </a:xfrm>
            <a:prstGeom prst="rect">
              <a:avLst/>
            </a:prstGeom>
            <a:noFill/>
          </p:spPr>
          <p:txBody>
            <a:bodyPr wrap="none" rtlCol="0">
              <a:spAutoFit/>
            </a:bodyPr>
            <a:lstStyle/>
            <a:p>
              <a:pPr algn="ctr"/>
              <a:r>
                <a:rPr lang="en-US" sz="1400" dirty="0"/>
                <a:t>Scaling</a:t>
              </a:r>
            </a:p>
            <a:p>
              <a:pPr algn="ctr"/>
              <a:r>
                <a:rPr lang="en-US" sz="1400" dirty="0"/>
                <a:t>Network</a:t>
              </a:r>
            </a:p>
          </p:txBody>
        </p:sp>
        <p:sp>
          <p:nvSpPr>
            <p:cNvPr id="71" name="TextBox 70">
              <a:extLst>
                <a:ext uri="{FF2B5EF4-FFF2-40B4-BE49-F238E27FC236}">
                  <a16:creationId xmlns:a16="http://schemas.microsoft.com/office/drawing/2014/main" id="{9B712F75-F95B-44E7-B6F7-16F5BB5EC22E}"/>
                </a:ext>
              </a:extLst>
            </p:cNvPr>
            <p:cNvSpPr txBox="1"/>
            <p:nvPr/>
          </p:nvSpPr>
          <p:spPr>
            <a:xfrm>
              <a:off x="8514098" y="2775052"/>
              <a:ext cx="937564" cy="523220"/>
            </a:xfrm>
            <a:prstGeom prst="rect">
              <a:avLst/>
            </a:prstGeom>
            <a:noFill/>
          </p:spPr>
          <p:txBody>
            <a:bodyPr wrap="none" rtlCol="0">
              <a:spAutoFit/>
            </a:bodyPr>
            <a:lstStyle/>
            <a:p>
              <a:pPr algn="ctr"/>
              <a:r>
                <a:rPr lang="en-US" sz="1400" dirty="0"/>
                <a:t>Alternator</a:t>
              </a:r>
            </a:p>
            <a:p>
              <a:pPr algn="ctr"/>
              <a:r>
                <a:rPr lang="en-US" sz="1400" dirty="0"/>
                <a:t>Logic</a:t>
              </a:r>
            </a:p>
          </p:txBody>
        </p:sp>
        <p:sp>
          <p:nvSpPr>
            <p:cNvPr id="72" name="Left Bracket 71">
              <a:extLst>
                <a:ext uri="{FF2B5EF4-FFF2-40B4-BE49-F238E27FC236}">
                  <a16:creationId xmlns:a16="http://schemas.microsoft.com/office/drawing/2014/main" id="{A0EBFFAF-77A2-4C31-8D3A-721BE4C3C27C}"/>
                </a:ext>
              </a:extLst>
            </p:cNvPr>
            <p:cNvSpPr/>
            <p:nvPr/>
          </p:nvSpPr>
          <p:spPr>
            <a:xfrm rot="5400000">
              <a:off x="8074557" y="3023110"/>
              <a:ext cx="45720" cy="601174"/>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Left Bracket 72">
              <a:extLst>
                <a:ext uri="{FF2B5EF4-FFF2-40B4-BE49-F238E27FC236}">
                  <a16:creationId xmlns:a16="http://schemas.microsoft.com/office/drawing/2014/main" id="{381EB388-3EC2-41AF-8D9D-36FCF667CFB8}"/>
                </a:ext>
              </a:extLst>
            </p:cNvPr>
            <p:cNvSpPr/>
            <p:nvPr/>
          </p:nvSpPr>
          <p:spPr>
            <a:xfrm rot="5400000">
              <a:off x="9668941" y="3052087"/>
              <a:ext cx="45720" cy="543220"/>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Left Bracket 73">
              <a:extLst>
                <a:ext uri="{FF2B5EF4-FFF2-40B4-BE49-F238E27FC236}">
                  <a16:creationId xmlns:a16="http://schemas.microsoft.com/office/drawing/2014/main" id="{E08CA31C-FF82-4827-B884-F13B737D6C0F}"/>
                </a:ext>
              </a:extLst>
            </p:cNvPr>
            <p:cNvSpPr/>
            <p:nvPr/>
          </p:nvSpPr>
          <p:spPr>
            <a:xfrm rot="5400000">
              <a:off x="8931174" y="2973634"/>
              <a:ext cx="45719" cy="700126"/>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Left Bracket 74">
              <a:extLst>
                <a:ext uri="{FF2B5EF4-FFF2-40B4-BE49-F238E27FC236}">
                  <a16:creationId xmlns:a16="http://schemas.microsoft.com/office/drawing/2014/main" id="{8166DBF8-F096-449F-898B-DD9E7C1B4D04}"/>
                </a:ext>
              </a:extLst>
            </p:cNvPr>
            <p:cNvSpPr/>
            <p:nvPr/>
          </p:nvSpPr>
          <p:spPr>
            <a:xfrm rot="5400000">
              <a:off x="7296393" y="3052087"/>
              <a:ext cx="45720" cy="543220"/>
            </a:xfrm>
            <a:prstGeom prst="leftBracke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A0993920-602D-4BC3-8549-7DE0F16AADA3}"/>
                </a:ext>
              </a:extLst>
            </p:cNvPr>
            <p:cNvSpPr txBox="1"/>
            <p:nvPr/>
          </p:nvSpPr>
          <p:spPr>
            <a:xfrm>
              <a:off x="7449767" y="3354650"/>
              <a:ext cx="341760" cy="3046988"/>
            </a:xfrm>
            <a:prstGeom prst="rect">
              <a:avLst/>
            </a:prstGeom>
            <a:noFill/>
          </p:spPr>
          <p:txBody>
            <a:bodyPr wrap="none" rtlCol="0">
              <a:spAutoFit/>
            </a:bodyPr>
            <a:lstStyle/>
            <a:p>
              <a:r>
                <a:rPr lang="en-US" sz="1200" dirty="0">
                  <a:solidFill>
                    <a:schemeClr val="accent1">
                      <a:lumMod val="50000"/>
                    </a:schemeClr>
                  </a:solidFill>
                </a:rPr>
                <a:t>1</a:t>
              </a:r>
            </a:p>
            <a:p>
              <a:r>
                <a:rPr lang="en-US" sz="1200" dirty="0">
                  <a:solidFill>
                    <a:schemeClr val="accent1">
                      <a:lumMod val="50000"/>
                    </a:schemeClr>
                  </a:solidFill>
                </a:rPr>
                <a:t>2</a:t>
              </a:r>
            </a:p>
            <a:p>
              <a:r>
                <a:rPr lang="en-US" sz="1200" dirty="0">
                  <a:solidFill>
                    <a:schemeClr val="accent1">
                      <a:lumMod val="50000"/>
                    </a:schemeClr>
                  </a:solidFill>
                </a:rPr>
                <a:t>3</a:t>
              </a:r>
            </a:p>
            <a:p>
              <a:r>
                <a:rPr lang="en-US" sz="1200" dirty="0">
                  <a:solidFill>
                    <a:schemeClr val="accent1">
                      <a:lumMod val="50000"/>
                    </a:schemeClr>
                  </a:solidFill>
                </a:rPr>
                <a:t>4</a:t>
              </a:r>
            </a:p>
            <a:p>
              <a:r>
                <a:rPr lang="en-US" sz="1200" dirty="0">
                  <a:solidFill>
                    <a:schemeClr val="accent1">
                      <a:lumMod val="50000"/>
                    </a:schemeClr>
                  </a:solidFill>
                </a:rPr>
                <a:t>5</a:t>
              </a:r>
            </a:p>
            <a:p>
              <a:r>
                <a:rPr lang="en-US" sz="1200" dirty="0">
                  <a:solidFill>
                    <a:schemeClr val="accent1">
                      <a:lumMod val="50000"/>
                    </a:schemeClr>
                  </a:solidFill>
                </a:rPr>
                <a:t>6</a:t>
              </a:r>
            </a:p>
            <a:p>
              <a:r>
                <a:rPr lang="en-US" sz="1200" dirty="0">
                  <a:solidFill>
                    <a:schemeClr val="accent1">
                      <a:lumMod val="50000"/>
                    </a:schemeClr>
                  </a:solidFill>
                </a:rPr>
                <a:t>7</a:t>
              </a:r>
            </a:p>
            <a:p>
              <a:r>
                <a:rPr lang="en-US" sz="1200" dirty="0">
                  <a:solidFill>
                    <a:schemeClr val="accent1">
                      <a:lumMod val="50000"/>
                    </a:schemeClr>
                  </a:solidFill>
                </a:rPr>
                <a:t>8</a:t>
              </a:r>
            </a:p>
            <a:p>
              <a:r>
                <a:rPr lang="en-US" sz="1200" dirty="0">
                  <a:solidFill>
                    <a:schemeClr val="accent1">
                      <a:lumMod val="50000"/>
                    </a:schemeClr>
                  </a:solidFill>
                </a:rPr>
                <a:t>9</a:t>
              </a:r>
            </a:p>
            <a:p>
              <a:r>
                <a:rPr lang="en-US" sz="1200" dirty="0">
                  <a:solidFill>
                    <a:schemeClr val="accent1">
                      <a:lumMod val="50000"/>
                    </a:schemeClr>
                  </a:solidFill>
                </a:rPr>
                <a:t>10</a:t>
              </a:r>
            </a:p>
            <a:p>
              <a:r>
                <a:rPr lang="en-US" sz="1200" dirty="0">
                  <a:solidFill>
                    <a:schemeClr val="accent1">
                      <a:lumMod val="50000"/>
                    </a:schemeClr>
                  </a:solidFill>
                </a:rPr>
                <a:t>11</a:t>
              </a:r>
            </a:p>
            <a:p>
              <a:r>
                <a:rPr lang="en-US" sz="1200" dirty="0">
                  <a:solidFill>
                    <a:schemeClr val="accent1">
                      <a:lumMod val="50000"/>
                    </a:schemeClr>
                  </a:solidFill>
                </a:rPr>
                <a:t>12</a:t>
              </a:r>
            </a:p>
            <a:p>
              <a:r>
                <a:rPr lang="en-US" sz="1200" dirty="0">
                  <a:solidFill>
                    <a:schemeClr val="accent1">
                      <a:lumMod val="50000"/>
                    </a:schemeClr>
                  </a:solidFill>
                </a:rPr>
                <a:t>13</a:t>
              </a:r>
            </a:p>
            <a:p>
              <a:r>
                <a:rPr lang="en-US" sz="1200" dirty="0">
                  <a:solidFill>
                    <a:schemeClr val="accent1">
                      <a:lumMod val="50000"/>
                    </a:schemeClr>
                  </a:solidFill>
                </a:rPr>
                <a:t>14</a:t>
              </a:r>
            </a:p>
            <a:p>
              <a:r>
                <a:rPr lang="en-US" sz="1200" dirty="0">
                  <a:solidFill>
                    <a:schemeClr val="accent1">
                      <a:lumMod val="50000"/>
                    </a:schemeClr>
                  </a:solidFill>
                </a:rPr>
                <a:t>15</a:t>
              </a:r>
            </a:p>
            <a:p>
              <a:r>
                <a:rPr lang="en-US" sz="1200" dirty="0">
                  <a:solidFill>
                    <a:schemeClr val="accent1">
                      <a:lumMod val="50000"/>
                    </a:schemeClr>
                  </a:solidFill>
                </a:rPr>
                <a:t>16</a:t>
              </a:r>
            </a:p>
          </p:txBody>
        </p:sp>
        <p:grpSp>
          <p:nvGrpSpPr>
            <p:cNvPr id="77" name="Group 76">
              <a:extLst>
                <a:ext uri="{FF2B5EF4-FFF2-40B4-BE49-F238E27FC236}">
                  <a16:creationId xmlns:a16="http://schemas.microsoft.com/office/drawing/2014/main" id="{2293805F-D91D-444A-AA72-8FB9CA5CEABD}"/>
                </a:ext>
              </a:extLst>
            </p:cNvPr>
            <p:cNvGrpSpPr/>
            <p:nvPr/>
          </p:nvGrpSpPr>
          <p:grpSpPr>
            <a:xfrm>
              <a:off x="8814011" y="3963600"/>
              <a:ext cx="218885" cy="146596"/>
              <a:chOff x="6355183" y="1390473"/>
              <a:chExt cx="235108" cy="155448"/>
            </a:xfrm>
          </p:grpSpPr>
          <p:sp>
            <p:nvSpPr>
              <p:cNvPr id="153" name="Arc 152">
                <a:extLst>
                  <a:ext uri="{FF2B5EF4-FFF2-40B4-BE49-F238E27FC236}">
                    <a16:creationId xmlns:a16="http://schemas.microsoft.com/office/drawing/2014/main" id="{27F8BECD-E809-49E2-B3D5-EB7426C34B75}"/>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Moon 153">
                <a:extLst>
                  <a:ext uri="{FF2B5EF4-FFF2-40B4-BE49-F238E27FC236}">
                    <a16:creationId xmlns:a16="http://schemas.microsoft.com/office/drawing/2014/main" id="{26AB8CCD-76DF-4753-9971-17C105CC56A5}"/>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5BCD93E-FC6D-492A-B98E-D08691660DD7}"/>
                </a:ext>
              </a:extLst>
            </p:cNvPr>
            <p:cNvGrpSpPr/>
            <p:nvPr/>
          </p:nvGrpSpPr>
          <p:grpSpPr>
            <a:xfrm>
              <a:off x="8814011" y="4143273"/>
              <a:ext cx="218885" cy="146596"/>
              <a:chOff x="6355183" y="1390473"/>
              <a:chExt cx="235108" cy="155448"/>
            </a:xfrm>
          </p:grpSpPr>
          <p:sp>
            <p:nvSpPr>
              <p:cNvPr id="151" name="Arc 150">
                <a:extLst>
                  <a:ext uri="{FF2B5EF4-FFF2-40B4-BE49-F238E27FC236}">
                    <a16:creationId xmlns:a16="http://schemas.microsoft.com/office/drawing/2014/main" id="{D381D972-D6DC-4FD4-9636-AB79ACE09F90}"/>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Moon 151">
                <a:extLst>
                  <a:ext uri="{FF2B5EF4-FFF2-40B4-BE49-F238E27FC236}">
                    <a16:creationId xmlns:a16="http://schemas.microsoft.com/office/drawing/2014/main" id="{D87A92B5-C923-4C7C-A9C4-9EF4DAF71D6B}"/>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84CBEE2B-1C12-48F0-B64E-6DAD408C4AE6}"/>
                </a:ext>
              </a:extLst>
            </p:cNvPr>
            <p:cNvGrpSpPr/>
            <p:nvPr/>
          </p:nvGrpSpPr>
          <p:grpSpPr>
            <a:xfrm>
              <a:off x="8814011" y="4322946"/>
              <a:ext cx="218885" cy="146596"/>
              <a:chOff x="6355183" y="1390473"/>
              <a:chExt cx="235108" cy="155448"/>
            </a:xfrm>
          </p:grpSpPr>
          <p:sp>
            <p:nvSpPr>
              <p:cNvPr id="149" name="Arc 148">
                <a:extLst>
                  <a:ext uri="{FF2B5EF4-FFF2-40B4-BE49-F238E27FC236}">
                    <a16:creationId xmlns:a16="http://schemas.microsoft.com/office/drawing/2014/main" id="{E4D05A09-F336-4CE4-87A3-047D49EE8D29}"/>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Moon 149">
                <a:extLst>
                  <a:ext uri="{FF2B5EF4-FFF2-40B4-BE49-F238E27FC236}">
                    <a16:creationId xmlns:a16="http://schemas.microsoft.com/office/drawing/2014/main" id="{BC4AF31F-2633-4298-AC8F-7A0EA3B9CCEB}"/>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EFEB817B-C0CB-4613-9858-BF4EC4F22252}"/>
                </a:ext>
              </a:extLst>
            </p:cNvPr>
            <p:cNvGrpSpPr/>
            <p:nvPr/>
          </p:nvGrpSpPr>
          <p:grpSpPr>
            <a:xfrm>
              <a:off x="8814011" y="4502619"/>
              <a:ext cx="218885" cy="146596"/>
              <a:chOff x="6355183" y="1390473"/>
              <a:chExt cx="235108" cy="155448"/>
            </a:xfrm>
          </p:grpSpPr>
          <p:sp>
            <p:nvSpPr>
              <p:cNvPr id="147" name="Arc 146">
                <a:extLst>
                  <a:ext uri="{FF2B5EF4-FFF2-40B4-BE49-F238E27FC236}">
                    <a16:creationId xmlns:a16="http://schemas.microsoft.com/office/drawing/2014/main" id="{2CDD2F9C-2A2D-4980-A05B-32793B0D1461}"/>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Moon 147">
                <a:extLst>
                  <a:ext uri="{FF2B5EF4-FFF2-40B4-BE49-F238E27FC236}">
                    <a16:creationId xmlns:a16="http://schemas.microsoft.com/office/drawing/2014/main" id="{E4AA4DEF-1147-4D12-81A9-5FD9637C6C0C}"/>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1" name="Straight Connector 80">
              <a:extLst>
                <a:ext uri="{FF2B5EF4-FFF2-40B4-BE49-F238E27FC236}">
                  <a16:creationId xmlns:a16="http://schemas.microsoft.com/office/drawing/2014/main" id="{982FFBE0-41C7-4C75-8498-F10F56B0031A}"/>
                </a:ext>
              </a:extLst>
            </p:cNvPr>
            <p:cNvCxnSpPr/>
            <p:nvPr/>
          </p:nvCxnSpPr>
          <p:spPr>
            <a:xfrm>
              <a:off x="7817422" y="3680055"/>
              <a:ext cx="541043" cy="76649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13512A-CECF-449F-8AE0-1E34C80233A6}"/>
                </a:ext>
              </a:extLst>
            </p:cNvPr>
            <p:cNvCxnSpPr/>
            <p:nvPr/>
          </p:nvCxnSpPr>
          <p:spPr>
            <a:xfrm>
              <a:off x="8347828" y="4572134"/>
              <a:ext cx="53762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D1F28C7-1C4D-49FB-8BA4-F14CCBEA3C2E}"/>
                </a:ext>
              </a:extLst>
            </p:cNvPr>
            <p:cNvCxnSpPr/>
            <p:nvPr/>
          </p:nvCxnSpPr>
          <p:spPr>
            <a:xfrm>
              <a:off x="7804867" y="3495374"/>
              <a:ext cx="542961" cy="108342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8F78158-1E8C-49BB-B7A1-A26CBD863B78}"/>
                </a:ext>
              </a:extLst>
            </p:cNvPr>
            <p:cNvCxnSpPr/>
            <p:nvPr/>
          </p:nvCxnSpPr>
          <p:spPr>
            <a:xfrm>
              <a:off x="7808454" y="3678258"/>
              <a:ext cx="539374" cy="94458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98840D44-B289-494E-8A06-1C7B3EE133C3}"/>
                </a:ext>
              </a:extLst>
            </p:cNvPr>
            <p:cNvSpPr txBox="1"/>
            <p:nvPr/>
          </p:nvSpPr>
          <p:spPr>
            <a:xfrm>
              <a:off x="6631774" y="2771372"/>
              <a:ext cx="1199687" cy="523220"/>
            </a:xfrm>
            <a:prstGeom prst="rect">
              <a:avLst/>
            </a:prstGeom>
            <a:noFill/>
          </p:spPr>
          <p:txBody>
            <a:bodyPr wrap="none" rtlCol="0">
              <a:spAutoFit/>
            </a:bodyPr>
            <a:lstStyle/>
            <a:p>
              <a:pPr algn="ctr"/>
              <a:r>
                <a:rPr lang="en-US" sz="1400" dirty="0"/>
                <a:t>Thermometer</a:t>
              </a:r>
            </a:p>
            <a:p>
              <a:pPr algn="ctr"/>
              <a:r>
                <a:rPr lang="en-US" sz="1400" dirty="0"/>
                <a:t>Encoder</a:t>
              </a:r>
            </a:p>
          </p:txBody>
        </p:sp>
        <p:grpSp>
          <p:nvGrpSpPr>
            <p:cNvPr id="86" name="Group 85">
              <a:extLst>
                <a:ext uri="{FF2B5EF4-FFF2-40B4-BE49-F238E27FC236}">
                  <a16:creationId xmlns:a16="http://schemas.microsoft.com/office/drawing/2014/main" id="{42EC8352-3E3A-426B-9EF9-17D39ED9DE48}"/>
                </a:ext>
              </a:extLst>
            </p:cNvPr>
            <p:cNvGrpSpPr/>
            <p:nvPr/>
          </p:nvGrpSpPr>
          <p:grpSpPr>
            <a:xfrm>
              <a:off x="7414358" y="3495374"/>
              <a:ext cx="382601" cy="1257810"/>
              <a:chOff x="3789487" y="1477110"/>
              <a:chExt cx="281353" cy="1257810"/>
            </a:xfrm>
          </p:grpSpPr>
          <p:cxnSp>
            <p:nvCxnSpPr>
              <p:cNvPr id="139" name="Straight Connector 138">
                <a:extLst>
                  <a:ext uri="{FF2B5EF4-FFF2-40B4-BE49-F238E27FC236}">
                    <a16:creationId xmlns:a16="http://schemas.microsoft.com/office/drawing/2014/main" id="{27C5CA3B-85AB-4A21-9C80-A5068B714E46}"/>
                  </a:ext>
                </a:extLst>
              </p:cNvPr>
              <p:cNvCxnSpPr/>
              <p:nvPr/>
            </p:nvCxnSpPr>
            <p:spPr>
              <a:xfrm>
                <a:off x="3789487" y="1477110"/>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255F45E-3C65-4144-9A64-9303104EAEBF}"/>
                  </a:ext>
                </a:extLst>
              </p:cNvPr>
              <p:cNvCxnSpPr/>
              <p:nvPr/>
            </p:nvCxnSpPr>
            <p:spPr>
              <a:xfrm>
                <a:off x="3789487" y="1656797"/>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A7358B1-F51F-43E1-8CD3-317675799720}"/>
                  </a:ext>
                </a:extLst>
              </p:cNvPr>
              <p:cNvCxnSpPr/>
              <p:nvPr/>
            </p:nvCxnSpPr>
            <p:spPr>
              <a:xfrm>
                <a:off x="3789487" y="1836484"/>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2524E74-68F1-4713-8851-9905C042DDFF}"/>
                  </a:ext>
                </a:extLst>
              </p:cNvPr>
              <p:cNvCxnSpPr/>
              <p:nvPr/>
            </p:nvCxnSpPr>
            <p:spPr>
              <a:xfrm>
                <a:off x="3789487" y="2016171"/>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F8FA966-67E7-482A-B58D-AEAACFDED8AF}"/>
                  </a:ext>
                </a:extLst>
              </p:cNvPr>
              <p:cNvCxnSpPr/>
              <p:nvPr/>
            </p:nvCxnSpPr>
            <p:spPr>
              <a:xfrm>
                <a:off x="3789487" y="2195858"/>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1D182A9-9675-43F2-8289-99F97A981A13}"/>
                  </a:ext>
                </a:extLst>
              </p:cNvPr>
              <p:cNvCxnSpPr/>
              <p:nvPr/>
            </p:nvCxnSpPr>
            <p:spPr>
              <a:xfrm>
                <a:off x="3789487" y="2375545"/>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5B93D7B-6444-4014-8B0E-98C87721F371}"/>
                  </a:ext>
                </a:extLst>
              </p:cNvPr>
              <p:cNvCxnSpPr/>
              <p:nvPr/>
            </p:nvCxnSpPr>
            <p:spPr>
              <a:xfrm>
                <a:off x="3789487" y="2555232"/>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CB406E3-B989-49AF-AF3A-26461EB8CCDE}"/>
                  </a:ext>
                </a:extLst>
              </p:cNvPr>
              <p:cNvCxnSpPr/>
              <p:nvPr/>
            </p:nvCxnSpPr>
            <p:spPr>
              <a:xfrm>
                <a:off x="3789487" y="2734920"/>
                <a:ext cx="28135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BA3AE374-3634-4AD8-B261-5DE518F3B18A}"/>
                </a:ext>
              </a:extLst>
            </p:cNvPr>
            <p:cNvGrpSpPr/>
            <p:nvPr/>
          </p:nvGrpSpPr>
          <p:grpSpPr>
            <a:xfrm>
              <a:off x="7474670" y="4937700"/>
              <a:ext cx="382601" cy="1257810"/>
              <a:chOff x="3789487" y="1477110"/>
              <a:chExt cx="281353" cy="1257810"/>
            </a:xfrm>
          </p:grpSpPr>
          <p:cxnSp>
            <p:nvCxnSpPr>
              <p:cNvPr id="131" name="Straight Connector 130">
                <a:extLst>
                  <a:ext uri="{FF2B5EF4-FFF2-40B4-BE49-F238E27FC236}">
                    <a16:creationId xmlns:a16="http://schemas.microsoft.com/office/drawing/2014/main" id="{0BF62FA3-50F4-4376-B5CE-E9DFF6CFBD9C}"/>
                  </a:ext>
                </a:extLst>
              </p:cNvPr>
              <p:cNvCxnSpPr/>
              <p:nvPr/>
            </p:nvCxnSpPr>
            <p:spPr>
              <a:xfrm>
                <a:off x="3789487" y="1477110"/>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D987B8F-37DE-4526-A1B8-C9887F19FBA6}"/>
                  </a:ext>
                </a:extLst>
              </p:cNvPr>
              <p:cNvCxnSpPr/>
              <p:nvPr/>
            </p:nvCxnSpPr>
            <p:spPr>
              <a:xfrm>
                <a:off x="3789487" y="1656797"/>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8886B77-22F9-4656-9A9D-A60EC638D2E3}"/>
                  </a:ext>
                </a:extLst>
              </p:cNvPr>
              <p:cNvCxnSpPr/>
              <p:nvPr/>
            </p:nvCxnSpPr>
            <p:spPr>
              <a:xfrm>
                <a:off x="3789487" y="1836484"/>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7D3AF03-8165-47AB-92C9-ACCD690A2AEA}"/>
                  </a:ext>
                </a:extLst>
              </p:cNvPr>
              <p:cNvCxnSpPr/>
              <p:nvPr/>
            </p:nvCxnSpPr>
            <p:spPr>
              <a:xfrm>
                <a:off x="3789487" y="2016171"/>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978F9AE-5B98-4217-8402-2D4EB4738F43}"/>
                  </a:ext>
                </a:extLst>
              </p:cNvPr>
              <p:cNvCxnSpPr/>
              <p:nvPr/>
            </p:nvCxnSpPr>
            <p:spPr>
              <a:xfrm>
                <a:off x="3789487" y="2195858"/>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FFBBCFD-0712-4B0F-BFDA-021EAA52B270}"/>
                  </a:ext>
                </a:extLst>
              </p:cNvPr>
              <p:cNvCxnSpPr/>
              <p:nvPr/>
            </p:nvCxnSpPr>
            <p:spPr>
              <a:xfrm>
                <a:off x="3789487" y="2375545"/>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D0E8C7B-0C28-4A00-91F7-0AE6D2A7900C}"/>
                  </a:ext>
                </a:extLst>
              </p:cNvPr>
              <p:cNvCxnSpPr/>
              <p:nvPr/>
            </p:nvCxnSpPr>
            <p:spPr>
              <a:xfrm>
                <a:off x="3789487" y="2555232"/>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A3E1B74-4B3A-4358-8E4C-15C06E8C7EB8}"/>
                  </a:ext>
                </a:extLst>
              </p:cNvPr>
              <p:cNvCxnSpPr/>
              <p:nvPr/>
            </p:nvCxnSpPr>
            <p:spPr>
              <a:xfrm>
                <a:off x="3789487" y="2734920"/>
                <a:ext cx="281353"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8" name="Straight Connector 87">
              <a:extLst>
                <a:ext uri="{FF2B5EF4-FFF2-40B4-BE49-F238E27FC236}">
                  <a16:creationId xmlns:a16="http://schemas.microsoft.com/office/drawing/2014/main" id="{0D0D28E2-AF41-46F9-AEA2-E49F52D754FC}"/>
                </a:ext>
              </a:extLst>
            </p:cNvPr>
            <p:cNvCxnSpPr/>
            <p:nvPr/>
          </p:nvCxnSpPr>
          <p:spPr>
            <a:xfrm>
              <a:off x="8349104" y="5416694"/>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7E6D7EB-B670-4B96-8B18-02237A17C03C}"/>
                </a:ext>
              </a:extLst>
            </p:cNvPr>
            <p:cNvCxnSpPr/>
            <p:nvPr/>
          </p:nvCxnSpPr>
          <p:spPr>
            <a:xfrm>
              <a:off x="8349104" y="5596078"/>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25AF6B8-120B-428E-AEE7-88EC4A1305CF}"/>
                </a:ext>
              </a:extLst>
            </p:cNvPr>
            <p:cNvCxnSpPr/>
            <p:nvPr/>
          </p:nvCxnSpPr>
          <p:spPr>
            <a:xfrm>
              <a:off x="8349104" y="5775462"/>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0352FD3-788E-4B54-BCC5-3A224364F939}"/>
                </a:ext>
              </a:extLst>
            </p:cNvPr>
            <p:cNvCxnSpPr/>
            <p:nvPr/>
          </p:nvCxnSpPr>
          <p:spPr>
            <a:xfrm>
              <a:off x="8349104" y="5954846"/>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7A371E2-29C5-43C5-A58E-4873CDF99BE4}"/>
                </a:ext>
              </a:extLst>
            </p:cNvPr>
            <p:cNvCxnSpPr/>
            <p:nvPr/>
          </p:nvCxnSpPr>
          <p:spPr>
            <a:xfrm>
              <a:off x="8343183" y="5518889"/>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847FA6-8460-437D-A05D-DEEA2AA1CDCF}"/>
                </a:ext>
              </a:extLst>
            </p:cNvPr>
            <p:cNvCxnSpPr/>
            <p:nvPr/>
          </p:nvCxnSpPr>
          <p:spPr>
            <a:xfrm>
              <a:off x="8343183" y="5698273"/>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F19F454-5849-47D0-8EC8-E5310E62184E}"/>
                </a:ext>
              </a:extLst>
            </p:cNvPr>
            <p:cNvCxnSpPr/>
            <p:nvPr/>
          </p:nvCxnSpPr>
          <p:spPr>
            <a:xfrm>
              <a:off x="8343183" y="5877657"/>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CD430D-A05A-486C-BF3A-06BF09159F2B}"/>
                </a:ext>
              </a:extLst>
            </p:cNvPr>
            <p:cNvCxnSpPr/>
            <p:nvPr/>
          </p:nvCxnSpPr>
          <p:spPr>
            <a:xfrm>
              <a:off x="8343183" y="6057041"/>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1C23A4-4942-4A28-BEA9-32EA5B649318}"/>
                </a:ext>
              </a:extLst>
            </p:cNvPr>
            <p:cNvCxnSpPr/>
            <p:nvPr/>
          </p:nvCxnSpPr>
          <p:spPr>
            <a:xfrm>
              <a:off x="8350331" y="4934876"/>
              <a:ext cx="12014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AF661F6-F5F5-40F3-9E5D-A74B573C719A}"/>
                </a:ext>
              </a:extLst>
            </p:cNvPr>
            <p:cNvCxnSpPr/>
            <p:nvPr/>
          </p:nvCxnSpPr>
          <p:spPr>
            <a:xfrm>
              <a:off x="8350331" y="5114563"/>
              <a:ext cx="12014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CD73636-E78E-4A4E-B9A7-4B23ED05497F}"/>
                </a:ext>
              </a:extLst>
            </p:cNvPr>
            <p:cNvCxnSpPr/>
            <p:nvPr/>
          </p:nvCxnSpPr>
          <p:spPr>
            <a:xfrm>
              <a:off x="8350331" y="5294250"/>
              <a:ext cx="120145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1E528E1C-7F01-48F0-A950-7960C04FD7C5}"/>
                </a:ext>
              </a:extLst>
            </p:cNvPr>
            <p:cNvGrpSpPr/>
            <p:nvPr/>
          </p:nvGrpSpPr>
          <p:grpSpPr>
            <a:xfrm>
              <a:off x="9008662" y="5473937"/>
              <a:ext cx="543121" cy="539061"/>
              <a:chOff x="5128805" y="2014795"/>
              <a:chExt cx="659176" cy="539061"/>
            </a:xfrm>
          </p:grpSpPr>
          <p:cxnSp>
            <p:nvCxnSpPr>
              <p:cNvPr id="127" name="Straight Connector 126">
                <a:extLst>
                  <a:ext uri="{FF2B5EF4-FFF2-40B4-BE49-F238E27FC236}">
                    <a16:creationId xmlns:a16="http://schemas.microsoft.com/office/drawing/2014/main" id="{76F07826-BC82-44C1-B4D8-66981E36E6C2}"/>
                  </a:ext>
                </a:extLst>
              </p:cNvPr>
              <p:cNvCxnSpPr/>
              <p:nvPr/>
            </p:nvCxnSpPr>
            <p:spPr>
              <a:xfrm>
                <a:off x="5128805" y="2014795"/>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5F99677-9A26-4ED1-9E72-D6809F486826}"/>
                  </a:ext>
                </a:extLst>
              </p:cNvPr>
              <p:cNvCxnSpPr/>
              <p:nvPr/>
            </p:nvCxnSpPr>
            <p:spPr>
              <a:xfrm>
                <a:off x="5128805" y="2194482"/>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4E4D1F9-6964-4EA2-9F99-591755EB76A7}"/>
                  </a:ext>
                </a:extLst>
              </p:cNvPr>
              <p:cNvCxnSpPr/>
              <p:nvPr/>
            </p:nvCxnSpPr>
            <p:spPr>
              <a:xfrm>
                <a:off x="5128805" y="2374169"/>
                <a:ext cx="659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97DE471-7315-4F6D-9A7A-81E3A7090FFB}"/>
                  </a:ext>
                </a:extLst>
              </p:cNvPr>
              <p:cNvCxnSpPr/>
              <p:nvPr/>
            </p:nvCxnSpPr>
            <p:spPr>
              <a:xfrm>
                <a:off x="5128805" y="2553856"/>
                <a:ext cx="65917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0" name="Straight Connector 99">
              <a:extLst>
                <a:ext uri="{FF2B5EF4-FFF2-40B4-BE49-F238E27FC236}">
                  <a16:creationId xmlns:a16="http://schemas.microsoft.com/office/drawing/2014/main" id="{5B7CCB09-E267-420C-AC79-D44C1BDCAFF4}"/>
                </a:ext>
              </a:extLst>
            </p:cNvPr>
            <p:cNvCxnSpPr/>
            <p:nvPr/>
          </p:nvCxnSpPr>
          <p:spPr>
            <a:xfrm>
              <a:off x="8339694" y="6187707"/>
              <a:ext cx="121209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81F77C03-FFF9-401B-92C4-3474F9A092B5}"/>
                </a:ext>
              </a:extLst>
            </p:cNvPr>
            <p:cNvGrpSpPr/>
            <p:nvPr/>
          </p:nvGrpSpPr>
          <p:grpSpPr>
            <a:xfrm>
              <a:off x="8805877" y="5397802"/>
              <a:ext cx="218885" cy="146596"/>
              <a:chOff x="6355183" y="1390473"/>
              <a:chExt cx="235108" cy="155448"/>
            </a:xfrm>
          </p:grpSpPr>
          <p:sp>
            <p:nvSpPr>
              <p:cNvPr id="125" name="Arc 124">
                <a:extLst>
                  <a:ext uri="{FF2B5EF4-FFF2-40B4-BE49-F238E27FC236}">
                    <a16:creationId xmlns:a16="http://schemas.microsoft.com/office/drawing/2014/main" id="{6BED3AE6-18B8-4281-AB12-F5E4C43EA00A}"/>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Moon 125">
                <a:extLst>
                  <a:ext uri="{FF2B5EF4-FFF2-40B4-BE49-F238E27FC236}">
                    <a16:creationId xmlns:a16="http://schemas.microsoft.com/office/drawing/2014/main" id="{83305B2A-62B0-4F48-A6E5-4866BE17263E}"/>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3007353E-1C1F-4F24-9468-35B7213AEF5E}"/>
                </a:ext>
              </a:extLst>
            </p:cNvPr>
            <p:cNvGrpSpPr/>
            <p:nvPr/>
          </p:nvGrpSpPr>
          <p:grpSpPr>
            <a:xfrm>
              <a:off x="8805877" y="5577475"/>
              <a:ext cx="218885" cy="146596"/>
              <a:chOff x="6355183" y="1390473"/>
              <a:chExt cx="235108" cy="155448"/>
            </a:xfrm>
          </p:grpSpPr>
          <p:sp>
            <p:nvSpPr>
              <p:cNvPr id="123" name="Arc 122">
                <a:extLst>
                  <a:ext uri="{FF2B5EF4-FFF2-40B4-BE49-F238E27FC236}">
                    <a16:creationId xmlns:a16="http://schemas.microsoft.com/office/drawing/2014/main" id="{C5DD6D59-FA9B-4E02-8435-F8FF5D3C1D7B}"/>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Moon 123">
                <a:extLst>
                  <a:ext uri="{FF2B5EF4-FFF2-40B4-BE49-F238E27FC236}">
                    <a16:creationId xmlns:a16="http://schemas.microsoft.com/office/drawing/2014/main" id="{F22B1087-AC65-4EF8-ACF0-910C5C56DFC0}"/>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48A2887A-B196-4853-9F65-322411B43084}"/>
                </a:ext>
              </a:extLst>
            </p:cNvPr>
            <p:cNvGrpSpPr/>
            <p:nvPr/>
          </p:nvGrpSpPr>
          <p:grpSpPr>
            <a:xfrm>
              <a:off x="8805877" y="5757148"/>
              <a:ext cx="218885" cy="146596"/>
              <a:chOff x="6355183" y="1390473"/>
              <a:chExt cx="235108" cy="155448"/>
            </a:xfrm>
          </p:grpSpPr>
          <p:sp>
            <p:nvSpPr>
              <p:cNvPr id="121" name="Arc 120">
                <a:extLst>
                  <a:ext uri="{FF2B5EF4-FFF2-40B4-BE49-F238E27FC236}">
                    <a16:creationId xmlns:a16="http://schemas.microsoft.com/office/drawing/2014/main" id="{FA951F7A-B103-480B-97E2-186FCF1BAF62}"/>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Moon 121">
                <a:extLst>
                  <a:ext uri="{FF2B5EF4-FFF2-40B4-BE49-F238E27FC236}">
                    <a16:creationId xmlns:a16="http://schemas.microsoft.com/office/drawing/2014/main" id="{51EE4FA0-95D6-4E34-BB9E-EAD7D427CE7B}"/>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9E1F0886-0DB7-4AFD-93E2-4246068B2F24}"/>
                </a:ext>
              </a:extLst>
            </p:cNvPr>
            <p:cNvGrpSpPr/>
            <p:nvPr/>
          </p:nvGrpSpPr>
          <p:grpSpPr>
            <a:xfrm>
              <a:off x="8805877" y="5936821"/>
              <a:ext cx="218885" cy="146596"/>
              <a:chOff x="6355183" y="1390473"/>
              <a:chExt cx="235108" cy="155448"/>
            </a:xfrm>
          </p:grpSpPr>
          <p:sp>
            <p:nvSpPr>
              <p:cNvPr id="119" name="Arc 118">
                <a:extLst>
                  <a:ext uri="{FF2B5EF4-FFF2-40B4-BE49-F238E27FC236}">
                    <a16:creationId xmlns:a16="http://schemas.microsoft.com/office/drawing/2014/main" id="{9E247C46-43FD-449F-A08E-21CC0A90AEE5}"/>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Moon 119">
                <a:extLst>
                  <a:ext uri="{FF2B5EF4-FFF2-40B4-BE49-F238E27FC236}">
                    <a16:creationId xmlns:a16="http://schemas.microsoft.com/office/drawing/2014/main" id="{2280344D-0B4C-4A38-AE54-3F68E0285497}"/>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5" name="Straight Connector 104">
              <a:extLst>
                <a:ext uri="{FF2B5EF4-FFF2-40B4-BE49-F238E27FC236}">
                  <a16:creationId xmlns:a16="http://schemas.microsoft.com/office/drawing/2014/main" id="{8C00F16C-9C96-4501-AABE-A5390352D354}"/>
                </a:ext>
              </a:extLst>
            </p:cNvPr>
            <p:cNvCxnSpPr/>
            <p:nvPr/>
          </p:nvCxnSpPr>
          <p:spPr>
            <a:xfrm>
              <a:off x="8339694" y="6006336"/>
              <a:ext cx="53762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F11F302-E05F-4720-85B9-9AFED82CAFBA}"/>
                </a:ext>
              </a:extLst>
            </p:cNvPr>
            <p:cNvCxnSpPr/>
            <p:nvPr/>
          </p:nvCxnSpPr>
          <p:spPr>
            <a:xfrm>
              <a:off x="7824060" y="4930034"/>
              <a:ext cx="552263" cy="107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DA5342-FFC8-4C27-A15A-04268D63C917}"/>
                </a:ext>
              </a:extLst>
            </p:cNvPr>
            <p:cNvCxnSpPr/>
            <p:nvPr/>
          </p:nvCxnSpPr>
          <p:spPr>
            <a:xfrm flipV="1">
              <a:off x="7820439" y="5109533"/>
              <a:ext cx="555884" cy="179873"/>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2D1B595-27B2-47E4-ACDB-1D8DBDC2BFAD}"/>
                </a:ext>
              </a:extLst>
            </p:cNvPr>
            <p:cNvCxnSpPr/>
            <p:nvPr/>
          </p:nvCxnSpPr>
          <p:spPr>
            <a:xfrm flipV="1">
              <a:off x="7820439" y="5288248"/>
              <a:ext cx="558737" cy="18198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8E7DAA0-6AA3-4832-9B7E-CA777E42577E}"/>
                </a:ext>
              </a:extLst>
            </p:cNvPr>
            <p:cNvCxnSpPr/>
            <p:nvPr/>
          </p:nvCxnSpPr>
          <p:spPr>
            <a:xfrm flipV="1">
              <a:off x="7825148" y="5415732"/>
              <a:ext cx="548324" cy="54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B056E1C-93A7-48DD-8A45-965330E8CF64}"/>
                </a:ext>
              </a:extLst>
            </p:cNvPr>
            <p:cNvCxnSpPr/>
            <p:nvPr/>
          </p:nvCxnSpPr>
          <p:spPr>
            <a:xfrm flipV="1">
              <a:off x="7818675" y="5521822"/>
              <a:ext cx="557649" cy="12779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336A021-302B-4E02-8163-962AAEC6625B}"/>
                </a:ext>
              </a:extLst>
            </p:cNvPr>
            <p:cNvCxnSpPr/>
            <p:nvPr/>
          </p:nvCxnSpPr>
          <p:spPr>
            <a:xfrm>
              <a:off x="7835280" y="5287524"/>
              <a:ext cx="541895" cy="41385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6432E7A-014A-4B55-8DC4-4EA4BC4CC9B4}"/>
                </a:ext>
              </a:extLst>
            </p:cNvPr>
            <p:cNvCxnSpPr/>
            <p:nvPr/>
          </p:nvCxnSpPr>
          <p:spPr>
            <a:xfrm flipV="1">
              <a:off x="7813115" y="5591306"/>
              <a:ext cx="563208" cy="23716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267E149-A317-42EB-87B0-EAD7B3B49524}"/>
                </a:ext>
              </a:extLst>
            </p:cNvPr>
            <p:cNvCxnSpPr/>
            <p:nvPr/>
          </p:nvCxnSpPr>
          <p:spPr>
            <a:xfrm flipV="1">
              <a:off x="7825148" y="5770687"/>
              <a:ext cx="540538" cy="23760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8C39EB5-DF30-43BC-BC8F-9F7DB469B5EF}"/>
                </a:ext>
              </a:extLst>
            </p:cNvPr>
            <p:cNvCxnSpPr/>
            <p:nvPr/>
          </p:nvCxnSpPr>
          <p:spPr>
            <a:xfrm>
              <a:off x="7825148" y="6187707"/>
              <a:ext cx="540538" cy="13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FC6DC87-4255-47EA-88CD-967E96460CE8}"/>
                </a:ext>
              </a:extLst>
            </p:cNvPr>
            <p:cNvCxnSpPr/>
            <p:nvPr/>
          </p:nvCxnSpPr>
          <p:spPr>
            <a:xfrm flipV="1">
              <a:off x="7819119" y="5949542"/>
              <a:ext cx="546567" cy="5679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89E65B5-92BD-459A-B379-04C53532F464}"/>
                </a:ext>
              </a:extLst>
            </p:cNvPr>
            <p:cNvCxnSpPr/>
            <p:nvPr/>
          </p:nvCxnSpPr>
          <p:spPr>
            <a:xfrm>
              <a:off x="7835280" y="5114257"/>
              <a:ext cx="541043" cy="76649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BC8122E-0F11-46D6-A175-549D8B11889C}"/>
                </a:ext>
              </a:extLst>
            </p:cNvPr>
            <p:cNvCxnSpPr/>
            <p:nvPr/>
          </p:nvCxnSpPr>
          <p:spPr>
            <a:xfrm>
              <a:off x="7822725" y="4929576"/>
              <a:ext cx="542961" cy="108342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AF4739C-BD91-4351-915A-4DC7EF883344}"/>
                </a:ext>
              </a:extLst>
            </p:cNvPr>
            <p:cNvCxnSpPr/>
            <p:nvPr/>
          </p:nvCxnSpPr>
          <p:spPr>
            <a:xfrm>
              <a:off x="7826312" y="5112460"/>
              <a:ext cx="539374" cy="94458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9" name="Isosceles Triangle 158">
            <a:extLst>
              <a:ext uri="{FF2B5EF4-FFF2-40B4-BE49-F238E27FC236}">
                <a16:creationId xmlns:a16="http://schemas.microsoft.com/office/drawing/2014/main" id="{F7026C1E-74F9-42AD-903A-00E9E58A2730}"/>
              </a:ext>
            </a:extLst>
          </p:cNvPr>
          <p:cNvSpPr/>
          <p:nvPr/>
        </p:nvSpPr>
        <p:spPr>
          <a:xfrm rot="16200000">
            <a:off x="7562543" y="5243467"/>
            <a:ext cx="2962350" cy="2637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CC52EFDA-487D-4B77-B294-D5DF4054E095}"/>
              </a:ext>
            </a:extLst>
          </p:cNvPr>
          <p:cNvSpPr txBox="1"/>
          <p:nvPr/>
        </p:nvSpPr>
        <p:spPr>
          <a:xfrm>
            <a:off x="7989341" y="5164943"/>
            <a:ext cx="558102" cy="434965"/>
          </a:xfrm>
          <a:prstGeom prst="rect">
            <a:avLst/>
          </a:prstGeom>
          <a:noFill/>
          <a:ln>
            <a:solidFill>
              <a:schemeClr val="tx1"/>
            </a:solidFill>
          </a:ln>
        </p:spPr>
        <p:txBody>
          <a:bodyPr wrap="none" lIns="45720" tIns="0" rIns="45720" bIns="0" rtlCol="0">
            <a:spAutoFit/>
          </a:bodyPr>
          <a:lstStyle/>
          <a:p>
            <a:pPr algn="ctr"/>
            <a:r>
              <a:rPr lang="en-US" sz="1400" dirty="0"/>
              <a:t>Binary</a:t>
            </a:r>
          </a:p>
          <a:p>
            <a:pPr algn="ctr"/>
            <a:r>
              <a:rPr lang="en-US" sz="1400" dirty="0"/>
              <a:t>Input</a:t>
            </a:r>
          </a:p>
        </p:txBody>
      </p:sp>
      <p:cxnSp>
        <p:nvCxnSpPr>
          <p:cNvPr id="161" name="Straight Connector 160">
            <a:extLst>
              <a:ext uri="{FF2B5EF4-FFF2-40B4-BE49-F238E27FC236}">
                <a16:creationId xmlns:a16="http://schemas.microsoft.com/office/drawing/2014/main" id="{BA7219F4-3F0F-4992-BD8C-A2E594F60ACD}"/>
              </a:ext>
            </a:extLst>
          </p:cNvPr>
          <p:cNvCxnSpPr>
            <a:cxnSpLocks/>
            <a:stCxn id="160" idx="3"/>
            <a:endCxn id="159" idx="0"/>
          </p:cNvCxnSpPr>
          <p:nvPr/>
        </p:nvCxnSpPr>
        <p:spPr>
          <a:xfrm flipV="1">
            <a:off x="8547443" y="5375352"/>
            <a:ext cx="364391" cy="7074"/>
          </a:xfrm>
          <a:prstGeom prst="line">
            <a:avLst/>
          </a:prstGeom>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D2556112-30B7-43B4-8E4A-F6BCF222624D}"/>
              </a:ext>
            </a:extLst>
          </p:cNvPr>
          <p:cNvSpPr txBox="1"/>
          <p:nvPr/>
        </p:nvSpPr>
        <p:spPr>
          <a:xfrm>
            <a:off x="9169451" y="3849298"/>
            <a:ext cx="341760" cy="3075828"/>
          </a:xfrm>
          <a:prstGeom prst="rect">
            <a:avLst/>
          </a:prstGeom>
          <a:noFill/>
        </p:spPr>
        <p:txBody>
          <a:bodyPr wrap="none" rtlCol="0">
            <a:spAutoFit/>
          </a:bodyPr>
          <a:lstStyle/>
          <a:p>
            <a:r>
              <a:rPr lang="en-US" sz="1200" dirty="0">
                <a:solidFill>
                  <a:schemeClr val="accent1">
                    <a:lumMod val="50000"/>
                  </a:schemeClr>
                </a:solidFill>
              </a:rPr>
              <a:t>16</a:t>
            </a:r>
          </a:p>
          <a:p>
            <a:r>
              <a:rPr lang="en-US" sz="1200" dirty="0">
                <a:solidFill>
                  <a:schemeClr val="accent1">
                    <a:lumMod val="50000"/>
                  </a:schemeClr>
                </a:solidFill>
              </a:rPr>
              <a:t>15</a:t>
            </a:r>
          </a:p>
          <a:p>
            <a:r>
              <a:rPr lang="en-US" sz="1200" dirty="0">
                <a:solidFill>
                  <a:schemeClr val="accent1">
                    <a:lumMod val="50000"/>
                  </a:schemeClr>
                </a:solidFill>
              </a:rPr>
              <a:t>14</a:t>
            </a:r>
          </a:p>
          <a:p>
            <a:r>
              <a:rPr lang="en-US" sz="1200" dirty="0">
                <a:solidFill>
                  <a:schemeClr val="accent1">
                    <a:lumMod val="50000"/>
                  </a:schemeClr>
                </a:solidFill>
              </a:rPr>
              <a:t>13</a:t>
            </a:r>
          </a:p>
          <a:p>
            <a:r>
              <a:rPr lang="en-US" sz="1200" dirty="0">
                <a:solidFill>
                  <a:schemeClr val="accent1">
                    <a:lumMod val="50000"/>
                  </a:schemeClr>
                </a:solidFill>
              </a:rPr>
              <a:t>12</a:t>
            </a:r>
          </a:p>
          <a:p>
            <a:r>
              <a:rPr lang="en-US" sz="1200" dirty="0">
                <a:solidFill>
                  <a:schemeClr val="accent1">
                    <a:lumMod val="50000"/>
                  </a:schemeClr>
                </a:solidFill>
              </a:rPr>
              <a:t>11</a:t>
            </a:r>
          </a:p>
          <a:p>
            <a:r>
              <a:rPr lang="en-US" sz="1200" dirty="0">
                <a:solidFill>
                  <a:schemeClr val="accent1">
                    <a:lumMod val="50000"/>
                  </a:schemeClr>
                </a:solidFill>
              </a:rPr>
              <a:t>10</a:t>
            </a:r>
          </a:p>
          <a:p>
            <a:r>
              <a:rPr lang="en-US" sz="1200" dirty="0">
                <a:solidFill>
                  <a:schemeClr val="accent1">
                    <a:lumMod val="50000"/>
                  </a:schemeClr>
                </a:solidFill>
              </a:rPr>
              <a:t>9</a:t>
            </a:r>
          </a:p>
          <a:p>
            <a:r>
              <a:rPr lang="en-US" sz="1200" dirty="0">
                <a:solidFill>
                  <a:schemeClr val="accent1">
                    <a:lumMod val="50000"/>
                  </a:schemeClr>
                </a:solidFill>
              </a:rPr>
              <a:t>8</a:t>
            </a:r>
          </a:p>
          <a:p>
            <a:r>
              <a:rPr lang="en-US" sz="1200" dirty="0">
                <a:solidFill>
                  <a:schemeClr val="accent1">
                    <a:lumMod val="50000"/>
                  </a:schemeClr>
                </a:solidFill>
              </a:rPr>
              <a:t>7</a:t>
            </a:r>
          </a:p>
          <a:p>
            <a:r>
              <a:rPr lang="en-US" sz="1200" dirty="0">
                <a:solidFill>
                  <a:schemeClr val="accent1">
                    <a:lumMod val="50000"/>
                  </a:schemeClr>
                </a:solidFill>
              </a:rPr>
              <a:t>6</a:t>
            </a:r>
          </a:p>
          <a:p>
            <a:r>
              <a:rPr lang="en-US" sz="1200" dirty="0">
                <a:solidFill>
                  <a:schemeClr val="accent1">
                    <a:lumMod val="50000"/>
                  </a:schemeClr>
                </a:solidFill>
              </a:rPr>
              <a:t>5</a:t>
            </a:r>
          </a:p>
          <a:p>
            <a:r>
              <a:rPr lang="en-US" sz="1200" dirty="0">
                <a:solidFill>
                  <a:schemeClr val="accent1">
                    <a:lumMod val="50000"/>
                  </a:schemeClr>
                </a:solidFill>
              </a:rPr>
              <a:t>4</a:t>
            </a:r>
          </a:p>
          <a:p>
            <a:r>
              <a:rPr lang="en-US" sz="1200" dirty="0">
                <a:solidFill>
                  <a:schemeClr val="accent1">
                    <a:lumMod val="50000"/>
                  </a:schemeClr>
                </a:solidFill>
              </a:rPr>
              <a:t>3</a:t>
            </a:r>
          </a:p>
          <a:p>
            <a:r>
              <a:rPr lang="en-US" sz="1200" dirty="0">
                <a:solidFill>
                  <a:schemeClr val="accent1">
                    <a:lumMod val="50000"/>
                  </a:schemeClr>
                </a:solidFill>
              </a:rPr>
              <a:t>2</a:t>
            </a:r>
          </a:p>
          <a:p>
            <a:r>
              <a:rPr lang="en-US" sz="1200" dirty="0">
                <a:solidFill>
                  <a:schemeClr val="accent1">
                    <a:lumMod val="50000"/>
                  </a:schemeClr>
                </a:solidFill>
              </a:rPr>
              <a:t>1</a:t>
            </a:r>
          </a:p>
        </p:txBody>
      </p:sp>
      <p:cxnSp>
        <p:nvCxnSpPr>
          <p:cNvPr id="172" name="Straight Connector 171">
            <a:extLst>
              <a:ext uri="{FF2B5EF4-FFF2-40B4-BE49-F238E27FC236}">
                <a16:creationId xmlns:a16="http://schemas.microsoft.com/office/drawing/2014/main" id="{4132E1AC-774E-4777-9EB5-D1EF0B19249F}"/>
              </a:ext>
            </a:extLst>
          </p:cNvPr>
          <p:cNvCxnSpPr/>
          <p:nvPr/>
        </p:nvCxnSpPr>
        <p:spPr>
          <a:xfrm>
            <a:off x="9178432" y="5079680"/>
            <a:ext cx="382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60D3B71-2B1E-4076-A7FC-9F2526EB9119}"/>
              </a:ext>
            </a:extLst>
          </p:cNvPr>
          <p:cNvCxnSpPr/>
          <p:nvPr/>
        </p:nvCxnSpPr>
        <p:spPr>
          <a:xfrm>
            <a:off x="9178432" y="5261069"/>
            <a:ext cx="382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5ACFBFF-8370-4A3B-B317-80E4439E4CE0}"/>
              </a:ext>
            </a:extLst>
          </p:cNvPr>
          <p:cNvCxnSpPr/>
          <p:nvPr/>
        </p:nvCxnSpPr>
        <p:spPr>
          <a:xfrm>
            <a:off x="9167720" y="5447332"/>
            <a:ext cx="382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2FA6FB8-CB4B-4A0F-8D44-65EAE43F02D5}"/>
              </a:ext>
            </a:extLst>
          </p:cNvPr>
          <p:cNvCxnSpPr/>
          <p:nvPr/>
        </p:nvCxnSpPr>
        <p:spPr>
          <a:xfrm>
            <a:off x="9167720" y="5628720"/>
            <a:ext cx="382601" cy="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56A69FA2-5059-4405-BDEF-0975E47F918E}"/>
              </a:ext>
            </a:extLst>
          </p:cNvPr>
          <p:cNvSpPr txBox="1"/>
          <p:nvPr/>
        </p:nvSpPr>
        <p:spPr>
          <a:xfrm>
            <a:off x="7782210" y="4457868"/>
            <a:ext cx="941283" cy="646331"/>
          </a:xfrm>
          <a:prstGeom prst="rect">
            <a:avLst/>
          </a:prstGeom>
          <a:noFill/>
        </p:spPr>
        <p:txBody>
          <a:bodyPr wrap="none" rtlCol="0">
            <a:spAutoFit/>
          </a:bodyPr>
          <a:lstStyle/>
          <a:p>
            <a:r>
              <a:rPr lang="en-US" dirty="0"/>
              <a:t>0 1 1 0</a:t>
            </a:r>
          </a:p>
          <a:p>
            <a:r>
              <a:rPr lang="en-US" dirty="0"/>
              <a:t>a</a:t>
            </a:r>
            <a:r>
              <a:rPr lang="en-US" baseline="-25000" dirty="0"/>
              <a:t>4</a:t>
            </a:r>
            <a:r>
              <a:rPr lang="en-US" dirty="0"/>
              <a:t>a</a:t>
            </a:r>
            <a:r>
              <a:rPr lang="en-US" baseline="-25000" dirty="0"/>
              <a:t>3</a:t>
            </a:r>
            <a:r>
              <a:rPr lang="en-US" dirty="0"/>
              <a:t>a</a:t>
            </a:r>
            <a:r>
              <a:rPr lang="en-US" baseline="-25000" dirty="0"/>
              <a:t>2</a:t>
            </a:r>
            <a:r>
              <a:rPr lang="en-US" dirty="0"/>
              <a:t>a</a:t>
            </a:r>
            <a:r>
              <a:rPr lang="en-US" baseline="-25000" dirty="0"/>
              <a:t>1</a:t>
            </a:r>
            <a:endParaRPr lang="en-US" dirty="0"/>
          </a:p>
        </p:txBody>
      </p:sp>
      <p:sp>
        <p:nvSpPr>
          <p:cNvPr id="5" name="Slide Number Placeholder 4"/>
          <p:cNvSpPr>
            <a:spLocks noGrp="1"/>
          </p:cNvSpPr>
          <p:nvPr>
            <p:ph type="sldNum" sz="quarter" idx="12"/>
          </p:nvPr>
        </p:nvSpPr>
        <p:spPr/>
        <p:txBody>
          <a:bodyPr/>
          <a:lstStyle/>
          <a:p>
            <a:fld id="{6B522641-6554-4C60-9C63-E732BF1A1092}" type="slidenum">
              <a:rPr lang="en-US" smtClean="0"/>
              <a:t>7</a:t>
            </a:fld>
            <a:endParaRPr lang="en-US"/>
          </a:p>
        </p:txBody>
      </p:sp>
    </p:spTree>
    <p:extLst>
      <p:ext uri="{BB962C8B-B14F-4D97-AF65-F5344CB8AC3E}">
        <p14:creationId xmlns:p14="http://schemas.microsoft.com/office/powerpoint/2010/main" val="47418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B62-6B3C-4B7D-B8E9-EDBB12181C39}"/>
              </a:ext>
            </a:extLst>
          </p:cNvPr>
          <p:cNvSpPr>
            <a:spLocks noGrp="1"/>
          </p:cNvSpPr>
          <p:nvPr>
            <p:ph type="title"/>
          </p:nvPr>
        </p:nvSpPr>
        <p:spPr>
          <a:xfrm>
            <a:off x="839788" y="365125"/>
            <a:ext cx="10515600" cy="1325563"/>
          </a:xfrm>
        </p:spPr>
        <p:txBody>
          <a:bodyPr/>
          <a:lstStyle/>
          <a:p>
            <a:r>
              <a:rPr lang="en-US" dirty="0"/>
              <a:t>Unit Slope Function</a:t>
            </a:r>
          </a:p>
        </p:txBody>
      </p:sp>
      <p:sp>
        <p:nvSpPr>
          <p:cNvPr id="3" name="Text Placeholder 2">
            <a:extLst>
              <a:ext uri="{FF2B5EF4-FFF2-40B4-BE49-F238E27FC236}">
                <a16:creationId xmlns:a16="http://schemas.microsoft.com/office/drawing/2014/main" id="{09A0DFCA-C6B8-4FE0-9A4C-121B281D1419}"/>
              </a:ext>
            </a:extLst>
          </p:cNvPr>
          <p:cNvSpPr>
            <a:spLocks noGrp="1"/>
          </p:cNvSpPr>
          <p:nvPr>
            <p:ph type="body" idx="1"/>
          </p:nvPr>
        </p:nvSpPr>
        <p:spPr/>
        <p:txBody>
          <a:bodyPr/>
          <a:lstStyle/>
          <a:p>
            <a:r>
              <a:rPr lang="en-US" dirty="0"/>
              <a:t>Function Plot</a:t>
            </a:r>
          </a:p>
        </p:txBody>
      </p:sp>
      <p:sp>
        <p:nvSpPr>
          <p:cNvPr id="5" name="Text Placeholder 4">
            <a:extLst>
              <a:ext uri="{FF2B5EF4-FFF2-40B4-BE49-F238E27FC236}">
                <a16:creationId xmlns:a16="http://schemas.microsoft.com/office/drawing/2014/main" id="{488ED874-321F-46E0-B32B-5833D9D8BBFA}"/>
              </a:ext>
            </a:extLst>
          </p:cNvPr>
          <p:cNvSpPr>
            <a:spLocks noGrp="1"/>
          </p:cNvSpPr>
          <p:nvPr>
            <p:ph type="body" sz="quarter" idx="3"/>
          </p:nvPr>
        </p:nvSpPr>
        <p:spPr/>
        <p:txBody>
          <a:bodyPr>
            <a:normAutofit lnSpcReduction="10000"/>
          </a:bodyPr>
          <a:lstStyle/>
          <a:p>
            <a:r>
              <a:rPr lang="en-US" dirty="0"/>
              <a:t>Scaling Network</a:t>
            </a:r>
          </a:p>
          <a:p>
            <a:r>
              <a:rPr lang="en-US" dirty="0"/>
              <a:t>Alternator Logic</a:t>
            </a:r>
          </a:p>
        </p:txBody>
      </p:sp>
      <p:pic>
        <p:nvPicPr>
          <p:cNvPr id="8" name="Content Placeholder 7">
            <a:extLst>
              <a:ext uri="{FF2B5EF4-FFF2-40B4-BE49-F238E27FC236}">
                <a16:creationId xmlns:a16="http://schemas.microsoft.com/office/drawing/2014/main" id="{2A78BE4F-AEDD-4EE2-8A33-707037957057}"/>
              </a:ext>
            </a:extLst>
          </p:cNvPr>
          <p:cNvPicPr>
            <a:picLocks noGrp="1" noChangeAspect="1"/>
          </p:cNvPicPr>
          <p:nvPr>
            <p:ph sz="quarter" idx="4"/>
          </p:nvPr>
        </p:nvPicPr>
        <p:blipFill>
          <a:blip r:embed="rId3"/>
          <a:stretch>
            <a:fillRect/>
          </a:stretch>
        </p:blipFill>
        <p:spPr>
          <a:xfrm>
            <a:off x="6194427" y="3443875"/>
            <a:ext cx="2699833" cy="2745787"/>
          </a:xfrm>
          <a:prstGeom prst="rect">
            <a:avLst/>
          </a:prstGeom>
        </p:spPr>
      </p:pic>
      <p:pic>
        <p:nvPicPr>
          <p:cNvPr id="7" name="Content Placeholder 6">
            <a:extLst>
              <a:ext uri="{FF2B5EF4-FFF2-40B4-BE49-F238E27FC236}">
                <a16:creationId xmlns:a16="http://schemas.microsoft.com/office/drawing/2014/main" id="{B578C7A2-3020-4FAB-8E2E-648CBD54DCEA}"/>
              </a:ext>
            </a:extLst>
          </p:cNvPr>
          <p:cNvPicPr>
            <a:picLocks noGrp="1" noChangeAspect="1"/>
          </p:cNvPicPr>
          <p:nvPr>
            <p:ph sz="half" idx="2"/>
          </p:nvPr>
        </p:nvPicPr>
        <p:blipFill>
          <a:blip r:embed="rId4"/>
          <a:stretch>
            <a:fillRect/>
          </a:stretch>
        </p:blipFill>
        <p:spPr>
          <a:xfrm>
            <a:off x="836612" y="2505075"/>
            <a:ext cx="3695570" cy="3684588"/>
          </a:xfrm>
          <a:prstGeom prst="rect">
            <a:avLst/>
          </a:prstGeom>
        </p:spPr>
      </p:pic>
      <p:cxnSp>
        <p:nvCxnSpPr>
          <p:cNvPr id="30" name="Straight Connector 29">
            <a:extLst>
              <a:ext uri="{FF2B5EF4-FFF2-40B4-BE49-F238E27FC236}">
                <a16:creationId xmlns:a16="http://schemas.microsoft.com/office/drawing/2014/main" id="{5E0F3E17-D77C-4B44-BE09-8FE405757F3A}"/>
              </a:ext>
            </a:extLst>
          </p:cNvPr>
          <p:cNvCxnSpPr/>
          <p:nvPr/>
        </p:nvCxnSpPr>
        <p:spPr>
          <a:xfrm>
            <a:off x="9158673" y="1212302"/>
            <a:ext cx="120145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45142B03-3E85-4A3E-9BFF-AE2393837EAC}"/>
              </a:ext>
            </a:extLst>
          </p:cNvPr>
          <p:cNvSpPr/>
          <p:nvPr/>
        </p:nvSpPr>
        <p:spPr>
          <a:xfrm rot="16200000">
            <a:off x="7182903" y="1386602"/>
            <a:ext cx="2947662" cy="2637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2B166A2-ABFA-48D8-816F-D7CA3083C1BE}"/>
              </a:ext>
            </a:extLst>
          </p:cNvPr>
          <p:cNvCxnSpPr/>
          <p:nvPr/>
        </p:nvCxnSpPr>
        <p:spPr>
          <a:xfrm>
            <a:off x="9689938" y="630642"/>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1800E6-ED97-4788-BD70-47EF73C2B48B}"/>
              </a:ext>
            </a:extLst>
          </p:cNvPr>
          <p:cNvCxnSpPr/>
          <p:nvPr/>
        </p:nvCxnSpPr>
        <p:spPr>
          <a:xfrm>
            <a:off x="9689938" y="810826"/>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067B65-78B5-4CA7-B889-90820FBE4787}"/>
              </a:ext>
            </a:extLst>
          </p:cNvPr>
          <p:cNvCxnSpPr/>
          <p:nvPr/>
        </p:nvCxnSpPr>
        <p:spPr>
          <a:xfrm>
            <a:off x="9689938" y="991010"/>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378EFE7-AD42-4ED1-A6DC-314F88343762}"/>
              </a:ext>
            </a:extLst>
          </p:cNvPr>
          <p:cNvCxnSpPr/>
          <p:nvPr/>
        </p:nvCxnSpPr>
        <p:spPr>
          <a:xfrm>
            <a:off x="9689938" y="1171194"/>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9AE7DF-8AD0-47F3-8B00-96A0E5D80788}"/>
              </a:ext>
            </a:extLst>
          </p:cNvPr>
          <p:cNvCxnSpPr/>
          <p:nvPr/>
        </p:nvCxnSpPr>
        <p:spPr>
          <a:xfrm>
            <a:off x="9684017" y="733293"/>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630DD46-2772-4FD7-B03B-8949D0141A76}"/>
              </a:ext>
            </a:extLst>
          </p:cNvPr>
          <p:cNvCxnSpPr/>
          <p:nvPr/>
        </p:nvCxnSpPr>
        <p:spPr>
          <a:xfrm>
            <a:off x="9684017" y="913477"/>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F270F9-5056-4A32-B0B9-FC6507F0CF7E}"/>
              </a:ext>
            </a:extLst>
          </p:cNvPr>
          <p:cNvCxnSpPr/>
          <p:nvPr/>
        </p:nvCxnSpPr>
        <p:spPr>
          <a:xfrm>
            <a:off x="9684017" y="1093661"/>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1A0DF4F-AFA0-40D2-9E41-5DB94204524A}"/>
              </a:ext>
            </a:extLst>
          </p:cNvPr>
          <p:cNvCxnSpPr/>
          <p:nvPr/>
        </p:nvCxnSpPr>
        <p:spPr>
          <a:xfrm>
            <a:off x="9684017" y="1273845"/>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E783593-8128-4E49-8051-8FA58791A6CE}"/>
              </a:ext>
            </a:extLst>
          </p:cNvPr>
          <p:cNvCxnSpPr/>
          <p:nvPr/>
        </p:nvCxnSpPr>
        <p:spPr>
          <a:xfrm>
            <a:off x="9138902" y="141812"/>
            <a:ext cx="552263" cy="107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2FBA23-7180-42E7-BC00-B514FBDF5CB5}"/>
              </a:ext>
            </a:extLst>
          </p:cNvPr>
          <p:cNvCxnSpPr/>
          <p:nvPr/>
        </p:nvCxnSpPr>
        <p:spPr>
          <a:xfrm flipV="1">
            <a:off x="9135281" y="322111"/>
            <a:ext cx="555884" cy="18067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105499-679E-49E4-9C1A-39B54EF5BBEC}"/>
              </a:ext>
            </a:extLst>
          </p:cNvPr>
          <p:cNvCxnSpPr/>
          <p:nvPr/>
        </p:nvCxnSpPr>
        <p:spPr>
          <a:xfrm flipV="1">
            <a:off x="9135281" y="501623"/>
            <a:ext cx="558737" cy="18279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086A54-698B-4C38-B4B6-C7BB864DB3EB}"/>
              </a:ext>
            </a:extLst>
          </p:cNvPr>
          <p:cNvCxnSpPr/>
          <p:nvPr/>
        </p:nvCxnSpPr>
        <p:spPr>
          <a:xfrm flipV="1">
            <a:off x="9139990" y="629676"/>
            <a:ext cx="548324" cy="5474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CB772E5-C510-4E30-B157-1A4B93DDD5BD}"/>
              </a:ext>
            </a:extLst>
          </p:cNvPr>
          <p:cNvCxnSpPr/>
          <p:nvPr/>
        </p:nvCxnSpPr>
        <p:spPr>
          <a:xfrm flipV="1">
            <a:off x="9133517" y="736239"/>
            <a:ext cx="557649" cy="12836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FEFA74-5411-4FDE-877B-2BBE60798A69}"/>
              </a:ext>
            </a:extLst>
          </p:cNvPr>
          <p:cNvCxnSpPr/>
          <p:nvPr/>
        </p:nvCxnSpPr>
        <p:spPr>
          <a:xfrm>
            <a:off x="9150122" y="500896"/>
            <a:ext cx="541895" cy="41569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4AFDE9-B69F-4159-91E6-EAAE65CBFE52}"/>
              </a:ext>
            </a:extLst>
          </p:cNvPr>
          <p:cNvCxnSpPr/>
          <p:nvPr/>
        </p:nvCxnSpPr>
        <p:spPr>
          <a:xfrm flipV="1">
            <a:off x="9127957" y="806033"/>
            <a:ext cx="563208" cy="23822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594E02-3374-4844-8773-6754EEBCACB3}"/>
              </a:ext>
            </a:extLst>
          </p:cNvPr>
          <p:cNvCxnSpPr/>
          <p:nvPr/>
        </p:nvCxnSpPr>
        <p:spPr>
          <a:xfrm flipV="1">
            <a:off x="9139990" y="986214"/>
            <a:ext cx="540538" cy="23866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9E4527-9443-4953-9DCF-FA6CC0E4B92A}"/>
              </a:ext>
            </a:extLst>
          </p:cNvPr>
          <p:cNvCxnSpPr/>
          <p:nvPr/>
        </p:nvCxnSpPr>
        <p:spPr>
          <a:xfrm>
            <a:off x="9139990" y="1405094"/>
            <a:ext cx="540538" cy="13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0DD4AC-26FC-4B44-B2BF-B38776AB2CE7}"/>
              </a:ext>
            </a:extLst>
          </p:cNvPr>
          <p:cNvCxnSpPr/>
          <p:nvPr/>
        </p:nvCxnSpPr>
        <p:spPr>
          <a:xfrm flipV="1">
            <a:off x="9133961" y="1165866"/>
            <a:ext cx="546567" cy="57047"/>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1E7868-6377-4F4A-B7E5-B7A192B257CB}"/>
              </a:ext>
            </a:extLst>
          </p:cNvPr>
          <p:cNvCxnSpPr/>
          <p:nvPr/>
        </p:nvCxnSpPr>
        <p:spPr>
          <a:xfrm>
            <a:off x="9691165" y="146675"/>
            <a:ext cx="12014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F97068-9346-4520-9E19-7939C4E50303}"/>
              </a:ext>
            </a:extLst>
          </p:cNvPr>
          <p:cNvCxnSpPr/>
          <p:nvPr/>
        </p:nvCxnSpPr>
        <p:spPr>
          <a:xfrm>
            <a:off x="9691165" y="507652"/>
            <a:ext cx="12014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57E8A425-1146-4A63-B34A-880079D89190}"/>
              </a:ext>
            </a:extLst>
          </p:cNvPr>
          <p:cNvGrpSpPr/>
          <p:nvPr/>
        </p:nvGrpSpPr>
        <p:grpSpPr>
          <a:xfrm>
            <a:off x="10349496" y="688140"/>
            <a:ext cx="543121" cy="541465"/>
            <a:chOff x="5128805" y="2014795"/>
            <a:chExt cx="659176" cy="539061"/>
          </a:xfrm>
        </p:grpSpPr>
        <p:cxnSp>
          <p:nvCxnSpPr>
            <p:cNvPr id="125" name="Straight Connector 124">
              <a:extLst>
                <a:ext uri="{FF2B5EF4-FFF2-40B4-BE49-F238E27FC236}">
                  <a16:creationId xmlns:a16="http://schemas.microsoft.com/office/drawing/2014/main" id="{3D5B0FCE-31B9-4B51-A9CB-C1091BF646CD}"/>
                </a:ext>
              </a:extLst>
            </p:cNvPr>
            <p:cNvCxnSpPr/>
            <p:nvPr/>
          </p:nvCxnSpPr>
          <p:spPr>
            <a:xfrm>
              <a:off x="5128805" y="2014795"/>
              <a:ext cx="659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488F2B5-8907-4539-8E5E-E7219BA87B2E}"/>
                </a:ext>
              </a:extLst>
            </p:cNvPr>
            <p:cNvCxnSpPr/>
            <p:nvPr/>
          </p:nvCxnSpPr>
          <p:spPr>
            <a:xfrm>
              <a:off x="5128805" y="2194482"/>
              <a:ext cx="659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C7DD963-D6D4-497D-A2E7-1D6A61FF7B1A}"/>
                </a:ext>
              </a:extLst>
            </p:cNvPr>
            <p:cNvCxnSpPr/>
            <p:nvPr/>
          </p:nvCxnSpPr>
          <p:spPr>
            <a:xfrm>
              <a:off x="5128805" y="2374169"/>
              <a:ext cx="659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B7F0E13-D570-4D5D-B860-6EA130EC1E8C}"/>
                </a:ext>
              </a:extLst>
            </p:cNvPr>
            <p:cNvCxnSpPr/>
            <p:nvPr/>
          </p:nvCxnSpPr>
          <p:spPr>
            <a:xfrm>
              <a:off x="5128805" y="2553856"/>
              <a:ext cx="659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3CB7C251-633A-4A41-84A5-3BF41F4212E6}"/>
              </a:ext>
            </a:extLst>
          </p:cNvPr>
          <p:cNvCxnSpPr/>
          <p:nvPr/>
        </p:nvCxnSpPr>
        <p:spPr>
          <a:xfrm>
            <a:off x="9680528" y="1405094"/>
            <a:ext cx="121209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25D6BFA8-D044-4737-A9E6-BF7CCC7CB49C}"/>
              </a:ext>
            </a:extLst>
          </p:cNvPr>
          <p:cNvSpPr/>
          <p:nvPr/>
        </p:nvSpPr>
        <p:spPr>
          <a:xfrm rot="5400000" flipH="1">
            <a:off x="9551210" y="1386063"/>
            <a:ext cx="2946585" cy="26376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0" bIns="182880" rtlCol="0" anchor="ctr"/>
          <a:lstStyle/>
          <a:p>
            <a:pPr algn="ctr"/>
            <a:r>
              <a:rPr lang="en-US" sz="3600" dirty="0"/>
              <a:t>+</a:t>
            </a:r>
          </a:p>
        </p:txBody>
      </p:sp>
      <p:sp>
        <p:nvSpPr>
          <p:cNvPr id="35" name="TextBox 34">
            <a:extLst>
              <a:ext uri="{FF2B5EF4-FFF2-40B4-BE49-F238E27FC236}">
                <a16:creationId xmlns:a16="http://schemas.microsoft.com/office/drawing/2014/main" id="{5B028142-647B-4B32-B209-49C538D8CC95}"/>
              </a:ext>
            </a:extLst>
          </p:cNvPr>
          <p:cNvSpPr txBox="1"/>
          <p:nvPr/>
        </p:nvSpPr>
        <p:spPr>
          <a:xfrm>
            <a:off x="7602357" y="1309122"/>
            <a:ext cx="558102" cy="432809"/>
          </a:xfrm>
          <a:prstGeom prst="rect">
            <a:avLst/>
          </a:prstGeom>
          <a:noFill/>
          <a:ln>
            <a:solidFill>
              <a:schemeClr val="tx1"/>
            </a:solidFill>
          </a:ln>
        </p:spPr>
        <p:txBody>
          <a:bodyPr wrap="none" lIns="45720" tIns="0" rIns="45720" bIns="0" rtlCol="0">
            <a:spAutoFit/>
          </a:bodyPr>
          <a:lstStyle/>
          <a:p>
            <a:pPr algn="ctr"/>
            <a:r>
              <a:rPr lang="en-US" sz="1400" dirty="0"/>
              <a:t>Binary</a:t>
            </a:r>
          </a:p>
          <a:p>
            <a:pPr algn="ctr"/>
            <a:r>
              <a:rPr lang="en-US" sz="1400" dirty="0"/>
              <a:t>Input</a:t>
            </a:r>
          </a:p>
        </p:txBody>
      </p:sp>
      <p:cxnSp>
        <p:nvCxnSpPr>
          <p:cNvPr id="36" name="Straight Connector 35">
            <a:extLst>
              <a:ext uri="{FF2B5EF4-FFF2-40B4-BE49-F238E27FC236}">
                <a16:creationId xmlns:a16="http://schemas.microsoft.com/office/drawing/2014/main" id="{34035672-E6DE-4F13-8E75-8E121D6C5884}"/>
              </a:ext>
            </a:extLst>
          </p:cNvPr>
          <p:cNvCxnSpPr>
            <a:cxnSpLocks/>
            <a:stCxn id="35" idx="3"/>
            <a:endCxn id="10" idx="0"/>
          </p:cNvCxnSpPr>
          <p:nvPr/>
        </p:nvCxnSpPr>
        <p:spPr>
          <a:xfrm flipV="1">
            <a:off x="8160459" y="1518487"/>
            <a:ext cx="364391" cy="703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B27ED02-C6B2-4EC1-8685-902A6FFFBD93}"/>
              </a:ext>
            </a:extLst>
          </p:cNvPr>
          <p:cNvSpPr txBox="1"/>
          <p:nvPr/>
        </p:nvSpPr>
        <p:spPr>
          <a:xfrm>
            <a:off x="11460277" y="1301542"/>
            <a:ext cx="616515" cy="432809"/>
          </a:xfrm>
          <a:prstGeom prst="rect">
            <a:avLst/>
          </a:prstGeom>
          <a:noFill/>
          <a:ln>
            <a:solidFill>
              <a:schemeClr val="tx1"/>
            </a:solidFill>
          </a:ln>
        </p:spPr>
        <p:txBody>
          <a:bodyPr wrap="none" lIns="45720" tIns="0" rIns="45720" bIns="0" rtlCol="0">
            <a:spAutoFit/>
          </a:bodyPr>
          <a:lstStyle/>
          <a:p>
            <a:pPr algn="ctr"/>
            <a:r>
              <a:rPr lang="en-US" sz="1400" dirty="0"/>
              <a:t>Binary</a:t>
            </a:r>
          </a:p>
          <a:p>
            <a:pPr algn="ctr"/>
            <a:r>
              <a:rPr lang="en-US" sz="1400" dirty="0"/>
              <a:t>Output</a:t>
            </a:r>
          </a:p>
        </p:txBody>
      </p:sp>
      <p:cxnSp>
        <p:nvCxnSpPr>
          <p:cNvPr id="38" name="Straight Connector 37">
            <a:extLst>
              <a:ext uri="{FF2B5EF4-FFF2-40B4-BE49-F238E27FC236}">
                <a16:creationId xmlns:a16="http://schemas.microsoft.com/office/drawing/2014/main" id="{01C4FCA5-53BD-4BA2-B86A-2C700D10F9F0}"/>
              </a:ext>
            </a:extLst>
          </p:cNvPr>
          <p:cNvCxnSpPr>
            <a:cxnSpLocks/>
            <a:stCxn id="34" idx="0"/>
            <a:endCxn id="37" idx="1"/>
          </p:cNvCxnSpPr>
          <p:nvPr/>
        </p:nvCxnSpPr>
        <p:spPr>
          <a:xfrm flipV="1">
            <a:off x="11156387" y="1517947"/>
            <a:ext cx="303890" cy="1"/>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0107350-1738-456A-B5C7-3208D2F588C4}"/>
              </a:ext>
            </a:extLst>
          </p:cNvPr>
          <p:cNvSpPr txBox="1"/>
          <p:nvPr/>
        </p:nvSpPr>
        <p:spPr>
          <a:xfrm>
            <a:off x="8782467" y="0"/>
            <a:ext cx="341760" cy="3060577"/>
          </a:xfrm>
          <a:prstGeom prst="rect">
            <a:avLst/>
          </a:prstGeom>
          <a:noFill/>
        </p:spPr>
        <p:txBody>
          <a:bodyPr wrap="none" rtlCol="0">
            <a:spAutoFit/>
          </a:bodyPr>
          <a:lstStyle/>
          <a:p>
            <a:r>
              <a:rPr lang="en-US" sz="1200" dirty="0">
                <a:solidFill>
                  <a:schemeClr val="accent1">
                    <a:lumMod val="50000"/>
                  </a:schemeClr>
                </a:solidFill>
              </a:rPr>
              <a:t>1</a:t>
            </a:r>
          </a:p>
          <a:p>
            <a:r>
              <a:rPr lang="en-US" sz="1200" dirty="0">
                <a:solidFill>
                  <a:schemeClr val="accent1">
                    <a:lumMod val="50000"/>
                  </a:schemeClr>
                </a:solidFill>
              </a:rPr>
              <a:t>2</a:t>
            </a:r>
          </a:p>
          <a:p>
            <a:r>
              <a:rPr lang="en-US" sz="1200" dirty="0">
                <a:solidFill>
                  <a:schemeClr val="accent1">
                    <a:lumMod val="50000"/>
                  </a:schemeClr>
                </a:solidFill>
              </a:rPr>
              <a:t>3</a:t>
            </a:r>
          </a:p>
          <a:p>
            <a:r>
              <a:rPr lang="en-US" sz="1200" dirty="0">
                <a:solidFill>
                  <a:schemeClr val="accent1">
                    <a:lumMod val="50000"/>
                  </a:schemeClr>
                </a:solidFill>
              </a:rPr>
              <a:t>4</a:t>
            </a:r>
          </a:p>
          <a:p>
            <a:r>
              <a:rPr lang="en-US" sz="1200" dirty="0">
                <a:solidFill>
                  <a:schemeClr val="accent1">
                    <a:lumMod val="50000"/>
                  </a:schemeClr>
                </a:solidFill>
              </a:rPr>
              <a:t>5</a:t>
            </a:r>
          </a:p>
          <a:p>
            <a:r>
              <a:rPr lang="en-US" sz="1200" dirty="0">
                <a:solidFill>
                  <a:schemeClr val="accent1">
                    <a:lumMod val="50000"/>
                  </a:schemeClr>
                </a:solidFill>
              </a:rPr>
              <a:t>6</a:t>
            </a:r>
          </a:p>
          <a:p>
            <a:r>
              <a:rPr lang="en-US" sz="1200" dirty="0">
                <a:solidFill>
                  <a:schemeClr val="accent1">
                    <a:lumMod val="50000"/>
                  </a:schemeClr>
                </a:solidFill>
              </a:rPr>
              <a:t>7</a:t>
            </a:r>
          </a:p>
          <a:p>
            <a:r>
              <a:rPr lang="en-US" sz="1200" dirty="0">
                <a:solidFill>
                  <a:schemeClr val="accent1">
                    <a:lumMod val="50000"/>
                  </a:schemeClr>
                </a:solidFill>
              </a:rPr>
              <a:t>8</a:t>
            </a:r>
          </a:p>
          <a:p>
            <a:r>
              <a:rPr lang="en-US" sz="1200" dirty="0">
                <a:solidFill>
                  <a:schemeClr val="accent1">
                    <a:lumMod val="50000"/>
                  </a:schemeClr>
                </a:solidFill>
              </a:rPr>
              <a:t>9</a:t>
            </a:r>
          </a:p>
          <a:p>
            <a:r>
              <a:rPr lang="en-US" sz="1200" dirty="0">
                <a:solidFill>
                  <a:schemeClr val="accent1">
                    <a:lumMod val="50000"/>
                  </a:schemeClr>
                </a:solidFill>
              </a:rPr>
              <a:t>10</a:t>
            </a:r>
          </a:p>
          <a:p>
            <a:r>
              <a:rPr lang="en-US" sz="1200" dirty="0">
                <a:solidFill>
                  <a:schemeClr val="accent1">
                    <a:lumMod val="50000"/>
                  </a:schemeClr>
                </a:solidFill>
              </a:rPr>
              <a:t>11</a:t>
            </a:r>
          </a:p>
          <a:p>
            <a:r>
              <a:rPr lang="en-US" sz="1200" dirty="0">
                <a:solidFill>
                  <a:schemeClr val="accent1">
                    <a:lumMod val="50000"/>
                  </a:schemeClr>
                </a:solidFill>
              </a:rPr>
              <a:t>12</a:t>
            </a:r>
          </a:p>
          <a:p>
            <a:r>
              <a:rPr lang="en-US" sz="1200" dirty="0">
                <a:solidFill>
                  <a:schemeClr val="accent1">
                    <a:lumMod val="50000"/>
                  </a:schemeClr>
                </a:solidFill>
              </a:rPr>
              <a:t>13</a:t>
            </a:r>
          </a:p>
          <a:p>
            <a:r>
              <a:rPr lang="en-US" sz="1200" dirty="0">
                <a:solidFill>
                  <a:schemeClr val="accent1">
                    <a:lumMod val="50000"/>
                  </a:schemeClr>
                </a:solidFill>
              </a:rPr>
              <a:t>14</a:t>
            </a:r>
          </a:p>
          <a:p>
            <a:r>
              <a:rPr lang="en-US" sz="1200" dirty="0">
                <a:solidFill>
                  <a:schemeClr val="accent1">
                    <a:lumMod val="50000"/>
                  </a:schemeClr>
                </a:solidFill>
              </a:rPr>
              <a:t>15</a:t>
            </a:r>
          </a:p>
          <a:p>
            <a:r>
              <a:rPr lang="en-US" sz="1200" dirty="0">
                <a:solidFill>
                  <a:schemeClr val="accent1">
                    <a:lumMod val="50000"/>
                  </a:schemeClr>
                </a:solidFill>
              </a:rPr>
              <a:t>16</a:t>
            </a:r>
          </a:p>
        </p:txBody>
      </p:sp>
      <p:grpSp>
        <p:nvGrpSpPr>
          <p:cNvPr id="47" name="Group 46">
            <a:extLst>
              <a:ext uri="{FF2B5EF4-FFF2-40B4-BE49-F238E27FC236}">
                <a16:creationId xmlns:a16="http://schemas.microsoft.com/office/drawing/2014/main" id="{AD301CBA-0738-404B-87BA-3CD6BA895C75}"/>
              </a:ext>
            </a:extLst>
          </p:cNvPr>
          <p:cNvGrpSpPr/>
          <p:nvPr/>
        </p:nvGrpSpPr>
        <p:grpSpPr>
          <a:xfrm>
            <a:off x="10146711" y="611666"/>
            <a:ext cx="218885" cy="147250"/>
            <a:chOff x="6355183" y="1390473"/>
            <a:chExt cx="235108" cy="155448"/>
          </a:xfrm>
        </p:grpSpPr>
        <p:sp>
          <p:nvSpPr>
            <p:cNvPr id="123" name="Arc 122">
              <a:extLst>
                <a:ext uri="{FF2B5EF4-FFF2-40B4-BE49-F238E27FC236}">
                  <a16:creationId xmlns:a16="http://schemas.microsoft.com/office/drawing/2014/main" id="{D9D2FEE9-2AB2-4397-B4E1-4AA0EA643B22}"/>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Moon 123">
              <a:extLst>
                <a:ext uri="{FF2B5EF4-FFF2-40B4-BE49-F238E27FC236}">
                  <a16:creationId xmlns:a16="http://schemas.microsoft.com/office/drawing/2014/main" id="{32299FA5-5977-41A6-B6E1-A4889B7FD441}"/>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02CBF8B-89F1-40C2-AE25-39EEFA513AD2}"/>
              </a:ext>
            </a:extLst>
          </p:cNvPr>
          <p:cNvGrpSpPr/>
          <p:nvPr/>
        </p:nvGrpSpPr>
        <p:grpSpPr>
          <a:xfrm>
            <a:off x="10146711" y="792140"/>
            <a:ext cx="218885" cy="147250"/>
            <a:chOff x="6355183" y="1390473"/>
            <a:chExt cx="235108" cy="155448"/>
          </a:xfrm>
        </p:grpSpPr>
        <p:sp>
          <p:nvSpPr>
            <p:cNvPr id="121" name="Arc 120">
              <a:extLst>
                <a:ext uri="{FF2B5EF4-FFF2-40B4-BE49-F238E27FC236}">
                  <a16:creationId xmlns:a16="http://schemas.microsoft.com/office/drawing/2014/main" id="{1C35CBFB-BA24-453F-AE32-A6938AA1B26A}"/>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Moon 121">
              <a:extLst>
                <a:ext uri="{FF2B5EF4-FFF2-40B4-BE49-F238E27FC236}">
                  <a16:creationId xmlns:a16="http://schemas.microsoft.com/office/drawing/2014/main" id="{620F2DF7-04FF-4B79-A35C-018CE18278EF}"/>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4699564D-1190-497C-8390-FCA71E704251}"/>
              </a:ext>
            </a:extLst>
          </p:cNvPr>
          <p:cNvGrpSpPr/>
          <p:nvPr/>
        </p:nvGrpSpPr>
        <p:grpSpPr>
          <a:xfrm>
            <a:off x="10146711" y="972614"/>
            <a:ext cx="218885" cy="147250"/>
            <a:chOff x="6355183" y="1390473"/>
            <a:chExt cx="235108" cy="155448"/>
          </a:xfrm>
        </p:grpSpPr>
        <p:sp>
          <p:nvSpPr>
            <p:cNvPr id="119" name="Arc 118">
              <a:extLst>
                <a:ext uri="{FF2B5EF4-FFF2-40B4-BE49-F238E27FC236}">
                  <a16:creationId xmlns:a16="http://schemas.microsoft.com/office/drawing/2014/main" id="{78FC8F13-AC24-45CB-BB4B-5BD0E1C03B34}"/>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Moon 119">
              <a:extLst>
                <a:ext uri="{FF2B5EF4-FFF2-40B4-BE49-F238E27FC236}">
                  <a16:creationId xmlns:a16="http://schemas.microsoft.com/office/drawing/2014/main" id="{B6171ACD-730B-4084-AD3B-585616498B51}"/>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7B4D910D-8A17-4EFF-B56F-5F33D86E83FE}"/>
              </a:ext>
            </a:extLst>
          </p:cNvPr>
          <p:cNvGrpSpPr/>
          <p:nvPr/>
        </p:nvGrpSpPr>
        <p:grpSpPr>
          <a:xfrm>
            <a:off x="10146711" y="1153089"/>
            <a:ext cx="218885" cy="147250"/>
            <a:chOff x="6355183" y="1390473"/>
            <a:chExt cx="235108" cy="155448"/>
          </a:xfrm>
        </p:grpSpPr>
        <p:sp>
          <p:nvSpPr>
            <p:cNvPr id="117" name="Arc 116">
              <a:extLst>
                <a:ext uri="{FF2B5EF4-FFF2-40B4-BE49-F238E27FC236}">
                  <a16:creationId xmlns:a16="http://schemas.microsoft.com/office/drawing/2014/main" id="{B3D8501D-D843-423F-B0CA-C899D3C1948D}"/>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Moon 117">
              <a:extLst>
                <a:ext uri="{FF2B5EF4-FFF2-40B4-BE49-F238E27FC236}">
                  <a16:creationId xmlns:a16="http://schemas.microsoft.com/office/drawing/2014/main" id="{675E9252-98E4-42D3-B3B6-7C3D07A87613}"/>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1" name="Straight Connector 50">
            <a:extLst>
              <a:ext uri="{FF2B5EF4-FFF2-40B4-BE49-F238E27FC236}">
                <a16:creationId xmlns:a16="http://schemas.microsoft.com/office/drawing/2014/main" id="{8B6357FA-666B-4B95-BA26-08A1D47683B9}"/>
              </a:ext>
            </a:extLst>
          </p:cNvPr>
          <p:cNvCxnSpPr/>
          <p:nvPr/>
        </p:nvCxnSpPr>
        <p:spPr>
          <a:xfrm>
            <a:off x="9150122" y="326856"/>
            <a:ext cx="541043" cy="76991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2C68A93-404A-4D32-B922-699ABF2F037C}"/>
              </a:ext>
            </a:extLst>
          </p:cNvPr>
          <p:cNvCxnSpPr/>
          <p:nvPr/>
        </p:nvCxnSpPr>
        <p:spPr>
          <a:xfrm>
            <a:off x="9680528" y="1222914"/>
            <a:ext cx="53762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4012D0B-BD11-4B0D-82C3-B395EBCB802D}"/>
              </a:ext>
            </a:extLst>
          </p:cNvPr>
          <p:cNvCxnSpPr/>
          <p:nvPr/>
        </p:nvCxnSpPr>
        <p:spPr>
          <a:xfrm>
            <a:off x="9137567" y="141352"/>
            <a:ext cx="542961" cy="108825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90286F8-7742-4404-895D-C76B7A6654F6}"/>
              </a:ext>
            </a:extLst>
          </p:cNvPr>
          <p:cNvCxnSpPr/>
          <p:nvPr/>
        </p:nvCxnSpPr>
        <p:spPr>
          <a:xfrm>
            <a:off x="9141154" y="325051"/>
            <a:ext cx="539374" cy="94879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EDBD4197-9136-4109-B722-AAA4C6EA231C}"/>
              </a:ext>
            </a:extLst>
          </p:cNvPr>
          <p:cNvGrpSpPr/>
          <p:nvPr/>
        </p:nvGrpSpPr>
        <p:grpSpPr>
          <a:xfrm>
            <a:off x="8747058" y="141352"/>
            <a:ext cx="382601" cy="1263420"/>
            <a:chOff x="3789487" y="1477110"/>
            <a:chExt cx="281353" cy="1257810"/>
          </a:xfrm>
        </p:grpSpPr>
        <p:cxnSp>
          <p:nvCxnSpPr>
            <p:cNvPr id="109" name="Straight Connector 108">
              <a:extLst>
                <a:ext uri="{FF2B5EF4-FFF2-40B4-BE49-F238E27FC236}">
                  <a16:creationId xmlns:a16="http://schemas.microsoft.com/office/drawing/2014/main" id="{B7428741-02ED-43F8-AB21-0729821D5C10}"/>
                </a:ext>
              </a:extLst>
            </p:cNvPr>
            <p:cNvCxnSpPr/>
            <p:nvPr/>
          </p:nvCxnSpPr>
          <p:spPr>
            <a:xfrm>
              <a:off x="3789487" y="1477110"/>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15FE255-4006-4683-B88F-580846CD317A}"/>
                </a:ext>
              </a:extLst>
            </p:cNvPr>
            <p:cNvCxnSpPr/>
            <p:nvPr/>
          </p:nvCxnSpPr>
          <p:spPr>
            <a:xfrm>
              <a:off x="3789487" y="1656797"/>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29DBFBF-F47E-453B-9F9B-853724512719}"/>
                </a:ext>
              </a:extLst>
            </p:cNvPr>
            <p:cNvCxnSpPr/>
            <p:nvPr/>
          </p:nvCxnSpPr>
          <p:spPr>
            <a:xfrm>
              <a:off x="3789487" y="1836484"/>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C7936C3-3C81-4EDC-8BC4-1220A0051327}"/>
                </a:ext>
              </a:extLst>
            </p:cNvPr>
            <p:cNvCxnSpPr/>
            <p:nvPr/>
          </p:nvCxnSpPr>
          <p:spPr>
            <a:xfrm>
              <a:off x="3789487" y="2016171"/>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A350D17-5AC2-4357-9D05-0680D37156A2}"/>
                </a:ext>
              </a:extLst>
            </p:cNvPr>
            <p:cNvCxnSpPr/>
            <p:nvPr/>
          </p:nvCxnSpPr>
          <p:spPr>
            <a:xfrm>
              <a:off x="3789487" y="2195858"/>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D38B899-6454-440E-A691-78149FD5E26A}"/>
                </a:ext>
              </a:extLst>
            </p:cNvPr>
            <p:cNvCxnSpPr/>
            <p:nvPr/>
          </p:nvCxnSpPr>
          <p:spPr>
            <a:xfrm>
              <a:off x="3789487" y="2375545"/>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8AE46C4-5048-4B83-9EB1-53D734079B53}"/>
                </a:ext>
              </a:extLst>
            </p:cNvPr>
            <p:cNvCxnSpPr/>
            <p:nvPr/>
          </p:nvCxnSpPr>
          <p:spPr>
            <a:xfrm>
              <a:off x="3789487" y="2555232"/>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3A853A5-3745-442C-9657-0D4A5DD7C853}"/>
                </a:ext>
              </a:extLst>
            </p:cNvPr>
            <p:cNvCxnSpPr/>
            <p:nvPr/>
          </p:nvCxnSpPr>
          <p:spPr>
            <a:xfrm>
              <a:off x="3789487" y="2734920"/>
              <a:ext cx="28135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1648F39F-9606-45D5-8489-BBCCB2E97D06}"/>
              </a:ext>
            </a:extLst>
          </p:cNvPr>
          <p:cNvGrpSpPr/>
          <p:nvPr/>
        </p:nvGrpSpPr>
        <p:grpSpPr>
          <a:xfrm>
            <a:off x="8807370" y="1590110"/>
            <a:ext cx="382601" cy="1263420"/>
            <a:chOff x="3789487" y="1477110"/>
            <a:chExt cx="281353" cy="1257810"/>
          </a:xfrm>
        </p:grpSpPr>
        <p:cxnSp>
          <p:nvCxnSpPr>
            <p:cNvPr id="101" name="Straight Connector 100">
              <a:extLst>
                <a:ext uri="{FF2B5EF4-FFF2-40B4-BE49-F238E27FC236}">
                  <a16:creationId xmlns:a16="http://schemas.microsoft.com/office/drawing/2014/main" id="{9FDAFAAC-A17E-4AB5-BCBB-6FC3F295CC63}"/>
                </a:ext>
              </a:extLst>
            </p:cNvPr>
            <p:cNvCxnSpPr/>
            <p:nvPr/>
          </p:nvCxnSpPr>
          <p:spPr>
            <a:xfrm>
              <a:off x="3789487" y="1477110"/>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A834A6-B481-40EF-8A7A-3E30B2CDCDA5}"/>
                </a:ext>
              </a:extLst>
            </p:cNvPr>
            <p:cNvCxnSpPr/>
            <p:nvPr/>
          </p:nvCxnSpPr>
          <p:spPr>
            <a:xfrm>
              <a:off x="3789487" y="1656797"/>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42780DC-26A2-4A87-A975-B19B2FB50F21}"/>
                </a:ext>
              </a:extLst>
            </p:cNvPr>
            <p:cNvCxnSpPr/>
            <p:nvPr/>
          </p:nvCxnSpPr>
          <p:spPr>
            <a:xfrm>
              <a:off x="3789487" y="1836484"/>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D11F5CC-5414-4CB7-B0C5-63ED9D93ECB4}"/>
                </a:ext>
              </a:extLst>
            </p:cNvPr>
            <p:cNvCxnSpPr/>
            <p:nvPr/>
          </p:nvCxnSpPr>
          <p:spPr>
            <a:xfrm>
              <a:off x="3789487" y="2016171"/>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0269C12-3A64-4364-AC11-FAA66F4FE5B9}"/>
                </a:ext>
              </a:extLst>
            </p:cNvPr>
            <p:cNvCxnSpPr/>
            <p:nvPr/>
          </p:nvCxnSpPr>
          <p:spPr>
            <a:xfrm>
              <a:off x="3789487" y="2195858"/>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4114A3D-80C8-4894-8A69-2FBD89F8B5D8}"/>
                </a:ext>
              </a:extLst>
            </p:cNvPr>
            <p:cNvCxnSpPr/>
            <p:nvPr/>
          </p:nvCxnSpPr>
          <p:spPr>
            <a:xfrm>
              <a:off x="3789487" y="2375545"/>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669E794-8BEF-48BC-977F-2B41944D8B99}"/>
                </a:ext>
              </a:extLst>
            </p:cNvPr>
            <p:cNvCxnSpPr/>
            <p:nvPr/>
          </p:nvCxnSpPr>
          <p:spPr>
            <a:xfrm>
              <a:off x="3789487" y="2555232"/>
              <a:ext cx="281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A89DEBC-844F-498D-9408-08E377064947}"/>
                </a:ext>
              </a:extLst>
            </p:cNvPr>
            <p:cNvCxnSpPr/>
            <p:nvPr/>
          </p:nvCxnSpPr>
          <p:spPr>
            <a:xfrm>
              <a:off x="3789487" y="2734920"/>
              <a:ext cx="281353"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8" name="Straight Connector 57">
            <a:extLst>
              <a:ext uri="{FF2B5EF4-FFF2-40B4-BE49-F238E27FC236}">
                <a16:creationId xmlns:a16="http://schemas.microsoft.com/office/drawing/2014/main" id="{2FFB38B7-8CCC-4D6D-8456-90766363B841}"/>
              </a:ext>
            </a:extLst>
          </p:cNvPr>
          <p:cNvCxnSpPr/>
          <p:nvPr/>
        </p:nvCxnSpPr>
        <p:spPr>
          <a:xfrm>
            <a:off x="9681804" y="2071240"/>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20C6D50-F30B-4B61-98CA-B6731E458784}"/>
              </a:ext>
            </a:extLst>
          </p:cNvPr>
          <p:cNvCxnSpPr/>
          <p:nvPr/>
        </p:nvCxnSpPr>
        <p:spPr>
          <a:xfrm>
            <a:off x="9681804" y="2251424"/>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2779EED-96B0-4B91-BA40-6FDA007ACD09}"/>
              </a:ext>
            </a:extLst>
          </p:cNvPr>
          <p:cNvCxnSpPr/>
          <p:nvPr/>
        </p:nvCxnSpPr>
        <p:spPr>
          <a:xfrm>
            <a:off x="9681804" y="2431608"/>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DCB450D-2E3A-4AEF-BD4A-7A9A69EB8924}"/>
              </a:ext>
            </a:extLst>
          </p:cNvPr>
          <p:cNvCxnSpPr/>
          <p:nvPr/>
        </p:nvCxnSpPr>
        <p:spPr>
          <a:xfrm>
            <a:off x="9681804" y="2611792"/>
            <a:ext cx="515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96969E4-2ADA-4551-B035-BD5D0257D20A}"/>
              </a:ext>
            </a:extLst>
          </p:cNvPr>
          <p:cNvCxnSpPr/>
          <p:nvPr/>
        </p:nvCxnSpPr>
        <p:spPr>
          <a:xfrm>
            <a:off x="9675883" y="2173891"/>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7076899-3F27-4405-873F-EB7AA645AE63}"/>
              </a:ext>
            </a:extLst>
          </p:cNvPr>
          <p:cNvCxnSpPr/>
          <p:nvPr/>
        </p:nvCxnSpPr>
        <p:spPr>
          <a:xfrm>
            <a:off x="9675883" y="2354075"/>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32CBE23-F985-43C0-B252-63077C70FADB}"/>
              </a:ext>
            </a:extLst>
          </p:cNvPr>
          <p:cNvCxnSpPr/>
          <p:nvPr/>
        </p:nvCxnSpPr>
        <p:spPr>
          <a:xfrm>
            <a:off x="9675883" y="2534259"/>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2ADA5E7-6CD4-4486-ADE5-257573A0BC99}"/>
              </a:ext>
            </a:extLst>
          </p:cNvPr>
          <p:cNvCxnSpPr/>
          <p:nvPr/>
        </p:nvCxnSpPr>
        <p:spPr>
          <a:xfrm>
            <a:off x="9675883" y="2714443"/>
            <a:ext cx="521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F15F95F-6793-4A54-AA57-6C6C1ADD3863}"/>
              </a:ext>
            </a:extLst>
          </p:cNvPr>
          <p:cNvCxnSpPr/>
          <p:nvPr/>
        </p:nvCxnSpPr>
        <p:spPr>
          <a:xfrm>
            <a:off x="9683031" y="1587274"/>
            <a:ext cx="12014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2D4D312-AB34-448D-B505-09F10F6F7473}"/>
              </a:ext>
            </a:extLst>
          </p:cNvPr>
          <p:cNvCxnSpPr/>
          <p:nvPr/>
        </p:nvCxnSpPr>
        <p:spPr>
          <a:xfrm>
            <a:off x="9683031" y="1767762"/>
            <a:ext cx="12014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FD833A3-664F-44EF-B046-B77C13E04E46}"/>
              </a:ext>
            </a:extLst>
          </p:cNvPr>
          <p:cNvCxnSpPr/>
          <p:nvPr/>
        </p:nvCxnSpPr>
        <p:spPr>
          <a:xfrm>
            <a:off x="9683031" y="1948250"/>
            <a:ext cx="12014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37338A40-8FA8-42D1-9A90-D25A2048D120}"/>
              </a:ext>
            </a:extLst>
          </p:cNvPr>
          <p:cNvGrpSpPr/>
          <p:nvPr/>
        </p:nvGrpSpPr>
        <p:grpSpPr>
          <a:xfrm>
            <a:off x="10341362" y="2128739"/>
            <a:ext cx="543121" cy="541465"/>
            <a:chOff x="5128805" y="2014795"/>
            <a:chExt cx="659176" cy="539061"/>
          </a:xfrm>
        </p:grpSpPr>
        <p:cxnSp>
          <p:nvCxnSpPr>
            <p:cNvPr id="97" name="Straight Connector 96">
              <a:extLst>
                <a:ext uri="{FF2B5EF4-FFF2-40B4-BE49-F238E27FC236}">
                  <a16:creationId xmlns:a16="http://schemas.microsoft.com/office/drawing/2014/main" id="{D14B8CD4-6A24-4D57-9EAF-07B15E839BA9}"/>
                </a:ext>
              </a:extLst>
            </p:cNvPr>
            <p:cNvCxnSpPr/>
            <p:nvPr/>
          </p:nvCxnSpPr>
          <p:spPr>
            <a:xfrm>
              <a:off x="5128805" y="2014795"/>
              <a:ext cx="659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4FCA255-0131-4014-B533-6A38E9A4EC6F}"/>
                </a:ext>
              </a:extLst>
            </p:cNvPr>
            <p:cNvCxnSpPr/>
            <p:nvPr/>
          </p:nvCxnSpPr>
          <p:spPr>
            <a:xfrm>
              <a:off x="5128805" y="2194482"/>
              <a:ext cx="659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3B6DF92-7A3A-4935-9865-502FCE3E7BBE}"/>
                </a:ext>
              </a:extLst>
            </p:cNvPr>
            <p:cNvCxnSpPr/>
            <p:nvPr/>
          </p:nvCxnSpPr>
          <p:spPr>
            <a:xfrm>
              <a:off x="5128805" y="2374169"/>
              <a:ext cx="659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9FFD174-9452-4A7A-9F7E-B77E2F66E00F}"/>
                </a:ext>
              </a:extLst>
            </p:cNvPr>
            <p:cNvCxnSpPr/>
            <p:nvPr/>
          </p:nvCxnSpPr>
          <p:spPr>
            <a:xfrm>
              <a:off x="5128805" y="2553856"/>
              <a:ext cx="659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0" name="Straight Connector 69">
            <a:extLst>
              <a:ext uri="{FF2B5EF4-FFF2-40B4-BE49-F238E27FC236}">
                <a16:creationId xmlns:a16="http://schemas.microsoft.com/office/drawing/2014/main" id="{2F1FC5BD-F3EB-42B7-B934-2281B53E348C}"/>
              </a:ext>
            </a:extLst>
          </p:cNvPr>
          <p:cNvCxnSpPr/>
          <p:nvPr/>
        </p:nvCxnSpPr>
        <p:spPr>
          <a:xfrm>
            <a:off x="9672394" y="2845692"/>
            <a:ext cx="121209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0354741-E8DA-44C1-B487-A6A6641A97A9}"/>
              </a:ext>
            </a:extLst>
          </p:cNvPr>
          <p:cNvGrpSpPr/>
          <p:nvPr/>
        </p:nvGrpSpPr>
        <p:grpSpPr>
          <a:xfrm>
            <a:off x="10138577" y="2052264"/>
            <a:ext cx="218885" cy="147250"/>
            <a:chOff x="6355183" y="1390473"/>
            <a:chExt cx="235108" cy="155448"/>
          </a:xfrm>
        </p:grpSpPr>
        <p:sp>
          <p:nvSpPr>
            <p:cNvPr id="95" name="Arc 94">
              <a:extLst>
                <a:ext uri="{FF2B5EF4-FFF2-40B4-BE49-F238E27FC236}">
                  <a16:creationId xmlns:a16="http://schemas.microsoft.com/office/drawing/2014/main" id="{6A4C6CC6-26A7-4102-919A-635FE7A07D57}"/>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Moon 95">
              <a:extLst>
                <a:ext uri="{FF2B5EF4-FFF2-40B4-BE49-F238E27FC236}">
                  <a16:creationId xmlns:a16="http://schemas.microsoft.com/office/drawing/2014/main" id="{73B5A5A6-8CCA-4BB2-9B3F-C17EB1736421}"/>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309B16F-175D-4EB7-9CF1-9C515F26ED0B}"/>
              </a:ext>
            </a:extLst>
          </p:cNvPr>
          <p:cNvGrpSpPr/>
          <p:nvPr/>
        </p:nvGrpSpPr>
        <p:grpSpPr>
          <a:xfrm>
            <a:off x="10138577" y="2232738"/>
            <a:ext cx="218885" cy="147250"/>
            <a:chOff x="6355183" y="1390473"/>
            <a:chExt cx="235108" cy="155448"/>
          </a:xfrm>
        </p:grpSpPr>
        <p:sp>
          <p:nvSpPr>
            <p:cNvPr id="93" name="Arc 92">
              <a:extLst>
                <a:ext uri="{FF2B5EF4-FFF2-40B4-BE49-F238E27FC236}">
                  <a16:creationId xmlns:a16="http://schemas.microsoft.com/office/drawing/2014/main" id="{F74EDDED-6E70-4B14-8D4C-655DAD522F9F}"/>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Moon 93">
              <a:extLst>
                <a:ext uri="{FF2B5EF4-FFF2-40B4-BE49-F238E27FC236}">
                  <a16:creationId xmlns:a16="http://schemas.microsoft.com/office/drawing/2014/main" id="{F7B1E753-917D-424C-AFAA-35AC74C94541}"/>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18D1C82B-98F8-4F9A-8B9F-0295DEBBB6A5}"/>
              </a:ext>
            </a:extLst>
          </p:cNvPr>
          <p:cNvGrpSpPr/>
          <p:nvPr/>
        </p:nvGrpSpPr>
        <p:grpSpPr>
          <a:xfrm>
            <a:off x="10138577" y="2413213"/>
            <a:ext cx="218885" cy="147250"/>
            <a:chOff x="6355183" y="1390473"/>
            <a:chExt cx="235108" cy="155448"/>
          </a:xfrm>
        </p:grpSpPr>
        <p:sp>
          <p:nvSpPr>
            <p:cNvPr id="91" name="Arc 90">
              <a:extLst>
                <a:ext uri="{FF2B5EF4-FFF2-40B4-BE49-F238E27FC236}">
                  <a16:creationId xmlns:a16="http://schemas.microsoft.com/office/drawing/2014/main" id="{B16B6716-E483-4E6D-B3FB-99EB50E79AD7}"/>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Moon 91">
              <a:extLst>
                <a:ext uri="{FF2B5EF4-FFF2-40B4-BE49-F238E27FC236}">
                  <a16:creationId xmlns:a16="http://schemas.microsoft.com/office/drawing/2014/main" id="{258C4EE8-147B-4125-BE59-D18CAD80C109}"/>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3805DC0E-1997-4487-B667-B20B70506ABF}"/>
              </a:ext>
            </a:extLst>
          </p:cNvPr>
          <p:cNvGrpSpPr/>
          <p:nvPr/>
        </p:nvGrpSpPr>
        <p:grpSpPr>
          <a:xfrm>
            <a:off x="10138577" y="2593687"/>
            <a:ext cx="218885" cy="147250"/>
            <a:chOff x="6355183" y="1390473"/>
            <a:chExt cx="235108" cy="155448"/>
          </a:xfrm>
        </p:grpSpPr>
        <p:sp>
          <p:nvSpPr>
            <p:cNvPr id="89" name="Arc 88">
              <a:extLst>
                <a:ext uri="{FF2B5EF4-FFF2-40B4-BE49-F238E27FC236}">
                  <a16:creationId xmlns:a16="http://schemas.microsoft.com/office/drawing/2014/main" id="{7FE64552-497C-40A2-85B9-BF678B04E566}"/>
                </a:ext>
              </a:extLst>
            </p:cNvPr>
            <p:cNvSpPr/>
            <p:nvPr/>
          </p:nvSpPr>
          <p:spPr>
            <a:xfrm>
              <a:off x="6355183" y="1395239"/>
              <a:ext cx="82640" cy="143218"/>
            </a:xfrm>
            <a:prstGeom prst="arc">
              <a:avLst>
                <a:gd name="adj1" fmla="val 16200000"/>
                <a:gd name="adj2" fmla="val 5464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Moon 89">
              <a:extLst>
                <a:ext uri="{FF2B5EF4-FFF2-40B4-BE49-F238E27FC236}">
                  <a16:creationId xmlns:a16="http://schemas.microsoft.com/office/drawing/2014/main" id="{2EB567EA-EFA1-4978-94EA-A25A25B8B653}"/>
                </a:ext>
              </a:extLst>
            </p:cNvPr>
            <p:cNvSpPr/>
            <p:nvPr/>
          </p:nvSpPr>
          <p:spPr>
            <a:xfrm flipH="1">
              <a:off x="6434843" y="1390473"/>
              <a:ext cx="155448" cy="155448"/>
            </a:xfrm>
            <a:prstGeom prst="moon">
              <a:avLst>
                <a:gd name="adj" fmla="val 82614"/>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5" name="Straight Connector 74">
            <a:extLst>
              <a:ext uri="{FF2B5EF4-FFF2-40B4-BE49-F238E27FC236}">
                <a16:creationId xmlns:a16="http://schemas.microsoft.com/office/drawing/2014/main" id="{60AEDA5B-D597-4F82-9C4C-14BA72B0111D}"/>
              </a:ext>
            </a:extLst>
          </p:cNvPr>
          <p:cNvCxnSpPr/>
          <p:nvPr/>
        </p:nvCxnSpPr>
        <p:spPr>
          <a:xfrm>
            <a:off x="9672394" y="2663512"/>
            <a:ext cx="53762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6E5292-1405-46DF-B5D6-7BC57F836F96}"/>
              </a:ext>
            </a:extLst>
          </p:cNvPr>
          <p:cNvCxnSpPr/>
          <p:nvPr/>
        </p:nvCxnSpPr>
        <p:spPr>
          <a:xfrm>
            <a:off x="9156760" y="1582410"/>
            <a:ext cx="552263" cy="107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340F71-B7DB-4064-910B-7F1758AFA2CA}"/>
              </a:ext>
            </a:extLst>
          </p:cNvPr>
          <p:cNvCxnSpPr/>
          <p:nvPr/>
        </p:nvCxnSpPr>
        <p:spPr>
          <a:xfrm flipV="1">
            <a:off x="9153139" y="1762709"/>
            <a:ext cx="555884" cy="18067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5F9769F-DEFD-4618-BD34-81947A127728}"/>
              </a:ext>
            </a:extLst>
          </p:cNvPr>
          <p:cNvCxnSpPr/>
          <p:nvPr/>
        </p:nvCxnSpPr>
        <p:spPr>
          <a:xfrm flipV="1">
            <a:off x="9153139" y="1942221"/>
            <a:ext cx="558737" cy="18279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7CCB33A-6C58-4526-9974-210E82E78A03}"/>
              </a:ext>
            </a:extLst>
          </p:cNvPr>
          <p:cNvCxnSpPr/>
          <p:nvPr/>
        </p:nvCxnSpPr>
        <p:spPr>
          <a:xfrm flipV="1">
            <a:off x="9157848" y="2070274"/>
            <a:ext cx="548324" cy="5474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F8112F1-A640-4DFE-A71E-C65AC39C5BA9}"/>
              </a:ext>
            </a:extLst>
          </p:cNvPr>
          <p:cNvCxnSpPr/>
          <p:nvPr/>
        </p:nvCxnSpPr>
        <p:spPr>
          <a:xfrm flipV="1">
            <a:off x="9151375" y="2176837"/>
            <a:ext cx="557649" cy="12836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92F5965-73F9-41FE-8794-E8B04DC9210D}"/>
              </a:ext>
            </a:extLst>
          </p:cNvPr>
          <p:cNvCxnSpPr/>
          <p:nvPr/>
        </p:nvCxnSpPr>
        <p:spPr>
          <a:xfrm>
            <a:off x="9167980" y="1941494"/>
            <a:ext cx="541895" cy="41569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F8B4661-29E1-4A00-84E6-E5CE7E42FBC1}"/>
              </a:ext>
            </a:extLst>
          </p:cNvPr>
          <p:cNvCxnSpPr/>
          <p:nvPr/>
        </p:nvCxnSpPr>
        <p:spPr>
          <a:xfrm flipV="1">
            <a:off x="9145815" y="2246631"/>
            <a:ext cx="563208" cy="23822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371A73E-2442-4B6A-8295-3A1B36F053BC}"/>
              </a:ext>
            </a:extLst>
          </p:cNvPr>
          <p:cNvCxnSpPr/>
          <p:nvPr/>
        </p:nvCxnSpPr>
        <p:spPr>
          <a:xfrm flipV="1">
            <a:off x="9157848" y="2426812"/>
            <a:ext cx="540538" cy="23866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776D361-D85B-4747-8207-B5409678614F}"/>
              </a:ext>
            </a:extLst>
          </p:cNvPr>
          <p:cNvCxnSpPr/>
          <p:nvPr/>
        </p:nvCxnSpPr>
        <p:spPr>
          <a:xfrm>
            <a:off x="9157848" y="2845692"/>
            <a:ext cx="540538" cy="13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C51D5AA-511F-4E96-BD95-F97AB425CC65}"/>
              </a:ext>
            </a:extLst>
          </p:cNvPr>
          <p:cNvCxnSpPr/>
          <p:nvPr/>
        </p:nvCxnSpPr>
        <p:spPr>
          <a:xfrm flipV="1">
            <a:off x="9151819" y="2606465"/>
            <a:ext cx="546567" cy="57047"/>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F4A26BE-A78D-46BE-8396-F16C3078F44F}"/>
              </a:ext>
            </a:extLst>
          </p:cNvPr>
          <p:cNvCxnSpPr/>
          <p:nvPr/>
        </p:nvCxnSpPr>
        <p:spPr>
          <a:xfrm>
            <a:off x="9167980" y="1767455"/>
            <a:ext cx="541043" cy="76991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8CF7732-D965-4696-B374-582980D4CFE3}"/>
              </a:ext>
            </a:extLst>
          </p:cNvPr>
          <p:cNvCxnSpPr/>
          <p:nvPr/>
        </p:nvCxnSpPr>
        <p:spPr>
          <a:xfrm>
            <a:off x="9155425" y="1581950"/>
            <a:ext cx="542961" cy="108825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34DCB01-AF3D-4499-AA14-F792B9C3ABD7}"/>
              </a:ext>
            </a:extLst>
          </p:cNvPr>
          <p:cNvCxnSpPr/>
          <p:nvPr/>
        </p:nvCxnSpPr>
        <p:spPr>
          <a:xfrm>
            <a:off x="9159012" y="1765650"/>
            <a:ext cx="539374" cy="94879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Rectangle: Rounded Corners 128">
            <a:extLst>
              <a:ext uri="{FF2B5EF4-FFF2-40B4-BE49-F238E27FC236}">
                <a16:creationId xmlns:a16="http://schemas.microsoft.com/office/drawing/2014/main" id="{B07EF8A8-53BC-401C-950E-55CD21F9C9F5}"/>
              </a:ext>
            </a:extLst>
          </p:cNvPr>
          <p:cNvSpPr/>
          <p:nvPr/>
        </p:nvSpPr>
        <p:spPr>
          <a:xfrm>
            <a:off x="9053491" y="43577"/>
            <a:ext cx="1734237" cy="2947663"/>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D15A68FE-299A-4F33-A78C-FECA0A0B48BF}"/>
              </a:ext>
            </a:extLst>
          </p:cNvPr>
          <p:cNvCxnSpPr>
            <a:cxnSpLocks/>
          </p:cNvCxnSpPr>
          <p:nvPr/>
        </p:nvCxnSpPr>
        <p:spPr>
          <a:xfrm flipH="1">
            <a:off x="6551720" y="2977076"/>
            <a:ext cx="2709705" cy="36620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CBA4BCF-225B-471E-8673-FF43F0381D43}"/>
              </a:ext>
            </a:extLst>
          </p:cNvPr>
          <p:cNvCxnSpPr>
            <a:cxnSpLocks/>
          </p:cNvCxnSpPr>
          <p:nvPr/>
        </p:nvCxnSpPr>
        <p:spPr>
          <a:xfrm flipH="1">
            <a:off x="8998670" y="3018343"/>
            <a:ext cx="1557835" cy="29261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18DCD98-DE0E-4E47-9860-4D848BCC3D6D}"/>
              </a:ext>
            </a:extLst>
          </p:cNvPr>
          <p:cNvCxnSpPr/>
          <p:nvPr/>
        </p:nvCxnSpPr>
        <p:spPr>
          <a:xfrm>
            <a:off x="9691164" y="319074"/>
            <a:ext cx="12014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59EFA01-5278-426C-B88A-BAEC340E232A}"/>
              </a:ext>
            </a:extLst>
          </p:cNvPr>
          <p:cNvSpPr/>
          <p:nvPr/>
        </p:nvSpPr>
        <p:spPr>
          <a:xfrm>
            <a:off x="6462712" y="4498181"/>
            <a:ext cx="111920" cy="119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8F60B408-2E3C-45A9-BF03-5670E8B7EDE6}"/>
              </a:ext>
            </a:extLst>
          </p:cNvPr>
          <p:cNvSpPr/>
          <p:nvPr/>
        </p:nvSpPr>
        <p:spPr>
          <a:xfrm>
            <a:off x="6462711" y="4658308"/>
            <a:ext cx="111919" cy="119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9B172FDF-E608-4FBC-B2E9-56C2F0AEE574}"/>
              </a:ext>
            </a:extLst>
          </p:cNvPr>
          <p:cNvSpPr/>
          <p:nvPr/>
        </p:nvSpPr>
        <p:spPr>
          <a:xfrm>
            <a:off x="6459963" y="3870829"/>
            <a:ext cx="111920" cy="119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D6EE4126-B856-4401-B014-3D2ED3268DC8}"/>
              </a:ext>
            </a:extLst>
          </p:cNvPr>
          <p:cNvSpPr/>
          <p:nvPr/>
        </p:nvSpPr>
        <p:spPr>
          <a:xfrm>
            <a:off x="6459963" y="3710702"/>
            <a:ext cx="111920" cy="119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BCB6557C-4950-44C2-9295-2E24B3163473}"/>
              </a:ext>
            </a:extLst>
          </p:cNvPr>
          <p:cNvSpPr/>
          <p:nvPr/>
        </p:nvSpPr>
        <p:spPr>
          <a:xfrm>
            <a:off x="6459963" y="3550575"/>
            <a:ext cx="111920" cy="119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364A7D2-62B0-4422-B00B-61ED9C234E62}"/>
              </a:ext>
            </a:extLst>
          </p:cNvPr>
          <p:cNvSpPr/>
          <p:nvPr/>
        </p:nvSpPr>
        <p:spPr>
          <a:xfrm>
            <a:off x="6459963" y="5317411"/>
            <a:ext cx="111920" cy="119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CA38B381-D6D7-434E-BC5D-945FCBC8F34A}"/>
              </a:ext>
            </a:extLst>
          </p:cNvPr>
          <p:cNvSpPr/>
          <p:nvPr/>
        </p:nvSpPr>
        <p:spPr>
          <a:xfrm>
            <a:off x="6464359" y="5477538"/>
            <a:ext cx="111920" cy="119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F844822-E514-4EC1-A775-00618EB016EF}"/>
              </a:ext>
            </a:extLst>
          </p:cNvPr>
          <p:cNvSpPr/>
          <p:nvPr/>
        </p:nvSpPr>
        <p:spPr>
          <a:xfrm>
            <a:off x="6459963" y="5634472"/>
            <a:ext cx="111920" cy="119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C39EA7-DD3F-43A1-A769-5F526224B953}"/>
              </a:ext>
            </a:extLst>
          </p:cNvPr>
          <p:cNvSpPr/>
          <p:nvPr/>
        </p:nvSpPr>
        <p:spPr>
          <a:xfrm>
            <a:off x="6662738" y="5848350"/>
            <a:ext cx="109537" cy="11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DD6B5CB-FBD0-4D3F-88AF-DDCBCCC52344}"/>
              </a:ext>
            </a:extLst>
          </p:cNvPr>
          <p:cNvSpPr/>
          <p:nvPr/>
        </p:nvSpPr>
        <p:spPr>
          <a:xfrm>
            <a:off x="6821916" y="5848350"/>
            <a:ext cx="109537" cy="11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EE7BF7E-53C3-44C1-952C-F991B48DE6D9}"/>
              </a:ext>
            </a:extLst>
          </p:cNvPr>
          <p:cNvSpPr/>
          <p:nvPr/>
        </p:nvSpPr>
        <p:spPr>
          <a:xfrm>
            <a:off x="6979132" y="5848350"/>
            <a:ext cx="109537" cy="11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BD31C6FC-B047-4EBD-97B4-1881232B9C45}"/>
              </a:ext>
            </a:extLst>
          </p:cNvPr>
          <p:cNvSpPr/>
          <p:nvPr/>
        </p:nvSpPr>
        <p:spPr>
          <a:xfrm>
            <a:off x="7610890" y="5848350"/>
            <a:ext cx="109537" cy="11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50E72ECB-2796-4ED6-AE1D-02D13BAC30DB}"/>
              </a:ext>
            </a:extLst>
          </p:cNvPr>
          <p:cNvSpPr/>
          <p:nvPr/>
        </p:nvSpPr>
        <p:spPr>
          <a:xfrm>
            <a:off x="7770068" y="5848350"/>
            <a:ext cx="109537" cy="11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56DFCB2-60BE-489C-B935-B649FCCAD8CC}"/>
              </a:ext>
            </a:extLst>
          </p:cNvPr>
          <p:cNvSpPr/>
          <p:nvPr/>
        </p:nvSpPr>
        <p:spPr>
          <a:xfrm>
            <a:off x="8434520" y="5848349"/>
            <a:ext cx="109537" cy="11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BA2C9498-44FC-4975-8553-37C116923B29}"/>
              </a:ext>
            </a:extLst>
          </p:cNvPr>
          <p:cNvSpPr/>
          <p:nvPr/>
        </p:nvSpPr>
        <p:spPr>
          <a:xfrm>
            <a:off x="8591736" y="5848931"/>
            <a:ext cx="109537" cy="11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37F5AB5-844B-4538-BE9A-19C5DF833AA5}"/>
              </a:ext>
            </a:extLst>
          </p:cNvPr>
          <p:cNvSpPr/>
          <p:nvPr/>
        </p:nvSpPr>
        <p:spPr>
          <a:xfrm>
            <a:off x="8748665" y="5848348"/>
            <a:ext cx="109537" cy="11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B522641-6554-4C60-9C63-E732BF1A1092}" type="slidenum">
              <a:rPr lang="en-US" smtClean="0"/>
              <a:t>8</a:t>
            </a:fld>
            <a:endParaRPr lang="en-US"/>
          </a:p>
        </p:txBody>
      </p:sp>
    </p:spTree>
    <p:extLst>
      <p:ext uri="{BB962C8B-B14F-4D97-AF65-F5344CB8AC3E}">
        <p14:creationId xmlns:p14="http://schemas.microsoft.com/office/powerpoint/2010/main" val="1258672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7684</TotalTime>
  <Words>1129</Words>
  <Application>Microsoft Office PowerPoint</Application>
  <PresentationFormat>Widescreen</PresentationFormat>
  <Paragraphs>423</Paragraphs>
  <Slides>32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Calibri Light</vt:lpstr>
      <vt:lpstr>Cambria Math</vt:lpstr>
      <vt:lpstr>Times New Roman</vt:lpstr>
      <vt:lpstr>Office Theme</vt:lpstr>
      <vt:lpstr>Routing Magic: Performing Computations Using Routing Networks and Voting Logic on Unary Encoded Data</vt:lpstr>
      <vt:lpstr>Agenda</vt:lpstr>
      <vt:lpstr>Computation Methods</vt:lpstr>
      <vt:lpstr>Stochastic Computation</vt:lpstr>
      <vt:lpstr>Agenda</vt:lpstr>
      <vt:lpstr>Overview of Architecture</vt:lpstr>
      <vt:lpstr>Overview of Architecture</vt:lpstr>
      <vt:lpstr>Overview of Architecture</vt:lpstr>
      <vt:lpstr>Unit Slope Function</vt:lpstr>
      <vt:lpstr>Piece-wise Linear Function</vt:lpstr>
      <vt:lpstr>Piece-wise Linear Function</vt:lpstr>
      <vt:lpstr>Piece-wise Linear Function</vt:lpstr>
      <vt:lpstr>Piece-wise Linear Function</vt:lpstr>
      <vt:lpstr>Monotonically Increase Function</vt:lpstr>
      <vt:lpstr>General Oscillating Function</vt:lpstr>
      <vt:lpstr>General Oscillating Function</vt:lpstr>
      <vt:lpstr>General Oscillating Function</vt:lpstr>
      <vt:lpstr>General Oscillating Function</vt:lpstr>
      <vt:lpstr>Multivariate Function</vt:lpstr>
      <vt:lpstr>Multivariate Function</vt:lpstr>
      <vt:lpstr>Multivariate Function</vt:lpstr>
      <vt:lpstr>Agenda</vt:lpstr>
      <vt:lpstr>Experimental Results: Accuracy</vt:lpstr>
      <vt:lpstr>Experimental Result: Image Processing</vt:lpstr>
      <vt:lpstr>Agenda</vt:lpstr>
      <vt:lpstr>Area Comparison </vt:lpstr>
      <vt:lpstr>Delay Comparison</vt:lpstr>
      <vt:lpstr>Area Delay Product Comparison</vt:lpstr>
      <vt:lpstr>Thank you!</vt:lpstr>
      <vt:lpstr>Area Comparison</vt:lpstr>
      <vt:lpstr>Delay Comparison</vt:lpstr>
      <vt:lpstr>Why FPGA?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Zhiheng Wang</dc:creator>
  <cp:lastModifiedBy>Zhiheng Wang</cp:lastModifiedBy>
  <cp:revision>301</cp:revision>
  <dcterms:created xsi:type="dcterms:W3CDTF">2018-02-08T03:39:36Z</dcterms:created>
  <dcterms:modified xsi:type="dcterms:W3CDTF">2018-02-26T15:08:37Z</dcterms:modified>
</cp:coreProperties>
</file>