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9" r:id="rId2"/>
  </p:sldMasterIdLst>
  <p:notesMasterIdLst>
    <p:notesMasterId r:id="rId42"/>
  </p:notesMasterIdLst>
  <p:sldIdLst>
    <p:sldId id="478" r:id="rId3"/>
    <p:sldId id="480" r:id="rId4"/>
    <p:sldId id="542" r:id="rId5"/>
    <p:sldId id="541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5" r:id="rId16"/>
    <p:sldId id="512" r:id="rId17"/>
    <p:sldId id="519" r:id="rId18"/>
    <p:sldId id="547" r:id="rId19"/>
    <p:sldId id="439" r:id="rId20"/>
    <p:sldId id="441" r:id="rId21"/>
    <p:sldId id="433" r:id="rId22"/>
    <p:sldId id="437" r:id="rId23"/>
    <p:sldId id="434" r:id="rId24"/>
    <p:sldId id="462" r:id="rId25"/>
    <p:sldId id="442" r:id="rId26"/>
    <p:sldId id="499" r:id="rId27"/>
    <p:sldId id="553" r:id="rId28"/>
    <p:sldId id="463" r:id="rId29"/>
    <p:sldId id="498" r:id="rId30"/>
    <p:sldId id="550" r:id="rId31"/>
    <p:sldId id="501" r:id="rId32"/>
    <p:sldId id="500" r:id="rId33"/>
    <p:sldId id="552" r:id="rId34"/>
    <p:sldId id="551" r:id="rId35"/>
    <p:sldId id="513" r:id="rId36"/>
    <p:sldId id="554" r:id="rId37"/>
    <p:sldId id="557" r:id="rId38"/>
    <p:sldId id="549" r:id="rId39"/>
    <p:sldId id="555" r:id="rId40"/>
    <p:sldId id="55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82E"/>
    <a:srgbClr val="FF9300"/>
    <a:srgbClr val="00B050"/>
    <a:srgbClr val="D9D9D9"/>
    <a:srgbClr val="FF6600"/>
    <a:srgbClr val="002060"/>
    <a:srgbClr val="7F7F7F"/>
    <a:srgbClr val="0070C0"/>
    <a:srgbClr val="00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9" autoAdjust="0"/>
    <p:restoredTop sz="83524" autoAdjust="0"/>
  </p:normalViewPr>
  <p:slideViewPr>
    <p:cSldViewPr>
      <p:cViewPr varScale="1">
        <p:scale>
          <a:sx n="78" d="100"/>
          <a:sy n="78" d="100"/>
        </p:scale>
        <p:origin x="366" y="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4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Vboxsvr\nus\PhD\Thesis\presentation\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Vboxsvr\nus\PhD\Thesis\presentation\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inhau.hoo\Dropbox\NUS\Paper%20Submissions\ParaDRo\presentation\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NUS\Paper%20Submissions\ParaDRo\response\data%20-%20Cop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Vboxsvr\nus\PhD\Thesis\presentation\graph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Vboxsvr\nus\PhD\Thesis\presentation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ParaDRo!$C$7</c:f>
              <c:strCache>
                <c:ptCount val="1"/>
                <c:pt idx="0">
                  <c:v>seq normal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ParaDRo!$D$5:$K$6</c:f>
              <c:multiLvlStrCache>
                <c:ptCount val="8"/>
                <c:lvl>
                  <c:pt idx="0">
                    <c:v>1 thread</c:v>
                  </c:pt>
                  <c:pt idx="1">
                    <c:v>2 threads</c:v>
                  </c:pt>
                  <c:pt idx="2">
                    <c:v>4 threads</c:v>
                  </c:pt>
                  <c:pt idx="3">
                    <c:v>8 threads</c:v>
                  </c:pt>
                  <c:pt idx="4">
                    <c:v>1 thread</c:v>
                  </c:pt>
                  <c:pt idx="5">
                    <c:v>2 threads</c:v>
                  </c:pt>
                  <c:pt idx="6">
                    <c:v>4 threads</c:v>
                  </c:pt>
                  <c:pt idx="7">
                    <c:v>8 threads</c:v>
                  </c:pt>
                </c:lvl>
                <c:lvl>
                  <c:pt idx="0">
                    <c:v>120% min chan width</c:v>
                  </c:pt>
                  <c:pt idx="4">
                    <c:v>140% min chan width</c:v>
                  </c:pt>
                </c:lvl>
              </c:multiLvlStrCache>
            </c:multiLvlStrRef>
          </c:cat>
          <c:val>
            <c:numRef>
              <c:f>ParaDRo!$D$7:$K$7</c:f>
              <c:numCache>
                <c:formatCode>General</c:formatCode>
                <c:ptCount val="8"/>
                <c:pt idx="0">
                  <c:v>1</c:v>
                </c:pt>
                <c:pt idx="1">
                  <c:v>1.4204816280400001</c:v>
                </c:pt>
                <c:pt idx="2">
                  <c:v>1.68454188537</c:v>
                </c:pt>
                <c:pt idx="3">
                  <c:v>1.85037930031</c:v>
                </c:pt>
                <c:pt idx="4">
                  <c:v>1</c:v>
                </c:pt>
                <c:pt idx="5">
                  <c:v>1.63452857488</c:v>
                </c:pt>
                <c:pt idx="6">
                  <c:v>2.0445915118300002</c:v>
                </c:pt>
                <c:pt idx="7">
                  <c:v>2.4043476779700002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8-0A49-B8E7-528608CF270D}"/>
            </c:ext>
          </c:extLst>
        </c:ser>
        <c:ser>
          <c:idx val="1"/>
          <c:order val="1"/>
          <c:tx>
            <c:strRef>
              <c:f>ParaDRo!$C$8</c:f>
              <c:strCache>
                <c:ptCount val="1"/>
                <c:pt idx="0">
                  <c:v>seq extra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ParaDRo!$D$5:$K$6</c:f>
              <c:multiLvlStrCache>
                <c:ptCount val="8"/>
                <c:lvl>
                  <c:pt idx="0">
                    <c:v>1 thread</c:v>
                  </c:pt>
                  <c:pt idx="1">
                    <c:v>2 threads</c:v>
                  </c:pt>
                  <c:pt idx="2">
                    <c:v>4 threads</c:v>
                  </c:pt>
                  <c:pt idx="3">
                    <c:v>8 threads</c:v>
                  </c:pt>
                  <c:pt idx="4">
                    <c:v>1 thread</c:v>
                  </c:pt>
                  <c:pt idx="5">
                    <c:v>2 threads</c:v>
                  </c:pt>
                  <c:pt idx="6">
                    <c:v>4 threads</c:v>
                  </c:pt>
                  <c:pt idx="7">
                    <c:v>8 threads</c:v>
                  </c:pt>
                </c:lvl>
                <c:lvl>
                  <c:pt idx="0">
                    <c:v>120% min chan width</c:v>
                  </c:pt>
                  <c:pt idx="4">
                    <c:v>140% min chan width</c:v>
                  </c:pt>
                </c:lvl>
              </c:multiLvlStrCache>
            </c:multiLvlStrRef>
          </c:cat>
          <c:val>
            <c:numRef>
              <c:f>ParaDRo!$D$8:$K$8</c:f>
              <c:numCache>
                <c:formatCode>General</c:formatCode>
                <c:ptCount val="8"/>
                <c:pt idx="0">
                  <c:v>1</c:v>
                </c:pt>
                <c:pt idx="1">
                  <c:v>1.58878088968</c:v>
                </c:pt>
                <c:pt idx="2">
                  <c:v>1.8228974774</c:v>
                </c:pt>
                <c:pt idx="3">
                  <c:v>2.0037162444600001</c:v>
                </c:pt>
                <c:pt idx="4">
                  <c:v>1</c:v>
                </c:pt>
                <c:pt idx="5">
                  <c:v>1.75545091522</c:v>
                </c:pt>
                <c:pt idx="6">
                  <c:v>2.2507447209100002</c:v>
                </c:pt>
                <c:pt idx="7">
                  <c:v>2.63294702555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8-0A49-B8E7-528608CF270D}"/>
            </c:ext>
          </c:extLst>
        </c:ser>
        <c:ser>
          <c:idx val="2"/>
          <c:order val="2"/>
          <c:tx>
            <c:strRef>
              <c:f>ParaDRo!$C$9</c:f>
              <c:strCache>
                <c:ptCount val="1"/>
                <c:pt idx="0">
                  <c:v>par normal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ParaDRo!$D$5:$K$6</c:f>
              <c:multiLvlStrCache>
                <c:ptCount val="8"/>
                <c:lvl>
                  <c:pt idx="0">
                    <c:v>1 thread</c:v>
                  </c:pt>
                  <c:pt idx="1">
                    <c:v>2 threads</c:v>
                  </c:pt>
                  <c:pt idx="2">
                    <c:v>4 threads</c:v>
                  </c:pt>
                  <c:pt idx="3">
                    <c:v>8 threads</c:v>
                  </c:pt>
                  <c:pt idx="4">
                    <c:v>1 thread</c:v>
                  </c:pt>
                  <c:pt idx="5">
                    <c:v>2 threads</c:v>
                  </c:pt>
                  <c:pt idx="6">
                    <c:v>4 threads</c:v>
                  </c:pt>
                  <c:pt idx="7">
                    <c:v>8 threads</c:v>
                  </c:pt>
                </c:lvl>
                <c:lvl>
                  <c:pt idx="0">
                    <c:v>120% min chan width</c:v>
                  </c:pt>
                  <c:pt idx="4">
                    <c:v>140% min chan width</c:v>
                  </c:pt>
                </c:lvl>
              </c:multiLvlStrCache>
            </c:multiLvlStrRef>
          </c:cat>
          <c:val>
            <c:numRef>
              <c:f>ParaDRo!$D$9:$K$9</c:f>
              <c:numCache>
                <c:formatCode>General</c:formatCode>
                <c:ptCount val="8"/>
                <c:pt idx="0">
                  <c:v>1</c:v>
                </c:pt>
                <c:pt idx="1">
                  <c:v>1.76596727827</c:v>
                </c:pt>
                <c:pt idx="2">
                  <c:v>2.7288027760200002</c:v>
                </c:pt>
                <c:pt idx="3">
                  <c:v>2.9051616654900001</c:v>
                </c:pt>
                <c:pt idx="4">
                  <c:v>1</c:v>
                </c:pt>
                <c:pt idx="5">
                  <c:v>2.04660975017</c:v>
                </c:pt>
                <c:pt idx="6">
                  <c:v>3.7063229722200002</c:v>
                </c:pt>
                <c:pt idx="7">
                  <c:v>4.5526748892800004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8-0A49-B8E7-528608CF270D}"/>
            </c:ext>
          </c:extLst>
        </c:ser>
        <c:ser>
          <c:idx val="3"/>
          <c:order val="3"/>
          <c:tx>
            <c:strRef>
              <c:f>ParaDRo!$C$10</c:f>
              <c:strCache>
                <c:ptCount val="1"/>
                <c:pt idx="0">
                  <c:v>par extra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ParaDRo!$D$5:$K$6</c:f>
              <c:multiLvlStrCache>
                <c:ptCount val="8"/>
                <c:lvl>
                  <c:pt idx="0">
                    <c:v>1 thread</c:v>
                  </c:pt>
                  <c:pt idx="1">
                    <c:v>2 threads</c:v>
                  </c:pt>
                  <c:pt idx="2">
                    <c:v>4 threads</c:v>
                  </c:pt>
                  <c:pt idx="3">
                    <c:v>8 threads</c:v>
                  </c:pt>
                  <c:pt idx="4">
                    <c:v>1 thread</c:v>
                  </c:pt>
                  <c:pt idx="5">
                    <c:v>2 threads</c:v>
                  </c:pt>
                  <c:pt idx="6">
                    <c:v>4 threads</c:v>
                  </c:pt>
                  <c:pt idx="7">
                    <c:v>8 threads</c:v>
                  </c:pt>
                </c:lvl>
                <c:lvl>
                  <c:pt idx="0">
                    <c:v>120% min chan width</c:v>
                  </c:pt>
                  <c:pt idx="4">
                    <c:v>140% min chan width</c:v>
                  </c:pt>
                </c:lvl>
              </c:multiLvlStrCache>
            </c:multiLvlStrRef>
          </c:cat>
          <c:val>
            <c:numRef>
              <c:f>ParaDRo!$D$10:$K$10</c:f>
              <c:numCache>
                <c:formatCode>General</c:formatCode>
                <c:ptCount val="8"/>
                <c:pt idx="0">
                  <c:v>1</c:v>
                </c:pt>
                <c:pt idx="1">
                  <c:v>1.68349220688</c:v>
                </c:pt>
                <c:pt idx="2">
                  <c:v>2.86646131477</c:v>
                </c:pt>
                <c:pt idx="3">
                  <c:v>3.1979214443899999</c:v>
                </c:pt>
                <c:pt idx="4">
                  <c:v>1</c:v>
                </c:pt>
                <c:pt idx="5">
                  <c:v>2.0049002985</c:v>
                </c:pt>
                <c:pt idx="6">
                  <c:v>3.8752003353400002</c:v>
                </c:pt>
                <c:pt idx="7">
                  <c:v>5.0562504566499999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78-0A49-B8E7-528608CF2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163024"/>
        <c:axId val="660159496"/>
      </c:barChart>
      <c:catAx>
        <c:axId val="6601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59496"/>
        <c:crosses val="autoZero"/>
        <c:auto val="1"/>
        <c:lblAlgn val="ctr"/>
        <c:lblOffset val="100"/>
        <c:noMultiLvlLbl val="0"/>
      </c:catAx>
      <c:valAx>
        <c:axId val="66015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Critical </a:t>
            </a:r>
            <a:r>
              <a:rPr lang="en-US" baseline="0"/>
              <a:t>path delay normalized to VTR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ParaDRo!$D$16</c:f>
              <c:strCache>
                <c:ptCount val="1"/>
                <c:pt idx="0">
                  <c:v>1 thread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ParaDRo!$B$17:$C$32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ParaDRo!$D$17:$D$32</c:f>
              <c:numCache>
                <c:formatCode>General</c:formatCode>
                <c:ptCount val="16"/>
                <c:pt idx="0">
                  <c:v>1.0002014394800001</c:v>
                </c:pt>
                <c:pt idx="1">
                  <c:v>1.0022910117699999</c:v>
                </c:pt>
                <c:pt idx="2">
                  <c:v>1</c:v>
                </c:pt>
                <c:pt idx="3">
                  <c:v>1.0000088523799999</c:v>
                </c:pt>
                <c:pt idx="4">
                  <c:v>1</c:v>
                </c:pt>
                <c:pt idx="5">
                  <c:v>0.99969953361499997</c:v>
                </c:pt>
                <c:pt idx="6">
                  <c:v>0.99495123864500001</c:v>
                </c:pt>
                <c:pt idx="7">
                  <c:v>0.99268799043599998</c:v>
                </c:pt>
                <c:pt idx="8">
                  <c:v>1.0006025036599999</c:v>
                </c:pt>
                <c:pt idx="9">
                  <c:v>1.00050626166</c:v>
                </c:pt>
                <c:pt idx="10">
                  <c:v>1.00018798813</c:v>
                </c:pt>
                <c:pt idx="11">
                  <c:v>1.0000442622800001</c:v>
                </c:pt>
                <c:pt idx="12">
                  <c:v>1.0232131041100001</c:v>
                </c:pt>
                <c:pt idx="13">
                  <c:v>0.87226479771599996</c:v>
                </c:pt>
                <c:pt idx="14">
                  <c:v>0.99352055157100005</c:v>
                </c:pt>
                <c:pt idx="15">
                  <c:v>0.99402204570599995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F-9D4A-9F23-6F13B98E935F}"/>
            </c:ext>
          </c:extLst>
        </c:ser>
        <c:ser>
          <c:idx val="1"/>
          <c:order val="1"/>
          <c:tx>
            <c:strRef>
              <c:f>ParaDRo!$E$16</c:f>
              <c:strCache>
                <c:ptCount val="1"/>
                <c:pt idx="0">
                  <c:v>2 threads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ParaDRo!$B$17:$C$32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ParaDRo!$E$17:$E$32</c:f>
              <c:numCache>
                <c:formatCode>General</c:formatCode>
                <c:ptCount val="16"/>
                <c:pt idx="0">
                  <c:v>1</c:v>
                </c:pt>
                <c:pt idx="1">
                  <c:v>1.0081517395699999</c:v>
                </c:pt>
                <c:pt idx="2">
                  <c:v>0.99239532977099998</c:v>
                </c:pt>
                <c:pt idx="3">
                  <c:v>1.00634715485</c:v>
                </c:pt>
                <c:pt idx="4">
                  <c:v>1</c:v>
                </c:pt>
                <c:pt idx="5">
                  <c:v>0.86256565699800003</c:v>
                </c:pt>
                <c:pt idx="6">
                  <c:v>1.0372992131300001</c:v>
                </c:pt>
                <c:pt idx="7">
                  <c:v>1.0428393357400001</c:v>
                </c:pt>
                <c:pt idx="8">
                  <c:v>1.02439413902</c:v>
                </c:pt>
                <c:pt idx="9">
                  <c:v>1.01716848743</c:v>
                </c:pt>
                <c:pt idx="10">
                  <c:v>1.0152498248299999</c:v>
                </c:pt>
                <c:pt idx="11">
                  <c:v>1.01627966679</c:v>
                </c:pt>
                <c:pt idx="12">
                  <c:v>1.0234280500199999</c:v>
                </c:pt>
                <c:pt idx="13">
                  <c:v>0.89678430617500005</c:v>
                </c:pt>
                <c:pt idx="14">
                  <c:v>1.0465522941700001</c:v>
                </c:pt>
                <c:pt idx="15">
                  <c:v>1.0479153403899999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F-9D4A-9F23-6F13B98E935F}"/>
            </c:ext>
          </c:extLst>
        </c:ser>
        <c:ser>
          <c:idx val="2"/>
          <c:order val="2"/>
          <c:tx>
            <c:strRef>
              <c:f>ParaDRo!$F$16</c:f>
              <c:strCache>
                <c:ptCount val="1"/>
                <c:pt idx="0">
                  <c:v>4 threads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ParaDRo!$B$17:$C$32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ParaDRo!$F$17:$F$32</c:f>
              <c:numCache>
                <c:formatCode>General</c:formatCode>
                <c:ptCount val="16"/>
                <c:pt idx="0">
                  <c:v>1</c:v>
                </c:pt>
                <c:pt idx="1">
                  <c:v>1.0088710107100001</c:v>
                </c:pt>
                <c:pt idx="2">
                  <c:v>0.99239532977099998</c:v>
                </c:pt>
                <c:pt idx="3">
                  <c:v>1.00539995043</c:v>
                </c:pt>
                <c:pt idx="4">
                  <c:v>1</c:v>
                </c:pt>
                <c:pt idx="5">
                  <c:v>0.87685257896900004</c:v>
                </c:pt>
                <c:pt idx="6">
                  <c:v>1.0410150403</c:v>
                </c:pt>
                <c:pt idx="7">
                  <c:v>1.04445489102</c:v>
                </c:pt>
                <c:pt idx="8">
                  <c:v>1.0247970179699999</c:v>
                </c:pt>
                <c:pt idx="9">
                  <c:v>1.01728395062</c:v>
                </c:pt>
                <c:pt idx="10">
                  <c:v>1.0152498248299999</c:v>
                </c:pt>
                <c:pt idx="11">
                  <c:v>1.0128803236499999</c:v>
                </c:pt>
                <c:pt idx="12">
                  <c:v>1.00164265033</c:v>
                </c:pt>
                <c:pt idx="13">
                  <c:v>0.90838955809800004</c:v>
                </c:pt>
                <c:pt idx="14">
                  <c:v>1.04232346276</c:v>
                </c:pt>
                <c:pt idx="15">
                  <c:v>1.0513351226700001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F-9D4A-9F23-6F13B98E935F}"/>
            </c:ext>
          </c:extLst>
        </c:ser>
        <c:ser>
          <c:idx val="3"/>
          <c:order val="3"/>
          <c:tx>
            <c:strRef>
              <c:f>ParaDRo!$G$16</c:f>
              <c:strCache>
                <c:ptCount val="1"/>
                <c:pt idx="0">
                  <c:v>8 threads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ParaDRo!$B$17:$C$32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ParaDRo!$G$17:$G$32</c:f>
              <c:numCache>
                <c:formatCode>General</c:formatCode>
                <c:ptCount val="16"/>
                <c:pt idx="0">
                  <c:v>1.0002014394800001</c:v>
                </c:pt>
                <c:pt idx="1">
                  <c:v>1.00722823095</c:v>
                </c:pt>
                <c:pt idx="2">
                  <c:v>1.0074746275399999</c:v>
                </c:pt>
                <c:pt idx="3">
                  <c:v>1.0067986261099999</c:v>
                </c:pt>
                <c:pt idx="4">
                  <c:v>1</c:v>
                </c:pt>
                <c:pt idx="5">
                  <c:v>0.88102142274399997</c:v>
                </c:pt>
                <c:pt idx="6">
                  <c:v>1.03791542205</c:v>
                </c:pt>
                <c:pt idx="7">
                  <c:v>1.04596408979</c:v>
                </c:pt>
                <c:pt idx="8">
                  <c:v>1.0247970179699999</c:v>
                </c:pt>
                <c:pt idx="9">
                  <c:v>1.0183497646299999</c:v>
                </c:pt>
                <c:pt idx="10">
                  <c:v>1.0152498248299999</c:v>
                </c:pt>
                <c:pt idx="11">
                  <c:v>1.0129068810099999</c:v>
                </c:pt>
                <c:pt idx="12">
                  <c:v>1.00164265033</c:v>
                </c:pt>
                <c:pt idx="13">
                  <c:v>0.88470923565000004</c:v>
                </c:pt>
                <c:pt idx="14">
                  <c:v>1.04169188405</c:v>
                </c:pt>
                <c:pt idx="15">
                  <c:v>1.0511613077299999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3F-9D4A-9F23-6F13B98E9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160672"/>
        <c:axId val="660155968"/>
      </c:barChart>
      <c:catAx>
        <c:axId val="6601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55968"/>
        <c:crosses val="autoZero"/>
        <c:auto val="1"/>
        <c:lblAlgn val="ctr"/>
        <c:lblOffset val="100"/>
        <c:noMultiLvlLbl val="0"/>
      </c:catAx>
      <c:valAx>
        <c:axId val="660155968"/>
        <c:scaling>
          <c:orientation val="minMax"/>
          <c:max val="1.06"/>
          <c:min val="0.8400000000000000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067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wirelength</a:t>
            </a:r>
            <a:r>
              <a:rPr lang="en-US" baseline="0"/>
              <a:t> normalized to VTR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1 thread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Sheet1!$A$4:$B$19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Sheet1!$C$4:$C$19</c:f>
              <c:numCache>
                <c:formatCode>General</c:formatCode>
                <c:ptCount val="16"/>
                <c:pt idx="0">
                  <c:v>0.98724369549799995</c:v>
                </c:pt>
                <c:pt idx="1">
                  <c:v>1.00034615897</c:v>
                </c:pt>
                <c:pt idx="2">
                  <c:v>1.0027952546600001</c:v>
                </c:pt>
                <c:pt idx="3">
                  <c:v>1.0231572493600001</c:v>
                </c:pt>
                <c:pt idx="4">
                  <c:v>1.0064000176700001</c:v>
                </c:pt>
                <c:pt idx="5">
                  <c:v>1.0085078270600001</c:v>
                </c:pt>
                <c:pt idx="6">
                  <c:v>1.0508738238199999</c:v>
                </c:pt>
                <c:pt idx="7">
                  <c:v>1.04506586562</c:v>
                </c:pt>
                <c:pt idx="8">
                  <c:v>1.0245286758500001</c:v>
                </c:pt>
                <c:pt idx="9">
                  <c:v>1.0270157171200001</c:v>
                </c:pt>
                <c:pt idx="10">
                  <c:v>1.01299590332</c:v>
                </c:pt>
                <c:pt idx="11">
                  <c:v>1.02484250146</c:v>
                </c:pt>
                <c:pt idx="12">
                  <c:v>1.00454195152</c:v>
                </c:pt>
                <c:pt idx="13">
                  <c:v>0.99911404738499998</c:v>
                </c:pt>
                <c:pt idx="14">
                  <c:v>1.0501665713799999</c:v>
                </c:pt>
                <c:pt idx="15">
                  <c:v>1.0503039670600001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9-7E43-897C-99E6F06563D7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 threads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Sheet1!$A$4:$B$19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Sheet1!$D$4:$D$19</c:f>
              <c:numCache>
                <c:formatCode>General</c:formatCode>
                <c:ptCount val="16"/>
                <c:pt idx="0">
                  <c:v>1.0495580956899999</c:v>
                </c:pt>
                <c:pt idx="1">
                  <c:v>1.1214896939000001</c:v>
                </c:pt>
                <c:pt idx="2">
                  <c:v>1.06901196689</c:v>
                </c:pt>
                <c:pt idx="3">
                  <c:v>1.1300934996200001</c:v>
                </c:pt>
                <c:pt idx="4">
                  <c:v>1.01953212195</c:v>
                </c:pt>
                <c:pt idx="5">
                  <c:v>1.02172169434</c:v>
                </c:pt>
                <c:pt idx="6">
                  <c:v>1.10760971271</c:v>
                </c:pt>
                <c:pt idx="7">
                  <c:v>1.1009377144200001</c:v>
                </c:pt>
                <c:pt idx="8">
                  <c:v>1.06979621499</c:v>
                </c:pt>
                <c:pt idx="9">
                  <c:v>1.12988221393</c:v>
                </c:pt>
                <c:pt idx="10">
                  <c:v>1.05391647707</c:v>
                </c:pt>
                <c:pt idx="11">
                  <c:v>1.1009807736599999</c:v>
                </c:pt>
                <c:pt idx="12">
                  <c:v>1.0106220769800001</c:v>
                </c:pt>
                <c:pt idx="13">
                  <c:v>1.00648122644</c:v>
                </c:pt>
                <c:pt idx="14">
                  <c:v>1.0916708801399999</c:v>
                </c:pt>
                <c:pt idx="15">
                  <c:v>1.0918712134299999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9-7E43-897C-99E6F06563D7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4 threads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Sheet1!$A$4:$B$19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1.0496523686100001</c:v>
                </c:pt>
                <c:pt idx="1">
                  <c:v>1.1198920371300001</c:v>
                </c:pt>
                <c:pt idx="2">
                  <c:v>1.0691425532800001</c:v>
                </c:pt>
                <c:pt idx="3">
                  <c:v>1.1271717411</c:v>
                </c:pt>
                <c:pt idx="4">
                  <c:v>1.01861952392</c:v>
                </c:pt>
                <c:pt idx="5">
                  <c:v>1.02156685643</c:v>
                </c:pt>
                <c:pt idx="6">
                  <c:v>1.10686911141</c:v>
                </c:pt>
                <c:pt idx="7">
                  <c:v>1.0975167108999999</c:v>
                </c:pt>
                <c:pt idx="8">
                  <c:v>1.07210854119</c:v>
                </c:pt>
                <c:pt idx="9">
                  <c:v>1.12497138426</c:v>
                </c:pt>
                <c:pt idx="10">
                  <c:v>1.0550333217700001</c:v>
                </c:pt>
                <c:pt idx="11">
                  <c:v>1.10046248773</c:v>
                </c:pt>
                <c:pt idx="12">
                  <c:v>1.0104059438199999</c:v>
                </c:pt>
                <c:pt idx="13">
                  <c:v>1.0051759366199999</c:v>
                </c:pt>
                <c:pt idx="14">
                  <c:v>1.0862866955299999</c:v>
                </c:pt>
                <c:pt idx="15">
                  <c:v>1.09105525388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9-7E43-897C-99E6F06563D7}"/>
            </c:ext>
          </c:extLst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8 threads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Sheet1!$A$4:$B$19</c:f>
              <c:multiLvlStrCache>
                <c:ptCount val="16"/>
                <c:lvl>
                  <c:pt idx="0">
                    <c:v>stereovision1</c:v>
                  </c:pt>
                  <c:pt idx="1">
                    <c:v>LU8PEEng</c:v>
                  </c:pt>
                  <c:pt idx="2">
                    <c:v>stereovision2</c:v>
                  </c:pt>
                  <c:pt idx="3">
                    <c:v>LU32PEEng</c:v>
                  </c:pt>
                  <c:pt idx="4">
                    <c:v>neuron</c:v>
                  </c:pt>
                  <c:pt idx="5">
                    <c:v>stereo_vision</c:v>
                  </c:pt>
                  <c:pt idx="6">
                    <c:v>segmentation</c:v>
                  </c:pt>
                  <c:pt idx="7">
                    <c:v>denoise</c:v>
                  </c:pt>
                  <c:pt idx="8">
                    <c:v>stereovision1</c:v>
                  </c:pt>
                  <c:pt idx="9">
                    <c:v>LU8PEEng</c:v>
                  </c:pt>
                  <c:pt idx="10">
                    <c:v>stereovision2</c:v>
                  </c:pt>
                  <c:pt idx="11">
                    <c:v>LU32PEEng</c:v>
                  </c:pt>
                  <c:pt idx="12">
                    <c:v>neuron</c:v>
                  </c:pt>
                  <c:pt idx="13">
                    <c:v>stereo_vision</c:v>
                  </c:pt>
                  <c:pt idx="14">
                    <c:v>segmentation</c:v>
                  </c:pt>
                  <c:pt idx="15">
                    <c:v>denoise</c:v>
                  </c:pt>
                </c:lvl>
                <c:lvl>
                  <c:pt idx="0">
                    <c:v>120% min chan width</c:v>
                  </c:pt>
                  <c:pt idx="8">
                    <c:v>140% min chan width</c:v>
                  </c:pt>
                </c:lvl>
              </c:multiLvlStrCache>
            </c:multiLvlStrRef>
          </c:cat>
          <c:val>
            <c:numRef>
              <c:f>Sheet1!$F$4:$F$19</c:f>
              <c:numCache>
                <c:formatCode>General</c:formatCode>
                <c:ptCount val="16"/>
                <c:pt idx="0">
                  <c:v>1.04844449682</c:v>
                </c:pt>
                <c:pt idx="1">
                  <c:v>1.1136442308900001</c:v>
                </c:pt>
                <c:pt idx="2">
                  <c:v>1.0691213771100001</c:v>
                </c:pt>
                <c:pt idx="3">
                  <c:v>1.12494001254</c:v>
                </c:pt>
                <c:pt idx="4">
                  <c:v>1.01886325148</c:v>
                </c:pt>
                <c:pt idx="5">
                  <c:v>1.0210940846800001</c:v>
                </c:pt>
                <c:pt idx="6">
                  <c:v>1.1071530085700001</c:v>
                </c:pt>
                <c:pt idx="7">
                  <c:v>1.10194397309</c:v>
                </c:pt>
                <c:pt idx="8">
                  <c:v>1.0720484807699999</c:v>
                </c:pt>
                <c:pt idx="9">
                  <c:v>1.12135533976</c:v>
                </c:pt>
                <c:pt idx="10">
                  <c:v>1.0538039635600001</c:v>
                </c:pt>
                <c:pt idx="11">
                  <c:v>1.0961959937100001</c:v>
                </c:pt>
                <c:pt idx="12">
                  <c:v>1.0093142347299999</c:v>
                </c:pt>
                <c:pt idx="13">
                  <c:v>1.00503718534</c:v>
                </c:pt>
                <c:pt idx="14">
                  <c:v>1.08396650193</c:v>
                </c:pt>
                <c:pt idx="15">
                  <c:v>1.0864934481099999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D9-7E43-897C-99E6F0656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143760"/>
        <c:axId val="1890476048"/>
      </c:barChart>
      <c:catAx>
        <c:axId val="189014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476048"/>
        <c:crosses val="autoZero"/>
        <c:auto val="1"/>
        <c:lblAlgn val="ctr"/>
        <c:lblOffset val="100"/>
        <c:noMultiLvlLbl val="0"/>
      </c:catAx>
      <c:valAx>
        <c:axId val="189047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14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Speedup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non seq equi 1 thread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Sheet1!$B$17:$I$17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9-40BC-B8E9-7EDAC075DBD8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seq equi 1 thread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Sheet1!$B$18:$I$18</c:f>
              <c:numCache>
                <c:formatCode>General</c:formatCode>
                <c:ptCount val="8"/>
                <c:pt idx="0">
                  <c:v>0.88481806932999996</c:v>
                </c:pt>
                <c:pt idx="1">
                  <c:v>1.52661508019</c:v>
                </c:pt>
                <c:pt idx="2">
                  <c:v>1.33534132854</c:v>
                </c:pt>
                <c:pt idx="3">
                  <c:v>1.76207823278</c:v>
                </c:pt>
                <c:pt idx="4">
                  <c:v>1.0604305116899999</c:v>
                </c:pt>
                <c:pt idx="5">
                  <c:v>0.96260270137199999</c:v>
                </c:pt>
                <c:pt idx="6">
                  <c:v>1.0469226545500001</c:v>
                </c:pt>
                <c:pt idx="7">
                  <c:v>1.0450190340800001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9-40BC-B8E9-7EDAC075DBD8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non seq equi 2 threads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Sheet1!$B$19:$I$19</c:f>
              <c:numCache>
                <c:formatCode>General</c:formatCode>
                <c:ptCount val="8"/>
                <c:pt idx="0">
                  <c:v>1.4991220508900001</c:v>
                </c:pt>
                <c:pt idx="1">
                  <c:v>2.4451542743400001</c:v>
                </c:pt>
                <c:pt idx="2">
                  <c:v>2.6124058361400002</c:v>
                </c:pt>
                <c:pt idx="3">
                  <c:v>3.6593741974</c:v>
                </c:pt>
                <c:pt idx="4">
                  <c:v>1.3918377155699999</c:v>
                </c:pt>
                <c:pt idx="5">
                  <c:v>1.33829602552</c:v>
                </c:pt>
                <c:pt idx="6">
                  <c:v>1.6241394927699999</c:v>
                </c:pt>
                <c:pt idx="7">
                  <c:v>1.46887279535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9-40BC-B8E9-7EDAC075DBD8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seq equi 2 threads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Sheet1!$B$20:$I$20</c:f>
              <c:numCache>
                <c:formatCode>General</c:formatCode>
                <c:ptCount val="8"/>
                <c:pt idx="0">
                  <c:v>1.4344152593499999</c:v>
                </c:pt>
                <c:pt idx="1">
                  <c:v>2.5509320801599999</c:v>
                </c:pt>
                <c:pt idx="2">
                  <c:v>2.9662457131700002</c:v>
                </c:pt>
                <c:pt idx="3">
                  <c:v>3.58831932959</c:v>
                </c:pt>
                <c:pt idx="4">
                  <c:v>1.91895322175</c:v>
                </c:pt>
                <c:pt idx="5">
                  <c:v>1.63878384701</c:v>
                </c:pt>
                <c:pt idx="6">
                  <c:v>1.7417888402599999</c:v>
                </c:pt>
                <c:pt idx="7">
                  <c:v>1.96773323353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9-40BC-B8E9-7EDAC075DBD8}"/>
            </c:ext>
          </c:extLst>
        </c:ser>
        <c:ser>
          <c:idx val="4"/>
          <c:order val="4"/>
          <c:tx>
            <c:strRef>
              <c:f>Sheet1!$A$21</c:f>
              <c:strCache>
                <c:ptCount val="1"/>
                <c:pt idx="0">
                  <c:v>non seq equi 4 threads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Sheet1!$B$21:$I$21</c:f>
              <c:numCache>
                <c:formatCode>General</c:formatCode>
                <c:ptCount val="8"/>
                <c:pt idx="0">
                  <c:v>2.0539244283799998</c:v>
                </c:pt>
                <c:pt idx="1">
                  <c:v>3.8360684812999999</c:v>
                </c:pt>
                <c:pt idx="2">
                  <c:v>4.8661572585600004</c:v>
                </c:pt>
                <c:pt idx="3">
                  <c:v>8.5726324159900003</c:v>
                </c:pt>
                <c:pt idx="4">
                  <c:v>2.2918830189900001</c:v>
                </c:pt>
                <c:pt idx="5">
                  <c:v>2.3441280126400001</c:v>
                </c:pt>
                <c:pt idx="6">
                  <c:v>3.22763137973</c:v>
                </c:pt>
                <c:pt idx="7">
                  <c:v>3.80917768714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9-40BC-B8E9-7EDAC075DBD8}"/>
            </c:ext>
          </c:extLst>
        </c:ser>
        <c:ser>
          <c:idx val="5"/>
          <c:order val="5"/>
          <c:tx>
            <c:strRef>
              <c:f>Sheet1!$A$22</c:f>
              <c:strCache>
                <c:ptCount val="1"/>
                <c:pt idx="0">
                  <c:v>seq equi 4 threads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Sheet1!$B$22:$I$22</c:f>
              <c:numCache>
                <c:formatCode>General</c:formatCode>
                <c:ptCount val="8"/>
                <c:pt idx="0">
                  <c:v>2.1270532332399998</c:v>
                </c:pt>
                <c:pt idx="1">
                  <c:v>3.8574982423900002</c:v>
                </c:pt>
                <c:pt idx="2">
                  <c:v>4.4705329456099996</c:v>
                </c:pt>
                <c:pt idx="3">
                  <c:v>9.3702773202700005</c:v>
                </c:pt>
                <c:pt idx="4">
                  <c:v>2.69513534275</c:v>
                </c:pt>
                <c:pt idx="5">
                  <c:v>2.1846645003399998</c:v>
                </c:pt>
                <c:pt idx="6">
                  <c:v>3.5115543166499998</c:v>
                </c:pt>
                <c:pt idx="7">
                  <c:v>3.8437801899399999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39-40BC-B8E9-7EDAC075DBD8}"/>
            </c:ext>
          </c:extLst>
        </c:ser>
        <c:ser>
          <c:idx val="6"/>
          <c:order val="6"/>
          <c:tx>
            <c:strRef>
              <c:f>Sheet1!$A$23</c:f>
              <c:strCache>
                <c:ptCount val="1"/>
                <c:pt idx="0">
                  <c:v>non seq equi 8 threads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Sheet1!$B$23:$I$23</c:f>
              <c:numCache>
                <c:formatCode>General</c:formatCode>
                <c:ptCount val="8"/>
                <c:pt idx="0">
                  <c:v>2.36093103351</c:v>
                </c:pt>
                <c:pt idx="1">
                  <c:v>4.3417587911100002</c:v>
                </c:pt>
                <c:pt idx="2">
                  <c:v>5.9305004550299998</c:v>
                </c:pt>
                <c:pt idx="3">
                  <c:v>13.0507841323</c:v>
                </c:pt>
                <c:pt idx="4">
                  <c:v>2.8603651392099998</c:v>
                </c:pt>
                <c:pt idx="5">
                  <c:v>2.4146779170100001</c:v>
                </c:pt>
                <c:pt idx="6">
                  <c:v>4.0893212707500002</c:v>
                </c:pt>
                <c:pt idx="7">
                  <c:v>5.4016649143100004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39-40BC-B8E9-7EDAC075DBD8}"/>
            </c:ext>
          </c:extLst>
        </c:ser>
        <c:ser>
          <c:idx val="7"/>
          <c:order val="7"/>
          <c:tx>
            <c:strRef>
              <c:f>Sheet1!$A$24</c:f>
              <c:strCache>
                <c:ptCount val="1"/>
                <c:pt idx="0">
                  <c:v>seq equi 8 threads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Sheet1!$B$16:$I$16</c:f>
              <c:strCache>
                <c:ptCount val="8"/>
                <c:pt idx="0">
                  <c:v>stereovision1</c:v>
                </c:pt>
                <c:pt idx="1">
                  <c:v>LU8PEEng</c:v>
                </c:pt>
                <c:pt idx="2">
                  <c:v>stereovision2</c:v>
                </c:pt>
                <c:pt idx="3">
                  <c:v>LU32PEEng</c:v>
                </c:pt>
                <c:pt idx="4">
                  <c:v>neuron</c:v>
                </c:pt>
                <c:pt idx="5">
                  <c:v>stereo_vision</c:v>
                </c:pt>
                <c:pt idx="6">
                  <c:v>segmentation</c:v>
                </c:pt>
                <c:pt idx="7">
                  <c:v>denoise</c:v>
                </c:pt>
              </c:strCache>
            </c:strRef>
          </c:cat>
          <c:val>
            <c:numRef>
              <c:f>Sheet1!$B$24:$I$24</c:f>
              <c:numCache>
                <c:formatCode>General</c:formatCode>
                <c:ptCount val="8"/>
                <c:pt idx="0">
                  <c:v>2.36093103351</c:v>
                </c:pt>
                <c:pt idx="1">
                  <c:v>4.3417587911100002</c:v>
                </c:pt>
                <c:pt idx="2">
                  <c:v>5.9305004550299998</c:v>
                </c:pt>
                <c:pt idx="3">
                  <c:v>13.0507841323</c:v>
                </c:pt>
                <c:pt idx="4">
                  <c:v>2.8603651392099998</c:v>
                </c:pt>
                <c:pt idx="5">
                  <c:v>2.4146779170100001</c:v>
                </c:pt>
                <c:pt idx="6">
                  <c:v>4.0893212707500002</c:v>
                </c:pt>
                <c:pt idx="7">
                  <c:v>5.4016649143100004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39-40BC-B8E9-7EDAC075D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863152"/>
        <c:axId val="399865504"/>
      </c:barChart>
      <c:catAx>
        <c:axId val="39986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865504"/>
        <c:crosses val="autoZero"/>
        <c:auto val="1"/>
        <c:lblAlgn val="ctr"/>
        <c:lblOffset val="100"/>
        <c:noMultiLvlLbl val="0"/>
      </c:catAx>
      <c:valAx>
        <c:axId val="3998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8631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ParaDRo!$C$44</c:f>
              <c:strCache>
                <c:ptCount val="1"/>
                <c:pt idx="0">
                  <c:v>1 thread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ParaDRo!$D$42:$J$43</c:f>
              <c:multiLvlStrCache>
                <c:ptCount val="7"/>
                <c:lvl>
                  <c:pt idx="0">
                    <c:v>VTR</c:v>
                  </c:pt>
                  <c:pt idx="1">
                    <c:v>Gort 2012 (30%)</c:v>
                  </c:pt>
                  <c:pt idx="2">
                    <c:v>Gort 2012 enhanced (30%)</c:v>
                  </c:pt>
                  <c:pt idx="3">
                    <c:v>Shen 2015 (40%)</c:v>
                  </c:pt>
                  <c:pt idx="4">
                    <c:v>Shen 2017 (30%)</c:v>
                  </c:pt>
                  <c:pt idx="5">
                    <c:v>20%</c:v>
                  </c:pt>
                  <c:pt idx="6">
                    <c:v>40%</c:v>
                  </c:pt>
                </c:lvl>
                <c:lvl>
                  <c:pt idx="0">
                    <c:v> </c:v>
                  </c:pt>
                  <c:pt idx="1">
                    <c:v>Existing deterministic parallel routers</c:v>
                  </c:pt>
                  <c:pt idx="5">
                    <c:v>ParaDRo</c:v>
                  </c:pt>
                </c:lvl>
              </c:multiLvlStrCache>
            </c:multiLvlStrRef>
          </c:cat>
          <c:val>
            <c:numRef>
              <c:f>ParaDRo!$D$44:$J$44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6-474F-873C-6E2D377DBE00}"/>
            </c:ext>
          </c:extLst>
        </c:ser>
        <c:ser>
          <c:idx val="1"/>
          <c:order val="1"/>
          <c:tx>
            <c:strRef>
              <c:f>ParaDRo!$C$45</c:f>
              <c:strCache>
                <c:ptCount val="1"/>
                <c:pt idx="0">
                  <c:v>2 threads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ParaDRo!$D$42:$J$43</c:f>
              <c:multiLvlStrCache>
                <c:ptCount val="7"/>
                <c:lvl>
                  <c:pt idx="0">
                    <c:v>VTR</c:v>
                  </c:pt>
                  <c:pt idx="1">
                    <c:v>Gort 2012 (30%)</c:v>
                  </c:pt>
                  <c:pt idx="2">
                    <c:v>Gort 2012 enhanced (30%)</c:v>
                  </c:pt>
                  <c:pt idx="3">
                    <c:v>Shen 2015 (40%)</c:v>
                  </c:pt>
                  <c:pt idx="4">
                    <c:v>Shen 2017 (30%)</c:v>
                  </c:pt>
                  <c:pt idx="5">
                    <c:v>20%</c:v>
                  </c:pt>
                  <c:pt idx="6">
                    <c:v>40%</c:v>
                  </c:pt>
                </c:lvl>
                <c:lvl>
                  <c:pt idx="0">
                    <c:v> </c:v>
                  </c:pt>
                  <c:pt idx="1">
                    <c:v>Existing deterministic parallel routers</c:v>
                  </c:pt>
                  <c:pt idx="5">
                    <c:v>ParaDRo</c:v>
                  </c:pt>
                </c:lvl>
              </c:multiLvlStrCache>
            </c:multiLvlStrRef>
          </c:cat>
          <c:val>
            <c:numRef>
              <c:f>ParaDRo!$D$45:$J$45</c:f>
              <c:numCache>
                <c:formatCode>General</c:formatCode>
                <c:ptCount val="7"/>
                <c:pt idx="1">
                  <c:v>1.53</c:v>
                </c:pt>
                <c:pt idx="2">
                  <c:v>5.0199999999999996</c:v>
                </c:pt>
                <c:pt idx="3">
                  <c:v>1.56</c:v>
                </c:pt>
                <c:pt idx="5">
                  <c:v>1.88762595419</c:v>
                </c:pt>
                <c:pt idx="6">
                  <c:v>2.3697029293699998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6-474F-873C-6E2D377DBE00}"/>
            </c:ext>
          </c:extLst>
        </c:ser>
        <c:ser>
          <c:idx val="2"/>
          <c:order val="2"/>
          <c:tx>
            <c:strRef>
              <c:f>ParaDRo!$C$46</c:f>
              <c:strCache>
                <c:ptCount val="1"/>
                <c:pt idx="0">
                  <c:v>4 threads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ParaDRo!$D$42:$J$43</c:f>
              <c:multiLvlStrCache>
                <c:ptCount val="7"/>
                <c:lvl>
                  <c:pt idx="0">
                    <c:v>VTR</c:v>
                  </c:pt>
                  <c:pt idx="1">
                    <c:v>Gort 2012 (30%)</c:v>
                  </c:pt>
                  <c:pt idx="2">
                    <c:v>Gort 2012 enhanced (30%)</c:v>
                  </c:pt>
                  <c:pt idx="3">
                    <c:v>Shen 2015 (40%)</c:v>
                  </c:pt>
                  <c:pt idx="4">
                    <c:v>Shen 2017 (30%)</c:v>
                  </c:pt>
                  <c:pt idx="5">
                    <c:v>20%</c:v>
                  </c:pt>
                  <c:pt idx="6">
                    <c:v>40%</c:v>
                  </c:pt>
                </c:lvl>
                <c:lvl>
                  <c:pt idx="0">
                    <c:v> </c:v>
                  </c:pt>
                  <c:pt idx="1">
                    <c:v>Existing deterministic parallel routers</c:v>
                  </c:pt>
                  <c:pt idx="5">
                    <c:v>ParaDRo</c:v>
                  </c:pt>
                </c:lvl>
              </c:multiLvlStrCache>
            </c:multiLvlStrRef>
          </c:cat>
          <c:val>
            <c:numRef>
              <c:f>ParaDRo!$D$46:$J$46</c:f>
              <c:numCache>
                <c:formatCode>General</c:formatCode>
                <c:ptCount val="7"/>
                <c:pt idx="1">
                  <c:v>2.2000000000000002</c:v>
                </c:pt>
                <c:pt idx="2">
                  <c:v>7.71</c:v>
                </c:pt>
                <c:pt idx="3">
                  <c:v>3.15</c:v>
                </c:pt>
                <c:pt idx="5">
                  <c:v>3.0657722751600001</c:v>
                </c:pt>
                <c:pt idx="6">
                  <c:v>4.37357398243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6-474F-873C-6E2D377DBE00}"/>
            </c:ext>
          </c:extLst>
        </c:ser>
        <c:ser>
          <c:idx val="3"/>
          <c:order val="3"/>
          <c:tx>
            <c:strRef>
              <c:f>ParaDRo!$C$47</c:f>
              <c:strCache>
                <c:ptCount val="1"/>
                <c:pt idx="0">
                  <c:v>8 threads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ParaDRo!$D$42:$J$43</c:f>
              <c:multiLvlStrCache>
                <c:ptCount val="7"/>
                <c:lvl>
                  <c:pt idx="0">
                    <c:v>VTR</c:v>
                  </c:pt>
                  <c:pt idx="1">
                    <c:v>Gort 2012 (30%)</c:v>
                  </c:pt>
                  <c:pt idx="2">
                    <c:v>Gort 2012 enhanced (30%)</c:v>
                  </c:pt>
                  <c:pt idx="3">
                    <c:v>Shen 2015 (40%)</c:v>
                  </c:pt>
                  <c:pt idx="4">
                    <c:v>Shen 2017 (30%)</c:v>
                  </c:pt>
                  <c:pt idx="5">
                    <c:v>20%</c:v>
                  </c:pt>
                  <c:pt idx="6">
                    <c:v>40%</c:v>
                  </c:pt>
                </c:lvl>
                <c:lvl>
                  <c:pt idx="0">
                    <c:v> </c:v>
                  </c:pt>
                  <c:pt idx="1">
                    <c:v>Existing deterministic parallel routers</c:v>
                  </c:pt>
                  <c:pt idx="5">
                    <c:v>ParaDRo</c:v>
                  </c:pt>
                </c:lvl>
              </c:multiLvlStrCache>
            </c:multiLvlStrRef>
          </c:cat>
          <c:val>
            <c:numRef>
              <c:f>ParaDRo!$D$47:$J$47</c:f>
              <c:numCache>
                <c:formatCode>General</c:formatCode>
                <c:ptCount val="7"/>
                <c:pt idx="1">
                  <c:v>2.8</c:v>
                </c:pt>
                <c:pt idx="2">
                  <c:v>9.42</c:v>
                </c:pt>
                <c:pt idx="3">
                  <c:v>4.62</c:v>
                </c:pt>
                <c:pt idx="5">
                  <c:v>3.3774652092399999</c:v>
                </c:pt>
                <c:pt idx="6">
                  <c:v>5.4046506113200001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6-474F-873C-6E2D377DBE00}"/>
            </c:ext>
          </c:extLst>
        </c:ser>
        <c:ser>
          <c:idx val="4"/>
          <c:order val="4"/>
          <c:tx>
            <c:strRef>
              <c:f>ParaDRo!$C$48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ParaDRo!$D$42:$J$43</c:f>
              <c:multiLvlStrCache>
                <c:ptCount val="7"/>
                <c:lvl>
                  <c:pt idx="0">
                    <c:v>VTR</c:v>
                  </c:pt>
                  <c:pt idx="1">
                    <c:v>Gort 2012 (30%)</c:v>
                  </c:pt>
                  <c:pt idx="2">
                    <c:v>Gort 2012 enhanced (30%)</c:v>
                  </c:pt>
                  <c:pt idx="3">
                    <c:v>Shen 2015 (40%)</c:v>
                  </c:pt>
                  <c:pt idx="4">
                    <c:v>Shen 2017 (30%)</c:v>
                  </c:pt>
                  <c:pt idx="5">
                    <c:v>20%</c:v>
                  </c:pt>
                  <c:pt idx="6">
                    <c:v>40%</c:v>
                  </c:pt>
                </c:lvl>
                <c:lvl>
                  <c:pt idx="0">
                    <c:v> </c:v>
                  </c:pt>
                  <c:pt idx="1">
                    <c:v>Existing deterministic parallel routers</c:v>
                  </c:pt>
                  <c:pt idx="5">
                    <c:v>ParaDRo</c:v>
                  </c:pt>
                </c:lvl>
              </c:multiLvlStrCache>
            </c:multiLvlStrRef>
          </c:cat>
          <c:val>
            <c:numRef>
              <c:f>ParaDRo!$D$48:$J$48</c:f>
              <c:numCache>
                <c:formatCode>General</c:formatCode>
                <c:ptCount val="7"/>
                <c:pt idx="4">
                  <c:v>18.72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06-474F-873C-6E2D377DB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502800"/>
        <c:axId val="433503192"/>
      </c:barChart>
      <c:catAx>
        <c:axId val="43350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03192"/>
        <c:crosses val="autoZero"/>
        <c:auto val="1"/>
        <c:lblAlgn val="ctr"/>
        <c:lblOffset val="100"/>
        <c:noMultiLvlLbl val="0"/>
      </c:catAx>
      <c:valAx>
        <c:axId val="433503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028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compare!$I$21</c:f>
              <c:strCache>
                <c:ptCount val="1"/>
                <c:pt idx="0">
                  <c:v>2 threads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compare!$J$19:$P$20</c:f>
              <c:multiLvlStrCache>
                <c:ptCount val="7"/>
                <c:lvl>
                  <c:pt idx="0">
                    <c:v>20%</c:v>
                  </c:pt>
                  <c:pt idx="1">
                    <c:v>40%</c:v>
                  </c:pt>
                  <c:pt idx="2">
                    <c:v>20%</c:v>
                  </c:pt>
                  <c:pt idx="3">
                    <c:v>40%</c:v>
                  </c:pt>
                  <c:pt idx="4">
                    <c:v>20%</c:v>
                  </c:pt>
                  <c:pt idx="5">
                    <c:v>30%</c:v>
                  </c:pt>
                  <c:pt idx="6">
                    <c:v>40%</c:v>
                  </c:pt>
                </c:lvl>
                <c:lvl>
                  <c:pt idx="0">
                    <c:v>ParaDRo</c:v>
                  </c:pt>
                  <c:pt idx="2">
                    <c:v>ParaFRo</c:v>
                  </c:pt>
                  <c:pt idx="4">
                    <c:v>ParaDiMe</c:v>
                  </c:pt>
                </c:lvl>
              </c:multiLvlStrCache>
            </c:multiLvlStrRef>
          </c:cat>
          <c:val>
            <c:numRef>
              <c:f>compare!$J$21:$P$21</c:f>
              <c:numCache>
                <c:formatCode>General</c:formatCode>
                <c:ptCount val="7"/>
                <c:pt idx="0">
                  <c:v>1.88762595419</c:v>
                </c:pt>
                <c:pt idx="1">
                  <c:v>2.3697029293699998</c:v>
                </c:pt>
                <c:pt idx="2">
                  <c:v>10.3206860202</c:v>
                </c:pt>
                <c:pt idx="3">
                  <c:v>11.0449625177</c:v>
                </c:pt>
                <c:pt idx="4">
                  <c:v>3.3113598553473</c:v>
                </c:pt>
                <c:pt idx="5">
                  <c:v>3.6187327003410599</c:v>
                </c:pt>
                <c:pt idx="6">
                  <c:v>3.5866380662120698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4-954E-82F3-D7B8990FCD13}"/>
            </c:ext>
          </c:extLst>
        </c:ser>
        <c:ser>
          <c:idx val="1"/>
          <c:order val="1"/>
          <c:tx>
            <c:strRef>
              <c:f>compare!$I$22</c:f>
              <c:strCache>
                <c:ptCount val="1"/>
                <c:pt idx="0">
                  <c:v>4 threads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compare!$J$19:$P$20</c:f>
              <c:multiLvlStrCache>
                <c:ptCount val="7"/>
                <c:lvl>
                  <c:pt idx="0">
                    <c:v>20%</c:v>
                  </c:pt>
                  <c:pt idx="1">
                    <c:v>40%</c:v>
                  </c:pt>
                  <c:pt idx="2">
                    <c:v>20%</c:v>
                  </c:pt>
                  <c:pt idx="3">
                    <c:v>40%</c:v>
                  </c:pt>
                  <c:pt idx="4">
                    <c:v>20%</c:v>
                  </c:pt>
                  <c:pt idx="5">
                    <c:v>30%</c:v>
                  </c:pt>
                  <c:pt idx="6">
                    <c:v>40%</c:v>
                  </c:pt>
                </c:lvl>
                <c:lvl>
                  <c:pt idx="0">
                    <c:v>ParaDRo</c:v>
                  </c:pt>
                  <c:pt idx="2">
                    <c:v>ParaFRo</c:v>
                  </c:pt>
                  <c:pt idx="4">
                    <c:v>ParaDiMe</c:v>
                  </c:pt>
                </c:lvl>
              </c:multiLvlStrCache>
            </c:multiLvlStrRef>
          </c:cat>
          <c:val>
            <c:numRef>
              <c:f>compare!$J$22:$P$22</c:f>
              <c:numCache>
                <c:formatCode>General</c:formatCode>
                <c:ptCount val="7"/>
                <c:pt idx="0">
                  <c:v>3.0657722751600001</c:v>
                </c:pt>
                <c:pt idx="1">
                  <c:v>4.37357398243</c:v>
                </c:pt>
                <c:pt idx="2">
                  <c:v>15.8592396394</c:v>
                </c:pt>
                <c:pt idx="3">
                  <c:v>17.977621721799999</c:v>
                </c:pt>
                <c:pt idx="4">
                  <c:v>5.8221483091746897</c:v>
                </c:pt>
                <c:pt idx="5">
                  <c:v>6.6838608159851196</c:v>
                </c:pt>
                <c:pt idx="6">
                  <c:v>6.3760747780060303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4-954E-82F3-D7B8990FCD13}"/>
            </c:ext>
          </c:extLst>
        </c:ser>
        <c:ser>
          <c:idx val="2"/>
          <c:order val="2"/>
          <c:tx>
            <c:strRef>
              <c:f>compare!$I$23</c:f>
              <c:strCache>
                <c:ptCount val="1"/>
                <c:pt idx="0">
                  <c:v>8 threads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compare!$J$19:$P$20</c:f>
              <c:multiLvlStrCache>
                <c:ptCount val="7"/>
                <c:lvl>
                  <c:pt idx="0">
                    <c:v>20%</c:v>
                  </c:pt>
                  <c:pt idx="1">
                    <c:v>40%</c:v>
                  </c:pt>
                  <c:pt idx="2">
                    <c:v>20%</c:v>
                  </c:pt>
                  <c:pt idx="3">
                    <c:v>40%</c:v>
                  </c:pt>
                  <c:pt idx="4">
                    <c:v>20%</c:v>
                  </c:pt>
                  <c:pt idx="5">
                    <c:v>30%</c:v>
                  </c:pt>
                  <c:pt idx="6">
                    <c:v>40%</c:v>
                  </c:pt>
                </c:lvl>
                <c:lvl>
                  <c:pt idx="0">
                    <c:v>ParaDRo</c:v>
                  </c:pt>
                  <c:pt idx="2">
                    <c:v>ParaFRo</c:v>
                  </c:pt>
                  <c:pt idx="4">
                    <c:v>ParaDiMe</c:v>
                  </c:pt>
                </c:lvl>
              </c:multiLvlStrCache>
            </c:multiLvlStrRef>
          </c:cat>
          <c:val>
            <c:numRef>
              <c:f>compare!$J$23:$P$23</c:f>
              <c:numCache>
                <c:formatCode>General</c:formatCode>
                <c:ptCount val="7"/>
                <c:pt idx="0">
                  <c:v>3.3774652092399999</c:v>
                </c:pt>
                <c:pt idx="1">
                  <c:v>5.4046506113200001</c:v>
                </c:pt>
                <c:pt idx="2">
                  <c:v>26.2455362577</c:v>
                </c:pt>
                <c:pt idx="3">
                  <c:v>27.588968592299999</c:v>
                </c:pt>
                <c:pt idx="4">
                  <c:v>9.2344753859114395</c:v>
                </c:pt>
                <c:pt idx="5">
                  <c:v>11.4041713571218</c:v>
                </c:pt>
                <c:pt idx="6">
                  <c:v>10.450628559879499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C4-954E-82F3-D7B8990FCD13}"/>
            </c:ext>
          </c:extLst>
        </c:ser>
        <c:ser>
          <c:idx val="3"/>
          <c:order val="3"/>
          <c:tx>
            <c:strRef>
              <c:f>compare!$I$24</c:f>
              <c:strCache>
                <c:ptCount val="1"/>
                <c:pt idx="0">
                  <c:v>16 threads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compare!$J$19:$P$20</c:f>
              <c:multiLvlStrCache>
                <c:ptCount val="7"/>
                <c:lvl>
                  <c:pt idx="0">
                    <c:v>20%</c:v>
                  </c:pt>
                  <c:pt idx="1">
                    <c:v>40%</c:v>
                  </c:pt>
                  <c:pt idx="2">
                    <c:v>20%</c:v>
                  </c:pt>
                  <c:pt idx="3">
                    <c:v>40%</c:v>
                  </c:pt>
                  <c:pt idx="4">
                    <c:v>20%</c:v>
                  </c:pt>
                  <c:pt idx="5">
                    <c:v>30%</c:v>
                  </c:pt>
                  <c:pt idx="6">
                    <c:v>40%</c:v>
                  </c:pt>
                </c:lvl>
                <c:lvl>
                  <c:pt idx="0">
                    <c:v>ParaDRo</c:v>
                  </c:pt>
                  <c:pt idx="2">
                    <c:v>ParaFRo</c:v>
                  </c:pt>
                  <c:pt idx="4">
                    <c:v>ParaDiMe</c:v>
                  </c:pt>
                </c:lvl>
              </c:multiLvlStrCache>
            </c:multiLvlStrRef>
          </c:cat>
          <c:val>
            <c:numRef>
              <c:f>compare!$J$24:$P$24</c:f>
              <c:numCache>
                <c:formatCode>General</c:formatCode>
                <c:ptCount val="7"/>
                <c:pt idx="4">
                  <c:v>13.7409803483452</c:v>
                </c:pt>
                <c:pt idx="5">
                  <c:v>15.9617136520783</c:v>
                </c:pt>
                <c:pt idx="6">
                  <c:v>15.0064666647091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C4-954E-82F3-D7B8990FCD13}"/>
            </c:ext>
          </c:extLst>
        </c:ser>
        <c:ser>
          <c:idx val="4"/>
          <c:order val="4"/>
          <c:tx>
            <c:strRef>
              <c:f>compare!$I$25</c:f>
              <c:strCache>
                <c:ptCount val="1"/>
                <c:pt idx="0">
                  <c:v>32 threads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compare!$J$19:$P$20</c:f>
              <c:multiLvlStrCache>
                <c:ptCount val="7"/>
                <c:lvl>
                  <c:pt idx="0">
                    <c:v>20%</c:v>
                  </c:pt>
                  <c:pt idx="1">
                    <c:v>40%</c:v>
                  </c:pt>
                  <c:pt idx="2">
                    <c:v>20%</c:v>
                  </c:pt>
                  <c:pt idx="3">
                    <c:v>40%</c:v>
                  </c:pt>
                  <c:pt idx="4">
                    <c:v>20%</c:v>
                  </c:pt>
                  <c:pt idx="5">
                    <c:v>30%</c:v>
                  </c:pt>
                  <c:pt idx="6">
                    <c:v>40%</c:v>
                  </c:pt>
                </c:lvl>
                <c:lvl>
                  <c:pt idx="0">
                    <c:v>ParaDRo</c:v>
                  </c:pt>
                  <c:pt idx="2">
                    <c:v>ParaFRo</c:v>
                  </c:pt>
                  <c:pt idx="4">
                    <c:v>ParaDiMe</c:v>
                  </c:pt>
                </c:lvl>
              </c:multiLvlStrCache>
            </c:multiLvlStrRef>
          </c:cat>
          <c:val>
            <c:numRef>
              <c:f>compare!$J$25:$P$25</c:f>
              <c:numCache>
                <c:formatCode>General</c:formatCode>
                <c:ptCount val="7"/>
                <c:pt idx="4">
                  <c:v>15.7415278145159</c:v>
                </c:pt>
                <c:pt idx="5">
                  <c:v>19.7540132563208</c:v>
                </c:pt>
                <c:pt idx="6">
                  <c:v>18.1100673916714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C4-954E-82F3-D7B8990FC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105160"/>
        <c:axId val="401105944"/>
      </c:barChart>
      <c:catAx>
        <c:axId val="40110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05944"/>
        <c:crosses val="autoZero"/>
        <c:auto val="1"/>
        <c:lblAlgn val="ctr"/>
        <c:lblOffset val="100"/>
        <c:noMultiLvlLbl val="0"/>
      </c:catAx>
      <c:valAx>
        <c:axId val="40110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0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9F92F-33E2-4D64-A3E9-74394CD442AC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06F6A-C62C-42AF-911F-EFB94F6B0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parts to the title</a:t>
            </a:r>
            <a:r>
              <a:rPr lang="en-US"/>
              <a:t>, I will explain each individually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1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07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free lunch</a:t>
            </a:r>
          </a:p>
          <a:p>
            <a:pPr marL="794984" lvl="1" indent="-457200">
              <a:buFont typeface="Arial" panose="020B0604020202020204" pitchFamily="34" charset="0"/>
              <a:buChar char="•"/>
            </a:pPr>
            <a:r>
              <a:rPr lang="en-US" dirty="0"/>
              <a:t>Complex trade off between speedup, quality of result, and determinism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 partitioning is</a:t>
            </a:r>
            <a:r>
              <a:rPr lang="en-US" baseline="0" dirty="0"/>
              <a:t> used in almost all approaches to ensure determinism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4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2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we break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coloring to identify</a:t>
            </a:r>
            <a:r>
              <a:rPr lang="en-US" baseline="0" dirty="0"/>
              <a:t>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coloring to identify</a:t>
            </a:r>
            <a:r>
              <a:rPr lang="en-US" baseline="0" dirty="0"/>
              <a:t>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first FPGA has X number of LUTs</a:t>
            </a:r>
          </a:p>
          <a:p>
            <a:endParaRPr lang="en-US" strike="sng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sngStrike" dirty="0"/>
              <a:t>So what is an 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02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Seq</a:t>
            </a:r>
            <a:r>
              <a:rPr lang="en-US" dirty="0" smtClean="0"/>
              <a:t> – no parallelism</a:t>
            </a:r>
            <a:r>
              <a:rPr lang="en-US" baseline="0" dirty="0" smtClean="0"/>
              <a:t> within the partition node</a:t>
            </a:r>
          </a:p>
          <a:p>
            <a:r>
              <a:rPr lang="en-US" baseline="0" dirty="0" smtClean="0"/>
              <a:t>Par – parallelize the nodes within the partition e.g. C and D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Extra – orthogonal cuts in all the nodes, except the last level of the tree. Since the number of leaves is the same as the number of threads.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3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factors</a:t>
            </a:r>
            <a:r>
              <a:rPr lang="en-US" baseline="0" dirty="0" smtClean="0"/>
              <a:t> – Restrictive bounding box and our </a:t>
            </a:r>
            <a:r>
              <a:rPr lang="en-US" baseline="0" dirty="0" err="1" smtClean="0"/>
              <a:t>ParaDRo</a:t>
            </a:r>
            <a:r>
              <a:rPr lang="en-US" baseline="0" dirty="0" smtClean="0"/>
              <a:t> partitioning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8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5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Gort</a:t>
            </a:r>
            <a:r>
              <a:rPr lang="en-US" dirty="0" smtClean="0"/>
              <a:t> Enhanced – only in first iteration it</a:t>
            </a:r>
            <a:r>
              <a:rPr lang="en-US" baseline="0" dirty="0" smtClean="0"/>
              <a:t> routes all nets.. From the second </a:t>
            </a:r>
            <a:r>
              <a:rPr lang="en-US" dirty="0" smtClean="0"/>
              <a:t>iteration only congested</a:t>
            </a:r>
            <a:r>
              <a:rPr lang="en-US" baseline="0" dirty="0" smtClean="0"/>
              <a:t> routes are routed.</a:t>
            </a:r>
          </a:p>
          <a:p>
            <a:r>
              <a:rPr lang="en-US" baseline="0" dirty="0" smtClean="0"/>
              <a:t>Largest benchmark was Stereo-vision with 40K LUTs, may give convergence issues with larger benchmarks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Shen uses Bellman-Ford, easier to parallelize than </a:t>
            </a:r>
            <a:r>
              <a:rPr lang="en-US" baseline="0" dirty="0" err="1" smtClean="0"/>
              <a:t>Dijkstra</a:t>
            </a:r>
            <a:r>
              <a:rPr lang="en-US" baseline="0" smtClean="0"/>
              <a:t> but </a:t>
            </a:r>
            <a:r>
              <a:rPr lang="en-US" baseline="0" dirty="0" smtClean="0"/>
              <a:t>it is not work-optimal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ParaFRo</a:t>
            </a:r>
            <a:r>
              <a:rPr lang="en-US" dirty="0" smtClean="0"/>
              <a:t>: FPL 2016</a:t>
            </a:r>
          </a:p>
          <a:p>
            <a:r>
              <a:rPr lang="en-US" dirty="0" err="1" smtClean="0"/>
              <a:t>ParaDiMe</a:t>
            </a:r>
            <a:r>
              <a:rPr lang="en-US" dirty="0" smtClean="0"/>
              <a:t>: FCCM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8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where are </a:t>
            </a:r>
            <a:r>
              <a:rPr lang="en-US" dirty="0" err="1"/>
              <a:t>fpp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08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tools is the bridge between </a:t>
            </a:r>
            <a:r>
              <a:rPr lang="en-US" dirty="0" err="1"/>
              <a:t>fpga</a:t>
            </a:r>
            <a:r>
              <a:rPr lang="en-US" dirty="0"/>
              <a:t> and their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0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the capacity</a:t>
            </a:r>
            <a:r>
              <a:rPr lang="en-US" baseline="0" dirty="0"/>
              <a:t> of </a:t>
            </a:r>
            <a:r>
              <a:rPr lang="en-US" baseline="0" dirty="0" err="1"/>
              <a:t>fpga</a:t>
            </a:r>
            <a:r>
              <a:rPr lang="en-US" baseline="0" dirty="0"/>
              <a:t> is growing faster than the ability of design tools to effectively utilize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better understand the design</a:t>
            </a:r>
            <a:r>
              <a:rPr lang="en-US" baseline="0" dirty="0"/>
              <a:t> productivity gap, let’s look at a typical </a:t>
            </a:r>
            <a:r>
              <a:rPr lang="en-US" baseline="0" dirty="0" err="1"/>
              <a:t>fpga</a:t>
            </a:r>
            <a:r>
              <a:rPr lang="en-US" baseline="0" dirty="0"/>
              <a:t> design flow. Therefore, in this </a:t>
            </a:r>
            <a:r>
              <a:rPr lang="en-US" baseline="0" dirty="0" smtClean="0"/>
              <a:t>talk </a:t>
            </a:r>
            <a:r>
              <a:rPr lang="en-US" baseline="0" dirty="0"/>
              <a:t>we are focusing on </a:t>
            </a:r>
            <a:r>
              <a:rPr lang="en-US" baseline="0" dirty="0" smtClean="0"/>
              <a:t>routing.</a:t>
            </a:r>
          </a:p>
          <a:p>
            <a:r>
              <a:rPr lang="en-US" b="0" baseline="0" dirty="0" smtClean="0"/>
              <a:t>Data</a:t>
            </a:r>
            <a:r>
              <a:rPr lang="en-US" b="0" dirty="0" smtClean="0"/>
              <a:t> is obtained using the 8 benchmarks in slide 29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9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is the algorithm to perform routing in </a:t>
            </a:r>
            <a:r>
              <a:rPr lang="en-US" dirty="0" err="1"/>
              <a:t>fpgas</a:t>
            </a:r>
            <a:r>
              <a:rPr lang="en-US" dirty="0"/>
              <a:t>? Pathfinder</a:t>
            </a:r>
          </a:p>
          <a:p>
            <a:r>
              <a:rPr lang="en-US" dirty="0"/>
              <a:t>The figure on the left shows an example arch of </a:t>
            </a:r>
            <a:r>
              <a:rPr lang="en-US" dirty="0" err="1"/>
              <a:t>fpga</a:t>
            </a:r>
            <a:endParaRPr lang="en-US" dirty="0"/>
          </a:p>
          <a:p>
            <a:r>
              <a:rPr lang="en-US" dirty="0"/>
              <a:t>Pathfinder </a:t>
            </a:r>
            <a:r>
              <a:rPr lang="en-US" dirty="0" smtClean="0"/>
              <a:t>builds </a:t>
            </a:r>
            <a:r>
              <a:rPr lang="en-US" dirty="0"/>
              <a:t>a graph to model the the routing resources in this </a:t>
            </a:r>
            <a:r>
              <a:rPr lang="en-US" dirty="0" err="1"/>
              <a:t>fpga</a:t>
            </a:r>
            <a:r>
              <a:rPr lang="en-US" dirty="0"/>
              <a:t> during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1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5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7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7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finder is</a:t>
            </a:r>
            <a:r>
              <a:rPr lang="en-US" baseline="0" dirty="0"/>
              <a:t> similar to </a:t>
            </a:r>
            <a:r>
              <a:rPr lang="en-US" baseline="0" dirty="0" err="1"/>
              <a:t>Dijktra’s</a:t>
            </a:r>
            <a:r>
              <a:rPr lang="en-US" baseline="0" dirty="0"/>
              <a:t> algorithm except that the cost is updated dynamically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6F6A-C62C-42AF-911F-EFB94F6B058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5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"/>
            <a:ext cx="12192000" cy="495323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 sz="180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6604318"/>
            <a:ext cx="12192000" cy="25368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 sz="18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2093" y="1375900"/>
            <a:ext cx="10798356" cy="1582285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49" y="5049077"/>
            <a:ext cx="2983537" cy="14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12" y="5215088"/>
            <a:ext cx="3956888" cy="1127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49" y="5035520"/>
            <a:ext cx="3048000" cy="14941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8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57" y="825541"/>
            <a:ext cx="2589012" cy="54348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000" y="825541"/>
            <a:ext cx="7589733" cy="54348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2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"/>
            <a:ext cx="12192000" cy="495323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6604318"/>
            <a:ext cx="12192000" cy="25368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2093" y="1375900"/>
            <a:ext cx="10798356" cy="1582285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F17EBF2-4DC8-2F40-B9B0-97B35D6ECF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49" y="5049077"/>
            <a:ext cx="2983537" cy="14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D967F-F534-4546-B420-D6FE198243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12" y="5215088"/>
            <a:ext cx="3956888" cy="1127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82905-D235-4145-897C-600902ADB5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49" y="5035520"/>
            <a:ext cx="3048000" cy="14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242661" y="6172200"/>
            <a:ext cx="2539444" cy="457200"/>
          </a:xfrm>
        </p:spPr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6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78" y="4407180"/>
            <a:ext cx="10363676" cy="136156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78" y="2906589"/>
            <a:ext cx="10363676" cy="1500591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212" indent="0">
              <a:buNone/>
              <a:defRPr sz="1600"/>
            </a:lvl2pPr>
            <a:lvl3pPr marL="824423" indent="0">
              <a:buNone/>
              <a:defRPr sz="1400"/>
            </a:lvl3pPr>
            <a:lvl4pPr marL="1236635" indent="0">
              <a:buNone/>
              <a:defRPr sz="1300"/>
            </a:lvl4pPr>
            <a:lvl5pPr marL="1648846" indent="0">
              <a:buNone/>
              <a:defRPr sz="1300"/>
            </a:lvl5pPr>
            <a:lvl6pPr marL="2061058" indent="0">
              <a:buNone/>
              <a:defRPr sz="1300"/>
            </a:lvl6pPr>
            <a:lvl7pPr marL="2473269" indent="0">
              <a:buNone/>
              <a:defRPr sz="1300"/>
            </a:lvl7pPr>
            <a:lvl8pPr marL="2885481" indent="0">
              <a:buNone/>
              <a:defRPr sz="1300"/>
            </a:lvl8pPr>
            <a:lvl9pPr marL="329769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8A75F-9A5C-4561-8B76-2069D26A8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01" y="1980724"/>
            <a:ext cx="5088420" cy="42796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5443" y="1980724"/>
            <a:ext cx="5090327" cy="42796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1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78" y="275180"/>
            <a:ext cx="10971847" cy="11422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77" y="1534989"/>
            <a:ext cx="5385833" cy="63922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212" indent="0">
              <a:buNone/>
              <a:defRPr sz="1800" b="1"/>
            </a:lvl2pPr>
            <a:lvl3pPr marL="824423" indent="0">
              <a:buNone/>
              <a:defRPr sz="1600" b="1"/>
            </a:lvl3pPr>
            <a:lvl4pPr marL="1236635" indent="0">
              <a:buNone/>
              <a:defRPr sz="1400" b="1"/>
            </a:lvl4pPr>
            <a:lvl5pPr marL="1648846" indent="0">
              <a:buNone/>
              <a:defRPr sz="1400" b="1"/>
            </a:lvl5pPr>
            <a:lvl6pPr marL="2061058" indent="0">
              <a:buNone/>
              <a:defRPr sz="1400" b="1"/>
            </a:lvl6pPr>
            <a:lvl7pPr marL="2473269" indent="0">
              <a:buNone/>
              <a:defRPr sz="1400" b="1"/>
            </a:lvl7pPr>
            <a:lvl8pPr marL="2885481" indent="0">
              <a:buNone/>
              <a:defRPr sz="1400" b="1"/>
            </a:lvl8pPr>
            <a:lvl9pPr marL="329769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77" y="2174210"/>
            <a:ext cx="5385833" cy="39514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85" y="1534989"/>
            <a:ext cx="5387739" cy="63922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212" indent="0">
              <a:buNone/>
              <a:defRPr sz="1800" b="1"/>
            </a:lvl2pPr>
            <a:lvl3pPr marL="824423" indent="0">
              <a:buNone/>
              <a:defRPr sz="1600" b="1"/>
            </a:lvl3pPr>
            <a:lvl4pPr marL="1236635" indent="0">
              <a:buNone/>
              <a:defRPr sz="1400" b="1"/>
            </a:lvl4pPr>
            <a:lvl5pPr marL="1648846" indent="0">
              <a:buNone/>
              <a:defRPr sz="1400" b="1"/>
            </a:lvl5pPr>
            <a:lvl6pPr marL="2061058" indent="0">
              <a:buNone/>
              <a:defRPr sz="1400" b="1"/>
            </a:lvl6pPr>
            <a:lvl7pPr marL="2473269" indent="0">
              <a:buNone/>
              <a:defRPr sz="1400" b="1"/>
            </a:lvl7pPr>
            <a:lvl8pPr marL="2885481" indent="0">
              <a:buNone/>
              <a:defRPr sz="1400" b="1"/>
            </a:lvl8pPr>
            <a:lvl9pPr marL="329769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85" y="2174210"/>
            <a:ext cx="5387739" cy="39514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2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0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8A75F-9A5C-4561-8B76-2069D26A8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7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>
                <a:solidFill>
                  <a:schemeClr val="accent5">
                    <a:lumMod val="75000"/>
                  </a:schemeClr>
                </a:solidFill>
              </a:defRPr>
            </a:lvl3pPr>
            <a:lvl5pPr>
              <a:defRPr lang="en-US" sz="1800" dirty="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681294" lvl="2" algn="l" defTabSz="914595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242661" y="6172200"/>
            <a:ext cx="2539444" cy="457200"/>
          </a:xfrm>
        </p:spPr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0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78" y="273749"/>
            <a:ext cx="4011253" cy="11609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25" y="273748"/>
            <a:ext cx="6815700" cy="585187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78" y="1434664"/>
            <a:ext cx="4011253" cy="4690957"/>
          </a:xfrm>
        </p:spPr>
        <p:txBody>
          <a:bodyPr/>
          <a:lstStyle>
            <a:lvl1pPr marL="0" indent="0">
              <a:buNone/>
              <a:defRPr sz="1300"/>
            </a:lvl1pPr>
            <a:lvl2pPr marL="412212" indent="0">
              <a:buNone/>
              <a:defRPr sz="1100"/>
            </a:lvl2pPr>
            <a:lvl3pPr marL="824423" indent="0">
              <a:buNone/>
              <a:defRPr sz="900"/>
            </a:lvl3pPr>
            <a:lvl4pPr marL="1236635" indent="0">
              <a:buNone/>
              <a:defRPr sz="800"/>
            </a:lvl4pPr>
            <a:lvl5pPr marL="1648846" indent="0">
              <a:buNone/>
              <a:defRPr sz="800"/>
            </a:lvl5pPr>
            <a:lvl6pPr marL="2061058" indent="0">
              <a:buNone/>
              <a:defRPr sz="800"/>
            </a:lvl6pPr>
            <a:lvl7pPr marL="2473269" indent="0">
              <a:buNone/>
              <a:defRPr sz="800"/>
            </a:lvl7pPr>
            <a:lvl8pPr marL="2885481" indent="0">
              <a:buNone/>
              <a:defRPr sz="800"/>
            </a:lvl8pPr>
            <a:lvl9pPr marL="32976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7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33" y="4801317"/>
            <a:ext cx="7315199" cy="5661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33" y="613422"/>
            <a:ext cx="731519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2212" indent="0">
              <a:buNone/>
              <a:defRPr sz="2500"/>
            </a:lvl2pPr>
            <a:lvl3pPr marL="824423" indent="0">
              <a:buNone/>
              <a:defRPr sz="2200"/>
            </a:lvl3pPr>
            <a:lvl4pPr marL="1236635" indent="0">
              <a:buNone/>
              <a:defRPr sz="1800"/>
            </a:lvl4pPr>
            <a:lvl5pPr marL="1648846" indent="0">
              <a:buNone/>
              <a:defRPr sz="1800"/>
            </a:lvl5pPr>
            <a:lvl6pPr marL="2061058" indent="0">
              <a:buNone/>
              <a:defRPr sz="1800"/>
            </a:lvl6pPr>
            <a:lvl7pPr marL="2473269" indent="0">
              <a:buNone/>
              <a:defRPr sz="1800"/>
            </a:lvl7pPr>
            <a:lvl8pPr marL="2885481" indent="0">
              <a:buNone/>
              <a:defRPr sz="1800"/>
            </a:lvl8pPr>
            <a:lvl9pPr marL="329769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33" y="5367443"/>
            <a:ext cx="7315199" cy="805475"/>
          </a:xfrm>
        </p:spPr>
        <p:txBody>
          <a:bodyPr/>
          <a:lstStyle>
            <a:lvl1pPr marL="0" indent="0">
              <a:buNone/>
              <a:defRPr sz="1300"/>
            </a:lvl1pPr>
            <a:lvl2pPr marL="412212" indent="0">
              <a:buNone/>
              <a:defRPr sz="1100"/>
            </a:lvl2pPr>
            <a:lvl3pPr marL="824423" indent="0">
              <a:buNone/>
              <a:defRPr sz="900"/>
            </a:lvl3pPr>
            <a:lvl4pPr marL="1236635" indent="0">
              <a:buNone/>
              <a:defRPr sz="800"/>
            </a:lvl4pPr>
            <a:lvl5pPr marL="1648846" indent="0">
              <a:buNone/>
              <a:defRPr sz="800"/>
            </a:lvl5pPr>
            <a:lvl6pPr marL="2061058" indent="0">
              <a:buNone/>
              <a:defRPr sz="800"/>
            </a:lvl6pPr>
            <a:lvl7pPr marL="2473269" indent="0">
              <a:buNone/>
              <a:defRPr sz="800"/>
            </a:lvl7pPr>
            <a:lvl8pPr marL="2885481" indent="0">
              <a:buNone/>
              <a:defRPr sz="800"/>
            </a:lvl8pPr>
            <a:lvl9pPr marL="32976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80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34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57" y="825541"/>
            <a:ext cx="2589012" cy="54348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000" y="825541"/>
            <a:ext cx="7589733" cy="54348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01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4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78" y="4407180"/>
            <a:ext cx="10363676" cy="136156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78" y="2906589"/>
            <a:ext cx="10363676" cy="1500591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212" indent="0">
              <a:buNone/>
              <a:defRPr sz="1600"/>
            </a:lvl2pPr>
            <a:lvl3pPr marL="824423" indent="0">
              <a:buNone/>
              <a:defRPr sz="1400"/>
            </a:lvl3pPr>
            <a:lvl4pPr marL="1236635" indent="0">
              <a:buNone/>
              <a:defRPr sz="1300"/>
            </a:lvl4pPr>
            <a:lvl5pPr marL="1648846" indent="0">
              <a:buNone/>
              <a:defRPr sz="1300"/>
            </a:lvl5pPr>
            <a:lvl6pPr marL="2061058" indent="0">
              <a:buNone/>
              <a:defRPr sz="1300"/>
            </a:lvl6pPr>
            <a:lvl7pPr marL="2473269" indent="0">
              <a:buNone/>
              <a:defRPr sz="1300"/>
            </a:lvl7pPr>
            <a:lvl8pPr marL="2885481" indent="0">
              <a:buNone/>
              <a:defRPr sz="1300"/>
            </a:lvl8pPr>
            <a:lvl9pPr marL="329769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8A75F-9A5C-4561-8B76-2069D26A8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01" y="1980724"/>
            <a:ext cx="5088420" cy="42796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5443" y="1980724"/>
            <a:ext cx="5090327" cy="42796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3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78" y="275180"/>
            <a:ext cx="10971847" cy="11422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77" y="1534989"/>
            <a:ext cx="5385833" cy="63922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212" indent="0">
              <a:buNone/>
              <a:defRPr sz="1800" b="1"/>
            </a:lvl2pPr>
            <a:lvl3pPr marL="824423" indent="0">
              <a:buNone/>
              <a:defRPr sz="1600" b="1"/>
            </a:lvl3pPr>
            <a:lvl4pPr marL="1236635" indent="0">
              <a:buNone/>
              <a:defRPr sz="1400" b="1"/>
            </a:lvl4pPr>
            <a:lvl5pPr marL="1648846" indent="0">
              <a:buNone/>
              <a:defRPr sz="1400" b="1"/>
            </a:lvl5pPr>
            <a:lvl6pPr marL="2061058" indent="0">
              <a:buNone/>
              <a:defRPr sz="1400" b="1"/>
            </a:lvl6pPr>
            <a:lvl7pPr marL="2473269" indent="0">
              <a:buNone/>
              <a:defRPr sz="1400" b="1"/>
            </a:lvl7pPr>
            <a:lvl8pPr marL="2885481" indent="0">
              <a:buNone/>
              <a:defRPr sz="1400" b="1"/>
            </a:lvl8pPr>
            <a:lvl9pPr marL="329769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77" y="2174210"/>
            <a:ext cx="5385833" cy="39514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85" y="1534989"/>
            <a:ext cx="5387739" cy="63922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212" indent="0">
              <a:buNone/>
              <a:defRPr sz="1800" b="1"/>
            </a:lvl2pPr>
            <a:lvl3pPr marL="824423" indent="0">
              <a:buNone/>
              <a:defRPr sz="1600" b="1"/>
            </a:lvl3pPr>
            <a:lvl4pPr marL="1236635" indent="0">
              <a:buNone/>
              <a:defRPr sz="1400" b="1"/>
            </a:lvl4pPr>
            <a:lvl5pPr marL="1648846" indent="0">
              <a:buNone/>
              <a:defRPr sz="1400" b="1"/>
            </a:lvl5pPr>
            <a:lvl6pPr marL="2061058" indent="0">
              <a:buNone/>
              <a:defRPr sz="1400" b="1"/>
            </a:lvl6pPr>
            <a:lvl7pPr marL="2473269" indent="0">
              <a:buNone/>
              <a:defRPr sz="1400" b="1"/>
            </a:lvl7pPr>
            <a:lvl8pPr marL="2885481" indent="0">
              <a:buNone/>
              <a:defRPr sz="1400" b="1"/>
            </a:lvl8pPr>
            <a:lvl9pPr marL="329769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85" y="2174210"/>
            <a:ext cx="5387739" cy="39514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6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4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8A75F-9A5C-4561-8B76-2069D26A8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78" y="273749"/>
            <a:ext cx="4011253" cy="11609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25" y="273748"/>
            <a:ext cx="6815700" cy="585187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78" y="1434664"/>
            <a:ext cx="4011253" cy="4690957"/>
          </a:xfrm>
        </p:spPr>
        <p:txBody>
          <a:bodyPr/>
          <a:lstStyle>
            <a:lvl1pPr marL="0" indent="0">
              <a:buNone/>
              <a:defRPr sz="1300"/>
            </a:lvl1pPr>
            <a:lvl2pPr marL="412212" indent="0">
              <a:buNone/>
              <a:defRPr sz="1100"/>
            </a:lvl2pPr>
            <a:lvl3pPr marL="824423" indent="0">
              <a:buNone/>
              <a:defRPr sz="900"/>
            </a:lvl3pPr>
            <a:lvl4pPr marL="1236635" indent="0">
              <a:buNone/>
              <a:defRPr sz="800"/>
            </a:lvl4pPr>
            <a:lvl5pPr marL="1648846" indent="0">
              <a:buNone/>
              <a:defRPr sz="800"/>
            </a:lvl5pPr>
            <a:lvl6pPr marL="2061058" indent="0">
              <a:buNone/>
              <a:defRPr sz="800"/>
            </a:lvl6pPr>
            <a:lvl7pPr marL="2473269" indent="0">
              <a:buNone/>
              <a:defRPr sz="800"/>
            </a:lvl7pPr>
            <a:lvl8pPr marL="2885481" indent="0">
              <a:buNone/>
              <a:defRPr sz="800"/>
            </a:lvl8pPr>
            <a:lvl9pPr marL="32976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33" y="4801317"/>
            <a:ext cx="7315199" cy="5661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33" y="613422"/>
            <a:ext cx="731519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2212" indent="0">
              <a:buNone/>
              <a:defRPr sz="2500"/>
            </a:lvl2pPr>
            <a:lvl3pPr marL="824423" indent="0">
              <a:buNone/>
              <a:defRPr sz="2200"/>
            </a:lvl3pPr>
            <a:lvl4pPr marL="1236635" indent="0">
              <a:buNone/>
              <a:defRPr sz="1800"/>
            </a:lvl4pPr>
            <a:lvl5pPr marL="1648846" indent="0">
              <a:buNone/>
              <a:defRPr sz="1800"/>
            </a:lvl5pPr>
            <a:lvl6pPr marL="2061058" indent="0">
              <a:buNone/>
              <a:defRPr sz="1800"/>
            </a:lvl6pPr>
            <a:lvl7pPr marL="2473269" indent="0">
              <a:buNone/>
              <a:defRPr sz="1800"/>
            </a:lvl7pPr>
            <a:lvl8pPr marL="2885481" indent="0">
              <a:buNone/>
              <a:defRPr sz="1800"/>
            </a:lvl8pPr>
            <a:lvl9pPr marL="329769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33" y="5367443"/>
            <a:ext cx="7315199" cy="805475"/>
          </a:xfrm>
        </p:spPr>
        <p:txBody>
          <a:bodyPr/>
          <a:lstStyle>
            <a:lvl1pPr marL="0" indent="0">
              <a:buNone/>
              <a:defRPr sz="1300"/>
            </a:lvl1pPr>
            <a:lvl2pPr marL="412212" indent="0">
              <a:buNone/>
              <a:defRPr sz="1100"/>
            </a:lvl2pPr>
            <a:lvl3pPr marL="824423" indent="0">
              <a:buNone/>
              <a:defRPr sz="900"/>
            </a:lvl3pPr>
            <a:lvl4pPr marL="1236635" indent="0">
              <a:buNone/>
              <a:defRPr sz="800"/>
            </a:lvl4pPr>
            <a:lvl5pPr marL="1648846" indent="0">
              <a:buNone/>
              <a:defRPr sz="800"/>
            </a:lvl5pPr>
            <a:lvl6pPr marL="2061058" indent="0">
              <a:buNone/>
              <a:defRPr sz="800"/>
            </a:lvl6pPr>
            <a:lvl7pPr marL="2473269" indent="0">
              <a:buNone/>
              <a:defRPr sz="800"/>
            </a:lvl7pPr>
            <a:lvl8pPr marL="2885481" indent="0">
              <a:buNone/>
              <a:defRPr sz="800"/>
            </a:lvl8pPr>
            <a:lvl9pPr marL="32976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9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999" y="825541"/>
            <a:ext cx="8691684" cy="11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000" y="1980724"/>
            <a:ext cx="10361769" cy="42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3999" y="6334872"/>
            <a:ext cx="25394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defTabSz="914595">
              <a:defRPr sz="900">
                <a:solidFill>
                  <a:srgbClr val="00339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2661" y="6334872"/>
            <a:ext cx="25394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algn="r" defTabSz="914595">
              <a:defRPr sz="900">
                <a:solidFill>
                  <a:srgbClr val="00339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601452"/>
            <a:ext cx="12192000" cy="25368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 sz="18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5368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 sz="18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9529" y="6334872"/>
            <a:ext cx="38606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algn="ctr" defTabSz="914595">
              <a:defRPr sz="1400"/>
            </a:lvl1pPr>
          </a:lstStyle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61460"/>
            <a:ext cx="2356688" cy="671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+mj-lt"/>
          <a:ea typeface="+mj-ea"/>
          <a:cs typeface="+mj-cs"/>
        </a:defRPr>
      </a:lvl1pPr>
      <a:lvl2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2pPr>
      <a:lvl3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3pPr>
      <a:lvl4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4pPr>
      <a:lvl5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5pPr>
      <a:lvl6pPr marL="412212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6pPr>
      <a:lvl7pPr marL="824423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7pPr>
      <a:lvl8pPr marL="1236635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8pPr>
      <a:lvl9pPr marL="1648846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9pPr>
    </p:titleStyle>
    <p:bodyStyle>
      <a:lvl1pPr algn="l" defTabSz="914595" rtl="0" eaLnBrk="1" fontAlgn="base" hangingPunct="1">
        <a:spcBef>
          <a:spcPct val="20000"/>
        </a:spcBef>
        <a:spcAft>
          <a:spcPct val="0"/>
        </a:spcAft>
        <a:defRPr sz="2300" b="1">
          <a:solidFill>
            <a:srgbClr val="003399"/>
          </a:solidFill>
          <a:latin typeface="+mn-lt"/>
          <a:ea typeface="+mn-ea"/>
          <a:cs typeface="+mn-cs"/>
        </a:defRPr>
      </a:lvl1pPr>
      <a:lvl2pPr marL="337784" indent="5725" algn="l" defTabSz="914595" rtl="0" eaLnBrk="1" fontAlgn="base" hangingPunct="1">
        <a:spcBef>
          <a:spcPct val="20000"/>
        </a:spcBef>
        <a:spcAft>
          <a:spcPct val="0"/>
        </a:spcAft>
        <a:defRPr sz="2300">
          <a:solidFill>
            <a:srgbClr val="003399"/>
          </a:solidFill>
          <a:latin typeface="+mn-lt"/>
        </a:defRPr>
      </a:lvl2pPr>
      <a:lvl3pPr marL="681294" algn="l" defTabSz="914595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FF6600"/>
          </a:solidFill>
          <a:latin typeface="+mn-lt"/>
        </a:defRPr>
      </a:lvl3pPr>
      <a:lvl4pPr marL="1030529" indent="5725" algn="l" defTabSz="914595" rtl="0" eaLnBrk="1" fontAlgn="base" hangingPunct="1">
        <a:spcBef>
          <a:spcPct val="20000"/>
        </a:spcBef>
        <a:spcAft>
          <a:spcPct val="0"/>
        </a:spcAft>
        <a:defRPr sz="2000" i="1">
          <a:solidFill>
            <a:srgbClr val="003399"/>
          </a:solidFill>
          <a:latin typeface="+mn-lt"/>
        </a:defRPr>
      </a:lvl4pPr>
      <a:lvl5pPr marL="1374038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5pPr>
      <a:lvl6pPr marL="1786250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6pPr>
      <a:lvl7pPr marL="2198461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7pPr>
      <a:lvl8pPr marL="2610673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8pPr>
      <a:lvl9pPr marL="3022884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212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423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635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8846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058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3269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5481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7692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999" y="825541"/>
            <a:ext cx="8691684" cy="11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000" y="1980724"/>
            <a:ext cx="10361769" cy="42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3999" y="6334872"/>
            <a:ext cx="25394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defTabSz="914595">
              <a:defRPr sz="900">
                <a:solidFill>
                  <a:srgbClr val="00339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2661" y="6334872"/>
            <a:ext cx="25394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algn="r" defTabSz="914595">
              <a:defRPr sz="900">
                <a:solidFill>
                  <a:srgbClr val="00339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601452"/>
            <a:ext cx="12192000" cy="25368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5368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42" tIns="41221" rIns="82442" bIns="41221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9529" y="6334872"/>
            <a:ext cx="38606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algn="ctr" defTabSz="914595">
              <a:defRPr sz="14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50" y="364231"/>
            <a:ext cx="2631208" cy="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+mj-lt"/>
          <a:ea typeface="+mj-ea"/>
          <a:cs typeface="+mj-cs"/>
        </a:defRPr>
      </a:lvl1pPr>
      <a:lvl2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2pPr>
      <a:lvl3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3pPr>
      <a:lvl4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4pPr>
      <a:lvl5pPr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5pPr>
      <a:lvl6pPr marL="412212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6pPr>
      <a:lvl7pPr marL="824423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7pPr>
      <a:lvl8pPr marL="1236635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8pPr>
      <a:lvl9pPr marL="1648846" algn="l" defTabSz="914595" rtl="0" eaLnBrk="1" fontAlgn="base" hangingPunct="1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9pPr>
    </p:titleStyle>
    <p:bodyStyle>
      <a:lvl1pPr algn="l" defTabSz="914595" rtl="0" eaLnBrk="1" fontAlgn="base" hangingPunct="1">
        <a:spcBef>
          <a:spcPct val="20000"/>
        </a:spcBef>
        <a:spcAft>
          <a:spcPct val="0"/>
        </a:spcAft>
        <a:defRPr sz="2300" b="1">
          <a:solidFill>
            <a:srgbClr val="003399"/>
          </a:solidFill>
          <a:latin typeface="+mn-lt"/>
          <a:ea typeface="+mn-ea"/>
          <a:cs typeface="+mn-cs"/>
        </a:defRPr>
      </a:lvl1pPr>
      <a:lvl2pPr marL="337784" indent="5725" algn="l" defTabSz="914595" rtl="0" eaLnBrk="1" fontAlgn="base" hangingPunct="1">
        <a:spcBef>
          <a:spcPct val="20000"/>
        </a:spcBef>
        <a:spcAft>
          <a:spcPct val="0"/>
        </a:spcAft>
        <a:defRPr sz="2300">
          <a:solidFill>
            <a:srgbClr val="003399"/>
          </a:solidFill>
          <a:latin typeface="+mn-lt"/>
        </a:defRPr>
      </a:lvl2pPr>
      <a:lvl3pPr marL="681294" algn="l" defTabSz="914595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FF6600"/>
          </a:solidFill>
          <a:latin typeface="+mn-lt"/>
        </a:defRPr>
      </a:lvl3pPr>
      <a:lvl4pPr marL="1030529" indent="5725" algn="l" defTabSz="914595" rtl="0" eaLnBrk="1" fontAlgn="base" hangingPunct="1">
        <a:spcBef>
          <a:spcPct val="20000"/>
        </a:spcBef>
        <a:spcAft>
          <a:spcPct val="0"/>
        </a:spcAft>
        <a:defRPr sz="2000" i="1">
          <a:solidFill>
            <a:srgbClr val="003399"/>
          </a:solidFill>
          <a:latin typeface="+mn-lt"/>
        </a:defRPr>
      </a:lvl4pPr>
      <a:lvl5pPr marL="1374038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5pPr>
      <a:lvl6pPr marL="1786250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6pPr>
      <a:lvl7pPr marL="2198461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7pPr>
      <a:lvl8pPr marL="2610673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8pPr>
      <a:lvl9pPr marL="3022884" algn="l" defTabSz="91459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212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423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635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8846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058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3269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5481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7692" algn="l" defTabSz="82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5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2093" y="914400"/>
            <a:ext cx="10798356" cy="1582285"/>
          </a:xfrm>
        </p:spPr>
        <p:txBody>
          <a:bodyPr/>
          <a:lstStyle/>
          <a:p>
            <a:r>
              <a:rPr lang="en-SG" dirty="0" err="1"/>
              <a:t>ParaDRo</a:t>
            </a:r>
            <a:r>
              <a:rPr lang="en-SG" dirty="0"/>
              <a:t>: A </a:t>
            </a:r>
            <a:r>
              <a:rPr lang="en-SG" u="sng" dirty="0"/>
              <a:t>Para</a:t>
            </a:r>
            <a:r>
              <a:rPr lang="en-SG" dirty="0"/>
              <a:t>llel </a:t>
            </a:r>
            <a:r>
              <a:rPr lang="en-SG" u="sng" dirty="0"/>
              <a:t>D</a:t>
            </a:r>
            <a:r>
              <a:rPr lang="en-SG" dirty="0"/>
              <a:t>eterministic </a:t>
            </a:r>
            <a:r>
              <a:rPr lang="en-SG" u="sng" dirty="0"/>
              <a:t>Ro</a:t>
            </a:r>
            <a:r>
              <a:rPr lang="en-SG" dirty="0"/>
              <a:t>uter Based on Spatial Partitioning and Scheduling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34125"/>
            <a:ext cx="25400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33650" y="3576935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Chin Hau Hoo, </a:t>
            </a:r>
            <a:r>
              <a:rPr lang="en-US" sz="2400" u="sng" dirty="0">
                <a:solidFill>
                  <a:prstClr val="white"/>
                </a:solidFill>
              </a:rPr>
              <a:t>Akash Kumar</a:t>
            </a:r>
          </a:p>
        </p:txBody>
      </p:sp>
    </p:spTree>
    <p:extLst>
      <p:ext uri="{BB962C8B-B14F-4D97-AF65-F5344CB8AC3E}">
        <p14:creationId xmlns:p14="http://schemas.microsoft.com/office/powerpoint/2010/main" val="3734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418788" y="36068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82770" y="4774444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3576557" y="5588082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400000">
            <a:off x="2231069" y="2795276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246962" y="3762375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589051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409699" y="35337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373681" y="470454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556790" y="552406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31035" y="272495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46962" y="4475944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191402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cxnSp>
        <p:nvCxnSpPr>
          <p:cNvPr id="43" name="Straight Connector 42"/>
          <p:cNvCxnSpPr>
            <a:cxnSpLocks/>
            <a:stCxn id="36" idx="5"/>
            <a:endCxn id="34" idx="2"/>
          </p:cNvCxnSpPr>
          <p:nvPr/>
        </p:nvCxnSpPr>
        <p:spPr bwMode="auto">
          <a:xfrm>
            <a:off x="1604821" y="3728897"/>
            <a:ext cx="642141" cy="1477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34" idx="7"/>
            <a:endCxn id="35" idx="3"/>
          </p:cNvCxnSpPr>
          <p:nvPr/>
        </p:nvCxnSpPr>
        <p:spPr bwMode="auto">
          <a:xfrm flipV="1">
            <a:off x="2442084" y="3389550"/>
            <a:ext cx="180445" cy="4063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/>
            <a:stCxn id="41" idx="3"/>
            <a:endCxn id="34" idx="6"/>
          </p:cNvCxnSpPr>
          <p:nvPr/>
        </p:nvCxnSpPr>
        <p:spPr bwMode="auto">
          <a:xfrm flipH="1">
            <a:off x="2475562" y="3389550"/>
            <a:ext cx="749318" cy="487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cxnSpLocks/>
            <a:stCxn id="40" idx="5"/>
            <a:endCxn id="37" idx="2"/>
          </p:cNvCxnSpPr>
          <p:nvPr/>
        </p:nvCxnSpPr>
        <p:spPr bwMode="auto">
          <a:xfrm>
            <a:off x="2442084" y="4671066"/>
            <a:ext cx="1931597" cy="1477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BCE83C-1BA9-C048-8089-70CD18CCDA1E}"/>
              </a:ext>
            </a:extLst>
          </p:cNvPr>
          <p:cNvCxnSpPr>
            <a:cxnSpLocks/>
            <a:stCxn id="36" idx="5"/>
            <a:endCxn id="40" idx="2"/>
          </p:cNvCxnSpPr>
          <p:nvPr/>
        </p:nvCxnSpPr>
        <p:spPr bwMode="auto">
          <a:xfrm>
            <a:off x="1604821" y="3728897"/>
            <a:ext cx="642141" cy="861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D42262-9A4A-B240-8E05-BDBC730BD4FF}"/>
              </a:ext>
            </a:extLst>
          </p:cNvPr>
          <p:cNvCxnSpPr>
            <a:cxnSpLocks/>
            <a:stCxn id="35" idx="1"/>
            <a:endCxn id="39" idx="4"/>
          </p:cNvCxnSpPr>
          <p:nvPr/>
        </p:nvCxnSpPr>
        <p:spPr bwMode="auto">
          <a:xfrm flipH="1" flipV="1">
            <a:off x="2345335" y="2953557"/>
            <a:ext cx="277194" cy="2743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A138DB-9D41-CA4B-89C3-9BF51E9522D2}"/>
              </a:ext>
            </a:extLst>
          </p:cNvPr>
          <p:cNvCxnSpPr>
            <a:cxnSpLocks/>
            <a:stCxn id="41" idx="1"/>
            <a:endCxn id="39" idx="5"/>
          </p:cNvCxnSpPr>
          <p:nvPr/>
        </p:nvCxnSpPr>
        <p:spPr bwMode="auto">
          <a:xfrm flipH="1" flipV="1">
            <a:off x="2426157" y="2920079"/>
            <a:ext cx="798723" cy="3078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8DAB7C-BEB9-E64F-82B2-2439BD5A8FB4}"/>
              </a:ext>
            </a:extLst>
          </p:cNvPr>
          <p:cNvCxnSpPr>
            <a:cxnSpLocks/>
            <a:stCxn id="34" idx="5"/>
            <a:endCxn id="37" idx="1"/>
          </p:cNvCxnSpPr>
          <p:nvPr/>
        </p:nvCxnSpPr>
        <p:spPr bwMode="auto">
          <a:xfrm>
            <a:off x="2442084" y="3957497"/>
            <a:ext cx="1965075" cy="780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D21765-F4A8-A743-BFC7-244AC3B221FE}"/>
              </a:ext>
            </a:extLst>
          </p:cNvPr>
          <p:cNvCxnSpPr>
            <a:cxnSpLocks/>
            <a:stCxn id="41" idx="5"/>
            <a:endCxn id="38" idx="1"/>
          </p:cNvCxnSpPr>
          <p:nvPr/>
        </p:nvCxnSpPr>
        <p:spPr bwMode="auto">
          <a:xfrm>
            <a:off x="3386524" y="3389550"/>
            <a:ext cx="203744" cy="2167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548FA1-9295-EE46-8750-EFD1BC6D1897}"/>
              </a:ext>
            </a:extLst>
          </p:cNvPr>
          <p:cNvCxnSpPr>
            <a:cxnSpLocks/>
            <a:stCxn id="35" idx="5"/>
            <a:endCxn id="38" idx="1"/>
          </p:cNvCxnSpPr>
          <p:nvPr/>
        </p:nvCxnSpPr>
        <p:spPr bwMode="auto">
          <a:xfrm>
            <a:off x="2784173" y="3389550"/>
            <a:ext cx="806095" cy="2167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B1CB918-58E3-EC44-A1BC-6EF342AC3CED}"/>
              </a:ext>
            </a:extLst>
          </p:cNvPr>
          <p:cNvCxnSpPr>
            <a:cxnSpLocks/>
            <a:stCxn id="35" idx="4"/>
            <a:endCxn id="40" idx="7"/>
          </p:cNvCxnSpPr>
          <p:nvPr/>
        </p:nvCxnSpPr>
        <p:spPr bwMode="auto">
          <a:xfrm flipH="1">
            <a:off x="2442084" y="3423028"/>
            <a:ext cx="261267" cy="10863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8A1E9F1-390F-FE46-A957-57E916E99AC3}"/>
              </a:ext>
            </a:extLst>
          </p:cNvPr>
          <p:cNvCxnSpPr>
            <a:cxnSpLocks/>
            <a:stCxn id="41" idx="4"/>
            <a:endCxn id="40" idx="6"/>
          </p:cNvCxnSpPr>
          <p:nvPr/>
        </p:nvCxnSpPr>
        <p:spPr bwMode="auto">
          <a:xfrm flipH="1">
            <a:off x="2475562" y="3423028"/>
            <a:ext cx="830140" cy="11672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74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14" idx="2"/>
            <a:endCxn id="74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rgbClr val="FF9300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75" name="Alternate Process 74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75" idx="2"/>
            <a:endCxn id="78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Alternate Process 77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82" name="Alternate Process 81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60" idx="1"/>
            <a:endCxn id="74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74" idx="3"/>
            <a:endCxn id="54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54" idx="2"/>
            <a:endCxn id="82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54" idx="1"/>
            <a:endCxn id="113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113" idx="0"/>
            <a:endCxn id="74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Alternate Process 77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78" idx="2"/>
            <a:endCxn id="60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31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418788" y="36068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82770" y="4774444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3576557" y="5588082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400000">
            <a:off x="2231069" y="2795276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246962" y="3762375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589051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409699" y="35337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373681" y="470454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556790" y="552406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31035" y="272495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46962" y="4475944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191402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cxnSp>
        <p:nvCxnSpPr>
          <p:cNvPr id="43" name="Straight Connector 42"/>
          <p:cNvCxnSpPr>
            <a:cxnSpLocks/>
            <a:stCxn id="36" idx="5"/>
            <a:endCxn id="34" idx="2"/>
          </p:cNvCxnSpPr>
          <p:nvPr/>
        </p:nvCxnSpPr>
        <p:spPr bwMode="auto">
          <a:xfrm>
            <a:off x="1604821" y="3728897"/>
            <a:ext cx="642141" cy="1477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34" idx="7"/>
            <a:endCxn id="35" idx="3"/>
          </p:cNvCxnSpPr>
          <p:nvPr/>
        </p:nvCxnSpPr>
        <p:spPr bwMode="auto">
          <a:xfrm flipV="1">
            <a:off x="2442084" y="3389550"/>
            <a:ext cx="180445" cy="4063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/>
            <a:stCxn id="41" idx="3"/>
            <a:endCxn id="34" idx="6"/>
          </p:cNvCxnSpPr>
          <p:nvPr/>
        </p:nvCxnSpPr>
        <p:spPr bwMode="auto">
          <a:xfrm flipH="1">
            <a:off x="2475562" y="3389550"/>
            <a:ext cx="749318" cy="487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cxnSpLocks/>
            <a:stCxn id="40" idx="5"/>
            <a:endCxn id="37" idx="2"/>
          </p:cNvCxnSpPr>
          <p:nvPr/>
        </p:nvCxnSpPr>
        <p:spPr bwMode="auto">
          <a:xfrm>
            <a:off x="2442084" y="4671066"/>
            <a:ext cx="1931597" cy="1477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BCE83C-1BA9-C048-8089-70CD18CCDA1E}"/>
              </a:ext>
            </a:extLst>
          </p:cNvPr>
          <p:cNvCxnSpPr>
            <a:cxnSpLocks/>
            <a:stCxn id="36" idx="5"/>
            <a:endCxn id="40" idx="2"/>
          </p:cNvCxnSpPr>
          <p:nvPr/>
        </p:nvCxnSpPr>
        <p:spPr bwMode="auto">
          <a:xfrm>
            <a:off x="1604821" y="3728897"/>
            <a:ext cx="642141" cy="861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D42262-9A4A-B240-8E05-BDBC730BD4FF}"/>
              </a:ext>
            </a:extLst>
          </p:cNvPr>
          <p:cNvCxnSpPr>
            <a:cxnSpLocks/>
            <a:stCxn id="35" idx="1"/>
            <a:endCxn id="39" idx="4"/>
          </p:cNvCxnSpPr>
          <p:nvPr/>
        </p:nvCxnSpPr>
        <p:spPr bwMode="auto">
          <a:xfrm flipH="1" flipV="1">
            <a:off x="2345335" y="2953557"/>
            <a:ext cx="277194" cy="2743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A138DB-9D41-CA4B-89C3-9BF51E9522D2}"/>
              </a:ext>
            </a:extLst>
          </p:cNvPr>
          <p:cNvCxnSpPr>
            <a:cxnSpLocks/>
            <a:stCxn id="41" idx="1"/>
            <a:endCxn id="39" idx="5"/>
          </p:cNvCxnSpPr>
          <p:nvPr/>
        </p:nvCxnSpPr>
        <p:spPr bwMode="auto">
          <a:xfrm flipH="1" flipV="1">
            <a:off x="2426157" y="2920079"/>
            <a:ext cx="798723" cy="3078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8DAB7C-BEB9-E64F-82B2-2439BD5A8FB4}"/>
              </a:ext>
            </a:extLst>
          </p:cNvPr>
          <p:cNvCxnSpPr>
            <a:cxnSpLocks/>
            <a:stCxn id="34" idx="5"/>
            <a:endCxn id="37" idx="1"/>
          </p:cNvCxnSpPr>
          <p:nvPr/>
        </p:nvCxnSpPr>
        <p:spPr bwMode="auto">
          <a:xfrm>
            <a:off x="2442084" y="3957497"/>
            <a:ext cx="1965075" cy="780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D21765-F4A8-A743-BFC7-244AC3B221FE}"/>
              </a:ext>
            </a:extLst>
          </p:cNvPr>
          <p:cNvCxnSpPr>
            <a:cxnSpLocks/>
            <a:stCxn id="41" idx="5"/>
            <a:endCxn id="38" idx="1"/>
          </p:cNvCxnSpPr>
          <p:nvPr/>
        </p:nvCxnSpPr>
        <p:spPr bwMode="auto">
          <a:xfrm>
            <a:off x="3386524" y="3389550"/>
            <a:ext cx="203744" cy="2167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548FA1-9295-EE46-8750-EFD1BC6D1897}"/>
              </a:ext>
            </a:extLst>
          </p:cNvPr>
          <p:cNvCxnSpPr>
            <a:cxnSpLocks/>
            <a:stCxn id="35" idx="5"/>
            <a:endCxn id="38" idx="1"/>
          </p:cNvCxnSpPr>
          <p:nvPr/>
        </p:nvCxnSpPr>
        <p:spPr bwMode="auto">
          <a:xfrm>
            <a:off x="2784173" y="3389550"/>
            <a:ext cx="806095" cy="2167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B1CB918-58E3-EC44-A1BC-6EF342AC3CED}"/>
              </a:ext>
            </a:extLst>
          </p:cNvPr>
          <p:cNvCxnSpPr>
            <a:cxnSpLocks/>
            <a:stCxn id="35" idx="4"/>
            <a:endCxn id="40" idx="7"/>
          </p:cNvCxnSpPr>
          <p:nvPr/>
        </p:nvCxnSpPr>
        <p:spPr bwMode="auto">
          <a:xfrm flipH="1">
            <a:off x="2442084" y="3423028"/>
            <a:ext cx="261267" cy="10863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8A1E9F1-390F-FE46-A957-57E916E99AC3}"/>
              </a:ext>
            </a:extLst>
          </p:cNvPr>
          <p:cNvCxnSpPr>
            <a:cxnSpLocks/>
            <a:stCxn id="41" idx="4"/>
            <a:endCxn id="40" idx="6"/>
          </p:cNvCxnSpPr>
          <p:nvPr/>
        </p:nvCxnSpPr>
        <p:spPr bwMode="auto">
          <a:xfrm flipH="1">
            <a:off x="2475562" y="3423028"/>
            <a:ext cx="830140" cy="11672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702878" y="314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2 source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56797" y="23106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1 source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11681" y="486737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1 sink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68115" y="57315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2 sink</a:t>
            </a:r>
          </a:p>
        </p:txBody>
      </p:sp>
      <p:sp>
        <p:nvSpPr>
          <p:cNvPr id="70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71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73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80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83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84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85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87" idx="2"/>
            <a:endCxn id="84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rgbClr val="FF9300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88" name="Alternate Process 77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89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88" idx="2"/>
            <a:endCxn id="91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Alternate Process 74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92" name="Alternate Process 77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93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101" idx="1"/>
            <a:endCxn id="84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84" idx="3"/>
            <a:endCxn id="70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70" idx="2"/>
            <a:endCxn id="92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84" idx="2"/>
            <a:endCxn id="88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70" idx="1"/>
            <a:endCxn id="99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100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99" idx="0"/>
            <a:endCxn id="84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Alternate Process 81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102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91" idx="2"/>
            <a:endCxn id="101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43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418788" y="36068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82770" y="4774444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3576557" y="5588082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400000">
            <a:off x="2231069" y="2795276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246962" y="3762375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589051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409699" y="35337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373681" y="470454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556790" y="552406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31035" y="272495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46962" y="4475944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191402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cxnSp>
        <p:nvCxnSpPr>
          <p:cNvPr id="43" name="Straight Connector 42"/>
          <p:cNvCxnSpPr>
            <a:cxnSpLocks/>
            <a:stCxn id="36" idx="5"/>
            <a:endCxn id="34" idx="2"/>
          </p:cNvCxnSpPr>
          <p:nvPr/>
        </p:nvCxnSpPr>
        <p:spPr bwMode="auto">
          <a:xfrm>
            <a:off x="1604821" y="3728897"/>
            <a:ext cx="642141" cy="1477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34" idx="7"/>
            <a:endCxn id="35" idx="3"/>
          </p:cNvCxnSpPr>
          <p:nvPr/>
        </p:nvCxnSpPr>
        <p:spPr bwMode="auto">
          <a:xfrm flipV="1">
            <a:off x="2442084" y="3389550"/>
            <a:ext cx="180445" cy="4063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/>
            <a:stCxn id="41" idx="3"/>
            <a:endCxn id="34" idx="6"/>
          </p:cNvCxnSpPr>
          <p:nvPr/>
        </p:nvCxnSpPr>
        <p:spPr bwMode="auto">
          <a:xfrm flipH="1">
            <a:off x="2475562" y="3389550"/>
            <a:ext cx="749318" cy="487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cxnSpLocks/>
            <a:stCxn id="40" idx="5"/>
            <a:endCxn id="37" idx="2"/>
          </p:cNvCxnSpPr>
          <p:nvPr/>
        </p:nvCxnSpPr>
        <p:spPr bwMode="auto">
          <a:xfrm>
            <a:off x="2442084" y="4671066"/>
            <a:ext cx="1931597" cy="1477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BCE83C-1BA9-C048-8089-70CD18CCDA1E}"/>
              </a:ext>
            </a:extLst>
          </p:cNvPr>
          <p:cNvCxnSpPr>
            <a:cxnSpLocks/>
            <a:stCxn id="36" idx="5"/>
            <a:endCxn id="40" idx="2"/>
          </p:cNvCxnSpPr>
          <p:nvPr/>
        </p:nvCxnSpPr>
        <p:spPr bwMode="auto">
          <a:xfrm>
            <a:off x="1604821" y="3728897"/>
            <a:ext cx="642141" cy="861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D42262-9A4A-B240-8E05-BDBC730BD4FF}"/>
              </a:ext>
            </a:extLst>
          </p:cNvPr>
          <p:cNvCxnSpPr>
            <a:cxnSpLocks/>
            <a:stCxn id="35" idx="1"/>
            <a:endCxn id="39" idx="4"/>
          </p:cNvCxnSpPr>
          <p:nvPr/>
        </p:nvCxnSpPr>
        <p:spPr bwMode="auto">
          <a:xfrm flipH="1" flipV="1">
            <a:off x="2345335" y="2953557"/>
            <a:ext cx="277194" cy="2743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A138DB-9D41-CA4B-89C3-9BF51E9522D2}"/>
              </a:ext>
            </a:extLst>
          </p:cNvPr>
          <p:cNvCxnSpPr>
            <a:cxnSpLocks/>
            <a:stCxn id="41" idx="1"/>
            <a:endCxn id="39" idx="5"/>
          </p:cNvCxnSpPr>
          <p:nvPr/>
        </p:nvCxnSpPr>
        <p:spPr bwMode="auto">
          <a:xfrm flipH="1" flipV="1">
            <a:off x="2426157" y="2920079"/>
            <a:ext cx="798723" cy="3078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8DAB7C-BEB9-E64F-82B2-2439BD5A8FB4}"/>
              </a:ext>
            </a:extLst>
          </p:cNvPr>
          <p:cNvCxnSpPr>
            <a:cxnSpLocks/>
            <a:stCxn id="34" idx="5"/>
            <a:endCxn id="37" idx="1"/>
          </p:cNvCxnSpPr>
          <p:nvPr/>
        </p:nvCxnSpPr>
        <p:spPr bwMode="auto">
          <a:xfrm>
            <a:off x="2442084" y="3957497"/>
            <a:ext cx="1965075" cy="780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D21765-F4A8-A743-BFC7-244AC3B221FE}"/>
              </a:ext>
            </a:extLst>
          </p:cNvPr>
          <p:cNvCxnSpPr>
            <a:cxnSpLocks/>
            <a:stCxn id="41" idx="5"/>
            <a:endCxn id="38" idx="1"/>
          </p:cNvCxnSpPr>
          <p:nvPr/>
        </p:nvCxnSpPr>
        <p:spPr bwMode="auto">
          <a:xfrm>
            <a:off x="3386524" y="3389550"/>
            <a:ext cx="203744" cy="2167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548FA1-9295-EE46-8750-EFD1BC6D1897}"/>
              </a:ext>
            </a:extLst>
          </p:cNvPr>
          <p:cNvCxnSpPr>
            <a:cxnSpLocks/>
            <a:stCxn id="35" idx="5"/>
            <a:endCxn id="38" idx="1"/>
          </p:cNvCxnSpPr>
          <p:nvPr/>
        </p:nvCxnSpPr>
        <p:spPr bwMode="auto">
          <a:xfrm>
            <a:off x="2784173" y="3389550"/>
            <a:ext cx="806095" cy="2167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B1CB918-58E3-EC44-A1BC-6EF342AC3CED}"/>
              </a:ext>
            </a:extLst>
          </p:cNvPr>
          <p:cNvCxnSpPr>
            <a:cxnSpLocks/>
            <a:stCxn id="35" idx="4"/>
            <a:endCxn id="40" idx="7"/>
          </p:cNvCxnSpPr>
          <p:nvPr/>
        </p:nvCxnSpPr>
        <p:spPr bwMode="auto">
          <a:xfrm flipH="1">
            <a:off x="2442084" y="3423028"/>
            <a:ext cx="261267" cy="10863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8A1E9F1-390F-FE46-A957-57E916E99AC3}"/>
              </a:ext>
            </a:extLst>
          </p:cNvPr>
          <p:cNvCxnSpPr>
            <a:cxnSpLocks/>
            <a:stCxn id="41" idx="4"/>
            <a:endCxn id="40" idx="6"/>
          </p:cNvCxnSpPr>
          <p:nvPr/>
        </p:nvCxnSpPr>
        <p:spPr bwMode="auto">
          <a:xfrm flipH="1">
            <a:off x="2475562" y="3423028"/>
            <a:ext cx="830140" cy="1167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2"/>
          <p:cNvSpPr txBox="1"/>
          <p:nvPr/>
        </p:nvSpPr>
        <p:spPr>
          <a:xfrm>
            <a:off x="702878" y="314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2 source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56797" y="23106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1 source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11681" y="486737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1 sink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68115" y="57315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2 sink</a:t>
            </a:r>
          </a:p>
        </p:txBody>
      </p:sp>
      <p:sp>
        <p:nvSpPr>
          <p:cNvPr id="70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71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73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80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83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84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85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87" idx="2"/>
            <a:endCxn id="84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88" name="Alternate Process 77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89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88" idx="2"/>
            <a:endCxn id="91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Alternate Process 74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92" name="Alternate Process 77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93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101" idx="1"/>
            <a:endCxn id="84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84" idx="3"/>
            <a:endCxn id="70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70" idx="2"/>
            <a:endCxn id="92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84" idx="2"/>
            <a:endCxn id="88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70" idx="1"/>
            <a:endCxn id="99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100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99" idx="0"/>
            <a:endCxn id="84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Alternate Process 81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102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91" idx="2"/>
            <a:endCxn id="101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16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418788" y="36068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82770" y="4774444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3576557" y="5588082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400000">
            <a:off x="2231069" y="2795276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246962" y="3762375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589051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409699" y="35337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373681" y="470454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556790" y="552406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31035" y="272495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46962" y="4475944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191402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cxnSp>
        <p:nvCxnSpPr>
          <p:cNvPr id="51" name="Straight Connector 50"/>
          <p:cNvCxnSpPr>
            <a:cxnSpLocks/>
            <a:stCxn id="41" idx="3"/>
            <a:endCxn id="34" idx="6"/>
          </p:cNvCxnSpPr>
          <p:nvPr/>
        </p:nvCxnSpPr>
        <p:spPr bwMode="auto">
          <a:xfrm flipH="1">
            <a:off x="2475562" y="3389550"/>
            <a:ext cx="749318" cy="487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cxnSpLocks/>
            <a:stCxn id="40" idx="5"/>
            <a:endCxn id="37" idx="2"/>
          </p:cNvCxnSpPr>
          <p:nvPr/>
        </p:nvCxnSpPr>
        <p:spPr bwMode="auto">
          <a:xfrm>
            <a:off x="2442084" y="4671066"/>
            <a:ext cx="1931597" cy="1477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BCE83C-1BA9-C048-8089-70CD18CCDA1E}"/>
              </a:ext>
            </a:extLst>
          </p:cNvPr>
          <p:cNvCxnSpPr>
            <a:cxnSpLocks/>
            <a:stCxn id="36" idx="5"/>
            <a:endCxn id="40" idx="2"/>
          </p:cNvCxnSpPr>
          <p:nvPr/>
        </p:nvCxnSpPr>
        <p:spPr bwMode="auto">
          <a:xfrm>
            <a:off x="1604821" y="3728897"/>
            <a:ext cx="642141" cy="861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D42262-9A4A-B240-8E05-BDBC730BD4FF}"/>
              </a:ext>
            </a:extLst>
          </p:cNvPr>
          <p:cNvCxnSpPr>
            <a:cxnSpLocks/>
            <a:stCxn id="35" idx="1"/>
            <a:endCxn id="39" idx="4"/>
          </p:cNvCxnSpPr>
          <p:nvPr/>
        </p:nvCxnSpPr>
        <p:spPr bwMode="auto">
          <a:xfrm flipH="1" flipV="1">
            <a:off x="2345335" y="2953557"/>
            <a:ext cx="277194" cy="2743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A138DB-9D41-CA4B-89C3-9BF51E9522D2}"/>
              </a:ext>
            </a:extLst>
          </p:cNvPr>
          <p:cNvCxnSpPr>
            <a:cxnSpLocks/>
            <a:stCxn id="41" idx="1"/>
            <a:endCxn id="39" idx="5"/>
          </p:cNvCxnSpPr>
          <p:nvPr/>
        </p:nvCxnSpPr>
        <p:spPr bwMode="auto">
          <a:xfrm flipH="1" flipV="1">
            <a:off x="2426157" y="2920079"/>
            <a:ext cx="798723" cy="3078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8DAB7C-BEB9-E64F-82B2-2439BD5A8FB4}"/>
              </a:ext>
            </a:extLst>
          </p:cNvPr>
          <p:cNvCxnSpPr>
            <a:cxnSpLocks/>
            <a:stCxn id="34" idx="5"/>
            <a:endCxn id="37" idx="1"/>
          </p:cNvCxnSpPr>
          <p:nvPr/>
        </p:nvCxnSpPr>
        <p:spPr bwMode="auto">
          <a:xfrm>
            <a:off x="2442084" y="3957497"/>
            <a:ext cx="1965075" cy="780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D21765-F4A8-A743-BFC7-244AC3B221FE}"/>
              </a:ext>
            </a:extLst>
          </p:cNvPr>
          <p:cNvCxnSpPr>
            <a:cxnSpLocks/>
            <a:stCxn id="41" idx="5"/>
            <a:endCxn id="38" idx="1"/>
          </p:cNvCxnSpPr>
          <p:nvPr/>
        </p:nvCxnSpPr>
        <p:spPr bwMode="auto">
          <a:xfrm>
            <a:off x="3386524" y="3389550"/>
            <a:ext cx="203744" cy="2167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B1CB918-58E3-EC44-A1BC-6EF342AC3CED}"/>
              </a:ext>
            </a:extLst>
          </p:cNvPr>
          <p:cNvCxnSpPr>
            <a:cxnSpLocks/>
            <a:stCxn id="35" idx="4"/>
            <a:endCxn id="40" idx="7"/>
          </p:cNvCxnSpPr>
          <p:nvPr/>
        </p:nvCxnSpPr>
        <p:spPr bwMode="auto">
          <a:xfrm flipH="1">
            <a:off x="2442084" y="3423028"/>
            <a:ext cx="261267" cy="10863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8A1E9F1-390F-FE46-A957-57E916E99AC3}"/>
              </a:ext>
            </a:extLst>
          </p:cNvPr>
          <p:cNvCxnSpPr>
            <a:cxnSpLocks/>
            <a:stCxn id="41" idx="4"/>
            <a:endCxn id="40" idx="6"/>
          </p:cNvCxnSpPr>
          <p:nvPr/>
        </p:nvCxnSpPr>
        <p:spPr bwMode="auto">
          <a:xfrm flipH="1">
            <a:off x="2475562" y="3423028"/>
            <a:ext cx="830140" cy="1167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2"/>
          <p:cNvSpPr txBox="1"/>
          <p:nvPr/>
        </p:nvSpPr>
        <p:spPr>
          <a:xfrm>
            <a:off x="702878" y="314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2 source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56797" y="23106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1 source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11681" y="486737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1 sink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68115" y="57315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Net 2 sink</a:t>
            </a:r>
          </a:p>
        </p:txBody>
      </p:sp>
      <p:sp>
        <p:nvSpPr>
          <p:cNvPr id="70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71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73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80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83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84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85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87" idx="2"/>
            <a:endCxn id="84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88" name="Alternate Process 77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89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88" idx="2"/>
            <a:endCxn id="91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Alternate Process 74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92" name="Alternate Process 77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93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101" idx="1"/>
            <a:endCxn id="84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84" idx="3"/>
            <a:endCxn id="70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70" idx="2"/>
            <a:endCxn id="92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84" idx="2"/>
            <a:endCxn id="88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70" idx="1"/>
            <a:endCxn id="99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100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99" idx="0"/>
            <a:endCxn id="84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Alternate Process 81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102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91" idx="2"/>
            <a:endCxn id="101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72">
            <a:extLst>
              <a:ext uri="{FF2B5EF4-FFF2-40B4-BE49-F238E27FC236}">
                <a16:creationId xmlns:a16="http://schemas.microsoft.com/office/drawing/2014/main" id="{64BCE83C-1BA9-C048-8089-70CD18CCDA1E}"/>
              </a:ext>
            </a:extLst>
          </p:cNvPr>
          <p:cNvCxnSpPr>
            <a:cxnSpLocks/>
            <a:stCxn id="36" idx="5"/>
            <a:endCxn id="34" idx="2"/>
          </p:cNvCxnSpPr>
          <p:nvPr/>
        </p:nvCxnSpPr>
        <p:spPr bwMode="auto">
          <a:xfrm>
            <a:off x="1604821" y="3728897"/>
            <a:ext cx="642141" cy="1477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BCE83C-1BA9-C048-8089-70CD18CCDA1E}"/>
              </a:ext>
            </a:extLst>
          </p:cNvPr>
          <p:cNvCxnSpPr>
            <a:cxnSpLocks/>
            <a:stCxn id="34" idx="7"/>
            <a:endCxn id="35" idx="3"/>
          </p:cNvCxnSpPr>
          <p:nvPr/>
        </p:nvCxnSpPr>
        <p:spPr bwMode="auto">
          <a:xfrm flipV="1">
            <a:off x="2442084" y="3389550"/>
            <a:ext cx="180445" cy="4063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5D21765-F4A8-A743-BFC7-244AC3B221FE}"/>
              </a:ext>
            </a:extLst>
          </p:cNvPr>
          <p:cNvCxnSpPr>
            <a:cxnSpLocks/>
            <a:stCxn id="35" idx="5"/>
            <a:endCxn id="38" idx="1"/>
          </p:cNvCxnSpPr>
          <p:nvPr/>
        </p:nvCxnSpPr>
        <p:spPr bwMode="auto">
          <a:xfrm>
            <a:off x="2784173" y="3389550"/>
            <a:ext cx="806095" cy="21679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84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Pathfinder is largely sequential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Route of a net depends on the routes taken by nets routed before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5130" y="3505200"/>
            <a:ext cx="85217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it possible to create a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scalable and deterministic parallel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FPGA router?</a:t>
            </a:r>
          </a:p>
        </p:txBody>
      </p:sp>
    </p:spTree>
    <p:extLst>
      <p:ext uri="{BB962C8B-B14F-4D97-AF65-F5344CB8AC3E}">
        <p14:creationId xmlns:p14="http://schemas.microsoft.com/office/powerpoint/2010/main" val="32204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231575"/>
              </p:ext>
            </p:extLst>
          </p:nvPr>
        </p:nvGraphicFramePr>
        <p:xfrm>
          <a:off x="733425" y="1981200"/>
          <a:ext cx="10620374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Gort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2010 (Coarse)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partitioning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Gort</a:t>
                      </a:r>
                      <a:r>
                        <a:rPr lang="en-US" dirty="0"/>
                        <a:t>, 2010 (Fine)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Parallel</a:t>
                      </a:r>
                      <a:r>
                        <a:rPr lang="en-US" baseline="0" dirty="0"/>
                        <a:t> maze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Gort</a:t>
                      </a:r>
                      <a:r>
                        <a:rPr lang="en-US" dirty="0"/>
                        <a:t>, 2010 (Hybrid)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+ Distributed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partitioning + </a:t>
                      </a:r>
                      <a:r>
                        <a:rPr lang="en-US" dirty="0"/>
                        <a:t>Parallel</a:t>
                      </a:r>
                      <a:r>
                        <a:rPr lang="en-US" baseline="0" dirty="0"/>
                        <a:t> maze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Gort</a:t>
                      </a:r>
                      <a:r>
                        <a:rPr lang="en-US" dirty="0"/>
                        <a:t>, 2012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Distributed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partitioning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Gort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2012 (Enhanced)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Distributed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partitioning</a:t>
                      </a:r>
                      <a:r>
                        <a:rPr lang="en-US" baseline="0" dirty="0"/>
                        <a:t> + Conditional net rerouting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Shen</a:t>
                      </a:r>
                      <a:r>
                        <a:rPr lang="en-US" dirty="0"/>
                        <a:t>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partitioning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Shen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partitioning + Parallel</a:t>
                      </a:r>
                      <a:r>
                        <a:rPr lang="en-US" baseline="0" dirty="0"/>
                        <a:t> maze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ParaDRo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partitioning +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deterministic routers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5010150" y="31242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10150" y="2362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15100" y="5181600"/>
            <a:ext cx="990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29003-84A8-5946-AB3E-EAFCA6F0CB99}"/>
              </a:ext>
            </a:extLst>
          </p:cNvPr>
          <p:cNvSpPr/>
          <p:nvPr/>
        </p:nvSpPr>
        <p:spPr bwMode="auto">
          <a:xfrm>
            <a:off x="733425" y="5181600"/>
            <a:ext cx="10620374" cy="357382"/>
          </a:xfrm>
          <a:prstGeom prst="rect">
            <a:avLst/>
          </a:prstGeom>
          <a:noFill/>
          <a:ln w="38100" cap="flat" cmpd="sng" algn="ctr">
            <a:solidFill>
              <a:srgbClr val="D1282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Initialization</a:t>
            </a:r>
          </a:p>
          <a:p>
            <a:pPr marL="794984" lvl="1" indent="-457200">
              <a:buFont typeface="+mj-lt"/>
              <a:buAutoNum type="arabicPeriod"/>
            </a:pPr>
            <a:r>
              <a:rPr lang="en-US" dirty="0"/>
              <a:t>Recursive bi-partitioning</a:t>
            </a:r>
          </a:p>
          <a:p>
            <a:pPr marL="1138494" lvl="2" indent="-457200">
              <a:buFont typeface="+mj-lt"/>
              <a:buAutoNum type="arabicPeriod"/>
            </a:pPr>
            <a:r>
              <a:rPr lang="en-US" dirty="0"/>
              <a:t>Pre-processing</a:t>
            </a:r>
          </a:p>
          <a:p>
            <a:pPr marL="1138494" lvl="2" indent="-457200">
              <a:buFont typeface="+mj-lt"/>
              <a:buAutoNum type="arabicPeriod"/>
            </a:pPr>
            <a:r>
              <a:rPr lang="en-US" dirty="0"/>
              <a:t>Finding the optimal cut-line</a:t>
            </a:r>
          </a:p>
          <a:p>
            <a:pPr marL="794984" lvl="1" indent="-457200">
              <a:buFont typeface="+mj-lt"/>
              <a:buAutoNum type="arabicPeriod"/>
            </a:pPr>
            <a:r>
              <a:rPr lang="en-US" dirty="0"/>
              <a:t>Multi-sink net decomposition and virtual net generation</a:t>
            </a:r>
          </a:p>
          <a:p>
            <a:pPr marL="794984" lvl="1" indent="-457200">
              <a:buFont typeface="+mj-lt"/>
              <a:buAutoNum type="arabicPeriod"/>
            </a:pPr>
            <a:r>
              <a:rPr lang="en-US" dirty="0"/>
              <a:t>Overlap graph coloring and task graph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Routing virtual nets in the task graph associated with each node in the bi-partitioning tree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bi-partitioning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724006" y="2311262"/>
            <a:ext cx="6468528" cy="4002374"/>
            <a:chOff x="724006" y="2311262"/>
            <a:chExt cx="6468528" cy="4002374"/>
          </a:xfrm>
        </p:grpSpPr>
        <p:grpSp>
          <p:nvGrpSpPr>
            <p:cNvPr id="5" name="Group 4"/>
            <p:cNvGrpSpPr/>
            <p:nvPr/>
          </p:nvGrpSpPr>
          <p:grpSpPr>
            <a:xfrm>
              <a:off x="2476606" y="2311262"/>
              <a:ext cx="3048000" cy="3504442"/>
              <a:chOff x="4419600" y="2637667"/>
              <a:chExt cx="3048000" cy="2836033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4419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4800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5181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5562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5943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6324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6705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7086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7467600" y="2637667"/>
                <a:ext cx="0" cy="28360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Group 9"/>
            <p:cNvGrpSpPr/>
            <p:nvPr/>
          </p:nvGrpSpPr>
          <p:grpSpPr>
            <a:xfrm>
              <a:off x="743056" y="5941672"/>
              <a:ext cx="5010150" cy="371964"/>
              <a:chOff x="2686050" y="5952636"/>
              <a:chExt cx="5010150" cy="37196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191000" y="5955268"/>
                <a:ext cx="3505200" cy="369332"/>
                <a:chOff x="4191000" y="5602301"/>
                <a:chExt cx="3505200" cy="369332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191000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571997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952998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333995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714996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096000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476988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857992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239000" y="560230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2686050" y="5952636"/>
                <a:ext cx="1752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FPGA Columns</a:t>
                </a:r>
              </a:p>
            </p:txBody>
          </p:sp>
        </p:grpSp>
        <p:grpSp>
          <p:nvGrpSpPr>
            <p:cNvPr id="27" name="Group 8"/>
            <p:cNvGrpSpPr/>
            <p:nvPr/>
          </p:nvGrpSpPr>
          <p:grpSpPr>
            <a:xfrm>
              <a:off x="724006" y="2399635"/>
              <a:ext cx="2961203" cy="1006754"/>
              <a:chOff x="152400" y="886599"/>
              <a:chExt cx="2961203" cy="1006754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905000" y="978953"/>
                <a:ext cx="1142996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A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203455" y="886599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1828800" y="1283753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961203" y="1740953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2400" y="1219200"/>
                <a:ext cx="1667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start=0, end=3</a:t>
                </a: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724006" y="3514602"/>
              <a:ext cx="2590799" cy="738946"/>
              <a:chOff x="152400" y="2001566"/>
              <a:chExt cx="2590799" cy="738946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1905001" y="2077766"/>
                <a:ext cx="762004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B</a:t>
                </a: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828800" y="2001566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2590799" y="2588112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2400" y="2209800"/>
                <a:ext cx="1667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start=0, end=2</a:t>
                </a:r>
              </a:p>
            </p:txBody>
          </p:sp>
        </p:grpSp>
        <p:grpSp>
          <p:nvGrpSpPr>
            <p:cNvPr id="38" name="Group 26"/>
            <p:cNvGrpSpPr/>
            <p:nvPr/>
          </p:nvGrpSpPr>
          <p:grpSpPr>
            <a:xfrm>
              <a:off x="4305406" y="3667002"/>
              <a:ext cx="2887128" cy="741634"/>
              <a:chOff x="3733800" y="2153966"/>
              <a:chExt cx="2887128" cy="741634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3810000" y="2221699"/>
                <a:ext cx="1143003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F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3733800" y="2153966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4876804" y="27432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114788" y="2450299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52996" y="2315346"/>
                <a:ext cx="1667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start=5, end=8</a:t>
                </a:r>
              </a:p>
            </p:txBody>
          </p:sp>
        </p:grpSp>
        <p:grpSp>
          <p:nvGrpSpPr>
            <p:cNvPr id="44" name="Group 17"/>
            <p:cNvGrpSpPr/>
            <p:nvPr/>
          </p:nvGrpSpPr>
          <p:grpSpPr>
            <a:xfrm>
              <a:off x="4305403" y="2764501"/>
              <a:ext cx="2539994" cy="737401"/>
              <a:chOff x="3733797" y="1251465"/>
              <a:chExt cx="2539994" cy="737401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810000" y="1315766"/>
                <a:ext cx="762004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E</a:t>
                </a: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4495800" y="1836466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733797" y="1251465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05859" y="1372399"/>
                <a:ext cx="1667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start=5, end=7</a:t>
                </a:r>
              </a:p>
            </p:txBody>
          </p:sp>
        </p:grpSp>
        <p:sp>
          <p:nvSpPr>
            <p:cNvPr id="49" name="Rectangle 43"/>
            <p:cNvSpPr/>
            <p:nvPr/>
          </p:nvSpPr>
          <p:spPr bwMode="auto">
            <a:xfrm>
              <a:off x="4000607" y="501823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</a:t>
              </a:r>
            </a:p>
          </p:txBody>
        </p:sp>
        <p:sp>
          <p:nvSpPr>
            <p:cNvPr id="50" name="Oval 48"/>
            <p:cNvSpPr/>
            <p:nvPr/>
          </p:nvSpPr>
          <p:spPr bwMode="auto">
            <a:xfrm>
              <a:off x="4686405" y="5528582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1" name="TextBox 56"/>
            <p:cNvSpPr txBox="1"/>
            <p:nvPr/>
          </p:nvSpPr>
          <p:spPr>
            <a:xfrm>
              <a:off x="4788009" y="513837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start=4, end=6</a:t>
              </a:r>
            </a:p>
          </p:txBody>
        </p:sp>
        <p:sp>
          <p:nvSpPr>
            <p:cNvPr id="52" name="Rectangle 42"/>
            <p:cNvSpPr/>
            <p:nvPr/>
          </p:nvSpPr>
          <p:spPr bwMode="auto">
            <a:xfrm>
              <a:off x="3619607" y="4484836"/>
              <a:ext cx="761998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</a:t>
              </a:r>
            </a:p>
          </p:txBody>
        </p:sp>
        <p:sp>
          <p:nvSpPr>
            <p:cNvPr id="53" name="Oval 44"/>
            <p:cNvSpPr/>
            <p:nvPr/>
          </p:nvSpPr>
          <p:spPr bwMode="auto">
            <a:xfrm>
              <a:off x="3918062" y="439248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4" name="Oval 45"/>
            <p:cNvSpPr/>
            <p:nvPr/>
          </p:nvSpPr>
          <p:spPr bwMode="auto">
            <a:xfrm>
              <a:off x="3543407" y="478963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4398536" y="4536266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start=3, end=5</a:t>
              </a:r>
            </a:p>
          </p:txBody>
        </p:sp>
        <p:sp>
          <p:nvSpPr>
            <p:cNvPr id="56" name="Rectangle 199"/>
            <p:cNvSpPr/>
            <p:nvPr/>
          </p:nvSpPr>
          <p:spPr bwMode="auto">
            <a:xfrm>
              <a:off x="4000602" y="5018236"/>
              <a:ext cx="381003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7" name="Oval 46"/>
            <p:cNvSpPr/>
            <p:nvPr/>
          </p:nvSpPr>
          <p:spPr bwMode="auto">
            <a:xfrm>
              <a:off x="4305406" y="524683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8" name="Oval 47"/>
            <p:cNvSpPr/>
            <p:nvPr/>
          </p:nvSpPr>
          <p:spPr bwMode="auto">
            <a:xfrm>
              <a:off x="3924406" y="4942036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59537" y="3205760"/>
            <a:ext cx="3194263" cy="2213379"/>
            <a:chOff x="7645530" y="2715598"/>
            <a:chExt cx="3194263" cy="2213379"/>
          </a:xfrm>
        </p:grpSpPr>
        <p:sp>
          <p:nvSpPr>
            <p:cNvPr id="64" name="Oval 33"/>
            <p:cNvSpPr/>
            <p:nvPr/>
          </p:nvSpPr>
          <p:spPr bwMode="auto">
            <a:xfrm>
              <a:off x="8739042" y="2715598"/>
              <a:ext cx="1007238" cy="100723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/>
                <a:t>P0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/>
                <a:t>Nets: C, D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Oval 259"/>
            <p:cNvSpPr/>
            <p:nvPr/>
          </p:nvSpPr>
          <p:spPr bwMode="auto">
            <a:xfrm>
              <a:off x="7645530" y="3921739"/>
              <a:ext cx="1007238" cy="1007238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/>
                <a:t>P1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/>
                <a:t>Nets: A, B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6" name="Oval 260"/>
            <p:cNvSpPr/>
            <p:nvPr/>
          </p:nvSpPr>
          <p:spPr bwMode="auto">
            <a:xfrm>
              <a:off x="9832555" y="3921739"/>
              <a:ext cx="1007238" cy="1007238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</a:rPr>
                <a:t>P2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</a:rPr>
                <a:t>Nets: E, F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67" name="Straight Connector 36"/>
            <p:cNvCxnSpPr>
              <a:stCxn id="64" idx="3"/>
              <a:endCxn id="65" idx="0"/>
            </p:cNvCxnSpPr>
            <p:nvPr/>
          </p:nvCxnSpPr>
          <p:spPr bwMode="auto">
            <a:xfrm flipH="1">
              <a:off x="8149149" y="3575329"/>
              <a:ext cx="737400" cy="3464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38"/>
            <p:cNvCxnSpPr>
              <a:stCxn id="64" idx="5"/>
              <a:endCxn id="66" idx="0"/>
            </p:cNvCxnSpPr>
            <p:nvPr/>
          </p:nvCxnSpPr>
          <p:spPr bwMode="auto">
            <a:xfrm>
              <a:off x="9598773" y="3575329"/>
              <a:ext cx="737401" cy="3464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1" name="Straight Arrow Connector 63"/>
          <p:cNvCxnSpPr/>
          <p:nvPr/>
        </p:nvCxnSpPr>
        <p:spPr bwMode="auto">
          <a:xfrm>
            <a:off x="7192534" y="4253548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58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7429448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Rectangle 6"/>
          <p:cNvSpPr>
            <a:spLocks noChangeArrowheads="1"/>
          </p:cNvSpPr>
          <p:nvPr/>
        </p:nvSpPr>
        <p:spPr bwMode="auto">
          <a:xfrm>
            <a:off x="7924696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8419944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Rectangle 6"/>
          <p:cNvSpPr>
            <a:spLocks noChangeArrowheads="1"/>
          </p:cNvSpPr>
          <p:nvPr/>
        </p:nvSpPr>
        <p:spPr bwMode="auto">
          <a:xfrm>
            <a:off x="8915192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6"/>
          <p:cNvSpPr>
            <a:spLocks noChangeArrowheads="1"/>
          </p:cNvSpPr>
          <p:nvPr/>
        </p:nvSpPr>
        <p:spPr bwMode="auto">
          <a:xfrm>
            <a:off x="9410440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Rectangle 6"/>
          <p:cNvSpPr>
            <a:spLocks noChangeArrowheads="1"/>
          </p:cNvSpPr>
          <p:nvPr/>
        </p:nvSpPr>
        <p:spPr bwMode="auto">
          <a:xfrm>
            <a:off x="9905688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6"/>
          <p:cNvSpPr>
            <a:spLocks noChangeArrowheads="1"/>
          </p:cNvSpPr>
          <p:nvPr/>
        </p:nvSpPr>
        <p:spPr bwMode="auto">
          <a:xfrm>
            <a:off x="10400936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Rectangle 6"/>
          <p:cNvSpPr>
            <a:spLocks noChangeArrowheads="1"/>
          </p:cNvSpPr>
          <p:nvPr/>
        </p:nvSpPr>
        <p:spPr bwMode="auto">
          <a:xfrm>
            <a:off x="10896184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6"/>
          <p:cNvSpPr>
            <a:spLocks noChangeArrowheads="1"/>
          </p:cNvSpPr>
          <p:nvPr/>
        </p:nvSpPr>
        <p:spPr bwMode="auto">
          <a:xfrm>
            <a:off x="6934200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6934200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7429448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7924696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8419944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8915192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9410440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905688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10400936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10896184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0" name="Rectangle 6"/>
          <p:cNvSpPr>
            <a:spLocks noChangeArrowheads="1"/>
          </p:cNvSpPr>
          <p:nvPr/>
        </p:nvSpPr>
        <p:spPr bwMode="auto">
          <a:xfrm>
            <a:off x="6934057" y="3876220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1" name="Rectangle 6"/>
          <p:cNvSpPr>
            <a:spLocks noChangeArrowheads="1"/>
          </p:cNvSpPr>
          <p:nvPr/>
        </p:nvSpPr>
        <p:spPr bwMode="auto">
          <a:xfrm>
            <a:off x="6933973" y="4371552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283" name="Group 4"/>
          <p:cNvGrpSpPr/>
          <p:nvPr/>
        </p:nvGrpSpPr>
        <p:grpSpPr>
          <a:xfrm>
            <a:off x="1752600" y="1752600"/>
            <a:ext cx="3048000" cy="3504442"/>
            <a:chOff x="4419600" y="2637667"/>
            <a:chExt cx="3048000" cy="2836033"/>
          </a:xfrm>
        </p:grpSpPr>
        <p:cxnSp>
          <p:nvCxnSpPr>
            <p:cNvPr id="284" name="Straight Connector 283"/>
            <p:cNvCxnSpPr/>
            <p:nvPr/>
          </p:nvCxnSpPr>
          <p:spPr bwMode="auto">
            <a:xfrm>
              <a:off x="4419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5" name="Straight Connector 284"/>
            <p:cNvCxnSpPr/>
            <p:nvPr/>
          </p:nvCxnSpPr>
          <p:spPr bwMode="auto">
            <a:xfrm>
              <a:off x="4800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" name="Straight Connector 285"/>
            <p:cNvCxnSpPr/>
            <p:nvPr/>
          </p:nvCxnSpPr>
          <p:spPr bwMode="auto">
            <a:xfrm>
              <a:off x="5181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" name="Straight Connector 286"/>
            <p:cNvCxnSpPr/>
            <p:nvPr/>
          </p:nvCxnSpPr>
          <p:spPr bwMode="auto">
            <a:xfrm>
              <a:off x="5562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8" name="Straight Connector 287"/>
            <p:cNvCxnSpPr/>
            <p:nvPr/>
          </p:nvCxnSpPr>
          <p:spPr bwMode="auto">
            <a:xfrm>
              <a:off x="5943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9" name="Straight Connector 288"/>
            <p:cNvCxnSpPr/>
            <p:nvPr/>
          </p:nvCxnSpPr>
          <p:spPr bwMode="auto">
            <a:xfrm>
              <a:off x="6324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0" name="Straight Connector 289"/>
            <p:cNvCxnSpPr/>
            <p:nvPr/>
          </p:nvCxnSpPr>
          <p:spPr bwMode="auto">
            <a:xfrm>
              <a:off x="6705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1" name="Straight Connector 290"/>
            <p:cNvCxnSpPr/>
            <p:nvPr/>
          </p:nvCxnSpPr>
          <p:spPr bwMode="auto">
            <a:xfrm>
              <a:off x="7086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2" name="Straight Connector 291"/>
            <p:cNvCxnSpPr/>
            <p:nvPr/>
          </p:nvCxnSpPr>
          <p:spPr bwMode="auto">
            <a:xfrm>
              <a:off x="7467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3" name="Group 9"/>
          <p:cNvGrpSpPr/>
          <p:nvPr/>
        </p:nvGrpSpPr>
        <p:grpSpPr>
          <a:xfrm>
            <a:off x="19050" y="5383010"/>
            <a:ext cx="5010150" cy="371964"/>
            <a:chOff x="2686050" y="5952636"/>
            <a:chExt cx="5010150" cy="371964"/>
          </a:xfrm>
        </p:grpSpPr>
        <p:grpSp>
          <p:nvGrpSpPr>
            <p:cNvPr id="294" name="Group 293"/>
            <p:cNvGrpSpPr/>
            <p:nvPr/>
          </p:nvGrpSpPr>
          <p:grpSpPr>
            <a:xfrm>
              <a:off x="4191000" y="5955268"/>
              <a:ext cx="3505200" cy="369332"/>
              <a:chOff x="4191000" y="5602301"/>
              <a:chExt cx="3505200" cy="369332"/>
            </a:xfrm>
          </p:grpSpPr>
          <p:sp>
            <p:nvSpPr>
              <p:cNvPr id="296" name="TextBox 295"/>
              <p:cNvSpPr txBox="1"/>
              <p:nvPr/>
            </p:nvSpPr>
            <p:spPr>
              <a:xfrm>
                <a:off x="4191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4571997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495299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5333995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5714996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096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647698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6857992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7239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sp>
          <p:nvSpPr>
            <p:cNvPr id="295" name="TextBox 294"/>
            <p:cNvSpPr txBox="1"/>
            <p:nvPr/>
          </p:nvSpPr>
          <p:spPr>
            <a:xfrm>
              <a:off x="2686050" y="5952636"/>
              <a:ext cx="175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FPGA Columns</a:t>
              </a:r>
            </a:p>
          </p:txBody>
        </p:sp>
      </p:grpSp>
      <p:grpSp>
        <p:nvGrpSpPr>
          <p:cNvPr id="305" name="Group 8"/>
          <p:cNvGrpSpPr/>
          <p:nvPr/>
        </p:nvGrpSpPr>
        <p:grpSpPr>
          <a:xfrm>
            <a:off x="0" y="1840973"/>
            <a:ext cx="2961203" cy="1006754"/>
            <a:chOff x="152400" y="886599"/>
            <a:chExt cx="2961203" cy="1006754"/>
          </a:xfrm>
        </p:grpSpPr>
        <p:sp>
          <p:nvSpPr>
            <p:cNvPr id="306" name="Rectangle 305"/>
            <p:cNvSpPr/>
            <p:nvPr/>
          </p:nvSpPr>
          <p:spPr bwMode="auto">
            <a:xfrm>
              <a:off x="1905000" y="978953"/>
              <a:ext cx="1142996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A</a:t>
              </a: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2203455" y="8865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1828800" y="1283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2961203" y="1740953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52400" y="12192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end=3</a:t>
              </a:r>
            </a:p>
          </p:txBody>
        </p:sp>
      </p:grpSp>
      <p:grpSp>
        <p:nvGrpSpPr>
          <p:cNvPr id="311" name="Group 10"/>
          <p:cNvGrpSpPr/>
          <p:nvPr/>
        </p:nvGrpSpPr>
        <p:grpSpPr>
          <a:xfrm>
            <a:off x="0" y="2955940"/>
            <a:ext cx="2590799" cy="738946"/>
            <a:chOff x="152400" y="2001566"/>
            <a:chExt cx="2590799" cy="738946"/>
          </a:xfrm>
        </p:grpSpPr>
        <p:sp>
          <p:nvSpPr>
            <p:cNvPr id="312" name="Rectangle 311"/>
            <p:cNvSpPr/>
            <p:nvPr/>
          </p:nvSpPr>
          <p:spPr bwMode="auto">
            <a:xfrm>
              <a:off x="1905001" y="2077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B</a:t>
              </a: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1828800" y="20015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2590799" y="258811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52400" y="22098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end=2</a:t>
              </a:r>
            </a:p>
          </p:txBody>
        </p:sp>
      </p:grpSp>
      <p:grpSp>
        <p:nvGrpSpPr>
          <p:cNvPr id="316" name="Group 26"/>
          <p:cNvGrpSpPr/>
          <p:nvPr/>
        </p:nvGrpSpPr>
        <p:grpSpPr>
          <a:xfrm>
            <a:off x="3581400" y="3108340"/>
            <a:ext cx="2887128" cy="741634"/>
            <a:chOff x="3733800" y="2153966"/>
            <a:chExt cx="2887128" cy="741634"/>
          </a:xfrm>
        </p:grpSpPr>
        <p:sp>
          <p:nvSpPr>
            <p:cNvPr id="317" name="Rectangle 316"/>
            <p:cNvSpPr/>
            <p:nvPr/>
          </p:nvSpPr>
          <p:spPr bwMode="auto">
            <a:xfrm>
              <a:off x="3810000" y="2221699"/>
              <a:ext cx="1143003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F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3733800" y="21539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>
              <a:off x="4876804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4114788" y="245029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4952996" y="2315346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end=8</a:t>
              </a:r>
            </a:p>
          </p:txBody>
        </p:sp>
      </p:grpSp>
      <p:grpSp>
        <p:nvGrpSpPr>
          <p:cNvPr id="322" name="Group 17"/>
          <p:cNvGrpSpPr/>
          <p:nvPr/>
        </p:nvGrpSpPr>
        <p:grpSpPr>
          <a:xfrm>
            <a:off x="3581397" y="2205839"/>
            <a:ext cx="2539994" cy="737401"/>
            <a:chOff x="3733797" y="1251465"/>
            <a:chExt cx="2539994" cy="737401"/>
          </a:xfrm>
        </p:grpSpPr>
        <p:sp>
          <p:nvSpPr>
            <p:cNvPr id="323" name="Rectangle 322"/>
            <p:cNvSpPr/>
            <p:nvPr/>
          </p:nvSpPr>
          <p:spPr bwMode="auto">
            <a:xfrm>
              <a:off x="3810000" y="1315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</a:p>
          </p:txBody>
        </p:sp>
        <p:sp>
          <p:nvSpPr>
            <p:cNvPr id="324" name="Oval 323"/>
            <p:cNvSpPr/>
            <p:nvPr/>
          </p:nvSpPr>
          <p:spPr bwMode="auto">
            <a:xfrm>
              <a:off x="4495800" y="1836466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3733797" y="125146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4605859" y="1372399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end=7</a:t>
              </a:r>
            </a:p>
          </p:txBody>
        </p:sp>
      </p:grpSp>
      <p:sp>
        <p:nvSpPr>
          <p:cNvPr id="327" name="Rectangle 43"/>
          <p:cNvSpPr/>
          <p:nvPr/>
        </p:nvSpPr>
        <p:spPr bwMode="auto">
          <a:xfrm>
            <a:off x="3276601" y="4459574"/>
            <a:ext cx="762004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</a:t>
            </a:r>
          </a:p>
        </p:txBody>
      </p:sp>
      <p:sp>
        <p:nvSpPr>
          <p:cNvPr id="328" name="Oval 48"/>
          <p:cNvSpPr/>
          <p:nvPr/>
        </p:nvSpPr>
        <p:spPr bwMode="auto">
          <a:xfrm>
            <a:off x="3962399" y="496992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9" name="TextBox 56"/>
          <p:cNvSpPr txBox="1"/>
          <p:nvPr/>
        </p:nvSpPr>
        <p:spPr>
          <a:xfrm>
            <a:off x="4064003" y="4579708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start=4, end=6</a:t>
            </a:r>
          </a:p>
        </p:txBody>
      </p:sp>
      <p:sp>
        <p:nvSpPr>
          <p:cNvPr id="330" name="Rectangle 42"/>
          <p:cNvSpPr/>
          <p:nvPr/>
        </p:nvSpPr>
        <p:spPr bwMode="auto">
          <a:xfrm>
            <a:off x="2895601" y="3926174"/>
            <a:ext cx="761998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</a:t>
            </a:r>
          </a:p>
        </p:txBody>
      </p:sp>
      <p:sp>
        <p:nvSpPr>
          <p:cNvPr id="331" name="Oval 44"/>
          <p:cNvSpPr/>
          <p:nvPr/>
        </p:nvSpPr>
        <p:spPr bwMode="auto">
          <a:xfrm>
            <a:off x="3194056" y="383382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2" name="Oval 45"/>
          <p:cNvSpPr/>
          <p:nvPr/>
        </p:nvSpPr>
        <p:spPr bwMode="auto">
          <a:xfrm>
            <a:off x="2819401" y="42309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3" name="TextBox 55"/>
          <p:cNvSpPr txBox="1"/>
          <p:nvPr/>
        </p:nvSpPr>
        <p:spPr>
          <a:xfrm>
            <a:off x="3674530" y="3977604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start=3, end=5</a:t>
            </a:r>
          </a:p>
        </p:txBody>
      </p:sp>
      <p:sp>
        <p:nvSpPr>
          <p:cNvPr id="334" name="Rectangle 199"/>
          <p:cNvSpPr/>
          <p:nvPr/>
        </p:nvSpPr>
        <p:spPr bwMode="auto">
          <a:xfrm>
            <a:off x="3276596" y="4459574"/>
            <a:ext cx="38100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5" name="Oval 46"/>
          <p:cNvSpPr/>
          <p:nvPr/>
        </p:nvSpPr>
        <p:spPr bwMode="auto">
          <a:xfrm>
            <a:off x="3581400" y="46881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6" name="Oval 47"/>
          <p:cNvSpPr/>
          <p:nvPr/>
        </p:nvSpPr>
        <p:spPr bwMode="auto">
          <a:xfrm>
            <a:off x="3200400" y="4383374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99" name="Straight Arrow Connector 98"/>
          <p:cNvCxnSpPr>
            <a:stCxn id="270" idx="2"/>
            <a:endCxn id="280" idx="0"/>
          </p:cNvCxnSpPr>
          <p:nvPr/>
        </p:nvCxnSpPr>
        <p:spPr bwMode="auto">
          <a:xfrm flipH="1">
            <a:off x="7181723" y="3507358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" name="TextBox 336"/>
          <p:cNvSpPr txBox="1"/>
          <p:nvPr/>
        </p:nvSpPr>
        <p:spPr>
          <a:xfrm>
            <a:off x="7977656" y="2260883"/>
            <a:ext cx="237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nets_start</a:t>
            </a:r>
            <a:endParaRPr lang="en-US" dirty="0"/>
          </a:p>
        </p:txBody>
      </p:sp>
      <p:sp>
        <p:nvSpPr>
          <p:cNvPr id="338" name="Rectangle 6"/>
          <p:cNvSpPr>
            <a:spLocks noChangeArrowheads="1"/>
          </p:cNvSpPr>
          <p:nvPr/>
        </p:nvSpPr>
        <p:spPr bwMode="auto">
          <a:xfrm>
            <a:off x="8419944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40" name="Straight Arrow Connector 339"/>
          <p:cNvCxnSpPr>
            <a:endCxn id="338" idx="0"/>
          </p:cNvCxnSpPr>
          <p:nvPr/>
        </p:nvCxnSpPr>
        <p:spPr bwMode="auto">
          <a:xfrm flipH="1">
            <a:off x="8667610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Rectangle 6"/>
          <p:cNvSpPr>
            <a:spLocks noChangeArrowheads="1"/>
          </p:cNvSpPr>
          <p:nvPr/>
        </p:nvSpPr>
        <p:spPr bwMode="auto">
          <a:xfrm>
            <a:off x="8915192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343" name="Straight Arrow Connector 342"/>
          <p:cNvCxnSpPr>
            <a:endCxn id="341" idx="0"/>
          </p:cNvCxnSpPr>
          <p:nvPr/>
        </p:nvCxnSpPr>
        <p:spPr bwMode="auto">
          <a:xfrm flipH="1">
            <a:off x="9162858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4" name="Rectangle 6"/>
          <p:cNvSpPr>
            <a:spLocks noChangeArrowheads="1"/>
          </p:cNvSpPr>
          <p:nvPr/>
        </p:nvSpPr>
        <p:spPr bwMode="auto">
          <a:xfrm>
            <a:off x="9410213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5" name="Rectangle 6"/>
          <p:cNvSpPr>
            <a:spLocks noChangeArrowheads="1"/>
          </p:cNvSpPr>
          <p:nvPr/>
        </p:nvSpPr>
        <p:spPr bwMode="auto">
          <a:xfrm>
            <a:off x="9410129" y="4381468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346" name="Straight Arrow Connector 345"/>
          <p:cNvCxnSpPr>
            <a:endCxn id="344" idx="0"/>
          </p:cNvCxnSpPr>
          <p:nvPr/>
        </p:nvCxnSpPr>
        <p:spPr bwMode="auto">
          <a:xfrm flipH="1">
            <a:off x="9657879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733999" y="304800"/>
            <a:ext cx="8691684" cy="1143717"/>
          </a:xfrm>
        </p:spPr>
        <p:txBody>
          <a:bodyPr/>
          <a:lstStyle/>
          <a:p>
            <a:r>
              <a:rPr lang="en-US" dirty="0"/>
              <a:t>Recursive bi-partitioning </a:t>
            </a:r>
            <a:br>
              <a:rPr lang="en-US" dirty="0"/>
            </a:br>
            <a:r>
              <a:rPr lang="en-US" dirty="0"/>
              <a:t>– Pre-processing</a:t>
            </a:r>
          </a:p>
        </p:txBody>
      </p:sp>
    </p:spTree>
    <p:extLst>
      <p:ext uri="{BB962C8B-B14F-4D97-AF65-F5344CB8AC3E}">
        <p14:creationId xmlns:p14="http://schemas.microsoft.com/office/powerpoint/2010/main" val="20375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81" grpId="0" animBg="1"/>
      <p:bldP spid="327" grpId="0" animBg="1"/>
      <p:bldP spid="328" grpId="0" animBg="1"/>
      <p:bldP spid="329" grpId="0"/>
      <p:bldP spid="330" grpId="0" animBg="1"/>
      <p:bldP spid="331" grpId="0" animBg="1"/>
      <p:bldP spid="332" grpId="0" animBg="1"/>
      <p:bldP spid="333" grpId="0"/>
      <p:bldP spid="334" grpId="0" animBg="1"/>
      <p:bldP spid="335" grpId="0" animBg="1"/>
      <p:bldP spid="336" grpId="0" animBg="1"/>
      <p:bldP spid="338" grpId="0" animBg="1"/>
      <p:bldP spid="341" grpId="0" animBg="1"/>
      <p:bldP spid="344" grpId="0" animBg="1"/>
      <p:bldP spid="3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7429448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Rectangle 6"/>
          <p:cNvSpPr>
            <a:spLocks noChangeArrowheads="1"/>
          </p:cNvSpPr>
          <p:nvPr/>
        </p:nvSpPr>
        <p:spPr bwMode="auto">
          <a:xfrm>
            <a:off x="7924696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8419944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Rectangle 6"/>
          <p:cNvSpPr>
            <a:spLocks noChangeArrowheads="1"/>
          </p:cNvSpPr>
          <p:nvPr/>
        </p:nvSpPr>
        <p:spPr bwMode="auto">
          <a:xfrm>
            <a:off x="8915192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6"/>
          <p:cNvSpPr>
            <a:spLocks noChangeArrowheads="1"/>
          </p:cNvSpPr>
          <p:nvPr/>
        </p:nvSpPr>
        <p:spPr bwMode="auto">
          <a:xfrm>
            <a:off x="9410440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Rectangle 6"/>
          <p:cNvSpPr>
            <a:spLocks noChangeArrowheads="1"/>
          </p:cNvSpPr>
          <p:nvPr/>
        </p:nvSpPr>
        <p:spPr bwMode="auto">
          <a:xfrm>
            <a:off x="9905688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6"/>
          <p:cNvSpPr>
            <a:spLocks noChangeArrowheads="1"/>
          </p:cNvSpPr>
          <p:nvPr/>
        </p:nvSpPr>
        <p:spPr bwMode="auto">
          <a:xfrm>
            <a:off x="10400936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Rectangle 6"/>
          <p:cNvSpPr>
            <a:spLocks noChangeArrowheads="1"/>
          </p:cNvSpPr>
          <p:nvPr/>
        </p:nvSpPr>
        <p:spPr bwMode="auto">
          <a:xfrm>
            <a:off x="10896184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6"/>
          <p:cNvSpPr>
            <a:spLocks noChangeArrowheads="1"/>
          </p:cNvSpPr>
          <p:nvPr/>
        </p:nvSpPr>
        <p:spPr bwMode="auto">
          <a:xfrm>
            <a:off x="6934200" y="301202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6934200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7429448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7924696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8419944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8915192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9410440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905688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10400936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10896184" y="2617515"/>
            <a:ext cx="4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0" name="Rectangle 6"/>
          <p:cNvSpPr>
            <a:spLocks noChangeArrowheads="1"/>
          </p:cNvSpPr>
          <p:nvPr/>
        </p:nvSpPr>
        <p:spPr bwMode="auto">
          <a:xfrm>
            <a:off x="7924528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283" name="Group 4"/>
          <p:cNvGrpSpPr/>
          <p:nvPr/>
        </p:nvGrpSpPr>
        <p:grpSpPr>
          <a:xfrm>
            <a:off x="1752600" y="1752600"/>
            <a:ext cx="3048000" cy="3504442"/>
            <a:chOff x="4419600" y="2637667"/>
            <a:chExt cx="3048000" cy="2836033"/>
          </a:xfrm>
        </p:grpSpPr>
        <p:cxnSp>
          <p:nvCxnSpPr>
            <p:cNvPr id="284" name="Straight Connector 283"/>
            <p:cNvCxnSpPr/>
            <p:nvPr/>
          </p:nvCxnSpPr>
          <p:spPr bwMode="auto">
            <a:xfrm>
              <a:off x="4419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5" name="Straight Connector 284"/>
            <p:cNvCxnSpPr/>
            <p:nvPr/>
          </p:nvCxnSpPr>
          <p:spPr bwMode="auto">
            <a:xfrm>
              <a:off x="4800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" name="Straight Connector 285"/>
            <p:cNvCxnSpPr/>
            <p:nvPr/>
          </p:nvCxnSpPr>
          <p:spPr bwMode="auto">
            <a:xfrm>
              <a:off x="5181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" name="Straight Connector 286"/>
            <p:cNvCxnSpPr/>
            <p:nvPr/>
          </p:nvCxnSpPr>
          <p:spPr bwMode="auto">
            <a:xfrm>
              <a:off x="5562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8" name="Straight Connector 287"/>
            <p:cNvCxnSpPr/>
            <p:nvPr/>
          </p:nvCxnSpPr>
          <p:spPr bwMode="auto">
            <a:xfrm>
              <a:off x="5943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9" name="Straight Connector 288"/>
            <p:cNvCxnSpPr/>
            <p:nvPr/>
          </p:nvCxnSpPr>
          <p:spPr bwMode="auto">
            <a:xfrm>
              <a:off x="6324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0" name="Straight Connector 289"/>
            <p:cNvCxnSpPr/>
            <p:nvPr/>
          </p:nvCxnSpPr>
          <p:spPr bwMode="auto">
            <a:xfrm>
              <a:off x="6705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1" name="Straight Connector 290"/>
            <p:cNvCxnSpPr/>
            <p:nvPr/>
          </p:nvCxnSpPr>
          <p:spPr bwMode="auto">
            <a:xfrm>
              <a:off x="7086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2" name="Straight Connector 291"/>
            <p:cNvCxnSpPr/>
            <p:nvPr/>
          </p:nvCxnSpPr>
          <p:spPr bwMode="auto">
            <a:xfrm>
              <a:off x="7467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5" name="Group 8"/>
          <p:cNvGrpSpPr/>
          <p:nvPr/>
        </p:nvGrpSpPr>
        <p:grpSpPr>
          <a:xfrm>
            <a:off x="0" y="1840973"/>
            <a:ext cx="2961203" cy="1006754"/>
            <a:chOff x="152400" y="886599"/>
            <a:chExt cx="2961203" cy="1006754"/>
          </a:xfrm>
        </p:grpSpPr>
        <p:sp>
          <p:nvSpPr>
            <p:cNvPr id="306" name="Rectangle 305"/>
            <p:cNvSpPr/>
            <p:nvPr/>
          </p:nvSpPr>
          <p:spPr bwMode="auto">
            <a:xfrm>
              <a:off x="1905000" y="978953"/>
              <a:ext cx="1142996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A</a:t>
              </a: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2203455" y="8865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1828800" y="1283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2961203" y="1740953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52400" y="12192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end=3</a:t>
              </a:r>
            </a:p>
          </p:txBody>
        </p:sp>
      </p:grpSp>
      <p:grpSp>
        <p:nvGrpSpPr>
          <p:cNvPr id="311" name="Group 10"/>
          <p:cNvGrpSpPr/>
          <p:nvPr/>
        </p:nvGrpSpPr>
        <p:grpSpPr>
          <a:xfrm>
            <a:off x="0" y="2955940"/>
            <a:ext cx="2590799" cy="738946"/>
            <a:chOff x="152400" y="2001566"/>
            <a:chExt cx="2590799" cy="738946"/>
          </a:xfrm>
        </p:grpSpPr>
        <p:sp>
          <p:nvSpPr>
            <p:cNvPr id="312" name="Rectangle 311"/>
            <p:cNvSpPr/>
            <p:nvPr/>
          </p:nvSpPr>
          <p:spPr bwMode="auto">
            <a:xfrm>
              <a:off x="1905001" y="2077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B</a:t>
              </a: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1828800" y="20015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2590799" y="258811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52400" y="22098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end=2</a:t>
              </a:r>
            </a:p>
          </p:txBody>
        </p:sp>
      </p:grpSp>
      <p:grpSp>
        <p:nvGrpSpPr>
          <p:cNvPr id="316" name="Group 26"/>
          <p:cNvGrpSpPr/>
          <p:nvPr/>
        </p:nvGrpSpPr>
        <p:grpSpPr>
          <a:xfrm>
            <a:off x="3581400" y="3108340"/>
            <a:ext cx="2887128" cy="741634"/>
            <a:chOff x="3733800" y="2153966"/>
            <a:chExt cx="2887128" cy="741634"/>
          </a:xfrm>
        </p:grpSpPr>
        <p:sp>
          <p:nvSpPr>
            <p:cNvPr id="317" name="Rectangle 316"/>
            <p:cNvSpPr/>
            <p:nvPr/>
          </p:nvSpPr>
          <p:spPr bwMode="auto">
            <a:xfrm>
              <a:off x="3810000" y="2221699"/>
              <a:ext cx="1143003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F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3733800" y="21539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>
              <a:off x="4876804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4114788" y="245029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4952996" y="2315346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end=8</a:t>
              </a:r>
            </a:p>
          </p:txBody>
        </p:sp>
      </p:grpSp>
      <p:grpSp>
        <p:nvGrpSpPr>
          <p:cNvPr id="322" name="Group 17"/>
          <p:cNvGrpSpPr/>
          <p:nvPr/>
        </p:nvGrpSpPr>
        <p:grpSpPr>
          <a:xfrm>
            <a:off x="3581397" y="2205839"/>
            <a:ext cx="2539994" cy="737401"/>
            <a:chOff x="3733797" y="1251465"/>
            <a:chExt cx="2539994" cy="737401"/>
          </a:xfrm>
        </p:grpSpPr>
        <p:sp>
          <p:nvSpPr>
            <p:cNvPr id="323" name="Rectangle 322"/>
            <p:cNvSpPr/>
            <p:nvPr/>
          </p:nvSpPr>
          <p:spPr bwMode="auto">
            <a:xfrm>
              <a:off x="3810000" y="1315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</a:p>
          </p:txBody>
        </p:sp>
        <p:sp>
          <p:nvSpPr>
            <p:cNvPr id="324" name="Oval 323"/>
            <p:cNvSpPr/>
            <p:nvPr/>
          </p:nvSpPr>
          <p:spPr bwMode="auto">
            <a:xfrm>
              <a:off x="4495800" y="1836466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3733797" y="125146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4605859" y="1372399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end=7</a:t>
              </a:r>
            </a:p>
          </p:txBody>
        </p:sp>
      </p:grpSp>
      <p:sp>
        <p:nvSpPr>
          <p:cNvPr id="327" name="Rectangle 43"/>
          <p:cNvSpPr/>
          <p:nvPr/>
        </p:nvSpPr>
        <p:spPr bwMode="auto">
          <a:xfrm>
            <a:off x="3276601" y="4459574"/>
            <a:ext cx="762004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</a:t>
            </a:r>
          </a:p>
        </p:txBody>
      </p:sp>
      <p:sp>
        <p:nvSpPr>
          <p:cNvPr id="328" name="Oval 48"/>
          <p:cNvSpPr/>
          <p:nvPr/>
        </p:nvSpPr>
        <p:spPr bwMode="auto">
          <a:xfrm>
            <a:off x="3962399" y="496992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9" name="TextBox 56"/>
          <p:cNvSpPr txBox="1"/>
          <p:nvPr/>
        </p:nvSpPr>
        <p:spPr>
          <a:xfrm>
            <a:off x="4064003" y="4579708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start=4, end=6</a:t>
            </a:r>
          </a:p>
        </p:txBody>
      </p:sp>
      <p:sp>
        <p:nvSpPr>
          <p:cNvPr id="330" name="Rectangle 42"/>
          <p:cNvSpPr/>
          <p:nvPr/>
        </p:nvSpPr>
        <p:spPr bwMode="auto">
          <a:xfrm>
            <a:off x="2895601" y="3926174"/>
            <a:ext cx="761998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</a:t>
            </a:r>
          </a:p>
        </p:txBody>
      </p:sp>
      <p:sp>
        <p:nvSpPr>
          <p:cNvPr id="331" name="Oval 44"/>
          <p:cNvSpPr/>
          <p:nvPr/>
        </p:nvSpPr>
        <p:spPr bwMode="auto">
          <a:xfrm>
            <a:off x="3194056" y="383382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2" name="Oval 45"/>
          <p:cNvSpPr/>
          <p:nvPr/>
        </p:nvSpPr>
        <p:spPr bwMode="auto">
          <a:xfrm>
            <a:off x="2819401" y="42309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3" name="TextBox 55"/>
          <p:cNvSpPr txBox="1"/>
          <p:nvPr/>
        </p:nvSpPr>
        <p:spPr>
          <a:xfrm>
            <a:off x="3674530" y="3977604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start=3, end=5</a:t>
            </a:r>
          </a:p>
        </p:txBody>
      </p:sp>
      <p:sp>
        <p:nvSpPr>
          <p:cNvPr id="334" name="Rectangle 199"/>
          <p:cNvSpPr/>
          <p:nvPr/>
        </p:nvSpPr>
        <p:spPr bwMode="auto">
          <a:xfrm>
            <a:off x="3276596" y="4459574"/>
            <a:ext cx="38100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5" name="Oval 46"/>
          <p:cNvSpPr/>
          <p:nvPr/>
        </p:nvSpPr>
        <p:spPr bwMode="auto">
          <a:xfrm>
            <a:off x="3581400" y="46881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6" name="Oval 47"/>
          <p:cNvSpPr/>
          <p:nvPr/>
        </p:nvSpPr>
        <p:spPr bwMode="auto">
          <a:xfrm>
            <a:off x="3200400" y="4383374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99" name="Straight Arrow Connector 98"/>
          <p:cNvCxnSpPr>
            <a:endCxn id="280" idx="0"/>
          </p:cNvCxnSpPr>
          <p:nvPr/>
        </p:nvCxnSpPr>
        <p:spPr bwMode="auto">
          <a:xfrm flipH="1">
            <a:off x="8172194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" name="TextBox 336"/>
          <p:cNvSpPr txBox="1"/>
          <p:nvPr/>
        </p:nvSpPr>
        <p:spPr>
          <a:xfrm>
            <a:off x="7977656" y="2260883"/>
            <a:ext cx="237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nets_end</a:t>
            </a:r>
            <a:endParaRPr lang="en-US" dirty="0"/>
          </a:p>
        </p:txBody>
      </p:sp>
      <p:sp>
        <p:nvSpPr>
          <p:cNvPr id="338" name="Rectangle 6"/>
          <p:cNvSpPr>
            <a:spLocks noChangeArrowheads="1"/>
          </p:cNvSpPr>
          <p:nvPr/>
        </p:nvSpPr>
        <p:spPr bwMode="auto">
          <a:xfrm>
            <a:off x="8419944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340" name="Straight Arrow Connector 339"/>
          <p:cNvCxnSpPr>
            <a:endCxn id="338" idx="0"/>
          </p:cNvCxnSpPr>
          <p:nvPr/>
        </p:nvCxnSpPr>
        <p:spPr bwMode="auto">
          <a:xfrm flipH="1">
            <a:off x="8667610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Rectangle 6"/>
          <p:cNvSpPr>
            <a:spLocks noChangeArrowheads="1"/>
          </p:cNvSpPr>
          <p:nvPr/>
        </p:nvSpPr>
        <p:spPr bwMode="auto">
          <a:xfrm>
            <a:off x="9905883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343" name="Straight Arrow Connector 342"/>
          <p:cNvCxnSpPr>
            <a:endCxn id="341" idx="0"/>
          </p:cNvCxnSpPr>
          <p:nvPr/>
        </p:nvCxnSpPr>
        <p:spPr bwMode="auto">
          <a:xfrm flipH="1">
            <a:off x="10153549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4" name="Rectangle 6"/>
          <p:cNvSpPr>
            <a:spLocks noChangeArrowheads="1"/>
          </p:cNvSpPr>
          <p:nvPr/>
        </p:nvSpPr>
        <p:spPr bwMode="auto">
          <a:xfrm>
            <a:off x="9410213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46" name="Straight Arrow Connector 345"/>
          <p:cNvCxnSpPr>
            <a:endCxn id="344" idx="0"/>
          </p:cNvCxnSpPr>
          <p:nvPr/>
        </p:nvCxnSpPr>
        <p:spPr bwMode="auto">
          <a:xfrm flipH="1">
            <a:off x="9657879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10400339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87" name="Straight Arrow Connector 86"/>
          <p:cNvCxnSpPr>
            <a:endCxn id="86" idx="0"/>
          </p:cNvCxnSpPr>
          <p:nvPr/>
        </p:nvCxnSpPr>
        <p:spPr bwMode="auto">
          <a:xfrm flipH="1">
            <a:off x="10648005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0894938" y="3886136"/>
            <a:ext cx="495332" cy="49533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89" name="Straight Arrow Connector 88"/>
          <p:cNvCxnSpPr>
            <a:endCxn id="88" idx="0"/>
          </p:cNvCxnSpPr>
          <p:nvPr/>
        </p:nvCxnSpPr>
        <p:spPr bwMode="auto">
          <a:xfrm flipH="1">
            <a:off x="11142604" y="3517274"/>
            <a:ext cx="143" cy="368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0" name="Group 9"/>
          <p:cNvGrpSpPr/>
          <p:nvPr/>
        </p:nvGrpSpPr>
        <p:grpSpPr>
          <a:xfrm>
            <a:off x="19050" y="5383010"/>
            <a:ext cx="5010150" cy="371964"/>
            <a:chOff x="2686050" y="5952636"/>
            <a:chExt cx="5010150" cy="371964"/>
          </a:xfrm>
        </p:grpSpPr>
        <p:grpSp>
          <p:nvGrpSpPr>
            <p:cNvPr id="91" name="Group 90"/>
            <p:cNvGrpSpPr/>
            <p:nvPr/>
          </p:nvGrpSpPr>
          <p:grpSpPr>
            <a:xfrm>
              <a:off x="4191000" y="5955268"/>
              <a:ext cx="3505200" cy="369332"/>
              <a:chOff x="4191000" y="5602301"/>
              <a:chExt cx="3505200" cy="369332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4191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571997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95299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333995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714996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096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47698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857992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239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2686050" y="5952636"/>
              <a:ext cx="175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FPGA Columns</a:t>
              </a:r>
            </a:p>
          </p:txBody>
        </p:sp>
      </p:grpSp>
      <p:sp>
        <p:nvSpPr>
          <p:cNvPr id="104" name="Title 1"/>
          <p:cNvSpPr txBox="1">
            <a:spLocks/>
          </p:cNvSpPr>
          <p:nvPr/>
        </p:nvSpPr>
        <p:spPr bwMode="auto">
          <a:xfrm>
            <a:off x="733999" y="304800"/>
            <a:ext cx="8691684" cy="11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ctr" anchorCtr="0" compatLnSpc="1">
            <a:prstTxWarp prst="textNoShape">
              <a:avLst/>
            </a:prstTxWarp>
          </a:bodyPr>
          <a:lstStyle>
            <a:lvl1pPr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2pPr>
            <a:lvl3pPr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3pPr>
            <a:lvl4pPr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4pPr>
            <a:lvl5pPr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5pPr>
            <a:lvl6pPr marL="412212"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6pPr>
            <a:lvl7pPr marL="824423"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7pPr>
            <a:lvl8pPr marL="1236635"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8pPr>
            <a:lvl9pPr marL="1648846" algn="l" defTabSz="914595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Recursive bi-partitioning </a:t>
            </a:r>
          </a:p>
          <a:p>
            <a:r>
              <a:rPr lang="en-US" kern="0" dirty="0"/>
              <a:t>– Pre-processing</a:t>
            </a:r>
          </a:p>
        </p:txBody>
      </p:sp>
    </p:spTree>
    <p:extLst>
      <p:ext uri="{BB962C8B-B14F-4D97-AF65-F5344CB8AC3E}">
        <p14:creationId xmlns:p14="http://schemas.microsoft.com/office/powerpoint/2010/main" val="27612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327" grpId="0" animBg="1"/>
      <p:bldP spid="328" grpId="0" animBg="1"/>
      <p:bldP spid="329" grpId="0"/>
      <p:bldP spid="330" grpId="0" animBg="1"/>
      <p:bldP spid="331" grpId="0" animBg="1"/>
      <p:bldP spid="332" grpId="0" animBg="1"/>
      <p:bldP spid="333" grpId="0"/>
      <p:bldP spid="334" grpId="0" animBg="1"/>
      <p:bldP spid="335" grpId="0" animBg="1"/>
      <p:bldP spid="336" grpId="0" animBg="1"/>
      <p:bldP spid="338" grpId="0" animBg="1"/>
      <p:bldP spid="341" grpId="0" animBg="1"/>
      <p:bldP spid="344" grpId="0" animBg="1"/>
      <p:bldP spid="86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A277-A158-AE45-85FF-7BC65FE7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9" y="152400"/>
            <a:ext cx="8691684" cy="1143717"/>
          </a:xfrm>
        </p:spPr>
        <p:txBody>
          <a:bodyPr/>
          <a:lstStyle/>
          <a:p>
            <a:r>
              <a:rPr lang="en-US" dirty="0"/>
              <a:t>Moore’s law driving FPGA advancement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E0DE-E7C2-4540-8C83-D09ABCAA8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70B11-502B-A846-A428-6951E944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535" y="1203437"/>
            <a:ext cx="3543300" cy="1188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BC5FA0-02DE-104A-A676-E606F3ABBFF4}"/>
              </a:ext>
            </a:extLst>
          </p:cNvPr>
          <p:cNvSpPr txBox="1"/>
          <p:nvPr/>
        </p:nvSpPr>
        <p:spPr>
          <a:xfrm>
            <a:off x="-256097" y="1474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Xilinx XC2064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64 LUTs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E44D7-26A0-0A48-81C1-A9570F7F3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05" y="4023439"/>
            <a:ext cx="1991360" cy="19608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497F31-11EF-C048-8BE6-7958C24DBC62}"/>
              </a:ext>
            </a:extLst>
          </p:cNvPr>
          <p:cNvSpPr txBox="1"/>
          <p:nvPr/>
        </p:nvSpPr>
        <p:spPr>
          <a:xfrm>
            <a:off x="-522050" y="4680713"/>
            <a:ext cx="342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Xilinx </a:t>
            </a:r>
            <a:r>
              <a:rPr lang="en-US" dirty="0" err="1">
                <a:solidFill>
                  <a:prstClr val="black"/>
                </a:solidFill>
              </a:rPr>
              <a:t>Zynq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Ultrascale</a:t>
            </a:r>
            <a:r>
              <a:rPr lang="en-US" dirty="0">
                <a:solidFill>
                  <a:prstClr val="black"/>
                </a:solidFill>
              </a:rPr>
              <a:t>+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500,000+ LUTs</a:t>
            </a:r>
          </a:p>
        </p:txBody>
      </p:sp>
      <p:sp>
        <p:nvSpPr>
          <p:cNvPr id="33" name="Curved Right Arrow 32">
            <a:extLst>
              <a:ext uri="{FF2B5EF4-FFF2-40B4-BE49-F238E27FC236}">
                <a16:creationId xmlns:a16="http://schemas.microsoft.com/office/drawing/2014/main" id="{B07A86F0-656A-7240-8099-F8C48DCE48BD}"/>
              </a:ext>
            </a:extLst>
          </p:cNvPr>
          <p:cNvSpPr/>
          <p:nvPr/>
        </p:nvSpPr>
        <p:spPr bwMode="auto">
          <a:xfrm>
            <a:off x="1228190" y="1905000"/>
            <a:ext cx="1254203" cy="272135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1F597B5A-0D67-A042-85FE-EB812CFBA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38" y="1600200"/>
            <a:ext cx="5652462" cy="4279900"/>
          </a:xfrm>
        </p:spPr>
      </p:pic>
    </p:spTree>
    <p:extLst>
      <p:ext uri="{BB962C8B-B14F-4D97-AF65-F5344CB8AC3E}">
        <p14:creationId xmlns:p14="http://schemas.microsoft.com/office/powerpoint/2010/main" val="14642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1752600"/>
            <a:ext cx="3048000" cy="3504442"/>
            <a:chOff x="4419600" y="2637667"/>
            <a:chExt cx="3048000" cy="2836033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4419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800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5181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5562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5943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6324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6705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7086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467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840973"/>
            <a:ext cx="2961203" cy="1006754"/>
            <a:chOff x="152400" y="886599"/>
            <a:chExt cx="2961203" cy="1006754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905000" y="978953"/>
              <a:ext cx="1142996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203455" y="8865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828800" y="1283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961203" y="1740953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2400" y="12192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2955940"/>
            <a:ext cx="2590799" cy="738946"/>
            <a:chOff x="152400" y="2001566"/>
            <a:chExt cx="2590799" cy="738946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1905001" y="2077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B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828800" y="20015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590799" y="258811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2400" y="22098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81400" y="3108340"/>
            <a:ext cx="2887128" cy="741634"/>
            <a:chOff x="3733800" y="2153966"/>
            <a:chExt cx="2887128" cy="74163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810000" y="2221699"/>
              <a:ext cx="1143003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F</a:t>
              </a: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733800" y="21539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876804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14788" y="245029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52996" y="2315346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end=8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81397" y="2205839"/>
            <a:ext cx="2539994" cy="737401"/>
            <a:chOff x="3733797" y="1251465"/>
            <a:chExt cx="2539994" cy="73740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810000" y="1315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495800" y="1836466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733797" y="125146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5859" y="1372399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end=7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67224" y="291114"/>
            <a:ext cx="21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total_workload_after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743700" y="2062206"/>
            <a:ext cx="3429000" cy="672299"/>
            <a:chOff x="7620000" y="2085023"/>
            <a:chExt cx="3429000" cy="672299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7620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8001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8382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8763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9144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9525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9906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10287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10668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30" name="Straight Arrow Connector 29"/>
            <p:cNvCxnSpPr>
              <a:endCxn id="104" idx="0"/>
            </p:cNvCxnSpPr>
            <p:nvPr/>
          </p:nvCxnSpPr>
          <p:spPr bwMode="auto">
            <a:xfrm>
              <a:off x="9334500" y="2085023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6743700" y="2734505"/>
            <a:ext cx="3429000" cy="672299"/>
            <a:chOff x="7620000" y="2757322"/>
            <a:chExt cx="3429000" cy="672299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7620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3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8001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8382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8763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2</a:t>
              </a: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9144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9525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9906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10287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0668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28" name="Straight Arrow Connector 127"/>
            <p:cNvCxnSpPr>
              <a:endCxn id="123" idx="0"/>
            </p:cNvCxnSpPr>
            <p:nvPr/>
          </p:nvCxnSpPr>
          <p:spPr bwMode="auto">
            <a:xfrm>
              <a:off x="9334500" y="2757322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6743700" y="3406804"/>
            <a:ext cx="3429000" cy="672299"/>
            <a:chOff x="7620000" y="3429621"/>
            <a:chExt cx="3429000" cy="672299"/>
          </a:xfrm>
        </p:grpSpPr>
        <p:sp>
          <p:nvSpPr>
            <p:cNvPr id="129" name="Rectangle 128"/>
            <p:cNvSpPr/>
            <p:nvPr/>
          </p:nvSpPr>
          <p:spPr bwMode="auto">
            <a:xfrm>
              <a:off x="7620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3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01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8382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8763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9144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1</a:t>
              </a: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9525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9906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10287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0668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38" name="Straight Arrow Connector 137"/>
            <p:cNvCxnSpPr>
              <a:endCxn id="133" idx="0"/>
            </p:cNvCxnSpPr>
            <p:nvPr/>
          </p:nvCxnSpPr>
          <p:spPr bwMode="auto">
            <a:xfrm>
              <a:off x="9334500" y="3429621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6743700" y="4079103"/>
            <a:ext cx="3429000" cy="672299"/>
            <a:chOff x="7620000" y="4101920"/>
            <a:chExt cx="3429000" cy="672299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7620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3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001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382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8763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144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525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1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06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287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668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48" name="Straight Arrow Connector 147"/>
            <p:cNvCxnSpPr>
              <a:endCxn id="143" idx="0"/>
            </p:cNvCxnSpPr>
            <p:nvPr/>
          </p:nvCxnSpPr>
          <p:spPr bwMode="auto">
            <a:xfrm>
              <a:off x="9334500" y="4101920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6743700" y="4751402"/>
            <a:ext cx="3429000" cy="672299"/>
            <a:chOff x="7620000" y="4774219"/>
            <a:chExt cx="3429000" cy="672299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7620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3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8001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8382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8763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9144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9525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3</a:t>
              </a: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9906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0287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10668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58" name="Straight Arrow Connector 157"/>
            <p:cNvCxnSpPr>
              <a:endCxn id="153" idx="0"/>
            </p:cNvCxnSpPr>
            <p:nvPr/>
          </p:nvCxnSpPr>
          <p:spPr bwMode="auto">
            <a:xfrm>
              <a:off x="9334500" y="4774219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9" name="Group 158"/>
          <p:cNvGrpSpPr/>
          <p:nvPr/>
        </p:nvGrpSpPr>
        <p:grpSpPr>
          <a:xfrm>
            <a:off x="6705600" y="698316"/>
            <a:ext cx="3505200" cy="685800"/>
            <a:chOff x="7581900" y="1399223"/>
            <a:chExt cx="3505200" cy="685800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7620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8001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8382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8763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9144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9525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9906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0287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0668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7581900" y="1399223"/>
              <a:ext cx="3505200" cy="369332"/>
              <a:chOff x="4191000" y="5602301"/>
              <a:chExt cx="3505200" cy="369332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4191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571997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95299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333995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5714996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096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647698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6857992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239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6743700" y="1386046"/>
            <a:ext cx="3429000" cy="672299"/>
            <a:chOff x="7620000" y="2085023"/>
            <a:chExt cx="3429000" cy="672299"/>
          </a:xfrm>
        </p:grpSpPr>
        <p:sp>
          <p:nvSpPr>
            <p:cNvPr id="180" name="Rectangle 179"/>
            <p:cNvSpPr/>
            <p:nvPr/>
          </p:nvSpPr>
          <p:spPr bwMode="auto">
            <a:xfrm>
              <a:off x="7620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2</a:t>
              </a: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8001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8382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8763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9144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9525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9906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0287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0668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89" name="Straight Arrow Connector 188"/>
            <p:cNvCxnSpPr>
              <a:endCxn id="184" idx="0"/>
            </p:cNvCxnSpPr>
            <p:nvPr/>
          </p:nvCxnSpPr>
          <p:spPr bwMode="auto">
            <a:xfrm>
              <a:off x="9334500" y="2085023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6745008" y="5423701"/>
            <a:ext cx="3429000" cy="1053299"/>
            <a:chOff x="6745008" y="5423701"/>
            <a:chExt cx="3429000" cy="1053299"/>
          </a:xfrm>
        </p:grpSpPr>
        <p:grpSp>
          <p:nvGrpSpPr>
            <p:cNvPr id="190" name="Group 4"/>
            <p:cNvGrpSpPr/>
            <p:nvPr/>
          </p:nvGrpSpPr>
          <p:grpSpPr>
            <a:xfrm>
              <a:off x="6745008" y="6096000"/>
              <a:ext cx="3429000" cy="381000"/>
              <a:chOff x="1111575" y="2843171"/>
              <a:chExt cx="3429000" cy="381000"/>
            </a:xfrm>
          </p:grpSpPr>
          <p:sp>
            <p:nvSpPr>
              <p:cNvPr id="191" name="Rectangle 11"/>
              <p:cNvSpPr/>
              <p:nvPr/>
            </p:nvSpPr>
            <p:spPr bwMode="auto">
              <a:xfrm>
                <a:off x="1111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/>
                  <a:t>9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2" name="Rectangle 59"/>
              <p:cNvSpPr/>
              <p:nvPr/>
            </p:nvSpPr>
            <p:spPr bwMode="auto">
              <a:xfrm>
                <a:off x="1492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/>
                  <a:t>6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3" name="Rectangle 60"/>
              <p:cNvSpPr/>
              <p:nvPr/>
            </p:nvSpPr>
            <p:spPr bwMode="auto">
              <a:xfrm>
                <a:off x="1873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6</a:t>
                </a:r>
              </a:p>
            </p:txBody>
          </p:sp>
          <p:sp>
            <p:nvSpPr>
              <p:cNvPr id="194" name="Rectangle 61"/>
              <p:cNvSpPr/>
              <p:nvPr/>
            </p:nvSpPr>
            <p:spPr bwMode="auto">
              <a:xfrm>
                <a:off x="2254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6</a:t>
                </a:r>
              </a:p>
            </p:txBody>
          </p:sp>
          <p:sp>
            <p:nvSpPr>
              <p:cNvPr id="195" name="Rectangle 62"/>
              <p:cNvSpPr/>
              <p:nvPr/>
            </p:nvSpPr>
            <p:spPr bwMode="auto">
              <a:xfrm>
                <a:off x="2635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196" name="Rectangle 63"/>
              <p:cNvSpPr/>
              <p:nvPr/>
            </p:nvSpPr>
            <p:spPr bwMode="auto">
              <a:xfrm>
                <a:off x="3016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197" name="Rectangle 64"/>
              <p:cNvSpPr/>
              <p:nvPr/>
            </p:nvSpPr>
            <p:spPr bwMode="auto">
              <a:xfrm>
                <a:off x="3397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/>
                  <a:t>0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8" name="Rectangle 65"/>
              <p:cNvSpPr/>
              <p:nvPr/>
            </p:nvSpPr>
            <p:spPr bwMode="auto">
              <a:xfrm>
                <a:off x="3778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199" name="Rectangle 66"/>
              <p:cNvSpPr/>
              <p:nvPr/>
            </p:nvSpPr>
            <p:spPr bwMode="auto">
              <a:xfrm>
                <a:off x="4159575" y="2843171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</p:grpSp>
        <p:cxnSp>
          <p:nvCxnSpPr>
            <p:cNvPr id="35" name="Straight Arrow Connector 34"/>
            <p:cNvCxnSpPr>
              <a:stCxn id="153" idx="2"/>
              <a:endCxn id="195" idx="0"/>
            </p:cNvCxnSpPr>
            <p:nvPr/>
          </p:nvCxnSpPr>
          <p:spPr bwMode="auto">
            <a:xfrm>
              <a:off x="8458200" y="5423701"/>
              <a:ext cx="1308" cy="672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8501743" y="54416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Prefix sum from the </a:t>
            </a:r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element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76601" y="4459574"/>
            <a:ext cx="762004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3962399" y="496992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64003" y="4579708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start=4, end=6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895601" y="3926174"/>
            <a:ext cx="761998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3194056" y="383382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19401" y="42309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4530" y="3977604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start=3, end=5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276596" y="4459574"/>
            <a:ext cx="38100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581400" y="46881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200400" y="4383374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04" name="Group 9"/>
          <p:cNvGrpSpPr/>
          <p:nvPr/>
        </p:nvGrpSpPr>
        <p:grpSpPr>
          <a:xfrm>
            <a:off x="19050" y="5383010"/>
            <a:ext cx="5010150" cy="371964"/>
            <a:chOff x="2686050" y="5952636"/>
            <a:chExt cx="5010150" cy="371964"/>
          </a:xfrm>
        </p:grpSpPr>
        <p:grpSp>
          <p:nvGrpSpPr>
            <p:cNvPr id="205" name="Group 204"/>
            <p:cNvGrpSpPr/>
            <p:nvPr/>
          </p:nvGrpSpPr>
          <p:grpSpPr>
            <a:xfrm>
              <a:off x="4191000" y="5955268"/>
              <a:ext cx="3505200" cy="369332"/>
              <a:chOff x="4191000" y="5602301"/>
              <a:chExt cx="3505200" cy="369332"/>
            </a:xfrm>
          </p:grpSpPr>
          <p:sp>
            <p:nvSpPr>
              <p:cNvPr id="207" name="TextBox 206"/>
              <p:cNvSpPr txBox="1"/>
              <p:nvPr/>
            </p:nvSpPr>
            <p:spPr>
              <a:xfrm>
                <a:off x="4191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4571997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495299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5333995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5714996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6096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647698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6857992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7239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2686050" y="5952636"/>
              <a:ext cx="175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FPGA Columns</a:t>
              </a:r>
            </a:p>
          </p:txBody>
        </p:sp>
      </p:grpSp>
      <p:sp>
        <p:nvSpPr>
          <p:cNvPr id="202" name="Title 1"/>
          <p:cNvSpPr>
            <a:spLocks noGrp="1"/>
          </p:cNvSpPr>
          <p:nvPr>
            <p:ph type="title"/>
          </p:nvPr>
        </p:nvSpPr>
        <p:spPr>
          <a:xfrm>
            <a:off x="733999" y="304800"/>
            <a:ext cx="8691684" cy="1143717"/>
          </a:xfrm>
        </p:spPr>
        <p:txBody>
          <a:bodyPr/>
          <a:lstStyle/>
          <a:p>
            <a:r>
              <a:rPr lang="en-US" dirty="0"/>
              <a:t>Recursive bi-partitioning </a:t>
            </a:r>
            <a:br>
              <a:rPr lang="en-US" dirty="0"/>
            </a:br>
            <a:r>
              <a:rPr lang="en-US" dirty="0"/>
              <a:t>– Pre-processing</a:t>
            </a:r>
          </a:p>
        </p:txBody>
      </p:sp>
    </p:spTree>
    <p:extLst>
      <p:ext uri="{BB962C8B-B14F-4D97-AF65-F5344CB8AC3E}">
        <p14:creationId xmlns:p14="http://schemas.microsoft.com/office/powerpoint/2010/main" val="1034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4" grpId="0" animBg="1"/>
      <p:bldP spid="49" grpId="0" animBg="1"/>
      <p:bldP spid="57" grpId="0"/>
      <p:bldP spid="43" grpId="0" animBg="1"/>
      <p:bldP spid="45" grpId="0" animBg="1"/>
      <p:bldP spid="46" grpId="0" animBg="1"/>
      <p:bldP spid="56" grpId="0"/>
      <p:bldP spid="200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67224" y="283797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total_workload_before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743700" y="2054889"/>
            <a:ext cx="3429000" cy="672299"/>
            <a:chOff x="7620000" y="2085023"/>
            <a:chExt cx="3429000" cy="672299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7620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0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8001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8382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1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8763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2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9144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9525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9906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10287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10668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30" name="Straight Arrow Connector 29"/>
            <p:cNvCxnSpPr>
              <a:endCxn id="104" idx="0"/>
            </p:cNvCxnSpPr>
            <p:nvPr/>
          </p:nvCxnSpPr>
          <p:spPr bwMode="auto">
            <a:xfrm>
              <a:off x="9334500" y="2085023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6743700" y="2727188"/>
            <a:ext cx="3429000" cy="672299"/>
            <a:chOff x="7620000" y="2757322"/>
            <a:chExt cx="3429000" cy="672299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7620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8001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8382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8763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2</a:t>
              </a: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9144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9525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2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9906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10287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0668000" y="3048621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28" name="Straight Arrow Connector 127"/>
            <p:cNvCxnSpPr>
              <a:endCxn id="123" idx="0"/>
            </p:cNvCxnSpPr>
            <p:nvPr/>
          </p:nvCxnSpPr>
          <p:spPr bwMode="auto">
            <a:xfrm>
              <a:off x="9334500" y="2757322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6743700" y="3399487"/>
            <a:ext cx="3429000" cy="672299"/>
            <a:chOff x="7620000" y="3429621"/>
            <a:chExt cx="3429000" cy="672299"/>
          </a:xfrm>
        </p:grpSpPr>
        <p:sp>
          <p:nvSpPr>
            <p:cNvPr id="129" name="Rectangle 128"/>
            <p:cNvSpPr/>
            <p:nvPr/>
          </p:nvSpPr>
          <p:spPr bwMode="auto">
            <a:xfrm>
              <a:off x="7620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01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8382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8763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9144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0</a:t>
              </a: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9525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9906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10287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0668000" y="3720920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38" name="Straight Arrow Connector 137"/>
            <p:cNvCxnSpPr>
              <a:endCxn id="133" idx="0"/>
            </p:cNvCxnSpPr>
            <p:nvPr/>
          </p:nvCxnSpPr>
          <p:spPr bwMode="auto">
            <a:xfrm>
              <a:off x="9334500" y="3429621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6743700" y="4071786"/>
            <a:ext cx="3429000" cy="672299"/>
            <a:chOff x="7620000" y="4101920"/>
            <a:chExt cx="3429000" cy="672299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7620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001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382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8763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144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525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2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906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287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1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668000" y="4393219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48" name="Straight Arrow Connector 147"/>
            <p:cNvCxnSpPr>
              <a:endCxn id="143" idx="0"/>
            </p:cNvCxnSpPr>
            <p:nvPr/>
          </p:nvCxnSpPr>
          <p:spPr bwMode="auto">
            <a:xfrm>
              <a:off x="9334500" y="4101920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6743700" y="4744085"/>
            <a:ext cx="3429000" cy="672299"/>
            <a:chOff x="7620000" y="4774219"/>
            <a:chExt cx="3429000" cy="672299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7620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8001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8382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8763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9144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9525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2</a:t>
              </a: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9906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0287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10668000" y="5065518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2</a:t>
              </a:r>
            </a:p>
          </p:txBody>
        </p:sp>
        <p:cxnSp>
          <p:nvCxnSpPr>
            <p:cNvPr id="158" name="Straight Arrow Connector 157"/>
            <p:cNvCxnSpPr>
              <a:endCxn id="153" idx="0"/>
            </p:cNvCxnSpPr>
            <p:nvPr/>
          </p:nvCxnSpPr>
          <p:spPr bwMode="auto">
            <a:xfrm>
              <a:off x="9334500" y="4774219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9" name="Group 158"/>
          <p:cNvGrpSpPr/>
          <p:nvPr/>
        </p:nvGrpSpPr>
        <p:grpSpPr>
          <a:xfrm>
            <a:off x="6705600" y="690999"/>
            <a:ext cx="3505200" cy="685800"/>
            <a:chOff x="7581900" y="1399223"/>
            <a:chExt cx="3505200" cy="685800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7620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8001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8382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8763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9144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9525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9906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0287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0668000" y="1704023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7581900" y="1399223"/>
              <a:ext cx="3505200" cy="369332"/>
              <a:chOff x="4191000" y="5602301"/>
              <a:chExt cx="3505200" cy="369332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4191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571997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95299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333995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5714996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096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647698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6857992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239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6743700" y="1378729"/>
            <a:ext cx="3429000" cy="672299"/>
            <a:chOff x="7620000" y="2085023"/>
            <a:chExt cx="3429000" cy="672299"/>
          </a:xfrm>
        </p:grpSpPr>
        <p:sp>
          <p:nvSpPr>
            <p:cNvPr id="180" name="Rectangle 179"/>
            <p:cNvSpPr/>
            <p:nvPr/>
          </p:nvSpPr>
          <p:spPr bwMode="auto">
            <a:xfrm>
              <a:off x="7620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0</a:t>
              </a: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8001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8382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</a:rPr>
                <a:t>0</a:t>
              </a: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8763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2</a:t>
              </a: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9144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9525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9906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0287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0668000" y="2376322"/>
              <a:ext cx="3810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cxnSp>
          <p:nvCxnSpPr>
            <p:cNvPr id="189" name="Straight Arrow Connector 188"/>
            <p:cNvCxnSpPr>
              <a:endCxn id="184" idx="0"/>
            </p:cNvCxnSpPr>
            <p:nvPr/>
          </p:nvCxnSpPr>
          <p:spPr bwMode="auto">
            <a:xfrm>
              <a:off x="9334500" y="2085023"/>
              <a:ext cx="0" cy="2912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6743700" y="5416384"/>
            <a:ext cx="3429000" cy="1108988"/>
            <a:chOff x="6743700" y="5416384"/>
            <a:chExt cx="3429000" cy="1108988"/>
          </a:xfrm>
        </p:grpSpPr>
        <p:grpSp>
          <p:nvGrpSpPr>
            <p:cNvPr id="190" name="Group 8"/>
            <p:cNvGrpSpPr/>
            <p:nvPr/>
          </p:nvGrpSpPr>
          <p:grpSpPr>
            <a:xfrm>
              <a:off x="6743700" y="6144372"/>
              <a:ext cx="3429000" cy="381000"/>
              <a:chOff x="10326684" y="2450039"/>
              <a:chExt cx="3429000" cy="381000"/>
            </a:xfrm>
          </p:grpSpPr>
          <p:sp>
            <p:nvSpPr>
              <p:cNvPr id="191" name="Rectangle 79"/>
              <p:cNvSpPr/>
              <p:nvPr/>
            </p:nvSpPr>
            <p:spPr bwMode="auto">
              <a:xfrm>
                <a:off x="10326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192" name="Rectangle 80"/>
              <p:cNvSpPr/>
              <p:nvPr/>
            </p:nvSpPr>
            <p:spPr bwMode="auto">
              <a:xfrm>
                <a:off x="10707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/>
                  <a:t>0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3" name="Rectangle 81"/>
              <p:cNvSpPr/>
              <p:nvPr/>
            </p:nvSpPr>
            <p:spPr bwMode="auto">
              <a:xfrm>
                <a:off x="11088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194" name="Rectangle 82"/>
              <p:cNvSpPr/>
              <p:nvPr/>
            </p:nvSpPr>
            <p:spPr bwMode="auto">
              <a:xfrm>
                <a:off x="11469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195" name="Rectangle 83"/>
              <p:cNvSpPr/>
              <p:nvPr/>
            </p:nvSpPr>
            <p:spPr bwMode="auto">
              <a:xfrm>
                <a:off x="11850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196" name="Rectangle 84"/>
              <p:cNvSpPr/>
              <p:nvPr/>
            </p:nvSpPr>
            <p:spPr bwMode="auto">
              <a:xfrm>
                <a:off x="12231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5</a:t>
                </a:r>
              </a:p>
            </p:txBody>
          </p:sp>
          <p:sp>
            <p:nvSpPr>
              <p:cNvPr id="197" name="Rectangle 85"/>
              <p:cNvSpPr/>
              <p:nvPr/>
            </p:nvSpPr>
            <p:spPr bwMode="auto">
              <a:xfrm>
                <a:off x="12612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/>
                  <a:t>6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8" name="Rectangle 86"/>
              <p:cNvSpPr/>
              <p:nvPr/>
            </p:nvSpPr>
            <p:spPr bwMode="auto">
              <a:xfrm>
                <a:off x="12993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7</a:t>
                </a:r>
              </a:p>
            </p:txBody>
          </p:sp>
          <p:sp>
            <p:nvSpPr>
              <p:cNvPr id="199" name="Rectangle 87"/>
              <p:cNvSpPr/>
              <p:nvPr/>
            </p:nvSpPr>
            <p:spPr bwMode="auto">
              <a:xfrm>
                <a:off x="13374684" y="2450039"/>
                <a:ext cx="381000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9</a:t>
                </a:r>
              </a:p>
            </p:txBody>
          </p:sp>
        </p:grpSp>
        <p:cxnSp>
          <p:nvCxnSpPr>
            <p:cNvPr id="13" name="Straight Arrow Connector 12"/>
            <p:cNvCxnSpPr>
              <a:stCxn id="153" idx="2"/>
              <a:endCxn id="195" idx="0"/>
            </p:cNvCxnSpPr>
            <p:nvPr/>
          </p:nvCxnSpPr>
          <p:spPr bwMode="auto">
            <a:xfrm>
              <a:off x="8458200" y="5416384"/>
              <a:ext cx="0" cy="7279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0" name="TextBox 59"/>
          <p:cNvSpPr txBox="1"/>
          <p:nvPr/>
        </p:nvSpPr>
        <p:spPr>
          <a:xfrm>
            <a:off x="8501743" y="54416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Prefix sum from the </a:t>
            </a: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element</a:t>
            </a:r>
          </a:p>
        </p:txBody>
      </p:sp>
      <p:grpSp>
        <p:nvGrpSpPr>
          <p:cNvPr id="202" name="Group 4"/>
          <p:cNvGrpSpPr/>
          <p:nvPr/>
        </p:nvGrpSpPr>
        <p:grpSpPr>
          <a:xfrm>
            <a:off x="1752600" y="1752600"/>
            <a:ext cx="3048000" cy="3504442"/>
            <a:chOff x="4419600" y="2637667"/>
            <a:chExt cx="3048000" cy="2836033"/>
          </a:xfrm>
        </p:grpSpPr>
        <p:cxnSp>
          <p:nvCxnSpPr>
            <p:cNvPr id="203" name="Straight Connector 202"/>
            <p:cNvCxnSpPr/>
            <p:nvPr/>
          </p:nvCxnSpPr>
          <p:spPr bwMode="auto">
            <a:xfrm>
              <a:off x="4419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Straight Connector 203"/>
            <p:cNvCxnSpPr/>
            <p:nvPr/>
          </p:nvCxnSpPr>
          <p:spPr bwMode="auto">
            <a:xfrm>
              <a:off x="4800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5181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5562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>
              <a:off x="5943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Straight Connector 207"/>
            <p:cNvCxnSpPr/>
            <p:nvPr/>
          </p:nvCxnSpPr>
          <p:spPr bwMode="auto">
            <a:xfrm>
              <a:off x="6324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Straight Connector 208"/>
            <p:cNvCxnSpPr/>
            <p:nvPr/>
          </p:nvCxnSpPr>
          <p:spPr bwMode="auto">
            <a:xfrm>
              <a:off x="6705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Straight Connector 209"/>
            <p:cNvCxnSpPr/>
            <p:nvPr/>
          </p:nvCxnSpPr>
          <p:spPr bwMode="auto">
            <a:xfrm>
              <a:off x="7086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Straight Connector 210"/>
            <p:cNvCxnSpPr/>
            <p:nvPr/>
          </p:nvCxnSpPr>
          <p:spPr bwMode="auto">
            <a:xfrm>
              <a:off x="7467600" y="2637667"/>
              <a:ext cx="0" cy="283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Group 8"/>
          <p:cNvGrpSpPr/>
          <p:nvPr/>
        </p:nvGrpSpPr>
        <p:grpSpPr>
          <a:xfrm>
            <a:off x="0" y="1840973"/>
            <a:ext cx="2961203" cy="1006754"/>
            <a:chOff x="152400" y="886599"/>
            <a:chExt cx="2961203" cy="1006754"/>
          </a:xfrm>
        </p:grpSpPr>
        <p:sp>
          <p:nvSpPr>
            <p:cNvPr id="225" name="Rectangle 224"/>
            <p:cNvSpPr/>
            <p:nvPr/>
          </p:nvSpPr>
          <p:spPr bwMode="auto">
            <a:xfrm>
              <a:off x="1905000" y="978953"/>
              <a:ext cx="1142996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A</a:t>
              </a: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2203455" y="8865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1828800" y="1283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2961203" y="1740953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52400" y="12192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end=3</a:t>
              </a:r>
            </a:p>
          </p:txBody>
        </p:sp>
      </p:grpSp>
      <p:grpSp>
        <p:nvGrpSpPr>
          <p:cNvPr id="230" name="Group 10"/>
          <p:cNvGrpSpPr/>
          <p:nvPr/>
        </p:nvGrpSpPr>
        <p:grpSpPr>
          <a:xfrm>
            <a:off x="0" y="2955940"/>
            <a:ext cx="2590799" cy="738946"/>
            <a:chOff x="152400" y="2001566"/>
            <a:chExt cx="2590799" cy="738946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1905001" y="2077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B</a:t>
              </a: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1828800" y="20015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2590799" y="258811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52400" y="2209800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start=0, end=2</a:t>
              </a:r>
            </a:p>
          </p:txBody>
        </p:sp>
      </p:grpSp>
      <p:grpSp>
        <p:nvGrpSpPr>
          <p:cNvPr id="235" name="Group 26"/>
          <p:cNvGrpSpPr/>
          <p:nvPr/>
        </p:nvGrpSpPr>
        <p:grpSpPr>
          <a:xfrm>
            <a:off x="3581400" y="3108340"/>
            <a:ext cx="2887128" cy="741634"/>
            <a:chOff x="3733800" y="2153966"/>
            <a:chExt cx="2887128" cy="741634"/>
          </a:xfrm>
        </p:grpSpPr>
        <p:sp>
          <p:nvSpPr>
            <p:cNvPr id="236" name="Rectangle 235"/>
            <p:cNvSpPr/>
            <p:nvPr/>
          </p:nvSpPr>
          <p:spPr bwMode="auto">
            <a:xfrm>
              <a:off x="3810000" y="2221699"/>
              <a:ext cx="1143003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F</a:t>
              </a: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3733800" y="2153966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4876804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4114788" y="245029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952996" y="2315346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end=8</a:t>
              </a:r>
            </a:p>
          </p:txBody>
        </p:sp>
      </p:grpSp>
      <p:grpSp>
        <p:nvGrpSpPr>
          <p:cNvPr id="241" name="Group 17"/>
          <p:cNvGrpSpPr/>
          <p:nvPr/>
        </p:nvGrpSpPr>
        <p:grpSpPr>
          <a:xfrm>
            <a:off x="3581397" y="2205839"/>
            <a:ext cx="2539994" cy="737401"/>
            <a:chOff x="3733797" y="1251465"/>
            <a:chExt cx="2539994" cy="737401"/>
          </a:xfrm>
        </p:grpSpPr>
        <p:sp>
          <p:nvSpPr>
            <p:cNvPr id="242" name="Rectangle 241"/>
            <p:cNvSpPr/>
            <p:nvPr/>
          </p:nvSpPr>
          <p:spPr bwMode="auto">
            <a:xfrm>
              <a:off x="3810000" y="1315766"/>
              <a:ext cx="762004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4495800" y="1836466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3733797" y="125146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05859" y="1372399"/>
              <a:ext cx="166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start=5, end=7</a:t>
              </a:r>
            </a:p>
          </p:txBody>
        </p:sp>
      </p:grpSp>
      <p:sp>
        <p:nvSpPr>
          <p:cNvPr id="246" name="Rectangle 43"/>
          <p:cNvSpPr/>
          <p:nvPr/>
        </p:nvSpPr>
        <p:spPr bwMode="auto">
          <a:xfrm>
            <a:off x="3276601" y="4459574"/>
            <a:ext cx="762004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</a:t>
            </a:r>
          </a:p>
        </p:txBody>
      </p:sp>
      <p:sp>
        <p:nvSpPr>
          <p:cNvPr id="247" name="Oval 48"/>
          <p:cNvSpPr/>
          <p:nvPr/>
        </p:nvSpPr>
        <p:spPr bwMode="auto">
          <a:xfrm>
            <a:off x="3962399" y="496992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8" name="TextBox 56"/>
          <p:cNvSpPr txBox="1"/>
          <p:nvPr/>
        </p:nvSpPr>
        <p:spPr>
          <a:xfrm>
            <a:off x="4064003" y="4579708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start=4, end=6</a:t>
            </a:r>
          </a:p>
        </p:txBody>
      </p:sp>
      <p:sp>
        <p:nvSpPr>
          <p:cNvPr id="249" name="Rectangle 42"/>
          <p:cNvSpPr/>
          <p:nvPr/>
        </p:nvSpPr>
        <p:spPr bwMode="auto">
          <a:xfrm>
            <a:off x="2895601" y="3926174"/>
            <a:ext cx="761998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</a:t>
            </a:r>
          </a:p>
        </p:txBody>
      </p:sp>
      <p:sp>
        <p:nvSpPr>
          <p:cNvPr id="250" name="Oval 44"/>
          <p:cNvSpPr/>
          <p:nvPr/>
        </p:nvSpPr>
        <p:spPr bwMode="auto">
          <a:xfrm>
            <a:off x="3194056" y="383382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1" name="Oval 45"/>
          <p:cNvSpPr/>
          <p:nvPr/>
        </p:nvSpPr>
        <p:spPr bwMode="auto">
          <a:xfrm>
            <a:off x="2819401" y="42309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2" name="TextBox 55"/>
          <p:cNvSpPr txBox="1"/>
          <p:nvPr/>
        </p:nvSpPr>
        <p:spPr>
          <a:xfrm>
            <a:off x="3674530" y="3977604"/>
            <a:ext cx="166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start=3, end=5</a:t>
            </a:r>
          </a:p>
        </p:txBody>
      </p:sp>
      <p:sp>
        <p:nvSpPr>
          <p:cNvPr id="253" name="Rectangle 199"/>
          <p:cNvSpPr/>
          <p:nvPr/>
        </p:nvSpPr>
        <p:spPr bwMode="auto">
          <a:xfrm>
            <a:off x="3276596" y="4459574"/>
            <a:ext cx="38100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4" name="Oval 46"/>
          <p:cNvSpPr/>
          <p:nvPr/>
        </p:nvSpPr>
        <p:spPr bwMode="auto">
          <a:xfrm>
            <a:off x="3581400" y="4688174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5" name="Oval 47"/>
          <p:cNvSpPr/>
          <p:nvPr/>
        </p:nvSpPr>
        <p:spPr bwMode="auto">
          <a:xfrm>
            <a:off x="3200400" y="4383374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56" name="Group 9"/>
          <p:cNvGrpSpPr/>
          <p:nvPr/>
        </p:nvGrpSpPr>
        <p:grpSpPr>
          <a:xfrm>
            <a:off x="19050" y="5383010"/>
            <a:ext cx="5010150" cy="371964"/>
            <a:chOff x="2686050" y="5952636"/>
            <a:chExt cx="5010150" cy="371964"/>
          </a:xfrm>
        </p:grpSpPr>
        <p:grpSp>
          <p:nvGrpSpPr>
            <p:cNvPr id="257" name="Group 256"/>
            <p:cNvGrpSpPr/>
            <p:nvPr/>
          </p:nvGrpSpPr>
          <p:grpSpPr>
            <a:xfrm>
              <a:off x="4191000" y="5955268"/>
              <a:ext cx="3505200" cy="369332"/>
              <a:chOff x="4191000" y="5602301"/>
              <a:chExt cx="350520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4191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4571997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495299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5333995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5714996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6096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6476988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6857992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7239000" y="56023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sp>
          <p:nvSpPr>
            <p:cNvPr id="258" name="TextBox 257"/>
            <p:cNvSpPr txBox="1"/>
            <p:nvPr/>
          </p:nvSpPr>
          <p:spPr>
            <a:xfrm>
              <a:off x="2686050" y="5952636"/>
              <a:ext cx="175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FPGA Columns</a:t>
              </a:r>
            </a:p>
          </p:txBody>
        </p:sp>
      </p:grpSp>
      <p:sp>
        <p:nvSpPr>
          <p:cNvPr id="212" name="Title 1"/>
          <p:cNvSpPr>
            <a:spLocks noGrp="1"/>
          </p:cNvSpPr>
          <p:nvPr>
            <p:ph type="title"/>
          </p:nvPr>
        </p:nvSpPr>
        <p:spPr>
          <a:xfrm>
            <a:off x="733999" y="304800"/>
            <a:ext cx="8691684" cy="1143717"/>
          </a:xfrm>
        </p:spPr>
        <p:txBody>
          <a:bodyPr/>
          <a:lstStyle/>
          <a:p>
            <a:r>
              <a:rPr lang="en-US" dirty="0"/>
              <a:t>Recursive bi-partitioning </a:t>
            </a:r>
            <a:br>
              <a:rPr lang="en-US" dirty="0"/>
            </a:br>
            <a:r>
              <a:rPr lang="en-US" dirty="0"/>
              <a:t>– Pre-processing</a:t>
            </a:r>
          </a:p>
        </p:txBody>
      </p:sp>
    </p:spTree>
    <p:extLst>
      <p:ext uri="{BB962C8B-B14F-4D97-AF65-F5344CB8AC3E}">
        <p14:creationId xmlns:p14="http://schemas.microsoft.com/office/powerpoint/2010/main" val="37101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46" grpId="0" animBg="1"/>
      <p:bldP spid="247" grpId="0" animBg="1"/>
      <p:bldP spid="248" grpId="0"/>
      <p:bldP spid="249" grpId="0" animBg="1"/>
      <p:bldP spid="250" grpId="0" animBg="1"/>
      <p:bldP spid="251" grpId="0" animBg="1"/>
      <p:bldP spid="252" grpId="0"/>
      <p:bldP spid="253" grpId="0" animBg="1"/>
      <p:bldP spid="254" grpId="0" animBg="1"/>
      <p:bldP spid="2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10457362" y="5435032"/>
            <a:ext cx="1136056" cy="800014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4" name="TextBox 98"/>
          <p:cNvSpPr txBox="1"/>
          <p:nvPr/>
        </p:nvSpPr>
        <p:spPr>
          <a:xfrm>
            <a:off x="1577454" y="1451379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total_workload_before</a:t>
            </a:r>
            <a:endParaRPr lang="en-US" dirty="0"/>
          </a:p>
        </p:txBody>
      </p:sp>
      <p:sp>
        <p:nvSpPr>
          <p:cNvPr id="45" name="Rectangle 11"/>
          <p:cNvSpPr/>
          <p:nvPr/>
        </p:nvSpPr>
        <p:spPr bwMode="auto">
          <a:xfrm>
            <a:off x="1028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6" name="Rectangle 59"/>
          <p:cNvSpPr/>
          <p:nvPr/>
        </p:nvSpPr>
        <p:spPr bwMode="auto">
          <a:xfrm>
            <a:off x="1409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6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7" name="Rectangle 60"/>
          <p:cNvSpPr/>
          <p:nvPr/>
        </p:nvSpPr>
        <p:spPr bwMode="auto">
          <a:xfrm>
            <a:off x="1790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6</a:t>
            </a:r>
          </a:p>
        </p:txBody>
      </p:sp>
      <p:sp>
        <p:nvSpPr>
          <p:cNvPr id="48" name="Rectangle 61"/>
          <p:cNvSpPr/>
          <p:nvPr/>
        </p:nvSpPr>
        <p:spPr bwMode="auto">
          <a:xfrm>
            <a:off x="2171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6</a:t>
            </a:r>
          </a:p>
        </p:txBody>
      </p:sp>
      <p:sp>
        <p:nvSpPr>
          <p:cNvPr id="49" name="Rectangle 62"/>
          <p:cNvSpPr/>
          <p:nvPr/>
        </p:nvSpPr>
        <p:spPr bwMode="auto">
          <a:xfrm>
            <a:off x="2552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4</a:t>
            </a:r>
          </a:p>
        </p:txBody>
      </p:sp>
      <p:sp>
        <p:nvSpPr>
          <p:cNvPr id="50" name="Rectangle 63"/>
          <p:cNvSpPr/>
          <p:nvPr/>
        </p:nvSpPr>
        <p:spPr bwMode="auto">
          <a:xfrm>
            <a:off x="2933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3</a:t>
            </a:r>
          </a:p>
        </p:txBody>
      </p:sp>
      <p:sp>
        <p:nvSpPr>
          <p:cNvPr id="51" name="Rectangle 64"/>
          <p:cNvSpPr/>
          <p:nvPr/>
        </p:nvSpPr>
        <p:spPr bwMode="auto">
          <a:xfrm>
            <a:off x="3314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Rectangle 65"/>
          <p:cNvSpPr/>
          <p:nvPr/>
        </p:nvSpPr>
        <p:spPr bwMode="auto">
          <a:xfrm>
            <a:off x="3695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</a:t>
            </a:r>
          </a:p>
        </p:txBody>
      </p:sp>
      <p:sp>
        <p:nvSpPr>
          <p:cNvPr id="53" name="Rectangle 66"/>
          <p:cNvSpPr/>
          <p:nvPr/>
        </p:nvSpPr>
        <p:spPr bwMode="auto">
          <a:xfrm>
            <a:off x="4076696" y="35814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</a:t>
            </a:r>
          </a:p>
        </p:txBody>
      </p:sp>
      <p:grpSp>
        <p:nvGrpSpPr>
          <p:cNvPr id="54" name="Group 68"/>
          <p:cNvGrpSpPr/>
          <p:nvPr/>
        </p:nvGrpSpPr>
        <p:grpSpPr>
          <a:xfrm>
            <a:off x="990600" y="3195918"/>
            <a:ext cx="3505200" cy="369332"/>
            <a:chOff x="4191000" y="5602301"/>
            <a:chExt cx="3505200" cy="369332"/>
          </a:xfrm>
        </p:grpSpPr>
        <p:sp>
          <p:nvSpPr>
            <p:cNvPr id="55" name="TextBox 54"/>
            <p:cNvSpPr txBox="1"/>
            <p:nvPr/>
          </p:nvSpPr>
          <p:spPr>
            <a:xfrm>
              <a:off x="4191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71997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52998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33995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14996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96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76988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7992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39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64" name="Rectangle 79"/>
          <p:cNvSpPr/>
          <p:nvPr/>
        </p:nvSpPr>
        <p:spPr bwMode="auto">
          <a:xfrm>
            <a:off x="1045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</a:t>
            </a:r>
          </a:p>
        </p:txBody>
      </p:sp>
      <p:sp>
        <p:nvSpPr>
          <p:cNvPr id="65" name="Rectangle 80"/>
          <p:cNvSpPr/>
          <p:nvPr/>
        </p:nvSpPr>
        <p:spPr bwMode="auto">
          <a:xfrm>
            <a:off x="1426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6" name="Rectangle 81"/>
          <p:cNvSpPr/>
          <p:nvPr/>
        </p:nvSpPr>
        <p:spPr bwMode="auto">
          <a:xfrm>
            <a:off x="1807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</a:t>
            </a:r>
          </a:p>
        </p:txBody>
      </p:sp>
      <p:sp>
        <p:nvSpPr>
          <p:cNvPr id="67" name="Rectangle 82"/>
          <p:cNvSpPr/>
          <p:nvPr/>
        </p:nvSpPr>
        <p:spPr bwMode="auto">
          <a:xfrm>
            <a:off x="2188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3</a:t>
            </a:r>
          </a:p>
        </p:txBody>
      </p:sp>
      <p:sp>
        <p:nvSpPr>
          <p:cNvPr id="68" name="Rectangle 83"/>
          <p:cNvSpPr/>
          <p:nvPr/>
        </p:nvSpPr>
        <p:spPr bwMode="auto">
          <a:xfrm>
            <a:off x="2569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3</a:t>
            </a:r>
          </a:p>
        </p:txBody>
      </p:sp>
      <p:sp>
        <p:nvSpPr>
          <p:cNvPr id="69" name="Rectangle 84"/>
          <p:cNvSpPr/>
          <p:nvPr/>
        </p:nvSpPr>
        <p:spPr bwMode="auto">
          <a:xfrm>
            <a:off x="2950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5</a:t>
            </a:r>
          </a:p>
        </p:txBody>
      </p:sp>
      <p:sp>
        <p:nvSpPr>
          <p:cNvPr id="70" name="Rectangle 85"/>
          <p:cNvSpPr/>
          <p:nvPr/>
        </p:nvSpPr>
        <p:spPr bwMode="auto">
          <a:xfrm>
            <a:off x="3331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6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1" name="Rectangle 86"/>
          <p:cNvSpPr/>
          <p:nvPr/>
        </p:nvSpPr>
        <p:spPr bwMode="auto">
          <a:xfrm>
            <a:off x="3712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7</a:t>
            </a:r>
          </a:p>
        </p:txBody>
      </p:sp>
      <p:sp>
        <p:nvSpPr>
          <p:cNvPr id="72" name="Rectangle 87"/>
          <p:cNvSpPr/>
          <p:nvPr/>
        </p:nvSpPr>
        <p:spPr bwMode="auto">
          <a:xfrm>
            <a:off x="4093329" y="2222343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9</a:t>
            </a:r>
          </a:p>
        </p:txBody>
      </p:sp>
      <p:grpSp>
        <p:nvGrpSpPr>
          <p:cNvPr id="73" name="Group 88"/>
          <p:cNvGrpSpPr/>
          <p:nvPr/>
        </p:nvGrpSpPr>
        <p:grpSpPr>
          <a:xfrm>
            <a:off x="1007233" y="1836861"/>
            <a:ext cx="3505200" cy="369332"/>
            <a:chOff x="4191000" y="5602301"/>
            <a:chExt cx="3505200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4191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1997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2998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33995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14996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96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76988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57992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239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84" name="TextBox 1"/>
          <p:cNvSpPr txBox="1"/>
          <p:nvPr/>
        </p:nvSpPr>
        <p:spPr>
          <a:xfrm>
            <a:off x="1652228" y="2810436"/>
            <a:ext cx="21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total_workload_after</a:t>
            </a:r>
            <a:endParaRPr lang="en-US" dirty="0"/>
          </a:p>
        </p:txBody>
      </p:sp>
      <p:sp>
        <p:nvSpPr>
          <p:cNvPr id="143" name="Rectangle 79"/>
          <p:cNvSpPr/>
          <p:nvPr/>
        </p:nvSpPr>
        <p:spPr bwMode="auto">
          <a:xfrm>
            <a:off x="7048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4" name="Rectangle 80"/>
          <p:cNvSpPr/>
          <p:nvPr/>
        </p:nvSpPr>
        <p:spPr bwMode="auto">
          <a:xfrm>
            <a:off x="7429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6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5" name="Rectangle 81"/>
          <p:cNvSpPr/>
          <p:nvPr/>
        </p:nvSpPr>
        <p:spPr bwMode="auto">
          <a:xfrm>
            <a:off x="7810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6</a:t>
            </a:r>
          </a:p>
        </p:txBody>
      </p:sp>
      <p:sp>
        <p:nvSpPr>
          <p:cNvPr id="146" name="Rectangle 82"/>
          <p:cNvSpPr/>
          <p:nvPr/>
        </p:nvSpPr>
        <p:spPr bwMode="auto">
          <a:xfrm>
            <a:off x="8191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5</a:t>
            </a:r>
          </a:p>
        </p:txBody>
      </p:sp>
      <p:sp>
        <p:nvSpPr>
          <p:cNvPr id="147" name="Rectangle 83"/>
          <p:cNvSpPr/>
          <p:nvPr/>
        </p:nvSpPr>
        <p:spPr bwMode="auto">
          <a:xfrm>
            <a:off x="8572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</a:t>
            </a:r>
          </a:p>
        </p:txBody>
      </p:sp>
      <p:sp>
        <p:nvSpPr>
          <p:cNvPr id="148" name="Rectangle 84"/>
          <p:cNvSpPr/>
          <p:nvPr/>
        </p:nvSpPr>
        <p:spPr bwMode="auto">
          <a:xfrm>
            <a:off x="8953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0</a:t>
            </a:r>
          </a:p>
        </p:txBody>
      </p:sp>
      <p:sp>
        <p:nvSpPr>
          <p:cNvPr id="149" name="Rectangle 85"/>
          <p:cNvSpPr/>
          <p:nvPr/>
        </p:nvSpPr>
        <p:spPr bwMode="auto">
          <a:xfrm>
            <a:off x="9334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0" name="Rectangle 86"/>
          <p:cNvSpPr/>
          <p:nvPr/>
        </p:nvSpPr>
        <p:spPr bwMode="auto">
          <a:xfrm>
            <a:off x="9715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6</a:t>
            </a:r>
          </a:p>
        </p:txBody>
      </p:sp>
      <p:sp>
        <p:nvSpPr>
          <p:cNvPr id="151" name="Rectangle 87"/>
          <p:cNvSpPr/>
          <p:nvPr/>
        </p:nvSpPr>
        <p:spPr bwMode="auto">
          <a:xfrm>
            <a:off x="10096512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7</a:t>
            </a:r>
          </a:p>
        </p:txBody>
      </p:sp>
      <p:grpSp>
        <p:nvGrpSpPr>
          <p:cNvPr id="152" name="Group 88"/>
          <p:cNvGrpSpPr/>
          <p:nvPr/>
        </p:nvGrpSpPr>
        <p:grpSpPr>
          <a:xfrm>
            <a:off x="7010416" y="1976718"/>
            <a:ext cx="3505200" cy="369332"/>
            <a:chOff x="4191000" y="5602301"/>
            <a:chExt cx="3505200" cy="369332"/>
          </a:xfrm>
        </p:grpSpPr>
        <p:sp>
          <p:nvSpPr>
            <p:cNvPr id="153" name="TextBox 152"/>
            <p:cNvSpPr txBox="1"/>
            <p:nvPr/>
          </p:nvSpPr>
          <p:spPr>
            <a:xfrm>
              <a:off x="4191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571997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952998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333995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714996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096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476988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857992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239000" y="560230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62" name="Rectangle 87"/>
          <p:cNvSpPr/>
          <p:nvPr/>
        </p:nvSpPr>
        <p:spPr bwMode="auto">
          <a:xfrm>
            <a:off x="10476543" y="23622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9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0439400" y="19767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64" name="TextBox 1"/>
          <p:cNvSpPr txBox="1"/>
          <p:nvPr/>
        </p:nvSpPr>
        <p:spPr>
          <a:xfrm>
            <a:off x="7824352" y="1636451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Absolute workload diff</a:t>
            </a:r>
          </a:p>
        </p:txBody>
      </p:sp>
      <p:cxnSp>
        <p:nvCxnSpPr>
          <p:cNvPr id="17" name="Straight Arrow Connector 16"/>
          <p:cNvCxnSpPr>
            <a:endCxn id="143" idx="2"/>
          </p:cNvCxnSpPr>
          <p:nvPr/>
        </p:nvCxnSpPr>
        <p:spPr bwMode="auto">
          <a:xfrm flipV="1">
            <a:off x="7239012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667512" y="3059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 diff</a:t>
            </a: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7620002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TextBox 169"/>
          <p:cNvSpPr txBox="1"/>
          <p:nvPr/>
        </p:nvSpPr>
        <p:spPr>
          <a:xfrm>
            <a:off x="7048502" y="3059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 diff</a:t>
            </a:r>
          </a:p>
        </p:txBody>
      </p:sp>
      <p:cxnSp>
        <p:nvCxnSpPr>
          <p:cNvPr id="171" name="Straight Arrow Connector 170"/>
          <p:cNvCxnSpPr/>
          <p:nvPr/>
        </p:nvCxnSpPr>
        <p:spPr bwMode="auto">
          <a:xfrm flipV="1">
            <a:off x="8382005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TextBox 171"/>
          <p:cNvSpPr txBox="1"/>
          <p:nvPr/>
        </p:nvSpPr>
        <p:spPr>
          <a:xfrm>
            <a:off x="7810505" y="3059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 diff</a:t>
            </a:r>
          </a:p>
        </p:txBody>
      </p:sp>
      <p:cxnSp>
        <p:nvCxnSpPr>
          <p:cNvPr id="173" name="Straight Arrow Connector 172"/>
          <p:cNvCxnSpPr/>
          <p:nvPr/>
        </p:nvCxnSpPr>
        <p:spPr bwMode="auto">
          <a:xfrm flipV="1">
            <a:off x="8763002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TextBox 173"/>
          <p:cNvSpPr txBox="1"/>
          <p:nvPr/>
        </p:nvSpPr>
        <p:spPr>
          <a:xfrm>
            <a:off x="8191502" y="3059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 diff</a:t>
            </a:r>
          </a:p>
        </p:txBody>
      </p:sp>
      <p:cxnSp>
        <p:nvCxnSpPr>
          <p:cNvPr id="175" name="Straight Arrow Connector 174"/>
          <p:cNvCxnSpPr/>
          <p:nvPr/>
        </p:nvCxnSpPr>
        <p:spPr bwMode="auto">
          <a:xfrm flipV="1">
            <a:off x="9156704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TextBox 175"/>
          <p:cNvSpPr txBox="1"/>
          <p:nvPr/>
        </p:nvSpPr>
        <p:spPr>
          <a:xfrm>
            <a:off x="8585204" y="3059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 diff</a:t>
            </a:r>
          </a:p>
        </p:txBody>
      </p:sp>
      <p:sp>
        <p:nvSpPr>
          <p:cNvPr id="177" name="TextBox 1"/>
          <p:cNvSpPr txBox="1"/>
          <p:nvPr/>
        </p:nvSpPr>
        <p:spPr>
          <a:xfrm>
            <a:off x="6211835" y="197671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Cutline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949377" y="4430472"/>
            <a:ext cx="2743896" cy="1686749"/>
            <a:chOff x="9024893" y="4278072"/>
            <a:chExt cx="2743896" cy="1686749"/>
          </a:xfrm>
        </p:grpSpPr>
        <p:sp>
          <p:nvSpPr>
            <p:cNvPr id="187" name="TextBox 270"/>
            <p:cNvSpPr txBox="1"/>
            <p:nvPr/>
          </p:nvSpPr>
          <p:spPr>
            <a:xfrm>
              <a:off x="9024893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8" name="TextBox 271"/>
            <p:cNvSpPr txBox="1"/>
            <p:nvPr/>
          </p:nvSpPr>
          <p:spPr>
            <a:xfrm>
              <a:off x="9305964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9" name="TextBox 272"/>
            <p:cNvSpPr txBox="1"/>
            <p:nvPr/>
          </p:nvSpPr>
          <p:spPr>
            <a:xfrm>
              <a:off x="9587035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90" name="TextBox 273"/>
            <p:cNvSpPr txBox="1"/>
            <p:nvPr/>
          </p:nvSpPr>
          <p:spPr>
            <a:xfrm>
              <a:off x="9868105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91" name="TextBox 274"/>
            <p:cNvSpPr txBox="1"/>
            <p:nvPr/>
          </p:nvSpPr>
          <p:spPr>
            <a:xfrm>
              <a:off x="10149176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92" name="TextBox 275"/>
            <p:cNvSpPr txBox="1"/>
            <p:nvPr/>
          </p:nvSpPr>
          <p:spPr>
            <a:xfrm>
              <a:off x="10430246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93" name="TextBox 276"/>
            <p:cNvSpPr txBox="1"/>
            <p:nvPr/>
          </p:nvSpPr>
          <p:spPr>
            <a:xfrm>
              <a:off x="10711316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94" name="TextBox 277"/>
            <p:cNvSpPr txBox="1"/>
            <p:nvPr/>
          </p:nvSpPr>
          <p:spPr>
            <a:xfrm>
              <a:off x="10992386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95" name="TextBox 278"/>
            <p:cNvSpPr txBox="1"/>
            <p:nvPr/>
          </p:nvSpPr>
          <p:spPr>
            <a:xfrm>
              <a:off x="11273457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198" name="Straight Arrow Connector 98"/>
            <p:cNvCxnSpPr>
              <a:stCxn id="212" idx="2"/>
            </p:cNvCxnSpPr>
            <p:nvPr/>
          </p:nvCxnSpPr>
          <p:spPr bwMode="auto">
            <a:xfrm flipH="1">
              <a:off x="9262047" y="5143500"/>
              <a:ext cx="82" cy="2546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9" name="TextBox 336"/>
            <p:cNvSpPr txBox="1"/>
            <p:nvPr/>
          </p:nvSpPr>
          <p:spPr>
            <a:xfrm>
              <a:off x="9210573" y="4278072"/>
              <a:ext cx="2370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nets_start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819728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11103065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10253360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10536697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9686828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9970165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9120460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9403797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11385596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9120460" y="5398147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9120460" y="5681484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</a:p>
          </p:txBody>
        </p:sp>
        <p:cxnSp>
          <p:nvCxnSpPr>
            <p:cNvPr id="217" name="Straight Arrow Connector 98"/>
            <p:cNvCxnSpPr/>
            <p:nvPr/>
          </p:nvCxnSpPr>
          <p:spPr bwMode="auto">
            <a:xfrm flipH="1">
              <a:off x="10118278" y="5147418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8" name="Rectangle 217"/>
            <p:cNvSpPr/>
            <p:nvPr/>
          </p:nvSpPr>
          <p:spPr bwMode="auto">
            <a:xfrm>
              <a:off x="9967195" y="5394507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cxnSp>
          <p:nvCxnSpPr>
            <p:cNvPr id="219" name="Straight Arrow Connector 98"/>
            <p:cNvCxnSpPr/>
            <p:nvPr/>
          </p:nvCxnSpPr>
          <p:spPr bwMode="auto">
            <a:xfrm flipH="1">
              <a:off x="10400623" y="5147418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0" name="Rectangle 219"/>
            <p:cNvSpPr/>
            <p:nvPr/>
          </p:nvSpPr>
          <p:spPr bwMode="auto">
            <a:xfrm>
              <a:off x="10249540" y="5394507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cxnSp>
          <p:nvCxnSpPr>
            <p:cNvPr id="221" name="Straight Arrow Connector 98"/>
            <p:cNvCxnSpPr/>
            <p:nvPr/>
          </p:nvCxnSpPr>
          <p:spPr bwMode="auto">
            <a:xfrm flipH="1">
              <a:off x="10680292" y="5147418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2" name="Rectangle 221"/>
            <p:cNvSpPr/>
            <p:nvPr/>
          </p:nvSpPr>
          <p:spPr bwMode="auto">
            <a:xfrm>
              <a:off x="10538706" y="5394509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E</a:t>
              </a: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10536391" y="5677846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F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5000" y="4430472"/>
            <a:ext cx="2743896" cy="1395857"/>
            <a:chOff x="5790516" y="4278072"/>
            <a:chExt cx="2743896" cy="1395857"/>
          </a:xfrm>
        </p:grpSpPr>
        <p:sp>
          <p:nvSpPr>
            <p:cNvPr id="225" name="TextBox 270"/>
            <p:cNvSpPr txBox="1"/>
            <p:nvPr/>
          </p:nvSpPr>
          <p:spPr>
            <a:xfrm>
              <a:off x="5790516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6" name="TextBox 271"/>
            <p:cNvSpPr txBox="1"/>
            <p:nvPr/>
          </p:nvSpPr>
          <p:spPr>
            <a:xfrm>
              <a:off x="6071587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7" name="TextBox 272"/>
            <p:cNvSpPr txBox="1"/>
            <p:nvPr/>
          </p:nvSpPr>
          <p:spPr>
            <a:xfrm>
              <a:off x="6352658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8" name="TextBox 273"/>
            <p:cNvSpPr txBox="1"/>
            <p:nvPr/>
          </p:nvSpPr>
          <p:spPr>
            <a:xfrm>
              <a:off x="6633728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9" name="TextBox 274"/>
            <p:cNvSpPr txBox="1"/>
            <p:nvPr/>
          </p:nvSpPr>
          <p:spPr>
            <a:xfrm>
              <a:off x="6914799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0" name="TextBox 275"/>
            <p:cNvSpPr txBox="1"/>
            <p:nvPr/>
          </p:nvSpPr>
          <p:spPr>
            <a:xfrm>
              <a:off x="7195869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31" name="TextBox 276"/>
            <p:cNvSpPr txBox="1"/>
            <p:nvPr/>
          </p:nvSpPr>
          <p:spPr>
            <a:xfrm>
              <a:off x="7476939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32" name="TextBox 277"/>
            <p:cNvSpPr txBox="1"/>
            <p:nvPr/>
          </p:nvSpPr>
          <p:spPr>
            <a:xfrm>
              <a:off x="7758009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33" name="TextBox 278"/>
            <p:cNvSpPr txBox="1"/>
            <p:nvPr/>
          </p:nvSpPr>
          <p:spPr>
            <a:xfrm>
              <a:off x="8039080" y="4552492"/>
              <a:ext cx="4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234" name="Straight Arrow Connector 98"/>
            <p:cNvCxnSpPr/>
            <p:nvPr/>
          </p:nvCxnSpPr>
          <p:spPr bwMode="auto">
            <a:xfrm flipH="1">
              <a:off x="7723423" y="5143501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" name="Rectangle 234"/>
            <p:cNvSpPr/>
            <p:nvPr/>
          </p:nvSpPr>
          <p:spPr bwMode="auto">
            <a:xfrm>
              <a:off x="7585351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7868688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7018983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7302320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6452451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6735788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5886083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6169420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8151219" y="4860163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7581837" y="5390592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cxnSp>
          <p:nvCxnSpPr>
            <p:cNvPr id="246" name="Straight Arrow Connector 98"/>
            <p:cNvCxnSpPr/>
            <p:nvPr/>
          </p:nvCxnSpPr>
          <p:spPr bwMode="auto">
            <a:xfrm flipH="1">
              <a:off x="6593537" y="5143501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7" name="Rectangle 246"/>
            <p:cNvSpPr/>
            <p:nvPr/>
          </p:nvSpPr>
          <p:spPr bwMode="auto">
            <a:xfrm>
              <a:off x="6451951" y="5390592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</a:p>
          </p:txBody>
        </p:sp>
        <p:cxnSp>
          <p:nvCxnSpPr>
            <p:cNvPr id="248" name="Straight Arrow Connector 98"/>
            <p:cNvCxnSpPr/>
            <p:nvPr/>
          </p:nvCxnSpPr>
          <p:spPr bwMode="auto">
            <a:xfrm flipH="1">
              <a:off x="6875882" y="5143501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9" name="Rectangle 248"/>
            <p:cNvSpPr/>
            <p:nvPr/>
          </p:nvSpPr>
          <p:spPr bwMode="auto">
            <a:xfrm>
              <a:off x="6734296" y="5390592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cxnSp>
          <p:nvCxnSpPr>
            <p:cNvPr id="250" name="Straight Arrow Connector 98"/>
            <p:cNvCxnSpPr/>
            <p:nvPr/>
          </p:nvCxnSpPr>
          <p:spPr bwMode="auto">
            <a:xfrm flipH="1">
              <a:off x="7442108" y="5143501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1" name="Rectangle 250"/>
            <p:cNvSpPr/>
            <p:nvPr/>
          </p:nvSpPr>
          <p:spPr bwMode="auto">
            <a:xfrm>
              <a:off x="7300522" y="5390592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cxnSp>
          <p:nvCxnSpPr>
            <p:cNvPr id="253" name="Straight Arrow Connector 98"/>
            <p:cNvCxnSpPr/>
            <p:nvPr/>
          </p:nvCxnSpPr>
          <p:spPr bwMode="auto">
            <a:xfrm flipH="1">
              <a:off x="8009621" y="5143501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Rectangle 253"/>
            <p:cNvSpPr/>
            <p:nvPr/>
          </p:nvSpPr>
          <p:spPr bwMode="auto">
            <a:xfrm>
              <a:off x="7868035" y="5390592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E</a:t>
              </a:r>
            </a:p>
          </p:txBody>
        </p:sp>
        <p:cxnSp>
          <p:nvCxnSpPr>
            <p:cNvPr id="255" name="Straight Arrow Connector 98"/>
            <p:cNvCxnSpPr/>
            <p:nvPr/>
          </p:nvCxnSpPr>
          <p:spPr bwMode="auto">
            <a:xfrm flipH="1">
              <a:off x="8289291" y="5143501"/>
              <a:ext cx="83" cy="247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" name="Rectangle 255"/>
            <p:cNvSpPr/>
            <p:nvPr/>
          </p:nvSpPr>
          <p:spPr bwMode="auto">
            <a:xfrm>
              <a:off x="8147705" y="5390592"/>
              <a:ext cx="283337" cy="283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F</a:t>
              </a:r>
            </a:p>
          </p:txBody>
        </p:sp>
        <p:sp>
          <p:nvSpPr>
            <p:cNvPr id="257" name="TextBox 336"/>
            <p:cNvSpPr txBox="1"/>
            <p:nvPr/>
          </p:nvSpPr>
          <p:spPr>
            <a:xfrm>
              <a:off x="5975449" y="4278072"/>
              <a:ext cx="2370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nets_end</a:t>
              </a:r>
              <a:endParaRPr lang="en-US" dirty="0"/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7225006" y="4267200"/>
            <a:ext cx="0" cy="2057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>
            <a:off x="10457361" y="4267200"/>
            <a:ext cx="0" cy="2057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9" name="Rectangle 258"/>
          <p:cNvSpPr/>
          <p:nvPr/>
        </p:nvSpPr>
        <p:spPr bwMode="auto">
          <a:xfrm>
            <a:off x="5810567" y="5435032"/>
            <a:ext cx="1416650" cy="80001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166449" y="4339821"/>
            <a:ext cx="1007238" cy="10072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P0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Nets: C, D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1072937" y="5545962"/>
            <a:ext cx="1007238" cy="100723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P1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Nets: A, B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3259962" y="5545962"/>
            <a:ext cx="1007238" cy="100723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P2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Nets: E, F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37" name="Straight Connector 36"/>
          <p:cNvCxnSpPr>
            <a:stCxn id="34" idx="3"/>
            <a:endCxn id="260" idx="0"/>
          </p:cNvCxnSpPr>
          <p:nvPr/>
        </p:nvCxnSpPr>
        <p:spPr bwMode="auto">
          <a:xfrm flipH="1">
            <a:off x="1576556" y="5199552"/>
            <a:ext cx="737400" cy="346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34" idx="5"/>
            <a:endCxn id="261" idx="0"/>
          </p:cNvCxnSpPr>
          <p:nvPr/>
        </p:nvCxnSpPr>
        <p:spPr bwMode="auto">
          <a:xfrm>
            <a:off x="3026180" y="5199552"/>
            <a:ext cx="737401" cy="346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7334615" y="3429000"/>
            <a:ext cx="1822089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9156704" y="3427830"/>
            <a:ext cx="1244624" cy="768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Title 1"/>
          <p:cNvSpPr>
            <a:spLocks noGrp="1"/>
          </p:cNvSpPr>
          <p:nvPr>
            <p:ph type="title"/>
          </p:nvPr>
        </p:nvSpPr>
        <p:spPr>
          <a:xfrm>
            <a:off x="733999" y="304800"/>
            <a:ext cx="8691684" cy="1143717"/>
          </a:xfrm>
        </p:spPr>
        <p:txBody>
          <a:bodyPr/>
          <a:lstStyle/>
          <a:p>
            <a:r>
              <a:rPr lang="en-US" dirty="0"/>
              <a:t>Recursive bi-partitioning</a:t>
            </a:r>
            <a:br>
              <a:rPr lang="en-US" dirty="0"/>
            </a:br>
            <a:r>
              <a:rPr lang="en-US" dirty="0"/>
              <a:t>- Finding the optimal cut-line</a:t>
            </a:r>
          </a:p>
        </p:txBody>
      </p:sp>
    </p:spTree>
    <p:extLst>
      <p:ext uri="{BB962C8B-B14F-4D97-AF65-F5344CB8AC3E}">
        <p14:creationId xmlns:p14="http://schemas.microsoft.com/office/powerpoint/2010/main" val="2656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9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1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5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3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5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9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3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7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5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5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3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1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3" grpId="0" uiExpand="1" build="allAtOnce" animBg="1"/>
      <p:bldP spid="144" grpId="0" uiExpand="1" build="allAtOnce" animBg="1"/>
      <p:bldP spid="145" grpId="0" uiExpand="1" build="allAtOnce" animBg="1"/>
      <p:bldP spid="146" grpId="0" uiExpand="1" build="allAtOnce" animBg="1"/>
      <p:bldP spid="147" grpId="0" uiExpand="1" build="allAtOnce" animBg="1"/>
      <p:bldP spid="148" grpId="0" uiExpand="1" build="allAtOnce" animBg="1"/>
      <p:bldP spid="149" grpId="0" uiExpand="1" build="allAtOnce" animBg="1"/>
      <p:bldP spid="150" grpId="0" uiExpand="1" build="allAtOnce" animBg="1"/>
      <p:bldP spid="151" grpId="0" uiExpand="1" build="allAtOnce" animBg="1"/>
      <p:bldP spid="162" grpId="0" uiExpand="1" build="allAtOnce" animBg="1"/>
      <p:bldP spid="163" grpId="0"/>
      <p:bldP spid="164" grpId="0"/>
      <p:bldP spid="18" grpId="0"/>
      <p:bldP spid="170" grpId="0"/>
      <p:bldP spid="170" grpId="1"/>
      <p:bldP spid="172" grpId="0"/>
      <p:bldP spid="174" grpId="0"/>
      <p:bldP spid="176" grpId="0"/>
      <p:bldP spid="177" grpId="0"/>
      <p:bldP spid="259" grpId="0" animBg="1"/>
      <p:bldP spid="34" grpId="0" animBg="1"/>
      <p:bldP spid="260" grpId="0" animBg="1"/>
      <p:bldP spid="2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7F18-59A3-8344-B84B-4706D9B0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9" y="381000"/>
            <a:ext cx="8691684" cy="1143717"/>
          </a:xfrm>
        </p:spPr>
        <p:txBody>
          <a:bodyPr/>
          <a:lstStyle/>
          <a:p>
            <a:r>
              <a:rPr lang="en-US" dirty="0"/>
              <a:t>Problem when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C909C-2658-5046-921F-B4B04C6A8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4D2378-9B01-0F47-99F6-C1E190579A22}"/>
              </a:ext>
            </a:extLst>
          </p:cNvPr>
          <p:cNvSpPr/>
          <p:nvPr/>
        </p:nvSpPr>
        <p:spPr bwMode="auto">
          <a:xfrm>
            <a:off x="3421509" y="2950088"/>
            <a:ext cx="1007238" cy="10072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P0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Nets: C, D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34D301-E563-914E-9647-AC36969F6B3B}"/>
              </a:ext>
            </a:extLst>
          </p:cNvPr>
          <p:cNvSpPr/>
          <p:nvPr/>
        </p:nvSpPr>
        <p:spPr bwMode="auto">
          <a:xfrm>
            <a:off x="2327997" y="4156229"/>
            <a:ext cx="1007238" cy="100723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P1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Nets: A, B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80D96C-1848-464D-8C4F-67454C2CC384}"/>
              </a:ext>
            </a:extLst>
          </p:cNvPr>
          <p:cNvSpPr/>
          <p:nvPr/>
        </p:nvSpPr>
        <p:spPr bwMode="auto">
          <a:xfrm>
            <a:off x="4515022" y="4156229"/>
            <a:ext cx="1007238" cy="100723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P2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Nets: E, F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DBC218-8B96-624B-ADC0-40B46F82CD70}"/>
              </a:ext>
            </a:extLst>
          </p:cNvPr>
          <p:cNvCxnSpPr/>
          <p:nvPr/>
        </p:nvCxnSpPr>
        <p:spPr bwMode="auto">
          <a:xfrm flipH="1">
            <a:off x="2831616" y="3809819"/>
            <a:ext cx="737400" cy="346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A7E298-75C9-0D4F-8C09-49FF28587099}"/>
              </a:ext>
            </a:extLst>
          </p:cNvPr>
          <p:cNvCxnSpPr/>
          <p:nvPr/>
        </p:nvCxnSpPr>
        <p:spPr bwMode="auto">
          <a:xfrm>
            <a:off x="4281240" y="3809819"/>
            <a:ext cx="737401" cy="346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9D18E2E-EEFE-8740-95C8-7F39307905B2}"/>
              </a:ext>
            </a:extLst>
          </p:cNvPr>
          <p:cNvSpPr/>
          <p:nvPr/>
        </p:nvSpPr>
        <p:spPr bwMode="auto">
          <a:xfrm>
            <a:off x="7917309" y="2293441"/>
            <a:ext cx="990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40E59-00A2-C94D-900C-9E08EE0EB4E6}"/>
              </a:ext>
            </a:extLst>
          </p:cNvPr>
          <p:cNvSpPr txBox="1"/>
          <p:nvPr/>
        </p:nvSpPr>
        <p:spPr>
          <a:xfrm>
            <a:off x="7726809" y="18801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5852F-AA30-C84F-9F50-2A5EF5D3494B}"/>
              </a:ext>
            </a:extLst>
          </p:cNvPr>
          <p:cNvSpPr/>
          <p:nvPr/>
        </p:nvSpPr>
        <p:spPr bwMode="auto">
          <a:xfrm>
            <a:off x="9365109" y="2293441"/>
            <a:ext cx="990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40BAE-C645-3342-B663-7D8192E49CF9}"/>
              </a:ext>
            </a:extLst>
          </p:cNvPr>
          <p:cNvSpPr txBox="1"/>
          <p:nvPr/>
        </p:nvSpPr>
        <p:spPr>
          <a:xfrm>
            <a:off x="9189592" y="18801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E044E8-A6F5-2E46-AB9F-6211B273238B}"/>
              </a:ext>
            </a:extLst>
          </p:cNvPr>
          <p:cNvSpPr/>
          <p:nvPr/>
        </p:nvSpPr>
        <p:spPr bwMode="auto">
          <a:xfrm>
            <a:off x="7911722" y="2293441"/>
            <a:ext cx="990600" cy="72973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6AAD58-1AE7-774C-B1E0-22DCE8ED9DD2}"/>
              </a:ext>
            </a:extLst>
          </p:cNvPr>
          <p:cNvSpPr/>
          <p:nvPr/>
        </p:nvSpPr>
        <p:spPr bwMode="auto">
          <a:xfrm>
            <a:off x="7911722" y="3023175"/>
            <a:ext cx="990600" cy="72973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4415E3-F02A-404E-87D8-5EEE89BF60BF}"/>
              </a:ext>
            </a:extLst>
          </p:cNvPr>
          <p:cNvSpPr/>
          <p:nvPr/>
        </p:nvSpPr>
        <p:spPr bwMode="auto">
          <a:xfrm>
            <a:off x="9370728" y="2293441"/>
            <a:ext cx="990600" cy="1459468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54D800-804A-9449-ABF4-DC06EC861CB5}"/>
              </a:ext>
            </a:extLst>
          </p:cNvPr>
          <p:cNvSpPr/>
          <p:nvPr/>
        </p:nvSpPr>
        <p:spPr bwMode="auto">
          <a:xfrm>
            <a:off x="2831616" y="2802581"/>
            <a:ext cx="2266293" cy="128739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FAAD1-4C94-3D49-B18A-3735A83BC3F9}"/>
              </a:ext>
            </a:extLst>
          </p:cNvPr>
          <p:cNvSpPr/>
          <p:nvPr/>
        </p:nvSpPr>
        <p:spPr bwMode="auto">
          <a:xfrm>
            <a:off x="7911722" y="3757374"/>
            <a:ext cx="990600" cy="72973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0B4D07-E0A1-5E45-89F1-8A5DCCFD3047}"/>
              </a:ext>
            </a:extLst>
          </p:cNvPr>
          <p:cNvSpPr/>
          <p:nvPr/>
        </p:nvSpPr>
        <p:spPr bwMode="auto">
          <a:xfrm>
            <a:off x="7911722" y="4489340"/>
            <a:ext cx="990600" cy="72973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F7C79A-0D2E-684D-9253-0331FB04A927}"/>
              </a:ext>
            </a:extLst>
          </p:cNvPr>
          <p:cNvSpPr/>
          <p:nvPr/>
        </p:nvSpPr>
        <p:spPr bwMode="auto">
          <a:xfrm>
            <a:off x="9370728" y="3759160"/>
            <a:ext cx="990600" cy="7297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40801F-0A22-714A-9501-2B7B0E1ED7E7}"/>
              </a:ext>
            </a:extLst>
          </p:cNvPr>
          <p:cNvSpPr/>
          <p:nvPr/>
        </p:nvSpPr>
        <p:spPr bwMode="auto">
          <a:xfrm>
            <a:off x="9370728" y="4487108"/>
            <a:ext cx="990600" cy="7297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658C17-DE47-8142-A4AE-4729F2A4AA86}"/>
              </a:ext>
            </a:extLst>
          </p:cNvPr>
          <p:cNvSpPr txBox="1"/>
          <p:nvPr/>
        </p:nvSpPr>
        <p:spPr>
          <a:xfrm>
            <a:off x="8930383" y="2833365"/>
            <a:ext cx="189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CACC7E-8158-7541-A723-8A7371B87607}"/>
              </a:ext>
            </a:extLst>
          </p:cNvPr>
          <p:cNvSpPr/>
          <p:nvPr/>
        </p:nvSpPr>
        <p:spPr bwMode="auto">
          <a:xfrm>
            <a:off x="1858816" y="4013016"/>
            <a:ext cx="4211891" cy="128739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301" y="1219200"/>
            <a:ext cx="5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Net C and D are overlapping!</a:t>
            </a:r>
          </a:p>
        </p:txBody>
      </p:sp>
    </p:spTree>
    <p:extLst>
      <p:ext uri="{BB962C8B-B14F-4D97-AF65-F5344CB8AC3E}">
        <p14:creationId xmlns:p14="http://schemas.microsoft.com/office/powerpoint/2010/main" val="32692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3" grpId="0" animBg="1"/>
      <p:bldP spid="3" grpId="1" animBg="1"/>
      <p:bldP spid="25" grpId="0" animBg="1"/>
      <p:bldP spid="26" grpId="0" animBg="1"/>
      <p:bldP spid="27" grpId="0" animBg="1"/>
      <p:bldP spid="28" grpId="0" animBg="1"/>
      <p:bldP spid="16" grpId="0"/>
      <p:bldP spid="31" grpId="0" animBg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99" y="457200"/>
            <a:ext cx="8691684" cy="1143717"/>
          </a:xfrm>
        </p:spPr>
        <p:txBody>
          <a:bodyPr/>
          <a:lstStyle/>
          <a:p>
            <a:r>
              <a:rPr lang="en-US" dirty="0"/>
              <a:t>Multi-sink net decomposition and virtual net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143000" y="3124773"/>
            <a:ext cx="1752600" cy="1740017"/>
            <a:chOff x="990600" y="3441583"/>
            <a:chExt cx="1752600" cy="174001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66800" y="3524538"/>
              <a:ext cx="1143000" cy="1219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82462" y="4355982"/>
              <a:ext cx="990600" cy="7494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Oval 48"/>
            <p:cNvSpPr/>
            <p:nvPr/>
          </p:nvSpPr>
          <p:spPr bwMode="auto">
            <a:xfrm>
              <a:off x="2590800" y="5029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44"/>
            <p:cNvSpPr/>
            <p:nvPr/>
          </p:nvSpPr>
          <p:spPr bwMode="auto">
            <a:xfrm>
              <a:off x="1606262" y="344158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Oval 45"/>
            <p:cNvSpPr/>
            <p:nvPr/>
          </p:nvSpPr>
          <p:spPr bwMode="auto">
            <a:xfrm>
              <a:off x="990600" y="3997892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Oval 46"/>
            <p:cNvSpPr/>
            <p:nvPr/>
          </p:nvSpPr>
          <p:spPr bwMode="auto">
            <a:xfrm>
              <a:off x="2101562" y="465449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47"/>
            <p:cNvSpPr/>
            <p:nvPr/>
          </p:nvSpPr>
          <p:spPr bwMode="auto">
            <a:xfrm>
              <a:off x="1612324" y="428653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43400" y="3119518"/>
            <a:ext cx="1752600" cy="1740017"/>
            <a:chOff x="4191000" y="3436328"/>
            <a:chExt cx="1752600" cy="174001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267200" y="3519283"/>
              <a:ext cx="615662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C1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82862" y="4350727"/>
              <a:ext cx="990600" cy="7494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Oval 48"/>
            <p:cNvSpPr/>
            <p:nvPr/>
          </p:nvSpPr>
          <p:spPr bwMode="auto">
            <a:xfrm>
              <a:off x="5791200" y="502394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Oval 44"/>
            <p:cNvSpPr/>
            <p:nvPr/>
          </p:nvSpPr>
          <p:spPr bwMode="auto">
            <a:xfrm>
              <a:off x="4806662" y="343632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Oval 45"/>
            <p:cNvSpPr/>
            <p:nvPr/>
          </p:nvSpPr>
          <p:spPr bwMode="auto">
            <a:xfrm>
              <a:off x="4191000" y="399263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Oval 46"/>
            <p:cNvSpPr/>
            <p:nvPr/>
          </p:nvSpPr>
          <p:spPr bwMode="auto">
            <a:xfrm>
              <a:off x="5301962" y="464923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Oval 47"/>
            <p:cNvSpPr/>
            <p:nvPr/>
          </p:nvSpPr>
          <p:spPr bwMode="auto">
            <a:xfrm>
              <a:off x="4812724" y="428128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893372" y="3519283"/>
              <a:ext cx="484790" cy="1219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C2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696322" y="3733458"/>
            <a:ext cx="81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OR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3200400" y="3964473"/>
            <a:ext cx="838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6324600" y="2578790"/>
            <a:ext cx="1447800" cy="138568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6324600" y="3950390"/>
            <a:ext cx="1447800" cy="138568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8077200" y="4369491"/>
            <a:ext cx="1995016" cy="1955109"/>
            <a:chOff x="7063965" y="4369491"/>
            <a:chExt cx="1995016" cy="1955109"/>
          </a:xfrm>
        </p:grpSpPr>
        <p:sp>
          <p:nvSpPr>
            <p:cNvPr id="50" name="Oval 48"/>
            <p:cNvSpPr/>
            <p:nvPr/>
          </p:nvSpPr>
          <p:spPr bwMode="auto">
            <a:xfrm>
              <a:off x="8752490" y="607140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1" name="Oval 44"/>
            <p:cNvSpPr/>
            <p:nvPr/>
          </p:nvSpPr>
          <p:spPr bwMode="auto">
            <a:xfrm>
              <a:off x="7767952" y="44837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2" name="Oval 45"/>
            <p:cNvSpPr/>
            <p:nvPr/>
          </p:nvSpPr>
          <p:spPr bwMode="auto">
            <a:xfrm>
              <a:off x="7152290" y="50400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3" name="Oval 46"/>
            <p:cNvSpPr/>
            <p:nvPr/>
          </p:nvSpPr>
          <p:spPr bwMode="auto">
            <a:xfrm>
              <a:off x="8263252" y="569669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4" name="Oval 47"/>
            <p:cNvSpPr/>
            <p:nvPr/>
          </p:nvSpPr>
          <p:spPr bwMode="auto">
            <a:xfrm>
              <a:off x="7774014" y="532874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 rot="16200000">
              <a:off x="7099857" y="4371699"/>
              <a:ext cx="865252" cy="937035"/>
            </a:xfrm>
            <a:custGeom>
              <a:avLst/>
              <a:gdLst>
                <a:gd name="connsiteX0" fmla="*/ 865252 w 865252"/>
                <a:gd name="connsiteY0" fmla="*/ 0 h 937035"/>
                <a:gd name="connsiteX1" fmla="*/ 865252 w 865252"/>
                <a:gd name="connsiteY1" fmla="*/ 807 h 937035"/>
                <a:gd name="connsiteX2" fmla="*/ 865252 w 865252"/>
                <a:gd name="connsiteY2" fmla="*/ 328241 h 937035"/>
                <a:gd name="connsiteX3" fmla="*/ 865252 w 865252"/>
                <a:gd name="connsiteY3" fmla="*/ 937035 h 937035"/>
                <a:gd name="connsiteX4" fmla="*/ 560453 w 865252"/>
                <a:gd name="connsiteY4" fmla="*/ 937035 h 937035"/>
                <a:gd name="connsiteX5" fmla="*/ 560453 w 865252"/>
                <a:gd name="connsiteY5" fmla="*/ 328241 h 937035"/>
                <a:gd name="connsiteX6" fmla="*/ 0 w 865252"/>
                <a:gd name="connsiteY6" fmla="*/ 328241 h 937035"/>
                <a:gd name="connsiteX7" fmla="*/ 0 w 865252"/>
                <a:gd name="connsiteY7" fmla="*/ 807 h 937035"/>
                <a:gd name="connsiteX8" fmla="*/ 560453 w 865252"/>
                <a:gd name="connsiteY8" fmla="*/ 807 h 937035"/>
                <a:gd name="connsiteX9" fmla="*/ 560453 w 865252"/>
                <a:gd name="connsiteY9" fmla="*/ 0 h 93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252" h="937035">
                  <a:moveTo>
                    <a:pt x="865252" y="0"/>
                  </a:moveTo>
                  <a:lnTo>
                    <a:pt x="865252" y="807"/>
                  </a:lnTo>
                  <a:lnTo>
                    <a:pt x="865252" y="328241"/>
                  </a:lnTo>
                  <a:lnTo>
                    <a:pt x="865252" y="937035"/>
                  </a:lnTo>
                  <a:lnTo>
                    <a:pt x="560453" y="937035"/>
                  </a:lnTo>
                  <a:lnTo>
                    <a:pt x="560453" y="328241"/>
                  </a:lnTo>
                  <a:lnTo>
                    <a:pt x="0" y="328241"/>
                  </a:lnTo>
                  <a:lnTo>
                    <a:pt x="0" y="807"/>
                  </a:lnTo>
                  <a:lnTo>
                    <a:pt x="560453" y="807"/>
                  </a:lnTo>
                  <a:lnTo>
                    <a:pt x="56045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 rot="16200000">
              <a:off x="7338163" y="4751812"/>
              <a:ext cx="1536011" cy="847568"/>
            </a:xfrm>
            <a:custGeom>
              <a:avLst/>
              <a:gdLst>
                <a:gd name="connsiteX0" fmla="*/ 1536011 w 1536011"/>
                <a:gd name="connsiteY0" fmla="*/ 0 h 847568"/>
                <a:gd name="connsiteX1" fmla="*/ 1536011 w 1536011"/>
                <a:gd name="connsiteY1" fmla="*/ 847568 h 847568"/>
                <a:gd name="connsiteX2" fmla="*/ 1536010 w 1536011"/>
                <a:gd name="connsiteY2" fmla="*/ 847568 h 847568"/>
                <a:gd name="connsiteX3" fmla="*/ 1231033 w 1536011"/>
                <a:gd name="connsiteY3" fmla="*/ 847568 h 847568"/>
                <a:gd name="connsiteX4" fmla="*/ 0 w 1536011"/>
                <a:gd name="connsiteY4" fmla="*/ 847568 h 847568"/>
                <a:gd name="connsiteX5" fmla="*/ 0 w 1536011"/>
                <a:gd name="connsiteY5" fmla="*/ 466568 h 847568"/>
                <a:gd name="connsiteX6" fmla="*/ 1231033 w 1536011"/>
                <a:gd name="connsiteY6" fmla="*/ 466568 h 847568"/>
                <a:gd name="connsiteX7" fmla="*/ 1231033 w 1536011"/>
                <a:gd name="connsiteY7" fmla="*/ 0 h 8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011" h="847568">
                  <a:moveTo>
                    <a:pt x="1536011" y="0"/>
                  </a:moveTo>
                  <a:lnTo>
                    <a:pt x="1536011" y="847568"/>
                  </a:lnTo>
                  <a:lnTo>
                    <a:pt x="1536010" y="847568"/>
                  </a:lnTo>
                  <a:lnTo>
                    <a:pt x="1231033" y="847568"/>
                  </a:lnTo>
                  <a:lnTo>
                    <a:pt x="0" y="847568"/>
                  </a:lnTo>
                  <a:lnTo>
                    <a:pt x="0" y="466568"/>
                  </a:lnTo>
                  <a:lnTo>
                    <a:pt x="1231033" y="466568"/>
                  </a:lnTo>
                  <a:lnTo>
                    <a:pt x="123103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 rot="16200000">
              <a:off x="7794244" y="5111240"/>
              <a:ext cx="1087252" cy="1339468"/>
            </a:xfrm>
            <a:custGeom>
              <a:avLst/>
              <a:gdLst>
                <a:gd name="connsiteX0" fmla="*/ 0 w 1087252"/>
                <a:gd name="connsiteY0" fmla="*/ 1339468 h 1339468"/>
                <a:gd name="connsiteX1" fmla="*/ 0 w 1087252"/>
                <a:gd name="connsiteY1" fmla="*/ 987436 h 1339468"/>
                <a:gd name="connsiteX2" fmla="*/ 734242 w 1087252"/>
                <a:gd name="connsiteY2" fmla="*/ 987436 h 1339468"/>
                <a:gd name="connsiteX3" fmla="*/ 734242 w 1087252"/>
                <a:gd name="connsiteY3" fmla="*/ 0 h 1339468"/>
                <a:gd name="connsiteX4" fmla="*/ 1086274 w 1087252"/>
                <a:gd name="connsiteY4" fmla="*/ 0 h 1339468"/>
                <a:gd name="connsiteX5" fmla="*/ 1086274 w 1087252"/>
                <a:gd name="connsiteY5" fmla="*/ 987436 h 1339468"/>
                <a:gd name="connsiteX6" fmla="*/ 1087252 w 1087252"/>
                <a:gd name="connsiteY6" fmla="*/ 987436 h 1339468"/>
                <a:gd name="connsiteX7" fmla="*/ 1087252 w 1087252"/>
                <a:gd name="connsiteY7" fmla="*/ 1339468 h 133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52" h="1339468">
                  <a:moveTo>
                    <a:pt x="0" y="1339468"/>
                  </a:moveTo>
                  <a:lnTo>
                    <a:pt x="0" y="987436"/>
                  </a:lnTo>
                  <a:lnTo>
                    <a:pt x="734242" y="987436"/>
                  </a:lnTo>
                  <a:lnTo>
                    <a:pt x="734242" y="0"/>
                  </a:lnTo>
                  <a:lnTo>
                    <a:pt x="1086274" y="0"/>
                  </a:lnTo>
                  <a:lnTo>
                    <a:pt x="1086274" y="987436"/>
                  </a:lnTo>
                  <a:lnTo>
                    <a:pt x="1087252" y="987436"/>
                  </a:lnTo>
                  <a:lnTo>
                    <a:pt x="1087252" y="13394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87965" y="5214446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96433" y="4369491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77200" y="4373981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4761" y="1404290"/>
            <a:ext cx="1943639" cy="1948510"/>
            <a:chOff x="7063965" y="1404290"/>
            <a:chExt cx="1943639" cy="1948510"/>
          </a:xfrm>
        </p:grpSpPr>
        <p:sp>
          <p:nvSpPr>
            <p:cNvPr id="29" name="Oval 48"/>
            <p:cNvSpPr/>
            <p:nvPr/>
          </p:nvSpPr>
          <p:spPr bwMode="auto">
            <a:xfrm>
              <a:off x="8752490" y="309960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Oval 44"/>
            <p:cNvSpPr/>
            <p:nvPr/>
          </p:nvSpPr>
          <p:spPr bwMode="auto">
            <a:xfrm>
              <a:off x="7767952" y="15119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Oval 45"/>
            <p:cNvSpPr/>
            <p:nvPr/>
          </p:nvSpPr>
          <p:spPr bwMode="auto">
            <a:xfrm>
              <a:off x="7152290" y="20682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" name="Oval 46"/>
            <p:cNvSpPr/>
            <p:nvPr/>
          </p:nvSpPr>
          <p:spPr bwMode="auto">
            <a:xfrm>
              <a:off x="8263252" y="272489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3" name="Oval 47"/>
            <p:cNvSpPr/>
            <p:nvPr/>
          </p:nvSpPr>
          <p:spPr bwMode="auto">
            <a:xfrm>
              <a:off x="7774014" y="235694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 rot="16200000">
              <a:off x="7099857" y="1399899"/>
              <a:ext cx="865252" cy="937035"/>
            </a:xfrm>
            <a:custGeom>
              <a:avLst/>
              <a:gdLst>
                <a:gd name="connsiteX0" fmla="*/ 865252 w 865252"/>
                <a:gd name="connsiteY0" fmla="*/ 0 h 937035"/>
                <a:gd name="connsiteX1" fmla="*/ 865252 w 865252"/>
                <a:gd name="connsiteY1" fmla="*/ 807 h 937035"/>
                <a:gd name="connsiteX2" fmla="*/ 865252 w 865252"/>
                <a:gd name="connsiteY2" fmla="*/ 328241 h 937035"/>
                <a:gd name="connsiteX3" fmla="*/ 865252 w 865252"/>
                <a:gd name="connsiteY3" fmla="*/ 937035 h 937035"/>
                <a:gd name="connsiteX4" fmla="*/ 560453 w 865252"/>
                <a:gd name="connsiteY4" fmla="*/ 937035 h 937035"/>
                <a:gd name="connsiteX5" fmla="*/ 560453 w 865252"/>
                <a:gd name="connsiteY5" fmla="*/ 328241 h 937035"/>
                <a:gd name="connsiteX6" fmla="*/ 0 w 865252"/>
                <a:gd name="connsiteY6" fmla="*/ 328241 h 937035"/>
                <a:gd name="connsiteX7" fmla="*/ 0 w 865252"/>
                <a:gd name="connsiteY7" fmla="*/ 807 h 937035"/>
                <a:gd name="connsiteX8" fmla="*/ 560453 w 865252"/>
                <a:gd name="connsiteY8" fmla="*/ 807 h 937035"/>
                <a:gd name="connsiteX9" fmla="*/ 560453 w 865252"/>
                <a:gd name="connsiteY9" fmla="*/ 0 h 93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252" h="937035">
                  <a:moveTo>
                    <a:pt x="865252" y="0"/>
                  </a:moveTo>
                  <a:lnTo>
                    <a:pt x="865252" y="807"/>
                  </a:lnTo>
                  <a:lnTo>
                    <a:pt x="865252" y="328241"/>
                  </a:lnTo>
                  <a:lnTo>
                    <a:pt x="865252" y="937035"/>
                  </a:lnTo>
                  <a:lnTo>
                    <a:pt x="560453" y="937035"/>
                  </a:lnTo>
                  <a:lnTo>
                    <a:pt x="560453" y="328241"/>
                  </a:lnTo>
                  <a:lnTo>
                    <a:pt x="0" y="328241"/>
                  </a:lnTo>
                  <a:lnTo>
                    <a:pt x="0" y="807"/>
                  </a:lnTo>
                  <a:lnTo>
                    <a:pt x="560453" y="807"/>
                  </a:lnTo>
                  <a:lnTo>
                    <a:pt x="56045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rot="16200000">
              <a:off x="7338163" y="1780012"/>
              <a:ext cx="1536011" cy="847568"/>
            </a:xfrm>
            <a:custGeom>
              <a:avLst/>
              <a:gdLst>
                <a:gd name="connsiteX0" fmla="*/ 1536011 w 1536011"/>
                <a:gd name="connsiteY0" fmla="*/ 0 h 847568"/>
                <a:gd name="connsiteX1" fmla="*/ 1536011 w 1536011"/>
                <a:gd name="connsiteY1" fmla="*/ 847568 h 847568"/>
                <a:gd name="connsiteX2" fmla="*/ 1536010 w 1536011"/>
                <a:gd name="connsiteY2" fmla="*/ 847568 h 847568"/>
                <a:gd name="connsiteX3" fmla="*/ 1231033 w 1536011"/>
                <a:gd name="connsiteY3" fmla="*/ 847568 h 847568"/>
                <a:gd name="connsiteX4" fmla="*/ 0 w 1536011"/>
                <a:gd name="connsiteY4" fmla="*/ 847568 h 847568"/>
                <a:gd name="connsiteX5" fmla="*/ 0 w 1536011"/>
                <a:gd name="connsiteY5" fmla="*/ 466568 h 847568"/>
                <a:gd name="connsiteX6" fmla="*/ 1231033 w 1536011"/>
                <a:gd name="connsiteY6" fmla="*/ 466568 h 847568"/>
                <a:gd name="connsiteX7" fmla="*/ 1231033 w 1536011"/>
                <a:gd name="connsiteY7" fmla="*/ 0 h 8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011" h="847568">
                  <a:moveTo>
                    <a:pt x="1536011" y="0"/>
                  </a:moveTo>
                  <a:lnTo>
                    <a:pt x="1536011" y="847568"/>
                  </a:lnTo>
                  <a:lnTo>
                    <a:pt x="1536010" y="847568"/>
                  </a:lnTo>
                  <a:lnTo>
                    <a:pt x="1231033" y="847568"/>
                  </a:lnTo>
                  <a:lnTo>
                    <a:pt x="0" y="847568"/>
                  </a:lnTo>
                  <a:lnTo>
                    <a:pt x="0" y="466568"/>
                  </a:lnTo>
                  <a:lnTo>
                    <a:pt x="1231033" y="466568"/>
                  </a:lnTo>
                  <a:lnTo>
                    <a:pt x="123103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rot="5400000">
              <a:off x="7794244" y="2139440"/>
              <a:ext cx="1087252" cy="1339468"/>
            </a:xfrm>
            <a:custGeom>
              <a:avLst/>
              <a:gdLst>
                <a:gd name="connsiteX0" fmla="*/ 0 w 1087252"/>
                <a:gd name="connsiteY0" fmla="*/ 1339468 h 1339468"/>
                <a:gd name="connsiteX1" fmla="*/ 0 w 1087252"/>
                <a:gd name="connsiteY1" fmla="*/ 987436 h 1339468"/>
                <a:gd name="connsiteX2" fmla="*/ 734242 w 1087252"/>
                <a:gd name="connsiteY2" fmla="*/ 987436 h 1339468"/>
                <a:gd name="connsiteX3" fmla="*/ 734242 w 1087252"/>
                <a:gd name="connsiteY3" fmla="*/ 0 h 1339468"/>
                <a:gd name="connsiteX4" fmla="*/ 1086274 w 1087252"/>
                <a:gd name="connsiteY4" fmla="*/ 0 h 1339468"/>
                <a:gd name="connsiteX5" fmla="*/ 1086274 w 1087252"/>
                <a:gd name="connsiteY5" fmla="*/ 987436 h 1339468"/>
                <a:gd name="connsiteX6" fmla="*/ 1087252 w 1087252"/>
                <a:gd name="connsiteY6" fmla="*/ 987436 h 1339468"/>
                <a:gd name="connsiteX7" fmla="*/ 1087252 w 1087252"/>
                <a:gd name="connsiteY7" fmla="*/ 1339468 h 133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52" h="1339468">
                  <a:moveTo>
                    <a:pt x="0" y="1339468"/>
                  </a:moveTo>
                  <a:lnTo>
                    <a:pt x="0" y="987436"/>
                  </a:lnTo>
                  <a:lnTo>
                    <a:pt x="734242" y="987436"/>
                  </a:lnTo>
                  <a:lnTo>
                    <a:pt x="734242" y="0"/>
                  </a:lnTo>
                  <a:lnTo>
                    <a:pt x="1086274" y="0"/>
                  </a:lnTo>
                  <a:lnTo>
                    <a:pt x="1086274" y="987436"/>
                  </a:lnTo>
                  <a:lnTo>
                    <a:pt x="1087252" y="987436"/>
                  </a:lnTo>
                  <a:lnTo>
                    <a:pt x="1087252" y="13394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82384" y="2971802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96433" y="1404290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82460" y="1404290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C2</a:t>
              </a: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7911893" y="1254462"/>
            <a:ext cx="2355655" cy="232693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82483" y="196175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overlap between virtual nets</a:t>
            </a:r>
          </a:p>
        </p:txBody>
      </p:sp>
    </p:spTree>
    <p:extLst>
      <p:ext uri="{BB962C8B-B14F-4D97-AF65-F5344CB8AC3E}">
        <p14:creationId xmlns:p14="http://schemas.microsoft.com/office/powerpoint/2010/main" val="803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" grpId="0" animBg="1"/>
      <p:bldP spid="10" grpId="1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graph coloring and task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6"/>
          <p:cNvGrpSpPr/>
          <p:nvPr/>
        </p:nvGrpSpPr>
        <p:grpSpPr>
          <a:xfrm>
            <a:off x="381000" y="3057911"/>
            <a:ext cx="1943639" cy="1948510"/>
            <a:chOff x="7063965" y="1404290"/>
            <a:chExt cx="1943639" cy="1948510"/>
          </a:xfrm>
        </p:grpSpPr>
        <p:sp>
          <p:nvSpPr>
            <p:cNvPr id="6" name="Oval 48"/>
            <p:cNvSpPr/>
            <p:nvPr/>
          </p:nvSpPr>
          <p:spPr bwMode="auto">
            <a:xfrm>
              <a:off x="8752490" y="309960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Oval 44"/>
            <p:cNvSpPr/>
            <p:nvPr/>
          </p:nvSpPr>
          <p:spPr bwMode="auto">
            <a:xfrm>
              <a:off x="7767952" y="15119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Oval 45"/>
            <p:cNvSpPr/>
            <p:nvPr/>
          </p:nvSpPr>
          <p:spPr bwMode="auto">
            <a:xfrm>
              <a:off x="7152290" y="20682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Oval 46"/>
            <p:cNvSpPr/>
            <p:nvPr/>
          </p:nvSpPr>
          <p:spPr bwMode="auto">
            <a:xfrm>
              <a:off x="8263252" y="272489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Oval 47"/>
            <p:cNvSpPr/>
            <p:nvPr/>
          </p:nvSpPr>
          <p:spPr bwMode="auto">
            <a:xfrm>
              <a:off x="7774014" y="235694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rot="16200000">
              <a:off x="7099857" y="1399899"/>
              <a:ext cx="865252" cy="937035"/>
            </a:xfrm>
            <a:custGeom>
              <a:avLst/>
              <a:gdLst>
                <a:gd name="connsiteX0" fmla="*/ 865252 w 865252"/>
                <a:gd name="connsiteY0" fmla="*/ 0 h 937035"/>
                <a:gd name="connsiteX1" fmla="*/ 865252 w 865252"/>
                <a:gd name="connsiteY1" fmla="*/ 807 h 937035"/>
                <a:gd name="connsiteX2" fmla="*/ 865252 w 865252"/>
                <a:gd name="connsiteY2" fmla="*/ 328241 h 937035"/>
                <a:gd name="connsiteX3" fmla="*/ 865252 w 865252"/>
                <a:gd name="connsiteY3" fmla="*/ 937035 h 937035"/>
                <a:gd name="connsiteX4" fmla="*/ 560453 w 865252"/>
                <a:gd name="connsiteY4" fmla="*/ 937035 h 937035"/>
                <a:gd name="connsiteX5" fmla="*/ 560453 w 865252"/>
                <a:gd name="connsiteY5" fmla="*/ 328241 h 937035"/>
                <a:gd name="connsiteX6" fmla="*/ 0 w 865252"/>
                <a:gd name="connsiteY6" fmla="*/ 328241 h 937035"/>
                <a:gd name="connsiteX7" fmla="*/ 0 w 865252"/>
                <a:gd name="connsiteY7" fmla="*/ 807 h 937035"/>
                <a:gd name="connsiteX8" fmla="*/ 560453 w 865252"/>
                <a:gd name="connsiteY8" fmla="*/ 807 h 937035"/>
                <a:gd name="connsiteX9" fmla="*/ 560453 w 865252"/>
                <a:gd name="connsiteY9" fmla="*/ 0 h 93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252" h="937035">
                  <a:moveTo>
                    <a:pt x="865252" y="0"/>
                  </a:moveTo>
                  <a:lnTo>
                    <a:pt x="865252" y="807"/>
                  </a:lnTo>
                  <a:lnTo>
                    <a:pt x="865252" y="328241"/>
                  </a:lnTo>
                  <a:lnTo>
                    <a:pt x="865252" y="937035"/>
                  </a:lnTo>
                  <a:lnTo>
                    <a:pt x="560453" y="937035"/>
                  </a:lnTo>
                  <a:lnTo>
                    <a:pt x="560453" y="328241"/>
                  </a:lnTo>
                  <a:lnTo>
                    <a:pt x="0" y="328241"/>
                  </a:lnTo>
                  <a:lnTo>
                    <a:pt x="0" y="807"/>
                  </a:lnTo>
                  <a:lnTo>
                    <a:pt x="560453" y="807"/>
                  </a:lnTo>
                  <a:lnTo>
                    <a:pt x="56045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rot="16200000">
              <a:off x="7338163" y="1780012"/>
              <a:ext cx="1536011" cy="847568"/>
            </a:xfrm>
            <a:custGeom>
              <a:avLst/>
              <a:gdLst>
                <a:gd name="connsiteX0" fmla="*/ 1536011 w 1536011"/>
                <a:gd name="connsiteY0" fmla="*/ 0 h 847568"/>
                <a:gd name="connsiteX1" fmla="*/ 1536011 w 1536011"/>
                <a:gd name="connsiteY1" fmla="*/ 847568 h 847568"/>
                <a:gd name="connsiteX2" fmla="*/ 1536010 w 1536011"/>
                <a:gd name="connsiteY2" fmla="*/ 847568 h 847568"/>
                <a:gd name="connsiteX3" fmla="*/ 1231033 w 1536011"/>
                <a:gd name="connsiteY3" fmla="*/ 847568 h 847568"/>
                <a:gd name="connsiteX4" fmla="*/ 0 w 1536011"/>
                <a:gd name="connsiteY4" fmla="*/ 847568 h 847568"/>
                <a:gd name="connsiteX5" fmla="*/ 0 w 1536011"/>
                <a:gd name="connsiteY5" fmla="*/ 466568 h 847568"/>
                <a:gd name="connsiteX6" fmla="*/ 1231033 w 1536011"/>
                <a:gd name="connsiteY6" fmla="*/ 466568 h 847568"/>
                <a:gd name="connsiteX7" fmla="*/ 1231033 w 1536011"/>
                <a:gd name="connsiteY7" fmla="*/ 0 h 8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011" h="847568">
                  <a:moveTo>
                    <a:pt x="1536011" y="0"/>
                  </a:moveTo>
                  <a:lnTo>
                    <a:pt x="1536011" y="847568"/>
                  </a:lnTo>
                  <a:lnTo>
                    <a:pt x="1536010" y="847568"/>
                  </a:lnTo>
                  <a:lnTo>
                    <a:pt x="1231033" y="847568"/>
                  </a:lnTo>
                  <a:lnTo>
                    <a:pt x="0" y="847568"/>
                  </a:lnTo>
                  <a:lnTo>
                    <a:pt x="0" y="466568"/>
                  </a:lnTo>
                  <a:lnTo>
                    <a:pt x="1231033" y="466568"/>
                  </a:lnTo>
                  <a:lnTo>
                    <a:pt x="123103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5400000">
              <a:off x="7794244" y="2139440"/>
              <a:ext cx="1087252" cy="1339468"/>
            </a:xfrm>
            <a:custGeom>
              <a:avLst/>
              <a:gdLst>
                <a:gd name="connsiteX0" fmla="*/ 0 w 1087252"/>
                <a:gd name="connsiteY0" fmla="*/ 1339468 h 1339468"/>
                <a:gd name="connsiteX1" fmla="*/ 0 w 1087252"/>
                <a:gd name="connsiteY1" fmla="*/ 987436 h 1339468"/>
                <a:gd name="connsiteX2" fmla="*/ 734242 w 1087252"/>
                <a:gd name="connsiteY2" fmla="*/ 987436 h 1339468"/>
                <a:gd name="connsiteX3" fmla="*/ 734242 w 1087252"/>
                <a:gd name="connsiteY3" fmla="*/ 0 h 1339468"/>
                <a:gd name="connsiteX4" fmla="*/ 1086274 w 1087252"/>
                <a:gd name="connsiteY4" fmla="*/ 0 h 1339468"/>
                <a:gd name="connsiteX5" fmla="*/ 1086274 w 1087252"/>
                <a:gd name="connsiteY5" fmla="*/ 987436 h 1339468"/>
                <a:gd name="connsiteX6" fmla="*/ 1087252 w 1087252"/>
                <a:gd name="connsiteY6" fmla="*/ 987436 h 1339468"/>
                <a:gd name="connsiteX7" fmla="*/ 1087252 w 1087252"/>
                <a:gd name="connsiteY7" fmla="*/ 1339468 h 133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52" h="1339468">
                  <a:moveTo>
                    <a:pt x="0" y="1339468"/>
                  </a:moveTo>
                  <a:lnTo>
                    <a:pt x="0" y="987436"/>
                  </a:lnTo>
                  <a:lnTo>
                    <a:pt x="734242" y="987436"/>
                  </a:lnTo>
                  <a:lnTo>
                    <a:pt x="734242" y="0"/>
                  </a:lnTo>
                  <a:lnTo>
                    <a:pt x="1086274" y="0"/>
                  </a:lnTo>
                  <a:lnTo>
                    <a:pt x="1086274" y="987436"/>
                  </a:lnTo>
                  <a:lnTo>
                    <a:pt x="1087252" y="987436"/>
                  </a:lnTo>
                  <a:lnTo>
                    <a:pt x="1087252" y="13394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2384" y="2971802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96433" y="1404290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82460" y="1404290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66847" y="3043668"/>
            <a:ext cx="2092514" cy="1976997"/>
            <a:chOff x="5079841" y="2745393"/>
            <a:chExt cx="2092514" cy="1976997"/>
          </a:xfrm>
        </p:grpSpPr>
        <p:sp>
          <p:nvSpPr>
            <p:cNvPr id="3" name="Oval 2"/>
            <p:cNvSpPr/>
            <p:nvPr/>
          </p:nvSpPr>
          <p:spPr bwMode="auto">
            <a:xfrm>
              <a:off x="5079841" y="2745393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C1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079841" y="3950835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C2</a:t>
              </a:r>
            </a:p>
          </p:txBody>
        </p:sp>
        <p:cxnSp>
          <p:nvCxnSpPr>
            <p:cNvPr id="19" name="Straight Connector 18"/>
            <p:cNvCxnSpPr>
              <a:stCxn id="3" idx="4"/>
              <a:endCxn id="17" idx="0"/>
            </p:cNvCxnSpPr>
            <p:nvPr/>
          </p:nvCxnSpPr>
          <p:spPr bwMode="auto">
            <a:xfrm>
              <a:off x="5465619" y="3516948"/>
              <a:ext cx="0" cy="43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9"/>
            <p:cNvSpPr/>
            <p:nvPr/>
          </p:nvSpPr>
          <p:spPr bwMode="auto">
            <a:xfrm>
              <a:off x="6400800" y="3950835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01570" y="2895600"/>
            <a:ext cx="2334194" cy="2192153"/>
            <a:chOff x="6616320" y="2895600"/>
            <a:chExt cx="2334194" cy="2192153"/>
          </a:xfrm>
        </p:grpSpPr>
        <p:sp>
          <p:nvSpPr>
            <p:cNvPr id="25" name="Oval 24"/>
            <p:cNvSpPr/>
            <p:nvPr/>
          </p:nvSpPr>
          <p:spPr bwMode="auto">
            <a:xfrm>
              <a:off x="6858000" y="3020529"/>
              <a:ext cx="771555" cy="77155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C1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858000" y="4225971"/>
              <a:ext cx="771555" cy="77155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8" charset="0"/>
                </a:rPr>
                <a:t>C2</a:t>
              </a: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 bwMode="auto">
            <a:xfrm>
              <a:off x="7243778" y="3792084"/>
              <a:ext cx="0" cy="43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 27"/>
            <p:cNvSpPr/>
            <p:nvPr/>
          </p:nvSpPr>
          <p:spPr bwMode="auto">
            <a:xfrm>
              <a:off x="8178959" y="4225971"/>
              <a:ext cx="771555" cy="77155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8" charset="0"/>
                </a:rPr>
                <a:t>D1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616320" y="2895600"/>
              <a:ext cx="1242232" cy="219215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870118" y="3043668"/>
            <a:ext cx="2092514" cy="1976997"/>
            <a:chOff x="9870118" y="3020529"/>
            <a:chExt cx="2092514" cy="1976997"/>
          </a:xfrm>
        </p:grpSpPr>
        <p:sp>
          <p:nvSpPr>
            <p:cNvPr id="32" name="Oval 31"/>
            <p:cNvSpPr/>
            <p:nvPr/>
          </p:nvSpPr>
          <p:spPr bwMode="auto">
            <a:xfrm>
              <a:off x="9870118" y="3020529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C1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9870118" y="4225971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C2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1191077" y="4225971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D1</a:t>
              </a:r>
            </a:p>
          </p:txBody>
        </p:sp>
        <p:cxnSp>
          <p:nvCxnSpPr>
            <p:cNvPr id="37" name="Straight Arrow Connector 36"/>
            <p:cNvCxnSpPr>
              <a:stCxn id="33" idx="0"/>
              <a:endCxn id="32" idx="4"/>
            </p:cNvCxnSpPr>
            <p:nvPr/>
          </p:nvCxnSpPr>
          <p:spPr bwMode="auto">
            <a:xfrm flipV="1">
              <a:off x="10255896" y="3792084"/>
              <a:ext cx="0" cy="4338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Straight Arrow Connector 63"/>
          <p:cNvCxnSpPr/>
          <p:nvPr/>
        </p:nvCxnSpPr>
        <p:spPr bwMode="auto">
          <a:xfrm>
            <a:off x="2438400" y="4032166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63"/>
          <p:cNvCxnSpPr/>
          <p:nvPr/>
        </p:nvCxnSpPr>
        <p:spPr bwMode="auto">
          <a:xfrm>
            <a:off x="5486400" y="4032166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63"/>
          <p:cNvCxnSpPr/>
          <p:nvPr/>
        </p:nvCxnSpPr>
        <p:spPr bwMode="auto">
          <a:xfrm>
            <a:off x="9144000" y="4032166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314364" y="5349848"/>
            <a:ext cx="26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Graph coloring to identify parallelism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91250" y="5349848"/>
            <a:ext cx="26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Conversion to directed task graph to minimize </a:t>
            </a:r>
            <a:r>
              <a:rPr lang="en-US" dirty="0" smtClean="0"/>
              <a:t>idle </a:t>
            </a:r>
            <a:r>
              <a:rPr lang="en-US" dirty="0"/>
              <a:t>time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7478" y="5349848"/>
            <a:ext cx="26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Overlap graph</a:t>
            </a:r>
          </a:p>
        </p:txBody>
      </p:sp>
    </p:spTree>
    <p:extLst>
      <p:ext uri="{BB962C8B-B14F-4D97-AF65-F5344CB8AC3E}">
        <p14:creationId xmlns:p14="http://schemas.microsoft.com/office/powerpoint/2010/main" val="23496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graph coloring and task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Oval 48"/>
          <p:cNvSpPr/>
          <p:nvPr/>
        </p:nvSpPr>
        <p:spPr bwMode="auto">
          <a:xfrm>
            <a:off x="2069525" y="4138848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Oval 44"/>
          <p:cNvSpPr/>
          <p:nvPr/>
        </p:nvSpPr>
        <p:spPr bwMode="auto">
          <a:xfrm>
            <a:off x="1084987" y="2551231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Oval 45"/>
          <p:cNvSpPr/>
          <p:nvPr/>
        </p:nvSpPr>
        <p:spPr bwMode="auto">
          <a:xfrm>
            <a:off x="469325" y="310754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Oval 46"/>
          <p:cNvSpPr/>
          <p:nvPr/>
        </p:nvSpPr>
        <p:spPr bwMode="auto">
          <a:xfrm>
            <a:off x="1580287" y="3764138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Oval 47"/>
          <p:cNvSpPr/>
          <p:nvPr/>
        </p:nvSpPr>
        <p:spPr bwMode="auto">
          <a:xfrm>
            <a:off x="1091049" y="3396186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rot="16200000">
            <a:off x="416892" y="2439140"/>
            <a:ext cx="865252" cy="937035"/>
          </a:xfrm>
          <a:custGeom>
            <a:avLst/>
            <a:gdLst>
              <a:gd name="connsiteX0" fmla="*/ 865252 w 865252"/>
              <a:gd name="connsiteY0" fmla="*/ 0 h 937035"/>
              <a:gd name="connsiteX1" fmla="*/ 865252 w 865252"/>
              <a:gd name="connsiteY1" fmla="*/ 807 h 937035"/>
              <a:gd name="connsiteX2" fmla="*/ 865252 w 865252"/>
              <a:gd name="connsiteY2" fmla="*/ 328241 h 937035"/>
              <a:gd name="connsiteX3" fmla="*/ 865252 w 865252"/>
              <a:gd name="connsiteY3" fmla="*/ 937035 h 937035"/>
              <a:gd name="connsiteX4" fmla="*/ 560453 w 865252"/>
              <a:gd name="connsiteY4" fmla="*/ 937035 h 937035"/>
              <a:gd name="connsiteX5" fmla="*/ 560453 w 865252"/>
              <a:gd name="connsiteY5" fmla="*/ 328241 h 937035"/>
              <a:gd name="connsiteX6" fmla="*/ 0 w 865252"/>
              <a:gd name="connsiteY6" fmla="*/ 328241 h 937035"/>
              <a:gd name="connsiteX7" fmla="*/ 0 w 865252"/>
              <a:gd name="connsiteY7" fmla="*/ 807 h 937035"/>
              <a:gd name="connsiteX8" fmla="*/ 560453 w 865252"/>
              <a:gd name="connsiteY8" fmla="*/ 807 h 937035"/>
              <a:gd name="connsiteX9" fmla="*/ 560453 w 865252"/>
              <a:gd name="connsiteY9" fmla="*/ 0 h 9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252" h="937035">
                <a:moveTo>
                  <a:pt x="865252" y="0"/>
                </a:moveTo>
                <a:lnTo>
                  <a:pt x="865252" y="807"/>
                </a:lnTo>
                <a:lnTo>
                  <a:pt x="865252" y="328241"/>
                </a:lnTo>
                <a:lnTo>
                  <a:pt x="865252" y="937035"/>
                </a:lnTo>
                <a:lnTo>
                  <a:pt x="560453" y="937035"/>
                </a:lnTo>
                <a:lnTo>
                  <a:pt x="560453" y="328241"/>
                </a:lnTo>
                <a:lnTo>
                  <a:pt x="0" y="328241"/>
                </a:lnTo>
                <a:lnTo>
                  <a:pt x="0" y="807"/>
                </a:lnTo>
                <a:lnTo>
                  <a:pt x="560453" y="807"/>
                </a:lnTo>
                <a:lnTo>
                  <a:pt x="560453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rot="16200000">
            <a:off x="655198" y="2819253"/>
            <a:ext cx="1536011" cy="847568"/>
          </a:xfrm>
          <a:custGeom>
            <a:avLst/>
            <a:gdLst>
              <a:gd name="connsiteX0" fmla="*/ 1536011 w 1536011"/>
              <a:gd name="connsiteY0" fmla="*/ 0 h 847568"/>
              <a:gd name="connsiteX1" fmla="*/ 1536011 w 1536011"/>
              <a:gd name="connsiteY1" fmla="*/ 847568 h 847568"/>
              <a:gd name="connsiteX2" fmla="*/ 1536010 w 1536011"/>
              <a:gd name="connsiteY2" fmla="*/ 847568 h 847568"/>
              <a:gd name="connsiteX3" fmla="*/ 1231033 w 1536011"/>
              <a:gd name="connsiteY3" fmla="*/ 847568 h 847568"/>
              <a:gd name="connsiteX4" fmla="*/ 0 w 1536011"/>
              <a:gd name="connsiteY4" fmla="*/ 847568 h 847568"/>
              <a:gd name="connsiteX5" fmla="*/ 0 w 1536011"/>
              <a:gd name="connsiteY5" fmla="*/ 466568 h 847568"/>
              <a:gd name="connsiteX6" fmla="*/ 1231033 w 1536011"/>
              <a:gd name="connsiteY6" fmla="*/ 466568 h 847568"/>
              <a:gd name="connsiteX7" fmla="*/ 1231033 w 1536011"/>
              <a:gd name="connsiteY7" fmla="*/ 0 h 84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6011" h="847568">
                <a:moveTo>
                  <a:pt x="1536011" y="0"/>
                </a:moveTo>
                <a:lnTo>
                  <a:pt x="1536011" y="847568"/>
                </a:lnTo>
                <a:lnTo>
                  <a:pt x="1536010" y="847568"/>
                </a:lnTo>
                <a:lnTo>
                  <a:pt x="1231033" y="847568"/>
                </a:lnTo>
                <a:lnTo>
                  <a:pt x="0" y="847568"/>
                </a:lnTo>
                <a:lnTo>
                  <a:pt x="0" y="466568"/>
                </a:lnTo>
                <a:lnTo>
                  <a:pt x="1231033" y="466568"/>
                </a:lnTo>
                <a:lnTo>
                  <a:pt x="1231033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rot="5400000">
            <a:off x="1072640" y="3206240"/>
            <a:ext cx="1087252" cy="1339468"/>
          </a:xfrm>
          <a:custGeom>
            <a:avLst/>
            <a:gdLst>
              <a:gd name="connsiteX0" fmla="*/ 0 w 1087252"/>
              <a:gd name="connsiteY0" fmla="*/ 1339468 h 1339468"/>
              <a:gd name="connsiteX1" fmla="*/ 0 w 1087252"/>
              <a:gd name="connsiteY1" fmla="*/ 987436 h 1339468"/>
              <a:gd name="connsiteX2" fmla="*/ 734242 w 1087252"/>
              <a:gd name="connsiteY2" fmla="*/ 987436 h 1339468"/>
              <a:gd name="connsiteX3" fmla="*/ 734242 w 1087252"/>
              <a:gd name="connsiteY3" fmla="*/ 0 h 1339468"/>
              <a:gd name="connsiteX4" fmla="*/ 1086274 w 1087252"/>
              <a:gd name="connsiteY4" fmla="*/ 0 h 1339468"/>
              <a:gd name="connsiteX5" fmla="*/ 1086274 w 1087252"/>
              <a:gd name="connsiteY5" fmla="*/ 987436 h 1339468"/>
              <a:gd name="connsiteX6" fmla="*/ 1087252 w 1087252"/>
              <a:gd name="connsiteY6" fmla="*/ 987436 h 1339468"/>
              <a:gd name="connsiteX7" fmla="*/ 1087252 w 1087252"/>
              <a:gd name="connsiteY7" fmla="*/ 1339468 h 133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52" h="1339468">
                <a:moveTo>
                  <a:pt x="0" y="1339468"/>
                </a:moveTo>
                <a:lnTo>
                  <a:pt x="0" y="987436"/>
                </a:lnTo>
                <a:lnTo>
                  <a:pt x="734242" y="987436"/>
                </a:lnTo>
                <a:lnTo>
                  <a:pt x="734242" y="0"/>
                </a:lnTo>
                <a:lnTo>
                  <a:pt x="1086274" y="0"/>
                </a:lnTo>
                <a:lnTo>
                  <a:pt x="1086274" y="987436"/>
                </a:lnTo>
                <a:lnTo>
                  <a:pt x="1087252" y="987436"/>
                </a:lnTo>
                <a:lnTo>
                  <a:pt x="1087252" y="1339468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419" y="4011043"/>
            <a:ext cx="471016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468" y="2443531"/>
            <a:ext cx="471016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9495" y="2443531"/>
            <a:ext cx="471016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C2</a:t>
            </a:r>
          </a:p>
        </p:txBody>
      </p:sp>
      <p:cxnSp>
        <p:nvCxnSpPr>
          <p:cNvPr id="42" name="Straight Arrow Connector 63"/>
          <p:cNvCxnSpPr/>
          <p:nvPr/>
        </p:nvCxnSpPr>
        <p:spPr bwMode="auto">
          <a:xfrm>
            <a:off x="2438400" y="3417786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63"/>
          <p:cNvCxnSpPr/>
          <p:nvPr/>
        </p:nvCxnSpPr>
        <p:spPr bwMode="auto">
          <a:xfrm>
            <a:off x="5486400" y="3417786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63"/>
          <p:cNvCxnSpPr/>
          <p:nvPr/>
        </p:nvCxnSpPr>
        <p:spPr bwMode="auto">
          <a:xfrm>
            <a:off x="9144000" y="3417786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314364" y="4735468"/>
            <a:ext cx="26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Graph coloring to identify parallelism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25000" y="4724400"/>
            <a:ext cx="26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Conversion to directed task graph to minimize </a:t>
            </a:r>
            <a:r>
              <a:rPr lang="en-US" dirty="0" smtClean="0"/>
              <a:t>idle </a:t>
            </a:r>
            <a:r>
              <a:rPr lang="en-US" dirty="0"/>
              <a:t>time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06896" y="5802868"/>
            <a:ext cx="26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Overlap graph</a:t>
            </a:r>
          </a:p>
        </p:txBody>
      </p:sp>
      <p:sp>
        <p:nvSpPr>
          <p:cNvPr id="40" name="Oval 46"/>
          <p:cNvSpPr/>
          <p:nvPr/>
        </p:nvSpPr>
        <p:spPr bwMode="auto">
          <a:xfrm>
            <a:off x="2530406" y="4957688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 rot="16200000">
            <a:off x="1348090" y="3755575"/>
            <a:ext cx="1548451" cy="1349583"/>
          </a:xfrm>
          <a:custGeom>
            <a:avLst/>
            <a:gdLst>
              <a:gd name="connsiteX0" fmla="*/ 1536011 w 1536011"/>
              <a:gd name="connsiteY0" fmla="*/ 0 h 847568"/>
              <a:gd name="connsiteX1" fmla="*/ 1536011 w 1536011"/>
              <a:gd name="connsiteY1" fmla="*/ 847568 h 847568"/>
              <a:gd name="connsiteX2" fmla="*/ 1536010 w 1536011"/>
              <a:gd name="connsiteY2" fmla="*/ 847568 h 847568"/>
              <a:gd name="connsiteX3" fmla="*/ 1231033 w 1536011"/>
              <a:gd name="connsiteY3" fmla="*/ 847568 h 847568"/>
              <a:gd name="connsiteX4" fmla="*/ 0 w 1536011"/>
              <a:gd name="connsiteY4" fmla="*/ 847568 h 847568"/>
              <a:gd name="connsiteX5" fmla="*/ 0 w 1536011"/>
              <a:gd name="connsiteY5" fmla="*/ 466568 h 847568"/>
              <a:gd name="connsiteX6" fmla="*/ 1231033 w 1536011"/>
              <a:gd name="connsiteY6" fmla="*/ 466568 h 847568"/>
              <a:gd name="connsiteX7" fmla="*/ 1231033 w 1536011"/>
              <a:gd name="connsiteY7" fmla="*/ 0 h 847568"/>
              <a:gd name="connsiteX0" fmla="*/ 1548451 w 1548451"/>
              <a:gd name="connsiteY0" fmla="*/ 0 h 1234480"/>
              <a:gd name="connsiteX1" fmla="*/ 1536011 w 1548451"/>
              <a:gd name="connsiteY1" fmla="*/ 1234480 h 1234480"/>
              <a:gd name="connsiteX2" fmla="*/ 1536010 w 1548451"/>
              <a:gd name="connsiteY2" fmla="*/ 1234480 h 1234480"/>
              <a:gd name="connsiteX3" fmla="*/ 1231033 w 1548451"/>
              <a:gd name="connsiteY3" fmla="*/ 1234480 h 1234480"/>
              <a:gd name="connsiteX4" fmla="*/ 0 w 1548451"/>
              <a:gd name="connsiteY4" fmla="*/ 1234480 h 1234480"/>
              <a:gd name="connsiteX5" fmla="*/ 0 w 1548451"/>
              <a:gd name="connsiteY5" fmla="*/ 853480 h 1234480"/>
              <a:gd name="connsiteX6" fmla="*/ 1231033 w 1548451"/>
              <a:gd name="connsiteY6" fmla="*/ 853480 h 1234480"/>
              <a:gd name="connsiteX7" fmla="*/ 1231033 w 1548451"/>
              <a:gd name="connsiteY7" fmla="*/ 386912 h 1234480"/>
              <a:gd name="connsiteX8" fmla="*/ 1548451 w 1548451"/>
              <a:gd name="connsiteY8" fmla="*/ 0 h 1234480"/>
              <a:gd name="connsiteX0" fmla="*/ 1548451 w 1548451"/>
              <a:gd name="connsiteY0" fmla="*/ 0 h 1234480"/>
              <a:gd name="connsiteX1" fmla="*/ 1536011 w 1548451"/>
              <a:gd name="connsiteY1" fmla="*/ 1234480 h 1234480"/>
              <a:gd name="connsiteX2" fmla="*/ 1536010 w 1548451"/>
              <a:gd name="connsiteY2" fmla="*/ 1234480 h 1234480"/>
              <a:gd name="connsiteX3" fmla="*/ 1231033 w 1548451"/>
              <a:gd name="connsiteY3" fmla="*/ 1234480 h 1234480"/>
              <a:gd name="connsiteX4" fmla="*/ 0 w 1548451"/>
              <a:gd name="connsiteY4" fmla="*/ 1234480 h 1234480"/>
              <a:gd name="connsiteX5" fmla="*/ 0 w 1548451"/>
              <a:gd name="connsiteY5" fmla="*/ 853480 h 1234480"/>
              <a:gd name="connsiteX6" fmla="*/ 1231033 w 1548451"/>
              <a:gd name="connsiteY6" fmla="*/ 853480 h 1234480"/>
              <a:gd name="connsiteX7" fmla="*/ 1218592 w 1548451"/>
              <a:gd name="connsiteY7" fmla="*/ 17070 h 1234480"/>
              <a:gd name="connsiteX8" fmla="*/ 1548451 w 1548451"/>
              <a:gd name="connsiteY8" fmla="*/ 0 h 12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451" h="1234480">
                <a:moveTo>
                  <a:pt x="1548451" y="0"/>
                </a:moveTo>
                <a:lnTo>
                  <a:pt x="1536011" y="1234480"/>
                </a:lnTo>
                <a:lnTo>
                  <a:pt x="1536010" y="1234480"/>
                </a:lnTo>
                <a:lnTo>
                  <a:pt x="1231033" y="1234480"/>
                </a:lnTo>
                <a:lnTo>
                  <a:pt x="0" y="1234480"/>
                </a:lnTo>
                <a:lnTo>
                  <a:pt x="0" y="853480"/>
                </a:lnTo>
                <a:lnTo>
                  <a:pt x="1231033" y="853480"/>
                </a:lnTo>
                <a:lnTo>
                  <a:pt x="1218592" y="17070"/>
                </a:lnTo>
                <a:cubicBezTo>
                  <a:pt x="1320251" y="17070"/>
                  <a:pt x="1446792" y="0"/>
                  <a:pt x="1548451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49614" y="3637081"/>
            <a:ext cx="471016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266847" y="2429288"/>
            <a:ext cx="2092514" cy="3182439"/>
            <a:chOff x="3266847" y="2429288"/>
            <a:chExt cx="2092514" cy="3182439"/>
          </a:xfrm>
        </p:grpSpPr>
        <p:sp>
          <p:nvSpPr>
            <p:cNvPr id="3" name="Oval 2"/>
            <p:cNvSpPr/>
            <p:nvPr/>
          </p:nvSpPr>
          <p:spPr bwMode="auto">
            <a:xfrm>
              <a:off x="3266847" y="2429288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C1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266847" y="3634730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C2</a:t>
              </a:r>
            </a:p>
          </p:txBody>
        </p:sp>
        <p:cxnSp>
          <p:nvCxnSpPr>
            <p:cNvPr id="19" name="Straight Connector 18"/>
            <p:cNvCxnSpPr>
              <a:stCxn id="3" idx="4"/>
              <a:endCxn id="17" idx="0"/>
            </p:cNvCxnSpPr>
            <p:nvPr/>
          </p:nvCxnSpPr>
          <p:spPr bwMode="auto">
            <a:xfrm>
              <a:off x="3652625" y="3200843"/>
              <a:ext cx="0" cy="43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9"/>
            <p:cNvSpPr/>
            <p:nvPr/>
          </p:nvSpPr>
          <p:spPr bwMode="auto">
            <a:xfrm>
              <a:off x="4587806" y="3634730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D1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266847" y="4840172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C3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0" name="Straight Connector 49"/>
            <p:cNvCxnSpPr>
              <a:endCxn id="49" idx="0"/>
            </p:cNvCxnSpPr>
            <p:nvPr/>
          </p:nvCxnSpPr>
          <p:spPr bwMode="auto">
            <a:xfrm>
              <a:off x="3652625" y="4406285"/>
              <a:ext cx="0" cy="43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6301570" y="2362200"/>
            <a:ext cx="2770435" cy="2111173"/>
            <a:chOff x="6301570" y="2362200"/>
            <a:chExt cx="2770435" cy="2111173"/>
          </a:xfrm>
        </p:grpSpPr>
        <p:grpSp>
          <p:nvGrpSpPr>
            <p:cNvPr id="51" name="Group 38"/>
            <p:cNvGrpSpPr/>
            <p:nvPr/>
          </p:nvGrpSpPr>
          <p:grpSpPr>
            <a:xfrm>
              <a:off x="6301570" y="2362200"/>
              <a:ext cx="2770435" cy="2111173"/>
              <a:chOff x="6616320" y="2976580"/>
              <a:chExt cx="2770435" cy="2111173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6858000" y="3020529"/>
                <a:ext cx="771555" cy="771555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C1</a:t>
                </a: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6858000" y="4225971"/>
                <a:ext cx="771555" cy="771555"/>
              </a:xfrm>
              <a:prstGeom prst="ellipse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</a:rPr>
                  <a:t>C2</a:t>
                </a:r>
              </a:p>
            </p:txBody>
          </p:sp>
          <p:cxnSp>
            <p:nvCxnSpPr>
              <p:cNvPr id="54" name="Straight Connector 53"/>
              <p:cNvCxnSpPr>
                <a:stCxn id="52" idx="4"/>
                <a:endCxn id="53" idx="0"/>
              </p:cNvCxnSpPr>
              <p:nvPr/>
            </p:nvCxnSpPr>
            <p:spPr bwMode="auto">
              <a:xfrm>
                <a:off x="7243778" y="3792084"/>
                <a:ext cx="0" cy="43388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Oval 54"/>
              <p:cNvSpPr/>
              <p:nvPr/>
            </p:nvSpPr>
            <p:spPr bwMode="auto">
              <a:xfrm>
                <a:off x="8615200" y="4246681"/>
                <a:ext cx="771555" cy="771555"/>
              </a:xfrm>
              <a:prstGeom prst="ellipse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</a:rPr>
                  <a:t>D1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616321" y="2976580"/>
                <a:ext cx="1242230" cy="89675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6616320" y="4191000"/>
                <a:ext cx="1242232" cy="89675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 bwMode="auto">
            <a:xfrm>
              <a:off x="7947845" y="2406149"/>
              <a:ext cx="771555" cy="77155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C3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9" name="Straight Connector 58"/>
            <p:cNvCxnSpPr>
              <a:stCxn id="58" idx="3"/>
              <a:endCxn id="53" idx="7"/>
            </p:cNvCxnSpPr>
            <p:nvPr/>
          </p:nvCxnSpPr>
          <p:spPr bwMode="auto">
            <a:xfrm flipH="1">
              <a:off x="7201813" y="3064712"/>
              <a:ext cx="859024" cy="6598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9870118" y="2418574"/>
            <a:ext cx="2092514" cy="1987711"/>
            <a:chOff x="9870118" y="2418574"/>
            <a:chExt cx="2092514" cy="1987711"/>
          </a:xfrm>
        </p:grpSpPr>
        <p:grpSp>
          <p:nvGrpSpPr>
            <p:cNvPr id="38" name="Group 37"/>
            <p:cNvGrpSpPr/>
            <p:nvPr/>
          </p:nvGrpSpPr>
          <p:grpSpPr>
            <a:xfrm>
              <a:off x="9870118" y="2429288"/>
              <a:ext cx="2092514" cy="1976997"/>
              <a:chOff x="9870118" y="3020529"/>
              <a:chExt cx="2092514" cy="1976997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9870118" y="3020529"/>
                <a:ext cx="771555" cy="77155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C1</a:t>
                </a: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9870118" y="4225971"/>
                <a:ext cx="771555" cy="77155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C2</a:t>
                </a: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1191077" y="4225971"/>
                <a:ext cx="771555" cy="77155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rPr>
                  <a:t>D1</a:t>
                </a:r>
              </a:p>
            </p:txBody>
          </p:sp>
          <p:cxnSp>
            <p:nvCxnSpPr>
              <p:cNvPr id="37" name="Straight Arrow Connector 36"/>
              <p:cNvCxnSpPr>
                <a:stCxn id="33" idx="0"/>
                <a:endCxn id="32" idx="4"/>
              </p:cNvCxnSpPr>
              <p:nvPr/>
            </p:nvCxnSpPr>
            <p:spPr bwMode="auto">
              <a:xfrm flipV="1">
                <a:off x="10255896" y="3792084"/>
                <a:ext cx="0" cy="4338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0" name="Oval 59"/>
            <p:cNvSpPr/>
            <p:nvPr/>
          </p:nvSpPr>
          <p:spPr bwMode="auto">
            <a:xfrm>
              <a:off x="10914459" y="2418574"/>
              <a:ext cx="771555" cy="7715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C3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33" idx="7"/>
              <a:endCxn id="60" idx="3"/>
            </p:cNvCxnSpPr>
            <p:nvPr/>
          </p:nvCxnSpPr>
          <p:spPr bwMode="auto">
            <a:xfrm flipV="1">
              <a:off x="10528681" y="3077137"/>
              <a:ext cx="498770" cy="6705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358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D18E2E-EEFE-8740-95C8-7F39307905B2}"/>
              </a:ext>
            </a:extLst>
          </p:cNvPr>
          <p:cNvSpPr/>
          <p:nvPr/>
        </p:nvSpPr>
        <p:spPr bwMode="auto">
          <a:xfrm>
            <a:off x="5183698" y="2209440"/>
            <a:ext cx="990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Process 2">
            <a:extLst>
              <a:ext uri="{FF2B5EF4-FFF2-40B4-BE49-F238E27FC236}">
                <a16:creationId xmlns:a16="http://schemas.microsoft.com/office/drawing/2014/main" id="{4CE5CF33-FFAC-E74B-A8E0-7E705C804764}"/>
              </a:ext>
            </a:extLst>
          </p:cNvPr>
          <p:cNvSpPr/>
          <p:nvPr/>
        </p:nvSpPr>
        <p:spPr bwMode="auto">
          <a:xfrm>
            <a:off x="8915400" y="1720691"/>
            <a:ext cx="2971800" cy="4374950"/>
          </a:xfrm>
          <a:prstGeom prst="flowChartProcess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67F18-59A3-8344-B84B-4706D9B0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9" y="381000"/>
            <a:ext cx="8691684" cy="1143717"/>
          </a:xfrm>
        </p:spPr>
        <p:txBody>
          <a:bodyPr/>
          <a:lstStyle/>
          <a:p>
            <a:r>
              <a:rPr lang="en-US" dirty="0"/>
              <a:t>Routing the nets with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C909C-2658-5046-921F-B4B04C6A8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2661" y="6172200"/>
            <a:ext cx="2539444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40E59-00A2-C94D-900C-9E08EE0EB4E6}"/>
              </a:ext>
            </a:extLst>
          </p:cNvPr>
          <p:cNvSpPr txBox="1"/>
          <p:nvPr/>
        </p:nvSpPr>
        <p:spPr>
          <a:xfrm>
            <a:off x="4993198" y="17961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5852F-AA30-C84F-9F50-2A5EF5D3494B}"/>
              </a:ext>
            </a:extLst>
          </p:cNvPr>
          <p:cNvSpPr/>
          <p:nvPr/>
        </p:nvSpPr>
        <p:spPr bwMode="auto">
          <a:xfrm>
            <a:off x="6646481" y="2209440"/>
            <a:ext cx="990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40BAE-C645-3342-B663-7D8192E49CF9}"/>
              </a:ext>
            </a:extLst>
          </p:cNvPr>
          <p:cNvSpPr txBox="1"/>
          <p:nvPr/>
        </p:nvSpPr>
        <p:spPr>
          <a:xfrm>
            <a:off x="6455981" y="17961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A55034-F4F5-6F41-93A9-0414B1DE3CA4}"/>
              </a:ext>
            </a:extLst>
          </p:cNvPr>
          <p:cNvSpPr txBox="1"/>
          <p:nvPr/>
        </p:nvSpPr>
        <p:spPr>
          <a:xfrm>
            <a:off x="8915400" y="1350642"/>
            <a:ext cx="27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Without</a:t>
            </a:r>
            <a:r>
              <a:rPr lang="en-US" dirty="0"/>
              <a:t> scheduling</a:t>
            </a:r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5114D610-F02B-1C4F-B41A-96FBC949D6A1}"/>
              </a:ext>
            </a:extLst>
          </p:cNvPr>
          <p:cNvSpPr/>
          <p:nvPr/>
        </p:nvSpPr>
        <p:spPr bwMode="auto">
          <a:xfrm>
            <a:off x="4876800" y="1721050"/>
            <a:ext cx="2971800" cy="4374950"/>
          </a:xfrm>
          <a:prstGeom prst="flowChartProcess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3B31DF-84FA-0341-A2E0-FA93EBAFBF45}"/>
              </a:ext>
            </a:extLst>
          </p:cNvPr>
          <p:cNvSpPr txBox="1"/>
          <p:nvPr/>
        </p:nvSpPr>
        <p:spPr>
          <a:xfrm>
            <a:off x="4876800" y="1351001"/>
            <a:ext cx="27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</a:t>
            </a:r>
            <a:r>
              <a:rPr lang="en-US" dirty="0"/>
              <a:t> scheduling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144934-164B-EE45-83D4-C287BB168861}"/>
              </a:ext>
            </a:extLst>
          </p:cNvPr>
          <p:cNvSpPr txBox="1"/>
          <p:nvPr/>
        </p:nvSpPr>
        <p:spPr>
          <a:xfrm>
            <a:off x="8076263" y="37890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18A4E2-658D-274A-9DC3-550C2D6EFFCC}"/>
              </a:ext>
            </a:extLst>
          </p:cNvPr>
          <p:cNvSpPr/>
          <p:nvPr/>
        </p:nvSpPr>
        <p:spPr bwMode="auto">
          <a:xfrm>
            <a:off x="9212709" y="2209440"/>
            <a:ext cx="990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58BB60-41C0-6A49-86AB-EE2CF00DB99C}"/>
              </a:ext>
            </a:extLst>
          </p:cNvPr>
          <p:cNvSpPr txBox="1"/>
          <p:nvPr/>
        </p:nvSpPr>
        <p:spPr>
          <a:xfrm>
            <a:off x="9022209" y="17961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0D768E-3EC6-754C-ACE9-E25F61BB525E}"/>
              </a:ext>
            </a:extLst>
          </p:cNvPr>
          <p:cNvSpPr/>
          <p:nvPr/>
        </p:nvSpPr>
        <p:spPr bwMode="auto">
          <a:xfrm>
            <a:off x="10660509" y="2209440"/>
            <a:ext cx="990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B4F12E-9809-5248-8CB7-44DAABB2DE51}"/>
              </a:ext>
            </a:extLst>
          </p:cNvPr>
          <p:cNvSpPr txBox="1"/>
          <p:nvPr/>
        </p:nvSpPr>
        <p:spPr>
          <a:xfrm>
            <a:off x="10484992" y="17961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BF0261-B6C7-7846-8FFB-938A4F855D94}"/>
              </a:ext>
            </a:extLst>
          </p:cNvPr>
          <p:cNvSpPr/>
          <p:nvPr/>
        </p:nvSpPr>
        <p:spPr bwMode="auto">
          <a:xfrm>
            <a:off x="9207122" y="2209440"/>
            <a:ext cx="990600" cy="10765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0533FE-F599-6A4E-B0C6-413B41A92B46}"/>
              </a:ext>
            </a:extLst>
          </p:cNvPr>
          <p:cNvSpPr/>
          <p:nvPr/>
        </p:nvSpPr>
        <p:spPr bwMode="auto">
          <a:xfrm>
            <a:off x="9207122" y="3290501"/>
            <a:ext cx="990600" cy="729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11F754-F98B-C04D-A190-CBABFFC6966D}"/>
              </a:ext>
            </a:extLst>
          </p:cNvPr>
          <p:cNvSpPr/>
          <p:nvPr/>
        </p:nvSpPr>
        <p:spPr bwMode="auto">
          <a:xfrm>
            <a:off x="10666128" y="2209439"/>
            <a:ext cx="990600" cy="1810795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347910-65CE-7045-9460-C6EA7B0709CA}"/>
              </a:ext>
            </a:extLst>
          </p:cNvPr>
          <p:cNvSpPr/>
          <p:nvPr/>
        </p:nvSpPr>
        <p:spPr bwMode="auto">
          <a:xfrm>
            <a:off x="9207122" y="4024700"/>
            <a:ext cx="990600" cy="72973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9FAA75-8F15-4A41-A569-1D80D102ABCF}"/>
              </a:ext>
            </a:extLst>
          </p:cNvPr>
          <p:cNvSpPr/>
          <p:nvPr/>
        </p:nvSpPr>
        <p:spPr bwMode="auto">
          <a:xfrm>
            <a:off x="9207122" y="4756666"/>
            <a:ext cx="990600" cy="72973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DC41E0-809E-EB40-B577-A3533CADD45A}"/>
              </a:ext>
            </a:extLst>
          </p:cNvPr>
          <p:cNvSpPr/>
          <p:nvPr/>
        </p:nvSpPr>
        <p:spPr bwMode="auto">
          <a:xfrm>
            <a:off x="10666128" y="4026486"/>
            <a:ext cx="990600" cy="7297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509273-D8E6-CC4A-B040-4600A641D521}"/>
              </a:ext>
            </a:extLst>
          </p:cNvPr>
          <p:cNvSpPr/>
          <p:nvPr/>
        </p:nvSpPr>
        <p:spPr bwMode="auto">
          <a:xfrm>
            <a:off x="10666128" y="4754434"/>
            <a:ext cx="990600" cy="7297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89D02C-9946-A544-AD45-0B787A0849A9}"/>
              </a:ext>
            </a:extLst>
          </p:cNvPr>
          <p:cNvSpPr txBox="1"/>
          <p:nvPr/>
        </p:nvSpPr>
        <p:spPr>
          <a:xfrm>
            <a:off x="10225783" y="2749364"/>
            <a:ext cx="189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73D9A56-FD8B-2647-B74F-367E31CA09C9}"/>
              </a:ext>
            </a:extLst>
          </p:cNvPr>
          <p:cNvSpPr/>
          <p:nvPr/>
        </p:nvSpPr>
        <p:spPr bwMode="auto">
          <a:xfrm>
            <a:off x="5178079" y="2204296"/>
            <a:ext cx="990600" cy="403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5D3137E-F0B2-A54E-878E-E86B5E3C4158}"/>
              </a:ext>
            </a:extLst>
          </p:cNvPr>
          <p:cNvSpPr/>
          <p:nvPr/>
        </p:nvSpPr>
        <p:spPr bwMode="auto">
          <a:xfrm>
            <a:off x="6640862" y="2204295"/>
            <a:ext cx="990600" cy="113415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6516B6-72DA-9D46-9A31-75CB0B77F99C}"/>
              </a:ext>
            </a:extLst>
          </p:cNvPr>
          <p:cNvSpPr/>
          <p:nvPr/>
        </p:nvSpPr>
        <p:spPr bwMode="auto">
          <a:xfrm>
            <a:off x="5178079" y="3270645"/>
            <a:ext cx="990600" cy="79754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7403D7-C27F-1343-9DCA-44F3B8BF5C64}"/>
              </a:ext>
            </a:extLst>
          </p:cNvPr>
          <p:cNvSpPr/>
          <p:nvPr/>
        </p:nvSpPr>
        <p:spPr bwMode="auto">
          <a:xfrm>
            <a:off x="5178079" y="4070866"/>
            <a:ext cx="990600" cy="72973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3CCF52F-DB46-3249-939C-BA2F6DA85249}"/>
              </a:ext>
            </a:extLst>
          </p:cNvPr>
          <p:cNvSpPr/>
          <p:nvPr/>
        </p:nvSpPr>
        <p:spPr bwMode="auto">
          <a:xfrm>
            <a:off x="6640862" y="3340239"/>
            <a:ext cx="990600" cy="7297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ACA3FA-999B-834A-8C8B-9DEC92716166}"/>
              </a:ext>
            </a:extLst>
          </p:cNvPr>
          <p:cNvSpPr/>
          <p:nvPr/>
        </p:nvSpPr>
        <p:spPr bwMode="auto">
          <a:xfrm>
            <a:off x="6640862" y="4068187"/>
            <a:ext cx="990600" cy="7297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F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F87559A-3B4A-BB42-8158-26F74AA86772}"/>
              </a:ext>
            </a:extLst>
          </p:cNvPr>
          <p:cNvSpPr/>
          <p:nvPr/>
        </p:nvSpPr>
        <p:spPr bwMode="auto">
          <a:xfrm>
            <a:off x="1734608" y="2831278"/>
            <a:ext cx="1007238" cy="10072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P0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Nets: C1, C2</a:t>
            </a:r>
            <a:r>
              <a:rPr lang="en-US" sz="1400" dirty="0" smtClean="0"/>
              <a:t>, C3, </a:t>
            </a:r>
            <a:r>
              <a:rPr lang="en-US" sz="1400" dirty="0"/>
              <a:t>D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4C0EE64-89E7-104F-AFA7-CB03C523A643}"/>
              </a:ext>
            </a:extLst>
          </p:cNvPr>
          <p:cNvSpPr/>
          <p:nvPr/>
        </p:nvSpPr>
        <p:spPr bwMode="auto">
          <a:xfrm>
            <a:off x="641096" y="4037419"/>
            <a:ext cx="1007238" cy="100723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P1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Nets: A, B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F57BF27-ECBF-A44B-82A8-E579033A8260}"/>
              </a:ext>
            </a:extLst>
          </p:cNvPr>
          <p:cNvSpPr/>
          <p:nvPr/>
        </p:nvSpPr>
        <p:spPr bwMode="auto">
          <a:xfrm>
            <a:off x="2828121" y="4037419"/>
            <a:ext cx="1007238" cy="100723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P2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Nets: E, F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1B93532-4064-764F-A70C-8ECD660C68DA}"/>
              </a:ext>
            </a:extLst>
          </p:cNvPr>
          <p:cNvCxnSpPr/>
          <p:nvPr/>
        </p:nvCxnSpPr>
        <p:spPr bwMode="auto">
          <a:xfrm flipH="1">
            <a:off x="1144715" y="3691009"/>
            <a:ext cx="737400" cy="346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1D6307D-302A-EC40-A7D8-969563BF2D25}"/>
              </a:ext>
            </a:extLst>
          </p:cNvPr>
          <p:cNvCxnSpPr/>
          <p:nvPr/>
        </p:nvCxnSpPr>
        <p:spPr bwMode="auto">
          <a:xfrm>
            <a:off x="2594339" y="3691009"/>
            <a:ext cx="737401" cy="346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6DE4B15-6777-0B48-8682-BE8C7FE50860}"/>
              </a:ext>
            </a:extLst>
          </p:cNvPr>
          <p:cNvSpPr/>
          <p:nvPr/>
        </p:nvSpPr>
        <p:spPr bwMode="auto">
          <a:xfrm>
            <a:off x="1144715" y="2683771"/>
            <a:ext cx="2266293" cy="128739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DE6A9E3-2686-8049-A5A5-99A406F6338B}"/>
              </a:ext>
            </a:extLst>
          </p:cNvPr>
          <p:cNvSpPr/>
          <p:nvPr/>
        </p:nvSpPr>
        <p:spPr bwMode="auto">
          <a:xfrm>
            <a:off x="171915" y="3894206"/>
            <a:ext cx="4211891" cy="128739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3D9A56-FD8B-2647-B74F-367E31CA09C9}"/>
              </a:ext>
            </a:extLst>
          </p:cNvPr>
          <p:cNvSpPr/>
          <p:nvPr/>
        </p:nvSpPr>
        <p:spPr bwMode="auto">
          <a:xfrm>
            <a:off x="5184705" y="2610679"/>
            <a:ext cx="990600" cy="3302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3D9A56-FD8B-2647-B74F-367E31CA09C9}"/>
              </a:ext>
            </a:extLst>
          </p:cNvPr>
          <p:cNvSpPr/>
          <p:nvPr/>
        </p:nvSpPr>
        <p:spPr bwMode="auto">
          <a:xfrm>
            <a:off x="5181600" y="2940364"/>
            <a:ext cx="990600" cy="3302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C3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1" grpId="0"/>
      <p:bldP spid="38" grpId="0" animBg="1"/>
      <p:bldP spid="39" grpId="0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64" grpId="0" animBg="1"/>
      <p:bldP spid="64" grpId="1" animBg="1"/>
      <p:bldP spid="65" grpId="0" animBg="1"/>
      <p:bldP spid="65" grpId="1" animBg="1"/>
      <p:bldP spid="54" grpId="0" animBg="1"/>
      <p:bldP spid="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number of congested nets drops below a predefined threshold, </a:t>
            </a:r>
            <a:r>
              <a:rPr lang="en-US" dirty="0" err="1"/>
              <a:t>ParaDro</a:t>
            </a:r>
            <a:r>
              <a:rPr lang="en-US" dirty="0"/>
              <a:t> only reroutes congested 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rerouting only congested nets, the bounding boxes of virtual nets are expanded back to their original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" name="Group 60"/>
          <p:cNvGrpSpPr/>
          <p:nvPr/>
        </p:nvGrpSpPr>
        <p:grpSpPr>
          <a:xfrm>
            <a:off x="7086600" y="4121246"/>
            <a:ext cx="1752600" cy="1740017"/>
            <a:chOff x="4191000" y="3436328"/>
            <a:chExt cx="1752600" cy="1740017"/>
          </a:xfrm>
        </p:grpSpPr>
        <p:sp>
          <p:nvSpPr>
            <p:cNvPr id="6" name="Rectangle 5"/>
            <p:cNvSpPr/>
            <p:nvPr/>
          </p:nvSpPr>
          <p:spPr bwMode="auto">
            <a:xfrm>
              <a:off x="4267200" y="3519283"/>
              <a:ext cx="615662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C1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82862" y="4350727"/>
              <a:ext cx="990600" cy="7494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Oval 48"/>
            <p:cNvSpPr/>
            <p:nvPr/>
          </p:nvSpPr>
          <p:spPr bwMode="auto">
            <a:xfrm>
              <a:off x="5791200" y="502394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Oval 44"/>
            <p:cNvSpPr/>
            <p:nvPr/>
          </p:nvSpPr>
          <p:spPr bwMode="auto">
            <a:xfrm>
              <a:off x="4806662" y="343632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Oval 45"/>
            <p:cNvSpPr/>
            <p:nvPr/>
          </p:nvSpPr>
          <p:spPr bwMode="auto">
            <a:xfrm>
              <a:off x="4191000" y="399263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Oval 46"/>
            <p:cNvSpPr/>
            <p:nvPr/>
          </p:nvSpPr>
          <p:spPr bwMode="auto">
            <a:xfrm>
              <a:off x="5301962" y="4649235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Oval 47"/>
            <p:cNvSpPr/>
            <p:nvPr/>
          </p:nvSpPr>
          <p:spPr bwMode="auto">
            <a:xfrm>
              <a:off x="4812724" y="428128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93372" y="3519283"/>
              <a:ext cx="484790" cy="1219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C2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4" name="Group 6"/>
          <p:cNvGrpSpPr/>
          <p:nvPr/>
        </p:nvGrpSpPr>
        <p:grpSpPr>
          <a:xfrm>
            <a:off x="3048000" y="3962400"/>
            <a:ext cx="1943639" cy="1948510"/>
            <a:chOff x="7063965" y="1404290"/>
            <a:chExt cx="1943639" cy="1948510"/>
          </a:xfrm>
        </p:grpSpPr>
        <p:sp>
          <p:nvSpPr>
            <p:cNvPr id="15" name="Oval 48"/>
            <p:cNvSpPr/>
            <p:nvPr/>
          </p:nvSpPr>
          <p:spPr bwMode="auto">
            <a:xfrm>
              <a:off x="8752490" y="309960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44"/>
            <p:cNvSpPr/>
            <p:nvPr/>
          </p:nvSpPr>
          <p:spPr bwMode="auto">
            <a:xfrm>
              <a:off x="7767952" y="15119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45"/>
            <p:cNvSpPr/>
            <p:nvPr/>
          </p:nvSpPr>
          <p:spPr bwMode="auto">
            <a:xfrm>
              <a:off x="7152290" y="20682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Oval 46"/>
            <p:cNvSpPr/>
            <p:nvPr/>
          </p:nvSpPr>
          <p:spPr bwMode="auto">
            <a:xfrm>
              <a:off x="8263252" y="2724897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Oval 47"/>
            <p:cNvSpPr/>
            <p:nvPr/>
          </p:nvSpPr>
          <p:spPr bwMode="auto">
            <a:xfrm>
              <a:off x="7774014" y="235694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6200000">
              <a:off x="7099857" y="1399899"/>
              <a:ext cx="865252" cy="937035"/>
            </a:xfrm>
            <a:custGeom>
              <a:avLst/>
              <a:gdLst>
                <a:gd name="connsiteX0" fmla="*/ 865252 w 865252"/>
                <a:gd name="connsiteY0" fmla="*/ 0 h 937035"/>
                <a:gd name="connsiteX1" fmla="*/ 865252 w 865252"/>
                <a:gd name="connsiteY1" fmla="*/ 807 h 937035"/>
                <a:gd name="connsiteX2" fmla="*/ 865252 w 865252"/>
                <a:gd name="connsiteY2" fmla="*/ 328241 h 937035"/>
                <a:gd name="connsiteX3" fmla="*/ 865252 w 865252"/>
                <a:gd name="connsiteY3" fmla="*/ 937035 h 937035"/>
                <a:gd name="connsiteX4" fmla="*/ 560453 w 865252"/>
                <a:gd name="connsiteY4" fmla="*/ 937035 h 937035"/>
                <a:gd name="connsiteX5" fmla="*/ 560453 w 865252"/>
                <a:gd name="connsiteY5" fmla="*/ 328241 h 937035"/>
                <a:gd name="connsiteX6" fmla="*/ 0 w 865252"/>
                <a:gd name="connsiteY6" fmla="*/ 328241 h 937035"/>
                <a:gd name="connsiteX7" fmla="*/ 0 w 865252"/>
                <a:gd name="connsiteY7" fmla="*/ 807 h 937035"/>
                <a:gd name="connsiteX8" fmla="*/ 560453 w 865252"/>
                <a:gd name="connsiteY8" fmla="*/ 807 h 937035"/>
                <a:gd name="connsiteX9" fmla="*/ 560453 w 865252"/>
                <a:gd name="connsiteY9" fmla="*/ 0 h 93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252" h="937035">
                  <a:moveTo>
                    <a:pt x="865252" y="0"/>
                  </a:moveTo>
                  <a:lnTo>
                    <a:pt x="865252" y="807"/>
                  </a:lnTo>
                  <a:lnTo>
                    <a:pt x="865252" y="328241"/>
                  </a:lnTo>
                  <a:lnTo>
                    <a:pt x="865252" y="937035"/>
                  </a:lnTo>
                  <a:lnTo>
                    <a:pt x="560453" y="937035"/>
                  </a:lnTo>
                  <a:lnTo>
                    <a:pt x="560453" y="328241"/>
                  </a:lnTo>
                  <a:lnTo>
                    <a:pt x="0" y="328241"/>
                  </a:lnTo>
                  <a:lnTo>
                    <a:pt x="0" y="807"/>
                  </a:lnTo>
                  <a:lnTo>
                    <a:pt x="560453" y="807"/>
                  </a:lnTo>
                  <a:lnTo>
                    <a:pt x="56045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 rot="16200000">
              <a:off x="7338163" y="1780012"/>
              <a:ext cx="1536011" cy="847568"/>
            </a:xfrm>
            <a:custGeom>
              <a:avLst/>
              <a:gdLst>
                <a:gd name="connsiteX0" fmla="*/ 1536011 w 1536011"/>
                <a:gd name="connsiteY0" fmla="*/ 0 h 847568"/>
                <a:gd name="connsiteX1" fmla="*/ 1536011 w 1536011"/>
                <a:gd name="connsiteY1" fmla="*/ 847568 h 847568"/>
                <a:gd name="connsiteX2" fmla="*/ 1536010 w 1536011"/>
                <a:gd name="connsiteY2" fmla="*/ 847568 h 847568"/>
                <a:gd name="connsiteX3" fmla="*/ 1231033 w 1536011"/>
                <a:gd name="connsiteY3" fmla="*/ 847568 h 847568"/>
                <a:gd name="connsiteX4" fmla="*/ 0 w 1536011"/>
                <a:gd name="connsiteY4" fmla="*/ 847568 h 847568"/>
                <a:gd name="connsiteX5" fmla="*/ 0 w 1536011"/>
                <a:gd name="connsiteY5" fmla="*/ 466568 h 847568"/>
                <a:gd name="connsiteX6" fmla="*/ 1231033 w 1536011"/>
                <a:gd name="connsiteY6" fmla="*/ 466568 h 847568"/>
                <a:gd name="connsiteX7" fmla="*/ 1231033 w 1536011"/>
                <a:gd name="connsiteY7" fmla="*/ 0 h 8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011" h="847568">
                  <a:moveTo>
                    <a:pt x="1536011" y="0"/>
                  </a:moveTo>
                  <a:lnTo>
                    <a:pt x="1536011" y="847568"/>
                  </a:lnTo>
                  <a:lnTo>
                    <a:pt x="1536010" y="847568"/>
                  </a:lnTo>
                  <a:lnTo>
                    <a:pt x="1231033" y="847568"/>
                  </a:lnTo>
                  <a:lnTo>
                    <a:pt x="0" y="847568"/>
                  </a:lnTo>
                  <a:lnTo>
                    <a:pt x="0" y="466568"/>
                  </a:lnTo>
                  <a:lnTo>
                    <a:pt x="1231033" y="466568"/>
                  </a:lnTo>
                  <a:lnTo>
                    <a:pt x="123103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rot="5400000">
              <a:off x="7794244" y="2139440"/>
              <a:ext cx="1087252" cy="1339468"/>
            </a:xfrm>
            <a:custGeom>
              <a:avLst/>
              <a:gdLst>
                <a:gd name="connsiteX0" fmla="*/ 0 w 1087252"/>
                <a:gd name="connsiteY0" fmla="*/ 1339468 h 1339468"/>
                <a:gd name="connsiteX1" fmla="*/ 0 w 1087252"/>
                <a:gd name="connsiteY1" fmla="*/ 987436 h 1339468"/>
                <a:gd name="connsiteX2" fmla="*/ 734242 w 1087252"/>
                <a:gd name="connsiteY2" fmla="*/ 987436 h 1339468"/>
                <a:gd name="connsiteX3" fmla="*/ 734242 w 1087252"/>
                <a:gd name="connsiteY3" fmla="*/ 0 h 1339468"/>
                <a:gd name="connsiteX4" fmla="*/ 1086274 w 1087252"/>
                <a:gd name="connsiteY4" fmla="*/ 0 h 1339468"/>
                <a:gd name="connsiteX5" fmla="*/ 1086274 w 1087252"/>
                <a:gd name="connsiteY5" fmla="*/ 987436 h 1339468"/>
                <a:gd name="connsiteX6" fmla="*/ 1087252 w 1087252"/>
                <a:gd name="connsiteY6" fmla="*/ 987436 h 1339468"/>
                <a:gd name="connsiteX7" fmla="*/ 1087252 w 1087252"/>
                <a:gd name="connsiteY7" fmla="*/ 1339468 h 133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252" h="1339468">
                  <a:moveTo>
                    <a:pt x="0" y="1339468"/>
                  </a:moveTo>
                  <a:lnTo>
                    <a:pt x="0" y="987436"/>
                  </a:lnTo>
                  <a:lnTo>
                    <a:pt x="734242" y="987436"/>
                  </a:lnTo>
                  <a:lnTo>
                    <a:pt x="734242" y="0"/>
                  </a:lnTo>
                  <a:lnTo>
                    <a:pt x="1086274" y="0"/>
                  </a:lnTo>
                  <a:lnTo>
                    <a:pt x="1086274" y="987436"/>
                  </a:lnTo>
                  <a:lnTo>
                    <a:pt x="1087252" y="987436"/>
                  </a:lnTo>
                  <a:lnTo>
                    <a:pt x="1087252" y="13394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2384" y="2971802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96433" y="1404290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82460" y="1404290"/>
              <a:ext cx="471016" cy="38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C2</a:t>
              </a:r>
            </a:p>
          </p:txBody>
        </p:sp>
      </p:grpSp>
      <p:cxnSp>
        <p:nvCxnSpPr>
          <p:cNvPr id="27" name="Straight Arrow Connector 63"/>
          <p:cNvCxnSpPr/>
          <p:nvPr/>
        </p:nvCxnSpPr>
        <p:spPr bwMode="auto">
          <a:xfrm>
            <a:off x="5638800" y="4823658"/>
            <a:ext cx="838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99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99" y="457200"/>
            <a:ext cx="8691684" cy="1143717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99" y="1524357"/>
            <a:ext cx="4066600" cy="3200043"/>
          </a:xfrm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Dual Intel® Xeon® E5-2680 v3 + 128 GB RAM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RHEL 6.8 + Linux kernel 2.6.32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gcc</a:t>
            </a:r>
            <a:r>
              <a:rPr lang="en-US" dirty="0"/>
              <a:t> 7 with -O3 </a:t>
            </a:r>
            <a:r>
              <a:rPr lang="en-US" dirty="0" smtClean="0"/>
              <a:t>flag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410200" y="1792506"/>
          <a:ext cx="6096000" cy="3743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Benchmark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Total nets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Minimum 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channel width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stereovision1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10,797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LU8PEEng     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15,990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stereovision2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34,501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LU32PEEng    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53,199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174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neuron       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54,056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stereo_vision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61,883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segmentation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125,592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denoise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257,425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0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7253-6BE8-A84F-8D63-C7D3D7BC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problem?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DCDFE3-47F4-2749-A9FF-C65F1EA3B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81" y="2146300"/>
            <a:ext cx="6718300" cy="3949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084F0-93A1-E04B-9C6D-C60BC11AA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of different </a:t>
            </a:r>
            <a:r>
              <a:rPr lang="en-US" dirty="0" err="1"/>
              <a:t>ParaDRo</a:t>
            </a:r>
            <a:r>
              <a:rPr lang="en-US" dirty="0"/>
              <a:t>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087500"/>
              </p:ext>
            </p:extLst>
          </p:nvPr>
        </p:nvGraphicFramePr>
        <p:xfrm>
          <a:off x="733425" y="1981200"/>
          <a:ext cx="10361613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05800" y="1447800"/>
            <a:ext cx="3656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Par: </a:t>
            </a:r>
            <a:r>
              <a:rPr lang="en-US" dirty="0" smtClean="0"/>
              <a:t>parallelism within a node as well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Extra:</a:t>
            </a:r>
            <a:r>
              <a:rPr lang="en-US" dirty="0" smtClean="0"/>
              <a:t> bipartition each internal node </a:t>
            </a:r>
            <a:br>
              <a:rPr lang="en-US" dirty="0" smtClean="0"/>
            </a:br>
            <a:r>
              <a:rPr lang="en-US" dirty="0" smtClean="0"/>
              <a:t>once more in orthogonal direction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7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079676"/>
              </p:ext>
            </p:extLst>
          </p:nvPr>
        </p:nvGraphicFramePr>
        <p:xfrm>
          <a:off x="733425" y="1981200"/>
          <a:ext cx="10361613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1092200" y="2999740"/>
            <a:ext cx="998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63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4FCC-2D89-0547-84F1-96B301EE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8" y="825541"/>
            <a:ext cx="8867201" cy="1143717"/>
          </a:xfrm>
        </p:spPr>
        <p:txBody>
          <a:bodyPr/>
          <a:lstStyle/>
          <a:p>
            <a:r>
              <a:rPr lang="en-US" dirty="0"/>
              <a:t>Impact </a:t>
            </a:r>
            <a:r>
              <a:rPr lang="en-US" dirty="0" smtClean="0"/>
              <a:t>on </a:t>
            </a:r>
            <a:r>
              <a:rPr lang="en-US" dirty="0"/>
              <a:t>total </a:t>
            </a:r>
            <a:r>
              <a:rPr lang="en-US" dirty="0" err="1" smtClean="0"/>
              <a:t>wirelength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AA3D-D721-3541-A2DF-06649BCB2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C20595-639A-554C-B7ED-642766946E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3425" y="1981200"/>
          <a:ext cx="10361613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A21FDB-FDBB-314B-BAC1-2C38D45EC0CD}"/>
              </a:ext>
            </a:extLst>
          </p:cNvPr>
          <p:cNvCxnSpPr>
            <a:cxnSpLocks/>
          </p:cNvCxnSpPr>
          <p:nvPr/>
        </p:nvCxnSpPr>
        <p:spPr bwMode="auto">
          <a:xfrm>
            <a:off x="1142304" y="3606452"/>
            <a:ext cx="998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3524-CB1A-D64D-9E02-ADE0A351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enforcing sequential equivalence on speedup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71342-E163-914B-BFC0-9D67AA371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303556"/>
              </p:ext>
            </p:extLst>
          </p:nvPr>
        </p:nvGraphicFramePr>
        <p:xfrm>
          <a:off x="733425" y="1981200"/>
          <a:ext cx="10361613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4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98" y="825541"/>
            <a:ext cx="9095801" cy="1143717"/>
          </a:xfrm>
        </p:spPr>
        <p:txBody>
          <a:bodyPr/>
          <a:lstStyle/>
          <a:p>
            <a:r>
              <a:rPr lang="en-US" dirty="0"/>
              <a:t>Speedup comparison with existing </a:t>
            </a:r>
            <a:r>
              <a:rPr lang="en-US" dirty="0" smtClean="0"/>
              <a:t>deterministic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824810"/>
              </p:ext>
            </p:extLst>
          </p:nvPr>
        </p:nvGraphicFramePr>
        <p:xfrm>
          <a:off x="733425" y="1981200"/>
          <a:ext cx="10361613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>
            <a:off x="7848600" y="1969258"/>
            <a:ext cx="457200" cy="392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077200" y="159992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24800" y="1688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18.7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7030C-3266-5845-93CE-CCC7696C740B}"/>
              </a:ext>
            </a:extLst>
          </p:cNvPr>
          <p:cNvSpPr txBox="1"/>
          <p:nvPr/>
        </p:nvSpPr>
        <p:spPr>
          <a:xfrm>
            <a:off x="9092381" y="57882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(par extra)</a:t>
            </a:r>
          </a:p>
        </p:txBody>
      </p:sp>
    </p:spTree>
    <p:extLst>
      <p:ext uri="{BB962C8B-B14F-4D97-AF65-F5344CB8AC3E}">
        <p14:creationId xmlns:p14="http://schemas.microsoft.com/office/powerpoint/2010/main" val="37675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‘Determinism’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33425" y="1981200"/>
          <a:ext cx="10361613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3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Presented a deterministic parallel router - </a:t>
            </a:r>
            <a:r>
              <a:rPr lang="en-US" dirty="0" err="1" smtClean="0"/>
              <a:t>ParaDRo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Uses recursive bi-partitioning to group the nets into nodes that can be routed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Graph coloring and task scheduling are employed within the node to exploit further parallelism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Determinism affects speed-up significantly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6B9A-27EA-D244-B8ED-F986CA4C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00" y="1289190"/>
            <a:ext cx="10361769" cy="4279621"/>
          </a:xfrm>
        </p:spPr>
        <p:txBody>
          <a:bodyPr anchor="ctr"/>
          <a:lstStyle/>
          <a:p>
            <a:pPr algn="ctr"/>
            <a:r>
              <a:rPr lang="en-US" sz="60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E70B3-F908-3544-AC49-19CA9F8A2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D331-876B-9F48-9591-581F528E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9" y="228600"/>
            <a:ext cx="8691684" cy="1143717"/>
          </a:xfrm>
        </p:spPr>
        <p:txBody>
          <a:bodyPr/>
          <a:lstStyle/>
          <a:p>
            <a:r>
              <a:rPr lang="en-US" dirty="0"/>
              <a:t>Where are FPGAs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A8589-F37E-BD4E-A084-AC79F8AEF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009164-4F9A-844F-B902-A518B0CBE4A4}"/>
              </a:ext>
            </a:extLst>
          </p:cNvPr>
          <p:cNvGrpSpPr/>
          <p:nvPr/>
        </p:nvGrpSpPr>
        <p:grpSpPr>
          <a:xfrm>
            <a:off x="1568057" y="1322237"/>
            <a:ext cx="8927565" cy="5230963"/>
            <a:chOff x="1568057" y="1322237"/>
            <a:chExt cx="8927565" cy="52309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1153C4-FB03-8642-A4E2-43E29630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122" y="4892549"/>
              <a:ext cx="1841500" cy="1289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9D3313-1870-1D47-87A4-9EA663FF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261" y="4892549"/>
              <a:ext cx="1841500" cy="12890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315EA1-C312-BA49-A40C-DA993622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4892549"/>
              <a:ext cx="1841500" cy="1289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AF54ED-E79D-4A4F-BD30-4A4FB3427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539" y="4892549"/>
              <a:ext cx="1841500" cy="1289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BBF612-290D-AF43-8F89-D64EB6E9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122" y="3107393"/>
              <a:ext cx="1841500" cy="1289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737B7B-FB00-C54E-A4FF-999134169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261" y="3107393"/>
              <a:ext cx="1841500" cy="12890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868EDE6-7E01-7544-AF68-9ED308C00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3107393"/>
              <a:ext cx="1841500" cy="12890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5B7F6D4-7D2C-C44E-B378-8648C4028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539" y="3107393"/>
              <a:ext cx="1841500" cy="12890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50EBC8E-9E74-3842-8587-2436EB30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122" y="1332425"/>
              <a:ext cx="1841500" cy="12890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4B4F5B4-E145-DF48-9947-0B6DA2917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261" y="1322237"/>
              <a:ext cx="1841500" cy="12890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E3E09F-7CAF-0F40-B8BA-74DAA8F1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22237"/>
              <a:ext cx="1841500" cy="128905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B973C1-0BB9-304E-BFDA-BF47CF73D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539" y="1322237"/>
              <a:ext cx="1841500" cy="128905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82CF58-0528-F040-8F22-F653438B546B}"/>
                </a:ext>
              </a:extLst>
            </p:cNvPr>
            <p:cNvSpPr txBox="1"/>
            <p:nvPr/>
          </p:nvSpPr>
          <p:spPr>
            <a:xfrm>
              <a:off x="1600497" y="2674674"/>
              <a:ext cx="150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Aerospace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7DDECE-8034-1346-8216-E66DE8448589}"/>
                </a:ext>
              </a:extLst>
            </p:cNvPr>
            <p:cNvSpPr txBox="1"/>
            <p:nvPr/>
          </p:nvSpPr>
          <p:spPr>
            <a:xfrm>
              <a:off x="3962400" y="2674674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Prototyping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4651D4-18F8-BC45-83A4-8E5A6057F21D}"/>
                </a:ext>
              </a:extLst>
            </p:cNvPr>
            <p:cNvSpPr txBox="1"/>
            <p:nvPr/>
          </p:nvSpPr>
          <p:spPr>
            <a:xfrm>
              <a:off x="6308261" y="2674674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Automotive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6BA7F7-10F1-074F-9345-710DAD2EC1F0}"/>
                </a:ext>
              </a:extLst>
            </p:cNvPr>
            <p:cNvSpPr txBox="1"/>
            <p:nvPr/>
          </p:nvSpPr>
          <p:spPr>
            <a:xfrm>
              <a:off x="8654122" y="2674674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Broadcast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ABBBA6-DBFE-E449-A2E7-399B515AE8E1}"/>
                </a:ext>
              </a:extLst>
            </p:cNvPr>
            <p:cNvSpPr txBox="1"/>
            <p:nvPr/>
          </p:nvSpPr>
          <p:spPr>
            <a:xfrm>
              <a:off x="1600497" y="4459830"/>
              <a:ext cx="220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Consumer Electronics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9F4228-507F-2542-8598-A161D4706156}"/>
                </a:ext>
              </a:extLst>
            </p:cNvPr>
            <p:cNvSpPr txBox="1"/>
            <p:nvPr/>
          </p:nvSpPr>
          <p:spPr>
            <a:xfrm>
              <a:off x="3962400" y="4459830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Data Center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4D9D8E-552D-514E-AF20-3BE7A8D63A10}"/>
                </a:ext>
              </a:extLst>
            </p:cNvPr>
            <p:cNvSpPr txBox="1"/>
            <p:nvPr/>
          </p:nvSpPr>
          <p:spPr>
            <a:xfrm>
              <a:off x="6308261" y="4459830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HPC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9EBC77-CCDA-264C-8FC5-D881238C15A3}"/>
                </a:ext>
              </a:extLst>
            </p:cNvPr>
            <p:cNvSpPr txBox="1"/>
            <p:nvPr/>
          </p:nvSpPr>
          <p:spPr>
            <a:xfrm>
              <a:off x="8654122" y="4459830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Industrial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E8CCEC-9FBC-F043-9325-580C0C728314}"/>
                </a:ext>
              </a:extLst>
            </p:cNvPr>
            <p:cNvSpPr txBox="1"/>
            <p:nvPr/>
          </p:nvSpPr>
          <p:spPr>
            <a:xfrm>
              <a:off x="1568057" y="6183868"/>
              <a:ext cx="150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Medical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BBDCE-3953-7447-9E02-7CF9D12AA630}"/>
                </a:ext>
              </a:extLst>
            </p:cNvPr>
            <p:cNvSpPr txBox="1"/>
            <p:nvPr/>
          </p:nvSpPr>
          <p:spPr>
            <a:xfrm>
              <a:off x="3929960" y="6183868"/>
              <a:ext cx="2760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Test &amp; Measurement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96FA1E-7FD7-7844-A52A-11DA163E2D0D}"/>
                </a:ext>
              </a:extLst>
            </p:cNvPr>
            <p:cNvSpPr txBox="1"/>
            <p:nvPr/>
          </p:nvSpPr>
          <p:spPr>
            <a:xfrm>
              <a:off x="6275821" y="6183868"/>
              <a:ext cx="2760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Wired </a:t>
              </a:r>
              <a:r>
                <a:rPr lang="en-US" dirty="0" err="1">
                  <a:solidFill>
                    <a:prstClr val="black"/>
                  </a:solidFill>
                </a:rPr>
                <a:t>Comms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6D9F88-2011-0943-A877-1F6CAAE9C3EE}"/>
                </a:ext>
              </a:extLst>
            </p:cNvPr>
            <p:cNvSpPr txBox="1"/>
            <p:nvPr/>
          </p:nvSpPr>
          <p:spPr>
            <a:xfrm>
              <a:off x="8621682" y="6183868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Wireless </a:t>
              </a:r>
              <a:r>
                <a:rPr lang="en-US" dirty="0" err="1">
                  <a:solidFill>
                    <a:prstClr val="black"/>
                  </a:solidFill>
                </a:rPr>
                <a:t>Comms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3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9B9F-634A-0E48-AA05-A980E454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9" y="304800"/>
            <a:ext cx="8691684" cy="1143717"/>
          </a:xfrm>
        </p:spPr>
        <p:txBody>
          <a:bodyPr/>
          <a:lstStyle/>
          <a:p>
            <a:r>
              <a:rPr lang="en-US" dirty="0"/>
              <a:t>Design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0FCE5-8BFE-E146-8644-5805698AD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94628B-DDFF-AB4C-B6D9-21D4B78DEC2B}"/>
              </a:ext>
            </a:extLst>
          </p:cNvPr>
          <p:cNvGrpSpPr>
            <a:grpSpLocks noChangeAspect="1"/>
          </p:cNvGrpSpPr>
          <p:nvPr/>
        </p:nvGrpSpPr>
        <p:grpSpPr>
          <a:xfrm>
            <a:off x="1066800" y="2209800"/>
            <a:ext cx="4908943" cy="3073344"/>
            <a:chOff x="1568057" y="1322237"/>
            <a:chExt cx="8927565" cy="55892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7F6896-70F0-A840-8EE9-7FF9B5802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122" y="4892549"/>
              <a:ext cx="1841500" cy="1289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E1B779-A7EE-C14A-A404-C67008C3E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261" y="4892549"/>
              <a:ext cx="1841500" cy="1289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5BD2C1-295F-874D-8847-94DE00F0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4892549"/>
              <a:ext cx="1841500" cy="12890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4C5B4C-9ECE-CA42-9E32-376FF946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539" y="4892549"/>
              <a:ext cx="1841500" cy="12890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1614C1-82A0-194C-BEB7-63DF52F65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122" y="3107393"/>
              <a:ext cx="1841500" cy="12890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11AB1D-436F-1048-A00F-4B0EB04E6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261" y="3107393"/>
              <a:ext cx="1841500" cy="1289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585678-314F-0643-9821-F1AEB9CA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3107393"/>
              <a:ext cx="1841500" cy="12890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7FA5A1-D001-D747-BBE6-5804E5E2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539" y="3107393"/>
              <a:ext cx="1841500" cy="1289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9C94BC-4D1F-684B-87AE-EB8AAB4D1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122" y="1332425"/>
              <a:ext cx="1841500" cy="12890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84973C-7935-1B4A-A7C3-EB1EA2363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261" y="1322237"/>
              <a:ext cx="1841500" cy="1289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A78B30-186C-3843-A235-134B538D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22237"/>
              <a:ext cx="1841500" cy="12890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811AC6-C6A9-F948-8326-221158432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539" y="1322237"/>
              <a:ext cx="1841500" cy="128905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B46474-1F59-864C-B754-EA957BB642DB}"/>
                </a:ext>
              </a:extLst>
            </p:cNvPr>
            <p:cNvSpPr txBox="1"/>
            <p:nvPr/>
          </p:nvSpPr>
          <p:spPr>
            <a:xfrm>
              <a:off x="1600498" y="2674674"/>
              <a:ext cx="1507661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Aerospace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90A3E4-2E34-4548-9421-26F97AB61B71}"/>
                </a:ext>
              </a:extLst>
            </p:cNvPr>
            <p:cNvSpPr txBox="1"/>
            <p:nvPr/>
          </p:nvSpPr>
          <p:spPr>
            <a:xfrm>
              <a:off x="3962400" y="2674674"/>
              <a:ext cx="1841500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Prototyping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F97F60-F008-DD45-8879-0C1A874D2976}"/>
                </a:ext>
              </a:extLst>
            </p:cNvPr>
            <p:cNvSpPr txBox="1"/>
            <p:nvPr/>
          </p:nvSpPr>
          <p:spPr>
            <a:xfrm>
              <a:off x="6308262" y="2674674"/>
              <a:ext cx="1841500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Automotive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F52601-4368-FA4A-A3D7-75DFE376DBBC}"/>
                </a:ext>
              </a:extLst>
            </p:cNvPr>
            <p:cNvSpPr txBox="1"/>
            <p:nvPr/>
          </p:nvSpPr>
          <p:spPr>
            <a:xfrm>
              <a:off x="8654122" y="2674674"/>
              <a:ext cx="1841500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Broadcast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62F811-F88C-9C47-A642-564BFF8AE675}"/>
                </a:ext>
              </a:extLst>
            </p:cNvPr>
            <p:cNvSpPr txBox="1"/>
            <p:nvPr/>
          </p:nvSpPr>
          <p:spPr>
            <a:xfrm>
              <a:off x="1600498" y="4459830"/>
              <a:ext cx="2209503" cy="72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Consumer Electronics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A38A66-D702-2447-BEBC-CA3D9C6F9406}"/>
                </a:ext>
              </a:extLst>
            </p:cNvPr>
            <p:cNvSpPr txBox="1"/>
            <p:nvPr/>
          </p:nvSpPr>
          <p:spPr>
            <a:xfrm>
              <a:off x="3962400" y="4459830"/>
              <a:ext cx="1841500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Data Center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859E58-A1AD-1D42-9701-5F3A6CED9423}"/>
                </a:ext>
              </a:extLst>
            </p:cNvPr>
            <p:cNvSpPr txBox="1"/>
            <p:nvPr/>
          </p:nvSpPr>
          <p:spPr>
            <a:xfrm>
              <a:off x="6308262" y="4459830"/>
              <a:ext cx="1841500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HPC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7247BE-57CA-DA49-8909-B00F1A7A6B53}"/>
                </a:ext>
              </a:extLst>
            </p:cNvPr>
            <p:cNvSpPr txBox="1"/>
            <p:nvPr/>
          </p:nvSpPr>
          <p:spPr>
            <a:xfrm>
              <a:off x="8654122" y="4459830"/>
              <a:ext cx="1841500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Industrial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42282C-7CBD-FD47-BCC6-A9E611710285}"/>
                </a:ext>
              </a:extLst>
            </p:cNvPr>
            <p:cNvSpPr txBox="1"/>
            <p:nvPr/>
          </p:nvSpPr>
          <p:spPr>
            <a:xfrm>
              <a:off x="1568057" y="6183868"/>
              <a:ext cx="1507661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Medical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DDD072-A4DE-A74B-B4D6-2FA678F1FBA9}"/>
                </a:ext>
              </a:extLst>
            </p:cNvPr>
            <p:cNvSpPr txBox="1"/>
            <p:nvPr/>
          </p:nvSpPr>
          <p:spPr>
            <a:xfrm>
              <a:off x="3929959" y="6183868"/>
              <a:ext cx="2760623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Test &amp; Measurement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AE1E9-FDA1-874B-A22B-52244139F626}"/>
                </a:ext>
              </a:extLst>
            </p:cNvPr>
            <p:cNvSpPr txBox="1"/>
            <p:nvPr/>
          </p:nvSpPr>
          <p:spPr>
            <a:xfrm>
              <a:off x="6275821" y="6183868"/>
              <a:ext cx="2760623" cy="44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Wired </a:t>
              </a:r>
              <a:r>
                <a:rPr lang="en-US" sz="1000" dirty="0" err="1">
                  <a:solidFill>
                    <a:prstClr val="black"/>
                  </a:solidFill>
                </a:rPr>
                <a:t>Comms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76ABC3-3779-4A49-8CE4-CCE589AE0C36}"/>
                </a:ext>
              </a:extLst>
            </p:cNvPr>
            <p:cNvSpPr txBox="1"/>
            <p:nvPr/>
          </p:nvSpPr>
          <p:spPr>
            <a:xfrm>
              <a:off x="8621683" y="6183868"/>
              <a:ext cx="1841500" cy="72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Wireless </a:t>
              </a:r>
              <a:r>
                <a:rPr lang="en-US" sz="1000" dirty="0" err="1">
                  <a:solidFill>
                    <a:prstClr val="black"/>
                  </a:solidFill>
                </a:rPr>
                <a:t>Comms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9844D32-C5D2-E74E-A017-524F4B35B50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03" y="2743200"/>
            <a:ext cx="1991360" cy="1960880"/>
          </a:xfrm>
          <a:prstGeom prst="rect">
            <a:avLst/>
          </a:prstGeom>
        </p:spPr>
      </p:pic>
      <p:sp>
        <p:nvSpPr>
          <p:cNvPr id="3" name="Curved Down Arrow 2">
            <a:extLst>
              <a:ext uri="{FF2B5EF4-FFF2-40B4-BE49-F238E27FC236}">
                <a16:creationId xmlns:a16="http://schemas.microsoft.com/office/drawing/2014/main" id="{85B6F350-4087-1C40-9ECD-F491EAF6A762}"/>
              </a:ext>
            </a:extLst>
          </p:cNvPr>
          <p:cNvSpPr/>
          <p:nvPr/>
        </p:nvSpPr>
        <p:spPr bwMode="auto">
          <a:xfrm>
            <a:off x="3395936" y="990599"/>
            <a:ext cx="6029747" cy="9000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1" name="Curved Up Arrow 30">
            <a:extLst>
              <a:ext uri="{FF2B5EF4-FFF2-40B4-BE49-F238E27FC236}">
                <a16:creationId xmlns:a16="http://schemas.microsoft.com/office/drawing/2014/main" id="{97884324-EA27-A44B-8009-72C84A281CD0}"/>
              </a:ext>
            </a:extLst>
          </p:cNvPr>
          <p:cNvSpPr/>
          <p:nvPr/>
        </p:nvSpPr>
        <p:spPr bwMode="auto">
          <a:xfrm>
            <a:off x="3395936" y="5257800"/>
            <a:ext cx="6029747" cy="9000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A4804A-A136-1447-AF2B-805FE4970A38}"/>
              </a:ext>
            </a:extLst>
          </p:cNvPr>
          <p:cNvSpPr txBox="1"/>
          <p:nvPr/>
        </p:nvSpPr>
        <p:spPr>
          <a:xfrm>
            <a:off x="4692206" y="548517"/>
            <a:ext cx="343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Implement applications on FPGAs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09D46-EF22-114C-A5BC-45B6EFD79C2F}"/>
              </a:ext>
            </a:extLst>
          </p:cNvPr>
          <p:cNvSpPr txBox="1"/>
          <p:nvPr/>
        </p:nvSpPr>
        <p:spPr>
          <a:xfrm>
            <a:off x="4692206" y="6203309"/>
            <a:ext cx="343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Evaluate new FPGA architectures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54FF031-BEA0-6546-A5F3-59E856B3BC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6800" y="1170524"/>
            <a:ext cx="1244600" cy="40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F71D7F-FAF3-F84A-866C-56CCA5A8948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5484" y="424599"/>
            <a:ext cx="2032000" cy="203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9EE0967-56A5-9B4A-90FD-ACB4C459EFC8}"/>
              </a:ext>
            </a:extLst>
          </p:cNvPr>
          <p:cNvSpPr txBox="1"/>
          <p:nvPr/>
        </p:nvSpPr>
        <p:spPr>
          <a:xfrm>
            <a:off x="4997006" y="5615577"/>
            <a:ext cx="28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rgbClr val="00B050"/>
                </a:solidFill>
              </a:rPr>
              <a:t>Verilog-to-Routing (VTR)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2" grpId="0"/>
      <p:bldP spid="33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FFF5-E366-C844-8F56-5D6FEB08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A12E-B4A0-F84C-B9B3-C43D2B0D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End of Dennard’s scaling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Increasing the clock speed of processor is no longer a viable solution to reduce execution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“Power wall”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C6AF4-0C03-EE49-9EAB-9D7CE2BF0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C151-86F4-8C46-9530-60012317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9" y="228600"/>
            <a:ext cx="8691684" cy="1143717"/>
          </a:xfrm>
        </p:spPr>
        <p:txBody>
          <a:bodyPr/>
          <a:lstStyle/>
          <a:p>
            <a:r>
              <a:rPr lang="en-US" dirty="0"/>
              <a:t>FPGA design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2F45A-4D46-B94E-B5E0-022F2CAC0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F2E14833-5E14-3D4F-81DC-CA9FD42E6613}"/>
              </a:ext>
            </a:extLst>
          </p:cNvPr>
          <p:cNvSpPr/>
          <p:nvPr/>
        </p:nvSpPr>
        <p:spPr bwMode="auto">
          <a:xfrm>
            <a:off x="5334000" y="1734088"/>
            <a:ext cx="1676400" cy="6096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" pitchFamily="18" charset="0"/>
              </a:rPr>
              <a:t>Logic synthesis</a:t>
            </a:r>
          </a:p>
        </p:txBody>
      </p:sp>
      <p:sp>
        <p:nvSpPr>
          <p:cNvPr id="7" name="Process 6">
            <a:extLst>
              <a:ext uri="{FF2B5EF4-FFF2-40B4-BE49-F238E27FC236}">
                <a16:creationId xmlns:a16="http://schemas.microsoft.com/office/drawing/2014/main" id="{4C677C61-437C-2C45-A169-D96D001CE290}"/>
              </a:ext>
            </a:extLst>
          </p:cNvPr>
          <p:cNvSpPr/>
          <p:nvPr/>
        </p:nvSpPr>
        <p:spPr bwMode="auto">
          <a:xfrm>
            <a:off x="5334000" y="2575990"/>
            <a:ext cx="1676400" cy="6096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" pitchFamily="18" charset="0"/>
              </a:rPr>
              <a:t>Technology mapping</a:t>
            </a:r>
          </a:p>
        </p:txBody>
      </p:sp>
      <p:sp>
        <p:nvSpPr>
          <p:cNvPr id="8" name="Process 7">
            <a:extLst>
              <a:ext uri="{FF2B5EF4-FFF2-40B4-BE49-F238E27FC236}">
                <a16:creationId xmlns:a16="http://schemas.microsoft.com/office/drawing/2014/main" id="{1127A6C3-4031-4044-AA05-014D266FC646}"/>
              </a:ext>
            </a:extLst>
          </p:cNvPr>
          <p:cNvSpPr/>
          <p:nvPr/>
        </p:nvSpPr>
        <p:spPr bwMode="auto">
          <a:xfrm>
            <a:off x="5334000" y="3417892"/>
            <a:ext cx="1676400" cy="6096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" pitchFamily="18" charset="0"/>
              </a:rPr>
              <a:t>Packing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6467E3A1-81AC-F04E-AF6C-0A8A5479D565}"/>
              </a:ext>
            </a:extLst>
          </p:cNvPr>
          <p:cNvSpPr/>
          <p:nvPr/>
        </p:nvSpPr>
        <p:spPr bwMode="auto">
          <a:xfrm>
            <a:off x="5334000" y="4259794"/>
            <a:ext cx="1676400" cy="6096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" pitchFamily="18" charset="0"/>
              </a:rPr>
              <a:t>Placement</a:t>
            </a: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FF97F708-2EB0-824C-BDB1-EE217060B970}"/>
              </a:ext>
            </a:extLst>
          </p:cNvPr>
          <p:cNvSpPr/>
          <p:nvPr/>
        </p:nvSpPr>
        <p:spPr bwMode="auto">
          <a:xfrm>
            <a:off x="5334000" y="5101696"/>
            <a:ext cx="1676400" cy="6096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" pitchFamily="18" charset="0"/>
              </a:rPr>
              <a:t>Routing</a:t>
            </a: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BF1CF4CD-BC38-ED4E-B1F1-2D75C02C17F8}"/>
              </a:ext>
            </a:extLst>
          </p:cNvPr>
          <p:cNvSpPr/>
          <p:nvPr/>
        </p:nvSpPr>
        <p:spPr bwMode="auto">
          <a:xfrm>
            <a:off x="5334000" y="5943600"/>
            <a:ext cx="1676400" cy="6096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" pitchFamily="18" charset="0"/>
              </a:rPr>
              <a:t>Bitstream</a:t>
            </a:r>
            <a:r>
              <a:rPr lang="en-US" sz="2000" dirty="0">
                <a:solidFill>
                  <a:prstClr val="black"/>
                </a:solidFill>
                <a:latin typeface="Times" pitchFamily="18" charset="0"/>
              </a:rPr>
              <a:t> generation</a:t>
            </a:r>
          </a:p>
        </p:txBody>
      </p:sp>
      <p:sp>
        <p:nvSpPr>
          <p:cNvPr id="12" name="Data 11">
            <a:extLst>
              <a:ext uri="{FF2B5EF4-FFF2-40B4-BE49-F238E27FC236}">
                <a16:creationId xmlns:a16="http://schemas.microsoft.com/office/drawing/2014/main" id="{D7528D84-C954-BC4F-8F5B-985AFB2EE1C7}"/>
              </a:ext>
            </a:extLst>
          </p:cNvPr>
          <p:cNvSpPr/>
          <p:nvPr/>
        </p:nvSpPr>
        <p:spPr bwMode="auto">
          <a:xfrm>
            <a:off x="5334000" y="968386"/>
            <a:ext cx="1676400" cy="533400"/>
          </a:xfrm>
          <a:prstGeom prst="flowChartInputOutp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HDL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688724-9043-C24A-AB76-891027F22625}"/>
              </a:ext>
            </a:extLst>
          </p:cNvPr>
          <p:cNvCxnSpPr>
            <a:stCxn id="12" idx="4"/>
            <a:endCxn id="5" idx="0"/>
          </p:cNvCxnSpPr>
          <p:nvPr/>
        </p:nvCxnSpPr>
        <p:spPr bwMode="auto">
          <a:xfrm>
            <a:off x="6172200" y="1501786"/>
            <a:ext cx="0" cy="23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029CED-B33C-8F40-A028-BCDBB2792E15}"/>
              </a:ext>
            </a:extLst>
          </p:cNvPr>
          <p:cNvCxnSpPr>
            <a:stCxn id="5" idx="2"/>
          </p:cNvCxnSpPr>
          <p:nvPr/>
        </p:nvCxnSpPr>
        <p:spPr bwMode="auto">
          <a:xfrm>
            <a:off x="6172200" y="2343688"/>
            <a:ext cx="0" cy="23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5713CC-F24E-AD4C-8FE9-0C573DE871B9}"/>
              </a:ext>
            </a:extLst>
          </p:cNvPr>
          <p:cNvCxnSpPr/>
          <p:nvPr/>
        </p:nvCxnSpPr>
        <p:spPr bwMode="auto">
          <a:xfrm>
            <a:off x="6187440" y="3185590"/>
            <a:ext cx="0" cy="23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AC57B4-55E8-874A-8347-C61B5A81D9A0}"/>
              </a:ext>
            </a:extLst>
          </p:cNvPr>
          <p:cNvCxnSpPr/>
          <p:nvPr/>
        </p:nvCxnSpPr>
        <p:spPr bwMode="auto">
          <a:xfrm>
            <a:off x="6172200" y="4027492"/>
            <a:ext cx="0" cy="23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153BDC-C0B3-D048-8413-512B00049732}"/>
              </a:ext>
            </a:extLst>
          </p:cNvPr>
          <p:cNvCxnSpPr/>
          <p:nvPr/>
        </p:nvCxnSpPr>
        <p:spPr bwMode="auto">
          <a:xfrm>
            <a:off x="6187440" y="4869394"/>
            <a:ext cx="0" cy="23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8BF163-C2B1-8A49-9542-A9588CC33CF8}"/>
              </a:ext>
            </a:extLst>
          </p:cNvPr>
          <p:cNvCxnSpPr/>
          <p:nvPr/>
        </p:nvCxnSpPr>
        <p:spPr bwMode="auto">
          <a:xfrm>
            <a:off x="6172200" y="5711298"/>
            <a:ext cx="0" cy="23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37" y="2975647"/>
            <a:ext cx="2893063" cy="31778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079841" y="3301741"/>
            <a:ext cx="2159159" cy="252570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5937" y="2362200"/>
            <a:ext cx="28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Percentage of execution time in various stages</a:t>
            </a:r>
          </a:p>
        </p:txBody>
      </p:sp>
    </p:spTree>
    <p:extLst>
      <p:ext uri="{BB962C8B-B14F-4D97-AF65-F5344CB8AC3E}">
        <p14:creationId xmlns:p14="http://schemas.microsoft.com/office/powerpoint/2010/main" val="20791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418788" y="36068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82770" y="4774444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3576557" y="5588082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400000">
            <a:off x="2231069" y="2795276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85BF1DA-7838-3344-8FA5-A35D38AE9894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>
            <a:off x="2386563" y="2845559"/>
            <a:ext cx="124492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AD3706A-5FDC-CB4E-9936-8882C3786153}"/>
              </a:ext>
            </a:extLst>
          </p:cNvPr>
          <p:cNvCxnSpPr>
            <a:cxnSpLocks/>
          </p:cNvCxnSpPr>
          <p:nvPr/>
        </p:nvCxnSpPr>
        <p:spPr bwMode="auto">
          <a:xfrm>
            <a:off x="2386563" y="5638800"/>
            <a:ext cx="124492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E30C780-BF57-C145-A788-DDF93565F623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1524000" y="3707364"/>
            <a:ext cx="0" cy="1067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D741AF8-C8D3-E547-85C5-EF5A193086D1}"/>
              </a:ext>
            </a:extLst>
          </p:cNvPr>
          <p:cNvCxnSpPr>
            <a:cxnSpLocks/>
          </p:cNvCxnSpPr>
          <p:nvPr/>
        </p:nvCxnSpPr>
        <p:spPr bwMode="auto">
          <a:xfrm>
            <a:off x="4495800" y="3707364"/>
            <a:ext cx="0" cy="1067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Multiply 117">
            <a:extLst>
              <a:ext uri="{FF2B5EF4-FFF2-40B4-BE49-F238E27FC236}">
                <a16:creationId xmlns:a16="http://schemas.microsoft.com/office/drawing/2014/main" id="{D64461F9-C9A8-9D47-97C7-EDCF8B45EC12}"/>
              </a:ext>
            </a:extLst>
          </p:cNvPr>
          <p:cNvSpPr/>
          <p:nvPr/>
        </p:nvSpPr>
        <p:spPr bwMode="auto">
          <a:xfrm>
            <a:off x="2512851" y="26550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19" name="Multiply 118">
            <a:extLst>
              <a:ext uri="{FF2B5EF4-FFF2-40B4-BE49-F238E27FC236}">
                <a16:creationId xmlns:a16="http://schemas.microsoft.com/office/drawing/2014/main" id="{A0A84C05-955C-B946-B56C-296C93BBE78E}"/>
              </a:ext>
            </a:extLst>
          </p:cNvPr>
          <p:cNvSpPr/>
          <p:nvPr/>
        </p:nvSpPr>
        <p:spPr bwMode="auto">
          <a:xfrm>
            <a:off x="3120243" y="26550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0" name="Multiply 119">
            <a:extLst>
              <a:ext uri="{FF2B5EF4-FFF2-40B4-BE49-F238E27FC236}">
                <a16:creationId xmlns:a16="http://schemas.microsoft.com/office/drawing/2014/main" id="{603BCC96-B54C-FC4C-8F1F-C37A357C1E32}"/>
              </a:ext>
            </a:extLst>
          </p:cNvPr>
          <p:cNvSpPr/>
          <p:nvPr/>
        </p:nvSpPr>
        <p:spPr bwMode="auto">
          <a:xfrm>
            <a:off x="1333499" y="37218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1" name="Multiply 120">
            <a:extLst>
              <a:ext uri="{FF2B5EF4-FFF2-40B4-BE49-F238E27FC236}">
                <a16:creationId xmlns:a16="http://schemas.microsoft.com/office/drawing/2014/main" id="{465AAA2E-6FDE-F147-8C41-C19FA7B43005}"/>
              </a:ext>
            </a:extLst>
          </p:cNvPr>
          <p:cNvSpPr/>
          <p:nvPr/>
        </p:nvSpPr>
        <p:spPr bwMode="auto">
          <a:xfrm>
            <a:off x="1331463" y="4383067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2" name="Multiply 121">
            <a:extLst>
              <a:ext uri="{FF2B5EF4-FFF2-40B4-BE49-F238E27FC236}">
                <a16:creationId xmlns:a16="http://schemas.microsoft.com/office/drawing/2014/main" id="{834DFC35-BC1B-5A4F-B9F4-2310FAAF611F}"/>
              </a:ext>
            </a:extLst>
          </p:cNvPr>
          <p:cNvSpPr/>
          <p:nvPr/>
        </p:nvSpPr>
        <p:spPr bwMode="auto">
          <a:xfrm>
            <a:off x="4305300" y="37218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3" name="Multiply 122">
            <a:extLst>
              <a:ext uri="{FF2B5EF4-FFF2-40B4-BE49-F238E27FC236}">
                <a16:creationId xmlns:a16="http://schemas.microsoft.com/office/drawing/2014/main" id="{91150FE0-7645-3B4D-983C-32C6EAA90750}"/>
              </a:ext>
            </a:extLst>
          </p:cNvPr>
          <p:cNvSpPr/>
          <p:nvPr/>
        </p:nvSpPr>
        <p:spPr bwMode="auto">
          <a:xfrm>
            <a:off x="4297481" y="4381500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4" name="Multiply 123">
            <a:extLst>
              <a:ext uri="{FF2B5EF4-FFF2-40B4-BE49-F238E27FC236}">
                <a16:creationId xmlns:a16="http://schemas.microsoft.com/office/drawing/2014/main" id="{8B191E86-C7E4-424F-8462-6717BF73A49C}"/>
              </a:ext>
            </a:extLst>
          </p:cNvPr>
          <p:cNvSpPr/>
          <p:nvPr/>
        </p:nvSpPr>
        <p:spPr bwMode="auto">
          <a:xfrm>
            <a:off x="2512851" y="5447864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5" name="Multiply 124">
            <a:extLst>
              <a:ext uri="{FF2B5EF4-FFF2-40B4-BE49-F238E27FC236}">
                <a16:creationId xmlns:a16="http://schemas.microsoft.com/office/drawing/2014/main" id="{427091A8-93E0-BE49-B577-9B6A662DEE7E}"/>
              </a:ext>
            </a:extLst>
          </p:cNvPr>
          <p:cNvSpPr/>
          <p:nvPr/>
        </p:nvSpPr>
        <p:spPr bwMode="auto">
          <a:xfrm>
            <a:off x="3120243" y="5447864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EE345CB-FE8A-9A49-BBB6-6D9CAB993912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6563" y="3606800"/>
            <a:ext cx="316788" cy="279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1F89B1F-A271-C348-90A5-646E1B737F10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8017" y="3657082"/>
            <a:ext cx="871754" cy="2291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3B8C774-4377-5D4D-8C8B-85EC6305CC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304795" y="4292600"/>
            <a:ext cx="383314" cy="279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48BD736-28F8-8448-B9F9-555EB7680C21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7978" y="4342882"/>
            <a:ext cx="1054822" cy="2291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39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40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41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42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43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44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45" idx="2"/>
            <a:endCxn id="43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46" name="Alternate Process 77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47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46" idx="2"/>
            <a:endCxn id="48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Alternate Process 74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49" name="Alternate Process 77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50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57" idx="1"/>
            <a:endCxn id="43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43" idx="3"/>
            <a:endCxn id="38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38" idx="2"/>
            <a:endCxn id="49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43" idx="2"/>
            <a:endCxn id="46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38" idx="1"/>
            <a:endCxn id="55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56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55" idx="0"/>
            <a:endCxn id="43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Alternate Process 81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58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48" idx="2"/>
            <a:endCxn id="57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85BF1DA-7838-3344-8FA5-A35D38AE9894}"/>
              </a:ext>
            </a:extLst>
          </p:cNvPr>
          <p:cNvCxnSpPr>
            <a:cxnSpLocks/>
          </p:cNvCxnSpPr>
          <p:nvPr/>
        </p:nvCxnSpPr>
        <p:spPr bwMode="auto">
          <a:xfrm>
            <a:off x="2386563" y="2845559"/>
            <a:ext cx="124492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AD3706A-5FDC-CB4E-9936-8882C3786153}"/>
              </a:ext>
            </a:extLst>
          </p:cNvPr>
          <p:cNvCxnSpPr>
            <a:cxnSpLocks/>
          </p:cNvCxnSpPr>
          <p:nvPr/>
        </p:nvCxnSpPr>
        <p:spPr bwMode="auto">
          <a:xfrm>
            <a:off x="2386563" y="5638800"/>
            <a:ext cx="124492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E30C780-BF57-C145-A788-DDF93565F623}"/>
              </a:ext>
            </a:extLst>
          </p:cNvPr>
          <p:cNvCxnSpPr>
            <a:cxnSpLocks/>
          </p:cNvCxnSpPr>
          <p:nvPr/>
        </p:nvCxnSpPr>
        <p:spPr bwMode="auto">
          <a:xfrm>
            <a:off x="1524000" y="3707364"/>
            <a:ext cx="0" cy="1067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D741AF8-C8D3-E547-85C5-EF5A193086D1}"/>
              </a:ext>
            </a:extLst>
          </p:cNvPr>
          <p:cNvCxnSpPr>
            <a:cxnSpLocks/>
          </p:cNvCxnSpPr>
          <p:nvPr/>
        </p:nvCxnSpPr>
        <p:spPr bwMode="auto">
          <a:xfrm>
            <a:off x="4495800" y="3707364"/>
            <a:ext cx="0" cy="1067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Multiply 117">
            <a:extLst>
              <a:ext uri="{FF2B5EF4-FFF2-40B4-BE49-F238E27FC236}">
                <a16:creationId xmlns:a16="http://schemas.microsoft.com/office/drawing/2014/main" id="{D64461F9-C9A8-9D47-97C7-EDCF8B45EC12}"/>
              </a:ext>
            </a:extLst>
          </p:cNvPr>
          <p:cNvSpPr/>
          <p:nvPr/>
        </p:nvSpPr>
        <p:spPr bwMode="auto">
          <a:xfrm>
            <a:off x="2512851" y="26550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19" name="Multiply 118">
            <a:extLst>
              <a:ext uri="{FF2B5EF4-FFF2-40B4-BE49-F238E27FC236}">
                <a16:creationId xmlns:a16="http://schemas.microsoft.com/office/drawing/2014/main" id="{A0A84C05-955C-B946-B56C-296C93BBE78E}"/>
              </a:ext>
            </a:extLst>
          </p:cNvPr>
          <p:cNvSpPr/>
          <p:nvPr/>
        </p:nvSpPr>
        <p:spPr bwMode="auto">
          <a:xfrm>
            <a:off x="3120243" y="26550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0" name="Multiply 119">
            <a:extLst>
              <a:ext uri="{FF2B5EF4-FFF2-40B4-BE49-F238E27FC236}">
                <a16:creationId xmlns:a16="http://schemas.microsoft.com/office/drawing/2014/main" id="{603BCC96-B54C-FC4C-8F1F-C37A357C1E32}"/>
              </a:ext>
            </a:extLst>
          </p:cNvPr>
          <p:cNvSpPr/>
          <p:nvPr/>
        </p:nvSpPr>
        <p:spPr bwMode="auto">
          <a:xfrm>
            <a:off x="1333499" y="37218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1" name="Multiply 120">
            <a:extLst>
              <a:ext uri="{FF2B5EF4-FFF2-40B4-BE49-F238E27FC236}">
                <a16:creationId xmlns:a16="http://schemas.microsoft.com/office/drawing/2014/main" id="{465AAA2E-6FDE-F147-8C41-C19FA7B43005}"/>
              </a:ext>
            </a:extLst>
          </p:cNvPr>
          <p:cNvSpPr/>
          <p:nvPr/>
        </p:nvSpPr>
        <p:spPr bwMode="auto">
          <a:xfrm>
            <a:off x="1331463" y="4383067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2" name="Multiply 121">
            <a:extLst>
              <a:ext uri="{FF2B5EF4-FFF2-40B4-BE49-F238E27FC236}">
                <a16:creationId xmlns:a16="http://schemas.microsoft.com/office/drawing/2014/main" id="{834DFC35-BC1B-5A4F-B9F4-2310FAAF611F}"/>
              </a:ext>
            </a:extLst>
          </p:cNvPr>
          <p:cNvSpPr/>
          <p:nvPr/>
        </p:nvSpPr>
        <p:spPr bwMode="auto">
          <a:xfrm>
            <a:off x="4305300" y="37218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3" name="Multiply 122">
            <a:extLst>
              <a:ext uri="{FF2B5EF4-FFF2-40B4-BE49-F238E27FC236}">
                <a16:creationId xmlns:a16="http://schemas.microsoft.com/office/drawing/2014/main" id="{91150FE0-7645-3B4D-983C-32C6EAA90750}"/>
              </a:ext>
            </a:extLst>
          </p:cNvPr>
          <p:cNvSpPr/>
          <p:nvPr/>
        </p:nvSpPr>
        <p:spPr bwMode="auto">
          <a:xfrm>
            <a:off x="4297481" y="4381500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4" name="Multiply 123">
            <a:extLst>
              <a:ext uri="{FF2B5EF4-FFF2-40B4-BE49-F238E27FC236}">
                <a16:creationId xmlns:a16="http://schemas.microsoft.com/office/drawing/2014/main" id="{8B191E86-C7E4-424F-8462-6717BF73A49C}"/>
              </a:ext>
            </a:extLst>
          </p:cNvPr>
          <p:cNvSpPr/>
          <p:nvPr/>
        </p:nvSpPr>
        <p:spPr bwMode="auto">
          <a:xfrm>
            <a:off x="2512851" y="5447864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5" name="Multiply 124">
            <a:extLst>
              <a:ext uri="{FF2B5EF4-FFF2-40B4-BE49-F238E27FC236}">
                <a16:creationId xmlns:a16="http://schemas.microsoft.com/office/drawing/2014/main" id="{427091A8-93E0-BE49-B577-9B6A662DEE7E}"/>
              </a:ext>
            </a:extLst>
          </p:cNvPr>
          <p:cNvSpPr/>
          <p:nvPr/>
        </p:nvSpPr>
        <p:spPr bwMode="auto">
          <a:xfrm>
            <a:off x="3120243" y="5447864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EE345CB-FE8A-9A49-BBB6-6D9CAB993912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6563" y="3606800"/>
            <a:ext cx="316788" cy="279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1F89B1F-A271-C348-90A5-646E1B737F10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8017" y="3657082"/>
            <a:ext cx="871754" cy="2291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3B8C774-4377-5D4D-8C8B-85EC6305CC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304795" y="4292600"/>
            <a:ext cx="383314" cy="279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48BD736-28F8-8448-B9F9-555EB7680C21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7978" y="4342882"/>
            <a:ext cx="1054822" cy="2291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35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36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37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38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39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40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rgbClr val="FF9300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42" name="Alternate Process 77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43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Alternate Process 74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45" name="Alternate Process 77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46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53" idx="1"/>
            <a:endCxn id="39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39" idx="3"/>
            <a:endCxn id="34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34" idx="2"/>
            <a:endCxn id="45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34" idx="1"/>
            <a:endCxn id="51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52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51" idx="0"/>
            <a:endCxn id="39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Alternate Process 81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54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44" idx="2"/>
            <a:endCxn id="53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23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85BF1DA-7838-3344-8FA5-A35D38AE9894}"/>
              </a:ext>
            </a:extLst>
          </p:cNvPr>
          <p:cNvCxnSpPr>
            <a:cxnSpLocks/>
          </p:cNvCxnSpPr>
          <p:nvPr/>
        </p:nvCxnSpPr>
        <p:spPr bwMode="auto">
          <a:xfrm>
            <a:off x="2386563" y="2845559"/>
            <a:ext cx="124492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AD3706A-5FDC-CB4E-9936-8882C3786153}"/>
              </a:ext>
            </a:extLst>
          </p:cNvPr>
          <p:cNvCxnSpPr>
            <a:cxnSpLocks/>
          </p:cNvCxnSpPr>
          <p:nvPr/>
        </p:nvCxnSpPr>
        <p:spPr bwMode="auto">
          <a:xfrm>
            <a:off x="2386563" y="5638800"/>
            <a:ext cx="124492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E30C780-BF57-C145-A788-DDF93565F623}"/>
              </a:ext>
            </a:extLst>
          </p:cNvPr>
          <p:cNvCxnSpPr>
            <a:cxnSpLocks/>
          </p:cNvCxnSpPr>
          <p:nvPr/>
        </p:nvCxnSpPr>
        <p:spPr bwMode="auto">
          <a:xfrm>
            <a:off x="1524000" y="3707364"/>
            <a:ext cx="0" cy="1067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D741AF8-C8D3-E547-85C5-EF5A193086D1}"/>
              </a:ext>
            </a:extLst>
          </p:cNvPr>
          <p:cNvCxnSpPr>
            <a:cxnSpLocks/>
          </p:cNvCxnSpPr>
          <p:nvPr/>
        </p:nvCxnSpPr>
        <p:spPr bwMode="auto">
          <a:xfrm>
            <a:off x="4495800" y="3707364"/>
            <a:ext cx="0" cy="1067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Multiply 117">
            <a:extLst>
              <a:ext uri="{FF2B5EF4-FFF2-40B4-BE49-F238E27FC236}">
                <a16:creationId xmlns:a16="http://schemas.microsoft.com/office/drawing/2014/main" id="{D64461F9-C9A8-9D47-97C7-EDCF8B45EC12}"/>
              </a:ext>
            </a:extLst>
          </p:cNvPr>
          <p:cNvSpPr/>
          <p:nvPr/>
        </p:nvSpPr>
        <p:spPr bwMode="auto">
          <a:xfrm>
            <a:off x="2512851" y="26550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19" name="Multiply 118">
            <a:extLst>
              <a:ext uri="{FF2B5EF4-FFF2-40B4-BE49-F238E27FC236}">
                <a16:creationId xmlns:a16="http://schemas.microsoft.com/office/drawing/2014/main" id="{A0A84C05-955C-B946-B56C-296C93BBE78E}"/>
              </a:ext>
            </a:extLst>
          </p:cNvPr>
          <p:cNvSpPr/>
          <p:nvPr/>
        </p:nvSpPr>
        <p:spPr bwMode="auto">
          <a:xfrm>
            <a:off x="3120243" y="26550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0" name="Multiply 119">
            <a:extLst>
              <a:ext uri="{FF2B5EF4-FFF2-40B4-BE49-F238E27FC236}">
                <a16:creationId xmlns:a16="http://schemas.microsoft.com/office/drawing/2014/main" id="{603BCC96-B54C-FC4C-8F1F-C37A357C1E32}"/>
              </a:ext>
            </a:extLst>
          </p:cNvPr>
          <p:cNvSpPr/>
          <p:nvPr/>
        </p:nvSpPr>
        <p:spPr bwMode="auto">
          <a:xfrm>
            <a:off x="1333499" y="37218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1" name="Multiply 120">
            <a:extLst>
              <a:ext uri="{FF2B5EF4-FFF2-40B4-BE49-F238E27FC236}">
                <a16:creationId xmlns:a16="http://schemas.microsoft.com/office/drawing/2014/main" id="{465AAA2E-6FDE-F147-8C41-C19FA7B43005}"/>
              </a:ext>
            </a:extLst>
          </p:cNvPr>
          <p:cNvSpPr/>
          <p:nvPr/>
        </p:nvSpPr>
        <p:spPr bwMode="auto">
          <a:xfrm>
            <a:off x="1331463" y="4383067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2" name="Multiply 121">
            <a:extLst>
              <a:ext uri="{FF2B5EF4-FFF2-40B4-BE49-F238E27FC236}">
                <a16:creationId xmlns:a16="http://schemas.microsoft.com/office/drawing/2014/main" id="{834DFC35-BC1B-5A4F-B9F4-2310FAAF611F}"/>
              </a:ext>
            </a:extLst>
          </p:cNvPr>
          <p:cNvSpPr/>
          <p:nvPr/>
        </p:nvSpPr>
        <p:spPr bwMode="auto">
          <a:xfrm>
            <a:off x="4305300" y="3721858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3" name="Multiply 122">
            <a:extLst>
              <a:ext uri="{FF2B5EF4-FFF2-40B4-BE49-F238E27FC236}">
                <a16:creationId xmlns:a16="http://schemas.microsoft.com/office/drawing/2014/main" id="{91150FE0-7645-3B4D-983C-32C6EAA90750}"/>
              </a:ext>
            </a:extLst>
          </p:cNvPr>
          <p:cNvSpPr/>
          <p:nvPr/>
        </p:nvSpPr>
        <p:spPr bwMode="auto">
          <a:xfrm>
            <a:off x="4297481" y="4381500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4" name="Multiply 123">
            <a:extLst>
              <a:ext uri="{FF2B5EF4-FFF2-40B4-BE49-F238E27FC236}">
                <a16:creationId xmlns:a16="http://schemas.microsoft.com/office/drawing/2014/main" id="{8B191E86-C7E4-424F-8462-6717BF73A49C}"/>
              </a:ext>
            </a:extLst>
          </p:cNvPr>
          <p:cNvSpPr/>
          <p:nvPr/>
        </p:nvSpPr>
        <p:spPr bwMode="auto">
          <a:xfrm>
            <a:off x="2512851" y="5447864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25" name="Multiply 124">
            <a:extLst>
              <a:ext uri="{FF2B5EF4-FFF2-40B4-BE49-F238E27FC236}">
                <a16:creationId xmlns:a16="http://schemas.microsoft.com/office/drawing/2014/main" id="{427091A8-93E0-BE49-B577-9B6A662DEE7E}"/>
              </a:ext>
            </a:extLst>
          </p:cNvPr>
          <p:cNvSpPr/>
          <p:nvPr/>
        </p:nvSpPr>
        <p:spPr bwMode="auto">
          <a:xfrm>
            <a:off x="3120243" y="5447864"/>
            <a:ext cx="381000" cy="381000"/>
          </a:xfrm>
          <a:prstGeom prst="mathMultiply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EE345CB-FE8A-9A49-BBB6-6D9CAB993912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6563" y="3606800"/>
            <a:ext cx="316788" cy="279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1F89B1F-A271-C348-90A5-646E1B737F10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8017" y="3657082"/>
            <a:ext cx="871754" cy="2291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3B8C774-4377-5D4D-8C8B-85EC6305CC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304795" y="4292600"/>
            <a:ext cx="383314" cy="279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48BD736-28F8-8448-B9F9-555EB7680C21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7978" y="4342882"/>
            <a:ext cx="1054822" cy="2291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D017B3F-B37D-4942-951F-E7991390CF21}"/>
              </a:ext>
            </a:extLst>
          </p:cNvPr>
          <p:cNvSpPr/>
          <p:nvPr/>
        </p:nvSpPr>
        <p:spPr bwMode="auto">
          <a:xfrm>
            <a:off x="2246962" y="3762375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8621E0-6193-4644-B484-04BD66CE75FE}"/>
              </a:ext>
            </a:extLst>
          </p:cNvPr>
          <p:cNvSpPr/>
          <p:nvPr/>
        </p:nvSpPr>
        <p:spPr bwMode="auto">
          <a:xfrm>
            <a:off x="2589051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61D3E0C-F671-4D46-A0FA-69C5A3C368E4}"/>
              </a:ext>
            </a:extLst>
          </p:cNvPr>
          <p:cNvSpPr/>
          <p:nvPr/>
        </p:nvSpPr>
        <p:spPr bwMode="auto">
          <a:xfrm>
            <a:off x="1409699" y="35337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D9E095-4A4D-1449-A3A7-2DF6DD14CCEE}"/>
              </a:ext>
            </a:extLst>
          </p:cNvPr>
          <p:cNvSpPr/>
          <p:nvPr/>
        </p:nvSpPr>
        <p:spPr bwMode="auto">
          <a:xfrm>
            <a:off x="4373681" y="470454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3AAC8C-1DFF-9648-BC88-C16665224EF4}"/>
              </a:ext>
            </a:extLst>
          </p:cNvPr>
          <p:cNvSpPr/>
          <p:nvPr/>
        </p:nvSpPr>
        <p:spPr bwMode="auto">
          <a:xfrm>
            <a:off x="3556790" y="552406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C2D1BC-0578-454E-BA46-CFB5188CAE64}"/>
              </a:ext>
            </a:extLst>
          </p:cNvPr>
          <p:cNvSpPr/>
          <p:nvPr/>
        </p:nvSpPr>
        <p:spPr bwMode="auto">
          <a:xfrm>
            <a:off x="2231035" y="272495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0ABE3B-F4B9-D14A-9644-D97704B91A1A}"/>
              </a:ext>
            </a:extLst>
          </p:cNvPr>
          <p:cNvSpPr/>
          <p:nvPr/>
        </p:nvSpPr>
        <p:spPr bwMode="auto">
          <a:xfrm>
            <a:off x="2246962" y="4475944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3B44A31-37CE-D944-BBA5-6E9ACBCD2164}"/>
              </a:ext>
            </a:extLst>
          </p:cNvPr>
          <p:cNvSpPr/>
          <p:nvPr/>
        </p:nvSpPr>
        <p:spPr bwMode="auto">
          <a:xfrm>
            <a:off x="3191402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6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47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48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49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50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51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52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53" idx="2"/>
            <a:endCxn id="51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rgbClr val="FF9300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54" name="Alternate Process 77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55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54" idx="2"/>
            <a:endCxn id="56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Alternate Process 74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57" name="Alternate Process 77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58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69" idx="1"/>
            <a:endCxn id="51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51" idx="3"/>
            <a:endCxn id="46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46" idx="2"/>
            <a:endCxn id="57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51" idx="2"/>
            <a:endCxn id="54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46" idx="1"/>
            <a:endCxn id="67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68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67" idx="0"/>
            <a:endCxn id="51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Alternate Process 81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70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56" idx="2"/>
            <a:endCxn id="69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79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/>
          <p:cNvSpPr/>
          <p:nvPr/>
        </p:nvSpPr>
        <p:spPr bwMode="auto">
          <a:xfrm>
            <a:off x="2743200" y="2209800"/>
            <a:ext cx="1828800" cy="1840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32051" y="2083558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2051" y="4876800"/>
            <a:ext cx="15240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</a:rPr>
              <a:t>CLB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76299" y="45720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3146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05099" y="2133600"/>
            <a:ext cx="0" cy="4267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76299" y="3886200"/>
            <a:ext cx="43797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568190" y="5867400"/>
            <a:ext cx="210423" cy="1005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8190" y="6147836"/>
            <a:ext cx="210423" cy="1005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02425" y="57330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pin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2425" y="60134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Input pin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017B3F-B37D-4942-951F-E7991390CF21}"/>
              </a:ext>
            </a:extLst>
          </p:cNvPr>
          <p:cNvSpPr/>
          <p:nvPr/>
        </p:nvSpPr>
        <p:spPr bwMode="auto">
          <a:xfrm>
            <a:off x="2246962" y="3762375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8621E0-6193-4644-B484-04BD66CE75FE}"/>
              </a:ext>
            </a:extLst>
          </p:cNvPr>
          <p:cNvSpPr/>
          <p:nvPr/>
        </p:nvSpPr>
        <p:spPr bwMode="auto">
          <a:xfrm>
            <a:off x="2589051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61D3E0C-F671-4D46-A0FA-69C5A3C368E4}"/>
              </a:ext>
            </a:extLst>
          </p:cNvPr>
          <p:cNvSpPr/>
          <p:nvPr/>
        </p:nvSpPr>
        <p:spPr bwMode="auto">
          <a:xfrm>
            <a:off x="1409699" y="353377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D9E095-4A4D-1449-A3A7-2DF6DD14CCEE}"/>
              </a:ext>
            </a:extLst>
          </p:cNvPr>
          <p:cNvSpPr/>
          <p:nvPr/>
        </p:nvSpPr>
        <p:spPr bwMode="auto">
          <a:xfrm>
            <a:off x="4373681" y="470454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3AAC8C-1DFF-9648-BC88-C16665224EF4}"/>
              </a:ext>
            </a:extLst>
          </p:cNvPr>
          <p:cNvSpPr/>
          <p:nvPr/>
        </p:nvSpPr>
        <p:spPr bwMode="auto">
          <a:xfrm>
            <a:off x="3556790" y="5524064"/>
            <a:ext cx="228600" cy="2286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C2D1BC-0578-454E-BA46-CFB5188CAE64}"/>
              </a:ext>
            </a:extLst>
          </p:cNvPr>
          <p:cNvSpPr/>
          <p:nvPr/>
        </p:nvSpPr>
        <p:spPr bwMode="auto">
          <a:xfrm>
            <a:off x="2231035" y="272495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0ABE3B-F4B9-D14A-9644-D97704B91A1A}"/>
              </a:ext>
            </a:extLst>
          </p:cNvPr>
          <p:cNvSpPr/>
          <p:nvPr/>
        </p:nvSpPr>
        <p:spPr bwMode="auto">
          <a:xfrm>
            <a:off x="2246962" y="4475944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3B44A31-37CE-D944-BBA5-6E9ACBCD2164}"/>
              </a:ext>
            </a:extLst>
          </p:cNvPr>
          <p:cNvSpPr/>
          <p:nvPr/>
        </p:nvSpPr>
        <p:spPr bwMode="auto">
          <a:xfrm>
            <a:off x="3191402" y="3194428"/>
            <a:ext cx="228600" cy="228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7" name="Decision 53">
            <a:extLst>
              <a:ext uri="{FF2B5EF4-FFF2-40B4-BE49-F238E27FC236}">
                <a16:creationId xmlns:a16="http://schemas.microsoft.com/office/drawing/2014/main" id="{1019B952-ED35-CB46-874A-CE2FA53E24E4}"/>
              </a:ext>
            </a:extLst>
          </p:cNvPr>
          <p:cNvSpPr/>
          <p:nvPr/>
        </p:nvSpPr>
        <p:spPr bwMode="auto">
          <a:xfrm>
            <a:off x="8774652" y="5159607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Congested?</a:t>
            </a:r>
          </a:p>
        </p:txBody>
      </p:sp>
      <p:sp>
        <p:nvSpPr>
          <p:cNvPr id="28" name="TextBox 55">
            <a:extLst>
              <a:ext uri="{FF2B5EF4-FFF2-40B4-BE49-F238E27FC236}">
                <a16:creationId xmlns:a16="http://schemas.microsoft.com/office/drawing/2014/main" id="{4B99205C-C176-2645-9E09-77A1C7B59122}"/>
              </a:ext>
            </a:extLst>
          </p:cNvPr>
          <p:cNvSpPr txBox="1"/>
          <p:nvPr/>
        </p:nvSpPr>
        <p:spPr>
          <a:xfrm>
            <a:off x="9757299" y="5689054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29" name="TextBox 56">
            <a:extLst>
              <a:ext uri="{FF2B5EF4-FFF2-40B4-BE49-F238E27FC236}">
                <a16:creationId xmlns:a16="http://schemas.microsoft.com/office/drawing/2014/main" id="{C8E1117E-9A14-BB4E-A7D7-3FE701E5F19D}"/>
              </a:ext>
            </a:extLst>
          </p:cNvPr>
          <p:cNvSpPr txBox="1"/>
          <p:nvPr/>
        </p:nvSpPr>
        <p:spPr>
          <a:xfrm>
            <a:off x="9757299" y="2606845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30" name="TextBox 68">
            <a:extLst>
              <a:ext uri="{FF2B5EF4-FFF2-40B4-BE49-F238E27FC236}">
                <a16:creationId xmlns:a16="http://schemas.microsoft.com/office/drawing/2014/main" id="{B7678B34-DE05-B544-A6EC-6F144AC2BD2F}"/>
              </a:ext>
            </a:extLst>
          </p:cNvPr>
          <p:cNvSpPr txBox="1"/>
          <p:nvPr/>
        </p:nvSpPr>
        <p:spPr>
          <a:xfrm>
            <a:off x="10679835" y="2057400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31" name="TextBox 71">
            <a:extLst>
              <a:ext uri="{FF2B5EF4-FFF2-40B4-BE49-F238E27FC236}">
                <a16:creationId xmlns:a16="http://schemas.microsoft.com/office/drawing/2014/main" id="{68EA3AC6-5FAD-1F43-A6DC-FB06C966BF6B}"/>
              </a:ext>
            </a:extLst>
          </p:cNvPr>
          <p:cNvSpPr txBox="1"/>
          <p:nvPr/>
        </p:nvSpPr>
        <p:spPr>
          <a:xfrm>
            <a:off x="8329470" y="5117068"/>
            <a:ext cx="7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32" name="Decision 73">
            <a:extLst>
              <a:ext uri="{FF2B5EF4-FFF2-40B4-BE49-F238E27FC236}">
                <a16:creationId xmlns:a16="http://schemas.microsoft.com/office/drawing/2014/main" id="{A9E97F6F-25CD-F849-91ED-62078705B015}"/>
              </a:ext>
            </a:extLst>
          </p:cNvPr>
          <p:cNvSpPr/>
          <p:nvPr/>
        </p:nvSpPr>
        <p:spPr bwMode="auto">
          <a:xfrm>
            <a:off x="8774652" y="2092231"/>
            <a:ext cx="1948796" cy="59676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Has nets to route?</a:t>
            </a:r>
          </a:p>
        </p:txBody>
      </p:sp>
      <p:cxnSp>
        <p:nvCxnSpPr>
          <p:cNvPr id="33" name="Straight Arrow Connector 10">
            <a:extLst>
              <a:ext uri="{FF2B5EF4-FFF2-40B4-BE49-F238E27FC236}">
                <a16:creationId xmlns:a16="http://schemas.microsoft.com/office/drawing/2014/main" id="{7C6B48C6-82A6-8B48-9F7D-695ED7995601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 bwMode="auto">
          <a:xfrm flipH="1">
            <a:off x="9749050" y="1857527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Alternate Process 13">
            <a:extLst>
              <a:ext uri="{FF2B5EF4-FFF2-40B4-BE49-F238E27FC236}">
                <a16:creationId xmlns:a16="http://schemas.microsoft.com/office/drawing/2014/main" id="{FA48F32B-5241-1142-8029-E8D023E05088}"/>
              </a:ext>
            </a:extLst>
          </p:cNvPr>
          <p:cNvSpPr/>
          <p:nvPr/>
        </p:nvSpPr>
        <p:spPr bwMode="auto">
          <a:xfrm>
            <a:off x="8707908" y="1295400"/>
            <a:ext cx="2082285" cy="562127"/>
          </a:xfrm>
          <a:prstGeom prst="flowChartAlternateProcess">
            <a:avLst/>
          </a:prstGeom>
          <a:solidFill>
            <a:srgbClr val="FF9300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Initialize</a:t>
            </a:r>
          </a:p>
        </p:txBody>
      </p:sp>
      <p:sp>
        <p:nvSpPr>
          <p:cNvPr id="35" name="Alternate Process 77">
            <a:extLst>
              <a:ext uri="{FF2B5EF4-FFF2-40B4-BE49-F238E27FC236}">
                <a16:creationId xmlns:a16="http://schemas.microsoft.com/office/drawing/2014/main" id="{E49BAA46-3FED-4246-B8CD-E30D3B0B11A3}"/>
              </a:ext>
            </a:extLst>
          </p:cNvPr>
          <p:cNvSpPr/>
          <p:nvPr/>
        </p:nvSpPr>
        <p:spPr bwMode="auto">
          <a:xfrm>
            <a:off x="8707908" y="2923695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Rip up net</a:t>
            </a:r>
          </a:p>
        </p:txBody>
      </p:sp>
      <p:cxnSp>
        <p:nvCxnSpPr>
          <p:cNvPr id="36" name="Straight Arrow Connector 65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 bwMode="auto">
          <a:xfrm>
            <a:off x="9749051" y="3485822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Alternate Process 74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Route net</a:t>
            </a:r>
          </a:p>
        </p:txBody>
      </p:sp>
      <p:sp>
        <p:nvSpPr>
          <p:cNvPr id="46" name="Alternate Process 77">
            <a:extLst>
              <a:ext uri="{FF2B5EF4-FFF2-40B4-BE49-F238E27FC236}">
                <a16:creationId xmlns:a16="http://schemas.microsoft.com/office/drawing/2014/main" id="{13E3257E-8844-5747-BC65-BC4B281E8DFE}"/>
              </a:ext>
            </a:extLst>
          </p:cNvPr>
          <p:cNvSpPr/>
          <p:nvPr/>
        </p:nvSpPr>
        <p:spPr bwMode="auto">
          <a:xfrm>
            <a:off x="8707908" y="5991073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Done</a:t>
            </a:r>
          </a:p>
        </p:txBody>
      </p:sp>
      <p:cxnSp>
        <p:nvCxnSpPr>
          <p:cNvPr id="47" name="Elbow Connector 80">
            <a:extLst>
              <a:ext uri="{FF2B5EF4-FFF2-40B4-BE49-F238E27FC236}">
                <a16:creationId xmlns:a16="http://schemas.microsoft.com/office/drawing/2014/main" id="{F57EE95A-5A05-6A4D-B7CF-9FABF6F64B02}"/>
              </a:ext>
            </a:extLst>
          </p:cNvPr>
          <p:cNvCxnSpPr>
            <a:cxnSpLocks/>
            <a:stCxn id="54" idx="1"/>
            <a:endCxn id="32" idx="1"/>
          </p:cNvCxnSpPr>
          <p:nvPr/>
        </p:nvCxnSpPr>
        <p:spPr bwMode="auto">
          <a:xfrm rot="10800000" flipH="1">
            <a:off x="8707908" y="2390611"/>
            <a:ext cx="66744" cy="2407810"/>
          </a:xfrm>
          <a:prstGeom prst="bentConnector3">
            <a:avLst>
              <a:gd name="adj1" fmla="val -34250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Elbow Connector 85">
            <a:extLst>
              <a:ext uri="{FF2B5EF4-FFF2-40B4-BE49-F238E27FC236}">
                <a16:creationId xmlns:a16="http://schemas.microsoft.com/office/drawing/2014/main" id="{7CB159BD-75C2-C44F-9D7C-80C8338D1548}"/>
              </a:ext>
            </a:extLst>
          </p:cNvPr>
          <p:cNvCxnSpPr>
            <a:cxnSpLocks/>
            <a:stCxn id="32" idx="3"/>
            <a:endCxn id="27" idx="3"/>
          </p:cNvCxnSpPr>
          <p:nvPr/>
        </p:nvCxnSpPr>
        <p:spPr bwMode="auto">
          <a:xfrm>
            <a:off x="10723448" y="2390611"/>
            <a:ext cx="12700" cy="3067376"/>
          </a:xfrm>
          <a:prstGeom prst="bentConnector3">
            <a:avLst>
              <a:gd name="adj1" fmla="val 328571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89">
            <a:extLst>
              <a:ext uri="{FF2B5EF4-FFF2-40B4-BE49-F238E27FC236}">
                <a16:creationId xmlns:a16="http://schemas.microsoft.com/office/drawing/2014/main" id="{10F45795-360B-F541-B31C-AA4AD832B7DA}"/>
              </a:ext>
            </a:extLst>
          </p:cNvPr>
          <p:cNvCxnSpPr>
            <a:cxnSpLocks/>
            <a:stCxn id="27" idx="2"/>
            <a:endCxn id="46" idx="0"/>
          </p:cNvCxnSpPr>
          <p:nvPr/>
        </p:nvCxnSpPr>
        <p:spPr bwMode="auto">
          <a:xfrm>
            <a:off x="9749050" y="5756367"/>
            <a:ext cx="1" cy="234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102">
            <a:extLst>
              <a:ext uri="{FF2B5EF4-FFF2-40B4-BE49-F238E27FC236}">
                <a16:creationId xmlns:a16="http://schemas.microsoft.com/office/drawing/2014/main" id="{2F4D6AA9-9505-FE4F-917D-70B0BC6C9D57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 bwMode="auto">
          <a:xfrm>
            <a:off x="9749050" y="2688991"/>
            <a:ext cx="1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Elbow Connector 108">
            <a:extLst>
              <a:ext uri="{FF2B5EF4-FFF2-40B4-BE49-F238E27FC236}">
                <a16:creationId xmlns:a16="http://schemas.microsoft.com/office/drawing/2014/main" id="{AF36CEA2-33B4-C44E-AFCB-EC8809F43ABC}"/>
              </a:ext>
            </a:extLst>
          </p:cNvPr>
          <p:cNvCxnSpPr>
            <a:cxnSpLocks/>
            <a:stCxn id="27" idx="1"/>
            <a:endCxn id="52" idx="2"/>
          </p:cNvCxnSpPr>
          <p:nvPr/>
        </p:nvCxnSpPr>
        <p:spPr bwMode="auto">
          <a:xfrm rot="10800000">
            <a:off x="7301378" y="4282653"/>
            <a:ext cx="1473274" cy="11753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Alternate Process 112">
            <a:extLst>
              <a:ext uri="{FF2B5EF4-FFF2-40B4-BE49-F238E27FC236}">
                <a16:creationId xmlns:a16="http://schemas.microsoft.com/office/drawing/2014/main" id="{12D7114A-429C-684B-85A2-EB5BFA3CDC98}"/>
              </a:ext>
            </a:extLst>
          </p:cNvPr>
          <p:cNvSpPr/>
          <p:nvPr/>
        </p:nvSpPr>
        <p:spPr bwMode="auto">
          <a:xfrm>
            <a:off x="6260235" y="3720526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history congestion costs</a:t>
            </a:r>
          </a:p>
        </p:txBody>
      </p:sp>
      <p:cxnSp>
        <p:nvCxnSpPr>
          <p:cNvPr id="53" name="Elbow Connector 114">
            <a:extLst>
              <a:ext uri="{FF2B5EF4-FFF2-40B4-BE49-F238E27FC236}">
                <a16:creationId xmlns:a16="http://schemas.microsoft.com/office/drawing/2014/main" id="{C8BCEAD4-F35D-A540-A580-A48B8E218DCF}"/>
              </a:ext>
            </a:extLst>
          </p:cNvPr>
          <p:cNvCxnSpPr>
            <a:cxnSpLocks/>
            <a:stCxn id="52" idx="0"/>
            <a:endCxn id="32" idx="1"/>
          </p:cNvCxnSpPr>
          <p:nvPr/>
        </p:nvCxnSpPr>
        <p:spPr bwMode="auto">
          <a:xfrm rot="5400000" flipH="1" flipV="1">
            <a:off x="7373058" y="2318932"/>
            <a:ext cx="1329915" cy="14732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Alternate Process 81">
            <a:extLst>
              <a:ext uri="{FF2B5EF4-FFF2-40B4-BE49-F238E27FC236}">
                <a16:creationId xmlns:a16="http://schemas.microsoft.com/office/drawing/2014/main" id="{FCAC03D9-B268-2D42-BF2B-229E3BB8D169}"/>
              </a:ext>
            </a:extLst>
          </p:cNvPr>
          <p:cNvSpPr/>
          <p:nvPr/>
        </p:nvSpPr>
        <p:spPr bwMode="auto">
          <a:xfrm>
            <a:off x="8707908" y="4517357"/>
            <a:ext cx="2082285" cy="562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01" tIns="90201" rIns="90201" bIns="9020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Update present congestion costs</a:t>
            </a:r>
          </a:p>
        </p:txBody>
      </p:sp>
      <p:cxnSp>
        <p:nvCxnSpPr>
          <p:cNvPr id="55" name="Straight Arrow Connector 76">
            <a:extLst>
              <a:ext uri="{FF2B5EF4-FFF2-40B4-BE49-F238E27FC236}">
                <a16:creationId xmlns:a16="http://schemas.microsoft.com/office/drawing/2014/main" id="{FE3B5B21-1DDE-AC40-9BC7-505A161675AD}"/>
              </a:ext>
            </a:extLst>
          </p:cNvPr>
          <p:cNvCxnSpPr>
            <a:cxnSpLocks/>
            <a:stCxn id="37" idx="2"/>
            <a:endCxn id="54" idx="0"/>
          </p:cNvCxnSpPr>
          <p:nvPr/>
        </p:nvCxnSpPr>
        <p:spPr bwMode="auto">
          <a:xfrm>
            <a:off x="9749051" y="4282653"/>
            <a:ext cx="0" cy="234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48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0</TotalTime>
  <Words>1935</Words>
  <Application>Microsoft Office PowerPoint</Application>
  <PresentationFormat>Widescreen</PresentationFormat>
  <Paragraphs>944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Times</vt:lpstr>
      <vt:lpstr>Times New Roman</vt:lpstr>
      <vt:lpstr>Blank</vt:lpstr>
      <vt:lpstr>1_Blank</vt:lpstr>
      <vt:lpstr>ParaDRo: A Parallel Deterministic Router Based on Spatial Partitioning and Scheduling </vt:lpstr>
      <vt:lpstr>Moore’s law driving FPGA advancement</vt:lpstr>
      <vt:lpstr>What is the problem?</vt:lpstr>
      <vt:lpstr>Why? </vt:lpstr>
      <vt:lpstr>FPGA design flow</vt:lpstr>
      <vt:lpstr>Pathfinder</vt:lpstr>
      <vt:lpstr>Pathfinder</vt:lpstr>
      <vt:lpstr>Pathfinder</vt:lpstr>
      <vt:lpstr>Pathfinder</vt:lpstr>
      <vt:lpstr>Pathfinder</vt:lpstr>
      <vt:lpstr>Pathfinder</vt:lpstr>
      <vt:lpstr>Pathfinder</vt:lpstr>
      <vt:lpstr>Pathfinder</vt:lpstr>
      <vt:lpstr>Observations</vt:lpstr>
      <vt:lpstr>Existing deterministic routers</vt:lpstr>
      <vt:lpstr>Algorithm overview</vt:lpstr>
      <vt:lpstr>Recursive bi-partitioning</vt:lpstr>
      <vt:lpstr>Recursive bi-partitioning  – Pre-processing</vt:lpstr>
      <vt:lpstr>PowerPoint Presentation</vt:lpstr>
      <vt:lpstr>Recursive bi-partitioning  – Pre-processing</vt:lpstr>
      <vt:lpstr>Recursive bi-partitioning  – Pre-processing</vt:lpstr>
      <vt:lpstr>Recursive bi-partitioning - Finding the optimal cut-line</vt:lpstr>
      <vt:lpstr>Problem when routing</vt:lpstr>
      <vt:lpstr>Multi-sink net decomposition and virtual net generation</vt:lpstr>
      <vt:lpstr>Overlap graph coloring and task graph generation</vt:lpstr>
      <vt:lpstr>Overlap graph coloring and task graph generation</vt:lpstr>
      <vt:lpstr>Routing the nets with scheduling</vt:lpstr>
      <vt:lpstr>Ensuring convergence</vt:lpstr>
      <vt:lpstr>Experimental Setup</vt:lpstr>
      <vt:lpstr>Speedup of different ParaDRo variants</vt:lpstr>
      <vt:lpstr>Critical path delay</vt:lpstr>
      <vt:lpstr>Impact on total wirelength</vt:lpstr>
      <vt:lpstr>Impact of enforcing sequential equivalence on speedup</vt:lpstr>
      <vt:lpstr>Speedup comparison with existing deterministic works</vt:lpstr>
      <vt:lpstr>Impact of ‘Determinism’ </vt:lpstr>
      <vt:lpstr>Conclusions</vt:lpstr>
      <vt:lpstr>PowerPoint Presentation</vt:lpstr>
      <vt:lpstr>Where are FPGAs used?</vt:lpstr>
      <vt:lpstr>Design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PR-HMPSoC: a Versatile Partially Reconfigurable Heterogeneous Multiprocessor System-on-Chip for Dynamic FPGA-based Embedded Systems</dc:title>
  <dc:creator>Chin Hau Hoo</dc:creator>
  <cp:lastModifiedBy>Akash Kumar</cp:lastModifiedBy>
  <cp:revision>1175</cp:revision>
  <dcterms:created xsi:type="dcterms:W3CDTF">2006-08-16T00:00:00Z</dcterms:created>
  <dcterms:modified xsi:type="dcterms:W3CDTF">2018-02-25T13:33:10Z</dcterms:modified>
</cp:coreProperties>
</file>