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97" r:id="rId2"/>
  </p:sldMasterIdLst>
  <p:notesMasterIdLst>
    <p:notesMasterId r:id="rId24"/>
  </p:notesMasterIdLst>
  <p:handoutMasterIdLst>
    <p:handoutMasterId r:id="rId25"/>
  </p:handoutMasterIdLst>
  <p:sldIdLst>
    <p:sldId id="256" r:id="rId3"/>
    <p:sldId id="297" r:id="rId4"/>
    <p:sldId id="304" r:id="rId5"/>
    <p:sldId id="299" r:id="rId6"/>
    <p:sldId id="278" r:id="rId7"/>
    <p:sldId id="279" r:id="rId8"/>
    <p:sldId id="289" r:id="rId9"/>
    <p:sldId id="282" r:id="rId10"/>
    <p:sldId id="281" r:id="rId11"/>
    <p:sldId id="283" r:id="rId12"/>
    <p:sldId id="291" r:id="rId13"/>
    <p:sldId id="284" r:id="rId14"/>
    <p:sldId id="285" r:id="rId15"/>
    <p:sldId id="295" r:id="rId16"/>
    <p:sldId id="296" r:id="rId17"/>
    <p:sldId id="286" r:id="rId18"/>
    <p:sldId id="301" r:id="rId19"/>
    <p:sldId id="307" r:id="rId20"/>
    <p:sldId id="257" r:id="rId21"/>
    <p:sldId id="306" r:id="rId22"/>
    <p:sldId id="3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8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3151" autoAdjust="0"/>
  </p:normalViewPr>
  <p:slideViewPr>
    <p:cSldViewPr snapToGrid="0">
      <p:cViewPr varScale="1">
        <p:scale>
          <a:sx n="80" d="100"/>
          <a:sy n="80" d="100"/>
        </p:scale>
        <p:origin x="902" y="8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AB36F3-7953-49AA-96ED-B298251F5D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D417CA-C7FE-42D4-B20C-DFDBA8F4CC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26B16C-2B8B-49AE-A020-87A9C845B39B}" type="datetimeFigureOut">
              <a:rPr lang="en-US" smtClean="0"/>
              <a:t>2/25/2018</a:t>
            </a:fld>
            <a:endParaRPr lang="en-US"/>
          </a:p>
        </p:txBody>
      </p:sp>
      <p:sp>
        <p:nvSpPr>
          <p:cNvPr id="4" name="Footer Placeholder 3">
            <a:extLst>
              <a:ext uri="{FF2B5EF4-FFF2-40B4-BE49-F238E27FC236}">
                <a16:creationId xmlns:a16="http://schemas.microsoft.com/office/drawing/2014/main" id="{CA5F6788-11C5-463E-A3D7-8DA52FFED8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5F5852-AD4D-4D55-AB18-9F5FF51DFC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23EB1A-0DE4-47DE-95CD-4C3CAB3C8947}" type="slidenum">
              <a:rPr lang="en-US" smtClean="0"/>
              <a:t>‹#›</a:t>
            </a:fld>
            <a:endParaRPr lang="en-US"/>
          </a:p>
        </p:txBody>
      </p:sp>
    </p:spTree>
    <p:extLst>
      <p:ext uri="{BB962C8B-B14F-4D97-AF65-F5344CB8AC3E}">
        <p14:creationId xmlns:p14="http://schemas.microsoft.com/office/powerpoint/2010/main" val="423806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1E494-F433-4857-AE12-A622A682DDBA}"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04041-1338-487A-9C2E-B68F7AF876CC}" type="slidenum">
              <a:rPr lang="en-US" smtClean="0"/>
              <a:t>‹#›</a:t>
            </a:fld>
            <a:endParaRPr lang="en-US"/>
          </a:p>
        </p:txBody>
      </p:sp>
    </p:spTree>
    <p:extLst>
      <p:ext uri="{BB962C8B-B14F-4D97-AF65-F5344CB8AC3E}">
        <p14:creationId xmlns:p14="http://schemas.microsoft.com/office/powerpoint/2010/main" val="30965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Stephen Williams and today I’m going to talk about the Design of an all-spintronic FPGA and the benefits/challenges associated with it.</a:t>
            </a:r>
          </a:p>
        </p:txBody>
      </p:sp>
      <p:sp>
        <p:nvSpPr>
          <p:cNvPr id="4" name="Slide Number Placeholder 3"/>
          <p:cNvSpPr>
            <a:spLocks noGrp="1"/>
          </p:cNvSpPr>
          <p:nvPr>
            <p:ph type="sldNum" sz="quarter" idx="10"/>
          </p:nvPr>
        </p:nvSpPr>
        <p:spPr/>
        <p:txBody>
          <a:bodyPr/>
          <a:lstStyle/>
          <a:p>
            <a:fld id="{F8304041-1338-487A-9C2E-B68F7AF876CC}" type="slidenum">
              <a:rPr lang="en-US" smtClean="0"/>
              <a:t>1</a:t>
            </a:fld>
            <a:endParaRPr lang="en-US"/>
          </a:p>
        </p:txBody>
      </p:sp>
    </p:spTree>
    <p:extLst>
      <p:ext uri="{BB962C8B-B14F-4D97-AF65-F5344CB8AC3E}">
        <p14:creationId xmlns:p14="http://schemas.microsoft.com/office/powerpoint/2010/main" val="1235124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a group proposed using what they call “NAND-NOR logic” as a basis for a CMOS FPGA. NAND-NOR logic is based on a binary tree of nodes which can implement either a NAND function or a NOR function. The basic NAND-NOR element used a single SRAM bit to choose between the two functions, while the “enhanced NAND-NOR element adds a programmable inverter to each input. This allows the NAND-NOR tree to be able to implement a wide range of logic functions.</a:t>
            </a:r>
          </a:p>
          <a:p>
            <a:endParaRPr lang="en-US" dirty="0"/>
          </a:p>
          <a:p>
            <a:r>
              <a:rPr lang="en-US" dirty="0"/>
              <a:t>Something to note is that the NAND-NOR tree has multiple outputs allowing for reused of internal logic, reducing area overhead from logic replication.</a:t>
            </a:r>
          </a:p>
          <a:p>
            <a:r>
              <a:rPr lang="en-US" dirty="0"/>
              <a:t>We chose this as our target architecture due to the direct mapping from spintronic devices to majority logic and the direct mapping from majority logic to NAND-NOR logic.</a:t>
            </a:r>
          </a:p>
        </p:txBody>
      </p:sp>
      <p:sp>
        <p:nvSpPr>
          <p:cNvPr id="4" name="Slide Number Placeholder 3"/>
          <p:cNvSpPr>
            <a:spLocks noGrp="1"/>
          </p:cNvSpPr>
          <p:nvPr>
            <p:ph type="sldNum" sz="quarter" idx="10"/>
          </p:nvPr>
        </p:nvSpPr>
        <p:spPr/>
        <p:txBody>
          <a:bodyPr/>
          <a:lstStyle/>
          <a:p>
            <a:fld id="{F8304041-1338-487A-9C2E-B68F7AF876CC}" type="slidenum">
              <a:rPr lang="en-US" smtClean="0"/>
              <a:t>10</a:t>
            </a:fld>
            <a:endParaRPr lang="en-US"/>
          </a:p>
        </p:txBody>
      </p:sp>
    </p:spTree>
    <p:extLst>
      <p:ext uri="{BB962C8B-B14F-4D97-AF65-F5344CB8AC3E}">
        <p14:creationId xmlns:p14="http://schemas.microsoft.com/office/powerpoint/2010/main" val="3434504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here is the overall logic block with its input interconnect. The input interconnect is composed of 192 multiplexors feeding three 6-level NAND-NOR cones. Each NAND-NOR cone provides 15 output registers for various internal nodes.</a:t>
            </a:r>
          </a:p>
        </p:txBody>
      </p:sp>
      <p:sp>
        <p:nvSpPr>
          <p:cNvPr id="4" name="Slide Number Placeholder 3"/>
          <p:cNvSpPr>
            <a:spLocks noGrp="1"/>
          </p:cNvSpPr>
          <p:nvPr>
            <p:ph type="sldNum" sz="quarter" idx="10"/>
          </p:nvPr>
        </p:nvSpPr>
        <p:spPr/>
        <p:txBody>
          <a:bodyPr/>
          <a:lstStyle/>
          <a:p>
            <a:fld id="{F8304041-1338-487A-9C2E-B68F7AF876CC}" type="slidenum">
              <a:rPr lang="en-US" smtClean="0"/>
              <a:t>11</a:t>
            </a:fld>
            <a:endParaRPr lang="en-US"/>
          </a:p>
        </p:txBody>
      </p:sp>
    </p:spTree>
    <p:extLst>
      <p:ext uri="{BB962C8B-B14F-4D97-AF65-F5344CB8AC3E}">
        <p14:creationId xmlns:p14="http://schemas.microsoft.com/office/powerpoint/2010/main" val="883919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begin the design of our NAND-NOR FPGA. First up is the programmable inverter. We achieve this functionality with 6 mCells, the lower two mCells drive the output and the top four mCells act as a configuration bit which can invert the output driver voltage supply based on the “invert signal”.</a:t>
            </a:r>
          </a:p>
          <a:p>
            <a:endParaRPr lang="en-US" dirty="0"/>
          </a:p>
          <a:p>
            <a:r>
              <a:rPr lang="en-US" dirty="0"/>
              <a:t>Since the critical path remains the same for both the inverted and non-inverted case, the programmable inverter has equal delay in both </a:t>
            </a:r>
            <a:r>
              <a:rPr lang="en-US" dirty="0" err="1"/>
              <a:t>modes..something</a:t>
            </a:r>
            <a:r>
              <a:rPr lang="en-US" dirty="0"/>
              <a:t> not easily achieved with </a:t>
            </a:r>
            <a:r>
              <a:rPr lang="en-US" dirty="0" err="1"/>
              <a:t>cmos</a:t>
            </a:r>
            <a:r>
              <a:rPr lang="en-US" dirty="0"/>
              <a:t>. The configuration bit is non-volatile and once set, the invert signal is no longer needed. The symmetric delay is critical as one issue with the CMOS NAND-NOR design is delay variance based on the configuration leading to increased complexity in timing analysis.</a:t>
            </a:r>
          </a:p>
          <a:p>
            <a:endParaRPr lang="en-US" dirty="0"/>
          </a:p>
        </p:txBody>
      </p:sp>
      <p:sp>
        <p:nvSpPr>
          <p:cNvPr id="4" name="Slide Number Placeholder 3"/>
          <p:cNvSpPr>
            <a:spLocks noGrp="1"/>
          </p:cNvSpPr>
          <p:nvPr>
            <p:ph type="sldNum" sz="quarter" idx="10"/>
          </p:nvPr>
        </p:nvSpPr>
        <p:spPr/>
        <p:txBody>
          <a:bodyPr/>
          <a:lstStyle/>
          <a:p>
            <a:fld id="{F8304041-1338-487A-9C2E-B68F7AF876CC}" type="slidenum">
              <a:rPr lang="en-US" smtClean="0"/>
              <a:t>12</a:t>
            </a:fld>
            <a:endParaRPr lang="en-US"/>
          </a:p>
        </p:txBody>
      </p:sp>
    </p:spTree>
    <p:extLst>
      <p:ext uri="{BB962C8B-B14F-4D97-AF65-F5344CB8AC3E}">
        <p14:creationId xmlns:p14="http://schemas.microsoft.com/office/powerpoint/2010/main" val="212379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need to design the NAND-NOR element itself. It is essentially two programmable input inverters driving an output buffer with a bias bit shown in green. The bias bit is set high or low based on the “program” signal, allowing for NAND and NOR functions to be realized.</a:t>
            </a:r>
          </a:p>
        </p:txBody>
      </p:sp>
      <p:sp>
        <p:nvSpPr>
          <p:cNvPr id="4" name="Slide Number Placeholder 3"/>
          <p:cNvSpPr>
            <a:spLocks noGrp="1"/>
          </p:cNvSpPr>
          <p:nvPr>
            <p:ph type="sldNum" sz="quarter" idx="10"/>
          </p:nvPr>
        </p:nvSpPr>
        <p:spPr/>
        <p:txBody>
          <a:bodyPr/>
          <a:lstStyle/>
          <a:p>
            <a:fld id="{F8304041-1338-487A-9C2E-B68F7AF876CC}" type="slidenum">
              <a:rPr lang="en-US" smtClean="0"/>
              <a:t>13</a:t>
            </a:fld>
            <a:endParaRPr lang="en-US"/>
          </a:p>
        </p:txBody>
      </p:sp>
    </p:spTree>
    <p:extLst>
      <p:ext uri="{BB962C8B-B14F-4D97-AF65-F5344CB8AC3E}">
        <p14:creationId xmlns:p14="http://schemas.microsoft.com/office/powerpoint/2010/main" val="123631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onto the input interconnect. Our design uses a pair of programmable input inverters for each input signal. When the pair is set to opposite states the signal is effectively cancelled out, this allows us to select any of the input signals. The chosen signal can also be inverted by setting its pair of programmable inverters in the inversion mode. This allows us to move all the programmable inverters to the interconnect layer greatly simplifying the NAND-NOR cone to just 4 mCells per tree node.</a:t>
            </a:r>
          </a:p>
          <a:p>
            <a:endParaRPr lang="en-US" dirty="0"/>
          </a:p>
          <a:p>
            <a:r>
              <a:rPr lang="en-US" dirty="0"/>
              <a:t>Multiple input signals can be selected as once allowing the input interconnect to perform basic logic functions, though this functionality was not explored in our current work.</a:t>
            </a:r>
          </a:p>
        </p:txBody>
      </p:sp>
      <p:sp>
        <p:nvSpPr>
          <p:cNvPr id="4" name="Slide Number Placeholder 3"/>
          <p:cNvSpPr>
            <a:spLocks noGrp="1"/>
          </p:cNvSpPr>
          <p:nvPr>
            <p:ph type="sldNum" sz="quarter" idx="10"/>
          </p:nvPr>
        </p:nvSpPr>
        <p:spPr/>
        <p:txBody>
          <a:bodyPr/>
          <a:lstStyle/>
          <a:p>
            <a:fld id="{F8304041-1338-487A-9C2E-B68F7AF876CC}" type="slidenum">
              <a:rPr lang="en-US" smtClean="0"/>
              <a:t>14</a:t>
            </a:fld>
            <a:endParaRPr lang="en-US"/>
          </a:p>
        </p:txBody>
      </p:sp>
    </p:spTree>
    <p:extLst>
      <p:ext uri="{BB962C8B-B14F-4D97-AF65-F5344CB8AC3E}">
        <p14:creationId xmlns:p14="http://schemas.microsoft.com/office/powerpoint/2010/main" val="1969174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full NAND-NOR cone. Shown in blue in the programmable input inverter, as mentioned earlier these can all be moved to the input interconnect which allows for a extremely compact NAND-NOR tree.  Shown in yellow is the basic NAND-NOR element, composed of a configuration bias bit and the output majority gate. The non-volatile property of the mCells allows us to easily implement logic registration as needed for minimal overhead.</a:t>
            </a:r>
          </a:p>
        </p:txBody>
      </p:sp>
      <p:sp>
        <p:nvSpPr>
          <p:cNvPr id="4" name="Slide Number Placeholder 3"/>
          <p:cNvSpPr>
            <a:spLocks noGrp="1"/>
          </p:cNvSpPr>
          <p:nvPr>
            <p:ph type="sldNum" sz="quarter" idx="10"/>
          </p:nvPr>
        </p:nvSpPr>
        <p:spPr/>
        <p:txBody>
          <a:bodyPr/>
          <a:lstStyle/>
          <a:p>
            <a:fld id="{F8304041-1338-487A-9C2E-B68F7AF876CC}" type="slidenum">
              <a:rPr lang="en-US" smtClean="0"/>
              <a:t>15</a:t>
            </a:fld>
            <a:endParaRPr lang="en-US"/>
          </a:p>
        </p:txBody>
      </p:sp>
    </p:spTree>
    <p:extLst>
      <p:ext uri="{BB962C8B-B14F-4D97-AF65-F5344CB8AC3E}">
        <p14:creationId xmlns:p14="http://schemas.microsoft.com/office/powerpoint/2010/main" val="3096718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discuss the biggest challenge associated with our spintronic-FPGA, current leakage. Due to the low resistance of about 2kohms for a device in the off state, the mCells circuit will leak current from its 65mV supply. While this current is very small, for FPGAs with millions of logic elements this is clearly a problem.</a:t>
            </a:r>
          </a:p>
          <a:p>
            <a:endParaRPr lang="en-US" dirty="0"/>
          </a:p>
          <a:p>
            <a:r>
              <a:rPr lang="en-US" dirty="0"/>
              <a:t>The developers of the mCell showed that this can be effectively solved with an external CMOS power management die or with a CMOS layer integrated underneath the mCell spintronic FPGA.</a:t>
            </a:r>
          </a:p>
        </p:txBody>
      </p:sp>
      <p:sp>
        <p:nvSpPr>
          <p:cNvPr id="4" name="Slide Number Placeholder 3"/>
          <p:cNvSpPr>
            <a:spLocks noGrp="1"/>
          </p:cNvSpPr>
          <p:nvPr>
            <p:ph type="sldNum" sz="quarter" idx="10"/>
          </p:nvPr>
        </p:nvSpPr>
        <p:spPr/>
        <p:txBody>
          <a:bodyPr/>
          <a:lstStyle/>
          <a:p>
            <a:fld id="{F8304041-1338-487A-9C2E-B68F7AF876CC}" type="slidenum">
              <a:rPr lang="en-US" smtClean="0"/>
              <a:t>16</a:t>
            </a:fld>
            <a:endParaRPr lang="en-US"/>
          </a:p>
        </p:txBody>
      </p:sp>
    </p:spTree>
    <p:extLst>
      <p:ext uri="{BB962C8B-B14F-4D97-AF65-F5344CB8AC3E}">
        <p14:creationId xmlns:p14="http://schemas.microsoft.com/office/powerpoint/2010/main" val="2733251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this power management technique works is that the power rail of an mCell circuit is strobed when it is ready to perform an operation. That way the mCell only passes current when it is actively working.</a:t>
            </a:r>
          </a:p>
          <a:p>
            <a:endParaRPr lang="en-US" dirty="0"/>
          </a:p>
          <a:p>
            <a:r>
              <a:rPr lang="en-US" dirty="0"/>
              <a:t>This strobing can be managed with a few extra CMOS devices. </a:t>
            </a:r>
          </a:p>
        </p:txBody>
      </p:sp>
      <p:sp>
        <p:nvSpPr>
          <p:cNvPr id="4" name="Slide Number Placeholder 3"/>
          <p:cNvSpPr>
            <a:spLocks noGrp="1"/>
          </p:cNvSpPr>
          <p:nvPr>
            <p:ph type="sldNum" sz="quarter" idx="10"/>
          </p:nvPr>
        </p:nvSpPr>
        <p:spPr/>
        <p:txBody>
          <a:bodyPr/>
          <a:lstStyle/>
          <a:p>
            <a:fld id="{F8304041-1338-487A-9C2E-B68F7AF876CC}" type="slidenum">
              <a:rPr lang="en-US" smtClean="0"/>
              <a:t>17</a:t>
            </a:fld>
            <a:endParaRPr lang="en-US"/>
          </a:p>
        </p:txBody>
      </p:sp>
    </p:spTree>
    <p:extLst>
      <p:ext uri="{BB962C8B-B14F-4D97-AF65-F5344CB8AC3E}">
        <p14:creationId xmlns:p14="http://schemas.microsoft.com/office/powerpoint/2010/main" val="3630749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an example of power strobing with a larger circuit, the same concept is applied to a NAND-NOR cone. The design is divided into slices called power domains. Defining the power domains is a trade off between complexity of the power strobing circuit and the amount of energy saved.</a:t>
            </a:r>
          </a:p>
        </p:txBody>
      </p:sp>
      <p:sp>
        <p:nvSpPr>
          <p:cNvPr id="4" name="Slide Number Placeholder 3"/>
          <p:cNvSpPr>
            <a:spLocks noGrp="1"/>
          </p:cNvSpPr>
          <p:nvPr>
            <p:ph type="sldNum" sz="quarter" idx="10"/>
          </p:nvPr>
        </p:nvSpPr>
        <p:spPr/>
        <p:txBody>
          <a:bodyPr/>
          <a:lstStyle/>
          <a:p>
            <a:fld id="{F8304041-1338-487A-9C2E-B68F7AF876CC}" type="slidenum">
              <a:rPr lang="en-US" smtClean="0"/>
              <a:t>18</a:t>
            </a:fld>
            <a:endParaRPr lang="en-US"/>
          </a:p>
        </p:txBody>
      </p:sp>
    </p:spTree>
    <p:extLst>
      <p:ext uri="{BB962C8B-B14F-4D97-AF65-F5344CB8AC3E}">
        <p14:creationId xmlns:p14="http://schemas.microsoft.com/office/powerpoint/2010/main" val="3428350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validate functionality and measure performance, it is critical to use an accurate model. We use a </a:t>
            </a:r>
            <a:r>
              <a:rPr lang="en-US" dirty="0" err="1"/>
              <a:t>VerilogA</a:t>
            </a:r>
            <a:r>
              <a:rPr lang="en-US" dirty="0"/>
              <a:t> mCell model developed at Carnegie melon which takes into account both micromagnetic theory and real device behavior to provide an accurate model. This is simulated in Hspice for all the circuits shown here.</a:t>
            </a:r>
          </a:p>
        </p:txBody>
      </p:sp>
      <p:sp>
        <p:nvSpPr>
          <p:cNvPr id="4" name="Slide Number Placeholder 3"/>
          <p:cNvSpPr>
            <a:spLocks noGrp="1"/>
          </p:cNvSpPr>
          <p:nvPr>
            <p:ph type="sldNum" sz="quarter" idx="10"/>
          </p:nvPr>
        </p:nvSpPr>
        <p:spPr/>
        <p:txBody>
          <a:bodyPr/>
          <a:lstStyle/>
          <a:p>
            <a:fld id="{F8304041-1338-487A-9C2E-B68F7AF876CC}" type="slidenum">
              <a:rPr lang="en-US" smtClean="0"/>
              <a:t>19</a:t>
            </a:fld>
            <a:endParaRPr lang="en-US"/>
          </a:p>
        </p:txBody>
      </p:sp>
    </p:spTree>
    <p:extLst>
      <p:ext uri="{BB962C8B-B14F-4D97-AF65-F5344CB8AC3E}">
        <p14:creationId xmlns:p14="http://schemas.microsoft.com/office/powerpoint/2010/main" val="204829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circuit design has long been dominated by conventional charge based devices based on voltage mode computation. Great results have been achieved, but we can’t help but wonder, is this the only way? Emerging device technology known as spintronics has recently been gaining traction as an alternative to CMOS technology.</a:t>
            </a:r>
          </a:p>
        </p:txBody>
      </p:sp>
      <p:sp>
        <p:nvSpPr>
          <p:cNvPr id="4" name="Slide Number Placeholder 3"/>
          <p:cNvSpPr>
            <a:spLocks noGrp="1"/>
          </p:cNvSpPr>
          <p:nvPr>
            <p:ph type="sldNum" sz="quarter" idx="10"/>
          </p:nvPr>
        </p:nvSpPr>
        <p:spPr/>
        <p:txBody>
          <a:bodyPr/>
          <a:lstStyle/>
          <a:p>
            <a:fld id="{F8304041-1338-487A-9C2E-B68F7AF876CC}" type="slidenum">
              <a:rPr lang="en-US" smtClean="0"/>
              <a:t>2</a:t>
            </a:fld>
            <a:endParaRPr lang="en-US"/>
          </a:p>
        </p:txBody>
      </p:sp>
    </p:spTree>
    <p:extLst>
      <p:ext uri="{BB962C8B-B14F-4D97-AF65-F5344CB8AC3E}">
        <p14:creationId xmlns:p14="http://schemas.microsoft.com/office/powerpoint/2010/main" val="347405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onto the results. Compared to the CMOS 6-level NAND-NOR cone, we reduce cone delay, delay variance, device count, energy. Compared to an architecture based on the Stratix IV, in MCNC we improve delay and area, and in VTR we improve delay and area.</a:t>
            </a:r>
          </a:p>
        </p:txBody>
      </p:sp>
      <p:sp>
        <p:nvSpPr>
          <p:cNvPr id="4" name="Slide Number Placeholder 3"/>
          <p:cNvSpPr>
            <a:spLocks noGrp="1"/>
          </p:cNvSpPr>
          <p:nvPr>
            <p:ph type="sldNum" sz="quarter" idx="10"/>
          </p:nvPr>
        </p:nvSpPr>
        <p:spPr/>
        <p:txBody>
          <a:bodyPr/>
          <a:lstStyle/>
          <a:p>
            <a:fld id="{F8304041-1338-487A-9C2E-B68F7AF876CC}" type="slidenum">
              <a:rPr lang="en-US" smtClean="0"/>
              <a:t>20</a:t>
            </a:fld>
            <a:endParaRPr lang="en-US"/>
          </a:p>
        </p:txBody>
      </p:sp>
    </p:spTree>
    <p:extLst>
      <p:ext uri="{BB962C8B-B14F-4D97-AF65-F5344CB8AC3E}">
        <p14:creationId xmlns:p14="http://schemas.microsoft.com/office/powerpoint/2010/main" val="581351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having the ability to fabricate a real mCell FPGA, our results provide only a rough estimate. Not only that, but previous CMOS work was based on outdated 40nm CMOS technology. We admit that against state of the art CMOS, the mCell FPGA will likely be slower. But that view is neglects to take into account all the new benefits that can be gained from a spintronic-FPGA such as low cost registers, radiation tolerance, device density, and non-volatility of the entire FPGA </a:t>
            </a:r>
            <a:r>
              <a:rPr lang="en-US" dirty="0" err="1"/>
              <a:t>fabric..both</a:t>
            </a:r>
            <a:r>
              <a:rPr lang="en-US" dirty="0"/>
              <a:t> logic and configuration memory.</a:t>
            </a:r>
          </a:p>
          <a:p>
            <a:endParaRPr lang="en-US" dirty="0"/>
          </a:p>
          <a:p>
            <a:r>
              <a:rPr lang="en-US" dirty="0"/>
              <a:t>While a spin-FPGA may not compete with CMOS in applications, there are definitely applications with can utilize the advantages of the spintronic-FPGA.</a:t>
            </a:r>
          </a:p>
          <a:p>
            <a:endParaRPr lang="en-US" dirty="0"/>
          </a:p>
          <a:p>
            <a:r>
              <a:rPr lang="en-US" dirty="0"/>
              <a:t>Our next steps are to fully design things such as the CMOS power management circuit and the other peripheral blocks found in FPGAs.</a:t>
            </a:r>
          </a:p>
        </p:txBody>
      </p:sp>
      <p:sp>
        <p:nvSpPr>
          <p:cNvPr id="4" name="Slide Number Placeholder 3"/>
          <p:cNvSpPr>
            <a:spLocks noGrp="1"/>
          </p:cNvSpPr>
          <p:nvPr>
            <p:ph type="sldNum" sz="quarter" idx="10"/>
          </p:nvPr>
        </p:nvSpPr>
        <p:spPr/>
        <p:txBody>
          <a:bodyPr/>
          <a:lstStyle/>
          <a:p>
            <a:fld id="{F8304041-1338-487A-9C2E-B68F7AF876CC}" type="slidenum">
              <a:rPr lang="en-US" smtClean="0"/>
              <a:t>21</a:t>
            </a:fld>
            <a:endParaRPr lang="en-US"/>
          </a:p>
        </p:txBody>
      </p:sp>
    </p:spTree>
    <p:extLst>
      <p:ext uri="{BB962C8B-B14F-4D97-AF65-F5344CB8AC3E}">
        <p14:creationId xmlns:p14="http://schemas.microsoft.com/office/powerpoint/2010/main" val="47245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new devices called spintronics represent informational states based on the spin direction of a group of electrons in a material. This spin-state can be manipulated by an external magnetic field, but new more efficient techniques  can achieve this using spin-polarized current applied through the material. These devices have the potential to fundamentally change how we encode and process information.</a:t>
            </a:r>
          </a:p>
        </p:txBody>
      </p:sp>
      <p:sp>
        <p:nvSpPr>
          <p:cNvPr id="4" name="Slide Number Placeholder 3"/>
          <p:cNvSpPr>
            <a:spLocks noGrp="1"/>
          </p:cNvSpPr>
          <p:nvPr>
            <p:ph type="sldNum" sz="quarter" idx="10"/>
          </p:nvPr>
        </p:nvSpPr>
        <p:spPr/>
        <p:txBody>
          <a:bodyPr/>
          <a:lstStyle/>
          <a:p>
            <a:fld id="{F8304041-1338-487A-9C2E-B68F7AF876CC}" type="slidenum">
              <a:rPr lang="en-US" smtClean="0"/>
              <a:t>3</a:t>
            </a:fld>
            <a:endParaRPr lang="en-US"/>
          </a:p>
        </p:txBody>
      </p:sp>
    </p:spTree>
    <p:extLst>
      <p:ext uri="{BB962C8B-B14F-4D97-AF65-F5344CB8AC3E}">
        <p14:creationId xmlns:p14="http://schemas.microsoft.com/office/powerpoint/2010/main" val="206171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Spintronic circuit and architecture design has been a hot topic in the research community, spanning from analog brain-inspired computing, to probabilistic logic, and even hybrid Spin-CMOS logic. Not only that, but it is also seeing applications in industry for non-volatile DRAM.</a:t>
            </a:r>
          </a:p>
        </p:txBody>
      </p:sp>
      <p:sp>
        <p:nvSpPr>
          <p:cNvPr id="4" name="Slide Number Placeholder 3"/>
          <p:cNvSpPr>
            <a:spLocks noGrp="1"/>
          </p:cNvSpPr>
          <p:nvPr>
            <p:ph type="sldNum" sz="quarter" idx="10"/>
          </p:nvPr>
        </p:nvSpPr>
        <p:spPr/>
        <p:txBody>
          <a:bodyPr/>
          <a:lstStyle/>
          <a:p>
            <a:fld id="{F8304041-1338-487A-9C2E-B68F7AF876CC}" type="slidenum">
              <a:rPr lang="en-US" smtClean="0"/>
              <a:t>4</a:t>
            </a:fld>
            <a:endParaRPr lang="en-US"/>
          </a:p>
        </p:txBody>
      </p:sp>
    </p:spTree>
    <p:extLst>
      <p:ext uri="{BB962C8B-B14F-4D97-AF65-F5344CB8AC3E}">
        <p14:creationId xmlns:p14="http://schemas.microsoft.com/office/powerpoint/2010/main" val="302948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choose to look at FPGA design due to its growing importance in computation applications. The regularity of FPGA architecture makes it a nice choice from an implementation stand point. While CMOS FPGAs have great performance, the post-5nm future has a lot of uncertainty. It’s unclear how we will continue to improve energy consumption and continue to increase FPGA logic density.</a:t>
            </a:r>
          </a:p>
          <a:p>
            <a:endParaRPr lang="en-US" dirty="0"/>
          </a:p>
          <a:p>
            <a:r>
              <a:rPr lang="en-US" dirty="0"/>
              <a:t>Spintronic devices are known to be able to achieve high density, with the cost of a device being not much more than a via. Their structure also lends well to vertical integration, which may be critical in the future. They also bring some benefits not easily achieved with CMOS designs, namely radiation tolerance and non-volatility.</a:t>
            </a:r>
          </a:p>
          <a:p>
            <a:endParaRPr lang="en-US" dirty="0"/>
          </a:p>
          <a:p>
            <a:r>
              <a:rPr lang="en-US" dirty="0"/>
              <a:t>I want to emphasize that we aren’t claiming CMOS to be a dead end, just that there is a need to explore other options.</a:t>
            </a:r>
          </a:p>
        </p:txBody>
      </p:sp>
      <p:sp>
        <p:nvSpPr>
          <p:cNvPr id="4" name="Slide Number Placeholder 3"/>
          <p:cNvSpPr>
            <a:spLocks noGrp="1"/>
          </p:cNvSpPr>
          <p:nvPr>
            <p:ph type="sldNum" sz="quarter" idx="10"/>
          </p:nvPr>
        </p:nvSpPr>
        <p:spPr/>
        <p:txBody>
          <a:bodyPr/>
          <a:lstStyle/>
          <a:p>
            <a:fld id="{F8304041-1338-487A-9C2E-B68F7AF876CC}" type="slidenum">
              <a:rPr lang="en-US" smtClean="0"/>
              <a:t>5</a:t>
            </a:fld>
            <a:endParaRPr lang="en-US"/>
          </a:p>
        </p:txBody>
      </p:sp>
    </p:spTree>
    <p:extLst>
      <p:ext uri="{BB962C8B-B14F-4D97-AF65-F5344CB8AC3E}">
        <p14:creationId xmlns:p14="http://schemas.microsoft.com/office/powerpoint/2010/main" val="326204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others before us have tried their hand at spintronic-</a:t>
            </a:r>
            <a:r>
              <a:rPr lang="en-US" dirty="0" err="1"/>
              <a:t>fpga</a:t>
            </a:r>
            <a:r>
              <a:rPr lang="en-US" dirty="0"/>
              <a:t> design. However, nearly all of the previous work relies on either on the LUT FPGA architecture or fine grained hybrid spin-CMOS circuits.</a:t>
            </a:r>
          </a:p>
          <a:p>
            <a:endParaRPr lang="en-US" dirty="0"/>
          </a:p>
          <a:p>
            <a:r>
              <a:rPr lang="en-US" dirty="0"/>
              <a:t>We firmly believe that there is room for improvement and that an FPGA architecture needs to developed which can capitalize on the strengths of spintronic devices. Not just aid CMOS LUTs with things like non-volatile SRAM bits.</a:t>
            </a:r>
          </a:p>
          <a:p>
            <a:endParaRPr lang="en-US" dirty="0"/>
          </a:p>
          <a:p>
            <a:r>
              <a:rPr lang="en-US" dirty="0"/>
              <a:t>Our work is unique in that we design an FPGA from the ground up to work in harmony with the natural properties of spintronic device technology.</a:t>
            </a:r>
          </a:p>
        </p:txBody>
      </p:sp>
      <p:sp>
        <p:nvSpPr>
          <p:cNvPr id="4" name="Slide Number Placeholder 3"/>
          <p:cNvSpPr>
            <a:spLocks noGrp="1"/>
          </p:cNvSpPr>
          <p:nvPr>
            <p:ph type="sldNum" sz="quarter" idx="10"/>
          </p:nvPr>
        </p:nvSpPr>
        <p:spPr/>
        <p:txBody>
          <a:bodyPr/>
          <a:lstStyle/>
          <a:p>
            <a:fld id="{F8304041-1338-487A-9C2E-B68F7AF876CC}" type="slidenum">
              <a:rPr lang="en-US" smtClean="0"/>
              <a:t>6</a:t>
            </a:fld>
            <a:endParaRPr lang="en-US"/>
          </a:p>
        </p:txBody>
      </p:sp>
    </p:spTree>
    <p:extLst>
      <p:ext uri="{BB962C8B-B14F-4D97-AF65-F5344CB8AC3E}">
        <p14:creationId xmlns:p14="http://schemas.microsoft.com/office/powerpoint/2010/main" val="169903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mCell is a recent spintronic device developed at Carnegie Mellon which utilizes domain-wall motion to manipulate the device state. By injecting current through the lower layer between T1 and T2, we can change the resistive state between terminals T3 and T4.</a:t>
            </a:r>
          </a:p>
          <a:p>
            <a:endParaRPr lang="en-US" dirty="0"/>
          </a:p>
          <a:p>
            <a:r>
              <a:rPr lang="en-US" dirty="0"/>
              <a:t>Most previous spintronic devices have a shared write and read path, which requires CMOS isolation transistors and separate read and write phases. This all adds </a:t>
            </a:r>
            <a:r>
              <a:rPr lang="en-US" dirty="0" err="1"/>
              <a:t>unneccesary</a:t>
            </a:r>
            <a:r>
              <a:rPr lang="en-US" dirty="0"/>
              <a:t> area and delay overheads. The mCell is unique in that it has a write path between T1 and T2 and a read path between T3 and T4, allowing for simultaneous read/write operations.</a:t>
            </a:r>
          </a:p>
        </p:txBody>
      </p:sp>
      <p:sp>
        <p:nvSpPr>
          <p:cNvPr id="4" name="Slide Number Placeholder 3"/>
          <p:cNvSpPr>
            <a:spLocks noGrp="1"/>
          </p:cNvSpPr>
          <p:nvPr>
            <p:ph type="sldNum" sz="quarter" idx="10"/>
          </p:nvPr>
        </p:nvSpPr>
        <p:spPr/>
        <p:txBody>
          <a:bodyPr/>
          <a:lstStyle/>
          <a:p>
            <a:fld id="{F8304041-1338-487A-9C2E-B68F7AF876CC}" type="slidenum">
              <a:rPr lang="en-US" smtClean="0"/>
              <a:t>7</a:t>
            </a:fld>
            <a:endParaRPr lang="en-US"/>
          </a:p>
        </p:txBody>
      </p:sp>
    </p:spTree>
    <p:extLst>
      <p:ext uri="{BB962C8B-B14F-4D97-AF65-F5344CB8AC3E}">
        <p14:creationId xmlns:p14="http://schemas.microsoft.com/office/powerpoint/2010/main" val="264946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basic circuit design using the mCell. Two mCells can easily form a buffer when connected as shown. If the voltage supply polarity is reversed the circuit performs and inversion operation. The device output is set based on the direction of the write current. Multiple inputs can be applied and the circuit will set its output based on a summation of the input currents. This is equivalent to performing a majority evaluation of the input currents.</a:t>
            </a:r>
          </a:p>
          <a:p>
            <a:endParaRPr lang="en-US" dirty="0"/>
          </a:p>
          <a:p>
            <a:r>
              <a:rPr lang="en-US" dirty="0"/>
              <a:t>This circuit can operate as low as +/- 50mV and future device engineering advancements are likely to reduce that even further. The decoupled read and write paths allow us to have gain by increasing the voltage supply for a given buffering stage.</a:t>
            </a:r>
          </a:p>
        </p:txBody>
      </p:sp>
      <p:sp>
        <p:nvSpPr>
          <p:cNvPr id="4" name="Slide Number Placeholder 3"/>
          <p:cNvSpPr>
            <a:spLocks noGrp="1"/>
          </p:cNvSpPr>
          <p:nvPr>
            <p:ph type="sldNum" sz="quarter" idx="10"/>
          </p:nvPr>
        </p:nvSpPr>
        <p:spPr/>
        <p:txBody>
          <a:bodyPr/>
          <a:lstStyle/>
          <a:p>
            <a:fld id="{F8304041-1338-487A-9C2E-B68F7AF876CC}" type="slidenum">
              <a:rPr lang="en-US" smtClean="0"/>
              <a:t>8</a:t>
            </a:fld>
            <a:endParaRPr lang="en-US"/>
          </a:p>
        </p:txBody>
      </p:sp>
    </p:spTree>
    <p:extLst>
      <p:ext uri="{BB962C8B-B14F-4D97-AF65-F5344CB8AC3E}">
        <p14:creationId xmlns:p14="http://schemas.microsoft.com/office/powerpoint/2010/main" val="175662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given a brief overview of the mCell and a basic circuit design using it, we need to discuss how to choose an architecture for it.</a:t>
            </a:r>
          </a:p>
          <a:p>
            <a:endParaRPr lang="en-US" dirty="0"/>
          </a:p>
          <a:p>
            <a:r>
              <a:rPr lang="en-US" dirty="0"/>
              <a:t>As previously mentioned, mCell circuits can implement a majority operation at their input. A good spintronic FPGA design would take advantage of this. The LUT-based architecture requires a fast-efficient mux and it’s unclear if a spin-mux can be made efficiently</a:t>
            </a:r>
          </a:p>
          <a:p>
            <a:endParaRPr lang="en-US" dirty="0"/>
          </a:p>
          <a:p>
            <a:r>
              <a:rPr lang="en-US" dirty="0"/>
              <a:t>Taking a look at a 3-input majority gate we can derive some basic logical flexibility. If we consider if as a two input device with the 3</a:t>
            </a:r>
            <a:r>
              <a:rPr lang="en-US" baseline="30000" dirty="0"/>
              <a:t>rd</a:t>
            </a:r>
            <a:r>
              <a:rPr lang="en-US" dirty="0"/>
              <a:t> input being a bias, we can obtain a AND gate by setting the bias to be 0 or a OR gate by setting the bias equal to 1. This will play a key role in our spintronic FPGA.</a:t>
            </a:r>
          </a:p>
          <a:p>
            <a:endParaRPr lang="en-US" dirty="0"/>
          </a:p>
        </p:txBody>
      </p:sp>
      <p:sp>
        <p:nvSpPr>
          <p:cNvPr id="4" name="Slide Number Placeholder 3"/>
          <p:cNvSpPr>
            <a:spLocks noGrp="1"/>
          </p:cNvSpPr>
          <p:nvPr>
            <p:ph type="sldNum" sz="quarter" idx="10"/>
          </p:nvPr>
        </p:nvSpPr>
        <p:spPr/>
        <p:txBody>
          <a:bodyPr/>
          <a:lstStyle/>
          <a:p>
            <a:fld id="{F8304041-1338-487A-9C2E-B68F7AF876CC}" type="slidenum">
              <a:rPr lang="en-US" smtClean="0"/>
              <a:t>9</a:t>
            </a:fld>
            <a:endParaRPr lang="en-US"/>
          </a:p>
        </p:txBody>
      </p:sp>
    </p:spTree>
    <p:extLst>
      <p:ext uri="{BB962C8B-B14F-4D97-AF65-F5344CB8AC3E}">
        <p14:creationId xmlns:p14="http://schemas.microsoft.com/office/powerpoint/2010/main" val="219821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E39D-D9A2-44B1-9583-39869595D7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6762EC-3815-4549-99D9-3DD2A68A40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981E51-6DC5-4C3D-9615-5E863BA93DEC}"/>
              </a:ext>
            </a:extLst>
          </p:cNvPr>
          <p:cNvSpPr>
            <a:spLocks noGrp="1"/>
          </p:cNvSpPr>
          <p:nvPr>
            <p:ph type="dt" sz="half" idx="10"/>
          </p:nvPr>
        </p:nvSpPr>
        <p:spPr/>
        <p:txBody>
          <a:bodyPr/>
          <a:lstStyle/>
          <a:p>
            <a:fld id="{C93BCCAD-EC91-47AC-8725-F05650B203B0}" type="datetimeFigureOut">
              <a:rPr lang="en-US" smtClean="0"/>
              <a:t>2/25/2018</a:t>
            </a:fld>
            <a:endParaRPr lang="en-US"/>
          </a:p>
        </p:txBody>
      </p:sp>
      <p:sp>
        <p:nvSpPr>
          <p:cNvPr id="5" name="Footer Placeholder 4">
            <a:extLst>
              <a:ext uri="{FF2B5EF4-FFF2-40B4-BE49-F238E27FC236}">
                <a16:creationId xmlns:a16="http://schemas.microsoft.com/office/drawing/2014/main" id="{E685B5C4-FE9F-4CE3-B65B-0D878DB3C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B68FE-414C-4D49-822A-7DB9C5F4B0E0}"/>
              </a:ext>
            </a:extLst>
          </p:cNvPr>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243859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0288-8355-4005-8A89-E06FA83EE2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68E8C5-7745-435F-A5A4-05C689A0EA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48446-F822-48A6-8C4F-56D4BF7F5646}"/>
              </a:ext>
            </a:extLst>
          </p:cNvPr>
          <p:cNvSpPr>
            <a:spLocks noGrp="1"/>
          </p:cNvSpPr>
          <p:nvPr>
            <p:ph type="dt" sz="half" idx="10"/>
          </p:nvPr>
        </p:nvSpPr>
        <p:spPr/>
        <p:txBody>
          <a:bodyPr/>
          <a:lstStyle/>
          <a:p>
            <a:fld id="{C93BCCAD-EC91-47AC-8725-F05650B203B0}" type="datetimeFigureOut">
              <a:rPr lang="en-US" smtClean="0"/>
              <a:t>2/25/2018</a:t>
            </a:fld>
            <a:endParaRPr lang="en-US"/>
          </a:p>
        </p:txBody>
      </p:sp>
      <p:sp>
        <p:nvSpPr>
          <p:cNvPr id="5" name="Footer Placeholder 4">
            <a:extLst>
              <a:ext uri="{FF2B5EF4-FFF2-40B4-BE49-F238E27FC236}">
                <a16:creationId xmlns:a16="http://schemas.microsoft.com/office/drawing/2014/main" id="{1409A3D5-FC49-48EF-951B-E8D67764E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8F4D8-570C-4D85-9F07-5A1AE9F90AED}"/>
              </a:ext>
            </a:extLst>
          </p:cNvPr>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215441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F8A89-BD13-4639-96CA-C8A3B77B1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A48FC-7044-472A-A3E7-084C21CFFF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7787D-306A-40F1-B1D4-E897C4E32C1E}"/>
              </a:ext>
            </a:extLst>
          </p:cNvPr>
          <p:cNvSpPr>
            <a:spLocks noGrp="1"/>
          </p:cNvSpPr>
          <p:nvPr>
            <p:ph type="dt" sz="half" idx="10"/>
          </p:nvPr>
        </p:nvSpPr>
        <p:spPr/>
        <p:txBody>
          <a:bodyPr/>
          <a:lstStyle/>
          <a:p>
            <a:fld id="{C93BCCAD-EC91-47AC-8725-F05650B203B0}" type="datetimeFigureOut">
              <a:rPr lang="en-US" smtClean="0"/>
              <a:t>2/25/2018</a:t>
            </a:fld>
            <a:endParaRPr lang="en-US"/>
          </a:p>
        </p:txBody>
      </p:sp>
      <p:sp>
        <p:nvSpPr>
          <p:cNvPr id="5" name="Footer Placeholder 4">
            <a:extLst>
              <a:ext uri="{FF2B5EF4-FFF2-40B4-BE49-F238E27FC236}">
                <a16:creationId xmlns:a16="http://schemas.microsoft.com/office/drawing/2014/main" id="{557213F0-A1C3-4852-A9B7-E74E0AA1D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81558-530B-4A99-82BD-E962282772B0}"/>
              </a:ext>
            </a:extLst>
          </p:cNvPr>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633300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3BCCAD-EC91-47AC-8725-F05650B203B0}"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D0450-5B60-416E-9D79-073E8D36C78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716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3BCCAD-EC91-47AC-8725-F05650B203B0}"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1768104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3BCCAD-EC91-47AC-8725-F05650B203B0}"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D0450-5B60-416E-9D79-073E8D36C78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009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3BCCAD-EC91-47AC-8725-F05650B203B0}"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4123192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3BCCAD-EC91-47AC-8725-F05650B203B0}"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2908796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93BCCAD-EC91-47AC-8725-F05650B203B0}"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4857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88825" cy="641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93BCCAD-EC91-47AC-8725-F05650B203B0}" type="datetimeFigureOut">
              <a:rPr lang="en-US" smtClean="0"/>
              <a:t>2/25/2018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4061804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93BCCAD-EC91-47AC-8725-F05650B203B0}" type="datetimeFigureOut">
              <a:rPr lang="en-US" smtClean="0"/>
              <a:t>2/25/2018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9D0450-5B60-416E-9D79-073E8D36C786}" type="slidenum">
              <a:rPr lang="en-US" smtClean="0"/>
              <a:t>‹#›</a:t>
            </a:fld>
            <a:endParaRPr lang="en-US"/>
          </a:p>
        </p:txBody>
      </p:sp>
    </p:spTree>
    <p:extLst>
      <p:ext uri="{BB962C8B-B14F-4D97-AF65-F5344CB8AC3E}">
        <p14:creationId xmlns:p14="http://schemas.microsoft.com/office/powerpoint/2010/main" val="154801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A0C7-AC97-4DE1-B931-CA0B654615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EE5410-39B5-4A5F-897E-3145422F13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E8AE4-61EE-45D0-A196-4D3297F7870E}"/>
              </a:ext>
            </a:extLst>
          </p:cNvPr>
          <p:cNvSpPr>
            <a:spLocks noGrp="1"/>
          </p:cNvSpPr>
          <p:nvPr>
            <p:ph type="dt" sz="half" idx="10"/>
          </p:nvPr>
        </p:nvSpPr>
        <p:spPr/>
        <p:txBody>
          <a:bodyPr/>
          <a:lstStyle/>
          <a:p>
            <a:fld id="{C93BCCAD-EC91-47AC-8725-F05650B203B0}" type="datetimeFigureOut">
              <a:rPr lang="en-US" smtClean="0"/>
              <a:t>2/25/2018</a:t>
            </a:fld>
            <a:endParaRPr lang="en-US"/>
          </a:p>
        </p:txBody>
      </p:sp>
      <p:sp>
        <p:nvSpPr>
          <p:cNvPr id="5" name="Footer Placeholder 4">
            <a:extLst>
              <a:ext uri="{FF2B5EF4-FFF2-40B4-BE49-F238E27FC236}">
                <a16:creationId xmlns:a16="http://schemas.microsoft.com/office/drawing/2014/main" id="{5F2589CA-347D-4B66-B4B1-3E9ECE6F2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6C63C-B453-4784-9D47-E2CC69F6E5D3}"/>
              </a:ext>
            </a:extLst>
          </p:cNvPr>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1157917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3BCCAD-EC91-47AC-8725-F05650B203B0}"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1892576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3BCCAD-EC91-47AC-8725-F05650B203B0}"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1589887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3BCCAD-EC91-47AC-8725-F05650B203B0}"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273639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07D5-0243-480B-B2B7-650569DF36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443114-3241-4A3D-B404-AB352620C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110851-04D1-42C3-880D-BBF636A20CFF}"/>
              </a:ext>
            </a:extLst>
          </p:cNvPr>
          <p:cNvSpPr>
            <a:spLocks noGrp="1"/>
          </p:cNvSpPr>
          <p:nvPr>
            <p:ph type="dt" sz="half" idx="10"/>
          </p:nvPr>
        </p:nvSpPr>
        <p:spPr/>
        <p:txBody>
          <a:bodyPr/>
          <a:lstStyle/>
          <a:p>
            <a:fld id="{C93BCCAD-EC91-47AC-8725-F05650B203B0}" type="datetimeFigureOut">
              <a:rPr lang="en-US" smtClean="0"/>
              <a:t>2/25/2018</a:t>
            </a:fld>
            <a:endParaRPr lang="en-US"/>
          </a:p>
        </p:txBody>
      </p:sp>
      <p:sp>
        <p:nvSpPr>
          <p:cNvPr id="5" name="Footer Placeholder 4">
            <a:extLst>
              <a:ext uri="{FF2B5EF4-FFF2-40B4-BE49-F238E27FC236}">
                <a16:creationId xmlns:a16="http://schemas.microsoft.com/office/drawing/2014/main" id="{61312CE8-51FD-40FF-8A72-D84BEB39C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46346-49F5-4679-BF73-D3915CA9D2D5}"/>
              </a:ext>
            </a:extLst>
          </p:cNvPr>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397465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0256-CB98-49A8-B539-DF9A332D7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9915C-A680-4AA7-9C69-DF2472EFB0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3E50A2-A86C-4E74-ABAD-7504A8E2E7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98D676-2396-4255-94FF-DC97640675BB}"/>
              </a:ext>
            </a:extLst>
          </p:cNvPr>
          <p:cNvSpPr>
            <a:spLocks noGrp="1"/>
          </p:cNvSpPr>
          <p:nvPr>
            <p:ph type="dt" sz="half" idx="10"/>
          </p:nvPr>
        </p:nvSpPr>
        <p:spPr/>
        <p:txBody>
          <a:bodyPr/>
          <a:lstStyle/>
          <a:p>
            <a:fld id="{C93BCCAD-EC91-47AC-8725-F05650B203B0}" type="datetimeFigureOut">
              <a:rPr lang="en-US" smtClean="0"/>
              <a:t>2/25/2018</a:t>
            </a:fld>
            <a:endParaRPr lang="en-US"/>
          </a:p>
        </p:txBody>
      </p:sp>
      <p:sp>
        <p:nvSpPr>
          <p:cNvPr id="6" name="Footer Placeholder 5">
            <a:extLst>
              <a:ext uri="{FF2B5EF4-FFF2-40B4-BE49-F238E27FC236}">
                <a16:creationId xmlns:a16="http://schemas.microsoft.com/office/drawing/2014/main" id="{6F80F2B1-2D22-4F90-98AF-FCC6E9CE2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772C6-9735-4DEF-A4DC-DD6E551C6EFD}"/>
              </a:ext>
            </a:extLst>
          </p:cNvPr>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269264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007F7-F451-4618-99D3-341FF815C7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F7E3C9-3D8B-4DCD-806D-0D1778745D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41D95D-778F-47C3-AA67-C02B1BA786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52220-8C0A-4BB1-BA2F-0B8A7BF82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B45AB3-C618-4F6C-AEBE-23C472611DB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381157-18C5-4FEF-BB18-5F5709A2D5F3}"/>
              </a:ext>
            </a:extLst>
          </p:cNvPr>
          <p:cNvSpPr>
            <a:spLocks noGrp="1"/>
          </p:cNvSpPr>
          <p:nvPr>
            <p:ph type="dt" sz="half" idx="10"/>
          </p:nvPr>
        </p:nvSpPr>
        <p:spPr/>
        <p:txBody>
          <a:bodyPr/>
          <a:lstStyle/>
          <a:p>
            <a:fld id="{C93BCCAD-EC91-47AC-8725-F05650B203B0}" type="datetimeFigureOut">
              <a:rPr lang="en-US" smtClean="0"/>
              <a:t>2/25/2018</a:t>
            </a:fld>
            <a:endParaRPr lang="en-US"/>
          </a:p>
        </p:txBody>
      </p:sp>
      <p:sp>
        <p:nvSpPr>
          <p:cNvPr id="8" name="Footer Placeholder 7">
            <a:extLst>
              <a:ext uri="{FF2B5EF4-FFF2-40B4-BE49-F238E27FC236}">
                <a16:creationId xmlns:a16="http://schemas.microsoft.com/office/drawing/2014/main" id="{52783F05-F704-4F8B-A954-E514A415F4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1C21F7-65F9-4D9E-9332-8E0DC94EF774}"/>
              </a:ext>
            </a:extLst>
          </p:cNvPr>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426477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4BE3-D3D1-487E-BE48-A12F1AA736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0B8174-6E37-4114-ACA4-F5D7191AF114}"/>
              </a:ext>
            </a:extLst>
          </p:cNvPr>
          <p:cNvSpPr>
            <a:spLocks noGrp="1"/>
          </p:cNvSpPr>
          <p:nvPr>
            <p:ph type="dt" sz="half" idx="10"/>
          </p:nvPr>
        </p:nvSpPr>
        <p:spPr/>
        <p:txBody>
          <a:bodyPr/>
          <a:lstStyle/>
          <a:p>
            <a:fld id="{C93BCCAD-EC91-47AC-8725-F05650B203B0}" type="datetimeFigureOut">
              <a:rPr lang="en-US" smtClean="0"/>
              <a:t>2/25/2018</a:t>
            </a:fld>
            <a:endParaRPr lang="en-US"/>
          </a:p>
        </p:txBody>
      </p:sp>
      <p:sp>
        <p:nvSpPr>
          <p:cNvPr id="4" name="Footer Placeholder 3">
            <a:extLst>
              <a:ext uri="{FF2B5EF4-FFF2-40B4-BE49-F238E27FC236}">
                <a16:creationId xmlns:a16="http://schemas.microsoft.com/office/drawing/2014/main" id="{5424C6CA-86E7-4695-BC80-92F4923E6D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437D18-84C2-40BC-A5AD-0D1F53157C28}"/>
              </a:ext>
            </a:extLst>
          </p:cNvPr>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429446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74BCB0-A949-42AA-9891-8783C72A44B6}"/>
              </a:ext>
            </a:extLst>
          </p:cNvPr>
          <p:cNvSpPr>
            <a:spLocks noGrp="1"/>
          </p:cNvSpPr>
          <p:nvPr>
            <p:ph type="dt" sz="half" idx="10"/>
          </p:nvPr>
        </p:nvSpPr>
        <p:spPr/>
        <p:txBody>
          <a:bodyPr/>
          <a:lstStyle/>
          <a:p>
            <a:fld id="{C93BCCAD-EC91-47AC-8725-F05650B203B0}" type="datetimeFigureOut">
              <a:rPr lang="en-US" smtClean="0"/>
              <a:t>2/25/2018</a:t>
            </a:fld>
            <a:endParaRPr lang="en-US"/>
          </a:p>
        </p:txBody>
      </p:sp>
      <p:sp>
        <p:nvSpPr>
          <p:cNvPr id="3" name="Footer Placeholder 2">
            <a:extLst>
              <a:ext uri="{FF2B5EF4-FFF2-40B4-BE49-F238E27FC236}">
                <a16:creationId xmlns:a16="http://schemas.microsoft.com/office/drawing/2014/main" id="{0B127C3F-6150-452F-BF5B-1FEC2C569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2834D0-35C5-4E02-A7D5-0E1ECEADCE86}"/>
              </a:ext>
            </a:extLst>
          </p:cNvPr>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304431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B77E-AFA7-430C-80EB-6DE059BEA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0740F8-A330-4360-AE00-C5E5086C2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6AD386-D268-4F9C-87A8-CF4F43CAD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AE6BE5-DAD7-45D2-9080-FF4034B9F72C}"/>
              </a:ext>
            </a:extLst>
          </p:cNvPr>
          <p:cNvSpPr>
            <a:spLocks noGrp="1"/>
          </p:cNvSpPr>
          <p:nvPr>
            <p:ph type="dt" sz="half" idx="10"/>
          </p:nvPr>
        </p:nvSpPr>
        <p:spPr/>
        <p:txBody>
          <a:bodyPr/>
          <a:lstStyle/>
          <a:p>
            <a:fld id="{C93BCCAD-EC91-47AC-8725-F05650B203B0}" type="datetimeFigureOut">
              <a:rPr lang="en-US" smtClean="0"/>
              <a:t>2/25/2018</a:t>
            </a:fld>
            <a:endParaRPr lang="en-US"/>
          </a:p>
        </p:txBody>
      </p:sp>
      <p:sp>
        <p:nvSpPr>
          <p:cNvPr id="6" name="Footer Placeholder 5">
            <a:extLst>
              <a:ext uri="{FF2B5EF4-FFF2-40B4-BE49-F238E27FC236}">
                <a16:creationId xmlns:a16="http://schemas.microsoft.com/office/drawing/2014/main" id="{C3DAB841-D25B-48E6-AC81-044AA49F7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F71ED-9C11-42A0-96A6-BA229ACD1D3D}"/>
              </a:ext>
            </a:extLst>
          </p:cNvPr>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79567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FC11-D097-4F72-9BB4-76A33E3AC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7BF59C-E368-4571-BA37-225B61250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E15001-0ABE-4C0B-829E-C13847A90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43B906-FA9B-4476-B5BA-327AC003FFDC}"/>
              </a:ext>
            </a:extLst>
          </p:cNvPr>
          <p:cNvSpPr>
            <a:spLocks noGrp="1"/>
          </p:cNvSpPr>
          <p:nvPr>
            <p:ph type="dt" sz="half" idx="10"/>
          </p:nvPr>
        </p:nvSpPr>
        <p:spPr/>
        <p:txBody>
          <a:bodyPr/>
          <a:lstStyle/>
          <a:p>
            <a:fld id="{C93BCCAD-EC91-47AC-8725-F05650B203B0}" type="datetimeFigureOut">
              <a:rPr lang="en-US" smtClean="0"/>
              <a:t>2/25/2018</a:t>
            </a:fld>
            <a:endParaRPr lang="en-US"/>
          </a:p>
        </p:txBody>
      </p:sp>
      <p:sp>
        <p:nvSpPr>
          <p:cNvPr id="6" name="Footer Placeholder 5">
            <a:extLst>
              <a:ext uri="{FF2B5EF4-FFF2-40B4-BE49-F238E27FC236}">
                <a16:creationId xmlns:a16="http://schemas.microsoft.com/office/drawing/2014/main" id="{D24D1035-AB68-4462-AE22-87752485C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090F2-396D-491B-BFB8-92614176BD8E}"/>
              </a:ext>
            </a:extLst>
          </p:cNvPr>
          <p:cNvSpPr>
            <a:spLocks noGrp="1"/>
          </p:cNvSpPr>
          <p:nvPr>
            <p:ph type="sldNum" sz="quarter" idx="12"/>
          </p:nvPr>
        </p:nvSpPr>
        <p:spPr/>
        <p:txBody>
          <a:bodyPr/>
          <a:lstStyle/>
          <a:p>
            <a:fld id="{159D0450-5B60-416E-9D79-073E8D36C786}" type="slidenum">
              <a:rPr lang="en-US" smtClean="0"/>
              <a:t>‹#›</a:t>
            </a:fld>
            <a:endParaRPr lang="en-US"/>
          </a:p>
        </p:txBody>
      </p:sp>
    </p:spTree>
    <p:extLst>
      <p:ext uri="{BB962C8B-B14F-4D97-AF65-F5344CB8AC3E}">
        <p14:creationId xmlns:p14="http://schemas.microsoft.com/office/powerpoint/2010/main" val="365887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183B03-B728-4098-8890-5710768CD6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E4AA5D-BA83-4EFF-B395-D4E04A615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27EF4-A52A-4435-B317-857DE516C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BCCAD-EC91-47AC-8725-F05650B203B0}" type="datetimeFigureOut">
              <a:rPr lang="en-US" smtClean="0"/>
              <a:t>2/25/2018</a:t>
            </a:fld>
            <a:endParaRPr lang="en-US"/>
          </a:p>
        </p:txBody>
      </p:sp>
      <p:sp>
        <p:nvSpPr>
          <p:cNvPr id="5" name="Footer Placeholder 4">
            <a:extLst>
              <a:ext uri="{FF2B5EF4-FFF2-40B4-BE49-F238E27FC236}">
                <a16:creationId xmlns:a16="http://schemas.microsoft.com/office/drawing/2014/main" id="{32F9CB28-4EC6-48DC-A132-E741CE959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C97007-A236-4782-A916-849B4C1E7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D0450-5B60-416E-9D79-073E8D36C786}" type="slidenum">
              <a:rPr lang="en-US" smtClean="0"/>
              <a:t>‹#›</a:t>
            </a:fld>
            <a:endParaRPr lang="en-US"/>
          </a:p>
        </p:txBody>
      </p:sp>
    </p:spTree>
    <p:extLst>
      <p:ext uri="{BB962C8B-B14F-4D97-AF65-F5344CB8AC3E}">
        <p14:creationId xmlns:p14="http://schemas.microsoft.com/office/powerpoint/2010/main" val="21632632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93BCCAD-EC91-47AC-8725-F05650B203B0}" type="datetimeFigureOut">
              <a:rPr lang="en-US" smtClean="0"/>
              <a:t>2/25/2018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9D0450-5B60-416E-9D79-073E8D36C78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77415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0" name="Group 7"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1" name="Oval 9">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26884CF-C99E-4C31-A92E-B1EA8BB49BEA}"/>
              </a:ext>
            </a:extLst>
          </p:cNvPr>
          <p:cNvSpPr>
            <a:spLocks noGrp="1"/>
          </p:cNvSpPr>
          <p:nvPr>
            <p:ph type="ctrTitle"/>
          </p:nvPr>
        </p:nvSpPr>
        <p:spPr>
          <a:xfrm>
            <a:off x="1524000" y="2776538"/>
            <a:ext cx="9144000" cy="1381188"/>
          </a:xfrm>
        </p:spPr>
        <p:txBody>
          <a:bodyPr anchor="ctr">
            <a:normAutofit/>
          </a:bodyPr>
          <a:lstStyle/>
          <a:p>
            <a:r>
              <a:rPr lang="en-US" sz="4400" dirty="0">
                <a:solidFill>
                  <a:schemeClr val="bg2"/>
                </a:solidFill>
                <a:latin typeface="Times New Roman" panose="02020603050405020304" pitchFamily="18" charset="0"/>
                <a:cs typeface="Times New Roman" panose="02020603050405020304" pitchFamily="18" charset="0"/>
              </a:rPr>
              <a:t>Architecture and Circuit Design of An All-Spintronic FPGA Device</a:t>
            </a:r>
          </a:p>
        </p:txBody>
      </p:sp>
      <p:sp>
        <p:nvSpPr>
          <p:cNvPr id="3" name="Subtitle 2">
            <a:extLst>
              <a:ext uri="{FF2B5EF4-FFF2-40B4-BE49-F238E27FC236}">
                <a16:creationId xmlns:a16="http://schemas.microsoft.com/office/drawing/2014/main" id="{F506B29B-2E4A-4744-88BA-DB5A91CFD8FE}"/>
              </a:ext>
            </a:extLst>
          </p:cNvPr>
          <p:cNvSpPr>
            <a:spLocks noGrp="1"/>
          </p:cNvSpPr>
          <p:nvPr>
            <p:ph type="subTitle" idx="1"/>
          </p:nvPr>
        </p:nvSpPr>
        <p:spPr>
          <a:xfrm>
            <a:off x="1524000" y="4495799"/>
            <a:ext cx="9144000" cy="1495425"/>
          </a:xfrm>
        </p:spPr>
        <p:txBody>
          <a:bodyPr>
            <a:normAutofit fontScale="92500" lnSpcReduction="10000"/>
          </a:bodyPr>
          <a:lstStyle/>
          <a:p>
            <a:r>
              <a:rPr lang="en-US" sz="3200" b="1" dirty="0">
                <a:latin typeface="Times New Roman" panose="02020603050405020304" pitchFamily="18" charset="0"/>
                <a:cs typeface="Times New Roman" panose="02020603050405020304" pitchFamily="18" charset="0"/>
              </a:rPr>
              <a:t>Stephen M. Williams </a:t>
            </a:r>
            <a:r>
              <a:rPr lang="en-US" sz="3200" dirty="0">
                <a:latin typeface="Times New Roman" panose="02020603050405020304" pitchFamily="18" charset="0"/>
                <a:cs typeface="Times New Roman" panose="02020603050405020304" pitchFamily="18" charset="0"/>
              </a:rPr>
              <a:t>and Mingjie Lin</a:t>
            </a:r>
          </a:p>
          <a:p>
            <a:r>
              <a:rPr lang="en-US" sz="3200" dirty="0">
                <a:latin typeface="Times New Roman" panose="02020603050405020304" pitchFamily="18" charset="0"/>
                <a:cs typeface="Times New Roman" panose="02020603050405020304" pitchFamily="18" charset="0"/>
              </a:rPr>
              <a:t>University of Central Florida</a:t>
            </a:r>
          </a:p>
          <a:p>
            <a:r>
              <a:rPr lang="en-US" sz="3200" dirty="0">
                <a:latin typeface="Times New Roman" panose="02020603050405020304" pitchFamily="18" charset="0"/>
                <a:cs typeface="Times New Roman" panose="02020603050405020304" pitchFamily="18" charset="0"/>
              </a:rPr>
              <a:t>ECE Department</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78078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A1BD7-6BBD-40FC-9A46-DF158CCF6F77}"/>
              </a:ext>
            </a:extLst>
          </p:cNvPr>
          <p:cNvSpPr>
            <a:spLocks noGrp="1"/>
          </p:cNvSpPr>
          <p:nvPr>
            <p:ph type="title" idx="4294967295"/>
          </p:nvPr>
        </p:nvSpPr>
        <p:spPr>
          <a:xfrm>
            <a:off x="1066800" y="-45720"/>
            <a:ext cx="10058400" cy="731520"/>
          </a:xfrm>
          <a:prstGeom prst="rect">
            <a:avLst/>
          </a:prstGeom>
        </p:spPr>
        <p:txBody>
          <a:bodyPr/>
          <a:lstStyle/>
          <a:p>
            <a:pPr algn="ctr"/>
            <a:r>
              <a:rPr lang="en-US" dirty="0">
                <a:solidFill>
                  <a:schemeClr val="bg1"/>
                </a:solidFill>
              </a:rPr>
              <a:t>NAND-NOR Reconfigurable Logic</a:t>
            </a:r>
          </a:p>
        </p:txBody>
      </p:sp>
      <p:sp>
        <p:nvSpPr>
          <p:cNvPr id="3" name="Content Placeholder 2">
            <a:extLst>
              <a:ext uri="{FF2B5EF4-FFF2-40B4-BE49-F238E27FC236}">
                <a16:creationId xmlns:a16="http://schemas.microsoft.com/office/drawing/2014/main" id="{1C4A35BB-6129-4960-963F-AC935578B928}"/>
              </a:ext>
            </a:extLst>
          </p:cNvPr>
          <p:cNvSpPr>
            <a:spLocks noGrp="1"/>
          </p:cNvSpPr>
          <p:nvPr>
            <p:ph idx="4294967295"/>
          </p:nvPr>
        </p:nvSpPr>
        <p:spPr>
          <a:xfrm>
            <a:off x="333375" y="1968500"/>
            <a:ext cx="4286250" cy="4351338"/>
          </a:xfrm>
          <a:prstGeom prst="rect">
            <a:avLst/>
          </a:prstGeom>
        </p:spPr>
        <p:txBody>
          <a:bodyPr>
            <a:normAutofit/>
          </a:bodyPr>
          <a:lstStyle/>
          <a:p>
            <a:pPr>
              <a:buFont typeface="Wingdings" panose="05000000000000000000" pitchFamily="2" charset="2"/>
              <a:buChar char="q"/>
            </a:pPr>
            <a:r>
              <a:rPr lang="en-US" sz="2400" dirty="0"/>
              <a:t>[Huang, 17] proposed using NAND-NOR logic for FPGA design.</a:t>
            </a:r>
          </a:p>
          <a:p>
            <a:pPr>
              <a:buFont typeface="Wingdings" panose="05000000000000000000" pitchFamily="2" charset="2"/>
              <a:buChar char="q"/>
            </a:pPr>
            <a:r>
              <a:rPr lang="en-US" sz="2400" dirty="0"/>
              <a:t>NAND-NOR logic tree with programmable inverters to realize logic functions.</a:t>
            </a:r>
          </a:p>
          <a:p>
            <a:pPr>
              <a:buFont typeface="Wingdings" panose="05000000000000000000" pitchFamily="2" charset="2"/>
              <a:buChar char="q"/>
            </a:pPr>
            <a:r>
              <a:rPr lang="en-US" sz="2400" dirty="0"/>
              <a:t>NAND-NOR logic can be directly implemented using majority logic, leading to an efficient spintronic implementation.</a:t>
            </a:r>
          </a:p>
        </p:txBody>
      </p:sp>
      <p:pic>
        <p:nvPicPr>
          <p:cNvPr id="4" name="Picture 3">
            <a:extLst>
              <a:ext uri="{FF2B5EF4-FFF2-40B4-BE49-F238E27FC236}">
                <a16:creationId xmlns:a16="http://schemas.microsoft.com/office/drawing/2014/main" id="{489F8513-330A-4D7D-99B5-F5D778338B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14982" y="1394339"/>
            <a:ext cx="6772003" cy="4483947"/>
          </a:xfrm>
          <a:prstGeom prst="rect">
            <a:avLst/>
          </a:prstGeom>
        </p:spPr>
      </p:pic>
      <p:sp>
        <p:nvSpPr>
          <p:cNvPr id="5" name="Oval 4">
            <a:extLst>
              <a:ext uri="{FF2B5EF4-FFF2-40B4-BE49-F238E27FC236}">
                <a16:creationId xmlns:a16="http://schemas.microsoft.com/office/drawing/2014/main" id="{C967E065-BC79-43A0-92B0-59BA6035635D}"/>
              </a:ext>
            </a:extLst>
          </p:cNvPr>
          <p:cNvSpPr/>
          <p:nvPr/>
        </p:nvSpPr>
        <p:spPr>
          <a:xfrm>
            <a:off x="8658225" y="4476750"/>
            <a:ext cx="1095375" cy="1209675"/>
          </a:xfrm>
          <a:prstGeom prst="ellipse">
            <a:avLst/>
          </a:prstGeom>
          <a:solidFill>
            <a:schemeClr val="accent5">
              <a:lumMod val="60000"/>
              <a:lumOff val="40000"/>
              <a:alpha val="17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0502FDE-7459-4D93-B61E-F27688201671}"/>
              </a:ext>
            </a:extLst>
          </p:cNvPr>
          <p:cNvSpPr/>
          <p:nvPr/>
        </p:nvSpPr>
        <p:spPr>
          <a:xfrm>
            <a:off x="9715500" y="2238375"/>
            <a:ext cx="1314450" cy="1733550"/>
          </a:xfrm>
          <a:prstGeom prst="ellipse">
            <a:avLst/>
          </a:prstGeom>
          <a:solidFill>
            <a:srgbClr val="7030A0">
              <a:alpha val="1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7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0E47AC-0E61-41D3-89A7-D77E91DDA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914" y="685800"/>
            <a:ext cx="8188171" cy="4566396"/>
          </a:xfrm>
          <a:prstGeom prst="rect">
            <a:avLst/>
          </a:prstGeom>
        </p:spPr>
      </p:pic>
      <p:sp>
        <p:nvSpPr>
          <p:cNvPr id="4" name="Title 1">
            <a:extLst>
              <a:ext uri="{FF2B5EF4-FFF2-40B4-BE49-F238E27FC236}">
                <a16:creationId xmlns:a16="http://schemas.microsoft.com/office/drawing/2014/main" id="{3E25D816-0A9C-435C-9592-5384B0B4AEE8}"/>
              </a:ext>
            </a:extLst>
          </p:cNvPr>
          <p:cNvSpPr txBox="1">
            <a:spLocks/>
          </p:cNvSpPr>
          <p:nvPr/>
        </p:nvSpPr>
        <p:spPr>
          <a:xfrm>
            <a:off x="838200" y="-45720"/>
            <a:ext cx="10515600" cy="731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Overall View of NAND-NOR Logic</a:t>
            </a:r>
          </a:p>
        </p:txBody>
      </p:sp>
      <p:sp>
        <p:nvSpPr>
          <p:cNvPr id="5" name="Right Brace 4">
            <a:extLst>
              <a:ext uri="{FF2B5EF4-FFF2-40B4-BE49-F238E27FC236}">
                <a16:creationId xmlns:a16="http://schemas.microsoft.com/office/drawing/2014/main" id="{79B30AE4-29EC-40D6-AEEB-A2622503ADC8}"/>
              </a:ext>
            </a:extLst>
          </p:cNvPr>
          <p:cNvSpPr/>
          <p:nvPr/>
        </p:nvSpPr>
        <p:spPr>
          <a:xfrm rot="5400000">
            <a:off x="3761772" y="4658823"/>
            <a:ext cx="243068" cy="1429812"/>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F218FF79-A54B-4051-8C58-A7B9A86CA600}"/>
              </a:ext>
            </a:extLst>
          </p:cNvPr>
          <p:cNvSpPr/>
          <p:nvPr/>
        </p:nvSpPr>
        <p:spPr>
          <a:xfrm rot="5400000">
            <a:off x="5640392" y="4658823"/>
            <a:ext cx="243068" cy="1429812"/>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B11B8054-188F-4DD0-8978-CE1B5F3F0F23}"/>
              </a:ext>
            </a:extLst>
          </p:cNvPr>
          <p:cNvSpPr/>
          <p:nvPr/>
        </p:nvSpPr>
        <p:spPr>
          <a:xfrm rot="5400000">
            <a:off x="7147660" y="5030176"/>
            <a:ext cx="243068" cy="687109"/>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46AF358-BDD4-4E1E-9454-E18BC14645D0}"/>
              </a:ext>
            </a:extLst>
          </p:cNvPr>
          <p:cNvSpPr txBox="1"/>
          <p:nvPr/>
        </p:nvSpPr>
        <p:spPr>
          <a:xfrm>
            <a:off x="2995306" y="5417316"/>
            <a:ext cx="1775999" cy="830997"/>
          </a:xfrm>
          <a:prstGeom prst="rect">
            <a:avLst/>
          </a:prstGeom>
          <a:noFill/>
        </p:spPr>
        <p:txBody>
          <a:bodyPr wrap="none" rtlCol="0">
            <a:spAutoFit/>
          </a:bodyPr>
          <a:lstStyle/>
          <a:p>
            <a:pPr algn="ctr"/>
            <a:r>
              <a:rPr lang="en-US" sz="2400" dirty="0"/>
              <a:t>Input</a:t>
            </a:r>
          </a:p>
          <a:p>
            <a:r>
              <a:rPr lang="en-US" sz="2400" dirty="0"/>
              <a:t>Interconnect</a:t>
            </a:r>
          </a:p>
        </p:txBody>
      </p:sp>
      <p:sp>
        <p:nvSpPr>
          <p:cNvPr id="9" name="TextBox 8">
            <a:extLst>
              <a:ext uri="{FF2B5EF4-FFF2-40B4-BE49-F238E27FC236}">
                <a16:creationId xmlns:a16="http://schemas.microsoft.com/office/drawing/2014/main" id="{F5640F43-ABF4-4985-AD9C-8A3321C5B250}"/>
              </a:ext>
            </a:extLst>
          </p:cNvPr>
          <p:cNvSpPr txBox="1"/>
          <p:nvPr/>
        </p:nvSpPr>
        <p:spPr>
          <a:xfrm>
            <a:off x="5292951" y="5417315"/>
            <a:ext cx="889987" cy="830997"/>
          </a:xfrm>
          <a:prstGeom prst="rect">
            <a:avLst/>
          </a:prstGeom>
          <a:noFill/>
        </p:spPr>
        <p:txBody>
          <a:bodyPr wrap="none" rtlCol="0">
            <a:spAutoFit/>
          </a:bodyPr>
          <a:lstStyle/>
          <a:p>
            <a:pPr algn="ctr"/>
            <a:r>
              <a:rPr lang="en-US" sz="2400" dirty="0"/>
              <a:t>Logic </a:t>
            </a:r>
          </a:p>
          <a:p>
            <a:pPr algn="ctr"/>
            <a:r>
              <a:rPr lang="en-US" sz="2400" dirty="0"/>
              <a:t>Cone</a:t>
            </a:r>
          </a:p>
        </p:txBody>
      </p:sp>
      <p:sp>
        <p:nvSpPr>
          <p:cNvPr id="10" name="TextBox 9">
            <a:extLst>
              <a:ext uri="{FF2B5EF4-FFF2-40B4-BE49-F238E27FC236}">
                <a16:creationId xmlns:a16="http://schemas.microsoft.com/office/drawing/2014/main" id="{2A03912C-9260-4CFE-AED9-57273A043DB9}"/>
              </a:ext>
            </a:extLst>
          </p:cNvPr>
          <p:cNvSpPr txBox="1"/>
          <p:nvPr/>
        </p:nvSpPr>
        <p:spPr>
          <a:xfrm>
            <a:off x="6509210" y="5394530"/>
            <a:ext cx="1676677" cy="830997"/>
          </a:xfrm>
          <a:prstGeom prst="rect">
            <a:avLst/>
          </a:prstGeom>
          <a:noFill/>
        </p:spPr>
        <p:txBody>
          <a:bodyPr wrap="none" rtlCol="0">
            <a:spAutoFit/>
          </a:bodyPr>
          <a:lstStyle/>
          <a:p>
            <a:pPr algn="ctr"/>
            <a:r>
              <a:rPr lang="en-US" sz="2400" dirty="0"/>
              <a:t>Logic</a:t>
            </a:r>
          </a:p>
          <a:p>
            <a:pPr algn="ctr"/>
            <a:r>
              <a:rPr lang="en-US" sz="2400" dirty="0"/>
              <a:t>Registration</a:t>
            </a:r>
          </a:p>
        </p:txBody>
      </p:sp>
      <p:cxnSp>
        <p:nvCxnSpPr>
          <p:cNvPr id="11" name="Straight Connector 10">
            <a:extLst>
              <a:ext uri="{FF2B5EF4-FFF2-40B4-BE49-F238E27FC236}">
                <a16:creationId xmlns:a16="http://schemas.microsoft.com/office/drawing/2014/main" id="{4851D28B-B89F-4F8D-BCBD-2C8B9491EF77}"/>
              </a:ext>
            </a:extLst>
          </p:cNvPr>
          <p:cNvCxnSpPr>
            <a:cxnSpLocks/>
          </p:cNvCxnSpPr>
          <p:nvPr/>
        </p:nvCxnSpPr>
        <p:spPr>
          <a:xfrm flipV="1">
            <a:off x="5047020" y="3028950"/>
            <a:ext cx="0" cy="2114551"/>
          </a:xfrm>
          <a:prstGeom prst="line">
            <a:avLst/>
          </a:prstGeom>
          <a:ln w="38100">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0A73BD-88C7-4A8C-B77E-D7FF4CDECE83}"/>
              </a:ext>
            </a:extLst>
          </p:cNvPr>
          <p:cNvCxnSpPr>
            <a:cxnSpLocks/>
          </p:cNvCxnSpPr>
          <p:nvPr/>
        </p:nvCxnSpPr>
        <p:spPr>
          <a:xfrm flipV="1">
            <a:off x="6476832" y="2143125"/>
            <a:ext cx="0" cy="3109071"/>
          </a:xfrm>
          <a:prstGeom prst="line">
            <a:avLst/>
          </a:prstGeom>
          <a:ln w="38100">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0774A2-020D-47A0-8FE7-A7B3C0E0B9DB}"/>
              </a:ext>
            </a:extLst>
          </p:cNvPr>
          <p:cNvCxnSpPr>
            <a:cxnSpLocks/>
          </p:cNvCxnSpPr>
          <p:nvPr/>
        </p:nvCxnSpPr>
        <p:spPr>
          <a:xfrm flipV="1">
            <a:off x="6925639" y="1409700"/>
            <a:ext cx="0" cy="3842496"/>
          </a:xfrm>
          <a:prstGeom prst="line">
            <a:avLst/>
          </a:prstGeom>
          <a:ln w="38100">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8024C7-88A6-4505-85F9-372159705A3B}"/>
              </a:ext>
            </a:extLst>
          </p:cNvPr>
          <p:cNvCxnSpPr>
            <a:cxnSpLocks/>
          </p:cNvCxnSpPr>
          <p:nvPr/>
        </p:nvCxnSpPr>
        <p:spPr>
          <a:xfrm flipV="1">
            <a:off x="7612749" y="1409699"/>
            <a:ext cx="0" cy="3842496"/>
          </a:xfrm>
          <a:prstGeom prst="line">
            <a:avLst/>
          </a:prstGeom>
          <a:ln w="38100">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91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5CC63-4421-4043-AACD-3FAEB994F74C}"/>
              </a:ext>
            </a:extLst>
          </p:cNvPr>
          <p:cNvSpPr>
            <a:spLocks noGrp="1"/>
          </p:cNvSpPr>
          <p:nvPr>
            <p:ph type="title" idx="4294967295"/>
          </p:nvPr>
        </p:nvSpPr>
        <p:spPr>
          <a:xfrm>
            <a:off x="1066800" y="-45720"/>
            <a:ext cx="10058400" cy="731520"/>
          </a:xfrm>
          <a:prstGeom prst="rect">
            <a:avLst/>
          </a:prstGeom>
        </p:spPr>
        <p:txBody>
          <a:bodyPr>
            <a:normAutofit/>
          </a:bodyPr>
          <a:lstStyle/>
          <a:p>
            <a:pPr algn="ctr"/>
            <a:r>
              <a:rPr lang="en-US" dirty="0">
                <a:solidFill>
                  <a:schemeClr val="bg1"/>
                </a:solidFill>
              </a:rPr>
              <a:t>Programmable Spintronic Inverter</a:t>
            </a:r>
          </a:p>
        </p:txBody>
      </p:sp>
      <p:sp>
        <p:nvSpPr>
          <p:cNvPr id="3" name="Content Placeholder 2">
            <a:extLst>
              <a:ext uri="{FF2B5EF4-FFF2-40B4-BE49-F238E27FC236}">
                <a16:creationId xmlns:a16="http://schemas.microsoft.com/office/drawing/2014/main" id="{54B11EB6-EE78-49B9-BAF5-8B16005E9F23}"/>
              </a:ext>
            </a:extLst>
          </p:cNvPr>
          <p:cNvSpPr>
            <a:spLocks noGrp="1"/>
          </p:cNvSpPr>
          <p:nvPr>
            <p:ph idx="4294967295"/>
          </p:nvPr>
        </p:nvSpPr>
        <p:spPr>
          <a:xfrm>
            <a:off x="1903735" y="5029914"/>
            <a:ext cx="9116567" cy="992187"/>
          </a:xfrm>
          <a:prstGeom prst="rect">
            <a:avLst/>
          </a:prstGeom>
        </p:spPr>
        <p:txBody>
          <a:bodyPr>
            <a:noAutofit/>
          </a:bodyPr>
          <a:lstStyle/>
          <a:p>
            <a:pPr>
              <a:buFont typeface="Wingdings" panose="05000000000000000000" pitchFamily="2" charset="2"/>
              <a:buChar char="q"/>
            </a:pPr>
            <a:r>
              <a:rPr lang="en-US" sz="2400" dirty="0"/>
              <a:t>Symmetric delay between inverted and non-inverted operation.</a:t>
            </a:r>
          </a:p>
          <a:p>
            <a:pPr>
              <a:buFont typeface="Wingdings" panose="05000000000000000000" pitchFamily="2" charset="2"/>
              <a:buChar char="q"/>
            </a:pPr>
            <a:r>
              <a:rPr lang="en-US" sz="2400" dirty="0"/>
              <a:t>Asserting Invert signal reverses supply polarity for the logic gate.</a:t>
            </a:r>
          </a:p>
          <a:p>
            <a:pPr lvl="1">
              <a:buFont typeface="Wingdings" panose="05000000000000000000" pitchFamily="2" charset="2"/>
              <a:buChar char="q"/>
            </a:pPr>
            <a:r>
              <a:rPr lang="en-US" sz="2400" dirty="0"/>
              <a:t>Upper four mCells act as non-volatile configuration bit.</a:t>
            </a:r>
          </a:p>
        </p:txBody>
      </p:sp>
      <p:pic>
        <p:nvPicPr>
          <p:cNvPr id="6" name="Picture 5">
            <a:extLst>
              <a:ext uri="{FF2B5EF4-FFF2-40B4-BE49-F238E27FC236}">
                <a16:creationId xmlns:a16="http://schemas.microsoft.com/office/drawing/2014/main" id="{771E09C4-3D30-4BB2-8284-8A1F3CCF7F17}"/>
              </a:ext>
            </a:extLst>
          </p:cNvPr>
          <p:cNvPicPr>
            <a:picLocks noChangeAspect="1"/>
          </p:cNvPicPr>
          <p:nvPr/>
        </p:nvPicPr>
        <p:blipFill>
          <a:blip r:embed="rId3"/>
          <a:stretch>
            <a:fillRect/>
          </a:stretch>
        </p:blipFill>
        <p:spPr>
          <a:xfrm>
            <a:off x="3508461" y="951902"/>
            <a:ext cx="3559995" cy="3752850"/>
          </a:xfrm>
          <a:prstGeom prst="rect">
            <a:avLst/>
          </a:prstGeom>
        </p:spPr>
      </p:pic>
      <p:sp>
        <p:nvSpPr>
          <p:cNvPr id="8" name="Isosceles Triangle 7">
            <a:extLst>
              <a:ext uri="{FF2B5EF4-FFF2-40B4-BE49-F238E27FC236}">
                <a16:creationId xmlns:a16="http://schemas.microsoft.com/office/drawing/2014/main" id="{3E262B87-943A-45FD-93C0-1DD7FA4F6C5A}"/>
              </a:ext>
            </a:extLst>
          </p:cNvPr>
          <p:cNvSpPr/>
          <p:nvPr/>
        </p:nvSpPr>
        <p:spPr>
          <a:xfrm rot="5400000">
            <a:off x="1283810" y="2663547"/>
            <a:ext cx="382291" cy="329561"/>
          </a:xfrm>
          <a:prstGeom prst="triangl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346AC5F-BCAF-4C63-9988-6E6BD98E812B}"/>
              </a:ext>
            </a:extLst>
          </p:cNvPr>
          <p:cNvCxnSpPr>
            <a:cxnSpLocks/>
          </p:cNvCxnSpPr>
          <p:nvPr/>
        </p:nvCxnSpPr>
        <p:spPr>
          <a:xfrm>
            <a:off x="1744566" y="2828327"/>
            <a:ext cx="36203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10825E9-E5AD-403D-B00E-B5EC89A90B6D}"/>
              </a:ext>
            </a:extLst>
          </p:cNvPr>
          <p:cNvCxnSpPr>
            <a:cxnSpLocks/>
          </p:cNvCxnSpPr>
          <p:nvPr/>
        </p:nvCxnSpPr>
        <p:spPr>
          <a:xfrm flipV="1">
            <a:off x="2133625" y="2201487"/>
            <a:ext cx="0" cy="389485"/>
          </a:xfrm>
          <a:prstGeom prst="line">
            <a:avLst/>
          </a:prstGeom>
          <a:ln w="38100"/>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86A267A2-BA88-4B1D-9533-5DE9B11B121C}"/>
              </a:ext>
            </a:extLst>
          </p:cNvPr>
          <p:cNvSpPr/>
          <p:nvPr/>
        </p:nvSpPr>
        <p:spPr>
          <a:xfrm>
            <a:off x="2014030" y="1967798"/>
            <a:ext cx="239189" cy="239189"/>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119BEB9-B06A-44AE-BE94-CF4F48180248}"/>
              </a:ext>
            </a:extLst>
          </p:cNvPr>
          <p:cNvCxnSpPr>
            <a:cxnSpLocks/>
          </p:cNvCxnSpPr>
          <p:nvPr/>
        </p:nvCxnSpPr>
        <p:spPr>
          <a:xfrm rot="2700000" flipV="1">
            <a:off x="2133077" y="1918033"/>
            <a:ext cx="0" cy="339814"/>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12D4AA8-2E6E-4A8C-9964-BFBA290855E7}"/>
              </a:ext>
            </a:extLst>
          </p:cNvPr>
          <p:cNvCxnSpPr>
            <a:cxnSpLocks/>
          </p:cNvCxnSpPr>
          <p:nvPr/>
        </p:nvCxnSpPr>
        <p:spPr>
          <a:xfrm rot="18900000" flipV="1">
            <a:off x="2133077" y="1917485"/>
            <a:ext cx="0" cy="339814"/>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EDD84F4-AC36-4703-8B21-E837116EE8E6}"/>
              </a:ext>
            </a:extLst>
          </p:cNvPr>
          <p:cNvCxnSpPr>
            <a:cxnSpLocks/>
          </p:cNvCxnSpPr>
          <p:nvPr/>
        </p:nvCxnSpPr>
        <p:spPr>
          <a:xfrm>
            <a:off x="1129157" y="3512676"/>
            <a:ext cx="977447" cy="0"/>
          </a:xfrm>
          <a:prstGeom prst="line">
            <a:avLst/>
          </a:prstGeom>
          <a:ln w="28575"/>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B6788F83-96AF-4BDC-810E-D5D320B31BD8}"/>
              </a:ext>
            </a:extLst>
          </p:cNvPr>
          <p:cNvSpPr/>
          <p:nvPr/>
        </p:nvSpPr>
        <p:spPr>
          <a:xfrm>
            <a:off x="1599058" y="2755173"/>
            <a:ext cx="146309" cy="146309"/>
          </a:xfrm>
          <a:prstGeom prst="ellipse">
            <a:avLst/>
          </a:prstGeom>
          <a:solidFill>
            <a:schemeClr val="bg1"/>
          </a:solid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9259EC-EA80-457D-A30D-7120240FB6B0}"/>
              </a:ext>
            </a:extLst>
          </p:cNvPr>
          <p:cNvCxnSpPr>
            <a:cxnSpLocks/>
          </p:cNvCxnSpPr>
          <p:nvPr/>
        </p:nvCxnSpPr>
        <p:spPr>
          <a:xfrm>
            <a:off x="948138" y="2828327"/>
            <a:ext cx="36203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8D1170D-5F40-405E-9BE4-4269C36A08C2}"/>
              </a:ext>
            </a:extLst>
          </p:cNvPr>
          <p:cNvCxnSpPr>
            <a:cxnSpLocks/>
          </p:cNvCxnSpPr>
          <p:nvPr/>
        </p:nvCxnSpPr>
        <p:spPr>
          <a:xfrm flipV="1">
            <a:off x="1129730" y="2832544"/>
            <a:ext cx="0" cy="688197"/>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A738F5A-8922-4DB7-B835-810C09855486}"/>
              </a:ext>
            </a:extLst>
          </p:cNvPr>
          <p:cNvCxnSpPr>
            <a:cxnSpLocks/>
          </p:cNvCxnSpPr>
          <p:nvPr/>
        </p:nvCxnSpPr>
        <p:spPr>
          <a:xfrm>
            <a:off x="2350821" y="3160997"/>
            <a:ext cx="210421" cy="0"/>
          </a:xfrm>
          <a:prstGeom prst="line">
            <a:avLst/>
          </a:prstGeom>
          <a:ln w="28575"/>
        </p:spPr>
        <p:style>
          <a:lnRef idx="1">
            <a:schemeClr val="dk1"/>
          </a:lnRef>
          <a:fillRef idx="0">
            <a:schemeClr val="dk1"/>
          </a:fillRef>
          <a:effectRef idx="0">
            <a:schemeClr val="dk1"/>
          </a:effectRef>
          <a:fontRef idx="minor">
            <a:schemeClr val="tx1"/>
          </a:fontRef>
        </p:style>
      </p:cxnSp>
      <p:sp>
        <p:nvSpPr>
          <p:cNvPr id="19" name="Trapezoid 18">
            <a:extLst>
              <a:ext uri="{FF2B5EF4-FFF2-40B4-BE49-F238E27FC236}">
                <a16:creationId xmlns:a16="http://schemas.microsoft.com/office/drawing/2014/main" id="{0251AFB4-C965-4A8A-B5C4-FAEBD998A33C}"/>
              </a:ext>
            </a:extLst>
          </p:cNvPr>
          <p:cNvSpPr/>
          <p:nvPr/>
        </p:nvSpPr>
        <p:spPr>
          <a:xfrm rot="5400000">
            <a:off x="1424304" y="2943800"/>
            <a:ext cx="1418642" cy="434390"/>
          </a:xfrm>
          <a:prstGeom prst="trapezoid">
            <a:avLst>
              <a:gd name="adj" fmla="val 61709"/>
            </a:avLst>
          </a:prstGeom>
          <a:solidFill>
            <a:schemeClr val="bg1"/>
          </a:solid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CF48B106-DBF8-424E-B1C8-2C72404B9E68}"/>
              </a:ext>
            </a:extLst>
          </p:cNvPr>
          <p:cNvSpPr txBox="1"/>
          <p:nvPr/>
        </p:nvSpPr>
        <p:spPr>
          <a:xfrm>
            <a:off x="1903735" y="2613183"/>
            <a:ext cx="298057" cy="285944"/>
          </a:xfrm>
          <a:prstGeom prst="rect">
            <a:avLst/>
          </a:prstGeom>
          <a:noFill/>
        </p:spPr>
        <p:txBody>
          <a:bodyPr wrap="none" rtlCol="0">
            <a:spAutoFit/>
          </a:bodyPr>
          <a:lstStyle/>
          <a:p>
            <a:r>
              <a:rPr lang="en-US" sz="2400" dirty="0"/>
              <a:t>S0</a:t>
            </a:r>
          </a:p>
        </p:txBody>
      </p:sp>
      <p:sp>
        <p:nvSpPr>
          <p:cNvPr id="21" name="TextBox 20">
            <a:extLst>
              <a:ext uri="{FF2B5EF4-FFF2-40B4-BE49-F238E27FC236}">
                <a16:creationId xmlns:a16="http://schemas.microsoft.com/office/drawing/2014/main" id="{413C5641-E96B-48D7-9622-D21EB8D93B8E}"/>
              </a:ext>
            </a:extLst>
          </p:cNvPr>
          <p:cNvSpPr txBox="1"/>
          <p:nvPr/>
        </p:nvSpPr>
        <p:spPr>
          <a:xfrm>
            <a:off x="1903735" y="3245633"/>
            <a:ext cx="298057" cy="285944"/>
          </a:xfrm>
          <a:prstGeom prst="rect">
            <a:avLst/>
          </a:prstGeom>
          <a:noFill/>
        </p:spPr>
        <p:txBody>
          <a:bodyPr wrap="none" rtlCol="0">
            <a:spAutoFit/>
          </a:bodyPr>
          <a:lstStyle/>
          <a:p>
            <a:r>
              <a:rPr lang="en-US" sz="2400" dirty="0"/>
              <a:t>S1</a:t>
            </a:r>
          </a:p>
        </p:txBody>
      </p:sp>
      <p:sp>
        <p:nvSpPr>
          <p:cNvPr id="22" name="TextBox 21">
            <a:extLst>
              <a:ext uri="{FF2B5EF4-FFF2-40B4-BE49-F238E27FC236}">
                <a16:creationId xmlns:a16="http://schemas.microsoft.com/office/drawing/2014/main" id="{EAD8942E-656E-4E81-BDC8-0C3F106C68C3}"/>
              </a:ext>
            </a:extLst>
          </p:cNvPr>
          <p:cNvSpPr txBox="1"/>
          <p:nvPr/>
        </p:nvSpPr>
        <p:spPr>
          <a:xfrm>
            <a:off x="179002" y="2571155"/>
            <a:ext cx="526415" cy="285944"/>
          </a:xfrm>
          <a:prstGeom prst="rect">
            <a:avLst/>
          </a:prstGeom>
          <a:noFill/>
        </p:spPr>
        <p:txBody>
          <a:bodyPr wrap="none" rtlCol="0">
            <a:spAutoFit/>
          </a:bodyPr>
          <a:lstStyle/>
          <a:p>
            <a:r>
              <a:rPr lang="en-US" sz="2400" dirty="0"/>
              <a:t>Input</a:t>
            </a:r>
          </a:p>
        </p:txBody>
      </p:sp>
      <p:sp>
        <p:nvSpPr>
          <p:cNvPr id="23" name="TextBox 22">
            <a:extLst>
              <a:ext uri="{FF2B5EF4-FFF2-40B4-BE49-F238E27FC236}">
                <a16:creationId xmlns:a16="http://schemas.microsoft.com/office/drawing/2014/main" id="{016DB38A-6F89-404A-9873-2E2C50E08639}"/>
              </a:ext>
            </a:extLst>
          </p:cNvPr>
          <p:cNvSpPr txBox="1"/>
          <p:nvPr/>
        </p:nvSpPr>
        <p:spPr>
          <a:xfrm>
            <a:off x="2521883" y="2910827"/>
            <a:ext cx="668394" cy="285944"/>
          </a:xfrm>
          <a:prstGeom prst="rect">
            <a:avLst/>
          </a:prstGeom>
          <a:noFill/>
        </p:spPr>
        <p:txBody>
          <a:bodyPr wrap="none" rtlCol="0">
            <a:spAutoFit/>
          </a:bodyPr>
          <a:lstStyle/>
          <a:p>
            <a:r>
              <a:rPr lang="en-US" sz="2400" dirty="0"/>
              <a:t>Output</a:t>
            </a:r>
          </a:p>
        </p:txBody>
      </p:sp>
      <p:sp>
        <p:nvSpPr>
          <p:cNvPr id="24" name="TextBox 23">
            <a:extLst>
              <a:ext uri="{FF2B5EF4-FFF2-40B4-BE49-F238E27FC236}">
                <a16:creationId xmlns:a16="http://schemas.microsoft.com/office/drawing/2014/main" id="{913C48AD-42B7-4BD3-90C1-00F84CD629CD}"/>
              </a:ext>
            </a:extLst>
          </p:cNvPr>
          <p:cNvSpPr txBox="1"/>
          <p:nvPr/>
        </p:nvSpPr>
        <p:spPr>
          <a:xfrm>
            <a:off x="1728420" y="1576804"/>
            <a:ext cx="569028" cy="285944"/>
          </a:xfrm>
          <a:prstGeom prst="rect">
            <a:avLst/>
          </a:prstGeom>
          <a:noFill/>
        </p:spPr>
        <p:txBody>
          <a:bodyPr wrap="none" rtlCol="0">
            <a:spAutoFit/>
          </a:bodyPr>
          <a:lstStyle/>
          <a:p>
            <a:r>
              <a:rPr lang="en-US" sz="2400" dirty="0"/>
              <a:t>Invert</a:t>
            </a:r>
          </a:p>
        </p:txBody>
      </p:sp>
      <p:pic>
        <p:nvPicPr>
          <p:cNvPr id="27" name="Picture 26">
            <a:extLst>
              <a:ext uri="{FF2B5EF4-FFF2-40B4-BE49-F238E27FC236}">
                <a16:creationId xmlns:a16="http://schemas.microsoft.com/office/drawing/2014/main" id="{24EB2EB2-31C2-479C-9EB0-67AE44090DFA}"/>
              </a:ext>
            </a:extLst>
          </p:cNvPr>
          <p:cNvPicPr>
            <a:picLocks noChangeAspect="1"/>
          </p:cNvPicPr>
          <p:nvPr/>
        </p:nvPicPr>
        <p:blipFill>
          <a:blip r:embed="rId4"/>
          <a:stretch>
            <a:fillRect/>
          </a:stretch>
        </p:blipFill>
        <p:spPr>
          <a:xfrm>
            <a:off x="7176027" y="1355459"/>
            <a:ext cx="4873880" cy="2783451"/>
          </a:xfrm>
          <a:prstGeom prst="rect">
            <a:avLst/>
          </a:prstGeom>
        </p:spPr>
      </p:pic>
    </p:spTree>
    <p:extLst>
      <p:ext uri="{BB962C8B-B14F-4D97-AF65-F5344CB8AC3E}">
        <p14:creationId xmlns:p14="http://schemas.microsoft.com/office/powerpoint/2010/main" val="373984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AC26-5E01-4667-B46E-642F34F10D5F}"/>
              </a:ext>
            </a:extLst>
          </p:cNvPr>
          <p:cNvSpPr>
            <a:spLocks noGrp="1"/>
          </p:cNvSpPr>
          <p:nvPr>
            <p:ph type="title" idx="4294967295"/>
          </p:nvPr>
        </p:nvSpPr>
        <p:spPr>
          <a:xfrm>
            <a:off x="1066800" y="-45720"/>
            <a:ext cx="10058400" cy="731520"/>
          </a:xfrm>
          <a:prstGeom prst="rect">
            <a:avLst/>
          </a:prstGeom>
        </p:spPr>
        <p:txBody>
          <a:bodyPr/>
          <a:lstStyle/>
          <a:p>
            <a:pPr algn="ctr"/>
            <a:r>
              <a:rPr lang="en-US" dirty="0">
                <a:solidFill>
                  <a:schemeClr val="bg1"/>
                </a:solidFill>
              </a:rPr>
              <a:t>Enhanced NAND-NOR Element</a:t>
            </a:r>
          </a:p>
        </p:txBody>
      </p:sp>
      <p:pic>
        <p:nvPicPr>
          <p:cNvPr id="5" name="Content Placeholder 4">
            <a:extLst>
              <a:ext uri="{FF2B5EF4-FFF2-40B4-BE49-F238E27FC236}">
                <a16:creationId xmlns:a16="http://schemas.microsoft.com/office/drawing/2014/main" id="{30C82D88-ACF2-4179-ADAB-2BBECED5CB6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098458" y="895350"/>
            <a:ext cx="5941929" cy="3768772"/>
          </a:xfrm>
          <a:prstGeom prst="rect">
            <a:avLst/>
          </a:prstGeom>
        </p:spPr>
      </p:pic>
      <p:sp>
        <p:nvSpPr>
          <p:cNvPr id="8" name="Content Placeholder 2">
            <a:extLst>
              <a:ext uri="{FF2B5EF4-FFF2-40B4-BE49-F238E27FC236}">
                <a16:creationId xmlns:a16="http://schemas.microsoft.com/office/drawing/2014/main" id="{F38A41A6-8EF8-4130-B935-8D98BA6680E0}"/>
              </a:ext>
            </a:extLst>
          </p:cNvPr>
          <p:cNvSpPr txBox="1">
            <a:spLocks/>
          </p:cNvSpPr>
          <p:nvPr/>
        </p:nvSpPr>
        <p:spPr>
          <a:xfrm>
            <a:off x="2058218" y="5325564"/>
            <a:ext cx="8534400" cy="9921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400" dirty="0"/>
              <a:t>Three input majority gate with bias bit, allows for switchable NAND-NOR gate. Each input has a programmable inverter.</a:t>
            </a:r>
          </a:p>
        </p:txBody>
      </p:sp>
      <p:pic>
        <p:nvPicPr>
          <p:cNvPr id="6" name="Picture 2" descr="Image result for nor gate symbol">
            <a:extLst>
              <a:ext uri="{FF2B5EF4-FFF2-40B4-BE49-F238E27FC236}">
                <a16:creationId xmlns:a16="http://schemas.microsoft.com/office/drawing/2014/main" id="{C378BA5E-313A-478D-8FC8-3CA7200D5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852" y="3189897"/>
            <a:ext cx="1319065" cy="804658"/>
          </a:xfrm>
          <a:prstGeom prst="rect">
            <a:avLst/>
          </a:prstGeom>
          <a:noFill/>
          <a:extLst>
            <a:ext uri="{909E8E84-426E-40DD-AFC4-6F175D3DCCD1}">
              <a14:hiddenFill xmlns:a14="http://schemas.microsoft.com/office/drawing/2010/main">
                <a:solidFill>
                  <a:srgbClr val="FFFFFF"/>
                </a:solidFill>
              </a14:hiddenFill>
            </a:ext>
          </a:extLst>
        </p:spPr>
      </p:pic>
      <p:sp>
        <p:nvSpPr>
          <p:cNvPr id="10" name="Isosceles Triangle 9">
            <a:extLst>
              <a:ext uri="{FF2B5EF4-FFF2-40B4-BE49-F238E27FC236}">
                <a16:creationId xmlns:a16="http://schemas.microsoft.com/office/drawing/2014/main" id="{E27C4D3B-90CC-48A6-A930-8C6D8B7134D7}"/>
              </a:ext>
            </a:extLst>
          </p:cNvPr>
          <p:cNvSpPr/>
          <p:nvPr/>
        </p:nvSpPr>
        <p:spPr>
          <a:xfrm rot="5400000">
            <a:off x="1431080" y="1776353"/>
            <a:ext cx="337936" cy="291324"/>
          </a:xfrm>
          <a:prstGeom prst="triangl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CF24C04-00D2-4CF5-AE67-6A22614621E6}"/>
              </a:ext>
            </a:extLst>
          </p:cNvPr>
          <p:cNvCxnSpPr>
            <a:cxnSpLocks/>
          </p:cNvCxnSpPr>
          <p:nvPr/>
        </p:nvCxnSpPr>
        <p:spPr>
          <a:xfrm>
            <a:off x="1838377" y="1922015"/>
            <a:ext cx="320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CDFFD30-FCA6-4889-AE56-E7A239D4C82A}"/>
              </a:ext>
            </a:extLst>
          </p:cNvPr>
          <p:cNvCxnSpPr>
            <a:cxnSpLocks/>
          </p:cNvCxnSpPr>
          <p:nvPr/>
        </p:nvCxnSpPr>
        <p:spPr>
          <a:xfrm flipV="1">
            <a:off x="2182294" y="1367905"/>
            <a:ext cx="0" cy="344294"/>
          </a:xfrm>
          <a:prstGeom prst="line">
            <a:avLst/>
          </a:prstGeom>
          <a:ln w="28575"/>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2C74980C-BFF6-4634-8B8E-7A034755D3B4}"/>
              </a:ext>
            </a:extLst>
          </p:cNvPr>
          <p:cNvSpPr/>
          <p:nvPr/>
        </p:nvSpPr>
        <p:spPr>
          <a:xfrm>
            <a:off x="2076576" y="1161329"/>
            <a:ext cx="211437" cy="21143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25576AF-6BAC-4B7E-9C63-88CC12BA94EA}"/>
              </a:ext>
            </a:extLst>
          </p:cNvPr>
          <p:cNvCxnSpPr>
            <a:cxnSpLocks/>
          </p:cNvCxnSpPr>
          <p:nvPr/>
        </p:nvCxnSpPr>
        <p:spPr>
          <a:xfrm rot="2700000" flipV="1">
            <a:off x="2181810" y="1117339"/>
            <a:ext cx="0" cy="300387"/>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4D3DE9E-F2AD-4A2D-8055-D460BC98E03A}"/>
              </a:ext>
            </a:extLst>
          </p:cNvPr>
          <p:cNvCxnSpPr>
            <a:cxnSpLocks/>
          </p:cNvCxnSpPr>
          <p:nvPr/>
        </p:nvCxnSpPr>
        <p:spPr>
          <a:xfrm rot="18900000" flipV="1">
            <a:off x="2181810" y="1116854"/>
            <a:ext cx="0" cy="300387"/>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17EAABB-CB7B-4280-A81B-8FF39DE1A3B5}"/>
              </a:ext>
            </a:extLst>
          </p:cNvPr>
          <p:cNvCxnSpPr>
            <a:cxnSpLocks/>
          </p:cNvCxnSpPr>
          <p:nvPr/>
        </p:nvCxnSpPr>
        <p:spPr>
          <a:xfrm>
            <a:off x="1294370" y="2526962"/>
            <a:ext cx="864039" cy="0"/>
          </a:xfrm>
          <a:prstGeom prst="line">
            <a:avLst/>
          </a:prstGeom>
          <a:ln w="28575"/>
        </p:spPr>
        <p:style>
          <a:lnRef idx="1">
            <a:schemeClr val="dk1"/>
          </a:lnRef>
          <a:fillRef idx="0">
            <a:schemeClr val="dk1"/>
          </a:fillRef>
          <a:effectRef idx="0">
            <a:schemeClr val="dk1"/>
          </a:effectRef>
          <a:fontRef idx="minor">
            <a:schemeClr val="tx1"/>
          </a:fontRef>
        </p:style>
      </p:cxnSp>
      <p:sp>
        <p:nvSpPr>
          <p:cNvPr id="17" name="Oval 16">
            <a:extLst>
              <a:ext uri="{FF2B5EF4-FFF2-40B4-BE49-F238E27FC236}">
                <a16:creationId xmlns:a16="http://schemas.microsoft.com/office/drawing/2014/main" id="{639CDA9E-55E4-41CA-8DF8-93D8799E9795}"/>
              </a:ext>
            </a:extLst>
          </p:cNvPr>
          <p:cNvSpPr/>
          <p:nvPr/>
        </p:nvSpPr>
        <p:spPr>
          <a:xfrm>
            <a:off x="1709751" y="1857349"/>
            <a:ext cx="129333" cy="129333"/>
          </a:xfrm>
          <a:prstGeom prst="ellipse">
            <a:avLst/>
          </a:prstGeom>
          <a:solidFill>
            <a:schemeClr val="bg1"/>
          </a:solid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3F6430D-7409-4FF8-98E0-2826FB4E41F3}"/>
              </a:ext>
            </a:extLst>
          </p:cNvPr>
          <p:cNvCxnSpPr>
            <a:cxnSpLocks/>
          </p:cNvCxnSpPr>
          <p:nvPr/>
        </p:nvCxnSpPr>
        <p:spPr>
          <a:xfrm>
            <a:off x="1134354" y="1922015"/>
            <a:ext cx="320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5DCF494-F171-4E88-874F-F27BECEF5D7E}"/>
              </a:ext>
            </a:extLst>
          </p:cNvPr>
          <p:cNvCxnSpPr>
            <a:cxnSpLocks/>
          </p:cNvCxnSpPr>
          <p:nvPr/>
        </p:nvCxnSpPr>
        <p:spPr>
          <a:xfrm flipV="1">
            <a:off x="1294876" y="1925743"/>
            <a:ext cx="0" cy="608348"/>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805E624B-3108-4D82-B53E-DA62D8F59BA6}"/>
              </a:ext>
            </a:extLst>
          </p:cNvPr>
          <p:cNvCxnSpPr>
            <a:cxnSpLocks/>
          </p:cNvCxnSpPr>
          <p:nvPr/>
        </p:nvCxnSpPr>
        <p:spPr>
          <a:xfrm>
            <a:off x="2374289" y="2216086"/>
            <a:ext cx="523713" cy="0"/>
          </a:xfrm>
          <a:prstGeom prst="line">
            <a:avLst/>
          </a:prstGeom>
          <a:ln w="28575"/>
        </p:spPr>
        <p:style>
          <a:lnRef idx="1">
            <a:schemeClr val="dk1"/>
          </a:lnRef>
          <a:fillRef idx="0">
            <a:schemeClr val="dk1"/>
          </a:fillRef>
          <a:effectRef idx="0">
            <a:schemeClr val="dk1"/>
          </a:effectRef>
          <a:fontRef idx="minor">
            <a:schemeClr val="tx1"/>
          </a:fontRef>
        </p:style>
      </p:cxnSp>
      <p:sp>
        <p:nvSpPr>
          <p:cNvPr id="21" name="Trapezoid 20">
            <a:extLst>
              <a:ext uri="{FF2B5EF4-FFF2-40B4-BE49-F238E27FC236}">
                <a16:creationId xmlns:a16="http://schemas.microsoft.com/office/drawing/2014/main" id="{457714A6-E2E7-4FF8-BB25-9B65D8324F88}"/>
              </a:ext>
            </a:extLst>
          </p:cNvPr>
          <p:cNvSpPr/>
          <p:nvPr/>
        </p:nvSpPr>
        <p:spPr>
          <a:xfrm rot="5400000">
            <a:off x="1555273" y="2024091"/>
            <a:ext cx="1254044" cy="383990"/>
          </a:xfrm>
          <a:prstGeom prst="trapezoid">
            <a:avLst>
              <a:gd name="adj" fmla="val 61709"/>
            </a:avLst>
          </a:prstGeom>
          <a:solidFill>
            <a:schemeClr val="bg1"/>
          </a:solid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3EC3057A-47F7-48EE-985D-02E5715DD15B}"/>
              </a:ext>
            </a:extLst>
          </p:cNvPr>
          <p:cNvSpPr txBox="1"/>
          <p:nvPr/>
        </p:nvSpPr>
        <p:spPr>
          <a:xfrm>
            <a:off x="1957692" y="1718094"/>
            <a:ext cx="433132" cy="400110"/>
          </a:xfrm>
          <a:prstGeom prst="rect">
            <a:avLst/>
          </a:prstGeom>
          <a:noFill/>
        </p:spPr>
        <p:txBody>
          <a:bodyPr wrap="none" rtlCol="0">
            <a:spAutoFit/>
          </a:bodyPr>
          <a:lstStyle/>
          <a:p>
            <a:r>
              <a:rPr lang="en-US" sz="2000" dirty="0"/>
              <a:t>S0</a:t>
            </a:r>
          </a:p>
        </p:txBody>
      </p:sp>
      <p:sp>
        <p:nvSpPr>
          <p:cNvPr id="23" name="TextBox 22">
            <a:extLst>
              <a:ext uri="{FF2B5EF4-FFF2-40B4-BE49-F238E27FC236}">
                <a16:creationId xmlns:a16="http://schemas.microsoft.com/office/drawing/2014/main" id="{3335DA56-6A58-4520-9A92-7DE544ACA1E1}"/>
              </a:ext>
            </a:extLst>
          </p:cNvPr>
          <p:cNvSpPr txBox="1"/>
          <p:nvPr/>
        </p:nvSpPr>
        <p:spPr>
          <a:xfrm>
            <a:off x="1957692" y="2329542"/>
            <a:ext cx="433132" cy="400110"/>
          </a:xfrm>
          <a:prstGeom prst="rect">
            <a:avLst/>
          </a:prstGeom>
          <a:noFill/>
        </p:spPr>
        <p:txBody>
          <a:bodyPr wrap="none" rtlCol="0">
            <a:spAutoFit/>
          </a:bodyPr>
          <a:lstStyle/>
          <a:p>
            <a:r>
              <a:rPr lang="en-US" sz="2000" dirty="0"/>
              <a:t>S1</a:t>
            </a:r>
          </a:p>
        </p:txBody>
      </p:sp>
      <p:sp>
        <p:nvSpPr>
          <p:cNvPr id="25" name="Isosceles Triangle 24">
            <a:extLst>
              <a:ext uri="{FF2B5EF4-FFF2-40B4-BE49-F238E27FC236}">
                <a16:creationId xmlns:a16="http://schemas.microsoft.com/office/drawing/2014/main" id="{6706492A-A110-4E92-96EE-973AC6BFC2AE}"/>
              </a:ext>
            </a:extLst>
          </p:cNvPr>
          <p:cNvSpPr/>
          <p:nvPr/>
        </p:nvSpPr>
        <p:spPr>
          <a:xfrm rot="5400000">
            <a:off x="1413692" y="3554823"/>
            <a:ext cx="337936" cy="291324"/>
          </a:xfrm>
          <a:prstGeom prst="triangl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5B838BB-C1BA-467F-BB87-E94A6EDD1421}"/>
              </a:ext>
            </a:extLst>
          </p:cNvPr>
          <p:cNvCxnSpPr>
            <a:cxnSpLocks/>
          </p:cNvCxnSpPr>
          <p:nvPr/>
        </p:nvCxnSpPr>
        <p:spPr>
          <a:xfrm>
            <a:off x="1820988" y="3700484"/>
            <a:ext cx="320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DADF449-C260-4752-853D-5B981A4CFB05}"/>
              </a:ext>
            </a:extLst>
          </p:cNvPr>
          <p:cNvCxnSpPr>
            <a:cxnSpLocks/>
          </p:cNvCxnSpPr>
          <p:nvPr/>
        </p:nvCxnSpPr>
        <p:spPr>
          <a:xfrm flipV="1">
            <a:off x="2164906" y="3146374"/>
            <a:ext cx="0" cy="344294"/>
          </a:xfrm>
          <a:prstGeom prst="line">
            <a:avLst/>
          </a:prstGeom>
          <a:ln w="28575"/>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1EB478F2-7B8E-44BA-BDD2-CCCB6F800346}"/>
              </a:ext>
            </a:extLst>
          </p:cNvPr>
          <p:cNvSpPr/>
          <p:nvPr/>
        </p:nvSpPr>
        <p:spPr>
          <a:xfrm>
            <a:off x="2059187" y="2939798"/>
            <a:ext cx="211437" cy="21143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BFB6C949-EA86-4D46-8B38-BD36F85F3E74}"/>
              </a:ext>
            </a:extLst>
          </p:cNvPr>
          <p:cNvCxnSpPr>
            <a:cxnSpLocks/>
          </p:cNvCxnSpPr>
          <p:nvPr/>
        </p:nvCxnSpPr>
        <p:spPr>
          <a:xfrm rot="2700000" flipV="1">
            <a:off x="2164422" y="2895808"/>
            <a:ext cx="0" cy="300387"/>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0C20DC3-E427-473B-A627-3A16944163A6}"/>
              </a:ext>
            </a:extLst>
          </p:cNvPr>
          <p:cNvCxnSpPr>
            <a:cxnSpLocks/>
          </p:cNvCxnSpPr>
          <p:nvPr/>
        </p:nvCxnSpPr>
        <p:spPr>
          <a:xfrm rot="18900000" flipV="1">
            <a:off x="2164421" y="2895323"/>
            <a:ext cx="0" cy="300387"/>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DEDF714-550D-43F6-88FF-4AEA0CB100AC}"/>
              </a:ext>
            </a:extLst>
          </p:cNvPr>
          <p:cNvCxnSpPr>
            <a:cxnSpLocks/>
          </p:cNvCxnSpPr>
          <p:nvPr/>
        </p:nvCxnSpPr>
        <p:spPr>
          <a:xfrm>
            <a:off x="1276982" y="4305431"/>
            <a:ext cx="864038" cy="0"/>
          </a:xfrm>
          <a:prstGeom prst="line">
            <a:avLst/>
          </a:prstGeom>
          <a:ln w="28575"/>
        </p:spPr>
        <p:style>
          <a:lnRef idx="1">
            <a:schemeClr val="dk1"/>
          </a:lnRef>
          <a:fillRef idx="0">
            <a:schemeClr val="dk1"/>
          </a:fillRef>
          <a:effectRef idx="0">
            <a:schemeClr val="dk1"/>
          </a:effectRef>
          <a:fontRef idx="minor">
            <a:schemeClr val="tx1"/>
          </a:fontRef>
        </p:style>
      </p:cxnSp>
      <p:sp>
        <p:nvSpPr>
          <p:cNvPr id="32" name="Oval 31">
            <a:extLst>
              <a:ext uri="{FF2B5EF4-FFF2-40B4-BE49-F238E27FC236}">
                <a16:creationId xmlns:a16="http://schemas.microsoft.com/office/drawing/2014/main" id="{53383D87-5EAB-4CEA-BCEE-87F81D9763F1}"/>
              </a:ext>
            </a:extLst>
          </p:cNvPr>
          <p:cNvSpPr/>
          <p:nvPr/>
        </p:nvSpPr>
        <p:spPr>
          <a:xfrm>
            <a:off x="1692363" y="3635818"/>
            <a:ext cx="129333" cy="129333"/>
          </a:xfrm>
          <a:prstGeom prst="ellipse">
            <a:avLst/>
          </a:prstGeom>
          <a:solidFill>
            <a:schemeClr val="bg1"/>
          </a:solid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5D132EFF-7D2D-4014-8DDB-9D77BFD5F024}"/>
              </a:ext>
            </a:extLst>
          </p:cNvPr>
          <p:cNvCxnSpPr>
            <a:cxnSpLocks/>
          </p:cNvCxnSpPr>
          <p:nvPr/>
        </p:nvCxnSpPr>
        <p:spPr>
          <a:xfrm>
            <a:off x="1116966" y="3700484"/>
            <a:ext cx="320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8BE4929-C97A-4162-B95A-C0ACCBE929B6}"/>
              </a:ext>
            </a:extLst>
          </p:cNvPr>
          <p:cNvCxnSpPr>
            <a:cxnSpLocks/>
          </p:cNvCxnSpPr>
          <p:nvPr/>
        </p:nvCxnSpPr>
        <p:spPr>
          <a:xfrm flipV="1">
            <a:off x="1277488" y="3704212"/>
            <a:ext cx="0" cy="608348"/>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C9E9F92-FE8E-4C03-AB75-0D6B3DFC9489}"/>
              </a:ext>
            </a:extLst>
          </p:cNvPr>
          <p:cNvCxnSpPr>
            <a:cxnSpLocks/>
          </p:cNvCxnSpPr>
          <p:nvPr/>
        </p:nvCxnSpPr>
        <p:spPr>
          <a:xfrm>
            <a:off x="2356901" y="3994555"/>
            <a:ext cx="320032" cy="0"/>
          </a:xfrm>
          <a:prstGeom prst="line">
            <a:avLst/>
          </a:prstGeom>
          <a:ln w="28575"/>
        </p:spPr>
        <p:style>
          <a:lnRef idx="1">
            <a:schemeClr val="dk1"/>
          </a:lnRef>
          <a:fillRef idx="0">
            <a:schemeClr val="dk1"/>
          </a:fillRef>
          <a:effectRef idx="0">
            <a:schemeClr val="dk1"/>
          </a:effectRef>
          <a:fontRef idx="minor">
            <a:schemeClr val="tx1"/>
          </a:fontRef>
        </p:style>
      </p:cxnSp>
      <p:sp>
        <p:nvSpPr>
          <p:cNvPr id="36" name="Trapezoid 35">
            <a:extLst>
              <a:ext uri="{FF2B5EF4-FFF2-40B4-BE49-F238E27FC236}">
                <a16:creationId xmlns:a16="http://schemas.microsoft.com/office/drawing/2014/main" id="{87656067-EA0F-431E-BC89-CEA3C69AADF3}"/>
              </a:ext>
            </a:extLst>
          </p:cNvPr>
          <p:cNvSpPr/>
          <p:nvPr/>
        </p:nvSpPr>
        <p:spPr>
          <a:xfrm rot="5400000">
            <a:off x="1537884" y="3802560"/>
            <a:ext cx="1254044" cy="383990"/>
          </a:xfrm>
          <a:prstGeom prst="trapezoid">
            <a:avLst>
              <a:gd name="adj" fmla="val 61709"/>
            </a:avLst>
          </a:prstGeom>
          <a:solidFill>
            <a:schemeClr val="bg1"/>
          </a:solid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7" name="TextBox 36">
            <a:extLst>
              <a:ext uri="{FF2B5EF4-FFF2-40B4-BE49-F238E27FC236}">
                <a16:creationId xmlns:a16="http://schemas.microsoft.com/office/drawing/2014/main" id="{C4983F7E-4939-4DBD-AA4C-ECEFAE5A2E2B}"/>
              </a:ext>
            </a:extLst>
          </p:cNvPr>
          <p:cNvSpPr txBox="1"/>
          <p:nvPr/>
        </p:nvSpPr>
        <p:spPr>
          <a:xfrm>
            <a:off x="1957692" y="3504157"/>
            <a:ext cx="433132" cy="400110"/>
          </a:xfrm>
          <a:prstGeom prst="rect">
            <a:avLst/>
          </a:prstGeom>
          <a:noFill/>
        </p:spPr>
        <p:txBody>
          <a:bodyPr wrap="none" rtlCol="0">
            <a:spAutoFit/>
          </a:bodyPr>
          <a:lstStyle/>
          <a:p>
            <a:r>
              <a:rPr lang="en-US" sz="2000" dirty="0"/>
              <a:t>S0</a:t>
            </a:r>
            <a:endParaRPr lang="en-US" sz="2400" dirty="0"/>
          </a:p>
        </p:txBody>
      </p:sp>
      <p:sp>
        <p:nvSpPr>
          <p:cNvPr id="38" name="TextBox 37">
            <a:extLst>
              <a:ext uri="{FF2B5EF4-FFF2-40B4-BE49-F238E27FC236}">
                <a16:creationId xmlns:a16="http://schemas.microsoft.com/office/drawing/2014/main" id="{A3CDED39-B9D3-40E8-826E-AB2951B4B17E}"/>
              </a:ext>
            </a:extLst>
          </p:cNvPr>
          <p:cNvSpPr txBox="1"/>
          <p:nvPr/>
        </p:nvSpPr>
        <p:spPr>
          <a:xfrm>
            <a:off x="1957692" y="4084844"/>
            <a:ext cx="433132" cy="400110"/>
          </a:xfrm>
          <a:prstGeom prst="rect">
            <a:avLst/>
          </a:prstGeom>
          <a:noFill/>
        </p:spPr>
        <p:txBody>
          <a:bodyPr wrap="none" rtlCol="0">
            <a:spAutoFit/>
          </a:bodyPr>
          <a:lstStyle/>
          <a:p>
            <a:r>
              <a:rPr lang="en-US" sz="2000" dirty="0"/>
              <a:t>S1</a:t>
            </a:r>
            <a:endParaRPr lang="en-US" sz="2400" dirty="0"/>
          </a:p>
        </p:txBody>
      </p:sp>
      <p:sp>
        <p:nvSpPr>
          <p:cNvPr id="39" name="Rectangle: Top Corners Rounded 38">
            <a:extLst>
              <a:ext uri="{FF2B5EF4-FFF2-40B4-BE49-F238E27FC236}">
                <a16:creationId xmlns:a16="http://schemas.microsoft.com/office/drawing/2014/main" id="{4407D462-428B-49B8-A68E-CFC6591B7449}"/>
              </a:ext>
            </a:extLst>
          </p:cNvPr>
          <p:cNvSpPr/>
          <p:nvPr/>
        </p:nvSpPr>
        <p:spPr>
          <a:xfrm rot="5400000">
            <a:off x="3167706" y="2413556"/>
            <a:ext cx="640330" cy="601219"/>
          </a:xfrm>
          <a:prstGeom prst="round2SameRect">
            <a:avLst>
              <a:gd name="adj1" fmla="val 50000"/>
              <a:gd name="adj2" fmla="val 0"/>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4C7B0380-A7B9-40AE-B03C-D9FD3D510A06}"/>
              </a:ext>
            </a:extLst>
          </p:cNvPr>
          <p:cNvSpPr/>
          <p:nvPr/>
        </p:nvSpPr>
        <p:spPr>
          <a:xfrm>
            <a:off x="3788481" y="2649499"/>
            <a:ext cx="129333" cy="129333"/>
          </a:xfrm>
          <a:prstGeom prst="ellipse">
            <a:avLst/>
          </a:prstGeom>
          <a:solidFill>
            <a:schemeClr val="bg1"/>
          </a:solid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0D9563E3-2468-4AF5-A09D-577F3C103CAF}"/>
              </a:ext>
            </a:extLst>
          </p:cNvPr>
          <p:cNvCxnSpPr>
            <a:cxnSpLocks/>
          </p:cNvCxnSpPr>
          <p:nvPr/>
        </p:nvCxnSpPr>
        <p:spPr>
          <a:xfrm>
            <a:off x="4036941" y="2844058"/>
            <a:ext cx="4120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C4E4697-89B5-4C0B-AF66-819BFFBC3AE4}"/>
              </a:ext>
            </a:extLst>
          </p:cNvPr>
          <p:cNvCxnSpPr>
            <a:cxnSpLocks/>
          </p:cNvCxnSpPr>
          <p:nvPr/>
        </p:nvCxnSpPr>
        <p:spPr>
          <a:xfrm flipV="1">
            <a:off x="4472830" y="2289948"/>
            <a:ext cx="0" cy="344294"/>
          </a:xfrm>
          <a:prstGeom prst="line">
            <a:avLst/>
          </a:prstGeom>
          <a:ln w="28575"/>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B9FDCE2D-75DC-4B82-9E2D-82DA3C7D3E8B}"/>
              </a:ext>
            </a:extLst>
          </p:cNvPr>
          <p:cNvSpPr/>
          <p:nvPr/>
        </p:nvSpPr>
        <p:spPr>
          <a:xfrm>
            <a:off x="4367112" y="2083372"/>
            <a:ext cx="211437" cy="21143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4D0701A1-3C98-4C7D-BADF-484D9BD9A709}"/>
              </a:ext>
            </a:extLst>
          </p:cNvPr>
          <p:cNvCxnSpPr>
            <a:cxnSpLocks/>
          </p:cNvCxnSpPr>
          <p:nvPr/>
        </p:nvCxnSpPr>
        <p:spPr>
          <a:xfrm rot="2700000" flipV="1">
            <a:off x="4472346" y="2039382"/>
            <a:ext cx="0" cy="300387"/>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1E54EF2B-CBB1-4546-8E1B-C4ABB9AE1C28}"/>
              </a:ext>
            </a:extLst>
          </p:cNvPr>
          <p:cNvCxnSpPr>
            <a:cxnSpLocks/>
          </p:cNvCxnSpPr>
          <p:nvPr/>
        </p:nvCxnSpPr>
        <p:spPr>
          <a:xfrm rot="18900000" flipV="1">
            <a:off x="4472346" y="2038897"/>
            <a:ext cx="0" cy="300387"/>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5964F70-A968-4908-974A-647A3516F01D}"/>
              </a:ext>
            </a:extLst>
          </p:cNvPr>
          <p:cNvCxnSpPr>
            <a:cxnSpLocks/>
          </p:cNvCxnSpPr>
          <p:nvPr/>
        </p:nvCxnSpPr>
        <p:spPr>
          <a:xfrm>
            <a:off x="4042077" y="3449005"/>
            <a:ext cx="40686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54CEEAA3-29DE-4319-A2B1-A5A8543F295F}"/>
              </a:ext>
            </a:extLst>
          </p:cNvPr>
          <p:cNvCxnSpPr>
            <a:cxnSpLocks/>
          </p:cNvCxnSpPr>
          <p:nvPr/>
        </p:nvCxnSpPr>
        <p:spPr>
          <a:xfrm>
            <a:off x="4664825" y="3138129"/>
            <a:ext cx="181646" cy="0"/>
          </a:xfrm>
          <a:prstGeom prst="line">
            <a:avLst/>
          </a:prstGeom>
          <a:ln w="28575"/>
        </p:spPr>
        <p:style>
          <a:lnRef idx="1">
            <a:schemeClr val="dk1"/>
          </a:lnRef>
          <a:fillRef idx="0">
            <a:schemeClr val="dk1"/>
          </a:fillRef>
          <a:effectRef idx="0">
            <a:schemeClr val="dk1"/>
          </a:effectRef>
          <a:fontRef idx="minor">
            <a:schemeClr val="tx1"/>
          </a:fontRef>
        </p:style>
      </p:cxnSp>
      <p:sp>
        <p:nvSpPr>
          <p:cNvPr id="49" name="Trapezoid 48">
            <a:extLst>
              <a:ext uri="{FF2B5EF4-FFF2-40B4-BE49-F238E27FC236}">
                <a16:creationId xmlns:a16="http://schemas.microsoft.com/office/drawing/2014/main" id="{4471F33F-43A0-4472-A198-17C3BC2716DF}"/>
              </a:ext>
            </a:extLst>
          </p:cNvPr>
          <p:cNvSpPr/>
          <p:nvPr/>
        </p:nvSpPr>
        <p:spPr>
          <a:xfrm rot="5400000">
            <a:off x="3845809" y="2946135"/>
            <a:ext cx="1254044" cy="383990"/>
          </a:xfrm>
          <a:prstGeom prst="trapezoid">
            <a:avLst>
              <a:gd name="adj" fmla="val 61709"/>
            </a:avLst>
          </a:prstGeom>
          <a:solidFill>
            <a:schemeClr val="bg1"/>
          </a:solid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50" name="TextBox 49">
            <a:extLst>
              <a:ext uri="{FF2B5EF4-FFF2-40B4-BE49-F238E27FC236}">
                <a16:creationId xmlns:a16="http://schemas.microsoft.com/office/drawing/2014/main" id="{F74FB54A-5D46-447B-B7FB-0CD1B48F23A4}"/>
              </a:ext>
            </a:extLst>
          </p:cNvPr>
          <p:cNvSpPr txBox="1"/>
          <p:nvPr/>
        </p:nvSpPr>
        <p:spPr>
          <a:xfrm>
            <a:off x="4260787" y="2657805"/>
            <a:ext cx="433132" cy="400110"/>
          </a:xfrm>
          <a:prstGeom prst="rect">
            <a:avLst/>
          </a:prstGeom>
          <a:noFill/>
        </p:spPr>
        <p:txBody>
          <a:bodyPr wrap="none" rtlCol="0">
            <a:spAutoFit/>
          </a:bodyPr>
          <a:lstStyle/>
          <a:p>
            <a:r>
              <a:rPr lang="en-US" sz="2000" dirty="0"/>
              <a:t>S0</a:t>
            </a:r>
            <a:endParaRPr lang="en-US" sz="2400" dirty="0"/>
          </a:p>
        </p:txBody>
      </p:sp>
      <p:sp>
        <p:nvSpPr>
          <p:cNvPr id="51" name="TextBox 50">
            <a:extLst>
              <a:ext uri="{FF2B5EF4-FFF2-40B4-BE49-F238E27FC236}">
                <a16:creationId xmlns:a16="http://schemas.microsoft.com/office/drawing/2014/main" id="{E638A413-C46F-4451-87E3-F257AC14D546}"/>
              </a:ext>
            </a:extLst>
          </p:cNvPr>
          <p:cNvSpPr txBox="1"/>
          <p:nvPr/>
        </p:nvSpPr>
        <p:spPr>
          <a:xfrm>
            <a:off x="4252955" y="3233135"/>
            <a:ext cx="433132" cy="400110"/>
          </a:xfrm>
          <a:prstGeom prst="rect">
            <a:avLst/>
          </a:prstGeom>
          <a:noFill/>
        </p:spPr>
        <p:txBody>
          <a:bodyPr wrap="none" rtlCol="0">
            <a:spAutoFit/>
          </a:bodyPr>
          <a:lstStyle/>
          <a:p>
            <a:r>
              <a:rPr lang="en-US" sz="2000" dirty="0"/>
              <a:t>S1</a:t>
            </a:r>
            <a:endParaRPr lang="en-US" sz="2400" dirty="0"/>
          </a:p>
        </p:txBody>
      </p:sp>
      <p:sp>
        <p:nvSpPr>
          <p:cNvPr id="52" name="TextBox 51">
            <a:extLst>
              <a:ext uri="{FF2B5EF4-FFF2-40B4-BE49-F238E27FC236}">
                <a16:creationId xmlns:a16="http://schemas.microsoft.com/office/drawing/2014/main" id="{59EEE617-FA39-41CC-BA33-9725047B2CAA}"/>
              </a:ext>
            </a:extLst>
          </p:cNvPr>
          <p:cNvSpPr txBox="1"/>
          <p:nvPr/>
        </p:nvSpPr>
        <p:spPr>
          <a:xfrm>
            <a:off x="205316" y="1674993"/>
            <a:ext cx="734668" cy="337348"/>
          </a:xfrm>
          <a:prstGeom prst="rect">
            <a:avLst/>
          </a:prstGeom>
          <a:noFill/>
        </p:spPr>
        <p:txBody>
          <a:bodyPr wrap="none" rtlCol="0">
            <a:spAutoFit/>
          </a:bodyPr>
          <a:lstStyle/>
          <a:p>
            <a:r>
              <a:rPr lang="en-US" sz="2400" dirty="0"/>
              <a:t>Input1</a:t>
            </a:r>
          </a:p>
        </p:txBody>
      </p:sp>
      <p:sp>
        <p:nvSpPr>
          <p:cNvPr id="53" name="TextBox 52">
            <a:extLst>
              <a:ext uri="{FF2B5EF4-FFF2-40B4-BE49-F238E27FC236}">
                <a16:creationId xmlns:a16="http://schemas.microsoft.com/office/drawing/2014/main" id="{3958BCD3-9705-4A55-94C9-9A343A2EC38F}"/>
              </a:ext>
            </a:extLst>
          </p:cNvPr>
          <p:cNvSpPr txBox="1"/>
          <p:nvPr/>
        </p:nvSpPr>
        <p:spPr>
          <a:xfrm>
            <a:off x="177027" y="3433190"/>
            <a:ext cx="734668" cy="337348"/>
          </a:xfrm>
          <a:prstGeom prst="rect">
            <a:avLst/>
          </a:prstGeom>
          <a:noFill/>
        </p:spPr>
        <p:txBody>
          <a:bodyPr wrap="none" rtlCol="0">
            <a:spAutoFit/>
          </a:bodyPr>
          <a:lstStyle/>
          <a:p>
            <a:r>
              <a:rPr lang="en-US" sz="2400" dirty="0"/>
              <a:t>Input2</a:t>
            </a:r>
          </a:p>
        </p:txBody>
      </p:sp>
      <p:cxnSp>
        <p:nvCxnSpPr>
          <p:cNvPr id="54" name="Straight Connector 53">
            <a:extLst>
              <a:ext uri="{FF2B5EF4-FFF2-40B4-BE49-F238E27FC236}">
                <a16:creationId xmlns:a16="http://schemas.microsoft.com/office/drawing/2014/main" id="{D14FBA7A-9831-4E21-ADF1-F827863EAA45}"/>
              </a:ext>
            </a:extLst>
          </p:cNvPr>
          <p:cNvCxnSpPr>
            <a:cxnSpLocks/>
          </p:cNvCxnSpPr>
          <p:nvPr/>
        </p:nvCxnSpPr>
        <p:spPr>
          <a:xfrm>
            <a:off x="2889379" y="2524334"/>
            <a:ext cx="29788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68B7ECE0-D6AD-4411-B6CF-63B5198DE5E9}"/>
              </a:ext>
            </a:extLst>
          </p:cNvPr>
          <p:cNvCxnSpPr>
            <a:cxnSpLocks/>
          </p:cNvCxnSpPr>
          <p:nvPr/>
        </p:nvCxnSpPr>
        <p:spPr>
          <a:xfrm>
            <a:off x="2984216" y="2905928"/>
            <a:ext cx="20304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EA6CB87F-C095-409A-8ACB-227D03095C11}"/>
              </a:ext>
            </a:extLst>
          </p:cNvPr>
          <p:cNvCxnSpPr>
            <a:cxnSpLocks/>
          </p:cNvCxnSpPr>
          <p:nvPr/>
        </p:nvCxnSpPr>
        <p:spPr>
          <a:xfrm>
            <a:off x="3917814" y="2716770"/>
            <a:ext cx="13719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82E7FBCA-C4AB-46C1-92C3-FCCDC5EA9B33}"/>
              </a:ext>
            </a:extLst>
          </p:cNvPr>
          <p:cNvCxnSpPr>
            <a:cxnSpLocks/>
          </p:cNvCxnSpPr>
          <p:nvPr/>
        </p:nvCxnSpPr>
        <p:spPr>
          <a:xfrm>
            <a:off x="4046419" y="2707128"/>
            <a:ext cx="0" cy="138038"/>
          </a:xfrm>
          <a:prstGeom prst="line">
            <a:avLst/>
          </a:prstGeom>
          <a:ln w="28575"/>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3889F6E-B4F5-41DE-8FC2-9BDE735C0677}"/>
              </a:ext>
            </a:extLst>
          </p:cNvPr>
          <p:cNvCxnSpPr>
            <a:cxnSpLocks/>
          </p:cNvCxnSpPr>
          <p:nvPr/>
        </p:nvCxnSpPr>
        <p:spPr>
          <a:xfrm>
            <a:off x="3856745" y="3599760"/>
            <a:ext cx="19395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D4AD2AA1-90D5-474F-B7B8-A5BA6777190D}"/>
              </a:ext>
            </a:extLst>
          </p:cNvPr>
          <p:cNvCxnSpPr>
            <a:cxnSpLocks/>
          </p:cNvCxnSpPr>
          <p:nvPr/>
        </p:nvCxnSpPr>
        <p:spPr>
          <a:xfrm>
            <a:off x="4054322" y="3440053"/>
            <a:ext cx="0" cy="171712"/>
          </a:xfrm>
          <a:prstGeom prst="line">
            <a:avLst/>
          </a:prstGeom>
          <a:ln w="28575"/>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80DF543-DECB-4EE7-9B4E-C7C1F7801D07}"/>
              </a:ext>
            </a:extLst>
          </p:cNvPr>
          <p:cNvCxnSpPr>
            <a:cxnSpLocks/>
          </p:cNvCxnSpPr>
          <p:nvPr/>
        </p:nvCxnSpPr>
        <p:spPr>
          <a:xfrm>
            <a:off x="2888692" y="2211582"/>
            <a:ext cx="0" cy="1228472"/>
          </a:xfrm>
          <a:prstGeom prst="line">
            <a:avLst/>
          </a:prstGeom>
          <a:ln w="28575"/>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1CA0567C-6C71-4AC2-A075-2F713373B1B8}"/>
              </a:ext>
            </a:extLst>
          </p:cNvPr>
          <p:cNvCxnSpPr>
            <a:cxnSpLocks/>
          </p:cNvCxnSpPr>
          <p:nvPr/>
        </p:nvCxnSpPr>
        <p:spPr>
          <a:xfrm>
            <a:off x="2880757" y="3433190"/>
            <a:ext cx="285948" cy="0"/>
          </a:xfrm>
          <a:prstGeom prst="line">
            <a:avLst/>
          </a:prstGeom>
          <a:ln w="28575"/>
        </p:spPr>
        <p:style>
          <a:lnRef idx="1">
            <a:schemeClr val="dk1"/>
          </a:lnRef>
          <a:fillRef idx="0">
            <a:schemeClr val="dk1"/>
          </a:fillRef>
          <a:effectRef idx="0">
            <a:schemeClr val="dk1"/>
          </a:effectRef>
          <a:fontRef idx="minor">
            <a:schemeClr val="tx1"/>
          </a:fontRef>
        </p:style>
      </p:cxnSp>
      <p:sp>
        <p:nvSpPr>
          <p:cNvPr id="62" name="Oval 61">
            <a:extLst>
              <a:ext uri="{FF2B5EF4-FFF2-40B4-BE49-F238E27FC236}">
                <a16:creationId xmlns:a16="http://schemas.microsoft.com/office/drawing/2014/main" id="{78E30E0C-AB6D-45EB-9EB1-2C5B152BB0ED}"/>
              </a:ext>
            </a:extLst>
          </p:cNvPr>
          <p:cNvSpPr/>
          <p:nvPr/>
        </p:nvSpPr>
        <p:spPr>
          <a:xfrm>
            <a:off x="2838411" y="2467818"/>
            <a:ext cx="96539" cy="96539"/>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63" name="Straight Connector 62">
            <a:extLst>
              <a:ext uri="{FF2B5EF4-FFF2-40B4-BE49-F238E27FC236}">
                <a16:creationId xmlns:a16="http://schemas.microsoft.com/office/drawing/2014/main" id="{769D7958-FDF4-45E7-84AE-048B72355221}"/>
              </a:ext>
            </a:extLst>
          </p:cNvPr>
          <p:cNvCxnSpPr>
            <a:cxnSpLocks/>
          </p:cNvCxnSpPr>
          <p:nvPr/>
        </p:nvCxnSpPr>
        <p:spPr>
          <a:xfrm>
            <a:off x="2663813" y="2905928"/>
            <a:ext cx="0" cy="1087259"/>
          </a:xfrm>
          <a:prstGeom prst="line">
            <a:avLst/>
          </a:prstGeom>
          <a:ln w="28575"/>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75238692-355E-49A1-BB30-BEEF25D9F11A}"/>
              </a:ext>
            </a:extLst>
          </p:cNvPr>
          <p:cNvCxnSpPr>
            <a:cxnSpLocks/>
          </p:cNvCxnSpPr>
          <p:nvPr/>
        </p:nvCxnSpPr>
        <p:spPr>
          <a:xfrm>
            <a:off x="2699705" y="3777333"/>
            <a:ext cx="465564" cy="0"/>
          </a:xfrm>
          <a:prstGeom prst="line">
            <a:avLst/>
          </a:prstGeom>
          <a:ln w="28575"/>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id="{E6E40722-857E-421C-A65D-25F1E4E70C6C}"/>
              </a:ext>
            </a:extLst>
          </p:cNvPr>
          <p:cNvSpPr/>
          <p:nvPr/>
        </p:nvSpPr>
        <p:spPr>
          <a:xfrm>
            <a:off x="2614978" y="3733375"/>
            <a:ext cx="96539" cy="96539"/>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6" name="Arc 65">
            <a:extLst>
              <a:ext uri="{FF2B5EF4-FFF2-40B4-BE49-F238E27FC236}">
                <a16:creationId xmlns:a16="http://schemas.microsoft.com/office/drawing/2014/main" id="{72D622B0-2452-400C-A1F1-1CAE13EC0780}"/>
              </a:ext>
            </a:extLst>
          </p:cNvPr>
          <p:cNvSpPr/>
          <p:nvPr/>
        </p:nvSpPr>
        <p:spPr>
          <a:xfrm rot="21418466">
            <a:off x="2785584" y="2821450"/>
            <a:ext cx="208299" cy="194290"/>
          </a:xfrm>
          <a:prstGeom prst="arc">
            <a:avLst>
              <a:gd name="adj1" fmla="val 11385919"/>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AD1783A9-B4E2-4CF3-908E-A8EC57D33BB7}"/>
              </a:ext>
            </a:extLst>
          </p:cNvPr>
          <p:cNvCxnSpPr>
            <a:cxnSpLocks/>
          </p:cNvCxnSpPr>
          <p:nvPr/>
        </p:nvCxnSpPr>
        <p:spPr>
          <a:xfrm>
            <a:off x="2652286" y="2905928"/>
            <a:ext cx="146566" cy="0"/>
          </a:xfrm>
          <a:prstGeom prst="line">
            <a:avLst/>
          </a:prstGeom>
          <a:ln w="28575"/>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E766F8DB-CCE2-4899-816F-D1F6160D3B63}"/>
              </a:ext>
            </a:extLst>
          </p:cNvPr>
          <p:cNvSpPr txBox="1"/>
          <p:nvPr/>
        </p:nvSpPr>
        <p:spPr>
          <a:xfrm>
            <a:off x="4779393" y="2885309"/>
            <a:ext cx="788551" cy="337348"/>
          </a:xfrm>
          <a:prstGeom prst="rect">
            <a:avLst/>
          </a:prstGeom>
          <a:noFill/>
        </p:spPr>
        <p:txBody>
          <a:bodyPr wrap="none" rtlCol="0">
            <a:spAutoFit/>
          </a:bodyPr>
          <a:lstStyle/>
          <a:p>
            <a:r>
              <a:rPr lang="en-US" sz="2400" dirty="0"/>
              <a:t>Output</a:t>
            </a:r>
          </a:p>
        </p:txBody>
      </p:sp>
      <p:pic>
        <p:nvPicPr>
          <p:cNvPr id="73" name="Picture 72">
            <a:extLst>
              <a:ext uri="{FF2B5EF4-FFF2-40B4-BE49-F238E27FC236}">
                <a16:creationId xmlns:a16="http://schemas.microsoft.com/office/drawing/2014/main" id="{DDA7B359-D0F2-46F6-A7B0-BF84040752CC}"/>
              </a:ext>
            </a:extLst>
          </p:cNvPr>
          <p:cNvPicPr>
            <a:picLocks noChangeAspect="1"/>
          </p:cNvPicPr>
          <p:nvPr/>
        </p:nvPicPr>
        <p:blipFill>
          <a:blip r:embed="rId5"/>
          <a:stretch>
            <a:fillRect/>
          </a:stretch>
        </p:blipFill>
        <p:spPr>
          <a:xfrm>
            <a:off x="92281" y="1032812"/>
            <a:ext cx="5680412" cy="3626422"/>
          </a:xfrm>
          <a:prstGeom prst="rect">
            <a:avLst/>
          </a:prstGeom>
        </p:spPr>
      </p:pic>
    </p:spTree>
    <p:extLst>
      <p:ext uri="{BB962C8B-B14F-4D97-AF65-F5344CB8AC3E}">
        <p14:creationId xmlns:p14="http://schemas.microsoft.com/office/powerpoint/2010/main" val="65512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F8AD-864E-49EA-B1F5-A6A2BD7AD673}"/>
              </a:ext>
            </a:extLst>
          </p:cNvPr>
          <p:cNvSpPr>
            <a:spLocks noGrp="1"/>
          </p:cNvSpPr>
          <p:nvPr>
            <p:ph type="title" idx="4294967295"/>
          </p:nvPr>
        </p:nvSpPr>
        <p:spPr>
          <a:xfrm>
            <a:off x="1066800" y="-45720"/>
            <a:ext cx="10058400" cy="731520"/>
          </a:xfrm>
          <a:prstGeom prst="rect">
            <a:avLst/>
          </a:prstGeom>
        </p:spPr>
        <p:txBody>
          <a:bodyPr/>
          <a:lstStyle/>
          <a:p>
            <a:pPr algn="ctr"/>
            <a:r>
              <a:rPr lang="en-US" dirty="0">
                <a:solidFill>
                  <a:schemeClr val="bg1"/>
                </a:solidFill>
              </a:rPr>
              <a:t>Spintronic Mux-Based Interconnect</a:t>
            </a:r>
          </a:p>
        </p:txBody>
      </p:sp>
      <p:sp>
        <p:nvSpPr>
          <p:cNvPr id="3" name="Content Placeholder 2">
            <a:extLst>
              <a:ext uri="{FF2B5EF4-FFF2-40B4-BE49-F238E27FC236}">
                <a16:creationId xmlns:a16="http://schemas.microsoft.com/office/drawing/2014/main" id="{48C307DB-18A5-468E-925E-6842369CF6F9}"/>
              </a:ext>
            </a:extLst>
          </p:cNvPr>
          <p:cNvSpPr>
            <a:spLocks noGrp="1"/>
          </p:cNvSpPr>
          <p:nvPr>
            <p:ph idx="4294967295"/>
          </p:nvPr>
        </p:nvSpPr>
        <p:spPr>
          <a:xfrm>
            <a:off x="1431005" y="5147933"/>
            <a:ext cx="9515475" cy="1303828"/>
          </a:xfrm>
          <a:prstGeom prst="rect">
            <a:avLst/>
          </a:prstGeom>
        </p:spPr>
        <p:txBody>
          <a:bodyPr>
            <a:normAutofit/>
          </a:bodyPr>
          <a:lstStyle/>
          <a:p>
            <a:pPr>
              <a:buFont typeface="Wingdings" panose="05000000000000000000" pitchFamily="2" charset="2"/>
              <a:buChar char="q"/>
            </a:pPr>
            <a:r>
              <a:rPr lang="en-US" sz="2400" dirty="0"/>
              <a:t>Use a pair of programmable inverters to enable/disable a signal path.</a:t>
            </a:r>
          </a:p>
          <a:p>
            <a:pPr>
              <a:buFont typeface="Wingdings" panose="05000000000000000000" pitchFamily="2" charset="2"/>
              <a:buChar char="q"/>
            </a:pPr>
            <a:r>
              <a:rPr lang="en-US" sz="2400" dirty="0"/>
              <a:t>Can also act as programmable inversion layer, removing all programmable inverters from the inner NAND-NOR cone.</a:t>
            </a:r>
          </a:p>
        </p:txBody>
      </p:sp>
      <p:pic>
        <p:nvPicPr>
          <p:cNvPr id="4" name="Picture 3">
            <a:extLst>
              <a:ext uri="{FF2B5EF4-FFF2-40B4-BE49-F238E27FC236}">
                <a16:creationId xmlns:a16="http://schemas.microsoft.com/office/drawing/2014/main" id="{07079E39-8D8E-4028-8093-61115402D63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76802" y="1332608"/>
            <a:ext cx="7315198" cy="3668337"/>
          </a:xfrm>
          <a:prstGeom prst="rect">
            <a:avLst/>
          </a:prstGeom>
        </p:spPr>
      </p:pic>
      <p:cxnSp>
        <p:nvCxnSpPr>
          <p:cNvPr id="97" name="Straight Connector 96">
            <a:extLst>
              <a:ext uri="{FF2B5EF4-FFF2-40B4-BE49-F238E27FC236}">
                <a16:creationId xmlns:a16="http://schemas.microsoft.com/office/drawing/2014/main" id="{7CECA769-4CC6-4311-BED0-28D8DDC27FC4}"/>
              </a:ext>
            </a:extLst>
          </p:cNvPr>
          <p:cNvCxnSpPr>
            <a:cxnSpLocks/>
          </p:cNvCxnSpPr>
          <p:nvPr/>
        </p:nvCxnSpPr>
        <p:spPr>
          <a:xfrm flipV="1">
            <a:off x="3485970" y="2113520"/>
            <a:ext cx="0" cy="329056"/>
          </a:xfrm>
          <a:prstGeom prst="line">
            <a:avLst/>
          </a:prstGeom>
          <a:ln w="28575"/>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8DB2BEDA-9353-465C-842B-87EC3CC95109}"/>
              </a:ext>
            </a:extLst>
          </p:cNvPr>
          <p:cNvCxnSpPr>
            <a:cxnSpLocks/>
          </p:cNvCxnSpPr>
          <p:nvPr/>
        </p:nvCxnSpPr>
        <p:spPr>
          <a:xfrm>
            <a:off x="2855496" y="3481433"/>
            <a:ext cx="48861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CD9F0C57-B6E3-42B9-88F9-3989223921DC}"/>
              </a:ext>
            </a:extLst>
          </p:cNvPr>
          <p:cNvCxnSpPr>
            <a:cxnSpLocks/>
          </p:cNvCxnSpPr>
          <p:nvPr/>
        </p:nvCxnSpPr>
        <p:spPr>
          <a:xfrm>
            <a:off x="2855496" y="3135148"/>
            <a:ext cx="488610" cy="0"/>
          </a:xfrm>
          <a:prstGeom prst="line">
            <a:avLst/>
          </a:prstGeom>
          <a:ln w="28575"/>
        </p:spPr>
        <p:style>
          <a:lnRef idx="1">
            <a:schemeClr val="dk1"/>
          </a:lnRef>
          <a:fillRef idx="0">
            <a:schemeClr val="dk1"/>
          </a:fillRef>
          <a:effectRef idx="0">
            <a:schemeClr val="dk1"/>
          </a:effectRef>
          <a:fontRef idx="minor">
            <a:schemeClr val="tx1"/>
          </a:fontRef>
        </p:style>
      </p:cxnSp>
      <p:sp>
        <p:nvSpPr>
          <p:cNvPr id="170" name="Isosceles Triangle 169">
            <a:extLst>
              <a:ext uri="{FF2B5EF4-FFF2-40B4-BE49-F238E27FC236}">
                <a16:creationId xmlns:a16="http://schemas.microsoft.com/office/drawing/2014/main" id="{4CCC88BD-EA8A-434C-B72A-10C6815B7558}"/>
              </a:ext>
            </a:extLst>
          </p:cNvPr>
          <p:cNvSpPr/>
          <p:nvPr/>
        </p:nvSpPr>
        <p:spPr>
          <a:xfrm rot="5400000">
            <a:off x="1417826" y="1236958"/>
            <a:ext cx="191101" cy="164742"/>
          </a:xfrm>
          <a:prstGeom prst="triangl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71" name="Straight Connector 170">
            <a:extLst>
              <a:ext uri="{FF2B5EF4-FFF2-40B4-BE49-F238E27FC236}">
                <a16:creationId xmlns:a16="http://schemas.microsoft.com/office/drawing/2014/main" id="{C55302E2-5E9A-493E-8EB9-6FA0ACE0B2E6}"/>
              </a:ext>
            </a:extLst>
          </p:cNvPr>
          <p:cNvCxnSpPr>
            <a:cxnSpLocks/>
          </p:cNvCxnSpPr>
          <p:nvPr/>
        </p:nvCxnSpPr>
        <p:spPr>
          <a:xfrm>
            <a:off x="1648151" y="1319330"/>
            <a:ext cx="18097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1ECDD487-965F-4A35-86AD-F26239E46499}"/>
              </a:ext>
            </a:extLst>
          </p:cNvPr>
          <p:cNvCxnSpPr>
            <a:cxnSpLocks/>
          </p:cNvCxnSpPr>
          <p:nvPr/>
        </p:nvCxnSpPr>
        <p:spPr>
          <a:xfrm flipV="1">
            <a:off x="1842635" y="1005982"/>
            <a:ext cx="0" cy="194697"/>
          </a:xfrm>
          <a:prstGeom prst="line">
            <a:avLst/>
          </a:prstGeom>
          <a:ln w="28575"/>
        </p:spPr>
        <p:style>
          <a:lnRef idx="1">
            <a:schemeClr val="dk1"/>
          </a:lnRef>
          <a:fillRef idx="0">
            <a:schemeClr val="dk1"/>
          </a:fillRef>
          <a:effectRef idx="0">
            <a:schemeClr val="dk1"/>
          </a:effectRef>
          <a:fontRef idx="minor">
            <a:schemeClr val="tx1"/>
          </a:fontRef>
        </p:style>
      </p:cxnSp>
      <p:sp>
        <p:nvSpPr>
          <p:cNvPr id="173" name="Rectangle 172">
            <a:extLst>
              <a:ext uri="{FF2B5EF4-FFF2-40B4-BE49-F238E27FC236}">
                <a16:creationId xmlns:a16="http://schemas.microsoft.com/office/drawing/2014/main" id="{AB719481-AE03-4B69-81BD-04F60B6C77C0}"/>
              </a:ext>
            </a:extLst>
          </p:cNvPr>
          <p:cNvSpPr/>
          <p:nvPr/>
        </p:nvSpPr>
        <p:spPr>
          <a:xfrm>
            <a:off x="1782852" y="889164"/>
            <a:ext cx="119567" cy="11956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74" name="Straight Connector 173">
            <a:extLst>
              <a:ext uri="{FF2B5EF4-FFF2-40B4-BE49-F238E27FC236}">
                <a16:creationId xmlns:a16="http://schemas.microsoft.com/office/drawing/2014/main" id="{CD3E643B-1C47-442E-A73C-1CAA7BA53669}"/>
              </a:ext>
            </a:extLst>
          </p:cNvPr>
          <p:cNvCxnSpPr>
            <a:cxnSpLocks/>
          </p:cNvCxnSpPr>
          <p:nvPr/>
        </p:nvCxnSpPr>
        <p:spPr>
          <a:xfrm rot="2700000" flipV="1">
            <a:off x="1842362" y="864288"/>
            <a:ext cx="0" cy="169868"/>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E6B3A8FE-277C-4E43-AB5C-FB626648B3B5}"/>
              </a:ext>
            </a:extLst>
          </p:cNvPr>
          <p:cNvCxnSpPr>
            <a:cxnSpLocks/>
          </p:cNvCxnSpPr>
          <p:nvPr/>
        </p:nvCxnSpPr>
        <p:spPr>
          <a:xfrm rot="18900000" flipV="1">
            <a:off x="1842361" y="864014"/>
            <a:ext cx="0" cy="169868"/>
          </a:xfrm>
          <a:prstGeom prst="line">
            <a:avLst/>
          </a:prstGeom>
          <a:ln w="19050"/>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648C572A-3BB4-4DB2-BEEF-EFACD9FFED20}"/>
              </a:ext>
            </a:extLst>
          </p:cNvPr>
          <p:cNvCxnSpPr>
            <a:cxnSpLocks/>
          </p:cNvCxnSpPr>
          <p:nvPr/>
        </p:nvCxnSpPr>
        <p:spPr>
          <a:xfrm>
            <a:off x="1340517" y="1661425"/>
            <a:ext cx="488611" cy="0"/>
          </a:xfrm>
          <a:prstGeom prst="line">
            <a:avLst/>
          </a:prstGeom>
          <a:ln w="28575"/>
        </p:spPr>
        <p:style>
          <a:lnRef idx="1">
            <a:schemeClr val="dk1"/>
          </a:lnRef>
          <a:fillRef idx="0">
            <a:schemeClr val="dk1"/>
          </a:fillRef>
          <a:effectRef idx="0">
            <a:schemeClr val="dk1"/>
          </a:effectRef>
          <a:fontRef idx="minor">
            <a:schemeClr val="tx1"/>
          </a:fontRef>
        </p:style>
      </p:cxnSp>
      <p:sp>
        <p:nvSpPr>
          <p:cNvPr id="177" name="Oval 176">
            <a:extLst>
              <a:ext uri="{FF2B5EF4-FFF2-40B4-BE49-F238E27FC236}">
                <a16:creationId xmlns:a16="http://schemas.microsoft.com/office/drawing/2014/main" id="{285F4070-D7B2-4339-A4ED-D7EEA21CB89B}"/>
              </a:ext>
            </a:extLst>
          </p:cNvPr>
          <p:cNvSpPr/>
          <p:nvPr/>
        </p:nvSpPr>
        <p:spPr>
          <a:xfrm>
            <a:off x="1575414" y="1282761"/>
            <a:ext cx="73138" cy="73138"/>
          </a:xfrm>
          <a:prstGeom prst="ellipse">
            <a:avLst/>
          </a:prstGeom>
          <a:solidFill>
            <a:schemeClr val="bg1"/>
          </a:solid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78" name="Straight Connector 177">
            <a:extLst>
              <a:ext uri="{FF2B5EF4-FFF2-40B4-BE49-F238E27FC236}">
                <a16:creationId xmlns:a16="http://schemas.microsoft.com/office/drawing/2014/main" id="{D43888A7-82CF-4B34-BC54-F9E19907CC46}"/>
              </a:ext>
            </a:extLst>
          </p:cNvPr>
          <p:cNvCxnSpPr>
            <a:cxnSpLocks/>
          </p:cNvCxnSpPr>
          <p:nvPr/>
        </p:nvCxnSpPr>
        <p:spPr>
          <a:xfrm>
            <a:off x="1250029" y="1319330"/>
            <a:ext cx="18097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57E16513-BB4C-4118-99EB-FF8C5D0646E8}"/>
              </a:ext>
            </a:extLst>
          </p:cNvPr>
          <p:cNvCxnSpPr>
            <a:cxnSpLocks/>
          </p:cNvCxnSpPr>
          <p:nvPr/>
        </p:nvCxnSpPr>
        <p:spPr>
          <a:xfrm flipV="1">
            <a:off x="1340804" y="1321437"/>
            <a:ext cx="0" cy="344019"/>
          </a:xfrm>
          <a:prstGeom prst="line">
            <a:avLst/>
          </a:prstGeom>
          <a:ln w="28575"/>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5C7FAD3F-4434-4D44-A89F-2ED9C62818C9}"/>
              </a:ext>
            </a:extLst>
          </p:cNvPr>
          <p:cNvCxnSpPr>
            <a:cxnSpLocks/>
          </p:cNvCxnSpPr>
          <p:nvPr/>
        </p:nvCxnSpPr>
        <p:spPr>
          <a:xfrm>
            <a:off x="1951208" y="1485626"/>
            <a:ext cx="180977" cy="0"/>
          </a:xfrm>
          <a:prstGeom prst="line">
            <a:avLst/>
          </a:prstGeom>
          <a:ln w="28575"/>
        </p:spPr>
        <p:style>
          <a:lnRef idx="1">
            <a:schemeClr val="dk1"/>
          </a:lnRef>
          <a:fillRef idx="0">
            <a:schemeClr val="dk1"/>
          </a:fillRef>
          <a:effectRef idx="0">
            <a:schemeClr val="dk1"/>
          </a:effectRef>
          <a:fontRef idx="minor">
            <a:schemeClr val="tx1"/>
          </a:fontRef>
        </p:style>
      </p:cxnSp>
      <p:sp>
        <p:nvSpPr>
          <p:cNvPr id="181" name="Trapezoid 180">
            <a:extLst>
              <a:ext uri="{FF2B5EF4-FFF2-40B4-BE49-F238E27FC236}">
                <a16:creationId xmlns:a16="http://schemas.microsoft.com/office/drawing/2014/main" id="{F8053F5C-7EDF-451F-8060-20DD6596DEC5}"/>
              </a:ext>
            </a:extLst>
          </p:cNvPr>
          <p:cNvSpPr/>
          <p:nvPr/>
        </p:nvSpPr>
        <p:spPr>
          <a:xfrm rot="5400000">
            <a:off x="1488057" y="1377053"/>
            <a:ext cx="709157" cy="217145"/>
          </a:xfrm>
          <a:prstGeom prst="trapezoid">
            <a:avLst>
              <a:gd name="adj" fmla="val 61709"/>
            </a:avLst>
          </a:prstGeom>
          <a:solidFill>
            <a:schemeClr val="bg1"/>
          </a:solid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82" name="TextBox 181">
            <a:extLst>
              <a:ext uri="{FF2B5EF4-FFF2-40B4-BE49-F238E27FC236}">
                <a16:creationId xmlns:a16="http://schemas.microsoft.com/office/drawing/2014/main" id="{AD72C62B-0069-4A37-A272-77ECDE5AF98E}"/>
              </a:ext>
            </a:extLst>
          </p:cNvPr>
          <p:cNvSpPr txBox="1"/>
          <p:nvPr/>
        </p:nvSpPr>
        <p:spPr>
          <a:xfrm>
            <a:off x="1661721" y="1184727"/>
            <a:ext cx="357790" cy="307777"/>
          </a:xfrm>
          <a:prstGeom prst="rect">
            <a:avLst/>
          </a:prstGeom>
          <a:noFill/>
        </p:spPr>
        <p:txBody>
          <a:bodyPr wrap="none" rtlCol="0">
            <a:spAutoFit/>
          </a:bodyPr>
          <a:lstStyle/>
          <a:p>
            <a:r>
              <a:rPr lang="en-US" sz="1400" dirty="0"/>
              <a:t>S0</a:t>
            </a:r>
          </a:p>
        </p:txBody>
      </p:sp>
      <p:sp>
        <p:nvSpPr>
          <p:cNvPr id="183" name="TextBox 182">
            <a:extLst>
              <a:ext uri="{FF2B5EF4-FFF2-40B4-BE49-F238E27FC236}">
                <a16:creationId xmlns:a16="http://schemas.microsoft.com/office/drawing/2014/main" id="{DF6BB8FB-5A4B-41A2-AF14-29842018DBAA}"/>
              </a:ext>
            </a:extLst>
          </p:cNvPr>
          <p:cNvSpPr txBox="1"/>
          <p:nvPr/>
        </p:nvSpPr>
        <p:spPr>
          <a:xfrm>
            <a:off x="1664366" y="1455310"/>
            <a:ext cx="357790" cy="307777"/>
          </a:xfrm>
          <a:prstGeom prst="rect">
            <a:avLst/>
          </a:prstGeom>
          <a:noFill/>
        </p:spPr>
        <p:txBody>
          <a:bodyPr wrap="none" rtlCol="0">
            <a:spAutoFit/>
          </a:bodyPr>
          <a:lstStyle/>
          <a:p>
            <a:r>
              <a:rPr lang="en-US" sz="1400" dirty="0"/>
              <a:t>S1</a:t>
            </a:r>
            <a:endParaRPr lang="en-US" dirty="0"/>
          </a:p>
        </p:txBody>
      </p:sp>
      <p:sp>
        <p:nvSpPr>
          <p:cNvPr id="156" name="Isosceles Triangle 155">
            <a:extLst>
              <a:ext uri="{FF2B5EF4-FFF2-40B4-BE49-F238E27FC236}">
                <a16:creationId xmlns:a16="http://schemas.microsoft.com/office/drawing/2014/main" id="{B179FD57-265F-455C-906A-C49BFF103855}"/>
              </a:ext>
            </a:extLst>
          </p:cNvPr>
          <p:cNvSpPr/>
          <p:nvPr/>
        </p:nvSpPr>
        <p:spPr>
          <a:xfrm rot="5400000">
            <a:off x="1417826" y="2206571"/>
            <a:ext cx="191101" cy="164742"/>
          </a:xfrm>
          <a:prstGeom prst="triangl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E49CBDA1-E488-4241-B56E-0398DF0E1BC4}"/>
              </a:ext>
            </a:extLst>
          </p:cNvPr>
          <p:cNvCxnSpPr>
            <a:cxnSpLocks/>
          </p:cNvCxnSpPr>
          <p:nvPr/>
        </p:nvCxnSpPr>
        <p:spPr>
          <a:xfrm>
            <a:off x="1648151" y="2288943"/>
            <a:ext cx="18097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EF83633C-494A-40D0-8FCC-0B7D83B9B54B}"/>
              </a:ext>
            </a:extLst>
          </p:cNvPr>
          <p:cNvCxnSpPr>
            <a:cxnSpLocks/>
          </p:cNvCxnSpPr>
          <p:nvPr/>
        </p:nvCxnSpPr>
        <p:spPr>
          <a:xfrm flipV="1">
            <a:off x="1842635" y="1975595"/>
            <a:ext cx="0" cy="194697"/>
          </a:xfrm>
          <a:prstGeom prst="line">
            <a:avLst/>
          </a:prstGeom>
          <a:ln w="28575"/>
        </p:spPr>
        <p:style>
          <a:lnRef idx="1">
            <a:schemeClr val="dk1"/>
          </a:lnRef>
          <a:fillRef idx="0">
            <a:schemeClr val="dk1"/>
          </a:fillRef>
          <a:effectRef idx="0">
            <a:schemeClr val="dk1"/>
          </a:effectRef>
          <a:fontRef idx="minor">
            <a:schemeClr val="tx1"/>
          </a:fontRef>
        </p:style>
      </p:cxnSp>
      <p:sp>
        <p:nvSpPr>
          <p:cNvPr id="159" name="Rectangle 158">
            <a:extLst>
              <a:ext uri="{FF2B5EF4-FFF2-40B4-BE49-F238E27FC236}">
                <a16:creationId xmlns:a16="http://schemas.microsoft.com/office/drawing/2014/main" id="{BE25901A-C27A-4DFC-B210-A7D41BCBC462}"/>
              </a:ext>
            </a:extLst>
          </p:cNvPr>
          <p:cNvSpPr/>
          <p:nvPr/>
        </p:nvSpPr>
        <p:spPr>
          <a:xfrm>
            <a:off x="1782852" y="1858777"/>
            <a:ext cx="119567" cy="11956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205298BE-5974-479D-9F9B-E30F2ED7C46D}"/>
              </a:ext>
            </a:extLst>
          </p:cNvPr>
          <p:cNvCxnSpPr>
            <a:cxnSpLocks/>
          </p:cNvCxnSpPr>
          <p:nvPr/>
        </p:nvCxnSpPr>
        <p:spPr>
          <a:xfrm rot="2700000" flipV="1">
            <a:off x="1842362" y="1833901"/>
            <a:ext cx="0" cy="169868"/>
          </a:xfrm>
          <a:prstGeom prst="line">
            <a:avLst/>
          </a:prstGeom>
          <a:ln w="19050"/>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3E33F2F9-E629-4A08-8BA7-B5E87678DA5B}"/>
              </a:ext>
            </a:extLst>
          </p:cNvPr>
          <p:cNvCxnSpPr>
            <a:cxnSpLocks/>
          </p:cNvCxnSpPr>
          <p:nvPr/>
        </p:nvCxnSpPr>
        <p:spPr>
          <a:xfrm rot="18900000" flipV="1">
            <a:off x="1842361" y="1833627"/>
            <a:ext cx="0" cy="169868"/>
          </a:xfrm>
          <a:prstGeom prst="line">
            <a:avLst/>
          </a:prstGeom>
          <a:ln w="19050"/>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94650E8B-E8CF-4068-8E72-1C21F87C2FA2}"/>
              </a:ext>
            </a:extLst>
          </p:cNvPr>
          <p:cNvCxnSpPr>
            <a:cxnSpLocks/>
          </p:cNvCxnSpPr>
          <p:nvPr/>
        </p:nvCxnSpPr>
        <p:spPr>
          <a:xfrm>
            <a:off x="1340517" y="2631038"/>
            <a:ext cx="488611" cy="0"/>
          </a:xfrm>
          <a:prstGeom prst="line">
            <a:avLst/>
          </a:prstGeom>
          <a:ln w="28575"/>
        </p:spPr>
        <p:style>
          <a:lnRef idx="1">
            <a:schemeClr val="dk1"/>
          </a:lnRef>
          <a:fillRef idx="0">
            <a:schemeClr val="dk1"/>
          </a:fillRef>
          <a:effectRef idx="0">
            <a:schemeClr val="dk1"/>
          </a:effectRef>
          <a:fontRef idx="minor">
            <a:schemeClr val="tx1"/>
          </a:fontRef>
        </p:style>
      </p:cxnSp>
      <p:sp>
        <p:nvSpPr>
          <p:cNvPr id="163" name="Oval 162">
            <a:extLst>
              <a:ext uri="{FF2B5EF4-FFF2-40B4-BE49-F238E27FC236}">
                <a16:creationId xmlns:a16="http://schemas.microsoft.com/office/drawing/2014/main" id="{B1D1B3D9-CAA1-4449-939E-E128729779DB}"/>
              </a:ext>
            </a:extLst>
          </p:cNvPr>
          <p:cNvSpPr/>
          <p:nvPr/>
        </p:nvSpPr>
        <p:spPr>
          <a:xfrm>
            <a:off x="1575414" y="2252374"/>
            <a:ext cx="73138" cy="73138"/>
          </a:xfrm>
          <a:prstGeom prst="ellipse">
            <a:avLst/>
          </a:prstGeom>
          <a:solidFill>
            <a:schemeClr val="bg1"/>
          </a:solid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2BD28444-2B31-4A2D-8231-CC741DB9378B}"/>
              </a:ext>
            </a:extLst>
          </p:cNvPr>
          <p:cNvCxnSpPr>
            <a:cxnSpLocks/>
          </p:cNvCxnSpPr>
          <p:nvPr/>
        </p:nvCxnSpPr>
        <p:spPr>
          <a:xfrm>
            <a:off x="1250029" y="2288943"/>
            <a:ext cx="18097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8EAFB86A-6643-49DD-97E2-EA14F8446923}"/>
              </a:ext>
            </a:extLst>
          </p:cNvPr>
          <p:cNvCxnSpPr>
            <a:cxnSpLocks/>
          </p:cNvCxnSpPr>
          <p:nvPr/>
        </p:nvCxnSpPr>
        <p:spPr>
          <a:xfrm flipV="1">
            <a:off x="1340804" y="2291050"/>
            <a:ext cx="0" cy="344019"/>
          </a:xfrm>
          <a:prstGeom prst="line">
            <a:avLst/>
          </a:prstGeom>
          <a:ln w="28575"/>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54994B4C-1504-4C60-8D45-193493D5AF2A}"/>
              </a:ext>
            </a:extLst>
          </p:cNvPr>
          <p:cNvCxnSpPr>
            <a:cxnSpLocks/>
          </p:cNvCxnSpPr>
          <p:nvPr/>
        </p:nvCxnSpPr>
        <p:spPr>
          <a:xfrm>
            <a:off x="1951208" y="2455239"/>
            <a:ext cx="180977" cy="0"/>
          </a:xfrm>
          <a:prstGeom prst="line">
            <a:avLst/>
          </a:prstGeom>
          <a:ln w="28575"/>
        </p:spPr>
        <p:style>
          <a:lnRef idx="1">
            <a:schemeClr val="dk1"/>
          </a:lnRef>
          <a:fillRef idx="0">
            <a:schemeClr val="dk1"/>
          </a:fillRef>
          <a:effectRef idx="0">
            <a:schemeClr val="dk1"/>
          </a:effectRef>
          <a:fontRef idx="minor">
            <a:schemeClr val="tx1"/>
          </a:fontRef>
        </p:style>
      </p:cxnSp>
      <p:sp>
        <p:nvSpPr>
          <p:cNvPr id="167" name="Trapezoid 166">
            <a:extLst>
              <a:ext uri="{FF2B5EF4-FFF2-40B4-BE49-F238E27FC236}">
                <a16:creationId xmlns:a16="http://schemas.microsoft.com/office/drawing/2014/main" id="{2D82AD3F-8845-47A7-9E72-E2A299508D8C}"/>
              </a:ext>
            </a:extLst>
          </p:cNvPr>
          <p:cNvSpPr/>
          <p:nvPr/>
        </p:nvSpPr>
        <p:spPr>
          <a:xfrm rot="5400000">
            <a:off x="1488057" y="2346666"/>
            <a:ext cx="709157" cy="217145"/>
          </a:xfrm>
          <a:prstGeom prst="trapezoid">
            <a:avLst>
              <a:gd name="adj" fmla="val 61709"/>
            </a:avLst>
          </a:prstGeom>
          <a:solidFill>
            <a:schemeClr val="bg1"/>
          </a:solid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68" name="TextBox 167">
            <a:extLst>
              <a:ext uri="{FF2B5EF4-FFF2-40B4-BE49-F238E27FC236}">
                <a16:creationId xmlns:a16="http://schemas.microsoft.com/office/drawing/2014/main" id="{0A44A475-605B-4C47-82DA-48A81B870B14}"/>
              </a:ext>
            </a:extLst>
          </p:cNvPr>
          <p:cNvSpPr txBox="1"/>
          <p:nvPr/>
        </p:nvSpPr>
        <p:spPr>
          <a:xfrm>
            <a:off x="1668670" y="2153267"/>
            <a:ext cx="357790" cy="307777"/>
          </a:xfrm>
          <a:prstGeom prst="rect">
            <a:avLst/>
          </a:prstGeom>
          <a:noFill/>
        </p:spPr>
        <p:txBody>
          <a:bodyPr wrap="none" rtlCol="0">
            <a:spAutoFit/>
          </a:bodyPr>
          <a:lstStyle/>
          <a:p>
            <a:r>
              <a:rPr lang="en-US" sz="1400" dirty="0"/>
              <a:t>S0</a:t>
            </a:r>
          </a:p>
        </p:txBody>
      </p:sp>
      <p:sp>
        <p:nvSpPr>
          <p:cNvPr id="169" name="TextBox 168">
            <a:extLst>
              <a:ext uri="{FF2B5EF4-FFF2-40B4-BE49-F238E27FC236}">
                <a16:creationId xmlns:a16="http://schemas.microsoft.com/office/drawing/2014/main" id="{91585E02-224E-4D0C-9B3D-B1661E0BEE3F}"/>
              </a:ext>
            </a:extLst>
          </p:cNvPr>
          <p:cNvSpPr txBox="1"/>
          <p:nvPr/>
        </p:nvSpPr>
        <p:spPr>
          <a:xfrm>
            <a:off x="1652691" y="2447543"/>
            <a:ext cx="357790" cy="307777"/>
          </a:xfrm>
          <a:prstGeom prst="rect">
            <a:avLst/>
          </a:prstGeom>
          <a:noFill/>
        </p:spPr>
        <p:txBody>
          <a:bodyPr wrap="none" rtlCol="0">
            <a:spAutoFit/>
          </a:bodyPr>
          <a:lstStyle/>
          <a:p>
            <a:r>
              <a:rPr lang="en-US" sz="1400" dirty="0"/>
              <a:t>S1</a:t>
            </a:r>
          </a:p>
        </p:txBody>
      </p:sp>
      <p:sp>
        <p:nvSpPr>
          <p:cNvPr id="142" name="Isosceles Triangle 141">
            <a:extLst>
              <a:ext uri="{FF2B5EF4-FFF2-40B4-BE49-F238E27FC236}">
                <a16:creationId xmlns:a16="http://schemas.microsoft.com/office/drawing/2014/main" id="{3FE7FD48-D0DB-4BA1-A66C-5DA841BBC855}"/>
              </a:ext>
            </a:extLst>
          </p:cNvPr>
          <p:cNvSpPr/>
          <p:nvPr/>
        </p:nvSpPr>
        <p:spPr>
          <a:xfrm rot="5400000">
            <a:off x="1417826" y="3212649"/>
            <a:ext cx="191101" cy="164742"/>
          </a:xfrm>
          <a:prstGeom prst="triangl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43" name="Straight Connector 142">
            <a:extLst>
              <a:ext uri="{FF2B5EF4-FFF2-40B4-BE49-F238E27FC236}">
                <a16:creationId xmlns:a16="http://schemas.microsoft.com/office/drawing/2014/main" id="{F97845A1-1126-4E57-BBDB-46F73ADE3B69}"/>
              </a:ext>
            </a:extLst>
          </p:cNvPr>
          <p:cNvCxnSpPr>
            <a:cxnSpLocks/>
          </p:cNvCxnSpPr>
          <p:nvPr/>
        </p:nvCxnSpPr>
        <p:spPr>
          <a:xfrm>
            <a:off x="1648151" y="3295021"/>
            <a:ext cx="18097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AACD6F05-F41C-44DE-8053-2CD6B42D0EBB}"/>
              </a:ext>
            </a:extLst>
          </p:cNvPr>
          <p:cNvCxnSpPr>
            <a:cxnSpLocks/>
          </p:cNvCxnSpPr>
          <p:nvPr/>
        </p:nvCxnSpPr>
        <p:spPr>
          <a:xfrm flipV="1">
            <a:off x="1842635" y="2981673"/>
            <a:ext cx="0" cy="194697"/>
          </a:xfrm>
          <a:prstGeom prst="line">
            <a:avLst/>
          </a:prstGeom>
          <a:ln w="28575"/>
        </p:spPr>
        <p:style>
          <a:lnRef idx="1">
            <a:schemeClr val="dk1"/>
          </a:lnRef>
          <a:fillRef idx="0">
            <a:schemeClr val="dk1"/>
          </a:fillRef>
          <a:effectRef idx="0">
            <a:schemeClr val="dk1"/>
          </a:effectRef>
          <a:fontRef idx="minor">
            <a:schemeClr val="tx1"/>
          </a:fontRef>
        </p:style>
      </p:cxnSp>
      <p:sp>
        <p:nvSpPr>
          <p:cNvPr id="145" name="Rectangle 144">
            <a:extLst>
              <a:ext uri="{FF2B5EF4-FFF2-40B4-BE49-F238E27FC236}">
                <a16:creationId xmlns:a16="http://schemas.microsoft.com/office/drawing/2014/main" id="{09C6AC8A-3629-4F57-9E7D-0DCCDE944F72}"/>
              </a:ext>
            </a:extLst>
          </p:cNvPr>
          <p:cNvSpPr/>
          <p:nvPr/>
        </p:nvSpPr>
        <p:spPr>
          <a:xfrm>
            <a:off x="1782852" y="2864855"/>
            <a:ext cx="119567" cy="11956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159C5D3C-4B82-4139-8FCC-F8C617846994}"/>
              </a:ext>
            </a:extLst>
          </p:cNvPr>
          <p:cNvCxnSpPr>
            <a:cxnSpLocks/>
          </p:cNvCxnSpPr>
          <p:nvPr/>
        </p:nvCxnSpPr>
        <p:spPr>
          <a:xfrm rot="2700000" flipV="1">
            <a:off x="1842362" y="2839979"/>
            <a:ext cx="0" cy="169868"/>
          </a:xfrm>
          <a:prstGeom prst="line">
            <a:avLst/>
          </a:prstGeom>
          <a:ln w="19050"/>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6CEE09D4-08FF-41FD-9B3B-25D3A5D722D2}"/>
              </a:ext>
            </a:extLst>
          </p:cNvPr>
          <p:cNvCxnSpPr>
            <a:cxnSpLocks/>
          </p:cNvCxnSpPr>
          <p:nvPr/>
        </p:nvCxnSpPr>
        <p:spPr>
          <a:xfrm rot="18900000" flipV="1">
            <a:off x="1842361" y="2839705"/>
            <a:ext cx="0" cy="169868"/>
          </a:xfrm>
          <a:prstGeom prst="line">
            <a:avLst/>
          </a:prstGeom>
          <a:ln w="19050"/>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17C9A0EA-1EF5-4A70-BB0D-7DA308A0E32A}"/>
              </a:ext>
            </a:extLst>
          </p:cNvPr>
          <p:cNvCxnSpPr>
            <a:cxnSpLocks/>
          </p:cNvCxnSpPr>
          <p:nvPr/>
        </p:nvCxnSpPr>
        <p:spPr>
          <a:xfrm>
            <a:off x="1340517" y="3637116"/>
            <a:ext cx="488611" cy="0"/>
          </a:xfrm>
          <a:prstGeom prst="line">
            <a:avLst/>
          </a:prstGeom>
          <a:ln w="28575"/>
        </p:spPr>
        <p:style>
          <a:lnRef idx="1">
            <a:schemeClr val="dk1"/>
          </a:lnRef>
          <a:fillRef idx="0">
            <a:schemeClr val="dk1"/>
          </a:fillRef>
          <a:effectRef idx="0">
            <a:schemeClr val="dk1"/>
          </a:effectRef>
          <a:fontRef idx="minor">
            <a:schemeClr val="tx1"/>
          </a:fontRef>
        </p:style>
      </p:cxnSp>
      <p:sp>
        <p:nvSpPr>
          <p:cNvPr id="149" name="Oval 148">
            <a:extLst>
              <a:ext uri="{FF2B5EF4-FFF2-40B4-BE49-F238E27FC236}">
                <a16:creationId xmlns:a16="http://schemas.microsoft.com/office/drawing/2014/main" id="{4D1C8055-86A1-4F8F-8B09-8E8C9C6EDB56}"/>
              </a:ext>
            </a:extLst>
          </p:cNvPr>
          <p:cNvSpPr/>
          <p:nvPr/>
        </p:nvSpPr>
        <p:spPr>
          <a:xfrm>
            <a:off x="1575414" y="3258452"/>
            <a:ext cx="73138" cy="73138"/>
          </a:xfrm>
          <a:prstGeom prst="ellipse">
            <a:avLst/>
          </a:prstGeom>
          <a:solidFill>
            <a:schemeClr val="bg1"/>
          </a:solid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50" name="Straight Connector 149">
            <a:extLst>
              <a:ext uri="{FF2B5EF4-FFF2-40B4-BE49-F238E27FC236}">
                <a16:creationId xmlns:a16="http://schemas.microsoft.com/office/drawing/2014/main" id="{BD4A92F7-C641-4698-8040-F43121F9278D}"/>
              </a:ext>
            </a:extLst>
          </p:cNvPr>
          <p:cNvCxnSpPr>
            <a:cxnSpLocks/>
          </p:cNvCxnSpPr>
          <p:nvPr/>
        </p:nvCxnSpPr>
        <p:spPr>
          <a:xfrm>
            <a:off x="1250029" y="3295021"/>
            <a:ext cx="18097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D03A9972-2C73-435B-BB66-FDDD022A5705}"/>
              </a:ext>
            </a:extLst>
          </p:cNvPr>
          <p:cNvCxnSpPr>
            <a:cxnSpLocks/>
          </p:cNvCxnSpPr>
          <p:nvPr/>
        </p:nvCxnSpPr>
        <p:spPr>
          <a:xfrm flipV="1">
            <a:off x="1340804" y="3297128"/>
            <a:ext cx="0" cy="344019"/>
          </a:xfrm>
          <a:prstGeom prst="line">
            <a:avLst/>
          </a:prstGeom>
          <a:ln w="28575"/>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CC75CD62-007E-4A38-8340-6528CD19E3EB}"/>
              </a:ext>
            </a:extLst>
          </p:cNvPr>
          <p:cNvCxnSpPr>
            <a:cxnSpLocks/>
          </p:cNvCxnSpPr>
          <p:nvPr/>
        </p:nvCxnSpPr>
        <p:spPr>
          <a:xfrm>
            <a:off x="1951208" y="3461317"/>
            <a:ext cx="180977" cy="0"/>
          </a:xfrm>
          <a:prstGeom prst="line">
            <a:avLst/>
          </a:prstGeom>
          <a:ln w="28575"/>
        </p:spPr>
        <p:style>
          <a:lnRef idx="1">
            <a:schemeClr val="dk1"/>
          </a:lnRef>
          <a:fillRef idx="0">
            <a:schemeClr val="dk1"/>
          </a:fillRef>
          <a:effectRef idx="0">
            <a:schemeClr val="dk1"/>
          </a:effectRef>
          <a:fontRef idx="minor">
            <a:schemeClr val="tx1"/>
          </a:fontRef>
        </p:style>
      </p:cxnSp>
      <p:sp>
        <p:nvSpPr>
          <p:cNvPr id="153" name="Trapezoid 152">
            <a:extLst>
              <a:ext uri="{FF2B5EF4-FFF2-40B4-BE49-F238E27FC236}">
                <a16:creationId xmlns:a16="http://schemas.microsoft.com/office/drawing/2014/main" id="{68431F04-30AF-4579-953B-CBE1DDBF45FE}"/>
              </a:ext>
            </a:extLst>
          </p:cNvPr>
          <p:cNvSpPr/>
          <p:nvPr/>
        </p:nvSpPr>
        <p:spPr>
          <a:xfrm rot="5400000">
            <a:off x="1488057" y="3352744"/>
            <a:ext cx="709157" cy="217145"/>
          </a:xfrm>
          <a:prstGeom prst="trapezoid">
            <a:avLst>
              <a:gd name="adj" fmla="val 61709"/>
            </a:avLst>
          </a:prstGeom>
          <a:solidFill>
            <a:schemeClr val="bg1"/>
          </a:solid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4" name="TextBox 153">
            <a:extLst>
              <a:ext uri="{FF2B5EF4-FFF2-40B4-BE49-F238E27FC236}">
                <a16:creationId xmlns:a16="http://schemas.microsoft.com/office/drawing/2014/main" id="{8B7D6F76-6314-4818-B8DA-7880D7F6E74D}"/>
              </a:ext>
            </a:extLst>
          </p:cNvPr>
          <p:cNvSpPr txBox="1"/>
          <p:nvPr/>
        </p:nvSpPr>
        <p:spPr>
          <a:xfrm>
            <a:off x="1667910" y="3171352"/>
            <a:ext cx="357790" cy="307777"/>
          </a:xfrm>
          <a:prstGeom prst="rect">
            <a:avLst/>
          </a:prstGeom>
          <a:noFill/>
        </p:spPr>
        <p:txBody>
          <a:bodyPr wrap="none" rtlCol="0">
            <a:spAutoFit/>
          </a:bodyPr>
          <a:lstStyle/>
          <a:p>
            <a:r>
              <a:rPr lang="en-US" sz="1400" dirty="0"/>
              <a:t>S0</a:t>
            </a:r>
            <a:endParaRPr lang="en-US" sz="1200" dirty="0"/>
          </a:p>
        </p:txBody>
      </p:sp>
      <p:sp>
        <p:nvSpPr>
          <p:cNvPr id="155" name="TextBox 154">
            <a:extLst>
              <a:ext uri="{FF2B5EF4-FFF2-40B4-BE49-F238E27FC236}">
                <a16:creationId xmlns:a16="http://schemas.microsoft.com/office/drawing/2014/main" id="{47216F5A-C8DD-42C1-A54D-794A069053AE}"/>
              </a:ext>
            </a:extLst>
          </p:cNvPr>
          <p:cNvSpPr txBox="1"/>
          <p:nvPr/>
        </p:nvSpPr>
        <p:spPr>
          <a:xfrm>
            <a:off x="1665810" y="3466084"/>
            <a:ext cx="357790" cy="307777"/>
          </a:xfrm>
          <a:prstGeom prst="rect">
            <a:avLst/>
          </a:prstGeom>
          <a:noFill/>
        </p:spPr>
        <p:txBody>
          <a:bodyPr wrap="none" rtlCol="0">
            <a:spAutoFit/>
          </a:bodyPr>
          <a:lstStyle/>
          <a:p>
            <a:r>
              <a:rPr lang="en-US" sz="1400" dirty="0"/>
              <a:t>S1</a:t>
            </a:r>
          </a:p>
        </p:txBody>
      </p:sp>
      <p:sp>
        <p:nvSpPr>
          <p:cNvPr id="128" name="Isosceles Triangle 127">
            <a:extLst>
              <a:ext uri="{FF2B5EF4-FFF2-40B4-BE49-F238E27FC236}">
                <a16:creationId xmlns:a16="http://schemas.microsoft.com/office/drawing/2014/main" id="{8EFFCDE9-57E5-47DE-9ADC-A341FA8AA1B1}"/>
              </a:ext>
            </a:extLst>
          </p:cNvPr>
          <p:cNvSpPr/>
          <p:nvPr/>
        </p:nvSpPr>
        <p:spPr>
          <a:xfrm rot="5400000">
            <a:off x="1417826" y="4185946"/>
            <a:ext cx="191101" cy="164742"/>
          </a:xfrm>
          <a:prstGeom prst="triangl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E95EC8EE-861F-426E-ABC7-1A339011694A}"/>
              </a:ext>
            </a:extLst>
          </p:cNvPr>
          <p:cNvCxnSpPr>
            <a:cxnSpLocks/>
          </p:cNvCxnSpPr>
          <p:nvPr/>
        </p:nvCxnSpPr>
        <p:spPr>
          <a:xfrm>
            <a:off x="1648151" y="4268318"/>
            <a:ext cx="18097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02EFC8-C0E2-45B1-9BAA-9756EE698B51}"/>
              </a:ext>
            </a:extLst>
          </p:cNvPr>
          <p:cNvCxnSpPr>
            <a:cxnSpLocks/>
          </p:cNvCxnSpPr>
          <p:nvPr/>
        </p:nvCxnSpPr>
        <p:spPr>
          <a:xfrm flipV="1">
            <a:off x="1842635" y="3954970"/>
            <a:ext cx="0" cy="194697"/>
          </a:xfrm>
          <a:prstGeom prst="line">
            <a:avLst/>
          </a:prstGeom>
          <a:ln w="28575"/>
        </p:spPr>
        <p:style>
          <a:lnRef idx="1">
            <a:schemeClr val="dk1"/>
          </a:lnRef>
          <a:fillRef idx="0">
            <a:schemeClr val="dk1"/>
          </a:fillRef>
          <a:effectRef idx="0">
            <a:schemeClr val="dk1"/>
          </a:effectRef>
          <a:fontRef idx="minor">
            <a:schemeClr val="tx1"/>
          </a:fontRef>
        </p:style>
      </p:cxnSp>
      <p:sp>
        <p:nvSpPr>
          <p:cNvPr id="131" name="Rectangle 130">
            <a:extLst>
              <a:ext uri="{FF2B5EF4-FFF2-40B4-BE49-F238E27FC236}">
                <a16:creationId xmlns:a16="http://schemas.microsoft.com/office/drawing/2014/main" id="{D75BC48A-D20F-4847-888C-EDBB8AAFDB92}"/>
              </a:ext>
            </a:extLst>
          </p:cNvPr>
          <p:cNvSpPr/>
          <p:nvPr/>
        </p:nvSpPr>
        <p:spPr>
          <a:xfrm>
            <a:off x="1782852" y="3838152"/>
            <a:ext cx="119567" cy="11956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32" name="Straight Connector 131">
            <a:extLst>
              <a:ext uri="{FF2B5EF4-FFF2-40B4-BE49-F238E27FC236}">
                <a16:creationId xmlns:a16="http://schemas.microsoft.com/office/drawing/2014/main" id="{FB3066F6-92E0-4B61-A0BD-0E312AFF1D57}"/>
              </a:ext>
            </a:extLst>
          </p:cNvPr>
          <p:cNvCxnSpPr>
            <a:cxnSpLocks/>
          </p:cNvCxnSpPr>
          <p:nvPr/>
        </p:nvCxnSpPr>
        <p:spPr>
          <a:xfrm rot="2700000" flipV="1">
            <a:off x="1842362" y="3813276"/>
            <a:ext cx="0" cy="169868"/>
          </a:xfrm>
          <a:prstGeom prst="line">
            <a:avLst/>
          </a:prstGeom>
          <a:ln w="190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8C22244F-0E91-44DB-A6C0-69FBB7A0A7A9}"/>
              </a:ext>
            </a:extLst>
          </p:cNvPr>
          <p:cNvCxnSpPr>
            <a:cxnSpLocks/>
          </p:cNvCxnSpPr>
          <p:nvPr/>
        </p:nvCxnSpPr>
        <p:spPr>
          <a:xfrm rot="18900000" flipV="1">
            <a:off x="1842361" y="3813002"/>
            <a:ext cx="0" cy="169868"/>
          </a:xfrm>
          <a:prstGeom prst="line">
            <a:avLst/>
          </a:prstGeom>
          <a:ln w="19050"/>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4CD60664-A4E4-4ECA-9FFE-47A7BC5430FD}"/>
              </a:ext>
            </a:extLst>
          </p:cNvPr>
          <p:cNvCxnSpPr>
            <a:cxnSpLocks/>
          </p:cNvCxnSpPr>
          <p:nvPr/>
        </p:nvCxnSpPr>
        <p:spPr>
          <a:xfrm>
            <a:off x="1340517" y="4610413"/>
            <a:ext cx="488611" cy="0"/>
          </a:xfrm>
          <a:prstGeom prst="line">
            <a:avLst/>
          </a:prstGeom>
          <a:ln w="28575"/>
        </p:spPr>
        <p:style>
          <a:lnRef idx="1">
            <a:schemeClr val="dk1"/>
          </a:lnRef>
          <a:fillRef idx="0">
            <a:schemeClr val="dk1"/>
          </a:fillRef>
          <a:effectRef idx="0">
            <a:schemeClr val="dk1"/>
          </a:effectRef>
          <a:fontRef idx="minor">
            <a:schemeClr val="tx1"/>
          </a:fontRef>
        </p:style>
      </p:cxnSp>
      <p:sp>
        <p:nvSpPr>
          <p:cNvPr id="135" name="Oval 134">
            <a:extLst>
              <a:ext uri="{FF2B5EF4-FFF2-40B4-BE49-F238E27FC236}">
                <a16:creationId xmlns:a16="http://schemas.microsoft.com/office/drawing/2014/main" id="{96ED618A-A580-470A-8182-FE5102C890A1}"/>
              </a:ext>
            </a:extLst>
          </p:cNvPr>
          <p:cNvSpPr/>
          <p:nvPr/>
        </p:nvSpPr>
        <p:spPr>
          <a:xfrm>
            <a:off x="1575414" y="4231749"/>
            <a:ext cx="73138" cy="73138"/>
          </a:xfrm>
          <a:prstGeom prst="ellipse">
            <a:avLst/>
          </a:prstGeom>
          <a:solidFill>
            <a:schemeClr val="bg1"/>
          </a:solid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36" name="Straight Connector 135">
            <a:extLst>
              <a:ext uri="{FF2B5EF4-FFF2-40B4-BE49-F238E27FC236}">
                <a16:creationId xmlns:a16="http://schemas.microsoft.com/office/drawing/2014/main" id="{EBF3A2FB-AFBC-466A-85B3-49DA0DF72E77}"/>
              </a:ext>
            </a:extLst>
          </p:cNvPr>
          <p:cNvCxnSpPr>
            <a:cxnSpLocks/>
          </p:cNvCxnSpPr>
          <p:nvPr/>
        </p:nvCxnSpPr>
        <p:spPr>
          <a:xfrm>
            <a:off x="1250029" y="4268318"/>
            <a:ext cx="18097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A2DF6A7D-67F3-4858-A873-A7EB9622937C}"/>
              </a:ext>
            </a:extLst>
          </p:cNvPr>
          <p:cNvCxnSpPr>
            <a:cxnSpLocks/>
          </p:cNvCxnSpPr>
          <p:nvPr/>
        </p:nvCxnSpPr>
        <p:spPr>
          <a:xfrm flipV="1">
            <a:off x="1340804" y="4270425"/>
            <a:ext cx="0" cy="344019"/>
          </a:xfrm>
          <a:prstGeom prst="line">
            <a:avLst/>
          </a:prstGeom>
          <a:ln w="28575"/>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2DB15A19-5BC9-413B-A9F0-6EB0D81EBF76}"/>
              </a:ext>
            </a:extLst>
          </p:cNvPr>
          <p:cNvCxnSpPr>
            <a:cxnSpLocks/>
          </p:cNvCxnSpPr>
          <p:nvPr/>
        </p:nvCxnSpPr>
        <p:spPr>
          <a:xfrm>
            <a:off x="1951208" y="4434614"/>
            <a:ext cx="180977" cy="0"/>
          </a:xfrm>
          <a:prstGeom prst="line">
            <a:avLst/>
          </a:prstGeom>
          <a:ln w="28575"/>
        </p:spPr>
        <p:style>
          <a:lnRef idx="1">
            <a:schemeClr val="dk1"/>
          </a:lnRef>
          <a:fillRef idx="0">
            <a:schemeClr val="dk1"/>
          </a:fillRef>
          <a:effectRef idx="0">
            <a:schemeClr val="dk1"/>
          </a:effectRef>
          <a:fontRef idx="minor">
            <a:schemeClr val="tx1"/>
          </a:fontRef>
        </p:style>
      </p:cxnSp>
      <p:sp>
        <p:nvSpPr>
          <p:cNvPr id="139" name="Trapezoid 138">
            <a:extLst>
              <a:ext uri="{FF2B5EF4-FFF2-40B4-BE49-F238E27FC236}">
                <a16:creationId xmlns:a16="http://schemas.microsoft.com/office/drawing/2014/main" id="{2F75011B-3119-491E-B884-97DFFDFEC745}"/>
              </a:ext>
            </a:extLst>
          </p:cNvPr>
          <p:cNvSpPr/>
          <p:nvPr/>
        </p:nvSpPr>
        <p:spPr>
          <a:xfrm rot="5400000">
            <a:off x="1488057" y="4326041"/>
            <a:ext cx="709157" cy="217145"/>
          </a:xfrm>
          <a:prstGeom prst="trapezoid">
            <a:avLst>
              <a:gd name="adj" fmla="val 61709"/>
            </a:avLst>
          </a:prstGeom>
          <a:solidFill>
            <a:schemeClr val="bg1"/>
          </a:solid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0" name="TextBox 139">
            <a:extLst>
              <a:ext uri="{FF2B5EF4-FFF2-40B4-BE49-F238E27FC236}">
                <a16:creationId xmlns:a16="http://schemas.microsoft.com/office/drawing/2014/main" id="{2666A845-E158-406F-9D69-7D29D32E6A5E}"/>
              </a:ext>
            </a:extLst>
          </p:cNvPr>
          <p:cNvSpPr txBox="1"/>
          <p:nvPr/>
        </p:nvSpPr>
        <p:spPr>
          <a:xfrm>
            <a:off x="1660922" y="4126836"/>
            <a:ext cx="357790" cy="307777"/>
          </a:xfrm>
          <a:prstGeom prst="rect">
            <a:avLst/>
          </a:prstGeom>
          <a:noFill/>
        </p:spPr>
        <p:txBody>
          <a:bodyPr wrap="none" rtlCol="0">
            <a:spAutoFit/>
          </a:bodyPr>
          <a:lstStyle/>
          <a:p>
            <a:r>
              <a:rPr lang="en-US" sz="1400" dirty="0"/>
              <a:t>S0</a:t>
            </a:r>
          </a:p>
        </p:txBody>
      </p:sp>
      <p:sp>
        <p:nvSpPr>
          <p:cNvPr id="141" name="TextBox 140">
            <a:extLst>
              <a:ext uri="{FF2B5EF4-FFF2-40B4-BE49-F238E27FC236}">
                <a16:creationId xmlns:a16="http://schemas.microsoft.com/office/drawing/2014/main" id="{7E0CB199-6662-4D16-BC50-50B290245609}"/>
              </a:ext>
            </a:extLst>
          </p:cNvPr>
          <p:cNvSpPr txBox="1"/>
          <p:nvPr/>
        </p:nvSpPr>
        <p:spPr>
          <a:xfrm>
            <a:off x="1664494" y="4439893"/>
            <a:ext cx="357790" cy="307777"/>
          </a:xfrm>
          <a:prstGeom prst="rect">
            <a:avLst/>
          </a:prstGeom>
          <a:noFill/>
        </p:spPr>
        <p:txBody>
          <a:bodyPr wrap="none" rtlCol="0">
            <a:spAutoFit/>
          </a:bodyPr>
          <a:lstStyle/>
          <a:p>
            <a:r>
              <a:rPr lang="en-US" sz="1400" dirty="0"/>
              <a:t>S1</a:t>
            </a:r>
            <a:endParaRPr lang="en-US" sz="2000" dirty="0"/>
          </a:p>
        </p:txBody>
      </p:sp>
      <p:cxnSp>
        <p:nvCxnSpPr>
          <p:cNvPr id="104" name="Straight Connector 103">
            <a:extLst>
              <a:ext uri="{FF2B5EF4-FFF2-40B4-BE49-F238E27FC236}">
                <a16:creationId xmlns:a16="http://schemas.microsoft.com/office/drawing/2014/main" id="{9EAF5453-556A-4050-B51F-3C2708022454}"/>
              </a:ext>
            </a:extLst>
          </p:cNvPr>
          <p:cNvCxnSpPr>
            <a:cxnSpLocks/>
          </p:cNvCxnSpPr>
          <p:nvPr/>
        </p:nvCxnSpPr>
        <p:spPr>
          <a:xfrm>
            <a:off x="2855496" y="2442576"/>
            <a:ext cx="48861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FBE80631-B3B6-46B0-924B-08C3063CC77E}"/>
              </a:ext>
            </a:extLst>
          </p:cNvPr>
          <p:cNvCxnSpPr>
            <a:cxnSpLocks/>
          </p:cNvCxnSpPr>
          <p:nvPr/>
        </p:nvCxnSpPr>
        <p:spPr>
          <a:xfrm flipV="1">
            <a:off x="3322543" y="2110076"/>
            <a:ext cx="0" cy="194697"/>
          </a:xfrm>
          <a:prstGeom prst="line">
            <a:avLst/>
          </a:prstGeom>
          <a:ln w="28575"/>
        </p:spPr>
        <p:style>
          <a:lnRef idx="1">
            <a:schemeClr val="dk1"/>
          </a:lnRef>
          <a:fillRef idx="0">
            <a:schemeClr val="dk1"/>
          </a:fillRef>
          <a:effectRef idx="0">
            <a:schemeClr val="dk1"/>
          </a:effectRef>
          <a:fontRef idx="minor">
            <a:schemeClr val="tx1"/>
          </a:fontRef>
        </p:style>
      </p:cxnSp>
      <p:sp>
        <p:nvSpPr>
          <p:cNvPr id="106" name="Rectangle 105">
            <a:extLst>
              <a:ext uri="{FF2B5EF4-FFF2-40B4-BE49-F238E27FC236}">
                <a16:creationId xmlns:a16="http://schemas.microsoft.com/office/drawing/2014/main" id="{9A9B3367-A5C1-4DC6-A4C1-84F8579BA6C2}"/>
              </a:ext>
            </a:extLst>
          </p:cNvPr>
          <p:cNvSpPr/>
          <p:nvPr/>
        </p:nvSpPr>
        <p:spPr>
          <a:xfrm>
            <a:off x="3262760" y="1993258"/>
            <a:ext cx="119567" cy="11956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5DEF30D7-6F88-45E9-9412-3E9E93803A6A}"/>
              </a:ext>
            </a:extLst>
          </p:cNvPr>
          <p:cNvCxnSpPr>
            <a:cxnSpLocks/>
          </p:cNvCxnSpPr>
          <p:nvPr/>
        </p:nvCxnSpPr>
        <p:spPr>
          <a:xfrm rot="2700000" flipV="1">
            <a:off x="3322270" y="1968382"/>
            <a:ext cx="0" cy="169868"/>
          </a:xfrm>
          <a:prstGeom prst="line">
            <a:avLst/>
          </a:prstGeom>
          <a:ln w="1905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53CC4AA8-03AB-42BE-A0C7-E93B85626C2E}"/>
              </a:ext>
            </a:extLst>
          </p:cNvPr>
          <p:cNvCxnSpPr>
            <a:cxnSpLocks/>
          </p:cNvCxnSpPr>
          <p:nvPr/>
        </p:nvCxnSpPr>
        <p:spPr>
          <a:xfrm rot="18900000" flipV="1">
            <a:off x="3322269" y="1968108"/>
            <a:ext cx="0" cy="169868"/>
          </a:xfrm>
          <a:prstGeom prst="line">
            <a:avLst/>
          </a:prstGeom>
          <a:ln w="19050"/>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F307632D-01F3-4CB1-A225-37717C5383AD}"/>
              </a:ext>
            </a:extLst>
          </p:cNvPr>
          <p:cNvCxnSpPr>
            <a:cxnSpLocks/>
          </p:cNvCxnSpPr>
          <p:nvPr/>
        </p:nvCxnSpPr>
        <p:spPr>
          <a:xfrm>
            <a:off x="2855496" y="2788862"/>
            <a:ext cx="48861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31A69CF1-929E-48DE-837A-E046C6B6DA87}"/>
              </a:ext>
            </a:extLst>
          </p:cNvPr>
          <p:cNvCxnSpPr>
            <a:cxnSpLocks/>
          </p:cNvCxnSpPr>
          <p:nvPr/>
        </p:nvCxnSpPr>
        <p:spPr>
          <a:xfrm>
            <a:off x="3557379" y="2935876"/>
            <a:ext cx="180977" cy="0"/>
          </a:xfrm>
          <a:prstGeom prst="line">
            <a:avLst/>
          </a:prstGeom>
          <a:ln w="28575"/>
        </p:spPr>
        <p:style>
          <a:lnRef idx="1">
            <a:schemeClr val="dk1"/>
          </a:lnRef>
          <a:fillRef idx="0">
            <a:schemeClr val="dk1"/>
          </a:fillRef>
          <a:effectRef idx="0">
            <a:schemeClr val="dk1"/>
          </a:effectRef>
          <a:fontRef idx="minor">
            <a:schemeClr val="tx1"/>
          </a:fontRef>
        </p:style>
      </p:cxnSp>
      <p:sp>
        <p:nvSpPr>
          <p:cNvPr id="111" name="Trapezoid 110">
            <a:extLst>
              <a:ext uri="{FF2B5EF4-FFF2-40B4-BE49-F238E27FC236}">
                <a16:creationId xmlns:a16="http://schemas.microsoft.com/office/drawing/2014/main" id="{FB02F4F8-3169-42F3-A1D0-544E18F65BAE}"/>
              </a:ext>
            </a:extLst>
          </p:cNvPr>
          <p:cNvSpPr/>
          <p:nvPr/>
        </p:nvSpPr>
        <p:spPr>
          <a:xfrm rot="5400000">
            <a:off x="2685480" y="2817855"/>
            <a:ext cx="1435459" cy="308337"/>
          </a:xfrm>
          <a:prstGeom prst="trapezoid">
            <a:avLst>
              <a:gd name="adj" fmla="val 61709"/>
            </a:avLst>
          </a:prstGeom>
          <a:solidFill>
            <a:schemeClr val="bg1"/>
          </a:solid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2" name="TextBox 111">
            <a:extLst>
              <a:ext uri="{FF2B5EF4-FFF2-40B4-BE49-F238E27FC236}">
                <a16:creationId xmlns:a16="http://schemas.microsoft.com/office/drawing/2014/main" id="{62D5802B-0C5D-4165-9AD1-5DC7FE3FFE93}"/>
              </a:ext>
            </a:extLst>
          </p:cNvPr>
          <p:cNvSpPr txBox="1"/>
          <p:nvPr/>
        </p:nvSpPr>
        <p:spPr>
          <a:xfrm>
            <a:off x="3206402" y="2324207"/>
            <a:ext cx="357790" cy="307777"/>
          </a:xfrm>
          <a:prstGeom prst="rect">
            <a:avLst/>
          </a:prstGeom>
          <a:noFill/>
        </p:spPr>
        <p:txBody>
          <a:bodyPr wrap="none" rtlCol="0">
            <a:spAutoFit/>
          </a:bodyPr>
          <a:lstStyle/>
          <a:p>
            <a:r>
              <a:rPr lang="en-US" sz="1400" dirty="0"/>
              <a:t>S0</a:t>
            </a:r>
            <a:endParaRPr lang="en-US" sz="2000" dirty="0"/>
          </a:p>
        </p:txBody>
      </p:sp>
      <p:sp>
        <p:nvSpPr>
          <p:cNvPr id="113" name="TextBox 112">
            <a:extLst>
              <a:ext uri="{FF2B5EF4-FFF2-40B4-BE49-F238E27FC236}">
                <a16:creationId xmlns:a16="http://schemas.microsoft.com/office/drawing/2014/main" id="{57FDAFAB-0E1F-4409-A1F2-4AD7DD095403}"/>
              </a:ext>
            </a:extLst>
          </p:cNvPr>
          <p:cNvSpPr txBox="1"/>
          <p:nvPr/>
        </p:nvSpPr>
        <p:spPr>
          <a:xfrm>
            <a:off x="3208584" y="2643828"/>
            <a:ext cx="357790" cy="307777"/>
          </a:xfrm>
          <a:prstGeom prst="rect">
            <a:avLst/>
          </a:prstGeom>
          <a:noFill/>
        </p:spPr>
        <p:txBody>
          <a:bodyPr wrap="none" rtlCol="0">
            <a:spAutoFit/>
          </a:bodyPr>
          <a:lstStyle/>
          <a:p>
            <a:r>
              <a:rPr lang="en-US" sz="1400" dirty="0"/>
              <a:t>S1</a:t>
            </a:r>
          </a:p>
        </p:txBody>
      </p:sp>
      <p:sp>
        <p:nvSpPr>
          <p:cNvPr id="114" name="TextBox 113">
            <a:extLst>
              <a:ext uri="{FF2B5EF4-FFF2-40B4-BE49-F238E27FC236}">
                <a16:creationId xmlns:a16="http://schemas.microsoft.com/office/drawing/2014/main" id="{60E19BA7-937F-4F73-9DDB-2C46EAF5C384}"/>
              </a:ext>
            </a:extLst>
          </p:cNvPr>
          <p:cNvSpPr txBox="1"/>
          <p:nvPr/>
        </p:nvSpPr>
        <p:spPr>
          <a:xfrm>
            <a:off x="3206086" y="2989746"/>
            <a:ext cx="357790" cy="307777"/>
          </a:xfrm>
          <a:prstGeom prst="rect">
            <a:avLst/>
          </a:prstGeom>
          <a:noFill/>
        </p:spPr>
        <p:txBody>
          <a:bodyPr wrap="none" rtlCol="0">
            <a:spAutoFit/>
          </a:bodyPr>
          <a:lstStyle/>
          <a:p>
            <a:r>
              <a:rPr lang="en-US" sz="1400" dirty="0"/>
              <a:t>S2</a:t>
            </a:r>
          </a:p>
        </p:txBody>
      </p:sp>
      <p:sp>
        <p:nvSpPr>
          <p:cNvPr id="115" name="TextBox 114">
            <a:extLst>
              <a:ext uri="{FF2B5EF4-FFF2-40B4-BE49-F238E27FC236}">
                <a16:creationId xmlns:a16="http://schemas.microsoft.com/office/drawing/2014/main" id="{B9D40AB3-72BF-47C9-BB15-C65E46D33226}"/>
              </a:ext>
            </a:extLst>
          </p:cNvPr>
          <p:cNvSpPr txBox="1"/>
          <p:nvPr/>
        </p:nvSpPr>
        <p:spPr>
          <a:xfrm>
            <a:off x="3200251" y="3331484"/>
            <a:ext cx="357790" cy="307777"/>
          </a:xfrm>
          <a:prstGeom prst="rect">
            <a:avLst/>
          </a:prstGeom>
          <a:noFill/>
        </p:spPr>
        <p:txBody>
          <a:bodyPr wrap="none" rtlCol="0">
            <a:spAutoFit/>
          </a:bodyPr>
          <a:lstStyle/>
          <a:p>
            <a:r>
              <a:rPr lang="en-US" sz="1400" dirty="0"/>
              <a:t>S3</a:t>
            </a:r>
          </a:p>
        </p:txBody>
      </p:sp>
      <p:sp>
        <p:nvSpPr>
          <p:cNvPr id="116" name="Rectangle 115">
            <a:extLst>
              <a:ext uri="{FF2B5EF4-FFF2-40B4-BE49-F238E27FC236}">
                <a16:creationId xmlns:a16="http://schemas.microsoft.com/office/drawing/2014/main" id="{27CB2EDC-6491-43D5-891D-9F41093B2488}"/>
              </a:ext>
            </a:extLst>
          </p:cNvPr>
          <p:cNvSpPr/>
          <p:nvPr/>
        </p:nvSpPr>
        <p:spPr>
          <a:xfrm>
            <a:off x="3426187" y="1996702"/>
            <a:ext cx="119567" cy="11956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51A62B9B-AB10-464E-8B4A-A72C56F27F0A}"/>
              </a:ext>
            </a:extLst>
          </p:cNvPr>
          <p:cNvCxnSpPr>
            <a:cxnSpLocks/>
          </p:cNvCxnSpPr>
          <p:nvPr/>
        </p:nvCxnSpPr>
        <p:spPr>
          <a:xfrm rot="2700000" flipV="1">
            <a:off x="3485697" y="1971826"/>
            <a:ext cx="0" cy="169868"/>
          </a:xfrm>
          <a:prstGeom prst="line">
            <a:avLst/>
          </a:prstGeom>
          <a:ln w="19050"/>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45765D46-9E49-432C-A58E-77F16E4AD80C}"/>
              </a:ext>
            </a:extLst>
          </p:cNvPr>
          <p:cNvCxnSpPr>
            <a:cxnSpLocks/>
          </p:cNvCxnSpPr>
          <p:nvPr/>
        </p:nvCxnSpPr>
        <p:spPr>
          <a:xfrm rot="18900000" flipV="1">
            <a:off x="3485697" y="1971552"/>
            <a:ext cx="0" cy="169868"/>
          </a:xfrm>
          <a:prstGeom prst="line">
            <a:avLst/>
          </a:prstGeom>
          <a:ln w="19050"/>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FF3E2131-F069-4B75-809A-6FCB1CBE4C07}"/>
              </a:ext>
            </a:extLst>
          </p:cNvPr>
          <p:cNvCxnSpPr>
            <a:cxnSpLocks/>
          </p:cNvCxnSpPr>
          <p:nvPr/>
        </p:nvCxnSpPr>
        <p:spPr>
          <a:xfrm flipV="1">
            <a:off x="2119564" y="3485272"/>
            <a:ext cx="749579" cy="957163"/>
          </a:xfrm>
          <a:prstGeom prst="line">
            <a:avLst/>
          </a:prstGeom>
          <a:ln w="28575"/>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7BE2338-129A-4E4D-8C74-66C033818271}"/>
              </a:ext>
            </a:extLst>
          </p:cNvPr>
          <p:cNvCxnSpPr>
            <a:cxnSpLocks/>
          </p:cNvCxnSpPr>
          <p:nvPr/>
        </p:nvCxnSpPr>
        <p:spPr>
          <a:xfrm>
            <a:off x="2109840" y="1475444"/>
            <a:ext cx="749579" cy="957163"/>
          </a:xfrm>
          <a:prstGeom prst="line">
            <a:avLst/>
          </a:prstGeom>
          <a:ln w="28575"/>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BC876012-069B-42AE-90CE-05A360273119}"/>
              </a:ext>
            </a:extLst>
          </p:cNvPr>
          <p:cNvCxnSpPr>
            <a:cxnSpLocks/>
          </p:cNvCxnSpPr>
          <p:nvPr/>
        </p:nvCxnSpPr>
        <p:spPr>
          <a:xfrm flipV="1">
            <a:off x="2107985" y="3129016"/>
            <a:ext cx="758770" cy="334102"/>
          </a:xfrm>
          <a:prstGeom prst="line">
            <a:avLst/>
          </a:prstGeom>
          <a:ln w="28575"/>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3114207C-ADCB-4EF9-BFAE-68AA9FAF9AFF}"/>
              </a:ext>
            </a:extLst>
          </p:cNvPr>
          <p:cNvCxnSpPr>
            <a:cxnSpLocks/>
          </p:cNvCxnSpPr>
          <p:nvPr/>
        </p:nvCxnSpPr>
        <p:spPr>
          <a:xfrm>
            <a:off x="2114969" y="2455239"/>
            <a:ext cx="758770" cy="334102"/>
          </a:xfrm>
          <a:prstGeom prst="line">
            <a:avLst/>
          </a:prstGeom>
          <a:ln w="28575"/>
        </p:spPr>
        <p:style>
          <a:lnRef idx="1">
            <a:schemeClr val="dk1"/>
          </a:lnRef>
          <a:fillRef idx="0">
            <a:schemeClr val="dk1"/>
          </a:fillRef>
          <a:effectRef idx="0">
            <a:schemeClr val="dk1"/>
          </a:effectRef>
          <a:fontRef idx="minor">
            <a:schemeClr val="tx1"/>
          </a:fontRef>
        </p:style>
      </p:cxnSp>
      <p:sp>
        <p:nvSpPr>
          <p:cNvPr id="123" name="TextBox 122">
            <a:extLst>
              <a:ext uri="{FF2B5EF4-FFF2-40B4-BE49-F238E27FC236}">
                <a16:creationId xmlns:a16="http://schemas.microsoft.com/office/drawing/2014/main" id="{9AAD7FCB-C2B9-431A-8BC9-F49BDB86B17A}"/>
              </a:ext>
            </a:extLst>
          </p:cNvPr>
          <p:cNvSpPr txBox="1"/>
          <p:nvPr/>
        </p:nvSpPr>
        <p:spPr>
          <a:xfrm>
            <a:off x="432019" y="1121526"/>
            <a:ext cx="869149" cy="400110"/>
          </a:xfrm>
          <a:prstGeom prst="rect">
            <a:avLst/>
          </a:prstGeom>
          <a:noFill/>
        </p:spPr>
        <p:txBody>
          <a:bodyPr wrap="none" rtlCol="0">
            <a:spAutoFit/>
          </a:bodyPr>
          <a:lstStyle/>
          <a:p>
            <a:r>
              <a:rPr lang="en-US" sz="2000" dirty="0"/>
              <a:t>Input1</a:t>
            </a:r>
          </a:p>
        </p:txBody>
      </p:sp>
      <p:sp>
        <p:nvSpPr>
          <p:cNvPr id="124" name="TextBox 123">
            <a:extLst>
              <a:ext uri="{FF2B5EF4-FFF2-40B4-BE49-F238E27FC236}">
                <a16:creationId xmlns:a16="http://schemas.microsoft.com/office/drawing/2014/main" id="{84EACFAE-0A12-4277-B34F-539E815DEF0B}"/>
              </a:ext>
            </a:extLst>
          </p:cNvPr>
          <p:cNvSpPr txBox="1"/>
          <p:nvPr/>
        </p:nvSpPr>
        <p:spPr>
          <a:xfrm>
            <a:off x="425832" y="2110076"/>
            <a:ext cx="869149" cy="400110"/>
          </a:xfrm>
          <a:prstGeom prst="rect">
            <a:avLst/>
          </a:prstGeom>
          <a:noFill/>
        </p:spPr>
        <p:txBody>
          <a:bodyPr wrap="none" rtlCol="0">
            <a:spAutoFit/>
          </a:bodyPr>
          <a:lstStyle/>
          <a:p>
            <a:r>
              <a:rPr lang="en-US" sz="2000" dirty="0"/>
              <a:t>Input2</a:t>
            </a:r>
          </a:p>
        </p:txBody>
      </p:sp>
      <p:sp>
        <p:nvSpPr>
          <p:cNvPr id="125" name="TextBox 124">
            <a:extLst>
              <a:ext uri="{FF2B5EF4-FFF2-40B4-BE49-F238E27FC236}">
                <a16:creationId xmlns:a16="http://schemas.microsoft.com/office/drawing/2014/main" id="{DF458E5E-CD4B-4317-9058-97B232022911}"/>
              </a:ext>
            </a:extLst>
          </p:cNvPr>
          <p:cNvSpPr txBox="1"/>
          <p:nvPr/>
        </p:nvSpPr>
        <p:spPr>
          <a:xfrm>
            <a:off x="428202" y="3075991"/>
            <a:ext cx="869149" cy="400110"/>
          </a:xfrm>
          <a:prstGeom prst="rect">
            <a:avLst/>
          </a:prstGeom>
          <a:noFill/>
        </p:spPr>
        <p:txBody>
          <a:bodyPr wrap="none" rtlCol="0">
            <a:spAutoFit/>
          </a:bodyPr>
          <a:lstStyle/>
          <a:p>
            <a:r>
              <a:rPr lang="en-US" sz="2000" dirty="0"/>
              <a:t>Input3</a:t>
            </a:r>
          </a:p>
        </p:txBody>
      </p:sp>
      <p:sp>
        <p:nvSpPr>
          <p:cNvPr id="126" name="TextBox 125">
            <a:extLst>
              <a:ext uri="{FF2B5EF4-FFF2-40B4-BE49-F238E27FC236}">
                <a16:creationId xmlns:a16="http://schemas.microsoft.com/office/drawing/2014/main" id="{42D723A8-D42E-44D1-8598-A8A081441868}"/>
              </a:ext>
            </a:extLst>
          </p:cNvPr>
          <p:cNvSpPr txBox="1"/>
          <p:nvPr/>
        </p:nvSpPr>
        <p:spPr>
          <a:xfrm>
            <a:off x="432018" y="4052318"/>
            <a:ext cx="869149" cy="400110"/>
          </a:xfrm>
          <a:prstGeom prst="rect">
            <a:avLst/>
          </a:prstGeom>
          <a:noFill/>
        </p:spPr>
        <p:txBody>
          <a:bodyPr wrap="none" rtlCol="0">
            <a:spAutoFit/>
          </a:bodyPr>
          <a:lstStyle/>
          <a:p>
            <a:r>
              <a:rPr lang="en-US" sz="2000" dirty="0"/>
              <a:t>Input4</a:t>
            </a:r>
          </a:p>
        </p:txBody>
      </p:sp>
      <p:sp>
        <p:nvSpPr>
          <p:cNvPr id="127" name="TextBox 126">
            <a:extLst>
              <a:ext uri="{FF2B5EF4-FFF2-40B4-BE49-F238E27FC236}">
                <a16:creationId xmlns:a16="http://schemas.microsoft.com/office/drawing/2014/main" id="{AA4C2955-B32B-4847-AA74-DCD2127A4B54}"/>
              </a:ext>
            </a:extLst>
          </p:cNvPr>
          <p:cNvSpPr txBox="1"/>
          <p:nvPr/>
        </p:nvSpPr>
        <p:spPr>
          <a:xfrm>
            <a:off x="3694696" y="2748330"/>
            <a:ext cx="931665" cy="400110"/>
          </a:xfrm>
          <a:prstGeom prst="rect">
            <a:avLst/>
          </a:prstGeom>
          <a:noFill/>
        </p:spPr>
        <p:txBody>
          <a:bodyPr wrap="none" rtlCol="0">
            <a:spAutoFit/>
          </a:bodyPr>
          <a:lstStyle/>
          <a:p>
            <a:r>
              <a:rPr lang="en-US" sz="2000" dirty="0"/>
              <a:t>Output</a:t>
            </a:r>
          </a:p>
        </p:txBody>
      </p:sp>
      <p:pic>
        <p:nvPicPr>
          <p:cNvPr id="184" name="Picture 183">
            <a:extLst>
              <a:ext uri="{FF2B5EF4-FFF2-40B4-BE49-F238E27FC236}">
                <a16:creationId xmlns:a16="http://schemas.microsoft.com/office/drawing/2014/main" id="{A908788A-86D1-4B34-999A-1DDD19081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89" y="752995"/>
            <a:ext cx="4430078" cy="4113644"/>
          </a:xfrm>
          <a:prstGeom prst="rect">
            <a:avLst/>
          </a:prstGeom>
        </p:spPr>
      </p:pic>
    </p:spTree>
    <p:extLst>
      <p:ext uri="{BB962C8B-B14F-4D97-AF65-F5344CB8AC3E}">
        <p14:creationId xmlns:p14="http://schemas.microsoft.com/office/powerpoint/2010/main" val="40254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3AB831-F74E-41DA-A50C-D77F3A250501}"/>
              </a:ext>
            </a:extLst>
          </p:cNvPr>
          <p:cNvPicPr>
            <a:picLocks noChangeAspect="1"/>
          </p:cNvPicPr>
          <p:nvPr/>
        </p:nvPicPr>
        <p:blipFill>
          <a:blip r:embed="rId3"/>
          <a:stretch>
            <a:fillRect/>
          </a:stretch>
        </p:blipFill>
        <p:spPr>
          <a:xfrm>
            <a:off x="0" y="674341"/>
            <a:ext cx="12192000" cy="5509317"/>
          </a:xfrm>
          <a:prstGeom prst="rect">
            <a:avLst/>
          </a:prstGeom>
        </p:spPr>
      </p:pic>
      <p:sp>
        <p:nvSpPr>
          <p:cNvPr id="2" name="Title 1">
            <a:extLst>
              <a:ext uri="{FF2B5EF4-FFF2-40B4-BE49-F238E27FC236}">
                <a16:creationId xmlns:a16="http://schemas.microsoft.com/office/drawing/2014/main" id="{F94AE347-97CF-47A6-9623-B29C6FEE31F7}"/>
              </a:ext>
            </a:extLst>
          </p:cNvPr>
          <p:cNvSpPr>
            <a:spLocks noGrp="1"/>
          </p:cNvSpPr>
          <p:nvPr>
            <p:ph type="title" idx="4294967295"/>
          </p:nvPr>
        </p:nvSpPr>
        <p:spPr>
          <a:xfrm>
            <a:off x="1066800" y="-45720"/>
            <a:ext cx="10058400" cy="731520"/>
          </a:xfrm>
          <a:prstGeom prst="rect">
            <a:avLst/>
          </a:prstGeom>
        </p:spPr>
        <p:txBody>
          <a:bodyPr/>
          <a:lstStyle/>
          <a:p>
            <a:pPr algn="ctr"/>
            <a:r>
              <a:rPr lang="en-US" dirty="0">
                <a:solidFill>
                  <a:schemeClr val="bg1"/>
                </a:solidFill>
              </a:rPr>
              <a:t>Spin NAND-NOR Cone</a:t>
            </a:r>
          </a:p>
        </p:txBody>
      </p:sp>
      <p:sp>
        <p:nvSpPr>
          <p:cNvPr id="3" name="Oval 2">
            <a:extLst>
              <a:ext uri="{FF2B5EF4-FFF2-40B4-BE49-F238E27FC236}">
                <a16:creationId xmlns:a16="http://schemas.microsoft.com/office/drawing/2014/main" id="{808D43E8-E96C-4FC4-AC1E-339999B9001F}"/>
              </a:ext>
            </a:extLst>
          </p:cNvPr>
          <p:cNvSpPr/>
          <p:nvPr/>
        </p:nvSpPr>
        <p:spPr>
          <a:xfrm>
            <a:off x="6624037" y="1004286"/>
            <a:ext cx="1180730" cy="1447060"/>
          </a:xfrm>
          <a:prstGeom prst="ellipse">
            <a:avLst/>
          </a:prstGeom>
          <a:solidFill>
            <a:srgbClr val="1482AC">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56129DC-F8CD-4FC2-A470-16299CA0397B}"/>
              </a:ext>
            </a:extLst>
          </p:cNvPr>
          <p:cNvSpPr/>
          <p:nvPr/>
        </p:nvSpPr>
        <p:spPr>
          <a:xfrm>
            <a:off x="2228850" y="2809875"/>
            <a:ext cx="1828800" cy="1704975"/>
          </a:xfrm>
          <a:prstGeom prst="ellipse">
            <a:avLst/>
          </a:prstGeom>
          <a:solidFill>
            <a:srgbClr val="FFC000">
              <a:alpha val="2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713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0FC3-3708-465A-B355-463A82E66C6F}"/>
              </a:ext>
            </a:extLst>
          </p:cNvPr>
          <p:cNvSpPr>
            <a:spLocks noGrp="1"/>
          </p:cNvSpPr>
          <p:nvPr>
            <p:ph type="title" idx="4294967295"/>
          </p:nvPr>
        </p:nvSpPr>
        <p:spPr>
          <a:xfrm>
            <a:off x="1066800" y="-45720"/>
            <a:ext cx="10058400" cy="731520"/>
          </a:xfrm>
          <a:prstGeom prst="rect">
            <a:avLst/>
          </a:prstGeom>
        </p:spPr>
        <p:txBody>
          <a:bodyPr>
            <a:normAutofit/>
          </a:bodyPr>
          <a:lstStyle/>
          <a:p>
            <a:pPr algn="ctr"/>
            <a:r>
              <a:rPr lang="en-US" dirty="0">
                <a:solidFill>
                  <a:schemeClr val="bg1"/>
                </a:solidFill>
              </a:rPr>
              <a:t>Leakage Current Challenges</a:t>
            </a:r>
          </a:p>
        </p:txBody>
      </p:sp>
      <p:sp>
        <p:nvSpPr>
          <p:cNvPr id="3" name="Content Placeholder 2">
            <a:extLst>
              <a:ext uri="{FF2B5EF4-FFF2-40B4-BE49-F238E27FC236}">
                <a16:creationId xmlns:a16="http://schemas.microsoft.com/office/drawing/2014/main" id="{8AB4DC8F-1EBB-451D-87FF-F53A96D3F643}"/>
              </a:ext>
            </a:extLst>
          </p:cNvPr>
          <p:cNvSpPr>
            <a:spLocks noGrp="1"/>
          </p:cNvSpPr>
          <p:nvPr>
            <p:ph idx="4294967295"/>
          </p:nvPr>
        </p:nvSpPr>
        <p:spPr>
          <a:xfrm>
            <a:off x="1066800" y="1055688"/>
            <a:ext cx="10058400" cy="4022725"/>
          </a:xfrm>
          <a:prstGeom prst="rect">
            <a:avLst/>
          </a:prstGeom>
        </p:spPr>
        <p:txBody>
          <a:bodyPr>
            <a:normAutofit/>
          </a:bodyPr>
          <a:lstStyle/>
          <a:p>
            <a:pPr>
              <a:buFont typeface="Wingdings" panose="05000000000000000000" pitchFamily="2" charset="2"/>
              <a:buChar char="q"/>
            </a:pPr>
            <a:r>
              <a:rPr lang="en-US" sz="2800" dirty="0"/>
              <a:t>We’ve covered the major aspects of the design.</a:t>
            </a:r>
          </a:p>
          <a:p>
            <a:pPr lvl="1">
              <a:buFont typeface="Wingdings" panose="05000000000000000000" pitchFamily="2" charset="2"/>
              <a:buChar char="q"/>
            </a:pPr>
            <a:r>
              <a:rPr lang="en-US" sz="2600" dirty="0"/>
              <a:t>But there remains a key challenge.</a:t>
            </a:r>
          </a:p>
          <a:p>
            <a:pPr>
              <a:buFont typeface="Wingdings" panose="05000000000000000000" pitchFamily="2" charset="2"/>
              <a:buChar char="q"/>
            </a:pPr>
            <a:r>
              <a:rPr lang="en-US" sz="2800" dirty="0"/>
              <a:t>mCell current-mode logic leaks current.</a:t>
            </a:r>
          </a:p>
          <a:p>
            <a:pPr lvl="1">
              <a:buFont typeface="Wingdings" panose="05000000000000000000" pitchFamily="2" charset="2"/>
              <a:buChar char="q"/>
            </a:pPr>
            <a:r>
              <a:rPr lang="en-US" sz="2600" dirty="0"/>
              <a:t>Leakage from 65mV supply is very small, but in large-scale FPGAs with millions of logic elements, it is an issue.</a:t>
            </a:r>
          </a:p>
          <a:p>
            <a:pPr lvl="1">
              <a:buFont typeface="Wingdings" panose="05000000000000000000" pitchFamily="2" charset="2"/>
              <a:buChar char="q"/>
            </a:pPr>
            <a:r>
              <a:rPr lang="en-US" sz="2600" dirty="0"/>
              <a:t>Can be solved with an integrated CMOS layer under the spin-FPGA layer.</a:t>
            </a:r>
          </a:p>
        </p:txBody>
      </p:sp>
    </p:spTree>
    <p:extLst>
      <p:ext uri="{BB962C8B-B14F-4D97-AF65-F5344CB8AC3E}">
        <p14:creationId xmlns:p14="http://schemas.microsoft.com/office/powerpoint/2010/main" val="883205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0FC3-3708-465A-B355-463A82E66C6F}"/>
              </a:ext>
            </a:extLst>
          </p:cNvPr>
          <p:cNvSpPr>
            <a:spLocks noGrp="1"/>
          </p:cNvSpPr>
          <p:nvPr>
            <p:ph type="title" idx="4294967295"/>
          </p:nvPr>
        </p:nvSpPr>
        <p:spPr>
          <a:xfrm>
            <a:off x="1066800" y="-45720"/>
            <a:ext cx="10058400" cy="731520"/>
          </a:xfrm>
          <a:prstGeom prst="rect">
            <a:avLst/>
          </a:prstGeom>
        </p:spPr>
        <p:txBody>
          <a:bodyPr>
            <a:normAutofit/>
          </a:bodyPr>
          <a:lstStyle/>
          <a:p>
            <a:pPr algn="ctr"/>
            <a:r>
              <a:rPr lang="en-US" dirty="0">
                <a:solidFill>
                  <a:schemeClr val="bg1"/>
                </a:solidFill>
              </a:rPr>
              <a:t>Power Strobing to Reduce Leakage</a:t>
            </a:r>
          </a:p>
        </p:txBody>
      </p:sp>
      <p:sp>
        <p:nvSpPr>
          <p:cNvPr id="3" name="Content Placeholder 2">
            <a:extLst>
              <a:ext uri="{FF2B5EF4-FFF2-40B4-BE49-F238E27FC236}">
                <a16:creationId xmlns:a16="http://schemas.microsoft.com/office/drawing/2014/main" id="{8AB4DC8F-1EBB-451D-87FF-F53A96D3F643}"/>
              </a:ext>
            </a:extLst>
          </p:cNvPr>
          <p:cNvSpPr>
            <a:spLocks noGrp="1"/>
          </p:cNvSpPr>
          <p:nvPr>
            <p:ph idx="4294967295"/>
          </p:nvPr>
        </p:nvSpPr>
        <p:spPr>
          <a:xfrm>
            <a:off x="1066800" y="4780656"/>
            <a:ext cx="10706100" cy="1782070"/>
          </a:xfrm>
          <a:prstGeom prst="rect">
            <a:avLst/>
          </a:prstGeom>
        </p:spPr>
        <p:txBody>
          <a:bodyPr/>
          <a:lstStyle/>
          <a:p>
            <a:pPr>
              <a:buFont typeface="Wingdings" panose="05000000000000000000" pitchFamily="2" charset="2"/>
              <a:buChar char="q"/>
            </a:pPr>
            <a:r>
              <a:rPr lang="en-US" sz="2800" dirty="0"/>
              <a:t>Should only power mCell gate when ready to perform computation.</a:t>
            </a:r>
          </a:p>
          <a:p>
            <a:pPr>
              <a:buFont typeface="Wingdings" panose="05000000000000000000" pitchFamily="2" charset="2"/>
              <a:buChar char="q"/>
            </a:pPr>
            <a:r>
              <a:rPr lang="en-US" sz="2800" dirty="0"/>
              <a:t>This can be achieved by replacing the power supply with a clock signal.</a:t>
            </a:r>
          </a:p>
          <a:p>
            <a:pPr>
              <a:buFont typeface="Wingdings" panose="05000000000000000000" pitchFamily="2" charset="2"/>
              <a:buChar char="q"/>
            </a:pPr>
            <a:r>
              <a:rPr lang="en-US" sz="2800" dirty="0"/>
              <a:t>Serves double purpose, power and clock distribution in one metal wire.</a:t>
            </a:r>
          </a:p>
          <a:p>
            <a:endParaRPr lang="en-US" dirty="0"/>
          </a:p>
          <a:p>
            <a:endParaRPr lang="en-US" dirty="0"/>
          </a:p>
        </p:txBody>
      </p:sp>
      <p:pic>
        <p:nvPicPr>
          <p:cNvPr id="4" name="Picture 3">
            <a:extLst>
              <a:ext uri="{FF2B5EF4-FFF2-40B4-BE49-F238E27FC236}">
                <a16:creationId xmlns:a16="http://schemas.microsoft.com/office/drawing/2014/main" id="{C8ABD091-B662-4BD7-9E5E-1E9ED2BC9645}"/>
              </a:ext>
            </a:extLst>
          </p:cNvPr>
          <p:cNvPicPr>
            <a:picLocks noChangeAspect="1"/>
          </p:cNvPicPr>
          <p:nvPr/>
        </p:nvPicPr>
        <p:blipFill>
          <a:blip r:embed="rId3"/>
          <a:stretch>
            <a:fillRect/>
          </a:stretch>
        </p:blipFill>
        <p:spPr>
          <a:xfrm>
            <a:off x="2657475" y="1253167"/>
            <a:ext cx="6877050" cy="2960122"/>
          </a:xfrm>
          <a:prstGeom prst="rect">
            <a:avLst/>
          </a:prstGeom>
        </p:spPr>
      </p:pic>
    </p:spTree>
    <p:extLst>
      <p:ext uri="{BB962C8B-B14F-4D97-AF65-F5344CB8AC3E}">
        <p14:creationId xmlns:p14="http://schemas.microsoft.com/office/powerpoint/2010/main" val="139101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0FC3-3708-465A-B355-463A82E66C6F}"/>
              </a:ext>
            </a:extLst>
          </p:cNvPr>
          <p:cNvSpPr>
            <a:spLocks noGrp="1"/>
          </p:cNvSpPr>
          <p:nvPr>
            <p:ph type="title" idx="4294967295"/>
          </p:nvPr>
        </p:nvSpPr>
        <p:spPr>
          <a:xfrm>
            <a:off x="1066800" y="-45720"/>
            <a:ext cx="10058400" cy="731520"/>
          </a:xfrm>
          <a:prstGeom prst="rect">
            <a:avLst/>
          </a:prstGeom>
        </p:spPr>
        <p:txBody>
          <a:bodyPr>
            <a:normAutofit/>
          </a:bodyPr>
          <a:lstStyle/>
          <a:p>
            <a:pPr algn="ctr"/>
            <a:r>
              <a:rPr lang="en-US" dirty="0">
                <a:solidFill>
                  <a:schemeClr val="bg1"/>
                </a:solidFill>
              </a:rPr>
              <a:t>Power Strobing to Reduce Leakage</a:t>
            </a:r>
          </a:p>
        </p:txBody>
      </p:sp>
      <p:pic>
        <p:nvPicPr>
          <p:cNvPr id="5" name="Picture 4">
            <a:extLst>
              <a:ext uri="{FF2B5EF4-FFF2-40B4-BE49-F238E27FC236}">
                <a16:creationId xmlns:a16="http://schemas.microsoft.com/office/drawing/2014/main" id="{8980CE16-88AA-46E2-B0B2-562A3B75846E}"/>
              </a:ext>
            </a:extLst>
          </p:cNvPr>
          <p:cNvPicPr>
            <a:picLocks noChangeAspect="1"/>
          </p:cNvPicPr>
          <p:nvPr/>
        </p:nvPicPr>
        <p:blipFill>
          <a:blip r:embed="rId3"/>
          <a:stretch>
            <a:fillRect/>
          </a:stretch>
        </p:blipFill>
        <p:spPr>
          <a:xfrm>
            <a:off x="2133600" y="868211"/>
            <a:ext cx="7743825" cy="3652293"/>
          </a:xfrm>
          <a:prstGeom prst="rect">
            <a:avLst/>
          </a:prstGeom>
        </p:spPr>
      </p:pic>
      <p:sp>
        <p:nvSpPr>
          <p:cNvPr id="6" name="Rectangle 5">
            <a:extLst>
              <a:ext uri="{FF2B5EF4-FFF2-40B4-BE49-F238E27FC236}">
                <a16:creationId xmlns:a16="http://schemas.microsoft.com/office/drawing/2014/main" id="{24819187-C2D3-4EC1-9549-211923CCC9AE}"/>
              </a:ext>
            </a:extLst>
          </p:cNvPr>
          <p:cNvSpPr/>
          <p:nvPr/>
        </p:nvSpPr>
        <p:spPr>
          <a:xfrm>
            <a:off x="1838325" y="1209674"/>
            <a:ext cx="8524875" cy="123016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7E90D-57FC-40E3-80CD-7EFB33732887}"/>
              </a:ext>
            </a:extLst>
          </p:cNvPr>
          <p:cNvSpPr/>
          <p:nvPr/>
        </p:nvSpPr>
        <p:spPr>
          <a:xfrm>
            <a:off x="1838325" y="2439835"/>
            <a:ext cx="8524875" cy="846289"/>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801BD7-3435-46A6-8466-949CB6883364}"/>
              </a:ext>
            </a:extLst>
          </p:cNvPr>
          <p:cNvSpPr/>
          <p:nvPr/>
        </p:nvSpPr>
        <p:spPr>
          <a:xfrm>
            <a:off x="1838325" y="3286124"/>
            <a:ext cx="8524875" cy="846289"/>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6B6E39-2257-4F46-A4AA-FE93902BDDFE}"/>
              </a:ext>
            </a:extLst>
          </p:cNvPr>
          <p:cNvSpPr/>
          <p:nvPr/>
        </p:nvSpPr>
        <p:spPr>
          <a:xfrm>
            <a:off x="1838325" y="4422706"/>
            <a:ext cx="640080" cy="64008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6CC987-EE10-4B17-A784-4F0EF14C26A0}"/>
              </a:ext>
            </a:extLst>
          </p:cNvPr>
          <p:cNvSpPr/>
          <p:nvPr/>
        </p:nvSpPr>
        <p:spPr>
          <a:xfrm>
            <a:off x="1838325" y="5110585"/>
            <a:ext cx="640080" cy="640080"/>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E2FED1-50DA-4473-8122-7A1013548A67}"/>
              </a:ext>
            </a:extLst>
          </p:cNvPr>
          <p:cNvSpPr/>
          <p:nvPr/>
        </p:nvSpPr>
        <p:spPr>
          <a:xfrm>
            <a:off x="1838325" y="5798464"/>
            <a:ext cx="640080" cy="640080"/>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8E32EC0-86A6-4DE2-8B1D-146CD036DF93}"/>
              </a:ext>
            </a:extLst>
          </p:cNvPr>
          <p:cNvSpPr txBox="1"/>
          <p:nvPr/>
        </p:nvSpPr>
        <p:spPr>
          <a:xfrm>
            <a:off x="2478405" y="4483717"/>
            <a:ext cx="2245679" cy="461665"/>
          </a:xfrm>
          <a:prstGeom prst="rect">
            <a:avLst/>
          </a:prstGeom>
          <a:noFill/>
        </p:spPr>
        <p:txBody>
          <a:bodyPr wrap="none" rtlCol="0">
            <a:spAutoFit/>
          </a:bodyPr>
          <a:lstStyle/>
          <a:p>
            <a:pPr algn="ctr"/>
            <a:r>
              <a:rPr lang="en-US" sz="2400" dirty="0"/>
              <a:t>Power Domain 1</a:t>
            </a:r>
          </a:p>
        </p:txBody>
      </p:sp>
      <p:sp>
        <p:nvSpPr>
          <p:cNvPr id="13" name="TextBox 12">
            <a:extLst>
              <a:ext uri="{FF2B5EF4-FFF2-40B4-BE49-F238E27FC236}">
                <a16:creationId xmlns:a16="http://schemas.microsoft.com/office/drawing/2014/main" id="{0EFAD906-F34F-45EA-AF45-F1EB54ECD292}"/>
              </a:ext>
            </a:extLst>
          </p:cNvPr>
          <p:cNvSpPr txBox="1"/>
          <p:nvPr/>
        </p:nvSpPr>
        <p:spPr>
          <a:xfrm>
            <a:off x="2478405" y="5199792"/>
            <a:ext cx="2245679" cy="461665"/>
          </a:xfrm>
          <a:prstGeom prst="rect">
            <a:avLst/>
          </a:prstGeom>
          <a:noFill/>
        </p:spPr>
        <p:txBody>
          <a:bodyPr wrap="none" rtlCol="0">
            <a:spAutoFit/>
          </a:bodyPr>
          <a:lstStyle/>
          <a:p>
            <a:pPr algn="ctr"/>
            <a:r>
              <a:rPr lang="en-US" sz="2400" dirty="0"/>
              <a:t>Power Domain 2</a:t>
            </a:r>
          </a:p>
        </p:txBody>
      </p:sp>
      <p:sp>
        <p:nvSpPr>
          <p:cNvPr id="14" name="TextBox 13">
            <a:extLst>
              <a:ext uri="{FF2B5EF4-FFF2-40B4-BE49-F238E27FC236}">
                <a16:creationId xmlns:a16="http://schemas.microsoft.com/office/drawing/2014/main" id="{9F86391E-DEE1-4A18-B439-221D8DC467DF}"/>
              </a:ext>
            </a:extLst>
          </p:cNvPr>
          <p:cNvSpPr txBox="1"/>
          <p:nvPr/>
        </p:nvSpPr>
        <p:spPr>
          <a:xfrm>
            <a:off x="2478405" y="5892855"/>
            <a:ext cx="2245679" cy="461665"/>
          </a:xfrm>
          <a:prstGeom prst="rect">
            <a:avLst/>
          </a:prstGeom>
          <a:noFill/>
        </p:spPr>
        <p:txBody>
          <a:bodyPr wrap="none" rtlCol="0">
            <a:spAutoFit/>
          </a:bodyPr>
          <a:lstStyle/>
          <a:p>
            <a:pPr algn="ctr"/>
            <a:r>
              <a:rPr lang="en-US" sz="2400" dirty="0"/>
              <a:t>Power Domain 3</a:t>
            </a:r>
          </a:p>
        </p:txBody>
      </p:sp>
    </p:spTree>
    <p:extLst>
      <p:ext uri="{BB962C8B-B14F-4D97-AF65-F5344CB8AC3E}">
        <p14:creationId xmlns:p14="http://schemas.microsoft.com/office/powerpoint/2010/main" val="2992863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B3333153-D051-4082-89D1-21C9106FE495}"/>
              </a:ext>
            </a:extLst>
          </p:cNvPr>
          <p:cNvSpPr txBox="1">
            <a:spLocks/>
          </p:cNvSpPr>
          <p:nvPr/>
        </p:nvSpPr>
        <p:spPr>
          <a:xfrm>
            <a:off x="838200" y="-45720"/>
            <a:ext cx="10515600" cy="731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Simulation Model</a:t>
            </a:r>
          </a:p>
        </p:txBody>
      </p:sp>
      <p:sp>
        <p:nvSpPr>
          <p:cNvPr id="4" name="Content Placeholder 2">
            <a:extLst>
              <a:ext uri="{FF2B5EF4-FFF2-40B4-BE49-F238E27FC236}">
                <a16:creationId xmlns:a16="http://schemas.microsoft.com/office/drawing/2014/main" id="{73ADDA33-DE21-4C35-AF84-841CED46982C}"/>
              </a:ext>
            </a:extLst>
          </p:cNvPr>
          <p:cNvSpPr txBox="1">
            <a:spLocks/>
          </p:cNvSpPr>
          <p:nvPr/>
        </p:nvSpPr>
        <p:spPr>
          <a:xfrm>
            <a:off x="6996112" y="4229100"/>
            <a:ext cx="5043487" cy="2621158"/>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400" dirty="0"/>
              <a:t>Verilog-A mCell model from Carnegie Mellon.</a:t>
            </a:r>
          </a:p>
          <a:p>
            <a:pPr lvl="1">
              <a:buFont typeface="Wingdings" panose="05000000000000000000" pitchFamily="2" charset="2"/>
              <a:buChar char="q"/>
            </a:pPr>
            <a:r>
              <a:rPr lang="en-US" sz="2400" dirty="0"/>
              <a:t>Fitted to match real device behavior.</a:t>
            </a:r>
          </a:p>
          <a:p>
            <a:pPr lvl="1">
              <a:buFont typeface="Wingdings" panose="05000000000000000000" pitchFamily="2" charset="2"/>
              <a:buChar char="q"/>
            </a:pPr>
            <a:r>
              <a:rPr lang="en-US" sz="2400" dirty="0"/>
              <a:t>Validated with parasitic layout simulation of 1.5 million mCell FFT block.</a:t>
            </a:r>
          </a:p>
          <a:p>
            <a:pPr>
              <a:buFont typeface="Wingdings" panose="05000000000000000000" pitchFamily="2" charset="2"/>
              <a:buChar char="q"/>
            </a:pPr>
            <a:r>
              <a:rPr lang="en-US" sz="2400" dirty="0"/>
              <a:t>Used in conjunction with Hspice to simulate circuits in this work.</a:t>
            </a:r>
          </a:p>
          <a:p>
            <a:pPr lvl="1">
              <a:buFont typeface="Wingdings" panose="05000000000000000000" pitchFamily="2" charset="2"/>
              <a:buChar char="q"/>
            </a:pPr>
            <a:endParaRPr lang="en-US" sz="2400" dirty="0"/>
          </a:p>
          <a:p>
            <a:endParaRPr lang="en-US" sz="1600" dirty="0"/>
          </a:p>
        </p:txBody>
      </p:sp>
      <p:cxnSp>
        <p:nvCxnSpPr>
          <p:cNvPr id="7" name="Straight Arrow Connector 6">
            <a:extLst>
              <a:ext uri="{FF2B5EF4-FFF2-40B4-BE49-F238E27FC236}">
                <a16:creationId xmlns:a16="http://schemas.microsoft.com/office/drawing/2014/main" id="{E511FC06-DC6C-4548-BDAA-BD2E7805E4B3}"/>
              </a:ext>
            </a:extLst>
          </p:cNvPr>
          <p:cNvCxnSpPr>
            <a:cxnSpLocks/>
          </p:cNvCxnSpPr>
          <p:nvPr/>
        </p:nvCxnSpPr>
        <p:spPr>
          <a:xfrm>
            <a:off x="5097824" y="1434476"/>
            <a:ext cx="1655401" cy="60383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39029EE6-EF31-4C07-ACDD-6371974F8D7E}"/>
              </a:ext>
            </a:extLst>
          </p:cNvPr>
          <p:cNvSpPr/>
          <p:nvPr/>
        </p:nvSpPr>
        <p:spPr>
          <a:xfrm>
            <a:off x="6996112" y="2181361"/>
            <a:ext cx="2205038" cy="1177301"/>
          </a:xfrm>
          <a:prstGeom prst="rect">
            <a:avLst/>
          </a:prstGeom>
          <a:solidFill>
            <a:schemeClr val="bg1">
              <a:lumMod val="75000"/>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Accurate mCell Model</a:t>
            </a:r>
          </a:p>
        </p:txBody>
      </p:sp>
      <p:pic>
        <p:nvPicPr>
          <p:cNvPr id="10" name="Picture 9">
            <a:extLst>
              <a:ext uri="{FF2B5EF4-FFF2-40B4-BE49-F238E27FC236}">
                <a16:creationId xmlns:a16="http://schemas.microsoft.com/office/drawing/2014/main" id="{3E7F338E-1238-4A05-86F4-04A06D4B5A79}"/>
              </a:ext>
            </a:extLst>
          </p:cNvPr>
          <p:cNvPicPr>
            <a:picLocks noChangeAspect="1"/>
          </p:cNvPicPr>
          <p:nvPr/>
        </p:nvPicPr>
        <p:blipFill>
          <a:blip r:embed="rId3"/>
          <a:stretch>
            <a:fillRect/>
          </a:stretch>
        </p:blipFill>
        <p:spPr>
          <a:xfrm>
            <a:off x="104775" y="2786991"/>
            <a:ext cx="5109027" cy="3257476"/>
          </a:xfrm>
          <a:prstGeom prst="rect">
            <a:avLst/>
          </a:prstGeom>
        </p:spPr>
      </p:pic>
      <p:pic>
        <p:nvPicPr>
          <p:cNvPr id="12" name="Picture 11">
            <a:extLst>
              <a:ext uri="{FF2B5EF4-FFF2-40B4-BE49-F238E27FC236}">
                <a16:creationId xmlns:a16="http://schemas.microsoft.com/office/drawing/2014/main" id="{43D2E532-E96D-45B6-B21D-BC77B6B8709F}"/>
              </a:ext>
            </a:extLst>
          </p:cNvPr>
          <p:cNvPicPr>
            <a:picLocks noChangeAspect="1"/>
          </p:cNvPicPr>
          <p:nvPr/>
        </p:nvPicPr>
        <p:blipFill>
          <a:blip r:embed="rId4"/>
          <a:stretch>
            <a:fillRect/>
          </a:stretch>
        </p:blipFill>
        <p:spPr>
          <a:xfrm>
            <a:off x="104775" y="859351"/>
            <a:ext cx="4824412" cy="1350620"/>
          </a:xfrm>
          <a:prstGeom prst="rect">
            <a:avLst/>
          </a:prstGeom>
        </p:spPr>
      </p:pic>
      <p:cxnSp>
        <p:nvCxnSpPr>
          <p:cNvPr id="19" name="Straight Arrow Connector 18">
            <a:extLst>
              <a:ext uri="{FF2B5EF4-FFF2-40B4-BE49-F238E27FC236}">
                <a16:creationId xmlns:a16="http://schemas.microsoft.com/office/drawing/2014/main" id="{017DC6E6-8BE1-4E8E-9A12-2C6505715F6C}"/>
              </a:ext>
            </a:extLst>
          </p:cNvPr>
          <p:cNvCxnSpPr>
            <a:cxnSpLocks/>
          </p:cNvCxnSpPr>
          <p:nvPr/>
        </p:nvCxnSpPr>
        <p:spPr>
          <a:xfrm flipV="1">
            <a:off x="5097824" y="3466111"/>
            <a:ext cx="1655401" cy="60383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5587478-2875-4B48-87CF-F521305FBD32}"/>
              </a:ext>
            </a:extLst>
          </p:cNvPr>
          <p:cNvSpPr txBox="1"/>
          <p:nvPr/>
        </p:nvSpPr>
        <p:spPr>
          <a:xfrm>
            <a:off x="5410200" y="1039370"/>
            <a:ext cx="1651286" cy="646331"/>
          </a:xfrm>
          <a:prstGeom prst="rect">
            <a:avLst/>
          </a:prstGeom>
          <a:noFill/>
        </p:spPr>
        <p:txBody>
          <a:bodyPr wrap="none" rtlCol="0">
            <a:spAutoFit/>
          </a:bodyPr>
          <a:lstStyle/>
          <a:p>
            <a:pPr algn="ctr"/>
            <a:r>
              <a:rPr lang="en-US" dirty="0"/>
              <a:t>Micromagnetic </a:t>
            </a:r>
          </a:p>
          <a:p>
            <a:pPr algn="ctr"/>
            <a:r>
              <a:rPr lang="en-US" dirty="0"/>
              <a:t>Theory</a:t>
            </a:r>
          </a:p>
        </p:txBody>
      </p:sp>
      <p:sp>
        <p:nvSpPr>
          <p:cNvPr id="22" name="TextBox 21">
            <a:extLst>
              <a:ext uri="{FF2B5EF4-FFF2-40B4-BE49-F238E27FC236}">
                <a16:creationId xmlns:a16="http://schemas.microsoft.com/office/drawing/2014/main" id="{7FB51E5F-7523-4879-BDC1-1C9192B74DDD}"/>
              </a:ext>
            </a:extLst>
          </p:cNvPr>
          <p:cNvSpPr txBox="1"/>
          <p:nvPr/>
        </p:nvSpPr>
        <p:spPr>
          <a:xfrm>
            <a:off x="5577040" y="3861551"/>
            <a:ext cx="1317605" cy="646331"/>
          </a:xfrm>
          <a:prstGeom prst="rect">
            <a:avLst/>
          </a:prstGeom>
          <a:noFill/>
        </p:spPr>
        <p:txBody>
          <a:bodyPr wrap="none" rtlCol="0">
            <a:spAutoFit/>
          </a:bodyPr>
          <a:lstStyle/>
          <a:p>
            <a:pPr algn="ctr"/>
            <a:r>
              <a:rPr lang="en-US" dirty="0"/>
              <a:t>Real Device </a:t>
            </a:r>
          </a:p>
          <a:p>
            <a:pPr algn="ctr"/>
            <a:r>
              <a:rPr lang="en-US" dirty="0"/>
              <a:t>Behavior</a:t>
            </a:r>
          </a:p>
        </p:txBody>
      </p:sp>
    </p:spTree>
    <p:extLst>
      <p:ext uri="{BB962C8B-B14F-4D97-AF65-F5344CB8AC3E}">
        <p14:creationId xmlns:p14="http://schemas.microsoft.com/office/powerpoint/2010/main" val="156507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7973-B184-4A3F-B912-E5A2F89BFA55}"/>
              </a:ext>
            </a:extLst>
          </p:cNvPr>
          <p:cNvSpPr>
            <a:spLocks noGrp="1"/>
          </p:cNvSpPr>
          <p:nvPr>
            <p:ph type="title" idx="4294967295"/>
          </p:nvPr>
        </p:nvSpPr>
        <p:spPr>
          <a:xfrm>
            <a:off x="838200" y="-45720"/>
            <a:ext cx="10515600" cy="731520"/>
          </a:xfrm>
        </p:spPr>
        <p:txBody>
          <a:bodyPr/>
          <a:lstStyle/>
          <a:p>
            <a:pPr algn="ctr"/>
            <a:r>
              <a:rPr lang="en-US" dirty="0">
                <a:solidFill>
                  <a:schemeClr val="bg1"/>
                </a:solidFill>
              </a:rPr>
              <a:t>Computing: Charge vs. Spin</a:t>
            </a:r>
          </a:p>
        </p:txBody>
      </p:sp>
      <p:pic>
        <p:nvPicPr>
          <p:cNvPr id="1026" name="Picture 2" descr="https://upload.wikimedia.org/wikipedia/commons/4/4e/Diopsis.jpg">
            <a:extLst>
              <a:ext uri="{FF2B5EF4-FFF2-40B4-BE49-F238E27FC236}">
                <a16:creationId xmlns:a16="http://schemas.microsoft.com/office/drawing/2014/main" id="{6088287D-4604-4B16-86C7-752005940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82037"/>
            <a:ext cx="3909164" cy="372395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A7D629BD-0F68-43B1-AE96-3D0C3684528D}"/>
              </a:ext>
            </a:extLst>
          </p:cNvPr>
          <p:cNvSpPr txBox="1">
            <a:spLocks/>
          </p:cNvSpPr>
          <p:nvPr/>
        </p:nvSpPr>
        <p:spPr>
          <a:xfrm>
            <a:off x="838200" y="5180092"/>
            <a:ext cx="5294027" cy="143978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400" dirty="0"/>
              <a:t>Boolean algebra</a:t>
            </a:r>
          </a:p>
          <a:p>
            <a:pPr>
              <a:buFont typeface="Wingdings" panose="05000000000000000000" pitchFamily="2" charset="2"/>
              <a:buChar char="q"/>
            </a:pPr>
            <a:r>
              <a:rPr lang="en-US" sz="2400" dirty="0"/>
              <a:t>Charge encoded information</a:t>
            </a:r>
          </a:p>
          <a:p>
            <a:pPr>
              <a:buFont typeface="Wingdings" panose="05000000000000000000" pitchFamily="2" charset="2"/>
              <a:buChar char="q"/>
            </a:pPr>
            <a:r>
              <a:rPr lang="en-US" sz="2400" dirty="0"/>
              <a:t>Voltage-mode computation</a:t>
            </a:r>
          </a:p>
          <a:p>
            <a:endParaRPr lang="en-US" dirty="0"/>
          </a:p>
          <a:p>
            <a:endParaRPr lang="en-US" dirty="0"/>
          </a:p>
        </p:txBody>
      </p:sp>
      <p:sp>
        <p:nvSpPr>
          <p:cNvPr id="5" name="TextBox 4">
            <a:extLst>
              <a:ext uri="{FF2B5EF4-FFF2-40B4-BE49-F238E27FC236}">
                <a16:creationId xmlns:a16="http://schemas.microsoft.com/office/drawing/2014/main" id="{9A2178FA-7577-42DA-825E-4BF7C8BF9804}"/>
              </a:ext>
            </a:extLst>
          </p:cNvPr>
          <p:cNvSpPr txBox="1"/>
          <p:nvPr/>
        </p:nvSpPr>
        <p:spPr>
          <a:xfrm>
            <a:off x="2120963" y="809625"/>
            <a:ext cx="1343638" cy="646331"/>
          </a:xfrm>
          <a:prstGeom prst="rect">
            <a:avLst/>
          </a:prstGeom>
          <a:noFill/>
        </p:spPr>
        <p:txBody>
          <a:bodyPr wrap="none" rtlCol="0">
            <a:spAutoFit/>
          </a:bodyPr>
          <a:lstStyle/>
          <a:p>
            <a:r>
              <a:rPr lang="en-US" sz="3600" dirty="0"/>
              <a:t>CMOS</a:t>
            </a:r>
          </a:p>
        </p:txBody>
      </p:sp>
      <p:pic>
        <p:nvPicPr>
          <p:cNvPr id="9" name="Picture 8">
            <a:extLst>
              <a:ext uri="{FF2B5EF4-FFF2-40B4-BE49-F238E27FC236}">
                <a16:creationId xmlns:a16="http://schemas.microsoft.com/office/drawing/2014/main" id="{FD8A4131-0D65-42D7-9C9E-025557A0F0DC}"/>
              </a:ext>
            </a:extLst>
          </p:cNvPr>
          <p:cNvPicPr>
            <a:picLocks noChangeAspect="1"/>
          </p:cNvPicPr>
          <p:nvPr/>
        </p:nvPicPr>
        <p:blipFill>
          <a:blip r:embed="rId4"/>
          <a:stretch>
            <a:fillRect/>
          </a:stretch>
        </p:blipFill>
        <p:spPr>
          <a:xfrm>
            <a:off x="6797692" y="1369078"/>
            <a:ext cx="4686980" cy="3736917"/>
          </a:xfrm>
          <a:prstGeom prst="rect">
            <a:avLst/>
          </a:prstGeom>
        </p:spPr>
      </p:pic>
      <p:sp>
        <p:nvSpPr>
          <p:cNvPr id="15" name="TextBox 14">
            <a:extLst>
              <a:ext uri="{FF2B5EF4-FFF2-40B4-BE49-F238E27FC236}">
                <a16:creationId xmlns:a16="http://schemas.microsoft.com/office/drawing/2014/main" id="{37316307-5206-4F17-945F-E800665C7CDE}"/>
              </a:ext>
            </a:extLst>
          </p:cNvPr>
          <p:cNvSpPr txBox="1"/>
          <p:nvPr/>
        </p:nvSpPr>
        <p:spPr>
          <a:xfrm>
            <a:off x="8012764" y="809625"/>
            <a:ext cx="2256836" cy="646331"/>
          </a:xfrm>
          <a:prstGeom prst="rect">
            <a:avLst/>
          </a:prstGeom>
          <a:noFill/>
        </p:spPr>
        <p:txBody>
          <a:bodyPr wrap="none" rtlCol="0">
            <a:spAutoFit/>
          </a:bodyPr>
          <a:lstStyle/>
          <a:p>
            <a:r>
              <a:rPr lang="en-US" sz="3600" dirty="0"/>
              <a:t>Spintronics</a:t>
            </a:r>
          </a:p>
        </p:txBody>
      </p:sp>
      <p:sp>
        <p:nvSpPr>
          <p:cNvPr id="16" name="Content Placeholder 2">
            <a:extLst>
              <a:ext uri="{FF2B5EF4-FFF2-40B4-BE49-F238E27FC236}">
                <a16:creationId xmlns:a16="http://schemas.microsoft.com/office/drawing/2014/main" id="{84B6CABE-3A79-42F9-8847-6E5039B2F986}"/>
              </a:ext>
            </a:extLst>
          </p:cNvPr>
          <p:cNvSpPr txBox="1">
            <a:spLocks/>
          </p:cNvSpPr>
          <p:nvPr/>
        </p:nvSpPr>
        <p:spPr>
          <a:xfrm>
            <a:off x="6797692" y="5180092"/>
            <a:ext cx="5294027" cy="143978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400" dirty="0"/>
              <a:t>Boolean algebra</a:t>
            </a:r>
          </a:p>
          <a:p>
            <a:pPr>
              <a:buFont typeface="Wingdings" panose="05000000000000000000" pitchFamily="2" charset="2"/>
              <a:buChar char="q"/>
            </a:pPr>
            <a:r>
              <a:rPr lang="en-US" sz="2400" dirty="0"/>
              <a:t>Spin encoded information</a:t>
            </a:r>
          </a:p>
          <a:p>
            <a:pPr>
              <a:buFont typeface="Wingdings" panose="05000000000000000000" pitchFamily="2" charset="2"/>
              <a:buChar char="q"/>
            </a:pPr>
            <a:r>
              <a:rPr lang="en-US" sz="2400" dirty="0"/>
              <a:t>Current-mode computation</a:t>
            </a:r>
          </a:p>
          <a:p>
            <a:endParaRPr lang="en-US" dirty="0"/>
          </a:p>
          <a:p>
            <a:endParaRPr lang="en-US" dirty="0"/>
          </a:p>
        </p:txBody>
      </p:sp>
    </p:spTree>
    <p:extLst>
      <p:ext uri="{BB962C8B-B14F-4D97-AF65-F5344CB8AC3E}">
        <p14:creationId xmlns:p14="http://schemas.microsoft.com/office/powerpoint/2010/main" val="3877073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B3333153-D051-4082-89D1-21C9106FE495}"/>
              </a:ext>
            </a:extLst>
          </p:cNvPr>
          <p:cNvSpPr txBox="1">
            <a:spLocks/>
          </p:cNvSpPr>
          <p:nvPr/>
        </p:nvSpPr>
        <p:spPr>
          <a:xfrm>
            <a:off x="838200" y="-45720"/>
            <a:ext cx="10515600" cy="731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Results</a:t>
            </a:r>
          </a:p>
        </p:txBody>
      </p:sp>
      <p:sp>
        <p:nvSpPr>
          <p:cNvPr id="15" name="Content Placeholder 2">
            <a:extLst>
              <a:ext uri="{FF2B5EF4-FFF2-40B4-BE49-F238E27FC236}">
                <a16:creationId xmlns:a16="http://schemas.microsoft.com/office/drawing/2014/main" id="{06937B89-BED2-4282-AFE3-0EC69C975095}"/>
              </a:ext>
            </a:extLst>
          </p:cNvPr>
          <p:cNvSpPr txBox="1">
            <a:spLocks/>
          </p:cNvSpPr>
          <p:nvPr/>
        </p:nvSpPr>
        <p:spPr>
          <a:xfrm>
            <a:off x="1285875" y="1204596"/>
            <a:ext cx="10429875" cy="3490507"/>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dirty="0"/>
              <a:t>Our mCell-FPGA improves upon previous CMOS design</a:t>
            </a:r>
          </a:p>
          <a:p>
            <a:pPr lvl="1">
              <a:buFont typeface="Wingdings" panose="05000000000000000000" pitchFamily="2" charset="2"/>
              <a:buChar char="q"/>
            </a:pPr>
            <a:r>
              <a:rPr lang="en-US" sz="2600" dirty="0"/>
              <a:t>17.3% 6-level cone delay reduction.</a:t>
            </a:r>
          </a:p>
          <a:p>
            <a:pPr lvl="1">
              <a:buFont typeface="Wingdings" panose="05000000000000000000" pitchFamily="2" charset="2"/>
              <a:buChar char="q"/>
            </a:pPr>
            <a:r>
              <a:rPr lang="en-US" sz="2600" dirty="0"/>
              <a:t>59.1% reduction in delay variance between configurations.</a:t>
            </a:r>
          </a:p>
          <a:p>
            <a:pPr lvl="1">
              <a:buFont typeface="Wingdings" panose="05000000000000000000" pitchFamily="2" charset="2"/>
              <a:buChar char="q"/>
            </a:pPr>
            <a:r>
              <a:rPr lang="en-US" sz="2600" dirty="0"/>
              <a:t>47.4% reduction in device count.</a:t>
            </a:r>
          </a:p>
          <a:p>
            <a:pPr lvl="1">
              <a:buFont typeface="Wingdings" panose="05000000000000000000" pitchFamily="2" charset="2"/>
              <a:buChar char="q"/>
            </a:pPr>
            <a:r>
              <a:rPr lang="en-US" sz="2600" dirty="0"/>
              <a:t>56.7% in energy consumption.</a:t>
            </a:r>
          </a:p>
          <a:p>
            <a:pPr>
              <a:buFont typeface="Wingdings" panose="05000000000000000000" pitchFamily="2" charset="2"/>
              <a:buChar char="q"/>
            </a:pPr>
            <a:r>
              <a:rPr lang="en-US" sz="2800" dirty="0"/>
              <a:t>Compared against a Stratix IV style CMOS LUT Architecture</a:t>
            </a:r>
          </a:p>
          <a:p>
            <a:pPr lvl="1">
              <a:buFont typeface="Wingdings" panose="05000000000000000000" pitchFamily="2" charset="2"/>
              <a:buChar char="q"/>
            </a:pPr>
            <a:r>
              <a:rPr lang="en-US" sz="2600" dirty="0"/>
              <a:t>26% delay reduction, 64% LUT/Cone count reduction in MCNC benchmark suite.</a:t>
            </a:r>
          </a:p>
          <a:p>
            <a:pPr lvl="1">
              <a:buFont typeface="Wingdings" panose="05000000000000000000" pitchFamily="2" charset="2"/>
              <a:buChar char="q"/>
            </a:pPr>
            <a:r>
              <a:rPr lang="en-US" sz="2600" dirty="0"/>
              <a:t>13% delay reduction, 55% LUT/Cone count reduction VTR benchmark suite.</a:t>
            </a:r>
          </a:p>
        </p:txBody>
      </p:sp>
    </p:spTree>
    <p:extLst>
      <p:ext uri="{BB962C8B-B14F-4D97-AF65-F5344CB8AC3E}">
        <p14:creationId xmlns:p14="http://schemas.microsoft.com/office/powerpoint/2010/main" val="4267067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DF25-7EDD-4652-A759-ADE5C41A818E}"/>
              </a:ext>
            </a:extLst>
          </p:cNvPr>
          <p:cNvSpPr>
            <a:spLocks noGrp="1"/>
          </p:cNvSpPr>
          <p:nvPr>
            <p:ph type="title" idx="4294967295"/>
          </p:nvPr>
        </p:nvSpPr>
        <p:spPr>
          <a:xfrm>
            <a:off x="1066800" y="-45720"/>
            <a:ext cx="10058400" cy="731520"/>
          </a:xfrm>
          <a:prstGeom prst="rect">
            <a:avLst/>
          </a:prstGeom>
        </p:spPr>
        <p:txBody>
          <a:bodyPr/>
          <a:lstStyle/>
          <a:p>
            <a:pPr algn="ctr"/>
            <a:r>
              <a:rPr lang="en-US" dirty="0">
                <a:solidFill>
                  <a:schemeClr val="bg1"/>
                </a:solidFill>
              </a:rPr>
              <a:t>Conclusion and Future Work</a:t>
            </a:r>
          </a:p>
        </p:txBody>
      </p:sp>
      <p:sp>
        <p:nvSpPr>
          <p:cNvPr id="3" name="Content Placeholder 2">
            <a:extLst>
              <a:ext uri="{FF2B5EF4-FFF2-40B4-BE49-F238E27FC236}">
                <a16:creationId xmlns:a16="http://schemas.microsoft.com/office/drawing/2014/main" id="{4C37F7DD-7150-46DC-A5E7-77F8DB5C9CAF}"/>
              </a:ext>
            </a:extLst>
          </p:cNvPr>
          <p:cNvSpPr>
            <a:spLocks noGrp="1"/>
          </p:cNvSpPr>
          <p:nvPr>
            <p:ph idx="4294967295"/>
          </p:nvPr>
        </p:nvSpPr>
        <p:spPr>
          <a:xfrm>
            <a:off x="1066800" y="1081492"/>
            <a:ext cx="10591800" cy="5395508"/>
          </a:xfrm>
          <a:prstGeom prst="rect">
            <a:avLst/>
          </a:prstGeom>
        </p:spPr>
        <p:txBody>
          <a:bodyPr>
            <a:normAutofit/>
          </a:bodyPr>
          <a:lstStyle/>
          <a:p>
            <a:pPr>
              <a:buFont typeface="Wingdings" panose="05000000000000000000" pitchFamily="2" charset="2"/>
              <a:buChar char="q"/>
            </a:pPr>
            <a:r>
              <a:rPr lang="en-US" sz="2400" dirty="0"/>
              <a:t>Without being able to fabricate an </a:t>
            </a:r>
            <a:r>
              <a:rPr lang="en-US" sz="2400" dirty="0" err="1"/>
              <a:t>mCell</a:t>
            </a:r>
            <a:r>
              <a:rPr lang="en-US" sz="2400" dirty="0"/>
              <a:t> FPGA, results are a rough estimate.</a:t>
            </a:r>
          </a:p>
          <a:p>
            <a:pPr>
              <a:buFont typeface="Wingdings" panose="05000000000000000000" pitchFamily="2" charset="2"/>
              <a:buChar char="q"/>
            </a:pPr>
            <a:r>
              <a:rPr lang="en-US" sz="2400" dirty="0"/>
              <a:t>Previous work based on 40nm CMOS.</a:t>
            </a:r>
          </a:p>
          <a:p>
            <a:pPr lvl="1">
              <a:buFont typeface="Wingdings" panose="05000000000000000000" pitchFamily="2" charset="2"/>
              <a:buChar char="q"/>
            </a:pPr>
            <a:r>
              <a:rPr lang="en-US" sz="2400" dirty="0"/>
              <a:t>Likely less competitive in delay vs. state of the art CMOS.</a:t>
            </a:r>
          </a:p>
          <a:p>
            <a:pPr>
              <a:buFont typeface="Wingdings" panose="05000000000000000000" pitchFamily="2" charset="2"/>
              <a:buChar char="q"/>
            </a:pPr>
            <a:r>
              <a:rPr lang="en-US" sz="2400" dirty="0"/>
              <a:t>That view neglects unique aspect brought by mCell-FPGA.</a:t>
            </a:r>
          </a:p>
          <a:p>
            <a:pPr lvl="1">
              <a:buFont typeface="Wingdings" panose="05000000000000000000" pitchFamily="2" charset="2"/>
              <a:buChar char="q"/>
            </a:pPr>
            <a:r>
              <a:rPr lang="en-US" sz="2400" dirty="0"/>
              <a:t>Non-volatile data-path and configuration memory.</a:t>
            </a:r>
          </a:p>
          <a:p>
            <a:pPr lvl="1">
              <a:buFont typeface="Wingdings" panose="05000000000000000000" pitchFamily="2" charset="2"/>
              <a:buChar char="q"/>
            </a:pPr>
            <a:r>
              <a:rPr lang="en-US" sz="2400" dirty="0"/>
              <a:t>Inherent logic registration in mCell circuits.</a:t>
            </a:r>
          </a:p>
          <a:p>
            <a:pPr lvl="1">
              <a:buFont typeface="Wingdings" panose="05000000000000000000" pitchFamily="2" charset="2"/>
              <a:buChar char="q"/>
            </a:pPr>
            <a:r>
              <a:rPr lang="en-US" sz="2400" dirty="0"/>
              <a:t>Radiation tolerance.</a:t>
            </a:r>
          </a:p>
          <a:p>
            <a:pPr>
              <a:buFont typeface="Wingdings" panose="05000000000000000000" pitchFamily="2" charset="2"/>
              <a:buChar char="q"/>
            </a:pPr>
            <a:r>
              <a:rPr lang="en-US" sz="2400" dirty="0"/>
              <a:t>mCell-FPGA may not compete in all applications.</a:t>
            </a:r>
          </a:p>
          <a:p>
            <a:pPr lvl="1">
              <a:buFont typeface="Wingdings" panose="05000000000000000000" pitchFamily="2" charset="2"/>
              <a:buChar char="q"/>
            </a:pPr>
            <a:r>
              <a:rPr lang="en-US" sz="2400" dirty="0"/>
              <a:t>Where it is competitive, there isn’t a good alternative in CMOS.</a:t>
            </a:r>
          </a:p>
          <a:p>
            <a:pPr>
              <a:buFont typeface="Wingdings" panose="05000000000000000000" pitchFamily="2" charset="2"/>
              <a:buChar char="q"/>
            </a:pPr>
            <a:r>
              <a:rPr lang="en-US" sz="2400" dirty="0"/>
              <a:t>Future Work</a:t>
            </a:r>
          </a:p>
          <a:p>
            <a:pPr lvl="1">
              <a:buFont typeface="Wingdings" panose="05000000000000000000" pitchFamily="2" charset="2"/>
              <a:buChar char="q"/>
            </a:pPr>
            <a:r>
              <a:rPr lang="en-US" sz="2400" dirty="0"/>
              <a:t>Explore CMOS support circuits such as power-strobing circuits.</a:t>
            </a:r>
          </a:p>
          <a:p>
            <a:pPr lvl="1">
              <a:buFont typeface="Wingdings" panose="05000000000000000000" pitchFamily="2" charset="2"/>
              <a:buChar char="q"/>
            </a:pPr>
            <a:r>
              <a:rPr lang="en-US" sz="2400" dirty="0"/>
              <a:t>Design of FPGA IO, PLL, SERDES.</a:t>
            </a:r>
          </a:p>
        </p:txBody>
      </p:sp>
    </p:spTree>
    <p:extLst>
      <p:ext uri="{BB962C8B-B14F-4D97-AF65-F5344CB8AC3E}">
        <p14:creationId xmlns:p14="http://schemas.microsoft.com/office/powerpoint/2010/main" val="92792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Up 1">
            <a:extLst>
              <a:ext uri="{FF2B5EF4-FFF2-40B4-BE49-F238E27FC236}">
                <a16:creationId xmlns:a16="http://schemas.microsoft.com/office/drawing/2014/main" id="{A8334332-E445-4262-B76C-F65E5446AF88}"/>
              </a:ext>
            </a:extLst>
          </p:cNvPr>
          <p:cNvSpPr/>
          <p:nvPr/>
        </p:nvSpPr>
        <p:spPr>
          <a:xfrm rot="2423493">
            <a:off x="1586953" y="1575890"/>
            <a:ext cx="499148" cy="3372420"/>
          </a:xfrm>
          <a:prstGeom prst="upArrow">
            <a:avLst>
              <a:gd name="adj1" fmla="val 50000"/>
              <a:gd name="adj2" fmla="val 112157"/>
            </a:avLst>
          </a:prstGeom>
          <a:solidFill>
            <a:srgbClr val="7030A0">
              <a:alpha val="42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21E2BA1-FAA8-4C45-AE13-A565645EC328}"/>
              </a:ext>
            </a:extLst>
          </p:cNvPr>
          <p:cNvSpPr/>
          <p:nvPr/>
        </p:nvSpPr>
        <p:spPr>
          <a:xfrm>
            <a:off x="686077" y="2358556"/>
            <a:ext cx="2096588" cy="2096588"/>
          </a:xfrm>
          <a:prstGeom prst="ellipse">
            <a:avLst/>
          </a:prstGeom>
          <a:gradFill flip="none" rotWithShape="1">
            <a:gsLst>
              <a:gs pos="32000">
                <a:schemeClr val="bg2">
                  <a:lumMod val="90000"/>
                  <a:alpha val="59000"/>
                </a:schemeClr>
              </a:gs>
              <a:gs pos="54000">
                <a:schemeClr val="bg2">
                  <a:lumMod val="75000"/>
                </a:schemeClr>
              </a:gs>
              <a:gs pos="100000">
                <a:schemeClr val="bg2">
                  <a:lumMod val="10000"/>
                </a:schemeClr>
              </a:gs>
            </a:gsLst>
            <a:path path="circle">
              <a:fillToRect l="50000" t="50000" r="50000" b="50000"/>
            </a:path>
            <a:tileRect/>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C066015-3CAD-4FDD-A51D-FA100E1739A4}"/>
              </a:ext>
            </a:extLst>
          </p:cNvPr>
          <p:cNvSpPr txBox="1">
            <a:spLocks/>
          </p:cNvSpPr>
          <p:nvPr/>
        </p:nvSpPr>
        <p:spPr>
          <a:xfrm>
            <a:off x="838200" y="-45720"/>
            <a:ext cx="10515600" cy="73152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rPr>
              <a:t>Spintronic Devices: What? How? Why?</a:t>
            </a:r>
          </a:p>
        </p:txBody>
      </p:sp>
      <p:sp>
        <p:nvSpPr>
          <p:cNvPr id="6" name="Content Placeholder 2">
            <a:extLst>
              <a:ext uri="{FF2B5EF4-FFF2-40B4-BE49-F238E27FC236}">
                <a16:creationId xmlns:a16="http://schemas.microsoft.com/office/drawing/2014/main" id="{B38ADCF8-85F6-4A0C-9477-8B67D5A0B804}"/>
              </a:ext>
            </a:extLst>
          </p:cNvPr>
          <p:cNvSpPr txBox="1">
            <a:spLocks/>
          </p:cNvSpPr>
          <p:nvPr/>
        </p:nvSpPr>
        <p:spPr>
          <a:xfrm>
            <a:off x="8238005" y="1748134"/>
            <a:ext cx="3976607"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a:pPr>
            <a:r>
              <a:rPr lang="en-US" sz="2400" dirty="0"/>
              <a:t>CMOS-based electronics ignore the spin-property of electrons and rely on charge-based functionality.</a:t>
            </a:r>
          </a:p>
          <a:p>
            <a:pPr marL="457200" indent="-457200">
              <a:buFont typeface="+mj-lt"/>
              <a:buAutoNum type="arabicPeriod"/>
            </a:pPr>
            <a:r>
              <a:rPr lang="en-US" sz="2400" dirty="0"/>
              <a:t>Nano-magnetic devices which use the spin-state of an electron to convey information can open the doors to exciting new ways to process and store information.</a:t>
            </a:r>
          </a:p>
          <a:p>
            <a:endParaRPr lang="en-US" sz="2400" dirty="0"/>
          </a:p>
          <a:p>
            <a:endParaRPr lang="en-US" sz="2400" dirty="0"/>
          </a:p>
        </p:txBody>
      </p:sp>
      <p:sp>
        <p:nvSpPr>
          <p:cNvPr id="9" name="Arrow: Curved Up 8">
            <a:extLst>
              <a:ext uri="{FF2B5EF4-FFF2-40B4-BE49-F238E27FC236}">
                <a16:creationId xmlns:a16="http://schemas.microsoft.com/office/drawing/2014/main" id="{053306A1-BC54-4AA3-B2E3-D99B147BD528}"/>
              </a:ext>
            </a:extLst>
          </p:cNvPr>
          <p:cNvSpPr/>
          <p:nvPr/>
        </p:nvSpPr>
        <p:spPr>
          <a:xfrm rot="1785918">
            <a:off x="240364" y="3350303"/>
            <a:ext cx="2864540" cy="692428"/>
          </a:xfrm>
          <a:prstGeom prst="curvedUpArrow">
            <a:avLst>
              <a:gd name="adj1" fmla="val 22544"/>
              <a:gd name="adj2" fmla="val 45500"/>
              <a:gd name="adj3" fmla="val 413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5EF3ADD4-D685-43EB-9DEC-1951D8C89778}"/>
              </a:ext>
            </a:extLst>
          </p:cNvPr>
          <p:cNvSpPr txBox="1"/>
          <p:nvPr/>
        </p:nvSpPr>
        <p:spPr>
          <a:xfrm>
            <a:off x="71022" y="4899143"/>
            <a:ext cx="3767634" cy="1200329"/>
          </a:xfrm>
          <a:prstGeom prst="rect">
            <a:avLst/>
          </a:prstGeom>
          <a:noFill/>
        </p:spPr>
        <p:txBody>
          <a:bodyPr wrap="none" rtlCol="0">
            <a:spAutoFit/>
          </a:bodyPr>
          <a:lstStyle/>
          <a:p>
            <a:r>
              <a:rPr lang="en-US" sz="2400" dirty="0"/>
              <a:t>Information encoded in </a:t>
            </a:r>
          </a:p>
          <a:p>
            <a:r>
              <a:rPr lang="en-US" sz="2400" dirty="0"/>
              <a:t>electron rotational direction </a:t>
            </a:r>
          </a:p>
          <a:p>
            <a:r>
              <a:rPr lang="en-US" sz="2400" dirty="0"/>
              <a:t>and up/down orientation</a:t>
            </a:r>
          </a:p>
        </p:txBody>
      </p:sp>
      <p:pic>
        <p:nvPicPr>
          <p:cNvPr id="13" name="Picture 12">
            <a:extLst>
              <a:ext uri="{FF2B5EF4-FFF2-40B4-BE49-F238E27FC236}">
                <a16:creationId xmlns:a16="http://schemas.microsoft.com/office/drawing/2014/main" id="{C42D4D7B-A558-4B7E-ACCF-A1B54C470B5F}"/>
              </a:ext>
            </a:extLst>
          </p:cNvPr>
          <p:cNvPicPr>
            <a:picLocks noChangeAspect="1"/>
          </p:cNvPicPr>
          <p:nvPr/>
        </p:nvPicPr>
        <p:blipFill>
          <a:blip r:embed="rId3"/>
          <a:stretch>
            <a:fillRect/>
          </a:stretch>
        </p:blipFill>
        <p:spPr>
          <a:xfrm>
            <a:off x="4320875" y="1946612"/>
            <a:ext cx="3552906" cy="2952531"/>
          </a:xfrm>
          <a:prstGeom prst="rect">
            <a:avLst/>
          </a:prstGeom>
        </p:spPr>
      </p:pic>
      <p:sp>
        <p:nvSpPr>
          <p:cNvPr id="14" name="TextBox 13">
            <a:extLst>
              <a:ext uri="{FF2B5EF4-FFF2-40B4-BE49-F238E27FC236}">
                <a16:creationId xmlns:a16="http://schemas.microsoft.com/office/drawing/2014/main" id="{A1BC69A5-1A7C-4CFA-A57F-8F6685308090}"/>
              </a:ext>
            </a:extLst>
          </p:cNvPr>
          <p:cNvSpPr txBox="1"/>
          <p:nvPr/>
        </p:nvSpPr>
        <p:spPr>
          <a:xfrm>
            <a:off x="4027109" y="4888935"/>
            <a:ext cx="4210896" cy="1200329"/>
          </a:xfrm>
          <a:prstGeom prst="rect">
            <a:avLst/>
          </a:prstGeom>
          <a:noFill/>
        </p:spPr>
        <p:txBody>
          <a:bodyPr wrap="none" rtlCol="0">
            <a:spAutoFit/>
          </a:bodyPr>
          <a:lstStyle/>
          <a:p>
            <a:r>
              <a:rPr lang="en-US" sz="2400" dirty="0"/>
              <a:t>Using spin-polarized current, we</a:t>
            </a:r>
          </a:p>
          <a:p>
            <a:r>
              <a:rPr lang="en-US" sz="2400" dirty="0"/>
              <a:t>Can manipulate electron spin</a:t>
            </a:r>
          </a:p>
          <a:p>
            <a:r>
              <a:rPr lang="en-US" sz="2400" dirty="0"/>
              <a:t>In a material to control its state</a:t>
            </a:r>
          </a:p>
        </p:txBody>
      </p:sp>
      <p:sp>
        <p:nvSpPr>
          <p:cNvPr id="10" name="TextBox 9">
            <a:extLst>
              <a:ext uri="{FF2B5EF4-FFF2-40B4-BE49-F238E27FC236}">
                <a16:creationId xmlns:a16="http://schemas.microsoft.com/office/drawing/2014/main" id="{E3BEF220-DF2A-4CB6-BCBF-E8EF740021D5}"/>
              </a:ext>
            </a:extLst>
          </p:cNvPr>
          <p:cNvSpPr txBox="1"/>
          <p:nvPr/>
        </p:nvSpPr>
        <p:spPr>
          <a:xfrm>
            <a:off x="1098617" y="2590885"/>
            <a:ext cx="439544" cy="707886"/>
          </a:xfrm>
          <a:prstGeom prst="rect">
            <a:avLst/>
          </a:prstGeom>
          <a:noFill/>
        </p:spPr>
        <p:txBody>
          <a:bodyPr wrap="none" rtlCol="0">
            <a:spAutoFit/>
          </a:bodyPr>
          <a:lstStyle/>
          <a:p>
            <a:r>
              <a:rPr lang="en-US" sz="4000" dirty="0"/>
              <a:t>e</a:t>
            </a:r>
          </a:p>
        </p:txBody>
      </p:sp>
      <p:sp>
        <p:nvSpPr>
          <p:cNvPr id="11" name="TextBox 10">
            <a:extLst>
              <a:ext uri="{FF2B5EF4-FFF2-40B4-BE49-F238E27FC236}">
                <a16:creationId xmlns:a16="http://schemas.microsoft.com/office/drawing/2014/main" id="{F0796FEB-354D-46B7-AD9B-6A2CA8597BBD}"/>
              </a:ext>
            </a:extLst>
          </p:cNvPr>
          <p:cNvSpPr txBox="1"/>
          <p:nvPr/>
        </p:nvSpPr>
        <p:spPr>
          <a:xfrm>
            <a:off x="1315519" y="2457956"/>
            <a:ext cx="341760" cy="707886"/>
          </a:xfrm>
          <a:prstGeom prst="rect">
            <a:avLst/>
          </a:prstGeom>
          <a:noFill/>
        </p:spPr>
        <p:txBody>
          <a:bodyPr wrap="none" rtlCol="0">
            <a:spAutoFit/>
          </a:bodyPr>
          <a:lstStyle/>
          <a:p>
            <a:r>
              <a:rPr lang="en-US" sz="4000" dirty="0"/>
              <a:t>-</a:t>
            </a:r>
          </a:p>
        </p:txBody>
      </p:sp>
    </p:spTree>
    <p:extLst>
      <p:ext uri="{BB962C8B-B14F-4D97-AF65-F5344CB8AC3E}">
        <p14:creationId xmlns:p14="http://schemas.microsoft.com/office/powerpoint/2010/main" val="370136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45720"/>
            <a:ext cx="10515600" cy="731520"/>
          </a:xfrm>
          <a:prstGeom prst="rect">
            <a:avLst/>
          </a:prstGeom>
        </p:spPr>
        <p:txBody>
          <a:bodyPr/>
          <a:lstStyle/>
          <a:p>
            <a:pPr algn="ctr"/>
            <a:r>
              <a:rPr lang="en-US" dirty="0">
                <a:solidFill>
                  <a:schemeClr val="bg1"/>
                </a:solidFill>
              </a:rPr>
              <a:t>Spintronic Devices are Widely Studied</a:t>
            </a:r>
          </a:p>
        </p:txBody>
      </p:sp>
      <p:pic>
        <p:nvPicPr>
          <p:cNvPr id="1026" name="Picture 2" descr="Everspin EMD3D256 256Mb ST-MRAM photo">
            <a:extLst>
              <a:ext uri="{FF2B5EF4-FFF2-40B4-BE49-F238E27FC236}">
                <a16:creationId xmlns:a16="http://schemas.microsoft.com/office/drawing/2014/main" id="{E0C38D36-D239-485C-A55B-79BA709B1594}"/>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644349" y="2991788"/>
            <a:ext cx="2615214" cy="13860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CE7F23-D70E-486D-832F-3D4038B145A1}"/>
              </a:ext>
            </a:extLst>
          </p:cNvPr>
          <p:cNvSpPr txBox="1"/>
          <p:nvPr/>
        </p:nvSpPr>
        <p:spPr>
          <a:xfrm>
            <a:off x="4901059" y="4377851"/>
            <a:ext cx="2101794" cy="461665"/>
          </a:xfrm>
          <a:prstGeom prst="rect">
            <a:avLst/>
          </a:prstGeom>
          <a:noFill/>
        </p:spPr>
        <p:txBody>
          <a:bodyPr wrap="none" rtlCol="0">
            <a:spAutoFit/>
          </a:bodyPr>
          <a:lstStyle/>
          <a:p>
            <a:r>
              <a:rPr lang="en-US" sz="2400" dirty="0"/>
              <a:t>Magnetic RAM</a:t>
            </a:r>
          </a:p>
        </p:txBody>
      </p:sp>
      <p:sp>
        <p:nvSpPr>
          <p:cNvPr id="8" name="TextBox 7">
            <a:extLst>
              <a:ext uri="{FF2B5EF4-FFF2-40B4-BE49-F238E27FC236}">
                <a16:creationId xmlns:a16="http://schemas.microsoft.com/office/drawing/2014/main" id="{A5FFE580-A1E9-4071-B5E5-57C83B4F3965}"/>
              </a:ext>
            </a:extLst>
          </p:cNvPr>
          <p:cNvSpPr txBox="1"/>
          <p:nvPr/>
        </p:nvSpPr>
        <p:spPr>
          <a:xfrm>
            <a:off x="127986" y="2760956"/>
            <a:ext cx="4007957" cy="461665"/>
          </a:xfrm>
          <a:prstGeom prst="rect">
            <a:avLst/>
          </a:prstGeom>
          <a:noFill/>
        </p:spPr>
        <p:txBody>
          <a:bodyPr wrap="none" rtlCol="0">
            <a:spAutoFit/>
          </a:bodyPr>
          <a:lstStyle/>
          <a:p>
            <a:r>
              <a:rPr lang="en-US" sz="2400" dirty="0"/>
              <a:t>Boltzmann Machine [Zand, 17]</a:t>
            </a:r>
          </a:p>
        </p:txBody>
      </p:sp>
      <p:pic>
        <p:nvPicPr>
          <p:cNvPr id="3" name="Picture 2">
            <a:extLst>
              <a:ext uri="{FF2B5EF4-FFF2-40B4-BE49-F238E27FC236}">
                <a16:creationId xmlns:a16="http://schemas.microsoft.com/office/drawing/2014/main" id="{7F053859-8CEB-43BF-83FA-CAC473A79A60}"/>
              </a:ext>
            </a:extLst>
          </p:cNvPr>
          <p:cNvPicPr>
            <a:picLocks noChangeAspect="1"/>
          </p:cNvPicPr>
          <p:nvPr/>
        </p:nvPicPr>
        <p:blipFill>
          <a:blip r:embed="rId4"/>
          <a:stretch>
            <a:fillRect/>
          </a:stretch>
        </p:blipFill>
        <p:spPr>
          <a:xfrm>
            <a:off x="679421" y="952766"/>
            <a:ext cx="2905087" cy="1635080"/>
          </a:xfrm>
          <a:prstGeom prst="rect">
            <a:avLst/>
          </a:prstGeom>
        </p:spPr>
      </p:pic>
      <p:pic>
        <p:nvPicPr>
          <p:cNvPr id="6" name="Picture 5">
            <a:extLst>
              <a:ext uri="{FF2B5EF4-FFF2-40B4-BE49-F238E27FC236}">
                <a16:creationId xmlns:a16="http://schemas.microsoft.com/office/drawing/2014/main" id="{0E9641E2-AAC2-4694-BFD8-EB2BE8ECA219}"/>
              </a:ext>
            </a:extLst>
          </p:cNvPr>
          <p:cNvPicPr>
            <a:picLocks noChangeAspect="1"/>
          </p:cNvPicPr>
          <p:nvPr/>
        </p:nvPicPr>
        <p:blipFill>
          <a:blip r:embed="rId5"/>
          <a:stretch>
            <a:fillRect/>
          </a:stretch>
        </p:blipFill>
        <p:spPr>
          <a:xfrm>
            <a:off x="8140766" y="861231"/>
            <a:ext cx="3802509" cy="1605504"/>
          </a:xfrm>
          <a:prstGeom prst="rect">
            <a:avLst/>
          </a:prstGeom>
        </p:spPr>
      </p:pic>
      <p:sp>
        <p:nvSpPr>
          <p:cNvPr id="11" name="TextBox 10">
            <a:extLst>
              <a:ext uri="{FF2B5EF4-FFF2-40B4-BE49-F238E27FC236}">
                <a16:creationId xmlns:a16="http://schemas.microsoft.com/office/drawing/2014/main" id="{22FA936A-8F19-422D-861D-F1E6C3F367F7}"/>
              </a:ext>
            </a:extLst>
          </p:cNvPr>
          <p:cNvSpPr txBox="1"/>
          <p:nvPr/>
        </p:nvSpPr>
        <p:spPr>
          <a:xfrm>
            <a:off x="7892040" y="2760956"/>
            <a:ext cx="4299960" cy="461665"/>
          </a:xfrm>
          <a:prstGeom prst="rect">
            <a:avLst/>
          </a:prstGeom>
          <a:noFill/>
        </p:spPr>
        <p:txBody>
          <a:bodyPr wrap="none" rtlCol="0">
            <a:spAutoFit/>
          </a:bodyPr>
          <a:lstStyle/>
          <a:p>
            <a:r>
              <a:rPr lang="en-US" sz="2400" dirty="0"/>
              <a:t>Stochastic Logic [Venkatesan, 15]</a:t>
            </a:r>
          </a:p>
        </p:txBody>
      </p:sp>
      <p:pic>
        <p:nvPicPr>
          <p:cNvPr id="5" name="Picture 4">
            <a:extLst>
              <a:ext uri="{FF2B5EF4-FFF2-40B4-BE49-F238E27FC236}">
                <a16:creationId xmlns:a16="http://schemas.microsoft.com/office/drawing/2014/main" id="{69EA94A2-846E-4970-ADB4-5888B62CCAE1}"/>
              </a:ext>
            </a:extLst>
          </p:cNvPr>
          <p:cNvPicPr>
            <a:picLocks noChangeAspect="1"/>
          </p:cNvPicPr>
          <p:nvPr/>
        </p:nvPicPr>
        <p:blipFill>
          <a:blip r:embed="rId6"/>
          <a:stretch>
            <a:fillRect/>
          </a:stretch>
        </p:blipFill>
        <p:spPr>
          <a:xfrm>
            <a:off x="219075" y="4377851"/>
            <a:ext cx="3667125" cy="1720073"/>
          </a:xfrm>
          <a:prstGeom prst="rect">
            <a:avLst/>
          </a:prstGeom>
        </p:spPr>
      </p:pic>
      <p:sp>
        <p:nvSpPr>
          <p:cNvPr id="10" name="TextBox 9">
            <a:extLst>
              <a:ext uri="{FF2B5EF4-FFF2-40B4-BE49-F238E27FC236}">
                <a16:creationId xmlns:a16="http://schemas.microsoft.com/office/drawing/2014/main" id="{5F7D17D2-8B85-4760-8F1C-BA742B212054}"/>
              </a:ext>
            </a:extLst>
          </p:cNvPr>
          <p:cNvSpPr txBox="1"/>
          <p:nvPr/>
        </p:nvSpPr>
        <p:spPr>
          <a:xfrm>
            <a:off x="271027" y="6131330"/>
            <a:ext cx="3563220" cy="461665"/>
          </a:xfrm>
          <a:prstGeom prst="rect">
            <a:avLst/>
          </a:prstGeom>
          <a:noFill/>
        </p:spPr>
        <p:txBody>
          <a:bodyPr wrap="none" rtlCol="0">
            <a:spAutoFit/>
          </a:bodyPr>
          <a:lstStyle/>
          <a:p>
            <a:r>
              <a:rPr lang="en-US" sz="2400" dirty="0"/>
              <a:t>Bayesian Inference [Jia, 17]</a:t>
            </a:r>
          </a:p>
        </p:txBody>
      </p:sp>
      <p:pic>
        <p:nvPicPr>
          <p:cNvPr id="9" name="Picture 8">
            <a:extLst>
              <a:ext uri="{FF2B5EF4-FFF2-40B4-BE49-F238E27FC236}">
                <a16:creationId xmlns:a16="http://schemas.microsoft.com/office/drawing/2014/main" id="{9EE6783D-AD95-4689-BA91-5FA0E9AC900A}"/>
              </a:ext>
            </a:extLst>
          </p:cNvPr>
          <p:cNvPicPr>
            <a:picLocks noChangeAspect="1"/>
          </p:cNvPicPr>
          <p:nvPr/>
        </p:nvPicPr>
        <p:blipFill>
          <a:blip r:embed="rId7"/>
          <a:stretch>
            <a:fillRect/>
          </a:stretch>
        </p:blipFill>
        <p:spPr>
          <a:xfrm>
            <a:off x="8213924" y="4172908"/>
            <a:ext cx="3638550" cy="1923482"/>
          </a:xfrm>
          <a:prstGeom prst="rect">
            <a:avLst/>
          </a:prstGeom>
        </p:spPr>
      </p:pic>
      <p:sp>
        <p:nvSpPr>
          <p:cNvPr id="14" name="TextBox 13">
            <a:extLst>
              <a:ext uri="{FF2B5EF4-FFF2-40B4-BE49-F238E27FC236}">
                <a16:creationId xmlns:a16="http://schemas.microsoft.com/office/drawing/2014/main" id="{D2B7C80C-CFC3-4301-B65F-692A0BD5784D}"/>
              </a:ext>
            </a:extLst>
          </p:cNvPr>
          <p:cNvSpPr txBox="1"/>
          <p:nvPr/>
        </p:nvSpPr>
        <p:spPr>
          <a:xfrm>
            <a:off x="8305835" y="6131330"/>
            <a:ext cx="3454728" cy="461665"/>
          </a:xfrm>
          <a:prstGeom prst="rect">
            <a:avLst/>
          </a:prstGeom>
          <a:noFill/>
        </p:spPr>
        <p:txBody>
          <a:bodyPr wrap="none" rtlCol="0">
            <a:spAutoFit/>
          </a:bodyPr>
          <a:lstStyle/>
          <a:p>
            <a:r>
              <a:rPr lang="en-US" sz="2400" dirty="0"/>
              <a:t>Spin-CMOS LUT [Zand, 16]</a:t>
            </a:r>
          </a:p>
        </p:txBody>
      </p:sp>
    </p:spTree>
    <p:extLst>
      <p:ext uri="{BB962C8B-B14F-4D97-AF65-F5344CB8AC3E}">
        <p14:creationId xmlns:p14="http://schemas.microsoft.com/office/powerpoint/2010/main" val="135697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E9F6-DF7C-42A2-8B2D-0E0A9BF59D62}"/>
              </a:ext>
            </a:extLst>
          </p:cNvPr>
          <p:cNvSpPr>
            <a:spLocks noGrp="1"/>
          </p:cNvSpPr>
          <p:nvPr>
            <p:ph type="title" idx="4294967295"/>
          </p:nvPr>
        </p:nvSpPr>
        <p:spPr>
          <a:xfrm>
            <a:off x="1066800" y="-45720"/>
            <a:ext cx="10058400" cy="731520"/>
          </a:xfrm>
          <a:prstGeom prst="rect">
            <a:avLst/>
          </a:prstGeom>
        </p:spPr>
        <p:txBody>
          <a:bodyPr>
            <a:normAutofit/>
          </a:bodyPr>
          <a:lstStyle/>
          <a:p>
            <a:pPr algn="ctr"/>
            <a:r>
              <a:rPr lang="en-US" dirty="0">
                <a:solidFill>
                  <a:schemeClr val="bg1"/>
                </a:solidFill>
              </a:rPr>
              <a:t>Spintronics for FPGA Design</a:t>
            </a:r>
          </a:p>
        </p:txBody>
      </p:sp>
      <p:sp>
        <p:nvSpPr>
          <p:cNvPr id="3" name="Content Placeholder 2">
            <a:extLst>
              <a:ext uri="{FF2B5EF4-FFF2-40B4-BE49-F238E27FC236}">
                <a16:creationId xmlns:a16="http://schemas.microsoft.com/office/drawing/2014/main" id="{C6B5BBFD-17DA-4F6E-9E8A-202FF42238F9}"/>
              </a:ext>
            </a:extLst>
          </p:cNvPr>
          <p:cNvSpPr>
            <a:spLocks noGrp="1"/>
          </p:cNvSpPr>
          <p:nvPr>
            <p:ph idx="4294967295"/>
          </p:nvPr>
        </p:nvSpPr>
        <p:spPr>
          <a:xfrm>
            <a:off x="1066800" y="807608"/>
            <a:ext cx="10058400" cy="5764212"/>
          </a:xfrm>
          <a:prstGeom prst="rect">
            <a:avLst/>
          </a:prstGeom>
        </p:spPr>
        <p:txBody>
          <a:bodyPr>
            <a:noAutofit/>
          </a:bodyPr>
          <a:lstStyle/>
          <a:p>
            <a:pPr>
              <a:buFont typeface="Wingdings" panose="05000000000000000000" pitchFamily="2" charset="2"/>
              <a:buChar char="q"/>
            </a:pPr>
            <a:r>
              <a:rPr lang="en-US" sz="2400" dirty="0"/>
              <a:t>Motivation</a:t>
            </a:r>
          </a:p>
          <a:p>
            <a:pPr lvl="1">
              <a:buFont typeface="Wingdings" panose="05000000000000000000" pitchFamily="2" charset="2"/>
              <a:buChar char="q"/>
            </a:pPr>
            <a:r>
              <a:rPr lang="en-US" sz="2000" dirty="0"/>
              <a:t>FPGAs are becoming more important in computing applications.</a:t>
            </a:r>
          </a:p>
          <a:p>
            <a:pPr lvl="1">
              <a:buFont typeface="Wingdings" panose="05000000000000000000" pitchFamily="2" charset="2"/>
              <a:buChar char="q"/>
            </a:pPr>
            <a:r>
              <a:rPr lang="en-US" sz="2000" dirty="0"/>
              <a:t>Architecture of FPGA is regular and mature, making it a perfect target for exploratory design.</a:t>
            </a:r>
          </a:p>
          <a:p>
            <a:pPr lvl="1">
              <a:buFont typeface="Wingdings" panose="05000000000000000000" pitchFamily="2" charset="2"/>
              <a:buChar char="q"/>
            </a:pPr>
            <a:r>
              <a:rPr lang="en-US" sz="2000" dirty="0"/>
              <a:t>Moore’s Law still alive, but it is struggling with post-5nm advances.</a:t>
            </a:r>
          </a:p>
          <a:p>
            <a:pPr>
              <a:buFont typeface="Wingdings" panose="05000000000000000000" pitchFamily="2" charset="2"/>
              <a:buChar char="q"/>
            </a:pPr>
            <a:r>
              <a:rPr lang="en-US" sz="2400" dirty="0"/>
              <a:t>Challenges</a:t>
            </a:r>
          </a:p>
          <a:p>
            <a:pPr lvl="1">
              <a:buFont typeface="Wingdings" panose="05000000000000000000" pitchFamily="2" charset="2"/>
              <a:buChar char="q"/>
            </a:pPr>
            <a:r>
              <a:rPr lang="en-US" sz="2000" b="1" dirty="0"/>
              <a:t>Energy consumption </a:t>
            </a:r>
            <a:r>
              <a:rPr lang="en-US" sz="2000" dirty="0"/>
              <a:t>and </a:t>
            </a:r>
            <a:r>
              <a:rPr lang="en-US" sz="2000" b="1" dirty="0"/>
              <a:t>area</a:t>
            </a:r>
            <a:r>
              <a:rPr lang="en-US" sz="2000" dirty="0"/>
              <a:t> </a:t>
            </a:r>
            <a:r>
              <a:rPr lang="en-US" sz="2000" b="1" dirty="0"/>
              <a:t>usage</a:t>
            </a:r>
            <a:r>
              <a:rPr lang="en-US" sz="2000" dirty="0"/>
              <a:t> remain critical constraints with room for improvement.</a:t>
            </a:r>
          </a:p>
          <a:p>
            <a:pPr lvl="1">
              <a:buFont typeface="Wingdings" panose="05000000000000000000" pitchFamily="2" charset="2"/>
              <a:buChar char="q"/>
            </a:pPr>
            <a:r>
              <a:rPr lang="en-US" sz="2000" dirty="0"/>
              <a:t>Reliable operation in radiation rich environments not guaranteed.</a:t>
            </a:r>
          </a:p>
          <a:p>
            <a:pPr>
              <a:buFont typeface="Wingdings" panose="05000000000000000000" pitchFamily="2" charset="2"/>
              <a:buChar char="q"/>
            </a:pPr>
            <a:r>
              <a:rPr lang="en-US" sz="2400" dirty="0"/>
              <a:t>Solution</a:t>
            </a:r>
          </a:p>
          <a:p>
            <a:pPr lvl="1">
              <a:buFont typeface="Wingdings" panose="05000000000000000000" pitchFamily="2" charset="2"/>
              <a:buChar char="q"/>
            </a:pPr>
            <a:r>
              <a:rPr lang="en-US" sz="2000" dirty="0"/>
              <a:t>Spintronic devices can be </a:t>
            </a:r>
            <a:r>
              <a:rPr lang="en-US" sz="2000" b="1" dirty="0"/>
              <a:t>densely integrated </a:t>
            </a:r>
            <a:r>
              <a:rPr lang="en-US" sz="2000" dirty="0"/>
              <a:t>and operate at </a:t>
            </a:r>
            <a:r>
              <a:rPr lang="en-US" sz="2000" b="1" dirty="0"/>
              <a:t>extremely low sub-100mV voltage </a:t>
            </a:r>
            <a:r>
              <a:rPr lang="en-US" sz="2000" dirty="0"/>
              <a:t>supplies.</a:t>
            </a:r>
          </a:p>
          <a:p>
            <a:pPr lvl="1">
              <a:buFont typeface="Wingdings" panose="05000000000000000000" pitchFamily="2" charset="2"/>
              <a:buChar char="q"/>
            </a:pPr>
            <a:r>
              <a:rPr lang="en-US" sz="2000" dirty="0"/>
              <a:t>Spintronics have been shown to be resilient to radiation known to upset CMOS.</a:t>
            </a:r>
          </a:p>
        </p:txBody>
      </p:sp>
      <p:sp>
        <p:nvSpPr>
          <p:cNvPr id="4" name="TextBox 3">
            <a:extLst>
              <a:ext uri="{FF2B5EF4-FFF2-40B4-BE49-F238E27FC236}">
                <a16:creationId xmlns:a16="http://schemas.microsoft.com/office/drawing/2014/main" id="{531C813F-1F95-484C-9F0C-1DC3CE5D69F4}"/>
              </a:ext>
            </a:extLst>
          </p:cNvPr>
          <p:cNvSpPr txBox="1"/>
          <p:nvPr/>
        </p:nvSpPr>
        <p:spPr>
          <a:xfrm>
            <a:off x="614125" y="5457825"/>
            <a:ext cx="11332013" cy="461665"/>
          </a:xfrm>
          <a:prstGeom prst="rect">
            <a:avLst/>
          </a:prstGeom>
          <a:noFill/>
        </p:spPr>
        <p:txBody>
          <a:bodyPr wrap="none" rtlCol="0">
            <a:spAutoFit/>
          </a:bodyPr>
          <a:lstStyle/>
          <a:p>
            <a:r>
              <a:rPr lang="en-US" sz="2400" b="1" dirty="0"/>
              <a:t>We’re not advocating abandonment of CMOS, just the need to explore the alternatives.</a:t>
            </a:r>
            <a:endParaRPr lang="en-US" b="1" dirty="0"/>
          </a:p>
        </p:txBody>
      </p:sp>
    </p:spTree>
    <p:extLst>
      <p:ext uri="{BB962C8B-B14F-4D97-AF65-F5344CB8AC3E}">
        <p14:creationId xmlns:p14="http://schemas.microsoft.com/office/powerpoint/2010/main" val="408720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BFA5-1015-42FB-B1FC-D411918D284E}"/>
              </a:ext>
            </a:extLst>
          </p:cNvPr>
          <p:cNvSpPr>
            <a:spLocks noGrp="1"/>
          </p:cNvSpPr>
          <p:nvPr>
            <p:ph type="title" idx="4294967295"/>
          </p:nvPr>
        </p:nvSpPr>
        <p:spPr>
          <a:xfrm>
            <a:off x="1066800" y="-45720"/>
            <a:ext cx="10058400" cy="731520"/>
          </a:xfrm>
          <a:prstGeom prst="rect">
            <a:avLst/>
          </a:prstGeom>
        </p:spPr>
        <p:txBody>
          <a:bodyPr/>
          <a:lstStyle/>
          <a:p>
            <a:pPr algn="ctr"/>
            <a:r>
              <a:rPr lang="en-US" dirty="0">
                <a:solidFill>
                  <a:schemeClr val="bg1"/>
                </a:solidFill>
              </a:rPr>
              <a:t>Previous work in Spintronic FPGA Design</a:t>
            </a:r>
          </a:p>
        </p:txBody>
      </p:sp>
      <p:sp>
        <p:nvSpPr>
          <p:cNvPr id="3" name="Content Placeholder 2">
            <a:extLst>
              <a:ext uri="{FF2B5EF4-FFF2-40B4-BE49-F238E27FC236}">
                <a16:creationId xmlns:a16="http://schemas.microsoft.com/office/drawing/2014/main" id="{7BB6C19C-BE06-44E5-86B6-31BEF30D2DC7}"/>
              </a:ext>
            </a:extLst>
          </p:cNvPr>
          <p:cNvSpPr>
            <a:spLocks noGrp="1"/>
          </p:cNvSpPr>
          <p:nvPr>
            <p:ph idx="4294967295"/>
          </p:nvPr>
        </p:nvSpPr>
        <p:spPr>
          <a:xfrm>
            <a:off x="649778" y="1131541"/>
            <a:ext cx="10892444" cy="4793009"/>
          </a:xfrm>
          <a:prstGeom prst="rect">
            <a:avLst/>
          </a:prstGeom>
        </p:spPr>
        <p:txBody>
          <a:bodyPr>
            <a:noAutofit/>
          </a:bodyPr>
          <a:lstStyle/>
          <a:p>
            <a:pPr>
              <a:buFont typeface="Wingdings" panose="05000000000000000000" pitchFamily="2" charset="2"/>
              <a:buChar char="q"/>
            </a:pPr>
            <a:r>
              <a:rPr lang="en-US" sz="2800" dirty="0"/>
              <a:t>We’re not the first, our work is built on the strong foundations set by others before us.</a:t>
            </a:r>
          </a:p>
          <a:p>
            <a:pPr>
              <a:buFont typeface="Wingdings" panose="05000000000000000000" pitchFamily="2" charset="2"/>
              <a:buChar char="q"/>
            </a:pPr>
            <a:r>
              <a:rPr lang="en-US" sz="2800" dirty="0"/>
              <a:t>Previous work borrows lookup table (LUT) concept used in CMOS FPGAs.</a:t>
            </a:r>
          </a:p>
          <a:p>
            <a:pPr lvl="1">
              <a:buFont typeface="Wingdings" panose="05000000000000000000" pitchFamily="2" charset="2"/>
              <a:buChar char="q"/>
            </a:pPr>
            <a:r>
              <a:rPr lang="en-US" sz="2600" dirty="0"/>
              <a:t>[Zand, 17], [Suzuki, 15], [Goncalves, 13]</a:t>
            </a:r>
          </a:p>
          <a:p>
            <a:pPr>
              <a:buFont typeface="Wingdings" panose="05000000000000000000" pitchFamily="2" charset="2"/>
              <a:buChar char="q"/>
            </a:pPr>
            <a:r>
              <a:rPr lang="en-US" sz="2800" dirty="0"/>
              <a:t>Room for improvement in previous work</a:t>
            </a:r>
          </a:p>
          <a:p>
            <a:pPr lvl="1">
              <a:buFont typeface="Wingdings" panose="05000000000000000000" pitchFamily="2" charset="2"/>
              <a:buChar char="q"/>
            </a:pPr>
            <a:r>
              <a:rPr lang="en-US" sz="2800" dirty="0"/>
              <a:t>Doesn’t fully harness benefit of spin device for both logic and storage.</a:t>
            </a:r>
          </a:p>
          <a:p>
            <a:pPr lvl="1">
              <a:buFont typeface="Wingdings" panose="05000000000000000000" pitchFamily="2" charset="2"/>
              <a:buChar char="q"/>
            </a:pPr>
            <a:r>
              <a:rPr lang="en-US" sz="2800" dirty="0"/>
              <a:t>Relies on intricate spin-CMOS integration at the logic block level.</a:t>
            </a:r>
          </a:p>
          <a:p>
            <a:pPr>
              <a:buFont typeface="Wingdings" panose="05000000000000000000" pitchFamily="2" charset="2"/>
              <a:buChar char="q"/>
            </a:pPr>
            <a:r>
              <a:rPr lang="en-US" sz="3000" dirty="0"/>
              <a:t>We push in a </a:t>
            </a:r>
            <a:r>
              <a:rPr lang="en-US" sz="3000" b="1" dirty="0"/>
              <a:t>new direction</a:t>
            </a:r>
            <a:r>
              <a:rPr lang="en-US" sz="3000" dirty="0"/>
              <a:t>, an architecture customized for the strengths of spintronic devices.</a:t>
            </a:r>
          </a:p>
        </p:txBody>
      </p:sp>
    </p:spTree>
    <p:extLst>
      <p:ext uri="{BB962C8B-B14F-4D97-AF65-F5344CB8AC3E}">
        <p14:creationId xmlns:p14="http://schemas.microsoft.com/office/powerpoint/2010/main" val="317177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CF30-0F83-4982-81C8-11CB8569CE67}"/>
              </a:ext>
            </a:extLst>
          </p:cNvPr>
          <p:cNvSpPr>
            <a:spLocks noGrp="1"/>
          </p:cNvSpPr>
          <p:nvPr>
            <p:ph type="title" idx="4294967295"/>
          </p:nvPr>
        </p:nvSpPr>
        <p:spPr>
          <a:xfrm>
            <a:off x="1066800" y="-45720"/>
            <a:ext cx="10058400" cy="731520"/>
          </a:xfrm>
          <a:prstGeom prst="rect">
            <a:avLst/>
          </a:prstGeom>
        </p:spPr>
        <p:txBody>
          <a:bodyPr>
            <a:normAutofit/>
          </a:bodyPr>
          <a:lstStyle/>
          <a:p>
            <a:pPr algn="ctr"/>
            <a:r>
              <a:rPr lang="en-US" dirty="0">
                <a:solidFill>
                  <a:schemeClr val="bg1"/>
                </a:solidFill>
              </a:rPr>
              <a:t>Recent Spintronic Device, the mCell</a:t>
            </a:r>
          </a:p>
        </p:txBody>
      </p:sp>
      <p:sp>
        <p:nvSpPr>
          <p:cNvPr id="3" name="Content Placeholder 2">
            <a:extLst>
              <a:ext uri="{FF2B5EF4-FFF2-40B4-BE49-F238E27FC236}">
                <a16:creationId xmlns:a16="http://schemas.microsoft.com/office/drawing/2014/main" id="{5E0A085A-611C-4C6F-A871-B5270DEC1D49}"/>
              </a:ext>
            </a:extLst>
          </p:cNvPr>
          <p:cNvSpPr>
            <a:spLocks noGrp="1"/>
          </p:cNvSpPr>
          <p:nvPr>
            <p:ph idx="4294967295"/>
          </p:nvPr>
        </p:nvSpPr>
        <p:spPr>
          <a:xfrm>
            <a:off x="136525" y="1806031"/>
            <a:ext cx="4002088" cy="4351338"/>
          </a:xfrm>
          <a:prstGeom prst="rect">
            <a:avLst/>
          </a:prstGeom>
        </p:spPr>
        <p:txBody>
          <a:bodyPr>
            <a:normAutofit/>
          </a:bodyPr>
          <a:lstStyle/>
          <a:p>
            <a:pPr>
              <a:buFont typeface="Wingdings" panose="05000000000000000000" pitchFamily="2" charset="2"/>
              <a:buChar char="q"/>
            </a:pPr>
            <a:r>
              <a:rPr lang="en-US" sz="2400" dirty="0"/>
              <a:t>Based on domain-wall motion in a magnetic nanowire.</a:t>
            </a:r>
          </a:p>
          <a:p>
            <a:pPr>
              <a:buFont typeface="Wingdings" panose="05000000000000000000" pitchFamily="2" charset="2"/>
              <a:buChar char="q"/>
            </a:pPr>
            <a:r>
              <a:rPr lang="en-US" sz="2400" dirty="0"/>
              <a:t>Domain-wall position determines device state.</a:t>
            </a:r>
          </a:p>
          <a:p>
            <a:pPr>
              <a:buFont typeface="Wingdings" panose="05000000000000000000" pitchFamily="2" charset="2"/>
              <a:buChar char="q"/>
            </a:pPr>
            <a:r>
              <a:rPr lang="en-US" sz="2400" dirty="0"/>
              <a:t>Decoupled read and write path allows for optimized all spin logic without the need for access CMOS transistors.</a:t>
            </a:r>
          </a:p>
        </p:txBody>
      </p:sp>
      <p:pic>
        <p:nvPicPr>
          <p:cNvPr id="4" name="Picture 3">
            <a:extLst>
              <a:ext uri="{FF2B5EF4-FFF2-40B4-BE49-F238E27FC236}">
                <a16:creationId xmlns:a16="http://schemas.microsoft.com/office/drawing/2014/main" id="{AF6DCADD-FA1D-41A6-8ED0-0AB0DEFB187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28508" y="1806031"/>
            <a:ext cx="7830687" cy="4037375"/>
          </a:xfrm>
          <a:prstGeom prst="rect">
            <a:avLst/>
          </a:prstGeom>
        </p:spPr>
      </p:pic>
      <p:sp>
        <p:nvSpPr>
          <p:cNvPr id="5" name="TextBox 4">
            <a:extLst>
              <a:ext uri="{FF2B5EF4-FFF2-40B4-BE49-F238E27FC236}">
                <a16:creationId xmlns:a16="http://schemas.microsoft.com/office/drawing/2014/main" id="{BB39A5F1-D283-49BE-B539-1FF1B672333A}"/>
              </a:ext>
            </a:extLst>
          </p:cNvPr>
          <p:cNvSpPr txBox="1"/>
          <p:nvPr/>
        </p:nvSpPr>
        <p:spPr>
          <a:xfrm>
            <a:off x="136525" y="4860235"/>
            <a:ext cx="1417376" cy="400110"/>
          </a:xfrm>
          <a:prstGeom prst="rect">
            <a:avLst/>
          </a:prstGeom>
          <a:noFill/>
        </p:spPr>
        <p:txBody>
          <a:bodyPr wrap="none" rtlCol="0">
            <a:spAutoFit/>
          </a:bodyPr>
          <a:lstStyle/>
          <a:p>
            <a:r>
              <a:rPr lang="en-US" sz="2000" dirty="0"/>
              <a:t>[Morris, 12]</a:t>
            </a:r>
          </a:p>
        </p:txBody>
      </p:sp>
    </p:spTree>
    <p:extLst>
      <p:ext uri="{BB962C8B-B14F-4D97-AF65-F5344CB8AC3E}">
        <p14:creationId xmlns:p14="http://schemas.microsoft.com/office/powerpoint/2010/main" val="339301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023028-8560-4C74-A524-8C7224C92C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14750" y="1298031"/>
            <a:ext cx="8325581" cy="3934251"/>
          </a:xfrm>
          <a:prstGeom prst="rect">
            <a:avLst/>
          </a:prstGeom>
        </p:spPr>
      </p:pic>
      <p:sp>
        <p:nvSpPr>
          <p:cNvPr id="2" name="Title 1">
            <a:extLst>
              <a:ext uri="{FF2B5EF4-FFF2-40B4-BE49-F238E27FC236}">
                <a16:creationId xmlns:a16="http://schemas.microsoft.com/office/drawing/2014/main" id="{12193BCA-1FC0-4417-8431-D20589E6C254}"/>
              </a:ext>
            </a:extLst>
          </p:cNvPr>
          <p:cNvSpPr>
            <a:spLocks noGrp="1"/>
          </p:cNvSpPr>
          <p:nvPr>
            <p:ph type="title" idx="4294967295"/>
          </p:nvPr>
        </p:nvSpPr>
        <p:spPr>
          <a:xfrm>
            <a:off x="838200" y="-45720"/>
            <a:ext cx="10515600" cy="731520"/>
          </a:xfrm>
          <a:prstGeom prst="rect">
            <a:avLst/>
          </a:prstGeom>
        </p:spPr>
        <p:txBody>
          <a:bodyPr/>
          <a:lstStyle/>
          <a:p>
            <a:pPr algn="ctr"/>
            <a:r>
              <a:rPr lang="en-US" dirty="0">
                <a:solidFill>
                  <a:schemeClr val="bg1"/>
                </a:solidFill>
              </a:rPr>
              <a:t>Buffer Design with mCell</a:t>
            </a:r>
          </a:p>
        </p:txBody>
      </p:sp>
      <p:sp>
        <p:nvSpPr>
          <p:cNvPr id="3" name="Content Placeholder 2">
            <a:extLst>
              <a:ext uri="{FF2B5EF4-FFF2-40B4-BE49-F238E27FC236}">
                <a16:creationId xmlns:a16="http://schemas.microsoft.com/office/drawing/2014/main" id="{0D0F6A31-68B0-4C69-B928-FC0D217E1B57}"/>
              </a:ext>
            </a:extLst>
          </p:cNvPr>
          <p:cNvSpPr>
            <a:spLocks noGrp="1"/>
          </p:cNvSpPr>
          <p:nvPr>
            <p:ph idx="4294967295"/>
          </p:nvPr>
        </p:nvSpPr>
        <p:spPr>
          <a:xfrm>
            <a:off x="200025" y="4624388"/>
            <a:ext cx="3884613" cy="1962150"/>
          </a:xfrm>
          <a:prstGeom prst="rect">
            <a:avLst/>
          </a:prstGeom>
        </p:spPr>
        <p:txBody>
          <a:bodyPr>
            <a:normAutofit fontScale="92500" lnSpcReduction="20000"/>
          </a:bodyPr>
          <a:lstStyle/>
          <a:p>
            <a:pPr>
              <a:buFont typeface="Wingdings" panose="05000000000000000000" pitchFamily="2" charset="2"/>
              <a:buChar char="q"/>
            </a:pPr>
            <a:r>
              <a:rPr lang="en-US" sz="2800" dirty="0"/>
              <a:t>Operates at low </a:t>
            </a:r>
            <a:r>
              <a:rPr lang="en-US" sz="2800" b="1" dirty="0"/>
              <a:t>50mV terminal voltage.</a:t>
            </a:r>
          </a:p>
          <a:p>
            <a:pPr>
              <a:buFont typeface="Wingdings" panose="05000000000000000000" pitchFamily="2" charset="2"/>
              <a:buChar char="q"/>
            </a:pPr>
            <a:r>
              <a:rPr lang="en-US" sz="2800" b="1" dirty="0"/>
              <a:t>Gain</a:t>
            </a:r>
            <a:r>
              <a:rPr lang="en-US" sz="2800" dirty="0"/>
              <a:t> can be achieved by increasing supply voltage.</a:t>
            </a:r>
          </a:p>
          <a:p>
            <a:pPr>
              <a:buFont typeface="Wingdings" panose="05000000000000000000" pitchFamily="2" charset="2"/>
              <a:buChar char="q"/>
            </a:pPr>
            <a:r>
              <a:rPr lang="en-US" sz="2800" b="1" dirty="0"/>
              <a:t>Current-mode</a:t>
            </a:r>
            <a:r>
              <a:rPr lang="en-US" sz="2800" dirty="0"/>
              <a:t> operation.</a:t>
            </a:r>
          </a:p>
        </p:txBody>
      </p:sp>
      <p:grpSp>
        <p:nvGrpSpPr>
          <p:cNvPr id="14" name="Group 13">
            <a:extLst>
              <a:ext uri="{FF2B5EF4-FFF2-40B4-BE49-F238E27FC236}">
                <a16:creationId xmlns:a16="http://schemas.microsoft.com/office/drawing/2014/main" id="{C03AEA8F-77FB-46DC-9888-D5A12DD1CAEA}"/>
              </a:ext>
            </a:extLst>
          </p:cNvPr>
          <p:cNvGrpSpPr/>
          <p:nvPr/>
        </p:nvGrpSpPr>
        <p:grpSpPr>
          <a:xfrm>
            <a:off x="838200" y="2603998"/>
            <a:ext cx="1464927" cy="714423"/>
            <a:chOff x="1083011" y="2637182"/>
            <a:chExt cx="783889" cy="382291"/>
          </a:xfrm>
        </p:grpSpPr>
        <p:sp>
          <p:nvSpPr>
            <p:cNvPr id="6" name="Isosceles Triangle 5">
              <a:extLst>
                <a:ext uri="{FF2B5EF4-FFF2-40B4-BE49-F238E27FC236}">
                  <a16:creationId xmlns:a16="http://schemas.microsoft.com/office/drawing/2014/main" id="{FAFC6CFE-699C-44F6-9A01-16D24DF3C5B8}"/>
                </a:ext>
              </a:extLst>
            </p:cNvPr>
            <p:cNvSpPr/>
            <p:nvPr/>
          </p:nvSpPr>
          <p:spPr>
            <a:xfrm rot="5400000">
              <a:off x="1283810" y="2663547"/>
              <a:ext cx="382291" cy="329561"/>
            </a:xfrm>
            <a:prstGeom prst="triangl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50FD899-A228-42F2-A7BB-0789624119FF}"/>
                </a:ext>
              </a:extLst>
            </p:cNvPr>
            <p:cNvCxnSpPr>
              <a:cxnSpLocks/>
              <a:stCxn id="6" idx="0"/>
            </p:cNvCxnSpPr>
            <p:nvPr/>
          </p:nvCxnSpPr>
          <p:spPr>
            <a:xfrm>
              <a:off x="1639736" y="2828328"/>
              <a:ext cx="22716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BD20768-5C24-4460-AF53-94189FC5C36F}"/>
                </a:ext>
              </a:extLst>
            </p:cNvPr>
            <p:cNvCxnSpPr>
              <a:cxnSpLocks/>
            </p:cNvCxnSpPr>
            <p:nvPr/>
          </p:nvCxnSpPr>
          <p:spPr>
            <a:xfrm>
              <a:off x="1083011" y="2827731"/>
              <a:ext cx="227164"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15" name="TextBox 14">
            <a:extLst>
              <a:ext uri="{FF2B5EF4-FFF2-40B4-BE49-F238E27FC236}">
                <a16:creationId xmlns:a16="http://schemas.microsoft.com/office/drawing/2014/main" id="{5A9F655C-6F3A-4C75-8777-514A9F20863E}"/>
              </a:ext>
            </a:extLst>
          </p:cNvPr>
          <p:cNvSpPr txBox="1"/>
          <p:nvPr/>
        </p:nvSpPr>
        <p:spPr>
          <a:xfrm>
            <a:off x="20337" y="2729262"/>
            <a:ext cx="849913" cy="461665"/>
          </a:xfrm>
          <a:prstGeom prst="rect">
            <a:avLst/>
          </a:prstGeom>
          <a:noFill/>
        </p:spPr>
        <p:txBody>
          <a:bodyPr wrap="none" rtlCol="0">
            <a:spAutoFit/>
          </a:bodyPr>
          <a:lstStyle/>
          <a:p>
            <a:r>
              <a:rPr lang="en-US" sz="2400" dirty="0"/>
              <a:t>Input</a:t>
            </a:r>
          </a:p>
        </p:txBody>
      </p:sp>
      <p:sp>
        <p:nvSpPr>
          <p:cNvPr id="16" name="TextBox 15">
            <a:extLst>
              <a:ext uri="{FF2B5EF4-FFF2-40B4-BE49-F238E27FC236}">
                <a16:creationId xmlns:a16="http://schemas.microsoft.com/office/drawing/2014/main" id="{B05F7AD8-CAD3-4BEF-9236-16494AEF1F7C}"/>
              </a:ext>
            </a:extLst>
          </p:cNvPr>
          <p:cNvSpPr txBox="1"/>
          <p:nvPr/>
        </p:nvSpPr>
        <p:spPr>
          <a:xfrm>
            <a:off x="2271077" y="2729262"/>
            <a:ext cx="1079142" cy="461665"/>
          </a:xfrm>
          <a:prstGeom prst="rect">
            <a:avLst/>
          </a:prstGeom>
          <a:noFill/>
        </p:spPr>
        <p:txBody>
          <a:bodyPr wrap="none" rtlCol="0">
            <a:spAutoFit/>
          </a:bodyPr>
          <a:lstStyle/>
          <a:p>
            <a:r>
              <a:rPr lang="en-US" sz="2400" dirty="0"/>
              <a:t>Output</a:t>
            </a:r>
          </a:p>
        </p:txBody>
      </p:sp>
    </p:spTree>
    <p:extLst>
      <p:ext uri="{BB962C8B-B14F-4D97-AF65-F5344CB8AC3E}">
        <p14:creationId xmlns:p14="http://schemas.microsoft.com/office/powerpoint/2010/main" val="129339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8E61D08-0940-40BD-A612-92BD8EF810F5}"/>
              </a:ext>
            </a:extLst>
          </p:cNvPr>
          <p:cNvCxnSpPr>
            <a:cxnSpLocks/>
          </p:cNvCxnSpPr>
          <p:nvPr/>
        </p:nvCxnSpPr>
        <p:spPr>
          <a:xfrm>
            <a:off x="1927138" y="5054264"/>
            <a:ext cx="36203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9D313CE-6DB4-4178-9752-1DE8BDCF9F95}"/>
              </a:ext>
            </a:extLst>
          </p:cNvPr>
          <p:cNvCxnSpPr>
            <a:cxnSpLocks/>
          </p:cNvCxnSpPr>
          <p:nvPr/>
        </p:nvCxnSpPr>
        <p:spPr>
          <a:xfrm>
            <a:off x="1927138" y="5435264"/>
            <a:ext cx="36203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AE18218-D2F5-4754-B087-6A73DD264457}"/>
              </a:ext>
            </a:extLst>
          </p:cNvPr>
          <p:cNvCxnSpPr>
            <a:cxnSpLocks/>
          </p:cNvCxnSpPr>
          <p:nvPr/>
        </p:nvCxnSpPr>
        <p:spPr>
          <a:xfrm>
            <a:off x="1927138" y="5816264"/>
            <a:ext cx="362037"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CFFA0764-20FF-4C94-A3F8-5BB773EE8229}"/>
              </a:ext>
            </a:extLst>
          </p:cNvPr>
          <p:cNvSpPr>
            <a:spLocks noGrp="1"/>
          </p:cNvSpPr>
          <p:nvPr>
            <p:ph type="title" idx="4294967295"/>
          </p:nvPr>
        </p:nvSpPr>
        <p:spPr>
          <a:xfrm>
            <a:off x="1066800" y="-45720"/>
            <a:ext cx="10058400" cy="731520"/>
          </a:xfrm>
          <a:prstGeom prst="rect">
            <a:avLst/>
          </a:prstGeom>
        </p:spPr>
        <p:txBody>
          <a:bodyPr>
            <a:normAutofit/>
          </a:bodyPr>
          <a:lstStyle/>
          <a:p>
            <a:pPr algn="ctr"/>
            <a:r>
              <a:rPr lang="en-US" dirty="0">
                <a:solidFill>
                  <a:schemeClr val="bg1"/>
                </a:solidFill>
              </a:rPr>
              <a:t>Choosing an architecture for spin-FPGA</a:t>
            </a:r>
          </a:p>
        </p:txBody>
      </p:sp>
      <p:sp>
        <p:nvSpPr>
          <p:cNvPr id="3" name="Content Placeholder 2">
            <a:extLst>
              <a:ext uri="{FF2B5EF4-FFF2-40B4-BE49-F238E27FC236}">
                <a16:creationId xmlns:a16="http://schemas.microsoft.com/office/drawing/2014/main" id="{AE1D421D-C8C0-4038-8316-0DA55CB59ABC}"/>
              </a:ext>
            </a:extLst>
          </p:cNvPr>
          <p:cNvSpPr>
            <a:spLocks noGrp="1"/>
          </p:cNvSpPr>
          <p:nvPr>
            <p:ph idx="4294967295"/>
          </p:nvPr>
        </p:nvSpPr>
        <p:spPr>
          <a:xfrm>
            <a:off x="1066800" y="863759"/>
            <a:ext cx="9886950" cy="4022725"/>
          </a:xfrm>
          <a:prstGeom prst="rect">
            <a:avLst/>
          </a:prstGeom>
        </p:spPr>
        <p:txBody>
          <a:bodyPr>
            <a:normAutofit/>
          </a:bodyPr>
          <a:lstStyle/>
          <a:p>
            <a:pPr>
              <a:buFont typeface="Wingdings" panose="05000000000000000000" pitchFamily="2" charset="2"/>
              <a:buChar char="q"/>
            </a:pPr>
            <a:r>
              <a:rPr lang="en-US" sz="2400" dirty="0"/>
              <a:t>LUT-based FPGA works well for CMOS technology, but may not be the best choice for spintronics.</a:t>
            </a:r>
          </a:p>
          <a:p>
            <a:pPr lvl="1">
              <a:buFont typeface="Wingdings" panose="05000000000000000000" pitchFamily="2" charset="2"/>
              <a:buChar char="q"/>
            </a:pPr>
            <a:r>
              <a:rPr lang="en-US" sz="2400" dirty="0"/>
              <a:t>Using spintronics as a drop in replacement for CMOS leads to inefficient designs. Due to lack of a good spintronic mux design.</a:t>
            </a:r>
          </a:p>
          <a:p>
            <a:pPr>
              <a:buFont typeface="Wingdings" panose="05000000000000000000" pitchFamily="2" charset="2"/>
              <a:buChar char="q"/>
            </a:pPr>
            <a:r>
              <a:rPr lang="en-US" sz="2400" dirty="0"/>
              <a:t>Current-mode devices such as the mCell are naturally suited to majority logic. </a:t>
            </a:r>
          </a:p>
          <a:p>
            <a:pPr lvl="1">
              <a:buFont typeface="Wingdings" panose="05000000000000000000" pitchFamily="2" charset="2"/>
              <a:buChar char="q"/>
            </a:pPr>
            <a:r>
              <a:rPr lang="en-US" sz="2400" dirty="0"/>
              <a:t>An ideal spin-FPGA would utilize some form of majority logic. Majority logic also provides some basic reconfigurability as seen below.</a:t>
            </a:r>
            <a:endParaRPr lang="en-US" sz="2800" dirty="0"/>
          </a:p>
        </p:txBody>
      </p:sp>
      <p:sp>
        <p:nvSpPr>
          <p:cNvPr id="4" name="Rectangle 3">
            <a:extLst>
              <a:ext uri="{FF2B5EF4-FFF2-40B4-BE49-F238E27FC236}">
                <a16:creationId xmlns:a16="http://schemas.microsoft.com/office/drawing/2014/main" id="{F2DC41B3-8558-4932-B52D-B8F30F810A92}"/>
              </a:ext>
            </a:extLst>
          </p:cNvPr>
          <p:cNvSpPr/>
          <p:nvPr/>
        </p:nvSpPr>
        <p:spPr>
          <a:xfrm>
            <a:off x="2289175" y="4902200"/>
            <a:ext cx="1905000" cy="111309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rPr>
              <a:t>Majority Gate</a:t>
            </a:r>
          </a:p>
        </p:txBody>
      </p:sp>
      <p:cxnSp>
        <p:nvCxnSpPr>
          <p:cNvPr id="11" name="Straight Connector 10">
            <a:extLst>
              <a:ext uri="{FF2B5EF4-FFF2-40B4-BE49-F238E27FC236}">
                <a16:creationId xmlns:a16="http://schemas.microsoft.com/office/drawing/2014/main" id="{3CA090A2-76ED-4F1C-9F29-8E77D3722FA2}"/>
              </a:ext>
            </a:extLst>
          </p:cNvPr>
          <p:cNvCxnSpPr>
            <a:cxnSpLocks/>
          </p:cNvCxnSpPr>
          <p:nvPr/>
        </p:nvCxnSpPr>
        <p:spPr>
          <a:xfrm>
            <a:off x="4194175" y="5425141"/>
            <a:ext cx="362037" cy="0"/>
          </a:xfrm>
          <a:prstGeom prst="line">
            <a:avLst/>
          </a:prstGeom>
          <a:ln w="28575"/>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4D9E393-2A38-456A-848A-197E31474EAA}"/>
              </a:ext>
            </a:extLst>
          </p:cNvPr>
          <p:cNvSpPr txBox="1"/>
          <p:nvPr/>
        </p:nvSpPr>
        <p:spPr>
          <a:xfrm>
            <a:off x="968604" y="4783099"/>
            <a:ext cx="1063309" cy="461665"/>
          </a:xfrm>
          <a:prstGeom prst="rect">
            <a:avLst/>
          </a:prstGeom>
          <a:noFill/>
        </p:spPr>
        <p:txBody>
          <a:bodyPr wrap="square" rtlCol="0">
            <a:spAutoFit/>
          </a:bodyPr>
          <a:lstStyle/>
          <a:p>
            <a:r>
              <a:rPr lang="en-US" sz="2400" dirty="0"/>
              <a:t>Input1</a:t>
            </a:r>
          </a:p>
        </p:txBody>
      </p:sp>
      <p:sp>
        <p:nvSpPr>
          <p:cNvPr id="13" name="TextBox 12">
            <a:extLst>
              <a:ext uri="{FF2B5EF4-FFF2-40B4-BE49-F238E27FC236}">
                <a16:creationId xmlns:a16="http://schemas.microsoft.com/office/drawing/2014/main" id="{56717B69-EFEA-4F50-94F1-DC6C3441ED70}"/>
              </a:ext>
            </a:extLst>
          </p:cNvPr>
          <p:cNvSpPr txBox="1"/>
          <p:nvPr/>
        </p:nvSpPr>
        <p:spPr>
          <a:xfrm>
            <a:off x="968604" y="5168367"/>
            <a:ext cx="1063309" cy="461665"/>
          </a:xfrm>
          <a:prstGeom prst="rect">
            <a:avLst/>
          </a:prstGeom>
          <a:noFill/>
        </p:spPr>
        <p:txBody>
          <a:bodyPr wrap="square" rtlCol="0">
            <a:spAutoFit/>
          </a:bodyPr>
          <a:lstStyle/>
          <a:p>
            <a:r>
              <a:rPr lang="en-US" sz="2400" dirty="0"/>
              <a:t>Input2</a:t>
            </a:r>
          </a:p>
        </p:txBody>
      </p:sp>
      <p:sp>
        <p:nvSpPr>
          <p:cNvPr id="14" name="TextBox 13">
            <a:extLst>
              <a:ext uri="{FF2B5EF4-FFF2-40B4-BE49-F238E27FC236}">
                <a16:creationId xmlns:a16="http://schemas.microsoft.com/office/drawing/2014/main" id="{AC15F482-4DF2-4060-A600-0338256D6C9D}"/>
              </a:ext>
            </a:extLst>
          </p:cNvPr>
          <p:cNvSpPr txBox="1"/>
          <p:nvPr/>
        </p:nvSpPr>
        <p:spPr>
          <a:xfrm>
            <a:off x="968604" y="5553634"/>
            <a:ext cx="1063309" cy="461665"/>
          </a:xfrm>
          <a:prstGeom prst="rect">
            <a:avLst/>
          </a:prstGeom>
          <a:noFill/>
        </p:spPr>
        <p:txBody>
          <a:bodyPr wrap="square" rtlCol="0">
            <a:spAutoFit/>
          </a:bodyPr>
          <a:lstStyle/>
          <a:p>
            <a:r>
              <a:rPr lang="en-US" sz="2400" dirty="0"/>
              <a:t>Input3</a:t>
            </a:r>
          </a:p>
        </p:txBody>
      </p:sp>
      <p:sp>
        <p:nvSpPr>
          <p:cNvPr id="15" name="TextBox 14">
            <a:extLst>
              <a:ext uri="{FF2B5EF4-FFF2-40B4-BE49-F238E27FC236}">
                <a16:creationId xmlns:a16="http://schemas.microsoft.com/office/drawing/2014/main" id="{B73A0709-76D8-4DEC-B4E1-44A88FEA8064}"/>
              </a:ext>
            </a:extLst>
          </p:cNvPr>
          <p:cNvSpPr txBox="1"/>
          <p:nvPr/>
        </p:nvSpPr>
        <p:spPr>
          <a:xfrm>
            <a:off x="4540250" y="5168366"/>
            <a:ext cx="1089025" cy="461665"/>
          </a:xfrm>
          <a:prstGeom prst="rect">
            <a:avLst/>
          </a:prstGeom>
          <a:noFill/>
        </p:spPr>
        <p:txBody>
          <a:bodyPr wrap="square" rtlCol="0">
            <a:spAutoFit/>
          </a:bodyPr>
          <a:lstStyle/>
          <a:p>
            <a:r>
              <a:rPr lang="en-US" sz="2400" dirty="0"/>
              <a:t>Output</a:t>
            </a:r>
          </a:p>
        </p:txBody>
      </p:sp>
      <p:grpSp>
        <p:nvGrpSpPr>
          <p:cNvPr id="5" name="Group 4">
            <a:extLst>
              <a:ext uri="{FF2B5EF4-FFF2-40B4-BE49-F238E27FC236}">
                <a16:creationId xmlns:a16="http://schemas.microsoft.com/office/drawing/2014/main" id="{249D6FFA-1042-4A3C-83C5-856F4D337056}"/>
              </a:ext>
            </a:extLst>
          </p:cNvPr>
          <p:cNvGrpSpPr/>
          <p:nvPr/>
        </p:nvGrpSpPr>
        <p:grpSpPr>
          <a:xfrm>
            <a:off x="5650387" y="4012564"/>
            <a:ext cx="6109813" cy="1298249"/>
            <a:chOff x="5650387" y="4012564"/>
            <a:chExt cx="6109813" cy="1298249"/>
          </a:xfrm>
        </p:grpSpPr>
        <p:cxnSp>
          <p:nvCxnSpPr>
            <p:cNvPr id="17" name="Straight Arrow Connector 16">
              <a:extLst>
                <a:ext uri="{FF2B5EF4-FFF2-40B4-BE49-F238E27FC236}">
                  <a16:creationId xmlns:a16="http://schemas.microsoft.com/office/drawing/2014/main" id="{623E62AC-8C91-4DE0-92AE-3DE9A8EFA535}"/>
                </a:ext>
              </a:extLst>
            </p:cNvPr>
            <p:cNvCxnSpPr>
              <a:cxnSpLocks/>
            </p:cNvCxnSpPr>
            <p:nvPr/>
          </p:nvCxnSpPr>
          <p:spPr>
            <a:xfrm flipV="1">
              <a:off x="5683250" y="4511937"/>
              <a:ext cx="1247775" cy="798876"/>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67524B6B-A500-48D1-AD64-1260EF1504F6}"/>
                </a:ext>
              </a:extLst>
            </p:cNvPr>
            <p:cNvCxnSpPr>
              <a:cxnSpLocks/>
            </p:cNvCxnSpPr>
            <p:nvPr/>
          </p:nvCxnSpPr>
          <p:spPr>
            <a:xfrm>
              <a:off x="8058063" y="4283729"/>
              <a:ext cx="36203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AD7DC75-A892-4E11-AFAB-002C5D5BC1B1}"/>
                </a:ext>
              </a:extLst>
            </p:cNvPr>
            <p:cNvCxnSpPr>
              <a:cxnSpLocks/>
            </p:cNvCxnSpPr>
            <p:nvPr/>
          </p:nvCxnSpPr>
          <p:spPr>
            <a:xfrm>
              <a:off x="8058063" y="4664729"/>
              <a:ext cx="36203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A009EE0C-650F-4D24-A4C0-5B1BB6F6BBA9}"/>
                </a:ext>
              </a:extLst>
            </p:cNvPr>
            <p:cNvCxnSpPr>
              <a:cxnSpLocks/>
            </p:cNvCxnSpPr>
            <p:nvPr/>
          </p:nvCxnSpPr>
          <p:spPr>
            <a:xfrm>
              <a:off x="8058063" y="5045729"/>
              <a:ext cx="362037" cy="0"/>
            </a:xfrm>
            <a:prstGeom prst="line">
              <a:avLst/>
            </a:prstGeom>
            <a:ln w="28575"/>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2C92899E-1659-4A02-919D-C21E65EE7B80}"/>
                </a:ext>
              </a:extLst>
            </p:cNvPr>
            <p:cNvSpPr/>
            <p:nvPr/>
          </p:nvSpPr>
          <p:spPr>
            <a:xfrm>
              <a:off x="8420100" y="4131665"/>
              <a:ext cx="1905000" cy="111309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rPr>
                <a:t>Majority Gate</a:t>
              </a:r>
            </a:p>
            <a:p>
              <a:pPr algn="ctr"/>
              <a:r>
                <a:rPr lang="en-US" sz="2400" dirty="0">
                  <a:ln w="0"/>
                  <a:solidFill>
                    <a:schemeClr val="tx1"/>
                  </a:solidFill>
                  <a:effectLst>
                    <a:outerShdw blurRad="38100" dist="19050" dir="2700000" algn="tl" rotWithShape="0">
                      <a:schemeClr val="dk1">
                        <a:alpha val="40000"/>
                      </a:schemeClr>
                    </a:outerShdw>
                  </a:effectLst>
                </a:rPr>
                <a:t>(AND)</a:t>
              </a:r>
            </a:p>
          </p:txBody>
        </p:sp>
        <p:cxnSp>
          <p:nvCxnSpPr>
            <p:cNvPr id="24" name="Straight Connector 23">
              <a:extLst>
                <a:ext uri="{FF2B5EF4-FFF2-40B4-BE49-F238E27FC236}">
                  <a16:creationId xmlns:a16="http://schemas.microsoft.com/office/drawing/2014/main" id="{51C74BBC-4491-41ED-A01B-CE29BB28F3B6}"/>
                </a:ext>
              </a:extLst>
            </p:cNvPr>
            <p:cNvCxnSpPr>
              <a:cxnSpLocks/>
            </p:cNvCxnSpPr>
            <p:nvPr/>
          </p:nvCxnSpPr>
          <p:spPr>
            <a:xfrm>
              <a:off x="10325100" y="4654606"/>
              <a:ext cx="362037" cy="0"/>
            </a:xfrm>
            <a:prstGeom prst="line">
              <a:avLst/>
            </a:prstGeom>
            <a:ln w="28575"/>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F57E3E1-49B3-442B-824E-736C52612AC0}"/>
                </a:ext>
              </a:extLst>
            </p:cNvPr>
            <p:cNvSpPr txBox="1"/>
            <p:nvPr/>
          </p:nvSpPr>
          <p:spPr>
            <a:xfrm>
              <a:off x="7099529" y="4012564"/>
              <a:ext cx="1063309" cy="461665"/>
            </a:xfrm>
            <a:prstGeom prst="rect">
              <a:avLst/>
            </a:prstGeom>
            <a:noFill/>
          </p:spPr>
          <p:txBody>
            <a:bodyPr wrap="square" rtlCol="0">
              <a:spAutoFit/>
            </a:bodyPr>
            <a:lstStyle/>
            <a:p>
              <a:r>
                <a:rPr lang="en-US" sz="2400" dirty="0"/>
                <a:t>Input1</a:t>
              </a:r>
            </a:p>
          </p:txBody>
        </p:sp>
        <p:sp>
          <p:nvSpPr>
            <p:cNvPr id="26" name="TextBox 25">
              <a:extLst>
                <a:ext uri="{FF2B5EF4-FFF2-40B4-BE49-F238E27FC236}">
                  <a16:creationId xmlns:a16="http://schemas.microsoft.com/office/drawing/2014/main" id="{7C53C970-C3EB-43C0-A738-3060715EA0F2}"/>
                </a:ext>
              </a:extLst>
            </p:cNvPr>
            <p:cNvSpPr txBox="1"/>
            <p:nvPr/>
          </p:nvSpPr>
          <p:spPr>
            <a:xfrm>
              <a:off x="7099529" y="4397832"/>
              <a:ext cx="1063309" cy="461665"/>
            </a:xfrm>
            <a:prstGeom prst="rect">
              <a:avLst/>
            </a:prstGeom>
            <a:noFill/>
          </p:spPr>
          <p:txBody>
            <a:bodyPr wrap="square" rtlCol="0">
              <a:spAutoFit/>
            </a:bodyPr>
            <a:lstStyle/>
            <a:p>
              <a:r>
                <a:rPr lang="en-US" sz="2400" dirty="0"/>
                <a:t>Input2</a:t>
              </a:r>
            </a:p>
          </p:txBody>
        </p:sp>
        <p:sp>
          <p:nvSpPr>
            <p:cNvPr id="27" name="TextBox 26">
              <a:extLst>
                <a:ext uri="{FF2B5EF4-FFF2-40B4-BE49-F238E27FC236}">
                  <a16:creationId xmlns:a16="http://schemas.microsoft.com/office/drawing/2014/main" id="{193ED8D2-58AF-4A42-9A32-C8C73BCFE6EB}"/>
                </a:ext>
              </a:extLst>
            </p:cNvPr>
            <p:cNvSpPr txBox="1"/>
            <p:nvPr/>
          </p:nvSpPr>
          <p:spPr>
            <a:xfrm>
              <a:off x="7375611" y="4783099"/>
              <a:ext cx="1063309" cy="461665"/>
            </a:xfrm>
            <a:prstGeom prst="rect">
              <a:avLst/>
            </a:prstGeom>
            <a:noFill/>
          </p:spPr>
          <p:txBody>
            <a:bodyPr wrap="square" rtlCol="0">
              <a:spAutoFit/>
            </a:bodyPr>
            <a:lstStyle/>
            <a:p>
              <a:r>
                <a:rPr lang="en-US" sz="2400" dirty="0"/>
                <a:t>‘0’</a:t>
              </a:r>
            </a:p>
          </p:txBody>
        </p:sp>
        <p:sp>
          <p:nvSpPr>
            <p:cNvPr id="28" name="TextBox 27">
              <a:extLst>
                <a:ext uri="{FF2B5EF4-FFF2-40B4-BE49-F238E27FC236}">
                  <a16:creationId xmlns:a16="http://schemas.microsoft.com/office/drawing/2014/main" id="{A46BF860-AD0E-4E0D-9017-C7A1C94F2109}"/>
                </a:ext>
              </a:extLst>
            </p:cNvPr>
            <p:cNvSpPr txBox="1"/>
            <p:nvPr/>
          </p:nvSpPr>
          <p:spPr>
            <a:xfrm>
              <a:off x="10671175" y="4397831"/>
              <a:ext cx="1089025" cy="461665"/>
            </a:xfrm>
            <a:prstGeom prst="rect">
              <a:avLst/>
            </a:prstGeom>
            <a:noFill/>
          </p:spPr>
          <p:txBody>
            <a:bodyPr wrap="square" rtlCol="0">
              <a:spAutoFit/>
            </a:bodyPr>
            <a:lstStyle/>
            <a:p>
              <a:r>
                <a:rPr lang="en-US" sz="2400" dirty="0"/>
                <a:t>Output</a:t>
              </a:r>
            </a:p>
          </p:txBody>
        </p:sp>
        <p:sp>
          <p:nvSpPr>
            <p:cNvPr id="38" name="TextBox 37">
              <a:extLst>
                <a:ext uri="{FF2B5EF4-FFF2-40B4-BE49-F238E27FC236}">
                  <a16:creationId xmlns:a16="http://schemas.microsoft.com/office/drawing/2014/main" id="{78B05C7C-1839-4764-B669-25D1012C005A}"/>
                </a:ext>
              </a:extLst>
            </p:cNvPr>
            <p:cNvSpPr txBox="1"/>
            <p:nvPr/>
          </p:nvSpPr>
          <p:spPr>
            <a:xfrm>
              <a:off x="5650387" y="4273609"/>
              <a:ext cx="1063309" cy="461665"/>
            </a:xfrm>
            <a:prstGeom prst="rect">
              <a:avLst/>
            </a:prstGeom>
            <a:noFill/>
          </p:spPr>
          <p:txBody>
            <a:bodyPr wrap="square" rtlCol="0">
              <a:spAutoFit/>
            </a:bodyPr>
            <a:lstStyle/>
            <a:p>
              <a:r>
                <a:rPr lang="en-US" sz="2400" dirty="0"/>
                <a:t>Bias ‘0’</a:t>
              </a:r>
            </a:p>
          </p:txBody>
        </p:sp>
      </p:grpSp>
      <p:grpSp>
        <p:nvGrpSpPr>
          <p:cNvPr id="6" name="Group 5">
            <a:extLst>
              <a:ext uri="{FF2B5EF4-FFF2-40B4-BE49-F238E27FC236}">
                <a16:creationId xmlns:a16="http://schemas.microsoft.com/office/drawing/2014/main" id="{70073B4A-49E3-4D95-84A0-5DC062692E5E}"/>
              </a:ext>
            </a:extLst>
          </p:cNvPr>
          <p:cNvGrpSpPr/>
          <p:nvPr/>
        </p:nvGrpSpPr>
        <p:grpSpPr>
          <a:xfrm>
            <a:off x="5680807" y="5434533"/>
            <a:ext cx="6098213" cy="1232200"/>
            <a:chOff x="5680807" y="5434533"/>
            <a:chExt cx="6098213" cy="1232200"/>
          </a:xfrm>
        </p:grpSpPr>
        <p:cxnSp>
          <p:nvCxnSpPr>
            <p:cNvPr id="19" name="Straight Arrow Connector 18">
              <a:extLst>
                <a:ext uri="{FF2B5EF4-FFF2-40B4-BE49-F238E27FC236}">
                  <a16:creationId xmlns:a16="http://schemas.microsoft.com/office/drawing/2014/main" id="{F22AE65B-E7EA-4399-8E59-FCE969B67864}"/>
                </a:ext>
              </a:extLst>
            </p:cNvPr>
            <p:cNvCxnSpPr>
              <a:cxnSpLocks/>
            </p:cNvCxnSpPr>
            <p:nvPr/>
          </p:nvCxnSpPr>
          <p:spPr>
            <a:xfrm>
              <a:off x="5683249" y="5477136"/>
              <a:ext cx="1247775" cy="798876"/>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0567BD7A-3651-4FA2-8B76-EAFB69428999}"/>
                </a:ext>
              </a:extLst>
            </p:cNvPr>
            <p:cNvCxnSpPr>
              <a:cxnSpLocks/>
            </p:cNvCxnSpPr>
            <p:nvPr/>
          </p:nvCxnSpPr>
          <p:spPr>
            <a:xfrm>
              <a:off x="8076883" y="5705698"/>
              <a:ext cx="36203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E7738D4B-FB69-4B82-9287-CD1E2700672D}"/>
                </a:ext>
              </a:extLst>
            </p:cNvPr>
            <p:cNvCxnSpPr>
              <a:cxnSpLocks/>
            </p:cNvCxnSpPr>
            <p:nvPr/>
          </p:nvCxnSpPr>
          <p:spPr>
            <a:xfrm>
              <a:off x="8076883" y="6086698"/>
              <a:ext cx="36203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5E328511-9B8F-47A1-A734-3CD1F5A05EC4}"/>
                </a:ext>
              </a:extLst>
            </p:cNvPr>
            <p:cNvCxnSpPr>
              <a:cxnSpLocks/>
            </p:cNvCxnSpPr>
            <p:nvPr/>
          </p:nvCxnSpPr>
          <p:spPr>
            <a:xfrm>
              <a:off x="8076883" y="6467698"/>
              <a:ext cx="362037" cy="0"/>
            </a:xfrm>
            <a:prstGeom prst="line">
              <a:avLst/>
            </a:prstGeom>
            <a:ln w="28575"/>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2438DE3D-0E70-4587-A001-3DDCE6BB1632}"/>
                </a:ext>
              </a:extLst>
            </p:cNvPr>
            <p:cNvSpPr/>
            <p:nvPr/>
          </p:nvSpPr>
          <p:spPr>
            <a:xfrm>
              <a:off x="8438920" y="5553634"/>
              <a:ext cx="1905000" cy="111309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rPr>
                <a:t>Majority Gate</a:t>
              </a:r>
            </a:p>
            <a:p>
              <a:pPr algn="ctr"/>
              <a:r>
                <a:rPr lang="en-US" sz="2400" dirty="0">
                  <a:ln w="0"/>
                  <a:solidFill>
                    <a:schemeClr val="tx1"/>
                  </a:solidFill>
                  <a:effectLst>
                    <a:outerShdw blurRad="38100" dist="19050" dir="2700000" algn="tl" rotWithShape="0">
                      <a:schemeClr val="dk1">
                        <a:alpha val="40000"/>
                      </a:schemeClr>
                    </a:outerShdw>
                  </a:effectLst>
                </a:rPr>
                <a:t>(OR)</a:t>
              </a:r>
            </a:p>
          </p:txBody>
        </p:sp>
        <p:cxnSp>
          <p:nvCxnSpPr>
            <p:cNvPr id="33" name="Straight Connector 32">
              <a:extLst>
                <a:ext uri="{FF2B5EF4-FFF2-40B4-BE49-F238E27FC236}">
                  <a16:creationId xmlns:a16="http://schemas.microsoft.com/office/drawing/2014/main" id="{436D8B75-B2F4-43F0-AB10-273A99ECC44E}"/>
                </a:ext>
              </a:extLst>
            </p:cNvPr>
            <p:cNvCxnSpPr>
              <a:cxnSpLocks/>
            </p:cNvCxnSpPr>
            <p:nvPr/>
          </p:nvCxnSpPr>
          <p:spPr>
            <a:xfrm>
              <a:off x="10343920" y="6076575"/>
              <a:ext cx="362037" cy="0"/>
            </a:xfrm>
            <a:prstGeom prst="line">
              <a:avLst/>
            </a:prstGeom>
            <a:ln w="28575"/>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F5C7EFD6-C004-4220-9ABA-7CE0EC004712}"/>
                </a:ext>
              </a:extLst>
            </p:cNvPr>
            <p:cNvSpPr txBox="1"/>
            <p:nvPr/>
          </p:nvSpPr>
          <p:spPr>
            <a:xfrm>
              <a:off x="7118349" y="5434533"/>
              <a:ext cx="1063309" cy="461665"/>
            </a:xfrm>
            <a:prstGeom prst="rect">
              <a:avLst/>
            </a:prstGeom>
            <a:noFill/>
          </p:spPr>
          <p:txBody>
            <a:bodyPr wrap="square" rtlCol="0">
              <a:spAutoFit/>
            </a:bodyPr>
            <a:lstStyle/>
            <a:p>
              <a:r>
                <a:rPr lang="en-US" sz="2400" dirty="0"/>
                <a:t>Input1</a:t>
              </a:r>
            </a:p>
          </p:txBody>
        </p:sp>
        <p:sp>
          <p:nvSpPr>
            <p:cNvPr id="35" name="TextBox 34">
              <a:extLst>
                <a:ext uri="{FF2B5EF4-FFF2-40B4-BE49-F238E27FC236}">
                  <a16:creationId xmlns:a16="http://schemas.microsoft.com/office/drawing/2014/main" id="{23358944-4D8E-4430-97A3-2CFD09EEF5D9}"/>
                </a:ext>
              </a:extLst>
            </p:cNvPr>
            <p:cNvSpPr txBox="1"/>
            <p:nvPr/>
          </p:nvSpPr>
          <p:spPr>
            <a:xfrm>
              <a:off x="7118349" y="5819801"/>
              <a:ext cx="1063309" cy="461665"/>
            </a:xfrm>
            <a:prstGeom prst="rect">
              <a:avLst/>
            </a:prstGeom>
            <a:noFill/>
          </p:spPr>
          <p:txBody>
            <a:bodyPr wrap="square" rtlCol="0">
              <a:spAutoFit/>
            </a:bodyPr>
            <a:lstStyle/>
            <a:p>
              <a:r>
                <a:rPr lang="en-US" sz="2400" dirty="0"/>
                <a:t>Input2</a:t>
              </a:r>
            </a:p>
          </p:txBody>
        </p:sp>
        <p:sp>
          <p:nvSpPr>
            <p:cNvPr id="36" name="TextBox 35">
              <a:extLst>
                <a:ext uri="{FF2B5EF4-FFF2-40B4-BE49-F238E27FC236}">
                  <a16:creationId xmlns:a16="http://schemas.microsoft.com/office/drawing/2014/main" id="{1B71C63E-E38B-4114-AF1F-54804E6A20E3}"/>
                </a:ext>
              </a:extLst>
            </p:cNvPr>
            <p:cNvSpPr txBox="1"/>
            <p:nvPr/>
          </p:nvSpPr>
          <p:spPr>
            <a:xfrm>
              <a:off x="7413509" y="6205068"/>
              <a:ext cx="1063309" cy="461665"/>
            </a:xfrm>
            <a:prstGeom prst="rect">
              <a:avLst/>
            </a:prstGeom>
            <a:noFill/>
          </p:spPr>
          <p:txBody>
            <a:bodyPr wrap="square" rtlCol="0">
              <a:spAutoFit/>
            </a:bodyPr>
            <a:lstStyle/>
            <a:p>
              <a:r>
                <a:rPr lang="en-US" sz="2400" dirty="0"/>
                <a:t>‘1’</a:t>
              </a:r>
            </a:p>
          </p:txBody>
        </p:sp>
        <p:sp>
          <p:nvSpPr>
            <p:cNvPr id="37" name="TextBox 36">
              <a:extLst>
                <a:ext uri="{FF2B5EF4-FFF2-40B4-BE49-F238E27FC236}">
                  <a16:creationId xmlns:a16="http://schemas.microsoft.com/office/drawing/2014/main" id="{62179EE8-CD65-479A-B8E8-61739ABA27A2}"/>
                </a:ext>
              </a:extLst>
            </p:cNvPr>
            <p:cNvSpPr txBox="1"/>
            <p:nvPr/>
          </p:nvSpPr>
          <p:spPr>
            <a:xfrm>
              <a:off x="10689995" y="5819800"/>
              <a:ext cx="1089025" cy="461665"/>
            </a:xfrm>
            <a:prstGeom prst="rect">
              <a:avLst/>
            </a:prstGeom>
            <a:noFill/>
          </p:spPr>
          <p:txBody>
            <a:bodyPr wrap="square" rtlCol="0">
              <a:spAutoFit/>
            </a:bodyPr>
            <a:lstStyle/>
            <a:p>
              <a:r>
                <a:rPr lang="en-US" sz="2400" dirty="0"/>
                <a:t>Output</a:t>
              </a:r>
            </a:p>
          </p:txBody>
        </p:sp>
        <p:sp>
          <p:nvSpPr>
            <p:cNvPr id="39" name="TextBox 38">
              <a:extLst>
                <a:ext uri="{FF2B5EF4-FFF2-40B4-BE49-F238E27FC236}">
                  <a16:creationId xmlns:a16="http://schemas.microsoft.com/office/drawing/2014/main" id="{9F172C46-B826-4D60-BBC0-67431B5FE5F8}"/>
                </a:ext>
              </a:extLst>
            </p:cNvPr>
            <p:cNvSpPr txBox="1"/>
            <p:nvPr/>
          </p:nvSpPr>
          <p:spPr>
            <a:xfrm>
              <a:off x="5680807" y="6045179"/>
              <a:ext cx="1063309" cy="461665"/>
            </a:xfrm>
            <a:prstGeom prst="rect">
              <a:avLst/>
            </a:prstGeom>
            <a:noFill/>
          </p:spPr>
          <p:txBody>
            <a:bodyPr wrap="square" rtlCol="0">
              <a:spAutoFit/>
            </a:bodyPr>
            <a:lstStyle/>
            <a:p>
              <a:r>
                <a:rPr lang="en-US" sz="2400" dirty="0"/>
                <a:t>Bias ‘1’</a:t>
              </a:r>
            </a:p>
          </p:txBody>
        </p:sp>
      </p:grpSp>
    </p:spTree>
    <p:extLst>
      <p:ext uri="{BB962C8B-B14F-4D97-AF65-F5344CB8AC3E}">
        <p14:creationId xmlns:p14="http://schemas.microsoft.com/office/powerpoint/2010/main" val="308485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45448</TotalTime>
  <Words>2960</Words>
  <Application>Microsoft Office PowerPoint</Application>
  <PresentationFormat>Widescreen</PresentationFormat>
  <Paragraphs>256</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Times New Roman</vt:lpstr>
      <vt:lpstr>Wingdings</vt:lpstr>
      <vt:lpstr>Office Theme</vt:lpstr>
      <vt:lpstr>Retrospect</vt:lpstr>
      <vt:lpstr>Architecture and Circuit Design of An All-Spintronic FPGA Device</vt:lpstr>
      <vt:lpstr>Computing: Charge vs. Spin</vt:lpstr>
      <vt:lpstr>PowerPoint Presentation</vt:lpstr>
      <vt:lpstr>Spintronic Devices are Widely Studied</vt:lpstr>
      <vt:lpstr>Spintronics for FPGA Design</vt:lpstr>
      <vt:lpstr>Previous work in Spintronic FPGA Design</vt:lpstr>
      <vt:lpstr>Recent Spintronic Device, the mCell</vt:lpstr>
      <vt:lpstr>Buffer Design with mCell</vt:lpstr>
      <vt:lpstr>Choosing an architecture for spin-FPGA</vt:lpstr>
      <vt:lpstr>NAND-NOR Reconfigurable Logic</vt:lpstr>
      <vt:lpstr>PowerPoint Presentation</vt:lpstr>
      <vt:lpstr>Programmable Spintronic Inverter</vt:lpstr>
      <vt:lpstr>Enhanced NAND-NOR Element</vt:lpstr>
      <vt:lpstr>Spintronic Mux-Based Interconnect</vt:lpstr>
      <vt:lpstr>Spin NAND-NOR Cone</vt:lpstr>
      <vt:lpstr>Leakage Current Challenges</vt:lpstr>
      <vt:lpstr>Power Strobing to Reduce Leakage</vt:lpstr>
      <vt:lpstr>Power Strobing to Reduce Leakage</vt:lpstr>
      <vt:lpstr>PowerPoint Presentation</vt:lpstr>
      <vt:lpstr>PowerPoint Presentation</vt:lpstr>
      <vt:lpstr>Conclusion and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Williams</dc:creator>
  <cp:lastModifiedBy>Michael Williams</cp:lastModifiedBy>
  <cp:revision>195</cp:revision>
  <dcterms:created xsi:type="dcterms:W3CDTF">2018-01-02T18:29:57Z</dcterms:created>
  <dcterms:modified xsi:type="dcterms:W3CDTF">2018-02-26T15:09:26Z</dcterms:modified>
</cp:coreProperties>
</file>