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4"/>
  </p:sldMasterIdLst>
  <p:notesMasterIdLst>
    <p:notesMasterId r:id="rId24"/>
  </p:notesMasterIdLst>
  <p:handoutMasterIdLst>
    <p:handoutMasterId r:id="rId25"/>
  </p:handoutMasterIdLst>
  <p:sldIdLst>
    <p:sldId id="283" r:id="rId5"/>
    <p:sldId id="318" r:id="rId6"/>
    <p:sldId id="300" r:id="rId7"/>
    <p:sldId id="299" r:id="rId8"/>
    <p:sldId id="312" r:id="rId9"/>
    <p:sldId id="308" r:id="rId10"/>
    <p:sldId id="311" r:id="rId11"/>
    <p:sldId id="301" r:id="rId12"/>
    <p:sldId id="306" r:id="rId13"/>
    <p:sldId id="304" r:id="rId14"/>
    <p:sldId id="307" r:id="rId15"/>
    <p:sldId id="313" r:id="rId16"/>
    <p:sldId id="305" r:id="rId17"/>
    <p:sldId id="314" r:id="rId18"/>
    <p:sldId id="303" r:id="rId19"/>
    <p:sldId id="319" r:id="rId20"/>
    <p:sldId id="321" r:id="rId21"/>
    <p:sldId id="315" r:id="rId22"/>
    <p:sldId id="30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4A90C58-DBD2-4FF2-9904-13497E0D9B5C}">
          <p14:sldIdLst>
            <p14:sldId id="283"/>
            <p14:sldId id="318"/>
            <p14:sldId id="300"/>
            <p14:sldId id="299"/>
            <p14:sldId id="312"/>
            <p14:sldId id="308"/>
            <p14:sldId id="311"/>
            <p14:sldId id="301"/>
            <p14:sldId id="306"/>
            <p14:sldId id="304"/>
            <p14:sldId id="307"/>
            <p14:sldId id="313"/>
            <p14:sldId id="305"/>
            <p14:sldId id="314"/>
            <p14:sldId id="303"/>
            <p14:sldId id="319"/>
            <p14:sldId id="321"/>
          </p14:sldIdLst>
        </p14:section>
        <p14:section name="Untitled Section" id="{C4E10D5C-6ADE-48AF-B064-DC352932B6C3}">
          <p14:sldIdLst>
            <p14:sldId id="315"/>
            <p14:sldId id="30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1C2E"/>
    <a:srgbClr val="AC171F"/>
    <a:srgbClr val="648CB7"/>
    <a:srgbClr val="30364B"/>
    <a:srgbClr val="131641"/>
    <a:srgbClr val="4F1641"/>
    <a:srgbClr val="060923"/>
    <a:srgbClr val="EB1B23"/>
    <a:srgbClr val="141724"/>
    <a:srgbClr val="171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D66C5-A15B-4AAD-830F-6F0A57A34075}" v="27" dt="2019-02-25T19:57:37.605"/>
  </p1510:revLst>
</p1510:revInfo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0383" autoAdjust="0"/>
  </p:normalViewPr>
  <p:slideViewPr>
    <p:cSldViewPr snapToGrid="0" showGuides="1">
      <p:cViewPr varScale="1">
        <p:scale>
          <a:sx n="53" d="100"/>
          <a:sy n="53" d="100"/>
        </p:scale>
        <p:origin x="840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1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180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Swarbrick" userId="29098ee3-2d06-47e5-8466-0aaf4c1ba8b8" providerId="ADAL" clId="{29348AF3-CB9D-44D6-9F76-3D19B614538E}"/>
    <pc:docChg chg="delSld modSection">
      <pc:chgData name="Ian Swarbrick" userId="29098ee3-2d06-47e5-8466-0aaf4c1ba8b8" providerId="ADAL" clId="{29348AF3-CB9D-44D6-9F76-3D19B614538E}" dt="2019-02-25T03:05:27.271" v="1" actId="2696"/>
      <pc:docMkLst>
        <pc:docMk/>
      </pc:docMkLst>
      <pc:sldChg chg="del">
        <pc:chgData name="Ian Swarbrick" userId="29098ee3-2d06-47e5-8466-0aaf4c1ba8b8" providerId="ADAL" clId="{29348AF3-CB9D-44D6-9F76-3D19B614538E}" dt="2019-02-25T03:05:25.265" v="0" actId="2696"/>
        <pc:sldMkLst>
          <pc:docMk/>
          <pc:sldMk cId="3827038542" sldId="317"/>
        </pc:sldMkLst>
      </pc:sldChg>
      <pc:sldChg chg="del">
        <pc:chgData name="Ian Swarbrick" userId="29098ee3-2d06-47e5-8466-0aaf4c1ba8b8" providerId="ADAL" clId="{29348AF3-CB9D-44D6-9F76-3D19B614538E}" dt="2019-02-25T03:05:27.271" v="1" actId="2696"/>
        <pc:sldMkLst>
          <pc:docMk/>
          <pc:sldMk cId="396589860" sldId="320"/>
        </pc:sldMkLst>
      </pc:sldChg>
    </pc:docChg>
  </pc:docChgLst>
  <pc:docChgLst>
    <pc:chgData name="Ian Swarbrick" userId="29098ee3-2d06-47e5-8466-0aaf4c1ba8b8" providerId="ADAL" clId="{2F9D66C5-A15B-4AAD-830F-6F0A57A34075}"/>
    <pc:docChg chg="custSel modSld sldOrd">
      <pc:chgData name="Ian Swarbrick" userId="29098ee3-2d06-47e5-8466-0aaf4c1ba8b8" providerId="ADAL" clId="{2F9D66C5-A15B-4AAD-830F-6F0A57A34075}" dt="2019-02-25T19:57:37.605" v="24" actId="1076"/>
      <pc:docMkLst>
        <pc:docMk/>
      </pc:docMkLst>
      <pc:sldChg chg="ord">
        <pc:chgData name="Ian Swarbrick" userId="29098ee3-2d06-47e5-8466-0aaf4c1ba8b8" providerId="ADAL" clId="{2F9D66C5-A15B-4AAD-830F-6F0A57A34075}" dt="2019-02-25T19:54:56.890" v="18"/>
        <pc:sldMkLst>
          <pc:docMk/>
          <pc:sldMk cId="4244264918" sldId="303"/>
        </pc:sldMkLst>
      </pc:sldChg>
      <pc:sldChg chg="addSp delSp modSp mod">
        <pc:chgData name="Ian Swarbrick" userId="29098ee3-2d06-47e5-8466-0aaf4c1ba8b8" providerId="ADAL" clId="{2F9D66C5-A15B-4AAD-830F-6F0A57A34075}" dt="2019-02-25T19:54:36.094" v="17" actId="1076"/>
        <pc:sldMkLst>
          <pc:docMk/>
          <pc:sldMk cId="2260373041" sldId="305"/>
        </pc:sldMkLst>
        <pc:graphicFrameChg chg="add mod">
          <ac:chgData name="Ian Swarbrick" userId="29098ee3-2d06-47e5-8466-0aaf4c1ba8b8" providerId="ADAL" clId="{2F9D66C5-A15B-4AAD-830F-6F0A57A34075}" dt="2019-02-25T19:54:36.094" v="17" actId="1076"/>
          <ac:graphicFrameMkLst>
            <pc:docMk/>
            <pc:sldMk cId="2260373041" sldId="305"/>
            <ac:graphicFrameMk id="4" creationId="{2DE316B1-5595-413E-AE49-67267DE23BC4}"/>
          </ac:graphicFrameMkLst>
        </pc:graphicFrameChg>
        <pc:graphicFrameChg chg="add mod">
          <ac:chgData name="Ian Swarbrick" userId="29098ee3-2d06-47e5-8466-0aaf4c1ba8b8" providerId="ADAL" clId="{2F9D66C5-A15B-4AAD-830F-6F0A57A34075}" dt="2019-02-25T19:49:26.461" v="13" actId="1076"/>
          <ac:graphicFrameMkLst>
            <pc:docMk/>
            <pc:sldMk cId="2260373041" sldId="305"/>
            <ac:graphicFrameMk id="6" creationId="{00000000-0008-0000-0000-000016000000}"/>
          </ac:graphicFrameMkLst>
        </pc:graphicFrameChg>
        <pc:picChg chg="del">
          <ac:chgData name="Ian Swarbrick" userId="29098ee3-2d06-47e5-8466-0aaf4c1ba8b8" providerId="ADAL" clId="{2F9D66C5-A15B-4AAD-830F-6F0A57A34075}" dt="2019-02-25T19:48:06.249" v="0" actId="478"/>
          <ac:picMkLst>
            <pc:docMk/>
            <pc:sldMk cId="2260373041" sldId="305"/>
            <ac:picMk id="7" creationId="{80BB9265-FF9B-4447-AFCE-E3E21E15B0A1}"/>
          </ac:picMkLst>
        </pc:picChg>
      </pc:sldChg>
      <pc:sldChg chg="addSp delSp modSp">
        <pc:chgData name="Ian Swarbrick" userId="29098ee3-2d06-47e5-8466-0aaf4c1ba8b8" providerId="ADAL" clId="{2F9D66C5-A15B-4AAD-830F-6F0A57A34075}" dt="2019-02-25T19:57:37.605" v="24" actId="1076"/>
        <pc:sldMkLst>
          <pc:docMk/>
          <pc:sldMk cId="3843255053" sldId="319"/>
        </pc:sldMkLst>
        <pc:spChg chg="add del mod">
          <ac:chgData name="Ian Swarbrick" userId="29098ee3-2d06-47e5-8466-0aaf4c1ba8b8" providerId="ADAL" clId="{2F9D66C5-A15B-4AAD-830F-6F0A57A34075}" dt="2019-02-25T19:57:34.045" v="22" actId="478"/>
          <ac:spMkLst>
            <pc:docMk/>
            <pc:sldMk cId="3843255053" sldId="319"/>
            <ac:spMk id="7" creationId="{A3BB2F0A-5EBC-41ED-AE0A-99BDD5E56544}"/>
          </ac:spMkLst>
        </pc:spChg>
        <pc:graphicFrameChg chg="add mod">
          <ac:chgData name="Ian Swarbrick" userId="29098ee3-2d06-47e5-8466-0aaf4c1ba8b8" providerId="ADAL" clId="{2F9D66C5-A15B-4AAD-830F-6F0A57A34075}" dt="2019-02-25T19:57:37.605" v="24" actId="1076"/>
          <ac:graphicFrameMkLst>
            <pc:docMk/>
            <pc:sldMk cId="3843255053" sldId="319"/>
            <ac:graphicFrameMk id="3" creationId="{6026FA1A-3B7A-4D6D-BE24-7A058DA3F643}"/>
          </ac:graphicFrameMkLst>
        </pc:graphicFrameChg>
        <pc:graphicFrameChg chg="del">
          <ac:chgData name="Ian Swarbrick" userId="29098ee3-2d06-47e5-8466-0aaf4c1ba8b8" providerId="ADAL" clId="{2F9D66C5-A15B-4AAD-830F-6F0A57A34075}" dt="2019-02-25T19:57:27.933" v="20" actId="478"/>
          <ac:graphicFrameMkLst>
            <pc:docMk/>
            <pc:sldMk cId="3843255053" sldId="319"/>
            <ac:graphicFrameMk id="6" creationId="{27C41C34-ECE6-40A4-A1BC-35321435B074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-coe\seg_arch\iswarbri\FPGA2019\FPGA2019\fpga_noc2019_paper\figs\AXI%20implmentation%20results_v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'AXIvsNOC graphs'!$C$42</c:f>
              <c:strCache>
                <c:ptCount val="1"/>
                <c:pt idx="0">
                  <c:v>Soft 2x2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'AXIvsNOC graphs'!$B$43:$B$46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'AXIvsNOC graphs'!$C$43:$C$46</c:f>
              <c:numCache>
                <c:formatCode>0.0</c:formatCode>
                <c:ptCount val="4"/>
                <c:pt idx="0">
                  <c:v>0.6512941176470588</c:v>
                </c:pt>
                <c:pt idx="1">
                  <c:v>0.57788235294117651</c:v>
                </c:pt>
                <c:pt idx="2">
                  <c:v>0.52141176470588235</c:v>
                </c:pt>
                <c:pt idx="3">
                  <c:v>0.61364705882352943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62-466B-9700-86D42F833AD0}"/>
            </c:ext>
          </c:extLst>
        </c:ser>
        <c:ser>
          <c:idx val="1"/>
          <c:order val="1"/>
          <c:tx>
            <c:strRef>
              <c:f>'AXIvsNOC graphs'!$D$42</c:f>
              <c:strCache>
                <c:ptCount val="1"/>
                <c:pt idx="0">
                  <c:v>NOC 2x2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'AXIvsNOC graphs'!$B$43:$B$46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'AXIvsNOC graphs'!$D$43:$D$46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62-466B-9700-86D42F833A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619667776"/>
        <c:axId val="619668168"/>
      </c:barChart>
      <c:catAx>
        <c:axId val="61966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668168"/>
        <c:crosses val="autoZero"/>
        <c:auto val="1"/>
        <c:lblAlgn val="ctr"/>
        <c:lblOffset val="100"/>
        <c:noMultiLvlLbl val="0"/>
      </c:catAx>
      <c:valAx>
        <c:axId val="61966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Normalized BW per Channel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9667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EC3C-A001-4107-B54E-3DA93EFF18E7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E16B4-3FB2-4CDC-BEBF-CD70C72EF48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42829-8409-4711-B36D-25AE5703B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22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25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79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21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Ask, compiler flow, simulation.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D42829-8409-4711-B36D-25AE5703B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5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7417990" cy="1092607"/>
          </a:xfrm>
        </p:spPr>
        <p:txBody>
          <a:bodyPr wrap="square">
            <a:sp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7417990" cy="707886"/>
          </a:xfrm>
        </p:spPr>
        <p:txBody>
          <a:bodyPr wrap="square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6833D8A-D81B-AA4D-BC0C-B9F9B99BDC1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DC90665-93DD-BA43-AEB2-9473ED9E14A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1B3D47F-2C53-4E4B-A632-F9836852D48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Rectangle 5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ww.png">
            <a:extLst>
              <a:ext uri="{FF2B5EF4-FFF2-40B4-BE49-F238E27FC236}">
                <a16:creationId xmlns:a16="http://schemas.microsoft.com/office/drawing/2014/main" id="{BD515A1B-E781-9542-B11E-020D7530B5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0CB90D7-B2ED-5F4B-9C4A-4C5F388B660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B3322536-4D68-4C45-93CB-EBED08E3C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89EF4-0CD0-CE40-B328-01966A945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8C16838A-F495-2546-9F44-BF6397F12E0C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E9A42-40D8-6146-BC40-79DAE6208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2EF15590-5F1E-D542-BD85-EFD08C30A69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CB4086-1311-4B49-818E-196624494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F0122A65-85C0-6541-8107-BF11595575F3}"/>
              </a:ext>
            </a:extLst>
          </p:cNvPr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713B90-AF64-CD41-A82E-7B206B39F3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605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1.png">
            <a:extLst>
              <a:ext uri="{FF2B5EF4-FFF2-40B4-BE49-F238E27FC236}">
                <a16:creationId xmlns:a16="http://schemas.microsoft.com/office/drawing/2014/main" id="{0C30E8B4-72CA-F045-86DE-DA0CF9BC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61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47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138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Insert additional supporting text here.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1427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Insert additional supporting text here.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147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Insert additional supporting text here.</a:t>
            </a:r>
          </a:p>
        </p:txBody>
      </p:sp>
      <p:sp>
        <p:nvSpPr>
          <p:cNvPr id="8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810710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426"/>
          <p:cNvSpPr>
            <a:spLocks noGrp="1"/>
          </p:cNvSpPr>
          <p:nvPr>
            <p:ph type="pic" sz="quarter" idx="19"/>
          </p:nvPr>
        </p:nvSpPr>
        <p:spPr>
          <a:xfrm>
            <a:off x="906201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26"/>
          <p:cNvSpPr>
            <a:spLocks noGrp="1"/>
          </p:cNvSpPr>
          <p:nvPr>
            <p:ph type="pic" sz="quarter" idx="20"/>
          </p:nvPr>
        </p:nvSpPr>
        <p:spPr>
          <a:xfrm>
            <a:off x="451427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79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Introduction or Concept Slide</a:t>
            </a:r>
          </a:p>
        </p:txBody>
      </p:sp>
      <p:pic>
        <p:nvPicPr>
          <p:cNvPr id="8" name="Picture 7" descr="111.png">
            <a:extLst>
              <a:ext uri="{FF2B5EF4-FFF2-40B4-BE49-F238E27FC236}">
                <a16:creationId xmlns:a16="http://schemas.microsoft.com/office/drawing/2014/main" id="{6E287EE2-21D3-F44C-813F-02BED688E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/>
        </p:blipFill>
        <p:spPr>
          <a:xfrm>
            <a:off x="8903979" y="0"/>
            <a:ext cx="3288021" cy="68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99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Introduction or Concept Slide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9EAEFDD-B284-E94B-8F1D-D7E1627370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1800" y="1200150"/>
            <a:ext cx="4457700" cy="4457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icture 8" descr="1.png">
            <a:extLst>
              <a:ext uri="{FF2B5EF4-FFF2-40B4-BE49-F238E27FC236}">
                <a16:creationId xmlns:a16="http://schemas.microsoft.com/office/drawing/2014/main" id="{D28EDF51-090C-9841-AE58-2273CEB97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8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2364798-7D9C-B84C-856F-0C65222D9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-Away Slide (Sub-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614040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Take-Away Slide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60119" y="2101122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53729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60119" y="3705946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768475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60119" y="5330613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2A52D08-28C6-7046-85C5-29DDBD4D2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-Away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1B7EA41-46BF-B947-8230-37EB3728F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589668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 dirty="0"/>
              <a:t>Take-Away Slide With Bullets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D465602-9518-D549-819E-52FFB5D1A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5273868-A160-3B46-8F69-A41EDF54B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95489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165392-FF16-194E-BB96-47B05786B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851993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 dirty="0"/>
              <a:t>List item header text style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C1986B2-675B-824C-8649-7C9AC5CE3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9" hasCustomPrompt="1"/>
          </p:nvPr>
        </p:nvSpPr>
        <p:spPr>
          <a:xfrm>
            <a:off x="966788" y="207422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</a:p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976948" y="3738837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</a:p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976948" y="538103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</a:t>
            </a:r>
          </a:p>
          <a:p>
            <a:pPr lvl="0"/>
            <a:r>
              <a:rPr lang="en-US" dirty="0"/>
              <a:t>List item subhead text style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5115714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161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 userDrawn="1"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 userDrawn="1"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8527C-82D0-9645-A44A-89CA1AE03B1F}"/>
              </a:ext>
            </a:extLst>
          </p:cNvPr>
          <p:cNvSpPr txBox="1"/>
          <p:nvPr userDrawn="1"/>
        </p:nvSpPr>
        <p:spPr>
          <a:xfrm>
            <a:off x="872570" y="2644170"/>
            <a:ext cx="539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Adaptable.</a:t>
            </a:r>
            <a:br>
              <a:rPr lang="en-US" sz="4800" b="1" dirty="0"/>
            </a:br>
            <a:r>
              <a:rPr lang="en-US" sz="4800" b="1" dirty="0">
                <a:solidFill>
                  <a:srgbClr val="FF0000"/>
                </a:solidFill>
              </a:rPr>
              <a:t>Intelligent.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33245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ayout (Custom Graphi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F99C1-A850-AA46-A3A6-13755C4E5C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31"/>
            <a:ext cx="8384875" cy="689423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6259750" cy="757130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4877066" cy="1092607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Title</a:t>
            </a:r>
          </a:p>
          <a:p>
            <a:r>
              <a:rPr lang="en-US" dirty="0"/>
              <a:t>Date</a:t>
            </a:r>
          </a:p>
        </p:txBody>
      </p:sp>
      <p:sp>
        <p:nvSpPr>
          <p:cNvPr id="14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9F46B48-C01A-1340-8C6B-DA07FABAAD3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529EC48C-88EC-4F48-B6BB-B7BB27D37DBD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14E96798-EC8B-FA4C-AC7D-DE75AF3811A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Rectangle 22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ww.png">
            <a:extLst>
              <a:ext uri="{FF2B5EF4-FFF2-40B4-BE49-F238E27FC236}">
                <a16:creationId xmlns:a16="http://schemas.microsoft.com/office/drawing/2014/main" id="{6CB568A7-486F-7E43-8841-829B65783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26" name="object 6">
            <a:extLst>
              <a:ext uri="{FF2B5EF4-FFF2-40B4-BE49-F238E27FC236}">
                <a16:creationId xmlns:a16="http://schemas.microsoft.com/office/drawing/2014/main" id="{55A0589D-3199-824F-BB2E-0165FD1B46B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4AB8CBEA-6665-9A4C-BAFF-830C38095BF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C7CEB1-422C-D04C-9AF5-6F9B7A714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6EFF017-BB71-2946-8429-D5C445CE839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59F683-89D6-C24E-B6D3-272BC62A2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BCF7B235-4328-1747-AC5E-57DC6D753214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880B90-D46C-0D44-8AFE-4A062DD3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EC8AB604-7AB0-AA4A-8D3F-975F013C2F51}"/>
              </a:ext>
            </a:extLst>
          </p:cNvPr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0C4FA3-D3E2-BF43-880D-3DA206335E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9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1" name="Picture 10" descr="ww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0"/>
            <a:ext cx="3279430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9E807F-F94B-F442-B5BC-972820E2E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10312"/>
            <a:ext cx="10541508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49FD6F-DB7C-B74F-8B28-DE0F77ACFB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1463040"/>
            <a:ext cx="10515600" cy="47594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 b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Agenda Item 1</a:t>
            </a:r>
          </a:p>
          <a:p>
            <a:pPr lvl="0"/>
            <a:r>
              <a:rPr lang="en-US" dirty="0"/>
              <a:t>Agenda Item 2</a:t>
            </a:r>
          </a:p>
          <a:p>
            <a:pPr lvl="0"/>
            <a:r>
              <a:rPr lang="en-US" dirty="0"/>
              <a:t>Agenda Item 3</a:t>
            </a:r>
          </a:p>
          <a:p>
            <a:pPr lvl="0"/>
            <a:r>
              <a:rPr lang="en-US" dirty="0"/>
              <a:t>Agenda Item 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80D-D41B-2941-AA64-3734E35A7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ED245F3-5FE2-8B4D-AEBC-08059B7700D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EEB66CA7-5B90-DE44-B07F-CDF1B056C55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9C841668-2641-8344-93D0-BFAF1E0B06C9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5A8D482-5528-2243-9F47-5B9C75E8D18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01786C18-A62A-8D40-BE6D-E91ED01BE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2F0128-2932-DB49-BB4F-4E6C92A36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4518266-97F4-5E48-8B44-08654EC2969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DBBB27-6F71-7C43-BFA5-6B2E8E1AC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3854958-1BAD-BE47-ACAC-E9903DAE90C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423B7-B99A-5744-8625-DC9058672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838CE688-24EB-EF4C-8127-F226875D5747}"/>
              </a:ext>
            </a:extLst>
          </p:cNvPr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6E6D9E-81DB-064A-A067-E1DB17AB7C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0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7488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10584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72570" y="2971079"/>
            <a:ext cx="6727039" cy="761747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 userDrawn="1"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 userDrawn="1"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4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with Pictur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60121" y="2971079"/>
            <a:ext cx="5440678" cy="2686771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 dirty="0"/>
              <a:t>Insert Section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30B7BA82-6A86-384D-B04E-8D5191D59474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1A1DA86-877F-0F49-BEED-32E9369C39C3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398C142-ECE9-DD49-BB91-2DA6D9B51231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28A73BA-1743-4F4E-913D-21292EC9018A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DF7FB5-0303-8F4D-A597-E38379253F50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BDABBB2-33CA-9440-B11D-5EAC9D5D4358}"/>
              </a:ext>
            </a:extLst>
          </p:cNvPr>
          <p:cNvSpPr/>
          <p:nvPr userDrawn="1"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CE9204F-1C73-5D4A-8857-934625F01F43}"/>
              </a:ext>
            </a:extLst>
          </p:cNvPr>
          <p:cNvSpPr/>
          <p:nvPr userDrawn="1"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6820345" y="1200150"/>
            <a:ext cx="4457700" cy="44577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360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1.png">
            <a:extLst>
              <a:ext uri="{FF2B5EF4-FFF2-40B4-BE49-F238E27FC236}">
                <a16:creationId xmlns:a16="http://schemas.microsoft.com/office/drawing/2014/main" id="{175C80C8-C178-9C4A-9F97-6978E22E3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7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35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792" y="210312"/>
            <a:ext cx="10541508" cy="502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344168"/>
            <a:ext cx="10515600" cy="4756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object 6"/>
          <p:cNvSpPr/>
          <p:nvPr userDrawn="1"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7700" y="6356350"/>
            <a:ext cx="90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&gt;&gt; </a:t>
            </a:r>
            <a:fld id="{626C978B-826E-438C-909A-E9C381D3FF0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F068DF-C691-E142-9A8F-9F62E4FF6D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7141"/>
            <a:ext cx="950976" cy="192980"/>
          </a:xfrm>
          <a:prstGeom prst="rect">
            <a:avLst/>
          </a:prstGeom>
        </p:spPr>
      </p:pic>
      <p:sp>
        <p:nvSpPr>
          <p:cNvPr id="4" name="fc" descr="© Copyright 2019 Xilinx">
            <a:extLst>
              <a:ext uri="{FF2B5EF4-FFF2-40B4-BE49-F238E27FC236}">
                <a16:creationId xmlns:a16="http://schemas.microsoft.com/office/drawing/2014/main" id="{958A80C0-838A-49F9-BF5A-261CEB12ECBD}"/>
              </a:ext>
            </a:extLst>
          </p:cNvPr>
          <p:cNvSpPr txBox="1"/>
          <p:nvPr userDrawn="1"/>
        </p:nvSpPr>
        <p:spPr>
          <a:xfrm>
            <a:off x="0" y="6515100"/>
            <a:ext cx="12192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000" b="0" i="0" u="none" baseline="0">
                <a:solidFill>
                  <a:srgbClr val="000000"/>
                </a:solidFill>
                <a:latin typeface="Arial" panose="020B0604020202020204" pitchFamily="34" charset="0"/>
              </a:rPr>
              <a:t>© Copyright 2019 Xilinx</a:t>
            </a:r>
          </a:p>
        </p:txBody>
      </p:sp>
    </p:spTree>
    <p:extLst>
      <p:ext uri="{BB962C8B-B14F-4D97-AF65-F5344CB8AC3E}">
        <p14:creationId xmlns:p14="http://schemas.microsoft.com/office/powerpoint/2010/main" val="3868898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6" r:id="rId15"/>
    <p:sldLayoutId id="2147483947" r:id="rId16"/>
    <p:sldLayoutId id="2147483948" r:id="rId17"/>
    <p:sldLayoutId id="214748394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dirty="0" smtClean="0">
          <a:solidFill>
            <a:srgbClr val="EC1C24"/>
          </a:solidFill>
          <a:latin typeface="Arial" charset="0"/>
          <a:ea typeface="+mj-ea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FF0000"/>
        </a:buClr>
        <a:buFont typeface="Calibri" panose="020F0502020204030204" pitchFamily="34" charset="0"/>
        <a:buChar char="˃"/>
        <a:defRPr sz="2000" b="1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1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package" Target="../embeddings/Microsoft_Visio_Drawing2.vsd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Visio_Drawing3.vs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.vs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2.emf"/><Relationship Id="rId4" Type="http://schemas.openxmlformats.org/officeDocument/2006/relationships/package" Target="../embeddings/Microsoft_Visio_Drawing.vsd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72570" y="4513633"/>
            <a:ext cx="7417990" cy="1054135"/>
          </a:xfrm>
        </p:spPr>
        <p:txBody>
          <a:bodyPr/>
          <a:lstStyle/>
          <a:p>
            <a:r>
              <a:rPr lang="en-US" dirty="0"/>
              <a:t>Ian Swarbrick, Dinesh Gaitonde, Sagheer Ahmad, Brian Gaide, Ygal Arbel</a:t>
            </a:r>
          </a:p>
          <a:p>
            <a:r>
              <a:rPr lang="en-US" dirty="0"/>
              <a:t>Xilinx Silicon Architecture Team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872570" y="2122996"/>
            <a:ext cx="7417990" cy="1938992"/>
          </a:xfrm>
        </p:spPr>
        <p:txBody>
          <a:bodyPr/>
          <a:lstStyle/>
          <a:p>
            <a:r>
              <a:rPr lang="en-US" dirty="0"/>
              <a:t>Network-on-Chip Programmable Platform in Versal</a:t>
            </a:r>
            <a:r>
              <a:rPr lang="en-US" sz="2800" dirty="0"/>
              <a:t>™ </a:t>
            </a:r>
            <a:r>
              <a:rPr lang="en-US" dirty="0"/>
              <a:t>ACAP Architecture</a:t>
            </a:r>
          </a:p>
        </p:txBody>
      </p:sp>
    </p:spTree>
    <p:extLst>
      <p:ext uri="{BB962C8B-B14F-4D97-AF65-F5344CB8AC3E}">
        <p14:creationId xmlns:p14="http://schemas.microsoft.com/office/powerpoint/2010/main" val="63137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ADD20-381D-4C3C-B86E-2DC8A6C9A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Quality-of-Service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E928F6-E90D-42F1-9E70-2790104B2A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Routes through network are programmable</a:t>
            </a:r>
          </a:p>
          <a:p>
            <a:r>
              <a:rPr lang="en-US" dirty="0"/>
              <a:t>Each route is assigned to a traffic class</a:t>
            </a:r>
          </a:p>
          <a:p>
            <a:r>
              <a:rPr lang="en-US" dirty="0"/>
              <a:t>Classes separated using virtual channels</a:t>
            </a:r>
          </a:p>
          <a:p>
            <a:r>
              <a:rPr lang="en-US" dirty="0"/>
              <a:t>Traffic classes can be:</a:t>
            </a:r>
          </a:p>
          <a:p>
            <a:pPr lvl="1"/>
            <a:r>
              <a:rPr lang="en-US" dirty="0"/>
              <a:t>Low latency (reads): prioritize traffic to give low latency without compromising other QoS constraints.</a:t>
            </a:r>
          </a:p>
          <a:p>
            <a:pPr lvl="1"/>
            <a:r>
              <a:rPr lang="en-US" dirty="0"/>
              <a:t>ISOC: Bounded latency. </a:t>
            </a:r>
          </a:p>
          <a:p>
            <a:pPr lvl="1"/>
            <a:r>
              <a:rPr lang="en-US" dirty="0"/>
              <a:t>Best Effort: given whatever service is available. </a:t>
            </a:r>
          </a:p>
          <a:p>
            <a:r>
              <a:rPr lang="en-US" dirty="0"/>
              <a:t>Other mechanisms provide traffic shaping</a:t>
            </a:r>
          </a:p>
          <a:p>
            <a:pPr lvl="1"/>
            <a:r>
              <a:rPr lang="en-US" dirty="0"/>
              <a:t>Ingress rate control</a:t>
            </a:r>
          </a:p>
          <a:p>
            <a:pPr lvl="1"/>
            <a:r>
              <a:rPr lang="en-US" dirty="0"/>
              <a:t>Weighted arbitration at every NoC switch.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8C358D-1008-4801-B348-447AD63F3B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5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90A65-761A-4FAC-BEC7-D84A0088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QoS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01AF6-6632-4B68-8E6F-ADD684AF8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87F4A-F042-4C35-B76A-1DA183DFA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725" y="1193599"/>
            <a:ext cx="4394566" cy="2044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E44B69-E897-4443-8474-8F239BC537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377" y="3796043"/>
            <a:ext cx="3467627" cy="27428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CB0C7E-EC36-42A8-8EB4-5AF090B08E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6051" y="461772"/>
            <a:ext cx="4682457" cy="586593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FA9DCD-B5B1-4D31-A339-713ABF765B57}"/>
              </a:ext>
            </a:extLst>
          </p:cNvPr>
          <p:cNvSpPr/>
          <p:nvPr/>
        </p:nvSpPr>
        <p:spPr>
          <a:xfrm>
            <a:off x="4215546" y="1457324"/>
            <a:ext cx="575529" cy="2274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38059A-9FB9-44D9-9A7A-4711B6B74611}"/>
              </a:ext>
            </a:extLst>
          </p:cNvPr>
          <p:cNvSpPr txBox="1"/>
          <p:nvPr/>
        </p:nvSpPr>
        <p:spPr>
          <a:xfrm>
            <a:off x="4177446" y="1417163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(GB/sec)</a:t>
            </a:r>
          </a:p>
        </p:txBody>
      </p:sp>
    </p:spTree>
    <p:extLst>
      <p:ext uri="{BB962C8B-B14F-4D97-AF65-F5344CB8AC3E}">
        <p14:creationId xmlns:p14="http://schemas.microsoft.com/office/powerpoint/2010/main" val="3646217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C053C6-A56E-455E-B12C-DEB5C701A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Timing Closure Benefits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C36DC9-8799-4041-B276-CB1E1CB1B6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0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CD56E-6FF3-4F4D-A766-3B3EA11D3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Timing 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748-6A3A-42A4-BFD1-7C12B5149E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Fabric timing closure requires iteration</a:t>
            </a:r>
          </a:p>
          <a:p>
            <a:r>
              <a:rPr lang="en-US" dirty="0"/>
              <a:t>Hardened NoC interfaces and modular design simplify the process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9ABE1D-E7B1-4C09-87D2-5AF3BDFCC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1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179676"/>
              </p:ext>
            </p:extLst>
          </p:nvPr>
        </p:nvGraphicFramePr>
        <p:xfrm>
          <a:off x="5243285" y="2237026"/>
          <a:ext cx="6498771" cy="406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DE316B1-5595-413E-AE49-67267DE23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548795"/>
              </p:ext>
            </p:extLst>
          </p:nvPr>
        </p:nvGraphicFramePr>
        <p:xfrm>
          <a:off x="1551214" y="4272355"/>
          <a:ext cx="2582916" cy="1273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Visio" r:id="rId4" imgW="1760351" imgH="868846" progId="Visio.Drawing.15">
                  <p:embed/>
                </p:oleObj>
              </mc:Choice>
              <mc:Fallback>
                <p:oleObj name="Visio" r:id="rId4" imgW="1760351" imgH="868846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DE316B1-5595-413E-AE49-67267DE23B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1214" y="4272355"/>
                        <a:ext cx="2582916" cy="1273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0373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64CFD5-1375-4929-A226-2D090E788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B1AF5-A29D-4479-B451-07C2BA9349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78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1D52-0A9D-4A8C-A14F-8FD1467A1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Routing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78E55-63F9-4897-91F7-AB9A5979AC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Versal NoC has distributed routing tables</a:t>
            </a:r>
          </a:p>
          <a:p>
            <a:r>
              <a:rPr lang="en-US" dirty="0"/>
              <a:t>QoS managed per-connection</a:t>
            </a:r>
          </a:p>
          <a:p>
            <a:r>
              <a:rPr lang="en-US" dirty="0"/>
              <a:t>Dynamically re-programmable for partial reconfiguration</a:t>
            </a:r>
          </a:p>
          <a:p>
            <a:r>
              <a:rPr lang="en-US" dirty="0"/>
              <a:t>Tools take user QoS constraints and configure paths</a:t>
            </a:r>
          </a:p>
          <a:p>
            <a:r>
              <a:rPr lang="en-US" dirty="0"/>
              <a:t>Routes created in a deadlock-free manner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86F08-903C-405F-B94C-49F21778CC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1B6FB81-0C54-430B-A924-9236B6AEF0E1}"/>
              </a:ext>
            </a:extLst>
          </p:cNvPr>
          <p:cNvGrpSpPr/>
          <p:nvPr/>
        </p:nvGrpSpPr>
        <p:grpSpPr>
          <a:xfrm>
            <a:off x="5948681" y="3180973"/>
            <a:ext cx="3312719" cy="2554850"/>
            <a:chOff x="3366344" y="3091216"/>
            <a:chExt cx="3312719" cy="255485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F4C152-7111-4CE8-BE45-A8CED838D6E9}"/>
                </a:ext>
              </a:extLst>
            </p:cNvPr>
            <p:cNvSpPr/>
            <p:nvPr/>
          </p:nvSpPr>
          <p:spPr>
            <a:xfrm>
              <a:off x="3980611" y="332883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CF0D6A0-F94F-48F8-A74A-2413CFB1F3DA}"/>
                </a:ext>
              </a:extLst>
            </p:cNvPr>
            <p:cNvSpPr/>
            <p:nvPr/>
          </p:nvSpPr>
          <p:spPr>
            <a:xfrm>
              <a:off x="4559184" y="332883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101F7F6-1D1A-4709-97CD-0A382FCD71D4}"/>
                </a:ext>
              </a:extLst>
            </p:cNvPr>
            <p:cNvSpPr/>
            <p:nvPr/>
          </p:nvSpPr>
          <p:spPr>
            <a:xfrm>
              <a:off x="5137757" y="332883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BA13B5B-A113-496F-A521-22C210CFBE77}"/>
                </a:ext>
              </a:extLst>
            </p:cNvPr>
            <p:cNvSpPr/>
            <p:nvPr/>
          </p:nvSpPr>
          <p:spPr>
            <a:xfrm>
              <a:off x="5716330" y="332883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820D998-CBED-4B36-87A8-29AA2451300B}"/>
                </a:ext>
              </a:extLst>
            </p:cNvPr>
            <p:cNvSpPr/>
            <p:nvPr/>
          </p:nvSpPr>
          <p:spPr>
            <a:xfrm>
              <a:off x="3980611" y="3919651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01C2FF7-177D-4963-9F23-ACF2E43C93AE}"/>
                </a:ext>
              </a:extLst>
            </p:cNvPr>
            <p:cNvSpPr/>
            <p:nvPr/>
          </p:nvSpPr>
          <p:spPr>
            <a:xfrm>
              <a:off x="4559184" y="3919651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763D51A-B916-41BC-A4F3-49214E15F860}"/>
                </a:ext>
              </a:extLst>
            </p:cNvPr>
            <p:cNvSpPr/>
            <p:nvPr/>
          </p:nvSpPr>
          <p:spPr>
            <a:xfrm>
              <a:off x="5137757" y="3919651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074E52C-D0A8-416B-B10E-0B8F2392B2DA}"/>
                </a:ext>
              </a:extLst>
            </p:cNvPr>
            <p:cNvSpPr/>
            <p:nvPr/>
          </p:nvSpPr>
          <p:spPr>
            <a:xfrm>
              <a:off x="5716330" y="3919651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3E045BC-F3B6-47AD-BB03-F93EB92EBDEC}"/>
                </a:ext>
              </a:extLst>
            </p:cNvPr>
            <p:cNvSpPr/>
            <p:nvPr/>
          </p:nvSpPr>
          <p:spPr>
            <a:xfrm>
              <a:off x="3980611" y="448407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CFB9548-D040-400A-8D88-8686365B7592}"/>
                </a:ext>
              </a:extLst>
            </p:cNvPr>
            <p:cNvSpPr/>
            <p:nvPr/>
          </p:nvSpPr>
          <p:spPr>
            <a:xfrm>
              <a:off x="4559184" y="448407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1DAFB3-5554-499D-94CC-95DCB3FACD6F}"/>
                </a:ext>
              </a:extLst>
            </p:cNvPr>
            <p:cNvSpPr/>
            <p:nvPr/>
          </p:nvSpPr>
          <p:spPr>
            <a:xfrm>
              <a:off x="5137757" y="448407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BFE5F2-2F1A-4FAD-B188-388F259660EB}"/>
                </a:ext>
              </a:extLst>
            </p:cNvPr>
            <p:cNvSpPr/>
            <p:nvPr/>
          </p:nvSpPr>
          <p:spPr>
            <a:xfrm>
              <a:off x="5716330" y="4484075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09E33D-F9D5-477B-9BCC-D89C028773D8}"/>
                </a:ext>
              </a:extLst>
            </p:cNvPr>
            <p:cNvSpPr/>
            <p:nvPr/>
          </p:nvSpPr>
          <p:spPr>
            <a:xfrm>
              <a:off x="3980611" y="5067397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8FA7E1-90A0-4B43-8564-C2D3BB318DA7}"/>
                </a:ext>
              </a:extLst>
            </p:cNvPr>
            <p:cNvSpPr/>
            <p:nvPr/>
          </p:nvSpPr>
          <p:spPr>
            <a:xfrm>
              <a:off x="4559184" y="5067397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CF42F77-FAF2-4237-B510-A510C7044569}"/>
                </a:ext>
              </a:extLst>
            </p:cNvPr>
            <p:cNvSpPr/>
            <p:nvPr/>
          </p:nvSpPr>
          <p:spPr>
            <a:xfrm>
              <a:off x="5137757" y="5067397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3C8D20-55AD-4AE8-BDBA-B069F2564335}"/>
                </a:ext>
              </a:extLst>
            </p:cNvPr>
            <p:cNvSpPr/>
            <p:nvPr/>
          </p:nvSpPr>
          <p:spPr>
            <a:xfrm>
              <a:off x="5716330" y="5067397"/>
              <a:ext cx="338015" cy="3380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D5EBD69-9A7C-40AA-BA5F-CF8BB8E028FB}"/>
                </a:ext>
              </a:extLst>
            </p:cNvPr>
            <p:cNvGrpSpPr/>
            <p:nvPr/>
          </p:nvGrpSpPr>
          <p:grpSpPr>
            <a:xfrm>
              <a:off x="3740053" y="3497842"/>
              <a:ext cx="2554850" cy="0"/>
              <a:chOff x="3740053" y="3598006"/>
              <a:chExt cx="2554850" cy="0"/>
            </a:xfrm>
          </p:grpSpPr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06E79CBA-DD92-4B80-8182-90045FB8F77B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43D7844-948C-43AB-B5D6-DBFABE4A2950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A7E0B26-B8CD-4B2C-BEC3-51638140095D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A7E358E-E319-42C0-9B28-2EA7FFFCEDC6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F511C8F-C19B-4A3D-AC71-184B63B567F3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1A16C26-8179-4A0A-985F-7A7AD88DB8B2}"/>
                </a:ext>
              </a:extLst>
            </p:cNvPr>
            <p:cNvGrpSpPr/>
            <p:nvPr/>
          </p:nvGrpSpPr>
          <p:grpSpPr>
            <a:xfrm>
              <a:off x="3740053" y="4091108"/>
              <a:ext cx="2554850" cy="0"/>
              <a:chOff x="3740053" y="3598006"/>
              <a:chExt cx="2554850" cy="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C51F74A-0ECA-42E1-91F6-EAE3BC7EBA8F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089A9B9-523A-4C62-AF56-3B7DC78A073E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00345CCD-5B74-44CC-95A1-8C265206BBE0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3298F7D1-7797-46FB-BC41-1E8EE2CD0273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05B3D2C1-D65C-4C8F-9424-179856ED9985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8DB6513-CC5C-4337-A197-151AAA18F4EB}"/>
                </a:ext>
              </a:extLst>
            </p:cNvPr>
            <p:cNvGrpSpPr/>
            <p:nvPr/>
          </p:nvGrpSpPr>
          <p:grpSpPr>
            <a:xfrm>
              <a:off x="3742342" y="4662531"/>
              <a:ext cx="2554850" cy="0"/>
              <a:chOff x="3740053" y="3598006"/>
              <a:chExt cx="2554850" cy="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CF8ACE2-4DCA-4714-927C-06336F8F7D4E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A2FD501-5C51-4AFA-B6A4-03134CAD2A79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7C772A2B-CD52-448B-B1F0-EB59AAFC2E46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1E591376-0C28-43BC-B60A-57E3342C9A55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ECA82565-6CDD-413E-8111-6AD2B6FADBA7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322B6B7-7C56-4A2C-AAC9-FD4FCA1A8542}"/>
                </a:ext>
              </a:extLst>
            </p:cNvPr>
            <p:cNvGrpSpPr/>
            <p:nvPr/>
          </p:nvGrpSpPr>
          <p:grpSpPr>
            <a:xfrm>
              <a:off x="3740053" y="5248304"/>
              <a:ext cx="2554850" cy="0"/>
              <a:chOff x="3740053" y="3598006"/>
              <a:chExt cx="2554850" cy="0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A0364E4-73E7-4B7F-A3D3-18FEEB435236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BD53DA8-7EF6-43B6-8307-954D551503B1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5183E6A4-7C18-4146-98AB-DB4929243F8F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B047C7B3-27A7-4372-A1DC-6139C80B6517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E8323370-59AA-423F-921A-EE6BBDE5BBEC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47C35C5-772B-4AEB-91C3-AB47D7B899F2}"/>
                </a:ext>
              </a:extLst>
            </p:cNvPr>
            <p:cNvGrpSpPr/>
            <p:nvPr/>
          </p:nvGrpSpPr>
          <p:grpSpPr>
            <a:xfrm rot="16200000">
              <a:off x="2872193" y="4368641"/>
              <a:ext cx="2554850" cy="0"/>
              <a:chOff x="3740053" y="3598006"/>
              <a:chExt cx="2554850" cy="0"/>
            </a:xfrm>
          </p:grpSpPr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9CCE81BE-412B-421A-BB71-3183FC15BB28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0360AFB8-4E47-4154-AD36-026A778CA59C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67B57A8-EC92-4D26-B941-E15983E91487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74FB0FC-21D3-49A8-8D7E-6465364AB303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2E43F363-36A4-4A63-B095-3F2A24E2CF45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7A72C73-E323-45FC-A91A-0E6361C33671}"/>
                </a:ext>
              </a:extLst>
            </p:cNvPr>
            <p:cNvGrpSpPr/>
            <p:nvPr/>
          </p:nvGrpSpPr>
          <p:grpSpPr>
            <a:xfrm rot="16200000">
              <a:off x="3447673" y="4368641"/>
              <a:ext cx="2554850" cy="0"/>
              <a:chOff x="3740053" y="3598006"/>
              <a:chExt cx="2554850" cy="0"/>
            </a:xfrm>
          </p:grpSpPr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25425A5E-DA53-41C5-9426-0C74C65F32DF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972C3E5-3B82-4490-9ABE-86AC330324F0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DC1DA79D-4BFD-4DD7-AEC7-3197F9DE81E3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7A724DDA-486D-46BE-B019-16CA16E30E76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5747B78-8056-4EB6-9F9F-393D3904F01C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1F63C170-A3BF-494B-8BB2-4A15050D3E63}"/>
                </a:ext>
              </a:extLst>
            </p:cNvPr>
            <p:cNvGrpSpPr/>
            <p:nvPr/>
          </p:nvGrpSpPr>
          <p:grpSpPr>
            <a:xfrm rot="16200000">
              <a:off x="4023154" y="4368641"/>
              <a:ext cx="2554850" cy="0"/>
              <a:chOff x="3740053" y="3598006"/>
              <a:chExt cx="2554850" cy="0"/>
            </a:xfrm>
          </p:grpSpPr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9C439AC-94A1-429C-9239-2A6EF6855869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021525B-E7C8-4D55-999F-07EE7E51FF6C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CD5DE917-13A6-420C-9227-B484619DDECD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FC8AE761-6059-4170-89DB-2F190D4DF56E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CBC9758-1ABB-4674-AE84-760477023096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7D30A1E-C45A-4BA9-892F-3051F09A462C}"/>
                </a:ext>
              </a:extLst>
            </p:cNvPr>
            <p:cNvGrpSpPr/>
            <p:nvPr/>
          </p:nvGrpSpPr>
          <p:grpSpPr>
            <a:xfrm rot="16200000">
              <a:off x="4612283" y="4368641"/>
              <a:ext cx="2554850" cy="0"/>
              <a:chOff x="3740053" y="3598006"/>
              <a:chExt cx="2554850" cy="0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008F8D5-5D3C-44CB-9231-7D1A8727ABA1}"/>
                  </a:ext>
                </a:extLst>
              </p:cNvPr>
              <p:cNvCxnSpPr/>
              <p:nvPr/>
            </p:nvCxnSpPr>
            <p:spPr>
              <a:xfrm>
                <a:off x="4318626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B82110C-2092-4880-9499-B4010CE07F01}"/>
                  </a:ext>
                </a:extLst>
              </p:cNvPr>
              <p:cNvCxnSpPr/>
              <p:nvPr/>
            </p:nvCxnSpPr>
            <p:spPr>
              <a:xfrm>
                <a:off x="4897199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1F9DBFC2-5486-4784-B2E1-0DD08A3E5CB9}"/>
                  </a:ext>
                </a:extLst>
              </p:cNvPr>
              <p:cNvCxnSpPr/>
              <p:nvPr/>
            </p:nvCxnSpPr>
            <p:spPr>
              <a:xfrm>
                <a:off x="5475772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D7948B7-B7D5-4656-9AB3-189587EA3BEC}"/>
                  </a:ext>
                </a:extLst>
              </p:cNvPr>
              <p:cNvCxnSpPr/>
              <p:nvPr/>
            </p:nvCxnSpPr>
            <p:spPr>
              <a:xfrm>
                <a:off x="3740053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749F7F8-6AD1-49DD-BAFE-AA54CE31BC9C}"/>
                  </a:ext>
                </a:extLst>
              </p:cNvPr>
              <p:cNvCxnSpPr/>
              <p:nvPr/>
            </p:nvCxnSpPr>
            <p:spPr>
              <a:xfrm>
                <a:off x="6054345" y="3598006"/>
                <a:ext cx="24055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21D38D2-9548-4C90-8046-E2F867FCA344}"/>
                </a:ext>
              </a:extLst>
            </p:cNvPr>
            <p:cNvSpPr/>
            <p:nvPr/>
          </p:nvSpPr>
          <p:spPr>
            <a:xfrm>
              <a:off x="6288823" y="3922106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1C110EE-E114-425C-B559-2A8C4FAFECEC}"/>
                </a:ext>
              </a:extLst>
            </p:cNvPr>
            <p:cNvSpPr/>
            <p:nvPr/>
          </p:nvSpPr>
          <p:spPr>
            <a:xfrm>
              <a:off x="6294903" y="3332742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40272AB-FEB8-490E-A055-E305DB0586A3}"/>
                </a:ext>
              </a:extLst>
            </p:cNvPr>
            <p:cNvSpPr/>
            <p:nvPr/>
          </p:nvSpPr>
          <p:spPr>
            <a:xfrm>
              <a:off x="6284926" y="5076647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03A466BA-3132-4844-9831-7DE3988A382A}"/>
                </a:ext>
              </a:extLst>
            </p:cNvPr>
            <p:cNvSpPr/>
            <p:nvPr/>
          </p:nvSpPr>
          <p:spPr>
            <a:xfrm>
              <a:off x="6291006" y="4487283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6A3099E5-8BE0-46D5-9753-73FE6524256E}"/>
                </a:ext>
              </a:extLst>
            </p:cNvPr>
            <p:cNvSpPr/>
            <p:nvPr/>
          </p:nvSpPr>
          <p:spPr>
            <a:xfrm>
              <a:off x="3370241" y="3924706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59EDD64-1116-43C0-96B7-5CD2AEACBF22}"/>
                </a:ext>
              </a:extLst>
            </p:cNvPr>
            <p:cNvSpPr/>
            <p:nvPr/>
          </p:nvSpPr>
          <p:spPr>
            <a:xfrm>
              <a:off x="3376321" y="3335342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93A2547A-BFA8-43D6-B4E4-8FAB79DFC6D4}"/>
                </a:ext>
              </a:extLst>
            </p:cNvPr>
            <p:cNvSpPr/>
            <p:nvPr/>
          </p:nvSpPr>
          <p:spPr>
            <a:xfrm>
              <a:off x="3366344" y="5079247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AE05F804-5B05-4B2C-A544-070D161B3573}"/>
                </a:ext>
              </a:extLst>
            </p:cNvPr>
            <p:cNvSpPr/>
            <p:nvPr/>
          </p:nvSpPr>
          <p:spPr>
            <a:xfrm>
              <a:off x="3372424" y="4489883"/>
              <a:ext cx="384160" cy="33800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6A4878-E8F9-4C24-BBEC-935A16DB5FDF}"/>
              </a:ext>
            </a:extLst>
          </p:cNvPr>
          <p:cNvGrpSpPr/>
          <p:nvPr/>
        </p:nvGrpSpPr>
        <p:grpSpPr>
          <a:xfrm>
            <a:off x="6390900" y="3534184"/>
            <a:ext cx="2422121" cy="1296803"/>
            <a:chOff x="6390900" y="3534184"/>
            <a:chExt cx="2422121" cy="1296803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6F7A002E-4E01-42FD-93B4-1EE5877CAB9E}"/>
                </a:ext>
              </a:extLst>
            </p:cNvPr>
            <p:cNvCxnSpPr/>
            <p:nvPr/>
          </p:nvCxnSpPr>
          <p:spPr>
            <a:xfrm>
              <a:off x="6390900" y="4830987"/>
              <a:ext cx="2417830" cy="0"/>
            </a:xfrm>
            <a:prstGeom prst="line">
              <a:avLst/>
            </a:prstGeom>
            <a:ln w="76200" cap="rnd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4E0B612F-FD16-418D-911F-445A769C49C6}"/>
                </a:ext>
              </a:extLst>
            </p:cNvPr>
            <p:cNvGrpSpPr/>
            <p:nvPr/>
          </p:nvGrpSpPr>
          <p:grpSpPr>
            <a:xfrm>
              <a:off x="6395191" y="3534184"/>
              <a:ext cx="2417830" cy="1166842"/>
              <a:chOff x="6395191" y="3534184"/>
              <a:chExt cx="2417830" cy="1166842"/>
            </a:xfrm>
          </p:grpSpPr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30563A56-CA78-4192-AA8B-143B8AB2312F}"/>
                  </a:ext>
                </a:extLst>
              </p:cNvPr>
              <p:cNvCxnSpPr/>
              <p:nvPr/>
            </p:nvCxnSpPr>
            <p:spPr>
              <a:xfrm>
                <a:off x="6395191" y="3534184"/>
                <a:ext cx="2417830" cy="0"/>
              </a:xfrm>
              <a:prstGeom prst="line">
                <a:avLst/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8D422AB-1D13-4E95-923C-EBC26031B5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9110" y="3534184"/>
                <a:ext cx="0" cy="1166842"/>
              </a:xfrm>
              <a:prstGeom prst="line">
                <a:avLst/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04D9C670-0444-4005-9F73-584668FC9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49110" y="4701026"/>
                <a:ext cx="859620" cy="0"/>
              </a:xfrm>
              <a:prstGeom prst="line">
                <a:avLst/>
              </a:prstGeom>
              <a:ln w="571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3BBBD0EE-19AC-4A82-80BE-02332F2E27F4}"/>
              </a:ext>
            </a:extLst>
          </p:cNvPr>
          <p:cNvGrpSpPr/>
          <p:nvPr/>
        </p:nvGrpSpPr>
        <p:grpSpPr>
          <a:xfrm>
            <a:off x="6395191" y="3587600"/>
            <a:ext cx="2421149" cy="1680017"/>
            <a:chOff x="6395191" y="3587600"/>
            <a:chExt cx="2421149" cy="1680017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42351AB3-169D-4066-ABDE-2FB48AF78ABB}"/>
                </a:ext>
              </a:extLst>
            </p:cNvPr>
            <p:cNvCxnSpPr/>
            <p:nvPr/>
          </p:nvCxnSpPr>
          <p:spPr>
            <a:xfrm>
              <a:off x="6395191" y="4117605"/>
              <a:ext cx="2417830" cy="0"/>
            </a:xfrm>
            <a:prstGeom prst="line">
              <a:avLst/>
            </a:prstGeom>
            <a:ln w="381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208E8551-D0F4-4C46-B272-BE15BCB4EDFE}"/>
                </a:ext>
              </a:extLst>
            </p:cNvPr>
            <p:cNvCxnSpPr>
              <a:cxnSpLocks/>
              <a:endCxn id="8" idx="6"/>
            </p:cNvCxnSpPr>
            <p:nvPr/>
          </p:nvCxnSpPr>
          <p:spPr>
            <a:xfrm flipV="1">
              <a:off x="8058109" y="3587600"/>
              <a:ext cx="0" cy="530940"/>
            </a:xfrm>
            <a:prstGeom prst="line">
              <a:avLst/>
            </a:prstGeom>
            <a:ln w="381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FBD489CF-4283-42AB-A999-C011B0C6CC28}"/>
                </a:ext>
              </a:extLst>
            </p:cNvPr>
            <p:cNvCxnSpPr>
              <a:cxnSpLocks/>
            </p:cNvCxnSpPr>
            <p:nvPr/>
          </p:nvCxnSpPr>
          <p:spPr>
            <a:xfrm>
              <a:off x="8058109" y="3594101"/>
              <a:ext cx="750621" cy="0"/>
            </a:xfrm>
            <a:prstGeom prst="line">
              <a:avLst/>
            </a:prstGeom>
            <a:ln w="381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B0923E3A-B437-4969-95F0-1E450304A0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55661" y="4117605"/>
              <a:ext cx="0" cy="1150012"/>
            </a:xfrm>
            <a:prstGeom prst="line">
              <a:avLst/>
            </a:prstGeom>
            <a:ln w="381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317A9DC0-15AD-4D1D-99CA-24F6DD2043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55661" y="5267617"/>
              <a:ext cx="1460679" cy="0"/>
            </a:xfrm>
            <a:prstGeom prst="line">
              <a:avLst/>
            </a:prstGeom>
            <a:ln w="38100" cap="rnd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CD5352AC-7CC4-43EE-9E50-59C50DD0496F}"/>
              </a:ext>
            </a:extLst>
          </p:cNvPr>
          <p:cNvGrpSpPr/>
          <p:nvPr/>
        </p:nvGrpSpPr>
        <p:grpSpPr>
          <a:xfrm>
            <a:off x="6390900" y="4109430"/>
            <a:ext cx="2421151" cy="1150012"/>
            <a:chOff x="6395190" y="4117605"/>
            <a:chExt cx="2421151" cy="115001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D98E122-29C4-4A51-B21E-8E88E880C23A}"/>
                </a:ext>
              </a:extLst>
            </p:cNvPr>
            <p:cNvCxnSpPr/>
            <p:nvPr/>
          </p:nvCxnSpPr>
          <p:spPr>
            <a:xfrm>
              <a:off x="6395190" y="4117605"/>
              <a:ext cx="2417830" cy="0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63B0FB0-EFB5-4D5F-A639-9F81E2B723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4679" y="4117605"/>
              <a:ext cx="0" cy="1150012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5F4232C1-A10D-4750-B35A-36F5224B3E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94679" y="5267617"/>
              <a:ext cx="2021662" cy="0"/>
            </a:xfrm>
            <a:prstGeom prst="line">
              <a:avLst/>
            </a:prstGeom>
            <a:ln w="381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426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1AEFC-6055-4D31-8D0C-187DE199E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Compiler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9C2210-3512-4092-BF7D-25DA068CF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DFE3D2-0366-4F0E-B0D6-77C6F7C9B62B}"/>
              </a:ext>
            </a:extLst>
          </p:cNvPr>
          <p:cNvSpPr txBox="1">
            <a:spLocks/>
          </p:cNvSpPr>
          <p:nvPr/>
        </p:nvSpPr>
        <p:spPr>
          <a:xfrm>
            <a:off x="621792" y="1463040"/>
            <a:ext cx="5181600" cy="4835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˃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Compiler takes in user traffic and design constraints (including NoC topology)</a:t>
            </a:r>
          </a:p>
          <a:p>
            <a:r>
              <a:rPr lang="en-US" dirty="0"/>
              <a:t>Produces routing assignments that </a:t>
            </a:r>
          </a:p>
          <a:p>
            <a:pPr lvl="1"/>
            <a:r>
              <a:rPr lang="en-US" dirty="0"/>
              <a:t>Meet QoS specification</a:t>
            </a:r>
          </a:p>
          <a:p>
            <a:pPr lvl="1"/>
            <a:r>
              <a:rPr lang="en-US" dirty="0"/>
              <a:t>Are deadlock free</a:t>
            </a:r>
          </a:p>
          <a:p>
            <a:endParaRPr 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026FA1A-3B7A-4D6D-BE24-7A058DA3F6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041551"/>
              </p:ext>
            </p:extLst>
          </p:nvPr>
        </p:nvGraphicFramePr>
        <p:xfrm>
          <a:off x="6226629" y="644865"/>
          <a:ext cx="5080000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4" imgW="6088336" imgH="6888425" progId="Visio.Drawing.15">
                  <p:embed/>
                </p:oleObj>
              </mc:Choice>
              <mc:Fallback>
                <p:oleObj name="Visio" r:id="rId4" imgW="6088336" imgH="6888425" progId="Visio.Drawing.15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026FA1A-3B7A-4D6D-BE24-7A058DA3F6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26629" y="644865"/>
                        <a:ext cx="5080000" cy="574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3255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B767-8EF7-4C0B-A8E6-C60655121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Hardened NoC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96AA-1F86-43A1-9188-95FA3219B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4342094" cy="4835843"/>
          </a:xfrm>
        </p:spPr>
        <p:txBody>
          <a:bodyPr/>
          <a:lstStyle/>
          <a:p>
            <a:r>
              <a:rPr lang="en-US" dirty="0"/>
              <a:t>4 DDR Memories interleaved</a:t>
            </a:r>
          </a:p>
          <a:p>
            <a:r>
              <a:rPr lang="en-US" dirty="0"/>
              <a:t>16 Fabric masters</a:t>
            </a:r>
          </a:p>
          <a:p>
            <a:r>
              <a:rPr lang="en-US" dirty="0"/>
              <a:t>External bandwidth from PCIe</a:t>
            </a:r>
          </a:p>
          <a:p>
            <a:pPr lvl="1"/>
            <a:r>
              <a:rPr lang="en-US" dirty="0"/>
              <a:t>Local processor control traffic also</a:t>
            </a:r>
          </a:p>
          <a:p>
            <a:r>
              <a:rPr lang="en-US" dirty="0"/>
              <a:t>~150 GBytes/sec aggregate bandwidth</a:t>
            </a:r>
          </a:p>
          <a:p>
            <a:r>
              <a:rPr lang="en-US" dirty="0"/>
              <a:t>NoC compiler runs in minutes</a:t>
            </a:r>
          </a:p>
          <a:p>
            <a:r>
              <a:rPr lang="en-US" dirty="0"/>
              <a:t>No fabric resources consumed for routing/address/switching or DDR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0AEAED-4D80-4630-AA6F-D970E8ABC9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2AEA4E4-BD6F-4688-971A-552AC5CD3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396764"/>
              </p:ext>
            </p:extLst>
          </p:nvPr>
        </p:nvGraphicFramePr>
        <p:xfrm>
          <a:off x="4862592" y="1746068"/>
          <a:ext cx="6990645" cy="411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Visio" r:id="rId3" imgW="9227602" imgH="5425551" progId="Visio.Drawing.15">
                  <p:embed/>
                </p:oleObj>
              </mc:Choice>
              <mc:Fallback>
                <p:oleObj name="Visio" r:id="rId3" imgW="9227602" imgH="5425551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2AEA4E4-BD6F-4688-971A-552AC5CD3F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2592" y="1746068"/>
                        <a:ext cx="6990645" cy="411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614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AA2E9A-CBB7-4683-8659-0CF61859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9D88D-E88F-4C65-B530-3D7771565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362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08DB09-5E8A-433B-83FA-C73082A91556}"/>
              </a:ext>
            </a:extLst>
          </p:cNvPr>
          <p:cNvSpPr/>
          <p:nvPr/>
        </p:nvSpPr>
        <p:spPr>
          <a:xfrm>
            <a:off x="5505450" y="4781550"/>
            <a:ext cx="6096000" cy="1517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CE9A7D-5F0B-4A28-901C-FCB00FC61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Versal NoC -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A2F0E-47B4-4E51-BD5E-41796EE4F8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Hardened NoC that scales across Versal product family</a:t>
            </a:r>
          </a:p>
          <a:p>
            <a:r>
              <a:rPr lang="en-US" dirty="0"/>
              <a:t>Eases timing closure and increases design productivity</a:t>
            </a:r>
          </a:p>
          <a:p>
            <a:r>
              <a:rPr lang="en-US" dirty="0"/>
              <a:t>Flexible QoS</a:t>
            </a:r>
          </a:p>
          <a:p>
            <a:r>
              <a:rPr lang="en-US" dirty="0"/>
              <a:t>Programmable route and bandwidth assignments</a:t>
            </a:r>
          </a:p>
          <a:p>
            <a:r>
              <a:rPr lang="en-US" dirty="0"/>
              <a:t>A core infrastructure piece of the Versal ACAP platform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A3D55-D8E8-4545-A8FD-A7E56FAA91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903514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8FB93A-D1EB-4393-BCCA-F264F9FBEC3C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636385"/>
              </p:ext>
            </p:extLst>
          </p:nvPr>
        </p:nvGraphicFramePr>
        <p:xfrm>
          <a:off x="6493974" y="1315531"/>
          <a:ext cx="4669326" cy="31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3" imgW="3939758" imgH="2674869" progId="Visio.Drawing.15">
                  <p:embed/>
                </p:oleObj>
              </mc:Choice>
              <mc:Fallback>
                <p:oleObj name="Visio" r:id="rId3" imgW="3939758" imgH="2674869" progId="Visio.Drawing.15">
                  <p:embed/>
                  <p:pic>
                    <p:nvPicPr>
                      <p:cNvPr id="6" name="Content Placeholder 5">
                        <a:extLst>
                          <a:ext uri="{FF2B5EF4-FFF2-40B4-BE49-F238E27FC236}">
                            <a16:creationId xmlns:a16="http://schemas.microsoft.com/office/drawing/2014/main" id="{848FB93A-D1EB-4393-BCCA-F264F9FBEC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93974" y="1315531"/>
                        <a:ext cx="4669326" cy="3169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C6023150-DADB-4CB9-926A-A2C96351D1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812" y="4971573"/>
            <a:ext cx="5572125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DF8FF-4A76-41CA-947D-35106F84B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8D8A32-2A90-402D-B02E-0B5A4350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Versal Devices and Motivation for Hardened NoC</a:t>
            </a:r>
          </a:p>
          <a:p>
            <a:r>
              <a:rPr lang="en-US" dirty="0"/>
              <a:t>Overview of Versal NoC</a:t>
            </a:r>
          </a:p>
          <a:p>
            <a:r>
              <a:rPr lang="en-US" dirty="0"/>
              <a:t>Timing Closure Benefits</a:t>
            </a:r>
          </a:p>
          <a:p>
            <a:r>
              <a:rPr lang="en-US" dirty="0"/>
              <a:t>Routing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3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EB22-4812-4114-B719-100A1517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Versal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11DD-8E92-40DF-9296-1DF8528ADB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Versal – Xilinx 7nm Generation Devices</a:t>
            </a:r>
          </a:p>
          <a:p>
            <a:r>
              <a:rPr lang="en-US" dirty="0"/>
              <a:t>Adaptive Compute Acceleration Platform (ACAP) devices</a:t>
            </a:r>
          </a:p>
          <a:p>
            <a:r>
              <a:rPr lang="en-US" dirty="0"/>
              <a:t>Device-wide hardened NoC</a:t>
            </a:r>
          </a:p>
          <a:p>
            <a:r>
              <a:rPr lang="en-US" dirty="0"/>
              <a:t>Each physical link has full-duplex paths</a:t>
            </a:r>
          </a:p>
          <a:p>
            <a:pPr lvl="1"/>
            <a:r>
              <a:rPr lang="en-US" dirty="0"/>
              <a:t>128 bit data @ 1 GHz at mid-speed grades.</a:t>
            </a:r>
          </a:p>
          <a:p>
            <a:r>
              <a:rPr lang="en-US" dirty="0"/>
              <a:t>All resource address mapped</a:t>
            </a:r>
          </a:p>
          <a:p>
            <a:pPr lvl="1"/>
            <a:r>
              <a:rPr lang="en-US" dirty="0"/>
              <a:t>Configurable address map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1F0B2-49E4-459A-94DA-E0BE72C07B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A6F0FA3-7FB8-4B45-924E-070604B6C3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442548"/>
              </p:ext>
            </p:extLst>
          </p:nvPr>
        </p:nvGraphicFramePr>
        <p:xfrm>
          <a:off x="6586330" y="1526189"/>
          <a:ext cx="5605670" cy="3805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3939758" imgH="2674869" progId="Visio.Drawing.15">
                  <p:embed/>
                </p:oleObj>
              </mc:Choice>
              <mc:Fallback>
                <p:oleObj name="Visio" r:id="rId4" imgW="3939758" imgH="2674869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A6F0FA3-7FB8-4B45-924E-070604B6C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86330" y="1526189"/>
                        <a:ext cx="5605670" cy="3805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200360C-210E-420A-A9FD-EBE0D1B11F78}"/>
              </a:ext>
            </a:extLst>
          </p:cNvPr>
          <p:cNvSpPr txBox="1">
            <a:spLocks/>
          </p:cNvSpPr>
          <p:nvPr/>
        </p:nvSpPr>
        <p:spPr>
          <a:xfrm>
            <a:off x="7981320" y="5594400"/>
            <a:ext cx="2443570" cy="26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˃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6"/>
              </a:buBlip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Note: not an actual device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407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AB9F2-C204-41E1-BC55-030B5BDE2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Hardened NoC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44158-A76B-4356-88CA-DCB038A2DE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Need for efficient data movement</a:t>
            </a:r>
          </a:p>
          <a:p>
            <a:pPr lvl="1"/>
            <a:r>
              <a:rPr lang="en-US" dirty="0"/>
              <a:t>Data movement common across all applications.</a:t>
            </a:r>
          </a:p>
          <a:p>
            <a:pPr lvl="1"/>
            <a:r>
              <a:rPr lang="en-US" dirty="0"/>
              <a:t>Wires not scaling with logic.</a:t>
            </a:r>
          </a:p>
          <a:p>
            <a:pPr lvl="1"/>
            <a:r>
              <a:rPr lang="en-US" dirty="0"/>
              <a:t>Data movement needs to keep up with memory.</a:t>
            </a:r>
          </a:p>
          <a:p>
            <a:pPr lvl="2"/>
            <a:r>
              <a:rPr lang="en-US" dirty="0"/>
              <a:t>~100 GB/sec DDR</a:t>
            </a:r>
          </a:p>
          <a:p>
            <a:pPr lvl="2"/>
            <a:r>
              <a:rPr lang="en-US" dirty="0"/>
              <a:t>Hundreds of GBs/sec with HBM</a:t>
            </a:r>
          </a:p>
          <a:p>
            <a:pPr lvl="1"/>
            <a:r>
              <a:rPr lang="en-US" dirty="0"/>
              <a:t>Increasing wire delays make timing closure harder.</a:t>
            </a:r>
          </a:p>
          <a:p>
            <a:r>
              <a:rPr lang="en-US" dirty="0"/>
              <a:t>Move towards Platform with fabric</a:t>
            </a:r>
          </a:p>
          <a:p>
            <a:pPr lvl="1"/>
            <a:r>
              <a:rPr lang="en-US" dirty="0"/>
              <a:t>All fabric ports and hard IP are globally addressable from anywhere on the device.</a:t>
            </a:r>
          </a:p>
          <a:p>
            <a:pPr lvl="1"/>
            <a:r>
              <a:rPr lang="en-US" dirty="0"/>
              <a:t>Independent from fabric and available without loading any fabric bitstream.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3DD47A-AA83-447E-B43B-B2B1BED31F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EBC8D-3B68-4005-BEA0-4D60AA705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546" y="1647031"/>
            <a:ext cx="5929707" cy="356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44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43C8A68-C9D0-40E4-B3CC-2766EBCC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Versal NoC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2720C-8EC1-44A8-AC38-2E427C1064A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903288" cy="365125"/>
          </a:xfrm>
        </p:spPr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9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29656-8F24-4AAE-AD00-C1D0CB6B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Hardened NoC – Packetized Interconnect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54690-49B3-40C9-8622-5AF0B94302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169" y="1348740"/>
            <a:ext cx="7083145" cy="1714499"/>
          </a:xfrm>
        </p:spPr>
        <p:txBody>
          <a:bodyPr/>
          <a:lstStyle/>
          <a:p>
            <a:r>
              <a:rPr lang="en-US" dirty="0"/>
              <a:t>Packetize, transport, de-packetize</a:t>
            </a:r>
          </a:p>
          <a:p>
            <a:r>
              <a:rPr lang="en-US" dirty="0"/>
              <a:t>Virtual Channels provide independent non-blocking flow control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72DEC-54B8-4753-9A01-917225EC92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578970-744E-44B5-8421-D5FAD9EAB2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046180"/>
              </p:ext>
            </p:extLst>
          </p:nvPr>
        </p:nvGraphicFramePr>
        <p:xfrm>
          <a:off x="1819297" y="2637333"/>
          <a:ext cx="9735534" cy="3719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Visio" r:id="rId3" imgW="10851054" imgH="4145225" progId="Visio.Drawing.15">
                  <p:embed/>
                </p:oleObj>
              </mc:Choice>
              <mc:Fallback>
                <p:oleObj name="Visio" r:id="rId3" imgW="10851054" imgH="4145225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5578970-744E-44B5-8421-D5FAD9EAB2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19297" y="2637333"/>
                        <a:ext cx="9735534" cy="3719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0022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DDE0C-540F-42AD-BD11-0F0CE153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Topology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6888E-37ED-4135-A44E-B6880A6DDA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HNoC – 4 or 2 Physical Lanes</a:t>
            </a:r>
          </a:p>
          <a:p>
            <a:pPr lvl="1"/>
            <a:r>
              <a:rPr lang="en-US" dirty="0"/>
              <a:t>64 GBytes/sec at in each direction 1GHz</a:t>
            </a:r>
          </a:p>
          <a:p>
            <a:r>
              <a:rPr lang="en-US" dirty="0"/>
              <a:t>VNoC – 2 Physical Lanes</a:t>
            </a:r>
          </a:p>
          <a:p>
            <a:pPr lvl="1"/>
            <a:r>
              <a:rPr lang="en-US" dirty="0"/>
              <a:t>32 GBytes/sec in each direction at 1GHz</a:t>
            </a:r>
          </a:p>
          <a:p>
            <a:r>
              <a:rPr lang="en-US" dirty="0"/>
              <a:t>Each NoC lane (physical channel) is 2 full-duplex links.</a:t>
            </a:r>
          </a:p>
          <a:p>
            <a:pPr lvl="1"/>
            <a:r>
              <a:rPr lang="en-US" dirty="0"/>
              <a:t>16 GBytes/sec raw bandwidth (@ 1GHz)</a:t>
            </a:r>
          </a:p>
          <a:p>
            <a:r>
              <a:rPr lang="en-US" dirty="0"/>
              <a:t>HNoCs connect up/down to hard IPs</a:t>
            </a:r>
          </a:p>
          <a:p>
            <a:r>
              <a:rPr lang="en-US" dirty="0"/>
              <a:t>VNoCs connect horizontally to fabric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D5CDC-6459-4238-A843-D8F6D8540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C2950B-AC52-4150-97C4-1F701868D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0746" y="1283653"/>
            <a:ext cx="6291686" cy="349919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12E4D8-6604-40A3-A1B1-5681EC37236C}"/>
              </a:ext>
            </a:extLst>
          </p:cNvPr>
          <p:cNvSpPr txBox="1">
            <a:spLocks/>
          </p:cNvSpPr>
          <p:nvPr/>
        </p:nvSpPr>
        <p:spPr>
          <a:xfrm>
            <a:off x="7649554" y="4953965"/>
            <a:ext cx="2443570" cy="2626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rgbClr val="FF0000"/>
              </a:buClr>
              <a:buFont typeface="Calibri" panose="020F0502020204030204" pitchFamily="34" charset="0"/>
              <a:buChar char="˃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Note: not an actual device</a:t>
            </a:r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0340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D8C19-909D-4465-A696-27538C6C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26035-4FC4-4EFC-98BB-063F1A61A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823" y="1273487"/>
            <a:ext cx="5181600" cy="4835843"/>
          </a:xfrm>
        </p:spPr>
        <p:txBody>
          <a:bodyPr/>
          <a:lstStyle/>
          <a:p>
            <a:r>
              <a:rPr lang="en-US" dirty="0"/>
              <a:t>Bigger devices need more NoC resources</a:t>
            </a:r>
          </a:p>
          <a:p>
            <a:r>
              <a:rPr lang="en-US" dirty="0"/>
              <a:t>Wider devices have more IO on the top and bottom of the device</a:t>
            </a:r>
          </a:p>
          <a:p>
            <a:r>
              <a:rPr lang="en-US" dirty="0"/>
              <a:t>One VNoC column per DDR channel</a:t>
            </a:r>
          </a:p>
          <a:p>
            <a:pPr lvl="1"/>
            <a:r>
              <a:rPr lang="en-US" dirty="0"/>
              <a:t>More fabric -&gt; NoC connects is device width grows.</a:t>
            </a:r>
          </a:p>
          <a:p>
            <a:pPr lvl="1"/>
            <a:r>
              <a:rPr lang="en-US" dirty="0"/>
              <a:t>More vertical bandwidth as device width grows.</a:t>
            </a:r>
          </a:p>
          <a:p>
            <a:r>
              <a:rPr lang="en-US" dirty="0"/>
              <a:t>Taller devices have more fabric</a:t>
            </a:r>
          </a:p>
          <a:p>
            <a:pPr lvl="1"/>
            <a:r>
              <a:rPr lang="en-US" dirty="0"/>
              <a:t>Each half-FSR (fabric sub-region) in VNoC has one ingress and one egress NoC path.</a:t>
            </a:r>
          </a:p>
          <a:p>
            <a:pPr lvl="1"/>
            <a:r>
              <a:rPr lang="en-US" dirty="0"/>
              <a:t>More fabric/</a:t>
            </a:r>
            <a:r>
              <a:rPr lang="en-US" dirty="0" err="1"/>
              <a:t>NoC</a:t>
            </a:r>
            <a:r>
              <a:rPr lang="en-US" dirty="0"/>
              <a:t> connections as device height grows.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F8D2E-1C39-4DF2-93C6-8EB93C1E4C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EE98360-2C1F-4C01-9A3C-FBA1EECD2228}"/>
              </a:ext>
            </a:extLst>
          </p:cNvPr>
          <p:cNvGrpSpPr/>
          <p:nvPr/>
        </p:nvGrpSpPr>
        <p:grpSpPr>
          <a:xfrm>
            <a:off x="6472576" y="1533478"/>
            <a:ext cx="807030" cy="1523707"/>
            <a:chOff x="6563588" y="1463040"/>
            <a:chExt cx="807030" cy="152370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2F323A9-C3AB-4D2C-A7F6-35328538225B}"/>
                </a:ext>
              </a:extLst>
            </p:cNvPr>
            <p:cNvGrpSpPr/>
            <p:nvPr/>
          </p:nvGrpSpPr>
          <p:grpSpPr>
            <a:xfrm>
              <a:off x="6563589" y="2617415"/>
              <a:ext cx="543793" cy="369332"/>
              <a:chOff x="6563589" y="2617415"/>
              <a:chExt cx="543793" cy="369332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3EE200-DDEC-4E84-9AD2-D8D85EE27F5E}"/>
                  </a:ext>
                </a:extLst>
              </p:cNvPr>
              <p:cNvSpPr/>
              <p:nvPr/>
            </p:nvSpPr>
            <p:spPr>
              <a:xfrm>
                <a:off x="6563589" y="2660072"/>
                <a:ext cx="543793" cy="2840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4A3F94-26ED-4AC5-B819-8A7BACAED473}"/>
                  </a:ext>
                </a:extLst>
              </p:cNvPr>
              <p:cNvSpPr txBox="1"/>
              <p:nvPr/>
            </p:nvSpPr>
            <p:spPr>
              <a:xfrm>
                <a:off x="6563643" y="261741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MC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2F37B8F-F673-481C-8A0B-4C3A5E9482CC}"/>
                </a:ext>
              </a:extLst>
            </p:cNvPr>
            <p:cNvSpPr/>
            <p:nvPr/>
          </p:nvSpPr>
          <p:spPr>
            <a:xfrm>
              <a:off x="6563589" y="2369127"/>
              <a:ext cx="543739" cy="2056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38D03A2-B034-4A04-9FA9-15AE4E93FD84}"/>
                </a:ext>
              </a:extLst>
            </p:cNvPr>
            <p:cNvSpPr/>
            <p:nvPr/>
          </p:nvSpPr>
          <p:spPr>
            <a:xfrm>
              <a:off x="6563588" y="1463041"/>
              <a:ext cx="543739" cy="7988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7B26C5-1612-4C3D-BC5A-23B3CC9900E8}"/>
                </a:ext>
              </a:extLst>
            </p:cNvPr>
            <p:cNvSpPr/>
            <p:nvPr/>
          </p:nvSpPr>
          <p:spPr>
            <a:xfrm rot="16200000">
              <a:off x="6683114" y="1887253"/>
              <a:ext cx="1111718" cy="2632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EBB3D0-6B21-40E0-BFB5-F6ADC0FFEAC9}"/>
              </a:ext>
            </a:extLst>
          </p:cNvPr>
          <p:cNvGrpSpPr/>
          <p:nvPr/>
        </p:nvGrpSpPr>
        <p:grpSpPr>
          <a:xfrm>
            <a:off x="7279633" y="1533478"/>
            <a:ext cx="807030" cy="1523707"/>
            <a:chOff x="6563588" y="1463040"/>
            <a:chExt cx="807030" cy="152370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7A7C6B4-5FBE-4C5C-9986-634276FD8EC7}"/>
                </a:ext>
              </a:extLst>
            </p:cNvPr>
            <p:cNvGrpSpPr/>
            <p:nvPr/>
          </p:nvGrpSpPr>
          <p:grpSpPr>
            <a:xfrm>
              <a:off x="6563589" y="2617415"/>
              <a:ext cx="543793" cy="369332"/>
              <a:chOff x="6563589" y="2617415"/>
              <a:chExt cx="543793" cy="369332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7F6E26C-95FE-4972-BE46-9F43D51A2E08}"/>
                  </a:ext>
                </a:extLst>
              </p:cNvPr>
              <p:cNvSpPr/>
              <p:nvPr/>
            </p:nvSpPr>
            <p:spPr>
              <a:xfrm>
                <a:off x="6563589" y="2660072"/>
                <a:ext cx="543793" cy="2840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3F3778A-A28E-4EC0-BCDF-688EEF42A379}"/>
                  </a:ext>
                </a:extLst>
              </p:cNvPr>
              <p:cNvSpPr txBox="1"/>
              <p:nvPr/>
            </p:nvSpPr>
            <p:spPr>
              <a:xfrm>
                <a:off x="6563643" y="261741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MC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9C2001-FE73-46A4-B00E-3B9CC16363A1}"/>
                </a:ext>
              </a:extLst>
            </p:cNvPr>
            <p:cNvSpPr/>
            <p:nvPr/>
          </p:nvSpPr>
          <p:spPr>
            <a:xfrm>
              <a:off x="6563589" y="2369127"/>
              <a:ext cx="543739" cy="2056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7453C3-B44B-4DE6-B740-C94A5E9F3A8B}"/>
                </a:ext>
              </a:extLst>
            </p:cNvPr>
            <p:cNvSpPr/>
            <p:nvPr/>
          </p:nvSpPr>
          <p:spPr>
            <a:xfrm>
              <a:off x="6563588" y="1463041"/>
              <a:ext cx="543739" cy="7988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9980BA-2F0C-4661-9045-D191FE180CC2}"/>
                </a:ext>
              </a:extLst>
            </p:cNvPr>
            <p:cNvSpPr/>
            <p:nvPr/>
          </p:nvSpPr>
          <p:spPr>
            <a:xfrm rot="16200000">
              <a:off x="6683114" y="1887253"/>
              <a:ext cx="1111718" cy="2632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916B37-6849-4C14-8649-A3C0DFA26514}"/>
              </a:ext>
            </a:extLst>
          </p:cNvPr>
          <p:cNvGrpSpPr/>
          <p:nvPr/>
        </p:nvGrpSpPr>
        <p:grpSpPr>
          <a:xfrm>
            <a:off x="8086610" y="1533478"/>
            <a:ext cx="807030" cy="1523707"/>
            <a:chOff x="6563588" y="1463040"/>
            <a:chExt cx="807030" cy="152370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1E173C9-443D-46D5-9B59-A7A01C77FD6D}"/>
                </a:ext>
              </a:extLst>
            </p:cNvPr>
            <p:cNvGrpSpPr/>
            <p:nvPr/>
          </p:nvGrpSpPr>
          <p:grpSpPr>
            <a:xfrm>
              <a:off x="6563589" y="2617415"/>
              <a:ext cx="543793" cy="369332"/>
              <a:chOff x="6563589" y="2617415"/>
              <a:chExt cx="543793" cy="36933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82AAE88-09C5-407B-BD07-627A6402092F}"/>
                  </a:ext>
                </a:extLst>
              </p:cNvPr>
              <p:cNvSpPr/>
              <p:nvPr/>
            </p:nvSpPr>
            <p:spPr>
              <a:xfrm>
                <a:off x="6563589" y="2660072"/>
                <a:ext cx="543793" cy="2840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E9683ED-8D0E-4333-8296-984B9F046E81}"/>
                  </a:ext>
                </a:extLst>
              </p:cNvPr>
              <p:cNvSpPr txBox="1"/>
              <p:nvPr/>
            </p:nvSpPr>
            <p:spPr>
              <a:xfrm>
                <a:off x="6563643" y="261741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MC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7FE6871-4089-456C-9AAA-E0B93288176A}"/>
                </a:ext>
              </a:extLst>
            </p:cNvPr>
            <p:cNvSpPr/>
            <p:nvPr/>
          </p:nvSpPr>
          <p:spPr>
            <a:xfrm>
              <a:off x="6563589" y="2369127"/>
              <a:ext cx="543739" cy="2056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192BF07-53EE-4C95-9D1D-D6B58BC5411C}"/>
                </a:ext>
              </a:extLst>
            </p:cNvPr>
            <p:cNvSpPr/>
            <p:nvPr/>
          </p:nvSpPr>
          <p:spPr>
            <a:xfrm>
              <a:off x="6563588" y="1463041"/>
              <a:ext cx="543739" cy="79889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6D0C4CC-9DC2-4B15-B20B-FB8F4A4F9830}"/>
                </a:ext>
              </a:extLst>
            </p:cNvPr>
            <p:cNvSpPr/>
            <p:nvPr/>
          </p:nvSpPr>
          <p:spPr>
            <a:xfrm rot="16200000">
              <a:off x="6683114" y="1887253"/>
              <a:ext cx="1111718" cy="2632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B24D2F4-09A4-4C25-BB84-5065AD5F79C7}"/>
              </a:ext>
            </a:extLst>
          </p:cNvPr>
          <p:cNvCxnSpPr>
            <a:cxnSpLocks/>
          </p:cNvCxnSpPr>
          <p:nvPr/>
        </p:nvCxnSpPr>
        <p:spPr>
          <a:xfrm>
            <a:off x="6472602" y="1295136"/>
            <a:ext cx="18192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42C7A457-5FC2-40D3-AEA7-80BD5E296366}"/>
              </a:ext>
            </a:extLst>
          </p:cNvPr>
          <p:cNvSpPr/>
          <p:nvPr/>
        </p:nvSpPr>
        <p:spPr>
          <a:xfrm rot="16200000">
            <a:off x="7232296" y="4852727"/>
            <a:ext cx="312819" cy="2632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3057AB7-1C06-4227-9E3A-1413F8627258}"/>
              </a:ext>
            </a:extLst>
          </p:cNvPr>
          <p:cNvGrpSpPr/>
          <p:nvPr/>
        </p:nvGrpSpPr>
        <p:grpSpPr>
          <a:xfrm>
            <a:off x="6713321" y="4837418"/>
            <a:ext cx="1670964" cy="715355"/>
            <a:chOff x="6037912" y="4047760"/>
            <a:chExt cx="1670964" cy="71535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4BEB526-9DD4-46CE-8C93-016DF4806C72}"/>
                </a:ext>
              </a:extLst>
            </p:cNvPr>
            <p:cNvGrpSpPr/>
            <p:nvPr/>
          </p:nvGrpSpPr>
          <p:grpSpPr>
            <a:xfrm>
              <a:off x="6037912" y="4393783"/>
              <a:ext cx="543793" cy="369332"/>
              <a:chOff x="6563589" y="2617415"/>
              <a:chExt cx="543793" cy="369332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F65F808-C8E0-4C09-B5F6-474B235647D5}"/>
                  </a:ext>
                </a:extLst>
              </p:cNvPr>
              <p:cNvSpPr/>
              <p:nvPr/>
            </p:nvSpPr>
            <p:spPr>
              <a:xfrm>
                <a:off x="6563589" y="2660072"/>
                <a:ext cx="543793" cy="2840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90F8940-1A35-45BD-8D76-E45F00E6EA43}"/>
                  </a:ext>
                </a:extLst>
              </p:cNvPr>
              <p:cNvSpPr txBox="1"/>
              <p:nvPr/>
            </p:nvSpPr>
            <p:spPr>
              <a:xfrm>
                <a:off x="6563643" y="261741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MC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E95A7794-AD4A-4EF8-8D0D-7D096E0CDAB4}"/>
                </a:ext>
              </a:extLst>
            </p:cNvPr>
            <p:cNvSpPr/>
            <p:nvPr/>
          </p:nvSpPr>
          <p:spPr>
            <a:xfrm>
              <a:off x="6037912" y="4145495"/>
              <a:ext cx="543739" cy="2056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91C5CA77-853D-4FB4-ABDB-6E6D374B6FA9}"/>
                </a:ext>
              </a:extLst>
            </p:cNvPr>
            <p:cNvGrpSpPr/>
            <p:nvPr/>
          </p:nvGrpSpPr>
          <p:grpSpPr>
            <a:xfrm>
              <a:off x="6844940" y="4393781"/>
              <a:ext cx="543793" cy="369332"/>
              <a:chOff x="6563589" y="2617415"/>
              <a:chExt cx="543793" cy="369332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5F6F0F09-7405-4E0C-9560-5CD925F3D997}"/>
                  </a:ext>
                </a:extLst>
              </p:cNvPr>
              <p:cNvSpPr/>
              <p:nvPr/>
            </p:nvSpPr>
            <p:spPr>
              <a:xfrm>
                <a:off x="6563589" y="2660072"/>
                <a:ext cx="543793" cy="28401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8D62535-CB97-49FA-A8C9-3BD895C1CDAF}"/>
                  </a:ext>
                </a:extLst>
              </p:cNvPr>
              <p:cNvSpPr txBox="1"/>
              <p:nvPr/>
            </p:nvSpPr>
            <p:spPr>
              <a:xfrm>
                <a:off x="6563643" y="2617415"/>
                <a:ext cx="543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bg1"/>
                    </a:solidFill>
                  </a:rPr>
                  <a:t>MC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6468BD3-3307-49C1-80E4-D55970B1DAEE}"/>
                </a:ext>
              </a:extLst>
            </p:cNvPr>
            <p:cNvSpPr/>
            <p:nvPr/>
          </p:nvSpPr>
          <p:spPr>
            <a:xfrm>
              <a:off x="6844940" y="4145493"/>
              <a:ext cx="626263" cy="20563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FE217B4-5146-42A9-8ED4-DD54CA7AAF45}"/>
                </a:ext>
              </a:extLst>
            </p:cNvPr>
            <p:cNvSpPr/>
            <p:nvPr/>
          </p:nvSpPr>
          <p:spPr>
            <a:xfrm rot="16200000">
              <a:off x="7425549" y="4067796"/>
              <a:ext cx="303364" cy="26329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865BF18-7523-4AEA-8C2D-EE73219388BB}"/>
              </a:ext>
            </a:extLst>
          </p:cNvPr>
          <p:cNvGrpSpPr/>
          <p:nvPr/>
        </p:nvGrpSpPr>
        <p:grpSpPr>
          <a:xfrm>
            <a:off x="6719294" y="4608367"/>
            <a:ext cx="1664991" cy="341289"/>
            <a:chOff x="6043885" y="3818709"/>
            <a:chExt cx="1664991" cy="34128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E7F7197-A786-4030-819F-3A07F3DBB561}"/>
                </a:ext>
              </a:extLst>
            </p:cNvPr>
            <p:cNvGrpSpPr/>
            <p:nvPr/>
          </p:nvGrpSpPr>
          <p:grpSpPr>
            <a:xfrm>
              <a:off x="6043885" y="3828166"/>
              <a:ext cx="832650" cy="331832"/>
              <a:chOff x="6043885" y="3828166"/>
              <a:chExt cx="832650" cy="331832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4F59B6E-8A14-4CC5-944C-5C75F59BB78A}"/>
                  </a:ext>
                </a:extLst>
              </p:cNvPr>
              <p:cNvSpPr/>
              <p:nvPr/>
            </p:nvSpPr>
            <p:spPr>
              <a:xfrm>
                <a:off x="6043885" y="3843713"/>
                <a:ext cx="807030" cy="3048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Cloud 46">
                <a:extLst>
                  <a:ext uri="{FF2B5EF4-FFF2-40B4-BE49-F238E27FC236}">
                    <a16:creationId xmlns:a16="http://schemas.microsoft.com/office/drawing/2014/main" id="{155ABCFC-1B60-4F93-9833-DBD7CCE629C7}"/>
                  </a:ext>
                </a:extLst>
              </p:cNvPr>
              <p:cNvSpPr/>
              <p:nvPr/>
            </p:nvSpPr>
            <p:spPr>
              <a:xfrm>
                <a:off x="6085231" y="3892636"/>
                <a:ext cx="346007" cy="194374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D9E7B16-13A1-4710-92C4-DEED2EF9B803}"/>
                  </a:ext>
                </a:extLst>
              </p:cNvPr>
              <p:cNvSpPr/>
              <p:nvPr/>
            </p:nvSpPr>
            <p:spPr>
              <a:xfrm rot="16200000">
                <a:off x="6566164" y="3849626"/>
                <a:ext cx="331832" cy="28891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7A1DEA89-28D2-4DA5-A670-282CF8B482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8825" y="3989823"/>
                <a:ext cx="165372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D69A9650-CD54-4040-92F9-75B2B0775A8B}"/>
                </a:ext>
              </a:extLst>
            </p:cNvPr>
            <p:cNvGrpSpPr/>
            <p:nvPr/>
          </p:nvGrpSpPr>
          <p:grpSpPr>
            <a:xfrm>
              <a:off x="6876226" y="3818709"/>
              <a:ext cx="832650" cy="331832"/>
              <a:chOff x="6043885" y="3828166"/>
              <a:chExt cx="832650" cy="331832"/>
            </a:xfrm>
          </p:grpSpPr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4F7C0C0-AF96-4B75-BB84-9356E7E8F81C}"/>
                  </a:ext>
                </a:extLst>
              </p:cNvPr>
              <p:cNvSpPr/>
              <p:nvPr/>
            </p:nvSpPr>
            <p:spPr>
              <a:xfrm>
                <a:off x="6043885" y="3843713"/>
                <a:ext cx="807030" cy="3048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Cloud 84">
                <a:extLst>
                  <a:ext uri="{FF2B5EF4-FFF2-40B4-BE49-F238E27FC236}">
                    <a16:creationId xmlns:a16="http://schemas.microsoft.com/office/drawing/2014/main" id="{1EF85B90-EC0C-484F-A24F-0FEBC9D06D88}"/>
                  </a:ext>
                </a:extLst>
              </p:cNvPr>
              <p:cNvSpPr/>
              <p:nvPr/>
            </p:nvSpPr>
            <p:spPr>
              <a:xfrm>
                <a:off x="6085231" y="3892636"/>
                <a:ext cx="346007" cy="194374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9A1EB95F-29E8-4E00-9E80-C02E2B1771CD}"/>
                  </a:ext>
                </a:extLst>
              </p:cNvPr>
              <p:cNvSpPr/>
              <p:nvPr/>
            </p:nvSpPr>
            <p:spPr>
              <a:xfrm rot="16200000">
                <a:off x="6566164" y="3849626"/>
                <a:ext cx="331832" cy="28891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8148883-4C22-4C56-8B25-660D0EFCC0A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8825" y="3989823"/>
                <a:ext cx="165372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1BA063C-DAA5-4B5F-BC54-977D2E712EF4}"/>
              </a:ext>
            </a:extLst>
          </p:cNvPr>
          <p:cNvGrpSpPr/>
          <p:nvPr/>
        </p:nvGrpSpPr>
        <p:grpSpPr>
          <a:xfrm>
            <a:off x="6719294" y="3984507"/>
            <a:ext cx="1664991" cy="341289"/>
            <a:chOff x="6043885" y="3818709"/>
            <a:chExt cx="1664991" cy="341289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7171680-2404-40D8-82DA-C279709927FA}"/>
                </a:ext>
              </a:extLst>
            </p:cNvPr>
            <p:cNvGrpSpPr/>
            <p:nvPr/>
          </p:nvGrpSpPr>
          <p:grpSpPr>
            <a:xfrm>
              <a:off x="6043885" y="3828166"/>
              <a:ext cx="832650" cy="331832"/>
              <a:chOff x="6043885" y="3828166"/>
              <a:chExt cx="832650" cy="331832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4707EA17-3878-4D70-A763-90526D7D31AF}"/>
                  </a:ext>
                </a:extLst>
              </p:cNvPr>
              <p:cNvSpPr/>
              <p:nvPr/>
            </p:nvSpPr>
            <p:spPr>
              <a:xfrm>
                <a:off x="6043885" y="3843713"/>
                <a:ext cx="807030" cy="3048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Cloud 96">
                <a:extLst>
                  <a:ext uri="{FF2B5EF4-FFF2-40B4-BE49-F238E27FC236}">
                    <a16:creationId xmlns:a16="http://schemas.microsoft.com/office/drawing/2014/main" id="{888A2B30-5783-4E17-8A82-50C0EEC8D76C}"/>
                  </a:ext>
                </a:extLst>
              </p:cNvPr>
              <p:cNvSpPr/>
              <p:nvPr/>
            </p:nvSpPr>
            <p:spPr>
              <a:xfrm>
                <a:off x="6085231" y="3892636"/>
                <a:ext cx="346007" cy="194374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EFB7C0CD-3D2C-49FA-BC11-654ED539D5A1}"/>
                  </a:ext>
                </a:extLst>
              </p:cNvPr>
              <p:cNvSpPr/>
              <p:nvPr/>
            </p:nvSpPr>
            <p:spPr>
              <a:xfrm rot="16200000">
                <a:off x="6566164" y="3849626"/>
                <a:ext cx="331832" cy="28891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1079EA1F-E55B-412C-805F-54A1081CE3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8825" y="3989823"/>
                <a:ext cx="165372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FE6F9D5F-84F8-42DA-A71B-B16E956B1950}"/>
                </a:ext>
              </a:extLst>
            </p:cNvPr>
            <p:cNvGrpSpPr/>
            <p:nvPr/>
          </p:nvGrpSpPr>
          <p:grpSpPr>
            <a:xfrm>
              <a:off x="6876226" y="3818709"/>
              <a:ext cx="832650" cy="331832"/>
              <a:chOff x="6043885" y="3828166"/>
              <a:chExt cx="832650" cy="331832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CCF4AA86-350D-4D7B-8E6A-D06E1D545581}"/>
                  </a:ext>
                </a:extLst>
              </p:cNvPr>
              <p:cNvSpPr/>
              <p:nvPr/>
            </p:nvSpPr>
            <p:spPr>
              <a:xfrm>
                <a:off x="6043885" y="3843713"/>
                <a:ext cx="807030" cy="3048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Cloud 92">
                <a:extLst>
                  <a:ext uri="{FF2B5EF4-FFF2-40B4-BE49-F238E27FC236}">
                    <a16:creationId xmlns:a16="http://schemas.microsoft.com/office/drawing/2014/main" id="{870D41D5-5486-48A6-BC10-BF41D620BF3B}"/>
                  </a:ext>
                </a:extLst>
              </p:cNvPr>
              <p:cNvSpPr/>
              <p:nvPr/>
            </p:nvSpPr>
            <p:spPr>
              <a:xfrm>
                <a:off x="6085231" y="3892636"/>
                <a:ext cx="346007" cy="194374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E308FB2A-5EAB-49F2-99E9-46EECD9444D9}"/>
                  </a:ext>
                </a:extLst>
              </p:cNvPr>
              <p:cNvSpPr/>
              <p:nvPr/>
            </p:nvSpPr>
            <p:spPr>
              <a:xfrm rot="16200000">
                <a:off x="6566164" y="3849626"/>
                <a:ext cx="331832" cy="28891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FFA0D01-6BF0-4632-AF8D-05685D64FE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8825" y="3989823"/>
                <a:ext cx="165372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58FC554-1051-44E5-BC2D-1B6E64FC656F}"/>
              </a:ext>
            </a:extLst>
          </p:cNvPr>
          <p:cNvGrpSpPr/>
          <p:nvPr/>
        </p:nvGrpSpPr>
        <p:grpSpPr>
          <a:xfrm>
            <a:off x="6719294" y="4291152"/>
            <a:ext cx="1664991" cy="341289"/>
            <a:chOff x="6043885" y="3818709"/>
            <a:chExt cx="1664991" cy="341289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04F94CB8-0181-4576-96AC-8FC029E1BD6A}"/>
                </a:ext>
              </a:extLst>
            </p:cNvPr>
            <p:cNvGrpSpPr/>
            <p:nvPr/>
          </p:nvGrpSpPr>
          <p:grpSpPr>
            <a:xfrm>
              <a:off x="6043885" y="3828166"/>
              <a:ext cx="832650" cy="331832"/>
              <a:chOff x="6043885" y="3828166"/>
              <a:chExt cx="832650" cy="331832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B1E4EAB-FAE7-46A9-8942-9333D6FDD0B2}"/>
                  </a:ext>
                </a:extLst>
              </p:cNvPr>
              <p:cNvSpPr/>
              <p:nvPr/>
            </p:nvSpPr>
            <p:spPr>
              <a:xfrm>
                <a:off x="6043885" y="3843713"/>
                <a:ext cx="807030" cy="3048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Cloud 107">
                <a:extLst>
                  <a:ext uri="{FF2B5EF4-FFF2-40B4-BE49-F238E27FC236}">
                    <a16:creationId xmlns:a16="http://schemas.microsoft.com/office/drawing/2014/main" id="{850AAAF6-B017-4FD7-8D12-702FD8BE75AD}"/>
                  </a:ext>
                </a:extLst>
              </p:cNvPr>
              <p:cNvSpPr/>
              <p:nvPr/>
            </p:nvSpPr>
            <p:spPr>
              <a:xfrm>
                <a:off x="6085231" y="3892636"/>
                <a:ext cx="346007" cy="194374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0F14D7A0-6630-46D9-8EE5-9B9ADDF2141A}"/>
                  </a:ext>
                </a:extLst>
              </p:cNvPr>
              <p:cNvSpPr/>
              <p:nvPr/>
            </p:nvSpPr>
            <p:spPr>
              <a:xfrm rot="16200000">
                <a:off x="6566164" y="3849626"/>
                <a:ext cx="331832" cy="28891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3FC16E3C-9F1E-4AC8-9A17-192A61536D7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8825" y="3989823"/>
                <a:ext cx="165372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9825C196-D168-4A2B-A5EA-9ADC112A515A}"/>
                </a:ext>
              </a:extLst>
            </p:cNvPr>
            <p:cNvGrpSpPr/>
            <p:nvPr/>
          </p:nvGrpSpPr>
          <p:grpSpPr>
            <a:xfrm>
              <a:off x="6876226" y="3818709"/>
              <a:ext cx="832650" cy="331832"/>
              <a:chOff x="6043885" y="3828166"/>
              <a:chExt cx="832650" cy="331832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09F09305-490C-4025-8585-16BCDC203256}"/>
                  </a:ext>
                </a:extLst>
              </p:cNvPr>
              <p:cNvSpPr/>
              <p:nvPr/>
            </p:nvSpPr>
            <p:spPr>
              <a:xfrm>
                <a:off x="6043885" y="3843713"/>
                <a:ext cx="807030" cy="30480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Cloud 103">
                <a:extLst>
                  <a:ext uri="{FF2B5EF4-FFF2-40B4-BE49-F238E27FC236}">
                    <a16:creationId xmlns:a16="http://schemas.microsoft.com/office/drawing/2014/main" id="{B59715A8-60FD-4D45-9754-DAB842F353FE}"/>
                  </a:ext>
                </a:extLst>
              </p:cNvPr>
              <p:cNvSpPr/>
              <p:nvPr/>
            </p:nvSpPr>
            <p:spPr>
              <a:xfrm>
                <a:off x="6085231" y="3892636"/>
                <a:ext cx="346007" cy="194374"/>
              </a:xfrm>
              <a:prstGeom prst="cloud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199B4DD-1AFE-49E9-B67D-748D04B4C89F}"/>
                  </a:ext>
                </a:extLst>
              </p:cNvPr>
              <p:cNvSpPr/>
              <p:nvPr/>
            </p:nvSpPr>
            <p:spPr>
              <a:xfrm rot="16200000">
                <a:off x="6566164" y="3849626"/>
                <a:ext cx="331832" cy="288911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D3ACF66D-9E20-4141-88BA-A8996E30281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38825" y="3989823"/>
                <a:ext cx="165372" cy="1"/>
              </a:xfrm>
              <a:prstGeom prst="line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6453E7E8-A364-4206-80FA-B68A7657BEE5}"/>
              </a:ext>
            </a:extLst>
          </p:cNvPr>
          <p:cNvCxnSpPr>
            <a:cxnSpLocks/>
          </p:cNvCxnSpPr>
          <p:nvPr/>
        </p:nvCxnSpPr>
        <p:spPr>
          <a:xfrm flipV="1">
            <a:off x="8720772" y="3984506"/>
            <a:ext cx="0" cy="1160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DDE523FB-8643-40BE-A032-1C2B9CBD1793}"/>
              </a:ext>
            </a:extLst>
          </p:cNvPr>
          <p:cNvGrpSpPr/>
          <p:nvPr/>
        </p:nvGrpSpPr>
        <p:grpSpPr>
          <a:xfrm>
            <a:off x="6719295" y="3691409"/>
            <a:ext cx="1664992" cy="333383"/>
            <a:chOff x="6719295" y="3691409"/>
            <a:chExt cx="1664992" cy="333383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5DDC4BE-D59F-45F3-A256-58F731044309}"/>
                </a:ext>
              </a:extLst>
            </p:cNvPr>
            <p:cNvSpPr/>
            <p:nvPr/>
          </p:nvSpPr>
          <p:spPr>
            <a:xfrm>
              <a:off x="6719295" y="3708507"/>
              <a:ext cx="807030" cy="3048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loud 122">
              <a:extLst>
                <a:ext uri="{FF2B5EF4-FFF2-40B4-BE49-F238E27FC236}">
                  <a16:creationId xmlns:a16="http://schemas.microsoft.com/office/drawing/2014/main" id="{EA1F3CC6-6494-49AB-9E7C-94F4BC08C092}"/>
                </a:ext>
              </a:extLst>
            </p:cNvPr>
            <p:cNvSpPr/>
            <p:nvPr/>
          </p:nvSpPr>
          <p:spPr>
            <a:xfrm>
              <a:off x="6760641" y="3757430"/>
              <a:ext cx="346007" cy="194374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2E4A32E9-5012-4007-9BFB-AD02BD323D00}"/>
                </a:ext>
              </a:extLst>
            </p:cNvPr>
            <p:cNvSpPr/>
            <p:nvPr/>
          </p:nvSpPr>
          <p:spPr>
            <a:xfrm rot="16200000">
              <a:off x="7244620" y="3717465"/>
              <a:ext cx="325742" cy="2889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EB23DBD-FB6C-481A-9DE2-EDAEDBC8B8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14235" y="3854617"/>
              <a:ext cx="165372" cy="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8E9D4B6A-3BF2-44C7-93B6-D74DF8333705}"/>
                </a:ext>
              </a:extLst>
            </p:cNvPr>
            <p:cNvSpPr/>
            <p:nvPr/>
          </p:nvSpPr>
          <p:spPr>
            <a:xfrm>
              <a:off x="7551636" y="3699050"/>
              <a:ext cx="807030" cy="3048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Cloud 118">
              <a:extLst>
                <a:ext uri="{FF2B5EF4-FFF2-40B4-BE49-F238E27FC236}">
                  <a16:creationId xmlns:a16="http://schemas.microsoft.com/office/drawing/2014/main" id="{3A0B3109-441B-404A-A0AD-C15405C9ECD1}"/>
                </a:ext>
              </a:extLst>
            </p:cNvPr>
            <p:cNvSpPr/>
            <p:nvPr/>
          </p:nvSpPr>
          <p:spPr>
            <a:xfrm>
              <a:off x="7592982" y="3747973"/>
              <a:ext cx="346007" cy="194374"/>
            </a:xfrm>
            <a:prstGeom prst="clou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E7C42F4-9FCA-4CBD-81F3-8EB1C6A21AA6}"/>
                </a:ext>
              </a:extLst>
            </p:cNvPr>
            <p:cNvSpPr/>
            <p:nvPr/>
          </p:nvSpPr>
          <p:spPr>
            <a:xfrm rot="16200000">
              <a:off x="8077869" y="3708916"/>
              <a:ext cx="323925" cy="28891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9B6202A-8553-402A-9544-BDBB48A987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6576" y="3845160"/>
              <a:ext cx="165372" cy="1"/>
            </a:xfrm>
            <a:prstGeom prst="line">
              <a:avLst/>
            </a:prstGeom>
            <a:ln w="127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6EA18955-F5A9-4ED0-9EFB-36525CFDB9F8}"/>
              </a:ext>
            </a:extLst>
          </p:cNvPr>
          <p:cNvSpPr txBox="1"/>
          <p:nvPr/>
        </p:nvSpPr>
        <p:spPr>
          <a:xfrm>
            <a:off x="6441681" y="75468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Horizontal Scaling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1AD09F5-5CE6-4FCF-A9B7-08355865C7E9}"/>
              </a:ext>
            </a:extLst>
          </p:cNvPr>
          <p:cNvSpPr txBox="1"/>
          <p:nvPr/>
        </p:nvSpPr>
        <p:spPr>
          <a:xfrm>
            <a:off x="8761995" y="4468085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Vertical Scaling</a:t>
            </a:r>
          </a:p>
        </p:txBody>
      </p:sp>
    </p:spTree>
    <p:extLst>
      <p:ext uri="{BB962C8B-B14F-4D97-AF65-F5344CB8AC3E}">
        <p14:creationId xmlns:p14="http://schemas.microsoft.com/office/powerpoint/2010/main" val="198381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27" grpId="0"/>
      <p:bldP spid="1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A84D-7D49-4535-AD59-11D2989F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NoC for Multi-Die Devices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C1DF0-53AB-48BF-96F9-BEE229F06DA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NoC extends across SSIT (Stacked Silicon Interconnect Technology) devices</a:t>
            </a:r>
          </a:p>
          <a:p>
            <a:r>
              <a:rPr lang="en-US" dirty="0"/>
              <a:t>VNoC physical channels continue across devices</a:t>
            </a:r>
          </a:p>
          <a:p>
            <a:r>
              <a:rPr lang="en-US" dirty="0"/>
              <a:t>Source synchronous, single data rate links across interposer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95459-ECC7-403C-93CA-62BA87D7C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&gt;&gt; </a:t>
            </a:r>
            <a:fld id="{626C978B-826E-438C-909A-E9C381D3FF0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8CAA1A-EC09-4E41-8646-19E9E3330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083" y="1317271"/>
            <a:ext cx="5483901" cy="45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74761"/>
      </p:ext>
    </p:extLst>
  </p:cSld>
  <p:clrMapOvr>
    <a:masterClrMapping/>
  </p:clrMapOvr>
</p:sld>
</file>

<file path=ppt/theme/theme1.xml><?xml version="1.0" encoding="utf-8"?>
<a:theme xmlns:a="http://schemas.openxmlformats.org/drawingml/2006/main" name="Xilinx-5">
  <a:themeElements>
    <a:clrScheme name="Custom 1">
      <a:dk1>
        <a:srgbClr val="0C0C0C"/>
      </a:dk1>
      <a:lt1>
        <a:srgbClr val="FFFFFF"/>
      </a:lt1>
      <a:dk2>
        <a:srgbClr val="161C2E"/>
      </a:dk2>
      <a:lt2>
        <a:srgbClr val="7F7F7F"/>
      </a:lt2>
      <a:accent1>
        <a:srgbClr val="EB1C23"/>
      </a:accent1>
      <a:accent2>
        <a:srgbClr val="30364B"/>
      </a:accent2>
      <a:accent3>
        <a:srgbClr val="5F5F5F"/>
      </a:accent3>
      <a:accent4>
        <a:srgbClr val="1B3866"/>
      </a:accent4>
      <a:accent5>
        <a:srgbClr val="AC171F"/>
      </a:accent5>
      <a:accent6>
        <a:srgbClr val="1E640E"/>
      </a:accent6>
      <a:hlink>
        <a:srgbClr val="055C99"/>
      </a:hlink>
      <a:folHlink>
        <a:srgbClr val="5F5F5F"/>
      </a:folHlink>
    </a:clrScheme>
    <a:fontScheme name="Xilinx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Xilinx Template-2018_Final" id="{190E9D73-AC94-4456-B578-61ECFED167D6}" vid="{4DD393CC-9C48-4145-93A3-1917F6FC57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E4EDA1662A54EBBC1551524C1EEFE" ma:contentTypeVersion="0" ma:contentTypeDescription="Create a new document." ma:contentTypeScope="" ma:versionID="4f26dedca2dadd2026fff31b2e176c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CCF7C7-AF4A-4858-B8FA-4DAE9F2C4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83A9812-71D9-4FF1-B671-B0E6DFC7C23E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E7F8E7-122C-4894-9F24-B20F3DFD15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Xilinx Template-2018_Final</Template>
  <TotalTime>17435</TotalTime>
  <Words>667</Words>
  <Application>Microsoft Office PowerPoint</Application>
  <PresentationFormat>Widescreen</PresentationFormat>
  <Paragraphs>136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Xilinx-5</vt:lpstr>
      <vt:lpstr>Visio</vt:lpstr>
      <vt:lpstr>Microsoft Visio Drawing</vt:lpstr>
      <vt:lpstr>Network-on-Chip Programmable Platform in Versal™ ACAP Architecture</vt:lpstr>
      <vt:lpstr>Agenda</vt:lpstr>
      <vt:lpstr>Versal Device</vt:lpstr>
      <vt:lpstr>Motivation for Hardened NoC</vt:lpstr>
      <vt:lpstr>Overview of Versal NoC</vt:lpstr>
      <vt:lpstr>Hardened NoC – Packetized Interconnect</vt:lpstr>
      <vt:lpstr>NoC Topology</vt:lpstr>
      <vt:lpstr>NoC Scaling</vt:lpstr>
      <vt:lpstr>NoC for Multi-Die Devices</vt:lpstr>
      <vt:lpstr>NoC Quality-of-Service</vt:lpstr>
      <vt:lpstr>QoS Example</vt:lpstr>
      <vt:lpstr>NoC Timing Closure Benefits</vt:lpstr>
      <vt:lpstr>Timing Closure</vt:lpstr>
      <vt:lpstr>NoC Routing</vt:lpstr>
      <vt:lpstr>NoC Routing</vt:lpstr>
      <vt:lpstr>NoC Compiler</vt:lpstr>
      <vt:lpstr>Hardened NoC Example</vt:lpstr>
      <vt:lpstr>Conclusions</vt:lpstr>
      <vt:lpstr>Versal NoC - Conclusions</vt:lpstr>
    </vt:vector>
  </TitlesOfParts>
  <Company>Xilinx Inc,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Ian Swarbrick</dc:creator>
  <cp:keywords>Public, , , , , , , , , </cp:keywords>
  <cp:lastModifiedBy>Ian Swarbrick</cp:lastModifiedBy>
  <cp:revision>21</cp:revision>
  <dcterms:created xsi:type="dcterms:W3CDTF">2018-06-27T22:51:35Z</dcterms:created>
  <dcterms:modified xsi:type="dcterms:W3CDTF">2019-02-25T19:57:45Z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0x010100E6DE4EDA1662A54EBBC1551524C1EEFE</vt:lpwstr>
  </property>
  <property fmtid="{D5CDD505-2E9C-101B-9397-08002B2CF9AE}" pid="3" name="TitusGUID">
    <vt:lpwstr>038e812c-f4a4-4883-a68b-22aabc0bf2e4</vt:lpwstr>
  </property>
  <property fmtid="{D5CDD505-2E9C-101B-9397-08002B2CF9AE}" pid="4" name="XilinxPublication Year">
    <vt:lpwstr>2019</vt:lpwstr>
  </property>
  <property fmtid="{D5CDD505-2E9C-101B-9397-08002B2CF9AE}" pid="5" name="XilinxVisual Markings">
    <vt:lpwstr>Yes</vt:lpwstr>
  </property>
  <property fmtid="{D5CDD505-2E9C-101B-9397-08002B2CF9AE}" pid="6" name="XilinxAdditional Classifications">
    <vt:lpwstr/>
  </property>
  <property fmtid="{D5CDD505-2E9C-101B-9397-08002B2CF9AE}" pid="7" name="XilinxDevelopment Projects">
    <vt:lpwstr/>
  </property>
  <property fmtid="{D5CDD505-2E9C-101B-9397-08002B2CF9AE}" pid="8" name="XilinxThird Party">
    <vt:lpwstr/>
  </property>
  <property fmtid="{D5CDD505-2E9C-101B-9397-08002B2CF9AE}" pid="9" name="XilinxExport Control">
    <vt:lpwstr/>
  </property>
  <property fmtid="{D5CDD505-2E9C-101B-9397-08002B2CF9AE}" pid="10" name="XilinxNote (Line 2)">
    <vt:lpwstr/>
  </property>
  <property fmtid="{D5CDD505-2E9C-101B-9397-08002B2CF9AE}" pid="11" name="XilinxClassification">
    <vt:lpwstr>Public</vt:lpwstr>
  </property>
  <property fmtid="{D5CDD505-2E9C-101B-9397-08002B2CF9AE}" pid="12" name="VisualMarkings">
    <vt:lpwstr>Yes</vt:lpwstr>
  </property>
  <property fmtid="{D5CDD505-2E9C-101B-9397-08002B2CF9AE}" pid="13" name="PublicationYear">
    <vt:lpwstr>2019</vt:lpwstr>
  </property>
</Properties>
</file>