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06" r:id="rId3"/>
    <p:sldId id="307" r:id="rId4"/>
    <p:sldId id="1554" r:id="rId5"/>
    <p:sldId id="259" r:id="rId6"/>
    <p:sldId id="1560" r:id="rId7"/>
    <p:sldId id="1555" r:id="rId8"/>
    <p:sldId id="1556" r:id="rId9"/>
    <p:sldId id="1557" r:id="rId10"/>
    <p:sldId id="1559" r:id="rId11"/>
    <p:sldId id="262" r:id="rId12"/>
    <p:sldId id="313" r:id="rId13"/>
    <p:sldId id="312" r:id="rId14"/>
    <p:sldId id="155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70"/>
    <p:restoredTop sz="94666"/>
  </p:normalViewPr>
  <p:slideViewPr>
    <p:cSldViewPr snapToGrid="0" snapToObjects="1">
      <p:cViewPr varScale="1">
        <p:scale>
          <a:sx n="115" d="100"/>
          <a:sy n="115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046E5-CCCC-814A-A1AB-06F8581269D4}" type="datetimeFigureOut">
              <a:rPr lang="en-US" smtClean="0"/>
              <a:t>1/21/19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B0DD4-741D-C14B-96CD-70B69330E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9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02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/>
              <a:t>Continued push towards higher integration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2) FPGAs see the variety of Systems . FPGAs are not alone in system. ,. FPGAs are used for I/O s .  Horizontal tool support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3) Interfaces difficult to bring-up &amp; debug. 2 </a:t>
            </a:r>
            <a:r>
              <a:rPr lang="en-US" baseline="0" dirty="0" err="1"/>
              <a:t>Cavium</a:t>
            </a:r>
            <a:r>
              <a:rPr lang="en-US" baseline="0" dirty="0"/>
              <a:t> + 56 FPGA</a:t>
            </a:r>
            <a:endParaRPr lang="en-US" dirty="0"/>
          </a:p>
          <a:p>
            <a:pPr marL="0" indent="0">
              <a:buNone/>
            </a:pPr>
            <a:r>
              <a:rPr lang="en-US" baseline="0" dirty="0"/>
              <a:t>4) Multi-level failure software (thread-locking) , hardware  (</a:t>
            </a:r>
            <a:r>
              <a:rPr lang="en-US" baseline="0" dirty="0" err="1"/>
              <a:t>fifo</a:t>
            </a:r>
            <a:r>
              <a:rPr lang="en-US" baseline="0" dirty="0"/>
              <a:t> overflow), data corruption .. Don’t know what is going on</a:t>
            </a:r>
          </a:p>
          <a:p>
            <a:pPr marL="0" indent="0">
              <a:buNone/>
            </a:pPr>
            <a:r>
              <a:rPr lang="en-US" baseline="0" dirty="0"/>
              <a:t>4) What-if requires massive changes</a:t>
            </a:r>
          </a:p>
          <a:p>
            <a:r>
              <a:rPr lang="en-US" baseline="0" dirty="0"/>
              <a:t>5) Project failed due to long integration time.</a:t>
            </a:r>
            <a:endParaRPr lang="en-US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940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indent="-228600">
              <a:buAutoNum type="arabicParenR"/>
            </a:pPr>
            <a:r>
              <a:rPr lang="en-US" dirty="0"/>
              <a:t>Why Visual ? Natural people draw diagrams to describe their systems . NI (</a:t>
            </a:r>
            <a:r>
              <a:rPr lang="en-US" dirty="0" err="1"/>
              <a:t>Labview</a:t>
            </a:r>
            <a:r>
              <a:rPr lang="en-US" dirty="0"/>
              <a:t>) &amp; </a:t>
            </a:r>
            <a:r>
              <a:rPr lang="en-US" dirty="0" err="1"/>
              <a:t>Mathworks</a:t>
            </a:r>
            <a:r>
              <a:rPr lang="en-US" dirty="0"/>
              <a:t> (Simulink)</a:t>
            </a:r>
          </a:p>
          <a:p>
            <a:pPr marL="228600" indent="-228600">
              <a:buAutoNum type="arabicParenR"/>
            </a:pPr>
            <a:r>
              <a:rPr lang="en-US" dirty="0"/>
              <a:t>Increases ease  of use</a:t>
            </a:r>
            <a:r>
              <a:rPr lang="en-US" baseline="0" dirty="0"/>
              <a:t> &amp; </a:t>
            </a:r>
            <a:r>
              <a:rPr lang="en-US" dirty="0"/>
              <a:t> raise the abstraction without loosing I/O advantage / differentiation . Raising to much can cause questions </a:t>
            </a:r>
          </a:p>
          <a:p>
            <a:pPr marL="228600" indent="-228600">
              <a:buAutoNum type="arabicParenR"/>
            </a:pPr>
            <a:r>
              <a:rPr lang="en-US" dirty="0"/>
              <a:t>Enable</a:t>
            </a:r>
            <a:r>
              <a:rPr lang="en-US" baseline="0" dirty="0"/>
              <a:t> both FPGA skilled &amp; Software skilled</a:t>
            </a:r>
          </a:p>
          <a:p>
            <a:pPr marL="228600" indent="-228600">
              <a:buAutoNum type="arabicParenR"/>
            </a:pPr>
            <a:r>
              <a:rPr lang="en-US" baseline="0" dirty="0"/>
              <a:t>System level visibility important, chip level debug available hard to correlate events from across the system (light weight monitoring), no </a:t>
            </a:r>
            <a:r>
              <a:rPr lang="en-US" baseline="0" dirty="0" err="1"/>
              <a:t>jtag</a:t>
            </a:r>
            <a:endParaRPr lang="en-US" baseline="0" dirty="0"/>
          </a:p>
          <a:p>
            <a:r>
              <a:rPr lang="en-US" dirty="0"/>
              <a:t>5)   Components come-in out of order. Two benefits  our tool used in portions only , increases adoption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991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indent="-228600">
              <a:buAutoNum type="arabicParenR"/>
            </a:pPr>
            <a:r>
              <a:rPr lang="en-US" dirty="0"/>
              <a:t>Why Visual ? Natural people draw diagrams to describe their systems . NI (</a:t>
            </a:r>
            <a:r>
              <a:rPr lang="en-US" dirty="0" err="1"/>
              <a:t>Labview</a:t>
            </a:r>
            <a:r>
              <a:rPr lang="en-US" dirty="0"/>
              <a:t>) &amp; </a:t>
            </a:r>
            <a:r>
              <a:rPr lang="en-US" dirty="0" err="1"/>
              <a:t>Mathworks</a:t>
            </a:r>
            <a:r>
              <a:rPr lang="en-US" dirty="0"/>
              <a:t> (Simulink)</a:t>
            </a:r>
          </a:p>
          <a:p>
            <a:pPr marL="228600" indent="-228600">
              <a:buAutoNum type="arabicParenR"/>
            </a:pPr>
            <a:r>
              <a:rPr lang="en-US" dirty="0"/>
              <a:t>Increases ease  of use</a:t>
            </a:r>
            <a:r>
              <a:rPr lang="en-US" baseline="0" dirty="0"/>
              <a:t> &amp; </a:t>
            </a:r>
            <a:r>
              <a:rPr lang="en-US" dirty="0"/>
              <a:t> raise the abstraction without loosing I/O advantage / differentiation . Raising to much can cause questions </a:t>
            </a:r>
          </a:p>
          <a:p>
            <a:pPr marL="228600" indent="-228600">
              <a:buAutoNum type="arabicParenR"/>
            </a:pPr>
            <a:r>
              <a:rPr lang="en-US" dirty="0"/>
              <a:t>Enable</a:t>
            </a:r>
            <a:r>
              <a:rPr lang="en-US" baseline="0" dirty="0"/>
              <a:t> both FPGA skilled &amp; Software skilled</a:t>
            </a:r>
          </a:p>
          <a:p>
            <a:pPr marL="228600" indent="-228600">
              <a:buAutoNum type="arabicParenR"/>
            </a:pPr>
            <a:r>
              <a:rPr lang="en-US" baseline="0" dirty="0"/>
              <a:t>System level visibility important, chip level debug available hard to correlate events from across the system (light weight monitoring), no </a:t>
            </a:r>
            <a:r>
              <a:rPr lang="en-US" baseline="0" dirty="0" err="1"/>
              <a:t>jtag</a:t>
            </a:r>
            <a:endParaRPr lang="en-US" baseline="0" dirty="0"/>
          </a:p>
          <a:p>
            <a:r>
              <a:rPr lang="en-US" dirty="0"/>
              <a:t>5)   Components come-in out of order. Two benefits  our tool used in portions only , increases adoption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424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950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5233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72A4-293E-7141-8E7F-0CC12B396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D1923-4E8B-DC42-B704-2C839516E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45423-7960-4D40-9E1F-93616FA2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F8391-9921-374D-8CF7-50E23A6E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6687B-2356-B14D-A3AE-6EB2D67E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8150-E9B7-E943-A151-04376ACA3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1ACB4F-A4CB-4A4A-BC03-15C640DE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B7228-5454-5A42-BF6E-E601924A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3B28F-5BD2-3148-8610-1BD36D3F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5C691-67EB-E549-AFE0-9AFD6C64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8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96CBD3-C676-E647-812A-F17CAB836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C102B-86FB-024D-A636-675EB906A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E1553-37EC-A14A-9767-5DAC16A9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BF3DE-EEF5-6046-8367-CC5A7280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84257-D5D6-D342-B5A0-AF666889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2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847093"/>
            <a:ext cx="10978206" cy="3748401"/>
          </a:xfrm>
          <a:prstGeom prst="rect">
            <a:avLst/>
          </a:prstGeom>
        </p:spPr>
        <p:txBody>
          <a:bodyPr/>
          <a:lstStyle>
            <a:lvl1pPr marL="290513" indent="-290513" algn="l" rtl="0" eaLnBrk="0" fontAlgn="base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8000"/>
              <a:buFont typeface="Wingdings" pitchFamily="2" charset="2"/>
              <a:buBlip>
                <a:blip r:embed="rId3"/>
              </a:buBlip>
              <a:defRPr lang="en-US" sz="2400" b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63550" indent="-174625">
              <a:lnSpc>
                <a:spcPct val="110000"/>
              </a:lnSpc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82625" indent="-173038">
              <a:lnSpc>
                <a:spcPct val="110000"/>
              </a:lnSpc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14400" indent="-173038">
              <a:lnSpc>
                <a:spcPct val="110000"/>
              </a:lnSpc>
              <a:buFont typeface="Arial" pitchFamily="34" charset="0"/>
              <a:buChar char="–"/>
              <a:defRPr sz="1400"/>
            </a:lvl4pPr>
            <a:lvl5pPr marL="1319213" indent="-347663"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9600" y="6577030"/>
            <a:ext cx="11176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dirty="0">
                <a:solidFill>
                  <a:srgbClr val="000000"/>
                </a:solidFill>
              </a:rPr>
              <a:t>Page </a:t>
            </a:r>
            <a:fld id="{060BD193-E118-4B16-863C-C8C12C675E3E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09601" y="123020"/>
            <a:ext cx="10972810" cy="53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>
                <a:solidFill>
                  <a:schemeClr val="bg1"/>
                </a:solidFill>
              </a:rPr>
              <a:t>INSERT TITLE OF THE PRESENTATION ON ALL SLIDES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1" hasCustomPrompt="1"/>
          </p:nvPr>
        </p:nvSpPr>
        <p:spPr>
          <a:xfrm>
            <a:off x="609600" y="1068637"/>
            <a:ext cx="10972811" cy="566271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 sz="3200" b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8000"/>
              <a:tabLst/>
              <a:defRPr/>
            </a:pPr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034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35A24-6086-AF44-B50B-5FE1E43E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8800D-DE62-D247-A1C3-87D72BAD2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9253-9CB7-654B-BB48-8DFEE098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0C33F-E783-3349-B740-0590B2FD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D6F5A-31C2-354F-AB40-545568AB8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4C97-F90D-D641-AE4C-C5DAC7FB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CA681-C069-A645-B112-BA116AD2F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A5835-25E5-4947-BD0E-7E3DAF35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765AA-7B8C-6D41-8D2D-C27CB8612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79CD2-29F3-044F-B433-D8AEEC09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22F11-9D40-2144-8FA1-755EBE943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7ACC6-0497-D54C-A7B2-520D4AD0E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8A5DB-6550-464B-8BA6-50BE6AC78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E8C97-1F5E-3249-A2D7-2440FDB6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F8CAF4-19B7-D14D-BE82-2FEF6532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66682-0A42-134E-AE35-E74EB80E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E322-D867-F048-ABC9-10FB3E1D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646BA-80A8-A74B-84B4-52266B1F6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9CFAB-59BC-AB45-AC0F-29DCDF5D9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6EF779-23E0-3E49-8E62-F31EE31E5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08FEB8-D42B-1740-A30B-5ADA872B9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A7C04-FF7F-2E4C-B33C-393D75CB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626169-305C-E14F-91A6-958EB574E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0F208-65DD-2B46-A99A-B2AE472C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E9EF-467F-DC4E-9407-B01F61A5D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89099-D58E-9E43-83C3-C7AA4E34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64B9B-F25E-0F4B-9626-07347561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FA392-2F58-C349-8551-D6F58E5E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230D0D-2207-9443-A9A1-8180FA85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89049-7AEE-F74D-BFF8-880DA09F1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DF765-0900-8744-B36E-BA9184E97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8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FDCB2-35BA-1245-B063-C70642F9D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8F3C6-C1BD-F149-81EC-821E9E355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3E713-8327-F049-A906-A97FB5620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36A5C-96E5-7345-9EAC-68E16B708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99C46-7515-714E-ABB7-83F86694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71839-EFB9-E14E-A7C8-EC1C4A38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386A2-E7B0-8846-BBC7-4FBB8E68F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1FC706-7AE9-6143-B511-071F2DE67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E4F36-3E45-D441-B815-A141D4378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A8293-2DF9-EC41-A037-F3A09556F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FFBF2-0F39-F446-BCBD-2D536D90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385E1-BCA5-C34A-92D1-1C4C98AC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5993F1-B36E-254E-AD9C-0DC0B310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F8E3B-4CFB-2F40-A200-28D80D92C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EBF06-4CBB-6F4F-833A-855C9435C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49CA-AB6D-FF43-93C1-462D42F8BEF7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171F3-54AD-F24E-9889-05920B753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40252-60EF-B743-BE9C-0BFD2C430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D837-9A87-9143-B54E-471D42A1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4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350" y="2467682"/>
            <a:ext cx="5829300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/>
          <p:nvPr/>
        </p:nvSpPr>
        <p:spPr>
          <a:xfrm>
            <a:off x="3243659" y="2513825"/>
            <a:ext cx="5654099" cy="11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 txBox="1">
            <a:spLocks noGrp="1"/>
          </p:cNvSpPr>
          <p:nvPr>
            <p:ph type="ctrTitle"/>
          </p:nvPr>
        </p:nvSpPr>
        <p:spPr>
          <a:xfrm>
            <a:off x="3851525" y="2535000"/>
            <a:ext cx="5034600" cy="9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00" b="1" i="0" u="none" strike="noStrike" cap="none">
                <a:solidFill>
                  <a:srgbClr val="103140"/>
                </a:solidFill>
                <a:latin typeface="Calibri"/>
                <a:ea typeface="Calibri"/>
                <a:cs typeface="Calibri"/>
                <a:sym typeface="Calibri"/>
              </a:rPr>
              <a:t>System View Inc. 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-156" y="6217625"/>
            <a:ext cx="12028199" cy="52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System View Inc. Confidential</a:t>
            </a:r>
          </a:p>
        </p:txBody>
      </p:sp>
      <p:pic>
        <p:nvPicPr>
          <p:cNvPr id="309" name="Shape 3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7950" y="3614223"/>
            <a:ext cx="3475749" cy="60767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>
            <a:spLocks noGrp="1"/>
          </p:cNvSpPr>
          <p:nvPr>
            <p:ph type="subTitle" idx="1"/>
          </p:nvPr>
        </p:nvSpPr>
        <p:spPr>
          <a:xfrm>
            <a:off x="5256900" y="3592600"/>
            <a:ext cx="3326999" cy="52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311" name="Shape 311"/>
          <p:cNvCxnSpPr/>
          <p:nvPr/>
        </p:nvCxnSpPr>
        <p:spPr>
          <a:xfrm rot="10800000">
            <a:off x="-9020" y="3091575"/>
            <a:ext cx="3033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2" name="Shape 312"/>
          <p:cNvCxnSpPr/>
          <p:nvPr/>
        </p:nvCxnSpPr>
        <p:spPr>
          <a:xfrm rot="10800000">
            <a:off x="8597106" y="3849900"/>
            <a:ext cx="1559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3" name="Shape 313"/>
          <p:cNvCxnSpPr/>
          <p:nvPr/>
        </p:nvCxnSpPr>
        <p:spPr>
          <a:xfrm rot="10800000">
            <a:off x="3236181" y="3849900"/>
            <a:ext cx="1681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4" name="Shape 314"/>
          <p:cNvCxnSpPr/>
          <p:nvPr/>
        </p:nvCxnSpPr>
        <p:spPr>
          <a:xfrm rot="10800000">
            <a:off x="9167729" y="3091575"/>
            <a:ext cx="3033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5" name="Shape 3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6856" y="2710758"/>
            <a:ext cx="646649" cy="646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7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02">
            <a:extLst>
              <a:ext uri="{FF2B5EF4-FFF2-40B4-BE49-F238E27FC236}">
                <a16:creationId xmlns:a16="http://schemas.microsoft.com/office/drawing/2014/main" id="{8C3700BF-AA21-8D4F-8011-CB04694F09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200" y="389748"/>
            <a:ext cx="5555269" cy="8191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On Demand</a:t>
            </a:r>
          </a:p>
        </p:txBody>
      </p:sp>
      <p:cxnSp>
        <p:nvCxnSpPr>
          <p:cNvPr id="8" name="Shape 104">
            <a:extLst>
              <a:ext uri="{FF2B5EF4-FFF2-40B4-BE49-F238E27FC236}">
                <a16:creationId xmlns:a16="http://schemas.microsoft.com/office/drawing/2014/main" id="{15E9A78C-1835-6B42-BB95-8415035C15B2}"/>
              </a:ext>
            </a:extLst>
          </p:cNvPr>
          <p:cNvCxnSpPr>
            <a:cxnSpLocks/>
          </p:cNvCxnSpPr>
          <p:nvPr/>
        </p:nvCxnSpPr>
        <p:spPr>
          <a:xfrm>
            <a:off x="4906522" y="782750"/>
            <a:ext cx="7279578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" name="Shape 103">
            <a:extLst>
              <a:ext uri="{FF2B5EF4-FFF2-40B4-BE49-F238E27FC236}">
                <a16:creationId xmlns:a16="http://schemas.microsoft.com/office/drawing/2014/main" id="{5BD646D9-769B-E047-98E5-171164BC0063}"/>
              </a:ext>
            </a:extLst>
          </p:cNvPr>
          <p:cNvCxnSpPr/>
          <p:nvPr/>
        </p:nvCxnSpPr>
        <p:spPr>
          <a:xfrm>
            <a:off x="-8900" y="782750"/>
            <a:ext cx="845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79F4951-7817-0D4A-91E9-AF2F67F815A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4876" y="1621208"/>
          <a:ext cx="10681388" cy="445395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572792">
                  <a:extLst>
                    <a:ext uri="{9D8B030D-6E8A-4147-A177-3AD203B41FA5}">
                      <a16:colId xmlns:a16="http://schemas.microsoft.com/office/drawing/2014/main" val="784846010"/>
                    </a:ext>
                  </a:extLst>
                </a:gridCol>
                <a:gridCol w="3108596">
                  <a:extLst>
                    <a:ext uri="{9D8B030D-6E8A-4147-A177-3AD203B41FA5}">
                      <a16:colId xmlns:a16="http://schemas.microsoft.com/office/drawing/2014/main" val="429308263"/>
                    </a:ext>
                  </a:extLst>
                </a:gridCol>
              </a:tblGrid>
              <a:tr h="841303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latin typeface="Helvetica Light" panose="020B0403020202020204" pitchFamily="34" charset="0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latin typeface="Helvetica Light" panose="020B0403020202020204" pitchFamily="34" charset="0"/>
                        </a:rPr>
                        <a:t>Time in </a:t>
                      </a:r>
                      <a:r>
                        <a:rPr lang="en-US" sz="1800" b="1" i="0" dirty="0" err="1">
                          <a:latin typeface="Helvetica Light" panose="020B0403020202020204" pitchFamily="34" charset="0"/>
                        </a:rPr>
                        <a:t>uS</a:t>
                      </a:r>
                      <a:r>
                        <a:rPr lang="en-US" sz="1800" b="1" i="0" dirty="0">
                          <a:latin typeface="Helvetica Light" panose="020B0403020202020204" pitchFamily="34" charset="0"/>
                        </a:rPr>
                        <a:t> </a:t>
                      </a:r>
                    </a:p>
                    <a:p>
                      <a:r>
                        <a:rPr lang="en-US" sz="1800" b="1" i="0" dirty="0">
                          <a:latin typeface="Helvetica Light" panose="020B0403020202020204" pitchFamily="34" charset="0"/>
                        </a:rPr>
                        <a:t> (10e-6 Seconds)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949030"/>
                  </a:ext>
                </a:extLst>
              </a:tr>
              <a:tr h="602109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Config Block Setup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210 </a:t>
                      </a:r>
                      <a:r>
                        <a:rPr lang="en-US" b="0" i="0" dirty="0" err="1">
                          <a:latin typeface="Helvetica Light" panose="020B0403020202020204" pitchFamily="34" charset="0"/>
                        </a:rPr>
                        <a:t>uS</a:t>
                      </a:r>
                      <a:endParaRPr lang="en-US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717980"/>
                  </a:ext>
                </a:extLst>
              </a:tr>
              <a:tr h="602109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Decouple Logic from 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123 </a:t>
                      </a:r>
                      <a:r>
                        <a:rPr lang="en-US" b="0" i="0" dirty="0" err="1">
                          <a:latin typeface="Helvetica Light" panose="020B0403020202020204" pitchFamily="34" charset="0"/>
                        </a:rPr>
                        <a:t>uS</a:t>
                      </a:r>
                      <a:endParaRPr lang="en-US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147528"/>
                  </a:ext>
                </a:extLst>
              </a:tr>
              <a:tr h="602109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Load Partial Bitstream (~1.2Mbytes)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19845 </a:t>
                      </a:r>
                      <a:r>
                        <a:rPr lang="en-US" b="0" i="0" dirty="0" err="1">
                          <a:latin typeface="Helvetica Light" panose="020B0403020202020204" pitchFamily="34" charset="0"/>
                        </a:rPr>
                        <a:t>uS</a:t>
                      </a:r>
                      <a:endParaRPr lang="en-US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282175"/>
                  </a:ext>
                </a:extLst>
              </a:tr>
              <a:tr h="602109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Recouple Logic to 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138 </a:t>
                      </a:r>
                      <a:r>
                        <a:rPr lang="en-US" b="0" i="0" dirty="0" err="1">
                          <a:latin typeface="Helvetica Light" panose="020B0403020202020204" pitchFamily="34" charset="0"/>
                        </a:rPr>
                        <a:t>uS</a:t>
                      </a:r>
                      <a:endParaRPr lang="en-US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484508"/>
                  </a:ext>
                </a:extLst>
              </a:tr>
              <a:tr h="602109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Restore Config block setup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77 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380319"/>
                  </a:ext>
                </a:extLst>
              </a:tr>
              <a:tr h="602109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latin typeface="Helvetica Light" panose="020B0403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latin typeface="Helvetica Light" panose="020B0403020202020204" pitchFamily="34" charset="0"/>
                        </a:rPr>
                        <a:t>20393 </a:t>
                      </a:r>
                      <a:r>
                        <a:rPr lang="en-US" sz="1800" b="1" i="0" dirty="0" err="1">
                          <a:latin typeface="Helvetica Light" panose="020B0403020202020204" pitchFamily="34" charset="0"/>
                        </a:rPr>
                        <a:t>uS</a:t>
                      </a:r>
                      <a:r>
                        <a:rPr lang="en-US" sz="1800" b="1" i="0" dirty="0">
                          <a:latin typeface="Helvetica Light" panose="020B0403020202020204" pitchFamily="34" charset="0"/>
                        </a:rPr>
                        <a:t> (.02 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077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1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/>
        </p:nvSpPr>
        <p:spPr>
          <a:xfrm>
            <a:off x="1433625" y="2070600"/>
            <a:ext cx="4105800" cy="2679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B539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3836675" y="2696950"/>
            <a:ext cx="1279500" cy="629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8A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 C/C++ Code</a:t>
            </a:r>
          </a:p>
        </p:txBody>
      </p:sp>
      <p:sp>
        <p:nvSpPr>
          <p:cNvPr id="421" name="Shape 421"/>
          <p:cNvSpPr/>
          <p:nvPr/>
        </p:nvSpPr>
        <p:spPr>
          <a:xfrm>
            <a:off x="6259275" y="2070600"/>
            <a:ext cx="4105800" cy="2679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CD95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22" name="Shape 422"/>
          <p:cNvCxnSpPr>
            <a:stCxn id="429" idx="3"/>
            <a:endCxn id="446" idx="3"/>
          </p:cNvCxnSpPr>
          <p:nvPr/>
        </p:nvCxnSpPr>
        <p:spPr>
          <a:xfrm rot="10800000" flipV="1">
            <a:off x="5260675" y="4038429"/>
            <a:ext cx="5200734" cy="90295"/>
          </a:xfrm>
          <a:prstGeom prst="bentConnector3">
            <a:avLst>
              <a:gd name="adj1" fmla="val 50000"/>
            </a:avLst>
          </a:prstGeom>
          <a:noFill/>
          <a:ln w="19050" cap="rnd" cmpd="sng">
            <a:solidFill>
              <a:srgbClr val="CCCCCC"/>
            </a:solidFill>
            <a:prstDash val="solid"/>
            <a:bevel/>
            <a:headEnd type="none" w="med" len="med"/>
            <a:tailEnd type="triangle" w="lg" len="lg"/>
          </a:ln>
        </p:spPr>
      </p:cxnSp>
      <p:sp>
        <p:nvSpPr>
          <p:cNvPr id="423" name="Shape 423"/>
          <p:cNvSpPr/>
          <p:nvPr/>
        </p:nvSpPr>
        <p:spPr>
          <a:xfrm>
            <a:off x="8349350" y="2488625"/>
            <a:ext cx="1279500" cy="629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CD95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DSP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</a:t>
            </a:r>
          </a:p>
        </p:txBody>
      </p:sp>
      <p:sp>
        <p:nvSpPr>
          <p:cNvPr id="424" name="Shape 424"/>
          <p:cNvSpPr txBox="1"/>
          <p:nvPr/>
        </p:nvSpPr>
        <p:spPr>
          <a:xfrm>
            <a:off x="3134930" y="4977075"/>
            <a:ext cx="855600" cy="38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X86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7814578" y="4972200"/>
            <a:ext cx="9072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FPGA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2421075" y="1462088"/>
            <a:ext cx="21309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 Platform</a:t>
            </a:r>
          </a:p>
        </p:txBody>
      </p:sp>
      <p:grpSp>
        <p:nvGrpSpPr>
          <p:cNvPr id="427" name="Shape 427"/>
          <p:cNvGrpSpPr/>
          <p:nvPr/>
        </p:nvGrpSpPr>
        <p:grpSpPr>
          <a:xfrm>
            <a:off x="10461409" y="2722309"/>
            <a:ext cx="796333" cy="1418271"/>
            <a:chOff x="10080409" y="2904566"/>
            <a:chExt cx="796333" cy="1418271"/>
          </a:xfrm>
        </p:grpSpPr>
        <p:sp>
          <p:nvSpPr>
            <p:cNvPr id="428" name="Shape 428"/>
            <p:cNvSpPr/>
            <p:nvPr/>
          </p:nvSpPr>
          <p:spPr>
            <a:xfrm>
              <a:off x="10080542" y="2904566"/>
              <a:ext cx="796200" cy="204300"/>
            </a:xfrm>
            <a:prstGeom prst="chevron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9CD95B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 rot="10800000">
              <a:off x="10080409" y="4118537"/>
              <a:ext cx="796200" cy="204300"/>
            </a:xfrm>
            <a:prstGeom prst="chevron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9CD95B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" name="Shape 430"/>
          <p:cNvSpPr/>
          <p:nvPr/>
        </p:nvSpPr>
        <p:spPr>
          <a:xfrm>
            <a:off x="1443225" y="5080571"/>
            <a:ext cx="1398600" cy="966000"/>
          </a:xfrm>
          <a:prstGeom prst="can">
            <a:avLst>
              <a:gd name="adj" fmla="val 25000"/>
            </a:avLst>
          </a:prstGeom>
          <a:solidFill>
            <a:srgbClr val="FFFFFF"/>
          </a:solidFill>
          <a:ln w="19050" cap="flat" cmpd="sng">
            <a:solidFill>
              <a:srgbClr val="0B539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</a:t>
            </a:r>
          </a:p>
        </p:txBody>
      </p:sp>
      <p:sp>
        <p:nvSpPr>
          <p:cNvPr id="431" name="Shape 431"/>
          <p:cNvSpPr/>
          <p:nvPr/>
        </p:nvSpPr>
        <p:spPr>
          <a:xfrm>
            <a:off x="8966225" y="5078947"/>
            <a:ext cx="1398600" cy="967500"/>
          </a:xfrm>
          <a:prstGeom prst="can">
            <a:avLst>
              <a:gd name="adj" fmla="val 25000"/>
            </a:avLst>
          </a:prstGeom>
          <a:solidFill>
            <a:srgbClr val="FFFFFF"/>
          </a:solidFill>
          <a:ln w="19050" cap="flat" cmpd="sng">
            <a:solidFill>
              <a:srgbClr val="9CD95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FPGA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</a:t>
            </a:r>
          </a:p>
        </p:txBody>
      </p:sp>
      <p:sp>
        <p:nvSpPr>
          <p:cNvPr id="432" name="Shape 432"/>
          <p:cNvSpPr/>
          <p:nvPr/>
        </p:nvSpPr>
        <p:spPr>
          <a:xfrm>
            <a:off x="5225375" y="5096177"/>
            <a:ext cx="1357182" cy="967518"/>
          </a:xfrm>
          <a:prstGeom prst="flowChartMultidocument">
            <a:avLst/>
          </a:prstGeom>
          <a:solidFill>
            <a:srgbClr val="FFFFFF"/>
          </a:solidFill>
          <a:ln w="19050" cap="flat" cmpd="sng">
            <a:solidFill>
              <a:srgbClr val="F8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C/C++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-US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Functions</a:t>
            </a:r>
          </a:p>
        </p:txBody>
      </p:sp>
      <p:cxnSp>
        <p:nvCxnSpPr>
          <p:cNvPr id="433" name="Shape 433"/>
          <p:cNvCxnSpPr>
            <a:endCxn id="439" idx="1"/>
          </p:cNvCxnSpPr>
          <p:nvPr/>
        </p:nvCxnSpPr>
        <p:spPr>
          <a:xfrm>
            <a:off x="1051560" y="3438425"/>
            <a:ext cx="75939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miter/>
            <a:headEnd type="triangle" w="lg" len="lg"/>
            <a:tailEnd type="triangle" w="lg" len="lg"/>
          </a:ln>
        </p:spPr>
      </p:cxnSp>
      <p:cxnSp>
        <p:nvCxnSpPr>
          <p:cNvPr id="434" name="Shape 434"/>
          <p:cNvCxnSpPr>
            <a:stCxn id="429" idx="3"/>
            <a:endCxn id="445" idx="3"/>
          </p:cNvCxnSpPr>
          <p:nvPr/>
        </p:nvCxnSpPr>
        <p:spPr>
          <a:xfrm rot="10800000" flipV="1">
            <a:off x="9631651" y="4038429"/>
            <a:ext cx="829759" cy="90295"/>
          </a:xfrm>
          <a:prstGeom prst="bentConnector3">
            <a:avLst>
              <a:gd name="adj1" fmla="val 50000"/>
            </a:avLst>
          </a:prstGeom>
          <a:noFill/>
          <a:ln w="19050" cap="rnd" cmpd="sng">
            <a:solidFill>
              <a:srgbClr val="CCCCCC"/>
            </a:solidFill>
            <a:prstDash val="solid"/>
            <a:bevel/>
            <a:headEnd type="none" w="med" len="med"/>
            <a:tailEnd type="triangle" w="lg" len="lg"/>
          </a:ln>
        </p:spPr>
      </p:cxnSp>
      <p:cxnSp>
        <p:nvCxnSpPr>
          <p:cNvPr id="435" name="Shape 435"/>
          <p:cNvCxnSpPr>
            <a:stCxn id="445" idx="1"/>
            <a:endCxn id="439" idx="3"/>
          </p:cNvCxnSpPr>
          <p:nvPr/>
        </p:nvCxnSpPr>
        <p:spPr>
          <a:xfrm rot="10800000">
            <a:off x="3090450" y="3438425"/>
            <a:ext cx="4640400" cy="690300"/>
          </a:xfrm>
          <a:prstGeom prst="bentConnector3">
            <a:avLst>
              <a:gd name="adj1" fmla="val 50000"/>
            </a:avLst>
          </a:prstGeom>
          <a:noFill/>
          <a:ln w="19050" cap="rnd" cmpd="sng">
            <a:solidFill>
              <a:srgbClr val="CCCCCC"/>
            </a:solidFill>
            <a:prstDash val="solid"/>
            <a:bevel/>
            <a:headEnd type="none" w="med" len="med"/>
            <a:tailEnd type="triangle" w="lg" len="lg"/>
          </a:ln>
        </p:spPr>
      </p:cxnSp>
      <p:cxnSp>
        <p:nvCxnSpPr>
          <p:cNvPr id="436" name="Shape 436"/>
          <p:cNvCxnSpPr>
            <a:stCxn id="420" idx="3"/>
            <a:endCxn id="423" idx="1"/>
          </p:cNvCxnSpPr>
          <p:nvPr/>
        </p:nvCxnSpPr>
        <p:spPr>
          <a:xfrm flipV="1">
            <a:off x="5116175" y="2803325"/>
            <a:ext cx="3233175" cy="208325"/>
          </a:xfrm>
          <a:prstGeom prst="bentConnector3">
            <a:avLst>
              <a:gd name="adj1" fmla="val 50000"/>
            </a:avLst>
          </a:prstGeom>
          <a:noFill/>
          <a:ln w="19050" cap="rnd" cmpd="sng">
            <a:solidFill>
              <a:srgbClr val="CCCCCC"/>
            </a:solidFill>
            <a:prstDash val="solid"/>
            <a:bevel/>
            <a:headEnd type="none" w="med" len="med"/>
            <a:tailEnd type="triangle" w="lg" len="lg"/>
          </a:ln>
        </p:spPr>
      </p:cxnSp>
      <p:cxnSp>
        <p:nvCxnSpPr>
          <p:cNvPr id="437" name="Shape 437"/>
          <p:cNvCxnSpPr>
            <a:stCxn id="439" idx="0"/>
            <a:endCxn id="420" idx="1"/>
          </p:cNvCxnSpPr>
          <p:nvPr/>
        </p:nvCxnSpPr>
        <p:spPr>
          <a:xfrm rot="5400000" flipH="1" flipV="1">
            <a:off x="3087650" y="2374701"/>
            <a:ext cx="112075" cy="1385975"/>
          </a:xfrm>
          <a:prstGeom prst="bentConnector2">
            <a:avLst/>
          </a:prstGeom>
          <a:noFill/>
          <a:ln w="19050" cap="rnd" cmpd="sng">
            <a:solidFill>
              <a:srgbClr val="CCCCCC"/>
            </a:solidFill>
            <a:prstDash val="solid"/>
            <a:bevel/>
            <a:headEnd type="none" w="med" len="med"/>
            <a:tailEnd type="triangle" w="lg" len="lg"/>
          </a:ln>
        </p:spPr>
      </p:cxnSp>
      <p:cxnSp>
        <p:nvCxnSpPr>
          <p:cNvPr id="438" name="Shape 438"/>
          <p:cNvCxnSpPr>
            <a:stCxn id="446" idx="1"/>
            <a:endCxn id="439" idx="2"/>
          </p:cNvCxnSpPr>
          <p:nvPr/>
        </p:nvCxnSpPr>
        <p:spPr>
          <a:xfrm rot="10800000">
            <a:off x="2450701" y="3753125"/>
            <a:ext cx="909175" cy="375600"/>
          </a:xfrm>
          <a:prstGeom prst="bentConnector2">
            <a:avLst/>
          </a:prstGeom>
          <a:noFill/>
          <a:ln w="19050" cap="rnd" cmpd="sng">
            <a:solidFill>
              <a:srgbClr val="CCCCCC"/>
            </a:solidFill>
            <a:prstDash val="solid"/>
            <a:bevel/>
            <a:headEnd type="none" w="med" len="med"/>
            <a:tailEnd type="triangle" w="lg" len="lg"/>
          </a:ln>
        </p:spPr>
      </p:cxnSp>
      <p:sp>
        <p:nvSpPr>
          <p:cNvPr id="441" name="Shape 441"/>
          <p:cNvSpPr txBox="1"/>
          <p:nvPr/>
        </p:nvSpPr>
        <p:spPr>
          <a:xfrm>
            <a:off x="6731852" y="1462100"/>
            <a:ext cx="32775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 Application</a:t>
            </a:r>
          </a:p>
        </p:txBody>
      </p:sp>
      <p:sp>
        <p:nvSpPr>
          <p:cNvPr id="445" name="Shape 445"/>
          <p:cNvSpPr/>
          <p:nvPr/>
        </p:nvSpPr>
        <p:spPr>
          <a:xfrm>
            <a:off x="7730850" y="3748925"/>
            <a:ext cx="1900800" cy="759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4B08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Synthesizable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C/C++ Function</a:t>
            </a:r>
          </a:p>
        </p:txBody>
      </p:sp>
      <p:sp>
        <p:nvSpPr>
          <p:cNvPr id="439" name="Shape 439"/>
          <p:cNvSpPr/>
          <p:nvPr/>
        </p:nvSpPr>
        <p:spPr>
          <a:xfrm>
            <a:off x="1810950" y="3123725"/>
            <a:ext cx="1279500" cy="629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86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TCP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SERVER</a:t>
            </a:r>
          </a:p>
        </p:txBody>
      </p:sp>
      <p:sp>
        <p:nvSpPr>
          <p:cNvPr id="446" name="Shape 446"/>
          <p:cNvSpPr/>
          <p:nvPr/>
        </p:nvSpPr>
        <p:spPr>
          <a:xfrm>
            <a:off x="3359875" y="3748925"/>
            <a:ext cx="1900800" cy="759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4B08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Synthesizable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C/C++ Function</a:t>
            </a:r>
          </a:p>
        </p:txBody>
      </p:sp>
      <p:cxnSp>
        <p:nvCxnSpPr>
          <p:cNvPr id="43" name="Shape 437"/>
          <p:cNvCxnSpPr>
            <a:stCxn id="423" idx="3"/>
            <a:endCxn id="428" idx="1"/>
          </p:cNvCxnSpPr>
          <p:nvPr/>
        </p:nvCxnSpPr>
        <p:spPr>
          <a:xfrm>
            <a:off x="9628850" y="2803325"/>
            <a:ext cx="934842" cy="21134"/>
          </a:xfrm>
          <a:prstGeom prst="bentConnector3">
            <a:avLst>
              <a:gd name="adj1" fmla="val 50000"/>
            </a:avLst>
          </a:prstGeom>
          <a:noFill/>
          <a:ln w="19050" cap="rnd" cmpd="sng">
            <a:solidFill>
              <a:srgbClr val="CCCCCC"/>
            </a:solidFill>
            <a:prstDash val="solid"/>
            <a:bevel/>
            <a:headEnd type="none" w="med" len="med"/>
            <a:tailEnd type="triangle" w="lg" len="lg"/>
          </a:ln>
        </p:spPr>
      </p:cxnSp>
      <p:cxnSp>
        <p:nvCxnSpPr>
          <p:cNvPr id="30" name="Shape 443"/>
          <p:cNvCxnSpPr/>
          <p:nvPr/>
        </p:nvCxnSpPr>
        <p:spPr>
          <a:xfrm>
            <a:off x="-8900" y="782750"/>
            <a:ext cx="845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" name="Shape 444"/>
          <p:cNvCxnSpPr/>
          <p:nvPr/>
        </p:nvCxnSpPr>
        <p:spPr>
          <a:xfrm>
            <a:off x="8268178" y="782750"/>
            <a:ext cx="3878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2" name="Shape 442"/>
          <p:cNvSpPr txBox="1"/>
          <p:nvPr/>
        </p:nvSpPr>
        <p:spPr>
          <a:xfrm>
            <a:off x="836200" y="525050"/>
            <a:ext cx="9982692" cy="51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/>
            <a:r>
              <a:rPr lang="en-US" sz="3600" b="1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 Development </a:t>
            </a:r>
            <a:r>
              <a:rPr lang="en-US" sz="36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: Example</a:t>
            </a:r>
            <a:endParaRPr lang="en-US" sz="3600" b="1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879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cut/>
      </p:transition>
    </mc:Choice>
    <mc:Fallback xmlns="">
      <p:transition spd="slow"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0.27153 L -1.875E-6 2.22222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1358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84 0.35417 L 2.5E-6 -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-1770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36504 L 1.04167E-6 3.7037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-1826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802 0.17963 L -0.00052 0.001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891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794 0.00162 L -4.79167E-6 2.59259E-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0" y="-13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 animBg="1"/>
      <p:bldP spid="420" grpId="0" animBg="1"/>
      <p:bldP spid="420" grpId="1" animBg="1"/>
      <p:bldP spid="420" grpId="2" animBg="1"/>
      <p:bldP spid="421" grpId="0" animBg="1"/>
      <p:bldP spid="423" grpId="0" animBg="1"/>
      <p:bldP spid="423" grpId="1" animBg="1"/>
      <p:bldP spid="423" grpId="2" animBg="1"/>
      <p:bldP spid="424" grpId="0"/>
      <p:bldP spid="425" grpId="0"/>
      <p:bldP spid="445" grpId="0" animBg="1"/>
      <p:bldP spid="445" grpId="1" animBg="1"/>
      <p:bldP spid="445" grpId="2" animBg="1"/>
      <p:bldP spid="445" grpId="3" animBg="1"/>
      <p:bldP spid="439" grpId="0" animBg="1"/>
      <p:bldP spid="439" grpId="1" animBg="1"/>
      <p:bldP spid="439" grpId="2" animBg="1"/>
      <p:bldP spid="446" grpId="0" animBg="1"/>
      <p:bldP spid="446" grpId="1" animBg="1"/>
      <p:bldP spid="44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467" y="1118681"/>
            <a:ext cx="11585643" cy="549612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cxnSp>
        <p:nvCxnSpPr>
          <p:cNvPr id="5" name="Shape 443"/>
          <p:cNvCxnSpPr/>
          <p:nvPr/>
        </p:nvCxnSpPr>
        <p:spPr>
          <a:xfrm>
            <a:off x="-8900" y="490918"/>
            <a:ext cx="845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" name="Shape 444"/>
          <p:cNvCxnSpPr/>
          <p:nvPr/>
        </p:nvCxnSpPr>
        <p:spPr>
          <a:xfrm>
            <a:off x="6935821" y="490918"/>
            <a:ext cx="5210457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Shape 442"/>
          <p:cNvSpPr txBox="1"/>
          <p:nvPr/>
        </p:nvSpPr>
        <p:spPr>
          <a:xfrm>
            <a:off x="1069664" y="233218"/>
            <a:ext cx="6362268" cy="51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Level Verification: Transport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69664" y="2042810"/>
            <a:ext cx="2831129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CPU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20630" y="2174816"/>
            <a:ext cx="1634249" cy="80184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Embedded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CPU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69664" y="4659549"/>
            <a:ext cx="2831129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CPU (X86)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94311" y="943583"/>
            <a:ext cx="2813633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Simulator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90661" y="3673939"/>
            <a:ext cx="2877954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FPGA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65783" y="4659549"/>
            <a:ext cx="2749312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FPGA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65783" y="2042810"/>
            <a:ext cx="2749312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Emulator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350209" y="2811293"/>
            <a:ext cx="1182756" cy="97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456953" y="3745146"/>
            <a:ext cx="3242" cy="132296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585112" y="3664247"/>
            <a:ext cx="1702970" cy="62606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628382" y="2492108"/>
            <a:ext cx="1601389" cy="69897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628383" y="3411605"/>
            <a:ext cx="4931957" cy="10821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6946736" y="5062669"/>
            <a:ext cx="2091636" cy="259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57214" y="2595849"/>
            <a:ext cx="887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 Neue Thin" charset="0"/>
                <a:ea typeface="Helvetica Neue Thin" charset="0"/>
                <a:cs typeface="Helvetica Neue Thin" charset="0"/>
              </a:rPr>
              <a:t>Shared</a:t>
            </a:r>
          </a:p>
          <a:p>
            <a:r>
              <a:rPr lang="en-US" sz="1100" dirty="0">
                <a:latin typeface="Helvetica Neue Thin" charset="0"/>
                <a:ea typeface="Helvetica Neue Thin" charset="0"/>
                <a:cs typeface="Helvetica Neue Thin" charset="0"/>
              </a:rPr>
              <a:t>Memory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00791" y="4202467"/>
            <a:ext cx="887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 Neue Thin" charset="0"/>
                <a:ea typeface="Helvetica Neue Thin" charset="0"/>
                <a:cs typeface="Helvetica Neue Thin" charset="0"/>
              </a:rPr>
              <a:t>TCP/IP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38798" y="3704804"/>
            <a:ext cx="10529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 Neue Thin" charset="0"/>
                <a:ea typeface="Helvetica Neue Thin" charset="0"/>
                <a:cs typeface="Helvetica Neue Thin" charset="0"/>
              </a:rPr>
              <a:t>PCI/e </a:t>
            </a:r>
          </a:p>
          <a:p>
            <a:r>
              <a:rPr lang="en-US" sz="1100" dirty="0">
                <a:latin typeface="Helvetica Neue Thin" charset="0"/>
                <a:ea typeface="Helvetica Neue Thin" charset="0"/>
                <a:cs typeface="Helvetica Neue Thin" charset="0"/>
              </a:rPr>
              <a:t>AXI (Zynq)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38895" y="4801059"/>
            <a:ext cx="887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 Neue Thin" charset="0"/>
                <a:ea typeface="Helvetica Neue Thin" charset="0"/>
                <a:cs typeface="Helvetica Neue Thin" charset="0"/>
              </a:rPr>
              <a:t>Aurora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88186" y="5060699"/>
            <a:ext cx="887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u="sng" dirty="0">
                <a:latin typeface="Helvetica Neue Thin" charset="0"/>
                <a:ea typeface="Helvetica Neue Thin" charset="0"/>
                <a:cs typeface="Helvetica Neue Thin" charset="0"/>
              </a:rPr>
              <a:t>Pin </a:t>
            </a:r>
            <a:r>
              <a:rPr lang="en-US" sz="1100" i="1" u="sng" dirty="0" err="1">
                <a:latin typeface="Helvetica Neue Thin" charset="0"/>
                <a:ea typeface="Helvetica Neue Thin" charset="0"/>
                <a:cs typeface="Helvetica Neue Thin" charset="0"/>
              </a:rPr>
              <a:t>Muxing</a:t>
            </a:r>
            <a:endParaRPr lang="en-US" sz="1100" i="1" u="sng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8906" y="2764152"/>
            <a:ext cx="1623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 Neue Thin" charset="0"/>
                <a:ea typeface="Helvetica Neue Thin" charset="0"/>
                <a:cs typeface="Helvetica Neue Thin" charset="0"/>
              </a:rPr>
              <a:t>Transaction Based </a:t>
            </a:r>
          </a:p>
          <a:p>
            <a:r>
              <a:rPr lang="en-US" sz="1100" dirty="0">
                <a:latin typeface="Helvetica Neue Thin" charset="0"/>
                <a:ea typeface="Helvetica Neue Thin" charset="0"/>
                <a:cs typeface="Helvetica Neue Thin" charset="0"/>
              </a:rPr>
              <a:t>(DPI over TCP/IP)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64735" y="3196161"/>
            <a:ext cx="1623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u="sng" dirty="0">
                <a:latin typeface="Helvetica Neue Thin" charset="0"/>
                <a:ea typeface="Helvetica Neue Thin" charset="0"/>
                <a:cs typeface="Helvetica Neue Thin" charset="0"/>
              </a:rPr>
              <a:t>Transaction Based </a:t>
            </a:r>
          </a:p>
          <a:p>
            <a:r>
              <a:rPr lang="en-US" sz="1100" i="1" u="sng" dirty="0">
                <a:latin typeface="Helvetica Neue Thin" charset="0"/>
                <a:ea typeface="Helvetica Neue Thin" charset="0"/>
                <a:cs typeface="Helvetica Neue Thin" charset="0"/>
              </a:rPr>
              <a:t>(</a:t>
            </a:r>
            <a:r>
              <a:rPr lang="en-US" sz="1100" i="1" u="sng" dirty="0" err="1">
                <a:latin typeface="Helvetica Neue Thin" charset="0"/>
                <a:ea typeface="Helvetica Neue Thin" charset="0"/>
                <a:cs typeface="Helvetica Neue Thin" charset="0"/>
              </a:rPr>
              <a:t>Transactor</a:t>
            </a:r>
            <a:r>
              <a:rPr lang="en-US" sz="1100" i="1" u="sng" dirty="0">
                <a:latin typeface="Helvetica Neue Thin" charset="0"/>
                <a:ea typeface="Helvetica Neue Thin" charset="0"/>
                <a:cs typeface="Helvetica Neue Thin" charset="0"/>
              </a:rPr>
              <a:t>) 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444242" y="6089515"/>
            <a:ext cx="5427384" cy="154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67877" y="5874071"/>
            <a:ext cx="10529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 Neue Thin" charset="0"/>
                <a:ea typeface="Helvetica Neue Thin" charset="0"/>
                <a:cs typeface="Helvetica Neue Thin" charset="0"/>
              </a:rPr>
              <a:t>PCI/e </a:t>
            </a:r>
          </a:p>
        </p:txBody>
      </p:sp>
    </p:spTree>
    <p:extLst>
      <p:ext uri="{BB962C8B-B14F-4D97-AF65-F5344CB8AC3E}">
        <p14:creationId xmlns:p14="http://schemas.microsoft.com/office/powerpoint/2010/main" val="26697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467" y="1118681"/>
            <a:ext cx="11585643" cy="549612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cxnSp>
        <p:nvCxnSpPr>
          <p:cNvPr id="5" name="Shape 443"/>
          <p:cNvCxnSpPr/>
          <p:nvPr/>
        </p:nvCxnSpPr>
        <p:spPr>
          <a:xfrm>
            <a:off x="-8900" y="490918"/>
            <a:ext cx="845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" name="Shape 444"/>
          <p:cNvCxnSpPr/>
          <p:nvPr/>
        </p:nvCxnSpPr>
        <p:spPr>
          <a:xfrm>
            <a:off x="6935821" y="490918"/>
            <a:ext cx="5210457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Shape 442"/>
          <p:cNvSpPr txBox="1"/>
          <p:nvPr/>
        </p:nvSpPr>
        <p:spPr>
          <a:xfrm>
            <a:off x="1069664" y="233218"/>
            <a:ext cx="6362268" cy="51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Level Verification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69664" y="2042810"/>
            <a:ext cx="2831129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CPU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20630" y="2174816"/>
            <a:ext cx="1634249" cy="80184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Embedded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CPU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69664" y="4659549"/>
            <a:ext cx="2831129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CPU (X86)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94311" y="943583"/>
            <a:ext cx="2813633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Simulator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94311" y="3618689"/>
            <a:ext cx="2877954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FPGA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65783" y="4659549"/>
            <a:ext cx="2749312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FPGA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65783" y="2042810"/>
            <a:ext cx="2749312" cy="1877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Emulator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120630" y="2545828"/>
            <a:ext cx="603115" cy="412743"/>
            <a:chOff x="2889115" y="1118681"/>
            <a:chExt cx="865764" cy="525293"/>
          </a:xfrm>
        </p:grpSpPr>
        <p:sp>
          <p:nvSpPr>
            <p:cNvPr id="50" name="Rectangle 49"/>
            <p:cNvSpPr/>
            <p:nvPr/>
          </p:nvSpPr>
          <p:spPr>
            <a:xfrm>
              <a:off x="2889115" y="1118681"/>
              <a:ext cx="865764" cy="52529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65970" y="1210668"/>
              <a:ext cx="788909" cy="293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Helvetica Neue Thin" charset="0"/>
                  <a:ea typeface="Helvetica Neue Thin" charset="0"/>
                  <a:cs typeface="Helvetica Neue Thin" charset="0"/>
                </a:rPr>
                <a:t>C/C++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348903" y="3106582"/>
            <a:ext cx="771727" cy="869915"/>
            <a:chOff x="2889115" y="1118681"/>
            <a:chExt cx="882697" cy="733202"/>
          </a:xfrm>
        </p:grpSpPr>
        <p:sp>
          <p:nvSpPr>
            <p:cNvPr id="55" name="Rectangle 54"/>
            <p:cNvSpPr/>
            <p:nvPr/>
          </p:nvSpPr>
          <p:spPr>
            <a:xfrm>
              <a:off x="2889115" y="1118681"/>
              <a:ext cx="865764" cy="52529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65970" y="1146817"/>
              <a:ext cx="805842" cy="705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C/C++</a:t>
              </a:r>
            </a:p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Java </a:t>
              </a:r>
            </a:p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Python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303685" y="4915302"/>
            <a:ext cx="809136" cy="845698"/>
            <a:chOff x="2889115" y="1118681"/>
            <a:chExt cx="909502" cy="734296"/>
          </a:xfrm>
        </p:grpSpPr>
        <p:sp>
          <p:nvSpPr>
            <p:cNvPr id="58" name="Rectangle 57"/>
            <p:cNvSpPr/>
            <p:nvPr/>
          </p:nvSpPr>
          <p:spPr>
            <a:xfrm>
              <a:off x="2889115" y="1118681"/>
              <a:ext cx="865764" cy="52529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92775" y="1147911"/>
              <a:ext cx="805842" cy="705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C/C++</a:t>
              </a:r>
            </a:p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Java</a:t>
              </a:r>
            </a:p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Python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743685" y="5009787"/>
            <a:ext cx="1013101" cy="451654"/>
            <a:chOff x="2663652" y="1118681"/>
            <a:chExt cx="1454297" cy="574814"/>
          </a:xfrm>
        </p:grpSpPr>
        <p:sp>
          <p:nvSpPr>
            <p:cNvPr id="61" name="Rectangle 60"/>
            <p:cNvSpPr/>
            <p:nvPr/>
          </p:nvSpPr>
          <p:spPr>
            <a:xfrm>
              <a:off x="2663652" y="1118681"/>
              <a:ext cx="1342584" cy="57481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63652" y="1151481"/>
              <a:ext cx="1454297" cy="509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Synthesizable</a:t>
              </a:r>
            </a:p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C/C++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626737" y="2211634"/>
            <a:ext cx="1013101" cy="451654"/>
            <a:chOff x="2663652" y="1118681"/>
            <a:chExt cx="1454297" cy="574814"/>
          </a:xfrm>
        </p:grpSpPr>
        <p:sp>
          <p:nvSpPr>
            <p:cNvPr id="64" name="Rectangle 63"/>
            <p:cNvSpPr/>
            <p:nvPr/>
          </p:nvSpPr>
          <p:spPr>
            <a:xfrm>
              <a:off x="2663652" y="1118681"/>
              <a:ext cx="1342584" cy="57481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63652" y="1151481"/>
              <a:ext cx="1454297" cy="509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Synthesizable</a:t>
              </a:r>
            </a:p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C/C++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594576" y="3763608"/>
            <a:ext cx="1013101" cy="451654"/>
            <a:chOff x="2663652" y="1118681"/>
            <a:chExt cx="1454297" cy="574814"/>
          </a:xfrm>
        </p:grpSpPr>
        <p:sp>
          <p:nvSpPr>
            <p:cNvPr id="67" name="Rectangle 66"/>
            <p:cNvSpPr/>
            <p:nvPr/>
          </p:nvSpPr>
          <p:spPr>
            <a:xfrm>
              <a:off x="2663652" y="1118681"/>
              <a:ext cx="1342584" cy="57481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3652" y="1151481"/>
              <a:ext cx="1454297" cy="509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Synthesizable</a:t>
              </a:r>
            </a:p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C/C++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743685" y="3106577"/>
            <a:ext cx="1013101" cy="451654"/>
            <a:chOff x="2663652" y="1118681"/>
            <a:chExt cx="1454297" cy="574814"/>
          </a:xfrm>
        </p:grpSpPr>
        <p:sp>
          <p:nvSpPr>
            <p:cNvPr id="79" name="Rectangle 78"/>
            <p:cNvSpPr/>
            <p:nvPr/>
          </p:nvSpPr>
          <p:spPr>
            <a:xfrm>
              <a:off x="2663652" y="1118681"/>
              <a:ext cx="1342584" cy="57481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63652" y="1151481"/>
              <a:ext cx="1454297" cy="509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Synthesizable</a:t>
              </a:r>
            </a:p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C/C++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233888" y="3332404"/>
            <a:ext cx="1013101" cy="451654"/>
            <a:chOff x="2663652" y="1118681"/>
            <a:chExt cx="1454297" cy="574814"/>
          </a:xfrm>
        </p:grpSpPr>
        <p:sp>
          <p:nvSpPr>
            <p:cNvPr id="82" name="Rectangle 81"/>
            <p:cNvSpPr/>
            <p:nvPr/>
          </p:nvSpPr>
          <p:spPr>
            <a:xfrm>
              <a:off x="2663652" y="1118681"/>
              <a:ext cx="1342584" cy="57481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63652" y="1151481"/>
              <a:ext cx="1454297" cy="509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Synthesizable</a:t>
              </a:r>
            </a:p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C/C++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9308466" y="4788315"/>
            <a:ext cx="1013101" cy="451654"/>
            <a:chOff x="2663652" y="1118681"/>
            <a:chExt cx="1454297" cy="574814"/>
          </a:xfrm>
        </p:grpSpPr>
        <p:sp>
          <p:nvSpPr>
            <p:cNvPr id="85" name="Rectangle 84"/>
            <p:cNvSpPr/>
            <p:nvPr/>
          </p:nvSpPr>
          <p:spPr>
            <a:xfrm>
              <a:off x="2663652" y="1118681"/>
              <a:ext cx="1342584" cy="57481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663652" y="1151481"/>
              <a:ext cx="1454297" cy="509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Synthesizable</a:t>
              </a:r>
            </a:p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C/C++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799568" y="1182679"/>
            <a:ext cx="603115" cy="412743"/>
            <a:chOff x="2889115" y="1118681"/>
            <a:chExt cx="865764" cy="525293"/>
          </a:xfrm>
        </p:grpSpPr>
        <p:sp>
          <p:nvSpPr>
            <p:cNvPr id="88" name="Rectangle 87"/>
            <p:cNvSpPr/>
            <p:nvPr/>
          </p:nvSpPr>
          <p:spPr>
            <a:xfrm>
              <a:off x="2889115" y="1118681"/>
              <a:ext cx="865764" cy="52529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965970" y="1210668"/>
              <a:ext cx="568829" cy="31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RTL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749680" y="4843024"/>
            <a:ext cx="603115" cy="412743"/>
            <a:chOff x="2889115" y="1118681"/>
            <a:chExt cx="865764" cy="525293"/>
          </a:xfrm>
        </p:grpSpPr>
        <p:sp>
          <p:nvSpPr>
            <p:cNvPr id="91" name="Rectangle 90"/>
            <p:cNvSpPr/>
            <p:nvPr/>
          </p:nvSpPr>
          <p:spPr>
            <a:xfrm>
              <a:off x="2889115" y="1118681"/>
              <a:ext cx="865764" cy="52529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965970" y="1210668"/>
              <a:ext cx="568829" cy="31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RTL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9399969" y="5859072"/>
            <a:ext cx="603115" cy="412743"/>
            <a:chOff x="2889115" y="1118681"/>
            <a:chExt cx="865764" cy="525293"/>
          </a:xfrm>
        </p:grpSpPr>
        <p:sp>
          <p:nvSpPr>
            <p:cNvPr id="94" name="Rectangle 93"/>
            <p:cNvSpPr/>
            <p:nvPr/>
          </p:nvSpPr>
          <p:spPr>
            <a:xfrm>
              <a:off x="2889115" y="1118681"/>
              <a:ext cx="865764" cy="52529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965970" y="1210668"/>
              <a:ext cx="568829" cy="31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RTL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9350081" y="2180360"/>
            <a:ext cx="603115" cy="412743"/>
            <a:chOff x="2889115" y="1118681"/>
            <a:chExt cx="865764" cy="525293"/>
          </a:xfrm>
        </p:grpSpPr>
        <p:sp>
          <p:nvSpPr>
            <p:cNvPr id="97" name="Rectangle 96"/>
            <p:cNvSpPr/>
            <p:nvPr/>
          </p:nvSpPr>
          <p:spPr>
            <a:xfrm>
              <a:off x="2889115" y="1118681"/>
              <a:ext cx="865764" cy="52529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965970" y="1210668"/>
              <a:ext cx="568829" cy="31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 Neue Thin" charset="0"/>
                  <a:ea typeface="Helvetica Neue Thin" charset="0"/>
                  <a:cs typeface="Helvetica Neue Thin" charset="0"/>
                </a:rPr>
                <a:t>RTL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50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54B665B-9E3B-5743-9BEC-A441AB3BD2A3}"/>
              </a:ext>
            </a:extLst>
          </p:cNvPr>
          <p:cNvSpPr/>
          <p:nvPr/>
        </p:nvSpPr>
        <p:spPr bwMode="auto">
          <a:xfrm>
            <a:off x="1409299" y="1634909"/>
            <a:ext cx="9599127" cy="5186596"/>
          </a:xfrm>
          <a:prstGeom prst="rect">
            <a:avLst/>
          </a:prstGeom>
          <a:solidFill>
            <a:srgbClr val="C00000">
              <a:alpha val="5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CB4916-A4A7-8947-B1A7-6C1B1E2304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060BD193-E118-4B16-863C-C8C12C675E3E}" type="slidenum">
              <a:rPr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350EEF-7C08-914F-9AA7-204B6D55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Rapid Application Development using </a:t>
            </a:r>
            <a:r>
              <a:rPr lang="en-US" sz="3200" b="1" dirty="0"/>
              <a:t>Visual System Integrator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BDC28E-2235-0848-A1D8-153539457F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0322" y="988573"/>
            <a:ext cx="10972811" cy="566271"/>
          </a:xfrm>
        </p:spPr>
        <p:txBody>
          <a:bodyPr/>
          <a:lstStyle/>
          <a:p>
            <a:r>
              <a:rPr lang="en-US" dirty="0"/>
              <a:t>Real Time tracking of Optical &amp; Thermal images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4503E4-E71F-F648-A171-58E25E6E866F}"/>
              </a:ext>
            </a:extLst>
          </p:cNvPr>
          <p:cNvSpPr/>
          <p:nvPr/>
        </p:nvSpPr>
        <p:spPr bwMode="auto">
          <a:xfrm>
            <a:off x="1656609" y="2000142"/>
            <a:ext cx="4370119" cy="4454917"/>
          </a:xfrm>
          <a:prstGeom prst="rect">
            <a:avLst/>
          </a:prstGeom>
          <a:solidFill>
            <a:schemeClr val="accent2">
              <a:alpha val="7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54EDE-5F70-5F48-8219-ACBE60607FEC}"/>
              </a:ext>
            </a:extLst>
          </p:cNvPr>
          <p:cNvSpPr/>
          <p:nvPr/>
        </p:nvSpPr>
        <p:spPr bwMode="auto">
          <a:xfrm>
            <a:off x="6547272" y="1922132"/>
            <a:ext cx="4235523" cy="4454917"/>
          </a:xfrm>
          <a:prstGeom prst="rect">
            <a:avLst/>
          </a:prstGeom>
          <a:solidFill>
            <a:schemeClr val="accent2">
              <a:alpha val="21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ADFD69-8011-394B-B57C-997A58533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46" y="5604401"/>
            <a:ext cx="921365" cy="791222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E1B784-E9F9-E542-B082-6B41B7F0B79A}"/>
              </a:ext>
            </a:extLst>
          </p:cNvPr>
          <p:cNvSpPr/>
          <p:nvPr/>
        </p:nvSpPr>
        <p:spPr bwMode="auto">
          <a:xfrm>
            <a:off x="1832471" y="5907148"/>
            <a:ext cx="1330035" cy="391276"/>
          </a:xfrm>
          <a:prstGeom prst="roundRect">
            <a:avLst/>
          </a:prstGeom>
          <a:solidFill>
            <a:schemeClr val="accent2">
              <a:alpha val="47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Capture V4L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DF8D281-210F-724C-973F-6F1DE5617E49}"/>
              </a:ext>
            </a:extLst>
          </p:cNvPr>
          <p:cNvSpPr/>
          <p:nvPr/>
        </p:nvSpPr>
        <p:spPr bwMode="auto">
          <a:xfrm>
            <a:off x="1832471" y="5412071"/>
            <a:ext cx="1330035" cy="391276"/>
          </a:xfrm>
          <a:prstGeom prst="roundRect">
            <a:avLst/>
          </a:prstGeom>
          <a:solidFill>
            <a:schemeClr val="accent2">
              <a:alpha val="47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Capture ROI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02C19DA-6B08-3A46-9F32-3FA6E0ECA646}"/>
              </a:ext>
            </a:extLst>
          </p:cNvPr>
          <p:cNvSpPr/>
          <p:nvPr/>
        </p:nvSpPr>
        <p:spPr bwMode="auto">
          <a:xfrm>
            <a:off x="6897585" y="5504178"/>
            <a:ext cx="1365662" cy="771896"/>
          </a:xfrm>
          <a:prstGeom prst="roundRect">
            <a:avLst/>
          </a:prstGeom>
          <a:solidFill>
            <a:schemeClr val="accent2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</a:rPr>
              <a:t>xf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::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</a:rPr>
              <a:t>MeanShift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Track ROI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2FD22D3-DDB7-E04A-8333-CF3C566FE603}"/>
              </a:ext>
            </a:extLst>
          </p:cNvPr>
          <p:cNvSpPr/>
          <p:nvPr/>
        </p:nvSpPr>
        <p:spPr bwMode="auto">
          <a:xfrm>
            <a:off x="1832471" y="4530079"/>
            <a:ext cx="1330035" cy="771896"/>
          </a:xfrm>
          <a:prstGeom prst="roundRect">
            <a:avLst/>
          </a:prstGeom>
          <a:solidFill>
            <a:schemeClr val="accent2">
              <a:alpha val="47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Display</a:t>
            </a:r>
          </a:p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Webcam Image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8ED3CC2-1D90-6146-9E07-9E210D8633FE}"/>
              </a:ext>
            </a:extLst>
          </p:cNvPr>
          <p:cNvGrpSpPr/>
          <p:nvPr/>
        </p:nvGrpSpPr>
        <p:grpSpPr>
          <a:xfrm>
            <a:off x="93231" y="3287114"/>
            <a:ext cx="1406800" cy="1267299"/>
            <a:chOff x="248026" y="3148471"/>
            <a:chExt cx="1783499" cy="146143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08B799E-FE4F-C546-A2C2-1B33560E8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026" y="3148471"/>
              <a:ext cx="1783499" cy="14614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F36BD6E-3779-C640-A7B2-59A2F67B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1837" y="3363690"/>
              <a:ext cx="1004983" cy="755757"/>
            </a:xfrm>
            <a:prstGeom prst="rect">
              <a:avLst/>
            </a:prstGeom>
          </p:spPr>
        </p:pic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9D79A-8496-5549-A85E-3945A8FF87D1}"/>
              </a:ext>
            </a:extLst>
          </p:cNvPr>
          <p:cNvCxnSpPr/>
          <p:nvPr/>
        </p:nvCxnSpPr>
        <p:spPr bwMode="auto">
          <a:xfrm>
            <a:off x="1846616" y="3269075"/>
            <a:ext cx="842554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68ACD8-5EDC-2745-931A-F77DB8289955}"/>
              </a:ext>
            </a:extLst>
          </p:cNvPr>
          <p:cNvCxnSpPr/>
          <p:nvPr/>
        </p:nvCxnSpPr>
        <p:spPr bwMode="auto">
          <a:xfrm>
            <a:off x="1883235" y="4346079"/>
            <a:ext cx="842554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919C46E-3391-7E4A-87FE-D33A44518527}"/>
              </a:ext>
            </a:extLst>
          </p:cNvPr>
          <p:cNvSpPr txBox="1"/>
          <p:nvPr/>
        </p:nvSpPr>
        <p:spPr bwMode="auto">
          <a:xfrm>
            <a:off x="6897585" y="6460170"/>
            <a:ext cx="38851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Xilinx: </a:t>
            </a:r>
            <a:r>
              <a:rPr lang="en-US" sz="16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UltraScale</a:t>
            </a:r>
            <a:r>
              <a:rPr 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MPSoC</a:t>
            </a: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600" b="1" u="sng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Iveia</a:t>
            </a:r>
            <a:r>
              <a:rPr lang="en-US" sz="1600" b="1" u="sng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Captiva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F11F6D-3A95-BA41-93EB-1686F09C40BE}"/>
              </a:ext>
            </a:extLst>
          </p:cNvPr>
          <p:cNvSpPr txBox="1"/>
          <p:nvPr/>
        </p:nvSpPr>
        <p:spPr bwMode="auto">
          <a:xfrm>
            <a:off x="4079173" y="4947943"/>
            <a:ext cx="973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CPU (ARM64)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CA2F16-37F4-DB4A-8111-9096C1CB8D60}"/>
              </a:ext>
            </a:extLst>
          </p:cNvPr>
          <p:cNvSpPr txBox="1"/>
          <p:nvPr/>
        </p:nvSpPr>
        <p:spPr bwMode="auto">
          <a:xfrm>
            <a:off x="8437089" y="4890328"/>
            <a:ext cx="658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FPGA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2A9020D-3B02-6646-B70D-CED9B8799B4C}"/>
              </a:ext>
            </a:extLst>
          </p:cNvPr>
          <p:cNvSpPr/>
          <p:nvPr/>
        </p:nvSpPr>
        <p:spPr>
          <a:xfrm rot="10800000">
            <a:off x="1200496" y="5966962"/>
            <a:ext cx="557125" cy="288324"/>
          </a:xfrm>
          <a:prstGeom prst="leftArrow">
            <a:avLst>
              <a:gd name="adj1" fmla="val 50000"/>
              <a:gd name="adj2" fmla="val 7413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E39394-999A-EB42-9014-66FD2A076742}"/>
              </a:ext>
            </a:extLst>
          </p:cNvPr>
          <p:cNvSpPr txBox="1"/>
          <p:nvPr/>
        </p:nvSpPr>
        <p:spPr bwMode="auto">
          <a:xfrm>
            <a:off x="1258773" y="5995708"/>
            <a:ext cx="3340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USB</a:t>
            </a: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596A0E99-719A-A540-B16B-3094E914694A}"/>
              </a:ext>
            </a:extLst>
          </p:cNvPr>
          <p:cNvCxnSpPr>
            <a:cxnSpLocks/>
          </p:cNvCxnSpPr>
          <p:nvPr/>
        </p:nvCxnSpPr>
        <p:spPr bwMode="auto">
          <a:xfrm>
            <a:off x="785752" y="4735820"/>
            <a:ext cx="941448" cy="868581"/>
          </a:xfrm>
          <a:prstGeom prst="bentConnector3">
            <a:avLst>
              <a:gd name="adj1" fmla="val 806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CFC5950-AD56-F24A-93B4-FC7093DBA772}"/>
              </a:ext>
            </a:extLst>
          </p:cNvPr>
          <p:cNvCxnSpPr/>
          <p:nvPr/>
        </p:nvCxnSpPr>
        <p:spPr bwMode="auto">
          <a:xfrm>
            <a:off x="3301340" y="6102786"/>
            <a:ext cx="3503221" cy="0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BC44B0F-428B-0F4E-9C20-4EC5B6D4717C}"/>
              </a:ext>
            </a:extLst>
          </p:cNvPr>
          <p:cNvCxnSpPr/>
          <p:nvPr/>
        </p:nvCxnSpPr>
        <p:spPr bwMode="auto">
          <a:xfrm>
            <a:off x="3301339" y="5613166"/>
            <a:ext cx="3503221" cy="0"/>
          </a:xfrm>
          <a:prstGeom prst="straightConnector1">
            <a:avLst/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14DA794B-26D6-5843-BDA6-FE3D782942DA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3295695" y="5082640"/>
            <a:ext cx="4224729" cy="355508"/>
          </a:xfrm>
          <a:prstGeom prst="bentConnector3">
            <a:avLst>
              <a:gd name="adj1" fmla="val -351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/>
          </a:ln>
          <a:effectLst/>
        </p:spPr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1EE659D-5954-2141-A56F-B85FB2F2F187}"/>
              </a:ext>
            </a:extLst>
          </p:cNvPr>
          <p:cNvGrpSpPr/>
          <p:nvPr/>
        </p:nvGrpSpPr>
        <p:grpSpPr>
          <a:xfrm>
            <a:off x="1789684" y="2229557"/>
            <a:ext cx="10215802" cy="851553"/>
            <a:chOff x="1846616" y="3352220"/>
            <a:chExt cx="10215802" cy="8515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56D4B80-1BF8-CA4B-8E82-6FC3C1F1E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10889735" y="3451793"/>
              <a:ext cx="1172683" cy="736836"/>
            </a:xfrm>
            <a:prstGeom prst="rect">
              <a:avLst/>
            </a:prstGeom>
          </p:spPr>
        </p:pic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DF24D10-F1E8-614E-A77C-D6ACCA690A55}"/>
                </a:ext>
              </a:extLst>
            </p:cNvPr>
            <p:cNvSpPr/>
            <p:nvPr/>
          </p:nvSpPr>
          <p:spPr bwMode="auto">
            <a:xfrm>
              <a:off x="8906494" y="3352439"/>
              <a:ext cx="1365662" cy="397732"/>
            </a:xfrm>
            <a:prstGeom prst="roundRect">
              <a:avLst/>
            </a:prstGeom>
            <a:solidFill>
              <a:schemeClr val="accent2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95000"/>
                    </a:schemeClr>
                  </a:solidFill>
                </a:rPr>
                <a:t>Quad SPI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688137B-2FCF-DD4D-A416-99B7604122A8}"/>
                </a:ext>
              </a:extLst>
            </p:cNvPr>
            <p:cNvSpPr/>
            <p:nvPr/>
          </p:nvSpPr>
          <p:spPr bwMode="auto">
            <a:xfrm>
              <a:off x="1846616" y="3431877"/>
              <a:ext cx="1330035" cy="771896"/>
            </a:xfrm>
            <a:prstGeom prst="roundRect">
              <a:avLst/>
            </a:prstGeom>
            <a:solidFill>
              <a:schemeClr val="accent2">
                <a:alpha val="47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</a:rPr>
                <a:t>Display</a:t>
              </a:r>
            </a:p>
            <a:p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</a:rPr>
                <a:t>FFT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5E53524-7DA8-2640-BFFE-F19A1B276431}"/>
                </a:ext>
              </a:extLst>
            </p:cNvPr>
            <p:cNvSpPr/>
            <p:nvPr/>
          </p:nvSpPr>
          <p:spPr bwMode="auto">
            <a:xfrm>
              <a:off x="6877176" y="3713696"/>
              <a:ext cx="1365662" cy="436654"/>
            </a:xfrm>
            <a:prstGeom prst="roundRect">
              <a:avLst/>
            </a:prstGeom>
            <a:solidFill>
              <a:schemeClr val="accent2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95000"/>
                    </a:schemeClr>
                  </a:solidFill>
                </a:rPr>
                <a:t>FFT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47519290-F8F9-8241-A9EA-7AC93A61E2B3}"/>
                </a:ext>
              </a:extLst>
            </p:cNvPr>
            <p:cNvSpPr/>
            <p:nvPr/>
          </p:nvSpPr>
          <p:spPr bwMode="auto">
            <a:xfrm>
              <a:off x="3865411" y="3426516"/>
              <a:ext cx="2053440" cy="504216"/>
            </a:xfrm>
            <a:prstGeom prst="roundRect">
              <a:avLst/>
            </a:prstGeom>
            <a:solidFill>
              <a:schemeClr val="accent2">
                <a:alpha val="47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</a:rPr>
                <a:t>Capture Microphone</a:t>
              </a:r>
            </a:p>
            <a:p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</a:rPr>
                <a:t>Samples</a:t>
              </a:r>
            </a:p>
          </p:txBody>
        </p:sp>
        <p:sp>
          <p:nvSpPr>
            <p:cNvPr id="37" name="Left Arrow 36">
              <a:extLst>
                <a:ext uri="{FF2B5EF4-FFF2-40B4-BE49-F238E27FC236}">
                  <a16:creationId xmlns:a16="http://schemas.microsoft.com/office/drawing/2014/main" id="{E6DDE369-39FB-824C-9D20-F2A8936C3918}"/>
                </a:ext>
              </a:extLst>
            </p:cNvPr>
            <p:cNvSpPr/>
            <p:nvPr/>
          </p:nvSpPr>
          <p:spPr>
            <a:xfrm>
              <a:off x="10411902" y="3352220"/>
              <a:ext cx="752799" cy="288324"/>
            </a:xfrm>
            <a:prstGeom prst="leftArrow">
              <a:avLst>
                <a:gd name="adj1" fmla="val 50000"/>
                <a:gd name="adj2" fmla="val 74137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SPI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0A9A334-ED7B-0447-BF45-B6B4B645FCA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99868" y="3521982"/>
              <a:ext cx="2750351" cy="0"/>
            </a:xfrm>
            <a:prstGeom prst="straightConnector1">
              <a:avLst/>
            </a:prstGeom>
            <a:solidFill>
              <a:schemeClr val="tx2"/>
            </a:solidFill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E53475C-992F-4344-A1F2-2AE41B09EC2E}"/>
                </a:ext>
              </a:extLst>
            </p:cNvPr>
            <p:cNvCxnSpPr/>
            <p:nvPr/>
          </p:nvCxnSpPr>
          <p:spPr bwMode="auto">
            <a:xfrm>
              <a:off x="6026728" y="3801426"/>
              <a:ext cx="777832" cy="0"/>
            </a:xfrm>
            <a:prstGeom prst="straightConnector1">
              <a:avLst/>
            </a:prstGeom>
            <a:solidFill>
              <a:schemeClr val="tx2"/>
            </a:solidFill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3328DB3-2006-9647-9D6E-416428B4122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301339" y="4030642"/>
              <a:ext cx="3503222" cy="0"/>
            </a:xfrm>
            <a:prstGeom prst="straightConnector1">
              <a:avLst/>
            </a:prstGeom>
            <a:solidFill>
              <a:schemeClr val="tx2"/>
            </a:solidFill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9CE222E-4954-6848-9947-5DCEAD2981FB}"/>
              </a:ext>
            </a:extLst>
          </p:cNvPr>
          <p:cNvGrpSpPr/>
          <p:nvPr/>
        </p:nvGrpSpPr>
        <p:grpSpPr>
          <a:xfrm>
            <a:off x="1846616" y="3311030"/>
            <a:ext cx="10130780" cy="998768"/>
            <a:chOff x="1846616" y="2579510"/>
            <a:chExt cx="10130780" cy="9987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84DE64-AC22-4744-85DE-ED99487D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491915">
              <a:off x="11016578" y="2617459"/>
              <a:ext cx="998768" cy="922869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853503A-8C52-E24B-B095-E99FA5F333D1}"/>
                </a:ext>
              </a:extLst>
            </p:cNvPr>
            <p:cNvSpPr/>
            <p:nvPr/>
          </p:nvSpPr>
          <p:spPr bwMode="auto">
            <a:xfrm>
              <a:off x="8906494" y="2722017"/>
              <a:ext cx="1365662" cy="771896"/>
            </a:xfrm>
            <a:prstGeom prst="roundRect">
              <a:avLst/>
            </a:prstGeom>
            <a:solidFill>
              <a:schemeClr val="accent2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95000"/>
                    </a:schemeClr>
                  </a:solidFill>
                </a:rPr>
                <a:t>Thermal </a:t>
              </a:r>
            </a:p>
            <a:p>
              <a:pPr algn="ctr"/>
              <a:r>
                <a:rPr lang="en-US" sz="1200" b="1" dirty="0">
                  <a:solidFill>
                    <a:schemeClr val="bg1">
                      <a:lumMod val="95000"/>
                    </a:schemeClr>
                  </a:solidFill>
                </a:rPr>
                <a:t>Image Capture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420CB1A-6E41-6648-B010-05100E58BC5C}"/>
                </a:ext>
              </a:extLst>
            </p:cNvPr>
            <p:cNvSpPr/>
            <p:nvPr/>
          </p:nvSpPr>
          <p:spPr bwMode="auto">
            <a:xfrm>
              <a:off x="3871358" y="2722017"/>
              <a:ext cx="1330035" cy="771896"/>
            </a:xfrm>
            <a:prstGeom prst="roundRect">
              <a:avLst/>
            </a:prstGeom>
            <a:solidFill>
              <a:schemeClr val="accent2">
                <a:alpha val="47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b="1" dirty="0" err="1">
                  <a:solidFill>
                    <a:schemeClr val="bg1">
                      <a:lumMod val="95000"/>
                    </a:schemeClr>
                  </a:solidFill>
                </a:rPr>
                <a:t>xf</a:t>
              </a:r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</a:rPr>
                <a:t>::</a:t>
              </a:r>
              <a:r>
                <a:rPr lang="en-US" sz="1400" b="1" dirty="0" err="1">
                  <a:solidFill>
                    <a:schemeClr val="bg1">
                      <a:lumMod val="95000"/>
                    </a:schemeClr>
                  </a:solidFill>
                </a:rPr>
                <a:t>MinMax</a:t>
              </a:r>
              <a:endParaRPr lang="en-US" sz="1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3F972F6-3645-874C-92BF-4BCAADFEA720}"/>
                </a:ext>
              </a:extLst>
            </p:cNvPr>
            <p:cNvSpPr/>
            <p:nvPr/>
          </p:nvSpPr>
          <p:spPr bwMode="auto">
            <a:xfrm>
              <a:off x="1846616" y="2722017"/>
              <a:ext cx="1330035" cy="771896"/>
            </a:xfrm>
            <a:prstGeom prst="roundRect">
              <a:avLst/>
            </a:prstGeom>
            <a:solidFill>
              <a:schemeClr val="accent2">
                <a:alpha val="47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</a:rPr>
                <a:t>Display</a:t>
              </a:r>
            </a:p>
            <a:p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</a:rPr>
                <a:t>Thermal Image</a:t>
              </a:r>
            </a:p>
          </p:txBody>
        </p:sp>
        <p:sp>
          <p:nvSpPr>
            <p:cNvPr id="36" name="Left Arrow 35">
              <a:extLst>
                <a:ext uri="{FF2B5EF4-FFF2-40B4-BE49-F238E27FC236}">
                  <a16:creationId xmlns:a16="http://schemas.microsoft.com/office/drawing/2014/main" id="{A435711B-F232-C24F-9A99-294E9E86C69D}"/>
                </a:ext>
              </a:extLst>
            </p:cNvPr>
            <p:cNvSpPr/>
            <p:nvPr/>
          </p:nvSpPr>
          <p:spPr>
            <a:xfrm>
              <a:off x="10400028" y="3015471"/>
              <a:ext cx="752799" cy="288324"/>
            </a:xfrm>
            <a:prstGeom prst="leftArrow">
              <a:avLst>
                <a:gd name="adj1" fmla="val 50000"/>
                <a:gd name="adj2" fmla="val 74137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SPI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E5473B4-0546-AA43-9070-64CE450978C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334204" y="3084033"/>
              <a:ext cx="3347783" cy="0"/>
            </a:xfrm>
            <a:prstGeom prst="straightConnector1">
              <a:avLst/>
            </a:prstGeom>
            <a:solidFill>
              <a:schemeClr val="tx2"/>
            </a:solidFill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73F643F-25CA-2C4E-99A0-AC5AC53F76B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67776" y="3107965"/>
              <a:ext cx="502997" cy="0"/>
            </a:xfrm>
            <a:prstGeom prst="straightConnector1">
              <a:avLst/>
            </a:prstGeom>
            <a:solidFill>
              <a:schemeClr val="tx2"/>
            </a:solidFill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84343EE3-729D-4E4D-8988-9757853CC7FD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3295695" y="4289200"/>
            <a:ext cx="1270367" cy="478415"/>
          </a:xfrm>
          <a:prstGeom prst="bentConnector3">
            <a:avLst>
              <a:gd name="adj1" fmla="val -76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2237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836200" y="389748"/>
            <a:ext cx="2862129" cy="8191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 </a:t>
            </a:r>
          </a:p>
        </p:txBody>
      </p:sp>
      <p:cxnSp>
        <p:nvCxnSpPr>
          <p:cNvPr id="103" name="Shape 103"/>
          <p:cNvCxnSpPr/>
          <p:nvPr/>
        </p:nvCxnSpPr>
        <p:spPr>
          <a:xfrm>
            <a:off x="-8900" y="782750"/>
            <a:ext cx="845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4" name="Shape 104"/>
          <p:cNvCxnSpPr/>
          <p:nvPr/>
        </p:nvCxnSpPr>
        <p:spPr>
          <a:xfrm>
            <a:off x="2899900" y="799325"/>
            <a:ext cx="928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5" name="Shape 105"/>
          <p:cNvSpPr txBox="1"/>
          <p:nvPr/>
        </p:nvSpPr>
        <p:spPr>
          <a:xfrm>
            <a:off x="4074505" y="1354450"/>
            <a:ext cx="6619500" cy="111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200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Embedded Systems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200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Getting Increasingly Complex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4074505" y="2808004"/>
            <a:ext cx="6721200" cy="75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200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Design Span Multiple Chips</a:t>
            </a:r>
            <a:r>
              <a:rPr lang="en-US" sz="3600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US" sz="3600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800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(CPUs, GPUs, FPGAs, DSPs ….)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4074505" y="4163286"/>
            <a:ext cx="6721200" cy="62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200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Difficult to Integrate, No Visibility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4074505" y="5306676"/>
            <a:ext cx="5574599" cy="8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200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Universal Tool Exists for Integration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t="7648" b="7648"/>
          <a:stretch/>
        </p:blipFill>
        <p:spPr>
          <a:xfrm>
            <a:off x="1928000" y="1530763"/>
            <a:ext cx="896997" cy="75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0761" y="2772159"/>
            <a:ext cx="831454" cy="83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1143" y="4080175"/>
            <a:ext cx="787463" cy="78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4375" y="5319211"/>
            <a:ext cx="864226" cy="864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Shape 113"/>
          <p:cNvCxnSpPr/>
          <p:nvPr/>
        </p:nvCxnSpPr>
        <p:spPr>
          <a:xfrm>
            <a:off x="3413645" y="1481873"/>
            <a:ext cx="0" cy="857700"/>
          </a:xfrm>
          <a:prstGeom prst="straightConnector1">
            <a:avLst/>
          </a:prstGeom>
          <a:noFill/>
          <a:ln w="9525" cap="flat" cmpd="sng">
            <a:solidFill>
              <a:srgbClr val="65BFE9"/>
            </a:solidFill>
            <a:prstDash val="lgDash"/>
            <a:round/>
            <a:headEnd type="none" w="lg" len="lg"/>
            <a:tailEnd type="none" w="lg" len="lg"/>
          </a:ln>
        </p:spPr>
      </p:cxnSp>
      <p:cxnSp>
        <p:nvCxnSpPr>
          <p:cNvPr id="114" name="Shape 114"/>
          <p:cNvCxnSpPr/>
          <p:nvPr/>
        </p:nvCxnSpPr>
        <p:spPr>
          <a:xfrm>
            <a:off x="3413645" y="2759114"/>
            <a:ext cx="0" cy="857699"/>
          </a:xfrm>
          <a:prstGeom prst="straightConnector1">
            <a:avLst/>
          </a:prstGeom>
          <a:noFill/>
          <a:ln w="9525" cap="flat" cmpd="sng">
            <a:solidFill>
              <a:srgbClr val="65BFE9"/>
            </a:solidFill>
            <a:prstDash val="lgDash"/>
            <a:round/>
            <a:headEnd type="none" w="lg" len="lg"/>
            <a:tailEnd type="none" w="lg" len="lg"/>
          </a:ln>
        </p:spPr>
      </p:cxnSp>
      <p:cxnSp>
        <p:nvCxnSpPr>
          <p:cNvPr id="115" name="Shape 115"/>
          <p:cNvCxnSpPr/>
          <p:nvPr/>
        </p:nvCxnSpPr>
        <p:spPr>
          <a:xfrm>
            <a:off x="3413645" y="4045135"/>
            <a:ext cx="0" cy="857700"/>
          </a:xfrm>
          <a:prstGeom prst="straightConnector1">
            <a:avLst/>
          </a:prstGeom>
          <a:noFill/>
          <a:ln w="9525" cap="flat" cmpd="sng">
            <a:solidFill>
              <a:srgbClr val="65BFE9"/>
            </a:solidFill>
            <a:prstDash val="lgDash"/>
            <a:round/>
            <a:headEnd type="none" w="lg" len="lg"/>
            <a:tailEnd type="none" w="lg" len="lg"/>
          </a:ln>
        </p:spPr>
      </p:cxnSp>
      <p:cxnSp>
        <p:nvCxnSpPr>
          <p:cNvPr id="116" name="Shape 116"/>
          <p:cNvCxnSpPr/>
          <p:nvPr/>
        </p:nvCxnSpPr>
        <p:spPr>
          <a:xfrm>
            <a:off x="3413645" y="5322551"/>
            <a:ext cx="0" cy="857700"/>
          </a:xfrm>
          <a:prstGeom prst="straightConnector1">
            <a:avLst/>
          </a:prstGeom>
          <a:noFill/>
          <a:ln w="9525" cap="flat" cmpd="sng">
            <a:solidFill>
              <a:srgbClr val="65BFE9"/>
            </a:solidFill>
            <a:prstDash val="lgDash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8254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2" name="Shape 342"/>
          <p:cNvCxnSpPr/>
          <p:nvPr/>
        </p:nvCxnSpPr>
        <p:spPr>
          <a:xfrm>
            <a:off x="-8900" y="782750"/>
            <a:ext cx="8450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3" name="Shape 343"/>
          <p:cNvCxnSpPr/>
          <p:nvPr/>
        </p:nvCxnSpPr>
        <p:spPr>
          <a:xfrm>
            <a:off x="2899900" y="799325"/>
            <a:ext cx="93039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45" name="Shape 345"/>
          <p:cNvSpPr txBox="1"/>
          <p:nvPr/>
        </p:nvSpPr>
        <p:spPr>
          <a:xfrm>
            <a:off x="515182" y="1900614"/>
            <a:ext cx="4912851" cy="24855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</a:pPr>
            <a:r>
              <a:rPr lang="en-US" sz="2100" dirty="0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Rapid, visual application development:</a:t>
            </a:r>
          </a:p>
          <a:p>
            <a:pPr marL="342900" marR="0" lvl="0" indent="-342900" algn="l" rtl="0">
              <a:spcBef>
                <a:spcPts val="0"/>
              </a:spcBef>
              <a:buFont typeface="Arial" charset="0"/>
              <a:buChar char="•"/>
            </a:pPr>
            <a:r>
              <a:rPr lang="en-US" sz="2100" dirty="0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Describe Hardware platform.</a:t>
            </a:r>
          </a:p>
          <a:p>
            <a:pPr marL="342900" marR="0" lvl="0" indent="-342900" algn="l" rtl="0">
              <a:spcBef>
                <a:spcPts val="600"/>
              </a:spcBef>
              <a:buFont typeface="Arial" charset="0"/>
              <a:buChar char="•"/>
            </a:pPr>
            <a:r>
              <a:rPr lang="en-US" sz="2100" dirty="0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 Application</a:t>
            </a:r>
            <a:br>
              <a:rPr lang="en-US" sz="2100" dirty="0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600" i="1" dirty="0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(Import C/C++/RTL blocks connect them)</a:t>
            </a:r>
          </a:p>
          <a:p>
            <a:pPr marL="342900" marR="0" lvl="0" indent="-342900" algn="l" rtl="0">
              <a:spcBef>
                <a:spcPts val="600"/>
              </a:spcBef>
              <a:buFont typeface="Arial" charset="0"/>
              <a:buChar char="•"/>
            </a:pPr>
            <a:r>
              <a:rPr lang="en-US" sz="2100" dirty="0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Automatic code generation for the complete system</a:t>
            </a:r>
            <a:br>
              <a:rPr lang="en-US" sz="2100" dirty="0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600" i="1" dirty="0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(Software/Hardware projects, drivers, DMAs)</a:t>
            </a:r>
          </a:p>
        </p:txBody>
      </p:sp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09" y="1900614"/>
            <a:ext cx="306374" cy="30637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836199" y="119900"/>
            <a:ext cx="7425583" cy="132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buSzPct val="25000"/>
            </a:pPr>
            <a:r>
              <a:rPr lang="en-US" sz="3000" b="1" dirty="0">
                <a:solidFill>
                  <a:srgbClr val="0B5394"/>
                </a:solidFill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Solution: </a:t>
            </a:r>
            <a:r>
              <a:rPr lang="en-US" sz="3200" b="1" dirty="0">
                <a:solidFill>
                  <a:srgbClr val="0B5394"/>
                </a:solidFill>
                <a:latin typeface="Helvetica Neue" charset="0"/>
                <a:ea typeface="Helvetica Neue" charset="0"/>
                <a:cs typeface="Helvetica Neue" charset="0"/>
              </a:rPr>
              <a:t>Visual System Integrator</a:t>
            </a:r>
            <a:endParaRPr lang="en-US" sz="3000" b="1" dirty="0">
              <a:solidFill>
                <a:srgbClr val="0B5394"/>
              </a:solidFill>
              <a:latin typeface="Helvetica Neue" charset="0"/>
              <a:ea typeface="Helvetica Neue" charset="0"/>
              <a:cs typeface="Helvetica Neue" charset="0"/>
              <a:sym typeface="Helvetica Neue"/>
            </a:endParaRPr>
          </a:p>
        </p:txBody>
      </p:sp>
      <p:sp>
        <p:nvSpPr>
          <p:cNvPr id="23" name="Shape 345"/>
          <p:cNvSpPr txBox="1"/>
          <p:nvPr/>
        </p:nvSpPr>
        <p:spPr>
          <a:xfrm>
            <a:off x="515183" y="4657241"/>
            <a:ext cx="4516636" cy="572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</a:pPr>
            <a:r>
              <a:rPr lang="en-US" sz="2100" dirty="0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unprecedented Transaction level visibility at runtime</a:t>
            </a:r>
          </a:p>
        </p:txBody>
      </p:sp>
      <p:pic>
        <p:nvPicPr>
          <p:cNvPr id="24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09" y="4779280"/>
            <a:ext cx="306374" cy="306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345"/>
          <p:cNvSpPr txBox="1"/>
          <p:nvPr/>
        </p:nvSpPr>
        <p:spPr>
          <a:xfrm>
            <a:off x="2082297" y="5986065"/>
            <a:ext cx="8455937" cy="5133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</a:pPr>
            <a:r>
              <a:rPr lang="en-US" sz="2000" b="1" dirty="0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Focus on your application, not the platform &amp; firmware!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992" y="1555365"/>
            <a:ext cx="7171981" cy="41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2" name="Shape 342"/>
          <p:cNvCxnSpPr/>
          <p:nvPr/>
        </p:nvCxnSpPr>
        <p:spPr>
          <a:xfrm>
            <a:off x="-8900" y="782750"/>
            <a:ext cx="8450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3" name="Shape 343"/>
          <p:cNvCxnSpPr/>
          <p:nvPr/>
        </p:nvCxnSpPr>
        <p:spPr>
          <a:xfrm>
            <a:off x="2899900" y="799325"/>
            <a:ext cx="93039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836199" y="119900"/>
            <a:ext cx="9384761" cy="132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buSzPct val="25000"/>
            </a:pPr>
            <a:r>
              <a:rPr lang="en-US" sz="3000" b="1" dirty="0">
                <a:solidFill>
                  <a:srgbClr val="0B5394"/>
                </a:solidFill>
                <a:latin typeface="Helvetica Neue" charset="0"/>
                <a:ea typeface="Helvetica Neue" charset="0"/>
                <a:cs typeface="Helvetica Neue" charset="0"/>
                <a:sym typeface="Helvetica Neue"/>
              </a:rPr>
              <a:t>Design Visualization : Platform &amp; System Layers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839" y="1739118"/>
            <a:ext cx="6766385" cy="3866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F50B7C-3031-A042-B83D-6E971C3FD707}"/>
              </a:ext>
            </a:extLst>
          </p:cNvPr>
          <p:cNvSpPr txBox="1"/>
          <p:nvPr/>
        </p:nvSpPr>
        <p:spPr>
          <a:xfrm>
            <a:off x="579120" y="1739118"/>
            <a:ext cx="4744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</a:rPr>
              <a:t>Platform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Board level Physical Hardware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Express connections &amp; transport between Physical entities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0860B-66E0-654B-8436-F43001350AFE}"/>
              </a:ext>
            </a:extLst>
          </p:cNvPr>
          <p:cNvSpPr txBox="1"/>
          <p:nvPr/>
        </p:nvSpPr>
        <p:spPr>
          <a:xfrm>
            <a:off x="527540" y="3803481"/>
            <a:ext cx="4744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</a:rPr>
              <a:t>Application / System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Easily add logical blocks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Import C/C++/Java or Python code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Connect blocks to express dataflow</a:t>
            </a:r>
          </a:p>
        </p:txBody>
      </p:sp>
    </p:spTree>
    <p:extLst>
      <p:ext uri="{BB962C8B-B14F-4D97-AF65-F5344CB8AC3E}">
        <p14:creationId xmlns:p14="http://schemas.microsoft.com/office/powerpoint/2010/main" val="372054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2934368" y="1361533"/>
            <a:ext cx="1963800" cy="1645171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4188C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Describe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8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8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Platform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8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(Import Existing)</a:t>
            </a:r>
          </a:p>
        </p:txBody>
      </p:sp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836200" y="435720"/>
            <a:ext cx="8615450" cy="70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0B5394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Visual System Integrator:</a:t>
            </a:r>
            <a:r>
              <a:rPr lang="en-US" sz="3600" b="0" i="0" u="none" strike="noStrike" cap="none" dirty="0">
                <a:solidFill>
                  <a:srgbClr val="0B5394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Work Flow</a:t>
            </a:r>
          </a:p>
        </p:txBody>
      </p:sp>
      <p:sp>
        <p:nvSpPr>
          <p:cNvPr id="360" name="Shape 360"/>
          <p:cNvSpPr/>
          <p:nvPr/>
        </p:nvSpPr>
        <p:spPr>
          <a:xfrm rot="16200000" flipH="1">
            <a:off x="1566523" y="2124989"/>
            <a:ext cx="1295400" cy="1199239"/>
          </a:xfrm>
          <a:prstGeom prst="bentArrow">
            <a:avLst>
              <a:gd name="adj1" fmla="val 11348"/>
              <a:gd name="adj2" fmla="val 13944"/>
              <a:gd name="adj3" fmla="val 25000"/>
              <a:gd name="adj4" fmla="val 43750"/>
            </a:avLst>
          </a:prstGeom>
          <a:solidFill>
            <a:srgbClr val="CCCCC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Shape 361"/>
          <p:cNvSpPr txBox="1"/>
          <p:nvPr/>
        </p:nvSpPr>
        <p:spPr>
          <a:xfrm>
            <a:off x="1838825" y="2413508"/>
            <a:ext cx="1225199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Compile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Platform</a:t>
            </a:r>
          </a:p>
        </p:txBody>
      </p:sp>
      <p:sp>
        <p:nvSpPr>
          <p:cNvPr id="362" name="Shape 362"/>
          <p:cNvSpPr/>
          <p:nvPr/>
        </p:nvSpPr>
        <p:spPr>
          <a:xfrm>
            <a:off x="1194052" y="3454711"/>
            <a:ext cx="1300571" cy="927601"/>
          </a:xfrm>
          <a:prstGeom prst="flowChartMultidocument">
            <a:avLst/>
          </a:prstGeom>
          <a:solidFill>
            <a:srgbClr val="FFFFFF"/>
          </a:solidFill>
          <a:ln w="28575" cap="flat" cmpd="sng">
            <a:solidFill>
              <a:srgbClr val="65BFE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Platform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Meta data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8360494" y="3704444"/>
            <a:ext cx="27066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8737864" y="1491435"/>
            <a:ext cx="1896966" cy="1181552"/>
          </a:xfrm>
          <a:prstGeom prst="flowChartMultidocument">
            <a:avLst/>
          </a:prstGeom>
          <a:solidFill>
            <a:srgbClr val="FFFFFF"/>
          </a:solidFill>
          <a:ln w="28575" cap="flat" cmpd="sng">
            <a:solidFill>
              <a:srgbClr val="65BFE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Projects</a:t>
            </a:r>
          </a:p>
          <a:p>
            <a:pPr lvl="0" algn="ctr" rtl="0">
              <a:spcBef>
                <a:spcPts val="0"/>
              </a:spcBef>
              <a:buSzPct val="25000"/>
              <a:buNone/>
            </a:pPr>
            <a:r>
              <a:rPr lang="en-US" sz="12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Eclipse, </a:t>
            </a:r>
            <a:r>
              <a:rPr lang="en-US" sz="1200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Qt</a:t>
            </a:r>
            <a:r>
              <a:rPr lang="en-US" sz="12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VC++ , …</a:t>
            </a:r>
          </a:p>
        </p:txBody>
      </p:sp>
      <p:sp>
        <p:nvSpPr>
          <p:cNvPr id="363" name="Shape 363"/>
          <p:cNvSpPr txBox="1"/>
          <p:nvPr/>
        </p:nvSpPr>
        <p:spPr>
          <a:xfrm>
            <a:off x="1730919" y="4859413"/>
            <a:ext cx="966600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 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Platform</a:t>
            </a:r>
          </a:p>
        </p:txBody>
      </p:sp>
      <p:sp>
        <p:nvSpPr>
          <p:cNvPr id="366" name="Shape 366"/>
          <p:cNvSpPr/>
          <p:nvPr/>
        </p:nvSpPr>
        <p:spPr>
          <a:xfrm>
            <a:off x="8737864" y="4426738"/>
            <a:ext cx="1896966" cy="1327050"/>
          </a:xfrm>
          <a:prstGeom prst="flowChartMultidocument">
            <a:avLst/>
          </a:prstGeom>
          <a:solidFill>
            <a:srgbClr val="FFFFFF"/>
          </a:solidFill>
          <a:ln w="28575" cap="flat" cmpd="sng">
            <a:solidFill>
              <a:srgbClr val="65BFE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FPGA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Projects</a:t>
            </a:r>
          </a:p>
        </p:txBody>
      </p:sp>
      <p:cxnSp>
        <p:nvCxnSpPr>
          <p:cNvPr id="369" name="Shape 369"/>
          <p:cNvCxnSpPr/>
          <p:nvPr/>
        </p:nvCxnSpPr>
        <p:spPr>
          <a:xfrm>
            <a:off x="-8900" y="782750"/>
            <a:ext cx="845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0" name="Shape 370"/>
          <p:cNvCxnSpPr/>
          <p:nvPr/>
        </p:nvCxnSpPr>
        <p:spPr>
          <a:xfrm>
            <a:off x="9246550" y="782750"/>
            <a:ext cx="29661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71" name="Shape 371"/>
          <p:cNvSpPr/>
          <p:nvPr/>
        </p:nvSpPr>
        <p:spPr>
          <a:xfrm>
            <a:off x="2928142" y="4850583"/>
            <a:ext cx="1963800" cy="1636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4188C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8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</a:t>
            </a:r>
          </a:p>
        </p:txBody>
      </p:sp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 l="24507" t="29167" r="62289" b="42426"/>
          <a:stretch/>
        </p:blipFill>
        <p:spPr>
          <a:xfrm>
            <a:off x="3284209" y="3321620"/>
            <a:ext cx="1384650" cy="12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360"/>
          <p:cNvSpPr/>
          <p:nvPr/>
        </p:nvSpPr>
        <p:spPr>
          <a:xfrm rot="10800000" flipH="1">
            <a:off x="1614603" y="4582953"/>
            <a:ext cx="1295400" cy="1199239"/>
          </a:xfrm>
          <a:prstGeom prst="bentArrow">
            <a:avLst>
              <a:gd name="adj1" fmla="val 11348"/>
              <a:gd name="adj2" fmla="val 13944"/>
              <a:gd name="adj3" fmla="val 25000"/>
              <a:gd name="adj4" fmla="val 43750"/>
            </a:avLst>
          </a:prstGeom>
          <a:solidFill>
            <a:srgbClr val="CCCCC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Internal Storage 1"/>
          <p:cNvSpPr/>
          <p:nvPr/>
        </p:nvSpPr>
        <p:spPr>
          <a:xfrm>
            <a:off x="5139225" y="3322852"/>
            <a:ext cx="2146245" cy="1117545"/>
          </a:xfrm>
          <a:prstGeom prst="flowChartInternalStorag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buSzPct val="25000"/>
            </a:pPr>
            <a:r>
              <a:rPr lang="en-US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Compile</a:t>
            </a: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Generate</a:t>
            </a: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</a:t>
            </a:r>
          </a:p>
        </p:txBody>
      </p:sp>
      <p:cxnSp>
        <p:nvCxnSpPr>
          <p:cNvPr id="8" name="Elbow Connector 7"/>
          <p:cNvCxnSpPr>
            <a:stCxn id="358" idx="3"/>
            <a:endCxn id="2" idx="0"/>
          </p:cNvCxnSpPr>
          <p:nvPr/>
        </p:nvCxnSpPr>
        <p:spPr>
          <a:xfrm>
            <a:off x="4898168" y="2184119"/>
            <a:ext cx="1314180" cy="1138733"/>
          </a:xfrm>
          <a:prstGeom prst="bentConnector2">
            <a:avLst/>
          </a:prstGeom>
          <a:ln w="25400">
            <a:solidFill>
              <a:schemeClr val="tx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371" idx="3"/>
            <a:endCxn id="2" idx="2"/>
          </p:cNvCxnSpPr>
          <p:nvPr/>
        </p:nvCxnSpPr>
        <p:spPr>
          <a:xfrm flipV="1">
            <a:off x="4891942" y="4440397"/>
            <a:ext cx="1320406" cy="1228436"/>
          </a:xfrm>
          <a:prstGeom prst="bentConnector2">
            <a:avLst/>
          </a:prstGeom>
          <a:ln w="25400">
            <a:solidFill>
              <a:schemeClr val="tx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2" idx="3"/>
            <a:endCxn id="365" idx="1"/>
          </p:cNvCxnSpPr>
          <p:nvPr/>
        </p:nvCxnSpPr>
        <p:spPr>
          <a:xfrm flipV="1">
            <a:off x="7285470" y="2082211"/>
            <a:ext cx="1452394" cy="1799414"/>
          </a:xfrm>
          <a:prstGeom prst="bentConnector3">
            <a:avLst>
              <a:gd name="adj1" fmla="val 50000"/>
            </a:avLst>
          </a:prstGeom>
          <a:ln w="25400">
            <a:solidFill>
              <a:schemeClr val="tx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2" idx="3"/>
            <a:endCxn id="366" idx="1"/>
          </p:cNvCxnSpPr>
          <p:nvPr/>
        </p:nvCxnSpPr>
        <p:spPr>
          <a:xfrm>
            <a:off x="7285470" y="3881625"/>
            <a:ext cx="1452394" cy="1208638"/>
          </a:xfrm>
          <a:prstGeom prst="bentConnector3">
            <a:avLst>
              <a:gd name="adj1" fmla="val 50000"/>
            </a:avLst>
          </a:prstGeom>
          <a:ln w="25400">
            <a:solidFill>
              <a:schemeClr val="tx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7393021" y="3329400"/>
            <a:ext cx="1272623" cy="552225"/>
          </a:xfrm>
          <a:prstGeom prst="bentConnector3">
            <a:avLst>
              <a:gd name="adj1" fmla="val 48471"/>
            </a:avLst>
          </a:prstGeom>
          <a:ln w="25400">
            <a:solidFill>
              <a:schemeClr val="tx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hape 365"/>
          <p:cNvSpPr/>
          <p:nvPr/>
        </p:nvSpPr>
        <p:spPr>
          <a:xfrm>
            <a:off x="8721176" y="2736959"/>
            <a:ext cx="1903192" cy="1181552"/>
          </a:xfrm>
          <a:prstGeom prst="flowChartMultidocument">
            <a:avLst/>
          </a:prstGeom>
          <a:solidFill>
            <a:srgbClr val="FFFFFF"/>
          </a:solidFill>
          <a:ln w="28575" cap="flat" cmpd="sng">
            <a:solidFill>
              <a:srgbClr val="65BFE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dirty="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Runtime , Drivers </a:t>
            </a:r>
            <a:r>
              <a:rPr lang="en-US" sz="12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OS Configurations …</a:t>
            </a:r>
          </a:p>
        </p:txBody>
      </p:sp>
    </p:spTree>
    <p:extLst>
      <p:ext uri="{BB962C8B-B14F-4D97-AF65-F5344CB8AC3E}">
        <p14:creationId xmlns:p14="http://schemas.microsoft.com/office/powerpoint/2010/main" val="15085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0" animBg="1"/>
      <p:bldP spid="360" grpId="0" animBg="1"/>
      <p:bldP spid="361" grpId="0"/>
      <p:bldP spid="362" grpId="0" animBg="1"/>
      <p:bldP spid="365" grpId="0" animBg="1"/>
      <p:bldP spid="363" grpId="0"/>
      <p:bldP spid="366" grpId="0" animBg="1"/>
      <p:bldP spid="371" grpId="0" animBg="1"/>
      <p:bldP spid="19" grpId="0" animBg="1"/>
      <p:bldP spid="2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3D0C-7D82-C94C-A242-D45B505A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VSI Built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D3721-3636-CE45-9731-A284DD5F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23701"/>
            <a:ext cx="3099275" cy="2324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388A-97E9-F741-BF9F-105010046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89386" y="2244174"/>
            <a:ext cx="5085697" cy="3814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CBBE9C-BE8B-F34D-9910-AC4BB6B50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922" y="4025069"/>
            <a:ext cx="3492380" cy="2619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3E8BE-FBCF-E345-BE99-F8B680C2B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311" y="1690825"/>
            <a:ext cx="3399326" cy="1912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4F2BF-7ED6-AC4D-BE3F-09C38E866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147754"/>
            <a:ext cx="3126828" cy="23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2">
            <a:extLst>
              <a:ext uri="{FF2B5EF4-FFF2-40B4-BE49-F238E27FC236}">
                <a16:creationId xmlns:a16="http://schemas.microsoft.com/office/drawing/2014/main" id="{74FBD59A-6D1D-2C47-AC72-1B68BC8F4F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200" y="389748"/>
            <a:ext cx="8140532" cy="8191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On Demand (Partial </a:t>
            </a:r>
            <a:r>
              <a:rPr lang="en-US" sz="3600" b="1" dirty="0" err="1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Reconfig</a:t>
            </a:r>
            <a:r>
              <a:rPr lang="en-US" sz="3600" b="1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</p:txBody>
      </p:sp>
      <p:cxnSp>
        <p:nvCxnSpPr>
          <p:cNvPr id="5" name="Shape 103">
            <a:extLst>
              <a:ext uri="{FF2B5EF4-FFF2-40B4-BE49-F238E27FC236}">
                <a16:creationId xmlns:a16="http://schemas.microsoft.com/office/drawing/2014/main" id="{D0C11D7A-D0D6-414B-B39A-568FECCDD1C8}"/>
              </a:ext>
            </a:extLst>
          </p:cNvPr>
          <p:cNvCxnSpPr/>
          <p:nvPr/>
        </p:nvCxnSpPr>
        <p:spPr>
          <a:xfrm>
            <a:off x="-8900" y="782750"/>
            <a:ext cx="845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" name="Shape 104">
            <a:extLst>
              <a:ext uri="{FF2B5EF4-FFF2-40B4-BE49-F238E27FC236}">
                <a16:creationId xmlns:a16="http://schemas.microsoft.com/office/drawing/2014/main" id="{6507F621-4187-0A4B-8380-F24ED0C76CBF}"/>
              </a:ext>
            </a:extLst>
          </p:cNvPr>
          <p:cNvCxnSpPr>
            <a:cxnSpLocks/>
          </p:cNvCxnSpPr>
          <p:nvPr/>
        </p:nvCxnSpPr>
        <p:spPr>
          <a:xfrm>
            <a:off x="8809463" y="799325"/>
            <a:ext cx="3376637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46687-5E20-5448-9627-4B96A6758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650" y="1387086"/>
            <a:ext cx="10515600" cy="4351200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 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89F82201-FD50-3146-9678-C8CCC0EC6ED0}"/>
              </a:ext>
            </a:extLst>
          </p:cNvPr>
          <p:cNvSpPr txBox="1">
            <a:spLocks/>
          </p:cNvSpPr>
          <p:nvPr/>
        </p:nvSpPr>
        <p:spPr>
          <a:xfrm>
            <a:off x="566050" y="1539485"/>
            <a:ext cx="11029320" cy="46570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 </a:t>
            </a:r>
            <a:r>
              <a:rPr lang="en-US" b="1" dirty="0">
                <a:latin typeface="Helvetica" pitchFamily="2" charset="0"/>
              </a:rPr>
              <a:t>Time multiplex hardware Resource [R5, FPGA Fabric … ]</a:t>
            </a:r>
          </a:p>
          <a:p>
            <a:endParaRPr lang="en-US" b="1" dirty="0"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 Dynamically change the behavior of a system</a:t>
            </a:r>
          </a:p>
          <a:p>
            <a:pPr marL="177800" indent="0">
              <a:buNone/>
            </a:pPr>
            <a:endParaRPr lang="en-US" b="1" dirty="0">
              <a:latin typeface="Helvetica" pitchFamily="2" charset="0"/>
            </a:endParaRPr>
          </a:p>
          <a:p>
            <a:pPr lvl="1"/>
            <a:r>
              <a:rPr lang="en-US" b="1" dirty="0">
                <a:latin typeface="Helvetica" pitchFamily="2" charset="0"/>
              </a:rPr>
              <a:t> Radar : </a:t>
            </a:r>
            <a:r>
              <a:rPr lang="en-US" dirty="0">
                <a:latin typeface="Helvetica" pitchFamily="2" charset="0"/>
              </a:rPr>
              <a:t>Transmit, Receive or Communication</a:t>
            </a:r>
          </a:p>
          <a:p>
            <a:pPr lvl="1"/>
            <a:r>
              <a:rPr lang="en-US" dirty="0">
                <a:latin typeface="Helvetica" pitchFamily="2" charset="0"/>
              </a:rPr>
              <a:t> </a:t>
            </a:r>
            <a:r>
              <a:rPr lang="en-US" b="1" dirty="0">
                <a:latin typeface="Helvetica" pitchFamily="2" charset="0"/>
              </a:rPr>
              <a:t>Deep Learning</a:t>
            </a:r>
            <a:r>
              <a:rPr lang="en-US" dirty="0">
                <a:latin typeface="Helvetica" pitchFamily="2" charset="0"/>
              </a:rPr>
              <a:t>: Reconfigure between Training vs Evaluation </a:t>
            </a:r>
          </a:p>
          <a:p>
            <a:pPr lvl="1"/>
            <a:r>
              <a:rPr lang="en-US" dirty="0">
                <a:latin typeface="Helvetica" pitchFamily="2" charset="0"/>
              </a:rPr>
              <a:t> </a:t>
            </a:r>
            <a:r>
              <a:rPr lang="en-US" b="1" dirty="0">
                <a:latin typeface="Helvetica" pitchFamily="2" charset="0"/>
              </a:rPr>
              <a:t>Self Driving Car: </a:t>
            </a:r>
            <a:r>
              <a:rPr lang="en-US" dirty="0">
                <a:latin typeface="Helvetica" pitchFamily="2" charset="0"/>
              </a:rPr>
              <a:t>Adapt to different driving /weather conditions </a:t>
            </a:r>
          </a:p>
          <a:p>
            <a:pPr marL="3314700" lvl="7" indent="0">
              <a:buNone/>
            </a:pPr>
            <a:r>
              <a:rPr lang="en-US" dirty="0">
                <a:latin typeface="Helvetica" pitchFamily="2" charset="0"/>
              </a:rPr>
              <a:t>Snow, Rain, Highway, City </a:t>
            </a:r>
            <a:r>
              <a:rPr lang="en-US" dirty="0" err="1">
                <a:latin typeface="Helvetica" pitchFamily="2" charset="0"/>
              </a:rPr>
              <a:t>etc</a:t>
            </a:r>
            <a:endParaRPr lang="en-US" dirty="0">
              <a:latin typeface="Helvetica" pitchFamily="2" charset="0"/>
            </a:endParaRPr>
          </a:p>
          <a:p>
            <a:pPr marL="3314700" lvl="7" indent="0">
              <a:buNone/>
            </a:pPr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latin typeface="Helvetica" pitchFamily="2" charset="0"/>
            </a:endParaRPr>
          </a:p>
          <a:p>
            <a:pPr marL="177800" indent="0">
              <a:buNone/>
            </a:pPr>
            <a:endParaRPr lang="en-US" dirty="0">
              <a:latin typeface="Helvetica" pitchFamily="2" charset="0"/>
            </a:endParaRPr>
          </a:p>
          <a:p>
            <a:pPr marL="609600" lvl="1" indent="0">
              <a:buNone/>
            </a:pPr>
            <a:endParaRPr lang="en-US" sz="20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BFB3B4-75E4-E24B-B2C6-BF09B1D09135}"/>
              </a:ext>
            </a:extLst>
          </p:cNvPr>
          <p:cNvSpPr/>
          <p:nvPr/>
        </p:nvSpPr>
        <p:spPr>
          <a:xfrm>
            <a:off x="6180083" y="2575035"/>
            <a:ext cx="5541747" cy="37510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hape 102">
            <a:extLst>
              <a:ext uri="{FF2B5EF4-FFF2-40B4-BE49-F238E27FC236}">
                <a16:creationId xmlns:a16="http://schemas.microsoft.com/office/drawing/2014/main" id="{74FBD59A-6D1D-2C47-AC72-1B68BC8F4F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200" y="389748"/>
            <a:ext cx="5555269" cy="8191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On Demand</a:t>
            </a:r>
          </a:p>
        </p:txBody>
      </p:sp>
      <p:cxnSp>
        <p:nvCxnSpPr>
          <p:cNvPr id="5" name="Shape 103">
            <a:extLst>
              <a:ext uri="{FF2B5EF4-FFF2-40B4-BE49-F238E27FC236}">
                <a16:creationId xmlns:a16="http://schemas.microsoft.com/office/drawing/2014/main" id="{D0C11D7A-D0D6-414B-B39A-568FECCDD1C8}"/>
              </a:ext>
            </a:extLst>
          </p:cNvPr>
          <p:cNvCxnSpPr/>
          <p:nvPr/>
        </p:nvCxnSpPr>
        <p:spPr>
          <a:xfrm>
            <a:off x="-8900" y="782750"/>
            <a:ext cx="845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" name="Shape 104">
            <a:extLst>
              <a:ext uri="{FF2B5EF4-FFF2-40B4-BE49-F238E27FC236}">
                <a16:creationId xmlns:a16="http://schemas.microsoft.com/office/drawing/2014/main" id="{6507F621-4187-0A4B-8380-F24ED0C76CBF}"/>
              </a:ext>
            </a:extLst>
          </p:cNvPr>
          <p:cNvCxnSpPr>
            <a:cxnSpLocks/>
          </p:cNvCxnSpPr>
          <p:nvPr/>
        </p:nvCxnSpPr>
        <p:spPr>
          <a:xfrm>
            <a:off x="4906522" y="799325"/>
            <a:ext cx="7279578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46687-5E20-5448-9627-4B96A6758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650" y="1387086"/>
            <a:ext cx="10515600" cy="4351200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 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89F82201-FD50-3146-9678-C8CCC0EC6ED0}"/>
              </a:ext>
            </a:extLst>
          </p:cNvPr>
          <p:cNvSpPr txBox="1">
            <a:spLocks/>
          </p:cNvSpPr>
          <p:nvPr/>
        </p:nvSpPr>
        <p:spPr>
          <a:xfrm>
            <a:off x="-252470" y="799325"/>
            <a:ext cx="11181720" cy="55520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314700" lvl="7" indent="0">
              <a:buNone/>
            </a:pPr>
            <a:endParaRPr lang="en-US" dirty="0">
              <a:latin typeface="Helvetica" pitchFamily="2" charset="0"/>
            </a:endParaRPr>
          </a:p>
          <a:p>
            <a:pPr lvl="1"/>
            <a:r>
              <a:rPr lang="en-US" dirty="0">
                <a:latin typeface="Helvetica" pitchFamily="2" charset="0"/>
              </a:rPr>
              <a:t> Load on Demand using Data-Flow</a:t>
            </a:r>
          </a:p>
          <a:p>
            <a:pPr marL="177800" indent="0">
              <a:buNone/>
            </a:pPr>
            <a:endParaRPr lang="en-US" dirty="0">
              <a:latin typeface="Helvetica" pitchFamily="2" charset="0"/>
            </a:endParaRPr>
          </a:p>
          <a:p>
            <a:pPr marL="609600" lvl="1" indent="0">
              <a:buNone/>
            </a:pPr>
            <a:endParaRPr lang="en-US" sz="2000" b="1" dirty="0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EEB043-F7D2-FA4F-95B9-957A43ADA34C}"/>
              </a:ext>
            </a:extLst>
          </p:cNvPr>
          <p:cNvSpPr/>
          <p:nvPr/>
        </p:nvSpPr>
        <p:spPr>
          <a:xfrm>
            <a:off x="339365" y="2575035"/>
            <a:ext cx="5646682" cy="3751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7A70E33-3711-D143-9280-9C3E430BCFE7}"/>
              </a:ext>
            </a:extLst>
          </p:cNvPr>
          <p:cNvSpPr/>
          <p:nvPr/>
        </p:nvSpPr>
        <p:spPr>
          <a:xfrm>
            <a:off x="6937275" y="2743200"/>
            <a:ext cx="3426373" cy="13873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E7F6B28-E5A9-7247-AC71-8439051F0C2B}"/>
              </a:ext>
            </a:extLst>
          </p:cNvPr>
          <p:cNvSpPr/>
          <p:nvPr/>
        </p:nvSpPr>
        <p:spPr>
          <a:xfrm>
            <a:off x="6937275" y="4476821"/>
            <a:ext cx="3426373" cy="1487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0427D-E441-0945-B997-1C705A51451A}"/>
              </a:ext>
            </a:extLst>
          </p:cNvPr>
          <p:cNvSpPr txBox="1"/>
          <p:nvPr/>
        </p:nvSpPr>
        <p:spPr>
          <a:xfrm>
            <a:off x="9655080" y="3781796"/>
            <a:ext cx="51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58EB88-F003-704F-8AFE-C3721DCC5A2C}"/>
              </a:ext>
            </a:extLst>
          </p:cNvPr>
          <p:cNvSpPr txBox="1"/>
          <p:nvPr/>
        </p:nvSpPr>
        <p:spPr>
          <a:xfrm>
            <a:off x="9655080" y="5592755"/>
            <a:ext cx="687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14D4DC-F67B-7049-A95F-11AB8829C676}"/>
              </a:ext>
            </a:extLst>
          </p:cNvPr>
          <p:cNvSpPr/>
          <p:nvPr/>
        </p:nvSpPr>
        <p:spPr>
          <a:xfrm>
            <a:off x="2156109" y="2982702"/>
            <a:ext cx="1605064" cy="11478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Forward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Camera Display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E286D56-547B-4343-9D54-FAFA7D16C135}"/>
              </a:ext>
            </a:extLst>
          </p:cNvPr>
          <p:cNvSpPr/>
          <p:nvPr/>
        </p:nvSpPr>
        <p:spPr>
          <a:xfrm>
            <a:off x="3640716" y="3659523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BD70F53-293D-9940-8A1E-1407012DE79B}"/>
              </a:ext>
            </a:extLst>
          </p:cNvPr>
          <p:cNvSpPr/>
          <p:nvPr/>
        </p:nvSpPr>
        <p:spPr>
          <a:xfrm>
            <a:off x="3640716" y="3224955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5DCA56-34B2-C94F-B000-E3AC92D782F5}"/>
              </a:ext>
            </a:extLst>
          </p:cNvPr>
          <p:cNvSpPr/>
          <p:nvPr/>
        </p:nvSpPr>
        <p:spPr>
          <a:xfrm>
            <a:off x="2131315" y="4644913"/>
            <a:ext cx="1605064" cy="11478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Camera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Display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5788798-BF59-FB49-B2FF-8EF13F658F34}"/>
              </a:ext>
            </a:extLst>
          </p:cNvPr>
          <p:cNvSpPr/>
          <p:nvPr/>
        </p:nvSpPr>
        <p:spPr>
          <a:xfrm>
            <a:off x="3600192" y="4930873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07BB485-E0C3-3546-8602-CDB74F80568C}"/>
              </a:ext>
            </a:extLst>
          </p:cNvPr>
          <p:cNvSpPr/>
          <p:nvPr/>
        </p:nvSpPr>
        <p:spPr>
          <a:xfrm>
            <a:off x="3617711" y="5318811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F27797-77E4-034E-A6F1-7A8DFF64E4BF}"/>
              </a:ext>
            </a:extLst>
          </p:cNvPr>
          <p:cNvSpPr/>
          <p:nvPr/>
        </p:nvSpPr>
        <p:spPr>
          <a:xfrm>
            <a:off x="7645690" y="3089455"/>
            <a:ext cx="1741698" cy="8955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Forward Camera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Processing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AC2005-9A64-4A46-A5DF-39A7F49A3CCA}"/>
              </a:ext>
            </a:extLst>
          </p:cNvPr>
          <p:cNvSpPr/>
          <p:nvPr/>
        </p:nvSpPr>
        <p:spPr>
          <a:xfrm>
            <a:off x="7675462" y="4771050"/>
            <a:ext cx="1741698" cy="8955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Rear Camera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Processing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01E2EB5-2474-2B46-AECC-DCA30EADEE02}"/>
              </a:ext>
            </a:extLst>
          </p:cNvPr>
          <p:cNvSpPr/>
          <p:nvPr/>
        </p:nvSpPr>
        <p:spPr>
          <a:xfrm>
            <a:off x="7509503" y="3222875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3622F79-FC6F-C642-BA34-C4D5293D0DED}"/>
              </a:ext>
            </a:extLst>
          </p:cNvPr>
          <p:cNvSpPr/>
          <p:nvPr/>
        </p:nvSpPr>
        <p:spPr>
          <a:xfrm>
            <a:off x="7500921" y="3659666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473811D-8EC8-5C4B-B661-455B768E2C4A}"/>
              </a:ext>
            </a:extLst>
          </p:cNvPr>
          <p:cNvSpPr/>
          <p:nvPr/>
        </p:nvSpPr>
        <p:spPr>
          <a:xfrm>
            <a:off x="7509503" y="4930873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889185B-5BBB-9F43-9A55-D76D55150976}"/>
              </a:ext>
            </a:extLst>
          </p:cNvPr>
          <p:cNvSpPr/>
          <p:nvPr/>
        </p:nvSpPr>
        <p:spPr>
          <a:xfrm>
            <a:off x="7509503" y="5318811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DB0A3C-110E-6448-8AED-4B00430A2EF3}"/>
              </a:ext>
            </a:extLst>
          </p:cNvPr>
          <p:cNvCxnSpPr/>
          <p:nvPr/>
        </p:nvCxnSpPr>
        <p:spPr>
          <a:xfrm>
            <a:off x="3994974" y="3329879"/>
            <a:ext cx="34127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A494EB-421D-3F4B-9C64-4832D2E2BE2C}"/>
              </a:ext>
            </a:extLst>
          </p:cNvPr>
          <p:cNvCxnSpPr/>
          <p:nvPr/>
        </p:nvCxnSpPr>
        <p:spPr>
          <a:xfrm>
            <a:off x="3965052" y="5037877"/>
            <a:ext cx="34127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9AB99E-98BC-744D-8353-5E3D4DEC34C3}"/>
              </a:ext>
            </a:extLst>
          </p:cNvPr>
          <p:cNvCxnSpPr>
            <a:cxnSpLocks/>
          </p:cNvCxnSpPr>
          <p:nvPr/>
        </p:nvCxnSpPr>
        <p:spPr>
          <a:xfrm flipH="1">
            <a:off x="3994975" y="3753620"/>
            <a:ext cx="338287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9CAA81-9148-CA46-9B3A-6381E9A50D80}"/>
              </a:ext>
            </a:extLst>
          </p:cNvPr>
          <p:cNvCxnSpPr>
            <a:cxnSpLocks/>
          </p:cNvCxnSpPr>
          <p:nvPr/>
        </p:nvCxnSpPr>
        <p:spPr>
          <a:xfrm flipH="1">
            <a:off x="3965052" y="5425815"/>
            <a:ext cx="338287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7C84EB6-3F1D-9946-9B6F-C6C50C9F9ACB}"/>
              </a:ext>
            </a:extLst>
          </p:cNvPr>
          <p:cNvSpPr/>
          <p:nvPr/>
        </p:nvSpPr>
        <p:spPr>
          <a:xfrm>
            <a:off x="478661" y="2982701"/>
            <a:ext cx="1111846" cy="28100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Gear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Spindle</a:t>
            </a:r>
          </a:p>
        </p:txBody>
      </p:sp>
      <p:pic>
        <p:nvPicPr>
          <p:cNvPr id="38" name="Graphic 37" descr="Line Arrow: Clockwise curve">
            <a:extLst>
              <a:ext uri="{FF2B5EF4-FFF2-40B4-BE49-F238E27FC236}">
                <a16:creationId xmlns:a16="http://schemas.microsoft.com/office/drawing/2014/main" id="{4B60BD39-4AAF-5A40-BFF1-6128D86CA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219269">
            <a:off x="1555930" y="3536539"/>
            <a:ext cx="466762" cy="466762"/>
          </a:xfrm>
          <a:prstGeom prst="rect">
            <a:avLst/>
          </a:prstGeom>
        </p:spPr>
      </p:pic>
      <p:pic>
        <p:nvPicPr>
          <p:cNvPr id="40" name="Graphic 39" descr="Line Arrow: Counterclockwise curve">
            <a:extLst>
              <a:ext uri="{FF2B5EF4-FFF2-40B4-BE49-F238E27FC236}">
                <a16:creationId xmlns:a16="http://schemas.microsoft.com/office/drawing/2014/main" id="{8741B6FF-2E05-A949-9F4B-330393A63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380215">
            <a:off x="1595798" y="4843387"/>
            <a:ext cx="447199" cy="44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BFB3B4-75E4-E24B-B2C6-BF09B1D09135}"/>
              </a:ext>
            </a:extLst>
          </p:cNvPr>
          <p:cNvSpPr/>
          <p:nvPr/>
        </p:nvSpPr>
        <p:spPr>
          <a:xfrm>
            <a:off x="6180083" y="2575035"/>
            <a:ext cx="5541747" cy="37510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hape 102">
            <a:extLst>
              <a:ext uri="{FF2B5EF4-FFF2-40B4-BE49-F238E27FC236}">
                <a16:creationId xmlns:a16="http://schemas.microsoft.com/office/drawing/2014/main" id="{74FBD59A-6D1D-2C47-AC72-1B68BC8F4F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200" y="389748"/>
            <a:ext cx="5555269" cy="8191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On Demand</a:t>
            </a:r>
          </a:p>
        </p:txBody>
      </p:sp>
      <p:cxnSp>
        <p:nvCxnSpPr>
          <p:cNvPr id="5" name="Shape 103">
            <a:extLst>
              <a:ext uri="{FF2B5EF4-FFF2-40B4-BE49-F238E27FC236}">
                <a16:creationId xmlns:a16="http://schemas.microsoft.com/office/drawing/2014/main" id="{D0C11D7A-D0D6-414B-B39A-568FECCDD1C8}"/>
              </a:ext>
            </a:extLst>
          </p:cNvPr>
          <p:cNvCxnSpPr/>
          <p:nvPr/>
        </p:nvCxnSpPr>
        <p:spPr>
          <a:xfrm>
            <a:off x="-8900" y="782750"/>
            <a:ext cx="845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" name="Shape 104">
            <a:extLst>
              <a:ext uri="{FF2B5EF4-FFF2-40B4-BE49-F238E27FC236}">
                <a16:creationId xmlns:a16="http://schemas.microsoft.com/office/drawing/2014/main" id="{6507F621-4187-0A4B-8380-F24ED0C76CBF}"/>
              </a:ext>
            </a:extLst>
          </p:cNvPr>
          <p:cNvCxnSpPr>
            <a:cxnSpLocks/>
          </p:cNvCxnSpPr>
          <p:nvPr/>
        </p:nvCxnSpPr>
        <p:spPr>
          <a:xfrm>
            <a:off x="4906522" y="799325"/>
            <a:ext cx="7279578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46687-5E20-5448-9627-4B96A6758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650" y="1387086"/>
            <a:ext cx="10515600" cy="4351200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 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89F82201-FD50-3146-9678-C8CCC0EC6ED0}"/>
              </a:ext>
            </a:extLst>
          </p:cNvPr>
          <p:cNvSpPr txBox="1">
            <a:spLocks/>
          </p:cNvSpPr>
          <p:nvPr/>
        </p:nvSpPr>
        <p:spPr>
          <a:xfrm>
            <a:off x="-252470" y="815564"/>
            <a:ext cx="11181720" cy="55520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314700" lvl="7" indent="0">
              <a:buNone/>
            </a:pPr>
            <a:endParaRPr lang="en-US" dirty="0">
              <a:latin typeface="Helvetica" pitchFamily="2" charset="0"/>
            </a:endParaRPr>
          </a:p>
          <a:p>
            <a:pPr lvl="1"/>
            <a:r>
              <a:rPr lang="en-US" dirty="0">
                <a:latin typeface="Helvetica" pitchFamily="2" charset="0"/>
              </a:rPr>
              <a:t> Load on Demand using Data-Flow</a:t>
            </a:r>
          </a:p>
          <a:p>
            <a:pPr marL="177800" indent="0">
              <a:buNone/>
            </a:pPr>
            <a:endParaRPr lang="en-US" dirty="0">
              <a:latin typeface="Helvetica" pitchFamily="2" charset="0"/>
            </a:endParaRPr>
          </a:p>
          <a:p>
            <a:pPr marL="609600" lvl="1" indent="0">
              <a:buNone/>
            </a:pPr>
            <a:endParaRPr lang="en-US" sz="2000" b="1" dirty="0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EEB043-F7D2-FA4F-95B9-957A43ADA34C}"/>
              </a:ext>
            </a:extLst>
          </p:cNvPr>
          <p:cNvSpPr/>
          <p:nvPr/>
        </p:nvSpPr>
        <p:spPr>
          <a:xfrm>
            <a:off x="339365" y="2575035"/>
            <a:ext cx="5646682" cy="3751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7A70E33-3711-D143-9280-9C3E430BCFE7}"/>
              </a:ext>
            </a:extLst>
          </p:cNvPr>
          <p:cNvSpPr/>
          <p:nvPr/>
        </p:nvSpPr>
        <p:spPr>
          <a:xfrm>
            <a:off x="6937275" y="2743200"/>
            <a:ext cx="3426373" cy="13873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E7F6B28-E5A9-7247-AC71-8439051F0C2B}"/>
              </a:ext>
            </a:extLst>
          </p:cNvPr>
          <p:cNvSpPr/>
          <p:nvPr/>
        </p:nvSpPr>
        <p:spPr>
          <a:xfrm>
            <a:off x="6937275" y="4476821"/>
            <a:ext cx="3426373" cy="1487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0427D-E441-0945-B997-1C705A51451A}"/>
              </a:ext>
            </a:extLst>
          </p:cNvPr>
          <p:cNvSpPr txBox="1"/>
          <p:nvPr/>
        </p:nvSpPr>
        <p:spPr>
          <a:xfrm>
            <a:off x="9655080" y="3781796"/>
            <a:ext cx="51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58EB88-F003-704F-8AFE-C3721DCC5A2C}"/>
              </a:ext>
            </a:extLst>
          </p:cNvPr>
          <p:cNvSpPr txBox="1"/>
          <p:nvPr/>
        </p:nvSpPr>
        <p:spPr>
          <a:xfrm>
            <a:off x="9655080" y="5592755"/>
            <a:ext cx="687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14D4DC-F67B-7049-A95F-11AB8829C676}"/>
              </a:ext>
            </a:extLst>
          </p:cNvPr>
          <p:cNvSpPr/>
          <p:nvPr/>
        </p:nvSpPr>
        <p:spPr>
          <a:xfrm>
            <a:off x="2156109" y="2982702"/>
            <a:ext cx="1605064" cy="11478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Forward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Camera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Display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E286D56-547B-4343-9D54-FAFA7D16C135}"/>
              </a:ext>
            </a:extLst>
          </p:cNvPr>
          <p:cNvSpPr/>
          <p:nvPr/>
        </p:nvSpPr>
        <p:spPr>
          <a:xfrm>
            <a:off x="3640716" y="3659523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BD70F53-293D-9940-8A1E-1407012DE79B}"/>
              </a:ext>
            </a:extLst>
          </p:cNvPr>
          <p:cNvSpPr/>
          <p:nvPr/>
        </p:nvSpPr>
        <p:spPr>
          <a:xfrm>
            <a:off x="3640716" y="3224955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5DCA56-34B2-C94F-B000-E3AC92D782F5}"/>
              </a:ext>
            </a:extLst>
          </p:cNvPr>
          <p:cNvSpPr/>
          <p:nvPr/>
        </p:nvSpPr>
        <p:spPr>
          <a:xfrm>
            <a:off x="2131315" y="4644913"/>
            <a:ext cx="1605064" cy="11478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Camera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Display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5788798-BF59-FB49-B2FF-8EF13F658F34}"/>
              </a:ext>
            </a:extLst>
          </p:cNvPr>
          <p:cNvSpPr/>
          <p:nvPr/>
        </p:nvSpPr>
        <p:spPr>
          <a:xfrm>
            <a:off x="3600192" y="4930873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07BB485-E0C3-3546-8602-CDB74F80568C}"/>
              </a:ext>
            </a:extLst>
          </p:cNvPr>
          <p:cNvSpPr/>
          <p:nvPr/>
        </p:nvSpPr>
        <p:spPr>
          <a:xfrm>
            <a:off x="3617711" y="5318811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F27797-77E4-034E-A6F1-7A8DFF64E4BF}"/>
              </a:ext>
            </a:extLst>
          </p:cNvPr>
          <p:cNvSpPr/>
          <p:nvPr/>
        </p:nvSpPr>
        <p:spPr>
          <a:xfrm>
            <a:off x="7645690" y="3089455"/>
            <a:ext cx="1741698" cy="8955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Forward Camera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Processing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AC2005-9A64-4A46-A5DF-39A7F49A3CCA}"/>
              </a:ext>
            </a:extLst>
          </p:cNvPr>
          <p:cNvSpPr/>
          <p:nvPr/>
        </p:nvSpPr>
        <p:spPr>
          <a:xfrm>
            <a:off x="7675462" y="4771050"/>
            <a:ext cx="1741698" cy="8955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Rear Camera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Processing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01E2EB5-2474-2B46-AECC-DCA30EADEE02}"/>
              </a:ext>
            </a:extLst>
          </p:cNvPr>
          <p:cNvSpPr/>
          <p:nvPr/>
        </p:nvSpPr>
        <p:spPr>
          <a:xfrm>
            <a:off x="7509503" y="3222875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3622F79-FC6F-C642-BA34-C4D5293D0DED}"/>
              </a:ext>
            </a:extLst>
          </p:cNvPr>
          <p:cNvSpPr/>
          <p:nvPr/>
        </p:nvSpPr>
        <p:spPr>
          <a:xfrm>
            <a:off x="7500921" y="3659666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473811D-8EC8-5C4B-B661-455B768E2C4A}"/>
              </a:ext>
            </a:extLst>
          </p:cNvPr>
          <p:cNvSpPr/>
          <p:nvPr/>
        </p:nvSpPr>
        <p:spPr>
          <a:xfrm>
            <a:off x="7509503" y="4930873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889185B-5BBB-9F43-9A55-D76D55150976}"/>
              </a:ext>
            </a:extLst>
          </p:cNvPr>
          <p:cNvSpPr/>
          <p:nvPr/>
        </p:nvSpPr>
        <p:spPr>
          <a:xfrm>
            <a:off x="7509503" y="5318811"/>
            <a:ext cx="272374" cy="21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DB0A3C-110E-6448-8AED-4B00430A2EF3}"/>
              </a:ext>
            </a:extLst>
          </p:cNvPr>
          <p:cNvCxnSpPr/>
          <p:nvPr/>
        </p:nvCxnSpPr>
        <p:spPr>
          <a:xfrm>
            <a:off x="3994974" y="3329879"/>
            <a:ext cx="34127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A494EB-421D-3F4B-9C64-4832D2E2BE2C}"/>
              </a:ext>
            </a:extLst>
          </p:cNvPr>
          <p:cNvCxnSpPr/>
          <p:nvPr/>
        </p:nvCxnSpPr>
        <p:spPr>
          <a:xfrm>
            <a:off x="3965052" y="5037877"/>
            <a:ext cx="34127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9AB99E-98BC-744D-8353-5E3D4DEC34C3}"/>
              </a:ext>
            </a:extLst>
          </p:cNvPr>
          <p:cNvCxnSpPr>
            <a:cxnSpLocks/>
          </p:cNvCxnSpPr>
          <p:nvPr/>
        </p:nvCxnSpPr>
        <p:spPr>
          <a:xfrm flipH="1">
            <a:off x="3994975" y="3753620"/>
            <a:ext cx="338287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9CAA81-9148-CA46-9B3A-6381E9A50D80}"/>
              </a:ext>
            </a:extLst>
          </p:cNvPr>
          <p:cNvCxnSpPr>
            <a:cxnSpLocks/>
          </p:cNvCxnSpPr>
          <p:nvPr/>
        </p:nvCxnSpPr>
        <p:spPr>
          <a:xfrm flipH="1">
            <a:off x="3965052" y="5425815"/>
            <a:ext cx="338287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7C84EB6-3F1D-9946-9B6F-C6C50C9F9ACB}"/>
              </a:ext>
            </a:extLst>
          </p:cNvPr>
          <p:cNvSpPr/>
          <p:nvPr/>
        </p:nvSpPr>
        <p:spPr>
          <a:xfrm>
            <a:off x="478661" y="2982701"/>
            <a:ext cx="1111846" cy="28100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Gear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Spindle</a:t>
            </a:r>
          </a:p>
        </p:txBody>
      </p:sp>
      <p:pic>
        <p:nvPicPr>
          <p:cNvPr id="38" name="Graphic 37" descr="Line Arrow: Clockwise curve">
            <a:extLst>
              <a:ext uri="{FF2B5EF4-FFF2-40B4-BE49-F238E27FC236}">
                <a16:creationId xmlns:a16="http://schemas.microsoft.com/office/drawing/2014/main" id="{4B60BD39-4AAF-5A40-BFF1-6128D86CA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219269">
            <a:off x="1555930" y="3536539"/>
            <a:ext cx="466762" cy="466762"/>
          </a:xfrm>
          <a:prstGeom prst="rect">
            <a:avLst/>
          </a:prstGeom>
        </p:spPr>
      </p:pic>
      <p:pic>
        <p:nvPicPr>
          <p:cNvPr id="40" name="Graphic 39" descr="Line Arrow: Counterclockwise curve">
            <a:extLst>
              <a:ext uri="{FF2B5EF4-FFF2-40B4-BE49-F238E27FC236}">
                <a16:creationId xmlns:a16="http://schemas.microsoft.com/office/drawing/2014/main" id="{8741B6FF-2E05-A949-9F4B-330393A63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380215">
            <a:off x="1595798" y="4843387"/>
            <a:ext cx="447199" cy="44719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9C3079D-4ED1-714E-BF5F-706A0EFA3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238" y="1792713"/>
            <a:ext cx="707630" cy="70763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4D1E0E7-26F5-2B47-A6ED-E0BD650561AB}"/>
              </a:ext>
            </a:extLst>
          </p:cNvPr>
          <p:cNvGrpSpPr/>
          <p:nvPr/>
        </p:nvGrpSpPr>
        <p:grpSpPr>
          <a:xfrm>
            <a:off x="6117518" y="1700331"/>
            <a:ext cx="524311" cy="251047"/>
            <a:chOff x="8041620" y="1625069"/>
            <a:chExt cx="524311" cy="25104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81FE432-B0F8-8A47-B813-BD765058198D}"/>
                </a:ext>
              </a:extLst>
            </p:cNvPr>
            <p:cNvSpPr/>
            <p:nvPr/>
          </p:nvSpPr>
          <p:spPr>
            <a:xfrm>
              <a:off x="8131767" y="1625069"/>
              <a:ext cx="434164" cy="25104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02B97EBF-A6F8-9745-B2FD-89BBA6842291}"/>
                </a:ext>
              </a:extLst>
            </p:cNvPr>
            <p:cNvSpPr/>
            <p:nvPr/>
          </p:nvSpPr>
          <p:spPr>
            <a:xfrm>
              <a:off x="8044892" y="1625070"/>
              <a:ext cx="136187" cy="986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2DC192E2-0C1F-8A4D-9EC7-B7C992DF6410}"/>
                </a:ext>
              </a:extLst>
            </p:cNvPr>
            <p:cNvSpPr/>
            <p:nvPr/>
          </p:nvSpPr>
          <p:spPr>
            <a:xfrm>
              <a:off x="8041620" y="1777464"/>
              <a:ext cx="136187" cy="986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0DE6F7-56EF-2A4B-BF81-23EAC867CC00}"/>
              </a:ext>
            </a:extLst>
          </p:cNvPr>
          <p:cNvGrpSpPr/>
          <p:nvPr/>
        </p:nvGrpSpPr>
        <p:grpSpPr>
          <a:xfrm>
            <a:off x="6285072" y="1886636"/>
            <a:ext cx="524311" cy="251047"/>
            <a:chOff x="8041620" y="1625069"/>
            <a:chExt cx="524311" cy="25104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5B6D194-26D5-F84B-B2B3-AF7131BEF4C7}"/>
                </a:ext>
              </a:extLst>
            </p:cNvPr>
            <p:cNvSpPr/>
            <p:nvPr/>
          </p:nvSpPr>
          <p:spPr>
            <a:xfrm>
              <a:off x="8131767" y="1625069"/>
              <a:ext cx="434164" cy="25104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3630225C-1246-B943-8077-27C869034E5C}"/>
                </a:ext>
              </a:extLst>
            </p:cNvPr>
            <p:cNvSpPr/>
            <p:nvPr/>
          </p:nvSpPr>
          <p:spPr>
            <a:xfrm>
              <a:off x="8044892" y="1625070"/>
              <a:ext cx="136187" cy="986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8B10A36-EE49-224F-80C3-C444C7105CB5}"/>
                </a:ext>
              </a:extLst>
            </p:cNvPr>
            <p:cNvSpPr/>
            <p:nvPr/>
          </p:nvSpPr>
          <p:spPr>
            <a:xfrm>
              <a:off x="8041620" y="1777464"/>
              <a:ext cx="136187" cy="986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AC9B7C-7D42-754E-A19A-5C7F8B0AE171}"/>
              </a:ext>
            </a:extLst>
          </p:cNvPr>
          <p:cNvSpPr/>
          <p:nvPr/>
        </p:nvSpPr>
        <p:spPr>
          <a:xfrm>
            <a:off x="6239868" y="2761340"/>
            <a:ext cx="643014" cy="3202737"/>
          </a:xfrm>
          <a:prstGeom prst="roundRect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Helvetica" pitchFamily="2" charset="0"/>
              </a:rPr>
              <a:t>Fixed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2E3250E3-7F2B-9743-BCA3-7C68C7C496E1}"/>
              </a:ext>
            </a:extLst>
          </p:cNvPr>
          <p:cNvSpPr/>
          <p:nvPr/>
        </p:nvSpPr>
        <p:spPr>
          <a:xfrm>
            <a:off x="4180782" y="2982702"/>
            <a:ext cx="1780233" cy="2772158"/>
          </a:xfrm>
          <a:prstGeom prst="cloud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latin typeface="Helvetica" pitchFamily="2" charset="0"/>
              </a:rPr>
              <a:t>vsi</a:t>
            </a:r>
            <a:r>
              <a:rPr lang="en-US" sz="1200" b="1" dirty="0">
                <a:latin typeface="Helvetica" pitchFamily="2" charset="0"/>
              </a:rPr>
              <a:t>::runtime</a:t>
            </a:r>
          </a:p>
        </p:txBody>
      </p:sp>
    </p:spTree>
    <p:extLst>
      <p:ext uri="{BB962C8B-B14F-4D97-AF65-F5344CB8AC3E}">
        <p14:creationId xmlns:p14="http://schemas.microsoft.com/office/powerpoint/2010/main" val="32690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ut/>
      </p:transition>
    </mc:Choice>
    <mc:Fallback xmlns="">
      <p:transition spd="slow"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4" grpId="0"/>
      <p:bldP spid="8" grpId="0" animBg="1"/>
      <p:bldP spid="2" grpId="0" animBg="1"/>
      <p:bldP spid="2" grpId="1" animBg="1"/>
      <p:bldP spid="10" grpId="0" animBg="1"/>
      <p:bldP spid="10" grpId="1" animBg="1"/>
      <p:bldP spid="3" grpId="0"/>
      <p:bldP spid="3" grpId="1"/>
      <p:bldP spid="12" grpId="0"/>
      <p:bldP spid="12" grpId="1"/>
      <p:bldP spid="13" grpId="0" animBg="1"/>
      <p:bldP spid="15" grpId="0" animBg="1"/>
      <p:bldP spid="16" grpId="0" animBg="1"/>
      <p:bldP spid="14" grpId="0" animBg="1"/>
      <p:bldP spid="17" grpId="0" animBg="1"/>
      <p:bldP spid="18" grpId="0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7" grpId="0" animBg="1"/>
      <p:bldP spid="11" grpId="0" animBg="1"/>
      <p:bldP spid="21" grpId="0" animBg="1"/>
      <p:bldP spid="21" grpId="1" animBg="1"/>
      <p:bldP spid="21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7848</TotalTime>
  <Words>826</Words>
  <Application>Microsoft Macintosh PowerPoint</Application>
  <PresentationFormat>Widescreen</PresentationFormat>
  <Paragraphs>242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Helvetica Light</vt:lpstr>
      <vt:lpstr>Helvetica Neue</vt:lpstr>
      <vt:lpstr>Helvetica Neue Light</vt:lpstr>
      <vt:lpstr>Helvetica Neue Thin</vt:lpstr>
      <vt:lpstr>Wingdings</vt:lpstr>
      <vt:lpstr>Office Theme</vt:lpstr>
      <vt:lpstr>System View Inc. </vt:lpstr>
      <vt:lpstr>Problem </vt:lpstr>
      <vt:lpstr>Solution: Visual System Integrator</vt:lpstr>
      <vt:lpstr>Design Visualization : Platform &amp; System Layers</vt:lpstr>
      <vt:lpstr>Visual System Integrator: Work Flow</vt:lpstr>
      <vt:lpstr>VSI Built Systems</vt:lpstr>
      <vt:lpstr>Load On Demand (Partial Reconfig)</vt:lpstr>
      <vt:lpstr>Load On Demand</vt:lpstr>
      <vt:lpstr>Load On Demand</vt:lpstr>
      <vt:lpstr>Load On Demand</vt:lpstr>
      <vt:lpstr>PowerPoint Presentation</vt:lpstr>
      <vt:lpstr>PowerPoint Presentation</vt:lpstr>
      <vt:lpstr>PowerPoint Presentation</vt:lpstr>
      <vt:lpstr>Rapid Application Development using Visual System Integrator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Sandeep Dutta</dc:creator>
  <cp:lastModifiedBy>Sandeep Dutta</cp:lastModifiedBy>
  <cp:revision>13</cp:revision>
  <dcterms:created xsi:type="dcterms:W3CDTF">2018-09-19T19:13:55Z</dcterms:created>
  <dcterms:modified xsi:type="dcterms:W3CDTF">2019-01-21T16:18:54Z</dcterms:modified>
</cp:coreProperties>
</file>