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301" r:id="rId3"/>
    <p:sldId id="293" r:id="rId4"/>
    <p:sldId id="291" r:id="rId5"/>
    <p:sldId id="292" r:id="rId6"/>
    <p:sldId id="294" r:id="rId7"/>
    <p:sldId id="299" r:id="rId8"/>
    <p:sldId id="300" r:id="rId9"/>
    <p:sldId id="296" r:id="rId10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784"/>
    <p:restoredTop sz="81051"/>
  </p:normalViewPr>
  <p:slideViewPr>
    <p:cSldViewPr snapToGrid="0" snapToObjects="1">
      <p:cViewPr varScale="1">
        <p:scale>
          <a:sx n="86" d="100"/>
          <a:sy n="86" d="100"/>
        </p:scale>
        <p:origin x="160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 altLang="zh-CN" dirty="0" smtClean="0"/>
              <a:t>Hello</a:t>
            </a:r>
            <a:r>
              <a:rPr lang="zh-CN" altLang="en-US" dirty="0" smtClean="0"/>
              <a:t> </a:t>
            </a:r>
            <a:r>
              <a:rPr lang="en-US" altLang="zh-CN" dirty="0" smtClean="0"/>
              <a:t>everyone,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today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am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going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give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report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about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temporal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thermal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covert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channels in Cloud FPGAs.</a:t>
            </a:r>
            <a:endParaRPr dirty="0"/>
          </a:p>
        </p:txBody>
      </p:sp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 altLang="zh-CN" dirty="0" smtClean="0"/>
              <a:t>One</a:t>
            </a:r>
            <a:r>
              <a:rPr lang="zh-CN" altLang="en-US" dirty="0" smtClean="0"/>
              <a:t> </a:t>
            </a:r>
            <a:r>
              <a:rPr lang="en-US" altLang="zh-CN" dirty="0" smtClean="0"/>
              <a:t>of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baseline="0" dirty="0" smtClean="0"/>
              <a:t>security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problem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possibility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transmit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data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through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leftover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heat.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Assuming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two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users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use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same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FPGAs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Cloud,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first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Alice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Bob,</a:t>
            </a:r>
            <a:r>
              <a:rPr lang="zh-CN" altLang="en-US" baseline="0" dirty="0" smtClean="0"/>
              <a:t>  </a:t>
            </a:r>
            <a:r>
              <a:rPr lang="en-US" altLang="zh-CN" baseline="0" dirty="0" smtClean="0"/>
              <a:t>we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can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build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temporal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covert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channel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transmit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data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from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Alice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Bob.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altLang="zh-CN" baseline="0" dirty="0" smtClean="0"/>
              <a:t>Here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protocol,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first,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</a:t>
            </a:r>
            <a:r>
              <a:rPr lang="mr-IN" altLang="zh-CN" baseline="0" dirty="0" smtClean="0"/>
              <a:t>…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blue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means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FPGAs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are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of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same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temperature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environment.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Then,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heating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period,</a:t>
            </a:r>
            <a:r>
              <a:rPr lang="zh-CN" altLang="en-US" baseline="0" dirty="0" smtClean="0"/>
              <a:t>  </a:t>
            </a:r>
            <a:r>
              <a:rPr lang="mr-IN" altLang="zh-CN" baseline="0" dirty="0" smtClean="0"/>
              <a:t>…</a:t>
            </a:r>
            <a:r>
              <a:rPr lang="en-US" altLang="zh-CN" baseline="0" dirty="0" smtClean="0"/>
              <a:t>.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means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some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FPGAs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are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hot,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typically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10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degree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Celsius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more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than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environment.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Alice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left,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Bob’s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turn.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FPGAs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are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cooling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down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time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goes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by,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but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Bob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can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still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detect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difference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if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idle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time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not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short.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Here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measuring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period,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sensing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period,</a:t>
            </a:r>
            <a:r>
              <a:rPr lang="zh-CN" altLang="en-US" baseline="0" dirty="0" smtClean="0"/>
              <a:t> </a:t>
            </a:r>
            <a:r>
              <a:rPr lang="mr-IN" altLang="zh-CN" baseline="0" dirty="0" smtClean="0"/>
              <a:t>…</a:t>
            </a:r>
            <a:r>
              <a:rPr lang="en-US" altLang="zh-CN" baseline="0" dirty="0" smtClean="0"/>
              <a:t>.Yellow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means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FPGAs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are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warmer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than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environment.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So,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how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implement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sensors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heaters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Cloud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FPGAs?</a:t>
            </a:r>
          </a:p>
        </p:txBody>
      </p:sp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522746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 altLang="zh-CN" dirty="0" smtClean="0"/>
              <a:t>We</a:t>
            </a:r>
            <a:r>
              <a:rPr lang="zh-CN" altLang="en-US" dirty="0" smtClean="0"/>
              <a:t> </a:t>
            </a:r>
            <a:r>
              <a:rPr lang="en-US" altLang="zh-CN" dirty="0" smtClean="0"/>
              <a:t>use</a:t>
            </a:r>
            <a:r>
              <a:rPr lang="zh-CN" altLang="en-US" dirty="0" smtClean="0"/>
              <a:t> </a:t>
            </a:r>
            <a:r>
              <a:rPr lang="en-US" altLang="zh-CN" dirty="0" smtClean="0"/>
              <a:t>Ring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Oscillator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thermal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sensors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Cloud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FPGAs.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figure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shows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how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sensor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runs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Cloud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FPGAs.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think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have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explained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last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year,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only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difference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that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runs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Cloud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FPGAs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but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not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local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ones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our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lab.</a:t>
            </a:r>
            <a:endParaRPr dirty="0"/>
          </a:p>
        </p:txBody>
      </p:sp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744912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 altLang="zh-CN" dirty="0" smtClean="0"/>
              <a:t>F</a:t>
            </a:r>
            <a:r>
              <a:rPr lang="zh-CN" altLang="en-US" dirty="0" smtClean="0"/>
              <a:t> </a:t>
            </a:r>
            <a:r>
              <a:rPr lang="en-US" altLang="zh-CN" dirty="0" smtClean="0"/>
              <a:t>is</a:t>
            </a:r>
            <a:r>
              <a:rPr lang="zh-CN" altLang="en-US" dirty="0" smtClean="0"/>
              <a:t> </a:t>
            </a:r>
            <a:r>
              <a:rPr lang="en-US" altLang="zh-CN" dirty="0" smtClean="0"/>
              <a:t>proportional</a:t>
            </a:r>
            <a:r>
              <a:rPr lang="zh-CN" altLang="en-US" dirty="0" smtClean="0"/>
              <a:t> </a:t>
            </a:r>
            <a:r>
              <a:rPr lang="en-US" altLang="zh-CN" dirty="0" smtClean="0"/>
              <a:t>to</a:t>
            </a:r>
            <a:r>
              <a:rPr lang="zh-CN" altLang="en-US" dirty="0" smtClean="0"/>
              <a:t> </a:t>
            </a:r>
            <a:r>
              <a:rPr lang="en-US" altLang="zh-CN" dirty="0" smtClean="0"/>
              <a:t>Temperature.</a:t>
            </a:r>
            <a:r>
              <a:rPr lang="zh-CN" altLang="en-US" dirty="0" smtClean="0"/>
              <a:t> </a:t>
            </a:r>
            <a:r>
              <a:rPr lang="en-US" altLang="zh-CN" dirty="0" smtClean="0"/>
              <a:t>Measuring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counts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can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get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relative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temperature.</a:t>
            </a:r>
            <a:endParaRPr dirty="0"/>
          </a:p>
        </p:txBody>
      </p:sp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741348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 altLang="zh-CN" dirty="0" smtClean="0"/>
              <a:t>We</a:t>
            </a:r>
            <a:r>
              <a:rPr lang="zh-CN" altLang="en-US" dirty="0" smtClean="0"/>
              <a:t> </a:t>
            </a:r>
            <a:r>
              <a:rPr lang="en-US" altLang="zh-CN" dirty="0" smtClean="0"/>
              <a:t>also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built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heater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Cloud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FPGAs.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flip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of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gates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FPGAs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that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consumes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most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part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of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energy.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So,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built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array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of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basic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very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small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RO,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with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3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inverters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each.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tested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three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sizes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of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heaters,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using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up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7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thousand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20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thousand,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40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thousand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ALMs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influence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temperature.</a:t>
            </a:r>
            <a:endParaRPr dirty="0"/>
          </a:p>
        </p:txBody>
      </p:sp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378318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 altLang="zh-CN" dirty="0" smtClean="0"/>
              <a:t>After</a:t>
            </a:r>
            <a:r>
              <a:rPr lang="zh-CN" altLang="en-US" dirty="0" smtClean="0"/>
              <a:t> </a:t>
            </a:r>
            <a:r>
              <a:rPr lang="en-US" altLang="zh-CN" dirty="0" smtClean="0"/>
              <a:t>building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these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projects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FPGAs,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did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experiments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Cloud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FPGAs.</a:t>
            </a:r>
            <a:endParaRPr dirty="0"/>
          </a:p>
        </p:txBody>
      </p:sp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101021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r>
              <a:rPr lang="en-US" baseline="0" dirty="0" smtClean="0"/>
              <a:t>So we could build our temporal thermal covert channels. In this experiment, 8 FPGAs in </a:t>
            </a:r>
            <a:r>
              <a:rPr lang="en-US" sz="1200" b="0" i="0" u="none" strike="noStrike" kern="1200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Texas Advanced Computing Center (TACC) </a:t>
            </a:r>
            <a:r>
              <a:rPr lang="en-US" sz="1200" b="0" i="0" u="none" strike="noStrike" kern="1200" cap="none" baseline="0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was used to transmit 8 bits.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r>
              <a:rPr lang="en-US" altLang="zh-CN" sz="1200" b="0" i="0" u="none" strike="noStrike" kern="1200" cap="none" baseline="0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Not surprisingly, the error rate increased with idle time, which is after Alice stops but before Bob starts.</a:t>
            </a:r>
            <a:endParaRPr lang="en-US" dirty="0" smtClean="0"/>
          </a:p>
        </p:txBody>
      </p:sp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808639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2" name="Shape 62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685800" y="4400550"/>
                <a:ext cx="5486400" cy="3600450"/>
              </a:xfrm>
              <a:prstGeom prst="rect">
                <a:avLst/>
              </a:prstGeom>
            </p:spPr>
            <p:txBody>
              <a:bodyPr wrap="square" lIns="91425" tIns="91425" rIns="91425" bIns="91425" anchor="t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r>
                  <a:rPr lang="en-US" altLang="zh-CN" dirty="0" smtClean="0"/>
                  <a:t>We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can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also</a:t>
                </a:r>
                <a:r>
                  <a:rPr lang="zh-CN" altLang="en-US" baseline="0" dirty="0" smtClean="0"/>
                  <a:t> </a:t>
                </a:r>
                <a:r>
                  <a:rPr lang="en-US" altLang="zh-CN" baseline="0" dirty="0" smtClean="0"/>
                  <a:t>calculate</a:t>
                </a:r>
                <a:r>
                  <a:rPr lang="zh-CN" altLang="en-US" baseline="0" dirty="0" smtClean="0"/>
                  <a:t> </a:t>
                </a:r>
                <a:r>
                  <a:rPr lang="en-US" altLang="zh-CN" baseline="0" dirty="0" smtClean="0"/>
                  <a:t>the</a:t>
                </a:r>
                <a:r>
                  <a:rPr lang="zh-CN" altLang="en-US" baseline="0" dirty="0" smtClean="0"/>
                  <a:t> </a:t>
                </a:r>
                <a:r>
                  <a:rPr lang="en-US" altLang="zh-CN" baseline="0" dirty="0" smtClean="0"/>
                  <a:t>bandwidth</a:t>
                </a:r>
                <a:r>
                  <a:rPr lang="zh-CN" altLang="en-US" baseline="0" dirty="0" smtClean="0"/>
                  <a:t> </a:t>
                </a:r>
                <a:r>
                  <a:rPr lang="en-US" altLang="zh-CN" baseline="0" dirty="0" smtClean="0"/>
                  <a:t>of</a:t>
                </a:r>
                <a:r>
                  <a:rPr lang="zh-CN" altLang="en-US" baseline="0" dirty="0" smtClean="0"/>
                  <a:t> </a:t>
                </a:r>
                <a:r>
                  <a:rPr lang="en-US" altLang="zh-CN" baseline="0" dirty="0" smtClean="0"/>
                  <a:t>Temporal</a:t>
                </a:r>
                <a:r>
                  <a:rPr lang="zh-CN" altLang="en-US" baseline="0" dirty="0" smtClean="0"/>
                  <a:t> </a:t>
                </a:r>
                <a:r>
                  <a:rPr lang="en-US" altLang="zh-CN" baseline="0" dirty="0" smtClean="0"/>
                  <a:t>Thermal</a:t>
                </a:r>
                <a:r>
                  <a:rPr lang="zh-CN" altLang="en-US" baseline="0" dirty="0" smtClean="0"/>
                  <a:t> </a:t>
                </a:r>
                <a:r>
                  <a:rPr lang="en-US" altLang="zh-CN" baseline="0" dirty="0" smtClean="0"/>
                  <a:t>Covert</a:t>
                </a:r>
                <a:r>
                  <a:rPr lang="zh-CN" altLang="en-US" baseline="0" dirty="0" smtClean="0"/>
                  <a:t> </a:t>
                </a:r>
                <a:r>
                  <a:rPr lang="en-US" altLang="zh-CN" baseline="0" dirty="0" smtClean="0"/>
                  <a:t>Channel.</a:t>
                </a:r>
                <a:r>
                  <a:rPr lang="zh-CN" altLang="en-US" baseline="0" dirty="0" smtClean="0"/>
                  <a:t> </a:t>
                </a:r>
                <a:endParaRPr lang="en-US" altLang="zh-CN" baseline="0" dirty="0" smtClean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ts val="1400"/>
                  <a:buFontTx/>
                  <a:buNone/>
                  <a:tabLst/>
                  <a:defRPr/>
                </a:pPr>
                <a:r>
                  <a:rPr lang="en-US" sz="1200" dirty="0" smtClean="0">
                    <a:solidFill>
                      <a:srgbClr val="000000"/>
                    </a:solidFill>
                    <a:cs typeface="Arial" charset="0"/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dirty="0" err="1">
                            <a:solidFill>
                              <a:srgbClr val="000000"/>
                            </a:solidFill>
                            <a:latin typeface="Cambria Math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sz="1200" i="1" dirty="0" err="1">
                            <a:solidFill>
                              <a:srgbClr val="000000"/>
                            </a:solidFill>
                            <a:latin typeface="Cambria Math" charset="0"/>
                            <a:cs typeface="Arial" charset="0"/>
                          </a:rPr>
                          <m:t>𝑡</m:t>
                        </m:r>
                      </m:e>
                      <m:sub>
                        <m:r>
                          <a:rPr lang="en-US" sz="1200" i="1" dirty="0" err="1">
                            <a:solidFill>
                              <a:srgbClr val="000000"/>
                            </a:solidFill>
                            <a:latin typeface="Cambria Math" charset="0"/>
                            <a:cs typeface="Arial" charset="0"/>
                          </a:rPr>
                          <m:t>𝑤</m:t>
                        </m:r>
                      </m:sub>
                    </m:sSub>
                    <m:r>
                      <a:rPr lang="en-US" sz="1200" i="1" dirty="0">
                        <a:solidFill>
                          <a:srgbClr val="000000"/>
                        </a:solidFill>
                        <a:latin typeface="Cambria Math" charset="0"/>
                        <a:cs typeface="Arial" charset="0"/>
                      </a:rPr>
                      <m:t> </m:t>
                    </m:r>
                  </m:oMath>
                </a14:m>
                <a:r>
                  <a:rPr lang="en-US" sz="1200" dirty="0">
                    <a:solidFill>
                      <a:srgbClr val="000000"/>
                    </a:solidFill>
                    <a:cs typeface="Arial" charset="0"/>
                  </a:rPr>
                  <a:t>is the waiting time required for sender to wait for the </a:t>
                </a:r>
                <a:r>
                  <a:rPr lang="en-US" sz="1200" dirty="0" smtClean="0">
                    <a:solidFill>
                      <a:srgbClr val="000000"/>
                    </a:solidFill>
                    <a:cs typeface="Arial" charset="0"/>
                  </a:rPr>
                  <a:t>FPGA to </a:t>
                </a:r>
                <a:r>
                  <a:rPr lang="en-US" sz="1200" dirty="0">
                    <a:solidFill>
                      <a:srgbClr val="000000"/>
                    </a:solidFill>
                    <a:cs typeface="Arial" charset="0"/>
                  </a:rPr>
                  <a:t>cool off,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dirty="0">
                            <a:solidFill>
                              <a:srgbClr val="000000"/>
                            </a:solidFill>
                            <a:latin typeface="Cambria Math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sz="1200" i="1" dirty="0" err="1">
                            <a:solidFill>
                              <a:srgbClr val="000000"/>
                            </a:solidFill>
                            <a:latin typeface="Cambria Math" charset="0"/>
                            <a:cs typeface="Arial" charset="0"/>
                          </a:rPr>
                          <m:t>𝑡</m:t>
                        </m:r>
                      </m:e>
                      <m:sub>
                        <m:r>
                          <a:rPr lang="en-US" sz="1200" b="0" i="1" dirty="0" smtClean="0">
                            <a:solidFill>
                              <a:srgbClr val="000000"/>
                            </a:solidFill>
                            <a:latin typeface="Cambria Math" charset="0"/>
                            <a:cs typeface="Arial" charset="0"/>
                          </a:rPr>
                          <m:t>h</m:t>
                        </m:r>
                      </m:sub>
                    </m:sSub>
                    <m:r>
                      <a:rPr lang="en-US" sz="1200" i="1" dirty="0" err="1">
                        <a:solidFill>
                          <a:srgbClr val="000000"/>
                        </a:solidFill>
                        <a:latin typeface="Cambria Math" charset="0"/>
                        <a:cs typeface="Arial" charset="0"/>
                      </a:rPr>
                      <m:t> </m:t>
                    </m:r>
                  </m:oMath>
                </a14:m>
                <a:r>
                  <a:rPr lang="en-US" sz="1200" dirty="0">
                    <a:solidFill>
                      <a:srgbClr val="000000"/>
                    </a:solidFill>
                    <a:cs typeface="Arial" charset="0"/>
                  </a:rPr>
                  <a:t>is the heating time,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dirty="0">
                            <a:solidFill>
                              <a:srgbClr val="000000"/>
                            </a:solidFill>
                            <a:latin typeface="Cambria Math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sz="1200" i="1" dirty="0" err="1">
                            <a:solidFill>
                              <a:srgbClr val="000000"/>
                            </a:solidFill>
                            <a:latin typeface="Cambria Math" charset="0"/>
                            <a:cs typeface="Arial" charset="0"/>
                          </a:rPr>
                          <m:t>𝑡</m:t>
                        </m:r>
                      </m:e>
                      <m:sub>
                        <m:r>
                          <a:rPr lang="en-US" sz="1200" b="0" i="1" dirty="0" smtClean="0">
                            <a:solidFill>
                              <a:srgbClr val="000000"/>
                            </a:solidFill>
                            <a:latin typeface="Cambria Math" charset="0"/>
                            <a:cs typeface="Arial" charset="0"/>
                          </a:rPr>
                          <m:t>𝑖</m:t>
                        </m:r>
                      </m:sub>
                    </m:sSub>
                    <m:r>
                      <a:rPr lang="en-US" sz="1200" i="1" dirty="0" err="1">
                        <a:solidFill>
                          <a:srgbClr val="000000"/>
                        </a:solidFill>
                        <a:latin typeface="Cambria Math" charset="0"/>
                        <a:cs typeface="Arial" charset="0"/>
                      </a:rPr>
                      <m:t> </m:t>
                    </m:r>
                  </m:oMath>
                </a14:m>
                <a:r>
                  <a:rPr lang="en-US" sz="1200" dirty="0">
                    <a:solidFill>
                      <a:srgbClr val="000000"/>
                    </a:solidFill>
                    <a:cs typeface="Arial" charset="0"/>
                  </a:rPr>
                  <a:t>is the idle time between when the sender </a:t>
                </a:r>
                <a:r>
                  <a:rPr lang="en-US" sz="1200" dirty="0" smtClean="0">
                    <a:solidFill>
                      <a:srgbClr val="000000"/>
                    </a:solidFill>
                    <a:cs typeface="Arial" charset="0"/>
                  </a:rPr>
                  <a:t>and receiver </a:t>
                </a:r>
                <a:r>
                  <a:rPr lang="en-US" sz="1200" dirty="0">
                    <a:solidFill>
                      <a:srgbClr val="000000"/>
                    </a:solidFill>
                    <a:cs typeface="Arial" charset="0"/>
                  </a:rPr>
                  <a:t>are using the FPGAs,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dirty="0">
                            <a:solidFill>
                              <a:srgbClr val="000000"/>
                            </a:solidFill>
                            <a:latin typeface="Cambria Math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sz="1200" i="1" dirty="0" err="1">
                            <a:solidFill>
                              <a:srgbClr val="000000"/>
                            </a:solidFill>
                            <a:latin typeface="Cambria Math" charset="0"/>
                            <a:cs typeface="Arial" charset="0"/>
                          </a:rPr>
                          <m:t>𝑡</m:t>
                        </m:r>
                      </m:e>
                      <m:sub>
                        <m:r>
                          <a:rPr lang="en-US" sz="1200" b="0" i="1" dirty="0" smtClean="0">
                            <a:solidFill>
                              <a:srgbClr val="000000"/>
                            </a:solidFill>
                            <a:latin typeface="Cambria Math" charset="0"/>
                            <a:cs typeface="Arial" charset="0"/>
                          </a:rPr>
                          <m:t>𝑠</m:t>
                        </m:r>
                      </m:sub>
                    </m:sSub>
                    <m:r>
                      <a:rPr lang="en-US" sz="1200" i="1" dirty="0" err="1">
                        <a:solidFill>
                          <a:srgbClr val="000000"/>
                        </a:solidFill>
                        <a:latin typeface="Cambria Math" charset="0"/>
                        <a:cs typeface="Arial" charset="0"/>
                      </a:rPr>
                      <m:t> </m:t>
                    </m:r>
                  </m:oMath>
                </a14:m>
                <a:r>
                  <a:rPr lang="en-US" sz="1200" dirty="0">
                    <a:solidFill>
                      <a:srgbClr val="000000"/>
                    </a:solidFill>
                    <a:cs typeface="Arial" charset="0"/>
                  </a:rPr>
                  <a:t>is the sensing time,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dirty="0">
                            <a:solidFill>
                              <a:srgbClr val="000000"/>
                            </a:solidFill>
                            <a:latin typeface="Cambria Math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sz="1200" i="1" dirty="0" err="1">
                            <a:solidFill>
                              <a:srgbClr val="000000"/>
                            </a:solidFill>
                            <a:latin typeface="Cambria Math" charset="0"/>
                            <a:cs typeface="Arial" charset="0"/>
                          </a:rPr>
                          <m:t>𝑡</m:t>
                        </m:r>
                      </m:e>
                      <m:sub>
                        <m:r>
                          <a:rPr lang="en-US" sz="1200" b="0" i="1" dirty="0" smtClean="0">
                            <a:solidFill>
                              <a:srgbClr val="000000"/>
                            </a:solidFill>
                            <a:latin typeface="Cambria Math" charset="0"/>
                            <a:cs typeface="Arial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1200" dirty="0">
                    <a:solidFill>
                      <a:srgbClr val="000000"/>
                    </a:solidFill>
                    <a:cs typeface="Arial" charset="0"/>
                  </a:rPr>
                  <a:t>is the reconfiguration time for every new project on FPGA, and </a:t>
                </a:r>
                <a14:m>
                  <m:oMath xmlns:m="http://schemas.openxmlformats.org/officeDocument/2006/math">
                    <m:r>
                      <a:rPr lang="en-US" sz="1200" b="0" i="1" dirty="0" smtClean="0">
                        <a:solidFill>
                          <a:srgbClr val="000000"/>
                        </a:solidFill>
                        <a:latin typeface="Cambria Math" charset="0"/>
                        <a:cs typeface="Arial" charset="0"/>
                      </a:rPr>
                      <m:t>𝑒</m:t>
                    </m:r>
                  </m:oMath>
                </a14:m>
                <a:r>
                  <a:rPr lang="en-US" sz="1200" dirty="0">
                    <a:solidFill>
                      <a:srgbClr val="000000"/>
                    </a:solidFill>
                    <a:cs typeface="Arial" charset="0"/>
                  </a:rPr>
                  <a:t> </a:t>
                </a:r>
                <a:r>
                  <a:rPr lang="en-US" sz="1200" dirty="0" smtClean="0">
                    <a:solidFill>
                      <a:srgbClr val="000000"/>
                    </a:solidFill>
                    <a:cs typeface="Arial" charset="0"/>
                  </a:rPr>
                  <a:t>is </a:t>
                </a:r>
                <a:r>
                  <a:rPr lang="en-US" sz="1200" dirty="0">
                    <a:solidFill>
                      <a:srgbClr val="000000"/>
                    </a:solidFill>
                    <a:cs typeface="Arial" charset="0"/>
                  </a:rPr>
                  <a:t>the error rate. </a:t>
                </a:r>
                <a14:m>
                  <m:oMath xmlns:m="http://schemas.openxmlformats.org/officeDocument/2006/math">
                    <m:r>
                      <a:rPr lang="en-US" sz="1200" b="0" i="1" dirty="0" smtClean="0">
                        <a:solidFill>
                          <a:srgbClr val="000000"/>
                        </a:solidFill>
                        <a:latin typeface="Cambria Math" charset="0"/>
                        <a:cs typeface="Arial" charset="0"/>
                      </a:rPr>
                      <m:t>𝐻</m:t>
                    </m:r>
                    <m:r>
                      <a:rPr lang="en-US" sz="1200" b="0" i="1" dirty="0" smtClean="0">
                        <a:solidFill>
                          <a:srgbClr val="000000"/>
                        </a:solidFill>
                        <a:latin typeface="Cambria Math" charset="0"/>
                        <a:cs typeface="Arial" charset="0"/>
                      </a:rPr>
                      <m:t> </m:t>
                    </m:r>
                  </m:oMath>
                </a14:m>
                <a:r>
                  <a:rPr lang="en-US" sz="1200" dirty="0">
                    <a:solidFill>
                      <a:srgbClr val="000000"/>
                    </a:solidFill>
                    <a:cs typeface="Arial" charset="0"/>
                  </a:rPr>
                  <a:t>is binary entropy function wher</a:t>
                </a:r>
                <a:r>
                  <a:rPr lang="en-US" sz="1200" dirty="0" smtClean="0">
                    <a:solidFill>
                      <a:srgbClr val="000000"/>
                    </a:solidFill>
                    <a:cs typeface="Arial" charset="0"/>
                  </a:rPr>
                  <a:t>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200" b="0" i="0" dirty="0" smtClean="0">
                        <a:solidFill>
                          <a:srgbClr val="000000"/>
                        </a:solidFill>
                        <a:latin typeface="Cambria Math" charset="0"/>
                        <a:cs typeface="Arial" charset="0"/>
                      </a:rPr>
                      <m:t>H</m:t>
                    </m:r>
                    <m:d>
                      <m:dPr>
                        <m:ctrlPr>
                          <a:rPr lang="en-US" sz="1200" b="0" i="1" dirty="0" smtClean="0">
                            <a:solidFill>
                              <a:srgbClr val="000000"/>
                            </a:solidFill>
                            <a:latin typeface="Cambria Math" charset="0"/>
                            <a:cs typeface="Arial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1200" b="0" i="0" dirty="0" smtClean="0">
                            <a:solidFill>
                              <a:srgbClr val="000000"/>
                            </a:solidFill>
                            <a:latin typeface="Cambria Math" charset="0"/>
                            <a:cs typeface="Arial" charset="0"/>
                          </a:rPr>
                          <m:t>x</m:t>
                        </m:r>
                      </m:e>
                    </m:d>
                    <m:r>
                      <a:rPr lang="en-US" sz="1200" i="1" dirty="0">
                        <a:solidFill>
                          <a:srgbClr val="000000"/>
                        </a:solidFill>
                        <a:latin typeface="Cambria Math" charset="0"/>
                        <a:cs typeface="Arial" charset="0"/>
                      </a:rPr>
                      <m:t>=−</m:t>
                    </m:r>
                    <m:r>
                      <a:rPr lang="en-US" sz="1200" i="1" dirty="0">
                        <a:solidFill>
                          <a:srgbClr val="000000"/>
                        </a:solidFill>
                        <a:latin typeface="Cambria Math" charset="0"/>
                        <a:cs typeface="Arial" charset="0"/>
                      </a:rPr>
                      <m:t>𝑥</m:t>
                    </m:r>
                    <m:sSub>
                      <m:sSubPr>
                        <m:ctrlPr>
                          <a:rPr lang="en-US" sz="1200" i="1" dirty="0" smtClean="0">
                            <a:solidFill>
                              <a:srgbClr val="000000"/>
                            </a:solidFill>
                            <a:latin typeface="Cambria Math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sz="1200" b="0" i="1" dirty="0" smtClean="0">
                            <a:solidFill>
                              <a:srgbClr val="000000"/>
                            </a:solidFill>
                            <a:latin typeface="Cambria Math" charset="0"/>
                            <a:cs typeface="Arial" charset="0"/>
                          </a:rPr>
                          <m:t>𝑙𝑜𝑔</m:t>
                        </m:r>
                      </m:e>
                      <m:sub>
                        <m:r>
                          <a:rPr lang="en-US" sz="1200" b="0" i="1" dirty="0" smtClean="0">
                            <a:solidFill>
                              <a:srgbClr val="000000"/>
                            </a:solidFill>
                            <a:latin typeface="Cambria Math" charset="0"/>
                            <a:cs typeface="Arial" charset="0"/>
                          </a:rPr>
                          <m:t>2</m:t>
                        </m:r>
                      </m:sub>
                    </m:sSub>
                    <m:r>
                      <a:rPr lang="en-US" sz="1200" i="1" dirty="0">
                        <a:solidFill>
                          <a:srgbClr val="000000"/>
                        </a:solidFill>
                        <a:latin typeface="Cambria Math" charset="0"/>
                        <a:cs typeface="Arial" charset="0"/>
                      </a:rPr>
                      <m:t>𝑥</m:t>
                    </m:r>
                    <m:r>
                      <a:rPr lang="en-US" sz="1200" i="1" dirty="0">
                        <a:solidFill>
                          <a:srgbClr val="000000"/>
                        </a:solidFill>
                        <a:latin typeface="Cambria Math" charset="0"/>
                        <a:cs typeface="Arial" charset="0"/>
                      </a:rPr>
                      <m:t>−</m:t>
                    </m:r>
                    <m:d>
                      <m:dPr>
                        <m:ctrlPr>
                          <a:rPr lang="en-US" sz="1200" i="1" dirty="0">
                            <a:solidFill>
                              <a:srgbClr val="000000"/>
                            </a:solidFill>
                            <a:latin typeface="Cambria Math" charset="0"/>
                            <a:cs typeface="Arial" charset="0"/>
                          </a:rPr>
                        </m:ctrlPr>
                      </m:dPr>
                      <m:e>
                        <m:r>
                          <a:rPr lang="en-US" sz="1200" i="1" dirty="0">
                            <a:solidFill>
                              <a:srgbClr val="000000"/>
                            </a:solidFill>
                            <a:latin typeface="Cambria Math" charset="0"/>
                            <a:cs typeface="Arial" charset="0"/>
                          </a:rPr>
                          <m:t>1−</m:t>
                        </m:r>
                        <m:r>
                          <a:rPr lang="en-US" sz="1200" i="1" dirty="0">
                            <a:solidFill>
                              <a:srgbClr val="000000"/>
                            </a:solidFill>
                            <a:latin typeface="Cambria Math" charset="0"/>
                            <a:cs typeface="Arial" charset="0"/>
                          </a:rPr>
                          <m:t>𝑥</m:t>
                        </m:r>
                      </m:e>
                    </m:d>
                    <m:sSub>
                      <m:sSubPr>
                        <m:ctrlPr>
                          <a:rPr lang="en-US" sz="1200" i="1" dirty="0" smtClean="0">
                            <a:solidFill>
                              <a:srgbClr val="000000"/>
                            </a:solidFill>
                            <a:latin typeface="Cambria Math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sz="1200" b="0" i="1" dirty="0" smtClean="0">
                            <a:solidFill>
                              <a:srgbClr val="000000"/>
                            </a:solidFill>
                            <a:latin typeface="Cambria Math" charset="0"/>
                            <a:cs typeface="Arial" charset="0"/>
                          </a:rPr>
                          <m:t>𝑙𝑜𝑔</m:t>
                        </m:r>
                      </m:e>
                      <m:sub>
                        <m:r>
                          <a:rPr lang="en-US" sz="1200" b="0" i="1" dirty="0" smtClean="0">
                            <a:solidFill>
                              <a:srgbClr val="000000"/>
                            </a:solidFill>
                            <a:latin typeface="Cambria Math" charset="0"/>
                            <a:cs typeface="Arial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1200" b="0" i="1" dirty="0" smtClean="0">
                            <a:solidFill>
                              <a:srgbClr val="000000"/>
                            </a:solidFill>
                            <a:latin typeface="Cambria Math" charset="0"/>
                            <a:cs typeface="Arial" charset="0"/>
                          </a:rPr>
                        </m:ctrlPr>
                      </m:dPr>
                      <m:e>
                        <m:r>
                          <a:rPr lang="en-US" sz="1200" i="1" dirty="0" smtClean="0">
                            <a:solidFill>
                              <a:srgbClr val="000000"/>
                            </a:solidFill>
                            <a:latin typeface="Cambria Math" charset="0"/>
                            <a:cs typeface="Arial" charset="0"/>
                          </a:rPr>
                          <m:t> </m:t>
                        </m:r>
                        <m:r>
                          <a:rPr lang="en-US" sz="1200" i="1" dirty="0">
                            <a:solidFill>
                              <a:srgbClr val="000000"/>
                            </a:solidFill>
                            <a:latin typeface="Cambria Math" charset="0"/>
                            <a:cs typeface="Arial" charset="0"/>
                          </a:rPr>
                          <m:t>1−</m:t>
                        </m:r>
                        <m:r>
                          <a:rPr lang="en-US" sz="1200" i="1" dirty="0">
                            <a:solidFill>
                              <a:srgbClr val="000000"/>
                            </a:solidFill>
                            <a:latin typeface="Cambria Math" charset="0"/>
                            <a:cs typeface="Arial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1200" dirty="0" smtClean="0">
                    <a:solidFill>
                      <a:srgbClr val="000000"/>
                    </a:solidFill>
                    <a:cs typeface="Arial" charset="0"/>
                  </a:rPr>
                  <a:t> [3].</a:t>
                </a:r>
                <a:endParaRPr lang="en-US" sz="1200" dirty="0">
                  <a:solidFill>
                    <a:srgbClr val="000000"/>
                  </a:solidFill>
                  <a:cs typeface="Arial" charset="0"/>
                </a:endParaRPr>
              </a:p>
              <a:p>
                <a:pPr marL="0" lvl="0" indent="0">
                  <a:spcBef>
                    <a:spcPts val="0"/>
                  </a:spcBef>
                  <a:buNone/>
                </a:pPr>
                <a:endParaRPr lang="en-US" altLang="zh-CN" baseline="0" dirty="0" err="1" smtClean="0"/>
              </a:p>
            </p:txBody>
          </p:sp>
        </mc:Choice>
        <mc:Fallback xmlns="">
          <p:sp>
            <p:nvSpPr>
              <p:cNvPr id="62" name="Shape 62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685800" y="4400550"/>
                <a:ext cx="5486400" cy="3600450"/>
              </a:xfrm>
              <a:prstGeom prst="rect">
                <a:avLst/>
              </a:prstGeom>
            </p:spPr>
            <p:txBody>
              <a:bodyPr wrap="square" lIns="91425" tIns="91425" rIns="91425" bIns="91425" anchor="t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r>
                  <a:rPr lang="en-US" altLang="zh-CN" dirty="0" smtClean="0"/>
                  <a:t>We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can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also</a:t>
                </a:r>
                <a:r>
                  <a:rPr lang="zh-CN" altLang="en-US" baseline="0" dirty="0" smtClean="0"/>
                  <a:t> </a:t>
                </a:r>
                <a:r>
                  <a:rPr lang="en-US" altLang="zh-CN" baseline="0" dirty="0" smtClean="0"/>
                  <a:t>calculate</a:t>
                </a:r>
                <a:r>
                  <a:rPr lang="zh-CN" altLang="en-US" baseline="0" dirty="0" smtClean="0"/>
                  <a:t> </a:t>
                </a:r>
                <a:r>
                  <a:rPr lang="en-US" altLang="zh-CN" baseline="0" dirty="0" smtClean="0"/>
                  <a:t>the</a:t>
                </a:r>
                <a:r>
                  <a:rPr lang="zh-CN" altLang="en-US" baseline="0" dirty="0" smtClean="0"/>
                  <a:t> </a:t>
                </a:r>
                <a:r>
                  <a:rPr lang="en-US" altLang="zh-CN" baseline="0" dirty="0" smtClean="0"/>
                  <a:t>bandwidth</a:t>
                </a:r>
                <a:r>
                  <a:rPr lang="zh-CN" altLang="en-US" baseline="0" dirty="0" smtClean="0"/>
                  <a:t> </a:t>
                </a:r>
                <a:r>
                  <a:rPr lang="en-US" altLang="zh-CN" baseline="0" dirty="0" smtClean="0"/>
                  <a:t>of</a:t>
                </a:r>
                <a:r>
                  <a:rPr lang="zh-CN" altLang="en-US" baseline="0" dirty="0" smtClean="0"/>
                  <a:t> </a:t>
                </a:r>
                <a:r>
                  <a:rPr lang="en-US" altLang="zh-CN" baseline="0" dirty="0" smtClean="0"/>
                  <a:t>Temporal</a:t>
                </a:r>
                <a:r>
                  <a:rPr lang="zh-CN" altLang="en-US" baseline="0" dirty="0" smtClean="0"/>
                  <a:t> </a:t>
                </a:r>
                <a:r>
                  <a:rPr lang="en-US" altLang="zh-CN" baseline="0" dirty="0" smtClean="0"/>
                  <a:t>Thermal</a:t>
                </a:r>
                <a:r>
                  <a:rPr lang="zh-CN" altLang="en-US" baseline="0" dirty="0" smtClean="0"/>
                  <a:t> </a:t>
                </a:r>
                <a:r>
                  <a:rPr lang="en-US" altLang="zh-CN" baseline="0" dirty="0" smtClean="0"/>
                  <a:t>Covert</a:t>
                </a:r>
                <a:r>
                  <a:rPr lang="zh-CN" altLang="en-US" baseline="0" dirty="0" smtClean="0"/>
                  <a:t> </a:t>
                </a:r>
                <a:r>
                  <a:rPr lang="en-US" altLang="zh-CN" baseline="0" dirty="0" smtClean="0"/>
                  <a:t>Channel.</a:t>
                </a:r>
                <a:r>
                  <a:rPr lang="zh-CN" altLang="en-US" baseline="0" dirty="0" smtClean="0"/>
                  <a:t> </a:t>
                </a:r>
                <a:endParaRPr lang="en-US" altLang="zh-CN" baseline="0" dirty="0" smtClean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ts val="1400"/>
                  <a:buFontTx/>
                  <a:buNone/>
                  <a:tabLst/>
                  <a:defRPr/>
                </a:pPr>
                <a:r>
                  <a:rPr lang="en-US" sz="1200" dirty="0" smtClean="0">
                    <a:solidFill>
                      <a:srgbClr val="000000"/>
                    </a:solidFill>
                    <a:cs typeface="Arial" charset="0"/>
                  </a:rPr>
                  <a:t>where </a:t>
                </a:r>
                <a:r>
                  <a:rPr lang="en-US" sz="1200" i="0" dirty="0" err="1">
                    <a:solidFill>
                      <a:srgbClr val="000000"/>
                    </a:solidFill>
                    <a:latin typeface="Cambria Math" charset="0"/>
                    <a:cs typeface="Arial" charset="0"/>
                  </a:rPr>
                  <a:t>𝑡_𝑤</a:t>
                </a:r>
                <a:r>
                  <a:rPr lang="en-US" sz="1200" i="0" dirty="0">
                    <a:solidFill>
                      <a:srgbClr val="000000"/>
                    </a:solidFill>
                    <a:latin typeface="Cambria Math" charset="0"/>
                    <a:cs typeface="Arial" charset="0"/>
                  </a:rPr>
                  <a:t>  </a:t>
                </a:r>
                <a:r>
                  <a:rPr lang="en-US" sz="1200" dirty="0">
                    <a:solidFill>
                      <a:srgbClr val="000000"/>
                    </a:solidFill>
                    <a:cs typeface="Arial" charset="0"/>
                  </a:rPr>
                  <a:t>is the waiting time required for sender to wait for the </a:t>
                </a:r>
                <a:r>
                  <a:rPr lang="en-US" sz="1200" dirty="0" smtClean="0">
                    <a:solidFill>
                      <a:srgbClr val="000000"/>
                    </a:solidFill>
                    <a:cs typeface="Arial" charset="0"/>
                  </a:rPr>
                  <a:t>FPGA to </a:t>
                </a:r>
                <a:r>
                  <a:rPr lang="en-US" sz="1200" dirty="0">
                    <a:solidFill>
                      <a:srgbClr val="000000"/>
                    </a:solidFill>
                    <a:cs typeface="Arial" charset="0"/>
                  </a:rPr>
                  <a:t>cool off, </a:t>
                </a:r>
                <a:r>
                  <a:rPr lang="en-US" sz="1200" i="0" dirty="0" err="1">
                    <a:solidFill>
                      <a:srgbClr val="000000"/>
                    </a:solidFill>
                    <a:latin typeface="Cambria Math" charset="0"/>
                    <a:cs typeface="Arial" charset="0"/>
                  </a:rPr>
                  <a:t>𝑡</a:t>
                </a:r>
                <a:r>
                  <a:rPr lang="en-US" sz="1200" i="0" dirty="0">
                    <a:solidFill>
                      <a:srgbClr val="000000"/>
                    </a:solidFill>
                    <a:latin typeface="Cambria Math" charset="0"/>
                    <a:cs typeface="Arial" charset="0"/>
                  </a:rPr>
                  <a:t>_</a:t>
                </a:r>
                <a:r>
                  <a:rPr lang="en-US" sz="1200" b="0" i="0" dirty="0" smtClean="0">
                    <a:solidFill>
                      <a:srgbClr val="000000"/>
                    </a:solidFill>
                    <a:latin typeface="Cambria Math" charset="0"/>
                    <a:cs typeface="Arial" charset="0"/>
                  </a:rPr>
                  <a:t>ℎ</a:t>
                </a:r>
                <a:r>
                  <a:rPr lang="en-US" sz="1200" b="0" i="0" dirty="0" err="1">
                    <a:solidFill>
                      <a:srgbClr val="000000"/>
                    </a:solidFill>
                    <a:latin typeface="Cambria Math" charset="0"/>
                    <a:cs typeface="Arial" charset="0"/>
                  </a:rPr>
                  <a:t> </a:t>
                </a:r>
                <a:r>
                  <a:rPr lang="en-US" sz="1200" i="0" dirty="0" err="1">
                    <a:solidFill>
                      <a:srgbClr val="000000"/>
                    </a:solidFill>
                    <a:latin typeface="Cambria Math" charset="0"/>
                    <a:cs typeface="Arial" charset="0"/>
                  </a:rPr>
                  <a:t> </a:t>
                </a:r>
                <a:r>
                  <a:rPr lang="en-US" sz="1200" dirty="0">
                    <a:solidFill>
                      <a:srgbClr val="000000"/>
                    </a:solidFill>
                    <a:cs typeface="Arial" charset="0"/>
                  </a:rPr>
                  <a:t>is the heating time, </a:t>
                </a:r>
                <a:r>
                  <a:rPr lang="en-US" sz="1200" i="0" dirty="0" err="1">
                    <a:solidFill>
                      <a:srgbClr val="000000"/>
                    </a:solidFill>
                    <a:latin typeface="Cambria Math" charset="0"/>
                    <a:cs typeface="Arial" charset="0"/>
                  </a:rPr>
                  <a:t>𝑡</a:t>
                </a:r>
                <a:r>
                  <a:rPr lang="en-US" sz="1200" i="0" dirty="0">
                    <a:solidFill>
                      <a:srgbClr val="000000"/>
                    </a:solidFill>
                    <a:latin typeface="Cambria Math" charset="0"/>
                    <a:cs typeface="Arial" charset="0"/>
                  </a:rPr>
                  <a:t>_</a:t>
                </a:r>
                <a:r>
                  <a:rPr lang="en-US" sz="1200" b="0" i="0" dirty="0" smtClean="0">
                    <a:solidFill>
                      <a:srgbClr val="000000"/>
                    </a:solidFill>
                    <a:latin typeface="Cambria Math" charset="0"/>
                    <a:cs typeface="Arial" charset="0"/>
                  </a:rPr>
                  <a:t>𝑖</a:t>
                </a:r>
                <a:r>
                  <a:rPr lang="en-US" sz="1200" b="0" i="0" dirty="0" err="1">
                    <a:solidFill>
                      <a:srgbClr val="000000"/>
                    </a:solidFill>
                    <a:latin typeface="Cambria Math" charset="0"/>
                    <a:cs typeface="Arial" charset="0"/>
                  </a:rPr>
                  <a:t> </a:t>
                </a:r>
                <a:r>
                  <a:rPr lang="en-US" sz="1200" i="0" dirty="0" err="1">
                    <a:solidFill>
                      <a:srgbClr val="000000"/>
                    </a:solidFill>
                    <a:latin typeface="Cambria Math" charset="0"/>
                    <a:cs typeface="Arial" charset="0"/>
                  </a:rPr>
                  <a:t> </a:t>
                </a:r>
                <a:r>
                  <a:rPr lang="en-US" sz="1200" dirty="0">
                    <a:solidFill>
                      <a:srgbClr val="000000"/>
                    </a:solidFill>
                    <a:cs typeface="Arial" charset="0"/>
                  </a:rPr>
                  <a:t>is the idle time between when the sender </a:t>
                </a:r>
                <a:r>
                  <a:rPr lang="en-US" sz="1200" dirty="0" smtClean="0">
                    <a:solidFill>
                      <a:srgbClr val="000000"/>
                    </a:solidFill>
                    <a:cs typeface="Arial" charset="0"/>
                  </a:rPr>
                  <a:t>and receiver </a:t>
                </a:r>
                <a:r>
                  <a:rPr lang="en-US" sz="1200" dirty="0">
                    <a:solidFill>
                      <a:srgbClr val="000000"/>
                    </a:solidFill>
                    <a:cs typeface="Arial" charset="0"/>
                  </a:rPr>
                  <a:t>are using the FPGAs, </a:t>
                </a:r>
                <a:r>
                  <a:rPr lang="en-US" sz="1200" i="0" dirty="0" err="1">
                    <a:solidFill>
                      <a:srgbClr val="000000"/>
                    </a:solidFill>
                    <a:latin typeface="Cambria Math" charset="0"/>
                    <a:cs typeface="Arial" charset="0"/>
                  </a:rPr>
                  <a:t>𝑡</a:t>
                </a:r>
                <a:r>
                  <a:rPr lang="en-US" sz="1200" i="0" dirty="0">
                    <a:solidFill>
                      <a:srgbClr val="000000"/>
                    </a:solidFill>
                    <a:latin typeface="Cambria Math" charset="0"/>
                    <a:cs typeface="Arial" charset="0"/>
                  </a:rPr>
                  <a:t>_</a:t>
                </a:r>
                <a:r>
                  <a:rPr lang="en-US" sz="1200" b="0" i="0" dirty="0" smtClean="0">
                    <a:solidFill>
                      <a:srgbClr val="000000"/>
                    </a:solidFill>
                    <a:latin typeface="Cambria Math" charset="0"/>
                    <a:cs typeface="Arial" charset="0"/>
                  </a:rPr>
                  <a:t>𝑠</a:t>
                </a:r>
                <a:r>
                  <a:rPr lang="en-US" sz="1200" b="0" i="0" dirty="0" err="1">
                    <a:solidFill>
                      <a:srgbClr val="000000"/>
                    </a:solidFill>
                    <a:latin typeface="Cambria Math" charset="0"/>
                    <a:cs typeface="Arial" charset="0"/>
                  </a:rPr>
                  <a:t> </a:t>
                </a:r>
                <a:r>
                  <a:rPr lang="en-US" sz="1200" i="0" dirty="0" err="1">
                    <a:solidFill>
                      <a:srgbClr val="000000"/>
                    </a:solidFill>
                    <a:latin typeface="Cambria Math" charset="0"/>
                    <a:cs typeface="Arial" charset="0"/>
                  </a:rPr>
                  <a:t> </a:t>
                </a:r>
                <a:r>
                  <a:rPr lang="en-US" sz="1200" dirty="0">
                    <a:solidFill>
                      <a:srgbClr val="000000"/>
                    </a:solidFill>
                    <a:cs typeface="Arial" charset="0"/>
                  </a:rPr>
                  <a:t>is the sensing time, </a:t>
                </a:r>
                <a:r>
                  <a:rPr lang="en-US" sz="1200" i="0" dirty="0" err="1">
                    <a:solidFill>
                      <a:srgbClr val="000000"/>
                    </a:solidFill>
                    <a:latin typeface="Cambria Math" charset="0"/>
                    <a:cs typeface="Arial" charset="0"/>
                  </a:rPr>
                  <a:t>𝑡</a:t>
                </a:r>
                <a:r>
                  <a:rPr lang="en-US" sz="1200" i="0" dirty="0">
                    <a:solidFill>
                      <a:srgbClr val="000000"/>
                    </a:solidFill>
                    <a:latin typeface="Cambria Math" charset="0"/>
                    <a:cs typeface="Arial" charset="0"/>
                  </a:rPr>
                  <a:t>_</a:t>
                </a:r>
                <a:r>
                  <a:rPr lang="en-US" sz="1200" b="0" i="0" dirty="0" smtClean="0">
                    <a:solidFill>
                      <a:srgbClr val="000000"/>
                    </a:solidFill>
                    <a:latin typeface="Cambria Math" charset="0"/>
                    <a:cs typeface="Arial" charset="0"/>
                  </a:rPr>
                  <a:t>𝑟</a:t>
                </a:r>
                <a:r>
                  <a:rPr lang="en-US" sz="1200" dirty="0">
                    <a:solidFill>
                      <a:srgbClr val="000000"/>
                    </a:solidFill>
                    <a:cs typeface="Arial" charset="0"/>
                  </a:rPr>
                  <a:t>is the reconfiguration time for every new project on FPGA, and </a:t>
                </a:r>
                <a:r>
                  <a:rPr lang="en-US" sz="1200" b="0" i="0" dirty="0" smtClean="0">
                    <a:solidFill>
                      <a:srgbClr val="000000"/>
                    </a:solidFill>
                    <a:latin typeface="Cambria Math" charset="0"/>
                    <a:cs typeface="Arial" charset="0"/>
                  </a:rPr>
                  <a:t>𝑒</a:t>
                </a:r>
                <a:r>
                  <a:rPr lang="en-US" sz="1200" dirty="0">
                    <a:solidFill>
                      <a:srgbClr val="000000"/>
                    </a:solidFill>
                    <a:cs typeface="Arial" charset="0"/>
                  </a:rPr>
                  <a:t> </a:t>
                </a:r>
                <a:r>
                  <a:rPr lang="en-US" sz="1200" dirty="0" smtClean="0">
                    <a:solidFill>
                      <a:srgbClr val="000000"/>
                    </a:solidFill>
                    <a:cs typeface="Arial" charset="0"/>
                  </a:rPr>
                  <a:t>is </a:t>
                </a:r>
                <a:r>
                  <a:rPr lang="en-US" sz="1200" dirty="0">
                    <a:solidFill>
                      <a:srgbClr val="000000"/>
                    </a:solidFill>
                    <a:cs typeface="Arial" charset="0"/>
                  </a:rPr>
                  <a:t>the error rate. </a:t>
                </a:r>
                <a:r>
                  <a:rPr lang="en-US" sz="1200" b="0" i="0" dirty="0" smtClean="0">
                    <a:solidFill>
                      <a:srgbClr val="000000"/>
                    </a:solidFill>
                    <a:latin typeface="Cambria Math" charset="0"/>
                    <a:cs typeface="Arial" charset="0"/>
                  </a:rPr>
                  <a:t>𝐻 </a:t>
                </a:r>
                <a:r>
                  <a:rPr lang="en-US" sz="1200" dirty="0">
                    <a:solidFill>
                      <a:srgbClr val="000000"/>
                    </a:solidFill>
                    <a:cs typeface="Arial" charset="0"/>
                  </a:rPr>
                  <a:t>is binary entropy function wher</a:t>
                </a:r>
                <a:r>
                  <a:rPr lang="en-US" sz="1200" dirty="0" smtClean="0">
                    <a:solidFill>
                      <a:srgbClr val="000000"/>
                    </a:solidFill>
                    <a:cs typeface="Arial" charset="0"/>
                  </a:rPr>
                  <a:t>e </a:t>
                </a:r>
                <a:r>
                  <a:rPr lang="en-US" sz="1200" b="0" i="0" dirty="0" smtClean="0">
                    <a:solidFill>
                      <a:srgbClr val="000000"/>
                    </a:solidFill>
                    <a:latin typeface="Cambria Math" charset="0"/>
                    <a:cs typeface="Arial" charset="0"/>
                  </a:rPr>
                  <a:t>H(x)</a:t>
                </a:r>
                <a:r>
                  <a:rPr lang="en-US" sz="1200" i="0" dirty="0">
                    <a:solidFill>
                      <a:srgbClr val="000000"/>
                    </a:solidFill>
                    <a:latin typeface="Cambria Math" charset="0"/>
                    <a:cs typeface="Arial" charset="0"/>
                  </a:rPr>
                  <a:t>=−𝑥</a:t>
                </a:r>
                <a:r>
                  <a:rPr lang="en-US" sz="1200" i="0" dirty="0" smtClean="0">
                    <a:solidFill>
                      <a:srgbClr val="000000"/>
                    </a:solidFill>
                    <a:latin typeface="Cambria Math" charset="0"/>
                    <a:cs typeface="Arial" charset="0"/>
                  </a:rPr>
                  <a:t>〖</a:t>
                </a:r>
                <a:r>
                  <a:rPr lang="en-US" sz="1200" b="0" i="0" dirty="0" smtClean="0">
                    <a:solidFill>
                      <a:srgbClr val="000000"/>
                    </a:solidFill>
                    <a:latin typeface="Cambria Math" charset="0"/>
                    <a:cs typeface="Arial" charset="0"/>
                  </a:rPr>
                  <a:t>𝑙𝑜𝑔〗_2</a:t>
                </a:r>
                <a:r>
                  <a:rPr lang="en-US" sz="1200" b="0" i="0" dirty="0">
                    <a:solidFill>
                      <a:srgbClr val="000000"/>
                    </a:solidFill>
                    <a:latin typeface="Cambria Math" charset="0"/>
                    <a:cs typeface="Arial" charset="0"/>
                  </a:rPr>
                  <a:t> </a:t>
                </a:r>
                <a:r>
                  <a:rPr lang="en-US" sz="1200" i="0" dirty="0">
                    <a:solidFill>
                      <a:srgbClr val="000000"/>
                    </a:solidFill>
                    <a:latin typeface="Cambria Math" charset="0"/>
                    <a:cs typeface="Arial" charset="0"/>
                  </a:rPr>
                  <a:t>𝑥−(1−𝑥)</a:t>
                </a:r>
                <a:r>
                  <a:rPr lang="en-US" sz="1200" i="0" dirty="0" smtClean="0">
                    <a:solidFill>
                      <a:srgbClr val="000000"/>
                    </a:solidFill>
                    <a:latin typeface="Cambria Math" charset="0"/>
                    <a:cs typeface="Arial" charset="0"/>
                  </a:rPr>
                  <a:t> 〖</a:t>
                </a:r>
                <a:r>
                  <a:rPr lang="en-US" sz="1200" b="0" i="0" dirty="0" smtClean="0">
                    <a:solidFill>
                      <a:srgbClr val="000000"/>
                    </a:solidFill>
                    <a:latin typeface="Cambria Math" charset="0"/>
                    <a:cs typeface="Arial" charset="0"/>
                  </a:rPr>
                  <a:t>𝑙𝑜𝑔〗_2 (</a:t>
                </a:r>
                <a:r>
                  <a:rPr lang="en-US" sz="1200" i="0" dirty="0" smtClean="0">
                    <a:solidFill>
                      <a:srgbClr val="000000"/>
                    </a:solidFill>
                    <a:latin typeface="Cambria Math" charset="0"/>
                    <a:cs typeface="Arial" charset="0"/>
                  </a:rPr>
                  <a:t> </a:t>
                </a:r>
                <a:r>
                  <a:rPr lang="en-US" sz="1200" i="0" dirty="0">
                    <a:solidFill>
                      <a:srgbClr val="000000"/>
                    </a:solidFill>
                    <a:latin typeface="Cambria Math" charset="0"/>
                    <a:cs typeface="Arial" charset="0"/>
                  </a:rPr>
                  <a:t>1−𝑥)</a:t>
                </a:r>
                <a:r>
                  <a:rPr lang="en-US" sz="1200" dirty="0" smtClean="0">
                    <a:solidFill>
                      <a:srgbClr val="000000"/>
                    </a:solidFill>
                    <a:cs typeface="Arial" charset="0"/>
                  </a:rPr>
                  <a:t> [3].</a:t>
                </a:r>
                <a:endParaRPr lang="en-US" sz="1200" dirty="0">
                  <a:solidFill>
                    <a:srgbClr val="000000"/>
                  </a:solidFill>
                  <a:cs typeface="Arial" charset="0"/>
                </a:endParaRPr>
              </a:p>
              <a:p>
                <a:pPr marL="0" lvl="0" indent="0">
                  <a:spcBef>
                    <a:spcPts val="0"/>
                  </a:spcBef>
                  <a:buNone/>
                </a:pPr>
                <a:endParaRPr lang="en-US" altLang="zh-CN" baseline="0" dirty="0" err="1" smtClean="0"/>
              </a:p>
            </p:txBody>
          </p:sp>
        </mc:Fallback>
      </mc:AlternateContent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827931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51886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  <a:noFill/>
          <a:ln>
            <a:noFill/>
          </a:ln>
          <a:effectLst>
            <a:outerShdw blurRad="25400" dist="12700" dir="2700000" algn="ctr" rotWithShape="0">
              <a:srgbClr val="808080">
                <a:alpha val="24705"/>
              </a:srgbClr>
            </a:outerShdw>
          </a:effectLst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F3F3F3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F3F3F3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F3F3F3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F3F3F3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F3F3F3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F3F3F3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F3F3F3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F3F3F3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480"/>
              </a:spcBef>
              <a:spcAft>
                <a:spcPts val="0"/>
              </a:spcAft>
              <a:buClr>
                <a:srgbClr val="6E7BBD"/>
              </a:buClr>
              <a:buSzPts val="2400"/>
              <a:buFont typeface="Verdana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eorgia"/>
              <a:buNone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eorgia"/>
              <a:buNone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eorgia"/>
              <a:buNone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286000" marR="0" lvl="5" indent="0" algn="ctr" rtl="0">
              <a:spcBef>
                <a:spcPts val="360"/>
              </a:spcBef>
              <a:spcAft>
                <a:spcPts val="0"/>
              </a:spcAft>
              <a:buClr>
                <a:srgbClr val="686868"/>
              </a:buClr>
              <a:buSzPts val="1800"/>
              <a:buFont typeface="Georgia"/>
              <a:buNone/>
              <a:defRPr sz="1800" b="0" i="0" u="none" strike="noStrike" cap="none">
                <a:solidFill>
                  <a:srgbClr val="68686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743200" marR="0" lvl="6" indent="0" algn="ctr" rtl="0">
              <a:spcBef>
                <a:spcPts val="360"/>
              </a:spcBef>
              <a:spcAft>
                <a:spcPts val="0"/>
              </a:spcAft>
              <a:buClr>
                <a:srgbClr val="686868"/>
              </a:buClr>
              <a:buSzPts val="1800"/>
              <a:buFont typeface="Georgia"/>
              <a:buNone/>
              <a:defRPr sz="1800" b="0" i="0" u="none" strike="noStrike" cap="none">
                <a:solidFill>
                  <a:srgbClr val="68686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200400" marR="0" lvl="7" indent="0" algn="ctr" rtl="0">
              <a:spcBef>
                <a:spcPts val="360"/>
              </a:spcBef>
              <a:spcAft>
                <a:spcPts val="0"/>
              </a:spcAft>
              <a:buClr>
                <a:srgbClr val="686868"/>
              </a:buClr>
              <a:buSzPts val="1800"/>
              <a:buFont typeface="Georgia"/>
              <a:buNone/>
              <a:defRPr sz="1800" b="0" i="0" u="none" strike="noStrike" cap="none">
                <a:solidFill>
                  <a:srgbClr val="68686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657600" marR="0" lvl="8" indent="0" algn="ctr" rtl="0">
              <a:spcBef>
                <a:spcPts val="360"/>
              </a:spcBef>
              <a:spcAft>
                <a:spcPts val="0"/>
              </a:spcAft>
              <a:buClr>
                <a:srgbClr val="686868"/>
              </a:buClr>
              <a:buSzPts val="1800"/>
              <a:buFont typeface="Georgia"/>
              <a:buNone/>
              <a:defRPr sz="1800" b="0" i="0" u="none" strike="noStrike" cap="none">
                <a:solidFill>
                  <a:srgbClr val="68686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128588" y="6400800"/>
            <a:ext cx="1905000" cy="30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B2B2B2"/>
                </a:solidFill>
                <a:latin typeface="Georgia"/>
                <a:ea typeface="Georgia"/>
                <a:cs typeface="Georgia"/>
                <a:sym typeface="Georgia"/>
              </a:rPr>
              <a:t>‹#›</a:t>
            </a:fld>
            <a:endParaRPr lang="en-US" sz="1200" b="0" i="0" u="none" strike="noStrike" cap="none">
              <a:solidFill>
                <a:srgbClr val="B2B2B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7" name="Shape 17" descr="Screen Shot 2017-01-02 at 11.57.48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8375" y="113552"/>
            <a:ext cx="1096683" cy="6300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 rot="5400000">
            <a:off x="4751388" y="2093912"/>
            <a:ext cx="6248400" cy="2212975"/>
          </a:xfrm>
          <a:prstGeom prst="rect">
            <a:avLst/>
          </a:prstGeom>
          <a:noFill/>
          <a:ln>
            <a:noFill/>
          </a:ln>
          <a:effectLst>
            <a:outerShdw blurRad="25400" dist="12700" dir="2700000" algn="ctr" rotWithShape="0">
              <a:srgbClr val="808080">
                <a:alpha val="24705"/>
              </a:srgbClr>
            </a:outerShdw>
          </a:effectLst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F3F3F3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F3F3F3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F3F3F3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F3F3F3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F3F3F3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F3F3F3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F3F3F3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F3F3F3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 rot="5400000">
            <a:off x="246857" y="-45244"/>
            <a:ext cx="6248400" cy="64912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rgbClr val="6E7BBD"/>
              </a:buClr>
              <a:buSzPts val="2400"/>
              <a:buFont typeface="Verdana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Char char="–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eorgia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eorgia"/>
              <a:buChar char="–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eorgia"/>
              <a:buChar char="»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514600" marR="0" lvl="5" indent="-114300" algn="l" rtl="0">
              <a:spcBef>
                <a:spcPts val="360"/>
              </a:spcBef>
              <a:spcAft>
                <a:spcPts val="0"/>
              </a:spcAft>
              <a:buClr>
                <a:srgbClr val="686868"/>
              </a:buClr>
              <a:buSzPts val="1800"/>
              <a:buFont typeface="Georgia"/>
              <a:buChar char="»"/>
              <a:defRPr sz="1800" b="0" i="0" u="none" strike="noStrike" cap="none">
                <a:solidFill>
                  <a:srgbClr val="68686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971800" marR="0" lvl="6" indent="-114300" algn="l" rtl="0">
              <a:spcBef>
                <a:spcPts val="360"/>
              </a:spcBef>
              <a:spcAft>
                <a:spcPts val="0"/>
              </a:spcAft>
              <a:buClr>
                <a:srgbClr val="686868"/>
              </a:buClr>
              <a:buSzPts val="1800"/>
              <a:buFont typeface="Georgia"/>
              <a:buChar char="»"/>
              <a:defRPr sz="1800" b="0" i="0" u="none" strike="noStrike" cap="none">
                <a:solidFill>
                  <a:srgbClr val="68686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429000" marR="0" lvl="7" indent="-114300" algn="l" rtl="0">
              <a:spcBef>
                <a:spcPts val="360"/>
              </a:spcBef>
              <a:spcAft>
                <a:spcPts val="0"/>
              </a:spcAft>
              <a:buClr>
                <a:srgbClr val="686868"/>
              </a:buClr>
              <a:buSzPts val="1800"/>
              <a:buFont typeface="Georgia"/>
              <a:buChar char="»"/>
              <a:defRPr sz="1800" b="0" i="0" u="none" strike="noStrike" cap="none">
                <a:solidFill>
                  <a:srgbClr val="68686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886200" marR="0" lvl="8" indent="-114300" algn="l" rtl="0">
              <a:spcBef>
                <a:spcPts val="360"/>
              </a:spcBef>
              <a:spcAft>
                <a:spcPts val="0"/>
              </a:spcAft>
              <a:buClr>
                <a:srgbClr val="686868"/>
              </a:buClr>
              <a:buSzPts val="1800"/>
              <a:buFont typeface="Georgia"/>
              <a:buChar char="»"/>
              <a:defRPr sz="1800" b="0" i="0" u="none" strike="noStrike" cap="none">
                <a:solidFill>
                  <a:srgbClr val="68686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128588" y="6400800"/>
            <a:ext cx="1905000" cy="30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fld id="{00000000-1234-1234-1234-123412341234}" type="slidenum">
              <a:rPr lang="en-US" sz="1200">
                <a:solidFill>
                  <a:srgbClr val="B2B2B2"/>
                </a:solidFill>
                <a:latin typeface="Georgia"/>
                <a:ea typeface="Georgia"/>
                <a:cs typeface="Georgia"/>
                <a:sym typeface="Georgia"/>
              </a:rPr>
              <a:t>‹#›</a:t>
            </a:fld>
            <a:endParaRPr lang="en-US" sz="1200">
              <a:solidFill>
                <a:srgbClr val="B2B2B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  <a:noFill/>
          <a:ln>
            <a:noFill/>
          </a:ln>
          <a:effectLst>
            <a:outerShdw blurRad="25400" dist="12700" dir="2700000" algn="ctr" rotWithShape="0">
              <a:srgbClr val="808080">
                <a:alpha val="24705"/>
              </a:srgbClr>
            </a:outerShdw>
          </a:effectLst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F3F3F3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F3F3F3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F3F3F3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F3F3F3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F3F3F3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F3F3F3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F3F3F3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F3F3F3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spcAft>
                <a:spcPts val="0"/>
              </a:spcAft>
              <a:buClr>
                <a:srgbClr val="6E7BBD"/>
              </a:buClr>
              <a:buSzPts val="2000"/>
              <a:buFont typeface="Verdana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eorgia"/>
              <a:buNone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371600" marR="0" lvl="3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eorgia"/>
              <a:buNone/>
              <a:defRPr sz="1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828800" marR="0" lvl="4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eorgia"/>
              <a:buNone/>
              <a:defRPr sz="1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286000" marR="0" lvl="5" indent="0" algn="l" rtl="0">
              <a:spcBef>
                <a:spcPts val="280"/>
              </a:spcBef>
              <a:spcAft>
                <a:spcPts val="0"/>
              </a:spcAft>
              <a:buClr>
                <a:srgbClr val="686868"/>
              </a:buClr>
              <a:buSzPts val="1400"/>
              <a:buFont typeface="Georgia"/>
              <a:buNone/>
              <a:defRPr sz="1400" b="0" i="0" u="none" strike="noStrike" cap="none">
                <a:solidFill>
                  <a:srgbClr val="68686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743200" marR="0" lvl="6" indent="0" algn="l" rtl="0">
              <a:spcBef>
                <a:spcPts val="280"/>
              </a:spcBef>
              <a:spcAft>
                <a:spcPts val="0"/>
              </a:spcAft>
              <a:buClr>
                <a:srgbClr val="686868"/>
              </a:buClr>
              <a:buSzPts val="1400"/>
              <a:buFont typeface="Georgia"/>
              <a:buNone/>
              <a:defRPr sz="1400" b="0" i="0" u="none" strike="noStrike" cap="none">
                <a:solidFill>
                  <a:srgbClr val="68686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200400" marR="0" lvl="7" indent="0" algn="l" rtl="0">
              <a:spcBef>
                <a:spcPts val="280"/>
              </a:spcBef>
              <a:spcAft>
                <a:spcPts val="0"/>
              </a:spcAft>
              <a:buClr>
                <a:srgbClr val="686868"/>
              </a:buClr>
              <a:buSzPts val="1400"/>
              <a:buFont typeface="Georgia"/>
              <a:buNone/>
              <a:defRPr sz="1400" b="0" i="0" u="none" strike="noStrike" cap="none">
                <a:solidFill>
                  <a:srgbClr val="68686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657600" marR="0" lvl="8" indent="0" algn="l" rtl="0">
              <a:spcBef>
                <a:spcPts val="280"/>
              </a:spcBef>
              <a:spcAft>
                <a:spcPts val="0"/>
              </a:spcAft>
              <a:buClr>
                <a:srgbClr val="686868"/>
              </a:buClr>
              <a:buSzPts val="1400"/>
              <a:buFont typeface="Georgia"/>
              <a:buNone/>
              <a:defRPr sz="1400" b="0" i="0" u="none" strike="noStrike" cap="none">
                <a:solidFill>
                  <a:srgbClr val="68686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128588" y="6400800"/>
            <a:ext cx="1905000" cy="30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fld id="{00000000-1234-1234-1234-123412341234}" type="slidenum">
              <a:rPr lang="en-US" sz="1200">
                <a:solidFill>
                  <a:srgbClr val="B2B2B2"/>
                </a:solidFill>
                <a:latin typeface="Georgia"/>
                <a:ea typeface="Georgia"/>
                <a:cs typeface="Georgia"/>
                <a:sym typeface="Georgia"/>
              </a:rPr>
              <a:t>‹#›</a:t>
            </a:fld>
            <a:endParaRPr lang="en-US" sz="1200">
              <a:solidFill>
                <a:srgbClr val="B2B2B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130175" y="67129"/>
            <a:ext cx="7772400" cy="685800"/>
          </a:xfrm>
          <a:prstGeom prst="rect">
            <a:avLst/>
          </a:prstGeom>
          <a:noFill/>
          <a:ln>
            <a:noFill/>
          </a:ln>
          <a:effectLst>
            <a:outerShdw blurRad="25400" dist="12700" dir="2700000" algn="ctr" rotWithShape="0">
              <a:srgbClr val="808080">
                <a:alpha val="24705"/>
              </a:srgbClr>
            </a:outerShdw>
          </a:effectLst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F3F3F3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F3F3F3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F3F3F3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F3F3F3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F3F3F3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F3F3F3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F3F3F3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F3F3F3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125414" y="990600"/>
            <a:ext cx="4351337" cy="5334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rgbClr val="6E7BBD"/>
              </a:buClr>
              <a:buSzPts val="2800"/>
              <a:buFont typeface="Verdana"/>
              <a:buChar char="•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Char char="–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eorgia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rgia"/>
              <a:buChar char="–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rgia"/>
              <a:buChar char="»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514600" marR="0" lvl="5" indent="-114300" algn="l" rtl="0">
              <a:spcBef>
                <a:spcPts val="360"/>
              </a:spcBef>
              <a:spcAft>
                <a:spcPts val="0"/>
              </a:spcAft>
              <a:buClr>
                <a:srgbClr val="686868"/>
              </a:buClr>
              <a:buSzPts val="1800"/>
              <a:buFont typeface="Georgia"/>
              <a:buChar char="»"/>
              <a:defRPr sz="1800" b="0" i="0" u="none" strike="noStrike" cap="none">
                <a:solidFill>
                  <a:srgbClr val="68686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971800" marR="0" lvl="6" indent="-114300" algn="l" rtl="0">
              <a:spcBef>
                <a:spcPts val="360"/>
              </a:spcBef>
              <a:spcAft>
                <a:spcPts val="0"/>
              </a:spcAft>
              <a:buClr>
                <a:srgbClr val="686868"/>
              </a:buClr>
              <a:buSzPts val="1800"/>
              <a:buFont typeface="Georgia"/>
              <a:buChar char="»"/>
              <a:defRPr sz="1800" b="0" i="0" u="none" strike="noStrike" cap="none">
                <a:solidFill>
                  <a:srgbClr val="68686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429000" marR="0" lvl="7" indent="-114300" algn="l" rtl="0">
              <a:spcBef>
                <a:spcPts val="360"/>
              </a:spcBef>
              <a:spcAft>
                <a:spcPts val="0"/>
              </a:spcAft>
              <a:buClr>
                <a:srgbClr val="686868"/>
              </a:buClr>
              <a:buSzPts val="1800"/>
              <a:buFont typeface="Georgia"/>
              <a:buChar char="»"/>
              <a:defRPr sz="1800" b="0" i="0" u="none" strike="noStrike" cap="none">
                <a:solidFill>
                  <a:srgbClr val="68686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886200" marR="0" lvl="8" indent="-114300" algn="l" rtl="0">
              <a:spcBef>
                <a:spcPts val="360"/>
              </a:spcBef>
              <a:spcAft>
                <a:spcPts val="0"/>
              </a:spcAft>
              <a:buClr>
                <a:srgbClr val="686868"/>
              </a:buClr>
              <a:buSzPts val="1800"/>
              <a:buFont typeface="Georgia"/>
              <a:buChar char="»"/>
              <a:defRPr sz="1800" b="0" i="0" u="none" strike="noStrike" cap="none">
                <a:solidFill>
                  <a:srgbClr val="68686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2"/>
          </p:nvPr>
        </p:nvSpPr>
        <p:spPr>
          <a:xfrm>
            <a:off x="4629151" y="990600"/>
            <a:ext cx="4352925" cy="5334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rgbClr val="6E7BBD"/>
              </a:buClr>
              <a:buSzPts val="2800"/>
              <a:buFont typeface="Verdana"/>
              <a:buChar char="•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Char char="–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eorgia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rgia"/>
              <a:buChar char="–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rgia"/>
              <a:buChar char="»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514600" marR="0" lvl="5" indent="-114300" algn="l" rtl="0">
              <a:spcBef>
                <a:spcPts val="360"/>
              </a:spcBef>
              <a:spcAft>
                <a:spcPts val="0"/>
              </a:spcAft>
              <a:buClr>
                <a:srgbClr val="686868"/>
              </a:buClr>
              <a:buSzPts val="1800"/>
              <a:buFont typeface="Georgia"/>
              <a:buChar char="»"/>
              <a:defRPr sz="1800" b="0" i="0" u="none" strike="noStrike" cap="none">
                <a:solidFill>
                  <a:srgbClr val="68686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971800" marR="0" lvl="6" indent="-114300" algn="l" rtl="0">
              <a:spcBef>
                <a:spcPts val="360"/>
              </a:spcBef>
              <a:spcAft>
                <a:spcPts val="0"/>
              </a:spcAft>
              <a:buClr>
                <a:srgbClr val="686868"/>
              </a:buClr>
              <a:buSzPts val="1800"/>
              <a:buFont typeface="Georgia"/>
              <a:buChar char="»"/>
              <a:defRPr sz="1800" b="0" i="0" u="none" strike="noStrike" cap="none">
                <a:solidFill>
                  <a:srgbClr val="68686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429000" marR="0" lvl="7" indent="-114300" algn="l" rtl="0">
              <a:spcBef>
                <a:spcPts val="360"/>
              </a:spcBef>
              <a:spcAft>
                <a:spcPts val="0"/>
              </a:spcAft>
              <a:buClr>
                <a:srgbClr val="686868"/>
              </a:buClr>
              <a:buSzPts val="1800"/>
              <a:buFont typeface="Georgia"/>
              <a:buChar char="»"/>
              <a:defRPr sz="1800" b="0" i="0" u="none" strike="noStrike" cap="none">
                <a:solidFill>
                  <a:srgbClr val="68686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886200" marR="0" lvl="8" indent="-114300" algn="l" rtl="0">
              <a:spcBef>
                <a:spcPts val="360"/>
              </a:spcBef>
              <a:spcAft>
                <a:spcPts val="0"/>
              </a:spcAft>
              <a:buClr>
                <a:srgbClr val="686868"/>
              </a:buClr>
              <a:buSzPts val="1800"/>
              <a:buFont typeface="Georgia"/>
              <a:buChar char="»"/>
              <a:defRPr sz="1800" b="0" i="0" u="none" strike="noStrike" cap="none">
                <a:solidFill>
                  <a:srgbClr val="68686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128588" y="6400800"/>
            <a:ext cx="1905000" cy="30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fld id="{00000000-1234-1234-1234-123412341234}" type="slidenum">
              <a:rPr lang="en-US" sz="1200">
                <a:solidFill>
                  <a:srgbClr val="B2B2B2"/>
                </a:solidFill>
                <a:latin typeface="Georgia"/>
                <a:ea typeface="Georgia"/>
                <a:cs typeface="Georgia"/>
                <a:sym typeface="Georgia"/>
              </a:rPr>
              <a:t>‹#›</a:t>
            </a:fld>
            <a:endParaRPr lang="en-US" sz="1200">
              <a:solidFill>
                <a:srgbClr val="B2B2B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>
            <a:outerShdw blurRad="25400" dist="12700" dir="2700000" algn="ctr" rotWithShape="0">
              <a:srgbClr val="808080">
                <a:alpha val="24705"/>
              </a:srgbClr>
            </a:outerShdw>
          </a:effectLst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F3F3F3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F3F3F3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F3F3F3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F3F3F3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F3F3F3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F3F3F3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F3F3F3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F3F3F3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rgbClr val="6E7BBD"/>
              </a:buClr>
              <a:buSzPts val="2400"/>
              <a:buFont typeface="Verdana"/>
              <a:buNone/>
              <a:defRPr sz="24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  <a:defRPr sz="20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rgia"/>
              <a:buNone/>
              <a:defRPr sz="1800" b="1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eorgia"/>
              <a:buNone/>
              <a:defRPr sz="1600" b="1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eorgia"/>
              <a:buNone/>
              <a:defRPr sz="1600" b="1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0"/>
              </a:spcAft>
              <a:buClr>
                <a:srgbClr val="686868"/>
              </a:buClr>
              <a:buSzPts val="1600"/>
              <a:buFont typeface="Georgia"/>
              <a:buNone/>
              <a:defRPr sz="1600" b="1" i="0" u="none" strike="noStrike" cap="none">
                <a:solidFill>
                  <a:srgbClr val="68686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0"/>
              </a:spcAft>
              <a:buClr>
                <a:srgbClr val="686868"/>
              </a:buClr>
              <a:buSzPts val="1600"/>
              <a:buFont typeface="Georgia"/>
              <a:buNone/>
              <a:defRPr sz="1600" b="1" i="0" u="none" strike="noStrike" cap="none">
                <a:solidFill>
                  <a:srgbClr val="68686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0"/>
              </a:spcAft>
              <a:buClr>
                <a:srgbClr val="686868"/>
              </a:buClr>
              <a:buSzPts val="1600"/>
              <a:buFont typeface="Georgia"/>
              <a:buNone/>
              <a:defRPr sz="1600" b="1" i="0" u="none" strike="noStrike" cap="none">
                <a:solidFill>
                  <a:srgbClr val="68686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0"/>
              </a:spcAft>
              <a:buClr>
                <a:srgbClr val="686868"/>
              </a:buClr>
              <a:buSzPts val="1600"/>
              <a:buFont typeface="Georgia"/>
              <a:buNone/>
              <a:defRPr sz="1600" b="1" i="0" u="none" strike="noStrike" cap="none">
                <a:solidFill>
                  <a:srgbClr val="68686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rgbClr val="6E7BBD"/>
              </a:buClr>
              <a:buSzPts val="2400"/>
              <a:buFont typeface="Verdana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Char char="–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rgia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600200" marR="0" lvl="3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eorgia"/>
              <a:buChar char="–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057400" marR="0" lvl="4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eorgia"/>
              <a:buChar char="»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514600" marR="0" lvl="5" indent="-127000" algn="l" rtl="0">
              <a:spcBef>
                <a:spcPts val="320"/>
              </a:spcBef>
              <a:spcAft>
                <a:spcPts val="0"/>
              </a:spcAft>
              <a:buClr>
                <a:srgbClr val="686868"/>
              </a:buClr>
              <a:buSzPts val="1600"/>
              <a:buFont typeface="Georgia"/>
              <a:buChar char="»"/>
              <a:defRPr sz="1600" b="0" i="0" u="none" strike="noStrike" cap="none">
                <a:solidFill>
                  <a:srgbClr val="68686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971800" marR="0" lvl="6" indent="-127000" algn="l" rtl="0">
              <a:spcBef>
                <a:spcPts val="320"/>
              </a:spcBef>
              <a:spcAft>
                <a:spcPts val="0"/>
              </a:spcAft>
              <a:buClr>
                <a:srgbClr val="686868"/>
              </a:buClr>
              <a:buSzPts val="1600"/>
              <a:buFont typeface="Georgia"/>
              <a:buChar char="»"/>
              <a:defRPr sz="1600" b="0" i="0" u="none" strike="noStrike" cap="none">
                <a:solidFill>
                  <a:srgbClr val="68686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429000" marR="0" lvl="7" indent="-127000" algn="l" rtl="0">
              <a:spcBef>
                <a:spcPts val="320"/>
              </a:spcBef>
              <a:spcAft>
                <a:spcPts val="0"/>
              </a:spcAft>
              <a:buClr>
                <a:srgbClr val="686868"/>
              </a:buClr>
              <a:buSzPts val="1600"/>
              <a:buFont typeface="Georgia"/>
              <a:buChar char="»"/>
              <a:defRPr sz="1600" b="0" i="0" u="none" strike="noStrike" cap="none">
                <a:solidFill>
                  <a:srgbClr val="68686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886200" marR="0" lvl="8" indent="-127000" algn="l" rtl="0">
              <a:spcBef>
                <a:spcPts val="320"/>
              </a:spcBef>
              <a:spcAft>
                <a:spcPts val="0"/>
              </a:spcAft>
              <a:buClr>
                <a:srgbClr val="686868"/>
              </a:buClr>
              <a:buSzPts val="1600"/>
              <a:buFont typeface="Georgia"/>
              <a:buChar char="»"/>
              <a:defRPr sz="1600" b="0" i="0" u="none" strike="noStrike" cap="none">
                <a:solidFill>
                  <a:srgbClr val="68686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rgbClr val="6E7BBD"/>
              </a:buClr>
              <a:buSzPts val="2400"/>
              <a:buFont typeface="Verdana"/>
              <a:buNone/>
              <a:defRPr sz="24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  <a:defRPr sz="20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rgia"/>
              <a:buNone/>
              <a:defRPr sz="1800" b="1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eorgia"/>
              <a:buNone/>
              <a:defRPr sz="1600" b="1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eorgia"/>
              <a:buNone/>
              <a:defRPr sz="1600" b="1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0"/>
              </a:spcAft>
              <a:buClr>
                <a:srgbClr val="686868"/>
              </a:buClr>
              <a:buSzPts val="1600"/>
              <a:buFont typeface="Georgia"/>
              <a:buNone/>
              <a:defRPr sz="1600" b="1" i="0" u="none" strike="noStrike" cap="none">
                <a:solidFill>
                  <a:srgbClr val="68686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0"/>
              </a:spcAft>
              <a:buClr>
                <a:srgbClr val="686868"/>
              </a:buClr>
              <a:buSzPts val="1600"/>
              <a:buFont typeface="Georgia"/>
              <a:buNone/>
              <a:defRPr sz="1600" b="1" i="0" u="none" strike="noStrike" cap="none">
                <a:solidFill>
                  <a:srgbClr val="68686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0"/>
              </a:spcAft>
              <a:buClr>
                <a:srgbClr val="686868"/>
              </a:buClr>
              <a:buSzPts val="1600"/>
              <a:buFont typeface="Georgia"/>
              <a:buNone/>
              <a:defRPr sz="1600" b="1" i="0" u="none" strike="noStrike" cap="none">
                <a:solidFill>
                  <a:srgbClr val="68686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0"/>
              </a:spcAft>
              <a:buClr>
                <a:srgbClr val="686868"/>
              </a:buClr>
              <a:buSzPts val="1600"/>
              <a:buFont typeface="Georgia"/>
              <a:buNone/>
              <a:defRPr sz="1600" b="1" i="0" u="none" strike="noStrike" cap="none">
                <a:solidFill>
                  <a:srgbClr val="68686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rgbClr val="6E7BBD"/>
              </a:buClr>
              <a:buSzPts val="2400"/>
              <a:buFont typeface="Verdana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Char char="–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rgia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600200" marR="0" lvl="3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eorgia"/>
              <a:buChar char="–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057400" marR="0" lvl="4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eorgia"/>
              <a:buChar char="»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514600" marR="0" lvl="5" indent="-127000" algn="l" rtl="0">
              <a:spcBef>
                <a:spcPts val="320"/>
              </a:spcBef>
              <a:spcAft>
                <a:spcPts val="0"/>
              </a:spcAft>
              <a:buClr>
                <a:srgbClr val="686868"/>
              </a:buClr>
              <a:buSzPts val="1600"/>
              <a:buFont typeface="Georgia"/>
              <a:buChar char="»"/>
              <a:defRPr sz="1600" b="0" i="0" u="none" strike="noStrike" cap="none">
                <a:solidFill>
                  <a:srgbClr val="68686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971800" marR="0" lvl="6" indent="-127000" algn="l" rtl="0">
              <a:spcBef>
                <a:spcPts val="320"/>
              </a:spcBef>
              <a:spcAft>
                <a:spcPts val="0"/>
              </a:spcAft>
              <a:buClr>
                <a:srgbClr val="686868"/>
              </a:buClr>
              <a:buSzPts val="1600"/>
              <a:buFont typeface="Georgia"/>
              <a:buChar char="»"/>
              <a:defRPr sz="1600" b="0" i="0" u="none" strike="noStrike" cap="none">
                <a:solidFill>
                  <a:srgbClr val="68686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429000" marR="0" lvl="7" indent="-127000" algn="l" rtl="0">
              <a:spcBef>
                <a:spcPts val="320"/>
              </a:spcBef>
              <a:spcAft>
                <a:spcPts val="0"/>
              </a:spcAft>
              <a:buClr>
                <a:srgbClr val="686868"/>
              </a:buClr>
              <a:buSzPts val="1600"/>
              <a:buFont typeface="Georgia"/>
              <a:buChar char="»"/>
              <a:defRPr sz="1600" b="0" i="0" u="none" strike="noStrike" cap="none">
                <a:solidFill>
                  <a:srgbClr val="68686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886200" marR="0" lvl="8" indent="-127000" algn="l" rtl="0">
              <a:spcBef>
                <a:spcPts val="320"/>
              </a:spcBef>
              <a:spcAft>
                <a:spcPts val="0"/>
              </a:spcAft>
              <a:buClr>
                <a:srgbClr val="686868"/>
              </a:buClr>
              <a:buSzPts val="1600"/>
              <a:buFont typeface="Georgia"/>
              <a:buChar char="»"/>
              <a:defRPr sz="1600" b="0" i="0" u="none" strike="noStrike" cap="none">
                <a:solidFill>
                  <a:srgbClr val="68686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128588" y="6400800"/>
            <a:ext cx="1905000" cy="30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fld id="{00000000-1234-1234-1234-123412341234}" type="slidenum">
              <a:rPr lang="en-US" sz="1200">
                <a:solidFill>
                  <a:srgbClr val="B2B2B2"/>
                </a:solidFill>
                <a:latin typeface="Georgia"/>
                <a:ea typeface="Georgia"/>
                <a:cs typeface="Georgia"/>
                <a:sym typeface="Georgia"/>
              </a:rPr>
              <a:t>‹#›</a:t>
            </a:fld>
            <a:endParaRPr lang="en-US" sz="1200">
              <a:solidFill>
                <a:srgbClr val="B2B2B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130175" y="67129"/>
            <a:ext cx="7772400" cy="685800"/>
          </a:xfrm>
          <a:prstGeom prst="rect">
            <a:avLst/>
          </a:prstGeom>
          <a:noFill/>
          <a:ln>
            <a:noFill/>
          </a:ln>
          <a:effectLst>
            <a:outerShdw blurRad="25400" dist="12700" dir="2700000" algn="ctr" rotWithShape="0">
              <a:srgbClr val="808080">
                <a:alpha val="24705"/>
              </a:srgbClr>
            </a:outerShdw>
          </a:effectLst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F3F3F3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F3F3F3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F3F3F3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F3F3F3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F3F3F3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F3F3F3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F3F3F3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F3F3F3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128588" y="6400800"/>
            <a:ext cx="1905000" cy="30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fld id="{00000000-1234-1234-1234-123412341234}" type="slidenum">
              <a:rPr lang="en-US" sz="1200">
                <a:solidFill>
                  <a:srgbClr val="B2B2B2"/>
                </a:solidFill>
                <a:latin typeface="Georgia"/>
                <a:ea typeface="Georgia"/>
                <a:cs typeface="Georgia"/>
                <a:sym typeface="Georgia"/>
              </a:rPr>
              <a:t>‹#›</a:t>
            </a:fld>
            <a:endParaRPr lang="en-US" sz="1200">
              <a:solidFill>
                <a:srgbClr val="B2B2B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128588" y="6400800"/>
            <a:ext cx="1905000" cy="30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fld id="{00000000-1234-1234-1234-123412341234}" type="slidenum">
              <a:rPr lang="en-US" sz="1200">
                <a:solidFill>
                  <a:srgbClr val="B2B2B2"/>
                </a:solidFill>
                <a:latin typeface="Georgia"/>
                <a:ea typeface="Georgia"/>
                <a:cs typeface="Georgia"/>
                <a:sym typeface="Georgia"/>
              </a:rPr>
              <a:t>‹#›</a:t>
            </a:fld>
            <a:endParaRPr lang="en-US" sz="1200">
              <a:solidFill>
                <a:srgbClr val="B2B2B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  <a:noFill/>
          <a:ln>
            <a:noFill/>
          </a:ln>
          <a:effectLst>
            <a:outerShdw blurRad="25400" dist="12700" dir="2700000" algn="ctr" rotWithShape="0">
              <a:srgbClr val="808080">
                <a:alpha val="24705"/>
              </a:srgbClr>
            </a:outerShdw>
          </a:effectLst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F3F3F3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F3F3F3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F3F3F3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F3F3F3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F3F3F3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F3F3F3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F3F3F3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F3F3F3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rgbClr val="6E7BBD"/>
              </a:buClr>
              <a:buSzPts val="3200"/>
              <a:buFont typeface="Verdana"/>
              <a:buChar char="•"/>
              <a:defRPr sz="3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Char char="–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eorgia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eorgia"/>
              <a:buChar char="–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eorgia"/>
              <a:buChar char="»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rgbClr val="686868"/>
              </a:buClr>
              <a:buSzPts val="2000"/>
              <a:buFont typeface="Georgia"/>
              <a:buChar char="»"/>
              <a:defRPr sz="2000" b="0" i="0" u="none" strike="noStrike" cap="none">
                <a:solidFill>
                  <a:srgbClr val="68686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rgbClr val="686868"/>
              </a:buClr>
              <a:buSzPts val="2000"/>
              <a:buFont typeface="Georgia"/>
              <a:buChar char="»"/>
              <a:defRPr sz="2000" b="0" i="0" u="none" strike="noStrike" cap="none">
                <a:solidFill>
                  <a:srgbClr val="68686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rgbClr val="686868"/>
              </a:buClr>
              <a:buSzPts val="2000"/>
              <a:buFont typeface="Georgia"/>
              <a:buChar char="»"/>
              <a:defRPr sz="2000" b="0" i="0" u="none" strike="noStrike" cap="none">
                <a:solidFill>
                  <a:srgbClr val="68686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rgbClr val="686868"/>
              </a:buClr>
              <a:buSzPts val="2000"/>
              <a:buFont typeface="Georgia"/>
              <a:buChar char="»"/>
              <a:defRPr sz="2000" b="0" i="0" u="none" strike="noStrike" cap="none">
                <a:solidFill>
                  <a:srgbClr val="68686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rgbClr val="6E7BBD"/>
              </a:buClr>
              <a:buSzPts val="1400"/>
              <a:buFont typeface="Verdana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eorgia"/>
              <a:buNone/>
              <a:defRPr sz="1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Georgia"/>
              <a:buNone/>
              <a:defRPr sz="9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Georgia"/>
              <a:buNone/>
              <a:defRPr sz="9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286000" marR="0" lvl="5" indent="0" algn="l" rtl="0">
              <a:spcBef>
                <a:spcPts val="180"/>
              </a:spcBef>
              <a:spcAft>
                <a:spcPts val="0"/>
              </a:spcAft>
              <a:buClr>
                <a:srgbClr val="686868"/>
              </a:buClr>
              <a:buSzPts val="900"/>
              <a:buFont typeface="Georgia"/>
              <a:buNone/>
              <a:defRPr sz="900" b="0" i="0" u="none" strike="noStrike" cap="none">
                <a:solidFill>
                  <a:srgbClr val="68686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743200" marR="0" lvl="6" indent="0" algn="l" rtl="0">
              <a:spcBef>
                <a:spcPts val="180"/>
              </a:spcBef>
              <a:spcAft>
                <a:spcPts val="0"/>
              </a:spcAft>
              <a:buClr>
                <a:srgbClr val="686868"/>
              </a:buClr>
              <a:buSzPts val="900"/>
              <a:buFont typeface="Georgia"/>
              <a:buNone/>
              <a:defRPr sz="900" b="0" i="0" u="none" strike="noStrike" cap="none">
                <a:solidFill>
                  <a:srgbClr val="68686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200400" marR="0" lvl="7" indent="0" algn="l" rtl="0">
              <a:spcBef>
                <a:spcPts val="180"/>
              </a:spcBef>
              <a:spcAft>
                <a:spcPts val="0"/>
              </a:spcAft>
              <a:buClr>
                <a:srgbClr val="686868"/>
              </a:buClr>
              <a:buSzPts val="900"/>
              <a:buFont typeface="Georgia"/>
              <a:buNone/>
              <a:defRPr sz="900" b="0" i="0" u="none" strike="noStrike" cap="none">
                <a:solidFill>
                  <a:srgbClr val="68686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657600" marR="0" lvl="8" indent="0" algn="l" rtl="0">
              <a:spcBef>
                <a:spcPts val="180"/>
              </a:spcBef>
              <a:spcAft>
                <a:spcPts val="0"/>
              </a:spcAft>
              <a:buClr>
                <a:srgbClr val="686868"/>
              </a:buClr>
              <a:buSzPts val="900"/>
              <a:buFont typeface="Georgia"/>
              <a:buNone/>
              <a:defRPr sz="900" b="0" i="0" u="none" strike="noStrike" cap="none">
                <a:solidFill>
                  <a:srgbClr val="68686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128588" y="6400800"/>
            <a:ext cx="1905000" cy="30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fld id="{00000000-1234-1234-1234-123412341234}" type="slidenum">
              <a:rPr lang="en-US" sz="1200">
                <a:solidFill>
                  <a:srgbClr val="B2B2B2"/>
                </a:solidFill>
                <a:latin typeface="Georgia"/>
                <a:ea typeface="Georgia"/>
                <a:cs typeface="Georgia"/>
                <a:sym typeface="Georgia"/>
              </a:rPr>
              <a:t>‹#›</a:t>
            </a:fld>
            <a:endParaRPr lang="en-US" sz="1200">
              <a:solidFill>
                <a:srgbClr val="B2B2B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  <a:effectLst>
            <a:outerShdw blurRad="25400" dist="12700" dir="2700000" algn="ctr" rotWithShape="0">
              <a:srgbClr val="808080">
                <a:alpha val="24705"/>
              </a:srgbClr>
            </a:outerShdw>
          </a:effectLst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F3F3F3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F3F3F3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F3F3F3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F3F3F3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F3F3F3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F3F3F3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F3F3F3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F3F3F3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50" name="Shape 5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rgbClr val="6E7BBD"/>
              </a:buClr>
              <a:buSzPts val="3200"/>
              <a:buFont typeface="Verdana"/>
              <a:buNone/>
              <a:defRPr sz="3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None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eorgia"/>
              <a:buNone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eorgia"/>
              <a:buNone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eorgia"/>
              <a:buNone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rgbClr val="686868"/>
              </a:buClr>
              <a:buSzPts val="2000"/>
              <a:buFont typeface="Georgia"/>
              <a:buNone/>
              <a:defRPr sz="2000" b="0" i="0" u="none" strike="noStrike" cap="none">
                <a:solidFill>
                  <a:srgbClr val="68686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rgbClr val="686868"/>
              </a:buClr>
              <a:buSzPts val="2000"/>
              <a:buFont typeface="Georgia"/>
              <a:buNone/>
              <a:defRPr sz="2000" b="0" i="0" u="none" strike="noStrike" cap="none">
                <a:solidFill>
                  <a:srgbClr val="68686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rgbClr val="686868"/>
              </a:buClr>
              <a:buSzPts val="2000"/>
              <a:buFont typeface="Georgia"/>
              <a:buNone/>
              <a:defRPr sz="2000" b="0" i="0" u="none" strike="noStrike" cap="none">
                <a:solidFill>
                  <a:srgbClr val="68686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rgbClr val="686868"/>
              </a:buClr>
              <a:buSzPts val="2000"/>
              <a:buFont typeface="Georgia"/>
              <a:buNone/>
              <a:defRPr sz="2000" b="0" i="0" u="none" strike="noStrike" cap="none">
                <a:solidFill>
                  <a:srgbClr val="68686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rgbClr val="6E7BBD"/>
              </a:buClr>
              <a:buSzPts val="1400"/>
              <a:buFont typeface="Verdana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eorgia"/>
              <a:buNone/>
              <a:defRPr sz="1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Georgia"/>
              <a:buNone/>
              <a:defRPr sz="9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Georgia"/>
              <a:buNone/>
              <a:defRPr sz="9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286000" marR="0" lvl="5" indent="0" algn="l" rtl="0">
              <a:spcBef>
                <a:spcPts val="180"/>
              </a:spcBef>
              <a:spcAft>
                <a:spcPts val="0"/>
              </a:spcAft>
              <a:buClr>
                <a:srgbClr val="686868"/>
              </a:buClr>
              <a:buSzPts val="900"/>
              <a:buFont typeface="Georgia"/>
              <a:buNone/>
              <a:defRPr sz="900" b="0" i="0" u="none" strike="noStrike" cap="none">
                <a:solidFill>
                  <a:srgbClr val="68686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743200" marR="0" lvl="6" indent="0" algn="l" rtl="0">
              <a:spcBef>
                <a:spcPts val="180"/>
              </a:spcBef>
              <a:spcAft>
                <a:spcPts val="0"/>
              </a:spcAft>
              <a:buClr>
                <a:srgbClr val="686868"/>
              </a:buClr>
              <a:buSzPts val="900"/>
              <a:buFont typeface="Georgia"/>
              <a:buNone/>
              <a:defRPr sz="900" b="0" i="0" u="none" strike="noStrike" cap="none">
                <a:solidFill>
                  <a:srgbClr val="68686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200400" marR="0" lvl="7" indent="0" algn="l" rtl="0">
              <a:spcBef>
                <a:spcPts val="180"/>
              </a:spcBef>
              <a:spcAft>
                <a:spcPts val="0"/>
              </a:spcAft>
              <a:buClr>
                <a:srgbClr val="686868"/>
              </a:buClr>
              <a:buSzPts val="900"/>
              <a:buFont typeface="Georgia"/>
              <a:buNone/>
              <a:defRPr sz="900" b="0" i="0" u="none" strike="noStrike" cap="none">
                <a:solidFill>
                  <a:srgbClr val="68686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657600" marR="0" lvl="8" indent="0" algn="l" rtl="0">
              <a:spcBef>
                <a:spcPts val="180"/>
              </a:spcBef>
              <a:spcAft>
                <a:spcPts val="0"/>
              </a:spcAft>
              <a:buClr>
                <a:srgbClr val="686868"/>
              </a:buClr>
              <a:buSzPts val="900"/>
              <a:buFont typeface="Georgia"/>
              <a:buNone/>
              <a:defRPr sz="900" b="0" i="0" u="none" strike="noStrike" cap="none">
                <a:solidFill>
                  <a:srgbClr val="68686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128588" y="6400800"/>
            <a:ext cx="1905000" cy="30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fld id="{00000000-1234-1234-1234-123412341234}" type="slidenum">
              <a:rPr lang="en-US" sz="1200">
                <a:solidFill>
                  <a:srgbClr val="B2B2B2"/>
                </a:solidFill>
                <a:latin typeface="Georgia"/>
                <a:ea typeface="Georgia"/>
                <a:cs typeface="Georgia"/>
                <a:sym typeface="Georgia"/>
              </a:rPr>
              <a:t>‹#›</a:t>
            </a:fld>
            <a:endParaRPr lang="en-US" sz="1200">
              <a:solidFill>
                <a:srgbClr val="B2B2B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130175" y="67129"/>
            <a:ext cx="7772400" cy="685800"/>
          </a:xfrm>
          <a:prstGeom prst="rect">
            <a:avLst/>
          </a:prstGeom>
          <a:noFill/>
          <a:ln>
            <a:noFill/>
          </a:ln>
          <a:effectLst>
            <a:outerShdw blurRad="25400" dist="12700" dir="2700000" algn="ctr" rotWithShape="0">
              <a:srgbClr val="808080">
                <a:alpha val="24705"/>
              </a:srgbClr>
            </a:outerShdw>
          </a:effectLst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F3F3F3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F3F3F3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F3F3F3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F3F3F3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F3F3F3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F3F3F3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F3F3F3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F3F3F3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 rot="5400000">
            <a:off x="1886744" y="-770731"/>
            <a:ext cx="5334000" cy="88566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rgbClr val="6E7BBD"/>
              </a:buClr>
              <a:buSzPts val="2400"/>
              <a:buFont typeface="Verdana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Char char="–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eorgia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eorgia"/>
              <a:buChar char="–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eorgia"/>
              <a:buChar char="»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514600" marR="0" lvl="5" indent="-114300" algn="l" rtl="0">
              <a:spcBef>
                <a:spcPts val="360"/>
              </a:spcBef>
              <a:spcAft>
                <a:spcPts val="0"/>
              </a:spcAft>
              <a:buClr>
                <a:srgbClr val="686868"/>
              </a:buClr>
              <a:buSzPts val="1800"/>
              <a:buFont typeface="Georgia"/>
              <a:buChar char="»"/>
              <a:defRPr sz="1800" b="0" i="0" u="none" strike="noStrike" cap="none">
                <a:solidFill>
                  <a:srgbClr val="68686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971800" marR="0" lvl="6" indent="-114300" algn="l" rtl="0">
              <a:spcBef>
                <a:spcPts val="360"/>
              </a:spcBef>
              <a:spcAft>
                <a:spcPts val="0"/>
              </a:spcAft>
              <a:buClr>
                <a:srgbClr val="686868"/>
              </a:buClr>
              <a:buSzPts val="1800"/>
              <a:buFont typeface="Georgia"/>
              <a:buChar char="»"/>
              <a:defRPr sz="1800" b="0" i="0" u="none" strike="noStrike" cap="none">
                <a:solidFill>
                  <a:srgbClr val="68686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429000" marR="0" lvl="7" indent="-114300" algn="l" rtl="0">
              <a:spcBef>
                <a:spcPts val="360"/>
              </a:spcBef>
              <a:spcAft>
                <a:spcPts val="0"/>
              </a:spcAft>
              <a:buClr>
                <a:srgbClr val="686868"/>
              </a:buClr>
              <a:buSzPts val="1800"/>
              <a:buFont typeface="Georgia"/>
              <a:buChar char="»"/>
              <a:defRPr sz="1800" b="0" i="0" u="none" strike="noStrike" cap="none">
                <a:solidFill>
                  <a:srgbClr val="68686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886200" marR="0" lvl="8" indent="-114300" algn="l" rtl="0">
              <a:spcBef>
                <a:spcPts val="360"/>
              </a:spcBef>
              <a:spcAft>
                <a:spcPts val="0"/>
              </a:spcAft>
              <a:buClr>
                <a:srgbClr val="686868"/>
              </a:buClr>
              <a:buSzPts val="1800"/>
              <a:buFont typeface="Georgia"/>
              <a:buChar char="»"/>
              <a:defRPr sz="1800" b="0" i="0" u="none" strike="noStrike" cap="none">
                <a:solidFill>
                  <a:srgbClr val="68686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128588" y="6400800"/>
            <a:ext cx="1905000" cy="30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fld id="{00000000-1234-1234-1234-123412341234}" type="slidenum">
              <a:rPr lang="en-US" sz="1200">
                <a:solidFill>
                  <a:srgbClr val="B2B2B2"/>
                </a:solidFill>
                <a:latin typeface="Georgia"/>
                <a:ea typeface="Georgia"/>
                <a:cs typeface="Georgia"/>
                <a:sym typeface="Georgia"/>
              </a:rPr>
              <a:t>‹#›</a:t>
            </a:fld>
            <a:endParaRPr lang="en-US" sz="1200">
              <a:solidFill>
                <a:srgbClr val="B2B2B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.xml"/><Relationship Id="rId1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130175" y="67129"/>
            <a:ext cx="7772400" cy="685800"/>
          </a:xfrm>
          <a:prstGeom prst="rect">
            <a:avLst/>
          </a:prstGeom>
          <a:noFill/>
          <a:ln>
            <a:noFill/>
          </a:ln>
          <a:effectLst>
            <a:outerShdw blurRad="25400" dist="12700" dir="2700000" algn="ctr" rotWithShape="0">
              <a:srgbClr val="808080">
                <a:alpha val="24705"/>
              </a:srgbClr>
            </a:outerShdw>
          </a:effectLst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F3F3F3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F3F3F3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F3F3F3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F3F3F3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F3F3F3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F3F3F3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F3F3F3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F3F3F3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125413" y="990600"/>
            <a:ext cx="8856662" cy="5334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rgbClr val="6E7BBD"/>
              </a:buClr>
              <a:buSzPts val="2400"/>
              <a:buFont typeface="Verdana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Char char="–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eorgia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eorgia"/>
              <a:buChar char="–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eorgia"/>
              <a:buChar char="»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514600" marR="0" lvl="5" indent="-114300" algn="l" rtl="0">
              <a:spcBef>
                <a:spcPts val="360"/>
              </a:spcBef>
              <a:spcAft>
                <a:spcPts val="0"/>
              </a:spcAft>
              <a:buClr>
                <a:srgbClr val="686868"/>
              </a:buClr>
              <a:buSzPts val="1800"/>
              <a:buFont typeface="Georgia"/>
              <a:buChar char="»"/>
              <a:defRPr sz="1800" b="0" i="0" u="none" strike="noStrike" cap="none">
                <a:solidFill>
                  <a:srgbClr val="68686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971800" marR="0" lvl="6" indent="-114300" algn="l" rtl="0">
              <a:spcBef>
                <a:spcPts val="360"/>
              </a:spcBef>
              <a:spcAft>
                <a:spcPts val="0"/>
              </a:spcAft>
              <a:buClr>
                <a:srgbClr val="686868"/>
              </a:buClr>
              <a:buSzPts val="1800"/>
              <a:buFont typeface="Georgia"/>
              <a:buChar char="»"/>
              <a:defRPr sz="1800" b="0" i="0" u="none" strike="noStrike" cap="none">
                <a:solidFill>
                  <a:srgbClr val="68686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429000" marR="0" lvl="7" indent="-114300" algn="l" rtl="0">
              <a:spcBef>
                <a:spcPts val="360"/>
              </a:spcBef>
              <a:spcAft>
                <a:spcPts val="0"/>
              </a:spcAft>
              <a:buClr>
                <a:srgbClr val="686868"/>
              </a:buClr>
              <a:buSzPts val="1800"/>
              <a:buFont typeface="Georgia"/>
              <a:buChar char="»"/>
              <a:defRPr sz="1800" b="0" i="0" u="none" strike="noStrike" cap="none">
                <a:solidFill>
                  <a:srgbClr val="68686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886200" marR="0" lvl="8" indent="-114300" algn="l" rtl="0">
              <a:spcBef>
                <a:spcPts val="360"/>
              </a:spcBef>
              <a:spcAft>
                <a:spcPts val="0"/>
              </a:spcAft>
              <a:buClr>
                <a:srgbClr val="686868"/>
              </a:buClr>
              <a:buSzPts val="1800"/>
              <a:buFont typeface="Georgia"/>
              <a:buChar char="»"/>
              <a:defRPr sz="1800" b="0" i="0" u="none" strike="noStrike" cap="none">
                <a:solidFill>
                  <a:srgbClr val="68686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128588" y="6400800"/>
            <a:ext cx="1905000" cy="30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B2B2B2"/>
                </a:solidFill>
                <a:latin typeface="Georgia"/>
                <a:ea typeface="Georgia"/>
                <a:cs typeface="Georgia"/>
                <a:sym typeface="Georgia"/>
              </a:rPr>
              <a:t>‹#›</a:t>
            </a:fld>
            <a:endParaRPr lang="en-US" sz="1200" b="0" i="0" u="none" strike="noStrike" cap="none">
              <a:solidFill>
                <a:srgbClr val="B2B2B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5.jpg"/><Relationship Id="rId5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ctrTitle"/>
          </p:nvPr>
        </p:nvSpPr>
        <p:spPr>
          <a:xfrm>
            <a:off x="342900" y="1458042"/>
            <a:ext cx="8458200" cy="1470025"/>
          </a:xfrm>
          <a:prstGeom prst="rect">
            <a:avLst/>
          </a:prstGeom>
          <a:noFill/>
          <a:ln>
            <a:noFill/>
          </a:ln>
          <a:effectLst>
            <a:outerShdw blurRad="25400" dist="12700" dir="2700000" algn="ctr" rotWithShape="0">
              <a:srgbClr val="808080">
                <a:alpha val="24705"/>
              </a:srgbClr>
            </a:outerShdw>
          </a:effectLst>
        </p:spPr>
        <p:txBody>
          <a:bodyPr wrap="square" lIns="91425" tIns="45700" rIns="91425" bIns="45700" anchor="ctr" anchorCtr="0">
            <a:noAutofit/>
          </a:bodyPr>
          <a:lstStyle/>
          <a:p>
            <a:pPr lvl="0" algn="ctr"/>
            <a:r>
              <a:rPr lang="en-US" altLang="zh-CN" sz="4400" b="1" dirty="0" smtClean="0">
                <a:solidFill>
                  <a:schemeClr val="dk1"/>
                </a:solidFill>
                <a:latin typeface="Times New Roman" charset="0"/>
                <a:ea typeface="Times New Roman" charset="0"/>
                <a:cs typeface="Times New Roman" charset="0"/>
              </a:rPr>
              <a:t>Temporal Thermal Covert </a:t>
            </a:r>
            <a:r>
              <a:rPr lang="en-US" altLang="zh-CN" sz="4400" b="1" dirty="0">
                <a:solidFill>
                  <a:schemeClr val="dk1"/>
                </a:solidFill>
                <a:latin typeface="Times New Roman" charset="0"/>
                <a:ea typeface="Times New Roman" charset="0"/>
                <a:cs typeface="Times New Roman" charset="0"/>
              </a:rPr>
              <a:t>Channels in </a:t>
            </a:r>
            <a:r>
              <a:rPr lang="en-US" altLang="zh-CN" sz="4400" b="1" dirty="0" smtClean="0">
                <a:solidFill>
                  <a:schemeClr val="dk1"/>
                </a:solidFill>
                <a:latin typeface="Times New Roman" charset="0"/>
                <a:ea typeface="Times New Roman" charset="0"/>
                <a:cs typeface="Times New Roman" charset="0"/>
              </a:rPr>
              <a:t>Cloud FPGAs</a:t>
            </a:r>
            <a:endParaRPr lang="en-US" b="1" dirty="0">
              <a:solidFill>
                <a:schemeClr val="dk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66" name="Shape 66"/>
          <p:cNvSpPr txBox="1">
            <a:spLocks noGrp="1"/>
          </p:cNvSpPr>
          <p:nvPr>
            <p:ph type="subTitle" idx="1"/>
          </p:nvPr>
        </p:nvSpPr>
        <p:spPr>
          <a:xfrm>
            <a:off x="342900" y="3698697"/>
            <a:ext cx="8458200" cy="270210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52400" algn="ctr" rtl="0">
              <a:spcBef>
                <a:spcPts val="480"/>
              </a:spcBef>
              <a:spcAft>
                <a:spcPts val="0"/>
              </a:spcAft>
              <a:buClr>
                <a:srgbClr val="6E7BBD"/>
              </a:buClr>
              <a:buSzPts val="2400"/>
              <a:buFont typeface="Verdana"/>
              <a:buNone/>
            </a:pPr>
            <a:r>
              <a:rPr lang="en-US" altLang="zh-CN" b="1" dirty="0" err="1" smtClean="0">
                <a:latin typeface="Times New Roman" charset="0"/>
                <a:ea typeface="Times New Roman" charset="0"/>
                <a:cs typeface="Times New Roman" charset="0"/>
              </a:rPr>
              <a:t>Shanquan</a:t>
            </a:r>
            <a:r>
              <a:rPr lang="zh-CN" altLang="en-US" b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b="1" dirty="0" smtClean="0">
                <a:latin typeface="Times New Roman" charset="0"/>
                <a:ea typeface="Times New Roman" charset="0"/>
                <a:cs typeface="Times New Roman" charset="0"/>
              </a:rPr>
              <a:t>Tian </a:t>
            </a:r>
            <a:r>
              <a:rPr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  <a:t>and Jakub </a:t>
            </a:r>
            <a:r>
              <a:rPr lang="en-US" altLang="zh-CN" dirty="0" err="1" smtClean="0">
                <a:latin typeface="Times New Roman" charset="0"/>
                <a:ea typeface="Times New Roman" charset="0"/>
                <a:cs typeface="Times New Roman" charset="0"/>
              </a:rPr>
              <a:t>Szefer</a:t>
            </a:r>
            <a:endParaRPr lang="en-US" altLang="zh-CN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marL="0" marR="0" lvl="0" indent="-152400" algn="ctr" rtl="0">
              <a:spcBef>
                <a:spcPts val="480"/>
              </a:spcBef>
              <a:spcAft>
                <a:spcPts val="0"/>
              </a:spcAft>
              <a:buClr>
                <a:srgbClr val="6E7BBD"/>
              </a:buClr>
              <a:buSzPts val="2400"/>
              <a:buFont typeface="Verdana"/>
              <a:buNone/>
            </a:pPr>
            <a:r>
              <a:rPr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  <a:t>Yale University</a:t>
            </a:r>
          </a:p>
          <a:p>
            <a:pPr marL="0" marR="0" lvl="0" indent="-152400" algn="ctr" rtl="0">
              <a:spcBef>
                <a:spcPts val="480"/>
              </a:spcBef>
              <a:spcAft>
                <a:spcPts val="0"/>
              </a:spcAft>
              <a:buClr>
                <a:srgbClr val="6E7BBD"/>
              </a:buClr>
              <a:buSzPts val="2400"/>
              <a:buFont typeface="Verdana"/>
              <a:buNone/>
            </a:pPr>
            <a:endParaRPr lang="en-US" altLang="zh-CN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marL="0" marR="0" lvl="0" indent="-152400" algn="ctr" rtl="0">
              <a:spcBef>
                <a:spcPts val="480"/>
              </a:spcBef>
              <a:spcAft>
                <a:spcPts val="0"/>
              </a:spcAft>
              <a:buClr>
                <a:srgbClr val="6E7BBD"/>
              </a:buClr>
              <a:buSzPts val="2400"/>
              <a:buFont typeface="Verdana"/>
              <a:buNone/>
            </a:pPr>
            <a:endParaRPr lang="en-US" altLang="zh-CN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indent="-152400"/>
            <a:r>
              <a:rPr lang="en-US" altLang="zh-CN" sz="2000" dirty="0" smtClean="0">
                <a:latin typeface="Times New Roman" charset="0"/>
                <a:ea typeface="Times New Roman" charset="0"/>
                <a:cs typeface="Times New Roman" charset="0"/>
              </a:rPr>
              <a:t>International </a:t>
            </a:r>
            <a:r>
              <a:rPr lang="en-US" altLang="zh-CN" sz="2000" dirty="0">
                <a:latin typeface="Times New Roman" charset="0"/>
                <a:ea typeface="Times New Roman" charset="0"/>
                <a:cs typeface="Times New Roman" charset="0"/>
              </a:rPr>
              <a:t>Symposium on Field-Programmable Gate </a:t>
            </a:r>
            <a:r>
              <a:rPr lang="en-US" altLang="zh-CN" sz="2000" dirty="0" smtClean="0">
                <a:latin typeface="Times New Roman" charset="0"/>
                <a:ea typeface="Times New Roman" charset="0"/>
                <a:cs typeface="Times New Roman" charset="0"/>
              </a:rPr>
              <a:t>Arrays (FPGA)</a:t>
            </a:r>
            <a:endParaRPr lang="en-US" altLang="zh-CN" sz="20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0" marR="0" lvl="0" indent="-152400" algn="ctr" rtl="0">
              <a:spcBef>
                <a:spcPts val="480"/>
              </a:spcBef>
              <a:spcAft>
                <a:spcPts val="0"/>
              </a:spcAft>
              <a:buClr>
                <a:srgbClr val="6E7BBD"/>
              </a:buClr>
              <a:buSzPts val="2400"/>
              <a:buFont typeface="Verdana"/>
              <a:buNone/>
            </a:pPr>
            <a:r>
              <a:rPr lang="en-US" altLang="zh-CN" sz="2000" dirty="0" smtClean="0">
                <a:latin typeface="Times New Roman" charset="0"/>
                <a:ea typeface="Times New Roman" charset="0"/>
                <a:cs typeface="Times New Roman" charset="0"/>
              </a:rPr>
              <a:t>February 26</a:t>
            </a:r>
            <a:r>
              <a:rPr lang="en-US" altLang="zh-CN" sz="2000" b="0" i="0" u="none" strike="noStrike" cap="none" dirty="0" smtClean="0">
                <a:solidFill>
                  <a:schemeClr val="dk1"/>
                </a:solidFill>
                <a:latin typeface="Times New Roman" charset="0"/>
                <a:ea typeface="Times New Roman" charset="0"/>
                <a:cs typeface="Times New Roman" charset="0"/>
                <a:sym typeface="Verdana"/>
              </a:rPr>
              <a:t>,</a:t>
            </a:r>
            <a:r>
              <a:rPr lang="zh-CN" altLang="en-US" sz="2000" b="0" i="0" u="none" strike="noStrike" cap="none" dirty="0" smtClean="0">
                <a:solidFill>
                  <a:schemeClr val="dk1"/>
                </a:solidFill>
                <a:latin typeface="Times New Roman" charset="0"/>
                <a:ea typeface="Times New Roman" charset="0"/>
                <a:cs typeface="Times New Roman" charset="0"/>
                <a:sym typeface="Verdana"/>
              </a:rPr>
              <a:t> </a:t>
            </a:r>
            <a:r>
              <a:rPr lang="en-US" altLang="zh-CN" sz="2000" b="0" i="0" u="none" strike="noStrike" cap="none" dirty="0" smtClean="0">
                <a:solidFill>
                  <a:schemeClr val="dk1"/>
                </a:solidFill>
                <a:latin typeface="Times New Roman" charset="0"/>
                <a:ea typeface="Times New Roman" charset="0"/>
                <a:cs typeface="Times New Roman" charset="0"/>
                <a:sym typeface="Verdana"/>
              </a:rPr>
              <a:t>2018</a:t>
            </a:r>
            <a:endParaRPr lang="en-US" sz="2000" b="0" i="0" u="none" strike="noStrike" cap="none" dirty="0">
              <a:solidFill>
                <a:schemeClr val="dk1"/>
              </a:solidFill>
              <a:latin typeface="Times New Roman" charset="0"/>
              <a:ea typeface="Times New Roman" charset="0"/>
              <a:cs typeface="Times New Roman" charset="0"/>
              <a:sym typeface="Verdana"/>
            </a:endParaRPr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B2B2B2"/>
                </a:solidFill>
                <a:latin typeface="Georgia"/>
                <a:ea typeface="Georgia"/>
                <a:cs typeface="Georgia"/>
                <a:sym typeface="Georgia"/>
              </a:rPr>
              <a:t>1</a:t>
            </a:fld>
            <a:endParaRPr lang="en-US" sz="1200" b="0" i="0" u="none" strike="noStrike" cap="none">
              <a:solidFill>
                <a:srgbClr val="B2B2B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66"/>
          <p:cNvSpPr txBox="1">
            <a:spLocks noGrp="1"/>
          </p:cNvSpPr>
          <p:nvPr>
            <p:ph type="subTitle" idx="1"/>
          </p:nvPr>
        </p:nvSpPr>
        <p:spPr>
          <a:xfrm>
            <a:off x="128588" y="1005840"/>
            <a:ext cx="9015413" cy="275693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algn="l"/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Cloud FPGAs leverage temporal sharing of the FPGA resources </a:t>
            </a:r>
            <a:r>
              <a:rPr lang="en-US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among users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, which can lead to covert channels and information leakage</a:t>
            </a:r>
            <a:r>
              <a:rPr lang="en-US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.</a:t>
            </a:r>
            <a:br>
              <a:rPr lang="en-US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endParaRPr lang="en-US" dirty="0" smtClean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342900" lvl="0" indent="-342900" algn="l">
              <a:buFont typeface="Arial" charset="0"/>
              <a:buChar char="•"/>
            </a:pP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To transmit information, simple on-off keying (OOK) is </a:t>
            </a:r>
            <a:r>
              <a:rPr lang="en-US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used.</a:t>
            </a:r>
          </a:p>
          <a:p>
            <a:pPr marL="342900" lvl="0" indent="-342900" algn="l">
              <a:buFont typeface="Arial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The 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sender and receiver share or can access the same set of </a:t>
            </a:r>
            <a:r>
              <a:rPr lang="en-US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FPGAs.</a:t>
            </a:r>
          </a:p>
          <a:p>
            <a:pPr marL="342900" lvl="0" indent="-342900" algn="l">
              <a:buFont typeface="Arial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High Temperature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= 1 and Low Temperature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= 0</a:t>
            </a:r>
            <a:endParaRPr lang="en-US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B2B2B2"/>
                </a:solidFill>
                <a:latin typeface="Georgia"/>
                <a:ea typeface="Georgia"/>
                <a:cs typeface="Georgia"/>
                <a:sym typeface="Georgia"/>
              </a:rPr>
              <a:t>2</a:t>
            </a:fld>
            <a:endParaRPr lang="en-US" sz="1200" b="0" i="0" u="none" strike="noStrike" cap="none">
              <a:solidFill>
                <a:srgbClr val="B2B2B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" name="Shape 72"/>
          <p:cNvSpPr txBox="1">
            <a:spLocks/>
          </p:cNvSpPr>
          <p:nvPr/>
        </p:nvSpPr>
        <p:spPr>
          <a:xfrm>
            <a:off x="130175" y="67129"/>
            <a:ext cx="7347863" cy="671907"/>
          </a:xfrm>
          <a:prstGeom prst="rect">
            <a:avLst/>
          </a:prstGeom>
          <a:noFill/>
          <a:ln>
            <a:noFill/>
          </a:ln>
          <a:effectLst>
            <a:outerShdw blurRad="25400" dist="12700" dir="2700000" algn="ctr" rotWithShape="0">
              <a:srgbClr val="808080">
                <a:alpha val="24705"/>
              </a:srgbClr>
            </a:outerShdw>
          </a:effectLst>
        </p:spPr>
        <p:txBody>
          <a:bodyPr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F3F3F3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F3F3F3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F3F3F3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F3F3F3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F3F3F3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F3F3F3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F3F3F3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F3F3F3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r>
              <a:rPr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  <a:t>Temporal</a:t>
            </a:r>
            <a:r>
              <a:rPr lang="zh-CN" alt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  <a:t>Thermal </a:t>
            </a:r>
            <a:r>
              <a:rPr lang="en-US" altLang="zh-CN" dirty="0">
                <a:latin typeface="Times New Roman" charset="0"/>
                <a:ea typeface="Times New Roman" charset="0"/>
                <a:cs typeface="Times New Roman" charset="0"/>
              </a:rPr>
              <a:t>Covert Channel </a:t>
            </a:r>
            <a:r>
              <a:rPr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  <a:t>in FPGAs</a:t>
            </a:r>
            <a:endParaRPr lang="en-US" altLang="zh-CN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590" y="3940454"/>
            <a:ext cx="8147407" cy="246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135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6"/>
          <p:cNvSpPr txBox="1">
            <a:spLocks noGrp="1"/>
          </p:cNvSpPr>
          <p:nvPr>
            <p:ph type="subTitle" idx="1"/>
          </p:nvPr>
        </p:nvSpPr>
        <p:spPr>
          <a:xfrm>
            <a:off x="128587" y="1005593"/>
            <a:ext cx="8775569" cy="199364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lvl="0" indent="-342900" algn="l">
              <a:buFont typeface="Arial" charset="0"/>
              <a:buChar char="•"/>
            </a:pPr>
            <a:r>
              <a:rPr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  <a:t>Ring Oscillator </a:t>
            </a:r>
            <a:r>
              <a:rPr lang="en-US" altLang="zh-CN" dirty="0">
                <a:latin typeface="Times New Roman" charset="0"/>
                <a:ea typeface="Times New Roman" charset="0"/>
                <a:cs typeface="Times New Roman" charset="0"/>
              </a:rPr>
              <a:t>(RO) is a </a:t>
            </a:r>
            <a:r>
              <a:rPr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  <a:t>temperature-to-frequency </a:t>
            </a:r>
            <a:r>
              <a:rPr lang="en-US" altLang="zh-CN" dirty="0">
                <a:latin typeface="Times New Roman" charset="0"/>
                <a:ea typeface="Times New Roman" charset="0"/>
                <a:cs typeface="Times New Roman" charset="0"/>
              </a:rPr>
              <a:t>transducer </a:t>
            </a:r>
            <a:r>
              <a:rPr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  <a:t>suitable </a:t>
            </a:r>
            <a:r>
              <a:rPr lang="en-US" altLang="zh-CN" dirty="0">
                <a:latin typeface="Times New Roman" charset="0"/>
                <a:ea typeface="Times New Roman" charset="0"/>
                <a:cs typeface="Times New Roman" charset="0"/>
              </a:rPr>
              <a:t>for thermal monitoring on </a:t>
            </a:r>
            <a:r>
              <a:rPr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  <a:t>FPGAs.</a:t>
            </a:r>
            <a:r>
              <a:rPr lang="en-US" altLang="zh-CN" baseline="30000" dirty="0" smtClean="0">
                <a:latin typeface="Times New Roman" charset="0"/>
                <a:ea typeface="Times New Roman" charset="0"/>
                <a:cs typeface="Times New Roman" charset="0"/>
              </a:rPr>
              <a:t>[1]</a:t>
            </a:r>
            <a:endParaRPr lang="en-US" altLang="zh-CN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marL="342900" lvl="0" indent="-342900" algn="l">
              <a:buFont typeface="Arial" charset="0"/>
              <a:buChar char="•"/>
            </a:pPr>
            <a:r>
              <a:rPr lang="en-US" sz="2400" b="0" i="0" u="none" strike="noStrike" cap="none" dirty="0" smtClean="0">
                <a:solidFill>
                  <a:schemeClr val="dk1"/>
                </a:solidFill>
                <a:latin typeface="Times New Roman" charset="0"/>
                <a:ea typeface="Times New Roman" charset="0"/>
                <a:cs typeface="Times New Roman" charset="0"/>
                <a:sym typeface="Verdana"/>
              </a:rPr>
              <a:t>Comparing RO counts (affected by temperature) to reference clock counts (not affected by temperature) allows one to measure relative RO frequency.</a:t>
            </a:r>
            <a:endParaRPr lang="en-US" sz="2400" b="0" i="0" u="none" strike="noStrike" cap="none" dirty="0">
              <a:solidFill>
                <a:schemeClr val="dk1"/>
              </a:solidFill>
              <a:latin typeface="Times New Roman" charset="0"/>
              <a:ea typeface="Times New Roman" charset="0"/>
              <a:cs typeface="Times New Roman" charset="0"/>
              <a:sym typeface="Verdana"/>
            </a:endParaRPr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B2B2B2"/>
                </a:solidFill>
                <a:latin typeface="Georgia"/>
                <a:ea typeface="Georgia"/>
                <a:cs typeface="Georgia"/>
                <a:sym typeface="Georgia"/>
              </a:rPr>
              <a:t>3</a:t>
            </a:fld>
            <a:endParaRPr lang="en-US" sz="1200" b="0" i="0" u="none" strike="noStrike" cap="none">
              <a:solidFill>
                <a:srgbClr val="B2B2B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" name="Shape 72"/>
          <p:cNvSpPr txBox="1">
            <a:spLocks/>
          </p:cNvSpPr>
          <p:nvPr/>
        </p:nvSpPr>
        <p:spPr>
          <a:xfrm>
            <a:off x="130175" y="67129"/>
            <a:ext cx="7347863" cy="671907"/>
          </a:xfrm>
          <a:prstGeom prst="rect">
            <a:avLst/>
          </a:prstGeom>
          <a:noFill/>
          <a:ln>
            <a:noFill/>
          </a:ln>
          <a:effectLst>
            <a:outerShdw blurRad="25400" dist="12700" dir="2700000" algn="ctr" rotWithShape="0">
              <a:srgbClr val="808080">
                <a:alpha val="24705"/>
              </a:srgbClr>
            </a:outerShdw>
          </a:effectLst>
        </p:spPr>
        <p:txBody>
          <a:bodyPr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F3F3F3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F3F3F3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F3F3F3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F3F3F3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F3F3F3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F3F3F3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F3F3F3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F3F3F3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r>
              <a:rPr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  <a:t>Ring Oscillator Temperature Sensor</a:t>
            </a:r>
            <a:endParaRPr lang="en-US" altLang="zh-CN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335" y="3336515"/>
            <a:ext cx="4816072" cy="29494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6399" y="6488881"/>
            <a:ext cx="86043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tx2">
                    <a:lumMod val="75000"/>
                  </a:schemeClr>
                </a:solidFill>
              </a:rPr>
              <a:t>[1] Eduardo </a:t>
            </a:r>
            <a:r>
              <a:rPr lang="en-US" sz="1000" dirty="0" err="1">
                <a:solidFill>
                  <a:schemeClr val="tx2">
                    <a:lumMod val="75000"/>
                  </a:schemeClr>
                </a:solidFill>
              </a:rPr>
              <a:t>Boemo</a:t>
            </a:r>
            <a:r>
              <a:rPr lang="en-US" sz="1000" dirty="0">
                <a:solidFill>
                  <a:schemeClr val="tx2">
                    <a:lumMod val="75000"/>
                  </a:schemeClr>
                </a:solidFill>
              </a:rPr>
              <a:t> and Sergio </a:t>
            </a:r>
            <a:r>
              <a:rPr lang="en-US" sz="1000" dirty="0" err="1">
                <a:solidFill>
                  <a:schemeClr val="tx2">
                    <a:lumMod val="75000"/>
                  </a:schemeClr>
                </a:solidFill>
              </a:rPr>
              <a:t>López-Buedo</a:t>
            </a:r>
            <a:r>
              <a:rPr lang="en-US" sz="1000" dirty="0">
                <a:solidFill>
                  <a:schemeClr val="tx2">
                    <a:lumMod val="75000"/>
                  </a:schemeClr>
                </a:solidFill>
              </a:rPr>
              <a:t>. 1997. Thermal monitoring on FPGAs using ring-oscillators. In International Workshop on Field Programmable Logic and Applications. Springer, 69–78.</a:t>
            </a:r>
          </a:p>
          <a:p>
            <a:endParaRPr lang="en-US" sz="1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453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Shape 66"/>
              <p:cNvSpPr txBox="1">
                <a:spLocks noGrp="1"/>
              </p:cNvSpPr>
              <p:nvPr>
                <p:ph type="subTitle" idx="1"/>
              </p:nvPr>
            </p:nvSpPr>
            <p:spPr>
              <a:xfrm>
                <a:off x="128587" y="1005840"/>
                <a:ext cx="8775569" cy="229349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25" tIns="45700" rIns="91425" bIns="45700" anchor="t" anchorCtr="0">
                <a:noAutofit/>
              </a:bodyPr>
              <a:lstStyle/>
              <a:p>
                <a:pPr marL="342900" indent="-342900" algn="l">
                  <a:spcBef>
                    <a:spcPts val="0"/>
                  </a:spcBef>
                  <a:buSzPts val="2000"/>
                  <a:buFont typeface="Arial" charset="0"/>
                  <a:buChar char="•"/>
                </a:pPr>
                <a:r>
                  <a:rPr lang="en-US" i="0" dirty="0" smtClean="0">
                    <a:latin typeface="Cambria Math" charset="0"/>
                  </a:rPr>
                  <a:t>The frequency of RO sensor </a:t>
                </a:r>
                <a:r>
                  <a:rPr lang="en-US" altLang="zh-CN" dirty="0">
                    <a:latin typeface="Cambria Math" charset="0"/>
                  </a:rPr>
                  <a:t>(t: average </a:t>
                </a:r>
                <a:r>
                  <a:rPr lang="en-US" altLang="zh-CN" dirty="0" smtClean="0">
                    <a:latin typeface="Cambria Math" charset="0"/>
                  </a:rPr>
                  <a:t>delay, N</a:t>
                </a:r>
                <a:r>
                  <a:rPr lang="en-US" altLang="zh-CN" dirty="0">
                    <a:latin typeface="Cambria Math" charset="0"/>
                  </a:rPr>
                  <a:t>: </a:t>
                </a:r>
                <a:r>
                  <a:rPr lang="en-US" altLang="zh-CN" dirty="0" smtClean="0">
                    <a:latin typeface="Cambria Math" charset="0"/>
                  </a:rPr>
                  <a:t>num. </a:t>
                </a:r>
                <a:r>
                  <a:rPr lang="en-US" altLang="zh-CN" dirty="0">
                    <a:latin typeface="Cambria Math" charset="0"/>
                  </a:rPr>
                  <a:t>of </a:t>
                </a:r>
                <a:r>
                  <a:rPr lang="en-US" altLang="zh-CN" dirty="0" smtClean="0">
                    <a:latin typeface="Cambria Math" charset="0"/>
                  </a:rPr>
                  <a:t>gates)</a:t>
                </a:r>
                <a:r>
                  <a:rPr lang="en-US" i="0" dirty="0" smtClean="0">
                    <a:latin typeface="Cambria Math" charset="0"/>
                  </a:rPr>
                  <a:t>:</a:t>
                </a:r>
              </a:p>
              <a:p>
                <a:pPr>
                  <a:spcBef>
                    <a:spcPts val="0"/>
                  </a:spcBef>
                  <a:buSzPts val="2000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>
                        <a:latin typeface="Cambria Math" charset="0"/>
                      </a:rPr>
                      <m:t>f</m:t>
                    </m:r>
                    <m:r>
                      <a:rPr lang="en-US" i="0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i="0">
                            <a:latin typeface="Cambria Math" charset="0"/>
                          </a:rPr>
                          <m:t>1</m:t>
                        </m:r>
                      </m:num>
                      <m:den>
                        <m:r>
                          <a:rPr lang="en-US" i="0">
                            <a:latin typeface="Cambria Math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i="0">
                            <a:latin typeface="Cambria Math" charset="0"/>
                          </a:rPr>
                          <m:t>tN</m:t>
                        </m:r>
                      </m:den>
                    </m:f>
                  </m:oMath>
                </a14:m>
                <a:r>
                  <a:rPr lang="en-US" altLang="zh-CN" dirty="0" smtClean="0">
                    <a:latin typeface="Cambria Math" charset="0"/>
                  </a:rPr>
                  <a:t> </a:t>
                </a:r>
              </a:p>
              <a:p>
                <a:pPr marL="342900" indent="-342900" algn="l">
                  <a:spcBef>
                    <a:spcPts val="0"/>
                  </a:spcBef>
                  <a:buSzPts val="2000"/>
                  <a:buFont typeface="Arial" charset="0"/>
                  <a:buChar char="•"/>
                </a:pPr>
                <a:endParaRPr lang="en-US" dirty="0" smtClean="0">
                  <a:latin typeface="Cambria Math" charset="0"/>
                </a:endParaRPr>
              </a:p>
              <a:p>
                <a:pPr marL="342900" indent="-342900" algn="l">
                  <a:spcBef>
                    <a:spcPts val="0"/>
                  </a:spcBef>
                  <a:buSzPts val="2000"/>
                  <a:buFont typeface="Arial" charset="0"/>
                  <a:buChar char="•"/>
                </a:pPr>
                <a:r>
                  <a:rPr lang="en-US" dirty="0" smtClean="0">
                    <a:latin typeface="Cambria Math" charset="0"/>
                  </a:rPr>
                  <a:t>The average </a:t>
                </a:r>
                <a:r>
                  <a:rPr lang="en-US" dirty="0">
                    <a:latin typeface="Cambria Math" charset="0"/>
                  </a:rPr>
                  <a:t>delay increases as temperature </a:t>
                </a:r>
                <a:r>
                  <a:rPr lang="en-US" dirty="0" smtClean="0">
                    <a:latin typeface="Cambria Math" charset="0"/>
                  </a:rPr>
                  <a:t>increases:</a:t>
                </a:r>
                <a:endParaRPr lang="en-US" altLang="zh-CN" dirty="0" smtClean="0">
                  <a:latin typeface="Cambria Math" charset="0"/>
                </a:endParaRPr>
              </a:p>
              <a:p>
                <a:pPr lvl="0">
                  <a:spcBef>
                    <a:spcPts val="0"/>
                  </a:spcBef>
                  <a:buSzPts val="2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i="0" dirty="0">
                          <a:latin typeface="Cambria Math" charset="0"/>
                        </a:rPr>
                        <m:t>f</m:t>
                      </m:r>
                      <m:r>
                        <a:rPr lang="en-US" altLang="zh-CN" i="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∝</m:t>
                      </m:r>
                      <m:r>
                        <m:rPr>
                          <m:sty m:val="p"/>
                        </m:rPr>
                        <a:rPr lang="en-US" altLang="zh-CN" i="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T</m:t>
                      </m:r>
                      <m:r>
                        <a:rPr lang="zh-CN" altLang="en-US" i="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   </m:t>
                      </m:r>
                      <m:r>
                        <m:rPr>
                          <m:sty m:val="p"/>
                        </m:rPr>
                        <a:rPr lang="en-US" altLang="zh-CN" i="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and</m:t>
                      </m:r>
                      <m:r>
                        <a:rPr lang="zh-CN" altLang="en-US" i="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i="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f</m:t>
                      </m:r>
                      <m:r>
                        <a:rPr lang="zh-CN" altLang="en-US" i="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 ∝</m:t>
                      </m:r>
                      <m:sSup>
                        <m:sSupPr>
                          <m:ctrlPr>
                            <a:rPr lang="en-US" altLang="zh-CN" i="1" dirty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zh-CN" i="0" dirty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N</m:t>
                          </m:r>
                        </m:e>
                        <m:sup>
                          <m:r>
                            <a:rPr lang="en-US" altLang="zh-CN" i="0" dirty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Shape 66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128587" y="1005840"/>
                <a:ext cx="8775569" cy="2293494"/>
              </a:xfrm>
              <a:prstGeom prst="rect">
                <a:avLst/>
              </a:prstGeom>
              <a:blipFill rotWithShape="0">
                <a:blip r:embed="rId3"/>
                <a:stretch>
                  <a:fillRect l="-625" t="-2128" r="-972" b="-1755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B2B2B2"/>
                </a:solidFill>
                <a:latin typeface="Georgia"/>
                <a:ea typeface="Georgia"/>
                <a:cs typeface="Georgia"/>
                <a:sym typeface="Georgia"/>
              </a:rPr>
              <a:t>4</a:t>
            </a:fld>
            <a:endParaRPr lang="en-US" sz="1200" b="0" i="0" u="none" strike="noStrike" cap="none">
              <a:solidFill>
                <a:srgbClr val="B2B2B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" name="Shape 72"/>
          <p:cNvSpPr txBox="1">
            <a:spLocks/>
          </p:cNvSpPr>
          <p:nvPr/>
        </p:nvSpPr>
        <p:spPr>
          <a:xfrm>
            <a:off x="130175" y="67129"/>
            <a:ext cx="7347863" cy="671907"/>
          </a:xfrm>
          <a:prstGeom prst="rect">
            <a:avLst/>
          </a:prstGeom>
          <a:noFill/>
          <a:ln>
            <a:noFill/>
          </a:ln>
          <a:effectLst>
            <a:outerShdw blurRad="25400" dist="12700" dir="2700000" algn="ctr" rotWithShape="0">
              <a:srgbClr val="808080">
                <a:alpha val="24705"/>
              </a:srgbClr>
            </a:outerShdw>
          </a:effectLst>
        </p:spPr>
        <p:txBody>
          <a:bodyPr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F3F3F3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F3F3F3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F3F3F3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F3F3F3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F3F3F3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F3F3F3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F3F3F3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F3F3F3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r>
              <a:rPr lang="en-US" altLang="zh-CN" dirty="0">
                <a:latin typeface="Times New Roman" charset="0"/>
                <a:ea typeface="Times New Roman" charset="0"/>
                <a:cs typeface="Times New Roman" charset="0"/>
              </a:rPr>
              <a:t>Ring Oscillator Temperature Sensor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43" y="3446320"/>
            <a:ext cx="4008559" cy="30674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4" t="7914"/>
          <a:stretch/>
        </p:blipFill>
        <p:spPr>
          <a:xfrm>
            <a:off x="4645602" y="3534930"/>
            <a:ext cx="3933319" cy="298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448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6"/>
          <p:cNvSpPr txBox="1">
            <a:spLocks noGrp="1"/>
          </p:cNvSpPr>
          <p:nvPr>
            <p:ph type="subTitle" idx="1"/>
          </p:nvPr>
        </p:nvSpPr>
        <p:spPr>
          <a:xfrm>
            <a:off x="128588" y="1005840"/>
            <a:ext cx="9015412" cy="198404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lvl="0" indent="-342900" algn="l">
              <a:buFont typeface="Arial" charset="0"/>
              <a:buChar char="•"/>
            </a:pPr>
            <a:r>
              <a:rPr lang="en-US" altLang="zh-CN" dirty="0">
                <a:latin typeface="Times New Roman" charset="0"/>
                <a:ea typeface="Times New Roman" charset="0"/>
                <a:cs typeface="Times New Roman" charset="0"/>
              </a:rPr>
              <a:t>A</a:t>
            </a:r>
            <a:r>
              <a:rPr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  <a:t>rray </a:t>
            </a:r>
            <a:r>
              <a:rPr lang="en-US" altLang="zh-CN" dirty="0">
                <a:latin typeface="Times New Roman" charset="0"/>
                <a:ea typeface="Times New Roman" charset="0"/>
                <a:cs typeface="Times New Roman" charset="0"/>
              </a:rPr>
              <a:t>of free-running RO with 3 inverters each. </a:t>
            </a:r>
            <a:r>
              <a:rPr lang="en-US" altLang="zh-CN" baseline="30000" dirty="0" smtClean="0">
                <a:latin typeface="Times New Roman" charset="0"/>
                <a:ea typeface="Times New Roman" charset="0"/>
                <a:cs typeface="Times New Roman" charset="0"/>
              </a:rPr>
              <a:t>[2]</a:t>
            </a:r>
            <a:endParaRPr lang="en-US" altLang="zh-CN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marL="342900" lvl="0" indent="-342900" algn="l">
              <a:buFont typeface="Arial" charset="0"/>
              <a:buChar char="•"/>
            </a:pP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Dynamic power is proportional to frequency and number of switching elements.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An RO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with 3 inverters gives the highest power density by allowing most number of ROs to fit in an unit area.</a:t>
            </a:r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B2B2B2"/>
                </a:solidFill>
                <a:latin typeface="Georgia"/>
                <a:ea typeface="Georgia"/>
                <a:cs typeface="Georgia"/>
                <a:sym typeface="Georgia"/>
              </a:rPr>
              <a:t>5</a:t>
            </a:fld>
            <a:endParaRPr lang="en-US" sz="1200" b="0" i="0" u="none" strike="noStrike" cap="none">
              <a:solidFill>
                <a:srgbClr val="B2B2B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" name="Shape 72"/>
          <p:cNvSpPr txBox="1">
            <a:spLocks/>
          </p:cNvSpPr>
          <p:nvPr/>
        </p:nvSpPr>
        <p:spPr>
          <a:xfrm>
            <a:off x="130175" y="67129"/>
            <a:ext cx="7347863" cy="671907"/>
          </a:xfrm>
          <a:prstGeom prst="rect">
            <a:avLst/>
          </a:prstGeom>
          <a:noFill/>
          <a:ln>
            <a:noFill/>
          </a:ln>
          <a:effectLst>
            <a:outerShdw blurRad="25400" dist="12700" dir="2700000" algn="ctr" rotWithShape="0">
              <a:srgbClr val="808080">
                <a:alpha val="24705"/>
              </a:srgbClr>
            </a:outerShdw>
          </a:effectLst>
        </p:spPr>
        <p:txBody>
          <a:bodyPr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F3F3F3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F3F3F3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F3F3F3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F3F3F3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F3F3F3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F3F3F3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F3F3F3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F3F3F3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r>
              <a:rPr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  <a:t>Ring Oscillator Heater</a:t>
            </a:r>
            <a:endParaRPr lang="en-US" altLang="zh-CN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071" y="2861058"/>
            <a:ext cx="4360073" cy="296816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02367" y="6445770"/>
            <a:ext cx="894163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>
                <a:solidFill>
                  <a:schemeClr val="tx2">
                    <a:lumMod val="75000"/>
                  </a:schemeClr>
                </a:solidFill>
              </a:rPr>
              <a:t>[2] </a:t>
            </a:r>
            <a:r>
              <a:rPr lang="en-US" sz="1100" dirty="0">
                <a:solidFill>
                  <a:schemeClr val="tx2">
                    <a:lumMod val="75000"/>
                  </a:schemeClr>
                </a:solidFill>
              </a:rPr>
              <a:t>Andreas </a:t>
            </a:r>
            <a:r>
              <a:rPr lang="en-US" sz="1100" dirty="0" err="1">
                <a:solidFill>
                  <a:schemeClr val="tx2">
                    <a:lumMod val="75000"/>
                  </a:schemeClr>
                </a:solidFill>
              </a:rPr>
              <a:t>Agne</a:t>
            </a:r>
            <a:r>
              <a:rPr lang="en-US" sz="1100" dirty="0">
                <a:solidFill>
                  <a:schemeClr val="tx2">
                    <a:lumMod val="75000"/>
                  </a:schemeClr>
                </a:solidFill>
              </a:rPr>
              <a:t>, Hendrik </a:t>
            </a:r>
            <a:r>
              <a:rPr lang="en-US" sz="1100" dirty="0" err="1">
                <a:solidFill>
                  <a:schemeClr val="tx2">
                    <a:lumMod val="75000"/>
                  </a:schemeClr>
                </a:solidFill>
              </a:rPr>
              <a:t>Hangmann</a:t>
            </a:r>
            <a:r>
              <a:rPr lang="en-US" sz="1100" dirty="0">
                <a:solidFill>
                  <a:schemeClr val="tx2">
                    <a:lumMod val="75000"/>
                  </a:schemeClr>
                </a:solidFill>
              </a:rPr>
              <a:t>, Markus </a:t>
            </a:r>
            <a:r>
              <a:rPr lang="en-US" sz="1100" dirty="0" err="1">
                <a:solidFill>
                  <a:schemeClr val="tx2">
                    <a:lumMod val="75000"/>
                  </a:schemeClr>
                </a:solidFill>
              </a:rPr>
              <a:t>Happe</a:t>
            </a:r>
            <a:r>
              <a:rPr lang="en-US" sz="1100" dirty="0">
                <a:solidFill>
                  <a:schemeClr val="tx2">
                    <a:lumMod val="75000"/>
                  </a:schemeClr>
                </a:solidFill>
              </a:rPr>
              <a:t>, Marco </a:t>
            </a:r>
            <a:r>
              <a:rPr lang="en-US" sz="1100" dirty="0" err="1">
                <a:solidFill>
                  <a:schemeClr val="tx2">
                    <a:lumMod val="75000"/>
                  </a:schemeClr>
                </a:solidFill>
              </a:rPr>
              <a:t>Platzner</a:t>
            </a:r>
            <a:r>
              <a:rPr lang="en-US" sz="1100" dirty="0">
                <a:solidFill>
                  <a:schemeClr val="tx2">
                    <a:lumMod val="75000"/>
                  </a:schemeClr>
                </a:solidFill>
              </a:rPr>
              <a:t>, and Chris- tian </a:t>
            </a:r>
            <a:r>
              <a:rPr lang="en-US" sz="1100" dirty="0" err="1">
                <a:solidFill>
                  <a:schemeClr val="tx2">
                    <a:lumMod val="75000"/>
                  </a:schemeClr>
                </a:solidFill>
              </a:rPr>
              <a:t>Plessl</a:t>
            </a:r>
            <a:r>
              <a:rPr lang="en-US" sz="1100" dirty="0">
                <a:solidFill>
                  <a:schemeClr val="tx2">
                    <a:lumMod val="75000"/>
                  </a:schemeClr>
                </a:solidFill>
              </a:rPr>
              <a:t>. 2014. Seven recipes for setting your FPGA on fire–a cookbook on heat generators. Microprocessors and Microsystems 38, 8 (2014), 911–919.</a:t>
            </a:r>
          </a:p>
        </p:txBody>
      </p:sp>
    </p:spTree>
    <p:extLst>
      <p:ext uri="{BB962C8B-B14F-4D97-AF65-F5344CB8AC3E}">
        <p14:creationId xmlns:p14="http://schemas.microsoft.com/office/powerpoint/2010/main" val="599202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6"/>
          <p:cNvSpPr txBox="1">
            <a:spLocks noGrp="1"/>
          </p:cNvSpPr>
          <p:nvPr>
            <p:ph type="subTitle" idx="1"/>
          </p:nvPr>
        </p:nvSpPr>
        <p:spPr>
          <a:xfrm>
            <a:off x="128587" y="1005593"/>
            <a:ext cx="8775569" cy="232263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lvl="0" indent="-342900" algn="l">
              <a:buFont typeface="Arial" charset="0"/>
              <a:buChar char="•"/>
            </a:pP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Heater was turned on at 5 minutes, turned off at 15 minutes.</a:t>
            </a:r>
          </a:p>
          <a:p>
            <a:pPr marL="342900" lvl="0" indent="-342900" algn="l">
              <a:buFont typeface="Arial" charset="0"/>
              <a:buChar char="•"/>
            </a:pP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The initial sharp drop/increase of the RO sensor counts in the figures is due to the FPGA supply voltage change as the large heater array turns on or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off.</a:t>
            </a:r>
          </a:p>
          <a:p>
            <a:pPr marL="342900" lvl="0" indent="-342900" algn="l">
              <a:buFont typeface="Arial" charset="0"/>
              <a:buChar char="•"/>
            </a:pP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The remaining, more gradual frequency change after that is due to the thermal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processes.</a:t>
            </a:r>
          </a:p>
          <a:p>
            <a:pPr marL="342900" lvl="0" indent="-342900" algn="l">
              <a:buFont typeface="Arial" charset="0"/>
              <a:buChar char="•"/>
            </a:pP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B2B2B2"/>
                </a:solidFill>
                <a:latin typeface="Georgia"/>
                <a:ea typeface="Georgia"/>
                <a:cs typeface="Georgia"/>
                <a:sym typeface="Georgia"/>
              </a:rPr>
              <a:t>6</a:t>
            </a:fld>
            <a:endParaRPr lang="en-US" sz="1200" b="0" i="0" u="none" strike="noStrike" cap="none">
              <a:solidFill>
                <a:srgbClr val="B2B2B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" name="Shape 72"/>
          <p:cNvSpPr txBox="1">
            <a:spLocks/>
          </p:cNvSpPr>
          <p:nvPr/>
        </p:nvSpPr>
        <p:spPr>
          <a:xfrm>
            <a:off x="130175" y="67129"/>
            <a:ext cx="7347863" cy="671907"/>
          </a:xfrm>
          <a:prstGeom prst="rect">
            <a:avLst/>
          </a:prstGeom>
          <a:noFill/>
          <a:ln>
            <a:noFill/>
          </a:ln>
          <a:effectLst>
            <a:outerShdw blurRad="25400" dist="12700" dir="2700000" algn="ctr" rotWithShape="0">
              <a:srgbClr val="808080">
                <a:alpha val="24705"/>
              </a:srgbClr>
            </a:outerShdw>
          </a:effectLst>
        </p:spPr>
        <p:txBody>
          <a:bodyPr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F3F3F3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F3F3F3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F3F3F3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F3F3F3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F3F3F3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F3F3F3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F3F3F3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F3F3F3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r>
              <a:rPr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  <a:t>Heating and Cooling Evaluation on Cloud FPGAs</a:t>
            </a:r>
            <a:endParaRPr lang="en-US" altLang="zh-CN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36201" y="3518918"/>
            <a:ext cx="8167955" cy="2881882"/>
            <a:chOff x="46121" y="2824542"/>
            <a:chExt cx="9097878" cy="342635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21" y="2824542"/>
              <a:ext cx="4457336" cy="3324768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2"/>
            <a:stretch/>
          </p:blipFill>
          <p:spPr>
            <a:xfrm>
              <a:off x="4585922" y="2824542"/>
              <a:ext cx="4558077" cy="34263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44385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66"/>
          <p:cNvSpPr txBox="1">
            <a:spLocks noGrp="1"/>
          </p:cNvSpPr>
          <p:nvPr>
            <p:ph type="subTitle" idx="1"/>
          </p:nvPr>
        </p:nvSpPr>
        <p:spPr>
          <a:xfrm>
            <a:off x="128587" y="1005593"/>
            <a:ext cx="8775569" cy="152774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algn="l"/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Covert channel experiment</a:t>
            </a:r>
            <a:r>
              <a:rPr lang="zh-CN" alt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  <a:t>transmitting</a:t>
            </a:r>
            <a:r>
              <a:rPr lang="zh-CN" alt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  <a:t>8</a:t>
            </a:r>
            <a:r>
              <a:rPr lang="zh-CN" alt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  <a:t>bits</a:t>
            </a:r>
            <a:r>
              <a:rPr lang="zh-CN" alt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  <a:t>8’b10001110</a:t>
            </a:r>
            <a:endParaRPr lang="en-US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marL="342900" lvl="0" indent="-342900" algn="l">
              <a:buFont typeface="Arial" charset="0"/>
              <a:buChar char="•"/>
            </a:pP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8 FPGAs in TACC were used in parallel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.</a:t>
            </a:r>
          </a:p>
          <a:p>
            <a:pPr marL="342900" lvl="0" indent="-342900" algn="l">
              <a:buFont typeface="Arial" charset="0"/>
              <a:buChar char="•"/>
            </a:pP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Error rate increased with idle time.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B2B2B2"/>
                </a:solidFill>
                <a:latin typeface="Georgia"/>
                <a:ea typeface="Georgia"/>
                <a:cs typeface="Georgia"/>
                <a:sym typeface="Georgia"/>
              </a:rPr>
              <a:t>7</a:t>
            </a:fld>
            <a:endParaRPr lang="en-US" sz="1200" b="0" i="0" u="none" strike="noStrike" cap="none">
              <a:solidFill>
                <a:srgbClr val="B2B2B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" name="Shape 72"/>
          <p:cNvSpPr txBox="1">
            <a:spLocks/>
          </p:cNvSpPr>
          <p:nvPr/>
        </p:nvSpPr>
        <p:spPr>
          <a:xfrm>
            <a:off x="130175" y="67129"/>
            <a:ext cx="7347863" cy="671907"/>
          </a:xfrm>
          <a:prstGeom prst="rect">
            <a:avLst/>
          </a:prstGeom>
          <a:noFill/>
          <a:ln>
            <a:noFill/>
          </a:ln>
          <a:effectLst>
            <a:outerShdw blurRad="25400" dist="12700" dir="2700000" algn="ctr" rotWithShape="0">
              <a:srgbClr val="808080">
                <a:alpha val="24705"/>
              </a:srgbClr>
            </a:outerShdw>
          </a:effectLst>
        </p:spPr>
        <p:txBody>
          <a:bodyPr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F3F3F3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F3F3F3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F3F3F3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F3F3F3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F3F3F3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F3F3F3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F3F3F3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F3F3F3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r>
              <a:rPr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  <a:t>Temporal Thermal Covert Channel Evaluation</a:t>
            </a:r>
            <a:endParaRPr lang="en-US" altLang="zh-CN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31777"/>
            <a:ext cx="4856813" cy="36227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5" t="2243"/>
          <a:stretch/>
        </p:blipFill>
        <p:spPr>
          <a:xfrm>
            <a:off x="4725908" y="2683836"/>
            <a:ext cx="4294598" cy="3270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425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Shape 66"/>
              <p:cNvSpPr txBox="1">
                <a:spLocks noGrp="1"/>
              </p:cNvSpPr>
              <p:nvPr>
                <p:ph type="subTitle" idx="1"/>
              </p:nvPr>
            </p:nvSpPr>
            <p:spPr>
              <a:xfrm>
                <a:off x="128588" y="1005840"/>
                <a:ext cx="8775569" cy="208238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25" tIns="45700" rIns="91425" bIns="45700" anchor="t" anchorCtr="0">
                <a:noAutofit/>
              </a:bodyPr>
              <a:lstStyle/>
              <a:p>
                <a:pPr marL="342900" lvl="0" indent="-342900" algn="l">
                  <a:buFont typeface="Arial" charset="0"/>
                  <a:buChar char="•"/>
                </a:pPr>
                <a:r>
                  <a:rPr lang="en-US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Bandwidth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  <a:ea typeface="Times New Roman" charset="0"/>
                        <a:cs typeface="Times New Roman" charset="0"/>
                      </a:rPr>
                      <m:t>𝑁</m:t>
                    </m:r>
                  </m:oMath>
                </a14:m>
                <a:r>
                  <a:rPr lang="en-US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FPGAs:</a:t>
                </a:r>
              </a:p>
              <a:p>
                <a:pPr lvl="0" algn="l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charset="0"/>
                          <a:cs typeface="Arial" charset="0"/>
                        </a:rPr>
                        <m:t>𝐵𝑎𝑛𝑑𝑤𝑖𝑑𝑡h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charset="0"/>
                          <a:cs typeface="Arial" charset="0"/>
                        </a:rPr>
                        <m:t>= </m:t>
                      </m:r>
                      <m:f>
                        <m:fPr>
                          <m:ctrlPr>
                            <a:rPr lang="mr-IN" i="1">
                              <a:solidFill>
                                <a:srgbClr val="000000"/>
                              </a:solidFill>
                              <a:latin typeface="Cambria Math" charset="0"/>
                              <a:cs typeface="Arial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charset="0"/>
                              <a:cs typeface="Arial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charset="0"/>
                                  <a:cs typeface="Arial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lin"/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charset="0"/>
                                      <a:cs typeface="Arial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charset="0"/>
                                      <a:cs typeface="Arial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charset="0"/>
                                      <a:cs typeface="Arial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charset="0"/>
                                  <a:cs typeface="Arial" charset="0"/>
                                </a:rPr>
                                <m:t>+</m:t>
                              </m:r>
                              <m:f>
                                <m:fPr>
                                  <m:type m:val="lin"/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charset="0"/>
                                      <a:cs typeface="Arial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charset="0"/>
                                      <a:cs typeface="Arial" charset="0"/>
                                    </a:rPr>
                                    <m:t>𝑒</m:t>
                                  </m:r>
                                </m:num>
                                <m:den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charset="0"/>
                                      <a:cs typeface="Arial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charset="0"/>
                              <a:cs typeface="Arial" charset="0"/>
                            </a:rPr>
                            <m:t>−(</m:t>
                          </m:r>
                          <m:f>
                            <m:fPr>
                              <m:type m:val="lin"/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charset="0"/>
                                  <a:cs typeface="Arial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charset="0"/>
                                  <a:cs typeface="Arial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charset="0"/>
                                  <a:cs typeface="Arial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charset="0"/>
                              <a:cs typeface="Arial" charset="0"/>
                            </a:rPr>
                            <m:t>)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×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𝐻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(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𝑒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)</m:t>
                          </m:r>
                        </m:num>
                        <m:den>
                          <m:d>
                            <m:d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charset="0"/>
                                  <a:cs typeface="Arial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charset="0"/>
                                      <a:cs typeface="Arial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charset="0"/>
                                      <a:cs typeface="Arial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charset="0"/>
                                      <a:cs typeface="Arial" charset="0"/>
                                    </a:rPr>
                                    <m:t>𝑟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charset="0"/>
                                  <a:cs typeface="Arial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charset="0"/>
                                      <a:cs typeface="Arial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charset="0"/>
                                      <a:cs typeface="Arial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charset="0"/>
                                      <a:cs typeface="Arial" charset="0"/>
                                    </a:rPr>
                                    <m:t>𝑤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charset="0"/>
                                  <a:cs typeface="Arial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charset="0"/>
                                      <a:cs typeface="Arial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charset="0"/>
                                      <a:cs typeface="Arial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charset="0"/>
                                      <a:cs typeface="Arial" charset="0"/>
                                    </a:rPr>
                                    <m:t>h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charset="0"/>
                              <a:cs typeface="Arial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charset="0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charset="0"/>
                                  <a:cs typeface="Arial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charset="0"/>
                                  <a:cs typeface="Arial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charset="0"/>
                              <a:cs typeface="Arial" charset="0"/>
                            </a:rPr>
                            <m:t>+(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charset="0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charset="0"/>
                                  <a:cs typeface="Arial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charset="0"/>
                                  <a:cs typeface="Arial" charset="0"/>
                                </a:rPr>
                                <m:t>𝑟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charset="0"/>
                              <a:cs typeface="Arial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charset="0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charset="0"/>
                                  <a:cs typeface="Arial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charset="0"/>
                                  <a:cs typeface="Arial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charset="0"/>
                              <a:cs typeface="Arial" charset="0"/>
                            </a:rPr>
                            <m:t>)</m:t>
                          </m:r>
                        </m:den>
                      </m:f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×</m:t>
                      </m:r>
                      <m:r>
                        <a:rPr lang="en-US" altLang="zh-CN" b="0" i="1" smtClean="0">
                          <a:solidFill>
                            <a:srgbClr val="00000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𝑁</m:t>
                      </m:r>
                    </m:oMath>
                  </m:oMathPara>
                </a14:m>
                <a:endParaRPr lang="en-US" dirty="0" smtClean="0">
                  <a:latin typeface="Times New Roman" charset="0"/>
                  <a:ea typeface="Times New Roman" charset="0"/>
                  <a:cs typeface="Times New Roman" charset="0"/>
                </a:endParaRPr>
              </a:p>
              <a:p>
                <a:pPr marL="342900" lvl="0" indent="-342900" algn="l">
                  <a:buFont typeface="Arial" charset="0"/>
                  <a:buChar char="•"/>
                </a:pPr>
                <a:r>
                  <a:rPr lang="en-US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𝐻 is binary entropy function</a:t>
                </a:r>
                <a:r>
                  <a:rPr lang="en-US" baseline="300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[3]</a:t>
                </a:r>
                <a:r>
                  <a:rPr lang="en-US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where</a:t>
                </a:r>
                <a:br>
                  <a:rPr lang="en-US" dirty="0" smtClean="0">
                    <a:latin typeface="Times New Roman" charset="0"/>
                    <a:ea typeface="Times New Roman" charset="0"/>
                    <a:cs typeface="Times New Roman" charset="0"/>
                  </a:rPr>
                </a:b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solidFill>
                          <a:srgbClr val="000000"/>
                        </a:solidFill>
                        <a:latin typeface="Cambria Math" charset="0"/>
                        <a:cs typeface="Arial" charset="0"/>
                      </a:rPr>
                      <m:t>H</m:t>
                    </m:r>
                    <m:d>
                      <m:dPr>
                        <m:ctrlPr>
                          <a:rPr lang="en-US" i="1" dirty="0">
                            <a:solidFill>
                              <a:srgbClr val="000000"/>
                            </a:solidFill>
                            <a:latin typeface="Cambria Math" charset="0"/>
                            <a:cs typeface="Arial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dirty="0">
                            <a:solidFill>
                              <a:srgbClr val="000000"/>
                            </a:solidFill>
                            <a:latin typeface="Cambria Math" charset="0"/>
                            <a:cs typeface="Arial" charset="0"/>
                          </a:rPr>
                          <m:t>x</m:t>
                        </m:r>
                      </m:e>
                    </m:d>
                    <m:r>
                      <a:rPr lang="en-US" i="1" dirty="0">
                        <a:solidFill>
                          <a:srgbClr val="000000"/>
                        </a:solidFill>
                        <a:latin typeface="Cambria Math" charset="0"/>
                        <a:cs typeface="Arial" charset="0"/>
                      </a:rPr>
                      <m:t>=−</m:t>
                    </m:r>
                    <m:r>
                      <a:rPr lang="en-US" i="1" dirty="0">
                        <a:solidFill>
                          <a:srgbClr val="000000"/>
                        </a:solidFill>
                        <a:latin typeface="Cambria Math" charset="0"/>
                        <a:cs typeface="Arial" charset="0"/>
                      </a:rPr>
                      <m:t>𝑥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000000"/>
                            </a:solidFill>
                            <a:latin typeface="Cambria Math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000000"/>
                            </a:solidFill>
                            <a:latin typeface="Cambria Math" charset="0"/>
                            <a:cs typeface="Arial" charset="0"/>
                          </a:rPr>
                          <m:t>𝑙𝑜𝑔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0000"/>
                            </a:solidFill>
                            <a:latin typeface="Cambria Math" charset="0"/>
                            <a:cs typeface="Arial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solidFill>
                          <a:srgbClr val="000000"/>
                        </a:solidFill>
                        <a:latin typeface="Cambria Math" charset="0"/>
                        <a:cs typeface="Arial" charset="0"/>
                      </a:rPr>
                      <m:t>𝑥</m:t>
                    </m:r>
                    <m:r>
                      <a:rPr lang="en-US" i="1" dirty="0">
                        <a:solidFill>
                          <a:srgbClr val="000000"/>
                        </a:solidFill>
                        <a:latin typeface="Cambria Math" charset="0"/>
                        <a:cs typeface="Arial" charset="0"/>
                      </a:rPr>
                      <m:t>−</m:t>
                    </m:r>
                    <m:d>
                      <m:dPr>
                        <m:ctrlPr>
                          <a:rPr lang="en-US" i="1" dirty="0">
                            <a:solidFill>
                              <a:srgbClr val="000000"/>
                            </a:solidFill>
                            <a:latin typeface="Cambria Math" charset="0"/>
                            <a:cs typeface="Arial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rgbClr val="000000"/>
                            </a:solidFill>
                            <a:latin typeface="Cambria Math" charset="0"/>
                            <a:cs typeface="Arial" charset="0"/>
                          </a:rPr>
                          <m:t>1−</m:t>
                        </m:r>
                        <m:r>
                          <a:rPr lang="en-US" i="1" dirty="0">
                            <a:solidFill>
                              <a:srgbClr val="000000"/>
                            </a:solidFill>
                            <a:latin typeface="Cambria Math" charset="0"/>
                            <a:cs typeface="Arial" charset="0"/>
                          </a:rPr>
                          <m:t>𝑥</m:t>
                        </m:r>
                      </m:e>
                    </m:d>
                    <m:sSub>
                      <m:sSubPr>
                        <m:ctrlPr>
                          <a:rPr lang="en-US" i="1" dirty="0">
                            <a:solidFill>
                              <a:srgbClr val="000000"/>
                            </a:solidFill>
                            <a:latin typeface="Cambria Math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000000"/>
                            </a:solidFill>
                            <a:latin typeface="Cambria Math" charset="0"/>
                            <a:cs typeface="Arial" charset="0"/>
                          </a:rPr>
                          <m:t>𝑙𝑜𝑔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0000"/>
                            </a:solidFill>
                            <a:latin typeface="Cambria Math" charset="0"/>
                            <a:cs typeface="Arial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i="1" dirty="0">
                            <a:solidFill>
                              <a:srgbClr val="000000"/>
                            </a:solidFill>
                            <a:latin typeface="Cambria Math" charset="0"/>
                            <a:cs typeface="Arial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rgbClr val="000000"/>
                            </a:solidFill>
                            <a:latin typeface="Cambria Math" charset="0"/>
                            <a:cs typeface="Arial" charset="0"/>
                          </a:rPr>
                          <m:t> 1−</m:t>
                        </m:r>
                        <m:r>
                          <a:rPr lang="en-US" i="1" dirty="0">
                            <a:solidFill>
                              <a:srgbClr val="000000"/>
                            </a:solidFill>
                            <a:latin typeface="Cambria Math" charset="0"/>
                            <a:cs typeface="Arial" charset="0"/>
                          </a:rPr>
                          <m:t>𝑥</m:t>
                        </m:r>
                      </m:e>
                    </m:d>
                    <m:r>
                      <a:rPr lang="en-US" b="0" i="0" dirty="0" smtClean="0">
                        <a:solidFill>
                          <a:srgbClr val="000000"/>
                        </a:solidFill>
                        <a:latin typeface="Cambria Math" charset="0"/>
                        <a:cs typeface="Arial" charset="0"/>
                      </a:rPr>
                      <m:t>.</m:t>
                    </m:r>
                  </m:oMath>
                </a14:m>
                <a:endParaRPr lang="en-US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5" name="Shape 66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128588" y="1005840"/>
                <a:ext cx="8775569" cy="2082381"/>
              </a:xfrm>
              <a:prstGeom prst="rect">
                <a:avLst/>
              </a:prstGeom>
              <a:blipFill rotWithShape="0">
                <a:blip r:embed="rId3"/>
                <a:stretch>
                  <a:fillRect l="-903" t="-2339" b="-2690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B2B2B2"/>
                </a:solidFill>
                <a:latin typeface="Georgia"/>
                <a:ea typeface="Georgia"/>
                <a:cs typeface="Georgia"/>
                <a:sym typeface="Georgia"/>
              </a:rPr>
              <a:t>8</a:t>
            </a:fld>
            <a:endParaRPr lang="en-US" sz="1200" b="0" i="0" u="none" strike="noStrike" cap="none">
              <a:solidFill>
                <a:srgbClr val="B2B2B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" name="Shape 72"/>
          <p:cNvSpPr txBox="1">
            <a:spLocks/>
          </p:cNvSpPr>
          <p:nvPr/>
        </p:nvSpPr>
        <p:spPr>
          <a:xfrm>
            <a:off x="130175" y="67129"/>
            <a:ext cx="7347863" cy="671907"/>
          </a:xfrm>
          <a:prstGeom prst="rect">
            <a:avLst/>
          </a:prstGeom>
          <a:noFill/>
          <a:ln>
            <a:noFill/>
          </a:ln>
          <a:effectLst>
            <a:outerShdw blurRad="25400" dist="12700" dir="2700000" algn="ctr" rotWithShape="0">
              <a:srgbClr val="808080">
                <a:alpha val="24705"/>
              </a:srgbClr>
            </a:outerShdw>
          </a:effectLst>
        </p:spPr>
        <p:txBody>
          <a:bodyPr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F3F3F3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F3F3F3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F3F3F3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F3F3F3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F3F3F3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F3F3F3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F3F3F3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F3F3F3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r>
              <a:rPr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  <a:t>Bandwidth Evaluation</a:t>
            </a:r>
            <a:endParaRPr lang="en-US" altLang="zh-CN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348" y="3532143"/>
            <a:ext cx="5690048" cy="259948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87181" y="6575554"/>
            <a:ext cx="894163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>
                <a:solidFill>
                  <a:schemeClr val="tx2">
                    <a:lumMod val="75000"/>
                  </a:schemeClr>
                </a:solidFill>
              </a:rPr>
              <a:t>[3] </a:t>
            </a:r>
            <a:r>
              <a:rPr lang="en-US" sz="1100" dirty="0">
                <a:solidFill>
                  <a:schemeClr val="tx2">
                    <a:lumMod val="75000"/>
                  </a:schemeClr>
                </a:solidFill>
              </a:rPr>
              <a:t>Thomas M Cover and Joy A Thomas. 2006. Elements of information theory 2nd edition. Willey-</a:t>
            </a:r>
            <a:r>
              <a:rPr lang="en-US" sz="1100" dirty="0" err="1">
                <a:solidFill>
                  <a:schemeClr val="tx2">
                    <a:lumMod val="75000"/>
                  </a:schemeClr>
                </a:solidFill>
              </a:rPr>
              <a:t>Interscience</a:t>
            </a:r>
            <a:r>
              <a:rPr lang="en-US" sz="1100" dirty="0">
                <a:solidFill>
                  <a:schemeClr val="tx2">
                    <a:lumMod val="75000"/>
                  </a:schemeClr>
                </a:solidFill>
              </a:rPr>
              <a:t>: NJ (2006), 187–188.</a:t>
            </a:r>
          </a:p>
        </p:txBody>
      </p:sp>
    </p:spTree>
    <p:extLst>
      <p:ext uri="{BB962C8B-B14F-4D97-AF65-F5344CB8AC3E}">
        <p14:creationId xmlns:p14="http://schemas.microsoft.com/office/powerpoint/2010/main" val="688524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66"/>
          <p:cNvSpPr txBox="1">
            <a:spLocks noGrp="1"/>
          </p:cNvSpPr>
          <p:nvPr>
            <p:ph type="subTitle" idx="1"/>
          </p:nvPr>
        </p:nvSpPr>
        <p:spPr>
          <a:xfrm>
            <a:off x="184216" y="1938105"/>
            <a:ext cx="8775569" cy="298179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lvl="0" indent="-342900" algn="l">
              <a:buFont typeface="Arial" charset="0"/>
              <a:buChar char="•"/>
            </a:pPr>
            <a:r>
              <a:rPr lang="en-US" altLang="zh-CN" dirty="0">
                <a:latin typeface="Times New Roman" charset="0"/>
                <a:ea typeface="Times New Roman" charset="0"/>
                <a:cs typeface="Times New Roman" charset="0"/>
              </a:rPr>
              <a:t>Demonstration of a new covert channel: the temporal thermal covert channels  in cloud FPGAs.</a:t>
            </a:r>
          </a:p>
          <a:p>
            <a:pPr marL="342900" lvl="0" indent="-342900" algn="l">
              <a:buFont typeface="Arial" charset="0"/>
              <a:buChar char="•"/>
            </a:pPr>
            <a:r>
              <a:rPr lang="en-US" altLang="zh-CN" dirty="0">
                <a:latin typeface="Times New Roman" charset="0"/>
                <a:ea typeface="Times New Roman" charset="0"/>
                <a:cs typeface="Times New Roman" charset="0"/>
              </a:rPr>
              <a:t>Evaluation of Ring Oscillator (RO) sensors and RO heaters in cloud FPGAs.</a:t>
            </a:r>
          </a:p>
          <a:p>
            <a:pPr marL="342900" lvl="0" indent="-342900" algn="l">
              <a:buFont typeface="Arial" charset="0"/>
              <a:buChar char="•"/>
            </a:pPr>
            <a:r>
              <a:rPr lang="en-US" altLang="zh-CN" dirty="0">
                <a:latin typeface="Times New Roman" charset="0"/>
                <a:ea typeface="Times New Roman" charset="0"/>
                <a:cs typeface="Times New Roman" charset="0"/>
              </a:rPr>
              <a:t>Analysis of possible channel bandwidths including noise and use of multiple FPGAs</a:t>
            </a:r>
            <a:r>
              <a:rPr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  <a:t>.</a:t>
            </a:r>
            <a:endParaRPr lang="en-US" altLang="zh-CN" sz="16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lvl="0" algn="l"/>
            <a:endParaRPr lang="en-US" altLang="zh-CN" dirty="0">
              <a:latin typeface="Times New Roman" charset="0"/>
              <a:ea typeface="Times New Roman" charset="0"/>
              <a:cs typeface="Times New Roman" charset="0"/>
            </a:endParaRPr>
          </a:p>
          <a:p>
            <a:pPr lvl="0" algn="l"/>
            <a:endParaRPr lang="en-US" altLang="zh-CN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B2B2B2"/>
                </a:solidFill>
                <a:latin typeface="Georgia"/>
                <a:ea typeface="Georgia"/>
                <a:cs typeface="Georgia"/>
                <a:sym typeface="Georgia"/>
              </a:rPr>
              <a:t>9</a:t>
            </a:fld>
            <a:endParaRPr lang="en-US" sz="1200" b="0" i="0" u="none" strike="noStrike" cap="none">
              <a:solidFill>
                <a:srgbClr val="B2B2B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" name="Shape 72"/>
          <p:cNvSpPr txBox="1">
            <a:spLocks/>
          </p:cNvSpPr>
          <p:nvPr/>
        </p:nvSpPr>
        <p:spPr>
          <a:xfrm>
            <a:off x="130175" y="67129"/>
            <a:ext cx="7347863" cy="671907"/>
          </a:xfrm>
          <a:prstGeom prst="rect">
            <a:avLst/>
          </a:prstGeom>
          <a:noFill/>
          <a:ln>
            <a:noFill/>
          </a:ln>
          <a:effectLst>
            <a:outerShdw blurRad="25400" dist="12700" dir="2700000" algn="ctr" rotWithShape="0">
              <a:srgbClr val="808080">
                <a:alpha val="24705"/>
              </a:srgbClr>
            </a:outerShdw>
          </a:effectLst>
        </p:spPr>
        <p:txBody>
          <a:bodyPr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F3F3F3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F3F3F3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F3F3F3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F3F3F3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F3F3F3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F3F3F3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F3F3F3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F3F3F3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r>
              <a:rPr lang="en-US" altLang="zh-CN" dirty="0" smtClean="0">
                <a:latin typeface="Times New Roman" charset="0"/>
                <a:ea typeface="Times New Roman" charset="0"/>
                <a:cs typeface="Times New Roman" charset="0"/>
              </a:rPr>
              <a:t>Conclusion</a:t>
            </a:r>
            <a:endParaRPr lang="en-US" altLang="zh-CN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8203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yale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3544</TotalTime>
  <Words>1031</Words>
  <Application>Microsoft Macintosh PowerPoint</Application>
  <PresentationFormat>On-screen Show (4:3)</PresentationFormat>
  <Paragraphs>63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Calibri</vt:lpstr>
      <vt:lpstr>Cambria Math</vt:lpstr>
      <vt:lpstr>Georgia</vt:lpstr>
      <vt:lpstr>Times New Roman</vt:lpstr>
      <vt:lpstr>Verdana</vt:lpstr>
      <vt:lpstr>Arial</vt:lpstr>
      <vt:lpstr>yale</vt:lpstr>
      <vt:lpstr>Temporal Thermal Covert Channels in Cloud FPGAs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Yale University</Company>
  <LinksUpToDate>false</LinksUpToDate>
  <SharedDoc>false</SharedDoc>
  <HyperlinkBase/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Temporal Thermal Covert Channels in Cloud FPGAs</dc:title>
  <dc:subject/>
  <dc:creator>Shanquan Tian and Jakub Szefer</dc:creator>
  <cp:keywords/>
  <dc:description/>
  <cp:lastModifiedBy>Shanquan Tian</cp:lastModifiedBy>
  <cp:revision>206</cp:revision>
  <dcterms:modified xsi:type="dcterms:W3CDTF">2019-02-25T15:58:53Z</dcterms:modified>
  <cp:category/>
</cp:coreProperties>
</file>