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744" r:id="rId3"/>
    <p:sldMasterId id="2147483756" r:id="rId4"/>
  </p:sldMasterIdLst>
  <p:notesMasterIdLst>
    <p:notesMasterId r:id="rId31"/>
  </p:notesMasterIdLst>
  <p:sldIdLst>
    <p:sldId id="256" r:id="rId5"/>
    <p:sldId id="298" r:id="rId6"/>
    <p:sldId id="257" r:id="rId7"/>
    <p:sldId id="270" r:id="rId8"/>
    <p:sldId id="301" r:id="rId9"/>
    <p:sldId id="313" r:id="rId10"/>
    <p:sldId id="292" r:id="rId11"/>
    <p:sldId id="288" r:id="rId12"/>
    <p:sldId id="258" r:id="rId13"/>
    <p:sldId id="289" r:id="rId14"/>
    <p:sldId id="309" r:id="rId15"/>
    <p:sldId id="314" r:id="rId16"/>
    <p:sldId id="264" r:id="rId17"/>
    <p:sldId id="294" r:id="rId18"/>
    <p:sldId id="304" r:id="rId19"/>
    <p:sldId id="266" r:id="rId20"/>
    <p:sldId id="295" r:id="rId21"/>
    <p:sldId id="297" r:id="rId22"/>
    <p:sldId id="303" r:id="rId23"/>
    <p:sldId id="305" r:id="rId24"/>
    <p:sldId id="307" r:id="rId25"/>
    <p:sldId id="306" r:id="rId26"/>
    <p:sldId id="296" r:id="rId27"/>
    <p:sldId id="267" r:id="rId28"/>
    <p:sldId id="268" r:id="rId29"/>
    <p:sldId id="269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mistor abc" initials="aa" lastIdx="14" clrIdx="0">
    <p:extLst>
      <p:ext uri="{19B8F6BF-5375-455C-9EA6-DF929625EA0E}">
        <p15:presenceInfo xmlns:p15="http://schemas.microsoft.com/office/powerpoint/2012/main" userId="05118a5e483191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8" autoAdjust="0"/>
    <p:restoredTop sz="88062" autoAdjust="0"/>
  </p:normalViewPr>
  <p:slideViewPr>
    <p:cSldViewPr>
      <p:cViewPr varScale="1">
        <p:scale>
          <a:sx n="69" d="100"/>
          <a:sy n="69" d="100"/>
        </p:scale>
        <p:origin x="2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1T15:06:00.088" idx="6">
    <p:pos x="10" y="10"/>
    <p:text>foregraph介绍cache，motivition</p:text>
    <p:extLst>
      <p:ext uri="{C676402C-5697-4E1C-873F-D02D1690AC5C}">
        <p15:threadingInfo xmlns:p15="http://schemas.microsoft.com/office/powerpoint/2012/main" timeZoneBias="-480"/>
      </p:ext>
    </p:extLst>
  </p:cm>
  <p:cm authorId="1" dt="2019-01-25T00:24:47.236" idx="13">
    <p:pos x="10" y="146"/>
    <p:text>动画制作</p:text>
    <p:extLst>
      <p:ext uri="{C676402C-5697-4E1C-873F-D02D1690AC5C}">
        <p15:threadingInfo xmlns:p15="http://schemas.microsoft.com/office/powerpoint/2012/main" timeZoneBias="-480">
          <p15:parentCm authorId="1" idx="6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EBBE-A88B-40FE-834C-18754D7E5FAE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70E8-8077-43F3-B4DD-8065FAB21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70E8-8077-43F3-B4DD-8065FAB21F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54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70E8-8077-43F3-B4DD-8065FAB21F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0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70E8-8077-43F3-B4DD-8065FAB21F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7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B009-7472-467B-A536-A49AB3BE365C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4FFD-DCEA-4977-8BC9-B055F967BD0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80B-C1A3-4068-94E1-A13F93419983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0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40FD-3781-46B0-AFB5-EB11543C0D3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09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4C8A-BF0A-49EB-A05C-A8ED0C995E86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94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340E-B8E9-4FDE-9656-D41639032DD0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2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CEB3-2D5C-400D-AECB-EFC8404DEED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1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B954-C955-40F8-BC94-25A6FDB20A0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32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3D6E-EEB2-4BD5-A4A7-5F6573D9A5F0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3C87-CD8D-46E9-982A-9BD68B35669F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4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928-5E80-4AE3-BBEE-8835A7C43AC8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6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E11E-6164-4AFA-BDE6-A20265CE3F39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999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1AD2-C634-43D4-800C-9A2423B5C5AF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04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96E0-8377-4309-BA87-4EDD928EC434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1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D6D-FE8C-4417-88BE-5106CC826DD9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9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B009-7472-467B-A536-A49AB3BE365C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0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E11E-6164-4AFA-BDE6-A20265CE3F39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67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52C1-C72D-4DB7-8A0B-077872C3885B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051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142E-D701-4FAF-BBB4-10A22CD19AA5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B7E6-BFE0-48A1-9A51-781AF55758E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72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2982-7D1F-4F56-B2E3-28CED5F1598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695C-C12C-4093-B088-20F34406495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28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52C1-C72D-4DB7-8A0B-077872C3885B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25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6421-0F6B-4715-B193-D95F6A5EF49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975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E475-2CEA-47B4-9BFE-3BD8A793F15F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446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4FFD-DCEA-4977-8BC9-B055F967BD0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87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280B-C1A3-4068-94E1-A13F93419983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21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BB009-7472-467B-A536-A49AB3BE365C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3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25830" y="6356350"/>
            <a:ext cx="722757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6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E52C1-C72D-4DB7-8A0B-077872C3885B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367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5142E-D701-4FAF-BBB4-10A22CD19AA5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74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9B7E6-BFE0-48A1-9A51-781AF55758E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856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9D2982-7D1F-4F56-B2E3-28CED5F1598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142E-D701-4FAF-BBB4-10A22CD19AA5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10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D695C-C12C-4093-B088-20F34406495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65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4C6421-0F6B-4715-B193-D95F6A5EF49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838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BE475-2CEA-47B4-9BFE-3BD8A793F15F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13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04FFD-DCEA-4977-8BC9-B055F967BD0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868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06280B-C1A3-4068-94E1-A13F93419983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B7E6-BFE0-48A1-9A51-781AF55758E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2982-7D1F-4F56-B2E3-28CED5F1598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5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695C-C12C-4093-B088-20F34406495E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1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6421-0F6B-4715-B193-D95F6A5EF497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E475-2CEA-47B4-9BFE-3BD8A793F15F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36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22DD-A491-485D-AE18-11AE69CD7373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2444-373C-4813-AE11-CE7E97CE405A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EA9F-6788-4F2E-B906-D8FC35675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2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9432757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22DD-A491-485D-AE18-11AE69CD7373}" type="datetime1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4" y="259333"/>
            <a:ext cx="1126351" cy="11119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4029" y="1333163"/>
            <a:ext cx="10765971" cy="19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96" y="474252"/>
            <a:ext cx="1585654" cy="6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33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9432757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31C7-ECD1-4A39-B026-0BC0E7EDF75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4" y="259333"/>
            <a:ext cx="1126351" cy="11119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4029" y="1333163"/>
            <a:ext cx="10765971" cy="1987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96" y="474252"/>
            <a:ext cx="1585654" cy="6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33C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972616" y="692696"/>
            <a:ext cx="10668000" cy="23876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CCFF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Improving Performance of Graph Processing on FPGA-DRAM Platform by Two-level Vertex Caching</a:t>
            </a:r>
            <a:endParaRPr lang="zh-CN" altLang="en-US" sz="3600" b="1" dirty="0">
              <a:solidFill>
                <a:srgbClr val="00CCFF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1504" y="3933056"/>
            <a:ext cx="9144000" cy="198720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Zhiyuan Shao</a:t>
            </a:r>
            <a:r>
              <a:rPr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, Ruoshi Li, </a:t>
            </a:r>
            <a:r>
              <a:rPr lang="en-US" altLang="zh-CN" dirty="0" err="1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Diqing</a:t>
            </a:r>
            <a:r>
              <a:rPr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Hu, </a:t>
            </a:r>
            <a:r>
              <a:rPr lang="en-US" altLang="zh-CN" dirty="0" err="1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Xiaofei</a:t>
            </a:r>
            <a:r>
              <a:rPr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Liao, </a:t>
            </a:r>
            <a:r>
              <a:rPr lang="en-US" altLang="zh-CN" dirty="0" smtClean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and Hai Jin</a:t>
            </a:r>
          </a:p>
          <a:p>
            <a:pPr>
              <a:defRPr/>
            </a:pPr>
            <a:endParaRPr lang="en-US" altLang="zh-CN" dirty="0"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School of Computer Science and Technology</a:t>
            </a:r>
          </a:p>
          <a:p>
            <a:pPr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Huazhong University of Science and </a:t>
            </a:r>
            <a:r>
              <a:rPr lang="en-US" altLang="zh-CN" dirty="0" smtClean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Technology</a:t>
            </a:r>
            <a:endParaRPr lang="en-US" altLang="zh-CN" dirty="0"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1" y="340617"/>
            <a:ext cx="2731176" cy="796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38" y="1064535"/>
            <a:ext cx="2744411" cy="20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12533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Motivation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FabGraph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Tech. details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 cache data replacement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Communication/Computation overlapping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allocation for two cache levels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pipelines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9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L2 cache data </a:t>
            </a:r>
            <a:r>
              <a:rPr lang="en-US" altLang="zh-CN" dirty="0"/>
              <a:t>replacement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order-like replacement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21" y="1646236"/>
            <a:ext cx="3931667" cy="39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20" y="1641977"/>
            <a:ext cx="3931667" cy="39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20" y="1641977"/>
            <a:ext cx="3931667" cy="39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519" y="1637718"/>
            <a:ext cx="3931667" cy="39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519" y="1646236"/>
            <a:ext cx="3931667" cy="396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519" y="1654754"/>
            <a:ext cx="3931667" cy="39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184" y="3199013"/>
            <a:ext cx="597992" cy="8022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486" y="4077072"/>
            <a:ext cx="598378" cy="8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5992" y="4077072"/>
            <a:ext cx="598378" cy="80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3931" y="4537846"/>
            <a:ext cx="598378" cy="802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8128" y="4982823"/>
            <a:ext cx="598378" cy="802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9314" y="4975467"/>
            <a:ext cx="598378" cy="802800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49040"/>
              </p:ext>
            </p:extLst>
          </p:nvPr>
        </p:nvGraphicFramePr>
        <p:xfrm>
          <a:off x="752124" y="2780928"/>
          <a:ext cx="59265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03">
                  <a:extLst>
                    <a:ext uri="{9D8B030D-6E8A-4147-A177-3AD203B41FA5}">
                      <a16:colId xmlns:a16="http://schemas.microsoft.com/office/drawing/2014/main" val="33356926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90927260"/>
                    </a:ext>
                  </a:extLst>
                </a:gridCol>
                <a:gridCol w="2369583">
                  <a:extLst>
                    <a:ext uri="{9D8B030D-6E8A-4147-A177-3AD203B41FA5}">
                      <a16:colId xmlns:a16="http://schemas.microsoft.com/office/drawing/2014/main" val="1163773529"/>
                    </a:ext>
                  </a:extLst>
                </a:gridCol>
                <a:gridCol w="1481646">
                  <a:extLst>
                    <a:ext uri="{9D8B030D-6E8A-4147-A177-3AD203B41FA5}">
                      <a16:colId xmlns:a16="http://schemas.microsoft.com/office/drawing/2014/main" val="34242919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ForeGraph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FabGraph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313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S</a:t>
                      </a:r>
                      <a:r>
                        <a:rPr lang="en-US" altLang="zh-CN" sz="1600" i="1" baseline="-25000" dirty="0" smtClean="0"/>
                        <a:t>L2</a:t>
                      </a:r>
                      <a:r>
                        <a:rPr lang="en-US" altLang="zh-CN" dirty="0" smtClean="0"/>
                        <a:t> &lt; </a:t>
                      </a:r>
                      <a:r>
                        <a:rPr lang="en-US" altLang="zh-CN" i="1" dirty="0" smtClean="0"/>
                        <a:t>Q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S</a:t>
                      </a:r>
                      <a:r>
                        <a:rPr lang="en-US" altLang="zh-CN" sz="1600" i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US" altLang="zh-CN" dirty="0" smtClean="0"/>
                        <a:t> ≥ </a:t>
                      </a:r>
                      <a:r>
                        <a:rPr lang="en-US" altLang="zh-CN" i="1" dirty="0" smtClean="0"/>
                        <a:t>Q</a:t>
                      </a:r>
                      <a:endParaRPr lang="zh-CN" alt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8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Q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en-US" altLang="zh-CN" i="1" dirty="0" smtClean="0"/>
                        <a:t>Q</a:t>
                      </a:r>
                      <a:r>
                        <a:rPr lang="en-US" altLang="zh-CN" i="1" baseline="30000" dirty="0" smtClean="0"/>
                        <a:t>2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i="1" dirty="0" smtClean="0"/>
                        <a:t>K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Q</a:t>
                      </a:r>
                      <a:r>
                        <a:rPr lang="en-US" altLang="zh-CN" baseline="30000" dirty="0" smtClean="0"/>
                        <a:t>2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i="1" dirty="0" smtClean="0"/>
                        <a:t>S</a:t>
                      </a:r>
                      <a:r>
                        <a:rPr lang="en-US" altLang="zh-CN" sz="1800" i="1" baseline="-25000" dirty="0" smtClean="0"/>
                        <a:t>L2</a:t>
                      </a:r>
                      <a:r>
                        <a:rPr lang="en-US" altLang="zh-CN" dirty="0" smtClean="0"/>
                        <a:t>-(</a:t>
                      </a:r>
                      <a:r>
                        <a:rPr lang="en-US" altLang="zh-CN" i="1" dirty="0" smtClean="0"/>
                        <a:t>Q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en-US" altLang="zh-CN" i="1" dirty="0" smtClean="0"/>
                        <a:t>S</a:t>
                      </a:r>
                      <a:r>
                        <a:rPr lang="en-US" altLang="zh-CN" sz="1800" i="1" baseline="-25000" dirty="0" smtClean="0"/>
                        <a:t>L2</a:t>
                      </a:r>
                      <a:r>
                        <a:rPr lang="en-US" altLang="zh-CN" dirty="0" smtClean="0"/>
                        <a:t>)/2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Write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/>
                        <a:t>Q</a:t>
                      </a:r>
                      <a:r>
                        <a:rPr lang="en-US" altLang="zh-CN" i="1" baseline="30000" dirty="0" smtClean="0"/>
                        <a:t>2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i="1" dirty="0" smtClean="0"/>
                        <a:t>K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Q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dirty="0" smtClean="0"/>
                        <a:t>/S</a:t>
                      </a:r>
                      <a:r>
                        <a:rPr lang="en-US" altLang="zh-CN" sz="1800" baseline="-25000" dirty="0" smtClean="0"/>
                        <a:t>L2</a:t>
                      </a:r>
                      <a:r>
                        <a:rPr lang="en-US" altLang="zh-CN" dirty="0" smtClean="0"/>
                        <a:t>-(</a:t>
                      </a:r>
                      <a:r>
                        <a:rPr lang="en-US" altLang="zh-CN" i="1" dirty="0" smtClean="0"/>
                        <a:t>Q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en-US" altLang="zh-CN" i="1" dirty="0" smtClean="0"/>
                        <a:t>S</a:t>
                      </a:r>
                      <a:r>
                        <a:rPr lang="en-US" altLang="zh-CN" sz="1800" i="1" baseline="-25000" dirty="0" smtClean="0"/>
                        <a:t>L2</a:t>
                      </a:r>
                      <a:r>
                        <a:rPr lang="en-US" altLang="zh-CN" dirty="0" smtClean="0"/>
                        <a:t>)/2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31930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25254" y="4537846"/>
            <a:ext cx="561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Now we have: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=8</a:t>
            </a:r>
            <a:r>
              <a:rPr lang="en-US" altLang="zh-CN" smtClean="0"/>
              <a:t>, </a:t>
            </a:r>
            <a:r>
              <a:rPr lang="en-US" altLang="zh-CN" i="1" smtClean="0"/>
              <a:t>S</a:t>
            </a:r>
            <a:r>
              <a:rPr lang="en-US" altLang="zh-CN" i="1" baseline="-25000" smtClean="0"/>
              <a:t>L2</a:t>
            </a:r>
            <a:r>
              <a:rPr lang="en-US" altLang="zh-CN" smtClean="0"/>
              <a:t>=</a:t>
            </a:r>
            <a:r>
              <a:rPr lang="en-US" altLang="zh-CN" i="1" smtClean="0"/>
              <a:t>K</a:t>
            </a:r>
            <a:r>
              <a:rPr lang="en-US" altLang="zh-CN" smtClean="0"/>
              <a:t>=4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 err="1" smtClean="0"/>
              <a:t>ForeGraph</a:t>
            </a:r>
            <a:r>
              <a:rPr lang="en-US" altLang="zh-CN" dirty="0" smtClean="0"/>
              <a:t>) Read: 24 /Write: 16 (vertex intervals)</a:t>
            </a:r>
          </a:p>
          <a:p>
            <a:r>
              <a:rPr lang="en-US" altLang="zh-CN" dirty="0" smtClean="0"/>
              <a:t>(</a:t>
            </a:r>
            <a:r>
              <a:rPr lang="en-US" altLang="zh-CN" dirty="0" err="1" smtClean="0"/>
              <a:t>FabGraph</a:t>
            </a:r>
            <a:r>
              <a:rPr lang="en-US" altLang="zh-CN" dirty="0" smtClean="0"/>
              <a:t>) Read: 14 /Write: 14 </a:t>
            </a:r>
            <a:r>
              <a:rPr lang="en-US" altLang="zh-CN" dirty="0"/>
              <a:t>(vertex intervals)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8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31" y="1541349"/>
            <a:ext cx="6217617" cy="45481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0" y="1540800"/>
            <a:ext cx="6215753" cy="454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400" y="1540800"/>
            <a:ext cx="6215753" cy="454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400" y="1540800"/>
            <a:ext cx="6215753" cy="4546800"/>
          </a:xfrm>
          <a:prstGeom prst="rect">
            <a:avLst/>
          </a:prstGeom>
        </p:spPr>
      </p:pic>
      <p:sp>
        <p:nvSpPr>
          <p:cNvPr id="8" name="标题 7"/>
          <p:cNvSpPr txBox="1">
            <a:spLocks/>
          </p:cNvSpPr>
          <p:nvPr/>
        </p:nvSpPr>
        <p:spPr>
          <a:xfrm>
            <a:off x="1487488" y="404664"/>
            <a:ext cx="9432757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33CC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Communication/Computation overlapping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97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Communication/Computation overlapping (Cont’d)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9" y="1988840"/>
            <a:ext cx="7463360" cy="3528392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153400" y="1741958"/>
            <a:ext cx="3919264" cy="1903066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factor:</a:t>
            </a:r>
          </a:p>
          <a:p>
            <a:pPr marL="0" indent="0">
              <a:buNone/>
            </a:pP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altLang="zh-CN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=1: perfect overlapping</a:t>
            </a:r>
          </a:p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&gt;1: imperfect overlapping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577065"/>
            <a:ext cx="4104456" cy="28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Space allocation for two cache levels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boards with BRAM+URAM (URAM is larger than BRAM)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BRAM as the L1 cache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URAM as the L2 cache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Space allocation for two cache </a:t>
            </a:r>
            <a:r>
              <a:rPr lang="en-US" altLang="zh-CN" dirty="0" smtClean="0"/>
              <a:t>levels</a:t>
            </a:r>
            <a:br>
              <a:rPr lang="en-US" altLang="zh-CN" dirty="0" smtClean="0"/>
            </a:br>
            <a:r>
              <a:rPr lang="en-US" altLang="zh-CN" dirty="0" smtClean="0"/>
              <a:t>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2221" y="1678461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2: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boards 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BRAM only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BRAM space for both L1 and L2 cache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21199"/>
              </p:ext>
            </p:extLst>
          </p:nvPr>
        </p:nvGraphicFramePr>
        <p:xfrm>
          <a:off x="6220325" y="2852936"/>
          <a:ext cx="4933114" cy="344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Graph" r:id="rId3" imgW="4173120" imgH="2916000" progId="Origin95.Graph">
                  <p:embed/>
                </p:oleObj>
              </mc:Choice>
              <mc:Fallback>
                <p:oleObj name="Graph" r:id="rId3" imgW="4173120" imgH="2916000" progId="Origin95.Graph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0325" y="2852936"/>
                        <a:ext cx="4933114" cy="344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27861"/>
              </p:ext>
            </p:extLst>
          </p:nvPr>
        </p:nvGraphicFramePr>
        <p:xfrm>
          <a:off x="695400" y="3024337"/>
          <a:ext cx="4804317" cy="335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Graph" r:id="rId5" imgW="4173120" imgH="2916000" progId="Origin95.Graph">
                  <p:embed/>
                </p:oleObj>
              </mc:Choice>
              <mc:Fallback>
                <p:oleObj name="Graph" r:id="rId5" imgW="4173120" imgH="2916000" progId="Origin95.Graph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3024337"/>
                        <a:ext cx="4804317" cy="3356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21912" y="2494637"/>
            <a:ext cx="514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Assume </a:t>
            </a:r>
            <a:r>
              <a:rPr lang="en-US" altLang="zh-CN" i="1" dirty="0"/>
              <a:t>Q</a:t>
            </a:r>
            <a:r>
              <a:rPr lang="en-US" altLang="zh-CN" dirty="0"/>
              <a:t> = 74</a:t>
            </a:r>
            <a:r>
              <a:rPr lang="en-US" altLang="zh-CN" dirty="0" smtClean="0"/>
              <a:t>, </a:t>
            </a:r>
            <a:r>
              <a:rPr lang="en-US" altLang="zh-CN" i="1" dirty="0" err="1" smtClean="0"/>
              <a:t>M</a:t>
            </a:r>
            <a:r>
              <a:rPr lang="en-US" altLang="zh-CN" i="1" baseline="-25000" dirty="0" err="1" smtClean="0"/>
              <a:t>bram</a:t>
            </a:r>
            <a:r>
              <a:rPr lang="en-US" altLang="zh-CN" dirty="0" smtClean="0"/>
              <a:t> = 64</a:t>
            </a:r>
            <a:r>
              <a:rPr lang="en-US" altLang="zh-CN" dirty="0"/>
              <a:t>, </a:t>
            </a:r>
            <a:r>
              <a:rPr lang="en-US" altLang="zh-CN" i="1" dirty="0"/>
              <a:t>|E|</a:t>
            </a:r>
            <a:r>
              <a:rPr lang="en-US" altLang="zh-CN" dirty="0"/>
              <a:t> = 69M, </a:t>
            </a:r>
            <a:r>
              <a:rPr lang="en-US" altLang="zh-CN" i="1" dirty="0"/>
              <a:t>α</a:t>
            </a:r>
            <a:r>
              <a:rPr lang="en-US" altLang="zh-CN" dirty="0"/>
              <a:t> = 1, </a:t>
            </a:r>
            <a:r>
              <a:rPr lang="en-US" altLang="zh-CN" i="1" dirty="0" err="1" smtClean="0"/>
              <a:t>BW</a:t>
            </a:r>
            <a:r>
              <a:rPr lang="en-US" altLang="zh-CN" i="1" baseline="-25000" dirty="0" err="1" smtClean="0"/>
              <a:t>dram</a:t>
            </a:r>
            <a:r>
              <a:rPr lang="en-US" altLang="zh-CN" dirty="0" smtClean="0"/>
              <a:t> </a:t>
            </a:r>
            <a:r>
              <a:rPr lang="en-US" altLang="zh-CN" dirty="0"/>
              <a:t>= 19.2GB/s, </a:t>
            </a:r>
            <a:r>
              <a:rPr lang="en-US" altLang="zh-CN" i="1" dirty="0" err="1" smtClean="0"/>
              <a:t>F</a:t>
            </a:r>
            <a:r>
              <a:rPr lang="en-US" altLang="zh-CN" i="1" baseline="-25000" dirty="0" err="1" smtClean="0"/>
              <a:t>pipe</a:t>
            </a:r>
            <a:r>
              <a:rPr lang="en-US" altLang="zh-CN" dirty="0" smtClean="0"/>
              <a:t> (enhanced) = 150MHz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168008" y="2494637"/>
            <a:ext cx="505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Assume </a:t>
            </a:r>
            <a:r>
              <a:rPr lang="en-US" altLang="zh-CN" i="1" dirty="0"/>
              <a:t>Q</a:t>
            </a:r>
            <a:r>
              <a:rPr lang="en-US" altLang="zh-CN" dirty="0"/>
              <a:t> = 74, </a:t>
            </a:r>
            <a:r>
              <a:rPr lang="en-US" altLang="zh-CN" i="1" dirty="0"/>
              <a:t>|E|</a:t>
            </a:r>
            <a:r>
              <a:rPr lang="en-US" altLang="zh-CN" dirty="0"/>
              <a:t> = 69M, </a:t>
            </a:r>
            <a:r>
              <a:rPr lang="en-US" altLang="zh-CN" i="1" dirty="0" err="1" smtClean="0"/>
              <a:t>BW</a:t>
            </a:r>
            <a:r>
              <a:rPr lang="en-US" altLang="zh-CN" i="1" baseline="-25000" dirty="0" err="1" smtClean="0"/>
              <a:t>dram</a:t>
            </a:r>
            <a:r>
              <a:rPr lang="en-US" altLang="zh-CN" dirty="0" smtClean="0"/>
              <a:t> = 19.2GB/s</a:t>
            </a:r>
            <a:r>
              <a:rPr lang="en-US" altLang="zh-CN" dirty="0"/>
              <a:t>, </a:t>
            </a:r>
            <a:r>
              <a:rPr lang="el-GR" altLang="zh-CN" dirty="0"/>
              <a:t>α = 1, </a:t>
            </a:r>
            <a:r>
              <a:rPr lang="en-US" altLang="zh-CN" dirty="0" smtClean="0"/>
              <a:t>and </a:t>
            </a:r>
            <a:r>
              <a:rPr lang="en-US" altLang="zh-CN" i="1" dirty="0" err="1" smtClean="0"/>
              <a:t>F</a:t>
            </a:r>
            <a:r>
              <a:rPr lang="en-US" altLang="zh-CN" i="1" baseline="-25000" dirty="0" err="1" smtClean="0"/>
              <a:t>pipe</a:t>
            </a:r>
            <a:r>
              <a:rPr lang="en-US" altLang="zh-CN" dirty="0" smtClean="0"/>
              <a:t>(enhanced) = </a:t>
            </a:r>
            <a:r>
              <a:rPr lang="en-US" altLang="zh-CN" dirty="0"/>
              <a:t>150MHz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4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Enhanced pipelines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32" y="1556792"/>
            <a:ext cx="8135768" cy="44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FabGraph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Tech. details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Evaluation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4976" y="1525934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Xilinx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Virtex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UltraScale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VCU110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(16.61MB BRAM)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Xilinx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Virtex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UltraScale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VCU118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9.48MB BRAM +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33.75MB URAM)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Xilinx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Vivado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2017.4 (simulation)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 peak bandwidth: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19.2GB/s (DRAMSim2)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Stanford large network dataset collection. http://snap.stanford.edu/data/index.html#web.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94"/>
              </p:ext>
            </p:extLst>
          </p:nvPr>
        </p:nvGraphicFramePr>
        <p:xfrm>
          <a:off x="2423592" y="4077072"/>
          <a:ext cx="85689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988642325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44130697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3287589194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1968714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Graphs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#vertices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#edges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Q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4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Com-</a:t>
                      </a:r>
                      <a:r>
                        <a:rPr lang="en-US" altLang="zh-CN" dirty="0" err="1" smtClean="0"/>
                        <a:t>Youtube</a:t>
                      </a:r>
                      <a:r>
                        <a:rPr lang="en-US" altLang="zh-CN" dirty="0" smtClean="0"/>
                        <a:t> (YT)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1.13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2.99</a:t>
                      </a:r>
                      <a:r>
                        <a:rPr lang="en-US" altLang="zh-CN" baseline="0" dirty="0" smtClean="0"/>
                        <a:t>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75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SOC-</a:t>
                      </a:r>
                      <a:r>
                        <a:rPr lang="en-US" altLang="zh-CN" dirty="0" err="1" smtClean="0"/>
                        <a:t>Pokec</a:t>
                      </a:r>
                      <a:r>
                        <a:rPr lang="en-US" altLang="zh-CN" baseline="0" dirty="0" smtClean="0"/>
                        <a:t> (PK)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1.63</a:t>
                      </a:r>
                      <a:r>
                        <a:rPr lang="en-US" altLang="zh-CN" baseline="0" dirty="0" smtClean="0"/>
                        <a:t>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30.62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9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Wiki-Talk (WK)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2.39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5.02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54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err="1" smtClean="0"/>
                        <a:t>Soc-LiveJournal</a:t>
                      </a:r>
                      <a:r>
                        <a:rPr lang="en-US" altLang="zh-CN" baseline="0" dirty="0" smtClean="0"/>
                        <a:t> (LJ)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4.85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68.99</a:t>
                      </a:r>
                      <a:r>
                        <a:rPr lang="en-US" altLang="zh-CN" baseline="0" dirty="0" smtClean="0"/>
                        <a:t> million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8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0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Evaluation on VCU110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32053"/>
              </p:ext>
            </p:extLst>
          </p:nvPr>
        </p:nvGraphicFramePr>
        <p:xfrm>
          <a:off x="695398" y="2347877"/>
          <a:ext cx="10658401" cy="38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18">
                  <a:extLst>
                    <a:ext uri="{9D8B030D-6E8A-4147-A177-3AD203B41FA5}">
                      <a16:colId xmlns:a16="http://schemas.microsoft.com/office/drawing/2014/main" val="3763613058"/>
                    </a:ext>
                  </a:extLst>
                </a:gridCol>
                <a:gridCol w="915761">
                  <a:extLst>
                    <a:ext uri="{9D8B030D-6E8A-4147-A177-3AD203B41FA5}">
                      <a16:colId xmlns:a16="http://schemas.microsoft.com/office/drawing/2014/main" val="55226441"/>
                    </a:ext>
                  </a:extLst>
                </a:gridCol>
                <a:gridCol w="1065840">
                  <a:extLst>
                    <a:ext uri="{9D8B030D-6E8A-4147-A177-3AD203B41FA5}">
                      <a16:colId xmlns:a16="http://schemas.microsoft.com/office/drawing/2014/main" val="2639591663"/>
                    </a:ext>
                  </a:extLst>
                </a:gridCol>
                <a:gridCol w="978947">
                  <a:extLst>
                    <a:ext uri="{9D8B030D-6E8A-4147-A177-3AD203B41FA5}">
                      <a16:colId xmlns:a16="http://schemas.microsoft.com/office/drawing/2014/main" val="4242784147"/>
                    </a:ext>
                  </a:extLst>
                </a:gridCol>
                <a:gridCol w="919794">
                  <a:extLst>
                    <a:ext uri="{9D8B030D-6E8A-4147-A177-3AD203B41FA5}">
                      <a16:colId xmlns:a16="http://schemas.microsoft.com/office/drawing/2014/main" val="872806884"/>
                    </a:ext>
                  </a:extLst>
                </a:gridCol>
                <a:gridCol w="1566428">
                  <a:extLst>
                    <a:ext uri="{9D8B030D-6E8A-4147-A177-3AD203B41FA5}">
                      <a16:colId xmlns:a16="http://schemas.microsoft.com/office/drawing/2014/main" val="990207197"/>
                    </a:ext>
                  </a:extLst>
                </a:gridCol>
                <a:gridCol w="939857">
                  <a:extLst>
                    <a:ext uri="{9D8B030D-6E8A-4147-A177-3AD203B41FA5}">
                      <a16:colId xmlns:a16="http://schemas.microsoft.com/office/drawing/2014/main" val="4177913321"/>
                    </a:ext>
                  </a:extLst>
                </a:gridCol>
                <a:gridCol w="924176">
                  <a:extLst>
                    <a:ext uri="{9D8B030D-6E8A-4147-A177-3AD203B41FA5}">
                      <a16:colId xmlns:a16="http://schemas.microsoft.com/office/drawing/2014/main" val="2685189080"/>
                    </a:ext>
                  </a:extLst>
                </a:gridCol>
                <a:gridCol w="1065840">
                  <a:extLst>
                    <a:ext uri="{9D8B030D-6E8A-4147-A177-3AD203B41FA5}">
                      <a16:colId xmlns:a16="http://schemas.microsoft.com/office/drawing/2014/main" val="1725523235"/>
                    </a:ext>
                  </a:extLst>
                </a:gridCol>
                <a:gridCol w="1065840">
                  <a:extLst>
                    <a:ext uri="{9D8B030D-6E8A-4147-A177-3AD203B41FA5}">
                      <a16:colId xmlns:a16="http://schemas.microsoft.com/office/drawing/2014/main" val="836962065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Algorithm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Graph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BRAM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L1</a:t>
                      </a:r>
                      <a:r>
                        <a:rPr lang="en-US" altLang="zh-CN" baseline="0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(MB)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(MB)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#pipelines 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LUT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200" i="1" dirty="0" err="1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pipe</a:t>
                      </a:r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(MHz)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200" i="1" dirty="0" err="1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bram</a:t>
                      </a:r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 (MHz)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11077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BFS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88.6%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34.71%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19.19%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17992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73067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13787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77.4%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8.1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4.77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32(enhanced)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23.87%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12.79%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75491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endParaRPr lang="en-US" altLang="zh-CN" dirty="0" smtClean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PageRank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93.4%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11.02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4.53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22(enhanced)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28.42%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25.45%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6762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90.5%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12.02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3.01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24(enhanced)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31.02%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27.76%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625955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86.5%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8.01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6.5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16(enhanced)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31.02%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27.67%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774994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93.4%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11.02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4.53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22(enhanced)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28.42%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25.45%</a:t>
                      </a:r>
                      <a:endParaRPr lang="zh-CN" altLang="en-US" dirty="0">
                        <a:latin typeface="+mn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49363"/>
                  </a:ext>
                </a:extLst>
              </a:tr>
            </a:tbl>
          </a:graphicData>
        </a:graphic>
      </p:graphicFrame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utilization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12533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</a:t>
            </a:r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FabGraph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Tech. details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79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on </a:t>
            </a:r>
            <a:r>
              <a:rPr lang="en-US" altLang="zh-CN" dirty="0" smtClean="0"/>
              <a:t>VCU110 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17535"/>
              </p:ext>
            </p:extLst>
          </p:nvPr>
        </p:nvGraphicFramePr>
        <p:xfrm>
          <a:off x="1703512" y="2296523"/>
          <a:ext cx="9073010" cy="38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02">
                  <a:extLst>
                    <a:ext uri="{9D8B030D-6E8A-4147-A177-3AD203B41FA5}">
                      <a16:colId xmlns:a16="http://schemas.microsoft.com/office/drawing/2014/main" val="318340681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405044234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8186534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194481458"/>
                    </a:ext>
                  </a:extLst>
                </a:gridCol>
                <a:gridCol w="2160242">
                  <a:extLst>
                    <a:ext uri="{9D8B030D-6E8A-4147-A177-3AD203B41FA5}">
                      <a16:colId xmlns:a16="http://schemas.microsoft.com/office/drawing/2014/main" val="2385129010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Algorithm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Graph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Runtimes</a:t>
                      </a:r>
                      <a:r>
                        <a:rPr lang="en-US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 (seconds)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Speedup</a:t>
                      </a:r>
                      <a:r>
                        <a:rPr lang="en-US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 over</a:t>
                      </a:r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 err="1" smtClean="0">
                          <a:latin typeface="+mn-lt"/>
                          <a:cs typeface="Times New Roman" panose="02020603050405020304" pitchFamily="18" charset="0"/>
                        </a:rPr>
                        <a:t>ForeGraph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 (overlapping factor)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7742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BFS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0.0032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3.1x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365742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0.0253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20572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0.0154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1.2x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49890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0.168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2.7x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66139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PageRank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0.0116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2.5x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1.28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14504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0.0971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29806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0.0515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2.41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3703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0.276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2.1x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2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on VCU110 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on DRAM/FPGA data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amount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45" y="2420888"/>
            <a:ext cx="4765618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12533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on </a:t>
            </a:r>
            <a:r>
              <a:rPr lang="en-US" altLang="zh-CN" dirty="0" smtClean="0"/>
              <a:t>VCU118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772801"/>
            <a:ext cx="4609728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utilization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31368"/>
              </p:ext>
            </p:extLst>
          </p:nvPr>
        </p:nvGraphicFramePr>
        <p:xfrm>
          <a:off x="407368" y="2420888"/>
          <a:ext cx="424847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>
                  <a:extLst>
                    <a:ext uri="{9D8B030D-6E8A-4147-A177-3AD203B41FA5}">
                      <a16:colId xmlns:a16="http://schemas.microsoft.com/office/drawing/2014/main" val="2400623265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3082380104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2702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BFS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PageRank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80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#pipelines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32(enhanced)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18(enhanced)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1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LUT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22.85%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12.72%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0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FF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15.48%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14.10%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2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BRAM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85.92%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95.0%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9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URAM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11.88%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59.38%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14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latin typeface="+mn-lt"/>
                        </a:rPr>
                        <a:t>F</a:t>
                      </a:r>
                      <a:r>
                        <a:rPr lang="en-US" altLang="zh-CN" sz="1400" i="1" dirty="0" err="1" smtClean="0">
                          <a:latin typeface="+mn-lt"/>
                        </a:rPr>
                        <a:t>pipe</a:t>
                      </a:r>
                      <a:r>
                        <a:rPr lang="en-US" altLang="zh-CN" dirty="0" smtClean="0">
                          <a:latin typeface="+mn-lt"/>
                        </a:rPr>
                        <a:t> (MHZ)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150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150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4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err="1" smtClean="0">
                          <a:latin typeface="+mn-lt"/>
                        </a:rPr>
                        <a:t>F</a:t>
                      </a:r>
                      <a:r>
                        <a:rPr lang="en-US" altLang="zh-CN" sz="1400" i="1" dirty="0" err="1" smtClean="0">
                          <a:latin typeface="+mn-lt"/>
                        </a:rPr>
                        <a:t>bram</a:t>
                      </a:r>
                      <a:r>
                        <a:rPr lang="en-US" altLang="zh-CN" dirty="0" smtClean="0">
                          <a:latin typeface="+mn-lt"/>
                        </a:rPr>
                        <a:t> (MHz)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300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</a:rPr>
                        <a:t>300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888495"/>
                  </a:ext>
                </a:extLst>
              </a:tr>
            </a:tbl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5231904" y="1628800"/>
            <a:ext cx="46097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fontAlgn="auto">
              <a:spcAft>
                <a:spcPts val="0"/>
              </a:spcAft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21034"/>
              </p:ext>
            </p:extLst>
          </p:nvPr>
        </p:nvGraphicFramePr>
        <p:xfrm>
          <a:off x="5015880" y="2154560"/>
          <a:ext cx="6624738" cy="41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39">
                  <a:extLst>
                    <a:ext uri="{9D8B030D-6E8A-4147-A177-3AD203B41FA5}">
                      <a16:colId xmlns:a16="http://schemas.microsoft.com/office/drawing/2014/main" val="204992316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4151066"/>
                    </a:ext>
                  </a:extLst>
                </a:gridCol>
                <a:gridCol w="1290434">
                  <a:extLst>
                    <a:ext uri="{9D8B030D-6E8A-4147-A177-3AD203B41FA5}">
                      <a16:colId xmlns:a16="http://schemas.microsoft.com/office/drawing/2014/main" val="1165392276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680102764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538675185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539344585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Algorithm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Graph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Runtime</a:t>
                      </a:r>
                      <a:r>
                        <a:rPr lang="en-US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 (seconds)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Speedups over </a:t>
                      </a:r>
                      <a:r>
                        <a:rPr lang="en-US" altLang="zh-CN" dirty="0" err="1" smtClean="0">
                          <a:latin typeface="+mn-lt"/>
                          <a:cs typeface="Times New Roman" panose="02020603050405020304" pitchFamily="18" charset="0"/>
                        </a:rPr>
                        <a:t>ForeGraph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α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Speedup</a:t>
                      </a:r>
                      <a:r>
                        <a:rPr lang="en-US" altLang="zh-CN" baseline="0" dirty="0" smtClean="0">
                          <a:latin typeface="+mn-lt"/>
                          <a:cs typeface="Times New Roman" panose="02020603050405020304" pitchFamily="18" charset="0"/>
                        </a:rPr>
                        <a:t> over VCU110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07106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BFS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0.0032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3.1x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62750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0.0253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6347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0.0205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1.1x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2.41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0.66x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54773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0.168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2.7x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08507"/>
                  </a:ext>
                </a:extLst>
              </a:tr>
              <a:tr h="405045">
                <a:tc rowSpan="4">
                  <a:txBody>
                    <a:bodyPr/>
                    <a:lstStyle/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PageRank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YT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0.0101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3.0x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1.064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1.2x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19475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PK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0.0972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75883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WK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0.0434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1.2x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2.71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1.2x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95655"/>
                  </a:ext>
                </a:extLst>
              </a:tr>
              <a:tr h="4050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LJ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0.219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2.6x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lt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+mn-lt"/>
                          <a:cs typeface="Times New Roman" panose="02020603050405020304" pitchFamily="18" charset="0"/>
                        </a:rPr>
                        <a:t>1.3x</a:t>
                      </a:r>
                      <a:endParaRPr lang="zh-CN" altLang="en-US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5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FabGraph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Tech. details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Conclusion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vertex caching mechanism is effective in improving the performance of graph processing on FPGA-DRAM platforms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vertex caching mechanism can even help FPGA boards configured with small BRAM but large URAM to achieve better performance than expensive FPGA boards with large BRAM</a:t>
            </a:r>
          </a:p>
        </p:txBody>
      </p:sp>
    </p:spTree>
    <p:extLst>
      <p:ext uri="{BB962C8B-B14F-4D97-AF65-F5344CB8AC3E}">
        <p14:creationId xmlns:p14="http://schemas.microsoft.com/office/powerpoint/2010/main" val="3454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/>
          <a:lstStyle/>
          <a:p>
            <a:r>
              <a:rPr lang="en-US" altLang="zh-CN" sz="3600" dirty="0" smtClean="0"/>
              <a:t>Future works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836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Scaling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scaling – FPGA-HBM2 platform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horizontal scaling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75519" y="2996952"/>
            <a:ext cx="8424937" cy="592137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i="1" dirty="0" smtClean="0"/>
              <a:t>Thanks!</a:t>
            </a:r>
            <a:endParaRPr lang="zh-CN" altLang="en-US" sz="4800" i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1" y="340617"/>
            <a:ext cx="2731176" cy="79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38" y="1064535"/>
            <a:ext cx="2744411" cy="2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Large-scale Graph 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Extensively used in various domains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High memory-accessing/computing </a:t>
            </a:r>
            <a:r>
              <a:rPr kumimoji="1" lang="en-US" altLang="zh-CN" dirty="0" smtClean="0"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ratio</a:t>
            </a:r>
            <a:endParaRPr kumimoji="1" lang="en-US" altLang="zh-CN" dirty="0"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dirty="0"/>
              <a:t>David F. </a:t>
            </a:r>
            <a:r>
              <a:rPr lang="en-US" altLang="zh-CN" dirty="0" err="1"/>
              <a:t>Gleich</a:t>
            </a:r>
            <a:r>
              <a:rPr lang="en-US" altLang="zh-CN" dirty="0"/>
              <a:t> , PageRank Beyond the Web , SIAM Review , 2015 DOI:10.1137/140976649</a:t>
            </a:r>
          </a:p>
          <a:p>
            <a:pPr algn="l">
              <a:defRPr/>
            </a:pPr>
            <a:r>
              <a:rPr lang="en-US" altLang="zh-CN" dirty="0"/>
              <a:t>Image from : Image Gallery: network graphs , http://keywordsuggest.org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7448" y="5157192"/>
            <a:ext cx="439248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http://opt.imi.kyushu-u.ac.jp/graphcrest/images/suzumura1_en-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://opt.imi.kyushu-u.ac.jp/graphcrest/images/suzumura1_en-L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2" descr="https://pbs.twimg.com/media/DBXAiCmUIAQx1kN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4" descr="Related image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18" y="2060848"/>
            <a:ext cx="3831587" cy="3252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736014"/>
            <a:ext cx="5575839" cy="19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FPGA Memory Hierarchy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305"/>
            <a:ext cx="10515600" cy="4317977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dirty="0"/>
              <a:t>William Wong,16-nm FPGA Includes 64-bit and Lockstep ARM Cortex Cores, www.electronicdesign.com,2015.02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481" y="499839"/>
            <a:ext cx="9073008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ForeGraph</a:t>
            </a:r>
            <a:r>
              <a:rPr lang="en-US" altLang="zh-CN" dirty="0"/>
              <a:t> </a:t>
            </a:r>
            <a:r>
              <a:rPr lang="en-US" altLang="zh-CN" dirty="0" smtClean="0"/>
              <a:t>(state-of-art </a:t>
            </a:r>
            <a:r>
              <a:rPr lang="en-US" altLang="zh-CN" dirty="0"/>
              <a:t>system)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31C7-ECD1-4A39-B026-0BC0E7EDF75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8" y="1628800"/>
            <a:ext cx="7175392" cy="4513056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680176" y="1700808"/>
            <a:ext cx="4464496" cy="435133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representation</a:t>
            </a:r>
          </a:p>
          <a:p>
            <a:pPr lvl="1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grid</a:t>
            </a:r>
          </a:p>
          <a:p>
            <a:pPr lvl="1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irregular→ regular</a:t>
            </a:r>
          </a:p>
        </p:txBody>
      </p:sp>
    </p:spTree>
    <p:extLst>
      <p:ext uri="{BB962C8B-B14F-4D97-AF65-F5344CB8AC3E}">
        <p14:creationId xmlns:p14="http://schemas.microsoft.com/office/powerpoint/2010/main" val="9891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9" y="1779069"/>
            <a:ext cx="4731761" cy="40770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00" y="1630104"/>
            <a:ext cx="5177904" cy="4349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700" y="1630104"/>
            <a:ext cx="5177904" cy="4349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32" y="1628800"/>
            <a:ext cx="5179931" cy="43513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ForeGraph</a:t>
            </a:r>
            <a:r>
              <a:rPr lang="en-US" altLang="zh-CN" dirty="0"/>
              <a:t> (state-of-art system)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32" y="1628800"/>
            <a:ext cx="5179931" cy="435133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95" y="2843604"/>
            <a:ext cx="605583" cy="305479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50" y="2821846"/>
            <a:ext cx="604842" cy="3056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8" y="1646238"/>
            <a:ext cx="2828921" cy="96440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10" y="1645537"/>
            <a:ext cx="3157777" cy="96550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16" y="2821964"/>
            <a:ext cx="605601" cy="30564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85" y="2843205"/>
            <a:ext cx="605601" cy="30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00" y="1630104"/>
            <a:ext cx="5177904" cy="4349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00" y="1630104"/>
            <a:ext cx="5177904" cy="4349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32" y="1628800"/>
            <a:ext cx="5179931" cy="43513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12533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ForeGraph</a:t>
            </a:r>
            <a:r>
              <a:rPr lang="en-US" altLang="zh-CN" dirty="0" smtClean="0"/>
              <a:t> (</a:t>
            </a:r>
            <a:r>
              <a:rPr lang="en-US" altLang="zh-CN" dirty="0"/>
              <a:t>s</a:t>
            </a:r>
            <a:r>
              <a:rPr lang="en-US" altLang="zh-CN" dirty="0" smtClean="0"/>
              <a:t>tate-of-art system)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832" cy="435133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 pipeline stalls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caused by vertex data exchanging with DRAM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problem 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 to 34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32" y="1628800"/>
            <a:ext cx="51799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12533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FabGraph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Tech. details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3947" y="499839"/>
            <a:ext cx="8984541" cy="5928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System overview (</a:t>
            </a:r>
            <a:r>
              <a:rPr lang="en-US" altLang="zh-CN" dirty="0" err="1" smtClean="0"/>
              <a:t>FabGraph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7032104" y="1700808"/>
            <a:ext cx="4465712" cy="456736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2-level vertex caching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it, we can…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data transmissions between DRAM and FPGA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communication with computation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Eliminate/reduce pipeline stalls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edge inflation problem</a:t>
            </a: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4C6B-5109-1B45-BDD7-7D906EAC8A64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228058" y="768103"/>
            <a:ext cx="4835428" cy="63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ub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ub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10023</TotalTime>
  <Words>902</Words>
  <Application>Microsoft Office PowerPoint</Application>
  <PresentationFormat>宽屏</PresentationFormat>
  <Paragraphs>369</Paragraphs>
  <Slides>26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黑体</vt:lpstr>
      <vt:lpstr>宋体</vt:lpstr>
      <vt:lpstr>Arial</vt:lpstr>
      <vt:lpstr>Calibri</vt:lpstr>
      <vt:lpstr>Calibri Light</vt:lpstr>
      <vt:lpstr>Times New Roman</vt:lpstr>
      <vt:lpstr>1_自定义设计方案</vt:lpstr>
      <vt:lpstr>自定义设计方案</vt:lpstr>
      <vt:lpstr>1_moub1</vt:lpstr>
      <vt:lpstr>moub4</vt:lpstr>
      <vt:lpstr>Graph</vt:lpstr>
      <vt:lpstr>Improving Performance of Graph Processing on FPGA-DRAM Platform by Two-level Vertex Caching</vt:lpstr>
      <vt:lpstr>Outline</vt:lpstr>
      <vt:lpstr>Large-scale Graph Processing</vt:lpstr>
      <vt:lpstr>FPGA Memory Hierarchy</vt:lpstr>
      <vt:lpstr>ForeGraph (state-of-art system)</vt:lpstr>
      <vt:lpstr>ForeGraph (state-of-art system)</vt:lpstr>
      <vt:lpstr>ForeGraph (state-of-art system)</vt:lpstr>
      <vt:lpstr>Outline</vt:lpstr>
      <vt:lpstr>System overview (FabGraph)</vt:lpstr>
      <vt:lpstr>Outline</vt:lpstr>
      <vt:lpstr>L2 cache data replacement</vt:lpstr>
      <vt:lpstr>PowerPoint 演示文稿</vt:lpstr>
      <vt:lpstr>Communication/Computation overlapping (Cont’d)</vt:lpstr>
      <vt:lpstr>Space allocation for two cache levels</vt:lpstr>
      <vt:lpstr>Space allocation for two cache levels (Cont’d)</vt:lpstr>
      <vt:lpstr>Enhanced pipelines</vt:lpstr>
      <vt:lpstr>Outline</vt:lpstr>
      <vt:lpstr>Evaluation Setup</vt:lpstr>
      <vt:lpstr>Evaluation on VCU110</vt:lpstr>
      <vt:lpstr>Evaluation on VCU110 (Cont’d)</vt:lpstr>
      <vt:lpstr>Evaluation on VCU110 (Cont’d)</vt:lpstr>
      <vt:lpstr>Evaluation on VCU118</vt:lpstr>
      <vt:lpstr>Outline</vt:lpstr>
      <vt:lpstr>Conclusion</vt:lpstr>
      <vt:lpstr>Future works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Shao Zhiyuan</cp:lastModifiedBy>
  <cp:revision>537</cp:revision>
  <dcterms:created xsi:type="dcterms:W3CDTF">2013-02-22T15:49:53Z</dcterms:created>
  <dcterms:modified xsi:type="dcterms:W3CDTF">2019-02-26T17:31:54Z</dcterms:modified>
</cp:coreProperties>
</file>