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64" r:id="rId3"/>
    <p:sldId id="380" r:id="rId4"/>
    <p:sldId id="382" r:id="rId5"/>
    <p:sldId id="377" r:id="rId6"/>
    <p:sldId id="381" r:id="rId7"/>
    <p:sldId id="378" r:id="rId8"/>
    <p:sldId id="379" r:id="rId9"/>
    <p:sldId id="373" r:id="rId10"/>
    <p:sldId id="262" r:id="rId11"/>
    <p:sldId id="319" r:id="rId12"/>
    <p:sldId id="366" r:id="rId13"/>
    <p:sldId id="372" r:id="rId14"/>
  </p:sldIdLst>
  <p:sldSz cx="9144000" cy="6858000" type="screen4x3"/>
  <p:notesSz cx="6858000" cy="9144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40C22"/>
    <a:srgbClr val="5B1717"/>
    <a:srgbClr val="5A0C0C"/>
    <a:srgbClr val="6B0D0D"/>
    <a:srgbClr val="FFFFFF"/>
    <a:srgbClr val="FF7C80"/>
    <a:srgbClr val="6E00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290D19-5E28-46F0-BB73-C1A3D0558DF0}" v="59" dt="2018-07-10T16:26:19.0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50" autoAdjust="0"/>
    <p:restoredTop sz="74757" autoAdjust="0"/>
  </p:normalViewPr>
  <p:slideViewPr>
    <p:cSldViewPr>
      <p:cViewPr varScale="1">
        <p:scale>
          <a:sx n="77" d="100"/>
          <a:sy n="77" d="100"/>
        </p:scale>
        <p:origin x="282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413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ios Provelengios" userId="S::gprovelengio@umass.edu::aaf4a236-344e-421a-91bd-a067b6fbd4bc" providerId="AD" clId="Web-{ED290D19-5E28-46F0-BB73-C1A3D0558DF0}"/>
    <pc:docChg chg="delSld modSld sldOrd">
      <pc:chgData name="Georgios Provelengios" userId="S::gprovelengio@umass.edu::aaf4a236-344e-421a-91bd-a067b6fbd4bc" providerId="AD" clId="Web-{ED290D19-5E28-46F0-BB73-C1A3D0558DF0}" dt="2018-07-10T17:45:09.678" v="76"/>
      <pc:docMkLst>
        <pc:docMk/>
      </pc:docMkLst>
      <pc:sldChg chg="modSp">
        <pc:chgData name="Georgios Provelengios" userId="S::gprovelengio@umass.edu::aaf4a236-344e-421a-91bd-a067b6fbd4bc" providerId="AD" clId="Web-{ED290D19-5E28-46F0-BB73-C1A3D0558DF0}" dt="2018-07-10T13:00:59.408" v="13" actId="20577"/>
        <pc:sldMkLst>
          <pc:docMk/>
          <pc:sldMk cId="0" sldId="259"/>
        </pc:sldMkLst>
        <pc:spChg chg="mod">
          <ac:chgData name="Georgios Provelengios" userId="S::gprovelengio@umass.edu::aaf4a236-344e-421a-91bd-a067b6fbd4bc" providerId="AD" clId="Web-{ED290D19-5E28-46F0-BB73-C1A3D0558DF0}" dt="2018-07-10T13:00:59.408" v="13" actId="20577"/>
          <ac:spMkLst>
            <pc:docMk/>
            <pc:sldMk cId="0" sldId="259"/>
            <ac:spMk id="32773" creationId="{00000000-0000-0000-0000-000000000000}"/>
          </ac:spMkLst>
        </pc:spChg>
      </pc:sldChg>
      <pc:sldChg chg="modSp">
        <pc:chgData name="Georgios Provelengios" userId="S::gprovelengio@umass.edu::aaf4a236-344e-421a-91bd-a067b6fbd4bc" providerId="AD" clId="Web-{ED290D19-5E28-46F0-BB73-C1A3D0558DF0}" dt="2018-07-10T16:26:19.036" v="73" actId="20577"/>
        <pc:sldMkLst>
          <pc:docMk/>
          <pc:sldMk cId="994199301" sldId="291"/>
        </pc:sldMkLst>
        <pc:spChg chg="mod">
          <ac:chgData name="Georgios Provelengios" userId="S::gprovelengio@umass.edu::aaf4a236-344e-421a-91bd-a067b6fbd4bc" providerId="AD" clId="Web-{ED290D19-5E28-46F0-BB73-C1A3D0558DF0}" dt="2018-07-10T16:26:19.036" v="73" actId="20577"/>
          <ac:spMkLst>
            <pc:docMk/>
            <pc:sldMk cId="994199301" sldId="291"/>
            <ac:spMk id="3" creationId="{00000000-0000-0000-0000-000000000000}"/>
          </ac:spMkLst>
        </pc:spChg>
      </pc:sldChg>
      <pc:sldChg chg="ord">
        <pc:chgData name="Georgios Provelengios" userId="S::gprovelengio@umass.edu::aaf4a236-344e-421a-91bd-a067b6fbd4bc" providerId="AD" clId="Web-{ED290D19-5E28-46F0-BB73-C1A3D0558DF0}" dt="2018-07-10T17:45:04.459" v="75"/>
        <pc:sldMkLst>
          <pc:docMk/>
          <pc:sldMk cId="690142141" sldId="321"/>
        </pc:sldMkLst>
      </pc:sldChg>
      <pc:sldChg chg="ord">
        <pc:chgData name="Georgios Provelengios" userId="S::gprovelengio@umass.edu::aaf4a236-344e-421a-91bd-a067b6fbd4bc" providerId="AD" clId="Web-{ED290D19-5E28-46F0-BB73-C1A3D0558DF0}" dt="2018-07-10T17:45:09.678" v="76"/>
        <pc:sldMkLst>
          <pc:docMk/>
          <pc:sldMk cId="3219200784" sldId="323"/>
        </pc:sldMkLst>
      </pc:sldChg>
      <pc:sldChg chg="del">
        <pc:chgData name="Georgios Provelengios" userId="S::gprovelengio@umass.edu::aaf4a236-344e-421a-91bd-a067b6fbd4bc" providerId="AD" clId="Web-{ED290D19-5E28-46F0-BB73-C1A3D0558DF0}" dt="2018-07-10T12:37:29.559" v="0"/>
        <pc:sldMkLst>
          <pc:docMk/>
          <pc:sldMk cId="941037626" sldId="324"/>
        </pc:sldMkLst>
      </pc:sldChg>
      <pc:sldChg chg="modSp">
        <pc:chgData name="Georgios Provelengios" userId="S::gprovelengio@umass.edu::aaf4a236-344e-421a-91bd-a067b6fbd4bc" providerId="AD" clId="Web-{ED290D19-5E28-46F0-BB73-C1A3D0558DF0}" dt="2018-07-10T12:41:05.563" v="9" actId="20577"/>
        <pc:sldMkLst>
          <pc:docMk/>
          <pc:sldMk cId="2718528508" sldId="325"/>
        </pc:sldMkLst>
        <pc:spChg chg="mod">
          <ac:chgData name="Georgios Provelengios" userId="S::gprovelengio@umass.edu::aaf4a236-344e-421a-91bd-a067b6fbd4bc" providerId="AD" clId="Web-{ED290D19-5E28-46F0-BB73-C1A3D0558DF0}" dt="2018-07-10T12:41:05.563" v="9" actId="20577"/>
          <ac:spMkLst>
            <pc:docMk/>
            <pc:sldMk cId="2718528508" sldId="325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9190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5838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94799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Comments:</a:t>
            </a:r>
          </a:p>
          <a:p>
            <a:endParaRPr lang="en-US" b="1" dirty="0"/>
          </a:p>
          <a:p>
            <a:r>
              <a:rPr lang="en-US" b="1" dirty="0"/>
              <a:t>Presentation 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Thank the PC for the introduction and say hello to the audience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Rephrase the title and move onto the next slide</a:t>
            </a:r>
          </a:p>
          <a:p>
            <a:endParaRPr lang="en-US" b="1" dirty="0"/>
          </a:p>
          <a:p>
            <a:r>
              <a:rPr lang="en-US" b="1" dirty="0"/>
              <a:t>Timing: </a:t>
            </a:r>
            <a:r>
              <a:rPr lang="en-US" dirty="0"/>
              <a:t>&lt;20 s</a:t>
            </a:r>
          </a:p>
        </p:txBody>
      </p:sp>
    </p:spTree>
    <p:extLst>
      <p:ext uri="{BB962C8B-B14F-4D97-AF65-F5344CB8AC3E}">
        <p14:creationId xmlns:p14="http://schemas.microsoft.com/office/powerpoint/2010/main" val="40485500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Comments:</a:t>
            </a:r>
          </a:p>
          <a:p>
            <a:r>
              <a:rPr lang="en-US" dirty="0"/>
              <a:t>Show how the results prove that the new metric is better</a:t>
            </a:r>
          </a:p>
          <a:p>
            <a:r>
              <a:rPr lang="en-US" dirty="0"/>
              <a:t>Also, point out that the even delay changes in the order of femtoseconds can be accurately quantified</a:t>
            </a:r>
          </a:p>
          <a:p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Timing: </a:t>
            </a:r>
            <a:r>
              <a:rPr lang="en-US" dirty="0"/>
              <a:t>&lt;30 s (overall: 2 m and 30 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97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Comments:</a:t>
            </a:r>
          </a:p>
          <a:p>
            <a:r>
              <a:rPr lang="en-US" dirty="0"/>
              <a:t>In a few words, guide the audience on how to read the graph and mention that having the channel layout enables techniques for protecting sensitive wires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Timing: </a:t>
            </a:r>
            <a:r>
              <a:rPr lang="en-US" dirty="0"/>
              <a:t>&lt;1 m (overall: 3 m and 30 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554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Comments:</a:t>
            </a:r>
          </a:p>
          <a:p>
            <a:endParaRPr lang="en-US" b="1" dirty="0"/>
          </a:p>
          <a:p>
            <a:r>
              <a:rPr lang="en-US" b="1" dirty="0"/>
              <a:t>Presentation 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Lately, several research works have been studying the coupling that exists between neighboring long wires in FPGAs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In this work, we mainly focus on potential ways the coupling effect can be used in FPGAs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For example, we show that by using the technique described in Ramesh et al. we can use coupling for &lt;briefly go through bullets 2-4&gt;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However, the metric used in that work was found to be sensitive to factors not related to the actual coupling and thus a new one is needed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I would tone down the discussion regarding</a:t>
            </a:r>
            <a:r>
              <a:rPr lang="en-US" b="0" baseline="0" dirty="0"/>
              <a:t> leakage based on technology nodes. One of the reviewers had a problem with that angle</a:t>
            </a:r>
            <a:endParaRPr lang="en-US" b="0" dirty="0"/>
          </a:p>
          <a:p>
            <a:endParaRPr lang="en-US" b="1" dirty="0"/>
          </a:p>
          <a:p>
            <a:r>
              <a:rPr lang="en-US" b="1" dirty="0"/>
              <a:t>Timing: </a:t>
            </a:r>
            <a:r>
              <a:rPr lang="en-US" dirty="0"/>
              <a:t>&lt;40 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633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Comments:</a:t>
            </a:r>
          </a:p>
          <a:p>
            <a:r>
              <a:rPr lang="en-US" b="0" dirty="0"/>
              <a:t>We will NOT get into the details of the two metrics and how one can derive the equations</a:t>
            </a:r>
          </a:p>
          <a:p>
            <a:r>
              <a:rPr lang="en-US" b="0" dirty="0"/>
              <a:t>We will use the picture and the two following pop up slides, though, to briefly explain why the new metric is better</a:t>
            </a:r>
          </a:p>
          <a:p>
            <a:endParaRPr lang="en-US" b="1" dirty="0"/>
          </a:p>
          <a:p>
            <a:r>
              <a:rPr lang="en-US" b="1" dirty="0"/>
              <a:t>Timing: </a:t>
            </a:r>
            <a:r>
              <a:rPr lang="en-US" dirty="0"/>
              <a:t>&lt;1 m (overall: 2 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638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Comments:</a:t>
            </a:r>
          </a:p>
          <a:p>
            <a:r>
              <a:rPr lang="en-US" b="0" dirty="0"/>
              <a:t>We will NOT get into the details of the two metrics and how one can derive the equations</a:t>
            </a:r>
          </a:p>
          <a:p>
            <a:r>
              <a:rPr lang="en-US" b="0" dirty="0"/>
              <a:t>We will use the picture and the two following pop up slides, though, to briefly explain why the new metric is better</a:t>
            </a:r>
          </a:p>
          <a:p>
            <a:endParaRPr lang="en-US" b="1" dirty="0"/>
          </a:p>
          <a:p>
            <a:r>
              <a:rPr lang="en-US" b="1" dirty="0"/>
              <a:t>Timing: </a:t>
            </a:r>
            <a:r>
              <a:rPr lang="en-US" dirty="0"/>
              <a:t>&lt;1 m (overall: 2 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700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Comments:</a:t>
            </a:r>
          </a:p>
          <a:p>
            <a:r>
              <a:rPr lang="en-US" dirty="0"/>
              <a:t>Pop up slide</a:t>
            </a:r>
          </a:p>
        </p:txBody>
      </p:sp>
    </p:spTree>
    <p:extLst>
      <p:ext uri="{BB962C8B-B14F-4D97-AF65-F5344CB8AC3E}">
        <p14:creationId xmlns:p14="http://schemas.microsoft.com/office/powerpoint/2010/main" val="1918382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Comments:</a:t>
            </a:r>
          </a:p>
          <a:p>
            <a:r>
              <a:rPr lang="en-US" dirty="0"/>
              <a:t>Pop up slide</a:t>
            </a:r>
          </a:p>
        </p:txBody>
      </p:sp>
    </p:spTree>
    <p:extLst>
      <p:ext uri="{BB962C8B-B14F-4D97-AF65-F5344CB8AC3E}">
        <p14:creationId xmlns:p14="http://schemas.microsoft.com/office/powerpoint/2010/main" val="1707692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Comments: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Pop up slide</a:t>
            </a:r>
          </a:p>
        </p:txBody>
      </p:sp>
    </p:spTree>
    <p:extLst>
      <p:ext uri="{BB962C8B-B14F-4D97-AF65-F5344CB8AC3E}">
        <p14:creationId xmlns:p14="http://schemas.microsoft.com/office/powerpoint/2010/main" val="4292181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Comments: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With no more than 2 sentences say what the graph shows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Mention that for more details they could come and checkout our poster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Timing: &lt;</a:t>
            </a:r>
            <a:r>
              <a:rPr lang="en-US" dirty="0"/>
              <a:t>30 s (overall: 4 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735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Comment:</a:t>
            </a:r>
          </a:p>
          <a:p>
            <a:r>
              <a:rPr lang="en-US" dirty="0"/>
              <a:t>Summarize. Mention that they are welcomed to come and checkout our poster where we could continue our discussion</a:t>
            </a:r>
          </a:p>
          <a:p>
            <a:endParaRPr lang="en-US" dirty="0"/>
          </a:p>
          <a:p>
            <a:r>
              <a:rPr lang="en-US" b="1" dirty="0"/>
              <a:t>Timing:</a:t>
            </a:r>
            <a:r>
              <a:rPr lang="en-US" dirty="0"/>
              <a:t> &lt;1 m (overall: 5 m)</a:t>
            </a:r>
          </a:p>
        </p:txBody>
      </p:sp>
    </p:spTree>
    <p:extLst>
      <p:ext uri="{BB962C8B-B14F-4D97-AF65-F5344CB8AC3E}">
        <p14:creationId xmlns:p14="http://schemas.microsoft.com/office/powerpoint/2010/main" val="1983249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8" name="Picture 16" descr=" SEAL3.jpg                                                      00006BACMac OS X                       B94893B7: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3600" y="2632075"/>
            <a:ext cx="4267200" cy="422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79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0700" y="3124200"/>
            <a:ext cx="55626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 sz="2800"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43000" y="1447800"/>
            <a:ext cx="6858000" cy="1143000"/>
          </a:xfrm>
        </p:spPr>
        <p:txBody>
          <a:bodyPr/>
          <a:lstStyle>
            <a:lvl1pPr algn="ctr">
              <a:defRPr sz="4700"/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1676400" y="830263"/>
            <a:ext cx="12192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33799" name="Picture 7" descr="Untitled-1.jpg                                                 00000893 keithpaul                      BC07756D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800" name="Picture 8" descr="A [blk-201].jpg                                                00000893 keithpaul                      BC07756D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357188"/>
            <a:ext cx="3049587" cy="40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152400" y="6172200"/>
            <a:ext cx="4850688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400" dirty="0">
                <a:latin typeface="Verdana" charset="0"/>
              </a:rPr>
              <a:t>Department of Electrical</a:t>
            </a:r>
            <a:r>
              <a:rPr lang="en-US" sz="1400" baseline="0" dirty="0">
                <a:latin typeface="Verdana" charset="0"/>
              </a:rPr>
              <a:t> and Computer Engineering</a:t>
            </a:r>
            <a:endParaRPr lang="en-US" sz="1400" dirty="0">
              <a:latin typeface="Verdana" charset="0"/>
            </a:endParaRPr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1"/>
          <p:cNvSpPr>
            <a:spLocks noChangeArrowheads="1"/>
          </p:cNvSpPr>
          <p:nvPr userDrawn="1"/>
        </p:nvSpPr>
        <p:spPr bwMode="auto">
          <a:xfrm>
            <a:off x="152400" y="6553611"/>
            <a:ext cx="3575403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Verdana" charset="0"/>
              </a:rPr>
              <a:t>University</a:t>
            </a:r>
            <a:r>
              <a:rPr lang="en-US" sz="1400" baseline="0" dirty="0">
                <a:solidFill>
                  <a:schemeClr val="bg1"/>
                </a:solidFill>
                <a:latin typeface="Verdana" charset="0"/>
              </a:rPr>
              <a:t> of Massachusetts Amherst</a:t>
            </a:r>
            <a:endParaRPr lang="en-US" sz="1400" dirty="0">
              <a:solidFill>
                <a:schemeClr val="bg1"/>
              </a:solidFill>
              <a:latin typeface="Verdana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290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609600"/>
            <a:ext cx="22098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609600"/>
            <a:ext cx="64770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8966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5898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4329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0005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1371600"/>
            <a:ext cx="40005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7968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7227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0358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3125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460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696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73" name="Picture 49" descr="Untitled-1.jpg                                                 00000893 keithpaul                      BC07756D: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A [blk-201].jpg                                                00000893 keithpaul                      BC07756D: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2592388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75" name="Picture 5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76" name="Text Box 52"/>
          <p:cNvSpPr txBox="1">
            <a:spLocks noChangeArrowheads="1"/>
          </p:cNvSpPr>
          <p:nvPr/>
        </p:nvSpPr>
        <p:spPr bwMode="auto">
          <a:xfrm>
            <a:off x="8382000" y="6172200"/>
            <a:ext cx="609600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7EB13825-85DD-9A4A-BEAD-79462FEC6238}" type="slidenum">
              <a:rPr lang="en-US" sz="1400">
                <a:latin typeface="Verdana" charset="0"/>
              </a:rPr>
              <a:pPr>
                <a:spcBef>
                  <a:spcPct val="50000"/>
                </a:spcBef>
              </a:pPr>
              <a:t>‹#›</a:t>
            </a:fld>
            <a:endParaRPr lang="en-US" b="1" dirty="0">
              <a:solidFill>
                <a:srgbClr val="336699"/>
              </a:solidFill>
              <a:latin typeface="Verdana" charset="0"/>
            </a:endParaRPr>
          </a:p>
        </p:txBody>
      </p:sp>
      <p:sp>
        <p:nvSpPr>
          <p:cNvPr id="1078" name="Line 54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152400" y="6172200"/>
            <a:ext cx="4850688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400" dirty="0">
                <a:latin typeface="Verdana" charset="0"/>
              </a:rPr>
              <a:t>Department of Electrical</a:t>
            </a:r>
            <a:r>
              <a:rPr lang="en-US" sz="1400" baseline="0" dirty="0">
                <a:latin typeface="Verdana" charset="0"/>
              </a:rPr>
              <a:t> and Computer Engineering</a:t>
            </a:r>
            <a:endParaRPr lang="en-US" sz="1400" dirty="0">
              <a:latin typeface="Verdana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 userDrawn="1"/>
        </p:nvSpPr>
        <p:spPr bwMode="auto">
          <a:xfrm>
            <a:off x="152400" y="6553611"/>
            <a:ext cx="3575403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Verdana" charset="0"/>
              </a:rPr>
              <a:t>University</a:t>
            </a:r>
            <a:r>
              <a:rPr lang="en-US" sz="1400" baseline="0" dirty="0">
                <a:solidFill>
                  <a:schemeClr val="bg1"/>
                </a:solidFill>
                <a:latin typeface="Verdana" charset="0"/>
              </a:rPr>
              <a:t> of Massachusetts Amherst</a:t>
            </a:r>
            <a:endParaRPr lang="en-US" sz="1400" dirty="0">
              <a:solidFill>
                <a:schemeClr val="bg1"/>
              </a:solidFill>
              <a:latin typeface="Verdan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charset="0"/>
        <a:buChar char="•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charset="0"/>
        <a:buChar char="•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charset="0"/>
        <a:buChar char="•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charset="0"/>
        <a:buChar char="•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charset="0"/>
        <a:buChar char="•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0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0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399312"/>
            <a:ext cx="7162800" cy="2239488"/>
          </a:xfrm>
        </p:spPr>
        <p:txBody>
          <a:bodyPr/>
          <a:lstStyle/>
          <a:p>
            <a:pPr marL="457200" lvl="1" indent="0" algn="ctr">
              <a:buNone/>
            </a:pPr>
            <a:r>
              <a:rPr lang="en-US" sz="1600" dirty="0"/>
              <a:t>George </a:t>
            </a:r>
            <a:r>
              <a:rPr lang="en-US" sz="1600" dirty="0" err="1"/>
              <a:t>Provelengios</a:t>
            </a:r>
            <a:r>
              <a:rPr lang="en-US" sz="1600" dirty="0"/>
              <a:t>, </a:t>
            </a:r>
            <a:r>
              <a:rPr lang="en-US" sz="1600" dirty="0" err="1"/>
              <a:t>Chethan</a:t>
            </a:r>
            <a:r>
              <a:rPr lang="en-US" sz="1600" dirty="0"/>
              <a:t> Ramesh, </a:t>
            </a:r>
            <a:r>
              <a:rPr lang="en-US" sz="1600" dirty="0" err="1"/>
              <a:t>Shivukumar</a:t>
            </a:r>
            <a:r>
              <a:rPr lang="en-US" sz="1600" dirty="0"/>
              <a:t> B. Patil,</a:t>
            </a:r>
          </a:p>
          <a:p>
            <a:pPr marL="457200" lvl="1" indent="0" algn="ctr">
              <a:buNone/>
            </a:pPr>
            <a:r>
              <a:rPr lang="en-US" sz="1600" dirty="0"/>
              <a:t>Russell Tessier, Daniel Holcomb</a:t>
            </a:r>
          </a:p>
          <a:p>
            <a:pPr marL="457200" lvl="1" indent="0" algn="ctr">
              <a:buFont typeface="Times" charset="0"/>
              <a:buNone/>
            </a:pPr>
            <a:r>
              <a:rPr lang="en-US" sz="1600" dirty="0"/>
              <a:t>University of Massachusetts Amherst</a:t>
            </a:r>
            <a:endParaRPr lang="en-US" dirty="0"/>
          </a:p>
          <a:p>
            <a:pPr marL="457200" lvl="1" indent="0" algn="ctr">
              <a:buFont typeface="Times" charset="0"/>
              <a:buNone/>
            </a:pPr>
            <a:endParaRPr lang="en-US" dirty="0"/>
          </a:p>
          <a:p>
            <a:pPr marL="457200" lvl="1" indent="0" algn="ctr">
              <a:buNone/>
            </a:pPr>
            <a:r>
              <a:rPr lang="en-US" sz="1600" dirty="0"/>
              <a:t>Ken </a:t>
            </a:r>
            <a:r>
              <a:rPr lang="en-US" sz="1600" dirty="0" err="1"/>
              <a:t>Eguro</a:t>
            </a:r>
            <a:endParaRPr lang="en-US" sz="1600" dirty="0"/>
          </a:p>
          <a:p>
            <a:pPr marL="457200" lvl="1" indent="0" algn="ctr">
              <a:buNone/>
            </a:pPr>
            <a:r>
              <a:rPr lang="en-US" sz="1600" dirty="0"/>
              <a:t>Microsoft Research</a:t>
            </a:r>
          </a:p>
          <a:p>
            <a:pPr marL="457200" lvl="1" indent="0" algn="ctr">
              <a:buFont typeface="Times" charset="0"/>
              <a:buNone/>
            </a:pPr>
            <a:endParaRPr lang="en-US" sz="1600" dirty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219200"/>
            <a:ext cx="9144000" cy="1794164"/>
          </a:xfrm>
          <a:noFill/>
          <a:ln/>
        </p:spPr>
        <p:txBody>
          <a:bodyPr/>
          <a:lstStyle/>
          <a:p>
            <a:r>
              <a:rPr lang="en-US" sz="4000" dirty="0"/>
              <a:t>Characterization of Long Wire Data Leakage in Deep Submicron FPGAs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0" y="1219200"/>
            <a:ext cx="9144000" cy="4876800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</a:defRPr>
            </a:lvl9pPr>
          </a:lstStyle>
          <a:p>
            <a:pPr algn="ctr"/>
            <a:r>
              <a:rPr lang="en-US" sz="4800" kern="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047461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0" y="1219200"/>
            <a:ext cx="9144000" cy="4876800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  <a:ea typeface="ＭＳ Ｐゴシック" charset="0"/>
              </a:defRPr>
            </a:lvl9pPr>
          </a:lstStyle>
          <a:p>
            <a:pPr algn="ctr"/>
            <a:r>
              <a:rPr lang="en-US" sz="4800" kern="0" dirty="0"/>
              <a:t>Backup</a:t>
            </a:r>
          </a:p>
          <a:p>
            <a:pPr algn="ctr"/>
            <a:r>
              <a:rPr lang="en-US" sz="4800" kern="0" dirty="0"/>
              <a:t>Slides</a:t>
            </a:r>
          </a:p>
        </p:txBody>
      </p:sp>
    </p:spTree>
    <p:extLst>
      <p:ext uri="{BB962C8B-B14F-4D97-AF65-F5344CB8AC3E}">
        <p14:creationId xmlns:p14="http://schemas.microsoft.com/office/powerpoint/2010/main" val="4280409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AD279-8F7C-4DF3-8EC1-67BD971F1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609600"/>
            <a:ext cx="8839200" cy="609600"/>
          </a:xfrm>
        </p:spPr>
        <p:txBody>
          <a:bodyPr/>
          <a:lstStyle/>
          <a:p>
            <a:r>
              <a:rPr lang="en-US" sz="2800" dirty="0"/>
              <a:t>Measured receiver frequency for different RO lengths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21B6E30-E193-40C3-BD7E-23C3B7DFCF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1295400"/>
            <a:ext cx="9144000" cy="3962400"/>
          </a:xfrm>
        </p:spPr>
      </p:pic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232C4493-FBB5-49AA-ACA7-D3C48A1FF9D6}"/>
              </a:ext>
            </a:extLst>
          </p:cNvPr>
          <p:cNvSpPr txBox="1">
            <a:spLocks/>
          </p:cNvSpPr>
          <p:nvPr/>
        </p:nvSpPr>
        <p:spPr bwMode="auto">
          <a:xfrm>
            <a:off x="304800" y="5334000"/>
            <a:ext cx="8534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1600" kern="0" dirty="0"/>
              <a:t>The two cases yield a similar value of ∆</a:t>
            </a:r>
            <a:r>
              <a:rPr lang="en-US" sz="1600" kern="0" baseline="-25000" dirty="0"/>
              <a:t>t</a:t>
            </a:r>
            <a:r>
              <a:rPr lang="en-US" sz="1600" kern="0" dirty="0"/>
              <a:t> but different values of the prior metric (∆RC)</a:t>
            </a:r>
          </a:p>
        </p:txBody>
      </p:sp>
    </p:spTree>
    <p:extLst>
      <p:ext uri="{BB962C8B-B14F-4D97-AF65-F5344CB8AC3E}">
        <p14:creationId xmlns:p14="http://schemas.microsoft.com/office/powerpoint/2010/main" val="1515015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AD279-8F7C-4DF3-8EC1-67BD971F1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Adjacency map of a C4 channel in a CIV device</a:t>
            </a: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232C4493-FBB5-49AA-ACA7-D3C48A1FF9D6}"/>
              </a:ext>
            </a:extLst>
          </p:cNvPr>
          <p:cNvSpPr txBox="1">
            <a:spLocks/>
          </p:cNvSpPr>
          <p:nvPr/>
        </p:nvSpPr>
        <p:spPr bwMode="auto">
          <a:xfrm>
            <a:off x="5715000" y="1447800"/>
            <a:ext cx="32766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000" kern="0" dirty="0"/>
              <a:t>Characterizing coupling between wires allows inferring channel layout</a:t>
            </a:r>
          </a:p>
          <a:p>
            <a:pPr marL="0" indent="0">
              <a:buNone/>
            </a:pPr>
            <a:endParaRPr lang="en-US" sz="2000" kern="0" dirty="0"/>
          </a:p>
          <a:p>
            <a:r>
              <a:rPr lang="en-US" sz="2000" kern="0" dirty="0"/>
              <a:t>Design isolation techniques could be used for protecting sensitive wires from eavesdropping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9F752A-3ACC-4128-BE19-2946D8B43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24710"/>
            <a:ext cx="5486400" cy="4161690"/>
          </a:xfrm>
          <a:prstGeom prst="rect">
            <a:avLst/>
          </a:prstGeom>
        </p:spPr>
      </p:pic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8CF63CC7-2EDB-488D-8FD7-7AFCE54DDE1D}"/>
              </a:ext>
            </a:extLst>
          </p:cNvPr>
          <p:cNvSpPr txBox="1">
            <a:spLocks/>
          </p:cNvSpPr>
          <p:nvPr/>
        </p:nvSpPr>
        <p:spPr bwMode="auto">
          <a:xfrm>
            <a:off x="304800" y="5462016"/>
            <a:ext cx="4876800" cy="633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en-US" sz="1600" kern="0" dirty="0"/>
              <a:t>Measured value of ∆</a:t>
            </a:r>
            <a:r>
              <a:rPr lang="en-US" sz="1600" kern="0" baseline="-25000" dirty="0"/>
              <a:t>t</a:t>
            </a:r>
            <a:r>
              <a:rPr lang="en-US" sz="1600" kern="0" dirty="0"/>
              <a:t> per C4 wire segment for all pairs of wires in C4 channel</a:t>
            </a:r>
          </a:p>
        </p:txBody>
      </p:sp>
    </p:spTree>
    <p:extLst>
      <p:ext uri="{BB962C8B-B14F-4D97-AF65-F5344CB8AC3E}">
        <p14:creationId xmlns:p14="http://schemas.microsoft.com/office/powerpoint/2010/main" val="2021017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2BE73-79AD-4BC1-AB99-D2EB7B768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Contribution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76A93-66F6-4542-8D03-9EA1142DD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200" dirty="0"/>
              <a:t>Quantifying FPGA channel wire coupling (new metric)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000" dirty="0"/>
          </a:p>
          <a:p>
            <a:pPr>
              <a:lnSpc>
                <a:spcPct val="150000"/>
              </a:lnSpc>
            </a:pPr>
            <a:r>
              <a:rPr lang="en-US" sz="2200" dirty="0"/>
              <a:t>Recovering FPGA channel wire layout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000" dirty="0"/>
          </a:p>
          <a:p>
            <a:pPr>
              <a:lnSpc>
                <a:spcPct val="150000"/>
              </a:lnSpc>
            </a:pPr>
            <a:r>
              <a:rPr lang="en-US" sz="2200" dirty="0"/>
              <a:t>Identifying channel wires prone to data leakage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000" dirty="0"/>
          </a:p>
          <a:p>
            <a:pPr>
              <a:lnSpc>
                <a:spcPct val="150000"/>
              </a:lnSpc>
            </a:pPr>
            <a:r>
              <a:rPr lang="en-US" sz="2200" dirty="0"/>
              <a:t>Information leakage for channel wires on different FPGAs</a:t>
            </a:r>
          </a:p>
        </p:txBody>
      </p:sp>
    </p:spTree>
    <p:extLst>
      <p:ext uri="{BB962C8B-B14F-4D97-AF65-F5344CB8AC3E}">
        <p14:creationId xmlns:p14="http://schemas.microsoft.com/office/powerpoint/2010/main" val="3950529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AD279-8F7C-4DF3-8EC1-67BD971F1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Accurately quantifying coupling – New metric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04AD55-A416-4FCA-9EC5-D3D0DB027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3174"/>
            <a:ext cx="5177800" cy="430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050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AD279-8F7C-4DF3-8EC1-67BD971F1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Accurately quantifying coupling – New metric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AA551DE5-F330-4593-BF40-73C1FAFCE0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77800" y="2743200"/>
                <a:ext cx="3972296" cy="7620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𝑅𝐶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− 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den>
                    </m:f>
                  </m:oMath>
                </a14:m>
                <a:endParaRPr lang="en-US" sz="200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AA551DE5-F330-4593-BF40-73C1FAFCE0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77800" y="2743200"/>
                <a:ext cx="3972296" cy="7620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104AD55-A416-4FCA-9EC5-D3D0DB0271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13174"/>
            <a:ext cx="5177800" cy="4301826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DE1FCA06-4A4C-44B8-9CF3-C8B351A5A5DB}"/>
              </a:ext>
            </a:extLst>
          </p:cNvPr>
          <p:cNvSpPr/>
          <p:nvPr/>
        </p:nvSpPr>
        <p:spPr bwMode="auto">
          <a:xfrm>
            <a:off x="3378040" y="1905000"/>
            <a:ext cx="4241960" cy="700176"/>
          </a:xfrm>
          <a:prstGeom prst="wedgeRoundRectCallout">
            <a:avLst>
              <a:gd name="adj1" fmla="val 9591"/>
              <a:gd name="adj2" fmla="val 74837"/>
              <a:gd name="adj3" fmla="val 16667"/>
            </a:avLst>
          </a:prstGeom>
          <a:solidFill>
            <a:srgbClr val="840C2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  <a:ea typeface="Cambria Math" panose="02040503050406030204" pitchFamily="18" charset="0"/>
              </a:rPr>
              <a:t>∆RC  = count diff. of logic ‘1’ and ‘0             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897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878E9ED-8732-4EE7-BEB5-71B357293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3174"/>
            <a:ext cx="5177800" cy="43018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7AD279-8F7C-4DF3-8EC1-67BD971F1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Accurately quantifying coupling – New metric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8">
                <a:extLst>
                  <a:ext uri="{FF2B5EF4-FFF2-40B4-BE49-F238E27FC236}">
                    <a16:creationId xmlns:a16="http://schemas.microsoft.com/office/drawing/2014/main" id="{952CF53E-C24C-4D6D-AD98-AB3405F9A10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177800" y="3558923"/>
                <a:ext cx="3972296" cy="1981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0488" tIns="44450" rIns="90488" bIns="4445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40C22"/>
                  </a:buClr>
                  <a:buSzPct val="100000"/>
                  <a:buFont typeface="Wingdings" charset="0"/>
                  <a:buChar char="§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40C22"/>
                  </a:buClr>
                  <a:buSzPct val="100000"/>
                  <a:buFont typeface="Times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40C22"/>
                  </a:buClr>
                  <a:buSzPct val="100000"/>
                  <a:buFont typeface="Times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40C22"/>
                  </a:buClr>
                  <a:buSzPct val="100000"/>
                  <a:buFont typeface="Times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40C22"/>
                  </a:buClr>
                  <a:buSzPct val="100000"/>
                  <a:buFont typeface="Times" charset="0"/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40C22"/>
                  </a:buClr>
                  <a:buSzPct val="100000"/>
                  <a:buFont typeface="Times" charset="0"/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40C22"/>
                  </a:buClr>
                  <a:buSzPct val="100000"/>
                  <a:buFont typeface="Times" charset="0"/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40C22"/>
                  </a:buClr>
                  <a:buSzPct val="100000"/>
                  <a:buFont typeface="Times" charset="0"/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40C22"/>
                  </a:buClr>
                  <a:buSzPct val="100000"/>
                  <a:buFont typeface="Times" charset="0"/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2000" i="1" kern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i="1" kern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type m:val="lin"/>
                        <m:ctrlPr>
                          <a:rPr lang="en-US" sz="200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000" i="1" kern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 kern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0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 kern="0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sz="2000" i="1" kern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2000" i="1" kern="0" smtClean="0">
                                <a:latin typeface="Cambria Math" panose="02040503050406030204" pitchFamily="18" charset="0"/>
                              </a:rPr>
                              <m:t> − </m:t>
                            </m:r>
                            <m:f>
                              <m:fPr>
                                <m:ctrlPr>
                                  <a:rPr lang="en-US" sz="2000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 kern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0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 kern="0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sz="200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num>
                      <m:den>
                        <m:r>
                          <a:rPr lang="en-US" sz="2000" i="1" kern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000" kern="0" dirty="0"/>
              </a:p>
              <a:p>
                <a:pPr marL="0" indent="0">
                  <a:buFont typeface="Wingdings" charset="0"/>
                  <a:buNone/>
                </a:pPr>
                <a:r>
                  <a:rPr lang="en-US" sz="2000" kern="0" dirty="0"/>
                  <a:t>      </a:t>
                </a:r>
                <a14:m>
                  <m:oMath xmlns:m="http://schemas.openxmlformats.org/officeDocument/2006/math">
                    <m:r>
                      <a:rPr lang="en-US" sz="2200" kern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200" i="1" ker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200" i="1" ker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2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200" i="1" ker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200" i="1" kern="0">
                                        <a:latin typeface="Cambria Math" panose="02040503050406030204" pitchFamily="18" charset="0"/>
                                      </a:rPr>
                                      <m:t>𝑟𝑥</m:t>
                                    </m:r>
                                    <m:r>
                                      <a:rPr lang="en-US" sz="2200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↑</m:t>
                                    </m:r>
                                  </m:sub>
                                  <m:sup>
                                    <m:r>
                                      <a:rPr lang="en-US" sz="2200" i="1" ker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r>
                                  <a:rPr lang="en-US" sz="2200" i="1" kern="0">
                                    <a:latin typeface="Cambria Math" panose="02040503050406030204" pitchFamily="18" charset="0"/>
                                  </a:rPr>
                                  <m:t> −</m:t>
                                </m:r>
                                <m:r>
                                  <a:rPr lang="en-US" sz="2200" i="1" kern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Sup>
                                  <m:sSubSupPr>
                                    <m:ctrlPr>
                                      <a:rPr lang="en-US" sz="22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200" i="1" ker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200" i="1" kern="0">
                                        <a:latin typeface="Cambria Math" panose="02040503050406030204" pitchFamily="18" charset="0"/>
                                      </a:rPr>
                                      <m:t>𝑟𝑥</m:t>
                                    </m:r>
                                    <m:r>
                                      <a:rPr lang="en-US" sz="2200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↑</m:t>
                                    </m:r>
                                  </m:sub>
                                  <m:sup>
                                    <m:r>
                                      <a:rPr lang="en-US" sz="2200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n-US" sz="2200" i="1" kern="0">
                                <a:latin typeface="Cambria Math" panose="02040503050406030204" pitchFamily="18" charset="0"/>
                              </a:rPr>
                              <m:t>+ </m:t>
                            </m:r>
                            <m:d>
                              <m:dPr>
                                <m:ctrlPr>
                                  <a:rPr lang="en-US" sz="2200" i="1" ker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2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200" i="1" ker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200" i="1" kern="0">
                                        <a:latin typeface="Cambria Math" panose="02040503050406030204" pitchFamily="18" charset="0"/>
                                      </a:rPr>
                                      <m:t>𝑟𝑥</m:t>
                                    </m:r>
                                    <m:r>
                                      <a:rPr lang="en-US" sz="2200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↓</m:t>
                                    </m:r>
                                  </m:sub>
                                  <m:sup>
                                    <m:r>
                                      <a:rPr lang="en-US" sz="2200" i="1" ker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r>
                                  <a:rPr lang="en-US" sz="2200" i="1" kern="0">
                                    <a:latin typeface="Cambria Math" panose="02040503050406030204" pitchFamily="18" charset="0"/>
                                  </a:rPr>
                                  <m:t> −</m:t>
                                </m:r>
                                <m:r>
                                  <a:rPr lang="en-US" sz="2200" i="1" kern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Sup>
                                  <m:sSubSupPr>
                                    <m:ctrlPr>
                                      <a:rPr lang="en-US" sz="22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200" i="1" ker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200" i="1" kern="0">
                                        <a:latin typeface="Cambria Math" panose="02040503050406030204" pitchFamily="18" charset="0"/>
                                      </a:rPr>
                                      <m:t>𝑟𝑥</m:t>
                                    </m:r>
                                    <m:r>
                                      <a:rPr lang="en-US" sz="2200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↓</m:t>
                                    </m:r>
                                  </m:sub>
                                  <m:sup>
                                    <m:r>
                                      <a:rPr lang="en-US" sz="2200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e>
                            </m:d>
                          </m:e>
                        </m:d>
                      </m:num>
                      <m:den>
                        <m:r>
                          <a:rPr lang="en-US" sz="2200" i="1" kern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200" kern="0" dirty="0"/>
              </a:p>
              <a:p>
                <a:pPr marL="0" indent="0" algn="ctr">
                  <a:lnSpc>
                    <a:spcPct val="150000"/>
                  </a:lnSpc>
                  <a:buFont typeface="Wingdings" charset="0"/>
                  <a:buNone/>
                </a:pPr>
                <a:r>
                  <a:rPr lang="en-US" sz="2000" kern="0" dirty="0"/>
                  <a:t>       (proposed metric)</a:t>
                </a:r>
              </a:p>
            </p:txBody>
          </p:sp>
        </mc:Choice>
        <mc:Fallback xmlns="">
          <p:sp>
            <p:nvSpPr>
              <p:cNvPr id="5" name="Content Placeholder 8">
                <a:extLst>
                  <a:ext uri="{FF2B5EF4-FFF2-40B4-BE49-F238E27FC236}">
                    <a16:creationId xmlns:a16="http://schemas.microsoft.com/office/drawing/2014/main" xmlns="" id="{952CF53E-C24C-4D6D-AD98-AB3405F9A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77800" y="3558923"/>
                <a:ext cx="3972296" cy="1981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8">
                <a:extLst>
                  <a:ext uri="{FF2B5EF4-FFF2-40B4-BE49-F238E27FC236}">
                    <a16:creationId xmlns:a16="http://schemas.microsoft.com/office/drawing/2014/main" id="{02495FB5-B3A2-492E-B8A3-91716BA1A34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181600" y="2362200"/>
                <a:ext cx="3972296" cy="762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0488" tIns="44450" rIns="90488" bIns="4445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40C22"/>
                  </a:buClr>
                  <a:buSzPct val="100000"/>
                  <a:buFont typeface="Wingdings" charset="0"/>
                  <a:buChar char="§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40C22"/>
                  </a:buClr>
                  <a:buSzPct val="100000"/>
                  <a:buFont typeface="Times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40C22"/>
                  </a:buClr>
                  <a:buSzPct val="100000"/>
                  <a:buFont typeface="Times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40C22"/>
                  </a:buClr>
                  <a:buSzPct val="100000"/>
                  <a:buFont typeface="Times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40C22"/>
                  </a:buClr>
                  <a:buSzPct val="100000"/>
                  <a:buFont typeface="Times" charset="0"/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40C22"/>
                  </a:buClr>
                  <a:buSzPct val="100000"/>
                  <a:buFont typeface="Times" charset="0"/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40C22"/>
                  </a:buClr>
                  <a:buSzPct val="100000"/>
                  <a:buFont typeface="Times" charset="0"/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40C22"/>
                  </a:buClr>
                  <a:buSzPct val="100000"/>
                  <a:buFont typeface="Times" charset="0"/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40C22"/>
                  </a:buClr>
                  <a:buSzPct val="100000"/>
                  <a:buFont typeface="Times" charset="0"/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000" i="1" kern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000" i="1" kern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𝑅𝐶</m:t>
                    </m:r>
                    <m:r>
                      <a:rPr lang="en-US" sz="2000" i="1" kern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000" i="1" kern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 kern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kern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000" i="1" kern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sz="2000" i="1" kern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sSup>
                          <m:sSupPr>
                            <m:ctrlPr>
                              <a:rPr lang="en-US" sz="2000" i="1" kern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kern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000" i="1" kern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i="1" kern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kern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000" i="1" kern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den>
                    </m:f>
                  </m:oMath>
                </a14:m>
                <a:endParaRPr lang="en-US" sz="2000" i="1" kern="0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Content Placeholder 8">
                <a:extLst>
                  <a:ext uri="{FF2B5EF4-FFF2-40B4-BE49-F238E27FC236}">
                    <a16:creationId xmlns:a16="http://schemas.microsoft.com/office/drawing/2014/main" id="{02495FB5-B3A2-492E-B8A3-91716BA1A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81600" y="2362200"/>
                <a:ext cx="3972296" cy="762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9C3E6C0-368D-4827-B3BD-CCFC32B05589}"/>
              </a:ext>
            </a:extLst>
          </p:cNvPr>
          <p:cNvSpPr/>
          <p:nvPr/>
        </p:nvSpPr>
        <p:spPr bwMode="auto">
          <a:xfrm>
            <a:off x="381000" y="4823077"/>
            <a:ext cx="2209800" cy="891923"/>
          </a:xfrm>
          <a:prstGeom prst="roundRect">
            <a:avLst/>
          </a:prstGeom>
          <a:solidFill>
            <a:srgbClr val="840C2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eneva" charset="0"/>
                <a:ea typeface="ＭＳ Ｐゴシック" charset="0"/>
              </a:rPr>
              <a:t>∆RC depends on RO frequencies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926382DC-7B3E-48A0-ADCA-58BA3066DC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77800" y="2362200"/>
                <a:ext cx="3972296" cy="7620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𝑅𝐶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− 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den>
                    </m:f>
                  </m:oMath>
                </a14:m>
                <a:endParaRPr lang="en-US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926382DC-7B3E-48A0-ADCA-58BA3066DC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77800" y="2362200"/>
                <a:ext cx="3972296" cy="762000"/>
              </a:xfr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A117B43F-B1DC-4117-AB82-83923132D932}"/>
              </a:ext>
            </a:extLst>
          </p:cNvPr>
          <p:cNvSpPr/>
          <p:nvPr/>
        </p:nvSpPr>
        <p:spPr bwMode="auto">
          <a:xfrm>
            <a:off x="152400" y="1349123"/>
            <a:ext cx="2133600" cy="735420"/>
          </a:xfrm>
          <a:prstGeom prst="wedgeRoundRectCallout">
            <a:avLst>
              <a:gd name="adj1" fmla="val -10256"/>
              <a:gd name="adj2" fmla="val 67681"/>
              <a:gd name="adj3" fmla="val 16667"/>
            </a:avLst>
          </a:prstGeom>
          <a:solidFill>
            <a:srgbClr val="840C2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∆RC = 2.66e-04</a:t>
            </a:r>
            <a:endParaRPr lang="en-US" sz="200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neva" charset="0"/>
              <a:ea typeface="ＭＳ Ｐゴシック" charset="0"/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79D783DB-19EB-481C-8DF2-6867AADA166D}"/>
              </a:ext>
            </a:extLst>
          </p:cNvPr>
          <p:cNvSpPr/>
          <p:nvPr/>
        </p:nvSpPr>
        <p:spPr bwMode="auto">
          <a:xfrm>
            <a:off x="4038600" y="1378454"/>
            <a:ext cx="2133600" cy="735420"/>
          </a:xfrm>
          <a:prstGeom prst="wedgeRoundRectCallout">
            <a:avLst>
              <a:gd name="adj1" fmla="val -32371"/>
              <a:gd name="adj2" fmla="val 66385"/>
              <a:gd name="adj3" fmla="val 16667"/>
            </a:avLst>
          </a:prstGeom>
          <a:solidFill>
            <a:srgbClr val="840C2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∆RC = 4.05e-04</a:t>
            </a:r>
            <a:endParaRPr lang="en-US" sz="200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nev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307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878E9ED-8732-4EE7-BEB5-71B357293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3174"/>
            <a:ext cx="5177800" cy="43018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7AD279-8F7C-4DF3-8EC1-67BD971F1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Accurately quantifying coupling – New metric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8">
                <a:extLst>
                  <a:ext uri="{FF2B5EF4-FFF2-40B4-BE49-F238E27FC236}">
                    <a16:creationId xmlns:a16="http://schemas.microsoft.com/office/drawing/2014/main" id="{952CF53E-C24C-4D6D-AD98-AB3405F9A10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177800" y="3558923"/>
                <a:ext cx="3972296" cy="1981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0488" tIns="44450" rIns="90488" bIns="4445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40C22"/>
                  </a:buClr>
                  <a:buSzPct val="100000"/>
                  <a:buFont typeface="Wingdings" charset="0"/>
                  <a:buChar char="§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40C22"/>
                  </a:buClr>
                  <a:buSzPct val="100000"/>
                  <a:buFont typeface="Times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40C22"/>
                  </a:buClr>
                  <a:buSzPct val="100000"/>
                  <a:buFont typeface="Times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40C22"/>
                  </a:buClr>
                  <a:buSzPct val="100000"/>
                  <a:buFont typeface="Times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40C22"/>
                  </a:buClr>
                  <a:buSzPct val="100000"/>
                  <a:buFont typeface="Times" charset="0"/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40C22"/>
                  </a:buClr>
                  <a:buSzPct val="100000"/>
                  <a:buFont typeface="Times" charset="0"/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40C22"/>
                  </a:buClr>
                  <a:buSzPct val="100000"/>
                  <a:buFont typeface="Times" charset="0"/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40C22"/>
                  </a:buClr>
                  <a:buSzPct val="100000"/>
                  <a:buFont typeface="Times" charset="0"/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40C22"/>
                  </a:buClr>
                  <a:buSzPct val="100000"/>
                  <a:buFont typeface="Times" charset="0"/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2000" i="1" kern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i="1" kern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type m:val="lin"/>
                        <m:ctrlPr>
                          <a:rPr lang="en-US" sz="200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000" i="1" kern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 kern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0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 kern="0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sz="2000" i="1" kern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2000" i="1" kern="0" smtClean="0">
                                <a:latin typeface="Cambria Math" panose="02040503050406030204" pitchFamily="18" charset="0"/>
                              </a:rPr>
                              <m:t> − </m:t>
                            </m:r>
                            <m:f>
                              <m:fPr>
                                <m:ctrlPr>
                                  <a:rPr lang="en-US" sz="2000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 kern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0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 kern="0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sz="200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num>
                      <m:den>
                        <m:r>
                          <a:rPr lang="en-US" sz="2000" i="1" kern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000" kern="0" dirty="0"/>
              </a:p>
              <a:p>
                <a:pPr marL="0" indent="0">
                  <a:buFont typeface="Wingdings" charset="0"/>
                  <a:buNone/>
                </a:pPr>
                <a:r>
                  <a:rPr lang="en-US" sz="2000" kern="0" dirty="0"/>
                  <a:t>      </a:t>
                </a:r>
                <a14:m>
                  <m:oMath xmlns:m="http://schemas.openxmlformats.org/officeDocument/2006/math">
                    <m:r>
                      <a:rPr lang="en-US" sz="2200" kern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200" i="1" ker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200" i="1" ker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2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200" i="1" ker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200" i="1" kern="0">
                                        <a:latin typeface="Cambria Math" panose="02040503050406030204" pitchFamily="18" charset="0"/>
                                      </a:rPr>
                                      <m:t>𝑟𝑥</m:t>
                                    </m:r>
                                    <m:r>
                                      <a:rPr lang="en-US" sz="2200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↑</m:t>
                                    </m:r>
                                  </m:sub>
                                  <m:sup>
                                    <m:r>
                                      <a:rPr lang="en-US" sz="2200" i="1" ker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r>
                                  <a:rPr lang="en-US" sz="2200" i="1" kern="0">
                                    <a:latin typeface="Cambria Math" panose="02040503050406030204" pitchFamily="18" charset="0"/>
                                  </a:rPr>
                                  <m:t> −</m:t>
                                </m:r>
                                <m:r>
                                  <a:rPr lang="en-US" sz="2200" i="1" kern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Sup>
                                  <m:sSubSupPr>
                                    <m:ctrlPr>
                                      <a:rPr lang="en-US" sz="22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200" i="1" ker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200" i="1" kern="0">
                                        <a:latin typeface="Cambria Math" panose="02040503050406030204" pitchFamily="18" charset="0"/>
                                      </a:rPr>
                                      <m:t>𝑟𝑥</m:t>
                                    </m:r>
                                    <m:r>
                                      <a:rPr lang="en-US" sz="2200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↑</m:t>
                                    </m:r>
                                  </m:sub>
                                  <m:sup>
                                    <m:r>
                                      <a:rPr lang="en-US" sz="2200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n-US" sz="2200" i="1" kern="0">
                                <a:latin typeface="Cambria Math" panose="02040503050406030204" pitchFamily="18" charset="0"/>
                              </a:rPr>
                              <m:t>+ </m:t>
                            </m:r>
                            <m:d>
                              <m:dPr>
                                <m:ctrlPr>
                                  <a:rPr lang="en-US" sz="2200" i="1" ker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2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200" i="1" ker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200" i="1" kern="0">
                                        <a:latin typeface="Cambria Math" panose="02040503050406030204" pitchFamily="18" charset="0"/>
                                      </a:rPr>
                                      <m:t>𝑟𝑥</m:t>
                                    </m:r>
                                    <m:r>
                                      <a:rPr lang="en-US" sz="2200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↓</m:t>
                                    </m:r>
                                  </m:sub>
                                  <m:sup>
                                    <m:r>
                                      <a:rPr lang="en-US" sz="2200" i="1" ker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r>
                                  <a:rPr lang="en-US" sz="2200" i="1" kern="0">
                                    <a:latin typeface="Cambria Math" panose="02040503050406030204" pitchFamily="18" charset="0"/>
                                  </a:rPr>
                                  <m:t> −</m:t>
                                </m:r>
                                <m:r>
                                  <a:rPr lang="en-US" sz="2200" i="1" kern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Sup>
                                  <m:sSubSupPr>
                                    <m:ctrlPr>
                                      <a:rPr lang="en-US" sz="22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200" i="1" ker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200" i="1" kern="0">
                                        <a:latin typeface="Cambria Math" panose="02040503050406030204" pitchFamily="18" charset="0"/>
                                      </a:rPr>
                                      <m:t>𝑟𝑥</m:t>
                                    </m:r>
                                    <m:r>
                                      <a:rPr lang="en-US" sz="2200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↓</m:t>
                                    </m:r>
                                  </m:sub>
                                  <m:sup>
                                    <m:r>
                                      <a:rPr lang="en-US" sz="2200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e>
                            </m:d>
                          </m:e>
                        </m:d>
                      </m:num>
                      <m:den>
                        <m:r>
                          <a:rPr lang="en-US" sz="2200" i="1" kern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200" kern="0" dirty="0"/>
              </a:p>
              <a:p>
                <a:pPr marL="0" indent="0" algn="ctr">
                  <a:lnSpc>
                    <a:spcPct val="150000"/>
                  </a:lnSpc>
                  <a:buFont typeface="Wingdings" charset="0"/>
                  <a:buNone/>
                </a:pPr>
                <a:r>
                  <a:rPr lang="en-US" sz="2000" kern="0" dirty="0"/>
                  <a:t>       (proposed metric)</a:t>
                </a:r>
              </a:p>
            </p:txBody>
          </p:sp>
        </mc:Choice>
        <mc:Fallback xmlns="">
          <p:sp>
            <p:nvSpPr>
              <p:cNvPr id="5" name="Content Placeholder 8">
                <a:extLst>
                  <a:ext uri="{FF2B5EF4-FFF2-40B4-BE49-F238E27FC236}">
                    <a16:creationId xmlns:a16="http://schemas.microsoft.com/office/drawing/2014/main" xmlns="" id="{952CF53E-C24C-4D6D-AD98-AB3405F9A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77800" y="3558923"/>
                <a:ext cx="3972296" cy="1981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8">
                <a:extLst>
                  <a:ext uri="{FF2B5EF4-FFF2-40B4-BE49-F238E27FC236}">
                    <a16:creationId xmlns:a16="http://schemas.microsoft.com/office/drawing/2014/main" id="{02495FB5-B3A2-492E-B8A3-91716BA1A34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181600" y="2362200"/>
                <a:ext cx="3972296" cy="762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0488" tIns="44450" rIns="90488" bIns="4445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40C22"/>
                  </a:buClr>
                  <a:buSzPct val="100000"/>
                  <a:buFont typeface="Wingdings" charset="0"/>
                  <a:buChar char="§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40C22"/>
                  </a:buClr>
                  <a:buSzPct val="100000"/>
                  <a:buFont typeface="Times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40C22"/>
                  </a:buClr>
                  <a:buSzPct val="100000"/>
                  <a:buFont typeface="Times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40C22"/>
                  </a:buClr>
                  <a:buSzPct val="100000"/>
                  <a:buFont typeface="Times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40C22"/>
                  </a:buClr>
                  <a:buSzPct val="100000"/>
                  <a:buFont typeface="Times" charset="0"/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40C22"/>
                  </a:buClr>
                  <a:buSzPct val="100000"/>
                  <a:buFont typeface="Times" charset="0"/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40C22"/>
                  </a:buClr>
                  <a:buSzPct val="100000"/>
                  <a:buFont typeface="Times" charset="0"/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40C22"/>
                  </a:buClr>
                  <a:buSzPct val="100000"/>
                  <a:buFont typeface="Times" charset="0"/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40C22"/>
                  </a:buClr>
                  <a:buSzPct val="100000"/>
                  <a:buFont typeface="Times" charset="0"/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000" i="1" kern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000" i="1" kern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𝑅𝐶</m:t>
                    </m:r>
                    <m:r>
                      <a:rPr lang="en-US" sz="2000" i="1" kern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000" i="1" kern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 kern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kern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000" i="1" kern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sz="2000" i="1" kern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sSup>
                          <m:sSupPr>
                            <m:ctrlPr>
                              <a:rPr lang="en-US" sz="2000" i="1" kern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kern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000" i="1" kern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i="1" kern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kern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000" i="1" kern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den>
                    </m:f>
                  </m:oMath>
                </a14:m>
                <a:endParaRPr lang="en-US" sz="2000" i="1" kern="0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Content Placeholder 8">
                <a:extLst>
                  <a:ext uri="{FF2B5EF4-FFF2-40B4-BE49-F238E27FC236}">
                    <a16:creationId xmlns:a16="http://schemas.microsoft.com/office/drawing/2014/main" id="{02495FB5-B3A2-492E-B8A3-91716BA1A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81600" y="2362200"/>
                <a:ext cx="3972296" cy="762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926382DC-7B3E-48A0-ADCA-58BA3066DC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77800" y="2362200"/>
                <a:ext cx="3972296" cy="7620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𝑅𝐶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− 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den>
                    </m:f>
                  </m:oMath>
                </a14:m>
                <a:endParaRPr lang="en-US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926382DC-7B3E-48A0-ADCA-58BA3066DC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77800" y="2362200"/>
                <a:ext cx="3972296" cy="762000"/>
              </a:xfr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Speech Bubble: Rectangle with Corners Rounded 9">
                <a:extLst>
                  <a:ext uri="{FF2B5EF4-FFF2-40B4-BE49-F238E27FC236}">
                    <a16:creationId xmlns:a16="http://schemas.microsoft.com/office/drawing/2014/main" id="{A12E5247-4470-4A0A-9817-2EC88EF9BEF6}"/>
                  </a:ext>
                </a:extLst>
              </p:cNvPr>
              <p:cNvSpPr/>
              <p:nvPr/>
            </p:nvSpPr>
            <p:spPr bwMode="auto">
              <a:xfrm>
                <a:off x="838200" y="2479356"/>
                <a:ext cx="7924800" cy="949644"/>
              </a:xfrm>
              <a:prstGeom prst="wedgeRoundRectCallout">
                <a:avLst>
                  <a:gd name="adj1" fmla="val 10924"/>
                  <a:gd name="adj2" fmla="val 70319"/>
                  <a:gd name="adj3" fmla="val 16667"/>
                </a:avLst>
              </a:prstGeom>
              <a:solidFill>
                <a:srgbClr val="840C2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000" dirty="0">
                    <a:solidFill>
                      <a:schemeClr val="bg1">
                        <a:lumMod val="95000"/>
                      </a:schemeClr>
                    </a:solidFill>
                    <a:ea typeface="Cambria Math" panose="02040503050406030204" pitchFamily="18" charset="0"/>
                  </a:rPr>
                  <a:t>∆</a:t>
                </a:r>
                <a:r>
                  <a:rPr lang="en-US" sz="2000" baseline="-25000" dirty="0">
                    <a:solidFill>
                      <a:schemeClr val="bg1">
                        <a:lumMod val="95000"/>
                      </a:schemeClr>
                    </a:solidFill>
                    <a:ea typeface="Cambria Math" panose="02040503050406030204" pitchFamily="18" charset="0"/>
                  </a:rPr>
                  <a:t>t</a:t>
                </a:r>
                <a:r>
                  <a:rPr lang="en-US" sz="2000" dirty="0">
                    <a:solidFill>
                      <a:schemeClr val="bg1">
                        <a:lumMod val="95000"/>
                      </a:schemeClr>
                    </a:solidFill>
                    <a:ea typeface="Cambria Math" panose="02040503050406030204" pitchFamily="18" charset="0"/>
                  </a:rPr>
                  <a:t> 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𝐷𝑖𝑓𝑓</m:t>
                            </m:r>
                            <m:r>
                              <a:rPr lang="en-US" sz="2000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  <m:r>
                              <a:rPr lang="en-US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𝑟𝑖𝑠𝑖𝑛𝑔</m:t>
                            </m:r>
                            <m:r>
                              <a:rPr lang="en-US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𝑡𝑟𝑎𝑛𝑠𝑖𝑡𝑖𝑜𝑛</m:t>
                            </m:r>
                            <m:r>
                              <a:rPr lang="en-US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en-US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𝑑𝑒𝑙𝑎𝑦</m:t>
                            </m:r>
                            <m:r>
                              <a:rPr lang="en-US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𝑏𝑡𝑤</m:t>
                            </m:r>
                            <m:r>
                              <a:rPr lang="en-US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′0′ </m:t>
                            </m:r>
                            <m:r>
                              <a:rPr lang="en-US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𝑎𝑛𝑑</m:t>
                            </m:r>
                            <m:r>
                              <a:rPr lang="en-US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′1′</m:t>
                            </m:r>
                          </m:e>
                        </m:eqArr>
                      </m:e>
                    </m:d>
                    <m:r>
                      <a:rPr lang="en-US" sz="20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 −  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𝐷𝑖𝑓𝑓</m:t>
                            </m:r>
                            <m:r>
                              <a:rPr lang="en-US" sz="2000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  <m:r>
                              <a:rPr lang="en-US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𝑓𝑎𝑙𝑙𝑖𝑛𝑔</m:t>
                            </m:r>
                            <m:r>
                              <a:rPr lang="en-US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𝑡𝑟𝑎𝑛𝑠𝑖𝑡𝑖𝑜𝑛</m:t>
                            </m:r>
                            <m:r>
                              <a:rPr lang="en-US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en-US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𝑑𝑒𝑙𝑎𝑦</m:t>
                            </m:r>
                            <m:r>
                              <a:rPr lang="en-US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𝑏𝑡𝑤</m:t>
                            </m:r>
                            <m:r>
                              <a:rPr lang="en-US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′0′ </m:t>
                            </m:r>
                            <m:r>
                              <a:rPr lang="en-US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𝑎𝑛𝑑</m:t>
                            </m:r>
                            <m:r>
                              <a:rPr lang="en-US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′1′</m:t>
                            </m:r>
                          </m:e>
                        </m:eqArr>
                      </m:e>
                    </m:d>
                  </m:oMath>
                </a14:m>
                <a:endParaRPr lang="en-US" sz="20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0" name="Speech Bubble: Rectangle with Corners Rounded 9">
                <a:extLst>
                  <a:ext uri="{FF2B5EF4-FFF2-40B4-BE49-F238E27FC236}">
                    <a16:creationId xmlns:a16="http://schemas.microsoft.com/office/drawing/2014/main" id="{A12E5247-4470-4A0A-9817-2EC88EF9BE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2479356"/>
                <a:ext cx="7924800" cy="949644"/>
              </a:xfrm>
              <a:prstGeom prst="wedgeRoundRectCallout">
                <a:avLst>
                  <a:gd name="adj1" fmla="val 10924"/>
                  <a:gd name="adj2" fmla="val 70319"/>
                  <a:gd name="adj3" fmla="val 16667"/>
                </a:avLst>
              </a:prstGeom>
              <a:blipFill>
                <a:blip r:embed="rId7"/>
                <a:stretch>
                  <a:fillRect l="-154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5111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0788125-9C0F-44C8-9510-3D42D39AB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3174"/>
            <a:ext cx="5177800" cy="43018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7AD279-8F7C-4DF3-8EC1-67BD971F1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Accurately quantifying coupling – New metric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AA551DE5-F330-4593-BF40-73C1FAFCE0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77800" y="2362200"/>
                <a:ext cx="3972296" cy="7620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𝑅𝐶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− 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den>
                    </m:f>
                  </m:oMath>
                </a14:m>
                <a:endParaRPr lang="en-US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xmlns="" id="{AA551DE5-F330-4593-BF40-73C1FAFCE0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77800" y="2362200"/>
                <a:ext cx="3972296" cy="762000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F5CF411-A14F-4A47-BAD7-08C23282B054}"/>
              </a:ext>
            </a:extLst>
          </p:cNvPr>
          <p:cNvSpPr/>
          <p:nvPr/>
        </p:nvSpPr>
        <p:spPr bwMode="auto">
          <a:xfrm>
            <a:off x="152400" y="4846793"/>
            <a:ext cx="2438400" cy="1133899"/>
          </a:xfrm>
          <a:prstGeom prst="roundRect">
            <a:avLst/>
          </a:prstGeom>
          <a:solidFill>
            <a:srgbClr val="840C2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eneva" charset="0"/>
                <a:ea typeface="ＭＳ Ｐゴシック" charset="0"/>
              </a:rPr>
              <a:t>∆</a:t>
            </a:r>
            <a:r>
              <a:rPr kumimoji="0" lang="en-US" sz="2000" b="0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Geneva" charset="0"/>
                <a:ea typeface="ＭＳ Ｐゴシック" charset="0"/>
              </a:rPr>
              <a:t>t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eneva" charset="0"/>
                <a:ea typeface="ＭＳ Ｐゴシック" charset="0"/>
              </a:rPr>
              <a:t> captures only the change of the receiver delay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F577DBB4-BC19-47AA-B9A8-E7E631780E85}"/>
              </a:ext>
            </a:extLst>
          </p:cNvPr>
          <p:cNvSpPr/>
          <p:nvPr/>
        </p:nvSpPr>
        <p:spPr bwMode="auto">
          <a:xfrm>
            <a:off x="152400" y="1349123"/>
            <a:ext cx="2133600" cy="735420"/>
          </a:xfrm>
          <a:prstGeom prst="wedgeRoundRectCallout">
            <a:avLst>
              <a:gd name="adj1" fmla="val -10256"/>
              <a:gd name="adj2" fmla="val 67681"/>
              <a:gd name="adj3" fmla="val 16667"/>
            </a:avLst>
          </a:prstGeom>
          <a:solidFill>
            <a:srgbClr val="840C2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∆RC = 2.66e-04</a:t>
            </a:r>
          </a:p>
          <a:p>
            <a:r>
              <a:rPr lang="en-US" sz="2000" dirty="0">
                <a:solidFill>
                  <a:schemeClr val="bg1"/>
                </a:solidFill>
              </a:rPr>
              <a:t>∆</a:t>
            </a:r>
            <a:r>
              <a:rPr lang="en-US" sz="2000" baseline="-25000" dirty="0">
                <a:solidFill>
                  <a:schemeClr val="bg1"/>
                </a:solidFill>
              </a:rPr>
              <a:t>t</a:t>
            </a:r>
            <a:r>
              <a:rPr lang="en-US" sz="2000" dirty="0">
                <a:solidFill>
                  <a:schemeClr val="bg1"/>
                </a:solidFill>
              </a:rPr>
              <a:t> = 3.28ps</a:t>
            </a:r>
            <a:endParaRPr lang="en-US" sz="200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neva" charset="0"/>
              <a:ea typeface="ＭＳ Ｐゴシック" charset="0"/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ACF02236-4E44-4BB0-936F-8BF7A9C812F2}"/>
              </a:ext>
            </a:extLst>
          </p:cNvPr>
          <p:cNvSpPr/>
          <p:nvPr/>
        </p:nvSpPr>
        <p:spPr bwMode="auto">
          <a:xfrm>
            <a:off x="4038600" y="1378454"/>
            <a:ext cx="2133600" cy="735420"/>
          </a:xfrm>
          <a:prstGeom prst="wedgeRoundRectCallout">
            <a:avLst>
              <a:gd name="adj1" fmla="val -32371"/>
              <a:gd name="adj2" fmla="val 66385"/>
              <a:gd name="adj3" fmla="val 16667"/>
            </a:avLst>
          </a:prstGeom>
          <a:solidFill>
            <a:srgbClr val="840C2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∆RC = 4.05e-04</a:t>
            </a:r>
          </a:p>
          <a:p>
            <a:r>
              <a:rPr lang="en-US" sz="2000" dirty="0">
                <a:solidFill>
                  <a:schemeClr val="bg1"/>
                </a:solidFill>
              </a:rPr>
              <a:t>∆</a:t>
            </a:r>
            <a:r>
              <a:rPr lang="en-US" sz="2000" baseline="-25000" dirty="0">
                <a:solidFill>
                  <a:schemeClr val="bg1"/>
                </a:solidFill>
              </a:rPr>
              <a:t>t</a:t>
            </a:r>
            <a:r>
              <a:rPr lang="en-US" sz="2000" dirty="0">
                <a:solidFill>
                  <a:schemeClr val="bg1"/>
                </a:solidFill>
              </a:rPr>
              <a:t> = 3.32ps</a:t>
            </a:r>
            <a:endParaRPr lang="en-US" sz="200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neva" charset="0"/>
              <a:ea typeface="ＭＳ Ｐゴシック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8">
                <a:extLst>
                  <a:ext uri="{FF2B5EF4-FFF2-40B4-BE49-F238E27FC236}">
                    <a16:creationId xmlns:a16="http://schemas.microsoft.com/office/drawing/2014/main" id="{AE1E6B5C-1E47-4120-949B-8E997C4B377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177800" y="3558923"/>
                <a:ext cx="3972296" cy="1981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0488" tIns="44450" rIns="90488" bIns="4445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40C22"/>
                  </a:buClr>
                  <a:buSzPct val="100000"/>
                  <a:buFont typeface="Wingdings" charset="0"/>
                  <a:buChar char="§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40C22"/>
                  </a:buClr>
                  <a:buSzPct val="100000"/>
                  <a:buFont typeface="Times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40C22"/>
                  </a:buClr>
                  <a:buSzPct val="100000"/>
                  <a:buFont typeface="Times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40C22"/>
                  </a:buClr>
                  <a:buSzPct val="100000"/>
                  <a:buFont typeface="Times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40C22"/>
                  </a:buClr>
                  <a:buSzPct val="100000"/>
                  <a:buFont typeface="Times" charset="0"/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40C22"/>
                  </a:buClr>
                  <a:buSzPct val="100000"/>
                  <a:buFont typeface="Times" charset="0"/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40C22"/>
                  </a:buClr>
                  <a:buSzPct val="100000"/>
                  <a:buFont typeface="Times" charset="0"/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40C22"/>
                  </a:buClr>
                  <a:buSzPct val="100000"/>
                  <a:buFont typeface="Times" charset="0"/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40C22"/>
                  </a:buClr>
                  <a:buSzPct val="100000"/>
                  <a:buFont typeface="Times" charset="0"/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2000" i="1" kern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i="1" kern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type m:val="lin"/>
                        <m:ctrlPr>
                          <a:rPr lang="en-US" sz="200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000" i="1" kern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 kern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0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 kern="0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sz="2000" i="1" kern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2000" i="1" kern="0" smtClean="0">
                                <a:latin typeface="Cambria Math" panose="02040503050406030204" pitchFamily="18" charset="0"/>
                              </a:rPr>
                              <m:t> − </m:t>
                            </m:r>
                            <m:f>
                              <m:fPr>
                                <m:ctrlPr>
                                  <a:rPr lang="en-US" sz="2000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 kern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0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 kern="0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sz="200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num>
                      <m:den>
                        <m:r>
                          <a:rPr lang="en-US" sz="2000" i="1" kern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000" kern="0" dirty="0"/>
              </a:p>
              <a:p>
                <a:pPr marL="0" indent="0">
                  <a:buFont typeface="Wingdings" charset="0"/>
                  <a:buNone/>
                </a:pPr>
                <a:r>
                  <a:rPr lang="en-US" sz="2000" kern="0" dirty="0"/>
                  <a:t>      </a:t>
                </a:r>
                <a14:m>
                  <m:oMath xmlns:m="http://schemas.openxmlformats.org/officeDocument/2006/math">
                    <m:r>
                      <a:rPr lang="en-US" sz="2200" kern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200" i="1" ker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200" i="1" ker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2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200" i="1" ker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200" i="1" kern="0">
                                        <a:latin typeface="Cambria Math" panose="02040503050406030204" pitchFamily="18" charset="0"/>
                                      </a:rPr>
                                      <m:t>𝑟𝑥</m:t>
                                    </m:r>
                                    <m:r>
                                      <a:rPr lang="en-US" sz="2200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↑</m:t>
                                    </m:r>
                                  </m:sub>
                                  <m:sup>
                                    <m:r>
                                      <a:rPr lang="en-US" sz="2200" i="1" ker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r>
                                  <a:rPr lang="en-US" sz="2200" i="1" kern="0">
                                    <a:latin typeface="Cambria Math" panose="02040503050406030204" pitchFamily="18" charset="0"/>
                                  </a:rPr>
                                  <m:t> −</m:t>
                                </m:r>
                                <m:r>
                                  <a:rPr lang="en-US" sz="2200" i="1" kern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Sup>
                                  <m:sSubSupPr>
                                    <m:ctrlPr>
                                      <a:rPr lang="en-US" sz="22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200" i="1" ker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200" i="1" kern="0">
                                        <a:latin typeface="Cambria Math" panose="02040503050406030204" pitchFamily="18" charset="0"/>
                                      </a:rPr>
                                      <m:t>𝑟𝑥</m:t>
                                    </m:r>
                                    <m:r>
                                      <a:rPr lang="en-US" sz="2200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↑</m:t>
                                    </m:r>
                                  </m:sub>
                                  <m:sup>
                                    <m:r>
                                      <a:rPr lang="en-US" sz="2200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n-US" sz="2200" i="1" kern="0">
                                <a:latin typeface="Cambria Math" panose="02040503050406030204" pitchFamily="18" charset="0"/>
                              </a:rPr>
                              <m:t>+ </m:t>
                            </m:r>
                            <m:d>
                              <m:dPr>
                                <m:ctrlPr>
                                  <a:rPr lang="en-US" sz="2200" i="1" ker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2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200" i="1" ker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200" i="1" kern="0">
                                        <a:latin typeface="Cambria Math" panose="02040503050406030204" pitchFamily="18" charset="0"/>
                                      </a:rPr>
                                      <m:t>𝑟𝑥</m:t>
                                    </m:r>
                                    <m:r>
                                      <a:rPr lang="en-US" sz="2200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↓</m:t>
                                    </m:r>
                                  </m:sub>
                                  <m:sup>
                                    <m:r>
                                      <a:rPr lang="en-US" sz="2200" i="1" ker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r>
                                  <a:rPr lang="en-US" sz="2200" i="1" kern="0">
                                    <a:latin typeface="Cambria Math" panose="02040503050406030204" pitchFamily="18" charset="0"/>
                                  </a:rPr>
                                  <m:t> −</m:t>
                                </m:r>
                                <m:r>
                                  <a:rPr lang="en-US" sz="2200" i="1" kern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Sup>
                                  <m:sSubSupPr>
                                    <m:ctrlPr>
                                      <a:rPr lang="en-US" sz="22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200" i="1" ker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200" i="1" kern="0">
                                        <a:latin typeface="Cambria Math" panose="02040503050406030204" pitchFamily="18" charset="0"/>
                                      </a:rPr>
                                      <m:t>𝑟𝑥</m:t>
                                    </m:r>
                                    <m:r>
                                      <a:rPr lang="en-US" sz="2200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↓</m:t>
                                    </m:r>
                                  </m:sub>
                                  <m:sup>
                                    <m:r>
                                      <a:rPr lang="en-US" sz="2200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e>
                            </m:d>
                          </m:e>
                        </m:d>
                      </m:num>
                      <m:den>
                        <m:r>
                          <a:rPr lang="en-US" sz="2200" i="1" kern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200" kern="0" dirty="0"/>
              </a:p>
              <a:p>
                <a:pPr marL="0" indent="0" algn="ctr">
                  <a:lnSpc>
                    <a:spcPct val="150000"/>
                  </a:lnSpc>
                  <a:buFont typeface="Wingdings" charset="0"/>
                  <a:buNone/>
                </a:pPr>
                <a:r>
                  <a:rPr lang="en-US" sz="2000" kern="0" dirty="0"/>
                  <a:t>       (proposed metric)</a:t>
                </a:r>
              </a:p>
            </p:txBody>
          </p:sp>
        </mc:Choice>
        <mc:Fallback xmlns="">
          <p:sp>
            <p:nvSpPr>
              <p:cNvPr id="15" name="Content Placeholder 8">
                <a:extLst>
                  <a:ext uri="{FF2B5EF4-FFF2-40B4-BE49-F238E27FC236}">
                    <a16:creationId xmlns:a16="http://schemas.microsoft.com/office/drawing/2014/main" id="{AE1E6B5C-1E47-4120-949B-8E997C4B37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77800" y="3558923"/>
                <a:ext cx="3972296" cy="19812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2879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482EE-CEBC-4EBA-AEEE-D114D7E27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Characterizing C4 wires for three different devices</a:t>
            </a:r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3437194C-FF75-4C6A-A0C5-B38E0C45BFF3}"/>
              </a:ext>
            </a:extLst>
          </p:cNvPr>
          <p:cNvSpPr txBox="1">
            <a:spLocks/>
          </p:cNvSpPr>
          <p:nvPr/>
        </p:nvSpPr>
        <p:spPr bwMode="auto">
          <a:xfrm>
            <a:off x="5867400" y="1868424"/>
            <a:ext cx="3276600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000" kern="0" dirty="0"/>
              <a:t>The effect is present in three different technology nodes (60 to 20 nm)</a:t>
            </a:r>
          </a:p>
          <a:p>
            <a:endParaRPr lang="en-US" sz="2000" kern="0" dirty="0"/>
          </a:p>
          <a:p>
            <a:r>
              <a:rPr lang="en-US" sz="2000" kern="0" dirty="0"/>
              <a:t>∆</a:t>
            </a:r>
            <a:r>
              <a:rPr lang="en-US" sz="2000" kern="0" baseline="-25000" dirty="0"/>
              <a:t>t</a:t>
            </a:r>
            <a:r>
              <a:rPr lang="en-US" sz="2000" kern="0" dirty="0"/>
              <a:t>/LAB:</a:t>
            </a:r>
          </a:p>
          <a:p>
            <a:pPr lvl="1"/>
            <a:r>
              <a:rPr lang="en-US" sz="1800" kern="0" dirty="0"/>
              <a:t>CIV: 47.8 fs</a:t>
            </a:r>
          </a:p>
          <a:p>
            <a:pPr lvl="1"/>
            <a:r>
              <a:rPr lang="en-US" sz="1800" kern="0" dirty="0"/>
              <a:t>S5GX: 14.0 fs</a:t>
            </a:r>
          </a:p>
          <a:p>
            <a:pPr lvl="1"/>
            <a:r>
              <a:rPr lang="en-US" sz="1800" kern="0" dirty="0"/>
              <a:t>A10GX: 8.2 fs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E792A6-50C9-46EC-B5EF-89A3B47A1321}"/>
              </a:ext>
            </a:extLst>
          </p:cNvPr>
          <p:cNvSpPr/>
          <p:nvPr/>
        </p:nvSpPr>
        <p:spPr bwMode="auto">
          <a:xfrm>
            <a:off x="1219200" y="3962400"/>
            <a:ext cx="304800" cy="1524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charset="0"/>
              <a:ea typeface="ＭＳ Ｐゴシック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D1E8B6-20A3-404E-A47C-528AE934AFA8}"/>
              </a:ext>
            </a:extLst>
          </p:cNvPr>
          <p:cNvSpPr/>
          <p:nvPr/>
        </p:nvSpPr>
        <p:spPr bwMode="auto">
          <a:xfrm>
            <a:off x="2620751" y="3962400"/>
            <a:ext cx="274849" cy="1524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charset="0"/>
              <a:ea typeface="ＭＳ Ｐゴシック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01B56F-0A1D-456E-ACBA-1E59830D2AF8}"/>
              </a:ext>
            </a:extLst>
          </p:cNvPr>
          <p:cNvSpPr/>
          <p:nvPr/>
        </p:nvSpPr>
        <p:spPr bwMode="auto">
          <a:xfrm>
            <a:off x="3169127" y="4495800"/>
            <a:ext cx="336073" cy="1524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charset="0"/>
              <a:ea typeface="ＭＳ Ｐゴシック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DD20FC8-1B52-43F7-BD99-37948F9D19EF}"/>
              </a:ext>
            </a:extLst>
          </p:cNvPr>
          <p:cNvSpPr txBox="1">
            <a:spLocks/>
          </p:cNvSpPr>
          <p:nvPr/>
        </p:nvSpPr>
        <p:spPr bwMode="auto">
          <a:xfrm>
            <a:off x="304800" y="5257800"/>
            <a:ext cx="5562600" cy="633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en-US" sz="1600" kern="0" dirty="0"/>
              <a:t>Measured values of ∆</a:t>
            </a:r>
            <a:r>
              <a:rPr lang="en-US" sz="1600" kern="0" baseline="-25000" dirty="0"/>
              <a:t>t</a:t>
            </a:r>
            <a:r>
              <a:rPr lang="en-US" sz="1600" kern="0" dirty="0"/>
              <a:t> versus length of C4 wire for Cyclone IV, Stratix V and </a:t>
            </a:r>
            <a:r>
              <a:rPr lang="en-US" sz="1600" kern="0" dirty="0" err="1"/>
              <a:t>Arria</a:t>
            </a:r>
            <a:r>
              <a:rPr lang="en-US" sz="1600" kern="0" dirty="0"/>
              <a:t> 10 devices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F7283417-1FE6-4E38-8E38-34D57D4807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" y="1581175"/>
            <a:ext cx="5781696" cy="3637972"/>
          </a:xfrm>
        </p:spPr>
      </p:pic>
    </p:spTree>
    <p:extLst>
      <p:ext uri="{BB962C8B-B14F-4D97-AF65-F5344CB8AC3E}">
        <p14:creationId xmlns:p14="http://schemas.microsoft.com/office/powerpoint/2010/main" val="2746126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4E41A-C1D3-4A5E-AC81-29E611DBF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4919E-622D-462E-9B20-3D8A1C284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71600"/>
            <a:ext cx="8763000" cy="4800600"/>
          </a:xfrm>
        </p:spPr>
        <p:txBody>
          <a:bodyPr/>
          <a:lstStyle/>
          <a:p>
            <a:r>
              <a:rPr lang="en-US" sz="2000" dirty="0"/>
              <a:t>A new metric for accurately quantifying coupling that exists between long wires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Able to measure delay changes on the order of femtoseconds</a:t>
            </a:r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2000" dirty="0"/>
              <a:t>Using the proposed metric the channel layout can be inferred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Design isolation techniques for reducing data leakage risk can be devised</a:t>
            </a:r>
          </a:p>
          <a:p>
            <a:pPr marL="457200" lvl="1" indent="0">
              <a:buNone/>
            </a:pPr>
            <a:endParaRPr lang="en-US" sz="1800" dirty="0"/>
          </a:p>
          <a:p>
            <a:pPr marL="400050"/>
            <a:r>
              <a:rPr lang="en-US" sz="2000" dirty="0"/>
              <a:t>Characterizing coupling between different long wires types across three FPGA families: </a:t>
            </a:r>
          </a:p>
          <a:p>
            <a:pPr marL="800100" lvl="1">
              <a:buFont typeface="Wingdings" panose="05000000000000000000" pitchFamily="2" charset="2"/>
              <a:buChar char="Ø"/>
            </a:pPr>
            <a:r>
              <a:rPr lang="en-US" sz="1800" dirty="0"/>
              <a:t>Cyclone IV (60nm), Stratix V (28nm), and </a:t>
            </a:r>
            <a:r>
              <a:rPr lang="en-US" sz="1800" dirty="0" err="1"/>
              <a:t>Arria</a:t>
            </a:r>
            <a:r>
              <a:rPr lang="en-US" sz="1800" dirty="0"/>
              <a:t> 10 (20nm)</a:t>
            </a:r>
          </a:p>
          <a:p>
            <a:pPr marL="400050"/>
            <a:endParaRPr lang="en-US" sz="1000" dirty="0"/>
          </a:p>
          <a:p>
            <a:pPr marL="400050"/>
            <a:r>
              <a:rPr lang="en-US" dirty="0"/>
              <a:t>Come checkout my poster!</a:t>
            </a:r>
          </a:p>
        </p:txBody>
      </p:sp>
    </p:spTree>
    <p:extLst>
      <p:ext uri="{BB962C8B-B14F-4D97-AF65-F5344CB8AC3E}">
        <p14:creationId xmlns:p14="http://schemas.microsoft.com/office/powerpoint/2010/main" val="273383072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Blank Presentation">
      <a:majorFont>
        <a:latin typeface="Georgi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enev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eneva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8476</TotalTime>
  <Words>863</Words>
  <Application>Microsoft Office PowerPoint</Application>
  <PresentationFormat>On-screen Show (4:3)</PresentationFormat>
  <Paragraphs>125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Cambria Math</vt:lpstr>
      <vt:lpstr>Geneva</vt:lpstr>
      <vt:lpstr>Georgia</vt:lpstr>
      <vt:lpstr>Times</vt:lpstr>
      <vt:lpstr>Verdana</vt:lpstr>
      <vt:lpstr>Wingdings</vt:lpstr>
      <vt:lpstr>Blank Presentation</vt:lpstr>
      <vt:lpstr>Characterization of Long Wire Data Leakage in Deep Submicron FPGAs</vt:lpstr>
      <vt:lpstr>Contribution</vt:lpstr>
      <vt:lpstr>Accurately quantifying coupling – New metric</vt:lpstr>
      <vt:lpstr>Accurately quantifying coupling – New metric</vt:lpstr>
      <vt:lpstr>Accurately quantifying coupling – New metric</vt:lpstr>
      <vt:lpstr>Accurately quantifying coupling – New metric</vt:lpstr>
      <vt:lpstr>Accurately quantifying coupling – New metric</vt:lpstr>
      <vt:lpstr>Characterizing C4 wires for three different devices</vt:lpstr>
      <vt:lpstr>Summary</vt:lpstr>
      <vt:lpstr>PowerPoint Presentation</vt:lpstr>
      <vt:lpstr>PowerPoint Presentation</vt:lpstr>
      <vt:lpstr>Measured receiver frequency for different RO lengths</vt:lpstr>
      <vt:lpstr>Adjacency map of a C4 channel in a CIV device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goes here</dc:title>
  <dc:creator>Provelengios, Georgios</dc:creator>
  <cp:keywords>CTPClassification=CTP_NT</cp:keywords>
  <cp:lastModifiedBy>Georgios Provelengios</cp:lastModifiedBy>
  <cp:revision>1104</cp:revision>
  <dcterms:created xsi:type="dcterms:W3CDTF">2018-06-23T22:27:19Z</dcterms:created>
  <dcterms:modified xsi:type="dcterms:W3CDTF">2019-02-25T02:49:12Z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aff3c6ce-eac4-4c4d-8797-d6c047d6a113</vt:lpwstr>
  </property>
  <property fmtid="{D5CDD505-2E9C-101B-9397-08002B2CF9AE}" pid="3" name="CTP_TimeStamp">
    <vt:lpwstr>2018-07-07 00:43:14Z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