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96" r:id="rId2"/>
    <p:sldMasterId id="2147483722" r:id="rId3"/>
    <p:sldMasterId id="2147483748" r:id="rId4"/>
    <p:sldMasterId id="2147483775" r:id="rId5"/>
    <p:sldMasterId id="2147483811" r:id="rId6"/>
  </p:sldMasterIdLst>
  <p:notesMasterIdLst>
    <p:notesMasterId r:id="rId53"/>
  </p:notesMasterIdLst>
  <p:sldIdLst>
    <p:sldId id="256" r:id="rId7"/>
    <p:sldId id="476" r:id="rId8"/>
    <p:sldId id="477" r:id="rId9"/>
    <p:sldId id="388" r:id="rId10"/>
    <p:sldId id="389" r:id="rId11"/>
    <p:sldId id="523" r:id="rId12"/>
    <p:sldId id="480" r:id="rId13"/>
    <p:sldId id="479" r:id="rId14"/>
    <p:sldId id="269" r:id="rId15"/>
    <p:sldId id="481" r:id="rId16"/>
    <p:sldId id="522" r:id="rId17"/>
    <p:sldId id="397" r:id="rId18"/>
    <p:sldId id="281" r:id="rId19"/>
    <p:sldId id="506" r:id="rId20"/>
    <p:sldId id="507" r:id="rId21"/>
    <p:sldId id="508" r:id="rId22"/>
    <p:sldId id="510" r:id="rId23"/>
    <p:sldId id="512" r:id="rId24"/>
    <p:sldId id="484" r:id="rId25"/>
    <p:sldId id="488" r:id="rId26"/>
    <p:sldId id="486" r:id="rId27"/>
    <p:sldId id="490" r:id="rId28"/>
    <p:sldId id="491" r:id="rId29"/>
    <p:sldId id="492" r:id="rId30"/>
    <p:sldId id="493" r:id="rId31"/>
    <p:sldId id="496" r:id="rId32"/>
    <p:sldId id="497" r:id="rId33"/>
    <p:sldId id="514" r:id="rId34"/>
    <p:sldId id="500" r:id="rId35"/>
    <p:sldId id="501" r:id="rId36"/>
    <p:sldId id="515" r:id="rId37"/>
    <p:sldId id="516" r:id="rId38"/>
    <p:sldId id="503" r:id="rId39"/>
    <p:sldId id="504" r:id="rId40"/>
    <p:sldId id="518" r:id="rId41"/>
    <p:sldId id="517" r:id="rId42"/>
    <p:sldId id="520" r:id="rId43"/>
    <p:sldId id="519" r:id="rId44"/>
    <p:sldId id="505" r:id="rId45"/>
    <p:sldId id="521" r:id="rId46"/>
    <p:sldId id="502" r:id="rId47"/>
    <p:sldId id="478" r:id="rId48"/>
    <p:sldId id="387" r:id="rId49"/>
    <p:sldId id="441" r:id="rId50"/>
    <p:sldId id="474" r:id="rId51"/>
    <p:sldId id="475"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F1"/>
    <a:srgbClr val="FB7500"/>
    <a:srgbClr val="FE4200"/>
    <a:srgbClr val="E98F44"/>
    <a:srgbClr val="D2C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581A1-1D70-4C73-B6A4-742A63F047D8}">
  <a:tblStyle styleId="{C6A581A1-1D70-4C73-B6A4-742A63F047D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3"/>
          </a:solidFill>
        </a:fill>
      </a:tcStyle>
    </a:firstRow>
    <a:neCell>
      <a:tcTxStyle b="off" i="off"/>
      <a:tcStyle>
        <a:tcBdr/>
      </a:tcStyle>
    </a:neCell>
    <a:nwCell>
      <a:tcTxStyle b="off" i="off"/>
      <a:tcStyle>
        <a:tcBdr/>
      </a:tcStyle>
    </a:nwCell>
  </a:tblStyle>
  <a:tblStyle styleId="{29BB21CA-31D8-4ACC-9BCE-1CFFEFA9DD33}"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675DE4-D94F-4CDA-A30A-FB3B1679C609}"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6"/>
    <p:restoredTop sz="84756" autoAdjust="0"/>
  </p:normalViewPr>
  <p:slideViewPr>
    <p:cSldViewPr snapToGrid="0">
      <p:cViewPr>
        <p:scale>
          <a:sx n="120" d="100"/>
          <a:sy n="120" d="100"/>
        </p:scale>
        <p:origin x="432"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20546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300"/>
            </a:pPr>
            <a:r>
              <a:rPr lang="en-US" sz="1200" b="0" i="0" u="none" strike="noStrike" cap="none" dirty="0">
                <a:solidFill>
                  <a:schemeClr val="dk1"/>
                </a:solidFill>
                <a:latin typeface="Calibri"/>
                <a:ea typeface="Calibri"/>
                <a:cs typeface="Calibri"/>
                <a:sym typeface="Calibri"/>
              </a:rPr>
              <a:t>My name is Stephen Ibanez, and today I’ll present the P4-&gt;</a:t>
            </a:r>
            <a:r>
              <a:rPr lang="en-US" sz="1200" b="0" i="0" u="none" strike="noStrike" cap="none" dirty="0" err="1">
                <a:solidFill>
                  <a:schemeClr val="dk1"/>
                </a:solidFill>
                <a:latin typeface="Calibri"/>
                <a:ea typeface="Calibri"/>
                <a:cs typeface="Calibri"/>
                <a:sym typeface="Calibri"/>
              </a:rPr>
              <a:t>NetFPGA</a:t>
            </a:r>
            <a:r>
              <a:rPr lang="en-US" sz="1200" b="0" i="0" u="none" strike="noStrike" cap="none" dirty="0">
                <a:solidFill>
                  <a:schemeClr val="dk1"/>
                </a:solidFill>
                <a:latin typeface="Calibri"/>
                <a:ea typeface="Calibri"/>
                <a:cs typeface="Calibri"/>
                <a:sym typeface="Calibri"/>
              </a:rPr>
              <a:t> workflow, which is something that we put together to try and make it easy for anyone to deploy their P4 programs on real hardware, specifically, the </a:t>
            </a:r>
            <a:r>
              <a:rPr lang="en-US" sz="1200" b="0" i="0" u="none" strike="noStrike" cap="none" dirty="0" err="1">
                <a:solidFill>
                  <a:schemeClr val="dk1"/>
                </a:solidFill>
                <a:latin typeface="Calibri"/>
                <a:ea typeface="Calibri"/>
                <a:cs typeface="Calibri"/>
                <a:sym typeface="Calibri"/>
              </a:rPr>
              <a:t>NetFPGA</a:t>
            </a:r>
            <a:r>
              <a:rPr lang="en-US" sz="1200" b="0" i="0" u="none" strike="noStrike" cap="none" dirty="0">
                <a:solidFill>
                  <a:schemeClr val="dk1"/>
                </a:solidFill>
                <a:latin typeface="Calibri"/>
                <a:ea typeface="Calibri"/>
                <a:cs typeface="Calibri"/>
                <a:sym typeface="Calibri"/>
              </a:rPr>
              <a:t> SUME board.</a:t>
            </a:r>
          </a:p>
          <a:p>
            <a:pPr marL="171450" marR="0" lvl="0" indent="-171450" algn="l" rtl="0">
              <a:spcBef>
                <a:spcPts val="0"/>
              </a:spcBef>
              <a:spcAft>
                <a:spcPts val="0"/>
              </a:spcAft>
              <a:buClr>
                <a:schemeClr val="dk1"/>
              </a:buClr>
              <a:buSzPts val="300"/>
            </a:pPr>
            <a:r>
              <a:rPr lang="en-US" sz="1200" b="0" i="0" u="none" strike="noStrike" cap="none" dirty="0">
                <a:solidFill>
                  <a:schemeClr val="dk1"/>
                </a:solidFill>
                <a:latin typeface="Calibri"/>
                <a:ea typeface="Calibri"/>
                <a:cs typeface="Calibri"/>
                <a:sym typeface="Calibri"/>
              </a:rPr>
              <a:t>This is joint work with Gordon </a:t>
            </a:r>
            <a:r>
              <a:rPr lang="en-US" sz="1200" b="0" i="0" u="none" strike="noStrike" cap="none" dirty="0" err="1">
                <a:solidFill>
                  <a:schemeClr val="dk1"/>
                </a:solidFill>
                <a:latin typeface="Calibri"/>
                <a:ea typeface="Calibri"/>
                <a:cs typeface="Calibri"/>
                <a:sym typeface="Calibri"/>
              </a:rPr>
              <a:t>Brebner</a:t>
            </a:r>
            <a:r>
              <a:rPr lang="en-US" sz="1200" b="0" i="0" u="none" strike="noStrike" cap="none" dirty="0">
                <a:solidFill>
                  <a:schemeClr val="dk1"/>
                </a:solidFill>
                <a:latin typeface="Calibri"/>
                <a:ea typeface="Calibri"/>
                <a:cs typeface="Calibri"/>
                <a:sym typeface="Calibri"/>
              </a:rPr>
              <a:t>, Nick McKeown, and </a:t>
            </a:r>
            <a:r>
              <a:rPr lang="en-US" sz="1200" b="0" i="0" u="none" strike="noStrike" cap="none" dirty="0" err="1">
                <a:solidFill>
                  <a:schemeClr val="dk1"/>
                </a:solidFill>
                <a:latin typeface="Calibri"/>
                <a:ea typeface="Calibri"/>
                <a:cs typeface="Calibri"/>
                <a:sym typeface="Calibri"/>
              </a:rPr>
              <a:t>Noa</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Zilberman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300"/>
            </a:pPr>
            <a:r>
              <a:rPr lang="en-US" sz="1200" b="0" i="0" u="none" strike="noStrike" cap="none" dirty="0">
                <a:solidFill>
                  <a:schemeClr val="dk1"/>
                </a:solidFill>
                <a:latin typeface="Calibri"/>
                <a:ea typeface="Calibri"/>
                <a:cs typeface="Calibri"/>
                <a:sym typeface="Calibri"/>
              </a:rPr>
              <a:t>Many other people have contributed and been involved as well</a:t>
            </a:r>
          </a:p>
        </p:txBody>
      </p:sp>
      <p:sp>
        <p:nvSpPr>
          <p:cNvPr id="184" name="Shape 18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a:t>
            </a:fld>
            <a:endParaRPr/>
          </a:p>
        </p:txBody>
      </p:sp>
    </p:spTree>
    <p:extLst>
      <p:ext uri="{BB962C8B-B14F-4D97-AF65-F5344CB8AC3E}">
        <p14:creationId xmlns:p14="http://schemas.microsoft.com/office/powerpoint/2010/main" val="323804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r>
              <a:rPr lang="en-US" dirty="0"/>
              <a:t>Here's the format of the </a:t>
            </a:r>
            <a:r>
              <a:rPr lang="en-US" dirty="0" err="1"/>
              <a:t>sume_metadata</a:t>
            </a:r>
            <a:r>
              <a:rPr lang="en-US" dirty="0"/>
              <a:t> bus. By reading and writing fields of this bus, the P4 program can interact with the rest of the architecture.</a:t>
            </a:r>
          </a:p>
          <a:p>
            <a:pPr marL="457200" marR="0" lvl="0" indent="-304800" algn="l" rtl="0">
              <a:spcBef>
                <a:spcPts val="0"/>
              </a:spcBef>
              <a:spcAft>
                <a:spcPts val="0"/>
              </a:spcAft>
              <a:buClr>
                <a:schemeClr val="dk1"/>
              </a:buClr>
              <a:buSzPts val="1200"/>
              <a:buFont typeface="Calibri"/>
              <a:buChar char="●"/>
            </a:pPr>
            <a:r>
              <a:rPr lang="en-US" dirty="0"/>
              <a:t>The </a:t>
            </a:r>
            <a:r>
              <a:rPr lang="en-US" dirty="0" err="1"/>
              <a:t>src_port</a:t>
            </a:r>
            <a:r>
              <a:rPr lang="en-US" dirty="0"/>
              <a:t> field is set by the architecture and it indicates the port on which the packet arrived</a:t>
            </a:r>
          </a:p>
          <a:p>
            <a:pPr marL="457200" marR="0" lvl="0" indent="-304800" algn="l" rtl="0">
              <a:spcBef>
                <a:spcPts val="0"/>
              </a:spcBef>
              <a:spcAft>
                <a:spcPts val="0"/>
              </a:spcAft>
              <a:buClr>
                <a:schemeClr val="dk1"/>
              </a:buClr>
              <a:buSzPts val="1200"/>
              <a:buFont typeface="Calibri"/>
              <a:buChar char="●"/>
            </a:pPr>
            <a:r>
              <a:rPr lang="en-US" dirty="0"/>
              <a:t>The </a:t>
            </a:r>
            <a:r>
              <a:rPr lang="en-US" dirty="0" err="1"/>
              <a:t>dst_port</a:t>
            </a:r>
            <a:r>
              <a:rPr lang="en-US" dirty="0"/>
              <a:t> field can be set by the P4 program to tell the architecture which port or ports to send the packet out of. These fields are one-hot encoded so it's easy to do multicast</a:t>
            </a:r>
          </a:p>
          <a:p>
            <a:pPr marL="457200" marR="0" lvl="0" indent="-304800" algn="l" rtl="0">
              <a:spcBef>
                <a:spcPts val="0"/>
              </a:spcBef>
              <a:spcAft>
                <a:spcPts val="0"/>
              </a:spcAft>
              <a:buClr>
                <a:schemeClr val="dk1"/>
              </a:buClr>
              <a:buSzPts val="1200"/>
              <a:buFont typeface="Calibri"/>
              <a:buChar char="●"/>
            </a:pPr>
            <a:r>
              <a:rPr lang="en-US" dirty="0"/>
              <a:t>The *_</a:t>
            </a:r>
            <a:r>
              <a:rPr lang="en-US" dirty="0" err="1"/>
              <a:t>q_size</a:t>
            </a:r>
            <a:r>
              <a:rPr lang="en-US" dirty="0"/>
              <a:t> fields indicate the size of each queue when the packet starts being processed by the P4 program</a:t>
            </a:r>
          </a:p>
          <a:p>
            <a:pPr marL="457200" marR="0" lvl="0" indent="-304800" algn="l" rtl="0">
              <a:spcBef>
                <a:spcPts val="0"/>
              </a:spcBef>
              <a:spcAft>
                <a:spcPts val="0"/>
              </a:spcAft>
              <a:buClr>
                <a:schemeClr val="dk1"/>
              </a:buClr>
              <a:buSzPts val="1200"/>
              <a:buFont typeface="Calibri"/>
              <a:buChar char="●"/>
            </a:pPr>
            <a:r>
              <a:rPr lang="en-US" dirty="0"/>
              <a:t>If the </a:t>
            </a:r>
            <a:r>
              <a:rPr lang="en-US" dirty="0" err="1"/>
              <a:t>send_dig_to_cpu</a:t>
            </a:r>
            <a:r>
              <a:rPr lang="en-US" dirty="0"/>
              <a:t> field is set by the P4 program then the architecture will send the </a:t>
            </a:r>
            <a:r>
              <a:rPr lang="en-US" dirty="0" err="1"/>
              <a:t>digest_data</a:t>
            </a:r>
            <a:r>
              <a:rPr lang="en-US" dirty="0"/>
              <a:t> to the control-plane, which is useful if you are trying to do MAC learning or implement a router or something like this</a:t>
            </a: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11</a:t>
            </a:fld>
            <a:endParaRPr/>
          </a:p>
        </p:txBody>
      </p:sp>
    </p:spTree>
    <p:extLst>
      <p:ext uri="{BB962C8B-B14F-4D97-AF65-F5344CB8AC3E}">
        <p14:creationId xmlns:p14="http://schemas.microsoft.com/office/powerpoint/2010/main" val="2466441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Shape 16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chemeClr val="dk1"/>
              </a:buClr>
              <a:buSzPts val="1200"/>
              <a:buFont typeface="Calibri"/>
              <a:buChar char="●"/>
            </a:pPr>
            <a:r>
              <a:rPr lang="en-US" dirty="0"/>
              <a:t>Lets take a look at a generic template P4 program for the </a:t>
            </a:r>
            <a:r>
              <a:rPr lang="en-US" dirty="0" err="1"/>
              <a:t>SimpleSumeSwitch</a:t>
            </a:r>
            <a:endParaRPr lang="en-US" dirty="0"/>
          </a:p>
        </p:txBody>
      </p:sp>
      <p:sp>
        <p:nvSpPr>
          <p:cNvPr id="1602" name="Shape 1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813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r>
              <a:rPr lang="en-US" dirty="0"/>
              <a:t>Here are some of the basic types that are supported in P4 programs</a:t>
            </a:r>
          </a:p>
          <a:p>
            <a:pPr marL="457200" marR="0" lvl="0" indent="-304800" algn="l" rtl="0">
              <a:spcBef>
                <a:spcPts val="0"/>
              </a:spcBef>
              <a:spcAft>
                <a:spcPts val="0"/>
              </a:spcAft>
              <a:buClr>
                <a:schemeClr val="dk1"/>
              </a:buClr>
              <a:buSzPts val="1200"/>
              <a:buFont typeface="Calibri"/>
              <a:buChar char="●"/>
            </a:pP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13</a:t>
            </a:fld>
            <a:endParaRPr/>
          </a:p>
        </p:txBody>
      </p:sp>
    </p:spTree>
    <p:extLst>
      <p:ext uri="{BB962C8B-B14F-4D97-AF65-F5344CB8AC3E}">
        <p14:creationId xmlns:p14="http://schemas.microsoft.com/office/powerpoint/2010/main" val="391069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14</a:t>
            </a:fld>
            <a:endParaRPr/>
          </a:p>
        </p:txBody>
      </p:sp>
    </p:spTree>
    <p:extLst>
      <p:ext uri="{BB962C8B-B14F-4D97-AF65-F5344CB8AC3E}">
        <p14:creationId xmlns:p14="http://schemas.microsoft.com/office/powerpoint/2010/main" val="379394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15</a:t>
            </a:fld>
            <a:endParaRPr/>
          </a:p>
        </p:txBody>
      </p:sp>
    </p:spTree>
    <p:extLst>
      <p:ext uri="{BB962C8B-B14F-4D97-AF65-F5344CB8AC3E}">
        <p14:creationId xmlns:p14="http://schemas.microsoft.com/office/powerpoint/2010/main" val="2915435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16</a:t>
            </a:fld>
            <a:endParaRPr/>
          </a:p>
        </p:txBody>
      </p:sp>
    </p:spTree>
    <p:extLst>
      <p:ext uri="{BB962C8B-B14F-4D97-AF65-F5344CB8AC3E}">
        <p14:creationId xmlns:p14="http://schemas.microsoft.com/office/powerpoint/2010/main" val="146059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1" name="Shape 169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04800" algn="l" rtl="0">
              <a:spcBef>
                <a:spcPts val="0"/>
              </a:spcBef>
              <a:spcAft>
                <a:spcPts val="0"/>
              </a:spcAft>
              <a:buClr>
                <a:schemeClr val="dk1"/>
              </a:buClr>
              <a:buSzPts val="1200"/>
              <a:buFont typeface="Calibri"/>
              <a:buChar char="●"/>
            </a:pPr>
            <a:endParaRPr dirty="0"/>
          </a:p>
        </p:txBody>
      </p:sp>
      <p:sp>
        <p:nvSpPr>
          <p:cNvPr id="1692" name="Shape 1692"/>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17</a:t>
            </a:fld>
            <a:endParaRPr/>
          </a:p>
        </p:txBody>
      </p:sp>
    </p:spTree>
    <p:extLst>
      <p:ext uri="{BB962C8B-B14F-4D97-AF65-F5344CB8AC3E}">
        <p14:creationId xmlns:p14="http://schemas.microsoft.com/office/powerpoint/2010/main" val="79444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you're all experts in writing P4 programs I can tell you a bit about the Xilinx </a:t>
            </a:r>
            <a:r>
              <a:rPr lang="en-US" dirty="0" err="1"/>
              <a:t>SDNet</a:t>
            </a:r>
            <a:r>
              <a:rPr lang="en-US" dirty="0"/>
              <a:t> compiler which is really the center piece of the P4-&gt;</a:t>
            </a:r>
            <a:r>
              <a:rPr lang="en-US" dirty="0" err="1"/>
              <a:t>NetFPGA</a:t>
            </a:r>
            <a:r>
              <a:rPr lang="en-US" dirty="0"/>
              <a:t> workflow</a:t>
            </a:r>
          </a:p>
          <a:p>
            <a:r>
              <a:rPr lang="en-US" dirty="0"/>
              <a:t>The version of the </a:t>
            </a:r>
            <a:r>
              <a:rPr lang="en-US" dirty="0" err="1"/>
              <a:t>SDNet</a:t>
            </a:r>
            <a:r>
              <a:rPr lang="en-US" dirty="0"/>
              <a:t> compiler that is currently available will consume a P4 program that is written for one of it's supported architectures and will translate that into a corresponding PX program.</a:t>
            </a:r>
          </a:p>
          <a:p>
            <a:r>
              <a:rPr lang="en-US" dirty="0"/>
              <a:t>PX is another domain specific language for expressing packet processing that was developed within Xilinx Labs and it actually pre-dates P4</a:t>
            </a:r>
          </a:p>
          <a:p>
            <a:r>
              <a:rPr lang="en-US" dirty="0"/>
              <a:t>PX has a lot of overlap with P4 in terms of goals and functionality</a:t>
            </a:r>
          </a:p>
          <a:p>
            <a:r>
              <a:rPr lang="en-US" dirty="0"/>
              <a:t>So in the first instance of the workflow, the P4 program is translated into a PX program. And in the process it produces a JSON file that indicates all sorts of useful information about the P4 program, such as the tables, actions, and externs that are used</a:t>
            </a:r>
          </a:p>
          <a:p>
            <a:r>
              <a:rPr lang="en-US" dirty="0"/>
              <a:t>The PX program is passed into the </a:t>
            </a:r>
            <a:r>
              <a:rPr lang="en-US" dirty="0" err="1"/>
              <a:t>SDNet</a:t>
            </a:r>
            <a:r>
              <a:rPr lang="en-US" dirty="0"/>
              <a:t> compiler along with options to configure our target throughput, latency, and resource utilization</a:t>
            </a:r>
          </a:p>
          <a:p>
            <a:r>
              <a:rPr lang="en-US" dirty="0"/>
              <a:t>The </a:t>
            </a:r>
            <a:r>
              <a:rPr lang="en-US" dirty="0" err="1"/>
              <a:t>SDNet</a:t>
            </a:r>
            <a:r>
              <a:rPr lang="en-US" dirty="0"/>
              <a:t> compiler then produces an HDL module that implements the functionality of our original P4 program. </a:t>
            </a:r>
          </a:p>
          <a:p>
            <a:r>
              <a:rPr lang="en-US" dirty="0"/>
              <a:t>It also produces a useful verification environment, which includes a </a:t>
            </a:r>
            <a:r>
              <a:rPr lang="en-US" dirty="0" err="1"/>
              <a:t>SystemVerilog</a:t>
            </a:r>
            <a:r>
              <a:rPr lang="en-US" dirty="0"/>
              <a:t> testbench, a C++ model of the PX program, and C drivers to add &amp; remove table entries</a:t>
            </a:r>
          </a:p>
          <a:p>
            <a:r>
              <a:rPr lang="en-US" dirty="0"/>
              <a:t>Now we can write our P4 programs and convert them into HDL. So now we just need some hardware to run it on. That is where the </a:t>
            </a:r>
            <a:r>
              <a:rPr lang="en-US" dirty="0" err="1"/>
              <a:t>NetFPGA</a:t>
            </a:r>
            <a:r>
              <a:rPr lang="en-US" dirty="0"/>
              <a:t> platform comes in.</a:t>
            </a:r>
          </a:p>
        </p:txBody>
      </p:sp>
    </p:spTree>
    <p:extLst>
      <p:ext uri="{BB962C8B-B14F-4D97-AF65-F5344CB8AC3E}">
        <p14:creationId xmlns:p14="http://schemas.microsoft.com/office/powerpoint/2010/main" val="1394630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NetFPGA</a:t>
            </a:r>
            <a:r>
              <a:rPr lang="en-US" dirty="0"/>
              <a:t> is a project that has been around for a couple of decades so it has a well established community of developers</a:t>
            </a:r>
          </a:p>
          <a:p>
            <a:r>
              <a:rPr lang="en-US" dirty="0"/>
              <a:t>It was originally started at Stanford University and is now mainly maintained at the University of Cambridge</a:t>
            </a:r>
          </a:p>
          <a:p>
            <a:r>
              <a:rPr lang="en-US" dirty="0" err="1"/>
              <a:t>NetFPGA</a:t>
            </a:r>
            <a:r>
              <a:rPr lang="en-US" dirty="0"/>
              <a:t> is a line-rate, flexible, open source networking platform designed for teaching and research</a:t>
            </a:r>
          </a:p>
          <a:p>
            <a:r>
              <a:rPr lang="en-US" dirty="0"/>
              <a:t>The project won the SOSR software systems award this year.</a:t>
            </a:r>
          </a:p>
          <a:p>
            <a:r>
              <a:rPr lang="en-US" dirty="0"/>
              <a:t>The platform can be used for a number of different applications including a NIC, router, traffic generator, and more</a:t>
            </a:r>
          </a:p>
          <a:p>
            <a:r>
              <a:rPr lang="en-US" dirty="0"/>
              <a:t>There is a family of boards </a:t>
            </a:r>
            <a:r>
              <a:rPr lang="en-US" dirty="0" err="1"/>
              <a:t>NetFPGA</a:t>
            </a:r>
            <a:r>
              <a:rPr lang="en-US" dirty="0"/>
              <a:t> boards. The original was a 4x1G board, then there was an initial 4x10G board, and now the latest is the </a:t>
            </a:r>
            <a:r>
              <a:rPr lang="en-US" dirty="0" err="1"/>
              <a:t>NetFPGA</a:t>
            </a:r>
            <a:r>
              <a:rPr lang="en-US" dirty="0"/>
              <a:t> SUME board</a:t>
            </a:r>
          </a:p>
        </p:txBody>
      </p:sp>
    </p:spTree>
    <p:extLst>
      <p:ext uri="{BB962C8B-B14F-4D97-AF65-F5344CB8AC3E}">
        <p14:creationId xmlns:p14="http://schemas.microsoft.com/office/powerpoint/2010/main" val="371406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SUME board is decorated with a Xilinx Virtex-7 FPGA</a:t>
            </a:r>
          </a:p>
          <a:p>
            <a:r>
              <a:rPr lang="en-US" dirty="0"/>
              <a:t>It has 4 10G SFP+ interfaces, a PCIe Gen 3 host adapter, 27 MB of SRAM, 8GB of DRAM, and a bunch of other peripherals</a:t>
            </a:r>
          </a:p>
          <a:p>
            <a:r>
              <a:rPr lang="en-US" dirty="0"/>
              <a:t>This is the board that we target for the P4-&gt;</a:t>
            </a:r>
            <a:r>
              <a:rPr lang="en-US" dirty="0" err="1"/>
              <a:t>NetFPGA</a:t>
            </a:r>
            <a:r>
              <a:rPr lang="en-US" dirty="0"/>
              <a:t> workflow</a:t>
            </a:r>
          </a:p>
        </p:txBody>
      </p:sp>
    </p:spTree>
    <p:extLst>
      <p:ext uri="{BB962C8B-B14F-4D97-AF65-F5344CB8AC3E}">
        <p14:creationId xmlns:p14="http://schemas.microsoft.com/office/powerpoint/2010/main" val="364024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60397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SUME board can be used standalone, but it is often installed in a Linux host machine</a:t>
            </a:r>
          </a:p>
          <a:p>
            <a:r>
              <a:rPr lang="en-US" dirty="0"/>
              <a:t>By doing so, a software control-plane can run on the Linux host and interact with the hardware accelerated packet processing logic on the SUME board via the PCI Express interface.</a:t>
            </a:r>
          </a:p>
        </p:txBody>
      </p:sp>
    </p:spTree>
    <p:extLst>
      <p:ext uri="{BB962C8B-B14F-4D97-AF65-F5344CB8AC3E}">
        <p14:creationId xmlns:p14="http://schemas.microsoft.com/office/powerpoint/2010/main" val="139615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is the canonical </a:t>
            </a:r>
            <a:r>
              <a:rPr lang="en-US" dirty="0" err="1"/>
              <a:t>NetFPGA</a:t>
            </a:r>
            <a:r>
              <a:rPr lang="en-US" dirty="0"/>
              <a:t> reference design. It consists of 5 stages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Over 2000 boards deployed, used in classroom for about 15 years</a:t>
            </a:r>
          </a:p>
          <a:p>
            <a:r>
              <a:rPr lang="en-US" dirty="0"/>
              <a:t>Limited success because students need to be familiar with hardware design and working with FPGAs</a:t>
            </a:r>
          </a:p>
          <a:p>
            <a:r>
              <a:rPr lang="en-US" dirty="0"/>
              <a:t>There are a lot of students that are interested in building network systems, but the don’t have the necessary pre-requisite background to use the </a:t>
            </a:r>
            <a:r>
              <a:rPr lang="en-US" dirty="0" err="1"/>
              <a:t>NetFPGA</a:t>
            </a:r>
            <a:endParaRPr lang="en-US" dirty="0"/>
          </a:p>
          <a:p>
            <a:r>
              <a:rPr lang="en-US" dirty="0"/>
              <a:t>With this in mind, we developed the P4-&gt;</a:t>
            </a:r>
            <a:r>
              <a:rPr lang="en-US" dirty="0" err="1"/>
              <a:t>NetFPGA</a:t>
            </a:r>
            <a:r>
              <a:rPr lang="en-US" dirty="0"/>
              <a:t> workflow</a:t>
            </a:r>
          </a:p>
          <a:p>
            <a:endParaRPr lang="en-US" dirty="0"/>
          </a:p>
        </p:txBody>
      </p:sp>
    </p:spTree>
    <p:extLst>
      <p:ext uri="{BB962C8B-B14F-4D97-AF65-F5344CB8AC3E}">
        <p14:creationId xmlns:p14="http://schemas.microsoft.com/office/powerpoint/2010/main" val="200525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allowing students to program the </a:t>
            </a:r>
            <a:r>
              <a:rPr lang="en-US" dirty="0" err="1"/>
              <a:t>NetFPGA</a:t>
            </a:r>
            <a:r>
              <a:rPr lang="en-US" dirty="0"/>
              <a:t> using P4, rather than Verilog, instructors can given their students hands-on experience working with real hardware, while allowing them to focus on learning networking concepts rather than the minutiae involved in FPGA design</a:t>
            </a:r>
          </a:p>
          <a:p>
            <a:r>
              <a:rPr lang="en-US" dirty="0"/>
              <a:t>Similarly, networking researchers can rapidly prototype new systems without being bogged down by hardware development</a:t>
            </a:r>
          </a:p>
          <a:p>
            <a:r>
              <a:rPr lang="en-US" dirty="0"/>
              <a:t>Let me now provide an overview of the P4-&gt;</a:t>
            </a:r>
            <a:r>
              <a:rPr lang="en-US" dirty="0" err="1"/>
              <a:t>NetFPGA</a:t>
            </a:r>
            <a:r>
              <a:rPr lang="en-US" dirty="0"/>
              <a:t> workflow</a:t>
            </a:r>
          </a:p>
        </p:txBody>
      </p:sp>
    </p:spTree>
    <p:extLst>
      <p:ext uri="{BB962C8B-B14F-4D97-AF65-F5344CB8AC3E}">
        <p14:creationId xmlns:p14="http://schemas.microsoft.com/office/powerpoint/2010/main" val="2834185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let’s revisit the general process for programming a P4 target so that I can point out the various components</a:t>
            </a:r>
          </a:p>
          <a:p>
            <a:r>
              <a:rPr lang="en-US" dirty="0"/>
              <a:t>The Target is the </a:t>
            </a:r>
            <a:r>
              <a:rPr lang="en-US" dirty="0" err="1"/>
              <a:t>NetFPGA</a:t>
            </a:r>
            <a:r>
              <a:rPr lang="en-US" dirty="0"/>
              <a:t> SUME board</a:t>
            </a:r>
          </a:p>
          <a:p>
            <a:r>
              <a:rPr lang="en-US" dirty="0"/>
              <a:t>The P4 Architecture Model is the </a:t>
            </a:r>
            <a:r>
              <a:rPr lang="en-US" dirty="0" err="1"/>
              <a:t>SimpleSumeSwitch</a:t>
            </a:r>
            <a:r>
              <a:rPr lang="en-US" dirty="0"/>
              <a:t> which I described at the beginning of this talk</a:t>
            </a:r>
          </a:p>
          <a:p>
            <a:r>
              <a:rPr lang="en-US" dirty="0"/>
              <a:t>And the P4-&gt;</a:t>
            </a:r>
            <a:r>
              <a:rPr lang="en-US" dirty="0" err="1"/>
              <a:t>NetFPGA</a:t>
            </a:r>
            <a:r>
              <a:rPr lang="en-US" dirty="0"/>
              <a:t> tools provide both the P4 compiler as well as the runtime control mechanism that allows the control-plane to interact with the packet processing data-plane</a:t>
            </a:r>
          </a:p>
        </p:txBody>
      </p:sp>
    </p:spTree>
    <p:extLst>
      <p:ext uri="{BB962C8B-B14F-4D97-AF65-F5344CB8AC3E}">
        <p14:creationId xmlns:p14="http://schemas.microsoft.com/office/powerpoint/2010/main" val="222318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9581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research prototypes that have been produced by the community so far can be roughly categorized into three groups</a:t>
            </a:r>
          </a:p>
          <a:p>
            <a:r>
              <a:rPr lang="en-US" dirty="0"/>
              <a:t>The P4 Infrastructure projects are about building new architectures to enable additional sorts of programmability or functionality</a:t>
            </a:r>
          </a:p>
          <a:p>
            <a:r>
              <a:rPr lang="en-US" dirty="0"/>
              <a:t>The Data-Plane programs are P4 implementations of typical networking applications such as congestion control, load balancing, and firewalls</a:t>
            </a:r>
          </a:p>
          <a:p>
            <a:r>
              <a:rPr lang="en-US" dirty="0"/>
              <a:t>The Networking-Offload applications are things that you wouldn't normally consider to be a networking application like consensus protocols, or sorting, or caching, or compression, but they have been offloaded onto the network because of the additional programmability that is available</a:t>
            </a:r>
          </a:p>
          <a:p>
            <a:r>
              <a:rPr lang="en-US" dirty="0"/>
              <a:t>Let me briefly highlight a couple of the projects that I've been involved in</a:t>
            </a:r>
          </a:p>
        </p:txBody>
      </p:sp>
    </p:spTree>
    <p:extLst>
      <p:ext uri="{BB962C8B-B14F-4D97-AF65-F5344CB8AC3E}">
        <p14:creationId xmlns:p14="http://schemas.microsoft.com/office/powerpoint/2010/main" val="393124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Proactive congestion control is a new technique for an old problem</a:t>
            </a:r>
          </a:p>
          <a:p>
            <a:r>
              <a:rPr lang="en-US" dirty="0"/>
              <a:t>Typical approaches to congestion control are reactive in the sense that they first measure congestion signals from the network, such as packet drops, ECN marks, and queue sizes and then they reactively adjust their sending rates</a:t>
            </a:r>
          </a:p>
          <a:p>
            <a:r>
              <a:rPr lang="en-US" dirty="0"/>
              <a:t>Proactive techniques on the other hand attempt to use explicit information about the flows and the topology to compute optimal sending rates before congestion even occurs in the first place.</a:t>
            </a:r>
          </a:p>
          <a:p>
            <a:endParaRPr lang="en-US" dirty="0"/>
          </a:p>
        </p:txBody>
      </p:sp>
    </p:spTree>
    <p:extLst>
      <p:ext uri="{BB962C8B-B14F-4D97-AF65-F5344CB8AC3E}">
        <p14:creationId xmlns:p14="http://schemas.microsoft.com/office/powerpoint/2010/main" val="3395467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building research prototypes, the P4-&gt;</a:t>
            </a:r>
            <a:r>
              <a:rPr lang="en-US" dirty="0" err="1"/>
              <a:t>NetFPGA</a:t>
            </a:r>
            <a:r>
              <a:rPr lang="en-US" dirty="0"/>
              <a:t> workflow is also great for teaching network system design</a:t>
            </a:r>
          </a:p>
          <a:p>
            <a:r>
              <a:rPr lang="en-US" dirty="0"/>
              <a:t>Last year, I taught a class at Stanford called CS344 in which students work in teams of 2 to build a fully functioning internet router on the </a:t>
            </a:r>
            <a:r>
              <a:rPr lang="en-US" dirty="0" err="1"/>
              <a:t>NetFPGA</a:t>
            </a:r>
            <a:r>
              <a:rPr lang="en-US" dirty="0"/>
              <a:t> SUME board</a:t>
            </a:r>
          </a:p>
          <a:p>
            <a:r>
              <a:rPr lang="en-US" dirty="0"/>
              <a:t>Students implement the data-plane in P4 and the control-plane in Python on the Linux host</a:t>
            </a:r>
          </a:p>
          <a:p>
            <a:endParaRPr lang="en-US" dirty="0"/>
          </a:p>
          <a:p>
            <a:endParaRPr lang="en-US" dirty="0"/>
          </a:p>
        </p:txBody>
      </p:sp>
    </p:spTree>
    <p:extLst>
      <p:ext uri="{BB962C8B-B14F-4D97-AF65-F5344CB8AC3E}">
        <p14:creationId xmlns:p14="http://schemas.microsoft.com/office/powerpoint/2010/main" val="930412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8712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is it good and so important?</a:t>
            </a:r>
          </a:p>
          <a:p>
            <a:endParaRPr lang="en-US" dirty="0"/>
          </a:p>
          <a:p>
            <a:r>
              <a:rPr lang="en-US" baseline="0" dirty="0"/>
              <a:t>First of all, you will be able to make the device behave exactly as you want. Most of the time fixed function devices are designed around standard behaviors, because that’s what allows them to sell to most users. But any time you need to go outside of clearly prescribed behaviors (and, believe me, it happens a lot), it might be very difficult to do. When you write your own data plane program, you are free to do anything.</a:t>
            </a:r>
          </a:p>
          <a:p>
            <a:endParaRPr lang="en-US" baseline="0" dirty="0"/>
          </a:p>
          <a:p>
            <a:r>
              <a:rPr lang="en-US" baseline="0" dirty="0"/>
              <a:t>Second, you will be able to easily add new features at any time and without waiting for a new chip to be designed. How powerful is that? Imagine that you had to wait for a new CPU every time you wanted to write a new application! </a:t>
            </a:r>
          </a:p>
          <a:p>
            <a:endParaRPr lang="en-US" baseline="0" dirty="0"/>
          </a:p>
          <a:p>
            <a:r>
              <a:rPr lang="en-US" baseline="0" dirty="0"/>
              <a:t>And, by the way, if you have some ”secret sauce” you can keep it to yourself, because there is no need to explain anything to the chip vendor (who is most interested in the features that can be </a:t>
            </a:r>
            <a:r>
              <a:rPr lang="en-US" baseline="0" dirty="0" err="1"/>
              <a:t>mande</a:t>
            </a:r>
            <a:r>
              <a:rPr lang="en-US" baseline="0" dirty="0"/>
              <a:t> available to everyone).</a:t>
            </a:r>
          </a:p>
          <a:p>
            <a:endParaRPr lang="en-US" baseline="0" dirty="0"/>
          </a:p>
          <a:p>
            <a:r>
              <a:rPr lang="en-US" dirty="0"/>
              <a:t>Fourth,</a:t>
            </a:r>
            <a:r>
              <a:rPr lang="en-US" baseline="0" dirty="0"/>
              <a:t> it is important to remember that high-speed ASICs, even programmable ones, have fixed, finite amount of resources. If a data plane program has to do a lot of things you do not need (which typically happens with a universal, “one-size-fits-all” programs), these resources, both silicon and energy are wasted on the things you don’t need. When you write your program, you can use generic resources, available on a programmable device only for the processing you need. If processing is simple, you can save energy or reduce latency as well.</a:t>
            </a:r>
          </a:p>
          <a:p>
            <a:endParaRPr lang="en-US" baseline="0" dirty="0"/>
          </a:p>
          <a:p>
            <a:r>
              <a:rPr lang="en-US" baseline="0" dirty="0"/>
              <a:t>Fifth, it might be a subtle point, but when you remove unused protocols, you are improving the overall reliability of the system, since you leave fewer holes in it.</a:t>
            </a:r>
          </a:p>
          <a:p>
            <a:endParaRPr lang="en-US" baseline="0" dirty="0"/>
          </a:p>
          <a:p>
            <a:r>
              <a:rPr lang="en-US" baseline="0" dirty="0"/>
              <a:t>And last, but not least, I will also show you that it is very easy to expose (and export  the internal state of your data plane program outside. And this opens great opportunities in network telemetry and diagnostics that were simply unthinkable before.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34587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is P4?</a:t>
            </a:r>
          </a:p>
          <a:p>
            <a:r>
              <a:rPr lang="en-US" dirty="0"/>
              <a:t>There are many different types of devices that are used for performing packet processing and they all fill a niche role in the networking ecosystem.</a:t>
            </a:r>
          </a:p>
          <a:p>
            <a:r>
              <a:rPr lang="en-US" dirty="0"/>
              <a:t>ASICs from companies like Broadcom, Juniper, and Arista are used for performing high speed packet processing in the core of the network.</a:t>
            </a:r>
          </a:p>
          <a:p>
            <a:r>
              <a:rPr lang="en-US" dirty="0"/>
              <a:t>General purpose CPUs are used for building software switches like Open </a:t>
            </a:r>
            <a:r>
              <a:rPr lang="en-US" dirty="0" err="1"/>
              <a:t>Vswitch</a:t>
            </a:r>
            <a:r>
              <a:rPr lang="en-US" dirty="0"/>
              <a:t>, which switches packets between virtual machines</a:t>
            </a:r>
          </a:p>
          <a:p>
            <a:r>
              <a:rPr lang="en-US" dirty="0"/>
              <a:t>NPU based Smart NICs are sometimes used to connect hosts to the network</a:t>
            </a:r>
          </a:p>
          <a:p>
            <a:r>
              <a:rPr lang="en-US" dirty="0"/>
              <a:t>And FPGAs have a special role in the networking world. They are commonly found on Smart NICs as well, and because of their flexibility and accessibility to the academic community, they are often used to build research prototypes as well as teach network systems, while providing students with hands-on experience working with real hardware.</a:t>
            </a:r>
          </a:p>
          <a:p>
            <a:endParaRPr lang="en-US" dirty="0"/>
          </a:p>
          <a:p>
            <a:r>
              <a:rPr lang="en-US" dirty="0"/>
              <a:t>Our networks are often composed of a collection of these devices. And it’s really hard, if not impossible, to find someone that is an expert in building packet processing systems on all of these devices, and is also a networking expert.</a:t>
            </a:r>
          </a:p>
          <a:p>
            <a:r>
              <a:rPr lang="en-US" dirty="0"/>
              <a:t>Which means, in order to build a network, we need to have experts from many different domains all on the same page, with the same end goals in mind.</a:t>
            </a:r>
          </a:p>
          <a:p>
            <a:r>
              <a:rPr lang="en-US" dirty="0"/>
              <a:t>Unfortunately, that’s really hard to coordinate in real life situations.</a:t>
            </a:r>
          </a:p>
          <a:p>
            <a:r>
              <a:rPr lang="en-US" dirty="0"/>
              <a:t>The goal of P4 is to give networking experts control over the entire network. As a network operator, I don’t really want to let some ASIC designer decide what features I can support in my network. I want to have full control over every component.</a:t>
            </a:r>
          </a:p>
          <a:p>
            <a:r>
              <a:rPr lang="en-US" dirty="0"/>
              <a:t>The way that P4 does this is by taking a step back. It says, well all of these devices are used for performing packet processing. So maybe we can identify some abstractions and primitives that are common to all packet processing systems. Capture those in a domain specific language, and then build compilers to translate those packet processing programs into configurations for each of these types of devices.</a:t>
            </a:r>
          </a:p>
          <a:p>
            <a:r>
              <a:rPr lang="en-US" dirty="0"/>
              <a:t>So what are the abstractions common to packet processing?</a:t>
            </a:r>
          </a:p>
        </p:txBody>
      </p:sp>
    </p:spTree>
    <p:extLst>
      <p:ext uri="{BB962C8B-B14F-4D97-AF65-F5344CB8AC3E}">
        <p14:creationId xmlns:p14="http://schemas.microsoft.com/office/powerpoint/2010/main" val="252733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packet processing abstractions are defined by a high-level packet processing architecture called the Protocol-Independent Switch Architecture or PISA</a:t>
            </a:r>
          </a:p>
          <a:p>
            <a:r>
              <a:rPr lang="en-US" dirty="0"/>
              <a:t>PISA consists of a programmable parser. The programmer expresses their parsing logic as a state machine which accepts incoming packets and extracts some header fields of interest.</a:t>
            </a:r>
          </a:p>
          <a:p>
            <a:r>
              <a:rPr lang="en-US" dirty="0"/>
              <a:t>Those parsed packets are then processed by a programmable match-action pipeline.</a:t>
            </a:r>
          </a:p>
          <a:p>
            <a:r>
              <a:rPr lang="en-US" dirty="0"/>
              <a:t>The match-action pipeline consists of some number of stages of match-action processing.</a:t>
            </a:r>
          </a:p>
          <a:p>
            <a:r>
              <a:rPr lang="en-US" dirty="0"/>
              <a:t>Each stage of match-action processing contains some memory to store tables as well as some compute to perform actions, which might modify header fields, add header fields, remove header fields, read/write device state, etc.</a:t>
            </a:r>
          </a:p>
          <a:p>
            <a:r>
              <a:rPr lang="en-US" dirty="0"/>
              <a:t>So the programmer configures these match-action tables to implement their custom packet processing logic.</a:t>
            </a:r>
          </a:p>
          <a:p>
            <a:r>
              <a:rPr lang="en-US" dirty="0"/>
              <a:t>The programmable </a:t>
            </a:r>
            <a:r>
              <a:rPr lang="en-US" dirty="0" err="1"/>
              <a:t>deparser</a:t>
            </a:r>
            <a:r>
              <a:rPr lang="en-US" dirty="0"/>
              <a:t> reassembles the final header fields back into a well formed packet.</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66657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39504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44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folks familiar with object oriented design, you can think of the architecture as a kind of abstract base class that has some pure virtual P4 methods that the P4 programmer must implement</a:t>
            </a:r>
          </a:p>
        </p:txBody>
      </p:sp>
    </p:spTree>
    <p:extLst>
      <p:ext uri="{BB962C8B-B14F-4D97-AF65-F5344CB8AC3E}">
        <p14:creationId xmlns:p14="http://schemas.microsoft.com/office/powerpoint/2010/main" val="230830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Shape 1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4" name="Shape 12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295" name="Shape 1295"/>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
              <a:t>9</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20637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 P4-&gt;</a:t>
            </a:r>
            <a:r>
              <a:rPr lang="en-US" dirty="0" err="1"/>
              <a:t>NetFPGA</a:t>
            </a:r>
            <a:r>
              <a:rPr lang="en-US" dirty="0"/>
              <a:t> workflow we defined the so called </a:t>
            </a:r>
            <a:r>
              <a:rPr lang="en-US" dirty="0" err="1"/>
              <a:t>SimpleSumeSwitch</a:t>
            </a:r>
            <a:r>
              <a:rPr lang="en-US" dirty="0"/>
              <a:t> architecture, which consists of a P4 programmable parser, match-action-pipeline, and </a:t>
            </a:r>
            <a:r>
              <a:rPr lang="en-US" dirty="0" err="1"/>
              <a:t>deparser</a:t>
            </a:r>
            <a:r>
              <a:rPr lang="en-US" dirty="0"/>
              <a:t>, along with some specific metadata busses.</a:t>
            </a:r>
          </a:p>
          <a:p>
            <a:r>
              <a:rPr lang="en-US" dirty="0"/>
              <a:t>I'll define the format of the </a:t>
            </a:r>
            <a:r>
              <a:rPr lang="en-US" dirty="0" err="1"/>
              <a:t>sume_metadata</a:t>
            </a:r>
            <a:r>
              <a:rPr lang="en-US" dirty="0"/>
              <a:t> bus on the next slide.</a:t>
            </a:r>
          </a:p>
          <a:p>
            <a:r>
              <a:rPr lang="en-US" dirty="0"/>
              <a:t>The format of the </a:t>
            </a:r>
            <a:r>
              <a:rPr lang="en-US" dirty="0" err="1"/>
              <a:t>digest_data</a:t>
            </a:r>
            <a:r>
              <a:rPr lang="en-US" dirty="0"/>
              <a:t> bus can be configured by the P4 programmer, and it can be sent to the control-plane if desired.</a:t>
            </a:r>
          </a:p>
          <a:p>
            <a:r>
              <a:rPr lang="en-US" dirty="0"/>
              <a:t>The </a:t>
            </a:r>
            <a:r>
              <a:rPr lang="en-US" dirty="0" err="1"/>
              <a:t>user_metadata</a:t>
            </a:r>
            <a:r>
              <a:rPr lang="en-US" dirty="0"/>
              <a:t> bus can use used to share information between the P4 programmable elements.</a:t>
            </a:r>
          </a:p>
          <a:p>
            <a:r>
              <a:rPr lang="en-US" dirty="0"/>
              <a:t>And their is an AXI Lite control interface for the match-action pipeline, which is used to add &amp; remove table entries.</a:t>
            </a:r>
          </a:p>
          <a:p>
            <a:r>
              <a:rPr lang="en-US" dirty="0"/>
              <a:t>Unlike the Portable Switch Architecture, which needs to be comprehensive enough to implement commodity switches, the goal here was to design something that is simple too understand and is flexible enough to be used as an effective prototyping tool.</a:t>
            </a:r>
          </a:p>
        </p:txBody>
      </p:sp>
    </p:spTree>
    <p:extLst>
      <p:ext uri="{BB962C8B-B14F-4D97-AF65-F5344CB8AC3E}">
        <p14:creationId xmlns:p14="http://schemas.microsoft.com/office/powerpoint/2010/main" val="189688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 name="Shape 86"/>
          <p:cNvSpPr txBox="1">
            <a:spLocks noGrp="1"/>
          </p:cNvSpPr>
          <p:nvPr>
            <p:ph type="body" idx="1"/>
          </p:nvPr>
        </p:nvSpPr>
        <p:spPr>
          <a:xfrm>
            <a:off x="152400" y="742950"/>
            <a:ext cx="42840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87" name="Shape 8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88" name="Shape 8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89" name="Shape 89"/>
          <p:cNvSpPr txBox="1">
            <a:spLocks noGrp="1"/>
          </p:cNvSpPr>
          <p:nvPr>
            <p:ph type="body" idx="2"/>
          </p:nvPr>
        </p:nvSpPr>
        <p:spPr>
          <a:xfrm>
            <a:off x="4572000" y="742950"/>
            <a:ext cx="42840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1 w/ Caption">
  <p:cSld name="Content 1 w/ Caption">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3" name="Shape 16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64" name="Shape 16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65" name="Shape 165"/>
          <p:cNvSpPr txBox="1">
            <a:spLocks noGrp="1"/>
          </p:cNvSpPr>
          <p:nvPr>
            <p:ph type="body" idx="1"/>
          </p:nvPr>
        </p:nvSpPr>
        <p:spPr>
          <a:xfrm>
            <a:off x="152400" y="742950"/>
            <a:ext cx="8686800" cy="34290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75"/>
              </a:spcBef>
              <a:spcAft>
                <a:spcPts val="0"/>
              </a:spcAft>
              <a:buClr>
                <a:srgbClr val="3F3151"/>
              </a:buClr>
              <a:buSzPts val="2100"/>
              <a:buFont typeface="Merriweather Sans"/>
              <a:buChar char="•"/>
              <a:defRPr sz="2100" b="1" i="0" u="none" strike="noStrike" cap="none">
                <a:solidFill>
                  <a:schemeClr val="dk1"/>
                </a:solidFill>
                <a:latin typeface="Arial"/>
                <a:ea typeface="Arial"/>
                <a:cs typeface="Arial"/>
                <a:sym typeface="Arial"/>
              </a:defRPr>
            </a:lvl1pPr>
            <a:lvl2pPr marL="914400" marR="0" lvl="1" indent="-342900" algn="l" rtl="0">
              <a:lnSpc>
                <a:spcPct val="100000"/>
              </a:lnSpc>
              <a:spcBef>
                <a:spcPts val="75"/>
              </a:spcBef>
              <a:spcAft>
                <a:spcPts val="0"/>
              </a:spcAft>
              <a:buClr>
                <a:srgbClr val="205867"/>
              </a:buClr>
              <a:buSzPts val="1800"/>
              <a:buFont typeface="Merriweather San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6"/>
              </a:spcBef>
              <a:spcAft>
                <a:spcPts val="0"/>
              </a:spcAft>
              <a:buClr>
                <a:srgbClr val="1F1828"/>
              </a:buClr>
              <a:buSzPts val="1500"/>
              <a:buFont typeface="Merriweather Sans"/>
              <a:buChar char="■"/>
              <a:defRPr sz="15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152400" y="4229101"/>
            <a:ext cx="86868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4804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167609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80713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1389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5627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417906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3983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Tree>
    <p:extLst>
      <p:ext uri="{BB962C8B-B14F-4D97-AF65-F5344CB8AC3E}">
        <p14:creationId xmlns:p14="http://schemas.microsoft.com/office/powerpoint/2010/main" val="3114489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1402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Parser</a:t>
            </a: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Deparser</a:t>
            </a: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a:solidFill>
                  <a:prstClr val="white"/>
                </a:solidFill>
              </a:rPr>
              <a:t>Metadata bus</a:t>
            </a:r>
          </a:p>
        </p:txBody>
      </p:sp>
    </p:spTree>
    <p:extLst>
      <p:ext uri="{BB962C8B-B14F-4D97-AF65-F5344CB8AC3E}">
        <p14:creationId xmlns:p14="http://schemas.microsoft.com/office/powerpoint/2010/main" val="2124769371"/>
      </p:ext>
    </p:extLst>
  </p:cSld>
  <p:clrMapOvr>
    <a:masterClrMapping/>
  </p:clrMapOvr>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no bar">
  <p:cSld name="Title no bar">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9" name="Shape 169"/>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22226563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1383185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333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914760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22826420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077861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37009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6" name="Rectangle 5"/>
          <p:cNvSpPr/>
          <p:nvPr/>
        </p:nvSpPr>
        <p:spPr bwMode="auto">
          <a:xfrm flipV="1">
            <a:off x="0" y="1"/>
            <a:ext cx="9144000" cy="5143499"/>
          </a:xfrm>
          <a:prstGeom prst="rect">
            <a:avLst/>
          </a:prstGeom>
          <a:solidFill>
            <a:schemeClr val="tx1"/>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buClrTx/>
              <a:buFontTx/>
              <a:buNone/>
            </a:pPr>
            <a:endParaRPr lang="en-US" sz="1350" kern="1200" dirty="0">
              <a:solidFill>
                <a:srgbClr val="FFFFFF"/>
              </a:solidFill>
              <a:ea typeface="+mn-ea"/>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57" t="1860" b="1725"/>
          <a:stretch/>
        </p:blipFill>
        <p:spPr>
          <a:xfrm>
            <a:off x="32658" y="3"/>
            <a:ext cx="9111343" cy="1616528"/>
          </a:xfrm>
          <a:prstGeom prst="rect">
            <a:avLst/>
          </a:prstGeom>
          <a:ln>
            <a:solidFill>
              <a:schemeClr val="tx1"/>
            </a:solidFill>
          </a:ln>
        </p:spPr>
      </p:pic>
      <p:sp>
        <p:nvSpPr>
          <p:cNvPr id="19" name="Title 18"/>
          <p:cNvSpPr>
            <a:spLocks noGrp="1"/>
          </p:cNvSpPr>
          <p:nvPr>
            <p:ph type="title" hasCustomPrompt="1"/>
          </p:nvPr>
        </p:nvSpPr>
        <p:spPr>
          <a:xfrm>
            <a:off x="473528" y="3059567"/>
            <a:ext cx="8229600" cy="421106"/>
          </a:xfrm>
          <a:ln>
            <a:solidFill>
              <a:schemeClr val="tx1"/>
            </a:solidFill>
          </a:ln>
        </p:spPr>
        <p:txBody>
          <a:bodyPr/>
          <a:lstStyle>
            <a:lvl1pPr>
              <a:defRPr>
                <a:solidFill>
                  <a:schemeClr val="bg1"/>
                </a:solidFill>
              </a:defRPr>
            </a:lvl1pPr>
          </a:lstStyle>
          <a:p>
            <a:r>
              <a:rPr lang="en-US" dirty="0"/>
              <a:t>TITLE SLIDE</a:t>
            </a:r>
          </a:p>
        </p:txBody>
      </p:sp>
    </p:spTree>
    <p:extLst>
      <p:ext uri="{BB962C8B-B14F-4D97-AF65-F5344CB8AC3E}">
        <p14:creationId xmlns:p14="http://schemas.microsoft.com/office/powerpoint/2010/main" val="2866345190"/>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95365"/>
            <a:ext cx="8233646" cy="3201253"/>
          </a:xfrm>
        </p:spPr>
        <p:txBody>
          <a:bodyPr/>
          <a:lstStyle>
            <a:lvl1pPr marL="171450" indent="-171450"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500" b="1" dirty="0" smtClean="0">
                <a:solidFill>
                  <a:schemeClr val="accent4"/>
                </a:solidFill>
                <a:latin typeface="+mn-lt"/>
                <a:ea typeface="+mn-ea"/>
                <a:cs typeface="+mn-cs"/>
              </a:defRPr>
            </a:lvl1pPr>
            <a:lvl2pPr marL="347663" indent="-130969">
              <a:lnSpc>
                <a:spcPct val="110000"/>
              </a:lnSpc>
              <a:defRPr/>
            </a:lvl2pPr>
            <a:lvl3pPr marL="511969" indent="-129779">
              <a:lnSpc>
                <a:spcPct val="110000"/>
              </a:lnSpc>
              <a:defRPr/>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751269395"/>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0"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5066062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rawingGrid">
  <p:cSld name="DrawingGrid">
    <p:spTree>
      <p:nvGrpSpPr>
        <p:cNvPr id="1" name="Shape 170"/>
        <p:cNvGrpSpPr/>
        <p:nvPr/>
      </p:nvGrpSpPr>
      <p:grpSpPr>
        <a:xfrm>
          <a:off x="0" y="0"/>
          <a:ext cx="0" cy="0"/>
          <a:chOff x="0" y="0"/>
          <a:chExt cx="0" cy="0"/>
        </a:xfrm>
      </p:grpSpPr>
      <p:pic>
        <p:nvPicPr>
          <p:cNvPr id="171" name="Shape 171"/>
          <p:cNvPicPr preferRelativeResize="0"/>
          <p:nvPr/>
        </p:nvPicPr>
        <p:blipFill rotWithShape="1">
          <a:blip r:embed="rId2">
            <a:alphaModFix/>
          </a:blip>
          <a:srcRect/>
          <a:stretch/>
        </p:blipFill>
        <p:spPr>
          <a:xfrm>
            <a:off x="304800" y="228600"/>
            <a:ext cx="8410749" cy="450962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11"/>
          <p:cNvSpPr txBox="1">
            <a:spLocks noChangeArrowheads="1"/>
          </p:cNvSpPr>
          <p:nvPr/>
        </p:nvSpPr>
        <p:spPr bwMode="auto">
          <a:xfrm>
            <a:off x="457200" y="530145"/>
            <a:ext cx="8229600" cy="432385"/>
          </a:xfrm>
          <a:prstGeom prst="rect">
            <a:avLst/>
          </a:prstGeom>
          <a:noFill/>
          <a:ln w="9525">
            <a:noFill/>
            <a:miter lim="800000"/>
            <a:headEnd/>
            <a:tailEnd/>
          </a:ln>
        </p:spPr>
        <p:txBody>
          <a:bodyPr vert="horz" wrap="square" lIns="0" tIns="34290" rIns="68580" bIns="34290" numCol="1" anchor="t" anchorCtr="0" compatLnSpc="1">
            <a:prstTxWarp prst="textNoShape">
              <a:avLst/>
            </a:prstTxWarp>
          </a:bodyPr>
          <a:lstStyle>
            <a:lvl1pPr algn="l" rtl="0" eaLnBrk="1" fontAlgn="base" hangingPunct="1">
              <a:lnSpc>
                <a:spcPct val="98000"/>
              </a:lnSpc>
              <a:spcBef>
                <a:spcPct val="0"/>
              </a:spcBef>
              <a:spcAft>
                <a:spcPct val="0"/>
              </a:spcAft>
              <a:defRPr lang="en-US" sz="3200" b="0" baseline="0" dirty="0" smtClean="0">
                <a:solidFill>
                  <a:schemeClr val="tx1">
                    <a:lumMod val="75000"/>
                    <a:lumOff val="25000"/>
                  </a:schemeClr>
                </a:solidFill>
                <a:latin typeface="+mj-lt"/>
                <a:ea typeface="+mj-ea"/>
                <a:cs typeface="+mj-cs"/>
              </a:defRPr>
            </a:lvl1pPr>
            <a:lvl2pPr algn="l" rtl="0" eaLnBrk="1" fontAlgn="base" hangingPunct="1">
              <a:lnSpc>
                <a:spcPct val="115000"/>
              </a:lnSpc>
              <a:spcBef>
                <a:spcPct val="0"/>
              </a:spcBef>
              <a:spcAft>
                <a:spcPct val="0"/>
              </a:spcAft>
              <a:defRPr sz="2800" b="1">
                <a:solidFill>
                  <a:schemeClr val="bg1"/>
                </a:solidFill>
                <a:latin typeface="Arial" charset="0"/>
              </a:defRPr>
            </a:lvl2pPr>
            <a:lvl3pPr algn="l" rtl="0" eaLnBrk="1" fontAlgn="base" hangingPunct="1">
              <a:lnSpc>
                <a:spcPct val="115000"/>
              </a:lnSpc>
              <a:spcBef>
                <a:spcPct val="0"/>
              </a:spcBef>
              <a:spcAft>
                <a:spcPct val="0"/>
              </a:spcAft>
              <a:defRPr sz="2800" b="1">
                <a:solidFill>
                  <a:schemeClr val="bg1"/>
                </a:solidFill>
                <a:latin typeface="Arial" charset="0"/>
              </a:defRPr>
            </a:lvl3pPr>
            <a:lvl4pPr algn="l" rtl="0" eaLnBrk="1" fontAlgn="base" hangingPunct="1">
              <a:lnSpc>
                <a:spcPct val="115000"/>
              </a:lnSpc>
              <a:spcBef>
                <a:spcPct val="0"/>
              </a:spcBef>
              <a:spcAft>
                <a:spcPct val="0"/>
              </a:spcAft>
              <a:defRPr sz="2800" b="1">
                <a:solidFill>
                  <a:schemeClr val="bg1"/>
                </a:solidFill>
                <a:latin typeface="Arial" charset="0"/>
              </a:defRPr>
            </a:lvl4pPr>
            <a:lvl5pPr algn="l" rtl="0" eaLnBrk="1" fontAlgn="base" hangingPunct="1">
              <a:lnSpc>
                <a:spcPct val="115000"/>
              </a:lnSpc>
              <a:spcBef>
                <a:spcPct val="0"/>
              </a:spcBef>
              <a:spcAft>
                <a:spcPct val="0"/>
              </a:spcAft>
              <a:defRPr sz="2800" b="1">
                <a:solidFill>
                  <a:schemeClr val="bg1"/>
                </a:solidFill>
                <a:latin typeface="Arial" charset="0"/>
              </a:defRPr>
            </a:lvl5pPr>
            <a:lvl6pPr marL="457200" algn="l" rtl="0" eaLnBrk="1" fontAlgn="base" hangingPunct="1">
              <a:lnSpc>
                <a:spcPct val="115000"/>
              </a:lnSpc>
              <a:spcBef>
                <a:spcPct val="0"/>
              </a:spcBef>
              <a:spcAft>
                <a:spcPct val="0"/>
              </a:spcAft>
              <a:defRPr sz="2800" b="1">
                <a:solidFill>
                  <a:schemeClr val="bg1"/>
                </a:solidFill>
                <a:latin typeface="Arial" charset="0"/>
              </a:defRPr>
            </a:lvl6pPr>
            <a:lvl7pPr marL="914400" algn="l" rtl="0" eaLnBrk="1" fontAlgn="base" hangingPunct="1">
              <a:lnSpc>
                <a:spcPct val="115000"/>
              </a:lnSpc>
              <a:spcBef>
                <a:spcPct val="0"/>
              </a:spcBef>
              <a:spcAft>
                <a:spcPct val="0"/>
              </a:spcAft>
              <a:defRPr sz="2800" b="1">
                <a:solidFill>
                  <a:schemeClr val="bg1"/>
                </a:solidFill>
                <a:latin typeface="Arial" charset="0"/>
              </a:defRPr>
            </a:lvl7pPr>
            <a:lvl8pPr marL="1371600" algn="l" rtl="0" eaLnBrk="1" fontAlgn="base" hangingPunct="1">
              <a:lnSpc>
                <a:spcPct val="115000"/>
              </a:lnSpc>
              <a:spcBef>
                <a:spcPct val="0"/>
              </a:spcBef>
              <a:spcAft>
                <a:spcPct val="0"/>
              </a:spcAft>
              <a:defRPr sz="2800" b="1">
                <a:solidFill>
                  <a:schemeClr val="bg1"/>
                </a:solidFill>
                <a:latin typeface="Arial" charset="0"/>
              </a:defRPr>
            </a:lvl8pPr>
            <a:lvl9pPr marL="1828800" algn="l" rtl="0" eaLnBrk="1" fontAlgn="base" hangingPunct="1">
              <a:lnSpc>
                <a:spcPct val="115000"/>
              </a:lnSpc>
              <a:spcBef>
                <a:spcPct val="0"/>
              </a:spcBef>
              <a:spcAft>
                <a:spcPct val="0"/>
              </a:spcAft>
              <a:defRPr sz="2800" b="1">
                <a:solidFill>
                  <a:schemeClr val="bg1"/>
                </a:solidFill>
                <a:latin typeface="Arial" charset="0"/>
              </a:defRPr>
            </a:lvl9pPr>
          </a:lstStyle>
          <a:p>
            <a:pPr>
              <a:buClrTx/>
              <a:buFontTx/>
              <a:buNone/>
            </a:pPr>
            <a:r>
              <a:rPr sz="1650">
                <a:solidFill>
                  <a:srgbClr val="000000">
                    <a:lumMod val="75000"/>
                    <a:lumOff val="25000"/>
                  </a:srgbClr>
                </a:solidFill>
              </a:rPr>
              <a:t>This is a Subhead if needed</a:t>
            </a:r>
          </a:p>
        </p:txBody>
      </p:sp>
      <p:sp>
        <p:nvSpPr>
          <p:cNvPr id="5"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334328628"/>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7742" y="3791951"/>
            <a:ext cx="5916258" cy="397764"/>
          </a:xfrm>
        </p:spPr>
        <p:txBody>
          <a:bodyPr/>
          <a:lstStyle>
            <a:lvl1pPr>
              <a:defRPr>
                <a:solidFill>
                  <a:schemeClr val="tx1">
                    <a:lumMod val="75000"/>
                    <a:lumOff val="25000"/>
                  </a:schemeClr>
                </a:solidFill>
              </a:defRPr>
            </a:lvl1pPr>
          </a:lstStyle>
          <a:p>
            <a:r>
              <a:rPr lang="en-US" dirty="0"/>
              <a:t>Click to edit Master title style</a:t>
            </a:r>
            <a:br>
              <a:rPr lang="en-US" dirty="0"/>
            </a:br>
            <a:endParaRPr lang="en-US" dirty="0"/>
          </a:p>
        </p:txBody>
      </p:sp>
    </p:spTree>
    <p:extLst>
      <p:ext uri="{BB962C8B-B14F-4D97-AF65-F5344CB8AC3E}">
        <p14:creationId xmlns:p14="http://schemas.microsoft.com/office/powerpoint/2010/main" val="32596335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buClrTx/>
              <a:buFontTx/>
              <a:buNone/>
            </a:pPr>
            <a:fld id="{EF2C6A51-DB54-4175-8348-276A8FCC8934}" type="slidenum">
              <a:rPr>
                <a:solidFill>
                  <a:srgbClr val="000000"/>
                </a:solidFill>
              </a:rPr>
              <a:pPr>
                <a:buClrTx/>
                <a:buFontTx/>
                <a:buNone/>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7997652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le No Body Copy">
    <p:spTree>
      <p:nvGrpSpPr>
        <p:cNvPr id="1" name=""/>
        <p:cNvGrpSpPr/>
        <p:nvPr/>
      </p:nvGrpSpPr>
      <p:grpSpPr>
        <a:xfrm>
          <a:off x="0" y="0"/>
          <a:ext cx="0" cy="0"/>
          <a:chOff x="0" y="0"/>
          <a:chExt cx="0" cy="0"/>
        </a:xfrm>
      </p:grpSpPr>
      <p:sp>
        <p:nvSpPr>
          <p:cNvPr id="9"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buClrTx/>
              <a:buFontTx/>
              <a:buNone/>
            </a:pPr>
            <a:fld id="{EF2C6A51-DB54-4175-8348-276A8FCC8934}" type="slidenum">
              <a:rPr>
                <a:solidFill>
                  <a:srgbClr val="000000"/>
                </a:solidFill>
              </a:rPr>
              <a:pPr>
                <a:buClrTx/>
                <a:buFontTx/>
                <a:buNone/>
              </a:pPr>
              <a:t>‹#›</a:t>
            </a:fld>
            <a:endParaRPr dirty="0">
              <a:solidFill>
                <a:srgbClr val="000000"/>
              </a:solidFill>
            </a:endParaRPr>
          </a:p>
        </p:txBody>
      </p:sp>
      <p:sp>
        <p:nvSpPr>
          <p:cNvPr id="4" name="Title 1"/>
          <p:cNvSpPr>
            <a:spLocks noGrp="1"/>
          </p:cNvSpPr>
          <p:nvPr>
            <p:ph type="title"/>
          </p:nvPr>
        </p:nvSpPr>
        <p:spPr>
          <a:xfrm>
            <a:off x="812800" y="157163"/>
            <a:ext cx="8263467" cy="397764"/>
          </a:xfrm>
        </p:spPr>
        <p:txBody>
          <a:bodyPr/>
          <a:lstStyle/>
          <a:p>
            <a:r>
              <a:rPr lang="en-US"/>
              <a:t>Click to edit Master title style</a:t>
            </a:r>
          </a:p>
        </p:txBody>
      </p:sp>
    </p:spTree>
    <p:extLst>
      <p:ext uri="{BB962C8B-B14F-4D97-AF65-F5344CB8AC3E}">
        <p14:creationId xmlns:p14="http://schemas.microsoft.com/office/powerpoint/2010/main" val="1678145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172200" y="4643437"/>
            <a:ext cx="2476500" cy="357188"/>
          </a:xfrm>
          <a:prstGeom prst="rect">
            <a:avLst/>
          </a:prstGeom>
        </p:spPr>
        <p:txBody>
          <a:bodyPr/>
          <a:lstStyle/>
          <a:p>
            <a:pPr>
              <a:buClrTx/>
              <a:buFontTx/>
              <a:buNone/>
            </a:pPr>
            <a:endParaRPr lang="en-US" sz="1350" kern="1200">
              <a:ea typeface="+mn-ea"/>
              <a:cs typeface="+mn-cs"/>
            </a:endParaRPr>
          </a:p>
        </p:txBody>
      </p:sp>
      <p:sp>
        <p:nvSpPr>
          <p:cNvPr id="5" name="Slide Number Placeholder 4"/>
          <p:cNvSpPr>
            <a:spLocks noGrp="1"/>
          </p:cNvSpPr>
          <p:nvPr>
            <p:ph type="sldNum" sz="quarter" idx="12"/>
          </p:nvPr>
        </p:nvSpPr>
        <p:spPr>
          <a:xfrm>
            <a:off x="457200" y="4935280"/>
            <a:ext cx="838200" cy="183356"/>
          </a:xfrm>
          <a:prstGeom prst="rect">
            <a:avLst/>
          </a:prstGeom>
        </p:spPr>
        <p:txBody>
          <a:bodyPr/>
          <a:lstStyle/>
          <a:p>
            <a:pPr>
              <a:buClrTx/>
              <a:buFontTx/>
              <a:buNone/>
            </a:pPr>
            <a:fld id="{A8E7CC52-8E0D-4D9C-850E-194867B30113}" type="slidenum">
              <a:rPr lang="en-US" sz="1350" kern="1200" smtClean="0">
                <a:ea typeface="+mn-ea"/>
                <a:cs typeface="+mn-cs"/>
              </a:rPr>
              <a:pPr>
                <a:buClrTx/>
                <a:buFontTx/>
                <a:buNone/>
              </a:pPr>
              <a:t>‹#›</a:t>
            </a:fld>
            <a:endParaRPr lang="en-US" sz="1350" kern="1200">
              <a:ea typeface="+mn-ea"/>
              <a:cs typeface="+mn-cs"/>
            </a:endParaRPr>
          </a:p>
        </p:txBody>
      </p:sp>
    </p:spTree>
    <p:extLst>
      <p:ext uri="{BB962C8B-B14F-4D97-AF65-F5344CB8AC3E}">
        <p14:creationId xmlns:p14="http://schemas.microsoft.com/office/powerpoint/2010/main" val="42683546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xfrm>
            <a:off x="457200" y="4932761"/>
            <a:ext cx="838200" cy="183356"/>
          </a:xfrm>
          <a:prstGeom prst="rect">
            <a:avLst/>
          </a:prstGeom>
          <a:ln/>
        </p:spPr>
        <p:txBody>
          <a:bodyPr/>
          <a:lstStyle>
            <a:lvl1pPr>
              <a:defRPr/>
            </a:lvl1pPr>
          </a:lstStyle>
          <a:p>
            <a:pPr>
              <a:buClrTx/>
              <a:buFontTx/>
              <a:buNone/>
            </a:pPr>
            <a:fld id="{A8E7CC52-8E0D-4D9C-850E-194867B30113}" type="slidenum">
              <a:rPr lang="en-US" sz="1350" kern="1200" smtClean="0">
                <a:ea typeface="+mn-ea"/>
                <a:cs typeface="+mn-cs"/>
              </a:rPr>
              <a:pPr>
                <a:buClrTx/>
                <a:buFontTx/>
                <a:buNone/>
              </a:pPr>
              <a:t>‹#›</a:t>
            </a:fld>
            <a:endParaRPr lang="en-US" sz="1350" kern="1200">
              <a:ea typeface="+mn-ea"/>
              <a:cs typeface="+mn-cs"/>
            </a:endParaRPr>
          </a:p>
        </p:txBody>
      </p:sp>
    </p:spTree>
    <p:extLst>
      <p:ext uri="{BB962C8B-B14F-4D97-AF65-F5344CB8AC3E}">
        <p14:creationId xmlns:p14="http://schemas.microsoft.com/office/powerpoint/2010/main" val="93405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2"/>
        <p:cNvGrpSpPr/>
        <p:nvPr/>
      </p:nvGrpSpPr>
      <p:grpSpPr>
        <a:xfrm>
          <a:off x="0" y="0"/>
          <a:ext cx="0" cy="0"/>
          <a:chOff x="0" y="0"/>
          <a:chExt cx="0" cy="0"/>
        </a:xfrm>
      </p:grpSpPr>
      <p:sp>
        <p:nvSpPr>
          <p:cNvPr id="173" name="Shape 17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1pPr>
            <a:lvl2pPr lvl="1" indent="0" algn="ctr" rtl="0">
              <a:spcBef>
                <a:spcPts val="0"/>
              </a:spcBef>
              <a:spcAft>
                <a:spcPts val="0"/>
              </a:spcAft>
              <a:buSzPts val="1400"/>
              <a:buNone/>
              <a:defRPr sz="5200"/>
            </a:lvl2pPr>
            <a:lvl3pPr lvl="2" indent="0" algn="ctr" rtl="0">
              <a:spcBef>
                <a:spcPts val="0"/>
              </a:spcBef>
              <a:spcAft>
                <a:spcPts val="0"/>
              </a:spcAft>
              <a:buSzPts val="1400"/>
              <a:buNone/>
              <a:defRPr sz="5200"/>
            </a:lvl3pPr>
            <a:lvl4pPr lvl="3" indent="0" algn="ctr" rtl="0">
              <a:spcBef>
                <a:spcPts val="0"/>
              </a:spcBef>
              <a:spcAft>
                <a:spcPts val="0"/>
              </a:spcAft>
              <a:buSzPts val="1400"/>
              <a:buNone/>
              <a:defRPr sz="5200"/>
            </a:lvl4pPr>
            <a:lvl5pPr lvl="4" indent="0" algn="ctr" rtl="0">
              <a:spcBef>
                <a:spcPts val="0"/>
              </a:spcBef>
              <a:spcAft>
                <a:spcPts val="0"/>
              </a:spcAft>
              <a:buSzPts val="1400"/>
              <a:buNone/>
              <a:defRPr sz="5200"/>
            </a:lvl5pPr>
            <a:lvl6pPr lvl="5" indent="0" algn="ctr" rtl="0">
              <a:spcBef>
                <a:spcPts val="0"/>
              </a:spcBef>
              <a:spcAft>
                <a:spcPts val="0"/>
              </a:spcAft>
              <a:buSzPts val="1400"/>
              <a:buNone/>
              <a:defRPr sz="5200"/>
            </a:lvl6pPr>
            <a:lvl7pPr lvl="6" indent="0" algn="ctr" rtl="0">
              <a:spcBef>
                <a:spcPts val="0"/>
              </a:spcBef>
              <a:spcAft>
                <a:spcPts val="0"/>
              </a:spcAft>
              <a:buSzPts val="1400"/>
              <a:buNone/>
              <a:defRPr sz="5200"/>
            </a:lvl7pPr>
            <a:lvl8pPr lvl="7" indent="0" algn="ctr" rtl="0">
              <a:spcBef>
                <a:spcPts val="0"/>
              </a:spcBef>
              <a:spcAft>
                <a:spcPts val="0"/>
              </a:spcAft>
              <a:buSzPts val="1400"/>
              <a:buNone/>
              <a:defRPr sz="5200"/>
            </a:lvl8pPr>
            <a:lvl9pPr lvl="8" indent="0" algn="ctr" rtl="0">
              <a:spcBef>
                <a:spcPts val="0"/>
              </a:spcBef>
              <a:spcAft>
                <a:spcPts val="0"/>
              </a:spcAft>
              <a:buSzPts val="1400"/>
              <a:buNone/>
              <a:defRPr sz="5200"/>
            </a:lvl9pPr>
          </a:lstStyle>
          <a:p>
            <a:endParaRPr/>
          </a:p>
        </p:txBody>
      </p:sp>
      <p:sp>
        <p:nvSpPr>
          <p:cNvPr id="174" name="Shape 17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75" name="Shape 17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825">
              <a:solidFill>
                <a:srgbClr val="888888"/>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8" name="Shape 178"/>
          <p:cNvSpPr txBox="1">
            <a:spLocks noGrp="1"/>
          </p:cNvSpPr>
          <p:nvPr>
            <p:ph type="body" idx="1"/>
          </p:nvPr>
        </p:nvSpPr>
        <p:spPr>
          <a:xfrm>
            <a:off x="311700" y="847675"/>
            <a:ext cx="8520600" cy="3957600"/>
          </a:xfrm>
          <a:prstGeom prst="rect">
            <a:avLst/>
          </a:prstGeom>
          <a:noFill/>
          <a:ln>
            <a:noFill/>
          </a:ln>
        </p:spPr>
        <p:txBody>
          <a:bodyPr spcFirstLastPara="1" wrap="square" lIns="91425" tIns="91425" rIns="91425" bIns="91425" anchor="ctr"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9" name="Shape 17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pic>
        <p:nvPicPr>
          <p:cNvPr id="180" name="Shape 180"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a:t>Click to edit Master subtitle style</a:t>
            </a:r>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1942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575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807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4109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056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2 Big/Sm">
  <p:cSld name="Content 2 Big/Sm">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 name="Shape 92"/>
          <p:cNvSpPr txBox="1">
            <a:spLocks noGrp="1"/>
          </p:cNvSpPr>
          <p:nvPr>
            <p:ph type="body" idx="1"/>
          </p:nvPr>
        </p:nvSpPr>
        <p:spPr>
          <a:xfrm>
            <a:off x="152401" y="742950"/>
            <a:ext cx="2802600" cy="41148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93" name="Shape 9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94" name="Shape 9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95" name="Shape 95"/>
          <p:cNvSpPr txBox="1">
            <a:spLocks noGrp="1"/>
          </p:cNvSpPr>
          <p:nvPr>
            <p:ph type="body" idx="2"/>
          </p:nvPr>
        </p:nvSpPr>
        <p:spPr>
          <a:xfrm>
            <a:off x="3048000" y="742950"/>
            <a:ext cx="58674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6135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250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516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9373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04482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892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7317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57511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051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Tree>
    <p:extLst>
      <p:ext uri="{BB962C8B-B14F-4D97-AF65-F5344CB8AC3E}">
        <p14:creationId xmlns:p14="http://schemas.microsoft.com/office/powerpoint/2010/main" val="537503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2 w/ heading">
  <p:cSld name="Content 2 w/ headin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8" name="Shape 98"/>
          <p:cNvSpPr/>
          <p:nvPr/>
        </p:nvSpPr>
        <p:spPr>
          <a:xfrm>
            <a:off x="152400" y="607222"/>
            <a:ext cx="8686800" cy="81300"/>
          </a:xfrm>
          <a:prstGeom prst="roundRect">
            <a:avLst>
              <a:gd name="adj" fmla="val 16667"/>
            </a:avLst>
          </a:prstGeom>
          <a:solidFill>
            <a:srgbClr val="8CC6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99" name="Shape 99"/>
          <p:cNvSpPr txBox="1">
            <a:spLocks noGrp="1"/>
          </p:cNvSpPr>
          <p:nvPr>
            <p:ph type="body" idx="1"/>
          </p:nvPr>
        </p:nvSpPr>
        <p:spPr>
          <a:xfrm>
            <a:off x="152605" y="788531"/>
            <a:ext cx="42840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2"/>
          </p:nvPr>
        </p:nvSpPr>
        <p:spPr>
          <a:xfrm>
            <a:off x="4555067" y="788531"/>
            <a:ext cx="42840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02" name="Shape 102"/>
          <p:cNvSpPr txBox="1">
            <a:spLocks noGrp="1"/>
          </p:cNvSpPr>
          <p:nvPr>
            <p:ph type="body" idx="3"/>
          </p:nvPr>
        </p:nvSpPr>
        <p:spPr>
          <a:xfrm>
            <a:off x="152400" y="1257300"/>
            <a:ext cx="4284000" cy="36006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body" idx="4"/>
          </p:nvPr>
        </p:nvSpPr>
        <p:spPr>
          <a:xfrm>
            <a:off x="4572000" y="1257300"/>
            <a:ext cx="4284000" cy="36006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9941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Parser</a:t>
            </a: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Deparser</a:t>
            </a: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a:solidFill>
                  <a:prstClr val="white"/>
                </a:solidFill>
              </a:rPr>
              <a:t>Metadata bus</a:t>
            </a:r>
          </a:p>
        </p:txBody>
      </p:sp>
    </p:spTree>
    <p:extLst>
      <p:ext uri="{BB962C8B-B14F-4D97-AF65-F5344CB8AC3E}">
        <p14:creationId xmlns:p14="http://schemas.microsoft.com/office/powerpoint/2010/main" val="3208525974"/>
      </p:ext>
    </p:extLst>
  </p:cSld>
  <p:clrMapOvr>
    <a:masterClrMapping/>
  </p:clrMapOvr>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332009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415585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68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509051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409946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325162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382827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 name="Shape 6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67" name="Shape 6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4908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3">
  <p:cSld name="Content 3">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6" name="Shape 106"/>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07" name="Shape 107"/>
          <p:cNvSpPr txBox="1">
            <a:spLocks noGrp="1"/>
          </p:cNvSpPr>
          <p:nvPr>
            <p:ph type="body" idx="1"/>
          </p:nvPr>
        </p:nvSpPr>
        <p:spPr>
          <a:xfrm>
            <a:off x="152401"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09" name="Shape 109"/>
          <p:cNvSpPr txBox="1">
            <a:spLocks noGrp="1"/>
          </p:cNvSpPr>
          <p:nvPr>
            <p:ph type="body" idx="2"/>
          </p:nvPr>
        </p:nvSpPr>
        <p:spPr>
          <a:xfrm>
            <a:off x="1524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3"/>
          </p:nvPr>
        </p:nvSpPr>
        <p:spPr>
          <a:xfrm>
            <a:off x="3124200"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body" idx="4"/>
          </p:nvPr>
        </p:nvSpPr>
        <p:spPr>
          <a:xfrm>
            <a:off x="31242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body" idx="5"/>
          </p:nvPr>
        </p:nvSpPr>
        <p:spPr>
          <a:xfrm>
            <a:off x="6096001"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body" idx="6"/>
          </p:nvPr>
        </p:nvSpPr>
        <p:spPr>
          <a:xfrm>
            <a:off x="60960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de 1">
  <p:cSld name="1_Code 1">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152400" y="742950"/>
            <a:ext cx="426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75"/>
              </a:spcBef>
              <a:spcAft>
                <a:spcPts val="0"/>
              </a:spcAft>
              <a:buClr>
                <a:srgbClr val="3F3151"/>
              </a:buClr>
              <a:buSzPts val="900"/>
              <a:buFont typeface="Merriweather Sans"/>
              <a:buChar char="●"/>
              <a:defRPr sz="900" b="0"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11263" algn="l" rtl="0">
              <a:lnSpc>
                <a:spcPct val="100000"/>
              </a:lnSpc>
              <a:spcBef>
                <a:spcPts val="56"/>
              </a:spcBef>
              <a:spcAft>
                <a:spcPts val="0"/>
              </a:spcAft>
              <a:buClr>
                <a:srgbClr val="1F1828"/>
              </a:buClr>
              <a:buSzPts val="1302"/>
              <a:buFont typeface="Merriweather Sans"/>
              <a:buChar char="■"/>
              <a:defRPr sz="1350" b="0" i="0" u="none" strike="noStrike" cap="none">
                <a:solidFill>
                  <a:schemeClr val="dk1"/>
                </a:solidFill>
                <a:latin typeface="Arial"/>
                <a:ea typeface="Arial"/>
                <a:cs typeface="Arial"/>
                <a:sym typeface="Arial"/>
              </a:defRPr>
            </a:lvl3pPr>
            <a:lvl4pPr marL="1828800" marR="0" lvl="3" indent="-292244" algn="l" rtl="0">
              <a:lnSpc>
                <a:spcPct val="100000"/>
              </a:lnSpc>
              <a:spcBef>
                <a:spcPts val="38"/>
              </a:spcBef>
              <a:spcAft>
                <a:spcPts val="0"/>
              </a:spcAft>
              <a:buClr>
                <a:srgbClr val="205867"/>
              </a:buClr>
              <a:buSzPts val="1002"/>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 name="Shape 71"/>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72" name="Shape 72"/>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73" name="Shape 73"/>
          <p:cNvSpPr txBox="1">
            <a:spLocks noGrp="1"/>
          </p:cNvSpPr>
          <p:nvPr>
            <p:ph type="body" idx="2"/>
          </p:nvPr>
        </p:nvSpPr>
        <p:spPr>
          <a:xfrm>
            <a:off x="4572000" y="742950"/>
            <a:ext cx="4284000" cy="41148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62701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a:t>Click to edit Master subtitle style</a:t>
            </a:r>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8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7983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3184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2544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80127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37609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47242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0192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103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2 Horz Big/Sm">
  <p:cSld name="Content 2 Horz Big/Sm">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6" name="Shape 116"/>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17" name="Shape 117"/>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18" name="Shape 118"/>
          <p:cNvSpPr txBox="1">
            <a:spLocks noGrp="1"/>
          </p:cNvSpPr>
          <p:nvPr>
            <p:ph type="body" idx="1"/>
          </p:nvPr>
        </p:nvSpPr>
        <p:spPr>
          <a:xfrm>
            <a:off x="152400" y="742950"/>
            <a:ext cx="8686800" cy="8001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body" idx="2"/>
          </p:nvPr>
        </p:nvSpPr>
        <p:spPr>
          <a:xfrm>
            <a:off x="152400" y="1600200"/>
            <a:ext cx="8686800" cy="32577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5029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1733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8149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32495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4551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Tree>
    <p:extLst>
      <p:ext uri="{BB962C8B-B14F-4D97-AF65-F5344CB8AC3E}">
        <p14:creationId xmlns:p14="http://schemas.microsoft.com/office/powerpoint/2010/main" val="3846139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833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Parser</a:t>
            </a: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Deparser</a:t>
            </a: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a:solidFill>
                  <a:prstClr val="white"/>
                </a:solidFill>
              </a:rPr>
              <a:t>Metadata bus</a:t>
            </a:r>
          </a:p>
        </p:txBody>
      </p:sp>
    </p:spTree>
    <p:extLst>
      <p:ext uri="{BB962C8B-B14F-4D97-AF65-F5344CB8AC3E}">
        <p14:creationId xmlns:p14="http://schemas.microsoft.com/office/powerpoint/2010/main" val="3906270235"/>
      </p:ext>
    </p:extLst>
  </p:cSld>
  <p:clrMapOvr>
    <a:masterClrMapping/>
  </p:clrMapOvr>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2359131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251696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2 Horz Big/Sm">
  <p:cSld name="1_Content 2 Horz Big/Sm">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2" name="Shape 122"/>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23" name="Shape 123"/>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24" name="Shape 124"/>
          <p:cNvSpPr txBox="1">
            <a:spLocks noGrp="1"/>
          </p:cNvSpPr>
          <p:nvPr>
            <p:ph type="body" idx="1"/>
          </p:nvPr>
        </p:nvSpPr>
        <p:spPr>
          <a:xfrm>
            <a:off x="152400" y="3638551"/>
            <a:ext cx="4267200" cy="11430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75"/>
              </a:spcBef>
              <a:spcAft>
                <a:spcPts val="0"/>
              </a:spcAft>
              <a:buClr>
                <a:srgbClr val="3F3151"/>
              </a:buClr>
              <a:buSzPts val="1600"/>
              <a:buFont typeface="Merriweather Sans"/>
              <a:buChar char="•"/>
              <a:defRPr sz="1600" b="1" i="0" u="none" strike="noStrike" cap="none">
                <a:solidFill>
                  <a:schemeClr val="dk1"/>
                </a:solidFill>
                <a:latin typeface="Arial"/>
                <a:ea typeface="Arial"/>
                <a:cs typeface="Arial"/>
                <a:sym typeface="Arial"/>
              </a:defRPr>
            </a:lvl1pPr>
            <a:lvl2pPr marL="914400" marR="0" lvl="1" indent="-317500" algn="l" rtl="0">
              <a:lnSpc>
                <a:spcPct val="100000"/>
              </a:lnSpc>
              <a:spcBef>
                <a:spcPts val="75"/>
              </a:spcBef>
              <a:spcAft>
                <a:spcPts val="0"/>
              </a:spcAft>
              <a:buClr>
                <a:srgbClr val="205867"/>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2"/>
          </p:nvPr>
        </p:nvSpPr>
        <p:spPr>
          <a:xfrm>
            <a:off x="152400" y="742950"/>
            <a:ext cx="8686800" cy="28194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body" idx="3"/>
          </p:nvPr>
        </p:nvSpPr>
        <p:spPr>
          <a:xfrm>
            <a:off x="4572000" y="3638550"/>
            <a:ext cx="4267200" cy="11430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75"/>
              </a:spcBef>
              <a:spcAft>
                <a:spcPts val="0"/>
              </a:spcAft>
              <a:buClr>
                <a:srgbClr val="3F3151"/>
              </a:buClr>
              <a:buSzPts val="1600"/>
              <a:buFont typeface="Merriweather Sans"/>
              <a:buChar char="•"/>
              <a:defRPr sz="1600" b="1" i="0" u="none" strike="noStrike" cap="none">
                <a:solidFill>
                  <a:schemeClr val="dk1"/>
                </a:solidFill>
                <a:latin typeface="Arial"/>
                <a:ea typeface="Arial"/>
                <a:cs typeface="Arial"/>
                <a:sym typeface="Arial"/>
              </a:defRPr>
            </a:lvl1pPr>
            <a:lvl2pPr marL="914400" marR="0" lvl="1" indent="-317500" algn="l" rtl="0">
              <a:lnSpc>
                <a:spcPct val="100000"/>
              </a:lnSpc>
              <a:spcBef>
                <a:spcPts val="75"/>
              </a:spcBef>
              <a:spcAft>
                <a:spcPts val="0"/>
              </a:spcAft>
              <a:buClr>
                <a:srgbClr val="205867"/>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9761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396189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3701872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701255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a:t>Click to edit Master title style</a:t>
            </a:r>
            <a:br>
              <a:rPr lang="en-US" dirty="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2510400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36175339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a:t>Click to edit Master subtitle style</a:t>
            </a:r>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021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152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2070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86277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de 2">
  <p:cSld name="Code 2">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152400" y="742950"/>
            <a:ext cx="426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180"/>
              </a:spcBef>
              <a:spcAft>
                <a:spcPts val="0"/>
              </a:spcAft>
              <a:buClr>
                <a:srgbClr val="3F3151"/>
              </a:buClr>
              <a:buSzPts val="900"/>
              <a:buFont typeface="Noto Sans Symbols"/>
              <a:buChar char="▪"/>
              <a:defRPr sz="9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0" name="Shape 130"/>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31" name="Shape 131"/>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32" name="Shape 132"/>
          <p:cNvSpPr txBox="1">
            <a:spLocks noGrp="1"/>
          </p:cNvSpPr>
          <p:nvPr>
            <p:ph type="body" idx="2"/>
          </p:nvPr>
        </p:nvSpPr>
        <p:spPr>
          <a:xfrm>
            <a:off x="4572000" y="742950"/>
            <a:ext cx="4284000" cy="20574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33" name="Shape 133"/>
          <p:cNvSpPr txBox="1">
            <a:spLocks noGrp="1"/>
          </p:cNvSpPr>
          <p:nvPr>
            <p:ph type="body" idx="3"/>
          </p:nvPr>
        </p:nvSpPr>
        <p:spPr>
          <a:xfrm>
            <a:off x="4572000" y="2857500"/>
            <a:ext cx="4284000" cy="20004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50589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4246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85118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34361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0054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47841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0490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7256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1224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6727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de 3">
  <p:cSld name="Code 3">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152400" y="742950"/>
            <a:ext cx="4267200" cy="28575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180"/>
              </a:spcBef>
              <a:spcAft>
                <a:spcPts val="0"/>
              </a:spcAft>
              <a:buClr>
                <a:srgbClr val="3F3151"/>
              </a:buClr>
              <a:buSzPts val="900"/>
              <a:buFont typeface="Noto Sans Symbols"/>
              <a:buChar char="▪"/>
              <a:defRPr sz="9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7" name="Shape 13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38" name="Shape 13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39" name="Shape 139"/>
          <p:cNvSpPr txBox="1">
            <a:spLocks noGrp="1"/>
          </p:cNvSpPr>
          <p:nvPr>
            <p:ph type="body" idx="2"/>
          </p:nvPr>
        </p:nvSpPr>
        <p:spPr>
          <a:xfrm>
            <a:off x="4572000" y="742950"/>
            <a:ext cx="4284000" cy="28575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body" idx="3"/>
          </p:nvPr>
        </p:nvSpPr>
        <p:spPr>
          <a:xfrm>
            <a:off x="152400" y="3657600"/>
            <a:ext cx="8703600" cy="12003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a:t>Click to edit Master text styles</a:t>
            </a:r>
          </a:p>
        </p:txBody>
      </p:sp>
    </p:spTree>
    <p:extLst>
      <p:ext uri="{BB962C8B-B14F-4D97-AF65-F5344CB8AC3E}">
        <p14:creationId xmlns:p14="http://schemas.microsoft.com/office/powerpoint/2010/main" val="37025080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0128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Parser</a:t>
            </a: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a:solidFill>
                  <a:prstClr val="black"/>
                </a:solidFill>
              </a:rPr>
              <a:t>Deparser</a:t>
            </a: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a:solidFill>
                  <a:prstClr val="white"/>
                </a:solidFill>
              </a:rPr>
              <a:t>Metadata bus</a:t>
            </a:r>
          </a:p>
        </p:txBody>
      </p:sp>
    </p:spTree>
    <p:extLst>
      <p:ext uri="{BB962C8B-B14F-4D97-AF65-F5344CB8AC3E}">
        <p14:creationId xmlns:p14="http://schemas.microsoft.com/office/powerpoint/2010/main" val="4124768353"/>
      </p:ext>
    </p:extLst>
  </p:cSld>
  <p:clrMapOvr>
    <a:masterClrMapping/>
  </p:clrMapOvr>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4052359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3478631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446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485085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3905537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8275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a:t>Click to edit Master title style</a:t>
            </a:r>
            <a:br>
              <a:rPr lang="en-US" dirty="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367299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peline 1">
  <p:cSld name="Pipeline 1">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Shape 14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44" name="Shape 14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45" name="Shape 145"/>
          <p:cNvSpPr txBox="1">
            <a:spLocks noGrp="1"/>
          </p:cNvSpPr>
          <p:nvPr>
            <p:ph type="body" idx="1"/>
          </p:nvPr>
        </p:nvSpPr>
        <p:spPr>
          <a:xfrm>
            <a:off x="152400" y="2857500"/>
            <a:ext cx="8686800" cy="20004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46" name="Shape 146"/>
          <p:cNvSpPr/>
          <p:nvPr/>
        </p:nvSpPr>
        <p:spPr>
          <a:xfrm rot="5400000">
            <a:off x="-304800" y="1485900"/>
            <a:ext cx="1828800" cy="4572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med" len="med"/>
            <a:tailEnd type="none" w="med" len="med"/>
          </a:ln>
          <a:effectLst>
            <a:outerShdw blurRad="39999" dist="20000" dir="5400000" rotWithShape="0">
              <a:srgbClr val="000000">
                <a:alpha val="36860"/>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dk1"/>
              </a:buClr>
              <a:buSzPts val="338"/>
              <a:buFont typeface="Arial"/>
              <a:buNone/>
            </a:pPr>
            <a:r>
              <a:rPr lang="en" sz="1350" b="0" i="0" u="none" strike="noStrike" cap="none">
                <a:solidFill>
                  <a:schemeClr val="dk1"/>
                </a:solidFill>
                <a:latin typeface="Arial"/>
                <a:ea typeface="Arial"/>
                <a:cs typeface="Arial"/>
                <a:sym typeface="Arial"/>
              </a:rPr>
              <a:t>Parser</a:t>
            </a:r>
            <a:endParaRPr/>
          </a:p>
        </p:txBody>
      </p:sp>
      <p:grpSp>
        <p:nvGrpSpPr>
          <p:cNvPr id="147" name="Shape 147"/>
          <p:cNvGrpSpPr/>
          <p:nvPr/>
        </p:nvGrpSpPr>
        <p:grpSpPr>
          <a:xfrm>
            <a:off x="990658" y="1200267"/>
            <a:ext cx="1524233" cy="1428779"/>
            <a:chOff x="1485649" y="3204982"/>
            <a:chExt cx="1124480" cy="2169089"/>
          </a:xfrm>
        </p:grpSpPr>
        <p:sp>
          <p:nvSpPr>
            <p:cNvPr id="148" name="Shape 148"/>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49" name="Shape 149"/>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0" name="Shape 150"/>
          <p:cNvGrpSpPr/>
          <p:nvPr/>
        </p:nvGrpSpPr>
        <p:grpSpPr>
          <a:xfrm>
            <a:off x="2819458" y="1207796"/>
            <a:ext cx="1524233" cy="1421187"/>
            <a:chOff x="1485649" y="3204982"/>
            <a:chExt cx="1124480" cy="2169089"/>
          </a:xfrm>
        </p:grpSpPr>
        <p:sp>
          <p:nvSpPr>
            <p:cNvPr id="151" name="Shape 151"/>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2" name="Shape 152"/>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3" name="Shape 153"/>
          <p:cNvGrpSpPr/>
          <p:nvPr/>
        </p:nvGrpSpPr>
        <p:grpSpPr>
          <a:xfrm>
            <a:off x="4648257" y="1207794"/>
            <a:ext cx="1524233" cy="1421187"/>
            <a:chOff x="1485649" y="3204982"/>
            <a:chExt cx="1124480" cy="2169089"/>
          </a:xfrm>
        </p:grpSpPr>
        <p:sp>
          <p:nvSpPr>
            <p:cNvPr id="154" name="Shape 154"/>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5" name="Shape 155"/>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6" name="Shape 156"/>
          <p:cNvGrpSpPr/>
          <p:nvPr/>
        </p:nvGrpSpPr>
        <p:grpSpPr>
          <a:xfrm>
            <a:off x="6477057" y="1168577"/>
            <a:ext cx="1524233" cy="1460448"/>
            <a:chOff x="1485649" y="3204982"/>
            <a:chExt cx="1124480" cy="2169089"/>
          </a:xfrm>
        </p:grpSpPr>
        <p:sp>
          <p:nvSpPr>
            <p:cNvPr id="157" name="Shape 157"/>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8" name="Shape 158"/>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sp>
        <p:nvSpPr>
          <p:cNvPr id="159" name="Shape 159"/>
          <p:cNvSpPr/>
          <p:nvPr/>
        </p:nvSpPr>
        <p:spPr>
          <a:xfrm rot="5400000">
            <a:off x="7467598" y="1485900"/>
            <a:ext cx="1828800" cy="4572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med" len="med"/>
            <a:tailEnd type="none" w="med" len="med"/>
          </a:ln>
          <a:effectLst>
            <a:outerShdw blurRad="39999" dist="20000" dir="5400000" rotWithShape="0">
              <a:srgbClr val="000000">
                <a:alpha val="36860"/>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dk1"/>
              </a:buClr>
              <a:buSzPts val="338"/>
              <a:buFont typeface="Arial"/>
              <a:buNone/>
            </a:pPr>
            <a:r>
              <a:rPr lang="en" sz="1350" b="0" i="0" u="none" strike="noStrike" cap="none">
                <a:solidFill>
                  <a:schemeClr val="dk1"/>
                </a:solidFill>
                <a:latin typeface="Arial"/>
                <a:ea typeface="Arial"/>
                <a:cs typeface="Arial"/>
                <a:sym typeface="Arial"/>
              </a:rPr>
              <a:t>Deparser</a:t>
            </a:r>
            <a:endParaRPr/>
          </a:p>
        </p:txBody>
      </p:sp>
      <p:sp>
        <p:nvSpPr>
          <p:cNvPr id="160" name="Shape 160"/>
          <p:cNvSpPr/>
          <p:nvPr/>
        </p:nvSpPr>
        <p:spPr>
          <a:xfrm>
            <a:off x="685800" y="843349"/>
            <a:ext cx="7620000" cy="280500"/>
          </a:xfrm>
          <a:prstGeom prst="rect">
            <a:avLst/>
          </a:prstGeom>
          <a:solidFill>
            <a:schemeClr val="accent3"/>
          </a:solidFill>
          <a:ln w="25400" cap="flat" cmpd="sng">
            <a:solidFill>
              <a:srgbClr val="71884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0"/>
              <a:buFont typeface="Arial"/>
              <a:buNone/>
            </a:pPr>
            <a:r>
              <a:rPr lang="en" sz="1400" b="0" i="0" u="none" strike="noStrike" cap="none">
                <a:solidFill>
                  <a:schemeClr val="lt1"/>
                </a:solidFill>
                <a:latin typeface="Arial"/>
                <a:ea typeface="Arial"/>
                <a:cs typeface="Arial"/>
                <a:sym typeface="Arial"/>
              </a:rPr>
              <a:t>Metadata bus</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a:t>Click to edit Master text styles</a:t>
            </a:r>
          </a:p>
          <a:p>
            <a:pPr lvl="1"/>
            <a:r>
              <a:rPr lang="en-US"/>
              <a:t>Second level</a:t>
            </a:r>
          </a:p>
          <a:p>
            <a:pPr lvl="2"/>
            <a:r>
              <a:rPr lang="en-US"/>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7001215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1">
  <p:cSld name="1_Content 1">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 name="Shape 61"/>
          <p:cNvSpPr txBox="1">
            <a:spLocks noGrp="1"/>
          </p:cNvSpPr>
          <p:nvPr>
            <p:ph type="body" idx="1"/>
          </p:nvPr>
        </p:nvSpPr>
        <p:spPr>
          <a:xfrm>
            <a:off x="152400" y="742951"/>
            <a:ext cx="8686800" cy="41148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75"/>
              </a:spcBef>
              <a:spcAft>
                <a:spcPts val="0"/>
              </a:spcAft>
              <a:buClr>
                <a:srgbClr val="3F3151"/>
              </a:buClr>
              <a:buSzPts val="2100"/>
              <a:buFont typeface="Merriweather Sans"/>
              <a:buChar char="•"/>
              <a:defRPr sz="2100" b="1" i="0" u="none" strike="noStrike" cap="none">
                <a:solidFill>
                  <a:schemeClr val="dk1"/>
                </a:solidFill>
                <a:latin typeface="Arial"/>
                <a:ea typeface="Arial"/>
                <a:cs typeface="Arial"/>
                <a:sym typeface="Arial"/>
              </a:defRPr>
            </a:lvl1pPr>
            <a:lvl2pPr marL="914400" marR="0" lvl="1" indent="-342900" algn="l" rtl="0">
              <a:lnSpc>
                <a:spcPct val="100000"/>
              </a:lnSpc>
              <a:spcBef>
                <a:spcPts val="75"/>
              </a:spcBef>
              <a:spcAft>
                <a:spcPts val="0"/>
              </a:spcAft>
              <a:buClr>
                <a:srgbClr val="205867"/>
              </a:buClr>
              <a:buSzPts val="1800"/>
              <a:buFont typeface="Merriweather San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6"/>
              </a:spcBef>
              <a:spcAft>
                <a:spcPts val="0"/>
              </a:spcAft>
              <a:buClr>
                <a:srgbClr val="1F1828"/>
              </a:buClr>
              <a:buSzPts val="1500"/>
              <a:buFont typeface="Merriweather San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38"/>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4pPr>
            <a:lvl5pPr marL="2286000" marR="0" lvl="4" indent="-304545" algn="l" rtl="0">
              <a:lnSpc>
                <a:spcPct val="100000"/>
              </a:lnSpc>
              <a:spcBef>
                <a:spcPts val="239"/>
              </a:spcBef>
              <a:spcAft>
                <a:spcPts val="0"/>
              </a:spcAft>
              <a:buClr>
                <a:srgbClr val="974806"/>
              </a:buClr>
              <a:buSzPts val="1196"/>
              <a:buFont typeface="Arial"/>
              <a:buChar char="○"/>
              <a:defRPr sz="1196" b="0" i="0" u="none" strike="noStrike" cap="none">
                <a:solidFill>
                  <a:schemeClr val="dk1"/>
                </a:solidFill>
                <a:latin typeface="Arial"/>
                <a:ea typeface="Arial"/>
                <a:cs typeface="Arial"/>
                <a:sym typeface="Arial"/>
              </a:defRPr>
            </a:lvl5pPr>
            <a:lvl6pPr marL="2743200" marR="0" lvl="5"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6pPr>
            <a:lvl7pPr marL="3200400" marR="0" lvl="6"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7pPr>
            <a:lvl8pPr marL="3657600" marR="0" lvl="7"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8pPr>
            <a:lvl9pPr marL="4114800" marR="0" lvl="8"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62" name="Shape 62"/>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63" name="Shape 63"/>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44471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de 1">
  <p:cSld name="1_Code 1">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152400" y="742950"/>
            <a:ext cx="426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75"/>
              </a:spcBef>
              <a:spcAft>
                <a:spcPts val="0"/>
              </a:spcAft>
              <a:buClr>
                <a:srgbClr val="3F3151"/>
              </a:buClr>
              <a:buSzPts val="900"/>
              <a:buFont typeface="Merriweather Sans"/>
              <a:buChar char="●"/>
              <a:defRPr sz="900" b="0"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11263" algn="l" rtl="0">
              <a:lnSpc>
                <a:spcPct val="100000"/>
              </a:lnSpc>
              <a:spcBef>
                <a:spcPts val="56"/>
              </a:spcBef>
              <a:spcAft>
                <a:spcPts val="0"/>
              </a:spcAft>
              <a:buClr>
                <a:srgbClr val="1F1828"/>
              </a:buClr>
              <a:buSzPts val="1302"/>
              <a:buFont typeface="Merriweather Sans"/>
              <a:buChar char="■"/>
              <a:defRPr sz="1350" b="0" i="0" u="none" strike="noStrike" cap="none">
                <a:solidFill>
                  <a:schemeClr val="dk1"/>
                </a:solidFill>
                <a:latin typeface="Arial"/>
                <a:ea typeface="Arial"/>
                <a:cs typeface="Arial"/>
                <a:sym typeface="Arial"/>
              </a:defRPr>
            </a:lvl3pPr>
            <a:lvl4pPr marL="1828800" marR="0" lvl="3" indent="-292244" algn="l" rtl="0">
              <a:lnSpc>
                <a:spcPct val="100000"/>
              </a:lnSpc>
              <a:spcBef>
                <a:spcPts val="38"/>
              </a:spcBef>
              <a:spcAft>
                <a:spcPts val="0"/>
              </a:spcAft>
              <a:buClr>
                <a:srgbClr val="205867"/>
              </a:buClr>
              <a:buSzPts val="1002"/>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 name="Shape 71"/>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72" name="Shape 72"/>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73" name="Shape 73"/>
          <p:cNvSpPr txBox="1">
            <a:spLocks noGrp="1"/>
          </p:cNvSpPr>
          <p:nvPr>
            <p:ph type="body" idx="2"/>
          </p:nvPr>
        </p:nvSpPr>
        <p:spPr>
          <a:xfrm>
            <a:off x="4572000" y="742950"/>
            <a:ext cx="4284000" cy="41148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49830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a:t>Click to edit Master subtitle style</a:t>
            </a:r>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3589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80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57979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5209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57849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64033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46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theme" Target="../theme/theme5.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image" Target="../media/image5.png"/><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image" Target="../media/image8.png"/><Relationship Id="rId5" Type="http://schemas.openxmlformats.org/officeDocument/2006/relationships/slideLayout" Target="../slideLayouts/slideLayout121.xml"/><Relationship Id="rId10" Type="http://schemas.openxmlformats.org/officeDocument/2006/relationships/theme" Target="../theme/theme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0"/>
        <p:cNvGrpSpPr/>
        <p:nvPr/>
      </p:nvGrpSpPr>
      <p:grpSpPr>
        <a:xfrm>
          <a:off x="0" y="0"/>
          <a:ext cx="0" cy="0"/>
          <a:chOff x="0" y="0"/>
          <a:chExt cx="0" cy="0"/>
        </a:xfrm>
      </p:grpSpPr>
      <p:sp>
        <p:nvSpPr>
          <p:cNvPr id="51" name="Shape 51"/>
          <p:cNvSpPr txBox="1"/>
          <p:nvPr/>
        </p:nvSpPr>
        <p:spPr>
          <a:xfrm>
            <a:off x="1066804" y="4942346"/>
            <a:ext cx="7010400" cy="21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97"/>
              <a:buFont typeface="Arial"/>
              <a:buNone/>
            </a:pPr>
            <a:r>
              <a:rPr lang="en" sz="788" b="0" i="1" u="none" strike="noStrike" cap="none" dirty="0">
                <a:solidFill>
                  <a:srgbClr val="7F7F7F"/>
                </a:solidFill>
                <a:latin typeface="Arial"/>
                <a:ea typeface="Arial"/>
                <a:cs typeface="Arial"/>
                <a:sym typeface="Arial"/>
              </a:rPr>
              <a:t>FPGA 2019</a:t>
            </a:r>
            <a:endParaRPr dirty="0"/>
          </a:p>
        </p:txBody>
      </p:sp>
      <p:sp>
        <p:nvSpPr>
          <p:cNvPr id="52" name="Shape 52"/>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a:solidFill>
                  <a:prstClr val="black">
                    <a:lumMod val="50000"/>
                    <a:lumOff val="50000"/>
                  </a:prstClr>
                </a:solidFill>
                <a:ea typeface="+mn-ea"/>
                <a:cs typeface="+mn-cs"/>
              </a:rPr>
              <a:t>FPGA 2019</a:t>
            </a: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2032419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1" r:id="rId24"/>
    <p:sldLayoutId id="2147483822" r:id="rId25"/>
    <p:sldLayoutId id="2147483823" r:id="rId26"/>
  </p:sldLayoutIdLst>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a:solidFill>
                  <a:prstClr val="black">
                    <a:lumMod val="50000"/>
                    <a:lumOff val="50000"/>
                  </a:prstClr>
                </a:solidFill>
                <a:ea typeface="+mn-ea"/>
                <a:cs typeface="+mn-cs"/>
              </a:rPr>
              <a:t>FPGA 2019</a:t>
            </a: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1861805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a:solidFill>
                  <a:prstClr val="black">
                    <a:lumMod val="50000"/>
                    <a:lumOff val="50000"/>
                  </a:prstClr>
                </a:solidFill>
                <a:ea typeface="+mn-ea"/>
                <a:cs typeface="+mn-cs"/>
              </a:rPr>
              <a:t>FPGA 2019</a:t>
            </a: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43067427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821" r:id="rId26"/>
    <p:sldLayoutId id="2147483824" r:id="rId27"/>
  </p:sldLayoutIdLst>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a:solidFill>
                  <a:prstClr val="black">
                    <a:lumMod val="50000"/>
                    <a:lumOff val="50000"/>
                  </a:prstClr>
                </a:solidFill>
                <a:ea typeface="+mn-ea"/>
                <a:cs typeface="+mn-cs"/>
              </a:rPr>
              <a:t>FPGA 2019</a:t>
            </a: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8804766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800" r:id="rId24"/>
  </p:sldLayoutIdLst>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bwMode="auto">
          <a:xfrm>
            <a:off x="481262" y="0"/>
            <a:ext cx="8662737" cy="114300"/>
          </a:xfrm>
          <a:prstGeom prst="rect">
            <a:avLst/>
          </a:prstGeom>
          <a:solidFill>
            <a:schemeClr val="tx1">
              <a:lumMod val="65000"/>
              <a:lumOff val="35000"/>
            </a:schemeClr>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buClrTx/>
              <a:buFontTx/>
              <a:buNone/>
            </a:pPr>
            <a:endParaRPr lang="en-US" sz="1350" kern="1200" dirty="0">
              <a:ea typeface="+mn-ea"/>
              <a:cs typeface="+mn-cs"/>
            </a:endParaRPr>
          </a:p>
        </p:txBody>
      </p:sp>
      <p:sp>
        <p:nvSpPr>
          <p:cNvPr id="2051"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a:t>Click to edit Master title style</a:t>
            </a:r>
            <a:endParaRPr lang="en-US" dirty="0"/>
          </a:p>
        </p:txBody>
      </p:sp>
      <p:sp>
        <p:nvSpPr>
          <p:cNvPr id="2052" name="Rectangle 10"/>
          <p:cNvSpPr>
            <a:spLocks noGrp="1" noChangeArrowheads="1"/>
          </p:cNvSpPr>
          <p:nvPr>
            <p:ph type="body" idx="1"/>
          </p:nvPr>
        </p:nvSpPr>
        <p:spPr bwMode="auto">
          <a:xfrm>
            <a:off x="457200" y="995365"/>
            <a:ext cx="8225554" cy="320125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6" name="Picture 15" descr="All_Programmable_Text_FINAL.jpg"/>
          <p:cNvPicPr>
            <a:picLocks noChangeAspect="1"/>
          </p:cNvPicPr>
          <p:nvPr/>
        </p:nvPicPr>
        <p:blipFill>
          <a:blip r:embed="rId11"/>
          <a:stretch>
            <a:fillRect/>
          </a:stretch>
        </p:blipFill>
        <p:spPr>
          <a:xfrm>
            <a:off x="5934634" y="4967985"/>
            <a:ext cx="3084852" cy="117950"/>
          </a:xfrm>
          <a:prstGeom prst="rect">
            <a:avLst/>
          </a:prstGeom>
        </p:spPr>
      </p:pic>
      <p:sp>
        <p:nvSpPr>
          <p:cNvPr id="11" name="Rectangle 10"/>
          <p:cNvSpPr/>
          <p:nvPr/>
        </p:nvSpPr>
        <p:spPr bwMode="auto">
          <a:xfrm>
            <a:off x="-1" y="0"/>
            <a:ext cx="481263" cy="114300"/>
          </a:xfrm>
          <a:prstGeom prst="rect">
            <a:avLst/>
          </a:prstGeom>
          <a:solidFill>
            <a:srgbClr val="FF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buClrTx/>
              <a:buFontTx/>
              <a:buNone/>
            </a:pPr>
            <a:endParaRPr lang="en-US" sz="1350" kern="1200" dirty="0">
              <a:ea typeface="+mn-ea"/>
              <a:cs typeface="+mn-cs"/>
            </a:endParaRPr>
          </a:p>
        </p:txBody>
      </p:sp>
      <p:sp>
        <p:nvSpPr>
          <p:cNvPr id="5" name="fc" descr="XILINX CONFIDENTIAL&#10;."/>
          <p:cNvSpPr txBox="1"/>
          <p:nvPr/>
        </p:nvSpPr>
        <p:spPr bwMode="auto">
          <a:xfrm>
            <a:off x="0" y="4925569"/>
            <a:ext cx="9144000" cy="241220"/>
          </a:xfrm>
          <a:prstGeom prst="rect">
            <a:avLst/>
          </a:prstGeom>
          <a:noFill/>
          <a:ln w="9525">
            <a:noFill/>
            <a:miter lim="800000"/>
            <a:headEnd/>
            <a:tailEnd/>
          </a:ln>
        </p:spPr>
        <p:txBody>
          <a:bodyPr vert="horz" wrap="square" lIns="0" tIns="34290" rIns="68580" bIns="34290" numCol="1" rtlCol="0" anchor="t" anchorCtr="0" compatLnSpc="1">
            <a:prstTxWarp prst="textNoShape">
              <a:avLst/>
            </a:prstTxWarp>
            <a:spAutoFit/>
          </a:bodyPr>
          <a:lstStyle/>
          <a:p>
            <a:pPr marL="171450" indent="-171450" algn="ctr" eaLnBrk="0" fontAlgn="base" hangingPunct="0">
              <a:lnSpc>
                <a:spcPct val="110000"/>
              </a:lnSpc>
              <a:spcBef>
                <a:spcPct val="20000"/>
              </a:spcBef>
              <a:spcAft>
                <a:spcPct val="0"/>
              </a:spcAft>
              <a:buClr>
                <a:srgbClr val="EC891D"/>
              </a:buClr>
              <a:buSzPct val="88000"/>
              <a:buFontTx/>
              <a:buNone/>
            </a:pPr>
            <a:r>
              <a:rPr lang="en-US" sz="750">
                <a:solidFill>
                  <a:srgbClr val="0070C0"/>
                </a:solidFill>
                <a:latin typeface="arial" panose="020B0604020202020204" pitchFamily="34" charset="0"/>
                <a:ea typeface="+mn-ea"/>
                <a:cs typeface="+mn-cs"/>
              </a:rPr>
              <a:t>XILINX CONFIDENTIAL</a:t>
            </a:r>
            <a:endParaRPr lang="en-US" sz="600">
              <a:solidFill>
                <a:srgbClr val="0070C0"/>
              </a:solidFill>
              <a:latin typeface="arial" panose="020B0604020202020204" pitchFamily="34" charset="0"/>
              <a:ea typeface="+mn-ea"/>
              <a:cs typeface="+mn-cs"/>
            </a:endParaRPr>
          </a:p>
          <a:p>
            <a:pPr marL="171450" indent="-171450" algn="ctr" eaLnBrk="0" fontAlgn="base" hangingPunct="0">
              <a:lnSpc>
                <a:spcPct val="110000"/>
              </a:lnSpc>
              <a:spcBef>
                <a:spcPct val="20000"/>
              </a:spcBef>
              <a:spcAft>
                <a:spcPct val="0"/>
              </a:spcAft>
              <a:buClr>
                <a:srgbClr val="EC891D"/>
              </a:buClr>
              <a:buSzPct val="88000"/>
              <a:buFontTx/>
              <a:buNone/>
            </a:pPr>
            <a:r>
              <a:rPr lang="en-US" sz="225">
                <a:solidFill>
                  <a:srgbClr val="FFFFFF"/>
                </a:solidFill>
                <a:latin typeface="arial" panose="020B0604020202020204" pitchFamily="34" charset="0"/>
                <a:ea typeface="+mn-ea"/>
                <a:cs typeface="+mn-cs"/>
              </a:rPr>
              <a:t>.</a:t>
            </a:r>
            <a:endParaRPr lang="en-US" sz="225" dirty="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35514788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Lst>
  <p:hf hdr="0" ftr="0" dt="0"/>
  <p:txStyles>
    <p:titleStyle>
      <a:lvl1pPr algn="l" rtl="0" eaLnBrk="1" fontAlgn="base" hangingPunct="1">
        <a:lnSpc>
          <a:spcPct val="98000"/>
        </a:lnSpc>
        <a:spcBef>
          <a:spcPct val="0"/>
        </a:spcBef>
        <a:spcAft>
          <a:spcPct val="0"/>
        </a:spcAft>
        <a:defRPr lang="en-US" sz="2400" b="0" baseline="0" dirty="0" smtClean="0">
          <a:solidFill>
            <a:schemeClr val="tx1">
              <a:lumMod val="75000"/>
              <a:lumOff val="25000"/>
            </a:schemeClr>
          </a:solidFill>
          <a:latin typeface="Calibri" panose="020F0502020204030204" pitchFamily="34" charset="0"/>
          <a:ea typeface="+mj-ea"/>
          <a:cs typeface="Calibri" panose="020F0502020204030204" pitchFamily="34" charset="0"/>
        </a:defRPr>
      </a:lvl1pPr>
      <a:lvl2pPr algn="l" rtl="0" eaLnBrk="1" fontAlgn="base" hangingPunct="1">
        <a:lnSpc>
          <a:spcPct val="115000"/>
        </a:lnSpc>
        <a:spcBef>
          <a:spcPct val="0"/>
        </a:spcBef>
        <a:spcAft>
          <a:spcPct val="0"/>
        </a:spcAft>
        <a:defRPr sz="2100" b="1">
          <a:solidFill>
            <a:schemeClr val="bg1"/>
          </a:solidFill>
          <a:latin typeface="Arial" charset="0"/>
        </a:defRPr>
      </a:lvl2pPr>
      <a:lvl3pPr algn="l" rtl="0" eaLnBrk="1" fontAlgn="base" hangingPunct="1">
        <a:lnSpc>
          <a:spcPct val="115000"/>
        </a:lnSpc>
        <a:spcBef>
          <a:spcPct val="0"/>
        </a:spcBef>
        <a:spcAft>
          <a:spcPct val="0"/>
        </a:spcAft>
        <a:defRPr sz="2100" b="1">
          <a:solidFill>
            <a:schemeClr val="bg1"/>
          </a:solidFill>
          <a:latin typeface="Arial" charset="0"/>
        </a:defRPr>
      </a:lvl3pPr>
      <a:lvl4pPr algn="l" rtl="0" eaLnBrk="1" fontAlgn="base" hangingPunct="1">
        <a:lnSpc>
          <a:spcPct val="115000"/>
        </a:lnSpc>
        <a:spcBef>
          <a:spcPct val="0"/>
        </a:spcBef>
        <a:spcAft>
          <a:spcPct val="0"/>
        </a:spcAft>
        <a:defRPr sz="2100" b="1">
          <a:solidFill>
            <a:schemeClr val="bg1"/>
          </a:solidFill>
          <a:latin typeface="Arial" charset="0"/>
        </a:defRPr>
      </a:lvl4pPr>
      <a:lvl5pPr algn="l" rtl="0" eaLnBrk="1" fontAlgn="base" hangingPunct="1">
        <a:lnSpc>
          <a:spcPct val="115000"/>
        </a:lnSpc>
        <a:spcBef>
          <a:spcPct val="0"/>
        </a:spcBef>
        <a:spcAft>
          <a:spcPct val="0"/>
        </a:spcAft>
        <a:defRPr sz="2100" b="1">
          <a:solidFill>
            <a:schemeClr val="bg1"/>
          </a:solidFill>
          <a:latin typeface="Arial" charset="0"/>
        </a:defRPr>
      </a:lvl5pPr>
      <a:lvl6pPr marL="342900" algn="l" rtl="0" eaLnBrk="1" fontAlgn="base" hangingPunct="1">
        <a:lnSpc>
          <a:spcPct val="115000"/>
        </a:lnSpc>
        <a:spcBef>
          <a:spcPct val="0"/>
        </a:spcBef>
        <a:spcAft>
          <a:spcPct val="0"/>
        </a:spcAft>
        <a:defRPr sz="2100" b="1">
          <a:solidFill>
            <a:schemeClr val="bg1"/>
          </a:solidFill>
          <a:latin typeface="Arial" charset="0"/>
        </a:defRPr>
      </a:lvl6pPr>
      <a:lvl7pPr marL="685800" algn="l" rtl="0" eaLnBrk="1" fontAlgn="base" hangingPunct="1">
        <a:lnSpc>
          <a:spcPct val="115000"/>
        </a:lnSpc>
        <a:spcBef>
          <a:spcPct val="0"/>
        </a:spcBef>
        <a:spcAft>
          <a:spcPct val="0"/>
        </a:spcAft>
        <a:defRPr sz="2100" b="1">
          <a:solidFill>
            <a:schemeClr val="bg1"/>
          </a:solidFill>
          <a:latin typeface="Arial" charset="0"/>
        </a:defRPr>
      </a:lvl7pPr>
      <a:lvl8pPr marL="1028700" algn="l" rtl="0" eaLnBrk="1" fontAlgn="base" hangingPunct="1">
        <a:lnSpc>
          <a:spcPct val="115000"/>
        </a:lnSpc>
        <a:spcBef>
          <a:spcPct val="0"/>
        </a:spcBef>
        <a:spcAft>
          <a:spcPct val="0"/>
        </a:spcAft>
        <a:defRPr sz="2100" b="1">
          <a:solidFill>
            <a:schemeClr val="bg1"/>
          </a:solidFill>
          <a:latin typeface="Arial" charset="0"/>
        </a:defRPr>
      </a:lvl8pPr>
      <a:lvl9pPr marL="1371600" algn="l" rtl="0" eaLnBrk="1" fontAlgn="base" hangingPunct="1">
        <a:lnSpc>
          <a:spcPct val="115000"/>
        </a:lnSpc>
        <a:spcBef>
          <a:spcPct val="0"/>
        </a:spcBef>
        <a:spcAft>
          <a:spcPct val="0"/>
        </a:spcAft>
        <a:defRPr sz="2100" b="1">
          <a:solidFill>
            <a:schemeClr val="bg1"/>
          </a:solidFill>
          <a:latin typeface="Arial" charset="0"/>
        </a:defRPr>
      </a:lvl9pPr>
    </p:titleStyle>
    <p:bodyStyle>
      <a:lvl1pPr marL="171450" indent="-171450" algn="l" rtl="0" eaLnBrk="1" fontAlgn="base" hangingPunct="1">
        <a:lnSpc>
          <a:spcPct val="110000"/>
        </a:lnSpc>
        <a:spcBef>
          <a:spcPts val="600"/>
        </a:spcBef>
        <a:spcAft>
          <a:spcPct val="0"/>
        </a:spcAft>
        <a:buClr>
          <a:schemeClr val="tx2"/>
        </a:buClr>
        <a:buSzPct val="88000"/>
        <a:buFont typeface="Wingdings" pitchFamily="2" charset="2"/>
        <a:buBlip>
          <a:blip r:embed="rId12"/>
        </a:buBlip>
        <a:defRPr lang="en-US" sz="1500" b="1" dirty="0" smtClean="0">
          <a:solidFill>
            <a:schemeClr val="accent4"/>
          </a:solidFill>
          <a:latin typeface="+mn-lt"/>
          <a:ea typeface="+mn-ea"/>
          <a:cs typeface="+mn-cs"/>
        </a:defRPr>
      </a:lvl1pPr>
      <a:lvl2pPr marL="428625" indent="-171450" algn="l" rtl="0" eaLnBrk="1" fontAlgn="base" hangingPunct="1">
        <a:lnSpc>
          <a:spcPct val="110000"/>
        </a:lnSpc>
        <a:spcBef>
          <a:spcPct val="20000"/>
        </a:spcBef>
        <a:spcAft>
          <a:spcPct val="0"/>
        </a:spcAft>
        <a:buClr>
          <a:schemeClr val="tx1"/>
        </a:buClr>
        <a:buChar char="–"/>
        <a:defRPr lang="en-US" sz="1350" b="0" dirty="0" smtClean="0">
          <a:solidFill>
            <a:schemeClr val="tx1"/>
          </a:solidFill>
          <a:latin typeface="+mn-lt"/>
          <a:ea typeface="+mn-ea"/>
          <a:cs typeface="+mn-cs"/>
        </a:defRPr>
      </a:lvl2pPr>
      <a:lvl3pPr marL="641747" indent="-127397" algn="l" rtl="0" eaLnBrk="1" fontAlgn="base" hangingPunct="1">
        <a:lnSpc>
          <a:spcPct val="110000"/>
        </a:lnSpc>
        <a:spcBef>
          <a:spcPct val="20000"/>
        </a:spcBef>
        <a:spcAft>
          <a:spcPct val="0"/>
        </a:spcAft>
        <a:buClr>
          <a:schemeClr val="tx1"/>
        </a:buClr>
        <a:buChar char="•"/>
        <a:defRPr lang="en-US" sz="1200" b="0" dirty="0" smtClean="0">
          <a:solidFill>
            <a:schemeClr val="tx1"/>
          </a:solidFill>
          <a:latin typeface="+mn-lt"/>
          <a:ea typeface="+mn-ea"/>
          <a:cs typeface="+mn-cs"/>
        </a:defRPr>
      </a:lvl3pPr>
      <a:lvl4pPr marL="1159669" indent="-130969" algn="l" rtl="0" eaLnBrk="1" fontAlgn="base" hangingPunct="1">
        <a:lnSpc>
          <a:spcPct val="110000"/>
        </a:lnSpc>
        <a:spcBef>
          <a:spcPct val="20000"/>
        </a:spcBef>
        <a:spcAft>
          <a:spcPct val="0"/>
        </a:spcAft>
        <a:buClr>
          <a:schemeClr val="tx1"/>
        </a:buClr>
        <a:buFont typeface="Wingdings" pitchFamily="2" charset="2"/>
        <a:buChar char="§"/>
        <a:defRPr lang="en-US" sz="1200" b="0" dirty="0" smtClean="0">
          <a:solidFill>
            <a:schemeClr val="tx1"/>
          </a:solidFill>
          <a:latin typeface="+mn-lt"/>
          <a:ea typeface="+mn-ea"/>
          <a:cs typeface="+mn-cs"/>
        </a:defRPr>
      </a:lvl4pPr>
      <a:lvl5pPr marL="1502569" indent="-130969" algn="l" rtl="0" eaLnBrk="1" fontAlgn="base" hangingPunct="1">
        <a:lnSpc>
          <a:spcPct val="110000"/>
        </a:lnSpc>
        <a:spcBef>
          <a:spcPct val="20000"/>
        </a:spcBef>
        <a:spcAft>
          <a:spcPct val="0"/>
        </a:spcAft>
        <a:buClr>
          <a:schemeClr val="tx1"/>
        </a:buClr>
        <a:buChar char="»"/>
        <a:defRPr lang="en-US" sz="1200" b="0" dirty="0" smtClean="0">
          <a:solidFill>
            <a:schemeClr val="tx1"/>
          </a:solidFill>
          <a:latin typeface="+mn-lt"/>
          <a:ea typeface="+mn-ea"/>
          <a:cs typeface="+mn-cs"/>
        </a:defRPr>
      </a:lvl5pPr>
      <a:lvl6pPr marL="1845469" indent="-130969" algn="l" rtl="0" eaLnBrk="1" fontAlgn="base" hangingPunct="1">
        <a:lnSpc>
          <a:spcPct val="110000"/>
        </a:lnSpc>
        <a:spcBef>
          <a:spcPct val="20000"/>
        </a:spcBef>
        <a:spcAft>
          <a:spcPct val="0"/>
        </a:spcAft>
        <a:buChar char="»"/>
        <a:defRPr sz="900">
          <a:solidFill>
            <a:schemeClr val="tx1"/>
          </a:solidFill>
          <a:latin typeface="+mn-lt"/>
        </a:defRPr>
      </a:lvl6pPr>
      <a:lvl7pPr marL="2188369" indent="-130969" algn="l" rtl="0" eaLnBrk="1" fontAlgn="base" hangingPunct="1">
        <a:lnSpc>
          <a:spcPct val="110000"/>
        </a:lnSpc>
        <a:spcBef>
          <a:spcPct val="20000"/>
        </a:spcBef>
        <a:spcAft>
          <a:spcPct val="0"/>
        </a:spcAft>
        <a:buChar char="»"/>
        <a:defRPr sz="900">
          <a:solidFill>
            <a:schemeClr val="tx1"/>
          </a:solidFill>
          <a:latin typeface="+mn-lt"/>
        </a:defRPr>
      </a:lvl7pPr>
      <a:lvl8pPr marL="2531269" indent="-130969" algn="l" rtl="0" eaLnBrk="1" fontAlgn="base" hangingPunct="1">
        <a:lnSpc>
          <a:spcPct val="110000"/>
        </a:lnSpc>
        <a:spcBef>
          <a:spcPct val="20000"/>
        </a:spcBef>
        <a:spcAft>
          <a:spcPct val="0"/>
        </a:spcAft>
        <a:buChar char="»"/>
        <a:defRPr sz="900">
          <a:solidFill>
            <a:schemeClr val="tx1"/>
          </a:solidFill>
          <a:latin typeface="+mn-lt"/>
        </a:defRPr>
      </a:lvl8pPr>
      <a:lvl9pPr marL="2874169" indent="-130969" algn="l" rtl="0" eaLnBrk="1" fontAlgn="base" hangingPunct="1">
        <a:lnSpc>
          <a:spcPct val="110000"/>
        </a:lnSpc>
        <a:spcBef>
          <a:spcPct val="20000"/>
        </a:spcBef>
        <a:spcAft>
          <a:spcPct val="0"/>
        </a:spcAft>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7.xml"/><Relationship Id="rId4"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hyperlink" Target="https://github.com/NetFPGA/P4-NetFPGA-public/wiki/Tutorial-Assignments" TargetMode="Externa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mailto:cl-netfpga-sume-beta@lists.cam.ac.uk" TargetMode="Externa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p4lang/education/wiki/courses#build-an-internet-router-cs344"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36.tiff"/></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tore.digilentinc.com/netfpga-sume-virtex-7-fpga-development-board/"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hyperlink" Target="https://netfpga.wufoo.com/forms/netfpga-special-pricing-request/" TargetMode="External"/><Relationship Id="rId5" Type="http://schemas.openxmlformats.org/officeDocument/2006/relationships/hyperlink" Target="https://www.xilinx.com/support/university/donation-program.html" TargetMode="External"/><Relationship Id="rId4" Type="http://schemas.openxmlformats.org/officeDocument/2006/relationships/hyperlink" Target="https://github.com/NetFPGA/P4-NetFPGA-public/wiki"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8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subTitle" idx="1"/>
          </p:nvPr>
        </p:nvSpPr>
        <p:spPr>
          <a:xfrm>
            <a:off x="1739646" y="2354671"/>
            <a:ext cx="5664600" cy="1616196"/>
          </a:xfrm>
          <a:prstGeom prst="rect">
            <a:avLst/>
          </a:prstGeom>
          <a:noFill/>
          <a:ln>
            <a:noFill/>
          </a:ln>
        </p:spPr>
        <p:txBody>
          <a:bodyPr spcFirstLastPara="1" wrap="square" lIns="91425" tIns="45700" rIns="91425" bIns="45700" anchor="t" anchorCtr="0">
            <a:noAutofit/>
          </a:bodyPr>
          <a:lstStyle/>
          <a:p>
            <a:pPr lvl="0">
              <a:buClr>
                <a:srgbClr val="3F3151"/>
              </a:buClr>
              <a:buSzPts val="525"/>
            </a:pPr>
            <a:r>
              <a:rPr lang="en-US" sz="3200" b="1" dirty="0"/>
              <a:t>Workflow for Line-Rate</a:t>
            </a:r>
          </a:p>
          <a:p>
            <a:pPr lvl="0">
              <a:buClr>
                <a:srgbClr val="3F3151"/>
              </a:buClr>
              <a:buSzPts val="525"/>
            </a:pPr>
            <a:r>
              <a:rPr lang="en-US" sz="3200" b="1" dirty="0"/>
              <a:t>Packet Processing</a:t>
            </a:r>
          </a:p>
          <a:p>
            <a:pPr lvl="0">
              <a:buClr>
                <a:srgbClr val="3F3151"/>
              </a:buClr>
              <a:buSzPts val="525"/>
            </a:pPr>
            <a:r>
              <a:rPr lang="en-US" sz="3200" b="1" dirty="0"/>
              <a:t>FPGA 2019</a:t>
            </a:r>
            <a:endParaRPr sz="3000" dirty="0"/>
          </a:p>
        </p:txBody>
      </p:sp>
      <p:pic>
        <p:nvPicPr>
          <p:cNvPr id="2" name="Picture 1">
            <a:extLst>
              <a:ext uri="{FF2B5EF4-FFF2-40B4-BE49-F238E27FC236}">
                <a16:creationId xmlns:a16="http://schemas.microsoft.com/office/drawing/2014/main" id="{A8E485AD-9C52-6843-8C07-280CB5322A46}"/>
              </a:ext>
            </a:extLst>
          </p:cNvPr>
          <p:cNvPicPr>
            <a:picLocks noChangeAspect="1"/>
          </p:cNvPicPr>
          <p:nvPr/>
        </p:nvPicPr>
        <p:blipFill>
          <a:blip r:embed="rId3"/>
          <a:stretch>
            <a:fillRect/>
          </a:stretch>
        </p:blipFill>
        <p:spPr>
          <a:xfrm>
            <a:off x="1481667" y="1225551"/>
            <a:ext cx="6400800" cy="1066800"/>
          </a:xfrm>
          <a:prstGeom prst="rect">
            <a:avLst/>
          </a:prstGeom>
        </p:spPr>
      </p:pic>
      <p:sp>
        <p:nvSpPr>
          <p:cNvPr id="5" name="Shape 186">
            <a:extLst>
              <a:ext uri="{FF2B5EF4-FFF2-40B4-BE49-F238E27FC236}">
                <a16:creationId xmlns:a16="http://schemas.microsoft.com/office/drawing/2014/main" id="{EB891173-E402-CF4B-9B5F-3122D943BB29}"/>
              </a:ext>
            </a:extLst>
          </p:cNvPr>
          <p:cNvSpPr txBox="1">
            <a:spLocks/>
          </p:cNvSpPr>
          <p:nvPr/>
        </p:nvSpPr>
        <p:spPr>
          <a:xfrm>
            <a:off x="745013" y="4250913"/>
            <a:ext cx="7653866" cy="60029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a:buClr>
                <a:srgbClr val="3F3151"/>
              </a:buClr>
              <a:buSzPts val="525"/>
            </a:pPr>
            <a:r>
              <a:rPr lang="en-US" sz="1800" i="1" dirty="0"/>
              <a:t>Stephen Ibanez</a:t>
            </a:r>
            <a:r>
              <a:rPr lang="en-US" sz="1800" dirty="0"/>
              <a:t>, Gordon </a:t>
            </a:r>
            <a:r>
              <a:rPr lang="en-US" sz="1800" dirty="0" err="1"/>
              <a:t>Brebner</a:t>
            </a:r>
            <a:r>
              <a:rPr lang="en-US" sz="1800" dirty="0"/>
              <a:t>, Nick McKeown, </a:t>
            </a:r>
            <a:r>
              <a:rPr lang="en-US" sz="1800" dirty="0" err="1"/>
              <a:t>Noa</a:t>
            </a:r>
            <a:r>
              <a:rPr lang="en-US" sz="1800" dirty="0"/>
              <a:t> </a:t>
            </a:r>
            <a:r>
              <a:rPr lang="en-US" sz="1800" dirty="0" err="1"/>
              <a:t>Zilberman</a:t>
            </a:r>
            <a:endParaRPr lang="en-US" sz="1800" dirty="0"/>
          </a:p>
        </p:txBody>
      </p:sp>
      <p:sp>
        <p:nvSpPr>
          <p:cNvPr id="6" name="TextBox 5">
            <a:extLst>
              <a:ext uri="{FF2B5EF4-FFF2-40B4-BE49-F238E27FC236}">
                <a16:creationId xmlns:a16="http://schemas.microsoft.com/office/drawing/2014/main" id="{7F4EADAA-62D7-A841-A065-923D9B427227}"/>
              </a:ext>
            </a:extLst>
          </p:cNvPr>
          <p:cNvSpPr txBox="1"/>
          <p:nvPr/>
        </p:nvSpPr>
        <p:spPr>
          <a:xfrm>
            <a:off x="3484459" y="1097231"/>
            <a:ext cx="4575291" cy="1323439"/>
          </a:xfrm>
          <a:prstGeom prst="rect">
            <a:avLst/>
          </a:prstGeom>
          <a:solidFill>
            <a:schemeClr val="bg1"/>
          </a:solidFill>
        </p:spPr>
        <p:txBody>
          <a:bodyPr wrap="none" rtlCol="0">
            <a:spAutoFit/>
          </a:bodyPr>
          <a:lstStyle/>
          <a:p>
            <a:r>
              <a:rPr lang="en-US" sz="8000" dirty="0" err="1">
                <a:solidFill>
                  <a:srgbClr val="0067F1"/>
                </a:solidFill>
              </a:rPr>
              <a:t>Net</a:t>
            </a:r>
            <a:r>
              <a:rPr lang="en-US" sz="8000" dirty="0" err="1"/>
              <a:t>FPGA</a:t>
            </a:r>
            <a:endParaRPr lang="en-US" sz="8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SimpleSumeSwitch</a:t>
            </a:r>
            <a:r>
              <a:rPr lang="en-US" dirty="0"/>
              <a:t> Architecture Model for SUME Target</a:t>
            </a:r>
          </a:p>
        </p:txBody>
      </p:sp>
      <p:sp>
        <p:nvSpPr>
          <p:cNvPr id="3" name="Content Placeholder 2"/>
          <p:cNvSpPr>
            <a:spLocks noGrp="1"/>
          </p:cNvSpPr>
          <p:nvPr>
            <p:ph sz="half" idx="1"/>
          </p:nvPr>
        </p:nvSpPr>
        <p:spPr>
          <a:xfrm>
            <a:off x="152400" y="4363277"/>
            <a:ext cx="8686800" cy="494473"/>
          </a:xfrm>
        </p:spPr>
        <p:txBody>
          <a:bodyPr/>
          <a:lstStyle/>
          <a:p>
            <a:r>
              <a:rPr lang="en-US" dirty="0"/>
              <a:t>P4 used to describe parser, match-action pipeline, and </a:t>
            </a:r>
            <a:r>
              <a:rPr lang="en-US" dirty="0" err="1"/>
              <a:t>deparser</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a:t>
            </a:fld>
            <a:endParaRPr lang="en-US" dirty="0">
              <a:solidFill>
                <a:prstClr val="black">
                  <a:tint val="75000"/>
                </a:prstClr>
              </a:solidFill>
            </a:endParaRPr>
          </a:p>
        </p:txBody>
      </p:sp>
      <p:pic>
        <p:nvPicPr>
          <p:cNvPr id="5" name="Picture 4" descr="SimpleSumeSwitch_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133" y="686218"/>
            <a:ext cx="6580589" cy="3714261"/>
          </a:xfrm>
          <a:prstGeom prst="rect">
            <a:avLst/>
          </a:prstGeom>
        </p:spPr>
      </p:pic>
      <p:sp>
        <p:nvSpPr>
          <p:cNvPr id="6" name="TextBox 5"/>
          <p:cNvSpPr txBox="1"/>
          <p:nvPr/>
        </p:nvSpPr>
        <p:spPr>
          <a:xfrm>
            <a:off x="444712" y="828142"/>
            <a:ext cx="644246" cy="323165"/>
          </a:xfrm>
          <a:prstGeom prst="rect">
            <a:avLst/>
          </a:prstGeom>
          <a:noFill/>
        </p:spPr>
        <p:txBody>
          <a:bodyPr wrap="none" rtlCol="0">
            <a:spAutoFit/>
          </a:bodyPr>
          <a:lstStyle/>
          <a:p>
            <a:pPr algn="ctr"/>
            <a:r>
              <a:rPr lang="en-US" sz="1500" b="1" dirty="0" err="1"/>
              <a:t>tdata</a:t>
            </a:r>
            <a:endParaRPr lang="en-US" sz="1500" b="1" dirty="0"/>
          </a:p>
        </p:txBody>
      </p:sp>
      <p:sp>
        <p:nvSpPr>
          <p:cNvPr id="7" name="TextBox 6"/>
          <p:cNvSpPr txBox="1"/>
          <p:nvPr/>
        </p:nvSpPr>
        <p:spPr>
          <a:xfrm>
            <a:off x="509059" y="2403415"/>
            <a:ext cx="539474" cy="553998"/>
          </a:xfrm>
          <a:prstGeom prst="rect">
            <a:avLst/>
          </a:prstGeom>
          <a:noFill/>
        </p:spPr>
        <p:txBody>
          <a:bodyPr wrap="none" rtlCol="0">
            <a:spAutoFit/>
          </a:bodyPr>
          <a:lstStyle/>
          <a:p>
            <a:r>
              <a:rPr lang="en-US" sz="1500" b="1" dirty="0"/>
              <a:t>AXI</a:t>
            </a:r>
          </a:p>
          <a:p>
            <a:r>
              <a:rPr lang="en-US" sz="1500" b="1" dirty="0"/>
              <a:t>Lite</a:t>
            </a:r>
          </a:p>
        </p:txBody>
      </p:sp>
      <p:sp>
        <p:nvSpPr>
          <p:cNvPr id="8" name="Left Brace 7"/>
          <p:cNvSpPr/>
          <p:nvPr/>
        </p:nvSpPr>
        <p:spPr>
          <a:xfrm rot="10800000">
            <a:off x="7587917" y="1391909"/>
            <a:ext cx="372107" cy="968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8001552" y="807191"/>
            <a:ext cx="644246" cy="323165"/>
          </a:xfrm>
          <a:prstGeom prst="rect">
            <a:avLst/>
          </a:prstGeom>
          <a:noFill/>
        </p:spPr>
        <p:txBody>
          <a:bodyPr wrap="none" rtlCol="0">
            <a:spAutoFit/>
          </a:bodyPr>
          <a:lstStyle/>
          <a:p>
            <a:pPr algn="ctr"/>
            <a:r>
              <a:rPr lang="en-US" sz="1500" b="1" dirty="0" err="1"/>
              <a:t>tdata</a:t>
            </a:r>
            <a:endParaRPr lang="en-US" sz="1500" b="1" dirty="0"/>
          </a:p>
        </p:txBody>
      </p:sp>
      <p:sp>
        <p:nvSpPr>
          <p:cNvPr id="10" name="TextBox 9"/>
          <p:cNvSpPr txBox="1"/>
          <p:nvPr/>
        </p:nvSpPr>
        <p:spPr>
          <a:xfrm>
            <a:off x="8068665" y="2443945"/>
            <a:ext cx="530977" cy="553998"/>
          </a:xfrm>
          <a:prstGeom prst="rect">
            <a:avLst/>
          </a:prstGeom>
          <a:noFill/>
        </p:spPr>
        <p:txBody>
          <a:bodyPr wrap="none" rtlCol="0">
            <a:spAutoFit/>
          </a:bodyPr>
          <a:lstStyle/>
          <a:p>
            <a:pPr algn="ctr"/>
            <a:r>
              <a:rPr lang="en-US" sz="1500" b="1" dirty="0"/>
              <a:t>AXI</a:t>
            </a:r>
          </a:p>
          <a:p>
            <a:pPr algn="ctr"/>
            <a:r>
              <a:rPr lang="en-US" sz="1500" b="1" dirty="0"/>
              <a:t>Lite</a:t>
            </a:r>
          </a:p>
        </p:txBody>
      </p:sp>
      <p:sp>
        <p:nvSpPr>
          <p:cNvPr id="11" name="TextBox 10"/>
          <p:cNvSpPr txBox="1"/>
          <p:nvPr/>
        </p:nvSpPr>
        <p:spPr>
          <a:xfrm>
            <a:off x="8013667" y="1685480"/>
            <a:ext cx="659155" cy="323165"/>
          </a:xfrm>
          <a:prstGeom prst="rect">
            <a:avLst/>
          </a:prstGeom>
          <a:noFill/>
        </p:spPr>
        <p:txBody>
          <a:bodyPr wrap="none" rtlCol="0">
            <a:spAutoFit/>
          </a:bodyPr>
          <a:lstStyle/>
          <a:p>
            <a:pPr algn="ctr"/>
            <a:r>
              <a:rPr lang="en-US" sz="1500" b="1" dirty="0" err="1"/>
              <a:t>tuser</a:t>
            </a:r>
            <a:endParaRPr lang="en-US" sz="1500" b="1" dirty="0"/>
          </a:p>
        </p:txBody>
      </p:sp>
      <p:sp>
        <p:nvSpPr>
          <p:cNvPr id="12" name="TextBox 11"/>
          <p:cNvSpPr txBox="1"/>
          <p:nvPr/>
        </p:nvSpPr>
        <p:spPr>
          <a:xfrm>
            <a:off x="437257" y="1594022"/>
            <a:ext cx="659155" cy="323165"/>
          </a:xfrm>
          <a:prstGeom prst="rect">
            <a:avLst/>
          </a:prstGeom>
          <a:noFill/>
        </p:spPr>
        <p:txBody>
          <a:bodyPr wrap="none" rtlCol="0">
            <a:spAutoFit/>
          </a:bodyPr>
          <a:lstStyle/>
          <a:p>
            <a:pPr algn="ctr"/>
            <a:r>
              <a:rPr lang="en-US" sz="1500" b="1" dirty="0" err="1"/>
              <a:t>tuser</a:t>
            </a:r>
            <a:endParaRPr lang="en-US" sz="1500" b="1" dirty="0"/>
          </a:p>
        </p:txBody>
      </p:sp>
    </p:spTree>
    <p:extLst>
      <p:ext uri="{BB962C8B-B14F-4D97-AF65-F5344CB8AC3E}">
        <p14:creationId xmlns:p14="http://schemas.microsoft.com/office/powerpoint/2010/main" val="526129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0" y="742949"/>
            <a:ext cx="4308087" cy="4183857"/>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indent="0">
              <a:buNone/>
            </a:pPr>
            <a:r>
              <a:rPr lang="en-US" sz="1600" dirty="0">
                <a:solidFill>
                  <a:srgbClr val="C00000"/>
                </a:solidFill>
                <a:latin typeface="Consolas" panose="020B0609020204030204" pitchFamily="49" charset="0"/>
                <a:cs typeface="Consolas" panose="020B0609020204030204" pitchFamily="49" charset="0"/>
              </a:rPr>
              <a:t>/* standard </a:t>
            </a:r>
            <a:r>
              <a:rPr lang="en-US" sz="1600" dirty="0" err="1">
                <a:solidFill>
                  <a:srgbClr val="C00000"/>
                </a:solidFill>
                <a:latin typeface="Consolas" panose="020B0609020204030204" pitchFamily="49" charset="0"/>
                <a:cs typeface="Consolas" panose="020B0609020204030204" pitchFamily="49" charset="0"/>
              </a:rPr>
              <a:t>sume</a:t>
            </a:r>
            <a:r>
              <a:rPr lang="en-US" sz="1600" dirty="0">
                <a:solidFill>
                  <a:srgbClr val="C00000"/>
                </a:solidFill>
                <a:latin typeface="Consolas" panose="020B0609020204030204" pitchFamily="49" charset="0"/>
                <a:cs typeface="Consolas" panose="020B0609020204030204" pitchFamily="49" charset="0"/>
              </a:rPr>
              <a:t> switch metadata */</a:t>
            </a:r>
          </a:p>
          <a:p>
            <a:pPr marL="0" indent="0">
              <a:buNone/>
            </a:pPr>
            <a:r>
              <a:rPr lang="en-US" sz="1600" dirty="0">
                <a:solidFill>
                  <a:srgbClr val="0744B8"/>
                </a:solidFill>
                <a:latin typeface="Consolas"/>
                <a:cs typeface="Consolas"/>
              </a:rPr>
              <a:t>struct</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sume_metadata_t</a:t>
            </a:r>
            <a:r>
              <a:rPr lang="en-US" sz="1600" dirty="0">
                <a:latin typeface="Consolas" panose="020B0609020204030204" pitchFamily="49" charset="0"/>
                <a:cs typeface="Consolas" panose="020B0609020204030204" pitchFamily="49" charset="0"/>
              </a:rPr>
              <a:t> {</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a:t>
            </a:r>
            <a:r>
              <a:rPr lang="en-US" sz="1600" dirty="0" err="1">
                <a:latin typeface="Consolas" panose="020B0609020204030204" pitchFamily="49" charset="0"/>
                <a:cs typeface="Consolas" panose="020B0609020204030204" pitchFamily="49" charset="0"/>
              </a:rPr>
              <a:t>dma_q_size</a:t>
            </a:r>
            <a:r>
              <a:rPr lang="en-US" sz="1600" dirty="0">
                <a:latin typeface="Consolas" panose="020B0609020204030204" pitchFamily="49" charset="0"/>
                <a:cs typeface="Consolas" panose="020B0609020204030204" pitchFamily="49" charset="0"/>
              </a:rPr>
              <a:t>;</a:t>
            </a:r>
            <a:endParaRPr lang="en-US" sz="1600" dirty="0">
              <a:solidFill>
                <a:srgbClr val="008000"/>
              </a:solidFill>
              <a:latin typeface="Consolas" panose="020B0609020204030204" pitchFamily="49" charset="0"/>
              <a:cs typeface="Consolas" panose="020B0609020204030204" pitchFamily="49" charset="0"/>
            </a:endParaRP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nf3_q_size;</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nf2_q_size;</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nf1_q_size;</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nf0_q_size;</a:t>
            </a:r>
          </a:p>
          <a:p>
            <a:pPr marL="0" indent="0">
              <a:buNone/>
            </a:pPr>
            <a:r>
              <a:rPr lang="en-US" sz="1600" dirty="0">
                <a:solidFill>
                  <a:srgbClr val="008000"/>
                </a:solidFill>
                <a:latin typeface="Consolas" panose="020B0609020204030204" pitchFamily="49" charset="0"/>
                <a:cs typeface="Consolas" panose="020B0609020204030204" pitchFamily="49" charset="0"/>
              </a:rPr>
              <a:t>    </a:t>
            </a:r>
            <a:r>
              <a:rPr lang="en-US" sz="1600" dirty="0">
                <a:solidFill>
                  <a:srgbClr val="C00000"/>
                </a:solidFill>
                <a:latin typeface="Consolas" panose="020B0609020204030204" pitchFamily="49" charset="0"/>
                <a:cs typeface="Consolas" panose="020B0609020204030204" pitchFamily="49" charset="0"/>
              </a:rPr>
              <a:t>// send </a:t>
            </a:r>
            <a:r>
              <a:rPr lang="en-US" sz="1600" dirty="0" err="1">
                <a:solidFill>
                  <a:srgbClr val="C00000"/>
                </a:solidFill>
                <a:latin typeface="Consolas" panose="020B0609020204030204" pitchFamily="49" charset="0"/>
                <a:cs typeface="Consolas" panose="020B0609020204030204" pitchFamily="49" charset="0"/>
              </a:rPr>
              <a:t>digest_data</a:t>
            </a:r>
            <a:r>
              <a:rPr lang="en-US" sz="1600" dirty="0">
                <a:solidFill>
                  <a:srgbClr val="C00000"/>
                </a:solidFill>
                <a:latin typeface="Consolas" panose="020B0609020204030204" pitchFamily="49" charset="0"/>
                <a:cs typeface="Consolas" panose="020B0609020204030204" pitchFamily="49" charset="0"/>
              </a:rPr>
              <a:t> to CPU</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&lt;8&gt; </a:t>
            </a:r>
            <a:r>
              <a:rPr lang="en-US" sz="1600" dirty="0" err="1">
                <a:latin typeface="Consolas" panose="020B0609020204030204" pitchFamily="49" charset="0"/>
                <a:cs typeface="Consolas" panose="020B0609020204030204" pitchFamily="49" charset="0"/>
              </a:rPr>
              <a:t>send_dig_to_cpu</a:t>
            </a:r>
            <a:r>
              <a:rPr lang="en-US" sz="1600" dirty="0">
                <a:latin typeface="Consolas" panose="020B0609020204030204" pitchFamily="49" charset="0"/>
                <a:cs typeface="Consolas" panose="020B0609020204030204" pitchFamily="49" charset="0"/>
              </a:rPr>
              <a:t>;</a:t>
            </a:r>
            <a:endParaRPr lang="en-US" sz="1600" dirty="0">
              <a:solidFill>
                <a:srgbClr val="008000"/>
              </a:solidFill>
              <a:latin typeface="Consolas" panose="020B0609020204030204" pitchFamily="49" charset="0"/>
              <a:cs typeface="Consolas" panose="020B0609020204030204" pitchFamily="49" charset="0"/>
            </a:endParaRPr>
          </a:p>
          <a:p>
            <a:pPr marL="0" indent="0">
              <a:buNone/>
            </a:pPr>
            <a:r>
              <a:rPr lang="en-US" sz="1600" dirty="0">
                <a:solidFill>
                  <a:srgbClr val="FF6600"/>
                </a:solidFill>
                <a:latin typeface="Consolas" panose="020B0609020204030204" pitchFamily="49" charset="0"/>
                <a:cs typeface="Consolas" panose="020B0609020204030204" pitchFamily="49" charset="0"/>
              </a:rPr>
              <a:t>    </a:t>
            </a:r>
            <a:r>
              <a:rPr lang="en-US" sz="1600" dirty="0">
                <a:solidFill>
                  <a:srgbClr val="C00000"/>
                </a:solidFill>
                <a:latin typeface="Consolas" panose="020B0609020204030204" pitchFamily="49" charset="0"/>
                <a:cs typeface="Consolas" panose="020B0609020204030204" pitchFamily="49" charset="0"/>
              </a:rPr>
              <a:t>// ports are one-hot encoded</a:t>
            </a:r>
          </a:p>
          <a:p>
            <a:pPr marL="0" indent="0">
              <a:buNone/>
            </a:pPr>
            <a:r>
              <a:rPr lang="en-US" sz="1600" dirty="0">
                <a:solidFill>
                  <a:srgbClr val="FF6600"/>
                </a:solidFill>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&lt;8&gt; </a:t>
            </a:r>
            <a:r>
              <a:rPr lang="en-US" sz="1600" dirty="0" err="1">
                <a:latin typeface="Consolas" panose="020B0609020204030204" pitchFamily="49" charset="0"/>
                <a:cs typeface="Consolas" panose="020B0609020204030204" pitchFamily="49" charset="0"/>
              </a:rPr>
              <a:t>dst_port</a:t>
            </a:r>
            <a:r>
              <a:rPr lang="en-US" sz="1600" dirty="0">
                <a:latin typeface="Consolas" panose="020B0609020204030204" pitchFamily="49" charset="0"/>
                <a:cs typeface="Consolas" panose="020B0609020204030204" pitchFamily="49" charset="0"/>
              </a:rPr>
              <a:t>;</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&lt;8&gt; </a:t>
            </a:r>
            <a:r>
              <a:rPr lang="en-US" sz="1600" dirty="0" err="1">
                <a:latin typeface="Consolas" panose="020B0609020204030204" pitchFamily="49" charset="0"/>
                <a:cs typeface="Consolas" panose="020B0609020204030204" pitchFamily="49" charset="0"/>
              </a:rPr>
              <a:t>src_port</a:t>
            </a:r>
            <a:r>
              <a:rPr lang="en-US" sz="1600" dirty="0">
                <a:latin typeface="Consolas" panose="020B0609020204030204" pitchFamily="49" charset="0"/>
                <a:cs typeface="Consolas" panose="020B0609020204030204" pitchFamily="49" charset="0"/>
              </a:rPr>
              <a:t>;</a:t>
            </a:r>
          </a:p>
          <a:p>
            <a:pPr marL="0" indent="0">
              <a:buNone/>
            </a:pPr>
            <a:r>
              <a:rPr lang="en-US" sz="1600" dirty="0">
                <a:solidFill>
                  <a:srgbClr val="008000"/>
                </a:solidFill>
                <a:latin typeface="Consolas" panose="020B0609020204030204" pitchFamily="49" charset="0"/>
                <a:cs typeface="Consolas" panose="020B0609020204030204" pitchFamily="49" charset="0"/>
              </a:rPr>
              <a:t>    </a:t>
            </a:r>
            <a:r>
              <a:rPr lang="en-US" sz="1600" dirty="0">
                <a:solidFill>
                  <a:srgbClr val="C00000"/>
                </a:solidFill>
                <a:latin typeface="Consolas" panose="020B0609020204030204" pitchFamily="49" charset="0"/>
                <a:cs typeface="Consolas" panose="020B0609020204030204" pitchFamily="49" charset="0"/>
              </a:rPr>
              <a:t>// </a:t>
            </a:r>
            <a:r>
              <a:rPr lang="en-US" sz="1600" dirty="0" err="1">
                <a:solidFill>
                  <a:srgbClr val="C00000"/>
                </a:solidFill>
                <a:latin typeface="Consolas" panose="020B0609020204030204" pitchFamily="49" charset="0"/>
                <a:cs typeface="Consolas" panose="020B0609020204030204" pitchFamily="49" charset="0"/>
              </a:rPr>
              <a:t>pkt</a:t>
            </a:r>
            <a:r>
              <a:rPr lang="en-US" sz="1600" dirty="0">
                <a:solidFill>
                  <a:srgbClr val="C00000"/>
                </a:solidFill>
                <a:latin typeface="Consolas" panose="020B0609020204030204" pitchFamily="49" charset="0"/>
                <a:cs typeface="Consolas" panose="020B0609020204030204" pitchFamily="49" charset="0"/>
              </a:rPr>
              <a:t> </a:t>
            </a:r>
            <a:r>
              <a:rPr lang="en-US" sz="1600" dirty="0" err="1">
                <a:solidFill>
                  <a:srgbClr val="C00000"/>
                </a:solidFill>
                <a:latin typeface="Consolas" panose="020B0609020204030204" pitchFamily="49" charset="0"/>
                <a:cs typeface="Consolas" panose="020B0609020204030204" pitchFamily="49" charset="0"/>
              </a:rPr>
              <a:t>len</a:t>
            </a:r>
            <a:r>
              <a:rPr lang="en-US" sz="1600" dirty="0">
                <a:solidFill>
                  <a:srgbClr val="C00000"/>
                </a:solidFill>
                <a:latin typeface="Consolas" panose="020B0609020204030204" pitchFamily="49" charset="0"/>
                <a:cs typeface="Consolas" panose="020B0609020204030204" pitchFamily="49" charset="0"/>
              </a:rPr>
              <a:t> is measured in bytes</a:t>
            </a:r>
          </a:p>
          <a:p>
            <a:pPr marL="0" indent="0">
              <a:buNone/>
            </a:pPr>
            <a:r>
              <a:rPr lang="en-US" sz="1600" dirty="0">
                <a:latin typeface="Consolas" panose="020B0609020204030204" pitchFamily="49" charset="0"/>
                <a:cs typeface="Consolas" panose="020B0609020204030204" pitchFamily="49" charset="0"/>
              </a:rPr>
              <a:t>    </a:t>
            </a:r>
            <a:r>
              <a:rPr lang="en-US" sz="1600" dirty="0">
                <a:solidFill>
                  <a:srgbClr val="0744B8"/>
                </a:solidFill>
                <a:latin typeface="Consolas"/>
                <a:cs typeface="Consolas"/>
              </a:rPr>
              <a:t>bit</a:t>
            </a:r>
            <a:r>
              <a:rPr lang="en-US" sz="1600" dirty="0">
                <a:latin typeface="Consolas" panose="020B0609020204030204" pitchFamily="49" charset="0"/>
                <a:cs typeface="Consolas" panose="020B0609020204030204" pitchFamily="49" charset="0"/>
              </a:rPr>
              <a:t>&lt;16&gt; </a:t>
            </a:r>
            <a:r>
              <a:rPr lang="en-US" sz="1600" dirty="0" err="1">
                <a:latin typeface="Consolas" panose="020B0609020204030204" pitchFamily="49" charset="0"/>
                <a:cs typeface="Consolas" panose="020B0609020204030204" pitchFamily="49" charset="0"/>
              </a:rPr>
              <a:t>pkt_len</a:t>
            </a:r>
            <a:r>
              <a:rPr lang="en-US" sz="1600" dirty="0">
                <a:latin typeface="Consolas" panose="020B0609020204030204" pitchFamily="49" charset="0"/>
                <a:cs typeface="Consolas" panose="020B0609020204030204" pitchFamily="49" charset="0"/>
              </a:rPr>
              <a:t>;</a:t>
            </a:r>
            <a:endParaRPr lang="en-US" sz="1600" dirty="0">
              <a:solidFill>
                <a:srgbClr val="008000"/>
              </a:solidFill>
              <a:latin typeface="Consolas" panose="020B0609020204030204" pitchFamily="49" charset="0"/>
              <a:cs typeface="Consolas" panose="020B0609020204030204" pitchFamily="49" charset="0"/>
            </a:endParaRPr>
          </a:p>
          <a:p>
            <a:pPr marL="0" indent="0">
              <a:buNone/>
            </a:pPr>
            <a:r>
              <a:rPr lang="en-US" sz="1600" dirty="0">
                <a:latin typeface="Consolas" panose="020B0609020204030204" pitchFamily="49" charset="0"/>
                <a:cs typeface="Consolas" panose="020B0609020204030204" pitchFamily="49" charset="0"/>
              </a:rPr>
              <a:t>}</a:t>
            </a:r>
          </a:p>
          <a:p>
            <a:pPr marL="0" marR="0" lvl="0" indent="0" algn="l" rtl="0">
              <a:lnSpc>
                <a:spcPct val="100000"/>
              </a:lnSpc>
              <a:spcBef>
                <a:spcPts val="150"/>
              </a:spcBef>
              <a:spcAft>
                <a:spcPts val="0"/>
              </a:spcAft>
              <a:buClr>
                <a:srgbClr val="3F3151"/>
              </a:buClr>
              <a:buSzPts val="275"/>
              <a:buFont typeface="Merriweather Sans"/>
              <a:buNone/>
            </a:pPr>
            <a:endParaRPr sz="1600" dirty="0">
              <a:latin typeface="Consolas" panose="020B0609020204030204" pitchFamily="49" charset="0"/>
              <a:cs typeface="Consolas" panose="020B0609020204030204" pitchFamily="49" charset="0"/>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a:buSzPts val="600"/>
            </a:pPr>
            <a:r>
              <a:rPr lang="en-US" sz="2400" dirty="0">
                <a:solidFill>
                  <a:prstClr val="black"/>
                </a:solidFill>
                <a:ea typeface="+mj-ea"/>
                <a:cs typeface="+mj-cs"/>
              </a:rPr>
              <a:t>Standard Metadata in </a:t>
            </a:r>
            <a:r>
              <a:rPr lang="en-US" sz="2400" dirty="0" err="1">
                <a:solidFill>
                  <a:prstClr val="black"/>
                </a:solidFill>
                <a:ea typeface="+mj-ea"/>
                <a:cs typeface="+mj-cs"/>
              </a:rPr>
              <a:t>SimpleSumeSwitch</a:t>
            </a:r>
            <a:r>
              <a:rPr lang="en-US" sz="2400" dirty="0">
                <a:solidFill>
                  <a:prstClr val="black"/>
                </a:solidFill>
                <a:ea typeface="+mj-ea"/>
                <a:cs typeface="+mj-cs"/>
              </a:rPr>
              <a:t> Architecture</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a:p>
        </p:txBody>
      </p:sp>
      <p:sp>
        <p:nvSpPr>
          <p:cNvPr id="1697" name="Shape 1697"/>
          <p:cNvSpPr txBox="1">
            <a:spLocks noGrp="1"/>
          </p:cNvSpPr>
          <p:nvPr>
            <p:ph type="body" idx="2"/>
          </p:nvPr>
        </p:nvSpPr>
        <p:spPr>
          <a:xfrm>
            <a:off x="4716966" y="742950"/>
            <a:ext cx="4139161" cy="4114800"/>
          </a:xfrm>
          <a:prstGeom prst="rect">
            <a:avLst/>
          </a:prstGeom>
          <a:noFill/>
          <a:ln>
            <a:noFill/>
          </a:ln>
        </p:spPr>
        <p:txBody>
          <a:bodyPr spcFirstLastPara="1" wrap="square" lIns="91425" tIns="45700" rIns="91425" bIns="45700" anchor="t" anchorCtr="0">
            <a:noAutofit/>
          </a:bodyPr>
          <a:lstStyle/>
          <a:p>
            <a:pPr>
              <a:lnSpc>
                <a:spcPct val="150000"/>
              </a:lnSpc>
            </a:pPr>
            <a:r>
              <a:rPr lang="en-US" sz="1600" dirty="0" err="1">
                <a:latin typeface="Consolas" panose="020B0609020204030204" pitchFamily="49" charset="0"/>
                <a:cs typeface="Consolas" panose="020B0609020204030204" pitchFamily="49" charset="0"/>
              </a:rPr>
              <a:t>src_port</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dst_port</a:t>
            </a:r>
            <a:r>
              <a:rPr lang="en-US" sz="1600" dirty="0"/>
              <a:t> – one-hot encoded, easy to do multicast</a:t>
            </a:r>
          </a:p>
          <a:p>
            <a:pPr>
              <a:lnSpc>
                <a:spcPct val="150000"/>
              </a:lnSpc>
            </a:pPr>
            <a:r>
              <a:rPr lang="en-US" sz="1600" dirty="0">
                <a:latin typeface="Consolas" panose="020B0609020204030204" pitchFamily="49" charset="0"/>
                <a:cs typeface="Consolas" panose="020B0609020204030204" pitchFamily="49" charset="0"/>
              </a:rPr>
              <a:t>*_</a:t>
            </a:r>
            <a:r>
              <a:rPr lang="en-US" sz="1600" dirty="0" err="1">
                <a:latin typeface="Consolas" panose="020B0609020204030204" pitchFamily="49" charset="0"/>
                <a:cs typeface="Consolas" panose="020B0609020204030204" pitchFamily="49" charset="0"/>
              </a:rPr>
              <a:t>q_size</a:t>
            </a:r>
            <a:r>
              <a:rPr lang="en-US" sz="1600" dirty="0"/>
              <a:t> – size of each output queue, measured in terms of 32-byte words, when packet starts being processed by the P4 program</a:t>
            </a:r>
          </a:p>
          <a:p>
            <a:pPr>
              <a:lnSpc>
                <a:spcPct val="150000"/>
              </a:lnSpc>
            </a:pPr>
            <a:r>
              <a:rPr lang="en-US" sz="1600" dirty="0" err="1">
                <a:latin typeface="Consolas" panose="020B0609020204030204" pitchFamily="49" charset="0"/>
                <a:cs typeface="Consolas" panose="020B0609020204030204" pitchFamily="49" charset="0"/>
              </a:rPr>
              <a:t>send_dig_to_cpu</a:t>
            </a:r>
            <a:r>
              <a:rPr lang="en-US" sz="1600" dirty="0"/>
              <a:t> – to send </a:t>
            </a:r>
            <a:r>
              <a:rPr lang="en-US" sz="1600" dirty="0" err="1">
                <a:latin typeface="Consolas" panose="020B0609020204030204" pitchFamily="49" charset="0"/>
                <a:cs typeface="Consolas" panose="020B0609020204030204" pitchFamily="49" charset="0"/>
              </a:rPr>
              <a:t>digest_data</a:t>
            </a:r>
            <a:r>
              <a:rPr lang="en-US" sz="1600" dirty="0"/>
              <a:t> to control-plane</a:t>
            </a:r>
          </a:p>
          <a:p>
            <a:pPr marL="0" marR="0" lvl="0" indent="0" algn="l" rtl="0">
              <a:lnSpc>
                <a:spcPct val="150000"/>
              </a:lnSpc>
              <a:spcBef>
                <a:spcPts val="0"/>
              </a:spcBef>
              <a:spcAft>
                <a:spcPts val="0"/>
              </a:spcAft>
              <a:buClr>
                <a:schemeClr val="dk1"/>
              </a:buClr>
              <a:buSzPts val="400"/>
              <a:buFont typeface="Merriweather Sans"/>
              <a:buNone/>
            </a:pPr>
            <a:endParaRPr lang="en" sz="16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5470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Shape 1604"/>
          <p:cNvSpPr txBox="1">
            <a:spLocks noGrp="1"/>
          </p:cNvSpPr>
          <p:nvPr>
            <p:ph type="title"/>
          </p:nvPr>
        </p:nvSpPr>
        <p:spPr>
          <a:xfrm>
            <a:off x="152400" y="58850"/>
            <a:ext cx="8686800" cy="47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dirty="0">
                <a:solidFill>
                  <a:schemeClr val="dk1"/>
                </a:solidFill>
                <a:latin typeface="Arial"/>
                <a:ea typeface="Arial"/>
                <a:cs typeface="Arial"/>
                <a:sym typeface="Arial"/>
              </a:rPr>
              <a:t>P4 Program Template (</a:t>
            </a:r>
            <a:r>
              <a:rPr lang="en" sz="2430" b="1" i="0" u="none" strike="noStrike" cap="none" dirty="0" err="1">
                <a:solidFill>
                  <a:schemeClr val="dk1"/>
                </a:solidFill>
                <a:latin typeface="Arial"/>
                <a:ea typeface="Arial"/>
                <a:cs typeface="Arial"/>
                <a:sym typeface="Arial"/>
              </a:rPr>
              <a:t>SimpleSumeSwitch</a:t>
            </a:r>
            <a:r>
              <a:rPr lang="en" sz="2430" b="1" i="0" u="none" strike="noStrike" cap="none" dirty="0">
                <a:solidFill>
                  <a:schemeClr val="dk1"/>
                </a:solidFill>
                <a:latin typeface="Arial"/>
                <a:ea typeface="Arial"/>
                <a:cs typeface="Arial"/>
                <a:sym typeface="Arial"/>
              </a:rPr>
              <a:t>)</a:t>
            </a:r>
            <a:endParaRPr dirty="0"/>
          </a:p>
        </p:txBody>
      </p:sp>
      <p:sp>
        <p:nvSpPr>
          <p:cNvPr id="1605" name="Shape 1605"/>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a:p>
        </p:txBody>
      </p:sp>
      <p:sp>
        <p:nvSpPr>
          <p:cNvPr id="1606" name="Shape 1606"/>
          <p:cNvSpPr txBox="1"/>
          <p:nvPr/>
        </p:nvSpPr>
        <p:spPr>
          <a:xfrm>
            <a:off x="152400" y="742950"/>
            <a:ext cx="41649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#include </a:t>
            </a:r>
            <a:r>
              <a:rPr lang="en" sz="1000" b="0" i="0" u="none" strike="noStrike" cap="none" dirty="0">
                <a:solidFill>
                  <a:schemeClr val="dk1"/>
                </a:solidFill>
                <a:latin typeface="Consolas"/>
                <a:ea typeface="Consolas"/>
                <a:cs typeface="Consolas"/>
                <a:sym typeface="Consolas"/>
              </a:rPr>
              <a:t>&lt;</a:t>
            </a:r>
            <a:r>
              <a:rPr lang="en" sz="1000" b="0" i="0" u="none" strike="noStrike" cap="none" dirty="0">
                <a:solidFill>
                  <a:srgbClr val="00B050"/>
                </a:solidFill>
                <a:latin typeface="Consolas"/>
                <a:ea typeface="Consolas"/>
                <a:cs typeface="Consolas"/>
                <a:sym typeface="Consolas"/>
              </a:rPr>
              <a:t>core.p4</a:t>
            </a:r>
            <a:r>
              <a:rPr lang="en" sz="1000" b="0" i="0" u="none" strike="noStrike" cap="none" dirty="0">
                <a:solidFill>
                  <a:schemeClr val="dk1"/>
                </a:solidFill>
                <a:latin typeface="Consolas"/>
                <a:ea typeface="Consolas"/>
                <a:cs typeface="Consolas"/>
                <a:sym typeface="Consolas"/>
              </a:rPr>
              <a:t>&gt;		</a:t>
            </a:r>
            <a:endParaRPr dirty="0"/>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#include</a:t>
            </a:r>
            <a:r>
              <a:rPr lang="en" sz="1000" b="0" i="0" u="none" strike="noStrike" cap="none" dirty="0">
                <a:solidFill>
                  <a:schemeClr val="dk1"/>
                </a:solidFill>
                <a:latin typeface="Consolas"/>
                <a:ea typeface="Consolas"/>
                <a:cs typeface="Consolas"/>
                <a:sym typeface="Consolas"/>
              </a:rPr>
              <a:t> &lt;</a:t>
            </a:r>
            <a:r>
              <a:rPr lang="en" sz="1000" dirty="0">
                <a:solidFill>
                  <a:srgbClr val="00B050"/>
                </a:solidFill>
                <a:latin typeface="Consolas"/>
                <a:ea typeface="Consolas"/>
                <a:cs typeface="Consolas"/>
                <a:sym typeface="Consolas"/>
              </a:rPr>
              <a:t>sume_switch</a:t>
            </a:r>
            <a:r>
              <a:rPr lang="en" sz="1000" b="0" i="0" u="none" strike="noStrike" cap="none" dirty="0">
                <a:solidFill>
                  <a:srgbClr val="00B050"/>
                </a:solidFill>
                <a:latin typeface="Consolas"/>
                <a:ea typeface="Consolas"/>
                <a:cs typeface="Consolas"/>
                <a:sym typeface="Consolas"/>
              </a:rPr>
              <a:t>.p4</a:t>
            </a:r>
            <a:r>
              <a:rPr lang="en" sz="1000" b="0" i="0" u="none" strike="noStrike" cap="none" dirty="0">
                <a:solidFill>
                  <a:schemeClr val="dk1"/>
                </a:solidFill>
                <a:latin typeface="Consolas"/>
                <a:ea typeface="Consolas"/>
                <a:cs typeface="Consolas"/>
                <a:sym typeface="Consolas"/>
              </a:rPr>
              <a:t>&gt;		</a:t>
            </a:r>
            <a:endParaRPr dirty="0"/>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dirty="0">
                <a:solidFill>
                  <a:srgbClr val="C00000"/>
                </a:solidFill>
                <a:latin typeface="Consolas"/>
                <a:ea typeface="Consolas"/>
                <a:cs typeface="Consolas"/>
                <a:sym typeface="Consolas"/>
              </a:rPr>
              <a:t>/* HEADERS and METADATA */	</a:t>
            </a:r>
            <a:endParaRPr dirty="0"/>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struct </a:t>
            </a:r>
            <a:r>
              <a:rPr lang="en" sz="1000" dirty="0" err="1">
                <a:solidFill>
                  <a:schemeClr val="dk1"/>
                </a:solidFill>
                <a:latin typeface="Consolas"/>
                <a:ea typeface="Consolas"/>
                <a:cs typeface="Consolas"/>
                <a:sym typeface="Consolas"/>
              </a:rPr>
              <a:t>user</a:t>
            </a:r>
            <a:r>
              <a:rPr lang="en" sz="1000" b="0" i="0" u="none" strike="noStrike" cap="none" dirty="0" err="1">
                <a:solidFill>
                  <a:schemeClr val="dk1"/>
                </a:solidFill>
                <a:latin typeface="Consolas"/>
                <a:ea typeface="Consolas"/>
                <a:cs typeface="Consolas"/>
                <a:sym typeface="Consolas"/>
              </a:rPr>
              <a:t>_data</a:t>
            </a:r>
            <a:r>
              <a:rPr lang="en" sz="1000" b="0" i="0" u="none" strike="noStrike" cap="none" dirty="0">
                <a:solidFill>
                  <a:schemeClr val="dk1"/>
                </a:solidFill>
                <a:latin typeface="Consolas"/>
                <a:ea typeface="Consolas"/>
                <a:cs typeface="Consolas"/>
                <a:sym typeface="Consolas"/>
              </a:rPr>
              <a:t> { ... }	</a:t>
            </a:r>
            <a:endParaRPr dirty="0"/>
          </a:p>
          <a:p>
            <a:pPr>
              <a:buClr>
                <a:srgbClr val="0744B8"/>
              </a:buClr>
              <a:buSzPts val="250"/>
            </a:pPr>
            <a:r>
              <a:rPr lang="en-US" sz="1000" dirty="0">
                <a:solidFill>
                  <a:srgbClr val="0744B8"/>
                </a:solidFill>
                <a:latin typeface="Consolas"/>
                <a:ea typeface="Consolas"/>
                <a:cs typeface="Consolas"/>
                <a:sym typeface="Consolas"/>
              </a:rPr>
              <a:t>struct </a:t>
            </a:r>
            <a:r>
              <a:rPr lang="en-US" sz="1000" dirty="0" err="1">
                <a:solidFill>
                  <a:schemeClr val="dk1"/>
                </a:solidFill>
                <a:latin typeface="Consolas"/>
                <a:ea typeface="Consolas"/>
                <a:cs typeface="Consolas"/>
                <a:sym typeface="Consolas"/>
              </a:rPr>
              <a:t>digest_data</a:t>
            </a:r>
            <a:r>
              <a:rPr lang="en-US" sz="1000" dirty="0">
                <a:solidFill>
                  <a:schemeClr val="dk1"/>
                </a:solidFill>
                <a:latin typeface="Consolas"/>
                <a:ea typeface="Consolas"/>
                <a:cs typeface="Consolas"/>
                <a:sym typeface="Consolas"/>
              </a:rPr>
              <a:t> { ... }	</a:t>
            </a:r>
            <a:endParaRPr lang="en" sz="1000" b="0" i="0" u="none" strike="noStrike" cap="none" dirty="0">
              <a:solidFill>
                <a:srgbClr val="0744B8"/>
              </a:solidFill>
              <a:latin typeface="Consolas"/>
              <a:ea typeface="Consolas"/>
              <a:cs typeface="Consolas"/>
              <a:sym typeface="Consolas"/>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struct </a:t>
            </a:r>
            <a:r>
              <a:rPr lang="en" sz="1000" b="0" i="0" u="none" strike="noStrike" cap="none" dirty="0">
                <a:solidFill>
                  <a:schemeClr val="dk1"/>
                </a:solidFill>
                <a:latin typeface="Consolas"/>
                <a:ea typeface="Consolas"/>
                <a:cs typeface="Consolas"/>
                <a:sym typeface="Consolas"/>
              </a:rPr>
              <a:t>headers {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ethernet_t</a:t>
            </a:r>
            <a:r>
              <a:rPr lang="en" sz="1000" b="0" i="0" u="none" strike="noStrike" cap="none" dirty="0">
                <a:solidFill>
                  <a:schemeClr val="dk1"/>
                </a:solidFill>
                <a:latin typeface="Consolas"/>
                <a:ea typeface="Consolas"/>
                <a:cs typeface="Consolas"/>
                <a:sym typeface="Consolas"/>
              </a:rPr>
              <a:t>   ethernet;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ipv4_t       ipv4;</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dirty="0">
                <a:solidFill>
                  <a:srgbClr val="C00000"/>
                </a:solidFill>
                <a:latin typeface="Consolas"/>
                <a:ea typeface="Consolas"/>
                <a:cs typeface="Consolas"/>
                <a:sym typeface="Consolas"/>
              </a:rPr>
              <a:t>/* PARSER */</a:t>
            </a:r>
            <a:endParaRPr dirty="0"/>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parser</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MyParser</a:t>
            </a:r>
            <a:r>
              <a:rPr lang="en" sz="1000" b="0" i="0" u="none" strike="noStrike" cap="none" dirty="0">
                <a:solidFill>
                  <a:schemeClr val="dk1"/>
                </a:solidFill>
                <a:latin typeface="Consolas"/>
                <a:ea typeface="Consolas"/>
                <a:cs typeface="Consolas"/>
                <a:sym typeface="Consolas"/>
              </a:rPr>
              <a:t>(</a:t>
            </a:r>
            <a:r>
              <a:rPr lang="en" sz="1000" b="0" i="0" u="none" strike="noStrike" cap="none" dirty="0" err="1">
                <a:solidFill>
                  <a:schemeClr val="dk1"/>
                </a:solidFill>
                <a:latin typeface="Consolas"/>
                <a:ea typeface="Consolas"/>
                <a:cs typeface="Consolas"/>
                <a:sym typeface="Consolas"/>
              </a:rPr>
              <a:t>packet_in</a:t>
            </a:r>
            <a:r>
              <a:rPr lang="en" sz="1000" b="0" i="0" u="none" strike="noStrike" cap="none" dirty="0">
                <a:solidFill>
                  <a:schemeClr val="dk1"/>
                </a:solidFill>
                <a:latin typeface="Consolas"/>
                <a:ea typeface="Consolas"/>
                <a:cs typeface="Consolas"/>
                <a:sym typeface="Consolas"/>
              </a:rPr>
              <a:t> packet,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a:solidFill>
                  <a:srgbClr val="0744B8"/>
                </a:solidFill>
                <a:latin typeface="Consolas"/>
                <a:ea typeface="Consolas"/>
                <a:cs typeface="Consolas"/>
                <a:sym typeface="Consolas"/>
              </a:rPr>
              <a:t>out</a:t>
            </a:r>
            <a:r>
              <a:rPr lang="en" sz="1000" b="0" i="0" u="none" strike="noStrike" cap="none" dirty="0">
                <a:solidFill>
                  <a:schemeClr val="dk1"/>
                </a:solidFill>
                <a:latin typeface="Consolas"/>
                <a:ea typeface="Consolas"/>
                <a:cs typeface="Consolas"/>
                <a:sym typeface="Consolas"/>
              </a:rPr>
              <a:t> headers </a:t>
            </a:r>
            <a:r>
              <a:rPr lang="en" sz="1000" b="0" i="0" u="none" strike="noStrike" cap="none" dirty="0" err="1">
                <a:solidFill>
                  <a:schemeClr val="dk1"/>
                </a:solidFill>
                <a:latin typeface="Consolas"/>
                <a:ea typeface="Consolas"/>
                <a:cs typeface="Consolas"/>
                <a:sym typeface="Consolas"/>
              </a:rPr>
              <a:t>hdr</a:t>
            </a:r>
            <a:r>
              <a:rPr lang="en" sz="1000" b="0" i="0" u="none" strike="noStrike" cap="none" dirty="0">
                <a:solidFill>
                  <a:schemeClr val="dk1"/>
                </a:solidFill>
                <a:latin typeface="Consolas"/>
                <a:ea typeface="Consolas"/>
                <a:cs typeface="Consolas"/>
                <a:sym typeface="Consolas"/>
              </a:rPr>
              <a:t>,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a:solidFill>
                  <a:srgbClr val="0744B8"/>
                </a:solidFill>
                <a:latin typeface="Consolas"/>
                <a:ea typeface="Consolas"/>
                <a:cs typeface="Consolas"/>
                <a:sym typeface="Consolas"/>
              </a:rPr>
              <a:t>out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user_data_t</a:t>
            </a:r>
            <a:r>
              <a:rPr lang="en" sz="1000" b="0" i="0" u="none" strike="noStrike" cap="none" dirty="0">
                <a:solidFill>
                  <a:schemeClr val="dk1"/>
                </a:solidFill>
                <a:latin typeface="Consolas"/>
                <a:ea typeface="Consolas"/>
                <a:cs typeface="Consolas"/>
                <a:sym typeface="Consolas"/>
              </a:rPr>
              <a:t> user,</a:t>
            </a:r>
          </a:p>
          <a:p>
            <a:pPr lvl="0">
              <a:buClr>
                <a:schemeClr val="dk1"/>
              </a:buClr>
              <a:buSzPts val="250"/>
            </a:pPr>
            <a:r>
              <a:rPr lang="en" sz="1000" dirty="0">
                <a:solidFill>
                  <a:schemeClr val="dk1"/>
                </a:solidFill>
                <a:latin typeface="Consolas"/>
                <a:ea typeface="Consolas"/>
                <a:cs typeface="Consolas"/>
                <a:sym typeface="Consolas"/>
              </a:rPr>
              <a:t>	   </a:t>
            </a:r>
            <a:r>
              <a:rPr lang="en" sz="1000" dirty="0">
                <a:solidFill>
                  <a:srgbClr val="0744B8"/>
                </a:solidFill>
                <a:latin typeface="Consolas"/>
                <a:ea typeface="Consolas"/>
                <a:cs typeface="Consolas"/>
                <a:sym typeface="Consolas"/>
              </a:rPr>
              <a:t>out</a:t>
            </a:r>
            <a:r>
              <a:rPr lang="en" sz="1000" dirty="0">
                <a:solidFill>
                  <a:schemeClr val="dk1"/>
                </a:solidFill>
                <a:latin typeface="Consolas"/>
                <a:ea typeface="Consolas"/>
                <a:cs typeface="Consolas"/>
                <a:sym typeface="Consolas"/>
              </a:rPr>
              <a:t> </a:t>
            </a:r>
            <a:r>
              <a:rPr lang="en" sz="1000" dirty="0" err="1">
                <a:solidFill>
                  <a:schemeClr val="dk1"/>
                </a:solidFill>
                <a:latin typeface="Consolas"/>
                <a:ea typeface="Consolas"/>
                <a:cs typeface="Consolas"/>
                <a:sym typeface="Consolas"/>
              </a:rPr>
              <a:t>digest_data_t</a:t>
            </a:r>
            <a:r>
              <a:rPr lang="en" sz="1000" dirty="0">
                <a:solidFill>
                  <a:schemeClr val="dk1"/>
                </a:solidFill>
                <a:latin typeface="Consolas"/>
                <a:ea typeface="Consolas"/>
                <a:cs typeface="Consolas"/>
                <a:sym typeface="Consolas"/>
              </a:rPr>
              <a:t> digest,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rgbClr val="0744B8"/>
                </a:solidFill>
                <a:latin typeface="Consolas"/>
                <a:ea typeface="Consolas"/>
                <a:cs typeface="Consolas"/>
                <a:sym typeface="Consolas"/>
              </a:rPr>
              <a:t>inout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sume_metadata_t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smeta</a:t>
            </a:r>
            <a:r>
              <a:rPr lang="en" sz="1000" b="0" i="0" u="none" strike="noStrike" cap="none" dirty="0">
                <a:solidFill>
                  <a:schemeClr val="dk1"/>
                </a:solidFill>
                <a:latin typeface="Consolas"/>
                <a:ea typeface="Consolas"/>
                <a:cs typeface="Consolas"/>
                <a:sym typeface="Consolas"/>
              </a:rPr>
              <a:t>)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dirty="0">
                <a:solidFill>
                  <a:srgbClr val="C00000"/>
                </a:solidFill>
                <a:latin typeface="Consolas"/>
                <a:ea typeface="Consolas"/>
                <a:cs typeface="Consolas"/>
                <a:sym typeface="Consolas"/>
              </a:rPr>
              <a:t>/* MATCH-ACTION PROCESSING */</a:t>
            </a:r>
            <a:endParaRPr dirty="0"/>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dirty="0">
                <a:solidFill>
                  <a:srgbClr val="0744B8"/>
                </a:solidFill>
                <a:latin typeface="Consolas"/>
                <a:ea typeface="Consolas"/>
                <a:cs typeface="Consolas"/>
                <a:sym typeface="Consolas"/>
              </a:rPr>
              <a:t>control</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MyIngress</a:t>
            </a:r>
            <a:r>
              <a:rPr lang="en" sz="1000" b="0" i="0" u="none" strike="noStrike" cap="none" dirty="0">
                <a:solidFill>
                  <a:schemeClr val="dk1"/>
                </a:solidFill>
                <a:latin typeface="Consolas"/>
                <a:ea typeface="Consolas"/>
                <a:cs typeface="Consolas"/>
                <a:sym typeface="Consolas"/>
              </a:rPr>
              <a:t>(</a:t>
            </a:r>
            <a:r>
              <a:rPr lang="en" sz="1000" b="0" i="0" u="none" strike="noStrike" cap="none" dirty="0" err="1">
                <a:solidFill>
                  <a:srgbClr val="0744B8"/>
                </a:solidFill>
                <a:latin typeface="Consolas"/>
                <a:ea typeface="Consolas"/>
                <a:cs typeface="Consolas"/>
                <a:sym typeface="Consolas"/>
              </a:rPr>
              <a:t>inout</a:t>
            </a:r>
            <a:r>
              <a:rPr lang="en" sz="1000" b="0" i="0" u="none" strike="noStrike" cap="none" dirty="0">
                <a:solidFill>
                  <a:schemeClr val="dk1"/>
                </a:solidFill>
                <a:latin typeface="Consolas"/>
                <a:ea typeface="Consolas"/>
                <a:cs typeface="Consolas"/>
                <a:sym typeface="Consolas"/>
              </a:rPr>
              <a:t> headers </a:t>
            </a:r>
            <a:r>
              <a:rPr lang="en" sz="1000" b="0" i="0" u="none" strike="noStrike" cap="none" dirty="0" err="1">
                <a:solidFill>
                  <a:schemeClr val="dk1"/>
                </a:solidFill>
                <a:latin typeface="Consolas"/>
                <a:ea typeface="Consolas"/>
                <a:cs typeface="Consolas"/>
                <a:sym typeface="Consolas"/>
              </a:rPr>
              <a:t>hdr</a:t>
            </a: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rgbClr val="0744B8"/>
                </a:solidFill>
                <a:latin typeface="Consolas"/>
                <a:ea typeface="Consolas"/>
                <a:cs typeface="Consolas"/>
                <a:sym typeface="Consolas"/>
              </a:rPr>
              <a:t>inout</a:t>
            </a:r>
            <a:r>
              <a:rPr lang="en" sz="1000" b="0" i="0" u="none" strike="noStrike" cap="none" dirty="0">
                <a:solidFill>
                  <a:srgbClr val="0744B8"/>
                </a:solidFill>
                <a:latin typeface="Consolas"/>
                <a:ea typeface="Consolas"/>
                <a:cs typeface="Consolas"/>
                <a:sym typeface="Consolas"/>
              </a:rPr>
              <a:t> </a:t>
            </a:r>
            <a:r>
              <a:rPr lang="en" sz="1000" dirty="0" err="1">
                <a:solidFill>
                  <a:schemeClr val="dk1"/>
                </a:solidFill>
                <a:latin typeface="Consolas"/>
                <a:ea typeface="Consolas"/>
                <a:cs typeface="Consolas"/>
                <a:sym typeface="Consolas"/>
              </a:rPr>
              <a:t>user_data_t</a:t>
            </a:r>
            <a:r>
              <a:rPr lang="en" sz="1000" b="0" i="0" u="none" strike="noStrike" cap="none" dirty="0">
                <a:solidFill>
                  <a:schemeClr val="dk1"/>
                </a:solidFill>
                <a:latin typeface="Consolas"/>
                <a:ea typeface="Consolas"/>
                <a:cs typeface="Consolas"/>
                <a:sym typeface="Consolas"/>
              </a:rPr>
              <a:t> user,</a:t>
            </a:r>
          </a:p>
          <a:p>
            <a:pPr lvl="0">
              <a:buClr>
                <a:schemeClr val="dk1"/>
              </a:buClr>
              <a:buSzPts val="250"/>
            </a:pPr>
            <a:r>
              <a:rPr lang="en" sz="1000" dirty="0">
                <a:solidFill>
                  <a:srgbClr val="0744B8"/>
                </a:solidFill>
                <a:latin typeface="Consolas"/>
                <a:ea typeface="Consolas"/>
                <a:cs typeface="Consolas"/>
                <a:sym typeface="Consolas"/>
              </a:rPr>
              <a:t>                  </a:t>
            </a:r>
            <a:r>
              <a:rPr lang="en" sz="1000" dirty="0" err="1">
                <a:solidFill>
                  <a:srgbClr val="0744B8"/>
                </a:solidFill>
                <a:latin typeface="Consolas"/>
                <a:ea typeface="Consolas"/>
                <a:cs typeface="Consolas"/>
                <a:sym typeface="Consolas"/>
              </a:rPr>
              <a:t>inout</a:t>
            </a:r>
            <a:r>
              <a:rPr lang="en" sz="1000" dirty="0">
                <a:solidFill>
                  <a:srgbClr val="0744B8"/>
                </a:solidFill>
                <a:latin typeface="Consolas"/>
                <a:ea typeface="Consolas"/>
                <a:cs typeface="Consolas"/>
                <a:sym typeface="Consolas"/>
              </a:rPr>
              <a:t> </a:t>
            </a:r>
            <a:r>
              <a:rPr lang="en" sz="1000" dirty="0" err="1">
                <a:solidFill>
                  <a:schemeClr val="dk1"/>
                </a:solidFill>
                <a:latin typeface="Consolas"/>
                <a:ea typeface="Consolas"/>
                <a:cs typeface="Consolas"/>
                <a:sym typeface="Consolas"/>
              </a:rPr>
              <a:t>digest_data_t</a:t>
            </a:r>
            <a:r>
              <a:rPr lang="en" sz="1000" dirty="0">
                <a:solidFill>
                  <a:schemeClr val="dk1"/>
                </a:solidFill>
                <a:latin typeface="Consolas"/>
                <a:ea typeface="Consolas"/>
                <a:cs typeface="Consolas"/>
                <a:sym typeface="Consolas"/>
              </a:rPr>
              <a:t> digest,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rgbClr val="0744B8"/>
                </a:solidFill>
                <a:latin typeface="Consolas"/>
                <a:ea typeface="Consolas"/>
                <a:cs typeface="Consolas"/>
                <a:sym typeface="Consolas"/>
              </a:rPr>
              <a:t>inout</a:t>
            </a:r>
            <a:r>
              <a:rPr lang="en" sz="1000" b="0" i="0" u="none" strike="noStrike" cap="none" dirty="0">
                <a:solidFill>
                  <a:srgbClr val="0744B8"/>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sume_metadata_t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smeta</a:t>
            </a:r>
            <a:r>
              <a:rPr lang="en" sz="1000" b="0" i="0" u="none" strike="noStrike" cap="none" dirty="0">
                <a:solidFill>
                  <a:schemeClr val="dk1"/>
                </a:solidFill>
                <a:latin typeface="Consolas"/>
                <a:ea typeface="Consolas"/>
                <a:cs typeface="Consolas"/>
                <a:sym typeface="Consolas"/>
              </a:rPr>
              <a:t>) {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a:t>
            </a:r>
            <a:endParaRPr lang="en" sz="1000" dirty="0">
              <a:solidFill>
                <a:schemeClr val="dk1"/>
              </a:solidFill>
              <a:latin typeface="Consolas"/>
              <a:ea typeface="Consolas"/>
              <a:cs typeface="Consolas"/>
              <a:sym typeface="Consolas"/>
            </a:endParaRPr>
          </a:p>
        </p:txBody>
      </p:sp>
      <p:sp>
        <p:nvSpPr>
          <p:cNvPr id="1607" name="Shape 1607"/>
          <p:cNvSpPr txBox="1"/>
          <p:nvPr/>
        </p:nvSpPr>
        <p:spPr>
          <a:xfrm>
            <a:off x="4513289" y="742950"/>
            <a:ext cx="441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lvl="0">
              <a:buClr>
                <a:srgbClr val="C00000"/>
              </a:buClr>
              <a:buSzPts val="250"/>
            </a:pPr>
            <a:r>
              <a:rPr lang="en-US" sz="1000" dirty="0">
                <a:solidFill>
                  <a:srgbClr val="C00000"/>
                </a:solidFill>
                <a:latin typeface="Consolas"/>
                <a:ea typeface="Consolas"/>
                <a:cs typeface="Consolas"/>
                <a:sym typeface="Consolas"/>
              </a:rPr>
              <a:t>/* DEPARSER */</a:t>
            </a:r>
            <a:endParaRPr lang="en-US" sz="1000" dirty="0"/>
          </a:p>
          <a:p>
            <a:pPr lvl="0">
              <a:buClr>
                <a:srgbClr val="0744B8"/>
              </a:buClr>
              <a:buSzPts val="250"/>
            </a:pPr>
            <a:r>
              <a:rPr lang="en-US" sz="1000" dirty="0">
                <a:solidFill>
                  <a:srgbClr val="0744B8"/>
                </a:solidFill>
                <a:latin typeface="Consolas"/>
                <a:ea typeface="Consolas"/>
                <a:cs typeface="Consolas"/>
                <a:sym typeface="Consolas"/>
              </a:rPr>
              <a:t>control </a:t>
            </a:r>
            <a:r>
              <a:rPr lang="en-US" sz="1000" dirty="0" err="1">
                <a:solidFill>
                  <a:prstClr val="black"/>
                </a:solidFill>
                <a:latin typeface="Consolas"/>
                <a:ea typeface="Consolas"/>
                <a:cs typeface="Consolas"/>
                <a:sym typeface="Consolas"/>
              </a:rPr>
              <a:t>MyDeparser</a:t>
            </a:r>
            <a:r>
              <a:rPr lang="en-US" sz="1000" dirty="0">
                <a:solidFill>
                  <a:prstClr val="black"/>
                </a:solidFill>
                <a:latin typeface="Consolas"/>
                <a:ea typeface="Consolas"/>
                <a:cs typeface="Consolas"/>
                <a:sym typeface="Consolas"/>
              </a:rPr>
              <a:t>(</a:t>
            </a:r>
            <a:r>
              <a:rPr lang="en-US" sz="1000" dirty="0" err="1">
                <a:solidFill>
                  <a:schemeClr val="tx1"/>
                </a:solidFill>
                <a:latin typeface="Consolas"/>
                <a:ea typeface="Consolas"/>
                <a:cs typeface="Consolas"/>
                <a:sym typeface="Consolas"/>
              </a:rPr>
              <a:t>packet_out</a:t>
            </a:r>
            <a:r>
              <a:rPr lang="en-US" sz="1000" dirty="0">
                <a:solidFill>
                  <a:schemeClr val="tx1"/>
                </a:solidFill>
                <a:latin typeface="Consolas"/>
                <a:ea typeface="Consolas"/>
                <a:cs typeface="Consolas"/>
                <a:sym typeface="Consolas"/>
              </a:rPr>
              <a:t> packet</a:t>
            </a:r>
            <a:r>
              <a:rPr lang="en-US" sz="1000" dirty="0">
                <a:solidFill>
                  <a:prstClr val="black"/>
                </a:solidFill>
                <a:latin typeface="Consolas"/>
                <a:ea typeface="Consolas"/>
                <a:cs typeface="Consolas"/>
                <a:sym typeface="Consolas"/>
              </a:rPr>
              <a:t>, </a:t>
            </a:r>
            <a:endParaRPr lang="en-US" sz="1000" dirty="0"/>
          </a:p>
          <a:p>
            <a:pPr lvl="0">
              <a:buClr>
                <a:prstClr val="black"/>
              </a:buClr>
              <a:buSzPts val="250"/>
            </a:pPr>
            <a:r>
              <a:rPr lang="en-US" sz="1000" dirty="0">
                <a:solidFill>
                  <a:prstClr val="black"/>
                </a:solidFill>
                <a:latin typeface="Consolas"/>
                <a:ea typeface="Consolas"/>
                <a:cs typeface="Consolas"/>
                <a:sym typeface="Consolas"/>
              </a:rPr>
              <a:t>                   </a:t>
            </a:r>
            <a:r>
              <a:rPr lang="en-US" sz="1000" dirty="0">
                <a:solidFill>
                  <a:srgbClr val="0744B8"/>
                </a:solidFill>
                <a:latin typeface="Consolas"/>
                <a:ea typeface="Consolas"/>
                <a:cs typeface="Consolas"/>
                <a:sym typeface="Consolas"/>
              </a:rPr>
              <a:t>in</a:t>
            </a:r>
            <a:r>
              <a:rPr lang="en-US" sz="1000" dirty="0">
                <a:solidFill>
                  <a:prstClr val="black"/>
                </a:solidFill>
                <a:latin typeface="Consolas"/>
                <a:ea typeface="Consolas"/>
                <a:cs typeface="Consolas"/>
                <a:sym typeface="Consolas"/>
              </a:rPr>
              <a:t> headers </a:t>
            </a:r>
            <a:r>
              <a:rPr lang="en-US" sz="1000" dirty="0" err="1">
                <a:solidFill>
                  <a:prstClr val="black"/>
                </a:solidFill>
                <a:latin typeface="Consolas"/>
                <a:ea typeface="Consolas"/>
                <a:cs typeface="Consolas"/>
                <a:sym typeface="Consolas"/>
              </a:rPr>
              <a:t>hdr</a:t>
            </a:r>
            <a:r>
              <a:rPr lang="en-US" sz="1000" dirty="0">
                <a:solidFill>
                  <a:prstClr val="black"/>
                </a:solidFill>
                <a:latin typeface="Consolas"/>
                <a:ea typeface="Consolas"/>
                <a:cs typeface="Consolas"/>
                <a:sym typeface="Consolas"/>
              </a:rPr>
              <a:t>,</a:t>
            </a:r>
          </a:p>
          <a:p>
            <a:pPr lvl="0">
              <a:buClr>
                <a:prstClr val="black"/>
              </a:buClr>
              <a:buSzPts val="250"/>
            </a:pPr>
            <a:r>
              <a:rPr lang="en-US" sz="1000" dirty="0">
                <a:solidFill>
                  <a:prstClr val="black"/>
                </a:solidFill>
                <a:latin typeface="Consolas"/>
                <a:ea typeface="Consolas"/>
                <a:cs typeface="Consolas"/>
                <a:sym typeface="Consolas"/>
              </a:rPr>
              <a:t>                   </a:t>
            </a:r>
            <a:r>
              <a:rPr lang="en-US" sz="1000" dirty="0">
                <a:solidFill>
                  <a:srgbClr val="0744B8"/>
                </a:solidFill>
                <a:latin typeface="Consolas"/>
                <a:ea typeface="Consolas"/>
                <a:cs typeface="Consolas"/>
                <a:sym typeface="Consolas"/>
              </a:rPr>
              <a:t>in</a:t>
            </a:r>
            <a:r>
              <a:rPr lang="en-US" sz="1000" dirty="0">
                <a:solidFill>
                  <a:prstClr val="black"/>
                </a:solidFill>
                <a:latin typeface="Consolas"/>
                <a:ea typeface="Consolas"/>
                <a:cs typeface="Consolas"/>
                <a:sym typeface="Consolas"/>
              </a:rPr>
              <a:t> </a:t>
            </a:r>
            <a:r>
              <a:rPr lang="en-US" sz="1000" dirty="0" err="1">
                <a:solidFill>
                  <a:prstClr val="black"/>
                </a:solidFill>
                <a:latin typeface="Consolas"/>
                <a:ea typeface="Consolas"/>
                <a:cs typeface="Consolas"/>
                <a:sym typeface="Consolas"/>
              </a:rPr>
              <a:t>user_data_t</a:t>
            </a:r>
            <a:r>
              <a:rPr lang="en-US" sz="1000" dirty="0">
                <a:solidFill>
                  <a:prstClr val="black"/>
                </a:solidFill>
                <a:latin typeface="Consolas"/>
                <a:ea typeface="Consolas"/>
                <a:cs typeface="Consolas"/>
                <a:sym typeface="Consolas"/>
              </a:rPr>
              <a:t> user,</a:t>
            </a:r>
          </a:p>
          <a:p>
            <a:pPr lvl="0">
              <a:buClr>
                <a:prstClr val="black"/>
              </a:buClr>
              <a:buSzPts val="250"/>
            </a:pPr>
            <a:r>
              <a:rPr lang="en-US" sz="1000" dirty="0">
                <a:solidFill>
                  <a:prstClr val="black"/>
                </a:solidFill>
                <a:latin typeface="Consolas"/>
                <a:ea typeface="Consolas"/>
                <a:cs typeface="Consolas"/>
                <a:sym typeface="Consolas"/>
              </a:rPr>
              <a:t>                   </a:t>
            </a:r>
            <a:r>
              <a:rPr lang="en-US" sz="1000" dirty="0" err="1">
                <a:solidFill>
                  <a:srgbClr val="0744B8"/>
                </a:solidFill>
                <a:latin typeface="Consolas"/>
                <a:ea typeface="Consolas"/>
                <a:cs typeface="Consolas"/>
                <a:sym typeface="Consolas"/>
              </a:rPr>
              <a:t>inout</a:t>
            </a:r>
            <a:r>
              <a:rPr lang="en-US" sz="1000" dirty="0">
                <a:solidFill>
                  <a:prstClr val="black"/>
                </a:solidFill>
                <a:latin typeface="Consolas"/>
                <a:ea typeface="Consolas"/>
                <a:cs typeface="Consolas"/>
                <a:sym typeface="Consolas"/>
              </a:rPr>
              <a:t> </a:t>
            </a:r>
            <a:r>
              <a:rPr lang="en-US" sz="1000" dirty="0" err="1">
                <a:solidFill>
                  <a:prstClr val="black"/>
                </a:solidFill>
                <a:latin typeface="Consolas"/>
                <a:ea typeface="Consolas"/>
                <a:cs typeface="Consolas"/>
                <a:sym typeface="Consolas"/>
              </a:rPr>
              <a:t>digest_data_t</a:t>
            </a:r>
            <a:r>
              <a:rPr lang="en-US" sz="1000" dirty="0">
                <a:solidFill>
                  <a:prstClr val="black"/>
                </a:solidFill>
                <a:latin typeface="Consolas"/>
                <a:ea typeface="Consolas"/>
                <a:cs typeface="Consolas"/>
                <a:sym typeface="Consolas"/>
              </a:rPr>
              <a:t> digest,</a:t>
            </a:r>
          </a:p>
          <a:p>
            <a:pPr lvl="0">
              <a:buClr>
                <a:prstClr val="black"/>
              </a:buClr>
              <a:buSzPts val="250"/>
            </a:pPr>
            <a:r>
              <a:rPr lang="en-US" sz="1000" dirty="0">
                <a:solidFill>
                  <a:prstClr val="black"/>
                </a:solidFill>
                <a:latin typeface="Consolas"/>
                <a:ea typeface="Consolas"/>
                <a:cs typeface="Consolas"/>
                <a:sym typeface="Consolas"/>
              </a:rPr>
              <a:t>                   </a:t>
            </a:r>
            <a:r>
              <a:rPr lang="en-US" sz="1000" dirty="0" err="1">
                <a:solidFill>
                  <a:srgbClr val="0744B8"/>
                </a:solidFill>
                <a:latin typeface="Consolas"/>
                <a:ea typeface="Consolas"/>
                <a:cs typeface="Consolas"/>
                <a:sym typeface="Consolas"/>
              </a:rPr>
              <a:t>inout</a:t>
            </a:r>
            <a:r>
              <a:rPr lang="en-US" sz="1000" dirty="0">
                <a:solidFill>
                  <a:prstClr val="black"/>
                </a:solidFill>
                <a:latin typeface="Consolas"/>
                <a:ea typeface="Consolas"/>
                <a:cs typeface="Consolas"/>
                <a:sym typeface="Consolas"/>
              </a:rPr>
              <a:t> </a:t>
            </a:r>
            <a:r>
              <a:rPr lang="en-US" sz="1000" dirty="0" err="1">
                <a:solidFill>
                  <a:prstClr val="black"/>
                </a:solidFill>
                <a:latin typeface="Consolas"/>
                <a:ea typeface="Consolas"/>
                <a:cs typeface="Consolas"/>
                <a:sym typeface="Consolas"/>
              </a:rPr>
              <a:t>sume_metadata_t</a:t>
            </a:r>
            <a:r>
              <a:rPr lang="en-US" sz="1000" dirty="0">
                <a:solidFill>
                  <a:prstClr val="black"/>
                </a:solidFill>
                <a:latin typeface="Consolas"/>
                <a:ea typeface="Consolas"/>
                <a:cs typeface="Consolas"/>
                <a:sym typeface="Consolas"/>
              </a:rPr>
              <a:t> </a:t>
            </a:r>
            <a:r>
              <a:rPr lang="en-US" sz="1000" dirty="0" err="1">
                <a:solidFill>
                  <a:prstClr val="black"/>
                </a:solidFill>
                <a:latin typeface="Consolas"/>
                <a:ea typeface="Consolas"/>
                <a:cs typeface="Consolas"/>
                <a:sym typeface="Consolas"/>
              </a:rPr>
              <a:t>smeta</a:t>
            </a:r>
            <a:r>
              <a:rPr lang="en-US" sz="1000" dirty="0">
                <a:solidFill>
                  <a:prstClr val="black"/>
                </a:solidFill>
                <a:latin typeface="Consolas"/>
                <a:ea typeface="Consolas"/>
                <a:cs typeface="Consolas"/>
                <a:sym typeface="Consolas"/>
              </a:rPr>
              <a:t>) { </a:t>
            </a:r>
            <a:endParaRPr lang="en-US" sz="1000" dirty="0"/>
          </a:p>
          <a:p>
            <a:pPr lvl="0">
              <a:buClr>
                <a:prstClr val="black"/>
              </a:buClr>
              <a:buSzPts val="250"/>
            </a:pPr>
            <a:r>
              <a:rPr lang="en-US" sz="1000" dirty="0">
                <a:solidFill>
                  <a:prstClr val="black"/>
                </a:solidFill>
                <a:latin typeface="Consolas"/>
                <a:ea typeface="Consolas"/>
                <a:cs typeface="Consolas"/>
                <a:sym typeface="Consolas"/>
              </a:rPr>
              <a:t>  ... </a:t>
            </a:r>
            <a:endParaRPr lang="en-US" sz="1000" dirty="0"/>
          </a:p>
          <a:p>
            <a:pPr lvl="0">
              <a:buClr>
                <a:prstClr val="black"/>
              </a:buClr>
              <a:buSzPts val="250"/>
            </a:pPr>
            <a:r>
              <a:rPr lang="en-US" sz="1000" dirty="0">
                <a:solidFill>
                  <a:prstClr val="black"/>
                </a:solidFill>
                <a:latin typeface="Consolas"/>
                <a:ea typeface="Consolas"/>
                <a:cs typeface="Consolas"/>
                <a:sym typeface="Consolas"/>
              </a:rPr>
              <a:t>}</a:t>
            </a:r>
            <a:endParaRPr lang="en" sz="1000" b="0" i="0" u="none" strike="noStrike" cap="none" dirty="0">
              <a:solidFill>
                <a:srgbClr val="C00000"/>
              </a:solidFill>
              <a:latin typeface="Consolas"/>
              <a:ea typeface="Consolas"/>
              <a:cs typeface="Consolas"/>
              <a:sym typeface="Consolas"/>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dirty="0">
                <a:solidFill>
                  <a:srgbClr val="C00000"/>
                </a:solidFill>
                <a:latin typeface="Consolas"/>
                <a:ea typeface="Consolas"/>
                <a:cs typeface="Consolas"/>
                <a:sym typeface="Consolas"/>
              </a:rPr>
              <a:t>/* SWITCH */</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err="1">
                <a:solidFill>
                  <a:schemeClr val="dk1"/>
                </a:solidFill>
                <a:latin typeface="Consolas"/>
                <a:ea typeface="Consolas"/>
                <a:cs typeface="Consolas"/>
                <a:sym typeface="Consolas"/>
              </a:rPr>
              <a:t>SimpleSumeSwitch</a:t>
            </a: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MyParser</a:t>
            </a: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MyIngress</a:t>
            </a: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MyDeparser</a:t>
            </a:r>
            <a:r>
              <a:rPr lang="en" sz="1000" b="0" i="0" u="none" strike="noStrike" cap="none" dirty="0">
                <a:solidFill>
                  <a:schemeClr val="dk1"/>
                </a:solidFill>
                <a:latin typeface="Consolas"/>
                <a:ea typeface="Consolas"/>
                <a:cs typeface="Consolas"/>
                <a:sym typeface="Consolas"/>
              </a:rPr>
              <a:t>()</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main;</a:t>
            </a:r>
            <a:endParaRPr dirty="0"/>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dirty="0">
                <a:solidFill>
                  <a:schemeClr val="dk1"/>
                </a:solidFill>
                <a:latin typeface="Consolas"/>
                <a:ea typeface="Consolas"/>
                <a:cs typeface="Consolas"/>
                <a:sym typeface="Consolas"/>
              </a:rPr>
              <a:t>	</a:t>
            </a:r>
            <a:endParaRPr dirty="0"/>
          </a:p>
        </p:txBody>
      </p:sp>
      <p:sp>
        <p:nvSpPr>
          <p:cNvPr id="1608" name="Shape 1608"/>
          <p:cNvSpPr/>
          <p:nvPr/>
        </p:nvSpPr>
        <p:spPr>
          <a:xfrm>
            <a:off x="152400" y="785350"/>
            <a:ext cx="1362900" cy="1596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9" name="Shape 1609"/>
          <p:cNvSpPr/>
          <p:nvPr/>
        </p:nvSpPr>
        <p:spPr>
          <a:xfrm>
            <a:off x="152399" y="937750"/>
            <a:ext cx="1799063" cy="14877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0" name="Shape 1610"/>
          <p:cNvSpPr/>
          <p:nvPr/>
        </p:nvSpPr>
        <p:spPr>
          <a:xfrm>
            <a:off x="152399" y="1090150"/>
            <a:ext cx="2010937" cy="105666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1" name="Shape 1611"/>
          <p:cNvSpPr/>
          <p:nvPr/>
        </p:nvSpPr>
        <p:spPr>
          <a:xfrm>
            <a:off x="152398" y="2165090"/>
            <a:ext cx="3337934" cy="120186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3" name="Shape 1613"/>
          <p:cNvSpPr/>
          <p:nvPr/>
        </p:nvSpPr>
        <p:spPr>
          <a:xfrm>
            <a:off x="152399" y="3366950"/>
            <a:ext cx="3533922" cy="111584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6" name="Shape 1616"/>
          <p:cNvSpPr/>
          <p:nvPr/>
        </p:nvSpPr>
        <p:spPr>
          <a:xfrm>
            <a:off x="4513288" y="777646"/>
            <a:ext cx="3537891" cy="12204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7" name="Shape 1617"/>
          <p:cNvSpPr/>
          <p:nvPr/>
        </p:nvSpPr>
        <p:spPr>
          <a:xfrm>
            <a:off x="4513289" y="1998046"/>
            <a:ext cx="1385706" cy="995643"/>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53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8"/>
                                        </p:tgtEl>
                                        <p:attrNameLst>
                                          <p:attrName>style.visibility</p:attrName>
                                        </p:attrNameLst>
                                      </p:cBhvr>
                                      <p:to>
                                        <p:strVal val="visible"/>
                                      </p:to>
                                    </p:set>
                                    <p:animEffect transition="in" filter="fade">
                                      <p:cBhvr>
                                        <p:cTn id="7" dur="1000"/>
                                        <p:tgtEl>
                                          <p:spTgt spid="16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0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609"/>
                                        </p:tgtEl>
                                        <p:attrNameLst>
                                          <p:attrName>style.visibility</p:attrName>
                                        </p:attrNameLst>
                                      </p:cBhvr>
                                      <p:to>
                                        <p:strVal val="visible"/>
                                      </p:to>
                                    </p:set>
                                    <p:animEffect transition="in" filter="fade">
                                      <p:cBhvr>
                                        <p:cTn id="14" dur="1000"/>
                                        <p:tgtEl>
                                          <p:spTgt spid="160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0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610"/>
                                        </p:tgtEl>
                                        <p:attrNameLst>
                                          <p:attrName>style.visibility</p:attrName>
                                        </p:attrNameLst>
                                      </p:cBhvr>
                                      <p:to>
                                        <p:strVal val="visible"/>
                                      </p:to>
                                    </p:set>
                                    <p:animEffect transition="in" filter="fade">
                                      <p:cBhvr>
                                        <p:cTn id="21" dur="1000"/>
                                        <p:tgtEl>
                                          <p:spTgt spid="16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11"/>
                                        </p:tgtEl>
                                        <p:attrNameLst>
                                          <p:attrName>style.visibility</p:attrName>
                                        </p:attrNameLst>
                                      </p:cBhvr>
                                      <p:to>
                                        <p:strVal val="visible"/>
                                      </p:to>
                                    </p:set>
                                    <p:animEffect transition="in" filter="fade">
                                      <p:cBhvr>
                                        <p:cTn id="28" dur="1000"/>
                                        <p:tgtEl>
                                          <p:spTgt spid="16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1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13"/>
                                        </p:tgtEl>
                                        <p:attrNameLst>
                                          <p:attrName>style.visibility</p:attrName>
                                        </p:attrNameLst>
                                      </p:cBhvr>
                                      <p:to>
                                        <p:strVal val="visible"/>
                                      </p:to>
                                    </p:set>
                                    <p:animEffect transition="in" filter="fade">
                                      <p:cBhvr>
                                        <p:cTn id="35" dur="1000"/>
                                        <p:tgtEl>
                                          <p:spTgt spid="16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61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616"/>
                                        </p:tgtEl>
                                        <p:attrNameLst>
                                          <p:attrName>style.visibility</p:attrName>
                                        </p:attrNameLst>
                                      </p:cBhvr>
                                      <p:to>
                                        <p:strVal val="visible"/>
                                      </p:to>
                                    </p:set>
                                    <p:animEffect transition="in" filter="fade">
                                      <p:cBhvr>
                                        <p:cTn id="42" dur="1000"/>
                                        <p:tgtEl>
                                          <p:spTgt spid="16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16"/>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617"/>
                                        </p:tgtEl>
                                        <p:attrNameLst>
                                          <p:attrName>style.visibility</p:attrName>
                                        </p:attrNameLst>
                                      </p:cBhvr>
                                      <p:to>
                                        <p:strVal val="visible"/>
                                      </p:to>
                                    </p:set>
                                    <p:animEffect transition="in" filter="fade">
                                      <p:cBhvr>
                                        <p:cTn id="49"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1" y="742949"/>
            <a:ext cx="2935500" cy="4183857"/>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rgbClr val="0744B8"/>
                </a:solidFill>
                <a:latin typeface="Consolas"/>
                <a:ea typeface="Consolas"/>
                <a:cs typeface="Consolas"/>
                <a:sym typeface="Consolas"/>
              </a:rPr>
              <a:t>header</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ethernet_t</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a:t>
            </a:r>
            <a:r>
              <a:rPr lang="en" sz="1000" dirty="0">
                <a:latin typeface="Consolas"/>
                <a:ea typeface="Consolas"/>
                <a:cs typeface="Consolas"/>
                <a:sym typeface="Consolas"/>
              </a:rPr>
              <a:t>bit&lt;48&gt;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dstAddr</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a:t>
            </a:r>
            <a:r>
              <a:rPr lang="en" sz="1000" dirty="0">
                <a:latin typeface="Consolas"/>
                <a:ea typeface="Consolas"/>
                <a:cs typeface="Consolas"/>
                <a:sym typeface="Consolas"/>
              </a:rPr>
              <a:t>bit&lt;48&gt;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srcAddr</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bit&lt;16&gt; </a:t>
            </a:r>
            <a:r>
              <a:rPr lang="en" sz="1000" dirty="0">
                <a:latin typeface="Consolas"/>
                <a:ea typeface="Consolas"/>
                <a:cs typeface="Consolas"/>
                <a:sym typeface="Consolas"/>
              </a:rPr>
              <a:t>t</a:t>
            </a:r>
            <a:r>
              <a:rPr lang="en" sz="1000" b="0" i="0" u="none" strike="noStrike" cap="none" dirty="0">
                <a:solidFill>
                  <a:schemeClr val="dk1"/>
                </a:solidFill>
                <a:latin typeface="Consolas"/>
                <a:ea typeface="Consolas"/>
                <a:cs typeface="Consolas"/>
                <a:sym typeface="Consolas"/>
              </a:rPr>
              <a:t>ype;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rgbClr val="0744B8"/>
                </a:solidFill>
                <a:latin typeface="Consolas"/>
                <a:ea typeface="Consolas"/>
                <a:cs typeface="Consolas"/>
                <a:sym typeface="Consolas"/>
              </a:rPr>
              <a:t>header</a:t>
            </a:r>
            <a:r>
              <a:rPr lang="en" sz="1000" b="0" i="0" u="none" strike="noStrike" cap="none" dirty="0">
                <a:solidFill>
                  <a:schemeClr val="dk1"/>
                </a:solidFill>
                <a:latin typeface="Consolas"/>
                <a:ea typeface="Consolas"/>
                <a:cs typeface="Consolas"/>
                <a:sym typeface="Consolas"/>
              </a:rPr>
              <a:t> ipv4_t {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bit&lt;4&gt;    version;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bit&lt;4&gt;    </a:t>
            </a:r>
            <a:r>
              <a:rPr lang="en" sz="1000" b="0" i="0" u="none" strike="noStrike" cap="none" dirty="0" err="1">
                <a:solidFill>
                  <a:schemeClr val="dk1"/>
                </a:solidFill>
                <a:latin typeface="Consolas"/>
                <a:ea typeface="Consolas"/>
                <a:cs typeface="Consolas"/>
                <a:sym typeface="Consolas"/>
              </a:rPr>
              <a:t>ihl</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bit&lt;8&gt;    </a:t>
            </a:r>
            <a:r>
              <a:rPr lang="en" sz="1000" b="0" i="0" u="none" strike="noStrike" cap="none" dirty="0" err="1">
                <a:solidFill>
                  <a:schemeClr val="dk1"/>
                </a:solidFill>
                <a:latin typeface="Consolas"/>
                <a:ea typeface="Consolas"/>
                <a:cs typeface="Consolas"/>
                <a:sym typeface="Consolas"/>
              </a:rPr>
              <a:t>diffserv</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bit&lt;16&gt;   </a:t>
            </a:r>
            <a:r>
              <a:rPr lang="en" sz="1000" b="0" i="0" u="none" strike="noStrike" cap="none" dirty="0" err="1">
                <a:solidFill>
                  <a:schemeClr val="dk1"/>
                </a:solidFill>
                <a:latin typeface="Consolas"/>
                <a:ea typeface="Consolas"/>
                <a:cs typeface="Consolas"/>
                <a:sym typeface="Consolas"/>
              </a:rPr>
              <a:t>totalLen</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bit&lt;16&gt;   identification;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bit&lt;3&gt;    flags;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bit&lt;13&gt;   </a:t>
            </a:r>
            <a:r>
              <a:rPr lang="en" sz="1000" b="0" i="0" u="none" strike="noStrike" cap="none" dirty="0" err="1">
                <a:solidFill>
                  <a:schemeClr val="dk1"/>
                </a:solidFill>
                <a:latin typeface="Consolas"/>
                <a:ea typeface="Consolas"/>
                <a:cs typeface="Consolas"/>
                <a:sym typeface="Consolas"/>
              </a:rPr>
              <a:t>fragOffset</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bit&lt;8&gt;    </a:t>
            </a:r>
            <a:r>
              <a:rPr lang="en" sz="1000" b="0" i="0" u="none" strike="noStrike" cap="none" dirty="0" err="1">
                <a:solidFill>
                  <a:schemeClr val="dk1"/>
                </a:solidFill>
                <a:latin typeface="Consolas"/>
                <a:ea typeface="Consolas"/>
                <a:cs typeface="Consolas"/>
                <a:sym typeface="Consolas"/>
              </a:rPr>
              <a:t>ttl</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bit&lt;8&gt;    protocol;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bit&lt;16&gt;   </a:t>
            </a:r>
            <a:r>
              <a:rPr lang="en" sz="1000" b="0" i="0" u="none" strike="noStrike" cap="none" dirty="0" err="1">
                <a:solidFill>
                  <a:schemeClr val="dk1"/>
                </a:solidFill>
                <a:latin typeface="Consolas"/>
                <a:ea typeface="Consolas"/>
                <a:cs typeface="Consolas"/>
                <a:sym typeface="Consolas"/>
              </a:rPr>
              <a:t>hdrChecksum</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a:t>
            </a:r>
            <a:r>
              <a:rPr lang="en" sz="1000" dirty="0">
                <a:latin typeface="Consolas"/>
                <a:ea typeface="Consolas"/>
                <a:cs typeface="Consolas"/>
                <a:sym typeface="Consolas"/>
              </a:rPr>
              <a:t>bit&lt;32&gt;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srcAddr</a:t>
            </a:r>
            <a:r>
              <a:rPr lang="en" sz="1000" b="0" i="0" u="none" strike="noStrike" cap="none" dirty="0">
                <a:solidFill>
                  <a:schemeClr val="dk1"/>
                </a:solidFill>
                <a:latin typeface="Consolas"/>
                <a:ea typeface="Consolas"/>
                <a:cs typeface="Consolas"/>
                <a:sym typeface="Consolas"/>
              </a:rPr>
              <a:t>;	</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b="0" i="0" u="none" strike="noStrike" cap="none" dirty="0">
                <a:solidFill>
                  <a:schemeClr val="dk1"/>
                </a:solidFill>
                <a:latin typeface="Consolas"/>
                <a:ea typeface="Consolas"/>
                <a:cs typeface="Consolas"/>
                <a:sym typeface="Consolas"/>
              </a:rPr>
              <a:t>  </a:t>
            </a:r>
            <a:r>
              <a:rPr lang="en" sz="1000" dirty="0">
                <a:latin typeface="Consolas"/>
                <a:ea typeface="Consolas"/>
                <a:cs typeface="Consolas"/>
                <a:sym typeface="Consolas"/>
              </a:rPr>
              <a:t>bit&lt;32&gt;</a:t>
            </a:r>
            <a:r>
              <a:rPr lang="en" sz="1000" b="0" i="0" u="none" strike="noStrike" cap="none" dirty="0">
                <a:solidFill>
                  <a:schemeClr val="dk1"/>
                </a:solidFill>
                <a:latin typeface="Consolas"/>
                <a:ea typeface="Consolas"/>
                <a:cs typeface="Consolas"/>
                <a:sym typeface="Consolas"/>
              </a:rPr>
              <a:t>   </a:t>
            </a:r>
            <a:r>
              <a:rPr lang="en" sz="1000" b="0" i="0" u="none" strike="noStrike" cap="none" dirty="0" err="1">
                <a:solidFill>
                  <a:schemeClr val="dk1"/>
                </a:solidFill>
                <a:latin typeface="Consolas"/>
                <a:ea typeface="Consolas"/>
                <a:cs typeface="Consolas"/>
                <a:sym typeface="Consolas"/>
              </a:rPr>
              <a:t>dstAddr</a:t>
            </a:r>
            <a:r>
              <a:rPr lang="en" sz="1000" b="0" i="0" u="none" strike="noStrike" cap="none" dirty="0">
                <a:solidFill>
                  <a:schemeClr val="dk1"/>
                </a:solidFill>
                <a:latin typeface="Consolas"/>
                <a:ea typeface="Consolas"/>
                <a:cs typeface="Consolas"/>
                <a:sym typeface="Consolas"/>
              </a:rPr>
              <a:t>;</a:t>
            </a:r>
            <a:endParaRPr sz="1000" dirty="0"/>
          </a:p>
          <a:p>
            <a:pPr marL="0" marR="0" lvl="0" indent="0" algn="l" rtl="0">
              <a:lnSpc>
                <a:spcPct val="100000"/>
              </a:lnSpc>
              <a:spcBef>
                <a:spcPts val="150"/>
              </a:spcBef>
              <a:spcAft>
                <a:spcPts val="0"/>
              </a:spcAft>
              <a:buClr>
                <a:srgbClr val="3F3151"/>
              </a:buClr>
              <a:buSzPts val="275"/>
              <a:buFont typeface="Merriweather Sans"/>
              <a:buNone/>
            </a:pPr>
            <a:r>
              <a:rPr lang="en" sz="1000" dirty="0">
                <a:latin typeface="Consolas"/>
                <a:cs typeface="Consolas"/>
                <a:sym typeface="Consolas"/>
              </a:rPr>
              <a:t>}</a:t>
            </a:r>
            <a:endParaRPr lang="en" sz="1000" dirty="0">
              <a:latin typeface="Consolas"/>
              <a:cs typeface="Consolas"/>
            </a:endParaRPr>
          </a:p>
          <a:p>
            <a:pPr marL="0" marR="0" lvl="0" indent="0" algn="l" rtl="0">
              <a:lnSpc>
                <a:spcPct val="100000"/>
              </a:lnSpc>
              <a:spcBef>
                <a:spcPts val="150"/>
              </a:spcBef>
              <a:spcAft>
                <a:spcPts val="0"/>
              </a:spcAft>
              <a:buClr>
                <a:srgbClr val="3F3151"/>
              </a:buClr>
              <a:buSzPts val="275"/>
              <a:buFont typeface="Merriweather Sans"/>
              <a:buNone/>
            </a:pPr>
            <a:r>
              <a:rPr lang="en-US" sz="1000" dirty="0">
                <a:solidFill>
                  <a:srgbClr val="0744B8"/>
                </a:solidFill>
                <a:latin typeface="Consolas"/>
                <a:cs typeface="Consolas"/>
              </a:rPr>
              <a:t>s</a:t>
            </a:r>
            <a:r>
              <a:rPr lang="en" sz="1000" dirty="0" err="1">
                <a:solidFill>
                  <a:srgbClr val="0744B8"/>
                </a:solidFill>
                <a:latin typeface="Consolas"/>
                <a:cs typeface="Consolas"/>
              </a:rPr>
              <a:t>truct</a:t>
            </a:r>
            <a:r>
              <a:rPr lang="en" sz="1000" dirty="0">
                <a:solidFill>
                  <a:srgbClr val="0744B8"/>
                </a:solidFill>
                <a:latin typeface="Consolas"/>
                <a:cs typeface="Consolas"/>
              </a:rPr>
              <a:t> </a:t>
            </a:r>
            <a:r>
              <a:rPr lang="en" sz="1000" dirty="0">
                <a:latin typeface="Consolas"/>
                <a:cs typeface="Consolas"/>
              </a:rPr>
              <a:t>headers {</a:t>
            </a:r>
          </a:p>
          <a:p>
            <a:pPr marL="0" marR="0" lvl="0" indent="0" algn="l" rtl="0">
              <a:lnSpc>
                <a:spcPct val="100000"/>
              </a:lnSpc>
              <a:spcBef>
                <a:spcPts val="150"/>
              </a:spcBef>
              <a:spcAft>
                <a:spcPts val="0"/>
              </a:spcAft>
              <a:buClr>
                <a:srgbClr val="3F3151"/>
              </a:buClr>
              <a:buSzPts val="275"/>
              <a:buFont typeface="Merriweather Sans"/>
              <a:buNone/>
            </a:pPr>
            <a:r>
              <a:rPr lang="en" sz="1000" dirty="0">
                <a:latin typeface="Consolas"/>
                <a:cs typeface="Consolas"/>
              </a:rPr>
              <a:t>  </a:t>
            </a:r>
            <a:r>
              <a:rPr lang="en" sz="1000" dirty="0" err="1">
                <a:latin typeface="Consolas"/>
                <a:cs typeface="Consolas"/>
              </a:rPr>
              <a:t>ethernet_t</a:t>
            </a:r>
            <a:r>
              <a:rPr lang="en" sz="1000" dirty="0">
                <a:latin typeface="Consolas"/>
                <a:cs typeface="Consolas"/>
              </a:rPr>
              <a:t> ethernet;</a:t>
            </a:r>
          </a:p>
          <a:p>
            <a:pPr marL="0" marR="0" lvl="0" indent="0" algn="l" rtl="0">
              <a:lnSpc>
                <a:spcPct val="100000"/>
              </a:lnSpc>
              <a:spcBef>
                <a:spcPts val="150"/>
              </a:spcBef>
              <a:spcAft>
                <a:spcPts val="0"/>
              </a:spcAft>
              <a:buClr>
                <a:srgbClr val="3F3151"/>
              </a:buClr>
              <a:buSzPts val="275"/>
              <a:buFont typeface="Merriweather Sans"/>
              <a:buNone/>
            </a:pPr>
            <a:r>
              <a:rPr lang="en" sz="1000" dirty="0">
                <a:latin typeface="Consolas"/>
                <a:cs typeface="Consolas"/>
              </a:rPr>
              <a:t>  ipv4_t     ipv4;</a:t>
            </a:r>
          </a:p>
          <a:p>
            <a:pPr marL="0" marR="0" lvl="0" indent="0" algn="l" rtl="0">
              <a:lnSpc>
                <a:spcPct val="100000"/>
              </a:lnSpc>
              <a:spcBef>
                <a:spcPts val="150"/>
              </a:spcBef>
              <a:spcAft>
                <a:spcPts val="0"/>
              </a:spcAft>
              <a:buClr>
                <a:srgbClr val="3F3151"/>
              </a:buClr>
              <a:buSzPts val="275"/>
              <a:buFont typeface="Merriweather Sans"/>
              <a:buNone/>
            </a:pPr>
            <a:r>
              <a:rPr lang="en" sz="1000" dirty="0">
                <a:latin typeface="Consolas"/>
                <a:cs typeface="Consolas"/>
              </a:rPr>
              <a:t>}</a:t>
            </a:r>
            <a:endParaRPr sz="1000" dirty="0">
              <a:latin typeface="Consolas"/>
              <a:cs typeface="Consolas"/>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2400" b="1" i="0" u="none" strike="noStrike" cap="none" dirty="0">
                <a:solidFill>
                  <a:schemeClr val="dk1"/>
                </a:solidFill>
                <a:latin typeface="Arial"/>
                <a:ea typeface="Arial"/>
                <a:cs typeface="Arial"/>
                <a:sym typeface="Arial"/>
              </a:rPr>
              <a:t>P4 Types (Basic and Header Types)</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a:p>
        </p:txBody>
      </p:sp>
      <p:sp>
        <p:nvSpPr>
          <p:cNvPr id="1697" name="Shape 1697"/>
          <p:cNvSpPr txBox="1">
            <a:spLocks noGrp="1"/>
          </p:cNvSpPr>
          <p:nvPr>
            <p:ph type="body" idx="2"/>
          </p:nvPr>
        </p:nvSpPr>
        <p:spPr>
          <a:xfrm>
            <a:off x="3462728" y="742950"/>
            <a:ext cx="5393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
              <a:buFont typeface="Merriweather Sans"/>
              <a:buNone/>
            </a:pPr>
            <a:r>
              <a:rPr lang="en" sz="1600" b="1" i="0" u="none" strike="noStrike" cap="none" dirty="0">
                <a:solidFill>
                  <a:schemeClr val="dk1"/>
                </a:solidFill>
                <a:latin typeface="Arial"/>
                <a:ea typeface="Arial"/>
                <a:cs typeface="Arial"/>
                <a:sym typeface="Arial"/>
              </a:rPr>
              <a:t>Basic Types</a:t>
            </a:r>
            <a:endParaRPr dirty="0"/>
          </a:p>
          <a:p>
            <a:pPr marL="173736" marR="0" lvl="0" indent="-173736" algn="l" rtl="0">
              <a:lnSpc>
                <a:spcPct val="100000"/>
              </a:lnSpc>
              <a:spcBef>
                <a:spcPts val="131"/>
              </a:spcBef>
              <a:spcAft>
                <a:spcPts val="0"/>
              </a:spcAft>
              <a:buClr>
                <a:schemeClr val="dk1"/>
              </a:buClr>
              <a:buSzPts val="1600"/>
              <a:buFont typeface="Arial"/>
              <a:buChar char="•"/>
            </a:pPr>
            <a:r>
              <a:rPr lang="en" sz="1600" b="1" i="0" u="none" strike="noStrike" cap="none" dirty="0">
                <a:solidFill>
                  <a:schemeClr val="dk1"/>
                </a:solidFill>
                <a:latin typeface="Arial"/>
                <a:ea typeface="Arial"/>
                <a:cs typeface="Arial"/>
                <a:sym typeface="Arial"/>
              </a:rPr>
              <a:t>bit&lt;n&gt;</a:t>
            </a:r>
            <a:r>
              <a:rPr lang="en" sz="1600" b="0" i="0" u="none" strike="noStrike" cap="none" dirty="0">
                <a:solidFill>
                  <a:schemeClr val="dk1"/>
                </a:solidFill>
                <a:latin typeface="Arial"/>
                <a:ea typeface="Arial"/>
                <a:cs typeface="Arial"/>
                <a:sym typeface="Arial"/>
              </a:rPr>
              <a:t>: Unsigned integer (</a:t>
            </a:r>
            <a:r>
              <a:rPr lang="en" sz="1600" b="0" i="0" u="none" strike="noStrike" cap="none" dirty="0" err="1">
                <a:solidFill>
                  <a:schemeClr val="dk1"/>
                </a:solidFill>
                <a:latin typeface="Arial"/>
                <a:ea typeface="Arial"/>
                <a:cs typeface="Arial"/>
                <a:sym typeface="Arial"/>
              </a:rPr>
              <a:t>bitstring</a:t>
            </a:r>
            <a:r>
              <a:rPr lang="en" sz="1600" b="0" i="0" u="none" strike="noStrike" cap="none" dirty="0">
                <a:solidFill>
                  <a:schemeClr val="dk1"/>
                </a:solidFill>
                <a:latin typeface="Arial"/>
                <a:ea typeface="Arial"/>
                <a:cs typeface="Arial"/>
                <a:sym typeface="Arial"/>
              </a:rPr>
              <a:t>) of size n</a:t>
            </a:r>
            <a:endParaRPr dirty="0"/>
          </a:p>
          <a:p>
            <a:pPr marL="173736" marR="0" lvl="0" indent="-173736" algn="l" rtl="0">
              <a:lnSpc>
                <a:spcPct val="100000"/>
              </a:lnSpc>
              <a:spcBef>
                <a:spcPts val="131"/>
              </a:spcBef>
              <a:spcAft>
                <a:spcPts val="0"/>
              </a:spcAft>
              <a:buClr>
                <a:schemeClr val="dk1"/>
              </a:buClr>
              <a:buSzPts val="1600"/>
              <a:buFont typeface="Arial"/>
              <a:buChar char="•"/>
            </a:pPr>
            <a:r>
              <a:rPr lang="en" sz="1600" b="1" i="0" u="none" strike="noStrike" cap="none" dirty="0">
                <a:solidFill>
                  <a:schemeClr val="dk1"/>
                </a:solidFill>
                <a:latin typeface="Arial"/>
                <a:ea typeface="Arial"/>
                <a:cs typeface="Arial"/>
                <a:sym typeface="Arial"/>
              </a:rPr>
              <a:t>bit</a:t>
            </a:r>
            <a:r>
              <a:rPr lang="en" sz="1600" b="0" i="0" u="none" strike="noStrike" cap="none" dirty="0">
                <a:solidFill>
                  <a:schemeClr val="dk1"/>
                </a:solidFill>
                <a:latin typeface="Arial"/>
                <a:ea typeface="Arial"/>
                <a:cs typeface="Arial"/>
                <a:sym typeface="Arial"/>
              </a:rPr>
              <a:t> is the same as </a:t>
            </a:r>
            <a:r>
              <a:rPr lang="en" sz="1600" b="1" i="0" u="none" strike="noStrike" cap="none" dirty="0">
                <a:solidFill>
                  <a:schemeClr val="dk1"/>
                </a:solidFill>
                <a:latin typeface="Arial"/>
                <a:ea typeface="Arial"/>
                <a:cs typeface="Arial"/>
                <a:sym typeface="Arial"/>
              </a:rPr>
              <a:t>bit&lt;1&gt;</a:t>
            </a:r>
            <a:endParaRPr dirty="0"/>
          </a:p>
          <a:p>
            <a:pPr marL="173736" marR="0" lvl="0" indent="-173736" algn="l" rtl="0">
              <a:lnSpc>
                <a:spcPct val="100000"/>
              </a:lnSpc>
              <a:spcBef>
                <a:spcPts val="94"/>
              </a:spcBef>
              <a:spcAft>
                <a:spcPts val="0"/>
              </a:spcAft>
              <a:buClr>
                <a:schemeClr val="dk1"/>
              </a:buClr>
              <a:buSzPts val="1600"/>
              <a:buFont typeface="Arial"/>
              <a:buChar char="•"/>
            </a:pPr>
            <a:r>
              <a:rPr lang="en" sz="1600" b="1" i="0" u="none" strike="noStrike" cap="none" dirty="0" err="1">
                <a:solidFill>
                  <a:schemeClr val="dk1"/>
                </a:solidFill>
                <a:latin typeface="Arial"/>
                <a:ea typeface="Arial"/>
                <a:cs typeface="Arial"/>
                <a:sym typeface="Arial"/>
              </a:rPr>
              <a:t>int</a:t>
            </a:r>
            <a:r>
              <a:rPr lang="en" sz="1600" b="1" i="0" u="none" strike="noStrike" cap="none" dirty="0">
                <a:solidFill>
                  <a:schemeClr val="dk1"/>
                </a:solidFill>
                <a:latin typeface="Arial"/>
                <a:ea typeface="Arial"/>
                <a:cs typeface="Arial"/>
                <a:sym typeface="Arial"/>
              </a:rPr>
              <a:t>&lt;n&gt;</a:t>
            </a:r>
            <a:r>
              <a:rPr lang="en" sz="1600" b="0" i="0" u="none" strike="noStrike" cap="none" dirty="0">
                <a:solidFill>
                  <a:schemeClr val="dk1"/>
                </a:solidFill>
                <a:latin typeface="Arial"/>
                <a:ea typeface="Arial"/>
                <a:cs typeface="Arial"/>
                <a:sym typeface="Arial"/>
              </a:rPr>
              <a:t>: Signed integer of size n (&gt;=2)</a:t>
            </a:r>
            <a:endParaRPr dirty="0"/>
          </a:p>
          <a:p>
            <a:pPr marL="173736" marR="0" lvl="0" indent="-173736" algn="l" rtl="0">
              <a:lnSpc>
                <a:spcPct val="100000"/>
              </a:lnSpc>
              <a:spcBef>
                <a:spcPts val="112"/>
              </a:spcBef>
              <a:spcAft>
                <a:spcPts val="0"/>
              </a:spcAft>
              <a:buClr>
                <a:schemeClr val="dk1"/>
              </a:buClr>
              <a:buSzPts val="1600"/>
              <a:buFont typeface="Arial"/>
              <a:buChar char="•"/>
            </a:pPr>
            <a:r>
              <a:rPr lang="en" sz="1600" b="1" i="0" u="none" strike="noStrike" cap="none" dirty="0" err="1">
                <a:solidFill>
                  <a:schemeClr val="dk1"/>
                </a:solidFill>
                <a:latin typeface="Arial"/>
                <a:ea typeface="Arial"/>
                <a:cs typeface="Arial"/>
                <a:sym typeface="Arial"/>
              </a:rPr>
              <a:t>varbit</a:t>
            </a:r>
            <a:r>
              <a:rPr lang="en" sz="1600" b="1" i="0" u="none" strike="noStrike" cap="none" dirty="0">
                <a:solidFill>
                  <a:schemeClr val="dk1"/>
                </a:solidFill>
                <a:latin typeface="Arial"/>
                <a:ea typeface="Arial"/>
                <a:cs typeface="Arial"/>
                <a:sym typeface="Arial"/>
              </a:rPr>
              <a:t>&lt;n&gt;</a:t>
            </a:r>
            <a:r>
              <a:rPr lang="en" sz="1600" b="0" i="0" u="none" strike="noStrike" cap="none" dirty="0">
                <a:solidFill>
                  <a:schemeClr val="dk1"/>
                </a:solidFill>
                <a:latin typeface="Arial"/>
                <a:ea typeface="Arial"/>
                <a:cs typeface="Arial"/>
                <a:sym typeface="Arial"/>
              </a:rPr>
              <a:t>: Variable-length </a:t>
            </a:r>
            <a:r>
              <a:rPr lang="en" sz="1600" b="0" i="0" u="none" strike="noStrike" cap="none" dirty="0" err="1">
                <a:solidFill>
                  <a:schemeClr val="dk1"/>
                </a:solidFill>
                <a:latin typeface="Arial"/>
                <a:ea typeface="Arial"/>
                <a:cs typeface="Arial"/>
                <a:sym typeface="Arial"/>
              </a:rPr>
              <a:t>bitstring</a:t>
            </a:r>
            <a:endParaRPr dirty="0"/>
          </a:p>
          <a:p>
            <a:pPr marL="173736" marR="0" lvl="0" indent="-173736" algn="l" rtl="0">
              <a:lnSpc>
                <a:spcPct val="100000"/>
              </a:lnSpc>
              <a:spcBef>
                <a:spcPts val="112"/>
              </a:spcBef>
              <a:spcAft>
                <a:spcPts val="0"/>
              </a:spcAft>
              <a:buClr>
                <a:schemeClr val="dk1"/>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112"/>
              </a:spcBef>
              <a:spcAft>
                <a:spcPts val="0"/>
              </a:spcAft>
              <a:buClr>
                <a:schemeClr val="dk1"/>
              </a:buClr>
              <a:buSzPts val="400"/>
              <a:buFont typeface="Merriweather Sans"/>
              <a:buNone/>
            </a:pPr>
            <a:r>
              <a:rPr lang="en" sz="1600" b="1" i="0" u="none" strike="noStrike" cap="none" dirty="0">
                <a:solidFill>
                  <a:schemeClr val="dk1"/>
                </a:solidFill>
                <a:latin typeface="Arial"/>
                <a:ea typeface="Arial"/>
                <a:cs typeface="Arial"/>
                <a:sym typeface="Arial"/>
              </a:rPr>
              <a:t>Header Types: </a:t>
            </a:r>
            <a:r>
              <a:rPr lang="en" sz="1600" b="0" i="0" u="none" strike="noStrike" cap="none" dirty="0">
                <a:solidFill>
                  <a:schemeClr val="dk1"/>
                </a:solidFill>
                <a:latin typeface="Arial"/>
                <a:ea typeface="Arial"/>
                <a:cs typeface="Arial"/>
                <a:sym typeface="Arial"/>
              </a:rPr>
              <a:t>Ordered collection of members</a:t>
            </a:r>
            <a:endParaRPr dirty="0"/>
          </a:p>
          <a:p>
            <a:pPr marL="173736" marR="0" lvl="2" indent="-173736" algn="l" rtl="0">
              <a:lnSpc>
                <a:spcPct val="100000"/>
              </a:lnSpc>
              <a:spcBef>
                <a:spcPts val="94"/>
              </a:spcBef>
              <a:spcAft>
                <a:spcPts val="0"/>
              </a:spcAft>
              <a:buClr>
                <a:srgbClr val="1F1828"/>
              </a:buClr>
              <a:buSzPts val="1600"/>
              <a:buFont typeface="Arial"/>
              <a:buChar char="•"/>
            </a:pPr>
            <a:r>
              <a:rPr lang="en" sz="1600" b="0" i="0" u="none" strike="noStrike" cap="none" dirty="0">
                <a:solidFill>
                  <a:schemeClr val="dk1"/>
                </a:solidFill>
                <a:latin typeface="Arial"/>
                <a:ea typeface="Arial"/>
                <a:cs typeface="Arial"/>
                <a:sym typeface="Arial"/>
              </a:rPr>
              <a:t>Byte-aligned</a:t>
            </a:r>
            <a:endParaRPr sz="1600" b="0" i="0" u="none" strike="noStrike" cap="none" dirty="0">
              <a:solidFill>
                <a:schemeClr val="dk1"/>
              </a:solidFill>
              <a:latin typeface="Arial"/>
              <a:ea typeface="Arial"/>
              <a:cs typeface="Arial"/>
              <a:sym typeface="Arial"/>
            </a:endParaRPr>
          </a:p>
          <a:p>
            <a:pPr marL="173736" lvl="2" indent="-173736" rtl="0">
              <a:spcBef>
                <a:spcPts val="76"/>
              </a:spcBef>
              <a:spcAft>
                <a:spcPts val="0"/>
              </a:spcAft>
              <a:buClr>
                <a:srgbClr val="1F1828"/>
              </a:buClr>
              <a:buSzPts val="1600"/>
              <a:buFont typeface="Arial"/>
              <a:buChar char="•"/>
            </a:pPr>
            <a:r>
              <a:rPr lang="en" sz="1600" dirty="0"/>
              <a:t>Can contain </a:t>
            </a:r>
            <a:r>
              <a:rPr lang="en" sz="1600" b="1" dirty="0"/>
              <a:t>bit&lt;n&gt;</a:t>
            </a:r>
            <a:r>
              <a:rPr lang="en" sz="1600" dirty="0"/>
              <a:t>,</a:t>
            </a:r>
            <a:r>
              <a:rPr lang="en" sz="1600" b="1" dirty="0"/>
              <a:t> </a:t>
            </a:r>
            <a:r>
              <a:rPr lang="en" sz="1600" b="1" dirty="0" err="1"/>
              <a:t>int</a:t>
            </a:r>
            <a:r>
              <a:rPr lang="en" sz="1600" b="1" dirty="0"/>
              <a:t>&lt;n&gt;</a:t>
            </a:r>
            <a:r>
              <a:rPr lang="en" sz="1600" dirty="0"/>
              <a:t>, and </a:t>
            </a:r>
            <a:r>
              <a:rPr lang="en" sz="1600" b="1" dirty="0" err="1"/>
              <a:t>varbit</a:t>
            </a:r>
            <a:r>
              <a:rPr lang="en" sz="1600" b="1" dirty="0"/>
              <a:t>&lt;n&gt;</a:t>
            </a:r>
            <a:endParaRPr sz="1600" dirty="0"/>
          </a:p>
          <a:p>
            <a:pPr marL="173736" marR="0" lvl="2" indent="-173736" algn="l" rtl="0">
              <a:lnSpc>
                <a:spcPct val="100000"/>
              </a:lnSpc>
              <a:spcBef>
                <a:spcPts val="76"/>
              </a:spcBef>
              <a:spcAft>
                <a:spcPts val="0"/>
              </a:spcAft>
              <a:buClr>
                <a:srgbClr val="1F1828"/>
              </a:buClr>
              <a:buSzPts val="1600"/>
              <a:buFont typeface="Arial"/>
              <a:buChar char="•"/>
            </a:pPr>
            <a:r>
              <a:rPr lang="en" sz="1600" b="0" i="0" u="none" strike="noStrike" cap="none" dirty="0">
                <a:solidFill>
                  <a:schemeClr val="dk1"/>
                </a:solidFill>
                <a:latin typeface="Arial"/>
                <a:ea typeface="Arial"/>
                <a:cs typeface="Arial"/>
                <a:sym typeface="Arial"/>
              </a:rPr>
              <a:t>Can be valid or invalid</a:t>
            </a:r>
            <a:endParaRPr dirty="0"/>
          </a:p>
          <a:p>
            <a:pPr marL="173736" marR="0" lvl="2" indent="-173736" algn="l" rtl="0">
              <a:lnSpc>
                <a:spcPct val="100000"/>
              </a:lnSpc>
              <a:spcBef>
                <a:spcPts val="76"/>
              </a:spcBef>
              <a:spcAft>
                <a:spcPts val="0"/>
              </a:spcAft>
              <a:buClr>
                <a:srgbClr val="1F1828"/>
              </a:buClr>
              <a:buSzPts val="1600"/>
              <a:buFont typeface="Arial"/>
              <a:buChar char="•"/>
            </a:pPr>
            <a:r>
              <a:rPr lang="en" sz="1600" b="0" i="0" u="none" strike="noStrike" cap="none" dirty="0">
                <a:solidFill>
                  <a:schemeClr val="dk1"/>
                </a:solidFill>
                <a:latin typeface="Arial"/>
                <a:ea typeface="Arial"/>
                <a:cs typeface="Arial"/>
                <a:sym typeface="Arial"/>
              </a:rPr>
              <a:t>Provides several operations to test and set validity bit: </a:t>
            </a:r>
            <a:r>
              <a:rPr lang="en" sz="1600" b="1" i="0" u="none" strike="noStrike" cap="none" dirty="0" err="1">
                <a:solidFill>
                  <a:schemeClr val="dk1"/>
                </a:solidFill>
                <a:latin typeface="Arial"/>
                <a:ea typeface="Arial"/>
                <a:cs typeface="Arial"/>
                <a:sym typeface="Arial"/>
              </a:rPr>
              <a:t>isValid</a:t>
            </a:r>
            <a:r>
              <a:rPr lang="en" sz="1600" b="1" i="0" u="none" strike="noStrike" cap="none" dirty="0">
                <a:solidFill>
                  <a:schemeClr val="dk1"/>
                </a:solidFill>
                <a:latin typeface="Arial"/>
                <a:ea typeface="Arial"/>
                <a:cs typeface="Arial"/>
                <a:sym typeface="Arial"/>
              </a:rPr>
              <a:t>()</a:t>
            </a:r>
            <a:r>
              <a:rPr lang="en" sz="1600" b="0" i="0" u="none" strike="noStrike" cap="none" dirty="0">
                <a:solidFill>
                  <a:schemeClr val="dk1"/>
                </a:solidFill>
                <a:latin typeface="Arial"/>
                <a:ea typeface="Arial"/>
                <a:cs typeface="Arial"/>
                <a:sym typeface="Arial"/>
              </a:rPr>
              <a:t>,</a:t>
            </a:r>
            <a:r>
              <a:rPr lang="en" sz="1600" b="1" i="0" u="none" strike="noStrike" cap="none" dirty="0">
                <a:solidFill>
                  <a:schemeClr val="dk1"/>
                </a:solidFill>
                <a:latin typeface="Arial"/>
                <a:ea typeface="Arial"/>
                <a:cs typeface="Arial"/>
                <a:sym typeface="Arial"/>
              </a:rPr>
              <a:t> </a:t>
            </a:r>
            <a:r>
              <a:rPr lang="en" sz="1600" b="1" i="0" u="none" strike="noStrike" cap="none" dirty="0" err="1">
                <a:solidFill>
                  <a:schemeClr val="dk1"/>
                </a:solidFill>
                <a:latin typeface="Arial"/>
                <a:ea typeface="Arial"/>
                <a:cs typeface="Arial"/>
                <a:sym typeface="Arial"/>
              </a:rPr>
              <a:t>setValid</a:t>
            </a:r>
            <a:r>
              <a:rPr lang="en" sz="1600" b="1" i="0" u="none" strike="noStrike" cap="none" dirty="0">
                <a:solidFill>
                  <a:schemeClr val="dk1"/>
                </a:solidFill>
                <a:latin typeface="Arial"/>
                <a:ea typeface="Arial"/>
                <a:cs typeface="Arial"/>
                <a:sym typeface="Arial"/>
              </a:rPr>
              <a:t>()</a:t>
            </a:r>
            <a:r>
              <a:rPr lang="en" sz="1600" b="0" i="0" u="none" strike="noStrike" cap="none" dirty="0">
                <a:solidFill>
                  <a:schemeClr val="dk1"/>
                </a:solidFill>
                <a:latin typeface="Arial"/>
                <a:ea typeface="Arial"/>
                <a:cs typeface="Arial"/>
                <a:sym typeface="Arial"/>
              </a:rPr>
              <a:t>, and</a:t>
            </a:r>
            <a:r>
              <a:rPr lang="en" sz="1600" b="1" i="0" u="none" strike="noStrike" cap="none" dirty="0">
                <a:solidFill>
                  <a:schemeClr val="dk1"/>
                </a:solidFill>
                <a:latin typeface="Arial"/>
                <a:ea typeface="Arial"/>
                <a:cs typeface="Arial"/>
                <a:sym typeface="Arial"/>
              </a:rPr>
              <a:t> </a:t>
            </a:r>
            <a:r>
              <a:rPr lang="en" sz="1600" b="1" i="0" u="none" strike="noStrike" cap="none" dirty="0" err="1">
                <a:solidFill>
                  <a:schemeClr val="dk1"/>
                </a:solidFill>
                <a:latin typeface="Arial"/>
                <a:ea typeface="Arial"/>
                <a:cs typeface="Arial"/>
                <a:sym typeface="Arial"/>
              </a:rPr>
              <a:t>setInvalid</a:t>
            </a:r>
            <a:r>
              <a:rPr lang="en" sz="1600" b="1" i="0" u="none" strike="noStrike" cap="none" dirty="0">
                <a:solidFill>
                  <a:schemeClr val="dk1"/>
                </a:solidFill>
                <a:latin typeface="Arial"/>
                <a:ea typeface="Arial"/>
                <a:cs typeface="Arial"/>
                <a:sym typeface="Arial"/>
              </a:rPr>
              <a:t>()</a:t>
            </a:r>
          </a:p>
        </p:txBody>
      </p:sp>
      <p:sp>
        <p:nvSpPr>
          <p:cNvPr id="1698" name="Shape 1698"/>
          <p:cNvSpPr/>
          <p:nvPr/>
        </p:nvSpPr>
        <p:spPr>
          <a:xfrm>
            <a:off x="1981200" y="2876550"/>
            <a:ext cx="304800" cy="152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4542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0" y="742949"/>
            <a:ext cx="3873189" cy="4183857"/>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lvl="0" indent="0">
              <a:spcBef>
                <a:spcPts val="0"/>
              </a:spcBef>
              <a:buClr>
                <a:srgbClr val="0744B8"/>
              </a:buClr>
              <a:buSzPts val="250"/>
              <a:buNone/>
            </a:pPr>
            <a:r>
              <a:rPr lang="en-US" sz="1200" dirty="0">
                <a:solidFill>
                  <a:srgbClr val="0744B8"/>
                </a:solidFill>
                <a:latin typeface="Consolas"/>
                <a:ea typeface="Consolas"/>
                <a:cs typeface="Consolas"/>
                <a:sym typeface="Consolas"/>
              </a:rPr>
              <a:t>parser</a:t>
            </a:r>
            <a:r>
              <a:rPr lang="en-US" sz="1200" dirty="0">
                <a:latin typeface="Consolas"/>
                <a:ea typeface="Consolas"/>
                <a:cs typeface="Consolas"/>
                <a:sym typeface="Consolas"/>
              </a:rPr>
              <a:t> </a:t>
            </a:r>
            <a:r>
              <a:rPr lang="en-US" sz="1200" dirty="0" err="1">
                <a:latin typeface="Consolas"/>
                <a:ea typeface="Consolas"/>
                <a:cs typeface="Consolas"/>
                <a:sym typeface="Consolas"/>
              </a:rPr>
              <a:t>MyParser</a:t>
            </a:r>
            <a:r>
              <a:rPr lang="en-US" sz="1200" dirty="0">
                <a:latin typeface="Consolas"/>
                <a:ea typeface="Consolas"/>
                <a:cs typeface="Consolas"/>
                <a:sym typeface="Consolas"/>
              </a:rPr>
              <a:t>(</a:t>
            </a:r>
            <a:r>
              <a:rPr lang="en-US" sz="1200" dirty="0" err="1">
                <a:latin typeface="Consolas"/>
                <a:ea typeface="Consolas"/>
                <a:cs typeface="Consolas"/>
                <a:sym typeface="Consolas"/>
              </a:rPr>
              <a:t>packet_in</a:t>
            </a:r>
            <a:r>
              <a:rPr lang="en-US" sz="1200" dirty="0">
                <a:latin typeface="Consolas"/>
                <a:ea typeface="Consolas"/>
                <a:cs typeface="Consolas"/>
                <a:sym typeface="Consolas"/>
              </a:rPr>
              <a:t> packet,</a:t>
            </a:r>
            <a:endParaRPr lang="en-US" sz="1200" dirty="0"/>
          </a:p>
          <a:p>
            <a:pPr marL="0" lvl="0" indent="0">
              <a:spcBef>
                <a:spcPts val="0"/>
              </a:spcBef>
              <a:buClr>
                <a:schemeClr val="dk1"/>
              </a:buClr>
              <a:buSzPts val="250"/>
              <a:buNone/>
            </a:pPr>
            <a:r>
              <a:rPr lang="en-US" sz="1200" dirty="0">
                <a:solidFill>
                  <a:srgbClr val="0744B8"/>
                </a:solidFill>
                <a:latin typeface="Consolas"/>
                <a:ea typeface="Consolas"/>
                <a:cs typeface="Consolas"/>
                <a:sym typeface="Consolas"/>
              </a:rPr>
              <a:t>                out</a:t>
            </a:r>
            <a:r>
              <a:rPr lang="en-US" sz="1200" dirty="0">
                <a:latin typeface="Consolas"/>
                <a:ea typeface="Consolas"/>
                <a:cs typeface="Consolas"/>
                <a:sym typeface="Consolas"/>
              </a:rPr>
              <a:t> headers </a:t>
            </a:r>
            <a:r>
              <a:rPr lang="en-US" sz="1200" dirty="0" err="1">
                <a:latin typeface="Consolas"/>
                <a:ea typeface="Consolas"/>
                <a:cs typeface="Consolas"/>
                <a:sym typeface="Consolas"/>
              </a:rPr>
              <a:t>hdr</a:t>
            </a:r>
            <a:r>
              <a:rPr lang="en-US" sz="1200" dirty="0">
                <a:latin typeface="Consolas"/>
                <a:ea typeface="Consolas"/>
                <a:cs typeface="Consolas"/>
                <a:sym typeface="Consolas"/>
              </a:rPr>
              <a:t>,	</a:t>
            </a:r>
            <a:endParaRPr lang="en-US" sz="1200" dirty="0"/>
          </a:p>
          <a:p>
            <a:pPr marL="0" lvl="0" indent="0">
              <a:spcBef>
                <a:spcPts val="0"/>
              </a:spcBef>
              <a:buClr>
                <a:schemeClr val="dk1"/>
              </a:buClr>
              <a:buSzPts val="250"/>
              <a:buNone/>
            </a:pPr>
            <a:r>
              <a:rPr lang="en-US" sz="1200" dirty="0">
                <a:solidFill>
                  <a:srgbClr val="0744B8"/>
                </a:solidFill>
                <a:latin typeface="Consolas"/>
                <a:ea typeface="Consolas"/>
                <a:cs typeface="Consolas"/>
                <a:sym typeface="Consolas"/>
              </a:rPr>
              <a:t>                out</a:t>
            </a:r>
            <a:r>
              <a:rPr lang="en-US" sz="1200" dirty="0">
                <a:latin typeface="Consolas"/>
                <a:ea typeface="Consolas"/>
                <a:cs typeface="Consolas"/>
                <a:sym typeface="Consolas"/>
              </a:rPr>
              <a:t> </a:t>
            </a:r>
            <a:r>
              <a:rPr lang="en-US" sz="1200" dirty="0" err="1">
                <a:latin typeface="Consolas"/>
                <a:ea typeface="Consolas"/>
                <a:cs typeface="Consolas"/>
                <a:sym typeface="Consolas"/>
              </a:rPr>
              <a:t>user_data_t</a:t>
            </a:r>
            <a:r>
              <a:rPr lang="en-US" sz="1200" dirty="0">
                <a:latin typeface="Consolas"/>
                <a:ea typeface="Consolas"/>
                <a:cs typeface="Consolas"/>
                <a:sym typeface="Consolas"/>
              </a:rPr>
              <a:t> user,</a:t>
            </a:r>
          </a:p>
          <a:p>
            <a:pPr marL="0" lvl="0" indent="0">
              <a:spcBef>
                <a:spcPts val="0"/>
              </a:spcBef>
              <a:buClr>
                <a:schemeClr val="dk1"/>
              </a:buClr>
              <a:buSzPts val="250"/>
              <a:buNone/>
            </a:pPr>
            <a:r>
              <a:rPr lang="en-US" sz="1200" dirty="0">
                <a:solidFill>
                  <a:srgbClr val="0744B8"/>
                </a:solidFill>
                <a:latin typeface="Consolas"/>
                <a:ea typeface="Consolas"/>
                <a:cs typeface="Consolas"/>
                <a:sym typeface="Consolas"/>
              </a:rPr>
              <a:t>                out</a:t>
            </a:r>
            <a:r>
              <a:rPr lang="en-US" sz="1200" dirty="0">
                <a:latin typeface="Consolas"/>
                <a:ea typeface="Consolas"/>
                <a:cs typeface="Consolas"/>
                <a:sym typeface="Consolas"/>
              </a:rPr>
              <a:t> </a:t>
            </a:r>
            <a:r>
              <a:rPr lang="en-US" sz="1200" dirty="0" err="1">
                <a:latin typeface="Consolas"/>
                <a:ea typeface="Consolas"/>
                <a:cs typeface="Consolas"/>
                <a:sym typeface="Consolas"/>
              </a:rPr>
              <a:t>digest_data_t</a:t>
            </a:r>
            <a:r>
              <a:rPr lang="en-US" sz="1200" dirty="0">
                <a:latin typeface="Consolas"/>
                <a:ea typeface="Consolas"/>
                <a:cs typeface="Consolas"/>
                <a:sym typeface="Consolas"/>
              </a:rPr>
              <a:t> digest,</a:t>
            </a:r>
            <a:endParaRPr lang="en-US" sz="1200" dirty="0"/>
          </a:p>
          <a:p>
            <a:pPr marL="0" lvl="0" indent="0">
              <a:spcBef>
                <a:spcPts val="0"/>
              </a:spcBef>
              <a:buClr>
                <a:schemeClr val="dk1"/>
              </a:buClr>
              <a:buSzPts val="250"/>
              <a:buNone/>
            </a:pPr>
            <a:r>
              <a:rPr lang="en-US" sz="1200" dirty="0">
                <a:solidFill>
                  <a:srgbClr val="0744B8"/>
                </a:solidFill>
                <a:latin typeface="Consolas"/>
                <a:ea typeface="Consolas"/>
                <a:cs typeface="Consolas"/>
                <a:sym typeface="Consolas"/>
              </a:rPr>
              <a:t>                </a:t>
            </a:r>
            <a:r>
              <a:rPr lang="en-US" sz="1200" dirty="0" err="1">
                <a:solidFill>
                  <a:srgbClr val="0744B8"/>
                </a:solidFill>
                <a:latin typeface="Consolas"/>
                <a:ea typeface="Consolas"/>
                <a:cs typeface="Consolas"/>
                <a:sym typeface="Consolas"/>
              </a:rPr>
              <a:t>inout</a:t>
            </a:r>
            <a:r>
              <a:rPr lang="en-US" sz="1200" dirty="0">
                <a:latin typeface="Consolas"/>
                <a:ea typeface="Consolas"/>
                <a:cs typeface="Consolas"/>
                <a:sym typeface="Consolas"/>
              </a:rPr>
              <a:t> </a:t>
            </a:r>
            <a:r>
              <a:rPr lang="en-US" sz="1200" dirty="0" err="1">
                <a:latin typeface="Consolas"/>
                <a:ea typeface="Consolas"/>
                <a:cs typeface="Consolas"/>
                <a:sym typeface="Consolas"/>
              </a:rPr>
              <a:t>sume_metadata_t</a:t>
            </a:r>
            <a:r>
              <a:rPr lang="en-US" sz="1200" dirty="0">
                <a:latin typeface="Consolas"/>
                <a:ea typeface="Consolas"/>
                <a:cs typeface="Consolas"/>
                <a:sym typeface="Consolas"/>
              </a:rPr>
              <a:t> </a:t>
            </a:r>
            <a:r>
              <a:rPr lang="en-US" sz="1200" dirty="0" err="1">
                <a:latin typeface="Consolas"/>
                <a:ea typeface="Consolas"/>
                <a:cs typeface="Consolas"/>
                <a:sym typeface="Consolas"/>
              </a:rPr>
              <a:t>smeta</a:t>
            </a:r>
            <a:r>
              <a:rPr lang="en-US" sz="1200" dirty="0">
                <a:latin typeface="Consolas"/>
                <a:ea typeface="Consolas"/>
                <a:cs typeface="Consolas"/>
                <a:sym typeface="Consolas"/>
              </a:rPr>
              <a:t>) {</a:t>
            </a:r>
            <a:endParaRPr lang="en-US" sz="1200" dirty="0"/>
          </a:p>
          <a:p>
            <a:pPr marL="0" lvl="0" indent="0">
              <a:spcBef>
                <a:spcPts val="0"/>
              </a:spcBef>
              <a:buClr>
                <a:schemeClr val="dk1"/>
              </a:buClr>
              <a:buSzPts val="250"/>
              <a:buNone/>
            </a:pPr>
            <a:endParaRPr lang="en-US" sz="1200" dirty="0">
              <a:latin typeface="Consolas"/>
              <a:ea typeface="Consolas"/>
              <a:cs typeface="Consolas"/>
              <a:sym typeface="Consolas"/>
            </a:endParaRP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state</a:t>
            </a:r>
            <a:r>
              <a:rPr lang="en-US" sz="1200" dirty="0">
                <a:latin typeface="Consolas"/>
                <a:ea typeface="Consolas"/>
                <a:cs typeface="Consolas"/>
                <a:sym typeface="Consolas"/>
              </a:rPr>
              <a:t> start {</a:t>
            </a: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err="1">
                <a:latin typeface="Consolas"/>
                <a:ea typeface="Consolas"/>
                <a:cs typeface="Consolas"/>
                <a:sym typeface="Consolas"/>
              </a:rPr>
              <a:t>packet.</a:t>
            </a:r>
            <a:r>
              <a:rPr lang="en-US" sz="1200" dirty="0" err="1">
                <a:solidFill>
                  <a:srgbClr val="0744B8"/>
                </a:solidFill>
                <a:latin typeface="Consolas"/>
                <a:cs typeface="Consolas"/>
                <a:sym typeface="Consolas"/>
              </a:rPr>
              <a:t>extract</a:t>
            </a:r>
            <a:r>
              <a:rPr lang="en-US" sz="1200" dirty="0">
                <a:latin typeface="Consolas"/>
                <a:ea typeface="Consolas"/>
                <a:cs typeface="Consolas"/>
                <a:sym typeface="Consolas"/>
              </a:rPr>
              <a:t>(</a:t>
            </a:r>
            <a:r>
              <a:rPr lang="en-US" sz="1200" dirty="0" err="1">
                <a:latin typeface="Consolas"/>
                <a:ea typeface="Consolas"/>
                <a:cs typeface="Consolas"/>
                <a:sym typeface="Consolas"/>
              </a:rPr>
              <a:t>hdr.ethernet</a:t>
            </a:r>
            <a:r>
              <a:rPr lang="en-US" sz="1200" dirty="0">
                <a:latin typeface="Consolas"/>
                <a:ea typeface="Consolas"/>
                <a:cs typeface="Consolas"/>
                <a:sym typeface="Consolas"/>
              </a:rPr>
              <a:t>);</a:t>
            </a: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transition</a:t>
            </a: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select</a:t>
            </a:r>
            <a:r>
              <a:rPr lang="en-US" sz="1200" dirty="0">
                <a:latin typeface="Consolas"/>
                <a:ea typeface="Consolas"/>
                <a:cs typeface="Consolas"/>
                <a:sym typeface="Consolas"/>
              </a:rPr>
              <a:t>(</a:t>
            </a:r>
            <a:r>
              <a:rPr lang="en-US" sz="1200" dirty="0" err="1">
                <a:latin typeface="Consolas"/>
                <a:ea typeface="Consolas"/>
                <a:cs typeface="Consolas"/>
                <a:sym typeface="Consolas"/>
              </a:rPr>
              <a:t>hdr.ethernet.type</a:t>
            </a:r>
            <a:r>
              <a:rPr lang="en-US" sz="1200" dirty="0">
                <a:latin typeface="Consolas"/>
                <a:ea typeface="Consolas"/>
                <a:cs typeface="Consolas"/>
                <a:sym typeface="Consolas"/>
              </a:rPr>
              <a:t>) {</a:t>
            </a:r>
          </a:p>
          <a:p>
            <a:pPr marL="0" lvl="0" indent="0">
              <a:spcBef>
                <a:spcPts val="0"/>
              </a:spcBef>
              <a:buClr>
                <a:schemeClr val="dk1"/>
              </a:buClr>
              <a:buSzPts val="250"/>
              <a:buNone/>
            </a:pPr>
            <a:r>
              <a:rPr lang="en-US" sz="1200" dirty="0">
                <a:latin typeface="Consolas"/>
                <a:ea typeface="Consolas"/>
                <a:cs typeface="Consolas"/>
                <a:sym typeface="Consolas"/>
              </a:rPr>
              <a:t>      0x800   : parse_ipv4;</a:t>
            </a: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default</a:t>
            </a:r>
            <a:r>
              <a:rPr lang="en-US" sz="1200" dirty="0">
                <a:latin typeface="Consolas"/>
                <a:ea typeface="Consolas"/>
                <a:cs typeface="Consolas"/>
                <a:sym typeface="Consolas"/>
              </a:rPr>
              <a:t> : accept;</a:t>
            </a:r>
          </a:p>
          <a:p>
            <a:pPr marL="0" lvl="0" indent="0">
              <a:spcBef>
                <a:spcPts val="0"/>
              </a:spcBef>
              <a:buClr>
                <a:schemeClr val="dk1"/>
              </a:buClr>
              <a:buSzPts val="250"/>
              <a:buNone/>
            </a:pPr>
            <a:r>
              <a:rPr lang="en-US" sz="1200" dirty="0">
                <a:latin typeface="Consolas"/>
                <a:ea typeface="Consolas"/>
                <a:cs typeface="Consolas"/>
                <a:sym typeface="Consolas"/>
              </a:rPr>
              <a:t>    }</a:t>
            </a:r>
          </a:p>
          <a:p>
            <a:pPr marL="0" lvl="0" indent="0">
              <a:spcBef>
                <a:spcPts val="0"/>
              </a:spcBef>
              <a:buClr>
                <a:schemeClr val="dk1"/>
              </a:buClr>
              <a:buSzPts val="250"/>
              <a:buNone/>
            </a:pPr>
            <a:r>
              <a:rPr lang="en-US" sz="1200" dirty="0">
                <a:latin typeface="Consolas"/>
                <a:ea typeface="Consolas"/>
                <a:cs typeface="Consolas"/>
                <a:sym typeface="Consolas"/>
              </a:rPr>
              <a:t>  }</a:t>
            </a:r>
          </a:p>
          <a:p>
            <a:pPr marL="0" lvl="0" indent="0">
              <a:spcBef>
                <a:spcPts val="0"/>
              </a:spcBef>
              <a:buClr>
                <a:schemeClr val="dk1"/>
              </a:buClr>
              <a:buSzPts val="250"/>
              <a:buNone/>
            </a:pPr>
            <a:endParaRPr lang="en-US" sz="1200" dirty="0">
              <a:latin typeface="Consolas"/>
              <a:ea typeface="Consolas"/>
              <a:cs typeface="Consolas"/>
              <a:sym typeface="Consolas"/>
            </a:endParaRP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state</a:t>
            </a:r>
            <a:r>
              <a:rPr lang="en-US" sz="1200" dirty="0">
                <a:latin typeface="Consolas"/>
                <a:ea typeface="Consolas"/>
                <a:cs typeface="Consolas"/>
                <a:sym typeface="Consolas"/>
              </a:rPr>
              <a:t> parse_ipv4 {</a:t>
            </a: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err="1">
                <a:latin typeface="Consolas"/>
                <a:ea typeface="Consolas"/>
                <a:cs typeface="Consolas"/>
                <a:sym typeface="Consolas"/>
              </a:rPr>
              <a:t>packet.</a:t>
            </a:r>
            <a:r>
              <a:rPr lang="en-US" sz="1200" dirty="0" err="1">
                <a:solidFill>
                  <a:srgbClr val="0744B8"/>
                </a:solidFill>
                <a:latin typeface="Consolas"/>
                <a:cs typeface="Consolas"/>
                <a:sym typeface="Consolas"/>
              </a:rPr>
              <a:t>extract</a:t>
            </a:r>
            <a:r>
              <a:rPr lang="en-US" sz="1200" dirty="0">
                <a:latin typeface="Consolas"/>
                <a:ea typeface="Consolas"/>
                <a:cs typeface="Consolas"/>
                <a:sym typeface="Consolas"/>
              </a:rPr>
              <a:t>(hdr.ipv4);</a:t>
            </a:r>
          </a:p>
          <a:p>
            <a:pPr marL="0" lvl="0" indent="0">
              <a:spcBef>
                <a:spcPts val="0"/>
              </a:spcBef>
              <a:buClr>
                <a:schemeClr val="dk1"/>
              </a:buClr>
              <a:buSzPts val="250"/>
              <a:buNone/>
            </a:pPr>
            <a:r>
              <a:rPr lang="en-US" sz="1200" dirty="0">
                <a:latin typeface="Consolas"/>
                <a:ea typeface="Consolas"/>
                <a:cs typeface="Consolas"/>
                <a:sym typeface="Consolas"/>
              </a:rPr>
              <a:t>    </a:t>
            </a:r>
            <a:r>
              <a:rPr lang="en-US" sz="1200" dirty="0">
                <a:solidFill>
                  <a:srgbClr val="0744B8"/>
                </a:solidFill>
                <a:latin typeface="Consolas"/>
                <a:cs typeface="Consolas"/>
                <a:sym typeface="Consolas"/>
              </a:rPr>
              <a:t>transition</a:t>
            </a:r>
            <a:r>
              <a:rPr lang="en-US" sz="1200" dirty="0">
                <a:latin typeface="Consolas"/>
                <a:ea typeface="Consolas"/>
                <a:cs typeface="Consolas"/>
                <a:sym typeface="Consolas"/>
              </a:rPr>
              <a:t> accept;</a:t>
            </a:r>
          </a:p>
          <a:p>
            <a:pPr marL="0" lvl="0" indent="0">
              <a:spcBef>
                <a:spcPts val="0"/>
              </a:spcBef>
              <a:buClr>
                <a:schemeClr val="dk1"/>
              </a:buClr>
              <a:buSzPts val="250"/>
              <a:buNone/>
            </a:pPr>
            <a:r>
              <a:rPr lang="en-US" sz="1200" dirty="0">
                <a:latin typeface="Consolas"/>
                <a:ea typeface="Consolas"/>
                <a:cs typeface="Consolas"/>
                <a:sym typeface="Consolas"/>
              </a:rPr>
              <a:t>  }</a:t>
            </a:r>
          </a:p>
          <a:p>
            <a:pPr marL="0" lvl="0" indent="0">
              <a:spcBef>
                <a:spcPts val="0"/>
              </a:spcBef>
              <a:buClr>
                <a:schemeClr val="dk1"/>
              </a:buClr>
              <a:buSzPts val="250"/>
              <a:buNone/>
            </a:pPr>
            <a:endParaRPr lang="en-US" sz="1200" dirty="0">
              <a:latin typeface="Consolas"/>
              <a:ea typeface="Consolas"/>
              <a:cs typeface="Consolas"/>
              <a:sym typeface="Consolas"/>
            </a:endParaRPr>
          </a:p>
          <a:p>
            <a:pPr marL="0" lvl="0" indent="0">
              <a:spcBef>
                <a:spcPts val="0"/>
              </a:spcBef>
              <a:buClr>
                <a:schemeClr val="dk1"/>
              </a:buClr>
              <a:buSzPts val="250"/>
              <a:buNone/>
            </a:pPr>
            <a:r>
              <a:rPr lang="en-US" sz="1200" dirty="0">
                <a:latin typeface="Consolas"/>
                <a:ea typeface="Consolas"/>
                <a:cs typeface="Consolas"/>
                <a:sym typeface="Consolas"/>
              </a:rPr>
              <a:t>}</a:t>
            </a:r>
            <a:endParaRPr sz="1200" dirty="0">
              <a:latin typeface="Consolas"/>
              <a:cs typeface="Consolas"/>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2400" b="1" i="0" u="none" strike="noStrike" cap="none" dirty="0">
                <a:solidFill>
                  <a:schemeClr val="dk1"/>
                </a:solidFill>
                <a:latin typeface="Arial"/>
                <a:ea typeface="Arial"/>
                <a:cs typeface="Arial"/>
                <a:sym typeface="Arial"/>
              </a:rPr>
              <a:t>P4 Parsing</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a:p>
        </p:txBody>
      </p:sp>
      <p:sp>
        <p:nvSpPr>
          <p:cNvPr id="1697" name="Shape 1697"/>
          <p:cNvSpPr txBox="1">
            <a:spLocks noGrp="1"/>
          </p:cNvSpPr>
          <p:nvPr>
            <p:ph type="body" idx="2"/>
          </p:nvPr>
        </p:nvSpPr>
        <p:spPr>
          <a:xfrm>
            <a:off x="4293220" y="742950"/>
            <a:ext cx="4562908" cy="4114800"/>
          </a:xfrm>
          <a:prstGeom prst="rect">
            <a:avLst/>
          </a:prstGeom>
          <a:noFill/>
          <a:ln>
            <a:noFill/>
          </a:ln>
        </p:spPr>
        <p:txBody>
          <a:bodyPr spcFirstLastPara="1" wrap="square" lIns="91425" tIns="45700" rIns="91425" bIns="45700" anchor="t" anchorCtr="0">
            <a:noAutofit/>
          </a:bodyPr>
          <a:lstStyle/>
          <a:p>
            <a:pPr marL="205740" indent="-205740">
              <a:spcBef>
                <a:spcPts val="0"/>
              </a:spcBef>
              <a:buSzPts val="2100"/>
            </a:pPr>
            <a:r>
              <a:rPr lang="en-US" sz="2100" dirty="0"/>
              <a:t>Map packets into headers and metadata</a:t>
            </a:r>
          </a:p>
          <a:p>
            <a:pPr marL="205740" lvl="0" indent="-205740">
              <a:spcBef>
                <a:spcPts val="0"/>
              </a:spcBef>
              <a:buSzPts val="2100"/>
            </a:pPr>
            <a:r>
              <a:rPr lang="en-US" sz="2100" dirty="0"/>
              <a:t>State machine</a:t>
            </a:r>
          </a:p>
          <a:p>
            <a:pPr marL="205740" lvl="0" indent="-205740">
              <a:spcBef>
                <a:spcPts val="150"/>
              </a:spcBef>
              <a:buSzPts val="2100"/>
            </a:pPr>
            <a:r>
              <a:rPr lang="en-US" sz="2100" dirty="0"/>
              <a:t>Three predefined states:</a:t>
            </a:r>
            <a:endParaRPr lang="en-US" dirty="0"/>
          </a:p>
          <a:p>
            <a:pPr marL="411480" lvl="1" indent="-208280">
              <a:spcBef>
                <a:spcPts val="131"/>
              </a:spcBef>
              <a:buSzPts val="1800"/>
            </a:pPr>
            <a:r>
              <a:rPr lang="en-US" sz="1800" dirty="0">
                <a:latin typeface="Consolas"/>
                <a:ea typeface="Consolas"/>
                <a:cs typeface="Consolas"/>
                <a:sym typeface="Consolas"/>
              </a:rPr>
              <a:t>start</a:t>
            </a:r>
            <a:endParaRPr lang="en-US" dirty="0"/>
          </a:p>
          <a:p>
            <a:pPr marL="411480" lvl="1" indent="-208280">
              <a:spcBef>
                <a:spcPts val="112"/>
              </a:spcBef>
              <a:buSzPts val="1800"/>
            </a:pPr>
            <a:r>
              <a:rPr lang="en-US" sz="1800" dirty="0">
                <a:latin typeface="Consolas"/>
                <a:ea typeface="Consolas"/>
                <a:cs typeface="Consolas"/>
                <a:sym typeface="Consolas"/>
              </a:rPr>
              <a:t>accept</a:t>
            </a:r>
            <a:endParaRPr lang="en-US" dirty="0"/>
          </a:p>
          <a:p>
            <a:pPr marL="411480" lvl="1" indent="-208280">
              <a:spcBef>
                <a:spcPts val="112"/>
              </a:spcBef>
              <a:buSzPts val="1800"/>
            </a:pPr>
            <a:r>
              <a:rPr lang="en-US" sz="1800" dirty="0">
                <a:latin typeface="Consolas"/>
                <a:ea typeface="Consolas"/>
                <a:cs typeface="Consolas"/>
                <a:sym typeface="Consolas"/>
              </a:rPr>
              <a:t>reject</a:t>
            </a:r>
            <a:endParaRPr lang="en-US" dirty="0"/>
          </a:p>
          <a:p>
            <a:pPr marL="205740" lvl="0" indent="-205740">
              <a:spcBef>
                <a:spcPts val="113"/>
              </a:spcBef>
              <a:buSzPts val="2100"/>
            </a:pPr>
            <a:r>
              <a:rPr lang="en-US" sz="2100" dirty="0"/>
              <a:t>User defined states</a:t>
            </a:r>
            <a:endParaRPr lang="en-US" dirty="0"/>
          </a:p>
          <a:p>
            <a:pPr marL="205740" lvl="0" indent="-205740">
              <a:spcBef>
                <a:spcPts val="113"/>
              </a:spcBef>
              <a:buSzPts val="2100"/>
            </a:pPr>
            <a:r>
              <a:rPr lang="en-US" sz="2100" dirty="0"/>
              <a:t>Loops are OK</a:t>
            </a:r>
            <a:endParaRPr lang="en-US" dirty="0"/>
          </a:p>
        </p:txBody>
      </p:sp>
    </p:spTree>
    <p:extLst>
      <p:ext uri="{BB962C8B-B14F-4D97-AF65-F5344CB8AC3E}">
        <p14:creationId xmlns:p14="http://schemas.microsoft.com/office/powerpoint/2010/main" val="301325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0" y="742949"/>
            <a:ext cx="4062761" cy="4343458"/>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lvl="0" indent="0">
              <a:spcBef>
                <a:spcPts val="0"/>
              </a:spcBef>
              <a:buClr>
                <a:srgbClr val="0744B8"/>
              </a:buClr>
              <a:buSzPts val="250"/>
              <a:buNone/>
            </a:pPr>
            <a:r>
              <a:rPr lang="en-US" sz="1100" dirty="0">
                <a:solidFill>
                  <a:srgbClr val="0744B8"/>
                </a:solidFill>
                <a:latin typeface="Consolas"/>
                <a:ea typeface="Consolas"/>
                <a:cs typeface="Consolas"/>
                <a:sym typeface="Consolas"/>
              </a:rPr>
              <a:t>control</a:t>
            </a:r>
            <a:r>
              <a:rPr lang="en-US" sz="1100" dirty="0">
                <a:latin typeface="Consolas"/>
                <a:ea typeface="Consolas"/>
                <a:cs typeface="Consolas"/>
                <a:sym typeface="Consolas"/>
              </a:rPr>
              <a:t> </a:t>
            </a:r>
            <a:r>
              <a:rPr lang="en-US" sz="1100" dirty="0" err="1">
                <a:latin typeface="Consolas"/>
                <a:ea typeface="Consolas"/>
                <a:cs typeface="Consolas"/>
                <a:sym typeface="Consolas"/>
              </a:rPr>
              <a:t>MyIngress</a:t>
            </a:r>
            <a:r>
              <a:rPr lang="en-US" sz="1100" dirty="0">
                <a:latin typeface="Consolas"/>
                <a:ea typeface="Consolas"/>
                <a:cs typeface="Consolas"/>
                <a:sym typeface="Consolas"/>
              </a:rPr>
              <a:t>(</a:t>
            </a:r>
            <a:r>
              <a:rPr lang="en-US" sz="1100" dirty="0" err="1">
                <a:solidFill>
                  <a:srgbClr val="0744B8"/>
                </a:solidFill>
                <a:latin typeface="Consolas"/>
                <a:ea typeface="Consolas"/>
                <a:cs typeface="Consolas"/>
                <a:sym typeface="Consolas"/>
              </a:rPr>
              <a:t>inout</a:t>
            </a:r>
            <a:r>
              <a:rPr lang="en-US" sz="1100" dirty="0">
                <a:latin typeface="Consolas"/>
                <a:ea typeface="Consolas"/>
                <a:cs typeface="Consolas"/>
                <a:sym typeface="Consolas"/>
              </a:rPr>
              <a:t> headers </a:t>
            </a:r>
            <a:r>
              <a:rPr lang="en-US" sz="1100" dirty="0" err="1">
                <a:latin typeface="Consolas"/>
                <a:ea typeface="Consolas"/>
                <a:cs typeface="Consolas"/>
                <a:sym typeface="Consolas"/>
              </a:rPr>
              <a:t>hdr</a:t>
            </a:r>
            <a:r>
              <a:rPr lang="en-US" sz="1100" dirty="0">
                <a:latin typeface="Consolas"/>
                <a:ea typeface="Consolas"/>
                <a:cs typeface="Consolas"/>
                <a:sym typeface="Consolas"/>
              </a:rPr>
              <a:t>,</a:t>
            </a:r>
            <a:endParaRPr lang="en-US" sz="1100" dirty="0">
              <a:ea typeface="Consolas"/>
            </a:endParaRPr>
          </a:p>
          <a:p>
            <a:pPr marL="0" lvl="0" indent="0">
              <a:spcBef>
                <a:spcPts val="0"/>
              </a:spcBef>
              <a:buClr>
                <a:srgbClr val="0744B8"/>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user_data_t</a:t>
            </a:r>
            <a:r>
              <a:rPr lang="en-US" sz="1100" dirty="0">
                <a:latin typeface="Consolas"/>
                <a:ea typeface="Consolas"/>
                <a:cs typeface="Consolas"/>
                <a:sym typeface="Consolas"/>
              </a:rPr>
              <a:t> user,</a:t>
            </a:r>
          </a:p>
          <a:p>
            <a:pPr marL="0" lvl="0" indent="0">
              <a:spcBef>
                <a:spcPts val="0"/>
              </a:spcBef>
              <a:buClr>
                <a:schemeClr val="dk1"/>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digest_data_t</a:t>
            </a:r>
            <a:r>
              <a:rPr lang="en-US" sz="1100" dirty="0">
                <a:latin typeface="Consolas"/>
                <a:ea typeface="Consolas"/>
                <a:cs typeface="Consolas"/>
                <a:sym typeface="Consolas"/>
              </a:rPr>
              <a:t> digest,</a:t>
            </a:r>
            <a:endParaRPr lang="en-US" sz="1100" dirty="0">
              <a:ea typeface="Consolas"/>
            </a:endParaRPr>
          </a:p>
          <a:p>
            <a:pPr marL="0" lvl="0" indent="0">
              <a:spcBef>
                <a:spcPts val="0"/>
              </a:spcBef>
              <a:buClr>
                <a:schemeClr val="dk1"/>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sume_metadata_t</a:t>
            </a:r>
            <a:r>
              <a:rPr lang="en-US" sz="1100" dirty="0">
                <a:latin typeface="Consolas"/>
                <a:ea typeface="Consolas"/>
                <a:cs typeface="Consolas"/>
                <a:sym typeface="Consolas"/>
              </a:rPr>
              <a:t> </a:t>
            </a:r>
            <a:r>
              <a:rPr lang="en-US" sz="1100" dirty="0" err="1">
                <a:latin typeface="Consolas"/>
                <a:ea typeface="Consolas"/>
                <a:cs typeface="Consolas"/>
                <a:sym typeface="Consolas"/>
              </a:rPr>
              <a:t>smeta</a:t>
            </a:r>
            <a:r>
              <a:rPr lang="en-US" sz="1100" dirty="0">
                <a:latin typeface="Consolas"/>
                <a:ea typeface="Consolas"/>
                <a:cs typeface="Consolas"/>
                <a:sym typeface="Consolas"/>
              </a:rPr>
              <a:t>) { </a:t>
            </a:r>
            <a:endParaRPr lang="en-US" sz="1100" dirty="0"/>
          </a:p>
          <a:p>
            <a:pPr marL="0" lvl="0" indent="0">
              <a:spcBef>
                <a:spcPts val="0"/>
              </a:spcBef>
              <a:buClr>
                <a:schemeClr val="dk1"/>
              </a:buClr>
              <a:buSzPts val="250"/>
              <a:buNone/>
            </a:pPr>
            <a:endParaRPr lang="en-US" sz="1100" dirty="0">
              <a:latin typeface="Consolas"/>
              <a:ea typeface="Consolas"/>
              <a:cs typeface="Consolas"/>
              <a:sym typeface="Consolas"/>
            </a:endParaRP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action</a:t>
            </a:r>
            <a:r>
              <a:rPr lang="en-US" sz="1100" dirty="0">
                <a:latin typeface="Consolas"/>
                <a:ea typeface="Consolas"/>
                <a:cs typeface="Consolas"/>
                <a:sym typeface="Consolas"/>
              </a:rPr>
              <a:t> </a:t>
            </a:r>
            <a:r>
              <a:rPr lang="en-US" sz="1100" dirty="0" err="1">
                <a:latin typeface="Consolas"/>
                <a:ea typeface="Consolas"/>
                <a:cs typeface="Consolas"/>
                <a:sym typeface="Consolas"/>
              </a:rPr>
              <a:t>set_dst_port</a:t>
            </a:r>
            <a:r>
              <a:rPr lang="en-US" sz="1100" dirty="0">
                <a:latin typeface="Consolas"/>
                <a:ea typeface="Consolas"/>
                <a:cs typeface="Consolas"/>
                <a:sym typeface="Consolas"/>
              </a:rPr>
              <a:t>(bit&lt;8&gt; port)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err="1">
                <a:latin typeface="Consolas"/>
                <a:ea typeface="Consolas"/>
                <a:cs typeface="Consolas"/>
                <a:sym typeface="Consolas"/>
              </a:rPr>
              <a:t>smeta.dst_port</a:t>
            </a:r>
            <a:r>
              <a:rPr lang="en-US" sz="1100" dirty="0">
                <a:latin typeface="Consolas"/>
                <a:ea typeface="Consolas"/>
                <a:cs typeface="Consolas"/>
                <a:sym typeface="Consolas"/>
              </a:rPr>
              <a:t> = port;</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endParaRPr lang="en-US" sz="1100" dirty="0">
              <a:latin typeface="Consolas"/>
              <a:ea typeface="Consolas"/>
              <a:cs typeface="Consolas"/>
              <a:sym typeface="Consolas"/>
            </a:endParaRP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table</a:t>
            </a:r>
            <a:r>
              <a:rPr lang="en-US" sz="1100" dirty="0">
                <a:latin typeface="Consolas"/>
                <a:ea typeface="Consolas"/>
                <a:cs typeface="Consolas"/>
                <a:sym typeface="Consolas"/>
              </a:rPr>
              <a:t> forward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key</a:t>
            </a:r>
            <a:r>
              <a:rPr lang="en-US" sz="1100" dirty="0">
                <a:latin typeface="Consolas"/>
                <a:ea typeface="Consolas"/>
                <a:cs typeface="Consolas"/>
                <a:sym typeface="Consolas"/>
              </a:rPr>
              <a:t> = { </a:t>
            </a:r>
            <a:r>
              <a:rPr lang="en-US" sz="1100" dirty="0" err="1">
                <a:latin typeface="Consolas"/>
                <a:ea typeface="Consolas"/>
                <a:cs typeface="Consolas"/>
                <a:sym typeface="Consolas"/>
              </a:rPr>
              <a:t>smeta.src_port</a:t>
            </a:r>
            <a:r>
              <a:rPr lang="en-US" sz="1100" dirty="0">
                <a:latin typeface="Consolas"/>
                <a:ea typeface="Consolas"/>
                <a:cs typeface="Consolas"/>
                <a:sym typeface="Consolas"/>
              </a:rPr>
              <a:t> : </a:t>
            </a:r>
            <a:r>
              <a:rPr lang="en-US" sz="1100" dirty="0">
                <a:solidFill>
                  <a:srgbClr val="0744B8"/>
                </a:solidFill>
                <a:latin typeface="Consolas"/>
                <a:cs typeface="Consolas"/>
                <a:sym typeface="Consolas"/>
              </a:rPr>
              <a:t>exact</a:t>
            </a: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actions</a:t>
            </a:r>
            <a:r>
              <a:rPr lang="en-US" sz="1100" dirty="0">
                <a:latin typeface="Consolas"/>
                <a:ea typeface="Consolas"/>
                <a:cs typeface="Consolas"/>
                <a:sym typeface="Consolas"/>
              </a:rPr>
              <a:t> = { </a:t>
            </a:r>
            <a:r>
              <a:rPr lang="en-US" sz="1100" dirty="0" err="1">
                <a:latin typeface="Consolas"/>
                <a:ea typeface="Consolas"/>
                <a:cs typeface="Consolas"/>
                <a:sym typeface="Consolas"/>
              </a:rPr>
              <a:t>set_dst_port</a:t>
            </a: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size</a:t>
            </a:r>
            <a:r>
              <a:rPr lang="en-US" sz="1100" dirty="0">
                <a:latin typeface="Consolas"/>
                <a:ea typeface="Consolas"/>
                <a:cs typeface="Consolas"/>
                <a:sym typeface="Consolas"/>
              </a:rPr>
              <a:t> = 1024;</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err="1">
                <a:solidFill>
                  <a:srgbClr val="0744B8"/>
                </a:solidFill>
                <a:latin typeface="Consolas"/>
                <a:cs typeface="Consolas"/>
                <a:sym typeface="Consolas"/>
              </a:rPr>
              <a:t>default_action</a:t>
            </a:r>
            <a:r>
              <a:rPr lang="en-US" sz="1100" dirty="0">
                <a:solidFill>
                  <a:srgbClr val="0744B8"/>
                </a:solidFill>
                <a:latin typeface="Consolas"/>
                <a:cs typeface="Consolas"/>
                <a:sym typeface="Consolas"/>
              </a:rPr>
              <a:t> </a:t>
            </a:r>
            <a:r>
              <a:rPr lang="en-US" sz="1100" dirty="0">
                <a:latin typeface="Consolas"/>
                <a:ea typeface="Consolas"/>
                <a:cs typeface="Consolas"/>
                <a:sym typeface="Consolas"/>
              </a:rPr>
              <a:t>= </a:t>
            </a:r>
            <a:r>
              <a:rPr lang="en-US" sz="1100" dirty="0" err="1">
                <a:latin typeface="Consolas"/>
                <a:ea typeface="Consolas"/>
                <a:cs typeface="Consolas"/>
                <a:sym typeface="Consolas"/>
              </a:rPr>
              <a:t>set_dst_port</a:t>
            </a:r>
            <a:r>
              <a:rPr lang="en-US" sz="1100" dirty="0">
                <a:latin typeface="Consolas"/>
                <a:ea typeface="Consolas"/>
                <a:cs typeface="Consolas"/>
                <a:sym typeface="Consolas"/>
              </a:rPr>
              <a:t>(0);</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endParaRPr lang="en-US" sz="1100" dirty="0">
              <a:latin typeface="Consolas"/>
              <a:ea typeface="Consolas"/>
              <a:cs typeface="Consolas"/>
              <a:sym typeface="Consolas"/>
            </a:endParaRP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apply</a:t>
            </a: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if</a:t>
            </a:r>
            <a:r>
              <a:rPr lang="en-US" sz="1100" dirty="0">
                <a:latin typeface="Consolas"/>
                <a:ea typeface="Consolas"/>
                <a:cs typeface="Consolas"/>
                <a:sym typeface="Consolas"/>
              </a:rPr>
              <a:t> (hdr.ipv4.isValid())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err="1">
                <a:latin typeface="Consolas"/>
                <a:ea typeface="Consolas"/>
                <a:cs typeface="Consolas"/>
                <a:sym typeface="Consolas"/>
              </a:rPr>
              <a:t>forward.apply</a:t>
            </a:r>
            <a:r>
              <a:rPr lang="en-US" sz="1100" dirty="0">
                <a:latin typeface="Consolas"/>
                <a:ea typeface="Consolas"/>
                <a:cs typeface="Consolas"/>
                <a:sym typeface="Consolas"/>
              </a:rPr>
              <a:t>();</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else</a:t>
            </a: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err="1">
                <a:latin typeface="Consolas"/>
                <a:ea typeface="Consolas"/>
                <a:cs typeface="Consolas"/>
                <a:sym typeface="Consolas"/>
              </a:rPr>
              <a:t>smeta.dst_port</a:t>
            </a:r>
            <a:r>
              <a:rPr lang="en-US" sz="1100" dirty="0">
                <a:latin typeface="Consolas"/>
                <a:ea typeface="Consolas"/>
                <a:cs typeface="Consolas"/>
                <a:sym typeface="Consolas"/>
              </a:rPr>
              <a:t> = 0;</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a:t>
            </a:r>
            <a:endParaRPr sz="1100" dirty="0">
              <a:latin typeface="Consolas"/>
              <a:cs typeface="Consolas"/>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2400" b="1" i="0" u="none" strike="noStrike" cap="none" dirty="0">
                <a:solidFill>
                  <a:schemeClr val="dk1"/>
                </a:solidFill>
                <a:latin typeface="Arial"/>
                <a:ea typeface="Arial"/>
                <a:cs typeface="Arial"/>
                <a:sym typeface="Arial"/>
              </a:rPr>
              <a:t>P4 Match-Action Processing</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a:p>
        </p:txBody>
      </p:sp>
      <p:sp>
        <p:nvSpPr>
          <p:cNvPr id="1697" name="Shape 1697"/>
          <p:cNvSpPr txBox="1">
            <a:spLocks noGrp="1"/>
          </p:cNvSpPr>
          <p:nvPr>
            <p:ph type="body" idx="2"/>
          </p:nvPr>
        </p:nvSpPr>
        <p:spPr>
          <a:xfrm>
            <a:off x="4538546" y="742950"/>
            <a:ext cx="4317582" cy="2368240"/>
          </a:xfrm>
          <a:prstGeom prst="rect">
            <a:avLst/>
          </a:prstGeom>
          <a:noFill/>
          <a:ln>
            <a:noFill/>
          </a:ln>
        </p:spPr>
        <p:txBody>
          <a:bodyPr spcFirstLastPara="1" wrap="square" lIns="91425" tIns="45700" rIns="91425" bIns="45700" anchor="t" anchorCtr="0">
            <a:noAutofit/>
          </a:bodyPr>
          <a:lstStyle/>
          <a:p>
            <a:pPr marL="205740" lvl="0" indent="-205740">
              <a:spcBef>
                <a:spcPts val="0"/>
              </a:spcBef>
              <a:buSzPts val="2100"/>
            </a:pPr>
            <a:r>
              <a:rPr lang="en-US" sz="2100" dirty="0"/>
              <a:t>Declare tables and actions</a:t>
            </a:r>
          </a:p>
          <a:p>
            <a:pPr marL="205740" lvl="0" indent="-205740">
              <a:spcBef>
                <a:spcPts val="0"/>
              </a:spcBef>
              <a:buSzPts val="2100"/>
            </a:pPr>
            <a:r>
              <a:rPr lang="en-US" sz="2100" dirty="0"/>
              <a:t>Similar to C functions</a:t>
            </a:r>
            <a:endParaRPr lang="en-US" sz="1800" dirty="0"/>
          </a:p>
          <a:p>
            <a:pPr marL="205740" lvl="0" indent="-205740">
              <a:spcBef>
                <a:spcPts val="131"/>
              </a:spcBef>
              <a:buSzPts val="2100"/>
            </a:pPr>
            <a:r>
              <a:rPr lang="en-US" sz="2100" dirty="0"/>
              <a:t>No loops</a:t>
            </a:r>
          </a:p>
          <a:p>
            <a:pPr marL="205740" lvl="0" indent="-205740">
              <a:spcBef>
                <a:spcPts val="131"/>
              </a:spcBef>
              <a:buSzPts val="2100"/>
            </a:pPr>
            <a:r>
              <a:rPr lang="en-US" sz="2100" dirty="0"/>
              <a:t>Functionality specified by code in </a:t>
            </a:r>
            <a:r>
              <a:rPr lang="en-US" sz="2100" dirty="0">
                <a:latin typeface="Consolas" panose="020B0609020204030204" pitchFamily="49" charset="0"/>
                <a:cs typeface="Consolas" panose="020B0609020204030204" pitchFamily="49" charset="0"/>
                <a:sym typeface="Consolas"/>
              </a:rPr>
              <a:t>apply</a:t>
            </a:r>
            <a:r>
              <a:rPr lang="en-US" sz="2100" dirty="0"/>
              <a:t> statement</a:t>
            </a:r>
            <a:endParaRPr lang="en-US" sz="1800" dirty="0"/>
          </a:p>
          <a:p>
            <a:pPr marL="205740" lvl="0" indent="-205740">
              <a:spcBef>
                <a:spcPts val="131"/>
              </a:spcBef>
              <a:buSzPts val="2100"/>
            </a:pPr>
            <a:r>
              <a:rPr lang="en-US" sz="2100" dirty="0"/>
              <a:t>Table entries populated by control-plane</a:t>
            </a:r>
          </a:p>
        </p:txBody>
      </p:sp>
      <p:graphicFrame>
        <p:nvGraphicFramePr>
          <p:cNvPr id="7" name="Shape 1641">
            <a:extLst>
              <a:ext uri="{FF2B5EF4-FFF2-40B4-BE49-F238E27FC236}">
                <a16:creationId xmlns:a16="http://schemas.microsoft.com/office/drawing/2014/main" id="{2D43A707-7951-CE4F-83DA-552F6F50B1BA}"/>
              </a:ext>
            </a:extLst>
          </p:cNvPr>
          <p:cNvGraphicFramePr/>
          <p:nvPr>
            <p:extLst>
              <p:ext uri="{D42A27DB-BD31-4B8C-83A1-F6EECF244321}">
                <p14:modId xmlns:p14="http://schemas.microsoft.com/office/powerpoint/2010/main" val="3893898177"/>
              </p:ext>
            </p:extLst>
          </p:nvPr>
        </p:nvGraphicFramePr>
        <p:xfrm>
          <a:off x="4856547" y="3795089"/>
          <a:ext cx="3506868" cy="1097190"/>
        </p:xfrm>
        <a:graphic>
          <a:graphicData uri="http://schemas.openxmlformats.org/drawingml/2006/table">
            <a:tbl>
              <a:tblPr>
                <a:noFill/>
                <a:tableStyleId>{29BB21CA-31D8-4ACC-9BCE-1CFFEFA9DD33}</a:tableStyleId>
              </a:tblPr>
              <a:tblGrid>
                <a:gridCol w="720952">
                  <a:extLst>
                    <a:ext uri="{9D8B030D-6E8A-4147-A177-3AD203B41FA5}">
                      <a16:colId xmlns:a16="http://schemas.microsoft.com/office/drawing/2014/main" val="20000"/>
                    </a:ext>
                  </a:extLst>
                </a:gridCol>
                <a:gridCol w="1660145">
                  <a:extLst>
                    <a:ext uri="{9D8B030D-6E8A-4147-A177-3AD203B41FA5}">
                      <a16:colId xmlns:a16="http://schemas.microsoft.com/office/drawing/2014/main" val="20001"/>
                    </a:ext>
                  </a:extLst>
                </a:gridCol>
                <a:gridCol w="1125771">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1200" b="1"/>
                        <a:t>Key</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a:t>Action Name</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a:t>Action Data</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310825">
                <a:tc>
                  <a:txBody>
                    <a:bodyPr/>
                    <a:lstStyle/>
                    <a:p>
                      <a:pPr marL="0" lvl="0" indent="0" algn="ctr" rtl="0">
                        <a:spcBef>
                          <a:spcPts val="0"/>
                        </a:spcBef>
                        <a:spcAft>
                          <a:spcPts val="0"/>
                        </a:spcAft>
                        <a:buNone/>
                      </a:pPr>
                      <a:r>
                        <a:rPr lang="en" sz="1200" b="1"/>
                        <a:t>1</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dirty="0" err="1"/>
                        <a:t>set_dst_port</a:t>
                      </a:r>
                      <a:endParaRPr sz="1200" b="1" dirty="0"/>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a:t>2</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1200" b="1"/>
                        <a:t>2</a:t>
                      </a:r>
                      <a:endParaRPr sz="12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dirty="0" err="1"/>
                        <a:t>set_dst_port</a:t>
                      </a:r>
                      <a:endParaRPr sz="1200" b="1" dirty="0"/>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200" b="1" dirty="0"/>
                        <a:t>1</a:t>
                      </a:r>
                      <a:endParaRPr sz="1200" b="1" dirty="0"/>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ight Brace 1">
            <a:extLst>
              <a:ext uri="{FF2B5EF4-FFF2-40B4-BE49-F238E27FC236}">
                <a16:creationId xmlns:a16="http://schemas.microsoft.com/office/drawing/2014/main" id="{D6097E20-4145-6F44-A5B4-DD596BE850DE}"/>
              </a:ext>
            </a:extLst>
          </p:cNvPr>
          <p:cNvSpPr/>
          <p:nvPr/>
        </p:nvSpPr>
        <p:spPr>
          <a:xfrm>
            <a:off x="3233853" y="2343150"/>
            <a:ext cx="301084" cy="914400"/>
          </a:xfrm>
          <a:prstGeom prst="rightBrace">
            <a:avLst>
              <a:gd name="adj1" fmla="val 34259"/>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D4DDF0BC-C7C2-5F48-8FDC-DF767E77C569}"/>
              </a:ext>
            </a:extLst>
          </p:cNvPr>
          <p:cNvCxnSpPr/>
          <p:nvPr/>
        </p:nvCxnSpPr>
        <p:spPr>
          <a:xfrm flipH="1" flipV="1">
            <a:off x="3568390" y="2854712"/>
            <a:ext cx="1165493" cy="1338147"/>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1DE7BDB-1BC5-754A-81FC-F82960B1468D}"/>
              </a:ext>
            </a:extLst>
          </p:cNvPr>
          <p:cNvSpPr txBox="1"/>
          <p:nvPr/>
        </p:nvSpPr>
        <p:spPr>
          <a:xfrm>
            <a:off x="5375269" y="3456535"/>
            <a:ext cx="2307042" cy="338554"/>
          </a:xfrm>
          <a:prstGeom prst="rect">
            <a:avLst/>
          </a:prstGeom>
          <a:noFill/>
        </p:spPr>
        <p:txBody>
          <a:bodyPr wrap="none" rtlCol="0">
            <a:spAutoFit/>
          </a:bodyPr>
          <a:lstStyle/>
          <a:p>
            <a:r>
              <a:rPr lang="en-US" sz="1600" b="1" dirty="0">
                <a:latin typeface="Consolas" panose="020B0609020204030204" pitchFamily="49" charset="0"/>
                <a:cs typeface="Consolas" panose="020B0609020204030204" pitchFamily="49" charset="0"/>
              </a:rPr>
              <a:t>forward</a:t>
            </a:r>
            <a:r>
              <a:rPr lang="en-US" sz="1600" b="1" dirty="0"/>
              <a:t> table entries:</a:t>
            </a:r>
          </a:p>
        </p:txBody>
      </p:sp>
    </p:spTree>
    <p:extLst>
      <p:ext uri="{BB962C8B-B14F-4D97-AF65-F5344CB8AC3E}">
        <p14:creationId xmlns:p14="http://schemas.microsoft.com/office/powerpoint/2010/main" val="388501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0" y="742949"/>
            <a:ext cx="4062761" cy="4183857"/>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lvl="0" indent="0" defTabSz="914400">
              <a:spcBef>
                <a:spcPts val="0"/>
              </a:spcBef>
              <a:buClr>
                <a:srgbClr val="0744B8"/>
              </a:buClr>
              <a:buSzPts val="250"/>
              <a:buNone/>
            </a:pPr>
            <a:r>
              <a:rPr lang="en-US" sz="1100" kern="0" dirty="0">
                <a:solidFill>
                  <a:srgbClr val="0744B8"/>
                </a:solidFill>
                <a:latin typeface="Consolas"/>
                <a:ea typeface="Consolas"/>
                <a:cs typeface="Consolas"/>
                <a:sym typeface="Consolas"/>
              </a:rPr>
              <a:t>control </a:t>
            </a:r>
            <a:r>
              <a:rPr lang="en-US" sz="1100" kern="0" dirty="0" err="1">
                <a:solidFill>
                  <a:prstClr val="black"/>
                </a:solidFill>
                <a:latin typeface="Consolas"/>
                <a:ea typeface="Consolas"/>
                <a:cs typeface="Consolas"/>
                <a:sym typeface="Consolas"/>
              </a:rPr>
              <a:t>MyDeparser</a:t>
            </a:r>
            <a:r>
              <a:rPr lang="en-US" sz="1100" kern="0" dirty="0">
                <a:solidFill>
                  <a:prstClr val="black"/>
                </a:solidFill>
                <a:latin typeface="Consolas"/>
                <a:ea typeface="Consolas"/>
                <a:cs typeface="Consolas"/>
                <a:sym typeface="Consolas"/>
              </a:rPr>
              <a:t>(</a:t>
            </a:r>
            <a:r>
              <a:rPr lang="en-US" sz="1100" kern="0" dirty="0" err="1">
                <a:solidFill>
                  <a:prstClr val="black"/>
                </a:solidFill>
                <a:latin typeface="Consolas"/>
                <a:ea typeface="Consolas"/>
                <a:cs typeface="Consolas"/>
                <a:sym typeface="Consolas"/>
              </a:rPr>
              <a:t>packet_out</a:t>
            </a:r>
            <a:r>
              <a:rPr lang="en-US" sz="1100" kern="0" dirty="0">
                <a:solidFill>
                  <a:prstClr val="black"/>
                </a:solidFill>
                <a:latin typeface="Consolas"/>
                <a:ea typeface="Consolas"/>
                <a:cs typeface="Consolas"/>
                <a:sym typeface="Consolas"/>
              </a:rPr>
              <a:t> packet, </a:t>
            </a:r>
            <a:endParaRPr lang="en-US" sz="1100" kern="0" dirty="0">
              <a:solidFill>
                <a:srgbClr val="000000"/>
              </a:solidFill>
            </a:endParaRP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a:solidFill>
                  <a:srgbClr val="0744B8"/>
                </a:solidFill>
                <a:latin typeface="Consolas"/>
                <a:ea typeface="Consolas"/>
                <a:cs typeface="Consolas"/>
                <a:sym typeface="Consolas"/>
              </a:rPr>
              <a:t>in</a:t>
            </a:r>
            <a:r>
              <a:rPr lang="en-US" sz="1100" kern="0" dirty="0">
                <a:solidFill>
                  <a:prstClr val="black"/>
                </a:solidFill>
                <a:latin typeface="Consolas"/>
                <a:ea typeface="Consolas"/>
                <a:cs typeface="Consolas"/>
                <a:sym typeface="Consolas"/>
              </a:rPr>
              <a:t> headers </a:t>
            </a:r>
            <a:r>
              <a:rPr lang="en-US" sz="1100" kern="0" dirty="0" err="1">
                <a:solidFill>
                  <a:prstClr val="black"/>
                </a:solidFill>
                <a:latin typeface="Consolas"/>
                <a:ea typeface="Consolas"/>
                <a:cs typeface="Consolas"/>
                <a:sym typeface="Consolas"/>
              </a:rPr>
              <a:t>hdr</a:t>
            </a:r>
            <a:r>
              <a:rPr lang="en-US" sz="1100" kern="0" dirty="0">
                <a:solidFill>
                  <a:prstClr val="black"/>
                </a:solidFill>
                <a:latin typeface="Consolas"/>
                <a:ea typeface="Consolas"/>
                <a:cs typeface="Consolas"/>
                <a:sym typeface="Consolas"/>
              </a:rPr>
              <a:t>,</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a:solidFill>
                  <a:srgbClr val="0744B8"/>
                </a:solidFill>
                <a:latin typeface="Consolas"/>
                <a:ea typeface="Consolas"/>
                <a:cs typeface="Consolas"/>
                <a:sym typeface="Consolas"/>
              </a:rPr>
              <a:t>in</a:t>
            </a: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user_data_t</a:t>
            </a:r>
            <a:r>
              <a:rPr lang="en-US" sz="1100" kern="0" dirty="0">
                <a:solidFill>
                  <a:prstClr val="black"/>
                </a:solidFill>
                <a:latin typeface="Consolas"/>
                <a:ea typeface="Consolas"/>
                <a:cs typeface="Consolas"/>
                <a:sym typeface="Consolas"/>
              </a:rPr>
              <a:t> user,</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err="1">
                <a:solidFill>
                  <a:srgbClr val="0744B8"/>
                </a:solidFill>
                <a:latin typeface="Consolas"/>
                <a:ea typeface="Consolas"/>
                <a:cs typeface="Consolas"/>
                <a:sym typeface="Consolas"/>
              </a:rPr>
              <a:t>inout</a:t>
            </a: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digest_data_t</a:t>
            </a:r>
            <a:r>
              <a:rPr lang="en-US" sz="1100" kern="0" dirty="0">
                <a:solidFill>
                  <a:prstClr val="black"/>
                </a:solidFill>
                <a:latin typeface="Consolas"/>
                <a:ea typeface="Consolas"/>
                <a:cs typeface="Consolas"/>
                <a:sym typeface="Consolas"/>
              </a:rPr>
              <a:t> digest,</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err="1">
                <a:solidFill>
                  <a:srgbClr val="0744B8"/>
                </a:solidFill>
                <a:latin typeface="Consolas"/>
                <a:ea typeface="Consolas"/>
                <a:cs typeface="Consolas"/>
                <a:sym typeface="Consolas"/>
              </a:rPr>
              <a:t>inout</a:t>
            </a: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sume_metadata_t</a:t>
            </a: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smeta</a:t>
            </a:r>
            <a:r>
              <a:rPr lang="en-US" sz="1100" kern="0" dirty="0">
                <a:solidFill>
                  <a:prstClr val="black"/>
                </a:solidFill>
                <a:latin typeface="Consolas"/>
                <a:ea typeface="Consolas"/>
                <a:cs typeface="Consolas"/>
                <a:sym typeface="Consolas"/>
              </a:rPr>
              <a:t>) { </a:t>
            </a:r>
            <a:endParaRPr lang="en-US" sz="1100" kern="0" dirty="0">
              <a:solidFill>
                <a:srgbClr val="000000"/>
              </a:solidFill>
            </a:endParaRPr>
          </a:p>
          <a:p>
            <a:pPr marL="0" lvl="0" indent="0" defTabSz="914400">
              <a:spcBef>
                <a:spcPts val="0"/>
              </a:spcBef>
              <a:buClr>
                <a:prstClr val="black"/>
              </a:buClr>
              <a:buSzPts val="250"/>
              <a:buNone/>
            </a:pPr>
            <a:endParaRPr lang="en-US" sz="1100" kern="0" dirty="0">
              <a:solidFill>
                <a:prstClr val="black"/>
              </a:solidFill>
              <a:latin typeface="Consolas"/>
              <a:ea typeface="Consolas"/>
              <a:cs typeface="Consolas"/>
              <a:sym typeface="Consolas"/>
            </a:endParaRP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a:solidFill>
                  <a:srgbClr val="0744B8"/>
                </a:solidFill>
                <a:latin typeface="Consolas"/>
                <a:cs typeface="Consolas"/>
                <a:sym typeface="Consolas"/>
              </a:rPr>
              <a:t>apply</a:t>
            </a:r>
            <a:r>
              <a:rPr lang="en-US" sz="1100" kern="0" dirty="0">
                <a:solidFill>
                  <a:prstClr val="black"/>
                </a:solidFill>
                <a:latin typeface="Consolas"/>
                <a:ea typeface="Consolas"/>
                <a:cs typeface="Consolas"/>
                <a:sym typeface="Consolas"/>
              </a:rPr>
              <a:t> {</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a:solidFill>
                  <a:srgbClr val="C00000"/>
                </a:solidFill>
                <a:latin typeface="Consolas"/>
                <a:ea typeface="Consolas"/>
                <a:cs typeface="Consolas"/>
                <a:sym typeface="Consolas"/>
              </a:rPr>
              <a:t>// insert valid headers into packet</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packet.</a:t>
            </a:r>
            <a:r>
              <a:rPr lang="en-US" sz="1100" kern="0" dirty="0" err="1">
                <a:solidFill>
                  <a:srgbClr val="0744B8"/>
                </a:solidFill>
                <a:latin typeface="Consolas"/>
                <a:cs typeface="Consolas"/>
                <a:sym typeface="Consolas"/>
              </a:rPr>
              <a:t>emit</a:t>
            </a:r>
            <a:r>
              <a:rPr lang="en-US" sz="1100" kern="0" dirty="0">
                <a:solidFill>
                  <a:prstClr val="black"/>
                </a:solidFill>
                <a:latin typeface="Consolas"/>
                <a:ea typeface="Consolas"/>
                <a:cs typeface="Consolas"/>
                <a:sym typeface="Consolas"/>
              </a:rPr>
              <a:t>(</a:t>
            </a:r>
            <a:r>
              <a:rPr lang="en-US" sz="1100" kern="0" dirty="0" err="1">
                <a:solidFill>
                  <a:prstClr val="black"/>
                </a:solidFill>
                <a:latin typeface="Consolas"/>
                <a:ea typeface="Consolas"/>
                <a:cs typeface="Consolas"/>
                <a:sym typeface="Consolas"/>
              </a:rPr>
              <a:t>hdr.ethernet</a:t>
            </a:r>
            <a:r>
              <a:rPr lang="en-US" sz="1100" kern="0" dirty="0">
                <a:solidFill>
                  <a:prstClr val="black"/>
                </a:solidFill>
                <a:latin typeface="Consolas"/>
                <a:ea typeface="Consolas"/>
                <a:cs typeface="Consolas"/>
                <a:sym typeface="Consolas"/>
              </a:rPr>
              <a:t>);</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r>
              <a:rPr lang="en-US" sz="1100" kern="0" dirty="0" err="1">
                <a:solidFill>
                  <a:prstClr val="black"/>
                </a:solidFill>
                <a:latin typeface="Consolas"/>
                <a:ea typeface="Consolas"/>
                <a:cs typeface="Consolas"/>
                <a:sym typeface="Consolas"/>
              </a:rPr>
              <a:t>packet.</a:t>
            </a:r>
            <a:r>
              <a:rPr lang="en-US" sz="1100" kern="0" dirty="0" err="1">
                <a:solidFill>
                  <a:srgbClr val="0744B8"/>
                </a:solidFill>
                <a:latin typeface="Consolas"/>
                <a:cs typeface="Consolas"/>
                <a:sym typeface="Consolas"/>
              </a:rPr>
              <a:t>emit</a:t>
            </a:r>
            <a:r>
              <a:rPr lang="en-US" sz="1100" kern="0" dirty="0">
                <a:solidFill>
                  <a:prstClr val="black"/>
                </a:solidFill>
                <a:latin typeface="Consolas"/>
                <a:ea typeface="Consolas"/>
                <a:cs typeface="Consolas"/>
                <a:sym typeface="Consolas"/>
              </a:rPr>
              <a:t>(hdr.ipv4);</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  }</a:t>
            </a:r>
          </a:p>
          <a:p>
            <a:pPr marL="0" lvl="0" indent="0" defTabSz="914400">
              <a:spcBef>
                <a:spcPts val="0"/>
              </a:spcBef>
              <a:buClr>
                <a:prstClr val="black"/>
              </a:buClr>
              <a:buSzPts val="250"/>
              <a:buNone/>
            </a:pPr>
            <a:r>
              <a:rPr lang="en-US" sz="1100" kern="0" dirty="0">
                <a:solidFill>
                  <a:prstClr val="black"/>
                </a:solidFill>
                <a:latin typeface="Consolas"/>
                <a:ea typeface="Consolas"/>
                <a:cs typeface="Consolas"/>
                <a:sym typeface="Consolas"/>
              </a:rPr>
              <a:t>}</a:t>
            </a:r>
            <a:endParaRPr lang="en" sz="1100" kern="0" dirty="0">
              <a:solidFill>
                <a:srgbClr val="C00000"/>
              </a:solidFill>
              <a:latin typeface="Consolas"/>
              <a:ea typeface="Consolas"/>
              <a:cs typeface="Consolas"/>
              <a:sym typeface="Consolas"/>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2400" b="1" i="0" u="none" strike="noStrike" cap="none" dirty="0">
                <a:solidFill>
                  <a:schemeClr val="dk1"/>
                </a:solidFill>
                <a:latin typeface="Arial"/>
                <a:ea typeface="Arial"/>
                <a:cs typeface="Arial"/>
                <a:sym typeface="Arial"/>
              </a:rPr>
              <a:t>P4 </a:t>
            </a:r>
            <a:r>
              <a:rPr lang="en" sz="2400" b="1" i="0" u="none" strike="noStrike" cap="none" dirty="0" err="1">
                <a:solidFill>
                  <a:schemeClr val="dk1"/>
                </a:solidFill>
                <a:latin typeface="Arial"/>
                <a:ea typeface="Arial"/>
                <a:cs typeface="Arial"/>
                <a:sym typeface="Arial"/>
              </a:rPr>
              <a:t>Deparsing</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a:p>
        </p:txBody>
      </p:sp>
      <p:sp>
        <p:nvSpPr>
          <p:cNvPr id="1697" name="Shape 1697"/>
          <p:cNvSpPr txBox="1">
            <a:spLocks noGrp="1"/>
          </p:cNvSpPr>
          <p:nvPr>
            <p:ph type="body" idx="2"/>
          </p:nvPr>
        </p:nvSpPr>
        <p:spPr>
          <a:xfrm>
            <a:off x="4538546" y="742950"/>
            <a:ext cx="4317582" cy="4114800"/>
          </a:xfrm>
          <a:prstGeom prst="rect">
            <a:avLst/>
          </a:prstGeom>
          <a:noFill/>
          <a:ln>
            <a:noFill/>
          </a:ln>
        </p:spPr>
        <p:txBody>
          <a:bodyPr spcFirstLastPara="1" wrap="square" lIns="91425" tIns="45700" rIns="91425" bIns="45700" anchor="t" anchorCtr="0">
            <a:noAutofit/>
          </a:bodyPr>
          <a:lstStyle/>
          <a:p>
            <a:pPr marL="171450" lvl="0" indent="-171450">
              <a:lnSpc>
                <a:spcPct val="150000"/>
              </a:lnSpc>
              <a:spcBef>
                <a:spcPts val="0"/>
              </a:spcBef>
              <a:buSzPts val="2000"/>
            </a:pPr>
            <a:r>
              <a:rPr lang="en-US" sz="2000" dirty="0"/>
              <a:t>Assembles the headers back into a well-formed packet</a:t>
            </a:r>
          </a:p>
          <a:p>
            <a:pPr marL="171450" lvl="0" indent="-171450">
              <a:lnSpc>
                <a:spcPct val="150000"/>
              </a:lnSpc>
              <a:spcBef>
                <a:spcPts val="131"/>
              </a:spcBef>
              <a:buSzPts val="2000"/>
            </a:pPr>
            <a:r>
              <a:rPr lang="en-US" sz="2000" dirty="0"/>
              <a:t>Header is only emitted if it valid</a:t>
            </a:r>
          </a:p>
        </p:txBody>
      </p:sp>
      <p:sp>
        <p:nvSpPr>
          <p:cNvPr id="1698" name="Shape 1698"/>
          <p:cNvSpPr/>
          <p:nvPr/>
        </p:nvSpPr>
        <p:spPr>
          <a:xfrm>
            <a:off x="1981200" y="2876550"/>
            <a:ext cx="304800" cy="152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7594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Shape 1694"/>
          <p:cNvSpPr txBox="1">
            <a:spLocks noGrp="1"/>
          </p:cNvSpPr>
          <p:nvPr>
            <p:ph type="body" idx="1"/>
          </p:nvPr>
        </p:nvSpPr>
        <p:spPr>
          <a:xfrm>
            <a:off x="152400" y="742949"/>
            <a:ext cx="4519961" cy="4343458"/>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lvl="0" indent="0">
              <a:spcBef>
                <a:spcPts val="0"/>
              </a:spcBef>
              <a:buClr>
                <a:srgbClr val="0744B8"/>
              </a:buClr>
              <a:buSzPts val="250"/>
              <a:buNone/>
            </a:pPr>
            <a:r>
              <a:rPr lang="en-US" sz="1100" dirty="0">
                <a:solidFill>
                  <a:srgbClr val="C00000"/>
                </a:solidFill>
                <a:latin typeface="Consolas"/>
                <a:ea typeface="Consolas"/>
                <a:cs typeface="Consolas"/>
                <a:sym typeface="Consolas"/>
              </a:rPr>
              <a:t>// special SUME hash function</a:t>
            </a:r>
          </a:p>
          <a:p>
            <a:pPr marL="0" lvl="0" indent="0">
              <a:spcBef>
                <a:spcPts val="0"/>
              </a:spcBef>
              <a:buClr>
                <a:srgbClr val="0744B8"/>
              </a:buClr>
              <a:buSzPts val="250"/>
              <a:buNone/>
            </a:pPr>
            <a:r>
              <a:rPr lang="en-US" sz="1100" dirty="0">
                <a:solidFill>
                  <a:srgbClr val="0744B8"/>
                </a:solidFill>
                <a:latin typeface="Consolas"/>
                <a:ea typeface="Consolas"/>
                <a:cs typeface="Consolas"/>
                <a:sym typeface="Consolas"/>
              </a:rPr>
              <a:t>extern </a:t>
            </a:r>
            <a:r>
              <a:rPr lang="en-US" sz="1100" dirty="0">
                <a:latin typeface="Consolas"/>
                <a:cs typeface="Consolas"/>
                <a:sym typeface="Consolas"/>
              </a:rPr>
              <a:t>void </a:t>
            </a:r>
            <a:r>
              <a:rPr lang="en-US" sz="1100" dirty="0" err="1">
                <a:latin typeface="Consolas"/>
                <a:cs typeface="Consolas"/>
                <a:sym typeface="Consolas"/>
              </a:rPr>
              <a:t>sume_hash</a:t>
            </a:r>
            <a:r>
              <a:rPr lang="en-US" sz="1100" dirty="0">
                <a:latin typeface="Consolas"/>
                <a:cs typeface="Consolas"/>
                <a:sym typeface="Consolas"/>
              </a:rPr>
              <a:t>(</a:t>
            </a:r>
            <a:r>
              <a:rPr lang="en-US" sz="1100" dirty="0">
                <a:solidFill>
                  <a:srgbClr val="0744B8"/>
                </a:solidFill>
                <a:latin typeface="Consolas"/>
                <a:cs typeface="Consolas"/>
                <a:sym typeface="Consolas"/>
              </a:rPr>
              <a:t>in</a:t>
            </a:r>
            <a:r>
              <a:rPr lang="en-US" sz="1100" dirty="0">
                <a:latin typeface="Consolas"/>
                <a:cs typeface="Consolas"/>
                <a:sym typeface="Consolas"/>
              </a:rPr>
              <a:t> bit&lt;64&gt; data, </a:t>
            </a:r>
            <a:r>
              <a:rPr lang="en-US" sz="1100" dirty="0">
                <a:solidFill>
                  <a:srgbClr val="0744B8"/>
                </a:solidFill>
                <a:latin typeface="Consolas"/>
                <a:cs typeface="Consolas"/>
                <a:sym typeface="Consolas"/>
              </a:rPr>
              <a:t>out</a:t>
            </a:r>
            <a:r>
              <a:rPr lang="en-US" sz="1100" dirty="0">
                <a:latin typeface="Consolas"/>
                <a:cs typeface="Consolas"/>
                <a:sym typeface="Consolas"/>
              </a:rPr>
              <a:t> bit&lt;8&gt; result);</a:t>
            </a:r>
          </a:p>
          <a:p>
            <a:pPr marL="0" lvl="0" indent="0">
              <a:spcBef>
                <a:spcPts val="0"/>
              </a:spcBef>
              <a:buClr>
                <a:srgbClr val="0744B8"/>
              </a:buClr>
              <a:buSzPts val="250"/>
              <a:buNone/>
            </a:pPr>
            <a:endParaRPr lang="en-US" sz="1100" dirty="0">
              <a:solidFill>
                <a:srgbClr val="0744B8"/>
              </a:solidFill>
              <a:latin typeface="Consolas"/>
              <a:ea typeface="Consolas"/>
              <a:cs typeface="Consolas"/>
              <a:sym typeface="Consolas"/>
            </a:endParaRPr>
          </a:p>
          <a:p>
            <a:pPr marL="0" lvl="0" indent="0">
              <a:spcBef>
                <a:spcPts val="0"/>
              </a:spcBef>
              <a:buClr>
                <a:srgbClr val="0744B8"/>
              </a:buClr>
              <a:buSzPts val="250"/>
              <a:buNone/>
            </a:pPr>
            <a:r>
              <a:rPr lang="en-US" sz="1100" dirty="0">
                <a:solidFill>
                  <a:srgbClr val="0744B8"/>
                </a:solidFill>
                <a:latin typeface="Consolas"/>
                <a:ea typeface="Consolas"/>
                <a:cs typeface="Consolas"/>
                <a:sym typeface="Consolas"/>
              </a:rPr>
              <a:t>control</a:t>
            </a:r>
            <a:r>
              <a:rPr lang="en-US" sz="1100" dirty="0">
                <a:latin typeface="Consolas"/>
                <a:ea typeface="Consolas"/>
                <a:cs typeface="Consolas"/>
                <a:sym typeface="Consolas"/>
              </a:rPr>
              <a:t> </a:t>
            </a:r>
            <a:r>
              <a:rPr lang="en-US" sz="1100" dirty="0" err="1">
                <a:latin typeface="Consolas"/>
                <a:ea typeface="Consolas"/>
                <a:cs typeface="Consolas"/>
                <a:sym typeface="Consolas"/>
              </a:rPr>
              <a:t>MyIngress</a:t>
            </a:r>
            <a:r>
              <a:rPr lang="en-US" sz="1100" dirty="0">
                <a:latin typeface="Consolas"/>
                <a:ea typeface="Consolas"/>
                <a:cs typeface="Consolas"/>
                <a:sym typeface="Consolas"/>
              </a:rPr>
              <a:t>(</a:t>
            </a:r>
            <a:r>
              <a:rPr lang="en-US" sz="1100" dirty="0" err="1">
                <a:solidFill>
                  <a:srgbClr val="0744B8"/>
                </a:solidFill>
                <a:latin typeface="Consolas"/>
                <a:ea typeface="Consolas"/>
                <a:cs typeface="Consolas"/>
                <a:sym typeface="Consolas"/>
              </a:rPr>
              <a:t>inout</a:t>
            </a:r>
            <a:r>
              <a:rPr lang="en-US" sz="1100" dirty="0">
                <a:latin typeface="Consolas"/>
                <a:ea typeface="Consolas"/>
                <a:cs typeface="Consolas"/>
                <a:sym typeface="Consolas"/>
              </a:rPr>
              <a:t> headers </a:t>
            </a:r>
            <a:r>
              <a:rPr lang="en-US" sz="1100" dirty="0" err="1">
                <a:latin typeface="Consolas"/>
                <a:ea typeface="Consolas"/>
                <a:cs typeface="Consolas"/>
                <a:sym typeface="Consolas"/>
              </a:rPr>
              <a:t>hdr</a:t>
            </a:r>
            <a:r>
              <a:rPr lang="en-US" sz="1100" dirty="0">
                <a:latin typeface="Consolas"/>
                <a:ea typeface="Consolas"/>
                <a:cs typeface="Consolas"/>
                <a:sym typeface="Consolas"/>
              </a:rPr>
              <a:t>,</a:t>
            </a:r>
            <a:endParaRPr lang="en-US" sz="1100" dirty="0">
              <a:ea typeface="Consolas"/>
            </a:endParaRPr>
          </a:p>
          <a:p>
            <a:pPr marL="0" lvl="0" indent="0">
              <a:spcBef>
                <a:spcPts val="0"/>
              </a:spcBef>
              <a:buClr>
                <a:srgbClr val="0744B8"/>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user_data_t</a:t>
            </a:r>
            <a:r>
              <a:rPr lang="en-US" sz="1100" dirty="0">
                <a:latin typeface="Consolas"/>
                <a:ea typeface="Consolas"/>
                <a:cs typeface="Consolas"/>
                <a:sym typeface="Consolas"/>
              </a:rPr>
              <a:t> user,</a:t>
            </a:r>
          </a:p>
          <a:p>
            <a:pPr marL="0" lvl="0" indent="0">
              <a:spcBef>
                <a:spcPts val="0"/>
              </a:spcBef>
              <a:buClr>
                <a:schemeClr val="dk1"/>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digest_data_t</a:t>
            </a:r>
            <a:r>
              <a:rPr lang="en-US" sz="1100" dirty="0">
                <a:latin typeface="Consolas"/>
                <a:ea typeface="Consolas"/>
                <a:cs typeface="Consolas"/>
                <a:sym typeface="Consolas"/>
              </a:rPr>
              <a:t> digest,</a:t>
            </a:r>
            <a:endParaRPr lang="en-US" sz="1100" dirty="0">
              <a:ea typeface="Consolas"/>
            </a:endParaRPr>
          </a:p>
          <a:p>
            <a:pPr marL="0" lvl="0" indent="0">
              <a:spcBef>
                <a:spcPts val="0"/>
              </a:spcBef>
              <a:buClr>
                <a:schemeClr val="dk1"/>
              </a:buClr>
              <a:buSzPts val="250"/>
              <a:buNone/>
            </a:pPr>
            <a:r>
              <a:rPr lang="en-US" sz="1100" dirty="0">
                <a:solidFill>
                  <a:srgbClr val="0744B8"/>
                </a:solidFill>
                <a:latin typeface="Consolas"/>
                <a:ea typeface="Consolas"/>
                <a:cs typeface="Consolas"/>
                <a:sym typeface="Consolas"/>
              </a:rPr>
              <a:t>                  </a:t>
            </a:r>
            <a:r>
              <a:rPr lang="en-US" sz="1100" dirty="0" err="1">
                <a:solidFill>
                  <a:srgbClr val="0744B8"/>
                </a:solidFill>
                <a:latin typeface="Consolas"/>
                <a:ea typeface="Consolas"/>
                <a:cs typeface="Consolas"/>
                <a:sym typeface="Consolas"/>
              </a:rPr>
              <a:t>inout</a:t>
            </a:r>
            <a:r>
              <a:rPr lang="en-US" sz="1100" dirty="0">
                <a:solidFill>
                  <a:srgbClr val="0744B8"/>
                </a:solidFill>
                <a:latin typeface="Consolas"/>
                <a:ea typeface="Consolas"/>
                <a:cs typeface="Consolas"/>
                <a:sym typeface="Consolas"/>
              </a:rPr>
              <a:t> </a:t>
            </a:r>
            <a:r>
              <a:rPr lang="en-US" sz="1100" dirty="0" err="1">
                <a:latin typeface="Consolas"/>
                <a:ea typeface="Consolas"/>
                <a:cs typeface="Consolas"/>
                <a:sym typeface="Consolas"/>
              </a:rPr>
              <a:t>sume_metadata_t</a:t>
            </a:r>
            <a:r>
              <a:rPr lang="en-US" sz="1100" dirty="0">
                <a:latin typeface="Consolas"/>
                <a:ea typeface="Consolas"/>
                <a:cs typeface="Consolas"/>
                <a:sym typeface="Consolas"/>
              </a:rPr>
              <a:t> </a:t>
            </a:r>
            <a:r>
              <a:rPr lang="en-US" sz="1100" dirty="0" err="1">
                <a:latin typeface="Consolas"/>
                <a:ea typeface="Consolas"/>
                <a:cs typeface="Consolas"/>
                <a:sym typeface="Consolas"/>
              </a:rPr>
              <a:t>smeta</a:t>
            </a:r>
            <a:r>
              <a:rPr lang="en-US" sz="1100" dirty="0">
                <a:latin typeface="Consolas"/>
                <a:ea typeface="Consolas"/>
                <a:cs typeface="Consolas"/>
                <a:sym typeface="Consolas"/>
              </a:rPr>
              <a:t>) { </a:t>
            </a:r>
            <a:endParaRPr lang="en-US" sz="1100" dirty="0"/>
          </a:p>
          <a:p>
            <a:pPr marL="0" lvl="0" indent="0">
              <a:spcBef>
                <a:spcPts val="0"/>
              </a:spcBef>
              <a:buClr>
                <a:schemeClr val="dk1"/>
              </a:buClr>
              <a:buSzPts val="250"/>
              <a:buNone/>
            </a:pPr>
            <a:endParaRPr lang="en-US" sz="1100" dirty="0">
              <a:latin typeface="Consolas"/>
              <a:ea typeface="Consolas"/>
              <a:cs typeface="Consolas"/>
              <a:sym typeface="Consolas"/>
            </a:endParaRPr>
          </a:p>
          <a:p>
            <a:pPr marL="0" lvl="0" indent="0">
              <a:spcBef>
                <a:spcPts val="0"/>
              </a:spcBef>
              <a:buClr>
                <a:schemeClr val="dk1"/>
              </a:buClr>
              <a:buSzPts val="250"/>
              <a:buNone/>
            </a:pPr>
            <a:endParaRPr lang="en-US" sz="1100" dirty="0">
              <a:latin typeface="Consolas"/>
              <a:ea typeface="Consolas"/>
              <a:cs typeface="Consolas"/>
              <a:sym typeface="Consolas"/>
            </a:endParaRP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a:solidFill>
                  <a:srgbClr val="0744B8"/>
                </a:solidFill>
                <a:latin typeface="Consolas"/>
                <a:cs typeface="Consolas"/>
                <a:sym typeface="Consolas"/>
              </a:rPr>
              <a:t>apply</a:t>
            </a: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bit&lt;8&gt; </a:t>
            </a:r>
            <a:r>
              <a:rPr lang="en-US" sz="1100" dirty="0" err="1">
                <a:latin typeface="Consolas"/>
                <a:ea typeface="Consolas"/>
                <a:cs typeface="Consolas"/>
                <a:sym typeface="Consolas"/>
              </a:rPr>
              <a:t>flowID</a:t>
            </a:r>
            <a:r>
              <a:rPr lang="en-US" sz="1100" dirty="0">
                <a:latin typeface="Consolas"/>
                <a:ea typeface="Consolas"/>
                <a:cs typeface="Consolas"/>
                <a:sym typeface="Consolas"/>
              </a:rPr>
              <a:t>;</a:t>
            </a:r>
          </a:p>
          <a:p>
            <a:pPr marL="0" lvl="0" indent="0">
              <a:spcBef>
                <a:spcPts val="0"/>
              </a:spcBef>
              <a:buClr>
                <a:schemeClr val="dk1"/>
              </a:buClr>
              <a:buSzPts val="250"/>
              <a:buNone/>
            </a:pPr>
            <a:r>
              <a:rPr lang="en-US" sz="1100" dirty="0">
                <a:latin typeface="Consolas"/>
                <a:ea typeface="Consolas"/>
                <a:cs typeface="Consolas"/>
                <a:sym typeface="Consolas"/>
              </a:rPr>
              <a:t>    </a:t>
            </a:r>
            <a:r>
              <a:rPr lang="en-US" sz="1100" dirty="0" err="1">
                <a:latin typeface="Consolas"/>
                <a:ea typeface="Consolas"/>
                <a:cs typeface="Consolas"/>
                <a:sym typeface="Consolas"/>
              </a:rPr>
              <a:t>sume_hash</a:t>
            </a:r>
            <a:r>
              <a:rPr lang="en-US" sz="1100" dirty="0">
                <a:latin typeface="Consolas"/>
                <a:ea typeface="Consolas"/>
                <a:cs typeface="Consolas"/>
                <a:sym typeface="Consolas"/>
              </a:rPr>
              <a:t>(</a:t>
            </a:r>
            <a:r>
              <a:rPr lang="en-US" sz="1100" dirty="0" err="1">
                <a:latin typeface="Consolas"/>
                <a:ea typeface="Consolas"/>
                <a:cs typeface="Consolas"/>
                <a:sym typeface="Consolas"/>
              </a:rPr>
              <a:t>hdr.ip.src</a:t>
            </a:r>
            <a:r>
              <a:rPr lang="en-US" sz="1100" dirty="0">
                <a:latin typeface="Consolas"/>
                <a:ea typeface="Consolas"/>
                <a:cs typeface="Consolas"/>
                <a:sym typeface="Consolas"/>
              </a:rPr>
              <a:t>++</a:t>
            </a:r>
            <a:r>
              <a:rPr lang="en-US" sz="1100" dirty="0" err="1">
                <a:latin typeface="Consolas"/>
                <a:ea typeface="Consolas"/>
                <a:cs typeface="Consolas"/>
                <a:sym typeface="Consolas"/>
              </a:rPr>
              <a:t>hdr.ip.dst</a:t>
            </a:r>
            <a:r>
              <a:rPr lang="en-US" sz="1100" dirty="0">
                <a:latin typeface="Consolas"/>
                <a:ea typeface="Consolas"/>
                <a:cs typeface="Consolas"/>
                <a:sym typeface="Consolas"/>
              </a:rPr>
              <a:t>, </a:t>
            </a:r>
            <a:r>
              <a:rPr lang="en-US" sz="1100" dirty="0" err="1">
                <a:latin typeface="Consolas"/>
                <a:ea typeface="Consolas"/>
                <a:cs typeface="Consolas"/>
                <a:sym typeface="Consolas"/>
              </a:rPr>
              <a:t>flowID</a:t>
            </a:r>
            <a:r>
              <a:rPr lang="en-US" sz="1100" dirty="0">
                <a:latin typeface="Consolas"/>
                <a:ea typeface="Consolas"/>
                <a:cs typeface="Consolas"/>
                <a:sym typeface="Consolas"/>
              </a:rPr>
              <a:t>);</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  }</a:t>
            </a:r>
          </a:p>
          <a:p>
            <a:pPr marL="0" lvl="0" indent="0">
              <a:spcBef>
                <a:spcPts val="0"/>
              </a:spcBef>
              <a:buClr>
                <a:schemeClr val="dk1"/>
              </a:buClr>
              <a:buSzPts val="250"/>
              <a:buNone/>
            </a:pPr>
            <a:r>
              <a:rPr lang="en-US" sz="1100" dirty="0">
                <a:latin typeface="Consolas"/>
                <a:ea typeface="Consolas"/>
                <a:cs typeface="Consolas"/>
                <a:sym typeface="Consolas"/>
              </a:rPr>
              <a:t>}</a:t>
            </a:r>
            <a:endParaRPr sz="1100" dirty="0">
              <a:latin typeface="Consolas"/>
              <a:cs typeface="Consolas"/>
            </a:endParaRPr>
          </a:p>
        </p:txBody>
      </p:sp>
      <p:sp>
        <p:nvSpPr>
          <p:cNvPr id="1695" name="Shape 169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2400" b="1" i="0" u="none" strike="noStrike" cap="none" dirty="0">
                <a:solidFill>
                  <a:schemeClr val="dk1"/>
                </a:solidFill>
                <a:latin typeface="Arial"/>
                <a:ea typeface="Arial"/>
                <a:cs typeface="Arial"/>
                <a:sym typeface="Arial"/>
              </a:rPr>
              <a:t>P4 Externs</a:t>
            </a:r>
            <a:endParaRPr dirty="0"/>
          </a:p>
        </p:txBody>
      </p:sp>
      <p:sp>
        <p:nvSpPr>
          <p:cNvPr id="1696" name="Shape 169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a:p>
        </p:txBody>
      </p:sp>
      <p:sp>
        <p:nvSpPr>
          <p:cNvPr id="1697" name="Shape 1697"/>
          <p:cNvSpPr txBox="1">
            <a:spLocks noGrp="1"/>
          </p:cNvSpPr>
          <p:nvPr>
            <p:ph type="body" idx="2"/>
          </p:nvPr>
        </p:nvSpPr>
        <p:spPr>
          <a:xfrm>
            <a:off x="4672362" y="742950"/>
            <a:ext cx="4183766" cy="4114800"/>
          </a:xfrm>
          <a:prstGeom prst="rect">
            <a:avLst/>
          </a:prstGeom>
          <a:noFill/>
          <a:ln>
            <a:noFill/>
          </a:ln>
        </p:spPr>
        <p:txBody>
          <a:bodyPr spcFirstLastPara="1" wrap="square" lIns="91425" tIns="45700" rIns="91425" bIns="45700" anchor="t" anchorCtr="0">
            <a:noAutofit/>
          </a:bodyPr>
          <a:lstStyle/>
          <a:p>
            <a:pPr marL="205740" lvl="0" indent="-205740">
              <a:lnSpc>
                <a:spcPct val="150000"/>
              </a:lnSpc>
              <a:spcBef>
                <a:spcPts val="0"/>
              </a:spcBef>
              <a:buSzPts val="2100"/>
            </a:pPr>
            <a:r>
              <a:rPr lang="en-US" sz="1800" dirty="0"/>
              <a:t>Black boxes for P4 programs</a:t>
            </a:r>
          </a:p>
          <a:p>
            <a:pPr marL="205740" lvl="0" indent="-205740">
              <a:lnSpc>
                <a:spcPct val="150000"/>
              </a:lnSpc>
              <a:spcBef>
                <a:spcPts val="0"/>
              </a:spcBef>
              <a:buSzPts val="2100"/>
            </a:pPr>
            <a:r>
              <a:rPr lang="en-US" sz="1800" dirty="0"/>
              <a:t>Functionality is not described in P4</a:t>
            </a:r>
          </a:p>
          <a:p>
            <a:pPr marL="205740" lvl="0" indent="-205740">
              <a:lnSpc>
                <a:spcPct val="150000"/>
              </a:lnSpc>
              <a:spcBef>
                <a:spcPts val="0"/>
              </a:spcBef>
              <a:buSzPts val="2100"/>
            </a:pPr>
            <a:r>
              <a:rPr lang="en-US" sz="1800" dirty="0"/>
              <a:t>Used to perform device/vendor specific functionality</a:t>
            </a:r>
          </a:p>
          <a:p>
            <a:pPr marL="205740" lvl="0" indent="-205740">
              <a:lnSpc>
                <a:spcPct val="150000"/>
              </a:lnSpc>
              <a:spcBef>
                <a:spcPts val="0"/>
              </a:spcBef>
              <a:buSzPts val="2100"/>
            </a:pPr>
            <a:r>
              <a:rPr lang="en-US" sz="1800" dirty="0"/>
              <a:t>Can be stateless of stateful</a:t>
            </a:r>
          </a:p>
          <a:p>
            <a:pPr marL="205740" lvl="0" indent="-205740">
              <a:lnSpc>
                <a:spcPct val="150000"/>
              </a:lnSpc>
              <a:spcBef>
                <a:spcPts val="0"/>
              </a:spcBef>
              <a:buSzPts val="2100"/>
            </a:pPr>
            <a:r>
              <a:rPr lang="en-US" sz="1800" dirty="0"/>
              <a:t>Can be accessed by the control-plane</a:t>
            </a:r>
          </a:p>
          <a:p>
            <a:pPr marL="205740" lvl="0" indent="-205740">
              <a:lnSpc>
                <a:spcPct val="150000"/>
              </a:lnSpc>
              <a:spcBef>
                <a:spcPts val="0"/>
              </a:spcBef>
              <a:buSzPts val="2100"/>
            </a:pPr>
            <a:r>
              <a:rPr lang="en-US" sz="1800" dirty="0"/>
              <a:t>Set of supported externs is defined by architecture</a:t>
            </a:r>
          </a:p>
        </p:txBody>
      </p:sp>
    </p:spTree>
    <p:extLst>
      <p:ext uri="{BB962C8B-B14F-4D97-AF65-F5344CB8AC3E}">
        <p14:creationId xmlns:p14="http://schemas.microsoft.com/office/powerpoint/2010/main" val="321134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FC29-DB5C-834C-BE9C-FF8F59DEF95F}"/>
              </a:ext>
            </a:extLst>
          </p:cNvPr>
          <p:cNvSpPr>
            <a:spLocks noGrp="1"/>
          </p:cNvSpPr>
          <p:nvPr>
            <p:ph type="title"/>
          </p:nvPr>
        </p:nvSpPr>
        <p:spPr/>
        <p:txBody>
          <a:bodyPr>
            <a:normAutofit fontScale="90000"/>
          </a:bodyPr>
          <a:lstStyle/>
          <a:p>
            <a:r>
              <a:rPr lang="en-US" dirty="0"/>
              <a:t>Xilinx </a:t>
            </a:r>
            <a:r>
              <a:rPr lang="en-US" dirty="0" err="1"/>
              <a:t>SDNet</a:t>
            </a:r>
            <a:r>
              <a:rPr lang="en-US" dirty="0"/>
              <a:t> Compiler</a:t>
            </a:r>
          </a:p>
        </p:txBody>
      </p:sp>
      <p:sp>
        <p:nvSpPr>
          <p:cNvPr id="3" name="Content Placeholder 2">
            <a:extLst>
              <a:ext uri="{FF2B5EF4-FFF2-40B4-BE49-F238E27FC236}">
                <a16:creationId xmlns:a16="http://schemas.microsoft.com/office/drawing/2014/main" id="{0AB45B91-F7A5-FA48-A348-BA5E1AC39C1F}"/>
              </a:ext>
            </a:extLst>
          </p:cNvPr>
          <p:cNvSpPr>
            <a:spLocks noGrp="1"/>
          </p:cNvSpPr>
          <p:nvPr>
            <p:ph sz="half" idx="1"/>
          </p:nvPr>
        </p:nvSpPr>
        <p:spPr>
          <a:xfrm>
            <a:off x="4895385" y="847493"/>
            <a:ext cx="3943814" cy="4144308"/>
          </a:xfrm>
        </p:spPr>
        <p:txBody>
          <a:bodyPr/>
          <a:lstStyle/>
          <a:p>
            <a:r>
              <a:rPr lang="en-US" dirty="0"/>
              <a:t>P4 to PX frontend</a:t>
            </a:r>
          </a:p>
          <a:p>
            <a:r>
              <a:rPr lang="en-US" dirty="0"/>
              <a:t>Produces:</a:t>
            </a:r>
          </a:p>
          <a:p>
            <a:pPr lvl="1"/>
            <a:r>
              <a:rPr lang="en-US" dirty="0"/>
              <a:t>JSON design info</a:t>
            </a:r>
          </a:p>
          <a:p>
            <a:pPr lvl="1"/>
            <a:r>
              <a:rPr lang="en-US" dirty="0"/>
              <a:t>HDL module</a:t>
            </a:r>
          </a:p>
          <a:p>
            <a:pPr lvl="1"/>
            <a:r>
              <a:rPr lang="en-US" dirty="0"/>
              <a:t>Verification environment</a:t>
            </a:r>
          </a:p>
          <a:p>
            <a:r>
              <a:rPr lang="en-US" dirty="0"/>
              <a:t>Configuration:</a:t>
            </a:r>
          </a:p>
          <a:p>
            <a:pPr lvl="1"/>
            <a:r>
              <a:rPr lang="en-US" dirty="0"/>
              <a:t>Throughput (1 – 400 Gbps)</a:t>
            </a:r>
          </a:p>
          <a:p>
            <a:pPr lvl="1"/>
            <a:r>
              <a:rPr lang="en-US" dirty="0"/>
              <a:t>Latency</a:t>
            </a:r>
          </a:p>
          <a:p>
            <a:pPr lvl="1"/>
            <a:r>
              <a:rPr lang="en-US" dirty="0"/>
              <a:t>Resources</a:t>
            </a:r>
          </a:p>
        </p:txBody>
      </p:sp>
      <p:sp>
        <p:nvSpPr>
          <p:cNvPr id="4" name="Slide Number Placeholder 3">
            <a:extLst>
              <a:ext uri="{FF2B5EF4-FFF2-40B4-BE49-F238E27FC236}">
                <a16:creationId xmlns:a16="http://schemas.microsoft.com/office/drawing/2014/main" id="{B37BA9C7-8DD2-334E-BFAF-A052EDC190F1}"/>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18</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A77AB83-5004-B842-8D45-CD558EA03DA9}"/>
              </a:ext>
            </a:extLst>
          </p:cNvPr>
          <p:cNvPicPr>
            <a:picLocks noChangeAspect="1"/>
          </p:cNvPicPr>
          <p:nvPr/>
        </p:nvPicPr>
        <p:blipFill>
          <a:blip r:embed="rId3"/>
          <a:stretch>
            <a:fillRect/>
          </a:stretch>
        </p:blipFill>
        <p:spPr>
          <a:xfrm>
            <a:off x="293470" y="1032881"/>
            <a:ext cx="4202330" cy="3661781"/>
          </a:xfrm>
          <a:prstGeom prst="rect">
            <a:avLst/>
          </a:prstGeom>
        </p:spPr>
      </p:pic>
    </p:spTree>
    <p:extLst>
      <p:ext uri="{BB962C8B-B14F-4D97-AF65-F5344CB8AC3E}">
        <p14:creationId xmlns:p14="http://schemas.microsoft.com/office/powerpoint/2010/main" val="3392634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NetFPGA</a:t>
            </a:r>
            <a:r>
              <a:rPr lang="en-US" dirty="0"/>
              <a:t> = Networked FPGA</a:t>
            </a:r>
          </a:p>
        </p:txBody>
      </p:sp>
      <p:sp>
        <p:nvSpPr>
          <p:cNvPr id="3" name="Content Placeholder 2"/>
          <p:cNvSpPr>
            <a:spLocks noGrp="1"/>
          </p:cNvSpPr>
          <p:nvPr>
            <p:ph sz="half" idx="1"/>
          </p:nvPr>
        </p:nvSpPr>
        <p:spPr>
          <a:xfrm>
            <a:off x="152400" y="742951"/>
            <a:ext cx="8686800" cy="1001182"/>
          </a:xfrm>
        </p:spPr>
        <p:txBody>
          <a:bodyPr/>
          <a:lstStyle/>
          <a:p>
            <a:r>
              <a:rPr lang="en-US" dirty="0"/>
              <a:t>A line-rate, flexible, </a:t>
            </a:r>
            <a:r>
              <a:rPr lang="en-US" u="sng" dirty="0"/>
              <a:t>open networking platform</a:t>
            </a:r>
            <a:r>
              <a:rPr lang="en-US" dirty="0"/>
              <a:t> for teaching and research</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19</a:t>
            </a:fld>
            <a:endParaRPr lang="en-US" dirty="0">
              <a:solidFill>
                <a:prstClr val="black">
                  <a:tint val="75000"/>
                </a:prstClr>
              </a:solidFill>
            </a:endParaRPr>
          </a:p>
        </p:txBody>
      </p:sp>
      <p:pic>
        <p:nvPicPr>
          <p:cNvPr id="5" name="Picture 5"/>
          <p:cNvPicPr>
            <a:picLocks noChangeAspect="1" noChangeArrowheads="1"/>
          </p:cNvPicPr>
          <p:nvPr/>
        </p:nvPicPr>
        <p:blipFill rotWithShape="1">
          <a:blip r:embed="rId3"/>
          <a:srcRect l="46614"/>
          <a:stretch/>
        </p:blipFill>
        <p:spPr bwMode="auto">
          <a:xfrm>
            <a:off x="4559119" y="1686526"/>
            <a:ext cx="3445933" cy="2953657"/>
          </a:xfrm>
          <a:prstGeom prst="rect">
            <a:avLst/>
          </a:prstGeom>
          <a:noFill/>
          <a:ln w="9525">
            <a:noFill/>
            <a:miter lim="800000"/>
            <a:headEnd/>
            <a:tailEnd/>
          </a:ln>
          <a:effectLst/>
        </p:spPr>
      </p:pic>
      <p:pic>
        <p:nvPicPr>
          <p:cNvPr id="6" name="Picture 5" descr="http://www.digilentinc.com/Data/Products/NETFPGA-1G-CML/NetFPGA7-obl-6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428" y="1563456"/>
            <a:ext cx="2307544" cy="1599898"/>
          </a:xfrm>
          <a:prstGeom prst="rect">
            <a:avLst/>
          </a:prstGeom>
          <a:solidFill>
            <a:schemeClr val="bg1"/>
          </a:solidFill>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259" y="3163354"/>
            <a:ext cx="3201882" cy="1749829"/>
          </a:xfrm>
          <a:prstGeom prst="rect">
            <a:avLst/>
          </a:prstGeom>
        </p:spPr>
      </p:pic>
    </p:spTree>
    <p:extLst>
      <p:ext uri="{BB962C8B-B14F-4D97-AF65-F5344CB8AC3E}">
        <p14:creationId xmlns:p14="http://schemas.microsoft.com/office/powerpoint/2010/main" val="223066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Agenda</a:t>
            </a:r>
          </a:p>
        </p:txBody>
      </p:sp>
      <p:sp>
        <p:nvSpPr>
          <p:cNvPr id="3" name="Content Placeholder 2"/>
          <p:cNvSpPr>
            <a:spLocks noGrp="1"/>
          </p:cNvSpPr>
          <p:nvPr>
            <p:ph sz="half" idx="1"/>
          </p:nvPr>
        </p:nvSpPr>
        <p:spPr/>
        <p:txBody>
          <a:bodyPr>
            <a:normAutofit/>
          </a:bodyPr>
          <a:lstStyle/>
          <a:p>
            <a:pPr>
              <a:lnSpc>
                <a:spcPct val="150000"/>
              </a:lnSpc>
            </a:pPr>
            <a:r>
              <a:rPr lang="en-US" dirty="0"/>
              <a:t>What is P4?</a:t>
            </a:r>
          </a:p>
          <a:p>
            <a:pPr>
              <a:lnSpc>
                <a:spcPct val="150000"/>
              </a:lnSpc>
            </a:pPr>
            <a:r>
              <a:rPr lang="en-US" dirty="0"/>
              <a:t>P4 Language Intro </a:t>
            </a:r>
          </a:p>
          <a:p>
            <a:pPr>
              <a:lnSpc>
                <a:spcPct val="150000"/>
              </a:lnSpc>
            </a:pPr>
            <a:r>
              <a:rPr lang="en-US" dirty="0"/>
              <a:t>Xilinx </a:t>
            </a:r>
            <a:r>
              <a:rPr lang="en-US" dirty="0" err="1"/>
              <a:t>SDNet</a:t>
            </a:r>
            <a:r>
              <a:rPr lang="en-US" dirty="0"/>
              <a:t> Overview</a:t>
            </a:r>
          </a:p>
          <a:p>
            <a:pPr>
              <a:lnSpc>
                <a:spcPct val="150000"/>
              </a:lnSpc>
            </a:pPr>
            <a:r>
              <a:rPr lang="en-US" dirty="0" err="1"/>
              <a:t>NetFPGA</a:t>
            </a:r>
            <a:r>
              <a:rPr lang="en-US" dirty="0"/>
              <a:t> Overview</a:t>
            </a:r>
          </a:p>
          <a:p>
            <a:pPr>
              <a:lnSpc>
                <a:spcPct val="150000"/>
              </a:lnSpc>
            </a:pPr>
            <a:r>
              <a:rPr lang="en-US" dirty="0"/>
              <a:t>P4</a:t>
            </a:r>
            <a:r>
              <a:rPr lang="en-US" dirty="0">
                <a:sym typeface="Wingdings" pitchFamily="2" charset="2"/>
              </a:rPr>
              <a:t>NetFPGA Workflow Overview</a:t>
            </a:r>
          </a:p>
          <a:p>
            <a:pPr>
              <a:lnSpc>
                <a:spcPct val="150000"/>
              </a:lnSpc>
            </a:pPr>
            <a:r>
              <a:rPr lang="en-US" dirty="0">
                <a:sym typeface="Wingdings" pitchFamily="2" charset="2"/>
              </a:rPr>
              <a:t>P4NetFPGA Use cases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505553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NetFPGA</a:t>
            </a:r>
            <a:r>
              <a:rPr lang="en-US" dirty="0"/>
              <a:t>-SUME</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20</a:t>
            </a:fld>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161" y="723774"/>
            <a:ext cx="6262640" cy="4086481"/>
          </a:xfrm>
          <a:prstGeom prst="rect">
            <a:avLst/>
          </a:prstGeom>
        </p:spPr>
      </p:pic>
    </p:spTree>
    <p:extLst>
      <p:ext uri="{BB962C8B-B14F-4D97-AF65-F5344CB8AC3E}">
        <p14:creationId xmlns:p14="http://schemas.microsoft.com/office/powerpoint/2010/main" val="2118160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NetFPGA</a:t>
            </a:r>
            <a:r>
              <a:rPr lang="en-US" dirty="0"/>
              <a:t> board</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21</a:t>
            </a:fld>
            <a:endParaRPr lang="en-US" dirty="0">
              <a:solidFill>
                <a:prstClr val="black">
                  <a:tint val="75000"/>
                </a:prstClr>
              </a:solidFill>
            </a:endParaRPr>
          </a:p>
        </p:txBody>
      </p:sp>
      <p:grpSp>
        <p:nvGrpSpPr>
          <p:cNvPr id="5" name="Group 26"/>
          <p:cNvGrpSpPr>
            <a:grpSpLocks/>
          </p:cNvGrpSpPr>
          <p:nvPr/>
        </p:nvGrpSpPr>
        <p:grpSpPr bwMode="auto">
          <a:xfrm>
            <a:off x="5938998" y="782106"/>
            <a:ext cx="2510735" cy="2040895"/>
            <a:chOff x="3408" y="734"/>
            <a:chExt cx="1824" cy="1522"/>
          </a:xfrm>
        </p:grpSpPr>
        <p:pic>
          <p:nvPicPr>
            <p:cNvPr id="6" name="Picture 5" descr="NetFPGA_system_t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734"/>
              <a:ext cx="1824" cy="1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8"/>
            <p:cNvSpPr txBox="1">
              <a:spLocks noChangeArrowheads="1"/>
            </p:cNvSpPr>
            <p:nvPr/>
          </p:nvSpPr>
          <p:spPr bwMode="auto">
            <a:xfrm>
              <a:off x="3620" y="2025"/>
              <a:ext cx="12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1800" b="0" dirty="0">
                  <a:solidFill>
                    <a:srgbClr val="000000"/>
                  </a:solidFill>
                  <a:ea typeface="SimSun" panose="02010600030101010101" pitchFamily="2" charset="-122"/>
                </a:rPr>
                <a:t>PC with </a:t>
              </a:r>
              <a:r>
                <a:rPr lang="en-US" altLang="zh-CN" sz="1800" b="0" dirty="0" err="1">
                  <a:solidFill>
                    <a:srgbClr val="000000"/>
                  </a:solidFill>
                  <a:ea typeface="SimSun" panose="02010600030101010101" pitchFamily="2" charset="-122"/>
                </a:rPr>
                <a:t>NetFPGA</a:t>
              </a:r>
              <a:endParaRPr lang="en-US" altLang="zh-CN" sz="1800" b="0" dirty="0">
                <a:solidFill>
                  <a:srgbClr val="000000"/>
                </a:solidFill>
                <a:ea typeface="SimSun" panose="02010600030101010101" pitchFamily="2" charset="-122"/>
              </a:endParaRPr>
            </a:p>
          </p:txBody>
        </p:sp>
      </p:grpSp>
      <p:sp>
        <p:nvSpPr>
          <p:cNvPr id="8" name="Freeform 29"/>
          <p:cNvSpPr>
            <a:spLocks/>
          </p:cNvSpPr>
          <p:nvPr/>
        </p:nvSpPr>
        <p:spPr bwMode="auto">
          <a:xfrm>
            <a:off x="6208532" y="1429200"/>
            <a:ext cx="895001" cy="931941"/>
          </a:xfrm>
          <a:custGeom>
            <a:avLst/>
            <a:gdLst>
              <a:gd name="T0" fmla="*/ 0 w 768"/>
              <a:gd name="T1" fmla="*/ 0 h 576"/>
              <a:gd name="T2" fmla="*/ 2147483646 w 768"/>
              <a:gd name="T3" fmla="*/ 2147483646 h 576"/>
              <a:gd name="T4" fmla="*/ 2147483646 w 768"/>
              <a:gd name="T5" fmla="*/ 2147483646 h 576"/>
              <a:gd name="T6" fmla="*/ 0 w 768"/>
              <a:gd name="T7" fmla="*/ 2147483646 h 576"/>
              <a:gd name="T8" fmla="*/ 0 w 768"/>
              <a:gd name="T9" fmla="*/ 0 h 576"/>
              <a:gd name="T10" fmla="*/ 0 60000 65536"/>
              <a:gd name="T11" fmla="*/ 0 60000 65536"/>
              <a:gd name="T12" fmla="*/ 0 60000 65536"/>
              <a:gd name="T13" fmla="*/ 0 60000 65536"/>
              <a:gd name="T14" fmla="*/ 0 60000 65536"/>
              <a:gd name="T15" fmla="*/ 0 w 768"/>
              <a:gd name="T16" fmla="*/ 0 h 576"/>
              <a:gd name="T17" fmla="*/ 768 w 768"/>
              <a:gd name="T18" fmla="*/ 576 h 576"/>
            </a:gdLst>
            <a:ahLst/>
            <a:cxnLst>
              <a:cxn ang="T10">
                <a:pos x="T0" y="T1"/>
              </a:cxn>
              <a:cxn ang="T11">
                <a:pos x="T2" y="T3"/>
              </a:cxn>
              <a:cxn ang="T12">
                <a:pos x="T4" y="T5"/>
              </a:cxn>
              <a:cxn ang="T13">
                <a:pos x="T6" y="T7"/>
              </a:cxn>
              <a:cxn ang="T14">
                <a:pos x="T8" y="T9"/>
              </a:cxn>
            </a:cxnLst>
            <a:rect l="T15" t="T16" r="T17" b="T18"/>
            <a:pathLst>
              <a:path w="768" h="576">
                <a:moveTo>
                  <a:pt x="0" y="0"/>
                </a:moveTo>
                <a:lnTo>
                  <a:pt x="768" y="144"/>
                </a:lnTo>
                <a:lnTo>
                  <a:pt x="768" y="576"/>
                </a:lnTo>
                <a:lnTo>
                  <a:pt x="0" y="384"/>
                </a:lnTo>
                <a:lnTo>
                  <a:pt x="0" y="0"/>
                </a:lnTo>
                <a:close/>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GB"/>
          </a:p>
        </p:txBody>
      </p:sp>
      <p:sp>
        <p:nvSpPr>
          <p:cNvPr id="9" name="TextBox 29"/>
          <p:cNvSpPr txBox="1">
            <a:spLocks noChangeArrowheads="1"/>
          </p:cNvSpPr>
          <p:nvPr/>
        </p:nvSpPr>
        <p:spPr bwMode="auto">
          <a:xfrm>
            <a:off x="237067" y="866450"/>
            <a:ext cx="2033373"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2000" dirty="0">
                <a:solidFill>
                  <a:srgbClr val="3333CC"/>
                </a:solidFill>
                <a:ea typeface="SimSun" panose="02010600030101010101" pitchFamily="2" charset="-122"/>
              </a:rPr>
              <a:t>Networking Software running on a  standard PC </a:t>
            </a:r>
            <a:br>
              <a:rPr lang="en-US" altLang="zh-CN" sz="2000" dirty="0">
                <a:solidFill>
                  <a:srgbClr val="3333CC"/>
                </a:solidFill>
                <a:ea typeface="SimSun" panose="02010600030101010101" pitchFamily="2" charset="-122"/>
              </a:rPr>
            </a:br>
            <a:endParaRPr lang="en-US" altLang="zh-CN" sz="2000" dirty="0">
              <a:solidFill>
                <a:srgbClr val="3333CC"/>
              </a:solidFill>
              <a:ea typeface="SimSun" panose="02010600030101010101" pitchFamily="2" charset="-122"/>
            </a:endParaRPr>
          </a:p>
        </p:txBody>
      </p:sp>
      <p:sp>
        <p:nvSpPr>
          <p:cNvPr id="10" name="TextBox 30"/>
          <p:cNvSpPr txBox="1">
            <a:spLocks noChangeArrowheads="1"/>
          </p:cNvSpPr>
          <p:nvPr/>
        </p:nvSpPr>
        <p:spPr bwMode="auto">
          <a:xfrm>
            <a:off x="73378" y="2995759"/>
            <a:ext cx="257799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2000" dirty="0">
                <a:solidFill>
                  <a:srgbClr val="C00000"/>
                </a:solidFill>
                <a:ea typeface="SimSun" panose="02010600030101010101" pitchFamily="2" charset="-122"/>
              </a:rPr>
              <a:t>A hardware  accelerator built </a:t>
            </a:r>
            <a:r>
              <a:rPr lang="en-US" altLang="zh-CN" sz="2000">
                <a:solidFill>
                  <a:srgbClr val="C00000"/>
                </a:solidFill>
                <a:ea typeface="SimSun" panose="02010600030101010101" pitchFamily="2" charset="-122"/>
              </a:rPr>
              <a:t>with FPGA driving </a:t>
            </a:r>
            <a:r>
              <a:rPr lang="en-US" altLang="zh-CN" sz="2000" dirty="0">
                <a:solidFill>
                  <a:srgbClr val="C00000"/>
                </a:solidFill>
                <a:ea typeface="SimSun" panose="02010600030101010101" pitchFamily="2" charset="-122"/>
              </a:rPr>
              <a:t>1/10/ 100Gb/s network links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8359" y="3290883"/>
            <a:ext cx="3139425" cy="1715696"/>
          </a:xfrm>
          <a:prstGeom prst="rect">
            <a:avLst/>
          </a:prstGeom>
        </p:spPr>
      </p:pic>
      <p:grpSp>
        <p:nvGrpSpPr>
          <p:cNvPr id="12" name="Group 2"/>
          <p:cNvGrpSpPr>
            <a:grpSpLocks/>
          </p:cNvGrpSpPr>
          <p:nvPr/>
        </p:nvGrpSpPr>
        <p:grpSpPr bwMode="auto">
          <a:xfrm>
            <a:off x="2711610" y="2795183"/>
            <a:ext cx="2753872" cy="2201733"/>
            <a:chOff x="1083" y="2400"/>
            <a:chExt cx="1605" cy="1248"/>
          </a:xfrm>
        </p:grpSpPr>
        <p:sp>
          <p:nvSpPr>
            <p:cNvPr id="13" name="Rectangle 6"/>
            <p:cNvSpPr>
              <a:spLocks noChangeArrowheads="1"/>
            </p:cNvSpPr>
            <p:nvPr/>
          </p:nvSpPr>
          <p:spPr bwMode="auto">
            <a:xfrm>
              <a:off x="1083" y="2400"/>
              <a:ext cx="1605" cy="1248"/>
            </a:xfrm>
            <a:prstGeom prst="rect">
              <a:avLst/>
            </a:prstGeom>
            <a:solidFill>
              <a:srgbClr val="FA3D2E"/>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FA3D2E"/>
                </a:solidFill>
                <a:effectLst/>
                <a:uLnTx/>
                <a:uFillTx/>
                <a:latin typeface="Arial" panose="020B0604020202020204" pitchFamily="34" charset="0"/>
                <a:ea typeface="MS PGothic" panose="020B0600070205080204" pitchFamily="34" charset="-128"/>
                <a:cs typeface="+mn-cs"/>
              </a:endParaRPr>
            </a:p>
          </p:txBody>
        </p:sp>
        <p:sp>
          <p:nvSpPr>
            <p:cNvPr id="14" name="AutoShape 4"/>
            <p:cNvSpPr>
              <a:spLocks noChangeArrowheads="1"/>
            </p:cNvSpPr>
            <p:nvPr/>
          </p:nvSpPr>
          <p:spPr bwMode="auto">
            <a:xfrm>
              <a:off x="1344" y="2544"/>
              <a:ext cx="528" cy="624"/>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0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FPGA</a:t>
              </a:r>
            </a:p>
          </p:txBody>
        </p:sp>
        <p:sp>
          <p:nvSpPr>
            <p:cNvPr id="15" name="AutoShape 5"/>
            <p:cNvSpPr>
              <a:spLocks noChangeArrowheads="1"/>
            </p:cNvSpPr>
            <p:nvPr/>
          </p:nvSpPr>
          <p:spPr bwMode="auto">
            <a:xfrm>
              <a:off x="1440" y="3216"/>
              <a:ext cx="384" cy="384"/>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0"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Memory</a:t>
              </a:r>
            </a:p>
          </p:txBody>
        </p:sp>
        <p:sp>
          <p:nvSpPr>
            <p:cNvPr id="16" name="Line 6"/>
            <p:cNvSpPr>
              <a:spLocks noChangeShapeType="1"/>
            </p:cNvSpPr>
            <p:nvPr/>
          </p:nvSpPr>
          <p:spPr bwMode="auto">
            <a:xfrm flipV="1">
              <a:off x="1872" y="2544"/>
              <a:ext cx="432" cy="144"/>
            </a:xfrm>
            <a:prstGeom prst="line">
              <a:avLst/>
            </a:prstGeom>
            <a:noFill/>
            <a:ln w="38100">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7" name="Line 7"/>
            <p:cNvSpPr>
              <a:spLocks noChangeShapeType="1"/>
            </p:cNvSpPr>
            <p:nvPr/>
          </p:nvSpPr>
          <p:spPr bwMode="auto">
            <a:xfrm>
              <a:off x="1872" y="2832"/>
              <a:ext cx="432" cy="48"/>
            </a:xfrm>
            <a:prstGeom prst="line">
              <a:avLst/>
            </a:prstGeom>
            <a:noFill/>
            <a:ln w="38100">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8" name="Line 8"/>
            <p:cNvSpPr>
              <a:spLocks noChangeShapeType="1"/>
            </p:cNvSpPr>
            <p:nvPr/>
          </p:nvSpPr>
          <p:spPr bwMode="auto">
            <a:xfrm>
              <a:off x="1872" y="2976"/>
              <a:ext cx="432" cy="144"/>
            </a:xfrm>
            <a:prstGeom prst="line">
              <a:avLst/>
            </a:prstGeom>
            <a:noFill/>
            <a:ln w="38100">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9" name="Line 9"/>
            <p:cNvSpPr>
              <a:spLocks noChangeShapeType="1"/>
            </p:cNvSpPr>
            <p:nvPr/>
          </p:nvSpPr>
          <p:spPr bwMode="auto">
            <a:xfrm>
              <a:off x="1872" y="3072"/>
              <a:ext cx="432" cy="432"/>
            </a:xfrm>
            <a:prstGeom prst="line">
              <a:avLst/>
            </a:prstGeom>
            <a:noFill/>
            <a:ln w="38100">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0" name="AutoShape 10"/>
            <p:cNvSpPr>
              <a:spLocks noChangeArrowheads="1"/>
            </p:cNvSpPr>
            <p:nvPr/>
          </p:nvSpPr>
          <p:spPr bwMode="auto">
            <a:xfrm>
              <a:off x="2304" y="2448"/>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1" name="AutoShape 11"/>
            <p:cNvSpPr>
              <a:spLocks noChangeArrowheads="1"/>
            </p:cNvSpPr>
            <p:nvPr/>
          </p:nvSpPr>
          <p:spPr bwMode="auto">
            <a:xfrm>
              <a:off x="2304" y="2736"/>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2" name="AutoShape 12"/>
            <p:cNvSpPr>
              <a:spLocks noChangeArrowheads="1"/>
            </p:cNvSpPr>
            <p:nvPr/>
          </p:nvSpPr>
          <p:spPr bwMode="auto">
            <a:xfrm>
              <a:off x="2304" y="3024"/>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3" name="AutoShape 13"/>
            <p:cNvSpPr>
              <a:spLocks noChangeArrowheads="1"/>
            </p:cNvSpPr>
            <p:nvPr/>
          </p:nvSpPr>
          <p:spPr bwMode="auto">
            <a:xfrm>
              <a:off x="2304" y="3312"/>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dirty="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4" name="Line 14"/>
            <p:cNvSpPr>
              <a:spLocks noChangeShapeType="1"/>
            </p:cNvSpPr>
            <p:nvPr/>
          </p:nvSpPr>
          <p:spPr bwMode="auto">
            <a:xfrm flipH="1">
              <a:off x="1632" y="3120"/>
              <a:ext cx="0" cy="96"/>
            </a:xfrm>
            <a:prstGeom prst="line">
              <a:avLst/>
            </a:prstGeom>
            <a:noFill/>
            <a:ln w="19050">
              <a:solidFill>
                <a:srgbClr val="DDDDDD"/>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grpSp>
      <p:sp>
        <p:nvSpPr>
          <p:cNvPr id="25" name="Rectangle 2"/>
          <p:cNvSpPr>
            <a:spLocks noChangeArrowheads="1"/>
          </p:cNvSpPr>
          <p:nvPr/>
        </p:nvSpPr>
        <p:spPr bwMode="auto">
          <a:xfrm>
            <a:off x="2562257" y="685800"/>
            <a:ext cx="3042285" cy="4400552"/>
          </a:xfrm>
          <a:prstGeom prst="rect">
            <a:avLst/>
          </a:prstGeom>
          <a:noFill/>
          <a:ln w="9525">
            <a:solidFill>
              <a:srgbClr val="00000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6" name="Rectangle 5"/>
          <p:cNvSpPr>
            <a:spLocks noChangeArrowheads="1"/>
          </p:cNvSpPr>
          <p:nvPr/>
        </p:nvSpPr>
        <p:spPr bwMode="auto">
          <a:xfrm>
            <a:off x="2711610" y="746653"/>
            <a:ext cx="2753872" cy="1905000"/>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7" name="Line 22"/>
          <p:cNvSpPr>
            <a:spLocks noChangeShapeType="1"/>
          </p:cNvSpPr>
          <p:nvPr/>
        </p:nvSpPr>
        <p:spPr bwMode="auto">
          <a:xfrm flipH="1" flipV="1">
            <a:off x="3583147" y="2532766"/>
            <a:ext cx="6720" cy="516463"/>
          </a:xfrm>
          <a:prstGeom prst="line">
            <a:avLst/>
          </a:prstGeom>
          <a:noFill/>
          <a:ln w="57150">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8" name="Line 19"/>
          <p:cNvSpPr>
            <a:spLocks noChangeShapeType="1"/>
          </p:cNvSpPr>
          <p:nvPr/>
        </p:nvSpPr>
        <p:spPr bwMode="auto">
          <a:xfrm>
            <a:off x="2911794" y="2497666"/>
            <a:ext cx="2133600" cy="0"/>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9" name="Text Box 20"/>
          <p:cNvSpPr txBox="1">
            <a:spLocks noChangeArrowheads="1"/>
          </p:cNvSpPr>
          <p:nvPr/>
        </p:nvSpPr>
        <p:spPr bwMode="auto">
          <a:xfrm>
            <a:off x="3195872" y="2085709"/>
            <a:ext cx="14366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defTabSz="914400">
              <a:spcBef>
                <a:spcPct val="0"/>
              </a:spcBef>
              <a:buFontTx/>
              <a:buNone/>
            </a:pPr>
            <a:r>
              <a:rPr lang="en-US" altLang="zh-CN" sz="1800">
                <a:solidFill>
                  <a:srgbClr val="FFFFFF"/>
                </a:solidFill>
                <a:latin typeface="Times New Roman" panose="02020603050405020304" pitchFamily="18" charset="0"/>
                <a:ea typeface="SimSun" panose="02010600030101010101" pitchFamily="2" charset="-122"/>
                <a:cs typeface="+mn-cs"/>
              </a:rPr>
              <a:t>PCI-Express</a:t>
            </a:r>
          </a:p>
        </p:txBody>
      </p:sp>
      <p:sp>
        <p:nvSpPr>
          <p:cNvPr id="30" name="AutoShape 21"/>
          <p:cNvSpPr>
            <a:spLocks noChangeArrowheads="1"/>
          </p:cNvSpPr>
          <p:nvPr/>
        </p:nvSpPr>
        <p:spPr bwMode="auto">
          <a:xfrm>
            <a:off x="3049746" y="975253"/>
            <a:ext cx="861853" cy="956470"/>
          </a:xfrm>
          <a:prstGeom prst="roundRect">
            <a:avLst>
              <a:gd name="adj" fmla="val 16667"/>
            </a:avLst>
          </a:prstGeom>
          <a:solidFill>
            <a:srgbClr val="808080"/>
          </a:solidFill>
          <a:ln>
            <a:noFill/>
          </a:ln>
          <a:effectLst>
            <a:prstShdw prst="shdw17" dist="17961" dir="2700000">
              <a:srgbClr val="4D4D4D"/>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3333CC"/>
                </a:solidFill>
                <a:effectLst/>
                <a:uLnTx/>
                <a:uFillTx/>
                <a:latin typeface="Arial"/>
                <a:ea typeface="MS PGothic" panose="020B0600070205080204" pitchFamily="34" charset="-128"/>
                <a:cs typeface="+mn-cs"/>
              </a:rPr>
              <a:t>CPU</a:t>
            </a:r>
          </a:p>
        </p:txBody>
      </p:sp>
      <p:sp>
        <p:nvSpPr>
          <p:cNvPr id="31" name="AutoShape 22"/>
          <p:cNvSpPr>
            <a:spLocks noChangeArrowheads="1"/>
          </p:cNvSpPr>
          <p:nvPr/>
        </p:nvSpPr>
        <p:spPr bwMode="auto">
          <a:xfrm>
            <a:off x="4192746" y="1051452"/>
            <a:ext cx="852647" cy="695527"/>
          </a:xfrm>
          <a:prstGeom prst="roundRect">
            <a:avLst>
              <a:gd name="adj" fmla="val 16667"/>
            </a:avLst>
          </a:prstGeom>
          <a:solidFill>
            <a:srgbClr val="808080"/>
          </a:solidFill>
          <a:ln>
            <a:noFill/>
          </a:ln>
          <a:effectLst>
            <a:prstShdw prst="shdw17" dist="17961" dir="2700000">
              <a:srgbClr val="4D4D4D"/>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333CC"/>
                </a:solidFill>
                <a:effectLst/>
                <a:uLnTx/>
                <a:uFillTx/>
                <a:latin typeface="Arial"/>
                <a:ea typeface="MS PGothic" panose="020B0600070205080204" pitchFamily="34" charset="-128"/>
                <a:cs typeface="+mn-cs"/>
              </a:rPr>
              <a:t>Memory</a:t>
            </a:r>
          </a:p>
        </p:txBody>
      </p:sp>
    </p:spTree>
    <p:extLst>
      <p:ext uri="{BB962C8B-B14F-4D97-AF65-F5344CB8AC3E}">
        <p14:creationId xmlns:p14="http://schemas.microsoft.com/office/powerpoint/2010/main" val="1946544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NetFPGA</a:t>
            </a:r>
            <a:r>
              <a:rPr lang="en-US" dirty="0"/>
              <a:t> Reference Design</a:t>
            </a:r>
          </a:p>
        </p:txBody>
      </p:sp>
      <p:sp>
        <p:nvSpPr>
          <p:cNvPr id="3" name="Content Placeholder 2"/>
          <p:cNvSpPr>
            <a:spLocks noGrp="1"/>
          </p:cNvSpPr>
          <p:nvPr>
            <p:ph sz="half" idx="1"/>
          </p:nvPr>
        </p:nvSpPr>
        <p:spPr>
          <a:xfrm>
            <a:off x="152400" y="742951"/>
            <a:ext cx="4004733" cy="4114800"/>
          </a:xfrm>
        </p:spPr>
        <p:txBody>
          <a:bodyPr>
            <a:normAutofit lnSpcReduction="10000"/>
          </a:bodyPr>
          <a:lstStyle/>
          <a:p>
            <a:pPr>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Five stages</a:t>
            </a:r>
          </a:p>
          <a:p>
            <a:pPr lvl="1">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Input port</a:t>
            </a:r>
          </a:p>
          <a:p>
            <a:pPr lvl="1">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Input arbitration</a:t>
            </a:r>
          </a:p>
          <a:p>
            <a:pPr lvl="1">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Forwarding decision and packet modification</a:t>
            </a:r>
          </a:p>
          <a:p>
            <a:pPr lvl="1">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Output queuing</a:t>
            </a:r>
          </a:p>
          <a:p>
            <a:pPr lvl="1">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Output port</a:t>
            </a:r>
          </a:p>
          <a:p>
            <a:pPr>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256-bit data bus</a:t>
            </a:r>
          </a:p>
          <a:p>
            <a:pPr>
              <a:lnSpc>
                <a:spcPct val="150000"/>
              </a:lnSpc>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200 MHz</a:t>
            </a:r>
          </a:p>
        </p:txBody>
      </p:sp>
      <p:sp>
        <p:nvSpPr>
          <p:cNvPr id="4" name="Slide Number Placeholder 3"/>
          <p:cNvSpPr>
            <a:spLocks noGrp="1"/>
          </p:cNvSpPr>
          <p:nvPr>
            <p:ph type="sldNum" sz="quarter" idx="4"/>
          </p:nvPr>
        </p:nvSpPr>
        <p:spPr>
          <a:xfrm>
            <a:off x="8017933" y="4944387"/>
            <a:ext cx="945196" cy="141964"/>
          </a:xfrm>
        </p:spPr>
        <p:txBody>
          <a:bodyPr/>
          <a:lstStyle/>
          <a:p>
            <a:fld id="{7D98702C-BA5F-8D4B-B23D-DEB8E47CE420}" type="slidenum">
              <a:rPr lang="en-US" smtClean="0">
                <a:solidFill>
                  <a:prstClr val="black">
                    <a:tint val="75000"/>
                  </a:prstClr>
                </a:solidFill>
              </a:rPr>
              <a:pPr/>
              <a:t>22</a:t>
            </a:fld>
            <a:endParaRPr lang="en-US" dirty="0">
              <a:solidFill>
                <a:prstClr val="black">
                  <a:tint val="75000"/>
                </a:prstClr>
              </a:solidFill>
            </a:endParaRPr>
          </a:p>
        </p:txBody>
      </p:sp>
      <p:grpSp>
        <p:nvGrpSpPr>
          <p:cNvPr id="121" name="Group 17"/>
          <p:cNvGrpSpPr>
            <a:grpSpLocks/>
          </p:cNvGrpSpPr>
          <p:nvPr/>
        </p:nvGrpSpPr>
        <p:grpSpPr bwMode="auto">
          <a:xfrm>
            <a:off x="4754034" y="742951"/>
            <a:ext cx="3619500" cy="4263628"/>
            <a:chOff x="4076699" y="914400"/>
            <a:chExt cx="4838701" cy="5291136"/>
          </a:xfrm>
        </p:grpSpPr>
        <p:sp>
          <p:nvSpPr>
            <p:cNvPr id="122" name="Rounded Rectangle 121"/>
            <p:cNvSpPr/>
            <p:nvPr/>
          </p:nvSpPr>
          <p:spPr bwMode="auto">
            <a:xfrm>
              <a:off x="4910137" y="2057400"/>
              <a:ext cx="3200401" cy="2971799"/>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lIns="0" rIns="0" anchor="ctr"/>
            <a:lstStyle/>
            <a:p>
              <a:pPr algn="ctr">
                <a:defRPr/>
              </a:pPr>
              <a:endParaRPr lang="en-US">
                <a:latin typeface="Arial" charset="0"/>
                <a:ea typeface="+mn-ea"/>
              </a:endParaRPr>
            </a:p>
          </p:txBody>
        </p:sp>
        <p:grpSp>
          <p:nvGrpSpPr>
            <p:cNvPr id="123" name="Group 1"/>
            <p:cNvGrpSpPr>
              <a:grpSpLocks/>
            </p:cNvGrpSpPr>
            <p:nvPr/>
          </p:nvGrpSpPr>
          <p:grpSpPr bwMode="auto">
            <a:xfrm>
              <a:off x="4114800" y="914400"/>
              <a:ext cx="533400" cy="914400"/>
              <a:chOff x="4114800" y="914400"/>
              <a:chExt cx="533400" cy="914400"/>
            </a:xfrm>
          </p:grpSpPr>
          <p:sp>
            <p:nvSpPr>
              <p:cNvPr id="228" name="Flowchart: Process 876"/>
              <p:cNvSpPr>
                <a:spLocks noChangeArrowheads="1"/>
              </p:cNvSpPr>
              <p:nvPr/>
            </p:nvSpPr>
            <p:spPr bwMode="auto">
              <a:xfrm>
                <a:off x="41147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defRPr/>
                </a:pPr>
                <a:endParaRPr lang="en-US" altLang="zh-CN" sz="1200" dirty="0">
                  <a:solidFill>
                    <a:srgbClr val="000000"/>
                  </a:solidFill>
                  <a:latin typeface="Arial Narrow" pitchFamily="34" charset="0"/>
                  <a:ea typeface="宋体" charset="-122"/>
                </a:endParaRPr>
              </a:p>
              <a:p>
                <a:pPr algn="ctr">
                  <a:defRPr/>
                </a:pPr>
                <a:endParaRPr lang="en-US" altLang="zh-CN" sz="1200" dirty="0">
                  <a:solidFill>
                    <a:srgbClr val="000000"/>
                  </a:solidFill>
                  <a:latin typeface="Arial Narrow" pitchFamily="34" charset="0"/>
                  <a:ea typeface="宋体" charset="-122"/>
                </a:endParaRPr>
              </a:p>
              <a:p>
                <a:pPr algn="ctr">
                  <a:defRPr/>
                </a:pPr>
                <a:r>
                  <a:rPr lang="en-US" altLang="zh-CN" sz="1200" dirty="0">
                    <a:solidFill>
                      <a:srgbClr val="000000"/>
                    </a:solidFill>
                    <a:latin typeface="Arial Narrow" pitchFamily="34" charset="0"/>
                    <a:ea typeface="宋体" charset="-122"/>
                  </a:rPr>
                  <a:t>10GE</a:t>
                </a:r>
              </a:p>
              <a:p>
                <a:pPr algn="ctr">
                  <a:defRPr/>
                </a:pP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9" name="Group 7"/>
              <p:cNvGrpSpPr>
                <a:grpSpLocks/>
              </p:cNvGrpSpPr>
              <p:nvPr/>
            </p:nvGrpSpPr>
            <p:grpSpPr bwMode="auto">
              <a:xfrm>
                <a:off x="4267197" y="914400"/>
                <a:ext cx="266700" cy="381000"/>
                <a:chOff x="6324613" y="4140193"/>
                <a:chExt cx="1066812" cy="508000"/>
              </a:xfrm>
            </p:grpSpPr>
            <p:sp>
              <p:nvSpPr>
                <p:cNvPr id="230" name="Rectangle 229"/>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1" name="Straight Connector 230"/>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32" name="Straight Connector 231"/>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33" name="Rectangle 23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4" name="Group 2"/>
            <p:cNvGrpSpPr>
              <a:grpSpLocks/>
            </p:cNvGrpSpPr>
            <p:nvPr/>
          </p:nvGrpSpPr>
          <p:grpSpPr bwMode="auto">
            <a:xfrm>
              <a:off x="5181599" y="914400"/>
              <a:ext cx="533400" cy="914400"/>
              <a:chOff x="5333999" y="914400"/>
              <a:chExt cx="533400" cy="914400"/>
            </a:xfrm>
          </p:grpSpPr>
          <p:sp>
            <p:nvSpPr>
              <p:cNvPr id="222" name="Flowchart: Process 864"/>
              <p:cNvSpPr>
                <a:spLocks noChangeArrowheads="1"/>
              </p:cNvSpPr>
              <p:nvPr/>
            </p:nvSpPr>
            <p:spPr bwMode="auto">
              <a:xfrm>
                <a:off x="53339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3" name="Group 7"/>
              <p:cNvGrpSpPr>
                <a:grpSpLocks/>
              </p:cNvGrpSpPr>
              <p:nvPr/>
            </p:nvGrpSpPr>
            <p:grpSpPr bwMode="auto">
              <a:xfrm>
                <a:off x="5486397" y="914400"/>
                <a:ext cx="266700" cy="381000"/>
                <a:chOff x="6324613" y="4140193"/>
                <a:chExt cx="1066812" cy="508000"/>
              </a:xfrm>
            </p:grpSpPr>
            <p:sp>
              <p:nvSpPr>
                <p:cNvPr id="224" name="Rectangle 223"/>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5" name="Straight Connector 224"/>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26" name="Straight Connector 225"/>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27" name="Rectangle 15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5" name="Group 3"/>
            <p:cNvGrpSpPr>
              <a:grpSpLocks/>
            </p:cNvGrpSpPr>
            <p:nvPr/>
          </p:nvGrpSpPr>
          <p:grpSpPr bwMode="auto">
            <a:xfrm>
              <a:off x="6248400" y="914400"/>
              <a:ext cx="533400" cy="914400"/>
              <a:chOff x="6553200" y="914400"/>
              <a:chExt cx="533400" cy="914400"/>
            </a:xfrm>
          </p:grpSpPr>
          <p:sp>
            <p:nvSpPr>
              <p:cNvPr id="216" name="Flowchart: Process 852"/>
              <p:cNvSpPr>
                <a:spLocks noChangeArrowheads="1"/>
              </p:cNvSpPr>
              <p:nvPr/>
            </p:nvSpPr>
            <p:spPr bwMode="auto">
              <a:xfrm>
                <a:off x="65531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17" name="Group 7"/>
              <p:cNvGrpSpPr>
                <a:grpSpLocks/>
              </p:cNvGrpSpPr>
              <p:nvPr/>
            </p:nvGrpSpPr>
            <p:grpSpPr bwMode="auto">
              <a:xfrm>
                <a:off x="6705597" y="914400"/>
                <a:ext cx="266700" cy="381000"/>
                <a:chOff x="6324613" y="4140193"/>
                <a:chExt cx="1066812" cy="508000"/>
              </a:xfrm>
            </p:grpSpPr>
            <p:sp>
              <p:nvSpPr>
                <p:cNvPr id="218" name="Rectangle 217"/>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9" name="Straight Connector 218"/>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20" name="Straight Connector 219"/>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21" name="Rectangle 220"/>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6" name="Group 4"/>
            <p:cNvGrpSpPr>
              <a:grpSpLocks/>
            </p:cNvGrpSpPr>
            <p:nvPr/>
          </p:nvGrpSpPr>
          <p:grpSpPr bwMode="auto">
            <a:xfrm>
              <a:off x="7315200" y="914400"/>
              <a:ext cx="533400" cy="914400"/>
              <a:chOff x="7772400" y="914400"/>
              <a:chExt cx="533400" cy="914400"/>
            </a:xfrm>
          </p:grpSpPr>
          <p:sp>
            <p:nvSpPr>
              <p:cNvPr id="210" name="Flowchart: Process 840"/>
              <p:cNvSpPr>
                <a:spLocks noChangeArrowheads="1"/>
              </p:cNvSpPr>
              <p:nvPr/>
            </p:nvSpPr>
            <p:spPr bwMode="auto">
              <a:xfrm>
                <a:off x="77724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11" name="Group 7"/>
              <p:cNvGrpSpPr>
                <a:grpSpLocks/>
              </p:cNvGrpSpPr>
              <p:nvPr/>
            </p:nvGrpSpPr>
            <p:grpSpPr bwMode="auto">
              <a:xfrm>
                <a:off x="7924797" y="914400"/>
                <a:ext cx="266700" cy="381000"/>
                <a:chOff x="6324613" y="4140193"/>
                <a:chExt cx="1066812" cy="508000"/>
              </a:xfrm>
            </p:grpSpPr>
            <p:sp>
              <p:nvSpPr>
                <p:cNvPr id="212" name="Rectangle 211"/>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3" name="Straight Connector 212"/>
                <p:cNvCxnSpPr>
                  <a:cxnSpLocks noChangeShapeType="1"/>
                </p:cNvCxnSpPr>
                <p:nvPr/>
              </p:nvCxnSpPr>
              <p:spPr bwMode="auto">
                <a:xfrm rot="5400000" flipH="1" flipV="1">
                  <a:off x="6190214"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4" name="Straight Connector 213"/>
                <p:cNvCxnSpPr>
                  <a:cxnSpLocks noChangeShapeType="1"/>
                </p:cNvCxnSpPr>
                <p:nvPr/>
              </p:nvCxnSpPr>
              <p:spPr bwMode="auto">
                <a:xfrm rot="5400000" flipH="1" flipV="1">
                  <a:off x="7295126"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5" name="Rectangle 214"/>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7" name="Group 5"/>
            <p:cNvGrpSpPr>
              <a:grpSpLocks/>
            </p:cNvGrpSpPr>
            <p:nvPr/>
          </p:nvGrpSpPr>
          <p:grpSpPr bwMode="auto">
            <a:xfrm>
              <a:off x="8382000" y="914400"/>
              <a:ext cx="533400" cy="914400"/>
              <a:chOff x="8382000" y="914400"/>
              <a:chExt cx="533400" cy="914400"/>
            </a:xfrm>
          </p:grpSpPr>
          <p:sp>
            <p:nvSpPr>
              <p:cNvPr id="204" name="Flowchart: Process 834"/>
              <p:cNvSpPr>
                <a:spLocks noChangeArrowheads="1"/>
              </p:cNvSpPr>
              <p:nvPr/>
            </p:nvSpPr>
            <p:spPr bwMode="auto">
              <a:xfrm>
                <a:off x="8382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400" dirty="0">
                  <a:solidFill>
                    <a:srgbClr val="000000"/>
                  </a:solidFill>
                  <a:latin typeface="Arial Narrow" pitchFamily="34" charset="0"/>
                  <a:ea typeface="宋体" charset="-122"/>
                </a:endParaRPr>
              </a:p>
              <a:p>
                <a:pPr algn="ctr"/>
                <a:endParaRPr lang="en-US" altLang="zh-CN" sz="14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205" name="Group 883"/>
              <p:cNvGrpSpPr>
                <a:grpSpLocks/>
              </p:cNvGrpSpPr>
              <p:nvPr/>
            </p:nvGrpSpPr>
            <p:grpSpPr bwMode="auto">
              <a:xfrm>
                <a:off x="8534397" y="914400"/>
                <a:ext cx="266700" cy="381000"/>
                <a:chOff x="8534397" y="304800"/>
                <a:chExt cx="266700" cy="381000"/>
              </a:xfrm>
            </p:grpSpPr>
            <p:sp>
              <p:nvSpPr>
                <p:cNvPr id="206" name="Rectangle 205"/>
                <p:cNvSpPr>
                  <a:spLocks noChangeArrowheads="1"/>
                </p:cNvSpPr>
                <p:nvPr/>
              </p:nvSpPr>
              <p:spPr bwMode="auto">
                <a:xfrm>
                  <a:off x="8534400"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7" name="Straight Connector 206"/>
                <p:cNvCxnSpPr>
                  <a:cxnSpLocks noChangeShapeType="1"/>
                </p:cNvCxnSpPr>
                <p:nvPr/>
              </p:nvCxnSpPr>
              <p:spPr bwMode="auto">
                <a:xfrm rot="5400000" flipH="1" flipV="1">
                  <a:off x="8433593" y="405607"/>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8" name="Straight Connector 207"/>
                <p:cNvCxnSpPr>
                  <a:cxnSpLocks noChangeShapeType="1"/>
                </p:cNvCxnSpPr>
                <p:nvPr/>
              </p:nvCxnSpPr>
              <p:spPr bwMode="auto">
                <a:xfrm rot="5400000" flipH="1" flipV="1">
                  <a:off x="8728868" y="377032"/>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9" name="Rectangle 208"/>
                <p:cNvSpPr>
                  <a:spLocks noChangeArrowheads="1"/>
                </p:cNvSpPr>
                <p:nvPr/>
              </p:nvSpPr>
              <p:spPr bwMode="auto">
                <a:xfrm>
                  <a:off x="8534400"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sp>
          <p:nvSpPr>
            <p:cNvPr id="128" name="Flowchart: Process 717"/>
            <p:cNvSpPr>
              <a:spLocks noChangeArrowheads="1"/>
            </p:cNvSpPr>
            <p:nvPr/>
          </p:nvSpPr>
          <p:spPr bwMode="auto">
            <a:xfrm>
              <a:off x="5638799" y="22859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Input Arbiter</a:t>
              </a:r>
            </a:p>
          </p:txBody>
        </p:sp>
        <p:sp>
          <p:nvSpPr>
            <p:cNvPr id="129" name="Flowchart: Process 718"/>
            <p:cNvSpPr>
              <a:spLocks noChangeArrowheads="1"/>
            </p:cNvSpPr>
            <p:nvPr/>
          </p:nvSpPr>
          <p:spPr bwMode="auto">
            <a:xfrm>
              <a:off x="5638799" y="32003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Output Port Lookup</a:t>
              </a:r>
            </a:p>
          </p:txBody>
        </p:sp>
        <p:cxnSp>
          <p:nvCxnSpPr>
            <p:cNvPr id="130" name="Straight Arrow Connector 129"/>
            <p:cNvCxnSpPr>
              <a:cxnSpLocks noChangeShapeType="1"/>
            </p:cNvCxnSpPr>
            <p:nvPr/>
          </p:nvCxnSpPr>
          <p:spPr bwMode="auto">
            <a:xfrm rot="16200000" flipH="1">
              <a:off x="4857749"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1" name="Straight Arrow Connector 130"/>
            <p:cNvCxnSpPr>
              <a:cxnSpLocks noChangeShapeType="1"/>
            </p:cNvCxnSpPr>
            <p:nvPr/>
          </p:nvCxnSpPr>
          <p:spPr bwMode="auto">
            <a:xfrm>
              <a:off x="5448299" y="1828800"/>
              <a:ext cx="800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2" name="Straight Arrow Connector 131"/>
            <p:cNvCxnSpPr>
              <a:cxnSpLocks noChangeShapeType="1"/>
            </p:cNvCxnSpPr>
            <p:nvPr/>
          </p:nvCxnSpPr>
          <p:spPr bwMode="auto">
            <a:xfrm>
              <a:off x="6515100" y="1828800"/>
              <a:ext cx="1143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3" name="Straight Arrow Connector 132"/>
            <p:cNvCxnSpPr>
              <a:cxnSpLocks noChangeShapeType="1"/>
            </p:cNvCxnSpPr>
            <p:nvPr/>
          </p:nvCxnSpPr>
          <p:spPr bwMode="auto">
            <a:xfrm flipH="1">
              <a:off x="7010400" y="1828800"/>
              <a:ext cx="571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4" name="Straight Arrow Connector 133"/>
            <p:cNvCxnSpPr>
              <a:cxnSpLocks noChangeShapeType="1"/>
            </p:cNvCxnSpPr>
            <p:nvPr/>
          </p:nvCxnSpPr>
          <p:spPr bwMode="auto">
            <a:xfrm rot="5400000">
              <a:off x="7715250"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5" name="Straight Arrow Connector 134"/>
            <p:cNvCxnSpPr>
              <a:cxnSpLocks noChangeShapeType="1"/>
            </p:cNvCxnSpPr>
            <p:nvPr/>
          </p:nvCxnSpPr>
          <p:spPr bwMode="auto">
            <a:xfrm rot="5400000">
              <a:off x="6362701" y="30479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6" name="Straight Arrow Connector 135"/>
            <p:cNvCxnSpPr>
              <a:cxnSpLocks noChangeShapeType="1"/>
            </p:cNvCxnSpPr>
            <p:nvPr/>
          </p:nvCxnSpPr>
          <p:spPr bwMode="auto">
            <a:xfrm rot="5400000">
              <a:off x="6362701" y="39623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7" name="Straight Arrow Connector 136"/>
            <p:cNvCxnSpPr>
              <a:cxnSpLocks noChangeShapeType="1"/>
            </p:cNvCxnSpPr>
            <p:nvPr/>
          </p:nvCxnSpPr>
          <p:spPr bwMode="auto">
            <a:xfrm rot="10800000" flipV="1">
              <a:off x="4305299" y="4800599"/>
              <a:ext cx="1562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8" name="Straight Arrow Connector 137"/>
            <p:cNvCxnSpPr>
              <a:cxnSpLocks noChangeShapeType="1"/>
            </p:cNvCxnSpPr>
            <p:nvPr/>
          </p:nvCxnSpPr>
          <p:spPr bwMode="auto">
            <a:xfrm flipH="1">
              <a:off x="5410199" y="4800599"/>
              <a:ext cx="7620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9" name="Straight Arrow Connector 138"/>
            <p:cNvCxnSpPr>
              <a:cxnSpLocks noChangeShapeType="1"/>
            </p:cNvCxnSpPr>
            <p:nvPr/>
          </p:nvCxnSpPr>
          <p:spPr bwMode="auto">
            <a:xfrm flipH="1">
              <a:off x="6476999" y="4800599"/>
              <a:ext cx="1524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0" name="Straight Arrow Connector 139"/>
            <p:cNvCxnSpPr>
              <a:cxnSpLocks noChangeShapeType="1"/>
            </p:cNvCxnSpPr>
            <p:nvPr/>
          </p:nvCxnSpPr>
          <p:spPr bwMode="auto">
            <a:xfrm>
              <a:off x="7086600" y="4800599"/>
              <a:ext cx="4572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1" name="Straight Arrow Connector 140"/>
            <p:cNvCxnSpPr>
              <a:cxnSpLocks noChangeShapeType="1"/>
            </p:cNvCxnSpPr>
            <p:nvPr/>
          </p:nvCxnSpPr>
          <p:spPr bwMode="auto">
            <a:xfrm>
              <a:off x="7239000" y="4800599"/>
              <a:ext cx="1333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2" name="Flowchart: Process 719"/>
            <p:cNvSpPr>
              <a:spLocks noChangeArrowheads="1"/>
            </p:cNvSpPr>
            <p:nvPr/>
          </p:nvSpPr>
          <p:spPr bwMode="auto">
            <a:xfrm>
              <a:off x="5638799" y="4114799"/>
              <a:ext cx="1752600" cy="6858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ltLang="zh-CN" sz="2000" dirty="0">
                <a:solidFill>
                  <a:srgbClr val="000000"/>
                </a:solidFill>
                <a:latin typeface="Arial Narrow" pitchFamily="34" charset="0"/>
                <a:ea typeface="宋体" charset="-122"/>
              </a:endParaRPr>
            </a:p>
            <a:p>
              <a:pPr algn="ctr">
                <a:defRPr/>
              </a:pPr>
              <a:r>
                <a:rPr lang="en-US" altLang="zh-CN" sz="1400" dirty="0">
                  <a:solidFill>
                    <a:srgbClr val="000000"/>
                  </a:solidFill>
                  <a:latin typeface="Arial Narrow" pitchFamily="34" charset="0"/>
                  <a:ea typeface="宋体" charset="-122"/>
                </a:rPr>
                <a:t>Output Queues</a:t>
              </a:r>
            </a:p>
          </p:txBody>
        </p:sp>
        <p:grpSp>
          <p:nvGrpSpPr>
            <p:cNvPr id="143" name="Group 15"/>
            <p:cNvGrpSpPr>
              <a:grpSpLocks/>
            </p:cNvGrpSpPr>
            <p:nvPr/>
          </p:nvGrpSpPr>
          <p:grpSpPr bwMode="auto">
            <a:xfrm>
              <a:off x="5638800" y="4114800"/>
              <a:ext cx="1752600" cy="381000"/>
              <a:chOff x="8339139" y="3873500"/>
              <a:chExt cx="1752600" cy="381000"/>
            </a:xfrm>
          </p:grpSpPr>
          <p:grpSp>
            <p:nvGrpSpPr>
              <p:cNvPr id="179" name="Group 14"/>
              <p:cNvGrpSpPr>
                <a:grpSpLocks/>
              </p:cNvGrpSpPr>
              <p:nvPr/>
            </p:nvGrpSpPr>
            <p:grpSpPr bwMode="auto">
              <a:xfrm>
                <a:off x="8339139" y="3873500"/>
                <a:ext cx="152400" cy="381000"/>
                <a:chOff x="8339139" y="3873500"/>
                <a:chExt cx="152400" cy="381000"/>
              </a:xfrm>
            </p:grpSpPr>
            <p:sp>
              <p:nvSpPr>
                <p:cNvPr id="200" name="Rectangle 199"/>
                <p:cNvSpPr>
                  <a:spLocks noChangeArrowheads="1"/>
                </p:cNvSpPr>
                <p:nvPr/>
              </p:nvSpPr>
              <p:spPr bwMode="auto">
                <a:xfrm>
                  <a:off x="83391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1" name="Straight Connector 200"/>
                <p:cNvCxnSpPr>
                  <a:cxnSpLocks noChangeShapeType="1"/>
                </p:cNvCxnSpPr>
                <p:nvPr/>
              </p:nvCxnSpPr>
              <p:spPr bwMode="auto">
                <a:xfrm rot="5400000" flipH="1" flipV="1">
                  <a:off x="82383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2" name="Straight Connector 201"/>
                <p:cNvCxnSpPr>
                  <a:cxnSpLocks noChangeShapeType="1"/>
                </p:cNvCxnSpPr>
                <p:nvPr/>
              </p:nvCxnSpPr>
              <p:spPr bwMode="auto">
                <a:xfrm rot="5400000" flipH="1" flipV="1">
                  <a:off x="84193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3" name="Rectangle 202"/>
                <p:cNvSpPr>
                  <a:spLocks noChangeArrowheads="1"/>
                </p:cNvSpPr>
                <p:nvPr/>
              </p:nvSpPr>
              <p:spPr bwMode="auto">
                <a:xfrm>
                  <a:off x="83391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0" name="Group 13"/>
              <p:cNvGrpSpPr>
                <a:grpSpLocks/>
              </p:cNvGrpSpPr>
              <p:nvPr/>
            </p:nvGrpSpPr>
            <p:grpSpPr bwMode="auto">
              <a:xfrm>
                <a:off x="8739189" y="3873500"/>
                <a:ext cx="152400" cy="381000"/>
                <a:chOff x="8796339" y="3873500"/>
                <a:chExt cx="152400" cy="381000"/>
              </a:xfrm>
            </p:grpSpPr>
            <p:sp>
              <p:nvSpPr>
                <p:cNvPr id="196" name="Rectangle 195"/>
                <p:cNvSpPr>
                  <a:spLocks noChangeArrowheads="1"/>
                </p:cNvSpPr>
                <p:nvPr/>
              </p:nvSpPr>
              <p:spPr bwMode="auto">
                <a:xfrm>
                  <a:off x="8796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7" name="Straight Connector 196"/>
                <p:cNvCxnSpPr>
                  <a:cxnSpLocks noChangeShapeType="1"/>
                </p:cNvCxnSpPr>
                <p:nvPr/>
              </p:nvCxnSpPr>
              <p:spPr bwMode="auto">
                <a:xfrm rot="5400000" flipH="1" flipV="1">
                  <a:off x="8695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8" name="Straight Connector 197"/>
                <p:cNvCxnSpPr>
                  <a:cxnSpLocks noChangeShapeType="1"/>
                </p:cNvCxnSpPr>
                <p:nvPr/>
              </p:nvCxnSpPr>
              <p:spPr bwMode="auto">
                <a:xfrm rot="5400000" flipH="1" flipV="1">
                  <a:off x="8876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99" name="Rectangle 198"/>
                <p:cNvSpPr>
                  <a:spLocks noChangeArrowheads="1"/>
                </p:cNvSpPr>
                <p:nvPr/>
              </p:nvSpPr>
              <p:spPr bwMode="auto">
                <a:xfrm>
                  <a:off x="8796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1" name="Group 12"/>
              <p:cNvGrpSpPr>
                <a:grpSpLocks/>
              </p:cNvGrpSpPr>
              <p:nvPr/>
            </p:nvGrpSpPr>
            <p:grpSpPr bwMode="auto">
              <a:xfrm>
                <a:off x="9139239" y="3873500"/>
                <a:ext cx="152400" cy="381000"/>
                <a:chOff x="9253539" y="3873500"/>
                <a:chExt cx="152400" cy="381000"/>
              </a:xfrm>
            </p:grpSpPr>
            <p:sp>
              <p:nvSpPr>
                <p:cNvPr id="192" name="Rectangle 191"/>
                <p:cNvSpPr>
                  <a:spLocks noChangeArrowheads="1"/>
                </p:cNvSpPr>
                <p:nvPr/>
              </p:nvSpPr>
              <p:spPr bwMode="auto">
                <a:xfrm>
                  <a:off x="92535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3" name="Straight Connector 192"/>
                <p:cNvCxnSpPr>
                  <a:cxnSpLocks noChangeShapeType="1"/>
                </p:cNvCxnSpPr>
                <p:nvPr/>
              </p:nvCxnSpPr>
              <p:spPr bwMode="auto">
                <a:xfrm rot="5400000" flipH="1" flipV="1">
                  <a:off x="91527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4" name="Straight Connector 193"/>
                <p:cNvCxnSpPr>
                  <a:cxnSpLocks noChangeShapeType="1"/>
                </p:cNvCxnSpPr>
                <p:nvPr/>
              </p:nvCxnSpPr>
              <p:spPr bwMode="auto">
                <a:xfrm rot="5400000" flipH="1" flipV="1">
                  <a:off x="93337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95" name="Rectangle 194"/>
                <p:cNvSpPr>
                  <a:spLocks noChangeArrowheads="1"/>
                </p:cNvSpPr>
                <p:nvPr/>
              </p:nvSpPr>
              <p:spPr bwMode="auto">
                <a:xfrm>
                  <a:off x="92535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2" name="Group 11"/>
              <p:cNvGrpSpPr>
                <a:grpSpLocks/>
              </p:cNvGrpSpPr>
              <p:nvPr/>
            </p:nvGrpSpPr>
            <p:grpSpPr bwMode="auto">
              <a:xfrm>
                <a:off x="9539289" y="3873500"/>
                <a:ext cx="152400" cy="381000"/>
                <a:chOff x="9710739" y="3873500"/>
                <a:chExt cx="152400" cy="381000"/>
              </a:xfrm>
            </p:grpSpPr>
            <p:sp>
              <p:nvSpPr>
                <p:cNvPr id="188" name="Rectangle 187"/>
                <p:cNvSpPr>
                  <a:spLocks noChangeArrowheads="1"/>
                </p:cNvSpPr>
                <p:nvPr/>
              </p:nvSpPr>
              <p:spPr bwMode="auto">
                <a:xfrm>
                  <a:off x="97107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9" name="Straight Connector 188"/>
                <p:cNvCxnSpPr>
                  <a:cxnSpLocks noChangeShapeType="1"/>
                </p:cNvCxnSpPr>
                <p:nvPr/>
              </p:nvCxnSpPr>
              <p:spPr bwMode="auto">
                <a:xfrm rot="5400000" flipH="1" flipV="1">
                  <a:off x="96099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0" name="Straight Connector 189"/>
                <p:cNvCxnSpPr>
                  <a:cxnSpLocks noChangeShapeType="1"/>
                </p:cNvCxnSpPr>
                <p:nvPr/>
              </p:nvCxnSpPr>
              <p:spPr bwMode="auto">
                <a:xfrm rot="5400000" flipH="1" flipV="1">
                  <a:off x="97909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91" name="Rectangle 190"/>
                <p:cNvSpPr>
                  <a:spLocks noChangeArrowheads="1"/>
                </p:cNvSpPr>
                <p:nvPr/>
              </p:nvSpPr>
              <p:spPr bwMode="auto">
                <a:xfrm>
                  <a:off x="97107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3" name="Group 10"/>
              <p:cNvGrpSpPr>
                <a:grpSpLocks/>
              </p:cNvGrpSpPr>
              <p:nvPr/>
            </p:nvGrpSpPr>
            <p:grpSpPr bwMode="auto">
              <a:xfrm>
                <a:off x="9939339" y="3873500"/>
                <a:ext cx="152400" cy="381000"/>
                <a:chOff x="9939339" y="3873500"/>
                <a:chExt cx="152400" cy="381000"/>
              </a:xfrm>
            </p:grpSpPr>
            <p:sp>
              <p:nvSpPr>
                <p:cNvPr id="184" name="Rectangle 183"/>
                <p:cNvSpPr>
                  <a:spLocks noChangeArrowheads="1"/>
                </p:cNvSpPr>
                <p:nvPr/>
              </p:nvSpPr>
              <p:spPr bwMode="auto">
                <a:xfrm>
                  <a:off x="9939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5" name="Straight Connector 184"/>
                <p:cNvCxnSpPr>
                  <a:cxnSpLocks noChangeShapeType="1"/>
                </p:cNvCxnSpPr>
                <p:nvPr/>
              </p:nvCxnSpPr>
              <p:spPr bwMode="auto">
                <a:xfrm rot="5400000" flipH="1" flipV="1">
                  <a:off x="9838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6" name="Straight Connector 185"/>
                <p:cNvCxnSpPr>
                  <a:cxnSpLocks noChangeShapeType="1"/>
                </p:cNvCxnSpPr>
                <p:nvPr/>
              </p:nvCxnSpPr>
              <p:spPr bwMode="auto">
                <a:xfrm rot="5400000" flipH="1" flipV="1">
                  <a:off x="10019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87" name="Rectangle 186"/>
                <p:cNvSpPr>
                  <a:spLocks noChangeArrowheads="1"/>
                </p:cNvSpPr>
                <p:nvPr/>
              </p:nvSpPr>
              <p:spPr bwMode="auto">
                <a:xfrm>
                  <a:off x="9939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4" name="Group 161"/>
            <p:cNvGrpSpPr>
              <a:grpSpLocks/>
            </p:cNvGrpSpPr>
            <p:nvPr/>
          </p:nvGrpSpPr>
          <p:grpSpPr bwMode="auto">
            <a:xfrm>
              <a:off x="4076699" y="5291136"/>
              <a:ext cx="533400" cy="914400"/>
              <a:chOff x="4114800" y="914400"/>
              <a:chExt cx="533400" cy="914400"/>
            </a:xfrm>
          </p:grpSpPr>
          <p:sp>
            <p:nvSpPr>
              <p:cNvPr id="173" name="Flowchart: Process 162"/>
              <p:cNvSpPr>
                <a:spLocks noChangeArrowheads="1"/>
              </p:cNvSpPr>
              <p:nvPr/>
            </p:nvSpPr>
            <p:spPr bwMode="auto">
              <a:xfrm>
                <a:off x="41148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4" name="Group 7"/>
              <p:cNvGrpSpPr>
                <a:grpSpLocks/>
              </p:cNvGrpSpPr>
              <p:nvPr/>
            </p:nvGrpSpPr>
            <p:grpSpPr bwMode="auto">
              <a:xfrm>
                <a:off x="4267197" y="914400"/>
                <a:ext cx="266700" cy="381000"/>
                <a:chOff x="6324613" y="4140193"/>
                <a:chExt cx="1066812" cy="508000"/>
              </a:xfrm>
            </p:grpSpPr>
            <p:sp>
              <p:nvSpPr>
                <p:cNvPr id="175" name="Rectangle 174"/>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6" name="Straight Connector 175"/>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77" name="Straight Connector 176"/>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78" name="Rectangle 177"/>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5" name="Group 168"/>
            <p:cNvGrpSpPr>
              <a:grpSpLocks/>
            </p:cNvGrpSpPr>
            <p:nvPr/>
          </p:nvGrpSpPr>
          <p:grpSpPr bwMode="auto">
            <a:xfrm>
              <a:off x="5143499" y="5291136"/>
              <a:ext cx="533400" cy="914400"/>
              <a:chOff x="5334000" y="914400"/>
              <a:chExt cx="533400" cy="914400"/>
            </a:xfrm>
          </p:grpSpPr>
          <p:sp>
            <p:nvSpPr>
              <p:cNvPr id="167" name="Flowchart: Process 169"/>
              <p:cNvSpPr>
                <a:spLocks noChangeArrowheads="1"/>
              </p:cNvSpPr>
              <p:nvPr/>
            </p:nvSpPr>
            <p:spPr bwMode="auto">
              <a:xfrm>
                <a:off x="5334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68" name="Group 7"/>
              <p:cNvGrpSpPr>
                <a:grpSpLocks/>
              </p:cNvGrpSpPr>
              <p:nvPr/>
            </p:nvGrpSpPr>
            <p:grpSpPr bwMode="auto">
              <a:xfrm>
                <a:off x="5486397" y="914400"/>
                <a:ext cx="266700" cy="381000"/>
                <a:chOff x="6324613" y="4140193"/>
                <a:chExt cx="1066812" cy="508000"/>
              </a:xfrm>
            </p:grpSpPr>
            <p:sp>
              <p:nvSpPr>
                <p:cNvPr id="169" name="Rectangle 168"/>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0" name="Straight Connector 169"/>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71" name="Straight Connector 170"/>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72" name="Rectangle 152"/>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6" name="Group 175"/>
            <p:cNvGrpSpPr>
              <a:grpSpLocks/>
            </p:cNvGrpSpPr>
            <p:nvPr/>
          </p:nvGrpSpPr>
          <p:grpSpPr bwMode="auto">
            <a:xfrm>
              <a:off x="6210299" y="5291136"/>
              <a:ext cx="533400" cy="914400"/>
              <a:chOff x="6553200" y="914400"/>
              <a:chExt cx="533400" cy="914400"/>
            </a:xfrm>
          </p:grpSpPr>
          <p:sp>
            <p:nvSpPr>
              <p:cNvPr id="161" name="Flowchart: Process 176"/>
              <p:cNvSpPr>
                <a:spLocks noChangeArrowheads="1"/>
              </p:cNvSpPr>
              <p:nvPr/>
            </p:nvSpPr>
            <p:spPr bwMode="auto">
              <a:xfrm>
                <a:off x="65532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62" name="Group 7"/>
              <p:cNvGrpSpPr>
                <a:grpSpLocks/>
              </p:cNvGrpSpPr>
              <p:nvPr/>
            </p:nvGrpSpPr>
            <p:grpSpPr bwMode="auto">
              <a:xfrm>
                <a:off x="6705597" y="914400"/>
                <a:ext cx="266700" cy="381000"/>
                <a:chOff x="6324613" y="4140193"/>
                <a:chExt cx="1066812" cy="508000"/>
              </a:xfrm>
            </p:grpSpPr>
            <p:sp>
              <p:nvSpPr>
                <p:cNvPr id="163" name="Rectangle 162"/>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64" name="Straight Connector 163"/>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5" name="Straight Connector 164"/>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66" name="Rectangle 165"/>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7" name="Group 182"/>
            <p:cNvGrpSpPr>
              <a:grpSpLocks/>
            </p:cNvGrpSpPr>
            <p:nvPr/>
          </p:nvGrpSpPr>
          <p:grpSpPr bwMode="auto">
            <a:xfrm>
              <a:off x="7277099" y="5291136"/>
              <a:ext cx="533400" cy="914400"/>
              <a:chOff x="7772400" y="914400"/>
              <a:chExt cx="533400" cy="914400"/>
            </a:xfrm>
          </p:grpSpPr>
          <p:sp>
            <p:nvSpPr>
              <p:cNvPr id="155" name="Flowchart: Process 183"/>
              <p:cNvSpPr>
                <a:spLocks noChangeArrowheads="1"/>
              </p:cNvSpPr>
              <p:nvPr/>
            </p:nvSpPr>
            <p:spPr bwMode="auto">
              <a:xfrm>
                <a:off x="77724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56" name="Group 7"/>
              <p:cNvGrpSpPr>
                <a:grpSpLocks/>
              </p:cNvGrpSpPr>
              <p:nvPr/>
            </p:nvGrpSpPr>
            <p:grpSpPr bwMode="auto">
              <a:xfrm>
                <a:off x="7924797" y="914400"/>
                <a:ext cx="266700" cy="381000"/>
                <a:chOff x="6324613" y="4140193"/>
                <a:chExt cx="1066812" cy="508000"/>
              </a:xfrm>
            </p:grpSpPr>
            <p:sp>
              <p:nvSpPr>
                <p:cNvPr id="157" name="Rectangle 156"/>
                <p:cNvSpPr>
                  <a:spLocks noChangeArrowheads="1"/>
                </p:cNvSpPr>
                <p:nvPr/>
              </p:nvSpPr>
              <p:spPr bwMode="auto">
                <a:xfrm>
                  <a:off x="6324629"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58" name="Straight Connector 157"/>
                <p:cNvCxnSpPr>
                  <a:cxnSpLocks noChangeShapeType="1"/>
                </p:cNvCxnSpPr>
                <p:nvPr/>
              </p:nvCxnSpPr>
              <p:spPr bwMode="auto">
                <a:xfrm rot="5400000" flipH="1" flipV="1">
                  <a:off x="6190221"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9" name="Straight Connector 158"/>
                <p:cNvCxnSpPr>
                  <a:cxnSpLocks noChangeShapeType="1"/>
                </p:cNvCxnSpPr>
                <p:nvPr/>
              </p:nvCxnSpPr>
              <p:spPr bwMode="auto">
                <a:xfrm rot="5400000" flipH="1" flipV="1">
                  <a:off x="7295133"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60" name="Rectangle 159"/>
                <p:cNvSpPr>
                  <a:spLocks noChangeArrowheads="1"/>
                </p:cNvSpPr>
                <p:nvPr/>
              </p:nvSpPr>
              <p:spPr bwMode="auto">
                <a:xfrm>
                  <a:off x="6324629"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8" name="Group 189"/>
            <p:cNvGrpSpPr>
              <a:grpSpLocks/>
            </p:cNvGrpSpPr>
            <p:nvPr/>
          </p:nvGrpSpPr>
          <p:grpSpPr bwMode="auto">
            <a:xfrm>
              <a:off x="8343899" y="5291136"/>
              <a:ext cx="533400" cy="914400"/>
              <a:chOff x="8382000" y="914400"/>
              <a:chExt cx="533400" cy="914400"/>
            </a:xfrm>
          </p:grpSpPr>
          <p:sp>
            <p:nvSpPr>
              <p:cNvPr id="149" name="Flowchart: Process 190"/>
              <p:cNvSpPr>
                <a:spLocks noChangeArrowheads="1"/>
              </p:cNvSpPr>
              <p:nvPr/>
            </p:nvSpPr>
            <p:spPr bwMode="auto">
              <a:xfrm>
                <a:off x="83820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150" name="Group 883"/>
              <p:cNvGrpSpPr>
                <a:grpSpLocks/>
              </p:cNvGrpSpPr>
              <p:nvPr/>
            </p:nvGrpSpPr>
            <p:grpSpPr bwMode="auto">
              <a:xfrm>
                <a:off x="8534397" y="914400"/>
                <a:ext cx="266700" cy="381000"/>
                <a:chOff x="8534397" y="304800"/>
                <a:chExt cx="266700" cy="381000"/>
              </a:xfrm>
            </p:grpSpPr>
            <p:sp>
              <p:nvSpPr>
                <p:cNvPr id="151" name="Rectangle 150"/>
                <p:cNvSpPr>
                  <a:spLocks noChangeArrowheads="1"/>
                </p:cNvSpPr>
                <p:nvPr/>
              </p:nvSpPr>
              <p:spPr bwMode="auto">
                <a:xfrm>
                  <a:off x="8534401"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52" name="Straight Connector 151"/>
                <p:cNvCxnSpPr>
                  <a:cxnSpLocks noChangeShapeType="1"/>
                </p:cNvCxnSpPr>
                <p:nvPr/>
              </p:nvCxnSpPr>
              <p:spPr bwMode="auto">
                <a:xfrm rot="5400000" flipH="1" flipV="1">
                  <a:off x="8433595" y="405606"/>
                  <a:ext cx="20161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3" name="Straight Connector 152"/>
                <p:cNvCxnSpPr>
                  <a:cxnSpLocks noChangeShapeType="1"/>
                </p:cNvCxnSpPr>
                <p:nvPr/>
              </p:nvCxnSpPr>
              <p:spPr bwMode="auto">
                <a:xfrm rot="5400000" flipH="1" flipV="1">
                  <a:off x="8728870" y="377031"/>
                  <a:ext cx="14446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4" name="Rectangle 153"/>
                <p:cNvSpPr>
                  <a:spLocks noChangeArrowheads="1"/>
                </p:cNvSpPr>
                <p:nvPr/>
              </p:nvSpPr>
              <p:spPr bwMode="auto">
                <a:xfrm>
                  <a:off x="8534401"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spTree>
    <p:extLst>
      <p:ext uri="{BB962C8B-B14F-4D97-AF65-F5344CB8AC3E}">
        <p14:creationId xmlns:p14="http://schemas.microsoft.com/office/powerpoint/2010/main" val="3765923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23</a:t>
            </a:fld>
            <a:endParaRPr lang="en-US" dirty="0">
              <a:solidFill>
                <a:prstClr val="black">
                  <a:tint val="75000"/>
                </a:prstClr>
              </a:solidFill>
            </a:endParaRPr>
          </a:p>
        </p:txBody>
      </p:sp>
      <p:sp>
        <p:nvSpPr>
          <p:cNvPr id="7" name="Title 1"/>
          <p:cNvSpPr txBox="1">
            <a:spLocks/>
          </p:cNvSpPr>
          <p:nvPr/>
        </p:nvSpPr>
        <p:spPr>
          <a:xfrm>
            <a:off x="1219764" y="2533646"/>
            <a:ext cx="6265875" cy="1524072"/>
          </a:xfrm>
          <a:prstGeom prst="rect">
            <a:avLst/>
          </a:prstGeom>
        </p:spPr>
        <p:txBody>
          <a:bodyPr anchor="ctr"/>
          <a:lstStyle>
            <a:lvl1pPr algn="l" defTabSz="685644" rtl="0" eaLnBrk="1" latinLnBrk="0" hangingPunct="1">
              <a:spcBef>
                <a:spcPct val="0"/>
              </a:spcBef>
              <a:buNone/>
              <a:defRPr sz="2700" b="1" kern="1200">
                <a:solidFill>
                  <a:schemeClr val="tx1"/>
                </a:solidFill>
                <a:latin typeface="+mj-lt"/>
                <a:ea typeface="+mj-ea"/>
                <a:cs typeface="+mj-cs"/>
              </a:defRPr>
            </a:lvl1pPr>
          </a:lstStyle>
          <a:p>
            <a:pPr algn="ctr">
              <a:buClrTx/>
              <a:buFontTx/>
            </a:pPr>
            <a:r>
              <a:rPr lang="en-US" sz="4400" dirty="0">
                <a:latin typeface="Arial" charset="0"/>
              </a:rPr>
              <a:t>Overview</a:t>
            </a:r>
          </a:p>
        </p:txBody>
      </p:sp>
      <p:pic>
        <p:nvPicPr>
          <p:cNvPr id="5" name="Picture 4" descr="P4-NetFPG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332" y="1629550"/>
            <a:ext cx="7512169" cy="1250787"/>
          </a:xfrm>
          <a:prstGeom prst="rect">
            <a:avLst/>
          </a:prstGeom>
        </p:spPr>
      </p:pic>
      <p:sp>
        <p:nvSpPr>
          <p:cNvPr id="6" name="TextBox 5">
            <a:extLst>
              <a:ext uri="{FF2B5EF4-FFF2-40B4-BE49-F238E27FC236}">
                <a16:creationId xmlns:a16="http://schemas.microsoft.com/office/drawing/2014/main" id="{943B6693-F643-274F-860A-B538A1850597}"/>
              </a:ext>
            </a:extLst>
          </p:cNvPr>
          <p:cNvSpPr txBox="1"/>
          <p:nvPr/>
        </p:nvSpPr>
        <p:spPr>
          <a:xfrm>
            <a:off x="3261494" y="1470113"/>
            <a:ext cx="5450531" cy="1569660"/>
          </a:xfrm>
          <a:prstGeom prst="rect">
            <a:avLst/>
          </a:prstGeom>
          <a:solidFill>
            <a:schemeClr val="bg1"/>
          </a:solidFill>
        </p:spPr>
        <p:txBody>
          <a:bodyPr wrap="none" rtlCol="0">
            <a:spAutoFit/>
          </a:bodyPr>
          <a:lstStyle/>
          <a:p>
            <a:r>
              <a:rPr lang="en-US" sz="9600" dirty="0" err="1">
                <a:solidFill>
                  <a:srgbClr val="0067F1"/>
                </a:solidFill>
              </a:rPr>
              <a:t>Net</a:t>
            </a:r>
            <a:r>
              <a:rPr lang="en-US" sz="9600" dirty="0" err="1"/>
              <a:t>FPGA</a:t>
            </a:r>
            <a:endParaRPr lang="en-US" sz="9600" dirty="0"/>
          </a:p>
        </p:txBody>
      </p:sp>
    </p:spTree>
    <p:extLst>
      <p:ext uri="{BB962C8B-B14F-4D97-AF65-F5344CB8AC3E}">
        <p14:creationId xmlns:p14="http://schemas.microsoft.com/office/powerpoint/2010/main" val="2171624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 Process for Programming a P4 Target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24</a:t>
            </a:fld>
            <a:endParaRPr lang="en-US" dirty="0">
              <a:solidFill>
                <a:prstClr val="black">
                  <a:tint val="75000"/>
                </a:prstClr>
              </a:solidFill>
            </a:endParaRPr>
          </a:p>
        </p:txBody>
      </p:sp>
      <p:sp>
        <p:nvSpPr>
          <p:cNvPr id="5" name="Shape 1297"/>
          <p:cNvSpPr/>
          <p:nvPr/>
        </p:nvSpPr>
        <p:spPr>
          <a:xfrm>
            <a:off x="457200" y="2068167"/>
            <a:ext cx="2209800" cy="1981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 name="Shape 1298"/>
          <p:cNvSpPr/>
          <p:nvPr/>
        </p:nvSpPr>
        <p:spPr>
          <a:xfrm>
            <a:off x="4953000" y="1306167"/>
            <a:ext cx="3722400" cy="2743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 name="Shape 1301"/>
          <p:cNvSpPr/>
          <p:nvPr/>
        </p:nvSpPr>
        <p:spPr>
          <a:xfrm>
            <a:off x="609600" y="2982567"/>
            <a:ext cx="19050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Architecture</a:t>
            </a:r>
            <a:endParaRPr/>
          </a:p>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Model</a:t>
            </a:r>
            <a:endParaRPr/>
          </a:p>
        </p:txBody>
      </p:sp>
      <p:sp>
        <p:nvSpPr>
          <p:cNvPr id="8" name="Shape 1302"/>
          <p:cNvSpPr/>
          <p:nvPr/>
        </p:nvSpPr>
        <p:spPr>
          <a:xfrm>
            <a:off x="2895600" y="2144367"/>
            <a:ext cx="1524000" cy="6096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Compiler</a:t>
            </a:r>
            <a:endParaRPr/>
          </a:p>
        </p:txBody>
      </p:sp>
      <p:sp>
        <p:nvSpPr>
          <p:cNvPr id="9" name="Shape 1303"/>
          <p:cNvSpPr/>
          <p:nvPr/>
        </p:nvSpPr>
        <p:spPr>
          <a:xfrm>
            <a:off x="2438400" y="2296767"/>
            <a:ext cx="5334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0" name="Shape 1304"/>
          <p:cNvGrpSpPr/>
          <p:nvPr/>
        </p:nvGrpSpPr>
        <p:grpSpPr>
          <a:xfrm>
            <a:off x="2895600" y="2725467"/>
            <a:ext cx="1524000" cy="1171500"/>
            <a:chOff x="3048000" y="2467050"/>
            <a:chExt cx="1524000" cy="1171500"/>
          </a:xfrm>
        </p:grpSpPr>
        <p:sp>
          <p:nvSpPr>
            <p:cNvPr id="11" name="Shape 1305"/>
            <p:cNvSpPr/>
            <p:nvPr/>
          </p:nvSpPr>
          <p:spPr>
            <a:xfrm>
              <a:off x="3048000" y="2876550"/>
              <a:ext cx="1524000" cy="762000"/>
            </a:xfrm>
            <a:prstGeom prst="rect">
              <a:avLst/>
            </a:prstGeom>
            <a:solidFill>
              <a:srgbClr val="DE828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a:t>Target-specific configuration binary</a:t>
              </a:r>
              <a:endParaRPr/>
            </a:p>
          </p:txBody>
        </p:sp>
        <p:sp>
          <p:nvSpPr>
            <p:cNvPr id="12" name="Shape 1306"/>
            <p:cNvSpPr/>
            <p:nvPr/>
          </p:nvSpPr>
          <p:spPr>
            <a:xfrm rot="5400000">
              <a:off x="3619500" y="2505150"/>
              <a:ext cx="3810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3" name="Shape 1307"/>
          <p:cNvGrpSpPr/>
          <p:nvPr/>
        </p:nvGrpSpPr>
        <p:grpSpPr>
          <a:xfrm>
            <a:off x="4419600" y="2982567"/>
            <a:ext cx="4117200" cy="914400"/>
            <a:chOff x="4572000" y="2724150"/>
            <a:chExt cx="4117200" cy="914400"/>
          </a:xfrm>
        </p:grpSpPr>
        <p:sp>
          <p:nvSpPr>
            <p:cNvPr id="14" name="Shape 1308"/>
            <p:cNvSpPr/>
            <p:nvPr/>
          </p:nvSpPr>
          <p:spPr>
            <a:xfrm>
              <a:off x="5257800" y="2724150"/>
              <a:ext cx="34314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Data Plane</a:t>
              </a:r>
              <a:endParaRPr/>
            </a:p>
          </p:txBody>
        </p:sp>
        <p:sp>
          <p:nvSpPr>
            <p:cNvPr id="15" name="Shape 1309"/>
            <p:cNvSpPr/>
            <p:nvPr/>
          </p:nvSpPr>
          <p:spPr>
            <a:xfrm>
              <a:off x="54102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5"/>
                <a:buFont typeface="Arial"/>
                <a:buNone/>
              </a:pPr>
              <a:r>
                <a:rPr lang="en" sz="1500" b="0" i="0" u="none" strike="noStrike" cap="none">
                  <a:solidFill>
                    <a:srgbClr val="000000"/>
                  </a:solidFill>
                  <a:latin typeface="Arial"/>
                  <a:ea typeface="Arial"/>
                  <a:cs typeface="Arial"/>
                  <a:sym typeface="Arial"/>
                </a:rPr>
                <a:t>Tables</a:t>
              </a:r>
              <a:endParaRPr/>
            </a:p>
          </p:txBody>
        </p:sp>
        <p:sp>
          <p:nvSpPr>
            <p:cNvPr id="16" name="Shape 1310"/>
            <p:cNvSpPr/>
            <p:nvPr/>
          </p:nvSpPr>
          <p:spPr>
            <a:xfrm>
              <a:off x="63246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Extern</a:t>
              </a:r>
              <a:endParaRPr/>
            </a:p>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objects</a:t>
              </a:r>
              <a:endParaRPr/>
            </a:p>
          </p:txBody>
        </p:sp>
        <p:sp>
          <p:nvSpPr>
            <p:cNvPr id="17" name="Shape 1311"/>
            <p:cNvSpPr/>
            <p:nvPr/>
          </p:nvSpPr>
          <p:spPr>
            <a:xfrm>
              <a:off x="4572000" y="3028950"/>
              <a:ext cx="838200" cy="381000"/>
            </a:xfrm>
            <a:prstGeom prst="rightArrow">
              <a:avLst>
                <a:gd name="adj1" fmla="val 50000"/>
                <a:gd name="adj2" fmla="val 50000"/>
              </a:avLst>
            </a:prstGeom>
            <a:solidFill>
              <a:srgbClr val="BFBFBF"/>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Load</a:t>
              </a:r>
              <a:endParaRPr/>
            </a:p>
          </p:txBody>
        </p:sp>
      </p:grpSp>
      <p:sp>
        <p:nvSpPr>
          <p:cNvPr id="18" name="Shape 1312"/>
          <p:cNvSpPr txBox="1"/>
          <p:nvPr/>
        </p:nvSpPr>
        <p:spPr>
          <a:xfrm>
            <a:off x="7716250" y="4030342"/>
            <a:ext cx="993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i="1"/>
              <a:t>T</a:t>
            </a:r>
            <a:r>
              <a:rPr lang="en" sz="2000" b="0" i="1" u="none" strike="noStrike" cap="none">
                <a:solidFill>
                  <a:srgbClr val="000000"/>
                </a:solidFill>
                <a:latin typeface="Arial"/>
                <a:ea typeface="Arial"/>
                <a:cs typeface="Arial"/>
                <a:sym typeface="Arial"/>
              </a:rPr>
              <a:t>arget</a:t>
            </a:r>
            <a:endParaRPr/>
          </a:p>
        </p:txBody>
      </p:sp>
      <p:sp>
        <p:nvSpPr>
          <p:cNvPr id="24" name="Shape 1318"/>
          <p:cNvSpPr/>
          <p:nvPr/>
        </p:nvSpPr>
        <p:spPr>
          <a:xfrm>
            <a:off x="609600" y="2144367"/>
            <a:ext cx="1905000" cy="6096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Program</a:t>
            </a:r>
            <a:endParaRPr/>
          </a:p>
        </p:txBody>
      </p:sp>
      <p:sp>
        <p:nvSpPr>
          <p:cNvPr id="27" name="Shape 1321"/>
          <p:cNvSpPr txBox="1"/>
          <p:nvPr/>
        </p:nvSpPr>
        <p:spPr>
          <a:xfrm>
            <a:off x="6840292" y="2580719"/>
            <a:ext cx="12717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sp>
        <p:nvSpPr>
          <p:cNvPr id="28" name="Shape 1322"/>
          <p:cNvSpPr/>
          <p:nvPr/>
        </p:nvSpPr>
        <p:spPr>
          <a:xfrm>
            <a:off x="5105400" y="1458567"/>
            <a:ext cx="3431400" cy="7620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2400" b="0" i="0" u="none" strike="noStrike" cap="none">
                <a:solidFill>
                  <a:srgbClr val="000000"/>
                </a:solidFill>
                <a:latin typeface="Arial"/>
                <a:ea typeface="Arial"/>
                <a:cs typeface="Arial"/>
                <a:sym typeface="Arial"/>
              </a:rPr>
              <a:t>Control Plane</a:t>
            </a:r>
            <a:endParaRPr/>
          </a:p>
        </p:txBody>
      </p:sp>
      <p:sp>
        <p:nvSpPr>
          <p:cNvPr id="29" name="Shape 1323"/>
          <p:cNvSpPr/>
          <p:nvPr/>
        </p:nvSpPr>
        <p:spPr>
          <a:xfrm>
            <a:off x="5275427" y="2220567"/>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 name="Shape 1324"/>
          <p:cNvSpPr/>
          <p:nvPr/>
        </p:nvSpPr>
        <p:spPr>
          <a:xfrm>
            <a:off x="6494449" y="2208838"/>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 name="Shape 1326"/>
          <p:cNvSpPr txBox="1"/>
          <p:nvPr/>
        </p:nvSpPr>
        <p:spPr>
          <a:xfrm>
            <a:off x="5398571" y="2322960"/>
            <a:ext cx="10668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Add/remove</a:t>
            </a:r>
            <a:br>
              <a:rPr lang="en" sz="1200"/>
            </a:br>
            <a:r>
              <a:rPr lang="en" sz="1200"/>
              <a:t>table entries</a:t>
            </a:r>
            <a:endParaRPr sz="1200"/>
          </a:p>
        </p:txBody>
      </p:sp>
      <p:sp>
        <p:nvSpPr>
          <p:cNvPr id="33" name="Shape 1327"/>
          <p:cNvSpPr/>
          <p:nvPr/>
        </p:nvSpPr>
        <p:spPr>
          <a:xfrm>
            <a:off x="7238930" y="2870851"/>
            <a:ext cx="993600" cy="2856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r>
              <a:rPr lang="en"/>
              <a:t>CPU port</a:t>
            </a:r>
            <a:endParaRPr/>
          </a:p>
        </p:txBody>
      </p:sp>
      <p:sp>
        <p:nvSpPr>
          <p:cNvPr id="34" name="Shape 1328"/>
          <p:cNvSpPr/>
          <p:nvPr/>
        </p:nvSpPr>
        <p:spPr>
          <a:xfrm>
            <a:off x="7438352" y="2255706"/>
            <a:ext cx="228600" cy="6096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 name="Shape 1329"/>
          <p:cNvSpPr txBox="1"/>
          <p:nvPr/>
        </p:nvSpPr>
        <p:spPr>
          <a:xfrm>
            <a:off x="7608600" y="2296267"/>
            <a:ext cx="12306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Packet-in/out</a:t>
            </a:r>
            <a:endParaRPr sz="1200"/>
          </a:p>
        </p:txBody>
      </p:sp>
      <p:sp>
        <p:nvSpPr>
          <p:cNvPr id="36" name="Shape 1330"/>
          <p:cNvSpPr txBox="1"/>
          <p:nvPr/>
        </p:nvSpPr>
        <p:spPr>
          <a:xfrm>
            <a:off x="6655977" y="2352106"/>
            <a:ext cx="7620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Extern</a:t>
            </a:r>
            <a:br>
              <a:rPr lang="en" sz="1200"/>
            </a:br>
            <a:r>
              <a:rPr lang="en" sz="1200"/>
              <a:t>control</a:t>
            </a:r>
            <a:endParaRPr sz="1200"/>
          </a:p>
        </p:txBody>
      </p:sp>
      <p:sp>
        <p:nvSpPr>
          <p:cNvPr id="37" name="Shape 1331"/>
          <p:cNvSpPr txBox="1"/>
          <p:nvPr/>
        </p:nvSpPr>
        <p:spPr>
          <a:xfrm rot="-5400000">
            <a:off x="3853787" y="2416885"/>
            <a:ext cx="14094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FF0000"/>
                </a:solidFill>
              </a:rPr>
              <a:t>RUNTIME</a:t>
            </a:r>
            <a:endParaRPr sz="1800" b="1">
              <a:solidFill>
                <a:srgbClr val="FF0000"/>
              </a:solidFill>
            </a:endParaRPr>
          </a:p>
        </p:txBody>
      </p:sp>
      <p:sp>
        <p:nvSpPr>
          <p:cNvPr id="38" name="Shape 1332"/>
          <p:cNvSpPr/>
          <p:nvPr/>
        </p:nvSpPr>
        <p:spPr>
          <a:xfrm>
            <a:off x="4746900" y="2208841"/>
            <a:ext cx="3939900" cy="1066800"/>
          </a:xfrm>
          <a:prstGeom prst="rect">
            <a:avLst/>
          </a:prstGeom>
          <a:noFill/>
          <a:ln w="762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TextBox 38"/>
          <p:cNvSpPr txBox="1"/>
          <p:nvPr/>
        </p:nvSpPr>
        <p:spPr>
          <a:xfrm>
            <a:off x="2438400" y="899485"/>
            <a:ext cx="2604135" cy="400110"/>
          </a:xfrm>
          <a:prstGeom prst="rect">
            <a:avLst/>
          </a:prstGeom>
          <a:noFill/>
        </p:spPr>
        <p:txBody>
          <a:bodyPr wrap="square" rtlCol="0">
            <a:spAutoFit/>
          </a:bodyPr>
          <a:lstStyle/>
          <a:p>
            <a:r>
              <a:rPr lang="en-US" sz="2000" dirty="0">
                <a:solidFill>
                  <a:srgbClr val="800000"/>
                </a:solidFill>
              </a:rPr>
              <a:t>P4</a:t>
            </a:r>
            <a:r>
              <a:rPr lang="en-US" sz="2000" dirty="0">
                <a:solidFill>
                  <a:srgbClr val="800000"/>
                </a:solidFill>
                <a:sym typeface="Wingdings" pitchFamily="2" charset="2"/>
              </a:rPr>
              <a:t></a:t>
            </a:r>
            <a:r>
              <a:rPr lang="en-US" sz="2000" dirty="0">
                <a:solidFill>
                  <a:srgbClr val="800000"/>
                </a:solidFill>
              </a:rPr>
              <a:t>NetFPGA tools</a:t>
            </a:r>
          </a:p>
        </p:txBody>
      </p:sp>
      <p:cxnSp>
        <p:nvCxnSpPr>
          <p:cNvPr id="40" name="Straight Arrow Connector 39"/>
          <p:cNvCxnSpPr>
            <a:cxnSpLocks/>
            <a:endCxn id="8" idx="0"/>
          </p:cNvCxnSpPr>
          <p:nvPr/>
        </p:nvCxnSpPr>
        <p:spPr>
          <a:xfrm>
            <a:off x="3657600" y="1328095"/>
            <a:ext cx="0" cy="816272"/>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08710" y="4438376"/>
            <a:ext cx="2394055" cy="707886"/>
          </a:xfrm>
          <a:prstGeom prst="rect">
            <a:avLst/>
          </a:prstGeom>
          <a:noFill/>
        </p:spPr>
        <p:txBody>
          <a:bodyPr wrap="none" rtlCol="0">
            <a:spAutoFit/>
          </a:bodyPr>
          <a:lstStyle/>
          <a:p>
            <a:pPr algn="ctr"/>
            <a:r>
              <a:rPr lang="en-US" sz="2000" dirty="0" err="1">
                <a:solidFill>
                  <a:srgbClr val="800000"/>
                </a:solidFill>
              </a:rPr>
              <a:t>SimpleSumeSwitch</a:t>
            </a:r>
            <a:endParaRPr lang="en-US" sz="2000" dirty="0">
              <a:solidFill>
                <a:srgbClr val="800000"/>
              </a:solidFill>
            </a:endParaRPr>
          </a:p>
          <a:p>
            <a:pPr algn="ctr"/>
            <a:r>
              <a:rPr lang="en-US" sz="2000" dirty="0">
                <a:solidFill>
                  <a:srgbClr val="800000"/>
                </a:solidFill>
              </a:rPr>
              <a:t>Architecture</a:t>
            </a:r>
          </a:p>
        </p:txBody>
      </p:sp>
      <p:cxnSp>
        <p:nvCxnSpPr>
          <p:cNvPr id="43" name="Straight Arrow Connector 42"/>
          <p:cNvCxnSpPr/>
          <p:nvPr/>
        </p:nvCxnSpPr>
        <p:spPr>
          <a:xfrm flipH="1" flipV="1">
            <a:off x="1805737" y="3896967"/>
            <a:ext cx="1" cy="538647"/>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08030" y="4679156"/>
            <a:ext cx="2080217" cy="400110"/>
          </a:xfrm>
          <a:prstGeom prst="rect">
            <a:avLst/>
          </a:prstGeom>
          <a:noFill/>
        </p:spPr>
        <p:txBody>
          <a:bodyPr wrap="square" rtlCol="0">
            <a:spAutoFit/>
          </a:bodyPr>
          <a:lstStyle/>
          <a:p>
            <a:r>
              <a:rPr lang="en-US" sz="2000" dirty="0" err="1">
                <a:solidFill>
                  <a:srgbClr val="800000"/>
                </a:solidFill>
              </a:rPr>
              <a:t>NetFPGA</a:t>
            </a:r>
            <a:r>
              <a:rPr lang="en-US" sz="2000" dirty="0">
                <a:solidFill>
                  <a:srgbClr val="800000"/>
                </a:solidFill>
              </a:rPr>
              <a:t> SUME</a:t>
            </a:r>
          </a:p>
        </p:txBody>
      </p:sp>
      <p:cxnSp>
        <p:nvCxnSpPr>
          <p:cNvPr id="49" name="Straight Arrow Connector 48"/>
          <p:cNvCxnSpPr/>
          <p:nvPr/>
        </p:nvCxnSpPr>
        <p:spPr>
          <a:xfrm flipV="1">
            <a:off x="6848139" y="3896967"/>
            <a:ext cx="3166" cy="782189"/>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F35DF77-F15F-DE41-B9E8-A46B7CCB832A}"/>
              </a:ext>
            </a:extLst>
          </p:cNvPr>
          <p:cNvCxnSpPr>
            <a:cxnSpLocks/>
          </p:cNvCxnSpPr>
          <p:nvPr/>
        </p:nvCxnSpPr>
        <p:spPr>
          <a:xfrm>
            <a:off x="3671114" y="1354846"/>
            <a:ext cx="1115973" cy="789521"/>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870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P4</a:t>
            </a:r>
            <a:r>
              <a:rPr lang="en-US" dirty="0">
                <a:sym typeface="Wingdings"/>
              </a:rPr>
              <a:t></a:t>
            </a:r>
            <a:r>
              <a:rPr lang="en-US" dirty="0"/>
              <a:t>NetFPGA Compilation Overview</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25</a:t>
            </a:fld>
            <a:endParaRPr lang="en-US" dirty="0">
              <a:solidFill>
                <a:prstClr val="black">
                  <a:tint val="75000"/>
                </a:prstClr>
              </a:solidFill>
            </a:endParaRPr>
          </a:p>
        </p:txBody>
      </p:sp>
      <p:sp>
        <p:nvSpPr>
          <p:cNvPr id="5" name="Folded Corner 4"/>
          <p:cNvSpPr/>
          <p:nvPr/>
        </p:nvSpPr>
        <p:spPr>
          <a:xfrm>
            <a:off x="1917169" y="949648"/>
            <a:ext cx="1129552" cy="531906"/>
          </a:xfrm>
          <a:prstGeom prst="foldedCorner">
            <a:avLst>
              <a:gd name="adj" fmla="val 50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rPr>
              <a:t>P4 Program</a:t>
            </a:r>
          </a:p>
        </p:txBody>
      </p:sp>
      <p:sp>
        <p:nvSpPr>
          <p:cNvPr id="7" name="Rounded Rectangle 6"/>
          <p:cNvSpPr/>
          <p:nvPr/>
        </p:nvSpPr>
        <p:spPr>
          <a:xfrm>
            <a:off x="1560075" y="1971196"/>
            <a:ext cx="1843741" cy="360082"/>
          </a:xfrm>
          <a:prstGeom prst="roundRect">
            <a:avLst/>
          </a:prstGeom>
          <a:solidFill>
            <a:srgbClr val="58F800"/>
          </a:solidFill>
          <a:ln>
            <a:solidFill>
              <a:srgbClr val="58F8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Xilinx </a:t>
            </a:r>
            <a:r>
              <a:rPr lang="en-US" sz="1400" dirty="0" err="1">
                <a:solidFill>
                  <a:schemeClr val="tx1"/>
                </a:solidFill>
              </a:rPr>
              <a:t>SDNet</a:t>
            </a:r>
            <a:r>
              <a:rPr lang="en-US" sz="1400" dirty="0">
                <a:solidFill>
                  <a:schemeClr val="tx1"/>
                </a:solidFill>
              </a:rPr>
              <a:t> Tools</a:t>
            </a:r>
          </a:p>
        </p:txBody>
      </p:sp>
      <p:pic>
        <p:nvPicPr>
          <p:cNvPr id="8" name="Picture 7" descr="SimpleSumeSwitch_arch.png"/>
          <p:cNvPicPr>
            <a:picLocks noChangeAspect="1"/>
          </p:cNvPicPr>
          <p:nvPr/>
        </p:nvPicPr>
        <p:blipFill rotWithShape="1">
          <a:blip r:embed="rId2">
            <a:extLst>
              <a:ext uri="{28A0092B-C50C-407E-A947-70E740481C1C}">
                <a14:useLocalDpi xmlns:a14="http://schemas.microsoft.com/office/drawing/2010/main" val="0"/>
              </a:ext>
            </a:extLst>
          </a:blip>
          <a:srcRect b="31738"/>
          <a:stretch/>
        </p:blipFill>
        <p:spPr>
          <a:xfrm>
            <a:off x="710923" y="3151826"/>
            <a:ext cx="3734564" cy="1438886"/>
          </a:xfrm>
          <a:prstGeom prst="rect">
            <a:avLst/>
          </a:prstGeom>
          <a:ln>
            <a:solidFill>
              <a:srgbClr val="000000"/>
            </a:solidFill>
          </a:ln>
        </p:spPr>
      </p:pic>
      <p:sp>
        <p:nvSpPr>
          <p:cNvPr id="15" name="TextBox 14"/>
          <p:cNvSpPr txBox="1"/>
          <p:nvPr/>
        </p:nvSpPr>
        <p:spPr>
          <a:xfrm>
            <a:off x="882615" y="2773443"/>
            <a:ext cx="3466988" cy="369332"/>
          </a:xfrm>
          <a:prstGeom prst="rect">
            <a:avLst/>
          </a:prstGeom>
          <a:noFill/>
        </p:spPr>
        <p:txBody>
          <a:bodyPr wrap="none" rtlCol="0">
            <a:spAutoFit/>
          </a:bodyPr>
          <a:lstStyle/>
          <a:p>
            <a:r>
              <a:rPr lang="en-US" sz="1800" i="1" dirty="0" err="1"/>
              <a:t>SimpleSumeSwitch</a:t>
            </a:r>
            <a:r>
              <a:rPr lang="en-US" sz="1800" dirty="0"/>
              <a:t> Architecture</a:t>
            </a:r>
          </a:p>
        </p:txBody>
      </p:sp>
      <p:sp>
        <p:nvSpPr>
          <p:cNvPr id="17" name="TextBox 16"/>
          <p:cNvSpPr txBox="1"/>
          <p:nvPr/>
        </p:nvSpPr>
        <p:spPr>
          <a:xfrm>
            <a:off x="5051655" y="1003459"/>
            <a:ext cx="184666" cy="461665"/>
          </a:xfrm>
          <a:prstGeom prst="rect">
            <a:avLst/>
          </a:prstGeom>
          <a:noFill/>
        </p:spPr>
        <p:txBody>
          <a:bodyPr wrap="none" rtlCol="0">
            <a:spAutoFit/>
          </a:bodyPr>
          <a:lstStyle/>
          <a:p>
            <a:endParaRPr lang="en-US" dirty="0"/>
          </a:p>
        </p:txBody>
      </p:sp>
      <p:sp>
        <p:nvSpPr>
          <p:cNvPr id="18" name="TextBox 17"/>
          <p:cNvSpPr txBox="1"/>
          <p:nvPr/>
        </p:nvSpPr>
        <p:spPr>
          <a:xfrm>
            <a:off x="5532301" y="655232"/>
            <a:ext cx="3082895" cy="369332"/>
          </a:xfrm>
          <a:prstGeom prst="rect">
            <a:avLst/>
          </a:prstGeom>
          <a:noFill/>
        </p:spPr>
        <p:txBody>
          <a:bodyPr wrap="none" rtlCol="0">
            <a:spAutoFit/>
          </a:bodyPr>
          <a:lstStyle/>
          <a:p>
            <a:r>
              <a:rPr lang="en-US" sz="1800" dirty="0" err="1"/>
              <a:t>NetFPGA</a:t>
            </a:r>
            <a:r>
              <a:rPr lang="en-US" sz="1800" dirty="0"/>
              <a:t> Reference Design</a:t>
            </a:r>
          </a:p>
        </p:txBody>
      </p:sp>
      <p:sp>
        <p:nvSpPr>
          <p:cNvPr id="134" name="Slide Number Placeholder 3"/>
          <p:cNvSpPr txBox="1">
            <a:spLocks/>
          </p:cNvSpPr>
          <p:nvPr/>
        </p:nvSpPr>
        <p:spPr>
          <a:xfrm>
            <a:off x="8495815" y="5008306"/>
            <a:ext cx="945196" cy="13519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2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D98702C-BA5F-8D4B-B23D-DEB8E47CE420}" type="slidenum">
              <a:rPr lang="en-US" smtClean="0">
                <a:solidFill>
                  <a:prstClr val="black">
                    <a:tint val="75000"/>
                  </a:prstClr>
                </a:solidFill>
              </a:rPr>
              <a:pPr/>
              <a:t>25</a:t>
            </a:fld>
            <a:endParaRPr lang="en-US" dirty="0">
              <a:solidFill>
                <a:prstClr val="black">
                  <a:tint val="75000"/>
                </a:prstClr>
              </a:solidFill>
            </a:endParaRPr>
          </a:p>
        </p:txBody>
      </p:sp>
      <p:grpSp>
        <p:nvGrpSpPr>
          <p:cNvPr id="135" name="Group 17"/>
          <p:cNvGrpSpPr>
            <a:grpSpLocks/>
          </p:cNvGrpSpPr>
          <p:nvPr/>
        </p:nvGrpSpPr>
        <p:grpSpPr bwMode="auto">
          <a:xfrm>
            <a:off x="5231916" y="1003458"/>
            <a:ext cx="3619500" cy="4060269"/>
            <a:chOff x="4076699" y="914400"/>
            <a:chExt cx="4838701" cy="5291136"/>
          </a:xfrm>
        </p:grpSpPr>
        <p:sp>
          <p:nvSpPr>
            <p:cNvPr id="136" name="Rounded Rectangle 135"/>
            <p:cNvSpPr/>
            <p:nvPr/>
          </p:nvSpPr>
          <p:spPr bwMode="auto">
            <a:xfrm>
              <a:off x="4910137" y="2057400"/>
              <a:ext cx="3200401" cy="2971799"/>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lIns="0" rIns="0" anchor="ctr"/>
            <a:lstStyle/>
            <a:p>
              <a:pPr algn="ctr">
                <a:defRPr/>
              </a:pPr>
              <a:endParaRPr lang="en-US">
                <a:latin typeface="Arial" charset="0"/>
                <a:ea typeface="+mn-ea"/>
              </a:endParaRPr>
            </a:p>
          </p:txBody>
        </p:sp>
        <p:grpSp>
          <p:nvGrpSpPr>
            <p:cNvPr id="137" name="Group 1"/>
            <p:cNvGrpSpPr>
              <a:grpSpLocks/>
            </p:cNvGrpSpPr>
            <p:nvPr/>
          </p:nvGrpSpPr>
          <p:grpSpPr bwMode="auto">
            <a:xfrm>
              <a:off x="4114800" y="914400"/>
              <a:ext cx="533400" cy="914400"/>
              <a:chOff x="4114800" y="914400"/>
              <a:chExt cx="533400" cy="914400"/>
            </a:xfrm>
          </p:grpSpPr>
          <p:sp>
            <p:nvSpPr>
              <p:cNvPr id="242" name="Flowchart: Process 876"/>
              <p:cNvSpPr>
                <a:spLocks noChangeArrowheads="1"/>
              </p:cNvSpPr>
              <p:nvPr/>
            </p:nvSpPr>
            <p:spPr bwMode="auto">
              <a:xfrm>
                <a:off x="41147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defRPr/>
                </a:pPr>
                <a:endParaRPr lang="en-US" altLang="zh-CN" sz="1200" dirty="0">
                  <a:solidFill>
                    <a:srgbClr val="000000"/>
                  </a:solidFill>
                  <a:latin typeface="Arial Narrow" pitchFamily="34" charset="0"/>
                  <a:ea typeface="宋体" charset="-122"/>
                </a:endParaRPr>
              </a:p>
              <a:p>
                <a:pPr algn="ctr">
                  <a:defRPr/>
                </a:pPr>
                <a:endParaRPr lang="en-US" altLang="zh-CN" sz="1200" dirty="0">
                  <a:solidFill>
                    <a:srgbClr val="000000"/>
                  </a:solidFill>
                  <a:latin typeface="Arial Narrow" pitchFamily="34" charset="0"/>
                  <a:ea typeface="宋体" charset="-122"/>
                </a:endParaRPr>
              </a:p>
              <a:p>
                <a:pPr algn="ctr">
                  <a:defRPr/>
                </a:pPr>
                <a:r>
                  <a:rPr lang="en-US" altLang="zh-CN" sz="1200" dirty="0">
                    <a:solidFill>
                      <a:srgbClr val="000000"/>
                    </a:solidFill>
                    <a:latin typeface="Arial Narrow" pitchFamily="34" charset="0"/>
                    <a:ea typeface="宋体" charset="-122"/>
                  </a:rPr>
                  <a:t>10GE</a:t>
                </a:r>
              </a:p>
              <a:p>
                <a:pPr algn="ctr">
                  <a:defRPr/>
                </a:pP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43" name="Group 7"/>
              <p:cNvGrpSpPr>
                <a:grpSpLocks/>
              </p:cNvGrpSpPr>
              <p:nvPr/>
            </p:nvGrpSpPr>
            <p:grpSpPr bwMode="auto">
              <a:xfrm>
                <a:off x="4267197" y="914400"/>
                <a:ext cx="266700" cy="381000"/>
                <a:chOff x="6324613" y="4140193"/>
                <a:chExt cx="1066812" cy="508000"/>
              </a:xfrm>
            </p:grpSpPr>
            <p:sp>
              <p:nvSpPr>
                <p:cNvPr id="244" name="Rectangle 243"/>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45" name="Straight Connector 244"/>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46" name="Straight Connector 245"/>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47" name="Rectangle 246"/>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38" name="Group 2"/>
            <p:cNvGrpSpPr>
              <a:grpSpLocks/>
            </p:cNvGrpSpPr>
            <p:nvPr/>
          </p:nvGrpSpPr>
          <p:grpSpPr bwMode="auto">
            <a:xfrm>
              <a:off x="5181599" y="914400"/>
              <a:ext cx="533400" cy="914400"/>
              <a:chOff x="5333999" y="914400"/>
              <a:chExt cx="533400" cy="914400"/>
            </a:xfrm>
          </p:grpSpPr>
          <p:sp>
            <p:nvSpPr>
              <p:cNvPr id="236" name="Flowchart: Process 864"/>
              <p:cNvSpPr>
                <a:spLocks noChangeArrowheads="1"/>
              </p:cNvSpPr>
              <p:nvPr/>
            </p:nvSpPr>
            <p:spPr bwMode="auto">
              <a:xfrm>
                <a:off x="53339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37" name="Group 7"/>
              <p:cNvGrpSpPr>
                <a:grpSpLocks/>
              </p:cNvGrpSpPr>
              <p:nvPr/>
            </p:nvGrpSpPr>
            <p:grpSpPr bwMode="auto">
              <a:xfrm>
                <a:off x="5486397" y="914400"/>
                <a:ext cx="266700" cy="381000"/>
                <a:chOff x="6324613" y="4140193"/>
                <a:chExt cx="1066812" cy="508000"/>
              </a:xfrm>
            </p:grpSpPr>
            <p:sp>
              <p:nvSpPr>
                <p:cNvPr id="238" name="Rectangle 237"/>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9" name="Straight Connector 238"/>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40" name="Straight Connector 239"/>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41" name="Rectangle 15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39" name="Group 3"/>
            <p:cNvGrpSpPr>
              <a:grpSpLocks/>
            </p:cNvGrpSpPr>
            <p:nvPr/>
          </p:nvGrpSpPr>
          <p:grpSpPr bwMode="auto">
            <a:xfrm>
              <a:off x="6248400" y="914400"/>
              <a:ext cx="533400" cy="914400"/>
              <a:chOff x="6553200" y="914400"/>
              <a:chExt cx="533400" cy="914400"/>
            </a:xfrm>
          </p:grpSpPr>
          <p:sp>
            <p:nvSpPr>
              <p:cNvPr id="230" name="Flowchart: Process 852"/>
              <p:cNvSpPr>
                <a:spLocks noChangeArrowheads="1"/>
              </p:cNvSpPr>
              <p:nvPr/>
            </p:nvSpPr>
            <p:spPr bwMode="auto">
              <a:xfrm>
                <a:off x="65531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31" name="Group 7"/>
              <p:cNvGrpSpPr>
                <a:grpSpLocks/>
              </p:cNvGrpSpPr>
              <p:nvPr/>
            </p:nvGrpSpPr>
            <p:grpSpPr bwMode="auto">
              <a:xfrm>
                <a:off x="6705597" y="914400"/>
                <a:ext cx="266700" cy="381000"/>
                <a:chOff x="6324613" y="4140193"/>
                <a:chExt cx="1066812" cy="508000"/>
              </a:xfrm>
            </p:grpSpPr>
            <p:sp>
              <p:nvSpPr>
                <p:cNvPr id="232" name="Rectangle 231"/>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3" name="Straight Connector 232"/>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34" name="Straight Connector 233"/>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35" name="Rectangle 234"/>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0" name="Group 4"/>
            <p:cNvGrpSpPr>
              <a:grpSpLocks/>
            </p:cNvGrpSpPr>
            <p:nvPr/>
          </p:nvGrpSpPr>
          <p:grpSpPr bwMode="auto">
            <a:xfrm>
              <a:off x="7315200" y="914400"/>
              <a:ext cx="533400" cy="914400"/>
              <a:chOff x="7772400" y="914400"/>
              <a:chExt cx="533400" cy="914400"/>
            </a:xfrm>
          </p:grpSpPr>
          <p:sp>
            <p:nvSpPr>
              <p:cNvPr id="224" name="Flowchart: Process 840"/>
              <p:cNvSpPr>
                <a:spLocks noChangeArrowheads="1"/>
              </p:cNvSpPr>
              <p:nvPr/>
            </p:nvSpPr>
            <p:spPr bwMode="auto">
              <a:xfrm>
                <a:off x="77724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5" name="Group 7"/>
              <p:cNvGrpSpPr>
                <a:grpSpLocks/>
              </p:cNvGrpSpPr>
              <p:nvPr/>
            </p:nvGrpSpPr>
            <p:grpSpPr bwMode="auto">
              <a:xfrm>
                <a:off x="7924797" y="914400"/>
                <a:ext cx="266700" cy="381000"/>
                <a:chOff x="6324613" y="4140193"/>
                <a:chExt cx="1066812" cy="508000"/>
              </a:xfrm>
            </p:grpSpPr>
            <p:sp>
              <p:nvSpPr>
                <p:cNvPr id="226" name="Rectangle 225"/>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7" name="Straight Connector 226"/>
                <p:cNvCxnSpPr>
                  <a:cxnSpLocks noChangeShapeType="1"/>
                </p:cNvCxnSpPr>
                <p:nvPr/>
              </p:nvCxnSpPr>
              <p:spPr bwMode="auto">
                <a:xfrm rot="5400000" flipH="1" flipV="1">
                  <a:off x="6190214"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28" name="Straight Connector 227"/>
                <p:cNvCxnSpPr>
                  <a:cxnSpLocks noChangeShapeType="1"/>
                </p:cNvCxnSpPr>
                <p:nvPr/>
              </p:nvCxnSpPr>
              <p:spPr bwMode="auto">
                <a:xfrm rot="5400000" flipH="1" flipV="1">
                  <a:off x="7295126"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29" name="Rectangle 228"/>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1" name="Group 5"/>
            <p:cNvGrpSpPr>
              <a:grpSpLocks/>
            </p:cNvGrpSpPr>
            <p:nvPr/>
          </p:nvGrpSpPr>
          <p:grpSpPr bwMode="auto">
            <a:xfrm>
              <a:off x="8382000" y="914400"/>
              <a:ext cx="533400" cy="914400"/>
              <a:chOff x="8382000" y="914400"/>
              <a:chExt cx="533400" cy="914400"/>
            </a:xfrm>
          </p:grpSpPr>
          <p:sp>
            <p:nvSpPr>
              <p:cNvPr id="218" name="Flowchart: Process 834"/>
              <p:cNvSpPr>
                <a:spLocks noChangeArrowheads="1"/>
              </p:cNvSpPr>
              <p:nvPr/>
            </p:nvSpPr>
            <p:spPr bwMode="auto">
              <a:xfrm>
                <a:off x="8382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400" dirty="0">
                  <a:solidFill>
                    <a:srgbClr val="000000"/>
                  </a:solidFill>
                  <a:latin typeface="Arial Narrow" pitchFamily="34" charset="0"/>
                  <a:ea typeface="宋体" charset="-122"/>
                </a:endParaRPr>
              </a:p>
              <a:p>
                <a:pPr algn="ctr"/>
                <a:endParaRPr lang="en-US" altLang="zh-CN" sz="14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219" name="Group 883"/>
              <p:cNvGrpSpPr>
                <a:grpSpLocks/>
              </p:cNvGrpSpPr>
              <p:nvPr/>
            </p:nvGrpSpPr>
            <p:grpSpPr bwMode="auto">
              <a:xfrm>
                <a:off x="8534397" y="914400"/>
                <a:ext cx="266700" cy="381000"/>
                <a:chOff x="8534397" y="304800"/>
                <a:chExt cx="266700" cy="381000"/>
              </a:xfrm>
            </p:grpSpPr>
            <p:sp>
              <p:nvSpPr>
                <p:cNvPr id="220" name="Rectangle 219"/>
                <p:cNvSpPr>
                  <a:spLocks noChangeArrowheads="1"/>
                </p:cNvSpPr>
                <p:nvPr/>
              </p:nvSpPr>
              <p:spPr bwMode="auto">
                <a:xfrm>
                  <a:off x="8534400"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1" name="Straight Connector 220"/>
                <p:cNvCxnSpPr>
                  <a:cxnSpLocks noChangeShapeType="1"/>
                </p:cNvCxnSpPr>
                <p:nvPr/>
              </p:nvCxnSpPr>
              <p:spPr bwMode="auto">
                <a:xfrm rot="5400000" flipH="1" flipV="1">
                  <a:off x="8433593" y="405607"/>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22" name="Straight Connector 221"/>
                <p:cNvCxnSpPr>
                  <a:cxnSpLocks noChangeShapeType="1"/>
                </p:cNvCxnSpPr>
                <p:nvPr/>
              </p:nvCxnSpPr>
              <p:spPr bwMode="auto">
                <a:xfrm rot="5400000" flipH="1" flipV="1">
                  <a:off x="8728868" y="377032"/>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23" name="Rectangle 222"/>
                <p:cNvSpPr>
                  <a:spLocks noChangeArrowheads="1"/>
                </p:cNvSpPr>
                <p:nvPr/>
              </p:nvSpPr>
              <p:spPr bwMode="auto">
                <a:xfrm>
                  <a:off x="8534400"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sp>
          <p:nvSpPr>
            <p:cNvPr id="142" name="Flowchart: Process 717"/>
            <p:cNvSpPr>
              <a:spLocks noChangeArrowheads="1"/>
            </p:cNvSpPr>
            <p:nvPr/>
          </p:nvSpPr>
          <p:spPr bwMode="auto">
            <a:xfrm>
              <a:off x="5638799" y="22859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Input Arbiter</a:t>
              </a:r>
            </a:p>
          </p:txBody>
        </p:sp>
        <p:sp>
          <p:nvSpPr>
            <p:cNvPr id="143" name="Flowchart: Process 718"/>
            <p:cNvSpPr>
              <a:spLocks noChangeArrowheads="1"/>
            </p:cNvSpPr>
            <p:nvPr/>
          </p:nvSpPr>
          <p:spPr bwMode="auto">
            <a:xfrm>
              <a:off x="5638799" y="32003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Output Port Lookup</a:t>
              </a:r>
            </a:p>
          </p:txBody>
        </p:sp>
        <p:cxnSp>
          <p:nvCxnSpPr>
            <p:cNvPr id="144" name="Straight Arrow Connector 143"/>
            <p:cNvCxnSpPr>
              <a:cxnSpLocks noChangeShapeType="1"/>
            </p:cNvCxnSpPr>
            <p:nvPr/>
          </p:nvCxnSpPr>
          <p:spPr bwMode="auto">
            <a:xfrm rot="16200000" flipH="1">
              <a:off x="4857749"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5" name="Straight Arrow Connector 144"/>
            <p:cNvCxnSpPr>
              <a:cxnSpLocks noChangeShapeType="1"/>
            </p:cNvCxnSpPr>
            <p:nvPr/>
          </p:nvCxnSpPr>
          <p:spPr bwMode="auto">
            <a:xfrm>
              <a:off x="5448299" y="1828800"/>
              <a:ext cx="800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6" name="Straight Arrow Connector 145"/>
            <p:cNvCxnSpPr>
              <a:cxnSpLocks noChangeShapeType="1"/>
            </p:cNvCxnSpPr>
            <p:nvPr/>
          </p:nvCxnSpPr>
          <p:spPr bwMode="auto">
            <a:xfrm>
              <a:off x="6515100" y="1828800"/>
              <a:ext cx="1143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7" name="Straight Arrow Connector 146"/>
            <p:cNvCxnSpPr>
              <a:cxnSpLocks noChangeShapeType="1"/>
            </p:cNvCxnSpPr>
            <p:nvPr/>
          </p:nvCxnSpPr>
          <p:spPr bwMode="auto">
            <a:xfrm flipH="1">
              <a:off x="7010400" y="1828800"/>
              <a:ext cx="571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8" name="Straight Arrow Connector 147"/>
            <p:cNvCxnSpPr>
              <a:cxnSpLocks noChangeShapeType="1"/>
            </p:cNvCxnSpPr>
            <p:nvPr/>
          </p:nvCxnSpPr>
          <p:spPr bwMode="auto">
            <a:xfrm rot="5400000">
              <a:off x="7715250"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49" name="Straight Arrow Connector 148"/>
            <p:cNvCxnSpPr>
              <a:cxnSpLocks noChangeShapeType="1"/>
            </p:cNvCxnSpPr>
            <p:nvPr/>
          </p:nvCxnSpPr>
          <p:spPr bwMode="auto">
            <a:xfrm rot="5400000">
              <a:off x="6362701" y="30479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0" name="Straight Arrow Connector 149"/>
            <p:cNvCxnSpPr>
              <a:cxnSpLocks noChangeShapeType="1"/>
            </p:cNvCxnSpPr>
            <p:nvPr/>
          </p:nvCxnSpPr>
          <p:spPr bwMode="auto">
            <a:xfrm rot="5400000">
              <a:off x="6362701" y="39623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1" name="Straight Arrow Connector 150"/>
            <p:cNvCxnSpPr>
              <a:cxnSpLocks noChangeShapeType="1"/>
            </p:cNvCxnSpPr>
            <p:nvPr/>
          </p:nvCxnSpPr>
          <p:spPr bwMode="auto">
            <a:xfrm rot="10800000" flipV="1">
              <a:off x="4305299" y="4800599"/>
              <a:ext cx="1562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2" name="Straight Arrow Connector 151"/>
            <p:cNvCxnSpPr>
              <a:cxnSpLocks noChangeShapeType="1"/>
            </p:cNvCxnSpPr>
            <p:nvPr/>
          </p:nvCxnSpPr>
          <p:spPr bwMode="auto">
            <a:xfrm flipH="1">
              <a:off x="5410199" y="4800599"/>
              <a:ext cx="7620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3" name="Straight Arrow Connector 152"/>
            <p:cNvCxnSpPr>
              <a:cxnSpLocks noChangeShapeType="1"/>
            </p:cNvCxnSpPr>
            <p:nvPr/>
          </p:nvCxnSpPr>
          <p:spPr bwMode="auto">
            <a:xfrm flipH="1">
              <a:off x="6476999" y="4800599"/>
              <a:ext cx="1524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4" name="Straight Arrow Connector 153"/>
            <p:cNvCxnSpPr>
              <a:cxnSpLocks noChangeShapeType="1"/>
            </p:cNvCxnSpPr>
            <p:nvPr/>
          </p:nvCxnSpPr>
          <p:spPr bwMode="auto">
            <a:xfrm>
              <a:off x="7086600" y="4800599"/>
              <a:ext cx="4572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55" name="Straight Arrow Connector 154"/>
            <p:cNvCxnSpPr>
              <a:cxnSpLocks noChangeShapeType="1"/>
            </p:cNvCxnSpPr>
            <p:nvPr/>
          </p:nvCxnSpPr>
          <p:spPr bwMode="auto">
            <a:xfrm>
              <a:off x="7239000" y="4800599"/>
              <a:ext cx="1333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6" name="Flowchart: Process 719"/>
            <p:cNvSpPr>
              <a:spLocks noChangeArrowheads="1"/>
            </p:cNvSpPr>
            <p:nvPr/>
          </p:nvSpPr>
          <p:spPr bwMode="auto">
            <a:xfrm>
              <a:off x="5638799" y="4114799"/>
              <a:ext cx="1752600" cy="6858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ltLang="zh-CN" sz="2000" dirty="0">
                <a:solidFill>
                  <a:srgbClr val="000000"/>
                </a:solidFill>
                <a:latin typeface="Arial Narrow" pitchFamily="34" charset="0"/>
                <a:ea typeface="宋体" charset="-122"/>
              </a:endParaRPr>
            </a:p>
            <a:p>
              <a:pPr algn="ctr">
                <a:defRPr/>
              </a:pPr>
              <a:r>
                <a:rPr lang="en-US" altLang="zh-CN" sz="1400" dirty="0">
                  <a:solidFill>
                    <a:srgbClr val="000000"/>
                  </a:solidFill>
                  <a:latin typeface="Arial Narrow" pitchFamily="34" charset="0"/>
                  <a:ea typeface="宋体" charset="-122"/>
                </a:rPr>
                <a:t>Output Queues</a:t>
              </a:r>
            </a:p>
          </p:txBody>
        </p:sp>
        <p:grpSp>
          <p:nvGrpSpPr>
            <p:cNvPr id="157" name="Group 15"/>
            <p:cNvGrpSpPr>
              <a:grpSpLocks/>
            </p:cNvGrpSpPr>
            <p:nvPr/>
          </p:nvGrpSpPr>
          <p:grpSpPr bwMode="auto">
            <a:xfrm>
              <a:off x="5638800" y="4114800"/>
              <a:ext cx="1752600" cy="381000"/>
              <a:chOff x="8339139" y="3873500"/>
              <a:chExt cx="1752600" cy="381000"/>
            </a:xfrm>
          </p:grpSpPr>
          <p:grpSp>
            <p:nvGrpSpPr>
              <p:cNvPr id="193" name="Group 14"/>
              <p:cNvGrpSpPr>
                <a:grpSpLocks/>
              </p:cNvGrpSpPr>
              <p:nvPr/>
            </p:nvGrpSpPr>
            <p:grpSpPr bwMode="auto">
              <a:xfrm>
                <a:off x="8339139" y="3873500"/>
                <a:ext cx="152400" cy="381000"/>
                <a:chOff x="8339139" y="3873500"/>
                <a:chExt cx="152400" cy="381000"/>
              </a:xfrm>
            </p:grpSpPr>
            <p:sp>
              <p:nvSpPr>
                <p:cNvPr id="214" name="Rectangle 213"/>
                <p:cNvSpPr>
                  <a:spLocks noChangeArrowheads="1"/>
                </p:cNvSpPr>
                <p:nvPr/>
              </p:nvSpPr>
              <p:spPr bwMode="auto">
                <a:xfrm>
                  <a:off x="83391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5" name="Straight Connector 214"/>
                <p:cNvCxnSpPr>
                  <a:cxnSpLocks noChangeShapeType="1"/>
                </p:cNvCxnSpPr>
                <p:nvPr/>
              </p:nvCxnSpPr>
              <p:spPr bwMode="auto">
                <a:xfrm rot="5400000" flipH="1" flipV="1">
                  <a:off x="82383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6" name="Straight Connector 215"/>
                <p:cNvCxnSpPr>
                  <a:cxnSpLocks noChangeShapeType="1"/>
                </p:cNvCxnSpPr>
                <p:nvPr/>
              </p:nvCxnSpPr>
              <p:spPr bwMode="auto">
                <a:xfrm rot="5400000" flipH="1" flipV="1">
                  <a:off x="84193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7" name="Rectangle 216"/>
                <p:cNvSpPr>
                  <a:spLocks noChangeArrowheads="1"/>
                </p:cNvSpPr>
                <p:nvPr/>
              </p:nvSpPr>
              <p:spPr bwMode="auto">
                <a:xfrm>
                  <a:off x="83391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4" name="Group 13"/>
              <p:cNvGrpSpPr>
                <a:grpSpLocks/>
              </p:cNvGrpSpPr>
              <p:nvPr/>
            </p:nvGrpSpPr>
            <p:grpSpPr bwMode="auto">
              <a:xfrm>
                <a:off x="8739189" y="3873500"/>
                <a:ext cx="152400" cy="381000"/>
                <a:chOff x="8796339" y="3873500"/>
                <a:chExt cx="152400" cy="381000"/>
              </a:xfrm>
            </p:grpSpPr>
            <p:sp>
              <p:nvSpPr>
                <p:cNvPr id="210" name="Rectangle 209"/>
                <p:cNvSpPr>
                  <a:spLocks noChangeArrowheads="1"/>
                </p:cNvSpPr>
                <p:nvPr/>
              </p:nvSpPr>
              <p:spPr bwMode="auto">
                <a:xfrm>
                  <a:off x="8796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1" name="Straight Connector 210"/>
                <p:cNvCxnSpPr>
                  <a:cxnSpLocks noChangeShapeType="1"/>
                </p:cNvCxnSpPr>
                <p:nvPr/>
              </p:nvCxnSpPr>
              <p:spPr bwMode="auto">
                <a:xfrm rot="5400000" flipH="1" flipV="1">
                  <a:off x="8695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2" name="Straight Connector 211"/>
                <p:cNvCxnSpPr>
                  <a:cxnSpLocks noChangeShapeType="1"/>
                </p:cNvCxnSpPr>
                <p:nvPr/>
              </p:nvCxnSpPr>
              <p:spPr bwMode="auto">
                <a:xfrm rot="5400000" flipH="1" flipV="1">
                  <a:off x="8876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3" name="Rectangle 212"/>
                <p:cNvSpPr>
                  <a:spLocks noChangeArrowheads="1"/>
                </p:cNvSpPr>
                <p:nvPr/>
              </p:nvSpPr>
              <p:spPr bwMode="auto">
                <a:xfrm>
                  <a:off x="8796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5" name="Group 12"/>
              <p:cNvGrpSpPr>
                <a:grpSpLocks/>
              </p:cNvGrpSpPr>
              <p:nvPr/>
            </p:nvGrpSpPr>
            <p:grpSpPr bwMode="auto">
              <a:xfrm>
                <a:off x="9139239" y="3873500"/>
                <a:ext cx="152400" cy="381000"/>
                <a:chOff x="9253539" y="3873500"/>
                <a:chExt cx="152400" cy="381000"/>
              </a:xfrm>
            </p:grpSpPr>
            <p:sp>
              <p:nvSpPr>
                <p:cNvPr id="206" name="Rectangle 205"/>
                <p:cNvSpPr>
                  <a:spLocks noChangeArrowheads="1"/>
                </p:cNvSpPr>
                <p:nvPr/>
              </p:nvSpPr>
              <p:spPr bwMode="auto">
                <a:xfrm>
                  <a:off x="92535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7" name="Straight Connector 206"/>
                <p:cNvCxnSpPr>
                  <a:cxnSpLocks noChangeShapeType="1"/>
                </p:cNvCxnSpPr>
                <p:nvPr/>
              </p:nvCxnSpPr>
              <p:spPr bwMode="auto">
                <a:xfrm rot="5400000" flipH="1" flipV="1">
                  <a:off x="91527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8" name="Straight Connector 207"/>
                <p:cNvCxnSpPr>
                  <a:cxnSpLocks noChangeShapeType="1"/>
                </p:cNvCxnSpPr>
                <p:nvPr/>
              </p:nvCxnSpPr>
              <p:spPr bwMode="auto">
                <a:xfrm rot="5400000" flipH="1" flipV="1">
                  <a:off x="93337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9" name="Rectangle 208"/>
                <p:cNvSpPr>
                  <a:spLocks noChangeArrowheads="1"/>
                </p:cNvSpPr>
                <p:nvPr/>
              </p:nvSpPr>
              <p:spPr bwMode="auto">
                <a:xfrm>
                  <a:off x="92535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6" name="Group 11"/>
              <p:cNvGrpSpPr>
                <a:grpSpLocks/>
              </p:cNvGrpSpPr>
              <p:nvPr/>
            </p:nvGrpSpPr>
            <p:grpSpPr bwMode="auto">
              <a:xfrm>
                <a:off x="9539289" y="3873500"/>
                <a:ext cx="152400" cy="381000"/>
                <a:chOff x="9710739" y="3873500"/>
                <a:chExt cx="152400" cy="381000"/>
              </a:xfrm>
            </p:grpSpPr>
            <p:sp>
              <p:nvSpPr>
                <p:cNvPr id="202" name="Rectangle 201"/>
                <p:cNvSpPr>
                  <a:spLocks noChangeArrowheads="1"/>
                </p:cNvSpPr>
                <p:nvPr/>
              </p:nvSpPr>
              <p:spPr bwMode="auto">
                <a:xfrm>
                  <a:off x="97107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3" name="Straight Connector 202"/>
                <p:cNvCxnSpPr>
                  <a:cxnSpLocks noChangeShapeType="1"/>
                </p:cNvCxnSpPr>
                <p:nvPr/>
              </p:nvCxnSpPr>
              <p:spPr bwMode="auto">
                <a:xfrm rot="5400000" flipH="1" flipV="1">
                  <a:off x="96099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4" name="Straight Connector 203"/>
                <p:cNvCxnSpPr>
                  <a:cxnSpLocks noChangeShapeType="1"/>
                </p:cNvCxnSpPr>
                <p:nvPr/>
              </p:nvCxnSpPr>
              <p:spPr bwMode="auto">
                <a:xfrm rot="5400000" flipH="1" flipV="1">
                  <a:off x="97909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5" name="Rectangle 204"/>
                <p:cNvSpPr>
                  <a:spLocks noChangeArrowheads="1"/>
                </p:cNvSpPr>
                <p:nvPr/>
              </p:nvSpPr>
              <p:spPr bwMode="auto">
                <a:xfrm>
                  <a:off x="97107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7" name="Group 10"/>
              <p:cNvGrpSpPr>
                <a:grpSpLocks/>
              </p:cNvGrpSpPr>
              <p:nvPr/>
            </p:nvGrpSpPr>
            <p:grpSpPr bwMode="auto">
              <a:xfrm>
                <a:off x="9939339" y="3873500"/>
                <a:ext cx="152400" cy="381000"/>
                <a:chOff x="9939339" y="3873500"/>
                <a:chExt cx="152400" cy="381000"/>
              </a:xfrm>
            </p:grpSpPr>
            <p:sp>
              <p:nvSpPr>
                <p:cNvPr id="198" name="Rectangle 197"/>
                <p:cNvSpPr>
                  <a:spLocks noChangeArrowheads="1"/>
                </p:cNvSpPr>
                <p:nvPr/>
              </p:nvSpPr>
              <p:spPr bwMode="auto">
                <a:xfrm>
                  <a:off x="9939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9" name="Straight Connector 198"/>
                <p:cNvCxnSpPr>
                  <a:cxnSpLocks noChangeShapeType="1"/>
                </p:cNvCxnSpPr>
                <p:nvPr/>
              </p:nvCxnSpPr>
              <p:spPr bwMode="auto">
                <a:xfrm rot="5400000" flipH="1" flipV="1">
                  <a:off x="9838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00" name="Straight Connector 199"/>
                <p:cNvCxnSpPr>
                  <a:cxnSpLocks noChangeShapeType="1"/>
                </p:cNvCxnSpPr>
                <p:nvPr/>
              </p:nvCxnSpPr>
              <p:spPr bwMode="auto">
                <a:xfrm rot="5400000" flipH="1" flipV="1">
                  <a:off x="10019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1" name="Rectangle 200"/>
                <p:cNvSpPr>
                  <a:spLocks noChangeArrowheads="1"/>
                </p:cNvSpPr>
                <p:nvPr/>
              </p:nvSpPr>
              <p:spPr bwMode="auto">
                <a:xfrm>
                  <a:off x="9939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58" name="Group 161"/>
            <p:cNvGrpSpPr>
              <a:grpSpLocks/>
            </p:cNvGrpSpPr>
            <p:nvPr/>
          </p:nvGrpSpPr>
          <p:grpSpPr bwMode="auto">
            <a:xfrm>
              <a:off x="4076699" y="5291136"/>
              <a:ext cx="533400" cy="914400"/>
              <a:chOff x="4114800" y="914400"/>
              <a:chExt cx="533400" cy="914400"/>
            </a:xfrm>
          </p:grpSpPr>
          <p:sp>
            <p:nvSpPr>
              <p:cNvPr id="187" name="Flowchart: Process 162"/>
              <p:cNvSpPr>
                <a:spLocks noChangeArrowheads="1"/>
              </p:cNvSpPr>
              <p:nvPr/>
            </p:nvSpPr>
            <p:spPr bwMode="auto">
              <a:xfrm>
                <a:off x="41148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88" name="Group 7"/>
              <p:cNvGrpSpPr>
                <a:grpSpLocks/>
              </p:cNvGrpSpPr>
              <p:nvPr/>
            </p:nvGrpSpPr>
            <p:grpSpPr bwMode="auto">
              <a:xfrm>
                <a:off x="4267197" y="914400"/>
                <a:ext cx="266700" cy="381000"/>
                <a:chOff x="6324613" y="4140193"/>
                <a:chExt cx="1066812" cy="508000"/>
              </a:xfrm>
            </p:grpSpPr>
            <p:sp>
              <p:nvSpPr>
                <p:cNvPr id="189" name="Rectangle 188"/>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0" name="Straight Connector 189"/>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1" name="Straight Connector 190"/>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92" name="Rectangle 191"/>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59" name="Group 168"/>
            <p:cNvGrpSpPr>
              <a:grpSpLocks/>
            </p:cNvGrpSpPr>
            <p:nvPr/>
          </p:nvGrpSpPr>
          <p:grpSpPr bwMode="auto">
            <a:xfrm>
              <a:off x="5143499" y="5291136"/>
              <a:ext cx="533400" cy="914400"/>
              <a:chOff x="5334000" y="914400"/>
              <a:chExt cx="533400" cy="914400"/>
            </a:xfrm>
          </p:grpSpPr>
          <p:sp>
            <p:nvSpPr>
              <p:cNvPr id="181" name="Flowchart: Process 169"/>
              <p:cNvSpPr>
                <a:spLocks noChangeArrowheads="1"/>
              </p:cNvSpPr>
              <p:nvPr/>
            </p:nvSpPr>
            <p:spPr bwMode="auto">
              <a:xfrm>
                <a:off x="5334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82" name="Group 7"/>
              <p:cNvGrpSpPr>
                <a:grpSpLocks/>
              </p:cNvGrpSpPr>
              <p:nvPr/>
            </p:nvGrpSpPr>
            <p:grpSpPr bwMode="auto">
              <a:xfrm>
                <a:off x="5486397" y="914400"/>
                <a:ext cx="266700" cy="381000"/>
                <a:chOff x="6324613" y="4140193"/>
                <a:chExt cx="1066812" cy="508000"/>
              </a:xfrm>
            </p:grpSpPr>
            <p:sp>
              <p:nvSpPr>
                <p:cNvPr id="183" name="Rectangle 182"/>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4" name="Straight Connector 183"/>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85" name="Straight Connector 184"/>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86" name="Rectangle 152"/>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0" name="Group 175"/>
            <p:cNvGrpSpPr>
              <a:grpSpLocks/>
            </p:cNvGrpSpPr>
            <p:nvPr/>
          </p:nvGrpSpPr>
          <p:grpSpPr bwMode="auto">
            <a:xfrm>
              <a:off x="6210299" y="5291136"/>
              <a:ext cx="533400" cy="914400"/>
              <a:chOff x="6553200" y="914400"/>
              <a:chExt cx="533400" cy="914400"/>
            </a:xfrm>
          </p:grpSpPr>
          <p:sp>
            <p:nvSpPr>
              <p:cNvPr id="175" name="Flowchart: Process 176"/>
              <p:cNvSpPr>
                <a:spLocks noChangeArrowheads="1"/>
              </p:cNvSpPr>
              <p:nvPr/>
            </p:nvSpPr>
            <p:spPr bwMode="auto">
              <a:xfrm>
                <a:off x="65532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6" name="Group 7"/>
              <p:cNvGrpSpPr>
                <a:grpSpLocks/>
              </p:cNvGrpSpPr>
              <p:nvPr/>
            </p:nvGrpSpPr>
            <p:grpSpPr bwMode="auto">
              <a:xfrm>
                <a:off x="6705597" y="914400"/>
                <a:ext cx="266700" cy="381000"/>
                <a:chOff x="6324613" y="4140193"/>
                <a:chExt cx="1066812" cy="508000"/>
              </a:xfrm>
            </p:grpSpPr>
            <p:sp>
              <p:nvSpPr>
                <p:cNvPr id="177" name="Rectangle 176"/>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8" name="Straight Connector 177"/>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79" name="Straight Connector 178"/>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80" name="Rectangle 179"/>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1" name="Group 182"/>
            <p:cNvGrpSpPr>
              <a:grpSpLocks/>
            </p:cNvGrpSpPr>
            <p:nvPr/>
          </p:nvGrpSpPr>
          <p:grpSpPr bwMode="auto">
            <a:xfrm>
              <a:off x="7277099" y="5291136"/>
              <a:ext cx="533400" cy="914400"/>
              <a:chOff x="7772400" y="914400"/>
              <a:chExt cx="533400" cy="914400"/>
            </a:xfrm>
          </p:grpSpPr>
          <p:sp>
            <p:nvSpPr>
              <p:cNvPr id="169" name="Flowchart: Process 183"/>
              <p:cNvSpPr>
                <a:spLocks noChangeArrowheads="1"/>
              </p:cNvSpPr>
              <p:nvPr/>
            </p:nvSpPr>
            <p:spPr bwMode="auto">
              <a:xfrm>
                <a:off x="77724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0" name="Group 7"/>
              <p:cNvGrpSpPr>
                <a:grpSpLocks/>
              </p:cNvGrpSpPr>
              <p:nvPr/>
            </p:nvGrpSpPr>
            <p:grpSpPr bwMode="auto">
              <a:xfrm>
                <a:off x="7924797" y="914400"/>
                <a:ext cx="266700" cy="381000"/>
                <a:chOff x="6324613" y="4140193"/>
                <a:chExt cx="1066812" cy="508000"/>
              </a:xfrm>
            </p:grpSpPr>
            <p:sp>
              <p:nvSpPr>
                <p:cNvPr id="171" name="Rectangle 170"/>
                <p:cNvSpPr>
                  <a:spLocks noChangeArrowheads="1"/>
                </p:cNvSpPr>
                <p:nvPr/>
              </p:nvSpPr>
              <p:spPr bwMode="auto">
                <a:xfrm>
                  <a:off x="6324629"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2" name="Straight Connector 171"/>
                <p:cNvCxnSpPr>
                  <a:cxnSpLocks noChangeShapeType="1"/>
                </p:cNvCxnSpPr>
                <p:nvPr/>
              </p:nvCxnSpPr>
              <p:spPr bwMode="auto">
                <a:xfrm rot="5400000" flipH="1" flipV="1">
                  <a:off x="6190221"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73" name="Straight Connector 172"/>
                <p:cNvCxnSpPr>
                  <a:cxnSpLocks noChangeShapeType="1"/>
                </p:cNvCxnSpPr>
                <p:nvPr/>
              </p:nvCxnSpPr>
              <p:spPr bwMode="auto">
                <a:xfrm rot="5400000" flipH="1" flipV="1">
                  <a:off x="7295133"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74" name="Rectangle 173"/>
                <p:cNvSpPr>
                  <a:spLocks noChangeArrowheads="1"/>
                </p:cNvSpPr>
                <p:nvPr/>
              </p:nvSpPr>
              <p:spPr bwMode="auto">
                <a:xfrm>
                  <a:off x="6324629"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2" name="Group 189"/>
            <p:cNvGrpSpPr>
              <a:grpSpLocks/>
            </p:cNvGrpSpPr>
            <p:nvPr/>
          </p:nvGrpSpPr>
          <p:grpSpPr bwMode="auto">
            <a:xfrm>
              <a:off x="8343899" y="5291136"/>
              <a:ext cx="533400" cy="914400"/>
              <a:chOff x="8382000" y="914400"/>
              <a:chExt cx="533400" cy="914400"/>
            </a:xfrm>
          </p:grpSpPr>
          <p:sp>
            <p:nvSpPr>
              <p:cNvPr id="163" name="Flowchart: Process 190"/>
              <p:cNvSpPr>
                <a:spLocks noChangeArrowheads="1"/>
              </p:cNvSpPr>
              <p:nvPr/>
            </p:nvSpPr>
            <p:spPr bwMode="auto">
              <a:xfrm>
                <a:off x="83820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164" name="Group 883"/>
              <p:cNvGrpSpPr>
                <a:grpSpLocks/>
              </p:cNvGrpSpPr>
              <p:nvPr/>
            </p:nvGrpSpPr>
            <p:grpSpPr bwMode="auto">
              <a:xfrm>
                <a:off x="8534397" y="914400"/>
                <a:ext cx="266700" cy="381000"/>
                <a:chOff x="8534397" y="304800"/>
                <a:chExt cx="266700" cy="381000"/>
              </a:xfrm>
            </p:grpSpPr>
            <p:sp>
              <p:nvSpPr>
                <p:cNvPr id="165" name="Rectangle 164"/>
                <p:cNvSpPr>
                  <a:spLocks noChangeArrowheads="1"/>
                </p:cNvSpPr>
                <p:nvPr/>
              </p:nvSpPr>
              <p:spPr bwMode="auto">
                <a:xfrm>
                  <a:off x="8534401"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66" name="Straight Connector 165"/>
                <p:cNvCxnSpPr>
                  <a:cxnSpLocks noChangeShapeType="1"/>
                </p:cNvCxnSpPr>
                <p:nvPr/>
              </p:nvCxnSpPr>
              <p:spPr bwMode="auto">
                <a:xfrm rot="5400000" flipH="1" flipV="1">
                  <a:off x="8433595" y="405606"/>
                  <a:ext cx="20161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67" name="Straight Connector 166"/>
                <p:cNvCxnSpPr>
                  <a:cxnSpLocks noChangeShapeType="1"/>
                </p:cNvCxnSpPr>
                <p:nvPr/>
              </p:nvCxnSpPr>
              <p:spPr bwMode="auto">
                <a:xfrm rot="5400000" flipH="1" flipV="1">
                  <a:off x="8728870" y="377031"/>
                  <a:ext cx="14446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68" name="Rectangle 167"/>
                <p:cNvSpPr>
                  <a:spLocks noChangeArrowheads="1"/>
                </p:cNvSpPr>
                <p:nvPr/>
              </p:nvSpPr>
              <p:spPr bwMode="auto">
                <a:xfrm>
                  <a:off x="8534401"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sp>
        <p:nvSpPr>
          <p:cNvPr id="248" name="Rectangle 247"/>
          <p:cNvSpPr/>
          <p:nvPr/>
        </p:nvSpPr>
        <p:spPr>
          <a:xfrm>
            <a:off x="6405066" y="2766866"/>
            <a:ext cx="1306349" cy="454743"/>
          </a:xfrm>
          <a:prstGeom prst="rect">
            <a:avLst/>
          </a:prstGeom>
          <a:solidFill>
            <a:srgbClr val="D2CCE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SimpleSume</a:t>
            </a:r>
            <a:endParaRPr lang="en-US" dirty="0">
              <a:solidFill>
                <a:sysClr val="windowText" lastClr="000000"/>
              </a:solidFill>
            </a:endParaRPr>
          </a:p>
          <a:p>
            <a:pPr algn="ctr"/>
            <a:r>
              <a:rPr lang="en-US" dirty="0">
                <a:solidFill>
                  <a:sysClr val="windowText" lastClr="000000"/>
                </a:solidFill>
              </a:rPr>
              <a:t>Switch</a:t>
            </a:r>
          </a:p>
        </p:txBody>
      </p:sp>
      <p:cxnSp>
        <p:nvCxnSpPr>
          <p:cNvPr id="16" name="Straight Arrow Connector 15"/>
          <p:cNvCxnSpPr>
            <a:cxnSpLocks/>
            <a:endCxn id="248" idx="1"/>
          </p:cNvCxnSpPr>
          <p:nvPr/>
        </p:nvCxnSpPr>
        <p:spPr>
          <a:xfrm flipV="1">
            <a:off x="4590667" y="2994238"/>
            <a:ext cx="1814399" cy="235349"/>
          </a:xfrm>
          <a:prstGeom prst="straightConnector1">
            <a:avLst/>
          </a:prstGeom>
          <a:ln w="28575">
            <a:solidFill>
              <a:srgbClr val="00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3" name="Straight Arrow Connector 252"/>
          <p:cNvCxnSpPr>
            <a:cxnSpLocks/>
          </p:cNvCxnSpPr>
          <p:nvPr/>
        </p:nvCxnSpPr>
        <p:spPr>
          <a:xfrm>
            <a:off x="2481945" y="1537874"/>
            <a:ext cx="0" cy="410025"/>
          </a:xfrm>
          <a:prstGeom prst="straightConnector1">
            <a:avLst/>
          </a:prstGeom>
          <a:ln w="28575">
            <a:solidFill>
              <a:srgbClr val="00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49" name="Straight Arrow Connector 248">
            <a:extLst>
              <a:ext uri="{FF2B5EF4-FFF2-40B4-BE49-F238E27FC236}">
                <a16:creationId xmlns:a16="http://schemas.microsoft.com/office/drawing/2014/main" id="{505F22D0-4243-E740-BD3C-8A013C6C5929}"/>
              </a:ext>
            </a:extLst>
          </p:cNvPr>
          <p:cNvCxnSpPr>
            <a:cxnSpLocks/>
          </p:cNvCxnSpPr>
          <p:nvPr/>
        </p:nvCxnSpPr>
        <p:spPr>
          <a:xfrm>
            <a:off x="2481945" y="2401445"/>
            <a:ext cx="0" cy="410025"/>
          </a:xfrm>
          <a:prstGeom prst="straightConnector1">
            <a:avLst/>
          </a:prstGeom>
          <a:ln w="28575">
            <a:solidFill>
              <a:srgbClr val="00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866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P4</a:t>
            </a:r>
            <a:r>
              <a:rPr lang="en-US" dirty="0">
                <a:sym typeface="Wingdings"/>
              </a:rPr>
              <a:t></a:t>
            </a:r>
            <a:r>
              <a:rPr lang="en-US" dirty="0"/>
              <a:t>NetFPGA Extern Function library</a:t>
            </a:r>
          </a:p>
        </p:txBody>
      </p:sp>
      <p:sp>
        <p:nvSpPr>
          <p:cNvPr id="3" name="Content Placeholder 2"/>
          <p:cNvSpPr>
            <a:spLocks noGrp="1"/>
          </p:cNvSpPr>
          <p:nvPr>
            <p:ph sz="half" idx="1"/>
          </p:nvPr>
        </p:nvSpPr>
        <p:spPr>
          <a:xfrm>
            <a:off x="152400" y="742951"/>
            <a:ext cx="8686800" cy="1320025"/>
          </a:xfrm>
        </p:spPr>
        <p:txBody>
          <a:bodyPr>
            <a:normAutofit lnSpcReduction="10000"/>
          </a:bodyPr>
          <a:lstStyle/>
          <a:p>
            <a:pPr>
              <a:buFont typeface="Arial"/>
              <a:buChar char="•"/>
            </a:pPr>
            <a:r>
              <a:rPr lang="en-US" dirty="0"/>
              <a:t>HDL modules invoked within P4 programs</a:t>
            </a:r>
          </a:p>
          <a:p>
            <a:pPr>
              <a:buFont typeface="Arial"/>
              <a:buChar char="•"/>
            </a:pPr>
            <a:r>
              <a:rPr lang="en-US" dirty="0"/>
              <a:t>Stateless – reinitialized for each packet</a:t>
            </a:r>
          </a:p>
          <a:p>
            <a:pPr>
              <a:buFont typeface="Arial"/>
              <a:buChar char="•"/>
            </a:pPr>
            <a:r>
              <a:rPr lang="en-US" dirty="0"/>
              <a:t>Stateful – keep state between packets</a:t>
            </a:r>
          </a:p>
          <a:p>
            <a:pPr lvl="1">
              <a:buFont typeface="Arial"/>
              <a:buChar char="•"/>
            </a:pPr>
            <a:r>
              <a:rPr lang="en-US" dirty="0"/>
              <a:t>Cannot pipeline stateful operations</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26</a:t>
            </a:fld>
            <a:endParaRPr lang="en-US" dirty="0">
              <a:solidFill>
                <a:prstClr val="black">
                  <a:tint val="75000"/>
                </a:prstClr>
              </a:solidFill>
            </a:endParaRPr>
          </a:p>
        </p:txBody>
      </p:sp>
      <p:sp>
        <p:nvSpPr>
          <p:cNvPr id="56" name="Rectangle 55">
            <a:extLst>
              <a:ext uri="{FF2B5EF4-FFF2-40B4-BE49-F238E27FC236}">
                <a16:creationId xmlns:a16="http://schemas.microsoft.com/office/drawing/2014/main" id="{260B293A-9B6E-B94C-8B0D-5B43B28F803E}"/>
              </a:ext>
            </a:extLst>
          </p:cNvPr>
          <p:cNvSpPr/>
          <p:nvPr/>
        </p:nvSpPr>
        <p:spPr>
          <a:xfrm>
            <a:off x="2995982" y="2195564"/>
            <a:ext cx="3051787" cy="338554"/>
          </a:xfrm>
          <a:prstGeom prst="rect">
            <a:avLst/>
          </a:prstGeom>
        </p:spPr>
        <p:txBody>
          <a:bodyPr wrap="square">
            <a:spAutoFit/>
          </a:bodyPr>
          <a:lstStyle/>
          <a:p>
            <a:pPr marL="457200" lvl="1" algn="ctr">
              <a:buClrTx/>
              <a:buFontTx/>
              <a:buNone/>
            </a:pPr>
            <a:r>
              <a:rPr lang="en-US" sz="1600" b="1" kern="1200" dirty="0">
                <a:solidFill>
                  <a:prstClr val="black"/>
                </a:solidFill>
                <a:latin typeface="Gadugi" panose="020B0502040204020203" pitchFamily="34" charset="0"/>
                <a:ea typeface="+mn-ea"/>
                <a:cs typeface="+mn-cs"/>
              </a:rPr>
              <a:t>Stateful operation: x = x + 1</a:t>
            </a:r>
          </a:p>
        </p:txBody>
      </p:sp>
      <p:grpSp>
        <p:nvGrpSpPr>
          <p:cNvPr id="66" name="Group 65">
            <a:extLst>
              <a:ext uri="{FF2B5EF4-FFF2-40B4-BE49-F238E27FC236}">
                <a16:creationId xmlns:a16="http://schemas.microsoft.com/office/drawing/2014/main" id="{81055511-0C8E-8C4A-8C40-E351CDA0DC5C}"/>
              </a:ext>
            </a:extLst>
          </p:cNvPr>
          <p:cNvGrpSpPr/>
          <p:nvPr/>
        </p:nvGrpSpPr>
        <p:grpSpPr>
          <a:xfrm>
            <a:off x="336864" y="3218924"/>
            <a:ext cx="1028169" cy="568036"/>
            <a:chOff x="142875" y="3706485"/>
            <a:chExt cx="1485900" cy="1201096"/>
          </a:xfrm>
        </p:grpSpPr>
        <p:grpSp>
          <p:nvGrpSpPr>
            <p:cNvPr id="67" name="Group 66">
              <a:extLst>
                <a:ext uri="{FF2B5EF4-FFF2-40B4-BE49-F238E27FC236}">
                  <a16:creationId xmlns:a16="http://schemas.microsoft.com/office/drawing/2014/main" id="{146DAB5E-933A-844B-9F59-22E680BC4695}"/>
                </a:ext>
              </a:extLst>
            </p:cNvPr>
            <p:cNvGrpSpPr/>
            <p:nvPr/>
          </p:nvGrpSpPr>
          <p:grpSpPr>
            <a:xfrm>
              <a:off x="419100" y="3706485"/>
              <a:ext cx="876300" cy="1201096"/>
              <a:chOff x="390525" y="3291585"/>
              <a:chExt cx="1390650" cy="1201096"/>
            </a:xfrm>
          </p:grpSpPr>
          <p:sp>
            <p:nvSpPr>
              <p:cNvPr id="69" name="Rectangle 68">
                <a:extLst>
                  <a:ext uri="{FF2B5EF4-FFF2-40B4-BE49-F238E27FC236}">
                    <a16:creationId xmlns:a16="http://schemas.microsoft.com/office/drawing/2014/main" id="{5717B30B-4872-CA4A-AFA5-A4793106B200}"/>
                  </a:ext>
                </a:extLst>
              </p:cNvPr>
              <p:cNvSpPr/>
              <p:nvPr/>
            </p:nvSpPr>
            <p:spPr>
              <a:xfrm>
                <a:off x="390525" y="3291585"/>
                <a:ext cx="1390650" cy="1201096"/>
              </a:xfrm>
              <a:prstGeom prst="rect">
                <a:avLst/>
              </a:prstGeom>
              <a:solidFill>
                <a:srgbClr val="FF7E77"/>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70" name="Straight Connector 69">
                <a:extLst>
                  <a:ext uri="{FF2B5EF4-FFF2-40B4-BE49-F238E27FC236}">
                    <a16:creationId xmlns:a16="http://schemas.microsoft.com/office/drawing/2014/main" id="{649B8DB9-D46D-354A-B6A4-D70E2848E4A4}"/>
                  </a:ext>
                </a:extLst>
              </p:cNvPr>
              <p:cNvCxnSpPr/>
              <p:nvPr/>
            </p:nvCxnSpPr>
            <p:spPr>
              <a:xfrm>
                <a:off x="390525" y="3293019"/>
                <a:ext cx="1390650" cy="0"/>
              </a:xfrm>
              <a:prstGeom prst="line">
                <a:avLst/>
              </a:prstGeom>
              <a:noFill/>
              <a:ln w="12700" cap="flat" cmpd="sng" algn="ctr">
                <a:solidFill>
                  <a:sysClr val="windowText" lastClr="000000"/>
                </a:solidFill>
                <a:prstDash val="solid"/>
                <a:miter lim="800000"/>
              </a:ln>
              <a:effectLst/>
            </p:spPr>
          </p:cxnSp>
          <p:cxnSp>
            <p:nvCxnSpPr>
              <p:cNvPr id="71" name="Straight Connector 70">
                <a:extLst>
                  <a:ext uri="{FF2B5EF4-FFF2-40B4-BE49-F238E27FC236}">
                    <a16:creationId xmlns:a16="http://schemas.microsoft.com/office/drawing/2014/main" id="{1B487AAE-6772-F346-8362-59ACA9E9BDB8}"/>
                  </a:ext>
                </a:extLst>
              </p:cNvPr>
              <p:cNvCxnSpPr/>
              <p:nvPr/>
            </p:nvCxnSpPr>
            <p:spPr>
              <a:xfrm>
                <a:off x="390525" y="4492680"/>
                <a:ext cx="1390650" cy="0"/>
              </a:xfrm>
              <a:prstGeom prst="line">
                <a:avLst/>
              </a:prstGeom>
              <a:noFill/>
              <a:ln w="12700" cap="flat" cmpd="sng" algn="ctr">
                <a:solidFill>
                  <a:sysClr val="windowText" lastClr="000000"/>
                </a:solidFill>
                <a:prstDash val="solid"/>
                <a:miter lim="800000"/>
              </a:ln>
              <a:effectLst/>
            </p:spPr>
          </p:cxnSp>
        </p:grpSp>
        <p:sp>
          <p:nvSpPr>
            <p:cNvPr id="68" name="Rectangle 67">
              <a:extLst>
                <a:ext uri="{FF2B5EF4-FFF2-40B4-BE49-F238E27FC236}">
                  <a16:creationId xmlns:a16="http://schemas.microsoft.com/office/drawing/2014/main" id="{2854A175-145D-DB46-BFB3-E82A128ED83A}"/>
                </a:ext>
              </a:extLst>
            </p:cNvPr>
            <p:cNvSpPr/>
            <p:nvPr/>
          </p:nvSpPr>
          <p:spPr>
            <a:xfrm>
              <a:off x="142875" y="4046139"/>
              <a:ext cx="1485900" cy="7158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grpSp>
        <p:nvGrpSpPr>
          <p:cNvPr id="111" name="Group 110">
            <a:extLst>
              <a:ext uri="{FF2B5EF4-FFF2-40B4-BE49-F238E27FC236}">
                <a16:creationId xmlns:a16="http://schemas.microsoft.com/office/drawing/2014/main" id="{012336BD-4877-2E45-BE74-410194B82E46}"/>
              </a:ext>
            </a:extLst>
          </p:cNvPr>
          <p:cNvGrpSpPr/>
          <p:nvPr/>
        </p:nvGrpSpPr>
        <p:grpSpPr>
          <a:xfrm>
            <a:off x="1134354" y="2595961"/>
            <a:ext cx="7287675" cy="1104367"/>
            <a:chOff x="1134354" y="2400104"/>
            <a:chExt cx="7287675" cy="1104367"/>
          </a:xfrm>
        </p:grpSpPr>
        <p:cxnSp>
          <p:nvCxnSpPr>
            <p:cNvPr id="58" name="Straight Arrow Connector 57">
              <a:extLst>
                <a:ext uri="{FF2B5EF4-FFF2-40B4-BE49-F238E27FC236}">
                  <a16:creationId xmlns:a16="http://schemas.microsoft.com/office/drawing/2014/main" id="{7146BC96-C383-F541-A6B1-48981F5AB02E}"/>
                </a:ext>
              </a:extLst>
            </p:cNvPr>
            <p:cNvCxnSpPr>
              <a:stCxn id="59" idx="3"/>
              <a:endCxn id="60" idx="1"/>
            </p:cNvCxnSpPr>
            <p:nvPr/>
          </p:nvCxnSpPr>
          <p:spPr>
            <a:xfrm>
              <a:off x="3286383" y="3307085"/>
              <a:ext cx="1159985" cy="0"/>
            </a:xfrm>
            <a:prstGeom prst="straightConnector1">
              <a:avLst/>
            </a:prstGeom>
            <a:noFill/>
            <a:ln w="38100" cap="flat" cmpd="sng" algn="ctr">
              <a:solidFill>
                <a:srgbClr val="5B9BD5"/>
              </a:solidFill>
              <a:prstDash val="solid"/>
              <a:miter lim="800000"/>
              <a:tailEnd type="triangle"/>
            </a:ln>
            <a:effectLst/>
          </p:spPr>
        </p:cxnSp>
        <p:sp>
          <p:nvSpPr>
            <p:cNvPr id="59" name="Rounded Rectangle 58">
              <a:extLst>
                <a:ext uri="{FF2B5EF4-FFF2-40B4-BE49-F238E27FC236}">
                  <a16:creationId xmlns:a16="http://schemas.microsoft.com/office/drawing/2014/main" id="{51972682-291E-7845-8B53-7548C1877949}"/>
                </a:ext>
              </a:extLst>
            </p:cNvPr>
            <p:cNvSpPr/>
            <p:nvPr/>
          </p:nvSpPr>
          <p:spPr>
            <a:xfrm>
              <a:off x="1915491" y="3109699"/>
              <a:ext cx="1370892" cy="394772"/>
            </a:xfrm>
            <a:prstGeom prst="roundRect">
              <a:avLst/>
            </a:prstGeom>
            <a:solidFill>
              <a:srgbClr val="FFC000">
                <a:lumMod val="40000"/>
                <a:lumOff val="6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pkt.tmp</a:t>
              </a: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 x</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sp>
          <p:nvSpPr>
            <p:cNvPr id="60" name="Rounded Rectangle 59">
              <a:extLst>
                <a:ext uri="{FF2B5EF4-FFF2-40B4-BE49-F238E27FC236}">
                  <a16:creationId xmlns:a16="http://schemas.microsoft.com/office/drawing/2014/main" id="{4E87AF60-6A5F-1541-8163-5DB84993B7C6}"/>
                </a:ext>
              </a:extLst>
            </p:cNvPr>
            <p:cNvSpPr/>
            <p:nvPr/>
          </p:nvSpPr>
          <p:spPr>
            <a:xfrm>
              <a:off x="4446368" y="3109699"/>
              <a:ext cx="1273420" cy="394772"/>
            </a:xfrm>
            <a:prstGeom prst="roundRect">
              <a:avLst/>
            </a:prstGeom>
            <a:solidFill>
              <a:srgbClr val="FFC000">
                <a:lumMod val="40000"/>
                <a:lumOff val="6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pkt.tmp</a:t>
              </a: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cxnSp>
          <p:nvCxnSpPr>
            <p:cNvPr id="61" name="Straight Arrow Connector 60">
              <a:extLst>
                <a:ext uri="{FF2B5EF4-FFF2-40B4-BE49-F238E27FC236}">
                  <a16:creationId xmlns:a16="http://schemas.microsoft.com/office/drawing/2014/main" id="{5F07B7EF-C6E5-3F45-92CA-DD0B269289BD}"/>
                </a:ext>
              </a:extLst>
            </p:cNvPr>
            <p:cNvCxnSpPr>
              <a:cxnSpLocks/>
              <a:stCxn id="69" idx="3"/>
              <a:endCxn id="59" idx="1"/>
            </p:cNvCxnSpPr>
            <p:nvPr/>
          </p:nvCxnSpPr>
          <p:spPr>
            <a:xfrm>
              <a:off x="1134354" y="3307085"/>
              <a:ext cx="781137" cy="0"/>
            </a:xfrm>
            <a:prstGeom prst="straightConnector1">
              <a:avLst/>
            </a:prstGeom>
            <a:noFill/>
            <a:ln w="38100" cap="flat" cmpd="sng" algn="ctr">
              <a:solidFill>
                <a:srgbClr val="5B9BD5"/>
              </a:solidFill>
              <a:prstDash val="solid"/>
              <a:miter lim="800000"/>
              <a:tailEnd type="triangle"/>
            </a:ln>
            <a:effectLst/>
          </p:spPr>
        </p:cxnSp>
        <p:cxnSp>
          <p:nvCxnSpPr>
            <p:cNvPr id="62" name="Straight Arrow Connector 61">
              <a:extLst>
                <a:ext uri="{FF2B5EF4-FFF2-40B4-BE49-F238E27FC236}">
                  <a16:creationId xmlns:a16="http://schemas.microsoft.com/office/drawing/2014/main" id="{84A40F82-B92C-B044-8496-F9D938E2D991}"/>
                </a:ext>
              </a:extLst>
            </p:cNvPr>
            <p:cNvCxnSpPr>
              <a:stCxn id="60" idx="3"/>
              <a:endCxn id="63" idx="1"/>
            </p:cNvCxnSpPr>
            <p:nvPr/>
          </p:nvCxnSpPr>
          <p:spPr>
            <a:xfrm>
              <a:off x="5719788" y="3307085"/>
              <a:ext cx="1046549" cy="0"/>
            </a:xfrm>
            <a:prstGeom prst="straightConnector1">
              <a:avLst/>
            </a:prstGeom>
            <a:noFill/>
            <a:ln w="38100" cap="flat" cmpd="sng" algn="ctr">
              <a:solidFill>
                <a:srgbClr val="5B9BD5"/>
              </a:solidFill>
              <a:prstDash val="solid"/>
              <a:miter lim="800000"/>
              <a:tailEnd type="triangle"/>
            </a:ln>
            <a:effectLst/>
          </p:spPr>
        </p:cxnSp>
        <p:sp>
          <p:nvSpPr>
            <p:cNvPr id="63" name="Rounded Rectangle 62">
              <a:extLst>
                <a:ext uri="{FF2B5EF4-FFF2-40B4-BE49-F238E27FC236}">
                  <a16:creationId xmlns:a16="http://schemas.microsoft.com/office/drawing/2014/main" id="{9277CA14-4DD1-514B-8684-8D0DFA344172}"/>
                </a:ext>
              </a:extLst>
            </p:cNvPr>
            <p:cNvSpPr/>
            <p:nvPr/>
          </p:nvSpPr>
          <p:spPr>
            <a:xfrm>
              <a:off x="6766337" y="3109699"/>
              <a:ext cx="1318167" cy="394772"/>
            </a:xfrm>
            <a:prstGeom prst="roundRect">
              <a:avLst/>
            </a:prstGeom>
            <a:solidFill>
              <a:srgbClr val="FFC000">
                <a:lumMod val="40000"/>
                <a:lumOff val="6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x = </a:t>
              </a: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pkt.tmp</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cxnSp>
          <p:nvCxnSpPr>
            <p:cNvPr id="64" name="Straight Arrow Connector 63">
              <a:extLst>
                <a:ext uri="{FF2B5EF4-FFF2-40B4-BE49-F238E27FC236}">
                  <a16:creationId xmlns:a16="http://schemas.microsoft.com/office/drawing/2014/main" id="{2CCE4092-535D-584A-80F6-85B0EC055ACC}"/>
                </a:ext>
              </a:extLst>
            </p:cNvPr>
            <p:cNvCxnSpPr>
              <a:stCxn id="63" idx="3"/>
            </p:cNvCxnSpPr>
            <p:nvPr/>
          </p:nvCxnSpPr>
          <p:spPr>
            <a:xfrm>
              <a:off x="8084504" y="3307085"/>
              <a:ext cx="337525" cy="0"/>
            </a:xfrm>
            <a:prstGeom prst="straightConnector1">
              <a:avLst/>
            </a:prstGeom>
            <a:noFill/>
            <a:ln w="38100" cap="flat" cmpd="sng" algn="ctr">
              <a:solidFill>
                <a:srgbClr val="5B9BD5"/>
              </a:solidFill>
              <a:prstDash val="solid"/>
              <a:miter lim="800000"/>
              <a:tailEnd type="triangle"/>
            </a:ln>
            <a:effectLst/>
          </p:spPr>
        </p:cxnSp>
        <p:sp>
          <p:nvSpPr>
            <p:cNvPr id="65" name="Rectangle 64">
              <a:extLst>
                <a:ext uri="{FF2B5EF4-FFF2-40B4-BE49-F238E27FC236}">
                  <a16:creationId xmlns:a16="http://schemas.microsoft.com/office/drawing/2014/main" id="{D352E9B9-5F1E-504D-BA13-B5F947511AB3}"/>
                </a:ext>
              </a:extLst>
            </p:cNvPr>
            <p:cNvSpPr/>
            <p:nvPr/>
          </p:nvSpPr>
          <p:spPr>
            <a:xfrm>
              <a:off x="1964227" y="2400104"/>
              <a:ext cx="5943718" cy="426743"/>
            </a:xfrm>
            <a:prstGeom prst="rect">
              <a:avLst/>
            </a:prstGeom>
            <a:solidFill>
              <a:srgbClr val="3366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Gadugi"/>
                <a:ea typeface="+mn-ea"/>
                <a:cs typeface="+mn-cs"/>
              </a:endParaRPr>
            </a:p>
          </p:txBody>
        </p:sp>
        <p:cxnSp>
          <p:nvCxnSpPr>
            <p:cNvPr id="72" name="Straight Arrow Connector 71">
              <a:extLst>
                <a:ext uri="{FF2B5EF4-FFF2-40B4-BE49-F238E27FC236}">
                  <a16:creationId xmlns:a16="http://schemas.microsoft.com/office/drawing/2014/main" id="{494ACB59-C053-A346-98D6-3465EE62D369}"/>
                </a:ext>
              </a:extLst>
            </p:cNvPr>
            <p:cNvCxnSpPr>
              <a:cxnSpLocks/>
              <a:endCxn id="59" idx="0"/>
            </p:cNvCxnSpPr>
            <p:nvPr/>
          </p:nvCxnSpPr>
          <p:spPr>
            <a:xfrm>
              <a:off x="2600937" y="2854527"/>
              <a:ext cx="0" cy="255172"/>
            </a:xfrm>
            <a:prstGeom prst="straightConnector1">
              <a:avLst/>
            </a:prstGeom>
            <a:noFill/>
            <a:ln w="38100" cap="flat" cmpd="sng" algn="ctr">
              <a:solidFill>
                <a:srgbClr val="4472C4">
                  <a:lumMod val="75000"/>
                </a:srgbClr>
              </a:solidFill>
              <a:prstDash val="solid"/>
              <a:miter lim="800000"/>
              <a:tailEnd type="triangle"/>
            </a:ln>
            <a:effectLst/>
          </p:spPr>
        </p:cxnSp>
        <p:cxnSp>
          <p:nvCxnSpPr>
            <p:cNvPr id="73" name="Straight Arrow Connector 72">
              <a:extLst>
                <a:ext uri="{FF2B5EF4-FFF2-40B4-BE49-F238E27FC236}">
                  <a16:creationId xmlns:a16="http://schemas.microsoft.com/office/drawing/2014/main" id="{6C6D2964-2001-8A46-8A82-F61AFA387F2C}"/>
                </a:ext>
              </a:extLst>
            </p:cNvPr>
            <p:cNvCxnSpPr>
              <a:stCxn id="63" idx="0"/>
            </p:cNvCxnSpPr>
            <p:nvPr/>
          </p:nvCxnSpPr>
          <p:spPr>
            <a:xfrm flipH="1" flipV="1">
              <a:off x="7332131" y="2817199"/>
              <a:ext cx="0" cy="292501"/>
            </a:xfrm>
            <a:prstGeom prst="straightConnector1">
              <a:avLst/>
            </a:prstGeom>
            <a:noFill/>
            <a:ln w="38100" cap="flat" cmpd="sng" algn="ctr">
              <a:solidFill>
                <a:srgbClr val="4472C4">
                  <a:lumMod val="75000"/>
                </a:srgbClr>
              </a:solidFill>
              <a:prstDash val="solid"/>
              <a:miter lim="800000"/>
              <a:tailEnd type="triangle"/>
            </a:ln>
            <a:effectLst/>
          </p:spPr>
        </p:cxnSp>
      </p:grpSp>
      <p:grpSp>
        <p:nvGrpSpPr>
          <p:cNvPr id="74" name="Group 73">
            <a:extLst>
              <a:ext uri="{FF2B5EF4-FFF2-40B4-BE49-F238E27FC236}">
                <a16:creationId xmlns:a16="http://schemas.microsoft.com/office/drawing/2014/main" id="{41128E57-8D7E-DA40-B3F4-8FCC6B4AFA9F}"/>
              </a:ext>
            </a:extLst>
          </p:cNvPr>
          <p:cNvGrpSpPr/>
          <p:nvPr/>
        </p:nvGrpSpPr>
        <p:grpSpPr>
          <a:xfrm>
            <a:off x="3226244" y="3218924"/>
            <a:ext cx="1028169" cy="643179"/>
            <a:chOff x="4318580" y="3706485"/>
            <a:chExt cx="1485900" cy="1359984"/>
          </a:xfrm>
        </p:grpSpPr>
        <p:grpSp>
          <p:nvGrpSpPr>
            <p:cNvPr id="75" name="Group 74">
              <a:extLst>
                <a:ext uri="{FF2B5EF4-FFF2-40B4-BE49-F238E27FC236}">
                  <a16:creationId xmlns:a16="http://schemas.microsoft.com/office/drawing/2014/main" id="{F51D6FA1-C53C-3244-A962-22055D8A95D4}"/>
                </a:ext>
              </a:extLst>
            </p:cNvPr>
            <p:cNvGrpSpPr/>
            <p:nvPr/>
          </p:nvGrpSpPr>
          <p:grpSpPr>
            <a:xfrm>
              <a:off x="4648199" y="3706485"/>
              <a:ext cx="876300" cy="1201096"/>
              <a:chOff x="390525" y="3291585"/>
              <a:chExt cx="1390650" cy="1201096"/>
            </a:xfrm>
          </p:grpSpPr>
          <p:sp>
            <p:nvSpPr>
              <p:cNvPr id="77" name="Rectangle 76">
                <a:extLst>
                  <a:ext uri="{FF2B5EF4-FFF2-40B4-BE49-F238E27FC236}">
                    <a16:creationId xmlns:a16="http://schemas.microsoft.com/office/drawing/2014/main" id="{274C0E56-5B5F-C445-B6AF-BACBFA93A260}"/>
                  </a:ext>
                </a:extLst>
              </p:cNvPr>
              <p:cNvSpPr/>
              <p:nvPr/>
            </p:nvSpPr>
            <p:spPr>
              <a:xfrm>
                <a:off x="390525" y="3291585"/>
                <a:ext cx="1390650" cy="1201096"/>
              </a:xfrm>
              <a:prstGeom prst="rect">
                <a:avLst/>
              </a:prstGeom>
              <a:solidFill>
                <a:srgbClr val="FF7E77"/>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78" name="Straight Connector 77">
                <a:extLst>
                  <a:ext uri="{FF2B5EF4-FFF2-40B4-BE49-F238E27FC236}">
                    <a16:creationId xmlns:a16="http://schemas.microsoft.com/office/drawing/2014/main" id="{08EE25C8-F0DC-7A46-83DC-A86D2F6B3E20}"/>
                  </a:ext>
                </a:extLst>
              </p:cNvPr>
              <p:cNvCxnSpPr/>
              <p:nvPr/>
            </p:nvCxnSpPr>
            <p:spPr>
              <a:xfrm>
                <a:off x="390525" y="3293019"/>
                <a:ext cx="1390650" cy="0"/>
              </a:xfrm>
              <a:prstGeom prst="line">
                <a:avLst/>
              </a:prstGeom>
              <a:noFill/>
              <a:ln w="12700"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DC1F0886-B092-8E42-8800-E62C4E6E8D5E}"/>
                  </a:ext>
                </a:extLst>
              </p:cNvPr>
              <p:cNvCxnSpPr/>
              <p:nvPr/>
            </p:nvCxnSpPr>
            <p:spPr>
              <a:xfrm>
                <a:off x="390525" y="4492680"/>
                <a:ext cx="1390650" cy="0"/>
              </a:xfrm>
              <a:prstGeom prst="line">
                <a:avLst/>
              </a:prstGeom>
              <a:noFill/>
              <a:ln w="12700" cap="flat" cmpd="sng" algn="ctr">
                <a:solidFill>
                  <a:sysClr val="windowText" lastClr="000000"/>
                </a:solidFill>
                <a:prstDash val="solid"/>
                <a:miter lim="800000"/>
              </a:ln>
              <a:effectLst/>
            </p:spPr>
          </p:cxnSp>
        </p:grpSp>
        <p:sp>
          <p:nvSpPr>
            <p:cNvPr id="76" name="Rectangle 75">
              <a:extLst>
                <a:ext uri="{FF2B5EF4-FFF2-40B4-BE49-F238E27FC236}">
                  <a16:creationId xmlns:a16="http://schemas.microsoft.com/office/drawing/2014/main" id="{8173F3A9-E453-994B-B354-0D343A1DD5D6}"/>
                </a:ext>
              </a:extLst>
            </p:cNvPr>
            <p:cNvSpPr/>
            <p:nvPr/>
          </p:nvSpPr>
          <p:spPr>
            <a:xfrm>
              <a:off x="4318580" y="3829979"/>
              <a:ext cx="1485900" cy="12364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0</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grpSp>
        <p:nvGrpSpPr>
          <p:cNvPr id="80" name="Group 79">
            <a:extLst>
              <a:ext uri="{FF2B5EF4-FFF2-40B4-BE49-F238E27FC236}">
                <a16:creationId xmlns:a16="http://schemas.microsoft.com/office/drawing/2014/main" id="{53F0EB97-C6DC-EB48-A82E-D9D0F16BCE82}"/>
              </a:ext>
            </a:extLst>
          </p:cNvPr>
          <p:cNvGrpSpPr/>
          <p:nvPr/>
        </p:nvGrpSpPr>
        <p:grpSpPr>
          <a:xfrm>
            <a:off x="5655847" y="3218924"/>
            <a:ext cx="1028169" cy="643179"/>
            <a:chOff x="7829820" y="3706485"/>
            <a:chExt cx="1485900" cy="1359984"/>
          </a:xfrm>
        </p:grpSpPr>
        <p:grpSp>
          <p:nvGrpSpPr>
            <p:cNvPr id="81" name="Group 80">
              <a:extLst>
                <a:ext uri="{FF2B5EF4-FFF2-40B4-BE49-F238E27FC236}">
                  <a16:creationId xmlns:a16="http://schemas.microsoft.com/office/drawing/2014/main" id="{CE0F3C71-DD09-8A46-9CBE-AFBCBDC4D39A}"/>
                </a:ext>
              </a:extLst>
            </p:cNvPr>
            <p:cNvGrpSpPr/>
            <p:nvPr/>
          </p:nvGrpSpPr>
          <p:grpSpPr>
            <a:xfrm>
              <a:off x="8134620" y="3706485"/>
              <a:ext cx="876300" cy="1201096"/>
              <a:chOff x="390525" y="3291585"/>
              <a:chExt cx="1390650" cy="1201096"/>
            </a:xfrm>
          </p:grpSpPr>
          <p:sp>
            <p:nvSpPr>
              <p:cNvPr id="83" name="Rectangle 82">
                <a:extLst>
                  <a:ext uri="{FF2B5EF4-FFF2-40B4-BE49-F238E27FC236}">
                    <a16:creationId xmlns:a16="http://schemas.microsoft.com/office/drawing/2014/main" id="{AB68E74F-760C-9E48-9339-15762F47B9E8}"/>
                  </a:ext>
                </a:extLst>
              </p:cNvPr>
              <p:cNvSpPr/>
              <p:nvPr/>
            </p:nvSpPr>
            <p:spPr>
              <a:xfrm>
                <a:off x="390525" y="3291585"/>
                <a:ext cx="1390650" cy="1201096"/>
              </a:xfrm>
              <a:prstGeom prst="rect">
                <a:avLst/>
              </a:prstGeom>
              <a:solidFill>
                <a:srgbClr val="FF7E77"/>
              </a:solid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84" name="Straight Connector 83">
                <a:extLst>
                  <a:ext uri="{FF2B5EF4-FFF2-40B4-BE49-F238E27FC236}">
                    <a16:creationId xmlns:a16="http://schemas.microsoft.com/office/drawing/2014/main" id="{4F3844AF-4F7F-964E-B2E4-942DC66CFEA2}"/>
                  </a:ext>
                </a:extLst>
              </p:cNvPr>
              <p:cNvCxnSpPr/>
              <p:nvPr/>
            </p:nvCxnSpPr>
            <p:spPr>
              <a:xfrm>
                <a:off x="390525" y="3293019"/>
                <a:ext cx="1390650" cy="0"/>
              </a:xfrm>
              <a:prstGeom prst="line">
                <a:avLst/>
              </a:prstGeom>
              <a:noFill/>
              <a:ln w="12700"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1FA4D780-E116-F448-9643-E5B427612DF2}"/>
                  </a:ext>
                </a:extLst>
              </p:cNvPr>
              <p:cNvCxnSpPr/>
              <p:nvPr/>
            </p:nvCxnSpPr>
            <p:spPr>
              <a:xfrm>
                <a:off x="390525" y="4492680"/>
                <a:ext cx="1390650" cy="0"/>
              </a:xfrm>
              <a:prstGeom prst="line">
                <a:avLst/>
              </a:prstGeom>
              <a:noFill/>
              <a:ln w="12700" cap="flat" cmpd="sng" algn="ctr">
                <a:solidFill>
                  <a:sysClr val="windowText" lastClr="000000"/>
                </a:solidFill>
                <a:prstDash val="solid"/>
                <a:miter lim="800000"/>
              </a:ln>
              <a:effectLst/>
            </p:spPr>
          </p:cxnSp>
        </p:grpSp>
        <p:sp>
          <p:nvSpPr>
            <p:cNvPr id="82" name="Rectangle 81">
              <a:extLst>
                <a:ext uri="{FF2B5EF4-FFF2-40B4-BE49-F238E27FC236}">
                  <a16:creationId xmlns:a16="http://schemas.microsoft.com/office/drawing/2014/main" id="{821001B3-86C3-0046-8219-9A210124F090}"/>
                </a:ext>
              </a:extLst>
            </p:cNvPr>
            <p:cNvSpPr/>
            <p:nvPr/>
          </p:nvSpPr>
          <p:spPr>
            <a:xfrm>
              <a:off x="7829820" y="3829979"/>
              <a:ext cx="1485900" cy="12364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1</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grpSp>
        <p:nvGrpSpPr>
          <p:cNvPr id="86" name="Group 85">
            <a:extLst>
              <a:ext uri="{FF2B5EF4-FFF2-40B4-BE49-F238E27FC236}">
                <a16:creationId xmlns:a16="http://schemas.microsoft.com/office/drawing/2014/main" id="{833D68FA-8C19-3442-A77B-5DF7975390B7}"/>
              </a:ext>
            </a:extLst>
          </p:cNvPr>
          <p:cNvGrpSpPr/>
          <p:nvPr/>
        </p:nvGrpSpPr>
        <p:grpSpPr>
          <a:xfrm>
            <a:off x="336864" y="4048839"/>
            <a:ext cx="1028169" cy="568036"/>
            <a:chOff x="142875" y="5461316"/>
            <a:chExt cx="1485900" cy="1201096"/>
          </a:xfrm>
        </p:grpSpPr>
        <p:grpSp>
          <p:nvGrpSpPr>
            <p:cNvPr id="87" name="Group 86">
              <a:extLst>
                <a:ext uri="{FF2B5EF4-FFF2-40B4-BE49-F238E27FC236}">
                  <a16:creationId xmlns:a16="http://schemas.microsoft.com/office/drawing/2014/main" id="{93271AF5-25AE-0C4E-93C4-6C0AD4E303FF}"/>
                </a:ext>
              </a:extLst>
            </p:cNvPr>
            <p:cNvGrpSpPr/>
            <p:nvPr/>
          </p:nvGrpSpPr>
          <p:grpSpPr>
            <a:xfrm>
              <a:off x="419100" y="5461316"/>
              <a:ext cx="876300" cy="1201096"/>
              <a:chOff x="390525" y="3291585"/>
              <a:chExt cx="1390650" cy="1201096"/>
            </a:xfrm>
            <a:solidFill>
              <a:srgbClr val="70AD47"/>
            </a:solidFill>
          </p:grpSpPr>
          <p:sp>
            <p:nvSpPr>
              <p:cNvPr id="89" name="Rectangle 88">
                <a:extLst>
                  <a:ext uri="{FF2B5EF4-FFF2-40B4-BE49-F238E27FC236}">
                    <a16:creationId xmlns:a16="http://schemas.microsoft.com/office/drawing/2014/main" id="{A9DD23AF-86F4-7B4F-BE84-6822ACE3A91A}"/>
                  </a:ext>
                </a:extLst>
              </p:cNvPr>
              <p:cNvSpPr/>
              <p:nvPr/>
            </p:nvSpPr>
            <p:spPr>
              <a:xfrm>
                <a:off x="390525" y="3291585"/>
                <a:ext cx="1390650" cy="1201096"/>
              </a:xfrm>
              <a:prstGeom prst="rect">
                <a:avLst/>
              </a:prstGeom>
              <a:grp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90" name="Straight Connector 89">
                <a:extLst>
                  <a:ext uri="{FF2B5EF4-FFF2-40B4-BE49-F238E27FC236}">
                    <a16:creationId xmlns:a16="http://schemas.microsoft.com/office/drawing/2014/main" id="{4F04BF96-165F-7A4F-B296-6BDDCA794E83}"/>
                  </a:ext>
                </a:extLst>
              </p:cNvPr>
              <p:cNvCxnSpPr/>
              <p:nvPr/>
            </p:nvCxnSpPr>
            <p:spPr>
              <a:xfrm>
                <a:off x="390525" y="3293019"/>
                <a:ext cx="1390650" cy="0"/>
              </a:xfrm>
              <a:prstGeom prst="line">
                <a:avLst/>
              </a:prstGeom>
              <a:grpFill/>
              <a:ln w="12700" cap="flat" cmpd="sng" algn="ctr">
                <a:solidFill>
                  <a:sysClr val="windowText" lastClr="000000"/>
                </a:solidFill>
                <a:prstDash val="solid"/>
                <a:miter lim="800000"/>
              </a:ln>
              <a:effectLst/>
            </p:spPr>
          </p:cxnSp>
          <p:cxnSp>
            <p:nvCxnSpPr>
              <p:cNvPr id="91" name="Straight Connector 90">
                <a:extLst>
                  <a:ext uri="{FF2B5EF4-FFF2-40B4-BE49-F238E27FC236}">
                    <a16:creationId xmlns:a16="http://schemas.microsoft.com/office/drawing/2014/main" id="{FD4E4D59-9668-6042-852D-58ACB05C2620}"/>
                  </a:ext>
                </a:extLst>
              </p:cNvPr>
              <p:cNvCxnSpPr/>
              <p:nvPr/>
            </p:nvCxnSpPr>
            <p:spPr>
              <a:xfrm>
                <a:off x="390525" y="4492680"/>
                <a:ext cx="1390650" cy="0"/>
              </a:xfrm>
              <a:prstGeom prst="line">
                <a:avLst/>
              </a:prstGeom>
              <a:grpFill/>
              <a:ln w="12700" cap="flat" cmpd="sng" algn="ctr">
                <a:solidFill>
                  <a:sysClr val="windowText" lastClr="000000"/>
                </a:solidFill>
                <a:prstDash val="solid"/>
                <a:miter lim="800000"/>
              </a:ln>
              <a:effectLst/>
            </p:spPr>
          </p:cxnSp>
        </p:grpSp>
        <p:sp>
          <p:nvSpPr>
            <p:cNvPr id="88" name="Rectangle 87">
              <a:extLst>
                <a:ext uri="{FF2B5EF4-FFF2-40B4-BE49-F238E27FC236}">
                  <a16:creationId xmlns:a16="http://schemas.microsoft.com/office/drawing/2014/main" id="{C8985C0C-EEAE-0948-8B92-BB9D95D2F2AB}"/>
                </a:ext>
              </a:extLst>
            </p:cNvPr>
            <p:cNvSpPr/>
            <p:nvPr/>
          </p:nvSpPr>
          <p:spPr>
            <a:xfrm>
              <a:off x="142875" y="5800970"/>
              <a:ext cx="1485900" cy="7158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grpSp>
        <p:nvGrpSpPr>
          <p:cNvPr id="92" name="Group 91">
            <a:extLst>
              <a:ext uri="{FF2B5EF4-FFF2-40B4-BE49-F238E27FC236}">
                <a16:creationId xmlns:a16="http://schemas.microsoft.com/office/drawing/2014/main" id="{8EE582EF-2946-9D43-980D-4DE8ECD6ED55}"/>
              </a:ext>
            </a:extLst>
          </p:cNvPr>
          <p:cNvGrpSpPr/>
          <p:nvPr/>
        </p:nvGrpSpPr>
        <p:grpSpPr>
          <a:xfrm>
            <a:off x="3226244" y="4048839"/>
            <a:ext cx="1028169" cy="643179"/>
            <a:chOff x="4318580" y="5461316"/>
            <a:chExt cx="1485900" cy="1359984"/>
          </a:xfrm>
        </p:grpSpPr>
        <p:grpSp>
          <p:nvGrpSpPr>
            <p:cNvPr id="93" name="Group 92">
              <a:extLst>
                <a:ext uri="{FF2B5EF4-FFF2-40B4-BE49-F238E27FC236}">
                  <a16:creationId xmlns:a16="http://schemas.microsoft.com/office/drawing/2014/main" id="{3A98BF04-BCF8-EF4F-8FEF-B3C7CFC3E810}"/>
                </a:ext>
              </a:extLst>
            </p:cNvPr>
            <p:cNvGrpSpPr/>
            <p:nvPr/>
          </p:nvGrpSpPr>
          <p:grpSpPr>
            <a:xfrm>
              <a:off x="4648199" y="5461316"/>
              <a:ext cx="876300" cy="1201096"/>
              <a:chOff x="390525" y="3291585"/>
              <a:chExt cx="1390650" cy="1201096"/>
            </a:xfrm>
            <a:solidFill>
              <a:srgbClr val="70AD47"/>
            </a:solidFill>
          </p:grpSpPr>
          <p:sp>
            <p:nvSpPr>
              <p:cNvPr id="95" name="Rectangle 94">
                <a:extLst>
                  <a:ext uri="{FF2B5EF4-FFF2-40B4-BE49-F238E27FC236}">
                    <a16:creationId xmlns:a16="http://schemas.microsoft.com/office/drawing/2014/main" id="{66944F4E-CD44-EB41-A1F9-5EF18EF1B9C3}"/>
                  </a:ext>
                </a:extLst>
              </p:cNvPr>
              <p:cNvSpPr/>
              <p:nvPr/>
            </p:nvSpPr>
            <p:spPr>
              <a:xfrm>
                <a:off x="390525" y="3291585"/>
                <a:ext cx="1390650" cy="1201096"/>
              </a:xfrm>
              <a:prstGeom prst="rect">
                <a:avLst/>
              </a:prstGeom>
              <a:grp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96" name="Straight Connector 95">
                <a:extLst>
                  <a:ext uri="{FF2B5EF4-FFF2-40B4-BE49-F238E27FC236}">
                    <a16:creationId xmlns:a16="http://schemas.microsoft.com/office/drawing/2014/main" id="{6A2C3991-ABF6-9648-8168-F1DC7562AA9F}"/>
                  </a:ext>
                </a:extLst>
              </p:cNvPr>
              <p:cNvCxnSpPr/>
              <p:nvPr/>
            </p:nvCxnSpPr>
            <p:spPr>
              <a:xfrm>
                <a:off x="390525" y="3293019"/>
                <a:ext cx="1390650" cy="0"/>
              </a:xfrm>
              <a:prstGeom prst="line">
                <a:avLst/>
              </a:prstGeom>
              <a:grpFill/>
              <a:ln w="12700"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1ED33F0F-5F30-C045-9654-0BD77C5ADE07}"/>
                  </a:ext>
                </a:extLst>
              </p:cNvPr>
              <p:cNvCxnSpPr/>
              <p:nvPr/>
            </p:nvCxnSpPr>
            <p:spPr>
              <a:xfrm>
                <a:off x="390525" y="4492680"/>
                <a:ext cx="1390650" cy="0"/>
              </a:xfrm>
              <a:prstGeom prst="line">
                <a:avLst/>
              </a:prstGeom>
              <a:grpFill/>
              <a:ln w="12700" cap="flat" cmpd="sng" algn="ctr">
                <a:solidFill>
                  <a:sysClr val="windowText" lastClr="000000"/>
                </a:solidFill>
                <a:prstDash val="solid"/>
                <a:miter lim="800000"/>
              </a:ln>
              <a:effectLst/>
            </p:spPr>
          </p:cxnSp>
        </p:grpSp>
        <p:sp>
          <p:nvSpPr>
            <p:cNvPr id="94" name="Rectangle 93">
              <a:extLst>
                <a:ext uri="{FF2B5EF4-FFF2-40B4-BE49-F238E27FC236}">
                  <a16:creationId xmlns:a16="http://schemas.microsoft.com/office/drawing/2014/main" id="{470DC7AE-976B-3D45-9B36-A131A502A389}"/>
                </a:ext>
              </a:extLst>
            </p:cNvPr>
            <p:cNvSpPr/>
            <p:nvPr/>
          </p:nvSpPr>
          <p:spPr>
            <a:xfrm>
              <a:off x="4318580" y="5584810"/>
              <a:ext cx="1485900" cy="12364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0</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grpSp>
        <p:nvGrpSpPr>
          <p:cNvPr id="98" name="Group 97">
            <a:extLst>
              <a:ext uri="{FF2B5EF4-FFF2-40B4-BE49-F238E27FC236}">
                <a16:creationId xmlns:a16="http://schemas.microsoft.com/office/drawing/2014/main" id="{67B2A5B6-72B6-1C49-B2A7-CA4C51039109}"/>
              </a:ext>
            </a:extLst>
          </p:cNvPr>
          <p:cNvGrpSpPr/>
          <p:nvPr/>
        </p:nvGrpSpPr>
        <p:grpSpPr>
          <a:xfrm>
            <a:off x="5655847" y="4048839"/>
            <a:ext cx="1028169" cy="643179"/>
            <a:chOff x="7829820" y="5461316"/>
            <a:chExt cx="1485900" cy="1359984"/>
          </a:xfrm>
        </p:grpSpPr>
        <p:grpSp>
          <p:nvGrpSpPr>
            <p:cNvPr id="99" name="Group 98">
              <a:extLst>
                <a:ext uri="{FF2B5EF4-FFF2-40B4-BE49-F238E27FC236}">
                  <a16:creationId xmlns:a16="http://schemas.microsoft.com/office/drawing/2014/main" id="{CAF90346-EC48-6846-AAF7-3CE8C17BD038}"/>
                </a:ext>
              </a:extLst>
            </p:cNvPr>
            <p:cNvGrpSpPr/>
            <p:nvPr/>
          </p:nvGrpSpPr>
          <p:grpSpPr>
            <a:xfrm>
              <a:off x="8134620" y="5461316"/>
              <a:ext cx="876300" cy="1201096"/>
              <a:chOff x="390525" y="3291585"/>
              <a:chExt cx="1390650" cy="1201096"/>
            </a:xfrm>
            <a:solidFill>
              <a:srgbClr val="70AD47"/>
            </a:solidFill>
          </p:grpSpPr>
          <p:sp>
            <p:nvSpPr>
              <p:cNvPr id="101" name="Rectangle 100">
                <a:extLst>
                  <a:ext uri="{FF2B5EF4-FFF2-40B4-BE49-F238E27FC236}">
                    <a16:creationId xmlns:a16="http://schemas.microsoft.com/office/drawing/2014/main" id="{25A57CA9-B7F5-AA47-9F9B-CBC55968997B}"/>
                  </a:ext>
                </a:extLst>
              </p:cNvPr>
              <p:cNvSpPr/>
              <p:nvPr/>
            </p:nvSpPr>
            <p:spPr>
              <a:xfrm>
                <a:off x="390525" y="3291585"/>
                <a:ext cx="1390650" cy="1201096"/>
              </a:xfrm>
              <a:prstGeom prst="rect">
                <a:avLst/>
              </a:prstGeom>
              <a:grpFill/>
              <a:ln w="6350" cap="flat" cmpd="sng" algn="ctr">
                <a:solidFill>
                  <a:sysClr val="windowText" lastClr="000000"/>
                </a:solid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ravek"/>
                  <a:ea typeface="+mn-ea"/>
                  <a:cs typeface="Seravek"/>
                </a:endParaRPr>
              </a:p>
            </p:txBody>
          </p:sp>
          <p:cxnSp>
            <p:nvCxnSpPr>
              <p:cNvPr id="102" name="Straight Connector 101">
                <a:extLst>
                  <a:ext uri="{FF2B5EF4-FFF2-40B4-BE49-F238E27FC236}">
                    <a16:creationId xmlns:a16="http://schemas.microsoft.com/office/drawing/2014/main" id="{81019546-119D-E043-A674-172CB0246B93}"/>
                  </a:ext>
                </a:extLst>
              </p:cNvPr>
              <p:cNvCxnSpPr/>
              <p:nvPr/>
            </p:nvCxnSpPr>
            <p:spPr>
              <a:xfrm>
                <a:off x="390525" y="3293019"/>
                <a:ext cx="1390650" cy="0"/>
              </a:xfrm>
              <a:prstGeom prst="line">
                <a:avLst/>
              </a:prstGeom>
              <a:grpFill/>
              <a:ln w="12700"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F3315C34-2688-3348-B7F0-3335B5584DE9}"/>
                  </a:ext>
                </a:extLst>
              </p:cNvPr>
              <p:cNvCxnSpPr/>
              <p:nvPr/>
            </p:nvCxnSpPr>
            <p:spPr>
              <a:xfrm>
                <a:off x="390525" y="4492680"/>
                <a:ext cx="1390650" cy="0"/>
              </a:xfrm>
              <a:prstGeom prst="line">
                <a:avLst/>
              </a:prstGeom>
              <a:grpFill/>
              <a:ln w="12700" cap="flat" cmpd="sng" algn="ctr">
                <a:solidFill>
                  <a:sysClr val="windowText" lastClr="000000"/>
                </a:solidFill>
                <a:prstDash val="solid"/>
                <a:miter lim="800000"/>
              </a:ln>
              <a:effectLst/>
            </p:spPr>
          </p:cxnSp>
        </p:grpSp>
        <p:sp>
          <p:nvSpPr>
            <p:cNvPr id="100" name="Rectangle 99">
              <a:extLst>
                <a:ext uri="{FF2B5EF4-FFF2-40B4-BE49-F238E27FC236}">
                  <a16:creationId xmlns:a16="http://schemas.microsoft.com/office/drawing/2014/main" id="{32A40FBE-2289-044D-87DB-AA7BAA7A0282}"/>
                </a:ext>
              </a:extLst>
            </p:cNvPr>
            <p:cNvSpPr/>
            <p:nvPr/>
          </p:nvSpPr>
          <p:spPr>
            <a:xfrm>
              <a:off x="7829820" y="5584810"/>
              <a:ext cx="1485900" cy="12364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Gadugi" panose="020B0502040204020203" pitchFamily="34" charset="0"/>
                  <a:ea typeface="+mn-ea"/>
                  <a:cs typeface="+mn-cs"/>
                </a:rPr>
                <a:t>tmp</a:t>
              </a:r>
              <a:endPar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adugi" panose="020B0502040204020203" pitchFamily="34" charset="0"/>
                  <a:ea typeface="+mn-ea"/>
                  <a:cs typeface="+mn-cs"/>
                </a:rPr>
                <a:t>= 1</a:t>
              </a:r>
              <a:endParaRPr kumimoji="0" lang="en-US" sz="1600" b="0" i="0" u="none" strike="noStrike" kern="1200" cap="none" spc="0" normalizeH="0" baseline="0" noProof="0" dirty="0">
                <a:ln>
                  <a:noFill/>
                </a:ln>
                <a:solidFill>
                  <a:prstClr val="black"/>
                </a:solidFill>
                <a:effectLst/>
                <a:uLnTx/>
                <a:uFillTx/>
                <a:latin typeface="Gadugi"/>
                <a:ea typeface="+mn-ea"/>
                <a:cs typeface="+mn-cs"/>
              </a:endParaRPr>
            </a:p>
          </p:txBody>
        </p:sp>
      </p:grpSp>
      <p:sp>
        <p:nvSpPr>
          <p:cNvPr id="104" name="Rectangle 103">
            <a:extLst>
              <a:ext uri="{FF2B5EF4-FFF2-40B4-BE49-F238E27FC236}">
                <a16:creationId xmlns:a16="http://schemas.microsoft.com/office/drawing/2014/main" id="{F4988C0D-9E74-7945-83CC-12F8213395F5}"/>
              </a:ext>
            </a:extLst>
          </p:cNvPr>
          <p:cNvSpPr/>
          <p:nvPr/>
        </p:nvSpPr>
        <p:spPr>
          <a:xfrm>
            <a:off x="4659551" y="2640055"/>
            <a:ext cx="572593" cy="338554"/>
          </a:xfrm>
          <a:prstGeom prst="rect">
            <a:avLst/>
          </a:prstGeom>
        </p:spPr>
        <p:txBody>
          <a:bodyPr wrap="none">
            <a:spAutoFit/>
          </a:bodyPr>
          <a:lstStyle/>
          <a:p>
            <a:pPr algn="ctr">
              <a:buClrTx/>
              <a:buFontTx/>
              <a:buNone/>
            </a:pPr>
            <a:r>
              <a:rPr lang="en-US" sz="1600" kern="1200" dirty="0">
                <a:solidFill>
                  <a:prstClr val="white"/>
                </a:solidFill>
                <a:latin typeface="Gadugi"/>
                <a:ea typeface="+mn-ea"/>
                <a:cs typeface="+mn-cs"/>
              </a:rPr>
              <a:t>x = 0</a:t>
            </a:r>
          </a:p>
        </p:txBody>
      </p:sp>
      <p:sp>
        <p:nvSpPr>
          <p:cNvPr id="106" name="Rounded Rectangle 105">
            <a:extLst>
              <a:ext uri="{FF2B5EF4-FFF2-40B4-BE49-F238E27FC236}">
                <a16:creationId xmlns:a16="http://schemas.microsoft.com/office/drawing/2014/main" id="{48BB34E8-F921-4F42-95E8-CF3B7BDEC8F1}"/>
              </a:ext>
            </a:extLst>
          </p:cNvPr>
          <p:cNvSpPr/>
          <p:nvPr/>
        </p:nvSpPr>
        <p:spPr>
          <a:xfrm>
            <a:off x="6222472" y="2258833"/>
            <a:ext cx="2451787" cy="550571"/>
          </a:xfrm>
          <a:prstGeom prst="roundRect">
            <a:avLst/>
          </a:prstGeom>
          <a:solidFill>
            <a:srgbClr val="901028"/>
          </a:solidFill>
          <a:ln>
            <a:noFill/>
          </a:ln>
          <a:effectLst>
            <a:outerShdw blurRad="57150" dist="19050" dir="5400000" algn="ctr" rotWithShape="0">
              <a:srgbClr val="000000">
                <a:alpha val="63000"/>
              </a:srgb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1200" dirty="0">
                <a:solidFill>
                  <a:prstClr val="white"/>
                </a:solidFill>
                <a:latin typeface="Gadugi"/>
                <a:ea typeface="+mn-ea"/>
                <a:cs typeface="+mn-cs"/>
              </a:rPr>
              <a:t>x</a:t>
            </a:r>
            <a:r>
              <a:rPr kumimoji="0" lang="en-US" sz="1600" b="0" i="0" u="none" strike="noStrike" kern="1200" cap="none" spc="0" normalizeH="0" baseline="0" noProof="0" dirty="0">
                <a:ln>
                  <a:noFill/>
                </a:ln>
                <a:solidFill>
                  <a:prstClr val="white"/>
                </a:solidFill>
                <a:effectLst/>
                <a:uLnTx/>
                <a:uFillTx/>
                <a:latin typeface="Gadugi"/>
                <a:ea typeface="+mn-ea"/>
                <a:cs typeface="+mn-cs"/>
              </a:rPr>
              <a:t> should be 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Gadugi"/>
                <a:ea typeface="+mn-ea"/>
                <a:cs typeface="+mn-cs"/>
              </a:rPr>
              <a:t>not 1!</a:t>
            </a:r>
          </a:p>
        </p:txBody>
      </p:sp>
      <p:sp>
        <p:nvSpPr>
          <p:cNvPr id="109" name="TextBox 108">
            <a:extLst>
              <a:ext uri="{FF2B5EF4-FFF2-40B4-BE49-F238E27FC236}">
                <a16:creationId xmlns:a16="http://schemas.microsoft.com/office/drawing/2014/main" id="{FE97A08B-EB38-2A4F-A369-4805E90AD979}"/>
              </a:ext>
            </a:extLst>
          </p:cNvPr>
          <p:cNvSpPr txBox="1"/>
          <p:nvPr/>
        </p:nvSpPr>
        <p:spPr>
          <a:xfrm>
            <a:off x="336864" y="4824607"/>
            <a:ext cx="2366353" cy="276999"/>
          </a:xfrm>
          <a:prstGeom prst="rect">
            <a:avLst/>
          </a:prstGeom>
          <a:noFill/>
        </p:spPr>
        <p:txBody>
          <a:bodyPr wrap="none" rtlCol="0">
            <a:spAutoFit/>
          </a:bodyPr>
          <a:lstStyle/>
          <a:p>
            <a:r>
              <a:rPr lang="en-US" sz="1200" dirty="0"/>
              <a:t>Slide Credit: Anirudh </a:t>
            </a:r>
            <a:r>
              <a:rPr lang="en-US" sz="1200" dirty="0" err="1"/>
              <a:t>Sivaraman</a:t>
            </a:r>
            <a:endParaRPr lang="en-US" sz="1200" dirty="0"/>
          </a:p>
        </p:txBody>
      </p:sp>
      <p:sp>
        <p:nvSpPr>
          <p:cNvPr id="112" name="Rectangle 111">
            <a:extLst>
              <a:ext uri="{FF2B5EF4-FFF2-40B4-BE49-F238E27FC236}">
                <a16:creationId xmlns:a16="http://schemas.microsoft.com/office/drawing/2014/main" id="{B9244FEE-A3CF-6241-9E71-36CC4BDF0626}"/>
              </a:ext>
            </a:extLst>
          </p:cNvPr>
          <p:cNvSpPr/>
          <p:nvPr/>
        </p:nvSpPr>
        <p:spPr>
          <a:xfrm>
            <a:off x="4659550" y="2647693"/>
            <a:ext cx="572594" cy="338554"/>
          </a:xfrm>
          <a:prstGeom prst="rect">
            <a:avLst/>
          </a:prstGeom>
        </p:spPr>
        <p:txBody>
          <a:bodyPr wrap="none">
            <a:spAutoFit/>
          </a:bodyPr>
          <a:lstStyle/>
          <a:p>
            <a:pPr algn="ctr">
              <a:buClrTx/>
              <a:buFontTx/>
              <a:buNone/>
            </a:pPr>
            <a:r>
              <a:rPr lang="en-US" sz="1600" kern="1200" dirty="0">
                <a:solidFill>
                  <a:prstClr val="white"/>
                </a:solidFill>
                <a:latin typeface="Gadugi"/>
                <a:ea typeface="+mn-ea"/>
                <a:cs typeface="+mn-cs"/>
              </a:rPr>
              <a:t>x = 1</a:t>
            </a:r>
          </a:p>
        </p:txBody>
      </p:sp>
      <p:sp>
        <p:nvSpPr>
          <p:cNvPr id="114" name="Rounded Rectangle 113">
            <a:extLst>
              <a:ext uri="{FF2B5EF4-FFF2-40B4-BE49-F238E27FC236}">
                <a16:creationId xmlns:a16="http://schemas.microsoft.com/office/drawing/2014/main" id="{2C69117C-426F-2042-9E38-B683A4E4904C}"/>
              </a:ext>
            </a:extLst>
          </p:cNvPr>
          <p:cNvSpPr/>
          <p:nvPr/>
        </p:nvSpPr>
        <p:spPr>
          <a:xfrm>
            <a:off x="6083602" y="2853678"/>
            <a:ext cx="2683635" cy="550571"/>
          </a:xfrm>
          <a:prstGeom prst="roundRect">
            <a:avLst/>
          </a:prstGeom>
          <a:solidFill>
            <a:srgbClr val="901028"/>
          </a:solidFill>
          <a:ln>
            <a:noFill/>
          </a:ln>
          <a:effectLst>
            <a:outerShdw blurRad="57150" dist="19050" dir="5400000" algn="ctr" rotWithShape="0">
              <a:srgbClr val="000000">
                <a:alpha val="63000"/>
              </a:srgb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1200" dirty="0">
                <a:solidFill>
                  <a:prstClr val="white"/>
                </a:solidFill>
                <a:latin typeface="Gadugi"/>
                <a:ea typeface="+mn-ea"/>
                <a:cs typeface="+mn-cs"/>
              </a:rPr>
              <a:t>Need atomic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1200" dirty="0">
                <a:solidFill>
                  <a:prstClr val="white"/>
                </a:solidFill>
                <a:latin typeface="Gadugi"/>
                <a:ea typeface="+mn-ea"/>
                <a:cs typeface="+mn-cs"/>
              </a:rPr>
              <a:t>read-modify-write operations</a:t>
            </a:r>
            <a:endParaRPr kumimoji="0" lang="en-US" sz="1600" b="0" i="0" u="none" strike="noStrike" kern="1200" cap="none" spc="0" normalizeH="0" baseline="0" noProof="0" dirty="0">
              <a:ln>
                <a:noFill/>
              </a:ln>
              <a:solidFill>
                <a:prstClr val="white"/>
              </a:solidFill>
              <a:effectLst/>
              <a:uLnTx/>
              <a:uFillTx/>
              <a:latin typeface="Gadugi"/>
              <a:ea typeface="+mn-ea"/>
              <a:cs typeface="+mn-cs"/>
            </a:endParaRPr>
          </a:p>
        </p:txBody>
      </p:sp>
    </p:spTree>
    <p:extLst>
      <p:ext uri="{BB962C8B-B14F-4D97-AF65-F5344CB8AC3E}">
        <p14:creationId xmlns:p14="http://schemas.microsoft.com/office/powerpoint/2010/main" val="7931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0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4" grpId="0"/>
      <p:bldP spid="106" grpId="0" animBg="1"/>
      <p:bldP spid="112" grpId="0"/>
      <p:bldP spid="1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P4</a:t>
            </a:r>
            <a:r>
              <a:rPr lang="en-US" dirty="0">
                <a:sym typeface="Wingdings"/>
              </a:rPr>
              <a:t></a:t>
            </a:r>
            <a:r>
              <a:rPr lang="en-US" dirty="0"/>
              <a:t>NetFPGA Extern Function library</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27</a:t>
            </a:fld>
            <a:endParaRPr lang="en-US" dirty="0">
              <a:solidFill>
                <a:prstClr val="black">
                  <a:tint val="75000"/>
                </a:prstClr>
              </a:solidFill>
            </a:endParaRPr>
          </a:p>
        </p:txBody>
      </p:sp>
      <p:sp>
        <p:nvSpPr>
          <p:cNvPr id="5" name="Content Placeholder 2"/>
          <p:cNvSpPr>
            <a:spLocks noGrp="1"/>
          </p:cNvSpPr>
          <p:nvPr>
            <p:ph sz="quarter" idx="4294967295"/>
          </p:nvPr>
        </p:nvSpPr>
        <p:spPr>
          <a:xfrm>
            <a:off x="152400" y="724563"/>
            <a:ext cx="8839200" cy="3936648"/>
          </a:xfrm>
          <a:prstGeom prst="rect">
            <a:avLst/>
          </a:prstGeom>
        </p:spPr>
        <p:txBody>
          <a:bodyPr/>
          <a:lstStyle/>
          <a:p>
            <a:pPr>
              <a:buFont typeface="Arial"/>
              <a:buChar char="•"/>
            </a:pPr>
            <a:r>
              <a:rPr lang="en-US" dirty="0"/>
              <a:t>Stateful Atoms[1]</a:t>
            </a:r>
          </a:p>
          <a:p>
            <a:pPr>
              <a:buFont typeface="Arial"/>
              <a:buChar char="•"/>
            </a:pPr>
            <a:endParaRPr lang="en-US" dirty="0"/>
          </a:p>
          <a:p>
            <a:pPr>
              <a:buFont typeface="Arial"/>
              <a:buChar char="•"/>
            </a:pPr>
            <a:endParaRPr lang="en-US" dirty="0"/>
          </a:p>
          <a:p>
            <a:pPr>
              <a:buFont typeface="Arial"/>
              <a:buChar char="•"/>
            </a:pPr>
            <a:endParaRPr lang="en-US" dirty="0"/>
          </a:p>
          <a:p>
            <a:pPr marL="344488" lvl="2" indent="0">
              <a:buNone/>
            </a:pPr>
            <a:endParaRPr lang="en-US" dirty="0"/>
          </a:p>
          <a:p>
            <a:pPr marL="344488" lvl="2" indent="0">
              <a:buNone/>
            </a:pPr>
            <a:endParaRPr lang="en-US" dirty="0"/>
          </a:p>
          <a:p>
            <a:pPr marL="344488" lvl="2" indent="0">
              <a:buNone/>
            </a:pPr>
            <a:endParaRPr lang="en-US" dirty="0"/>
          </a:p>
          <a:p>
            <a:pPr>
              <a:buFont typeface="Arial"/>
              <a:buChar char="•"/>
            </a:pPr>
            <a:r>
              <a:rPr lang="en-US" dirty="0"/>
              <a:t>Stateless Externs</a:t>
            </a:r>
          </a:p>
          <a:p>
            <a:pPr>
              <a:buFont typeface="Arial"/>
              <a:buChar char="•"/>
            </a:pPr>
            <a:endParaRPr lang="en-US" dirty="0"/>
          </a:p>
          <a:p>
            <a:pPr>
              <a:buFont typeface="Arial"/>
              <a:buChar char="•"/>
            </a:pPr>
            <a:endParaRPr lang="en-US" dirty="0"/>
          </a:p>
          <a:p>
            <a:pPr>
              <a:buFont typeface="Arial"/>
              <a:buChar char="•"/>
            </a:pPr>
            <a:r>
              <a:rPr lang="en-US" dirty="0"/>
              <a:t>Add your own!</a:t>
            </a:r>
          </a:p>
        </p:txBody>
      </p:sp>
      <p:graphicFrame>
        <p:nvGraphicFramePr>
          <p:cNvPr id="6" name="Table 5"/>
          <p:cNvGraphicFramePr>
            <a:graphicFrameLocks noGrp="1"/>
          </p:cNvGraphicFramePr>
          <p:nvPr>
            <p:extLst>
              <p:ext uri="{D42A27DB-BD31-4B8C-83A1-F6EECF244321}">
                <p14:modId xmlns:p14="http://schemas.microsoft.com/office/powerpoint/2010/main" val="1449352865"/>
              </p:ext>
            </p:extLst>
          </p:nvPr>
        </p:nvGraphicFramePr>
        <p:xfrm>
          <a:off x="2838823" y="784479"/>
          <a:ext cx="6000377" cy="2041206"/>
        </p:xfrm>
        <a:graphic>
          <a:graphicData uri="http://schemas.openxmlformats.org/drawingml/2006/table">
            <a:tbl>
              <a:tblPr firstRow="1" bandRow="1">
                <a:tableStyleId>{5C22544A-7EE6-4342-B048-85BDC9FD1C3A}</a:tableStyleId>
              </a:tblPr>
              <a:tblGrid>
                <a:gridCol w="1798122">
                  <a:extLst>
                    <a:ext uri="{9D8B030D-6E8A-4147-A177-3AD203B41FA5}">
                      <a16:colId xmlns:a16="http://schemas.microsoft.com/office/drawing/2014/main" val="20000"/>
                    </a:ext>
                  </a:extLst>
                </a:gridCol>
                <a:gridCol w="4202255">
                  <a:extLst>
                    <a:ext uri="{9D8B030D-6E8A-4147-A177-3AD203B41FA5}">
                      <a16:colId xmlns:a16="http://schemas.microsoft.com/office/drawing/2014/main" val="20001"/>
                    </a:ext>
                  </a:extLst>
                </a:gridCol>
              </a:tblGrid>
              <a:tr h="340201">
                <a:tc>
                  <a:txBody>
                    <a:bodyPr/>
                    <a:lstStyle/>
                    <a:p>
                      <a:r>
                        <a:rPr lang="en-US" sz="1400" dirty="0"/>
                        <a:t>Atom</a:t>
                      </a:r>
                    </a:p>
                  </a:txBody>
                  <a:tcPr/>
                </a:tc>
                <a:tc>
                  <a:txBody>
                    <a:bodyPr/>
                    <a:lstStyle/>
                    <a:p>
                      <a:r>
                        <a:rPr lang="en-US" sz="1400" dirty="0"/>
                        <a:t>Description</a:t>
                      </a:r>
                    </a:p>
                  </a:txBody>
                  <a:tcPr/>
                </a:tc>
                <a:extLst>
                  <a:ext uri="{0D108BD9-81ED-4DB2-BD59-A6C34878D82A}">
                    <a16:rowId xmlns:a16="http://schemas.microsoft.com/office/drawing/2014/main" val="10000"/>
                  </a:ext>
                </a:extLst>
              </a:tr>
              <a:tr h="340201">
                <a:tc>
                  <a:txBody>
                    <a:bodyPr/>
                    <a:lstStyle/>
                    <a:p>
                      <a:r>
                        <a:rPr lang="en-US" sz="1400" dirty="0">
                          <a:latin typeface="Gadugi" panose="020B0502040204020203" pitchFamily="34" charset="0"/>
                        </a:rPr>
                        <a:t>R/W</a:t>
                      </a:r>
                    </a:p>
                  </a:txBody>
                  <a:tcPr/>
                </a:tc>
                <a:tc>
                  <a:txBody>
                    <a:bodyPr/>
                    <a:lstStyle/>
                    <a:p>
                      <a:r>
                        <a:rPr lang="en-US" sz="1400" dirty="0">
                          <a:latin typeface="Gadugi" panose="020B0502040204020203" pitchFamily="34" charset="0"/>
                        </a:rPr>
                        <a:t>Read or</a:t>
                      </a:r>
                      <a:r>
                        <a:rPr lang="en-US" sz="1400" baseline="0" dirty="0">
                          <a:latin typeface="Gadugi" panose="020B0502040204020203" pitchFamily="34" charset="0"/>
                        </a:rPr>
                        <a:t> write state</a:t>
                      </a:r>
                      <a:endParaRPr lang="en-US" sz="1400" dirty="0">
                        <a:latin typeface="Gadugi" panose="020B0502040204020203" pitchFamily="34" charset="0"/>
                      </a:endParaRPr>
                    </a:p>
                  </a:txBody>
                  <a:tcPr/>
                </a:tc>
                <a:extLst>
                  <a:ext uri="{0D108BD9-81ED-4DB2-BD59-A6C34878D82A}">
                    <a16:rowId xmlns:a16="http://schemas.microsoft.com/office/drawing/2014/main" val="10001"/>
                  </a:ext>
                </a:extLst>
              </a:tr>
              <a:tr h="340201">
                <a:tc>
                  <a:txBody>
                    <a:bodyPr/>
                    <a:lstStyle/>
                    <a:p>
                      <a:r>
                        <a:rPr lang="en-US" sz="1400" dirty="0">
                          <a:latin typeface="Gadugi" panose="020B0502040204020203" pitchFamily="34" charset="0"/>
                        </a:rPr>
                        <a:t>RAW</a:t>
                      </a:r>
                    </a:p>
                  </a:txBody>
                  <a:tcPr/>
                </a:tc>
                <a:tc>
                  <a:txBody>
                    <a:bodyPr/>
                    <a:lstStyle/>
                    <a:p>
                      <a:r>
                        <a:rPr lang="en-US" sz="1400" dirty="0">
                          <a:latin typeface="Gadugi" panose="020B0502040204020203" pitchFamily="34" charset="0"/>
                        </a:rPr>
                        <a:t>Read, add to, or</a:t>
                      </a:r>
                      <a:r>
                        <a:rPr lang="en-US" sz="1400" baseline="0" dirty="0">
                          <a:latin typeface="Gadugi" panose="020B0502040204020203" pitchFamily="34" charset="0"/>
                        </a:rPr>
                        <a:t> overwrite state</a:t>
                      </a:r>
                      <a:endParaRPr lang="en-US" sz="1400" dirty="0">
                        <a:latin typeface="Gadugi" panose="020B0502040204020203" pitchFamily="34" charset="0"/>
                      </a:endParaRPr>
                    </a:p>
                  </a:txBody>
                  <a:tcPr/>
                </a:tc>
                <a:extLst>
                  <a:ext uri="{0D108BD9-81ED-4DB2-BD59-A6C34878D82A}">
                    <a16:rowId xmlns:a16="http://schemas.microsoft.com/office/drawing/2014/main" val="10002"/>
                  </a:ext>
                </a:extLst>
              </a:tr>
              <a:tr h="340201">
                <a:tc>
                  <a:txBody>
                    <a:bodyPr/>
                    <a:lstStyle/>
                    <a:p>
                      <a:r>
                        <a:rPr lang="en-US" sz="1400" dirty="0">
                          <a:latin typeface="Gadugi" panose="020B0502040204020203" pitchFamily="34" charset="0"/>
                        </a:rPr>
                        <a:t>PRAW</a:t>
                      </a:r>
                    </a:p>
                  </a:txBody>
                  <a:tcPr/>
                </a:tc>
                <a:tc>
                  <a:txBody>
                    <a:bodyPr/>
                    <a:lstStyle/>
                    <a:p>
                      <a:r>
                        <a:rPr lang="en-US" sz="1400" dirty="0">
                          <a:latin typeface="Gadugi" panose="020B0502040204020203" pitchFamily="34" charset="0"/>
                        </a:rPr>
                        <a:t>Predicated</a:t>
                      </a:r>
                      <a:r>
                        <a:rPr lang="en-US" sz="1400" baseline="0" dirty="0">
                          <a:latin typeface="Gadugi" panose="020B0502040204020203" pitchFamily="34" charset="0"/>
                        </a:rPr>
                        <a:t> version of RAW</a:t>
                      </a:r>
                    </a:p>
                  </a:txBody>
                  <a:tcPr/>
                </a:tc>
                <a:extLst>
                  <a:ext uri="{0D108BD9-81ED-4DB2-BD59-A6C34878D82A}">
                    <a16:rowId xmlns:a16="http://schemas.microsoft.com/office/drawing/2014/main" val="10003"/>
                  </a:ext>
                </a:extLst>
              </a:tr>
              <a:tr h="340201">
                <a:tc>
                  <a:txBody>
                    <a:bodyPr/>
                    <a:lstStyle/>
                    <a:p>
                      <a:r>
                        <a:rPr lang="en-US" sz="1400" dirty="0" err="1">
                          <a:latin typeface="Gadugi" panose="020B0502040204020203" pitchFamily="34" charset="0"/>
                        </a:rPr>
                        <a:t>ifElseRAW</a:t>
                      </a:r>
                      <a:endParaRPr lang="en-US" sz="1400" dirty="0">
                        <a:latin typeface="Gadugi" panose="020B0502040204020203" pitchFamily="34" charset="0"/>
                      </a:endParaRPr>
                    </a:p>
                  </a:txBody>
                  <a:tcPr/>
                </a:tc>
                <a:tc>
                  <a:txBody>
                    <a:bodyPr/>
                    <a:lstStyle/>
                    <a:p>
                      <a:r>
                        <a:rPr lang="en-US" sz="1400" baseline="0" dirty="0">
                          <a:latin typeface="Gadugi" panose="020B0502040204020203" pitchFamily="34" charset="0"/>
                        </a:rPr>
                        <a:t>Two RAWs, one each for when predicate is true or false</a:t>
                      </a:r>
                    </a:p>
                  </a:txBody>
                  <a:tcPr/>
                </a:tc>
                <a:extLst>
                  <a:ext uri="{0D108BD9-81ED-4DB2-BD59-A6C34878D82A}">
                    <a16:rowId xmlns:a16="http://schemas.microsoft.com/office/drawing/2014/main" val="10004"/>
                  </a:ext>
                </a:extLst>
              </a:tr>
              <a:tr h="340201">
                <a:tc>
                  <a:txBody>
                    <a:bodyPr/>
                    <a:lstStyle/>
                    <a:p>
                      <a:r>
                        <a:rPr lang="en-US" sz="1400" dirty="0">
                          <a:latin typeface="Gadugi" panose="020B0502040204020203" pitchFamily="34" charset="0"/>
                        </a:rPr>
                        <a:t>Sub</a:t>
                      </a:r>
                    </a:p>
                  </a:txBody>
                  <a:tcPr/>
                </a:tc>
                <a:tc>
                  <a:txBody>
                    <a:bodyPr/>
                    <a:lstStyle/>
                    <a:p>
                      <a:r>
                        <a:rPr lang="en-US" sz="1400" baseline="0" dirty="0" err="1">
                          <a:latin typeface="Gadugi" panose="020B0502040204020203" pitchFamily="34" charset="0"/>
                        </a:rPr>
                        <a:t>IfElseRAW</a:t>
                      </a:r>
                      <a:r>
                        <a:rPr lang="en-US" sz="1400" baseline="0" dirty="0">
                          <a:latin typeface="Gadugi" panose="020B0502040204020203" pitchFamily="34" charset="0"/>
                        </a:rPr>
                        <a:t> with </a:t>
                      </a:r>
                      <a:r>
                        <a:rPr lang="en-US" sz="1400" baseline="0" dirty="0" err="1">
                          <a:latin typeface="Gadugi" panose="020B0502040204020203" pitchFamily="34" charset="0"/>
                        </a:rPr>
                        <a:t>stateful</a:t>
                      </a:r>
                      <a:r>
                        <a:rPr lang="en-US" sz="1400" baseline="0" dirty="0">
                          <a:latin typeface="Gadugi" panose="020B0502040204020203" pitchFamily="34" charset="0"/>
                        </a:rPr>
                        <a:t> subtraction capability</a:t>
                      </a:r>
                    </a:p>
                  </a:txBody>
                  <a:tcPr/>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449712696"/>
              </p:ext>
            </p:extLst>
          </p:nvPr>
        </p:nvGraphicFramePr>
        <p:xfrm>
          <a:off x="2838823" y="3142976"/>
          <a:ext cx="6000377" cy="1219200"/>
        </p:xfrm>
        <a:graphic>
          <a:graphicData uri="http://schemas.openxmlformats.org/drawingml/2006/table">
            <a:tbl>
              <a:tblPr firstRow="1" bandRow="1">
                <a:tableStyleId>{5C22544A-7EE6-4342-B048-85BDC9FD1C3A}</a:tableStyleId>
              </a:tblPr>
              <a:tblGrid>
                <a:gridCol w="1798122">
                  <a:extLst>
                    <a:ext uri="{9D8B030D-6E8A-4147-A177-3AD203B41FA5}">
                      <a16:colId xmlns:a16="http://schemas.microsoft.com/office/drawing/2014/main" val="20000"/>
                    </a:ext>
                  </a:extLst>
                </a:gridCol>
                <a:gridCol w="4202255">
                  <a:extLst>
                    <a:ext uri="{9D8B030D-6E8A-4147-A177-3AD203B41FA5}">
                      <a16:colId xmlns:a16="http://schemas.microsoft.com/office/drawing/2014/main" val="20001"/>
                    </a:ext>
                  </a:extLst>
                </a:gridCol>
              </a:tblGrid>
              <a:tr h="277880">
                <a:tc>
                  <a:txBody>
                    <a:bodyPr/>
                    <a:lstStyle/>
                    <a:p>
                      <a:r>
                        <a:rPr lang="en-US" sz="1400" dirty="0"/>
                        <a:t>Atom</a:t>
                      </a:r>
                    </a:p>
                  </a:txBody>
                  <a:tcPr/>
                </a:tc>
                <a:tc>
                  <a:txBody>
                    <a:bodyPr/>
                    <a:lstStyle/>
                    <a:p>
                      <a:r>
                        <a:rPr lang="en-US" sz="1400" dirty="0"/>
                        <a:t>Description</a:t>
                      </a:r>
                    </a:p>
                  </a:txBody>
                  <a:tcPr/>
                </a:tc>
                <a:extLst>
                  <a:ext uri="{0D108BD9-81ED-4DB2-BD59-A6C34878D82A}">
                    <a16:rowId xmlns:a16="http://schemas.microsoft.com/office/drawing/2014/main" val="10000"/>
                  </a:ext>
                </a:extLst>
              </a:tr>
              <a:tr h="277880">
                <a:tc>
                  <a:txBody>
                    <a:bodyPr/>
                    <a:lstStyle/>
                    <a:p>
                      <a:r>
                        <a:rPr lang="en-US" sz="1400" dirty="0">
                          <a:latin typeface="Gadugi" panose="020B0502040204020203" pitchFamily="34" charset="0"/>
                        </a:rPr>
                        <a:t>IP</a:t>
                      </a:r>
                      <a:r>
                        <a:rPr lang="en-US" sz="1400" baseline="0" dirty="0">
                          <a:latin typeface="Gadugi" panose="020B0502040204020203" pitchFamily="34" charset="0"/>
                        </a:rPr>
                        <a:t> Checksum</a:t>
                      </a:r>
                      <a:endParaRPr lang="en-US" sz="1400" dirty="0">
                        <a:latin typeface="Gadugi" panose="020B0502040204020203"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Gadugi" panose="020B0502040204020203" pitchFamily="34" charset="0"/>
                        </a:rPr>
                        <a:t>Given an IP header, compute IP checksum</a:t>
                      </a:r>
                    </a:p>
                  </a:txBody>
                  <a:tcPr/>
                </a:tc>
                <a:extLst>
                  <a:ext uri="{0D108BD9-81ED-4DB2-BD59-A6C34878D82A}">
                    <a16:rowId xmlns:a16="http://schemas.microsoft.com/office/drawing/2014/main" val="10001"/>
                  </a:ext>
                </a:extLst>
              </a:tr>
              <a:tr h="277880">
                <a:tc>
                  <a:txBody>
                    <a:bodyPr/>
                    <a:lstStyle/>
                    <a:p>
                      <a:r>
                        <a:rPr lang="en-US" sz="1400" dirty="0">
                          <a:latin typeface="Gadugi" panose="020B0502040204020203" pitchFamily="34" charset="0"/>
                        </a:rPr>
                        <a:t>LRC</a:t>
                      </a:r>
                    </a:p>
                  </a:txBody>
                  <a:tcPr/>
                </a:tc>
                <a:tc>
                  <a:txBody>
                    <a:bodyPr/>
                    <a:lstStyle/>
                    <a:p>
                      <a:r>
                        <a:rPr lang="en-US" sz="1400" dirty="0">
                          <a:latin typeface="Gadugi" panose="020B0502040204020203" pitchFamily="34" charset="0"/>
                        </a:rPr>
                        <a:t>Longitudinal redundancy</a:t>
                      </a:r>
                      <a:r>
                        <a:rPr lang="en-US" sz="1400" baseline="0" dirty="0">
                          <a:latin typeface="Gadugi" panose="020B0502040204020203" pitchFamily="34" charset="0"/>
                        </a:rPr>
                        <a:t> check, simple hash function</a:t>
                      </a:r>
                      <a:endParaRPr lang="en-US" sz="1400" dirty="0">
                        <a:latin typeface="Gadugi" panose="020B0502040204020203" pitchFamily="34" charset="0"/>
                      </a:endParaRPr>
                    </a:p>
                  </a:txBody>
                  <a:tcPr/>
                </a:tc>
                <a:extLst>
                  <a:ext uri="{0D108BD9-81ED-4DB2-BD59-A6C34878D82A}">
                    <a16:rowId xmlns:a16="http://schemas.microsoft.com/office/drawing/2014/main" val="10002"/>
                  </a:ext>
                </a:extLst>
              </a:tr>
              <a:tr h="277880">
                <a:tc>
                  <a:txBody>
                    <a:bodyPr/>
                    <a:lstStyle/>
                    <a:p>
                      <a:r>
                        <a:rPr lang="en-US" sz="1400" dirty="0">
                          <a:latin typeface="Gadugi" panose="020B0502040204020203" pitchFamily="34" charset="0"/>
                        </a:rPr>
                        <a:t>timestamp</a:t>
                      </a:r>
                    </a:p>
                  </a:txBody>
                  <a:tcPr/>
                </a:tc>
                <a:tc>
                  <a:txBody>
                    <a:bodyPr/>
                    <a:lstStyle/>
                    <a:p>
                      <a:r>
                        <a:rPr lang="en-US" sz="1400" baseline="0" dirty="0">
                          <a:latin typeface="Gadugi" panose="020B0502040204020203" pitchFamily="34" charset="0"/>
                        </a:rPr>
                        <a:t>Generate timestamp (granularity of 5 ns)</a:t>
                      </a:r>
                    </a:p>
                  </a:txBody>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53DF600B-462C-A34B-AF40-54B92B14C111}"/>
              </a:ext>
            </a:extLst>
          </p:cNvPr>
          <p:cNvSpPr txBox="1"/>
          <p:nvPr/>
        </p:nvSpPr>
        <p:spPr>
          <a:xfrm>
            <a:off x="152400" y="4686248"/>
            <a:ext cx="6633547" cy="307777"/>
          </a:xfrm>
          <a:prstGeom prst="rect">
            <a:avLst/>
          </a:prstGeom>
          <a:noFill/>
        </p:spPr>
        <p:txBody>
          <a:bodyPr wrap="none" rtlCol="0">
            <a:spAutoFit/>
          </a:bodyPr>
          <a:lstStyle/>
          <a:p>
            <a:r>
              <a:rPr lang="en-US" dirty="0"/>
              <a:t>[1] </a:t>
            </a:r>
            <a:r>
              <a:rPr lang="en-US" dirty="0" err="1"/>
              <a:t>Sivaraman</a:t>
            </a:r>
            <a:r>
              <a:rPr lang="en-US" dirty="0"/>
              <a:t>, et al. "Packet transactions" </a:t>
            </a:r>
            <a:r>
              <a:rPr lang="en-US" i="1" dirty="0"/>
              <a:t>ACM SIGCOMM Conference</a:t>
            </a:r>
            <a:r>
              <a:rPr lang="en-US" dirty="0"/>
              <a:t>, 2016.</a:t>
            </a:r>
          </a:p>
        </p:txBody>
      </p:sp>
    </p:spTree>
    <p:extLst>
      <p:ext uri="{BB962C8B-B14F-4D97-AF65-F5344CB8AC3E}">
        <p14:creationId xmlns:p14="http://schemas.microsoft.com/office/powerpoint/2010/main" val="2272426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EB5B-3577-5D49-998C-49863D689FE2}"/>
              </a:ext>
            </a:extLst>
          </p:cNvPr>
          <p:cNvSpPr>
            <a:spLocks noGrp="1"/>
          </p:cNvSpPr>
          <p:nvPr>
            <p:ph type="title"/>
          </p:nvPr>
        </p:nvSpPr>
        <p:spPr/>
        <p:txBody>
          <a:bodyPr>
            <a:normAutofit fontScale="90000"/>
          </a:bodyPr>
          <a:lstStyle/>
          <a:p>
            <a:r>
              <a:rPr lang="en-US" dirty="0"/>
              <a:t>P4</a:t>
            </a:r>
            <a:r>
              <a:rPr lang="en-US" dirty="0">
                <a:sym typeface="Wingdings" pitchFamily="2" charset="2"/>
              </a:rPr>
              <a:t>NetFPGA Simulations</a:t>
            </a:r>
            <a:endParaRPr lang="en-US" dirty="0"/>
          </a:p>
        </p:txBody>
      </p:sp>
      <p:sp>
        <p:nvSpPr>
          <p:cNvPr id="3" name="Content Placeholder 2">
            <a:extLst>
              <a:ext uri="{FF2B5EF4-FFF2-40B4-BE49-F238E27FC236}">
                <a16:creationId xmlns:a16="http://schemas.microsoft.com/office/drawing/2014/main" id="{A79D9320-8910-D44C-83A2-0867160DD95B}"/>
              </a:ext>
            </a:extLst>
          </p:cNvPr>
          <p:cNvSpPr>
            <a:spLocks noGrp="1"/>
          </p:cNvSpPr>
          <p:nvPr>
            <p:ph sz="half" idx="1"/>
          </p:nvPr>
        </p:nvSpPr>
        <p:spPr>
          <a:xfrm>
            <a:off x="152400" y="742950"/>
            <a:ext cx="8686800" cy="2256101"/>
          </a:xfrm>
        </p:spPr>
        <p:txBody>
          <a:bodyPr>
            <a:normAutofit lnSpcReduction="10000"/>
          </a:bodyPr>
          <a:lstStyle/>
          <a:p>
            <a:pPr>
              <a:lnSpc>
                <a:spcPct val="150000"/>
              </a:lnSpc>
            </a:pPr>
            <a:r>
              <a:rPr lang="en-US" dirty="0"/>
              <a:t>Python </a:t>
            </a:r>
            <a:r>
              <a:rPr lang="en-US" dirty="0" err="1"/>
              <a:t>Scapy</a:t>
            </a:r>
            <a:r>
              <a:rPr lang="en-US" dirty="0"/>
              <a:t> based script to generate test packets and metadata</a:t>
            </a:r>
          </a:p>
          <a:p>
            <a:pPr>
              <a:lnSpc>
                <a:spcPct val="150000"/>
              </a:lnSpc>
            </a:pPr>
            <a:r>
              <a:rPr lang="en-US" dirty="0"/>
              <a:t>Two stages of simulations:</a:t>
            </a:r>
          </a:p>
          <a:p>
            <a:pPr lvl="1">
              <a:lnSpc>
                <a:spcPct val="150000"/>
              </a:lnSpc>
            </a:pPr>
            <a:r>
              <a:rPr lang="en-US" dirty="0"/>
              <a:t>Testbench produced by </a:t>
            </a:r>
            <a:r>
              <a:rPr lang="en-US" dirty="0" err="1"/>
              <a:t>SDNet</a:t>
            </a:r>
            <a:r>
              <a:rPr lang="en-US" dirty="0"/>
              <a:t> compiler</a:t>
            </a:r>
          </a:p>
          <a:p>
            <a:pPr lvl="1">
              <a:lnSpc>
                <a:spcPct val="150000"/>
              </a:lnSpc>
            </a:pPr>
            <a:r>
              <a:rPr lang="en-US" dirty="0"/>
              <a:t>Full </a:t>
            </a:r>
            <a:r>
              <a:rPr lang="en-US" dirty="0" err="1"/>
              <a:t>NetFPGA</a:t>
            </a:r>
            <a:r>
              <a:rPr lang="en-US" dirty="0"/>
              <a:t> pipeline simulation</a:t>
            </a:r>
          </a:p>
        </p:txBody>
      </p:sp>
      <p:sp>
        <p:nvSpPr>
          <p:cNvPr id="4" name="Slide Number Placeholder 3">
            <a:extLst>
              <a:ext uri="{FF2B5EF4-FFF2-40B4-BE49-F238E27FC236}">
                <a16:creationId xmlns:a16="http://schemas.microsoft.com/office/drawing/2014/main" id="{EC5EFD53-FF54-0244-82CB-E9C24D66DE86}"/>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28</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1218ADD2-374B-AC46-9A9D-94CF4085F61B}"/>
              </a:ext>
            </a:extLst>
          </p:cNvPr>
          <p:cNvPicPr>
            <a:picLocks noChangeAspect="1"/>
          </p:cNvPicPr>
          <p:nvPr/>
        </p:nvPicPr>
        <p:blipFill>
          <a:blip r:embed="rId2"/>
          <a:stretch>
            <a:fillRect/>
          </a:stretch>
        </p:blipFill>
        <p:spPr>
          <a:xfrm>
            <a:off x="3777321" y="3134779"/>
            <a:ext cx="1524000" cy="1524000"/>
          </a:xfrm>
          <a:prstGeom prst="rect">
            <a:avLst/>
          </a:prstGeom>
        </p:spPr>
      </p:pic>
      <p:pic>
        <p:nvPicPr>
          <p:cNvPr id="6" name="Picture 5">
            <a:extLst>
              <a:ext uri="{FF2B5EF4-FFF2-40B4-BE49-F238E27FC236}">
                <a16:creationId xmlns:a16="http://schemas.microsoft.com/office/drawing/2014/main" id="{5C7D2B2D-B41B-A84E-89CE-34399D374373}"/>
              </a:ext>
            </a:extLst>
          </p:cNvPr>
          <p:cNvPicPr>
            <a:picLocks noChangeAspect="1"/>
          </p:cNvPicPr>
          <p:nvPr/>
        </p:nvPicPr>
        <p:blipFill>
          <a:blip r:embed="rId3"/>
          <a:stretch>
            <a:fillRect/>
          </a:stretch>
        </p:blipFill>
        <p:spPr>
          <a:xfrm>
            <a:off x="6350000" y="3481738"/>
            <a:ext cx="2489200" cy="812800"/>
          </a:xfrm>
          <a:prstGeom prst="rect">
            <a:avLst/>
          </a:prstGeom>
        </p:spPr>
      </p:pic>
      <p:pic>
        <p:nvPicPr>
          <p:cNvPr id="7" name="Picture 6">
            <a:extLst>
              <a:ext uri="{FF2B5EF4-FFF2-40B4-BE49-F238E27FC236}">
                <a16:creationId xmlns:a16="http://schemas.microsoft.com/office/drawing/2014/main" id="{A3DAE0B4-E517-254D-AEBA-54DD6D40009F}"/>
              </a:ext>
            </a:extLst>
          </p:cNvPr>
          <p:cNvPicPr>
            <a:picLocks noChangeAspect="1"/>
          </p:cNvPicPr>
          <p:nvPr/>
        </p:nvPicPr>
        <p:blipFill>
          <a:blip r:embed="rId4"/>
          <a:stretch>
            <a:fillRect/>
          </a:stretch>
        </p:blipFill>
        <p:spPr>
          <a:xfrm>
            <a:off x="402375" y="3219255"/>
            <a:ext cx="2326268" cy="1566810"/>
          </a:xfrm>
          <a:prstGeom prst="rect">
            <a:avLst/>
          </a:prstGeom>
        </p:spPr>
      </p:pic>
      <p:sp>
        <p:nvSpPr>
          <p:cNvPr id="8" name="Plus 7">
            <a:extLst>
              <a:ext uri="{FF2B5EF4-FFF2-40B4-BE49-F238E27FC236}">
                <a16:creationId xmlns:a16="http://schemas.microsoft.com/office/drawing/2014/main" id="{EF3DCA94-EDC1-8B4E-AF14-318B6C52DEA1}"/>
              </a:ext>
            </a:extLst>
          </p:cNvPr>
          <p:cNvSpPr/>
          <p:nvPr/>
        </p:nvSpPr>
        <p:spPr>
          <a:xfrm>
            <a:off x="2948104" y="3723316"/>
            <a:ext cx="609755" cy="57122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8">
            <a:extLst>
              <a:ext uri="{FF2B5EF4-FFF2-40B4-BE49-F238E27FC236}">
                <a16:creationId xmlns:a16="http://schemas.microsoft.com/office/drawing/2014/main" id="{37AB66D2-25A4-5542-825A-B959F1BDB262}"/>
              </a:ext>
            </a:extLst>
          </p:cNvPr>
          <p:cNvSpPr/>
          <p:nvPr/>
        </p:nvSpPr>
        <p:spPr>
          <a:xfrm>
            <a:off x="5620679" y="3717049"/>
            <a:ext cx="609755" cy="57122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653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API &amp; Interactive CLI Tool Generation</a:t>
            </a:r>
          </a:p>
        </p:txBody>
      </p:sp>
      <p:sp>
        <p:nvSpPr>
          <p:cNvPr id="3" name="Content Placeholder 2"/>
          <p:cNvSpPr>
            <a:spLocks noGrp="1"/>
          </p:cNvSpPr>
          <p:nvPr>
            <p:ph sz="half" idx="1"/>
          </p:nvPr>
        </p:nvSpPr>
        <p:spPr/>
        <p:txBody>
          <a:bodyPr/>
          <a:lstStyle/>
          <a:p>
            <a:pPr>
              <a:lnSpc>
                <a:spcPct val="130000"/>
              </a:lnSpc>
              <a:buFont typeface="Arial"/>
              <a:buChar char="•"/>
            </a:pPr>
            <a:r>
              <a:rPr lang="en-US" sz="2000" dirty="0"/>
              <a:t>Both Python API and C API</a:t>
            </a:r>
          </a:p>
          <a:p>
            <a:pPr lvl="1">
              <a:lnSpc>
                <a:spcPct val="130000"/>
              </a:lnSpc>
              <a:buFont typeface="Arial"/>
              <a:buChar char="•"/>
            </a:pPr>
            <a:r>
              <a:rPr lang="en-US" sz="2300" dirty="0">
                <a:solidFill>
                  <a:srgbClr val="000000"/>
                </a:solidFill>
              </a:rPr>
              <a:t>Manipulate tables and externs in P4 pipeline</a:t>
            </a:r>
          </a:p>
          <a:p>
            <a:pPr lvl="1">
              <a:lnSpc>
                <a:spcPct val="130000"/>
              </a:lnSpc>
              <a:buFont typeface="Arial"/>
              <a:buChar char="•"/>
            </a:pPr>
            <a:r>
              <a:rPr lang="en-US" sz="2300" dirty="0">
                <a:solidFill>
                  <a:srgbClr val="000000"/>
                </a:solidFill>
              </a:rPr>
              <a:t>Used to implement control-plane</a:t>
            </a:r>
          </a:p>
          <a:p>
            <a:pPr>
              <a:lnSpc>
                <a:spcPct val="130000"/>
              </a:lnSpc>
              <a:buFont typeface="Arial"/>
              <a:buChar char="•"/>
            </a:pPr>
            <a:r>
              <a:rPr lang="en-US" sz="2300" dirty="0">
                <a:solidFill>
                  <a:srgbClr val="000000"/>
                </a:solidFill>
              </a:rPr>
              <a:t>CLI tool</a:t>
            </a:r>
          </a:p>
          <a:p>
            <a:pPr lvl="1">
              <a:lnSpc>
                <a:spcPct val="130000"/>
              </a:lnSpc>
              <a:buFont typeface="Arial"/>
              <a:buChar char="•"/>
            </a:pPr>
            <a:r>
              <a:rPr lang="en-US" sz="2300" dirty="0">
                <a:solidFill>
                  <a:srgbClr val="000000"/>
                </a:solidFill>
              </a:rPr>
              <a:t>Useful debugging feature</a:t>
            </a:r>
          </a:p>
          <a:p>
            <a:pPr lvl="1">
              <a:lnSpc>
                <a:spcPct val="130000"/>
              </a:lnSpc>
              <a:buFont typeface="Arial"/>
              <a:buChar char="•"/>
            </a:pPr>
            <a:r>
              <a:rPr lang="en-US" sz="2300" dirty="0">
                <a:solidFill>
                  <a:srgbClr val="000000"/>
                </a:solidFill>
              </a:rPr>
              <a:t>Query various compile-time information</a:t>
            </a:r>
          </a:p>
          <a:p>
            <a:pPr lvl="1">
              <a:lnSpc>
                <a:spcPct val="130000"/>
              </a:lnSpc>
              <a:buFont typeface="Arial"/>
              <a:buChar char="•"/>
            </a:pPr>
            <a:r>
              <a:rPr lang="en-US" sz="2300" dirty="0">
                <a:solidFill>
                  <a:srgbClr val="000000"/>
                </a:solidFill>
              </a:rPr>
              <a:t>Interact directly with tables and externs at run time</a:t>
            </a:r>
          </a:p>
          <a:p>
            <a:pPr marL="0" indent="0"/>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3861042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E627-E037-684F-A162-8CBC21CF2649}"/>
              </a:ext>
            </a:extLst>
          </p:cNvPr>
          <p:cNvSpPr>
            <a:spLocks noGrp="1"/>
          </p:cNvSpPr>
          <p:nvPr>
            <p:ph type="title"/>
          </p:nvPr>
        </p:nvSpPr>
        <p:spPr/>
        <p:txBody>
          <a:bodyPr>
            <a:normAutofit fontScale="90000"/>
          </a:bodyPr>
          <a:lstStyle/>
          <a:p>
            <a:r>
              <a:rPr lang="en-US" dirty="0"/>
              <a:t>What is P4?</a:t>
            </a:r>
          </a:p>
        </p:txBody>
      </p:sp>
      <p:sp>
        <p:nvSpPr>
          <p:cNvPr id="4" name="Slide Number Placeholder 3">
            <a:extLst>
              <a:ext uri="{FF2B5EF4-FFF2-40B4-BE49-F238E27FC236}">
                <a16:creationId xmlns:a16="http://schemas.microsoft.com/office/drawing/2014/main" id="{E420E500-11C2-C842-B327-CC489582AF00}"/>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a:t>
            </a:fld>
            <a:endParaRPr lang="en-US" dirty="0">
              <a:solidFill>
                <a:prstClr val="black">
                  <a:tint val="75000"/>
                </a:prstClr>
              </a:solidFill>
            </a:endParaRPr>
          </a:p>
        </p:txBody>
      </p:sp>
      <p:sp>
        <p:nvSpPr>
          <p:cNvPr id="6" name="Content Placeholder 5">
            <a:extLst>
              <a:ext uri="{FF2B5EF4-FFF2-40B4-BE49-F238E27FC236}">
                <a16:creationId xmlns:a16="http://schemas.microsoft.com/office/drawing/2014/main" id="{C0435B3C-ABF2-7F4C-B359-93B325BE79A6}"/>
              </a:ext>
            </a:extLst>
          </p:cNvPr>
          <p:cNvSpPr>
            <a:spLocks noGrp="1"/>
          </p:cNvSpPr>
          <p:nvPr>
            <p:ph sz="half" idx="1"/>
          </p:nvPr>
        </p:nvSpPr>
        <p:spPr>
          <a:xfrm>
            <a:off x="152400" y="3086441"/>
            <a:ext cx="8686800" cy="1771309"/>
          </a:xfrm>
        </p:spPr>
        <p:txBody>
          <a:bodyPr/>
          <a:lstStyle/>
          <a:p>
            <a:r>
              <a:rPr lang="en-US" dirty="0"/>
              <a:t>Need experts from many different domains to build a network</a:t>
            </a:r>
          </a:p>
          <a:p>
            <a:r>
              <a:rPr lang="en-US" dirty="0"/>
              <a:t>P4 Motivation:</a:t>
            </a:r>
          </a:p>
          <a:p>
            <a:pPr lvl="1"/>
            <a:r>
              <a:rPr lang="en-US" dirty="0"/>
              <a:t>Give networking experts control over the network</a:t>
            </a:r>
          </a:p>
          <a:p>
            <a:r>
              <a:rPr lang="en-US" dirty="0"/>
              <a:t>Approach:</a:t>
            </a:r>
          </a:p>
          <a:p>
            <a:pPr lvl="1"/>
            <a:r>
              <a:rPr lang="en-US" dirty="0"/>
              <a:t>Identify abstractions &amp; primitives common to packet processing</a:t>
            </a:r>
          </a:p>
        </p:txBody>
      </p:sp>
      <p:pic>
        <p:nvPicPr>
          <p:cNvPr id="9" name="Picture 8">
            <a:extLst>
              <a:ext uri="{FF2B5EF4-FFF2-40B4-BE49-F238E27FC236}">
                <a16:creationId xmlns:a16="http://schemas.microsoft.com/office/drawing/2014/main" id="{4B4EF092-B8DE-1247-ADC8-BE3B51438409}"/>
              </a:ext>
            </a:extLst>
          </p:cNvPr>
          <p:cNvPicPr>
            <a:picLocks noChangeAspect="1"/>
          </p:cNvPicPr>
          <p:nvPr/>
        </p:nvPicPr>
        <p:blipFill>
          <a:blip r:embed="rId3"/>
          <a:stretch>
            <a:fillRect/>
          </a:stretch>
        </p:blipFill>
        <p:spPr>
          <a:xfrm>
            <a:off x="559266" y="919821"/>
            <a:ext cx="1274643" cy="842072"/>
          </a:xfrm>
          <a:prstGeom prst="rect">
            <a:avLst/>
          </a:prstGeom>
        </p:spPr>
      </p:pic>
      <p:pic>
        <p:nvPicPr>
          <p:cNvPr id="10" name="Picture 9">
            <a:extLst>
              <a:ext uri="{FF2B5EF4-FFF2-40B4-BE49-F238E27FC236}">
                <a16:creationId xmlns:a16="http://schemas.microsoft.com/office/drawing/2014/main" id="{ED53ADCD-BDE4-8F41-BBC6-A7D4E9378759}"/>
              </a:ext>
            </a:extLst>
          </p:cNvPr>
          <p:cNvPicPr>
            <a:picLocks noChangeAspect="1"/>
          </p:cNvPicPr>
          <p:nvPr/>
        </p:nvPicPr>
        <p:blipFill>
          <a:blip r:embed="rId4"/>
          <a:stretch>
            <a:fillRect/>
          </a:stretch>
        </p:blipFill>
        <p:spPr>
          <a:xfrm>
            <a:off x="2650267" y="919821"/>
            <a:ext cx="873518" cy="842072"/>
          </a:xfrm>
          <a:prstGeom prst="rect">
            <a:avLst/>
          </a:prstGeom>
        </p:spPr>
      </p:pic>
      <p:pic>
        <p:nvPicPr>
          <p:cNvPr id="11" name="Picture 10">
            <a:extLst>
              <a:ext uri="{FF2B5EF4-FFF2-40B4-BE49-F238E27FC236}">
                <a16:creationId xmlns:a16="http://schemas.microsoft.com/office/drawing/2014/main" id="{BF72D27F-A8EE-B441-84F5-9BC1FCC1E59F}"/>
              </a:ext>
            </a:extLst>
          </p:cNvPr>
          <p:cNvPicPr>
            <a:picLocks noChangeAspect="1"/>
          </p:cNvPicPr>
          <p:nvPr/>
        </p:nvPicPr>
        <p:blipFill>
          <a:blip r:embed="rId5"/>
          <a:stretch>
            <a:fillRect/>
          </a:stretch>
        </p:blipFill>
        <p:spPr>
          <a:xfrm>
            <a:off x="4340143" y="698576"/>
            <a:ext cx="1926842" cy="1284561"/>
          </a:xfrm>
          <a:prstGeom prst="rect">
            <a:avLst/>
          </a:prstGeom>
        </p:spPr>
      </p:pic>
      <p:pic>
        <p:nvPicPr>
          <p:cNvPr id="12" name="Picture 11">
            <a:extLst>
              <a:ext uri="{FF2B5EF4-FFF2-40B4-BE49-F238E27FC236}">
                <a16:creationId xmlns:a16="http://schemas.microsoft.com/office/drawing/2014/main" id="{06FF675F-3CE2-794A-AEAC-8D2D914AE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5440" y="822882"/>
            <a:ext cx="1895604" cy="1035948"/>
          </a:xfrm>
          <a:prstGeom prst="rect">
            <a:avLst/>
          </a:prstGeom>
        </p:spPr>
      </p:pic>
      <p:sp>
        <p:nvSpPr>
          <p:cNvPr id="13" name="TextBox 12">
            <a:extLst>
              <a:ext uri="{FF2B5EF4-FFF2-40B4-BE49-F238E27FC236}">
                <a16:creationId xmlns:a16="http://schemas.microsoft.com/office/drawing/2014/main" id="{6CDCFC5A-A78F-1F4A-B4BC-E86C0B91B636}"/>
              </a:ext>
            </a:extLst>
          </p:cNvPr>
          <p:cNvSpPr txBox="1"/>
          <p:nvPr/>
        </p:nvSpPr>
        <p:spPr>
          <a:xfrm>
            <a:off x="849376" y="1829248"/>
            <a:ext cx="713657" cy="307777"/>
          </a:xfrm>
          <a:prstGeom prst="rect">
            <a:avLst/>
          </a:prstGeom>
          <a:noFill/>
        </p:spPr>
        <p:txBody>
          <a:bodyPr wrap="none" rtlCol="0">
            <a:spAutoFit/>
          </a:bodyPr>
          <a:lstStyle/>
          <a:p>
            <a:r>
              <a:rPr lang="en-US" b="1" dirty="0"/>
              <a:t>ASICs</a:t>
            </a:r>
          </a:p>
        </p:txBody>
      </p:sp>
      <p:sp>
        <p:nvSpPr>
          <p:cNvPr id="14" name="TextBox 13">
            <a:extLst>
              <a:ext uri="{FF2B5EF4-FFF2-40B4-BE49-F238E27FC236}">
                <a16:creationId xmlns:a16="http://schemas.microsoft.com/office/drawing/2014/main" id="{758565E4-8E38-6748-9FCC-0C08E18B1FA2}"/>
              </a:ext>
            </a:extLst>
          </p:cNvPr>
          <p:cNvSpPr txBox="1"/>
          <p:nvPr/>
        </p:nvSpPr>
        <p:spPr>
          <a:xfrm>
            <a:off x="2755044" y="1829248"/>
            <a:ext cx="663964" cy="307777"/>
          </a:xfrm>
          <a:prstGeom prst="rect">
            <a:avLst/>
          </a:prstGeom>
          <a:noFill/>
        </p:spPr>
        <p:txBody>
          <a:bodyPr wrap="none" rtlCol="0">
            <a:spAutoFit/>
          </a:bodyPr>
          <a:lstStyle/>
          <a:p>
            <a:r>
              <a:rPr lang="en-US" b="1" dirty="0"/>
              <a:t>CPUs</a:t>
            </a:r>
          </a:p>
        </p:txBody>
      </p:sp>
      <p:sp>
        <p:nvSpPr>
          <p:cNvPr id="15" name="TextBox 14">
            <a:extLst>
              <a:ext uri="{FF2B5EF4-FFF2-40B4-BE49-F238E27FC236}">
                <a16:creationId xmlns:a16="http://schemas.microsoft.com/office/drawing/2014/main" id="{250E22BA-E68C-7B4B-8782-8EC6F66440D5}"/>
              </a:ext>
            </a:extLst>
          </p:cNvPr>
          <p:cNvSpPr txBox="1"/>
          <p:nvPr/>
        </p:nvSpPr>
        <p:spPr>
          <a:xfrm>
            <a:off x="4971582" y="1801880"/>
            <a:ext cx="663964" cy="307777"/>
          </a:xfrm>
          <a:prstGeom prst="rect">
            <a:avLst/>
          </a:prstGeom>
          <a:noFill/>
        </p:spPr>
        <p:txBody>
          <a:bodyPr wrap="none" rtlCol="0">
            <a:spAutoFit/>
          </a:bodyPr>
          <a:lstStyle/>
          <a:p>
            <a:r>
              <a:rPr lang="en-US" b="1" dirty="0"/>
              <a:t>NPUs</a:t>
            </a:r>
          </a:p>
        </p:txBody>
      </p:sp>
      <p:sp>
        <p:nvSpPr>
          <p:cNvPr id="16" name="TextBox 15">
            <a:extLst>
              <a:ext uri="{FF2B5EF4-FFF2-40B4-BE49-F238E27FC236}">
                <a16:creationId xmlns:a16="http://schemas.microsoft.com/office/drawing/2014/main" id="{FFC4542E-7287-C748-916F-14171E7CF275}"/>
              </a:ext>
            </a:extLst>
          </p:cNvPr>
          <p:cNvSpPr txBox="1"/>
          <p:nvPr/>
        </p:nvSpPr>
        <p:spPr>
          <a:xfrm>
            <a:off x="7291948" y="1801880"/>
            <a:ext cx="782587" cy="307777"/>
          </a:xfrm>
          <a:prstGeom prst="rect">
            <a:avLst/>
          </a:prstGeom>
          <a:noFill/>
        </p:spPr>
        <p:txBody>
          <a:bodyPr wrap="none" rtlCol="0">
            <a:spAutoFit/>
          </a:bodyPr>
          <a:lstStyle/>
          <a:p>
            <a:r>
              <a:rPr lang="en-US" b="1" dirty="0"/>
              <a:t>FPGAs</a:t>
            </a:r>
          </a:p>
        </p:txBody>
      </p:sp>
      <p:grpSp>
        <p:nvGrpSpPr>
          <p:cNvPr id="3" name="Group 2">
            <a:extLst>
              <a:ext uri="{FF2B5EF4-FFF2-40B4-BE49-F238E27FC236}">
                <a16:creationId xmlns:a16="http://schemas.microsoft.com/office/drawing/2014/main" id="{3F7061B9-5BC6-0349-98EA-C5DE949F8981}"/>
              </a:ext>
            </a:extLst>
          </p:cNvPr>
          <p:cNvGrpSpPr/>
          <p:nvPr/>
        </p:nvGrpSpPr>
        <p:grpSpPr>
          <a:xfrm>
            <a:off x="245327" y="2118667"/>
            <a:ext cx="8624031" cy="824377"/>
            <a:chOff x="245327" y="2118667"/>
            <a:chExt cx="8624031" cy="824377"/>
          </a:xfrm>
        </p:grpSpPr>
        <p:sp>
          <p:nvSpPr>
            <p:cNvPr id="17" name="TextBox 16">
              <a:extLst>
                <a:ext uri="{FF2B5EF4-FFF2-40B4-BE49-F238E27FC236}">
                  <a16:creationId xmlns:a16="http://schemas.microsoft.com/office/drawing/2014/main" id="{C96F6554-C429-8149-BE93-D54BA99275E8}"/>
                </a:ext>
              </a:extLst>
            </p:cNvPr>
            <p:cNvSpPr txBox="1"/>
            <p:nvPr/>
          </p:nvSpPr>
          <p:spPr>
            <a:xfrm>
              <a:off x="245327" y="2204380"/>
              <a:ext cx="1965603" cy="738664"/>
            </a:xfrm>
            <a:prstGeom prst="rect">
              <a:avLst/>
            </a:prstGeom>
            <a:noFill/>
          </p:spPr>
          <p:txBody>
            <a:bodyPr wrap="none" rtlCol="0">
              <a:spAutoFit/>
            </a:bodyPr>
            <a:lstStyle/>
            <a:p>
              <a:pPr marL="285750" indent="-285750">
                <a:buFont typeface="Wingdings" pitchFamily="2" charset="2"/>
                <a:buChar char="Ø"/>
              </a:pPr>
              <a:r>
                <a:rPr lang="en-US" dirty="0"/>
                <a:t>High-speed packet</a:t>
              </a:r>
              <a:br>
                <a:rPr lang="en-US" dirty="0"/>
              </a:br>
              <a:r>
                <a:rPr lang="en-US" dirty="0"/>
                <a:t>processing in</a:t>
              </a:r>
              <a:br>
                <a:rPr lang="en-US" dirty="0"/>
              </a:br>
              <a:r>
                <a:rPr lang="en-US" dirty="0"/>
                <a:t>network core</a:t>
              </a:r>
            </a:p>
          </p:txBody>
        </p:sp>
        <p:sp>
          <p:nvSpPr>
            <p:cNvPr id="18" name="TextBox 17">
              <a:extLst>
                <a:ext uri="{FF2B5EF4-FFF2-40B4-BE49-F238E27FC236}">
                  <a16:creationId xmlns:a16="http://schemas.microsoft.com/office/drawing/2014/main" id="{2944B3E8-7A2C-9044-A046-D62A5E2F7A78}"/>
                </a:ext>
              </a:extLst>
            </p:cNvPr>
            <p:cNvSpPr txBox="1"/>
            <p:nvPr/>
          </p:nvSpPr>
          <p:spPr>
            <a:xfrm>
              <a:off x="2249493" y="2163777"/>
              <a:ext cx="2055371" cy="738664"/>
            </a:xfrm>
            <a:prstGeom prst="rect">
              <a:avLst/>
            </a:prstGeom>
            <a:noFill/>
          </p:spPr>
          <p:txBody>
            <a:bodyPr wrap="none" rtlCol="0">
              <a:spAutoFit/>
            </a:bodyPr>
            <a:lstStyle/>
            <a:p>
              <a:pPr marL="285750" indent="-285750">
                <a:buFont typeface="Wingdings" pitchFamily="2" charset="2"/>
                <a:buChar char="Ø"/>
              </a:pPr>
              <a:r>
                <a:rPr lang="en-US" dirty="0"/>
                <a:t>Software hypervisor</a:t>
              </a:r>
              <a:br>
                <a:rPr lang="en-US" dirty="0"/>
              </a:br>
              <a:r>
                <a:rPr lang="en-US" dirty="0"/>
                <a:t>switching</a:t>
              </a:r>
              <a:br>
                <a:rPr lang="en-US" dirty="0"/>
              </a:br>
              <a:r>
                <a:rPr lang="en-US" dirty="0"/>
                <a:t>(Open </a:t>
              </a:r>
              <a:r>
                <a:rPr lang="en-US" dirty="0" err="1"/>
                <a:t>Vswitch</a:t>
              </a:r>
              <a:r>
                <a:rPr lang="en-US" dirty="0"/>
                <a:t>)</a:t>
              </a:r>
            </a:p>
          </p:txBody>
        </p:sp>
        <p:sp>
          <p:nvSpPr>
            <p:cNvPr id="19" name="TextBox 18">
              <a:extLst>
                <a:ext uri="{FF2B5EF4-FFF2-40B4-BE49-F238E27FC236}">
                  <a16:creationId xmlns:a16="http://schemas.microsoft.com/office/drawing/2014/main" id="{A692B32D-7262-6245-AC69-0B3202EAFF28}"/>
                </a:ext>
              </a:extLst>
            </p:cNvPr>
            <p:cNvSpPr txBox="1"/>
            <p:nvPr/>
          </p:nvSpPr>
          <p:spPr>
            <a:xfrm>
              <a:off x="4422850" y="2125119"/>
              <a:ext cx="1399742" cy="307777"/>
            </a:xfrm>
            <a:prstGeom prst="rect">
              <a:avLst/>
            </a:prstGeom>
            <a:noFill/>
          </p:spPr>
          <p:txBody>
            <a:bodyPr wrap="none" rtlCol="0">
              <a:spAutoFit/>
            </a:bodyPr>
            <a:lstStyle/>
            <a:p>
              <a:pPr marL="285750" indent="-285750">
                <a:buFont typeface="Wingdings" pitchFamily="2" charset="2"/>
                <a:buChar char="Ø"/>
              </a:pPr>
              <a:r>
                <a:rPr lang="en-US" dirty="0"/>
                <a:t>Smart NICs</a:t>
              </a:r>
            </a:p>
          </p:txBody>
        </p:sp>
        <p:sp>
          <p:nvSpPr>
            <p:cNvPr id="20" name="TextBox 19">
              <a:extLst>
                <a:ext uri="{FF2B5EF4-FFF2-40B4-BE49-F238E27FC236}">
                  <a16:creationId xmlns:a16="http://schemas.microsoft.com/office/drawing/2014/main" id="{EFE371D6-6F4C-D74C-8ABB-939C9C21681E}"/>
                </a:ext>
              </a:extLst>
            </p:cNvPr>
            <p:cNvSpPr txBox="1"/>
            <p:nvPr/>
          </p:nvSpPr>
          <p:spPr>
            <a:xfrm>
              <a:off x="6735440" y="2118667"/>
              <a:ext cx="2133918" cy="738664"/>
            </a:xfrm>
            <a:prstGeom prst="rect">
              <a:avLst/>
            </a:prstGeom>
            <a:noFill/>
          </p:spPr>
          <p:txBody>
            <a:bodyPr wrap="none" rtlCol="0">
              <a:spAutoFit/>
            </a:bodyPr>
            <a:lstStyle/>
            <a:p>
              <a:pPr marL="285750" indent="-285750">
                <a:buFont typeface="Wingdings" pitchFamily="2" charset="2"/>
                <a:buChar char="Ø"/>
              </a:pPr>
              <a:r>
                <a:rPr lang="en-US" dirty="0"/>
                <a:t>Smart NICs</a:t>
              </a:r>
            </a:p>
            <a:p>
              <a:pPr marL="285750" indent="-285750">
                <a:buFont typeface="Wingdings" pitchFamily="2" charset="2"/>
                <a:buChar char="Ø"/>
              </a:pPr>
              <a:r>
                <a:rPr lang="en-US" dirty="0"/>
                <a:t>Research prototypes</a:t>
              </a:r>
            </a:p>
            <a:p>
              <a:pPr marL="285750" indent="-285750">
                <a:buFont typeface="Wingdings" pitchFamily="2" charset="2"/>
                <a:buChar char="Ø"/>
              </a:pPr>
              <a:r>
                <a:rPr lang="en-US" dirty="0"/>
                <a:t>Teaching networking</a:t>
              </a:r>
            </a:p>
          </p:txBody>
        </p:sp>
      </p:grpSp>
    </p:spTree>
    <p:extLst>
      <p:ext uri="{BB962C8B-B14F-4D97-AF65-F5344CB8AC3E}">
        <p14:creationId xmlns:p14="http://schemas.microsoft.com/office/powerpoint/2010/main" val="320075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P4</a:t>
            </a:r>
            <a:r>
              <a:rPr lang="en-US" dirty="0">
                <a:sym typeface="Wingdings"/>
              </a:rPr>
              <a:t>NetFPGA Workflow</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30</a:t>
            </a:fld>
            <a:endParaRPr lang="en-US" dirty="0">
              <a:solidFill>
                <a:prstClr val="black">
                  <a:tint val="75000"/>
                </a:prstClr>
              </a:solidFill>
            </a:endParaRPr>
          </a:p>
        </p:txBody>
      </p:sp>
      <p:sp>
        <p:nvSpPr>
          <p:cNvPr id="5" name="Rounded Rectangular Callout 4"/>
          <p:cNvSpPr/>
          <p:nvPr/>
        </p:nvSpPr>
        <p:spPr>
          <a:xfrm>
            <a:off x="637063" y="754820"/>
            <a:ext cx="5768902" cy="1671263"/>
          </a:xfrm>
          <a:prstGeom prst="wedgeRoundRectCallout">
            <a:avLst>
              <a:gd name="adj1" fmla="val 63680"/>
              <a:gd name="adj2" fmla="val -14518"/>
              <a:gd name="adj3" fmla="val 16667"/>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sz="quarter" idx="4294967295"/>
          </p:nvPr>
        </p:nvSpPr>
        <p:spPr>
          <a:xfrm>
            <a:off x="677382" y="704684"/>
            <a:ext cx="7700963" cy="4222123"/>
          </a:xfrm>
          <a:prstGeom prst="rect">
            <a:avLst/>
          </a:prstGeom>
        </p:spPr>
        <p:txBody>
          <a:bodyPr/>
          <a:lstStyle/>
          <a:p>
            <a:pPr>
              <a:lnSpc>
                <a:spcPct val="150000"/>
              </a:lnSpc>
              <a:spcBef>
                <a:spcPts val="0"/>
              </a:spcBef>
              <a:buFont typeface="+mj-lt"/>
              <a:buAutoNum type="arabicPeriod"/>
            </a:pPr>
            <a:r>
              <a:rPr lang="en-US" sz="2400" dirty="0"/>
              <a:t>Write P4 program</a:t>
            </a:r>
          </a:p>
          <a:p>
            <a:pPr>
              <a:lnSpc>
                <a:spcPct val="150000"/>
              </a:lnSpc>
              <a:spcBef>
                <a:spcPts val="0"/>
              </a:spcBef>
              <a:buFont typeface="+mj-lt"/>
              <a:buAutoNum type="arabicPeriod"/>
            </a:pPr>
            <a:r>
              <a:rPr lang="en-US" sz="2400" dirty="0"/>
              <a:t>Write externs</a:t>
            </a:r>
          </a:p>
          <a:p>
            <a:pPr>
              <a:lnSpc>
                <a:spcPct val="150000"/>
              </a:lnSpc>
              <a:spcBef>
                <a:spcPts val="0"/>
              </a:spcBef>
              <a:buFont typeface="+mj-lt"/>
              <a:buAutoNum type="arabicPeriod"/>
            </a:pPr>
            <a:r>
              <a:rPr lang="en-US" sz="2400" dirty="0"/>
              <a:t>Write python </a:t>
            </a:r>
            <a:r>
              <a:rPr lang="en-US" sz="2400" dirty="0" err="1"/>
              <a:t>gen_testdata.py</a:t>
            </a:r>
            <a:r>
              <a:rPr lang="en-US" sz="2400" dirty="0"/>
              <a:t> script</a:t>
            </a:r>
          </a:p>
          <a:p>
            <a:pPr>
              <a:lnSpc>
                <a:spcPct val="150000"/>
              </a:lnSpc>
              <a:spcBef>
                <a:spcPts val="0"/>
              </a:spcBef>
              <a:buFont typeface="+mj-lt"/>
              <a:buAutoNum type="arabicPeriod"/>
            </a:pPr>
            <a:r>
              <a:rPr lang="en-US" sz="2400" dirty="0"/>
              <a:t>Compile to Verilog / generate API &amp; CLI tools</a:t>
            </a:r>
          </a:p>
          <a:p>
            <a:pPr>
              <a:lnSpc>
                <a:spcPct val="150000"/>
              </a:lnSpc>
              <a:spcBef>
                <a:spcPts val="0"/>
              </a:spcBef>
              <a:buFont typeface="+mj-lt"/>
              <a:buAutoNum type="arabicPeriod"/>
            </a:pPr>
            <a:r>
              <a:rPr lang="en-US" sz="2400" dirty="0"/>
              <a:t>Run simulations</a:t>
            </a:r>
          </a:p>
          <a:p>
            <a:pPr>
              <a:lnSpc>
                <a:spcPct val="150000"/>
              </a:lnSpc>
              <a:spcBef>
                <a:spcPts val="0"/>
              </a:spcBef>
              <a:buFont typeface="+mj-lt"/>
              <a:buAutoNum type="arabicPeriod"/>
            </a:pPr>
            <a:r>
              <a:rPr lang="en-US" sz="2400" dirty="0"/>
              <a:t>Build </a:t>
            </a:r>
            <a:r>
              <a:rPr lang="en-US" sz="2400" dirty="0" err="1"/>
              <a:t>bitstream</a:t>
            </a:r>
            <a:endParaRPr lang="en-US" sz="2400" dirty="0"/>
          </a:p>
          <a:p>
            <a:pPr>
              <a:lnSpc>
                <a:spcPct val="150000"/>
              </a:lnSpc>
              <a:spcBef>
                <a:spcPts val="0"/>
              </a:spcBef>
              <a:buFont typeface="+mj-lt"/>
              <a:buAutoNum type="arabicPeriod"/>
            </a:pPr>
            <a:r>
              <a:rPr lang="en-US" sz="2400" dirty="0"/>
              <a:t>Check implementation results</a:t>
            </a:r>
          </a:p>
          <a:p>
            <a:pPr>
              <a:lnSpc>
                <a:spcPct val="150000"/>
              </a:lnSpc>
              <a:spcBef>
                <a:spcPts val="0"/>
              </a:spcBef>
              <a:buFont typeface="+mj-lt"/>
              <a:buAutoNum type="arabicPeriod"/>
            </a:pPr>
            <a:r>
              <a:rPr lang="en-US" sz="2400" dirty="0"/>
              <a:t>Test the hardware</a:t>
            </a:r>
          </a:p>
        </p:txBody>
      </p:sp>
      <p:sp>
        <p:nvSpPr>
          <p:cNvPr id="7" name="TextBox 6"/>
          <p:cNvSpPr txBox="1"/>
          <p:nvPr/>
        </p:nvSpPr>
        <p:spPr>
          <a:xfrm>
            <a:off x="7019220" y="833339"/>
            <a:ext cx="2055206" cy="707886"/>
          </a:xfrm>
          <a:prstGeom prst="rect">
            <a:avLst/>
          </a:prstGeom>
          <a:noFill/>
        </p:spPr>
        <p:txBody>
          <a:bodyPr wrap="square" rtlCol="0">
            <a:spAutoFit/>
          </a:bodyPr>
          <a:lstStyle/>
          <a:p>
            <a:pPr algn="ctr"/>
            <a:r>
              <a:rPr lang="en-US" sz="2000" dirty="0"/>
              <a:t>All of your effort will go here</a:t>
            </a:r>
          </a:p>
        </p:txBody>
      </p:sp>
      <p:sp>
        <p:nvSpPr>
          <p:cNvPr id="18" name="Freeform 17"/>
          <p:cNvSpPr/>
          <p:nvPr/>
        </p:nvSpPr>
        <p:spPr>
          <a:xfrm>
            <a:off x="402902" y="1123121"/>
            <a:ext cx="334611" cy="2126037"/>
          </a:xfrm>
          <a:custGeom>
            <a:avLst/>
            <a:gdLst>
              <a:gd name="connsiteX0" fmla="*/ 517203 w 517203"/>
              <a:gd name="connsiteY0" fmla="*/ 1818861 h 1818861"/>
              <a:gd name="connsiteX1" fmla="*/ 368 w 517203"/>
              <a:gd name="connsiteY1" fmla="*/ 884582 h 1818861"/>
              <a:gd name="connsiteX2" fmla="*/ 427751 w 517203"/>
              <a:gd name="connsiteY2" fmla="*/ 0 h 1818861"/>
            </a:gdLst>
            <a:ahLst/>
            <a:cxnLst>
              <a:cxn ang="0">
                <a:pos x="connsiteX0" y="connsiteY0"/>
              </a:cxn>
              <a:cxn ang="0">
                <a:pos x="connsiteX1" y="connsiteY1"/>
              </a:cxn>
              <a:cxn ang="0">
                <a:pos x="connsiteX2" y="connsiteY2"/>
              </a:cxn>
            </a:cxnLst>
            <a:rect l="l" t="t" r="r" b="b"/>
            <a:pathLst>
              <a:path w="517203" h="1818861">
                <a:moveTo>
                  <a:pt x="517203" y="1818861"/>
                </a:moveTo>
                <a:cubicBezTo>
                  <a:pt x="266240" y="1503293"/>
                  <a:pt x="15277" y="1187725"/>
                  <a:pt x="368" y="884582"/>
                </a:cubicBezTo>
                <a:cubicBezTo>
                  <a:pt x="-14541" y="581438"/>
                  <a:pt x="427751" y="0"/>
                  <a:pt x="427751"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flipV="1">
            <a:off x="516836" y="3249159"/>
            <a:ext cx="220678" cy="565822"/>
          </a:xfrm>
          <a:custGeom>
            <a:avLst/>
            <a:gdLst>
              <a:gd name="connsiteX0" fmla="*/ 517203 w 517203"/>
              <a:gd name="connsiteY0" fmla="*/ 1818861 h 1818861"/>
              <a:gd name="connsiteX1" fmla="*/ 368 w 517203"/>
              <a:gd name="connsiteY1" fmla="*/ 884582 h 1818861"/>
              <a:gd name="connsiteX2" fmla="*/ 427751 w 517203"/>
              <a:gd name="connsiteY2" fmla="*/ 0 h 1818861"/>
            </a:gdLst>
            <a:ahLst/>
            <a:cxnLst>
              <a:cxn ang="0">
                <a:pos x="connsiteX0" y="connsiteY0"/>
              </a:cxn>
              <a:cxn ang="0">
                <a:pos x="connsiteX1" y="connsiteY1"/>
              </a:cxn>
              <a:cxn ang="0">
                <a:pos x="connsiteX2" y="connsiteY2"/>
              </a:cxn>
            </a:cxnLst>
            <a:rect l="l" t="t" r="r" b="b"/>
            <a:pathLst>
              <a:path w="517203" h="1818861">
                <a:moveTo>
                  <a:pt x="517203" y="1818861"/>
                </a:moveTo>
                <a:cubicBezTo>
                  <a:pt x="266240" y="1503293"/>
                  <a:pt x="15277" y="1187725"/>
                  <a:pt x="368" y="884582"/>
                </a:cubicBezTo>
                <a:cubicBezTo>
                  <a:pt x="-14541" y="581438"/>
                  <a:pt x="427751" y="0"/>
                  <a:pt x="427751"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6200000">
            <a:off x="63824" y="3378181"/>
            <a:ext cx="598245" cy="307777"/>
          </a:xfrm>
          <a:prstGeom prst="rect">
            <a:avLst/>
          </a:prstGeom>
          <a:noFill/>
        </p:spPr>
        <p:txBody>
          <a:bodyPr wrap="square" rtlCol="0">
            <a:spAutoFit/>
          </a:bodyPr>
          <a:lstStyle/>
          <a:p>
            <a:r>
              <a:rPr lang="en-US" b="1" dirty="0"/>
              <a:t>pass</a:t>
            </a:r>
          </a:p>
        </p:txBody>
      </p:sp>
      <p:sp>
        <p:nvSpPr>
          <p:cNvPr id="21" name="TextBox 20"/>
          <p:cNvSpPr txBox="1"/>
          <p:nvPr/>
        </p:nvSpPr>
        <p:spPr>
          <a:xfrm rot="16200000">
            <a:off x="27638" y="2012373"/>
            <a:ext cx="442750" cy="307777"/>
          </a:xfrm>
          <a:prstGeom prst="rect">
            <a:avLst/>
          </a:prstGeom>
          <a:noFill/>
        </p:spPr>
        <p:txBody>
          <a:bodyPr wrap="none" rtlCol="0">
            <a:spAutoFit/>
          </a:bodyPr>
          <a:lstStyle/>
          <a:p>
            <a:r>
              <a:rPr lang="en-US" b="1" dirty="0"/>
              <a:t>fail</a:t>
            </a:r>
          </a:p>
        </p:txBody>
      </p:sp>
    </p:spTree>
    <p:extLst>
      <p:ext uri="{BB962C8B-B14F-4D97-AF65-F5344CB8AC3E}">
        <p14:creationId xmlns:p14="http://schemas.microsoft.com/office/powerpoint/2010/main" val="232395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54B2-E8E1-A746-8D66-2242F1389FF3}"/>
              </a:ext>
            </a:extLst>
          </p:cNvPr>
          <p:cNvSpPr>
            <a:spLocks noGrp="1"/>
          </p:cNvSpPr>
          <p:nvPr>
            <p:ph type="title"/>
          </p:nvPr>
        </p:nvSpPr>
        <p:spPr/>
        <p:txBody>
          <a:bodyPr>
            <a:normAutofit fontScale="90000"/>
          </a:bodyPr>
          <a:lstStyle/>
          <a:p>
            <a:r>
              <a:rPr lang="en-US" dirty="0"/>
              <a:t>P4</a:t>
            </a:r>
            <a:r>
              <a:rPr lang="en-US" dirty="0">
                <a:sym typeface="Wingdings" pitchFamily="2" charset="2"/>
              </a:rPr>
              <a:t>NetFPGA Online</a:t>
            </a:r>
            <a:r>
              <a:rPr lang="en-US" dirty="0"/>
              <a:t> Tutorials[1]</a:t>
            </a:r>
          </a:p>
        </p:txBody>
      </p:sp>
      <p:sp>
        <p:nvSpPr>
          <p:cNvPr id="3" name="Content Placeholder 2">
            <a:extLst>
              <a:ext uri="{FF2B5EF4-FFF2-40B4-BE49-F238E27FC236}">
                <a16:creationId xmlns:a16="http://schemas.microsoft.com/office/drawing/2014/main" id="{EC8CC3F0-398D-CC47-83B8-EFC54F00A730}"/>
              </a:ext>
            </a:extLst>
          </p:cNvPr>
          <p:cNvSpPr>
            <a:spLocks noGrp="1"/>
          </p:cNvSpPr>
          <p:nvPr>
            <p:ph sz="half" idx="1"/>
          </p:nvPr>
        </p:nvSpPr>
        <p:spPr>
          <a:xfrm>
            <a:off x="152400" y="742951"/>
            <a:ext cx="8686800" cy="3550269"/>
          </a:xfrm>
        </p:spPr>
        <p:txBody>
          <a:bodyPr/>
          <a:lstStyle/>
          <a:p>
            <a:pPr>
              <a:lnSpc>
                <a:spcPct val="150000"/>
              </a:lnSpc>
            </a:pPr>
            <a:r>
              <a:rPr lang="en-US" dirty="0"/>
              <a:t>Step-by-step guide</a:t>
            </a:r>
          </a:p>
          <a:p>
            <a:pPr>
              <a:lnSpc>
                <a:spcPct val="150000"/>
              </a:lnSpc>
            </a:pPr>
            <a:r>
              <a:rPr lang="en-US" dirty="0"/>
              <a:t>Solutions available</a:t>
            </a:r>
          </a:p>
          <a:p>
            <a:pPr>
              <a:lnSpc>
                <a:spcPct val="150000"/>
              </a:lnSpc>
            </a:pPr>
            <a:r>
              <a:rPr lang="en-US" dirty="0"/>
              <a:t>Three assignments:</a:t>
            </a:r>
          </a:p>
          <a:p>
            <a:pPr lvl="1">
              <a:lnSpc>
                <a:spcPct val="150000"/>
              </a:lnSpc>
            </a:pPr>
            <a:r>
              <a:rPr lang="en-US" dirty="0"/>
              <a:t>Switch as calculator</a:t>
            </a:r>
          </a:p>
          <a:p>
            <a:pPr lvl="1">
              <a:lnSpc>
                <a:spcPct val="150000"/>
              </a:lnSpc>
            </a:pPr>
            <a:r>
              <a:rPr lang="en-US" dirty="0"/>
              <a:t>TCP flow monitor</a:t>
            </a:r>
          </a:p>
          <a:p>
            <a:pPr lvl="1">
              <a:lnSpc>
                <a:spcPct val="150000"/>
              </a:lnSpc>
            </a:pPr>
            <a:r>
              <a:rPr lang="en-US" dirty="0"/>
              <a:t>In-band Network Telemetry (INT)</a:t>
            </a:r>
          </a:p>
        </p:txBody>
      </p:sp>
      <p:sp>
        <p:nvSpPr>
          <p:cNvPr id="4" name="Slide Number Placeholder 3">
            <a:extLst>
              <a:ext uri="{FF2B5EF4-FFF2-40B4-BE49-F238E27FC236}">
                <a16:creationId xmlns:a16="http://schemas.microsoft.com/office/drawing/2014/main" id="{E418E4E6-E293-244F-B501-672F8107F6DC}"/>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31</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F7D66403-BB56-6745-9CC7-4E12CFC51DA0}"/>
              </a:ext>
            </a:extLst>
          </p:cNvPr>
          <p:cNvSpPr txBox="1"/>
          <p:nvPr/>
        </p:nvSpPr>
        <p:spPr>
          <a:xfrm>
            <a:off x="323385" y="4638907"/>
            <a:ext cx="6367449" cy="307777"/>
          </a:xfrm>
          <a:prstGeom prst="rect">
            <a:avLst/>
          </a:prstGeom>
          <a:noFill/>
        </p:spPr>
        <p:txBody>
          <a:bodyPr wrap="none" rtlCol="0">
            <a:spAutoFit/>
          </a:bodyPr>
          <a:lstStyle/>
          <a:p>
            <a:r>
              <a:rPr lang="en-US" dirty="0"/>
              <a:t>[1] </a:t>
            </a:r>
            <a:r>
              <a:rPr lang="en-US" dirty="0">
                <a:hlinkClick r:id="rId2"/>
              </a:rPr>
              <a:t>https://github.com/NetFPGA/P4-NetFPGA-public/wiki/Tutorial-Assignments</a:t>
            </a:r>
            <a:r>
              <a:rPr lang="en-US" dirty="0"/>
              <a:t> </a:t>
            </a:r>
          </a:p>
        </p:txBody>
      </p:sp>
    </p:spTree>
    <p:extLst>
      <p:ext uri="{BB962C8B-B14F-4D97-AF65-F5344CB8AC3E}">
        <p14:creationId xmlns:p14="http://schemas.microsoft.com/office/powerpoint/2010/main" val="244209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8CB3-E956-844A-BBA5-E8EC2F862F55}"/>
              </a:ext>
            </a:extLst>
          </p:cNvPr>
          <p:cNvSpPr>
            <a:spLocks noGrp="1"/>
          </p:cNvSpPr>
          <p:nvPr>
            <p:ph type="title"/>
          </p:nvPr>
        </p:nvSpPr>
        <p:spPr/>
        <p:txBody>
          <a:bodyPr>
            <a:normAutofit fontScale="90000"/>
          </a:bodyPr>
          <a:lstStyle/>
          <a:p>
            <a:r>
              <a:rPr lang="en-US" dirty="0"/>
              <a:t>P4</a:t>
            </a:r>
            <a:r>
              <a:rPr lang="en-US" dirty="0">
                <a:sym typeface="Wingdings" pitchFamily="2" charset="2"/>
              </a:rPr>
              <a:t>NetFPGA</a:t>
            </a:r>
            <a:r>
              <a:rPr lang="en-US" dirty="0"/>
              <a:t> Community</a:t>
            </a:r>
          </a:p>
        </p:txBody>
      </p:sp>
      <p:sp>
        <p:nvSpPr>
          <p:cNvPr id="3" name="Content Placeholder 2">
            <a:extLst>
              <a:ext uri="{FF2B5EF4-FFF2-40B4-BE49-F238E27FC236}">
                <a16:creationId xmlns:a16="http://schemas.microsoft.com/office/drawing/2014/main" id="{230C9F34-F1BF-734E-A3DC-95F396B7D7AA}"/>
              </a:ext>
            </a:extLst>
          </p:cNvPr>
          <p:cNvSpPr>
            <a:spLocks noGrp="1"/>
          </p:cNvSpPr>
          <p:nvPr>
            <p:ph sz="half" idx="1"/>
          </p:nvPr>
        </p:nvSpPr>
        <p:spPr>
          <a:xfrm>
            <a:off x="152400" y="742951"/>
            <a:ext cx="8686800" cy="1119303"/>
          </a:xfrm>
        </p:spPr>
        <p:txBody>
          <a:bodyPr/>
          <a:lstStyle/>
          <a:p>
            <a:r>
              <a:rPr lang="en-US" dirty="0"/>
              <a:t>150 different institutions</a:t>
            </a:r>
          </a:p>
          <a:p>
            <a:r>
              <a:rPr lang="en-US" dirty="0"/>
              <a:t>Mailing list: </a:t>
            </a:r>
            <a:r>
              <a:rPr lang="en-US" b="0" dirty="0">
                <a:hlinkClick r:id="rId2"/>
              </a:rPr>
              <a:t>cl-netfpga-sume-beta@lists.cam.ac.uk</a:t>
            </a:r>
            <a:endParaRPr lang="en-US" b="0" dirty="0"/>
          </a:p>
          <a:p>
            <a:endParaRPr lang="en-US" dirty="0"/>
          </a:p>
          <a:p>
            <a:endParaRPr lang="en-US" dirty="0"/>
          </a:p>
        </p:txBody>
      </p:sp>
      <p:sp>
        <p:nvSpPr>
          <p:cNvPr id="4" name="Slide Number Placeholder 3">
            <a:extLst>
              <a:ext uri="{FF2B5EF4-FFF2-40B4-BE49-F238E27FC236}">
                <a16:creationId xmlns:a16="http://schemas.microsoft.com/office/drawing/2014/main" id="{A904C50D-75B5-7C45-BAC5-6A8D61AF1354}"/>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2CA4DBD5-763D-3043-845D-0F23067016CC}"/>
              </a:ext>
            </a:extLst>
          </p:cNvPr>
          <p:cNvPicPr>
            <a:picLocks noChangeAspect="1"/>
          </p:cNvPicPr>
          <p:nvPr/>
        </p:nvPicPr>
        <p:blipFill>
          <a:blip r:embed="rId3"/>
          <a:stretch>
            <a:fillRect/>
          </a:stretch>
        </p:blipFill>
        <p:spPr>
          <a:xfrm>
            <a:off x="313550" y="1617949"/>
            <a:ext cx="8430061" cy="3170436"/>
          </a:xfrm>
          <a:prstGeom prst="rect">
            <a:avLst/>
          </a:prstGeom>
        </p:spPr>
      </p:pic>
    </p:spTree>
    <p:extLst>
      <p:ext uri="{BB962C8B-B14F-4D97-AF65-F5344CB8AC3E}">
        <p14:creationId xmlns:p14="http://schemas.microsoft.com/office/powerpoint/2010/main" val="97603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33</a:t>
            </a:fld>
            <a:endParaRPr lang="en-US" dirty="0">
              <a:solidFill>
                <a:prstClr val="black">
                  <a:tint val="75000"/>
                </a:prstClr>
              </a:solidFill>
            </a:endParaRPr>
          </a:p>
        </p:txBody>
      </p:sp>
      <p:sp>
        <p:nvSpPr>
          <p:cNvPr id="7" name="Title 1"/>
          <p:cNvSpPr txBox="1">
            <a:spLocks/>
          </p:cNvSpPr>
          <p:nvPr/>
        </p:nvSpPr>
        <p:spPr>
          <a:xfrm>
            <a:off x="1453680" y="2543023"/>
            <a:ext cx="6265875" cy="1524072"/>
          </a:xfrm>
          <a:prstGeom prst="rect">
            <a:avLst/>
          </a:prstGeom>
        </p:spPr>
        <p:txBody>
          <a:bodyPr anchor="ctr"/>
          <a:lstStyle>
            <a:lvl1pPr algn="l" defTabSz="685644" rtl="0" eaLnBrk="1" latinLnBrk="0" hangingPunct="1">
              <a:spcBef>
                <a:spcPct val="0"/>
              </a:spcBef>
              <a:buNone/>
              <a:defRPr sz="2700" b="1" kern="1200">
                <a:solidFill>
                  <a:schemeClr val="tx1"/>
                </a:solidFill>
                <a:latin typeface="+mj-lt"/>
                <a:ea typeface="+mj-ea"/>
                <a:cs typeface="+mj-cs"/>
              </a:defRPr>
            </a:lvl1pPr>
          </a:lstStyle>
          <a:p>
            <a:pPr algn="ctr">
              <a:buClrTx/>
              <a:buFontTx/>
            </a:pPr>
            <a:r>
              <a:rPr lang="en-US" sz="4400" dirty="0">
                <a:latin typeface="Arial" charset="0"/>
              </a:rPr>
              <a:t>In Practice</a:t>
            </a:r>
          </a:p>
        </p:txBody>
      </p:sp>
      <p:pic>
        <p:nvPicPr>
          <p:cNvPr id="5" name="Picture 4" descr="P4-NetFPG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57" y="1618918"/>
            <a:ext cx="7512169" cy="1250787"/>
          </a:xfrm>
          <a:prstGeom prst="rect">
            <a:avLst/>
          </a:prstGeom>
        </p:spPr>
      </p:pic>
      <p:sp>
        <p:nvSpPr>
          <p:cNvPr id="6" name="TextBox 5">
            <a:extLst>
              <a:ext uri="{FF2B5EF4-FFF2-40B4-BE49-F238E27FC236}">
                <a16:creationId xmlns:a16="http://schemas.microsoft.com/office/drawing/2014/main" id="{D920CB93-F0BD-DD42-B321-CA4ED87CB6C8}"/>
              </a:ext>
            </a:extLst>
          </p:cNvPr>
          <p:cNvSpPr txBox="1"/>
          <p:nvPr/>
        </p:nvSpPr>
        <p:spPr>
          <a:xfrm>
            <a:off x="3435553" y="1459481"/>
            <a:ext cx="5450531" cy="1569660"/>
          </a:xfrm>
          <a:prstGeom prst="rect">
            <a:avLst/>
          </a:prstGeom>
          <a:solidFill>
            <a:schemeClr val="bg1"/>
          </a:solidFill>
        </p:spPr>
        <p:txBody>
          <a:bodyPr wrap="none" rtlCol="0">
            <a:spAutoFit/>
          </a:bodyPr>
          <a:lstStyle/>
          <a:p>
            <a:r>
              <a:rPr lang="en-US" sz="9600" dirty="0" err="1">
                <a:solidFill>
                  <a:srgbClr val="0067F1"/>
                </a:solidFill>
              </a:rPr>
              <a:t>Net</a:t>
            </a:r>
            <a:r>
              <a:rPr lang="en-US" sz="9600" dirty="0" err="1"/>
              <a:t>FPGA</a:t>
            </a:r>
            <a:endParaRPr lang="en-US" sz="9600" dirty="0"/>
          </a:p>
        </p:txBody>
      </p:sp>
    </p:spTree>
    <p:extLst>
      <p:ext uri="{BB962C8B-B14F-4D97-AF65-F5344CB8AC3E}">
        <p14:creationId xmlns:p14="http://schemas.microsoft.com/office/powerpoint/2010/main" val="1505914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4901-0F14-FA4B-850F-CAEA1D42F3E1}"/>
              </a:ext>
            </a:extLst>
          </p:cNvPr>
          <p:cNvSpPr>
            <a:spLocks noGrp="1"/>
          </p:cNvSpPr>
          <p:nvPr>
            <p:ph type="title"/>
          </p:nvPr>
        </p:nvSpPr>
        <p:spPr/>
        <p:txBody>
          <a:bodyPr>
            <a:normAutofit fontScale="90000"/>
          </a:bodyPr>
          <a:lstStyle/>
          <a:p>
            <a:r>
              <a:rPr lang="en-US" dirty="0"/>
              <a:t>Research Prototypes</a:t>
            </a:r>
          </a:p>
        </p:txBody>
      </p:sp>
      <p:sp>
        <p:nvSpPr>
          <p:cNvPr id="3" name="Content Placeholder 2">
            <a:extLst>
              <a:ext uri="{FF2B5EF4-FFF2-40B4-BE49-F238E27FC236}">
                <a16:creationId xmlns:a16="http://schemas.microsoft.com/office/drawing/2014/main" id="{36AAE0F1-D355-8744-8F74-30136DDF4CEC}"/>
              </a:ext>
            </a:extLst>
          </p:cNvPr>
          <p:cNvSpPr>
            <a:spLocks noGrp="1"/>
          </p:cNvSpPr>
          <p:nvPr>
            <p:ph sz="half" idx="1"/>
          </p:nvPr>
        </p:nvSpPr>
        <p:spPr>
          <a:xfrm>
            <a:off x="152400" y="742951"/>
            <a:ext cx="8686800" cy="4343400"/>
          </a:xfrm>
        </p:spPr>
        <p:txBody>
          <a:bodyPr>
            <a:normAutofit fontScale="92500" lnSpcReduction="10000"/>
          </a:bodyPr>
          <a:lstStyle/>
          <a:p>
            <a:r>
              <a:rPr lang="en-US" dirty="0"/>
              <a:t>P4 Infrastructure</a:t>
            </a:r>
          </a:p>
          <a:p>
            <a:pPr lvl="1"/>
            <a:r>
              <a:rPr lang="en-US" dirty="0"/>
              <a:t>Programmable packet scheduling</a:t>
            </a:r>
          </a:p>
          <a:p>
            <a:pPr lvl="1"/>
            <a:r>
              <a:rPr lang="en-US" dirty="0"/>
              <a:t>Programmable data-plane verification</a:t>
            </a:r>
          </a:p>
          <a:p>
            <a:r>
              <a:rPr lang="en-US" dirty="0"/>
              <a:t>Data-plane Programs</a:t>
            </a:r>
          </a:p>
          <a:p>
            <a:pPr lvl="1"/>
            <a:r>
              <a:rPr lang="en-US" dirty="0"/>
              <a:t>Proactive congestion control</a:t>
            </a:r>
          </a:p>
          <a:p>
            <a:pPr lvl="1"/>
            <a:r>
              <a:rPr lang="en-US" dirty="0"/>
              <a:t>Stateless load-aware load balancing</a:t>
            </a:r>
          </a:p>
          <a:p>
            <a:pPr lvl="1"/>
            <a:r>
              <a:rPr lang="en-US" dirty="0"/>
              <a:t>Firewall for 5G mobile networks</a:t>
            </a:r>
          </a:p>
          <a:p>
            <a:pPr lvl="1"/>
            <a:r>
              <a:rPr lang="en-US" dirty="0"/>
              <a:t>Heavy hitter detection</a:t>
            </a:r>
          </a:p>
          <a:p>
            <a:pPr lvl="1"/>
            <a:r>
              <a:rPr lang="en-US" dirty="0"/>
              <a:t>IP packet </a:t>
            </a:r>
            <a:r>
              <a:rPr lang="en-US" dirty="0" err="1"/>
              <a:t>fuzzer</a:t>
            </a:r>
            <a:endParaRPr lang="en-US" dirty="0"/>
          </a:p>
          <a:p>
            <a:r>
              <a:rPr lang="en-US" dirty="0"/>
              <a:t>Networking-Offload Applications</a:t>
            </a:r>
          </a:p>
          <a:p>
            <a:pPr lvl="1"/>
            <a:r>
              <a:rPr lang="en-US" dirty="0"/>
              <a:t>Network accelerated consensus</a:t>
            </a:r>
          </a:p>
          <a:p>
            <a:pPr lvl="1"/>
            <a:r>
              <a:rPr lang="en-US" dirty="0"/>
              <a:t>Network-accelerated sorting</a:t>
            </a:r>
          </a:p>
          <a:p>
            <a:pPr lvl="1"/>
            <a:r>
              <a:rPr lang="en-US" dirty="0"/>
              <a:t>In-Network key-value cache</a:t>
            </a:r>
          </a:p>
          <a:p>
            <a:pPr lvl="1"/>
            <a:r>
              <a:rPr lang="en-US" dirty="0"/>
              <a:t>In-Network compression</a:t>
            </a:r>
          </a:p>
          <a:p>
            <a:pPr lvl="1"/>
            <a:r>
              <a:rPr lang="en-US" dirty="0"/>
              <a:t>Named data networking</a:t>
            </a:r>
          </a:p>
          <a:p>
            <a:r>
              <a:rPr lang="en-US" dirty="0"/>
              <a:t>And more …</a:t>
            </a:r>
          </a:p>
        </p:txBody>
      </p:sp>
      <p:sp>
        <p:nvSpPr>
          <p:cNvPr id="4" name="Slide Number Placeholder 3">
            <a:extLst>
              <a:ext uri="{FF2B5EF4-FFF2-40B4-BE49-F238E27FC236}">
                <a16:creationId xmlns:a16="http://schemas.microsoft.com/office/drawing/2014/main" id="{5AF7A528-C058-BE46-B827-6C4FC7D83E1E}"/>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7063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par>
                                <p:cTn id="7" presetID="3" presetClass="emph" presetSubtype="2" fill="hold" nodeType="withEffect">
                                  <p:stCondLst>
                                    <p:cond delay="0"/>
                                  </p:stCondLst>
                                  <p:childTnLst>
                                    <p:animClr clrSpc="rgb" dir="cw">
                                      <p:cBhvr override="childStyle">
                                        <p:cTn id="8"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Proactive Congestion Control</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35</a:t>
            </a:fld>
            <a:endParaRPr lang="en-US" dirty="0">
              <a:solidFill>
                <a:prstClr val="black">
                  <a:tint val="75000"/>
                </a:prstClr>
              </a:solidFill>
            </a:endParaRPr>
          </a:p>
        </p:txBody>
      </p:sp>
      <p:pic>
        <p:nvPicPr>
          <p:cNvPr id="7" name="Shape 2043" descr="PERC_Algorithm.png"/>
          <p:cNvPicPr preferRelativeResize="0"/>
          <p:nvPr/>
        </p:nvPicPr>
        <p:blipFill rotWithShape="1">
          <a:blip r:embed="rId3">
            <a:alphaModFix/>
          </a:blip>
          <a:srcRect t="11700"/>
          <a:stretch/>
        </p:blipFill>
        <p:spPr>
          <a:xfrm>
            <a:off x="152400" y="2363027"/>
            <a:ext cx="8839202" cy="2287272"/>
          </a:xfrm>
          <a:prstGeom prst="rect">
            <a:avLst/>
          </a:prstGeom>
          <a:noFill/>
          <a:ln>
            <a:noFill/>
          </a:ln>
        </p:spPr>
      </p:pic>
      <p:sp>
        <p:nvSpPr>
          <p:cNvPr id="5" name="Content Placeholder 2">
            <a:extLst>
              <a:ext uri="{FF2B5EF4-FFF2-40B4-BE49-F238E27FC236}">
                <a16:creationId xmlns:a16="http://schemas.microsoft.com/office/drawing/2014/main" id="{481D7CE3-B595-1642-908E-4863DF835E9C}"/>
              </a:ext>
            </a:extLst>
          </p:cNvPr>
          <p:cNvSpPr>
            <a:spLocks noGrp="1"/>
          </p:cNvSpPr>
          <p:nvPr>
            <p:ph sz="half" idx="1"/>
          </p:nvPr>
        </p:nvSpPr>
        <p:spPr>
          <a:xfrm>
            <a:off x="152400" y="742951"/>
            <a:ext cx="8686800" cy="1487293"/>
          </a:xfrm>
        </p:spPr>
        <p:txBody>
          <a:bodyPr>
            <a:normAutofit/>
          </a:bodyPr>
          <a:lstStyle/>
          <a:p>
            <a:r>
              <a:rPr lang="en-US" dirty="0"/>
              <a:t>Status Quo:</a:t>
            </a:r>
          </a:p>
          <a:p>
            <a:pPr lvl="1"/>
            <a:r>
              <a:rPr lang="en-US" dirty="0"/>
              <a:t>End hosts react to congestion signals from the network and adjust flow rates</a:t>
            </a:r>
          </a:p>
          <a:p>
            <a:r>
              <a:rPr lang="en-US" dirty="0"/>
              <a:t>Proactive approach:</a:t>
            </a:r>
          </a:p>
          <a:p>
            <a:pPr lvl="1"/>
            <a:r>
              <a:rPr lang="en-US" dirty="0"/>
              <a:t>Let the network decide how to allocate bandwidth to flows</a:t>
            </a:r>
          </a:p>
        </p:txBody>
      </p:sp>
    </p:spTree>
    <p:extLst>
      <p:ext uri="{BB962C8B-B14F-4D97-AF65-F5344CB8AC3E}">
        <p14:creationId xmlns:p14="http://schemas.microsoft.com/office/powerpoint/2010/main" val="405204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Proactive Congestion Control</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755664"/>
            <a:ext cx="4575958" cy="3059301"/>
          </a:xfrm>
        </p:spPr>
      </p:pic>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36</a:t>
            </a:fld>
            <a:endParaRPr lang="en-US" dirty="0">
              <a:solidFill>
                <a:prstClr val="black">
                  <a:tint val="75000"/>
                </a:prstClr>
              </a:solidFill>
            </a:endParaRPr>
          </a:p>
        </p:txBody>
      </p:sp>
      <p:sp>
        <p:nvSpPr>
          <p:cNvPr id="8" name="Content Placeholder 2"/>
          <p:cNvSpPr txBox="1">
            <a:spLocks/>
          </p:cNvSpPr>
          <p:nvPr/>
        </p:nvSpPr>
        <p:spPr>
          <a:xfrm>
            <a:off x="6305159" y="1181442"/>
            <a:ext cx="2700867" cy="3904909"/>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a:t>Proactive techniques converge quickly</a:t>
            </a:r>
          </a:p>
          <a:p>
            <a:endParaRPr lang="en-US" dirty="0"/>
          </a:p>
          <a:p>
            <a:r>
              <a:rPr lang="en-US" dirty="0"/>
              <a:t>Faster convergence leads to lower flow completion times</a:t>
            </a:r>
          </a:p>
        </p:txBody>
      </p:sp>
      <p:sp>
        <p:nvSpPr>
          <p:cNvPr id="9" name="TextBox 8"/>
          <p:cNvSpPr txBox="1"/>
          <p:nvPr/>
        </p:nvSpPr>
        <p:spPr>
          <a:xfrm>
            <a:off x="3779874" y="4244941"/>
            <a:ext cx="473544" cy="169277"/>
          </a:xfrm>
          <a:prstGeom prst="rect">
            <a:avLst/>
          </a:prstGeom>
          <a:solidFill>
            <a:schemeClr val="bg1"/>
          </a:solidFill>
        </p:spPr>
        <p:txBody>
          <a:bodyPr wrap="square" rtlCol="0">
            <a:spAutoFit/>
          </a:bodyPr>
          <a:lstStyle/>
          <a:p>
            <a:pPr algn="ctr"/>
            <a:endParaRPr lang="en-US" sz="500" dirty="0"/>
          </a:p>
        </p:txBody>
      </p:sp>
      <p:sp>
        <p:nvSpPr>
          <p:cNvPr id="10" name="TextBox 9"/>
          <p:cNvSpPr txBox="1"/>
          <p:nvPr/>
        </p:nvSpPr>
        <p:spPr>
          <a:xfrm>
            <a:off x="3779874" y="4363362"/>
            <a:ext cx="473544" cy="169277"/>
          </a:xfrm>
          <a:prstGeom prst="rect">
            <a:avLst/>
          </a:prstGeom>
          <a:solidFill>
            <a:schemeClr val="bg1"/>
          </a:solidFill>
        </p:spPr>
        <p:txBody>
          <a:bodyPr wrap="square" rtlCol="0">
            <a:spAutoFit/>
          </a:bodyPr>
          <a:lstStyle/>
          <a:p>
            <a:pPr algn="ctr"/>
            <a:endParaRPr lang="en-US" sz="500" dirty="0"/>
          </a:p>
        </p:txBody>
      </p:sp>
      <p:sp>
        <p:nvSpPr>
          <p:cNvPr id="11" name="TextBox 10"/>
          <p:cNvSpPr txBox="1"/>
          <p:nvPr/>
        </p:nvSpPr>
        <p:spPr>
          <a:xfrm>
            <a:off x="3716912" y="4197165"/>
            <a:ext cx="603050" cy="215444"/>
          </a:xfrm>
          <a:prstGeom prst="rect">
            <a:avLst/>
          </a:prstGeom>
          <a:noFill/>
        </p:spPr>
        <p:txBody>
          <a:bodyPr wrap="none" rtlCol="0">
            <a:spAutoFit/>
          </a:bodyPr>
          <a:lstStyle/>
          <a:p>
            <a:r>
              <a:rPr lang="en-US" sz="800" dirty="0"/>
              <a:t>proactive</a:t>
            </a:r>
          </a:p>
        </p:txBody>
      </p:sp>
      <p:sp>
        <p:nvSpPr>
          <p:cNvPr id="12" name="TextBox 11"/>
          <p:cNvSpPr txBox="1"/>
          <p:nvPr/>
        </p:nvSpPr>
        <p:spPr>
          <a:xfrm>
            <a:off x="3716912" y="4337338"/>
            <a:ext cx="603050" cy="215444"/>
          </a:xfrm>
          <a:prstGeom prst="rect">
            <a:avLst/>
          </a:prstGeom>
          <a:noFill/>
        </p:spPr>
        <p:txBody>
          <a:bodyPr wrap="none" rtlCol="0">
            <a:spAutoFit/>
          </a:bodyPr>
          <a:lstStyle/>
          <a:p>
            <a:r>
              <a:rPr lang="en-US" sz="800" dirty="0"/>
              <a:t>proactive</a:t>
            </a:r>
          </a:p>
        </p:txBody>
      </p:sp>
      <p:sp>
        <p:nvSpPr>
          <p:cNvPr id="13" name="TextBox 12"/>
          <p:cNvSpPr txBox="1"/>
          <p:nvPr/>
        </p:nvSpPr>
        <p:spPr>
          <a:xfrm>
            <a:off x="5260144" y="2576234"/>
            <a:ext cx="920445" cy="307777"/>
          </a:xfrm>
          <a:prstGeom prst="rect">
            <a:avLst/>
          </a:prstGeom>
          <a:noFill/>
        </p:spPr>
        <p:txBody>
          <a:bodyPr wrap="none" rtlCol="0">
            <a:spAutoFit/>
          </a:bodyPr>
          <a:lstStyle/>
          <a:p>
            <a:r>
              <a:rPr lang="en-US" b="1" dirty="0"/>
              <a:t>Reactive</a:t>
            </a:r>
          </a:p>
        </p:txBody>
      </p:sp>
      <p:sp>
        <p:nvSpPr>
          <p:cNvPr id="14" name="TextBox 13"/>
          <p:cNvSpPr txBox="1"/>
          <p:nvPr/>
        </p:nvSpPr>
        <p:spPr>
          <a:xfrm>
            <a:off x="5260144" y="3937164"/>
            <a:ext cx="990977" cy="307777"/>
          </a:xfrm>
          <a:prstGeom prst="rect">
            <a:avLst/>
          </a:prstGeom>
          <a:noFill/>
        </p:spPr>
        <p:txBody>
          <a:bodyPr wrap="none" rtlCol="0">
            <a:spAutoFit/>
          </a:bodyPr>
          <a:lstStyle/>
          <a:p>
            <a:r>
              <a:rPr lang="en-US" b="1" dirty="0"/>
              <a:t>Proactive</a:t>
            </a:r>
          </a:p>
        </p:txBody>
      </p:sp>
      <p:sp>
        <p:nvSpPr>
          <p:cNvPr id="15" name="Right Brace 14"/>
          <p:cNvSpPr/>
          <p:nvPr/>
        </p:nvSpPr>
        <p:spPr>
          <a:xfrm>
            <a:off x="4728358" y="1840749"/>
            <a:ext cx="549526" cy="1803059"/>
          </a:xfrm>
          <a:prstGeom prst="rightBrace">
            <a:avLst>
              <a:gd name="adj1" fmla="val 49932"/>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a:off x="4728358" y="3694452"/>
            <a:ext cx="549526" cy="838187"/>
          </a:xfrm>
          <a:prstGeom prst="rightBrace">
            <a:avLst>
              <a:gd name="adj1" fmla="val 20659"/>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359990" y="825226"/>
            <a:ext cx="460840" cy="712434"/>
          </a:xfrm>
          <a:prstGeom prst="rect">
            <a:avLst/>
          </a:prstGeom>
        </p:spPr>
      </p:pic>
      <p:pic>
        <p:nvPicPr>
          <p:cNvPr id="18" name="Picture 17"/>
          <p:cNvPicPr>
            <a:picLocks noChangeAspect="1"/>
          </p:cNvPicPr>
          <p:nvPr/>
        </p:nvPicPr>
        <p:blipFill>
          <a:blip r:embed="rId3"/>
          <a:stretch>
            <a:fillRect/>
          </a:stretch>
        </p:blipFill>
        <p:spPr>
          <a:xfrm>
            <a:off x="4185682" y="811548"/>
            <a:ext cx="460840" cy="712434"/>
          </a:xfrm>
          <a:prstGeom prst="rect">
            <a:avLst/>
          </a:prstGeom>
        </p:spPr>
      </p:pic>
      <p:pic>
        <p:nvPicPr>
          <p:cNvPr id="19" name="Picture 18"/>
          <p:cNvPicPr>
            <a:picLocks noChangeAspect="1"/>
          </p:cNvPicPr>
          <p:nvPr/>
        </p:nvPicPr>
        <p:blipFill>
          <a:blip r:embed="rId4"/>
          <a:stretch>
            <a:fillRect/>
          </a:stretch>
        </p:blipFill>
        <p:spPr>
          <a:xfrm>
            <a:off x="1215224" y="876877"/>
            <a:ext cx="972017" cy="609131"/>
          </a:xfrm>
          <a:prstGeom prst="rect">
            <a:avLst/>
          </a:prstGeom>
        </p:spPr>
      </p:pic>
      <p:pic>
        <p:nvPicPr>
          <p:cNvPr id="20" name="Picture 19"/>
          <p:cNvPicPr>
            <a:picLocks noChangeAspect="1"/>
          </p:cNvPicPr>
          <p:nvPr/>
        </p:nvPicPr>
        <p:blipFill>
          <a:blip r:embed="rId4"/>
          <a:stretch>
            <a:fillRect/>
          </a:stretch>
        </p:blipFill>
        <p:spPr>
          <a:xfrm>
            <a:off x="3029121" y="876877"/>
            <a:ext cx="972017" cy="609131"/>
          </a:xfrm>
          <a:prstGeom prst="rect">
            <a:avLst/>
          </a:prstGeom>
        </p:spPr>
      </p:pic>
      <p:cxnSp>
        <p:nvCxnSpPr>
          <p:cNvPr id="22" name="Straight Connector 21"/>
          <p:cNvCxnSpPr>
            <a:stCxn id="17" idx="3"/>
            <a:endCxn id="19" idx="1"/>
          </p:cNvCxnSpPr>
          <p:nvPr/>
        </p:nvCxnSpPr>
        <p:spPr>
          <a:xfrm>
            <a:off x="820830" y="1181443"/>
            <a:ext cx="394394"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20" idx="1"/>
          </p:cNvCxnSpPr>
          <p:nvPr/>
        </p:nvCxnSpPr>
        <p:spPr>
          <a:xfrm>
            <a:off x="1957225" y="1181442"/>
            <a:ext cx="1071896" cy="1"/>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79874" y="1181442"/>
            <a:ext cx="394394" cy="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04853" y="876877"/>
            <a:ext cx="861133" cy="307777"/>
          </a:xfrm>
          <a:prstGeom prst="rect">
            <a:avLst/>
          </a:prstGeom>
          <a:noFill/>
        </p:spPr>
        <p:txBody>
          <a:bodyPr wrap="none" rtlCol="0">
            <a:spAutoFit/>
          </a:bodyPr>
          <a:lstStyle/>
          <a:p>
            <a:r>
              <a:rPr lang="en-US" dirty="0"/>
              <a:t>10 </a:t>
            </a:r>
            <a:r>
              <a:rPr lang="en-US" dirty="0" err="1"/>
              <a:t>Gbps</a:t>
            </a:r>
            <a:endParaRPr lang="en-US" dirty="0"/>
          </a:p>
        </p:txBody>
      </p:sp>
      <p:cxnSp>
        <p:nvCxnSpPr>
          <p:cNvPr id="34" name="Straight Arrow Connector 33"/>
          <p:cNvCxnSpPr/>
          <p:nvPr/>
        </p:nvCxnSpPr>
        <p:spPr>
          <a:xfrm flipH="1">
            <a:off x="895265" y="1282808"/>
            <a:ext cx="3195816" cy="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895265" y="1426740"/>
            <a:ext cx="3195816" cy="0"/>
          </a:xfrm>
          <a:prstGeom prst="straightConnector1">
            <a:avLst/>
          </a:prstGeom>
          <a:ln>
            <a:solidFill>
              <a:srgbClr val="0067F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506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4F69-9AF7-9A4A-A9D2-9E9F99D1FE85}"/>
              </a:ext>
            </a:extLst>
          </p:cNvPr>
          <p:cNvSpPr>
            <a:spLocks noGrp="1"/>
          </p:cNvSpPr>
          <p:nvPr>
            <p:ph type="title"/>
          </p:nvPr>
        </p:nvSpPr>
        <p:spPr/>
        <p:txBody>
          <a:bodyPr>
            <a:normAutofit fontScale="90000"/>
          </a:bodyPr>
          <a:lstStyle/>
          <a:p>
            <a:r>
              <a:rPr lang="en-US" dirty="0"/>
              <a:t>Programmable Packet Scheduling</a:t>
            </a:r>
          </a:p>
        </p:txBody>
      </p:sp>
      <p:sp>
        <p:nvSpPr>
          <p:cNvPr id="3" name="Content Placeholder 2">
            <a:extLst>
              <a:ext uri="{FF2B5EF4-FFF2-40B4-BE49-F238E27FC236}">
                <a16:creationId xmlns:a16="http://schemas.microsoft.com/office/drawing/2014/main" id="{7C712D86-C999-844C-A5DB-5D881AD59DA3}"/>
              </a:ext>
            </a:extLst>
          </p:cNvPr>
          <p:cNvSpPr>
            <a:spLocks noGrp="1"/>
          </p:cNvSpPr>
          <p:nvPr>
            <p:ph sz="half" idx="1"/>
          </p:nvPr>
        </p:nvSpPr>
        <p:spPr>
          <a:xfrm>
            <a:off x="152400" y="3345415"/>
            <a:ext cx="8686800" cy="1295209"/>
          </a:xfrm>
        </p:spPr>
        <p:txBody>
          <a:bodyPr/>
          <a:lstStyle/>
          <a:p>
            <a:r>
              <a:rPr lang="en-US" dirty="0"/>
              <a:t>Clear separation of fixed and programmable logic</a:t>
            </a:r>
          </a:p>
          <a:p>
            <a:r>
              <a:rPr lang="en-US" dirty="0"/>
              <a:t>Can implement virtually every scheduling policy that we care about today</a:t>
            </a:r>
          </a:p>
        </p:txBody>
      </p:sp>
      <p:sp>
        <p:nvSpPr>
          <p:cNvPr id="4" name="Slide Number Placeholder 3">
            <a:extLst>
              <a:ext uri="{FF2B5EF4-FFF2-40B4-BE49-F238E27FC236}">
                <a16:creationId xmlns:a16="http://schemas.microsoft.com/office/drawing/2014/main" id="{4E96D646-BB29-164E-B686-C88BCE612172}"/>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37</a:t>
            </a:fld>
            <a:endParaRPr lang="en-US" dirty="0">
              <a:solidFill>
                <a:prstClr val="black">
                  <a:tint val="75000"/>
                </a:prstClr>
              </a:solidFill>
            </a:endParaRPr>
          </a:p>
        </p:txBody>
      </p:sp>
      <p:grpSp>
        <p:nvGrpSpPr>
          <p:cNvPr id="62" name="Group 61">
            <a:extLst>
              <a:ext uri="{FF2B5EF4-FFF2-40B4-BE49-F238E27FC236}">
                <a16:creationId xmlns:a16="http://schemas.microsoft.com/office/drawing/2014/main" id="{BB00B9C8-F0B2-9A42-B8DA-2F150420E982}"/>
              </a:ext>
            </a:extLst>
          </p:cNvPr>
          <p:cNvGrpSpPr/>
          <p:nvPr/>
        </p:nvGrpSpPr>
        <p:grpSpPr>
          <a:xfrm>
            <a:off x="769438" y="1420616"/>
            <a:ext cx="7753815" cy="1906991"/>
            <a:chOff x="557561" y="919165"/>
            <a:chExt cx="7753815" cy="1906991"/>
          </a:xfrm>
        </p:grpSpPr>
        <p:sp>
          <p:nvSpPr>
            <p:cNvPr id="31" name="Rectangle 30">
              <a:extLst>
                <a:ext uri="{FF2B5EF4-FFF2-40B4-BE49-F238E27FC236}">
                  <a16:creationId xmlns:a16="http://schemas.microsoft.com/office/drawing/2014/main" id="{169FFDDD-FB4C-6148-9D3A-0E57BC7F572A}"/>
                </a:ext>
              </a:extLst>
            </p:cNvPr>
            <p:cNvSpPr/>
            <p:nvPr/>
          </p:nvSpPr>
          <p:spPr>
            <a:xfrm>
              <a:off x="5225104" y="1992582"/>
              <a:ext cx="187104" cy="417347"/>
            </a:xfrm>
            <a:prstGeom prst="rect">
              <a:avLst/>
            </a:prstGeom>
            <a:solidFill>
              <a:srgbClr val="1E640E">
                <a:lumMod val="60000"/>
                <a:lumOff val="4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2" name="Rectangle 31">
              <a:extLst>
                <a:ext uri="{FF2B5EF4-FFF2-40B4-BE49-F238E27FC236}">
                  <a16:creationId xmlns:a16="http://schemas.microsoft.com/office/drawing/2014/main" id="{D6835855-6716-0746-8E86-674F378775B1}"/>
                </a:ext>
              </a:extLst>
            </p:cNvPr>
            <p:cNvSpPr/>
            <p:nvPr/>
          </p:nvSpPr>
          <p:spPr>
            <a:xfrm>
              <a:off x="5418017" y="1980135"/>
              <a:ext cx="190247" cy="422172"/>
            </a:xfrm>
            <a:prstGeom prst="rect">
              <a:avLst/>
            </a:prstGeom>
            <a:solidFill>
              <a:srgbClr val="1E640E">
                <a:lumMod val="60000"/>
                <a:lumOff val="4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3" name="Rectangle 32">
              <a:extLst>
                <a:ext uri="{FF2B5EF4-FFF2-40B4-BE49-F238E27FC236}">
                  <a16:creationId xmlns:a16="http://schemas.microsoft.com/office/drawing/2014/main" id="{F75F15B9-77A0-C54C-9A3C-4D2EE7E9D28C}"/>
                </a:ext>
              </a:extLst>
            </p:cNvPr>
            <p:cNvSpPr/>
            <p:nvPr/>
          </p:nvSpPr>
          <p:spPr>
            <a:xfrm>
              <a:off x="5807296" y="1994634"/>
              <a:ext cx="196024" cy="415294"/>
            </a:xfrm>
            <a:prstGeom prst="rect">
              <a:avLst/>
            </a:prstGeom>
            <a:solidFill>
              <a:srgbClr val="EB1C23">
                <a:lumMod val="40000"/>
                <a:lumOff val="6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4" name="Rectangle 33">
              <a:extLst>
                <a:ext uri="{FF2B5EF4-FFF2-40B4-BE49-F238E27FC236}">
                  <a16:creationId xmlns:a16="http://schemas.microsoft.com/office/drawing/2014/main" id="{A7911412-3785-9C4D-86B3-F7ED671CCA00}"/>
                </a:ext>
              </a:extLst>
            </p:cNvPr>
            <p:cNvSpPr/>
            <p:nvPr/>
          </p:nvSpPr>
          <p:spPr>
            <a:xfrm>
              <a:off x="6013482" y="1985018"/>
              <a:ext cx="180220" cy="424911"/>
            </a:xfrm>
            <a:prstGeom prst="rect">
              <a:avLst/>
            </a:prstGeom>
            <a:solidFill>
              <a:srgbClr val="1B3866">
                <a:lumMod val="40000"/>
                <a:lumOff val="6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35" name="Rectangle 34">
              <a:extLst>
                <a:ext uri="{FF2B5EF4-FFF2-40B4-BE49-F238E27FC236}">
                  <a16:creationId xmlns:a16="http://schemas.microsoft.com/office/drawing/2014/main" id="{830186F9-82FB-DA40-B4FB-7189E869149D}"/>
                </a:ext>
              </a:extLst>
            </p:cNvPr>
            <p:cNvSpPr/>
            <p:nvPr/>
          </p:nvSpPr>
          <p:spPr>
            <a:xfrm>
              <a:off x="5619653" y="1980134"/>
              <a:ext cx="184635" cy="429794"/>
            </a:xfrm>
            <a:prstGeom prst="rect">
              <a:avLst/>
            </a:prstGeom>
            <a:solidFill>
              <a:srgbClr val="1B3866">
                <a:lumMod val="40000"/>
                <a:lumOff val="6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grpSp>
          <p:nvGrpSpPr>
            <p:cNvPr id="36" name="Group 35">
              <a:extLst>
                <a:ext uri="{FF2B5EF4-FFF2-40B4-BE49-F238E27FC236}">
                  <a16:creationId xmlns:a16="http://schemas.microsoft.com/office/drawing/2014/main" id="{3EB3B75A-FB16-1D49-8658-EF0F97DAFDF3}"/>
                </a:ext>
              </a:extLst>
            </p:cNvPr>
            <p:cNvGrpSpPr/>
            <p:nvPr/>
          </p:nvGrpSpPr>
          <p:grpSpPr>
            <a:xfrm>
              <a:off x="4696859" y="1982112"/>
              <a:ext cx="1502487" cy="427816"/>
              <a:chOff x="2720488" y="1367117"/>
              <a:chExt cx="1855247" cy="502023"/>
            </a:xfrm>
          </p:grpSpPr>
          <p:sp>
            <p:nvSpPr>
              <p:cNvPr id="37" name="Rectangle 36">
                <a:extLst>
                  <a:ext uri="{FF2B5EF4-FFF2-40B4-BE49-F238E27FC236}">
                    <a16:creationId xmlns:a16="http://schemas.microsoft.com/office/drawing/2014/main" id="{4AEFCB9B-76AD-EF4B-A585-70A3C9B100A3}"/>
                  </a:ext>
                </a:extLst>
              </p:cNvPr>
              <p:cNvSpPr/>
              <p:nvPr/>
            </p:nvSpPr>
            <p:spPr>
              <a:xfrm>
                <a:off x="4333688" y="1367117"/>
                <a:ext cx="242047" cy="502023"/>
              </a:xfrm>
              <a:prstGeom prst="rect">
                <a:avLst/>
              </a:prstGeom>
              <a:noFill/>
              <a:ln w="381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endParaRPr lang="en-US" sz="1350">
                  <a:solidFill>
                    <a:prstClr val="white"/>
                  </a:solidFill>
                  <a:latin typeface="Calibri" panose="020F0502020204030204"/>
                  <a:ea typeface=""/>
                  <a:cs typeface=""/>
                </a:endParaRPr>
              </a:p>
            </p:txBody>
          </p:sp>
          <p:sp>
            <p:nvSpPr>
              <p:cNvPr id="38" name="Rectangle 37">
                <a:extLst>
                  <a:ext uri="{FF2B5EF4-FFF2-40B4-BE49-F238E27FC236}">
                    <a16:creationId xmlns:a16="http://schemas.microsoft.com/office/drawing/2014/main" id="{CB95ABC6-B494-C74E-BCCA-0F6AF05144AC}"/>
                  </a:ext>
                </a:extLst>
              </p:cNvPr>
              <p:cNvSpPr/>
              <p:nvPr/>
            </p:nvSpPr>
            <p:spPr>
              <a:xfrm>
                <a:off x="4091641" y="1367117"/>
                <a:ext cx="242047" cy="502023"/>
              </a:xfrm>
              <a:prstGeom prst="rect">
                <a:avLst/>
              </a:prstGeom>
              <a:noFill/>
              <a:ln w="381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endParaRPr lang="en-US" sz="1350">
                  <a:solidFill>
                    <a:prstClr val="white"/>
                  </a:solidFill>
                  <a:latin typeface="Calibri" panose="020F0502020204030204"/>
                  <a:ea typeface=""/>
                  <a:cs typeface=""/>
                </a:endParaRPr>
              </a:p>
            </p:txBody>
          </p:sp>
          <p:sp>
            <p:nvSpPr>
              <p:cNvPr id="39" name="Rectangle 38">
                <a:extLst>
                  <a:ext uri="{FF2B5EF4-FFF2-40B4-BE49-F238E27FC236}">
                    <a16:creationId xmlns:a16="http://schemas.microsoft.com/office/drawing/2014/main" id="{73E525B4-F1DA-FC41-965E-AC5E7A6F881F}"/>
                  </a:ext>
                </a:extLst>
              </p:cNvPr>
              <p:cNvSpPr/>
              <p:nvPr/>
            </p:nvSpPr>
            <p:spPr>
              <a:xfrm>
                <a:off x="3849594" y="1367117"/>
                <a:ext cx="242047" cy="502023"/>
              </a:xfrm>
              <a:prstGeom prst="rect">
                <a:avLst/>
              </a:prstGeom>
              <a:noFill/>
              <a:ln w="381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endParaRPr lang="en-US" sz="1350">
                  <a:solidFill>
                    <a:prstClr val="white"/>
                  </a:solidFill>
                  <a:latin typeface="Calibri" panose="020F0502020204030204"/>
                  <a:ea typeface=""/>
                  <a:cs typeface=""/>
                </a:endParaRPr>
              </a:p>
            </p:txBody>
          </p:sp>
          <p:sp>
            <p:nvSpPr>
              <p:cNvPr id="40" name="Rectangle 39">
                <a:extLst>
                  <a:ext uri="{FF2B5EF4-FFF2-40B4-BE49-F238E27FC236}">
                    <a16:creationId xmlns:a16="http://schemas.microsoft.com/office/drawing/2014/main" id="{21294CA5-5AB4-CC4B-BCB1-CD0C5D0780CC}"/>
                  </a:ext>
                </a:extLst>
              </p:cNvPr>
              <p:cNvSpPr/>
              <p:nvPr/>
            </p:nvSpPr>
            <p:spPr>
              <a:xfrm>
                <a:off x="3607547" y="1367117"/>
                <a:ext cx="242047" cy="502023"/>
              </a:xfrm>
              <a:prstGeom prst="rect">
                <a:avLst/>
              </a:prstGeom>
              <a:noFill/>
              <a:ln w="381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endParaRPr lang="en-US" sz="1350">
                  <a:solidFill>
                    <a:prstClr val="white"/>
                  </a:solidFill>
                  <a:latin typeface="Calibri" panose="020F0502020204030204"/>
                  <a:ea typeface=""/>
                  <a:cs typeface=""/>
                </a:endParaRPr>
              </a:p>
            </p:txBody>
          </p:sp>
          <p:sp>
            <p:nvSpPr>
              <p:cNvPr id="41" name="Rectangle 40">
                <a:extLst>
                  <a:ext uri="{FF2B5EF4-FFF2-40B4-BE49-F238E27FC236}">
                    <a16:creationId xmlns:a16="http://schemas.microsoft.com/office/drawing/2014/main" id="{324BB4E5-E6A0-014C-A827-9328C5C4907A}"/>
                  </a:ext>
                </a:extLst>
              </p:cNvPr>
              <p:cNvSpPr/>
              <p:nvPr/>
            </p:nvSpPr>
            <p:spPr>
              <a:xfrm>
                <a:off x="3365500" y="1367117"/>
                <a:ext cx="242047" cy="502023"/>
              </a:xfrm>
              <a:prstGeom prst="rect">
                <a:avLst/>
              </a:prstGeom>
              <a:noFill/>
              <a:ln w="38100"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endParaRPr lang="en-US" sz="1350">
                  <a:solidFill>
                    <a:prstClr val="white"/>
                  </a:solidFill>
                  <a:latin typeface="Calibri" panose="020F0502020204030204"/>
                  <a:ea typeface=""/>
                  <a:cs typeface=""/>
                </a:endParaRPr>
              </a:p>
            </p:txBody>
          </p:sp>
          <p:cxnSp>
            <p:nvCxnSpPr>
              <p:cNvPr id="42" name="Straight Connector 41">
                <a:extLst>
                  <a:ext uri="{FF2B5EF4-FFF2-40B4-BE49-F238E27FC236}">
                    <a16:creationId xmlns:a16="http://schemas.microsoft.com/office/drawing/2014/main" id="{F5AAC3AF-F83E-FF49-B55B-FF2949603BB1}"/>
                  </a:ext>
                </a:extLst>
              </p:cNvPr>
              <p:cNvCxnSpPr/>
              <p:nvPr/>
            </p:nvCxnSpPr>
            <p:spPr>
              <a:xfrm flipH="1">
                <a:off x="2720488" y="1367117"/>
                <a:ext cx="645012" cy="0"/>
              </a:xfrm>
              <a:prstGeom prst="line">
                <a:avLst/>
              </a:prstGeom>
              <a:noFill/>
              <a:ln w="38100"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29475E64-5ADD-474E-B499-33BDC8FE1A8C}"/>
                  </a:ext>
                </a:extLst>
              </p:cNvPr>
              <p:cNvCxnSpPr/>
              <p:nvPr/>
            </p:nvCxnSpPr>
            <p:spPr>
              <a:xfrm flipH="1">
                <a:off x="2720488" y="1869140"/>
                <a:ext cx="645012" cy="0"/>
              </a:xfrm>
              <a:prstGeom prst="line">
                <a:avLst/>
              </a:prstGeom>
              <a:noFill/>
              <a:ln w="38100" cap="flat" cmpd="sng" algn="ctr">
                <a:solidFill>
                  <a:sysClr val="windowText" lastClr="000000"/>
                </a:solidFill>
                <a:prstDash val="solid"/>
                <a:miter lim="800000"/>
              </a:ln>
              <a:effectLst/>
            </p:spPr>
          </p:cxnSp>
        </p:grpSp>
        <p:sp>
          <p:nvSpPr>
            <p:cNvPr id="44" name="TextBox 43">
              <a:extLst>
                <a:ext uri="{FF2B5EF4-FFF2-40B4-BE49-F238E27FC236}">
                  <a16:creationId xmlns:a16="http://schemas.microsoft.com/office/drawing/2014/main" id="{CA5AC08F-DC49-C643-A19B-57DDCEA9EECF}"/>
                </a:ext>
              </a:extLst>
            </p:cNvPr>
            <p:cNvSpPr txBox="1"/>
            <p:nvPr/>
          </p:nvSpPr>
          <p:spPr>
            <a:xfrm>
              <a:off x="5968555" y="2060682"/>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0</a:t>
              </a:r>
            </a:p>
          </p:txBody>
        </p:sp>
        <p:sp>
          <p:nvSpPr>
            <p:cNvPr id="45" name="TextBox 44">
              <a:extLst>
                <a:ext uri="{FF2B5EF4-FFF2-40B4-BE49-F238E27FC236}">
                  <a16:creationId xmlns:a16="http://schemas.microsoft.com/office/drawing/2014/main" id="{66173A49-FFAC-544B-A19E-93F93D682D09}"/>
                </a:ext>
              </a:extLst>
            </p:cNvPr>
            <p:cNvSpPr txBox="1"/>
            <p:nvPr/>
          </p:nvSpPr>
          <p:spPr>
            <a:xfrm>
              <a:off x="5783813" y="2062241"/>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3</a:t>
              </a:r>
            </a:p>
          </p:txBody>
        </p:sp>
        <p:sp>
          <p:nvSpPr>
            <p:cNvPr id="46" name="TextBox 45">
              <a:extLst>
                <a:ext uri="{FF2B5EF4-FFF2-40B4-BE49-F238E27FC236}">
                  <a16:creationId xmlns:a16="http://schemas.microsoft.com/office/drawing/2014/main" id="{28FD590E-8BFD-6B4E-879D-3FED1CC5B7CB}"/>
                </a:ext>
              </a:extLst>
            </p:cNvPr>
            <p:cNvSpPr txBox="1"/>
            <p:nvPr/>
          </p:nvSpPr>
          <p:spPr>
            <a:xfrm>
              <a:off x="5585589" y="2064839"/>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6</a:t>
              </a:r>
            </a:p>
          </p:txBody>
        </p:sp>
        <p:sp>
          <p:nvSpPr>
            <p:cNvPr id="47" name="TextBox 46">
              <a:extLst>
                <a:ext uri="{FF2B5EF4-FFF2-40B4-BE49-F238E27FC236}">
                  <a16:creationId xmlns:a16="http://schemas.microsoft.com/office/drawing/2014/main" id="{72757207-9CD2-CF49-A688-F338764E0739}"/>
                </a:ext>
              </a:extLst>
            </p:cNvPr>
            <p:cNvSpPr txBox="1"/>
            <p:nvPr/>
          </p:nvSpPr>
          <p:spPr>
            <a:xfrm>
              <a:off x="5386272" y="2062241"/>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7</a:t>
              </a:r>
            </a:p>
          </p:txBody>
        </p:sp>
        <p:sp>
          <p:nvSpPr>
            <p:cNvPr id="48" name="TextBox 47">
              <a:extLst>
                <a:ext uri="{FF2B5EF4-FFF2-40B4-BE49-F238E27FC236}">
                  <a16:creationId xmlns:a16="http://schemas.microsoft.com/office/drawing/2014/main" id="{009E9267-D6DE-6A47-B580-49AC15C49424}"/>
                </a:ext>
              </a:extLst>
            </p:cNvPr>
            <p:cNvSpPr txBox="1"/>
            <p:nvPr/>
          </p:nvSpPr>
          <p:spPr>
            <a:xfrm>
              <a:off x="5196925" y="2060682"/>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8</a:t>
              </a:r>
            </a:p>
          </p:txBody>
        </p:sp>
        <p:sp>
          <p:nvSpPr>
            <p:cNvPr id="49" name="TextBox 48">
              <a:extLst>
                <a:ext uri="{FF2B5EF4-FFF2-40B4-BE49-F238E27FC236}">
                  <a16:creationId xmlns:a16="http://schemas.microsoft.com/office/drawing/2014/main" id="{8A6D5B2F-D2C3-DD40-87F3-CD6F1C1EB2D8}"/>
                </a:ext>
              </a:extLst>
            </p:cNvPr>
            <p:cNvSpPr txBox="1"/>
            <p:nvPr/>
          </p:nvSpPr>
          <p:spPr>
            <a:xfrm>
              <a:off x="4991202" y="2426046"/>
              <a:ext cx="1454028" cy="400110"/>
            </a:xfrm>
            <a:prstGeom prst="rect">
              <a:avLst/>
            </a:prstGeom>
            <a:noFill/>
          </p:spPr>
          <p:txBody>
            <a:bodyPr wrap="square" rtlCol="0">
              <a:spAutoFit/>
            </a:bodyPr>
            <a:lstStyle/>
            <a:p>
              <a:pPr defTabSz="685800">
                <a:buClrTx/>
                <a:buFontTx/>
                <a:buNone/>
                <a:defRPr/>
              </a:pPr>
              <a:r>
                <a:rPr lang="en-US" sz="2000" b="1" dirty="0">
                  <a:solidFill>
                    <a:prstClr val="black"/>
                  </a:solidFill>
                  <a:latin typeface="Calibri" panose="020F0502020204030204"/>
                  <a:ea typeface="+mn-ea"/>
                  <a:cs typeface="+mn-cs"/>
                </a:rPr>
                <a:t>Fixed PIFO</a:t>
              </a:r>
            </a:p>
          </p:txBody>
        </p:sp>
        <p:sp>
          <p:nvSpPr>
            <p:cNvPr id="50" name="Cloud 49">
              <a:extLst>
                <a:ext uri="{FF2B5EF4-FFF2-40B4-BE49-F238E27FC236}">
                  <a16:creationId xmlns:a16="http://schemas.microsoft.com/office/drawing/2014/main" id="{96AE6AC5-010F-A041-AAC7-72F5A1E0123C}"/>
                </a:ext>
              </a:extLst>
            </p:cNvPr>
            <p:cNvSpPr/>
            <p:nvPr/>
          </p:nvSpPr>
          <p:spPr>
            <a:xfrm>
              <a:off x="1215483" y="1014420"/>
              <a:ext cx="2606761" cy="1153624"/>
            </a:xfrm>
            <a:prstGeom prst="cloud">
              <a:avLst/>
            </a:prstGeom>
            <a:noFill/>
            <a:ln w="28575" cap="flat" cmpd="sng" algn="ctr">
              <a:solidFill>
                <a:sysClr val="windowText" lastClr="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buClrTx/>
                <a:buFontTx/>
                <a:buNone/>
                <a:defRPr/>
              </a:pPr>
              <a:r>
                <a:rPr lang="en-US" sz="1600" b="1" dirty="0">
                  <a:solidFill>
                    <a:prstClr val="black"/>
                  </a:solidFill>
                  <a:latin typeface="Calibri" panose="020F0502020204030204"/>
                  <a:ea typeface=""/>
                  <a:cs typeface=""/>
                </a:rPr>
                <a:t>Programmable rank computation</a:t>
              </a:r>
            </a:p>
          </p:txBody>
        </p:sp>
        <p:cxnSp>
          <p:nvCxnSpPr>
            <p:cNvPr id="51" name="Straight Arrow Connector 50">
              <a:extLst>
                <a:ext uri="{FF2B5EF4-FFF2-40B4-BE49-F238E27FC236}">
                  <a16:creationId xmlns:a16="http://schemas.microsoft.com/office/drawing/2014/main" id="{CFC28928-7FE3-2743-9C4B-64E764405003}"/>
                </a:ext>
              </a:extLst>
            </p:cNvPr>
            <p:cNvCxnSpPr>
              <a:cxnSpLocks/>
            </p:cNvCxnSpPr>
            <p:nvPr/>
          </p:nvCxnSpPr>
          <p:spPr>
            <a:xfrm>
              <a:off x="557561" y="1591232"/>
              <a:ext cx="657922" cy="0"/>
            </a:xfrm>
            <a:prstGeom prst="straightConnector1">
              <a:avLst/>
            </a:prstGeom>
            <a:noFill/>
            <a:ln w="38100" cap="flat" cmpd="sng" algn="ctr">
              <a:solidFill>
                <a:srgbClr val="FF0000"/>
              </a:solidFill>
              <a:prstDash val="solid"/>
              <a:miter lim="800000"/>
              <a:tailEnd type="triangle"/>
            </a:ln>
            <a:effectLst/>
          </p:spPr>
        </p:cxnSp>
        <p:cxnSp>
          <p:nvCxnSpPr>
            <p:cNvPr id="52" name="Connector: Elbow 11">
              <a:extLst>
                <a:ext uri="{FF2B5EF4-FFF2-40B4-BE49-F238E27FC236}">
                  <a16:creationId xmlns:a16="http://schemas.microsoft.com/office/drawing/2014/main" id="{95A4EB19-8ADF-6149-8126-B8D52D549336}"/>
                </a:ext>
              </a:extLst>
            </p:cNvPr>
            <p:cNvCxnSpPr>
              <a:cxnSpLocks/>
              <a:stCxn id="50" idx="0"/>
            </p:cNvCxnSpPr>
            <p:nvPr/>
          </p:nvCxnSpPr>
          <p:spPr>
            <a:xfrm>
              <a:off x="3820072" y="1591232"/>
              <a:ext cx="1993743" cy="376450"/>
            </a:xfrm>
            <a:prstGeom prst="bentConnector3">
              <a:avLst>
                <a:gd name="adj1" fmla="val 99779"/>
              </a:avLst>
            </a:prstGeom>
            <a:noFill/>
            <a:ln w="38100" cap="flat" cmpd="sng" algn="ctr">
              <a:solidFill>
                <a:srgbClr val="EB1C23"/>
              </a:solidFill>
              <a:prstDash val="solid"/>
              <a:miter lim="800000"/>
              <a:tailEnd type="triangle"/>
            </a:ln>
            <a:effectLst/>
          </p:spPr>
        </p:cxnSp>
        <p:cxnSp>
          <p:nvCxnSpPr>
            <p:cNvPr id="53" name="Straight Arrow Connector 52">
              <a:extLst>
                <a:ext uri="{FF2B5EF4-FFF2-40B4-BE49-F238E27FC236}">
                  <a16:creationId xmlns:a16="http://schemas.microsoft.com/office/drawing/2014/main" id="{9DE4888C-9A21-1E4F-BCE5-D5B8CEEC4733}"/>
                </a:ext>
              </a:extLst>
            </p:cNvPr>
            <p:cNvCxnSpPr>
              <a:cxnSpLocks/>
            </p:cNvCxnSpPr>
            <p:nvPr/>
          </p:nvCxnSpPr>
          <p:spPr>
            <a:xfrm>
              <a:off x="6211812" y="2179686"/>
              <a:ext cx="911213" cy="0"/>
            </a:xfrm>
            <a:prstGeom prst="straightConnector1">
              <a:avLst/>
            </a:prstGeom>
            <a:noFill/>
            <a:ln w="38100" cap="flat" cmpd="sng" algn="ctr">
              <a:solidFill>
                <a:srgbClr val="FF0000"/>
              </a:solidFill>
              <a:prstDash val="solid"/>
              <a:miter lim="800000"/>
              <a:tailEnd type="triangle"/>
            </a:ln>
            <a:effectLst/>
          </p:spPr>
        </p:cxnSp>
        <p:sp>
          <p:nvSpPr>
            <p:cNvPr id="54" name="Rectangle 53">
              <a:extLst>
                <a:ext uri="{FF2B5EF4-FFF2-40B4-BE49-F238E27FC236}">
                  <a16:creationId xmlns:a16="http://schemas.microsoft.com/office/drawing/2014/main" id="{A43186EE-A65A-8B45-BC1E-1D73384A55C5}"/>
                </a:ext>
              </a:extLst>
            </p:cNvPr>
            <p:cNvSpPr/>
            <p:nvPr/>
          </p:nvSpPr>
          <p:spPr>
            <a:xfrm>
              <a:off x="5512141" y="1074787"/>
              <a:ext cx="170556" cy="424911"/>
            </a:xfrm>
            <a:prstGeom prst="rect">
              <a:avLst/>
            </a:prstGeom>
            <a:solidFill>
              <a:srgbClr val="AC171F">
                <a:lumMod val="40000"/>
                <a:lumOff val="60000"/>
                <a:alpha val="7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55" name="TextBox 54">
              <a:extLst>
                <a:ext uri="{FF2B5EF4-FFF2-40B4-BE49-F238E27FC236}">
                  <a16:creationId xmlns:a16="http://schemas.microsoft.com/office/drawing/2014/main" id="{98A4ED56-9AB3-A945-A0AC-17CE9146AA63}"/>
                </a:ext>
              </a:extLst>
            </p:cNvPr>
            <p:cNvSpPr txBox="1"/>
            <p:nvPr/>
          </p:nvSpPr>
          <p:spPr>
            <a:xfrm>
              <a:off x="5470686" y="1140035"/>
              <a:ext cx="220955" cy="255725"/>
            </a:xfrm>
            <a:prstGeom prst="rect">
              <a:avLst/>
            </a:prstGeom>
            <a:noFill/>
          </p:spPr>
          <p:txBody>
            <a:bodyPr wrap="none" rtlCol="0">
              <a:spAutoFit/>
            </a:bodyPr>
            <a:lstStyle/>
            <a:p>
              <a:pPr defTabSz="685800">
                <a:buClrTx/>
                <a:buFontTx/>
                <a:buNone/>
                <a:defRPr/>
              </a:pPr>
              <a:r>
                <a:rPr lang="en-US" sz="1350" b="1" dirty="0">
                  <a:solidFill>
                    <a:prstClr val="black"/>
                  </a:solidFill>
                  <a:latin typeface="Calibri" panose="020F0502020204030204"/>
                  <a:ea typeface="+mn-ea"/>
                  <a:cs typeface="+mn-cs"/>
                </a:rPr>
                <a:t>4</a:t>
              </a:r>
            </a:p>
          </p:txBody>
        </p:sp>
        <p:sp>
          <p:nvSpPr>
            <p:cNvPr id="56" name="Rounded Rectangular Callout 55">
              <a:extLst>
                <a:ext uri="{FF2B5EF4-FFF2-40B4-BE49-F238E27FC236}">
                  <a16:creationId xmlns:a16="http://schemas.microsoft.com/office/drawing/2014/main" id="{270F8E5F-36B7-D948-ABA4-DE492496CAB7}"/>
                </a:ext>
              </a:extLst>
            </p:cNvPr>
            <p:cNvSpPr/>
            <p:nvPr/>
          </p:nvSpPr>
          <p:spPr>
            <a:xfrm>
              <a:off x="6445230" y="919165"/>
              <a:ext cx="1866146" cy="840606"/>
            </a:xfrm>
            <a:prstGeom prst="wedgeRoundRectCallout">
              <a:avLst>
                <a:gd name="adj1" fmla="val -63293"/>
                <a:gd name="adj2" fmla="val 94945"/>
                <a:gd name="adj3" fmla="val 16667"/>
              </a:avLst>
            </a:prstGeom>
            <a:solidFill>
              <a:srgbClr val="30364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Packets always </a:t>
              </a:r>
              <a:r>
                <a:rPr kumimoji="0" lang="en-US" sz="1600" b="0" i="0" u="none" strike="noStrike" kern="1200" cap="none" spc="0" normalizeH="0" baseline="0" noProof="0" dirty="0" err="1">
                  <a:ln>
                    <a:noFill/>
                  </a:ln>
                  <a:solidFill>
                    <a:srgbClr val="FFFFFF"/>
                  </a:solidFill>
                  <a:effectLst/>
                  <a:uLnTx/>
                  <a:uFillTx/>
                  <a:latin typeface="Arial"/>
                  <a:ea typeface="+mn-ea"/>
                  <a:cs typeface="+mn-cs"/>
                </a:rPr>
                <a:t>dequeued</a:t>
              </a:r>
              <a:r>
                <a:rPr kumimoji="0" lang="en-US" sz="1600" b="0" i="0" u="none" strike="noStrike" kern="1200" cap="none" spc="0" normalizeH="0" baseline="0" noProof="0" dirty="0">
                  <a:ln>
                    <a:noFill/>
                  </a:ln>
                  <a:solidFill>
                    <a:srgbClr val="FFFFFF"/>
                  </a:solidFill>
                  <a:effectLst/>
                  <a:uLnTx/>
                  <a:uFillTx/>
                  <a:latin typeface="Arial"/>
                  <a:ea typeface="+mn-ea"/>
                  <a:cs typeface="+mn-cs"/>
                </a:rPr>
                <a:t> from the head</a:t>
              </a:r>
            </a:p>
          </p:txBody>
        </p:sp>
      </p:grpSp>
      <p:sp>
        <p:nvSpPr>
          <p:cNvPr id="61" name="TextBox 60">
            <a:extLst>
              <a:ext uri="{FF2B5EF4-FFF2-40B4-BE49-F238E27FC236}">
                <a16:creationId xmlns:a16="http://schemas.microsoft.com/office/drawing/2014/main" id="{0883B65B-6059-6D4D-96CA-D6A9F0162A56}"/>
              </a:ext>
            </a:extLst>
          </p:cNvPr>
          <p:cNvSpPr txBox="1"/>
          <p:nvPr/>
        </p:nvSpPr>
        <p:spPr>
          <a:xfrm>
            <a:off x="621389" y="4486735"/>
            <a:ext cx="7748821" cy="307777"/>
          </a:xfrm>
          <a:prstGeom prst="rect">
            <a:avLst/>
          </a:prstGeom>
          <a:noFill/>
        </p:spPr>
        <p:txBody>
          <a:bodyPr wrap="square" rtlCol="0">
            <a:spAutoFit/>
          </a:bodyPr>
          <a:lstStyle/>
          <a:p>
            <a:r>
              <a:rPr lang="en-US" dirty="0"/>
              <a:t>[1] A. </a:t>
            </a:r>
            <a:r>
              <a:rPr lang="en-US" dirty="0" err="1"/>
              <a:t>Sivaraman</a:t>
            </a:r>
            <a:r>
              <a:rPr lang="en-US" dirty="0"/>
              <a:t>, et al. "Programmable packet scheduling at line rate." ACM SIGCOMM 2016</a:t>
            </a:r>
          </a:p>
        </p:txBody>
      </p:sp>
      <p:sp>
        <p:nvSpPr>
          <p:cNvPr id="63" name="Content Placeholder 2">
            <a:extLst>
              <a:ext uri="{FF2B5EF4-FFF2-40B4-BE49-F238E27FC236}">
                <a16:creationId xmlns:a16="http://schemas.microsoft.com/office/drawing/2014/main" id="{396E094F-2877-4945-B812-E337958F87EB}"/>
              </a:ext>
            </a:extLst>
          </p:cNvPr>
          <p:cNvSpPr txBox="1">
            <a:spLocks/>
          </p:cNvSpPr>
          <p:nvPr/>
        </p:nvSpPr>
        <p:spPr>
          <a:xfrm>
            <a:off x="152400" y="788018"/>
            <a:ext cx="8686800" cy="1295209"/>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a:t>Push-In-First-Out (PIFO) Model:</a:t>
            </a:r>
          </a:p>
        </p:txBody>
      </p:sp>
    </p:spTree>
    <p:extLst>
      <p:ext uri="{BB962C8B-B14F-4D97-AF65-F5344CB8AC3E}">
        <p14:creationId xmlns:p14="http://schemas.microsoft.com/office/powerpoint/2010/main" val="3600992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F9862-AEF4-8A40-9465-07C769FC586F}"/>
              </a:ext>
            </a:extLst>
          </p:cNvPr>
          <p:cNvSpPr>
            <a:spLocks noGrp="1"/>
          </p:cNvSpPr>
          <p:nvPr>
            <p:ph type="title"/>
          </p:nvPr>
        </p:nvSpPr>
        <p:spPr/>
        <p:txBody>
          <a:bodyPr>
            <a:normAutofit fontScale="90000"/>
          </a:bodyPr>
          <a:lstStyle/>
          <a:p>
            <a:r>
              <a:rPr lang="en-US" dirty="0"/>
              <a:t>Programmable Packet Scheduling</a:t>
            </a:r>
          </a:p>
        </p:txBody>
      </p:sp>
      <p:sp>
        <p:nvSpPr>
          <p:cNvPr id="4" name="Slide Number Placeholder 3">
            <a:extLst>
              <a:ext uri="{FF2B5EF4-FFF2-40B4-BE49-F238E27FC236}">
                <a16:creationId xmlns:a16="http://schemas.microsoft.com/office/drawing/2014/main" id="{8138B867-D2C3-074F-BC89-F1EDBA244F5F}"/>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38</a:t>
            </a:fld>
            <a:endParaRPr lang="en-US" dirty="0">
              <a:solidFill>
                <a:prstClr val="black">
                  <a:tint val="75000"/>
                </a:prstClr>
              </a:solidFill>
            </a:endParaRPr>
          </a:p>
        </p:txBody>
      </p:sp>
      <p:sp>
        <p:nvSpPr>
          <p:cNvPr id="9" name="TextBox 8">
            <a:extLst>
              <a:ext uri="{FF2B5EF4-FFF2-40B4-BE49-F238E27FC236}">
                <a16:creationId xmlns:a16="http://schemas.microsoft.com/office/drawing/2014/main" id="{DB44CD9A-6AFE-A74D-98FC-AA80589A1206}"/>
              </a:ext>
            </a:extLst>
          </p:cNvPr>
          <p:cNvSpPr txBox="1"/>
          <p:nvPr/>
        </p:nvSpPr>
        <p:spPr>
          <a:xfrm>
            <a:off x="312386" y="866539"/>
            <a:ext cx="184666" cy="461665"/>
          </a:xfrm>
          <a:prstGeom prst="rect">
            <a:avLst/>
          </a:prstGeom>
          <a:noFill/>
        </p:spPr>
        <p:txBody>
          <a:bodyPr wrap="none" rtlCol="0">
            <a:spAutoFit/>
          </a:bodyPr>
          <a:lstStyle/>
          <a:p>
            <a:endParaRPr lang="en-US" dirty="0"/>
          </a:p>
        </p:txBody>
      </p:sp>
      <p:grpSp>
        <p:nvGrpSpPr>
          <p:cNvPr id="11" name="Group 17">
            <a:extLst>
              <a:ext uri="{FF2B5EF4-FFF2-40B4-BE49-F238E27FC236}">
                <a16:creationId xmlns:a16="http://schemas.microsoft.com/office/drawing/2014/main" id="{92301F71-4DB3-9B4B-803A-86DC2B51A47F}"/>
              </a:ext>
            </a:extLst>
          </p:cNvPr>
          <p:cNvGrpSpPr>
            <a:grpSpLocks/>
          </p:cNvGrpSpPr>
          <p:nvPr/>
        </p:nvGrpSpPr>
        <p:grpSpPr bwMode="auto">
          <a:xfrm>
            <a:off x="492647" y="866538"/>
            <a:ext cx="3619500" cy="4060269"/>
            <a:chOff x="4076699" y="914400"/>
            <a:chExt cx="4838701" cy="5291136"/>
          </a:xfrm>
        </p:grpSpPr>
        <p:sp>
          <p:nvSpPr>
            <p:cNvPr id="12" name="Rounded Rectangle 11">
              <a:extLst>
                <a:ext uri="{FF2B5EF4-FFF2-40B4-BE49-F238E27FC236}">
                  <a16:creationId xmlns:a16="http://schemas.microsoft.com/office/drawing/2014/main" id="{20218A12-4011-1345-B60F-61D988B30FA3}"/>
                </a:ext>
              </a:extLst>
            </p:cNvPr>
            <p:cNvSpPr/>
            <p:nvPr/>
          </p:nvSpPr>
          <p:spPr bwMode="auto">
            <a:xfrm>
              <a:off x="4910137" y="2057400"/>
              <a:ext cx="3200401" cy="2971799"/>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lIns="0" rIns="0" anchor="ctr"/>
            <a:lstStyle/>
            <a:p>
              <a:pPr algn="ctr">
                <a:defRPr/>
              </a:pPr>
              <a:endParaRPr lang="en-US">
                <a:latin typeface="Arial" charset="0"/>
                <a:ea typeface="+mn-ea"/>
              </a:endParaRPr>
            </a:p>
          </p:txBody>
        </p:sp>
        <p:grpSp>
          <p:nvGrpSpPr>
            <p:cNvPr id="13" name="Group 1">
              <a:extLst>
                <a:ext uri="{FF2B5EF4-FFF2-40B4-BE49-F238E27FC236}">
                  <a16:creationId xmlns:a16="http://schemas.microsoft.com/office/drawing/2014/main" id="{7009C06E-BC4A-B640-96D3-13811A92F0E0}"/>
                </a:ext>
              </a:extLst>
            </p:cNvPr>
            <p:cNvGrpSpPr>
              <a:grpSpLocks/>
            </p:cNvGrpSpPr>
            <p:nvPr/>
          </p:nvGrpSpPr>
          <p:grpSpPr bwMode="auto">
            <a:xfrm>
              <a:off x="4114800" y="914400"/>
              <a:ext cx="533400" cy="914400"/>
              <a:chOff x="4114800" y="914400"/>
              <a:chExt cx="533400" cy="914400"/>
            </a:xfrm>
          </p:grpSpPr>
          <p:sp>
            <p:nvSpPr>
              <p:cNvPr id="118" name="Flowchart: Process 876">
                <a:extLst>
                  <a:ext uri="{FF2B5EF4-FFF2-40B4-BE49-F238E27FC236}">
                    <a16:creationId xmlns:a16="http://schemas.microsoft.com/office/drawing/2014/main" id="{73967AE0-4263-6448-B0AD-740893C33915}"/>
                  </a:ext>
                </a:extLst>
              </p:cNvPr>
              <p:cNvSpPr>
                <a:spLocks noChangeArrowheads="1"/>
              </p:cNvSpPr>
              <p:nvPr/>
            </p:nvSpPr>
            <p:spPr bwMode="auto">
              <a:xfrm>
                <a:off x="41147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defRPr/>
                </a:pPr>
                <a:endParaRPr lang="en-US" altLang="zh-CN" sz="1200" dirty="0">
                  <a:solidFill>
                    <a:srgbClr val="000000"/>
                  </a:solidFill>
                  <a:latin typeface="Arial Narrow" pitchFamily="34" charset="0"/>
                  <a:ea typeface="宋体" charset="-122"/>
                </a:endParaRPr>
              </a:p>
              <a:p>
                <a:pPr algn="ctr">
                  <a:defRPr/>
                </a:pPr>
                <a:endParaRPr lang="en-US" altLang="zh-CN" sz="1200" dirty="0">
                  <a:solidFill>
                    <a:srgbClr val="000000"/>
                  </a:solidFill>
                  <a:latin typeface="Arial Narrow" pitchFamily="34" charset="0"/>
                  <a:ea typeface="宋体" charset="-122"/>
                </a:endParaRPr>
              </a:p>
              <a:p>
                <a:pPr algn="ctr">
                  <a:defRPr/>
                </a:pPr>
                <a:r>
                  <a:rPr lang="en-US" altLang="zh-CN" sz="1200" dirty="0">
                    <a:solidFill>
                      <a:srgbClr val="000000"/>
                    </a:solidFill>
                    <a:latin typeface="Arial Narrow" pitchFamily="34" charset="0"/>
                    <a:ea typeface="宋体" charset="-122"/>
                  </a:rPr>
                  <a:t>10GE</a:t>
                </a:r>
              </a:p>
              <a:p>
                <a:pPr algn="ctr">
                  <a:defRPr/>
                </a:pP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119" name="Group 7">
                <a:extLst>
                  <a:ext uri="{FF2B5EF4-FFF2-40B4-BE49-F238E27FC236}">
                    <a16:creationId xmlns:a16="http://schemas.microsoft.com/office/drawing/2014/main" id="{5834D67E-0E00-0D40-965C-6BBBD2ECFD32}"/>
                  </a:ext>
                </a:extLst>
              </p:cNvPr>
              <p:cNvGrpSpPr>
                <a:grpSpLocks/>
              </p:cNvGrpSpPr>
              <p:nvPr/>
            </p:nvGrpSpPr>
            <p:grpSpPr bwMode="auto">
              <a:xfrm>
                <a:off x="4267197" y="914400"/>
                <a:ext cx="266700" cy="381000"/>
                <a:chOff x="6324613" y="4140193"/>
                <a:chExt cx="1066812" cy="508000"/>
              </a:xfrm>
            </p:grpSpPr>
            <p:sp>
              <p:nvSpPr>
                <p:cNvPr id="120" name="Rectangle 119">
                  <a:extLst>
                    <a:ext uri="{FF2B5EF4-FFF2-40B4-BE49-F238E27FC236}">
                      <a16:creationId xmlns:a16="http://schemas.microsoft.com/office/drawing/2014/main" id="{D778BF01-A9FC-2341-BCB9-CF5E92748A89}"/>
                    </a:ext>
                  </a:extLst>
                </p:cNvPr>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21" name="Straight Connector 120">
                  <a:extLst>
                    <a:ext uri="{FF2B5EF4-FFF2-40B4-BE49-F238E27FC236}">
                      <a16:creationId xmlns:a16="http://schemas.microsoft.com/office/drawing/2014/main" id="{98BB2A58-01BE-064E-989B-C3C3B16788D2}"/>
                    </a:ext>
                  </a:extLst>
                </p:cNvPr>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22" name="Straight Connector 121">
                  <a:extLst>
                    <a:ext uri="{FF2B5EF4-FFF2-40B4-BE49-F238E27FC236}">
                      <a16:creationId xmlns:a16="http://schemas.microsoft.com/office/drawing/2014/main" id="{12BC6AFB-F5D7-7A4F-BFCC-7B13A524EB7D}"/>
                    </a:ext>
                  </a:extLst>
                </p:cNvPr>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23" name="Rectangle 122">
                  <a:extLst>
                    <a:ext uri="{FF2B5EF4-FFF2-40B4-BE49-F238E27FC236}">
                      <a16:creationId xmlns:a16="http://schemas.microsoft.com/office/drawing/2014/main" id="{AEA74F82-05CC-1B4E-9980-D88C4DA41BA6}"/>
                    </a:ext>
                  </a:extLst>
                </p:cNvPr>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 name="Group 2">
              <a:extLst>
                <a:ext uri="{FF2B5EF4-FFF2-40B4-BE49-F238E27FC236}">
                  <a16:creationId xmlns:a16="http://schemas.microsoft.com/office/drawing/2014/main" id="{AFC94CD1-0956-0940-B76C-9884EC0489BE}"/>
                </a:ext>
              </a:extLst>
            </p:cNvPr>
            <p:cNvGrpSpPr>
              <a:grpSpLocks/>
            </p:cNvGrpSpPr>
            <p:nvPr/>
          </p:nvGrpSpPr>
          <p:grpSpPr bwMode="auto">
            <a:xfrm>
              <a:off x="5181599" y="914400"/>
              <a:ext cx="533400" cy="914400"/>
              <a:chOff x="5333999" y="914400"/>
              <a:chExt cx="533400" cy="914400"/>
            </a:xfrm>
          </p:grpSpPr>
          <p:sp>
            <p:nvSpPr>
              <p:cNvPr id="112" name="Flowchart: Process 864">
                <a:extLst>
                  <a:ext uri="{FF2B5EF4-FFF2-40B4-BE49-F238E27FC236}">
                    <a16:creationId xmlns:a16="http://schemas.microsoft.com/office/drawing/2014/main" id="{38A5F4F9-D8CE-F247-8AF6-4F106001A4B7}"/>
                  </a:ext>
                </a:extLst>
              </p:cNvPr>
              <p:cNvSpPr>
                <a:spLocks noChangeArrowheads="1"/>
              </p:cNvSpPr>
              <p:nvPr/>
            </p:nvSpPr>
            <p:spPr bwMode="auto">
              <a:xfrm>
                <a:off x="53339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113" name="Group 7">
                <a:extLst>
                  <a:ext uri="{FF2B5EF4-FFF2-40B4-BE49-F238E27FC236}">
                    <a16:creationId xmlns:a16="http://schemas.microsoft.com/office/drawing/2014/main" id="{4BFAA256-4063-8440-9334-A4F6368C1CA8}"/>
                  </a:ext>
                </a:extLst>
              </p:cNvPr>
              <p:cNvGrpSpPr>
                <a:grpSpLocks/>
              </p:cNvGrpSpPr>
              <p:nvPr/>
            </p:nvGrpSpPr>
            <p:grpSpPr bwMode="auto">
              <a:xfrm>
                <a:off x="5486397" y="914400"/>
                <a:ext cx="266700" cy="381000"/>
                <a:chOff x="6324613" y="4140193"/>
                <a:chExt cx="1066812" cy="508000"/>
              </a:xfrm>
            </p:grpSpPr>
            <p:sp>
              <p:nvSpPr>
                <p:cNvPr id="114" name="Rectangle 113">
                  <a:extLst>
                    <a:ext uri="{FF2B5EF4-FFF2-40B4-BE49-F238E27FC236}">
                      <a16:creationId xmlns:a16="http://schemas.microsoft.com/office/drawing/2014/main" id="{EED99B4C-4C9E-4040-9115-129AD293C48B}"/>
                    </a:ext>
                  </a:extLst>
                </p:cNvPr>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15" name="Straight Connector 114">
                  <a:extLst>
                    <a:ext uri="{FF2B5EF4-FFF2-40B4-BE49-F238E27FC236}">
                      <a16:creationId xmlns:a16="http://schemas.microsoft.com/office/drawing/2014/main" id="{12B3D15B-0DB6-FE48-8A8F-A4513208E308}"/>
                    </a:ext>
                  </a:extLst>
                </p:cNvPr>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16" name="Straight Connector 115">
                  <a:extLst>
                    <a:ext uri="{FF2B5EF4-FFF2-40B4-BE49-F238E27FC236}">
                      <a16:creationId xmlns:a16="http://schemas.microsoft.com/office/drawing/2014/main" id="{F2E56503-263D-ED4D-BDA8-748635C3DE06}"/>
                    </a:ext>
                  </a:extLst>
                </p:cNvPr>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7" name="Rectangle 152">
                  <a:extLst>
                    <a:ext uri="{FF2B5EF4-FFF2-40B4-BE49-F238E27FC236}">
                      <a16:creationId xmlns:a16="http://schemas.microsoft.com/office/drawing/2014/main" id="{7795E3F7-7FD5-014D-B643-854314A773DF}"/>
                    </a:ext>
                  </a:extLst>
                </p:cNvPr>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5" name="Group 3">
              <a:extLst>
                <a:ext uri="{FF2B5EF4-FFF2-40B4-BE49-F238E27FC236}">
                  <a16:creationId xmlns:a16="http://schemas.microsoft.com/office/drawing/2014/main" id="{36160EA7-08AE-7944-BC20-FF17D4A5D098}"/>
                </a:ext>
              </a:extLst>
            </p:cNvPr>
            <p:cNvGrpSpPr>
              <a:grpSpLocks/>
            </p:cNvGrpSpPr>
            <p:nvPr/>
          </p:nvGrpSpPr>
          <p:grpSpPr bwMode="auto">
            <a:xfrm>
              <a:off x="6248400" y="914400"/>
              <a:ext cx="533400" cy="914400"/>
              <a:chOff x="6553200" y="914400"/>
              <a:chExt cx="533400" cy="914400"/>
            </a:xfrm>
          </p:grpSpPr>
          <p:sp>
            <p:nvSpPr>
              <p:cNvPr id="106" name="Flowchart: Process 852">
                <a:extLst>
                  <a:ext uri="{FF2B5EF4-FFF2-40B4-BE49-F238E27FC236}">
                    <a16:creationId xmlns:a16="http://schemas.microsoft.com/office/drawing/2014/main" id="{49AA6337-9969-A743-B2B8-CB82D48B054A}"/>
                  </a:ext>
                </a:extLst>
              </p:cNvPr>
              <p:cNvSpPr>
                <a:spLocks noChangeArrowheads="1"/>
              </p:cNvSpPr>
              <p:nvPr/>
            </p:nvSpPr>
            <p:spPr bwMode="auto">
              <a:xfrm>
                <a:off x="65531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107" name="Group 7">
                <a:extLst>
                  <a:ext uri="{FF2B5EF4-FFF2-40B4-BE49-F238E27FC236}">
                    <a16:creationId xmlns:a16="http://schemas.microsoft.com/office/drawing/2014/main" id="{E3C472A1-C805-AA4D-BC67-690397CB01AD}"/>
                  </a:ext>
                </a:extLst>
              </p:cNvPr>
              <p:cNvGrpSpPr>
                <a:grpSpLocks/>
              </p:cNvGrpSpPr>
              <p:nvPr/>
            </p:nvGrpSpPr>
            <p:grpSpPr bwMode="auto">
              <a:xfrm>
                <a:off x="6705597" y="914400"/>
                <a:ext cx="266700" cy="381000"/>
                <a:chOff x="6324613" y="4140193"/>
                <a:chExt cx="1066812" cy="508000"/>
              </a:xfrm>
            </p:grpSpPr>
            <p:sp>
              <p:nvSpPr>
                <p:cNvPr id="108" name="Rectangle 107">
                  <a:extLst>
                    <a:ext uri="{FF2B5EF4-FFF2-40B4-BE49-F238E27FC236}">
                      <a16:creationId xmlns:a16="http://schemas.microsoft.com/office/drawing/2014/main" id="{811414C5-BD2C-8047-8605-E2360DDCF339}"/>
                    </a:ext>
                  </a:extLst>
                </p:cNvPr>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09" name="Straight Connector 108">
                  <a:extLst>
                    <a:ext uri="{FF2B5EF4-FFF2-40B4-BE49-F238E27FC236}">
                      <a16:creationId xmlns:a16="http://schemas.microsoft.com/office/drawing/2014/main" id="{6589C3C9-7057-AA47-8DBD-759AADD139C1}"/>
                    </a:ext>
                  </a:extLst>
                </p:cNvPr>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10" name="Straight Connector 109">
                  <a:extLst>
                    <a:ext uri="{FF2B5EF4-FFF2-40B4-BE49-F238E27FC236}">
                      <a16:creationId xmlns:a16="http://schemas.microsoft.com/office/drawing/2014/main" id="{95D1E73B-9418-A146-9A5B-3FE716843986}"/>
                    </a:ext>
                  </a:extLst>
                </p:cNvPr>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1" name="Rectangle 110">
                  <a:extLst>
                    <a:ext uri="{FF2B5EF4-FFF2-40B4-BE49-F238E27FC236}">
                      <a16:creationId xmlns:a16="http://schemas.microsoft.com/office/drawing/2014/main" id="{B26CF889-999D-9347-A7BD-B886B8E1ED2B}"/>
                    </a:ext>
                  </a:extLst>
                </p:cNvPr>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 name="Group 4">
              <a:extLst>
                <a:ext uri="{FF2B5EF4-FFF2-40B4-BE49-F238E27FC236}">
                  <a16:creationId xmlns:a16="http://schemas.microsoft.com/office/drawing/2014/main" id="{B6FE255D-EA62-124D-A10C-4FC91759E76E}"/>
                </a:ext>
              </a:extLst>
            </p:cNvPr>
            <p:cNvGrpSpPr>
              <a:grpSpLocks/>
            </p:cNvGrpSpPr>
            <p:nvPr/>
          </p:nvGrpSpPr>
          <p:grpSpPr bwMode="auto">
            <a:xfrm>
              <a:off x="7315200" y="914400"/>
              <a:ext cx="533400" cy="914400"/>
              <a:chOff x="7772400" y="914400"/>
              <a:chExt cx="533400" cy="914400"/>
            </a:xfrm>
          </p:grpSpPr>
          <p:sp>
            <p:nvSpPr>
              <p:cNvPr id="100" name="Flowchart: Process 840">
                <a:extLst>
                  <a:ext uri="{FF2B5EF4-FFF2-40B4-BE49-F238E27FC236}">
                    <a16:creationId xmlns:a16="http://schemas.microsoft.com/office/drawing/2014/main" id="{81763CBF-75C4-CB4F-A16C-D1B7F8563B30}"/>
                  </a:ext>
                </a:extLst>
              </p:cNvPr>
              <p:cNvSpPr>
                <a:spLocks noChangeArrowheads="1"/>
              </p:cNvSpPr>
              <p:nvPr/>
            </p:nvSpPr>
            <p:spPr bwMode="auto">
              <a:xfrm>
                <a:off x="77724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101" name="Group 7">
                <a:extLst>
                  <a:ext uri="{FF2B5EF4-FFF2-40B4-BE49-F238E27FC236}">
                    <a16:creationId xmlns:a16="http://schemas.microsoft.com/office/drawing/2014/main" id="{A9A90315-6871-BC47-A64B-6ACB9FB0B463}"/>
                  </a:ext>
                </a:extLst>
              </p:cNvPr>
              <p:cNvGrpSpPr>
                <a:grpSpLocks/>
              </p:cNvGrpSpPr>
              <p:nvPr/>
            </p:nvGrpSpPr>
            <p:grpSpPr bwMode="auto">
              <a:xfrm>
                <a:off x="7924797" y="914400"/>
                <a:ext cx="266700" cy="381000"/>
                <a:chOff x="6324613" y="4140193"/>
                <a:chExt cx="1066812" cy="508000"/>
              </a:xfrm>
            </p:grpSpPr>
            <p:sp>
              <p:nvSpPr>
                <p:cNvPr id="102" name="Rectangle 101">
                  <a:extLst>
                    <a:ext uri="{FF2B5EF4-FFF2-40B4-BE49-F238E27FC236}">
                      <a16:creationId xmlns:a16="http://schemas.microsoft.com/office/drawing/2014/main" id="{7E19CA42-3C82-0640-AFBB-8A1044014904}"/>
                    </a:ext>
                  </a:extLst>
                </p:cNvPr>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03" name="Straight Connector 102">
                  <a:extLst>
                    <a:ext uri="{FF2B5EF4-FFF2-40B4-BE49-F238E27FC236}">
                      <a16:creationId xmlns:a16="http://schemas.microsoft.com/office/drawing/2014/main" id="{B8E1DC41-682E-E949-B80D-A9441D272894}"/>
                    </a:ext>
                  </a:extLst>
                </p:cNvPr>
                <p:cNvCxnSpPr>
                  <a:cxnSpLocks noChangeShapeType="1"/>
                </p:cNvCxnSpPr>
                <p:nvPr/>
              </p:nvCxnSpPr>
              <p:spPr bwMode="auto">
                <a:xfrm rot="5400000" flipH="1" flipV="1">
                  <a:off x="6190214"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04" name="Straight Connector 103">
                  <a:extLst>
                    <a:ext uri="{FF2B5EF4-FFF2-40B4-BE49-F238E27FC236}">
                      <a16:creationId xmlns:a16="http://schemas.microsoft.com/office/drawing/2014/main" id="{BBBECB1F-96A0-1C4B-8DFA-BB1B5048859F}"/>
                    </a:ext>
                  </a:extLst>
                </p:cNvPr>
                <p:cNvCxnSpPr>
                  <a:cxnSpLocks noChangeShapeType="1"/>
                </p:cNvCxnSpPr>
                <p:nvPr/>
              </p:nvCxnSpPr>
              <p:spPr bwMode="auto">
                <a:xfrm rot="5400000" flipH="1" flipV="1">
                  <a:off x="7295126"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05" name="Rectangle 104">
                  <a:extLst>
                    <a:ext uri="{FF2B5EF4-FFF2-40B4-BE49-F238E27FC236}">
                      <a16:creationId xmlns:a16="http://schemas.microsoft.com/office/drawing/2014/main" id="{F366A290-EC0E-7245-84DA-6402D659E162}"/>
                    </a:ext>
                  </a:extLst>
                </p:cNvPr>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7" name="Group 5">
              <a:extLst>
                <a:ext uri="{FF2B5EF4-FFF2-40B4-BE49-F238E27FC236}">
                  <a16:creationId xmlns:a16="http://schemas.microsoft.com/office/drawing/2014/main" id="{3F983B55-6FB8-F04B-89D6-571349278B15}"/>
                </a:ext>
              </a:extLst>
            </p:cNvPr>
            <p:cNvGrpSpPr>
              <a:grpSpLocks/>
            </p:cNvGrpSpPr>
            <p:nvPr/>
          </p:nvGrpSpPr>
          <p:grpSpPr bwMode="auto">
            <a:xfrm>
              <a:off x="8382000" y="914400"/>
              <a:ext cx="533400" cy="914400"/>
              <a:chOff x="8382000" y="914400"/>
              <a:chExt cx="533400" cy="914400"/>
            </a:xfrm>
          </p:grpSpPr>
          <p:sp>
            <p:nvSpPr>
              <p:cNvPr id="94" name="Flowchart: Process 834">
                <a:extLst>
                  <a:ext uri="{FF2B5EF4-FFF2-40B4-BE49-F238E27FC236}">
                    <a16:creationId xmlns:a16="http://schemas.microsoft.com/office/drawing/2014/main" id="{36829621-6118-4C48-8FDD-9B061A9EB228}"/>
                  </a:ext>
                </a:extLst>
              </p:cNvPr>
              <p:cNvSpPr>
                <a:spLocks noChangeArrowheads="1"/>
              </p:cNvSpPr>
              <p:nvPr/>
            </p:nvSpPr>
            <p:spPr bwMode="auto">
              <a:xfrm>
                <a:off x="8382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400" dirty="0">
                  <a:solidFill>
                    <a:srgbClr val="000000"/>
                  </a:solidFill>
                  <a:latin typeface="Arial Narrow" pitchFamily="34" charset="0"/>
                  <a:ea typeface="宋体" charset="-122"/>
                </a:endParaRPr>
              </a:p>
              <a:p>
                <a:pPr algn="ctr"/>
                <a:endParaRPr lang="en-US" altLang="zh-CN" sz="14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95" name="Group 883">
                <a:extLst>
                  <a:ext uri="{FF2B5EF4-FFF2-40B4-BE49-F238E27FC236}">
                    <a16:creationId xmlns:a16="http://schemas.microsoft.com/office/drawing/2014/main" id="{E796436A-11FB-7345-9C4C-E000C7C0DDAD}"/>
                  </a:ext>
                </a:extLst>
              </p:cNvPr>
              <p:cNvGrpSpPr>
                <a:grpSpLocks/>
              </p:cNvGrpSpPr>
              <p:nvPr/>
            </p:nvGrpSpPr>
            <p:grpSpPr bwMode="auto">
              <a:xfrm>
                <a:off x="8534397" y="914400"/>
                <a:ext cx="266700" cy="381000"/>
                <a:chOff x="8534397" y="304800"/>
                <a:chExt cx="266700" cy="381000"/>
              </a:xfrm>
            </p:grpSpPr>
            <p:sp>
              <p:nvSpPr>
                <p:cNvPr id="96" name="Rectangle 95">
                  <a:extLst>
                    <a:ext uri="{FF2B5EF4-FFF2-40B4-BE49-F238E27FC236}">
                      <a16:creationId xmlns:a16="http://schemas.microsoft.com/office/drawing/2014/main" id="{5F923B37-324D-9343-AA33-3B0FF2A21208}"/>
                    </a:ext>
                  </a:extLst>
                </p:cNvPr>
                <p:cNvSpPr>
                  <a:spLocks noChangeArrowheads="1"/>
                </p:cNvSpPr>
                <p:nvPr/>
              </p:nvSpPr>
              <p:spPr bwMode="auto">
                <a:xfrm>
                  <a:off x="8534400"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97" name="Straight Connector 96">
                  <a:extLst>
                    <a:ext uri="{FF2B5EF4-FFF2-40B4-BE49-F238E27FC236}">
                      <a16:creationId xmlns:a16="http://schemas.microsoft.com/office/drawing/2014/main" id="{4643DF6B-4AEF-7E47-A887-8FD99566FB0E}"/>
                    </a:ext>
                  </a:extLst>
                </p:cNvPr>
                <p:cNvCxnSpPr>
                  <a:cxnSpLocks noChangeShapeType="1"/>
                </p:cNvCxnSpPr>
                <p:nvPr/>
              </p:nvCxnSpPr>
              <p:spPr bwMode="auto">
                <a:xfrm rot="5400000" flipH="1" flipV="1">
                  <a:off x="8433593" y="405607"/>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98" name="Straight Connector 97">
                  <a:extLst>
                    <a:ext uri="{FF2B5EF4-FFF2-40B4-BE49-F238E27FC236}">
                      <a16:creationId xmlns:a16="http://schemas.microsoft.com/office/drawing/2014/main" id="{0C6812CE-64BC-574E-B67D-519CBA69380E}"/>
                    </a:ext>
                  </a:extLst>
                </p:cNvPr>
                <p:cNvCxnSpPr>
                  <a:cxnSpLocks noChangeShapeType="1"/>
                </p:cNvCxnSpPr>
                <p:nvPr/>
              </p:nvCxnSpPr>
              <p:spPr bwMode="auto">
                <a:xfrm rot="5400000" flipH="1" flipV="1">
                  <a:off x="8728868" y="377032"/>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9" name="Rectangle 98">
                  <a:extLst>
                    <a:ext uri="{FF2B5EF4-FFF2-40B4-BE49-F238E27FC236}">
                      <a16:creationId xmlns:a16="http://schemas.microsoft.com/office/drawing/2014/main" id="{9CF24A93-B5BB-0344-BBB8-DAF9C881646E}"/>
                    </a:ext>
                  </a:extLst>
                </p:cNvPr>
                <p:cNvSpPr>
                  <a:spLocks noChangeArrowheads="1"/>
                </p:cNvSpPr>
                <p:nvPr/>
              </p:nvSpPr>
              <p:spPr bwMode="auto">
                <a:xfrm>
                  <a:off x="8534400"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sp>
          <p:nvSpPr>
            <p:cNvPr id="18" name="Flowchart: Process 717">
              <a:extLst>
                <a:ext uri="{FF2B5EF4-FFF2-40B4-BE49-F238E27FC236}">
                  <a16:creationId xmlns:a16="http://schemas.microsoft.com/office/drawing/2014/main" id="{4EFCF5C4-3BD8-C546-A535-A64D88718E03}"/>
                </a:ext>
              </a:extLst>
            </p:cNvPr>
            <p:cNvSpPr>
              <a:spLocks noChangeArrowheads="1"/>
            </p:cNvSpPr>
            <p:nvPr/>
          </p:nvSpPr>
          <p:spPr bwMode="auto">
            <a:xfrm>
              <a:off x="5638799" y="22859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Input Arbiter</a:t>
              </a:r>
            </a:p>
          </p:txBody>
        </p:sp>
        <p:sp>
          <p:nvSpPr>
            <p:cNvPr id="19" name="Flowchart: Process 718">
              <a:extLst>
                <a:ext uri="{FF2B5EF4-FFF2-40B4-BE49-F238E27FC236}">
                  <a16:creationId xmlns:a16="http://schemas.microsoft.com/office/drawing/2014/main" id="{C951B2A4-4CC2-6A44-8ECE-EFBAD9B40CA0}"/>
                </a:ext>
              </a:extLst>
            </p:cNvPr>
            <p:cNvSpPr>
              <a:spLocks noChangeArrowheads="1"/>
            </p:cNvSpPr>
            <p:nvPr/>
          </p:nvSpPr>
          <p:spPr bwMode="auto">
            <a:xfrm>
              <a:off x="5638799" y="32003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Output Port Lookup</a:t>
              </a:r>
            </a:p>
          </p:txBody>
        </p:sp>
        <p:cxnSp>
          <p:nvCxnSpPr>
            <p:cNvPr id="20" name="Straight Arrow Connector 19">
              <a:extLst>
                <a:ext uri="{FF2B5EF4-FFF2-40B4-BE49-F238E27FC236}">
                  <a16:creationId xmlns:a16="http://schemas.microsoft.com/office/drawing/2014/main" id="{5CF1186E-C00F-EC4E-A86E-34CD75247949}"/>
                </a:ext>
              </a:extLst>
            </p:cNvPr>
            <p:cNvCxnSpPr>
              <a:cxnSpLocks noChangeShapeType="1"/>
            </p:cNvCxnSpPr>
            <p:nvPr/>
          </p:nvCxnSpPr>
          <p:spPr bwMode="auto">
            <a:xfrm rot="16200000" flipH="1">
              <a:off x="4857749"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1" name="Straight Arrow Connector 20">
              <a:extLst>
                <a:ext uri="{FF2B5EF4-FFF2-40B4-BE49-F238E27FC236}">
                  <a16:creationId xmlns:a16="http://schemas.microsoft.com/office/drawing/2014/main" id="{6E7E4570-73B1-B345-843C-B38A219A970A}"/>
                </a:ext>
              </a:extLst>
            </p:cNvPr>
            <p:cNvCxnSpPr>
              <a:cxnSpLocks noChangeShapeType="1"/>
            </p:cNvCxnSpPr>
            <p:nvPr/>
          </p:nvCxnSpPr>
          <p:spPr bwMode="auto">
            <a:xfrm>
              <a:off x="5448299" y="1828800"/>
              <a:ext cx="800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2" name="Straight Arrow Connector 21">
              <a:extLst>
                <a:ext uri="{FF2B5EF4-FFF2-40B4-BE49-F238E27FC236}">
                  <a16:creationId xmlns:a16="http://schemas.microsoft.com/office/drawing/2014/main" id="{A0C41E87-2AD0-8646-8595-24457E6317D1}"/>
                </a:ext>
              </a:extLst>
            </p:cNvPr>
            <p:cNvCxnSpPr>
              <a:cxnSpLocks noChangeShapeType="1"/>
            </p:cNvCxnSpPr>
            <p:nvPr/>
          </p:nvCxnSpPr>
          <p:spPr bwMode="auto">
            <a:xfrm>
              <a:off x="6515100" y="1828800"/>
              <a:ext cx="1143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a:extLst>
                <a:ext uri="{FF2B5EF4-FFF2-40B4-BE49-F238E27FC236}">
                  <a16:creationId xmlns:a16="http://schemas.microsoft.com/office/drawing/2014/main" id="{1449B1C4-F8F0-E948-8D35-8390FC174B0A}"/>
                </a:ext>
              </a:extLst>
            </p:cNvPr>
            <p:cNvCxnSpPr>
              <a:cxnSpLocks noChangeShapeType="1"/>
            </p:cNvCxnSpPr>
            <p:nvPr/>
          </p:nvCxnSpPr>
          <p:spPr bwMode="auto">
            <a:xfrm flipH="1">
              <a:off x="7010400" y="1828800"/>
              <a:ext cx="571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4" name="Straight Arrow Connector 23">
              <a:extLst>
                <a:ext uri="{FF2B5EF4-FFF2-40B4-BE49-F238E27FC236}">
                  <a16:creationId xmlns:a16="http://schemas.microsoft.com/office/drawing/2014/main" id="{DC8D774B-800B-B246-BE35-B871C3D8B938}"/>
                </a:ext>
              </a:extLst>
            </p:cNvPr>
            <p:cNvCxnSpPr>
              <a:cxnSpLocks noChangeShapeType="1"/>
            </p:cNvCxnSpPr>
            <p:nvPr/>
          </p:nvCxnSpPr>
          <p:spPr bwMode="auto">
            <a:xfrm rot="5400000">
              <a:off x="7715250"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5" name="Straight Arrow Connector 24">
              <a:extLst>
                <a:ext uri="{FF2B5EF4-FFF2-40B4-BE49-F238E27FC236}">
                  <a16:creationId xmlns:a16="http://schemas.microsoft.com/office/drawing/2014/main" id="{3C8606A9-D897-404D-AEE8-D07B57AC5592}"/>
                </a:ext>
              </a:extLst>
            </p:cNvPr>
            <p:cNvCxnSpPr>
              <a:cxnSpLocks noChangeShapeType="1"/>
            </p:cNvCxnSpPr>
            <p:nvPr/>
          </p:nvCxnSpPr>
          <p:spPr bwMode="auto">
            <a:xfrm rot="5400000">
              <a:off x="6362701" y="30479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 name="Straight Arrow Connector 25">
              <a:extLst>
                <a:ext uri="{FF2B5EF4-FFF2-40B4-BE49-F238E27FC236}">
                  <a16:creationId xmlns:a16="http://schemas.microsoft.com/office/drawing/2014/main" id="{6924CD73-870B-BF41-85B0-115F0A8779E0}"/>
                </a:ext>
              </a:extLst>
            </p:cNvPr>
            <p:cNvCxnSpPr>
              <a:cxnSpLocks noChangeShapeType="1"/>
            </p:cNvCxnSpPr>
            <p:nvPr/>
          </p:nvCxnSpPr>
          <p:spPr bwMode="auto">
            <a:xfrm rot="5400000">
              <a:off x="6362701" y="39623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7" name="Straight Arrow Connector 26">
              <a:extLst>
                <a:ext uri="{FF2B5EF4-FFF2-40B4-BE49-F238E27FC236}">
                  <a16:creationId xmlns:a16="http://schemas.microsoft.com/office/drawing/2014/main" id="{1DCBC2D8-4A6A-0446-98ED-3F1166E3CC77}"/>
                </a:ext>
              </a:extLst>
            </p:cNvPr>
            <p:cNvCxnSpPr>
              <a:cxnSpLocks noChangeShapeType="1"/>
            </p:cNvCxnSpPr>
            <p:nvPr/>
          </p:nvCxnSpPr>
          <p:spPr bwMode="auto">
            <a:xfrm rot="10800000" flipV="1">
              <a:off x="4305299" y="4800599"/>
              <a:ext cx="1562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8" name="Straight Arrow Connector 27">
              <a:extLst>
                <a:ext uri="{FF2B5EF4-FFF2-40B4-BE49-F238E27FC236}">
                  <a16:creationId xmlns:a16="http://schemas.microsoft.com/office/drawing/2014/main" id="{542D255C-F1B6-3D40-9182-187A8AB01B5B}"/>
                </a:ext>
              </a:extLst>
            </p:cNvPr>
            <p:cNvCxnSpPr>
              <a:cxnSpLocks noChangeShapeType="1"/>
            </p:cNvCxnSpPr>
            <p:nvPr/>
          </p:nvCxnSpPr>
          <p:spPr bwMode="auto">
            <a:xfrm flipH="1">
              <a:off x="5410199" y="4800599"/>
              <a:ext cx="7620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Arrow Connector 28">
              <a:extLst>
                <a:ext uri="{FF2B5EF4-FFF2-40B4-BE49-F238E27FC236}">
                  <a16:creationId xmlns:a16="http://schemas.microsoft.com/office/drawing/2014/main" id="{15307825-299A-0D45-89BF-3B03AE403CCB}"/>
                </a:ext>
              </a:extLst>
            </p:cNvPr>
            <p:cNvCxnSpPr>
              <a:cxnSpLocks noChangeShapeType="1"/>
            </p:cNvCxnSpPr>
            <p:nvPr/>
          </p:nvCxnSpPr>
          <p:spPr bwMode="auto">
            <a:xfrm flipH="1">
              <a:off x="6476999" y="4800599"/>
              <a:ext cx="1524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0" name="Straight Arrow Connector 29">
              <a:extLst>
                <a:ext uri="{FF2B5EF4-FFF2-40B4-BE49-F238E27FC236}">
                  <a16:creationId xmlns:a16="http://schemas.microsoft.com/office/drawing/2014/main" id="{96835B81-B2A1-164B-852B-E9C550B88AD7}"/>
                </a:ext>
              </a:extLst>
            </p:cNvPr>
            <p:cNvCxnSpPr>
              <a:cxnSpLocks noChangeShapeType="1"/>
            </p:cNvCxnSpPr>
            <p:nvPr/>
          </p:nvCxnSpPr>
          <p:spPr bwMode="auto">
            <a:xfrm>
              <a:off x="7086600" y="4800599"/>
              <a:ext cx="4572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Arrow Connector 30">
              <a:extLst>
                <a:ext uri="{FF2B5EF4-FFF2-40B4-BE49-F238E27FC236}">
                  <a16:creationId xmlns:a16="http://schemas.microsoft.com/office/drawing/2014/main" id="{61FEADEC-452F-A143-9AE9-EBEC1718B737}"/>
                </a:ext>
              </a:extLst>
            </p:cNvPr>
            <p:cNvCxnSpPr>
              <a:cxnSpLocks noChangeShapeType="1"/>
            </p:cNvCxnSpPr>
            <p:nvPr/>
          </p:nvCxnSpPr>
          <p:spPr bwMode="auto">
            <a:xfrm>
              <a:off x="7239000" y="4800599"/>
              <a:ext cx="1333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2" name="Flowchart: Process 719">
              <a:extLst>
                <a:ext uri="{FF2B5EF4-FFF2-40B4-BE49-F238E27FC236}">
                  <a16:creationId xmlns:a16="http://schemas.microsoft.com/office/drawing/2014/main" id="{0D5192A8-9D38-EF4D-8606-93A23250941E}"/>
                </a:ext>
              </a:extLst>
            </p:cNvPr>
            <p:cNvSpPr>
              <a:spLocks noChangeArrowheads="1"/>
            </p:cNvSpPr>
            <p:nvPr/>
          </p:nvSpPr>
          <p:spPr bwMode="auto">
            <a:xfrm>
              <a:off x="5638799" y="4114799"/>
              <a:ext cx="1752600" cy="6858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ltLang="zh-CN" sz="2000" dirty="0">
                <a:solidFill>
                  <a:srgbClr val="000000"/>
                </a:solidFill>
                <a:latin typeface="Arial Narrow" pitchFamily="34" charset="0"/>
                <a:ea typeface="宋体" charset="-122"/>
              </a:endParaRPr>
            </a:p>
            <a:p>
              <a:pPr algn="ctr">
                <a:defRPr/>
              </a:pPr>
              <a:r>
                <a:rPr lang="en-US" altLang="zh-CN" sz="1400" dirty="0">
                  <a:solidFill>
                    <a:srgbClr val="000000"/>
                  </a:solidFill>
                  <a:latin typeface="Arial Narrow" pitchFamily="34" charset="0"/>
                  <a:ea typeface="宋体" charset="-122"/>
                </a:rPr>
                <a:t>Output Queues</a:t>
              </a:r>
            </a:p>
          </p:txBody>
        </p:sp>
        <p:grpSp>
          <p:nvGrpSpPr>
            <p:cNvPr id="33" name="Group 15">
              <a:extLst>
                <a:ext uri="{FF2B5EF4-FFF2-40B4-BE49-F238E27FC236}">
                  <a16:creationId xmlns:a16="http://schemas.microsoft.com/office/drawing/2014/main" id="{578990B2-E3C7-824B-B2E8-B4A0628CEE0A}"/>
                </a:ext>
              </a:extLst>
            </p:cNvPr>
            <p:cNvGrpSpPr>
              <a:grpSpLocks/>
            </p:cNvGrpSpPr>
            <p:nvPr/>
          </p:nvGrpSpPr>
          <p:grpSpPr bwMode="auto">
            <a:xfrm>
              <a:off x="5638800" y="4114800"/>
              <a:ext cx="1752600" cy="381000"/>
              <a:chOff x="8339139" y="3873500"/>
              <a:chExt cx="1752600" cy="381000"/>
            </a:xfrm>
          </p:grpSpPr>
          <p:grpSp>
            <p:nvGrpSpPr>
              <p:cNvPr id="69" name="Group 14">
                <a:extLst>
                  <a:ext uri="{FF2B5EF4-FFF2-40B4-BE49-F238E27FC236}">
                    <a16:creationId xmlns:a16="http://schemas.microsoft.com/office/drawing/2014/main" id="{64B6E8B7-0F42-7547-A9F3-22702066A137}"/>
                  </a:ext>
                </a:extLst>
              </p:cNvPr>
              <p:cNvGrpSpPr>
                <a:grpSpLocks/>
              </p:cNvGrpSpPr>
              <p:nvPr/>
            </p:nvGrpSpPr>
            <p:grpSpPr bwMode="auto">
              <a:xfrm>
                <a:off x="8339139" y="3873500"/>
                <a:ext cx="152400" cy="381000"/>
                <a:chOff x="8339139" y="3873500"/>
                <a:chExt cx="152400" cy="381000"/>
              </a:xfrm>
            </p:grpSpPr>
            <p:sp>
              <p:nvSpPr>
                <p:cNvPr id="90" name="Rectangle 89">
                  <a:extLst>
                    <a:ext uri="{FF2B5EF4-FFF2-40B4-BE49-F238E27FC236}">
                      <a16:creationId xmlns:a16="http://schemas.microsoft.com/office/drawing/2014/main" id="{8D560602-B652-DD40-9CCF-E35F0420C297}"/>
                    </a:ext>
                  </a:extLst>
                </p:cNvPr>
                <p:cNvSpPr>
                  <a:spLocks noChangeArrowheads="1"/>
                </p:cNvSpPr>
                <p:nvPr/>
              </p:nvSpPr>
              <p:spPr bwMode="auto">
                <a:xfrm>
                  <a:off x="83391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91" name="Straight Connector 90">
                  <a:extLst>
                    <a:ext uri="{FF2B5EF4-FFF2-40B4-BE49-F238E27FC236}">
                      <a16:creationId xmlns:a16="http://schemas.microsoft.com/office/drawing/2014/main" id="{16237ACC-8379-5F48-8966-75F10DFF7291}"/>
                    </a:ext>
                  </a:extLst>
                </p:cNvPr>
                <p:cNvCxnSpPr>
                  <a:cxnSpLocks noChangeShapeType="1"/>
                </p:cNvCxnSpPr>
                <p:nvPr/>
              </p:nvCxnSpPr>
              <p:spPr bwMode="auto">
                <a:xfrm rot="5400000" flipH="1" flipV="1">
                  <a:off x="82383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92" name="Straight Connector 91">
                  <a:extLst>
                    <a:ext uri="{FF2B5EF4-FFF2-40B4-BE49-F238E27FC236}">
                      <a16:creationId xmlns:a16="http://schemas.microsoft.com/office/drawing/2014/main" id="{C3EAEE48-0499-C647-95B7-13E1538BE95C}"/>
                    </a:ext>
                  </a:extLst>
                </p:cNvPr>
                <p:cNvCxnSpPr>
                  <a:cxnSpLocks noChangeShapeType="1"/>
                </p:cNvCxnSpPr>
                <p:nvPr/>
              </p:nvCxnSpPr>
              <p:spPr bwMode="auto">
                <a:xfrm rot="5400000" flipH="1" flipV="1">
                  <a:off x="84193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93" name="Rectangle 92">
                  <a:extLst>
                    <a:ext uri="{FF2B5EF4-FFF2-40B4-BE49-F238E27FC236}">
                      <a16:creationId xmlns:a16="http://schemas.microsoft.com/office/drawing/2014/main" id="{31EBCF62-573B-DB4D-817E-D6FAE0ECAE52}"/>
                    </a:ext>
                  </a:extLst>
                </p:cNvPr>
                <p:cNvSpPr>
                  <a:spLocks noChangeArrowheads="1"/>
                </p:cNvSpPr>
                <p:nvPr/>
              </p:nvSpPr>
              <p:spPr bwMode="auto">
                <a:xfrm>
                  <a:off x="83391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70" name="Group 13">
                <a:extLst>
                  <a:ext uri="{FF2B5EF4-FFF2-40B4-BE49-F238E27FC236}">
                    <a16:creationId xmlns:a16="http://schemas.microsoft.com/office/drawing/2014/main" id="{B9B32C84-65EC-1944-A9D1-BEC550386590}"/>
                  </a:ext>
                </a:extLst>
              </p:cNvPr>
              <p:cNvGrpSpPr>
                <a:grpSpLocks/>
              </p:cNvGrpSpPr>
              <p:nvPr/>
            </p:nvGrpSpPr>
            <p:grpSpPr bwMode="auto">
              <a:xfrm>
                <a:off x="8739189" y="3873500"/>
                <a:ext cx="152400" cy="381000"/>
                <a:chOff x="8796339" y="3873500"/>
                <a:chExt cx="152400" cy="381000"/>
              </a:xfrm>
            </p:grpSpPr>
            <p:sp>
              <p:nvSpPr>
                <p:cNvPr id="86" name="Rectangle 85">
                  <a:extLst>
                    <a:ext uri="{FF2B5EF4-FFF2-40B4-BE49-F238E27FC236}">
                      <a16:creationId xmlns:a16="http://schemas.microsoft.com/office/drawing/2014/main" id="{347A3F4B-B4F1-DD46-98AE-96F244C404BA}"/>
                    </a:ext>
                  </a:extLst>
                </p:cNvPr>
                <p:cNvSpPr>
                  <a:spLocks noChangeArrowheads="1"/>
                </p:cNvSpPr>
                <p:nvPr/>
              </p:nvSpPr>
              <p:spPr bwMode="auto">
                <a:xfrm>
                  <a:off x="8796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87" name="Straight Connector 86">
                  <a:extLst>
                    <a:ext uri="{FF2B5EF4-FFF2-40B4-BE49-F238E27FC236}">
                      <a16:creationId xmlns:a16="http://schemas.microsoft.com/office/drawing/2014/main" id="{EC9E731C-8C80-064A-B5C3-F93A72BBD24B}"/>
                    </a:ext>
                  </a:extLst>
                </p:cNvPr>
                <p:cNvCxnSpPr>
                  <a:cxnSpLocks noChangeShapeType="1"/>
                </p:cNvCxnSpPr>
                <p:nvPr/>
              </p:nvCxnSpPr>
              <p:spPr bwMode="auto">
                <a:xfrm rot="5400000" flipH="1" flipV="1">
                  <a:off x="8695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88" name="Straight Connector 87">
                  <a:extLst>
                    <a:ext uri="{FF2B5EF4-FFF2-40B4-BE49-F238E27FC236}">
                      <a16:creationId xmlns:a16="http://schemas.microsoft.com/office/drawing/2014/main" id="{AC57385F-B99B-F745-AF36-22FD1134BAF2}"/>
                    </a:ext>
                  </a:extLst>
                </p:cNvPr>
                <p:cNvCxnSpPr>
                  <a:cxnSpLocks noChangeShapeType="1"/>
                </p:cNvCxnSpPr>
                <p:nvPr/>
              </p:nvCxnSpPr>
              <p:spPr bwMode="auto">
                <a:xfrm rot="5400000" flipH="1" flipV="1">
                  <a:off x="8876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9" name="Rectangle 88">
                  <a:extLst>
                    <a:ext uri="{FF2B5EF4-FFF2-40B4-BE49-F238E27FC236}">
                      <a16:creationId xmlns:a16="http://schemas.microsoft.com/office/drawing/2014/main" id="{8C67B916-3C1C-D24B-91E5-9C41A0B46A21}"/>
                    </a:ext>
                  </a:extLst>
                </p:cNvPr>
                <p:cNvSpPr>
                  <a:spLocks noChangeArrowheads="1"/>
                </p:cNvSpPr>
                <p:nvPr/>
              </p:nvSpPr>
              <p:spPr bwMode="auto">
                <a:xfrm>
                  <a:off x="8796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71" name="Group 12">
                <a:extLst>
                  <a:ext uri="{FF2B5EF4-FFF2-40B4-BE49-F238E27FC236}">
                    <a16:creationId xmlns:a16="http://schemas.microsoft.com/office/drawing/2014/main" id="{631391A1-0155-1243-AF53-9A8C85B81CAA}"/>
                  </a:ext>
                </a:extLst>
              </p:cNvPr>
              <p:cNvGrpSpPr>
                <a:grpSpLocks/>
              </p:cNvGrpSpPr>
              <p:nvPr/>
            </p:nvGrpSpPr>
            <p:grpSpPr bwMode="auto">
              <a:xfrm>
                <a:off x="9139239" y="3873500"/>
                <a:ext cx="152400" cy="381000"/>
                <a:chOff x="9253539" y="3873500"/>
                <a:chExt cx="152400" cy="381000"/>
              </a:xfrm>
            </p:grpSpPr>
            <p:sp>
              <p:nvSpPr>
                <p:cNvPr id="82" name="Rectangle 81">
                  <a:extLst>
                    <a:ext uri="{FF2B5EF4-FFF2-40B4-BE49-F238E27FC236}">
                      <a16:creationId xmlns:a16="http://schemas.microsoft.com/office/drawing/2014/main" id="{F41B7CB6-DD48-A349-A233-A2D33AB9B027}"/>
                    </a:ext>
                  </a:extLst>
                </p:cNvPr>
                <p:cNvSpPr>
                  <a:spLocks noChangeArrowheads="1"/>
                </p:cNvSpPr>
                <p:nvPr/>
              </p:nvSpPr>
              <p:spPr bwMode="auto">
                <a:xfrm>
                  <a:off x="92535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83" name="Straight Connector 82">
                  <a:extLst>
                    <a:ext uri="{FF2B5EF4-FFF2-40B4-BE49-F238E27FC236}">
                      <a16:creationId xmlns:a16="http://schemas.microsoft.com/office/drawing/2014/main" id="{50C54C2E-8A5F-BC43-81CB-20A5E2AF20B7}"/>
                    </a:ext>
                  </a:extLst>
                </p:cNvPr>
                <p:cNvCxnSpPr>
                  <a:cxnSpLocks noChangeShapeType="1"/>
                </p:cNvCxnSpPr>
                <p:nvPr/>
              </p:nvCxnSpPr>
              <p:spPr bwMode="auto">
                <a:xfrm rot="5400000" flipH="1" flipV="1">
                  <a:off x="91527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84" name="Straight Connector 83">
                  <a:extLst>
                    <a:ext uri="{FF2B5EF4-FFF2-40B4-BE49-F238E27FC236}">
                      <a16:creationId xmlns:a16="http://schemas.microsoft.com/office/drawing/2014/main" id="{ECCFD2F7-CFAB-994D-8BB6-85076BF7DADE}"/>
                    </a:ext>
                  </a:extLst>
                </p:cNvPr>
                <p:cNvCxnSpPr>
                  <a:cxnSpLocks noChangeShapeType="1"/>
                </p:cNvCxnSpPr>
                <p:nvPr/>
              </p:nvCxnSpPr>
              <p:spPr bwMode="auto">
                <a:xfrm rot="5400000" flipH="1" flipV="1">
                  <a:off x="93337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5" name="Rectangle 84">
                  <a:extLst>
                    <a:ext uri="{FF2B5EF4-FFF2-40B4-BE49-F238E27FC236}">
                      <a16:creationId xmlns:a16="http://schemas.microsoft.com/office/drawing/2014/main" id="{8A12AA4E-6D7A-1E46-9884-A50968B1D75B}"/>
                    </a:ext>
                  </a:extLst>
                </p:cNvPr>
                <p:cNvSpPr>
                  <a:spLocks noChangeArrowheads="1"/>
                </p:cNvSpPr>
                <p:nvPr/>
              </p:nvSpPr>
              <p:spPr bwMode="auto">
                <a:xfrm>
                  <a:off x="92535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72" name="Group 11">
                <a:extLst>
                  <a:ext uri="{FF2B5EF4-FFF2-40B4-BE49-F238E27FC236}">
                    <a16:creationId xmlns:a16="http://schemas.microsoft.com/office/drawing/2014/main" id="{769A4280-50E8-2041-ACA8-367BE1188A13}"/>
                  </a:ext>
                </a:extLst>
              </p:cNvPr>
              <p:cNvGrpSpPr>
                <a:grpSpLocks/>
              </p:cNvGrpSpPr>
              <p:nvPr/>
            </p:nvGrpSpPr>
            <p:grpSpPr bwMode="auto">
              <a:xfrm>
                <a:off x="9539289" y="3873500"/>
                <a:ext cx="152400" cy="381000"/>
                <a:chOff x="9710739" y="3873500"/>
                <a:chExt cx="152400" cy="381000"/>
              </a:xfrm>
            </p:grpSpPr>
            <p:sp>
              <p:nvSpPr>
                <p:cNvPr id="78" name="Rectangle 77">
                  <a:extLst>
                    <a:ext uri="{FF2B5EF4-FFF2-40B4-BE49-F238E27FC236}">
                      <a16:creationId xmlns:a16="http://schemas.microsoft.com/office/drawing/2014/main" id="{69703E13-146D-0A4F-83E5-7F3A923A854C}"/>
                    </a:ext>
                  </a:extLst>
                </p:cNvPr>
                <p:cNvSpPr>
                  <a:spLocks noChangeArrowheads="1"/>
                </p:cNvSpPr>
                <p:nvPr/>
              </p:nvSpPr>
              <p:spPr bwMode="auto">
                <a:xfrm>
                  <a:off x="97107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79" name="Straight Connector 78">
                  <a:extLst>
                    <a:ext uri="{FF2B5EF4-FFF2-40B4-BE49-F238E27FC236}">
                      <a16:creationId xmlns:a16="http://schemas.microsoft.com/office/drawing/2014/main" id="{19B14697-12B1-4549-AC50-D54FD9CE0433}"/>
                    </a:ext>
                  </a:extLst>
                </p:cNvPr>
                <p:cNvCxnSpPr>
                  <a:cxnSpLocks noChangeShapeType="1"/>
                </p:cNvCxnSpPr>
                <p:nvPr/>
              </p:nvCxnSpPr>
              <p:spPr bwMode="auto">
                <a:xfrm rot="5400000" flipH="1" flipV="1">
                  <a:off x="96099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80" name="Straight Connector 79">
                  <a:extLst>
                    <a:ext uri="{FF2B5EF4-FFF2-40B4-BE49-F238E27FC236}">
                      <a16:creationId xmlns:a16="http://schemas.microsoft.com/office/drawing/2014/main" id="{E0309FAB-2BC4-3142-8E8C-CBA5510FD8CF}"/>
                    </a:ext>
                  </a:extLst>
                </p:cNvPr>
                <p:cNvCxnSpPr>
                  <a:cxnSpLocks noChangeShapeType="1"/>
                </p:cNvCxnSpPr>
                <p:nvPr/>
              </p:nvCxnSpPr>
              <p:spPr bwMode="auto">
                <a:xfrm rot="5400000" flipH="1" flipV="1">
                  <a:off x="97909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1" name="Rectangle 80">
                  <a:extLst>
                    <a:ext uri="{FF2B5EF4-FFF2-40B4-BE49-F238E27FC236}">
                      <a16:creationId xmlns:a16="http://schemas.microsoft.com/office/drawing/2014/main" id="{EECA30D4-CFA3-D040-9D9C-88C4B953C120}"/>
                    </a:ext>
                  </a:extLst>
                </p:cNvPr>
                <p:cNvSpPr>
                  <a:spLocks noChangeArrowheads="1"/>
                </p:cNvSpPr>
                <p:nvPr/>
              </p:nvSpPr>
              <p:spPr bwMode="auto">
                <a:xfrm>
                  <a:off x="97107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73" name="Group 10">
                <a:extLst>
                  <a:ext uri="{FF2B5EF4-FFF2-40B4-BE49-F238E27FC236}">
                    <a16:creationId xmlns:a16="http://schemas.microsoft.com/office/drawing/2014/main" id="{5FD2671F-BA7E-0344-807F-BA679926B107}"/>
                  </a:ext>
                </a:extLst>
              </p:cNvPr>
              <p:cNvGrpSpPr>
                <a:grpSpLocks/>
              </p:cNvGrpSpPr>
              <p:nvPr/>
            </p:nvGrpSpPr>
            <p:grpSpPr bwMode="auto">
              <a:xfrm>
                <a:off x="9939339" y="3873500"/>
                <a:ext cx="152400" cy="381000"/>
                <a:chOff x="9939339" y="3873500"/>
                <a:chExt cx="152400" cy="381000"/>
              </a:xfrm>
            </p:grpSpPr>
            <p:sp>
              <p:nvSpPr>
                <p:cNvPr id="74" name="Rectangle 73">
                  <a:extLst>
                    <a:ext uri="{FF2B5EF4-FFF2-40B4-BE49-F238E27FC236}">
                      <a16:creationId xmlns:a16="http://schemas.microsoft.com/office/drawing/2014/main" id="{D0CFDCFD-27A6-AA44-B59E-0695F012783A}"/>
                    </a:ext>
                  </a:extLst>
                </p:cNvPr>
                <p:cNvSpPr>
                  <a:spLocks noChangeArrowheads="1"/>
                </p:cNvSpPr>
                <p:nvPr/>
              </p:nvSpPr>
              <p:spPr bwMode="auto">
                <a:xfrm>
                  <a:off x="9939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75" name="Straight Connector 74">
                  <a:extLst>
                    <a:ext uri="{FF2B5EF4-FFF2-40B4-BE49-F238E27FC236}">
                      <a16:creationId xmlns:a16="http://schemas.microsoft.com/office/drawing/2014/main" id="{63B64A20-C3D0-C24E-83AB-7BE4852B862C}"/>
                    </a:ext>
                  </a:extLst>
                </p:cNvPr>
                <p:cNvCxnSpPr>
                  <a:cxnSpLocks noChangeShapeType="1"/>
                </p:cNvCxnSpPr>
                <p:nvPr/>
              </p:nvCxnSpPr>
              <p:spPr bwMode="auto">
                <a:xfrm rot="5400000" flipH="1" flipV="1">
                  <a:off x="9838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76" name="Straight Connector 75">
                  <a:extLst>
                    <a:ext uri="{FF2B5EF4-FFF2-40B4-BE49-F238E27FC236}">
                      <a16:creationId xmlns:a16="http://schemas.microsoft.com/office/drawing/2014/main" id="{D5A9931D-DA97-0443-8FB2-8D184A9AFCB3}"/>
                    </a:ext>
                  </a:extLst>
                </p:cNvPr>
                <p:cNvCxnSpPr>
                  <a:cxnSpLocks noChangeShapeType="1"/>
                </p:cNvCxnSpPr>
                <p:nvPr/>
              </p:nvCxnSpPr>
              <p:spPr bwMode="auto">
                <a:xfrm rot="5400000" flipH="1" flipV="1">
                  <a:off x="10019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77" name="Rectangle 76">
                  <a:extLst>
                    <a:ext uri="{FF2B5EF4-FFF2-40B4-BE49-F238E27FC236}">
                      <a16:creationId xmlns:a16="http://schemas.microsoft.com/office/drawing/2014/main" id="{5AA60E0B-207B-F84A-9FE9-357DBA2545C0}"/>
                    </a:ext>
                  </a:extLst>
                </p:cNvPr>
                <p:cNvSpPr>
                  <a:spLocks noChangeArrowheads="1"/>
                </p:cNvSpPr>
                <p:nvPr/>
              </p:nvSpPr>
              <p:spPr bwMode="auto">
                <a:xfrm>
                  <a:off x="9939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34" name="Group 161">
              <a:extLst>
                <a:ext uri="{FF2B5EF4-FFF2-40B4-BE49-F238E27FC236}">
                  <a16:creationId xmlns:a16="http://schemas.microsoft.com/office/drawing/2014/main" id="{4002CCBA-E888-8A40-BE50-ABEA775BEE1B}"/>
                </a:ext>
              </a:extLst>
            </p:cNvPr>
            <p:cNvGrpSpPr>
              <a:grpSpLocks/>
            </p:cNvGrpSpPr>
            <p:nvPr/>
          </p:nvGrpSpPr>
          <p:grpSpPr bwMode="auto">
            <a:xfrm>
              <a:off x="4076699" y="5291136"/>
              <a:ext cx="533400" cy="914400"/>
              <a:chOff x="4114800" y="914400"/>
              <a:chExt cx="533400" cy="914400"/>
            </a:xfrm>
          </p:grpSpPr>
          <p:sp>
            <p:nvSpPr>
              <p:cNvPr id="63" name="Flowchart: Process 162">
                <a:extLst>
                  <a:ext uri="{FF2B5EF4-FFF2-40B4-BE49-F238E27FC236}">
                    <a16:creationId xmlns:a16="http://schemas.microsoft.com/office/drawing/2014/main" id="{6B614E6F-80FC-2346-82DB-C8F1995FFA67}"/>
                  </a:ext>
                </a:extLst>
              </p:cNvPr>
              <p:cNvSpPr>
                <a:spLocks noChangeArrowheads="1"/>
              </p:cNvSpPr>
              <p:nvPr/>
            </p:nvSpPr>
            <p:spPr bwMode="auto">
              <a:xfrm>
                <a:off x="41148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64" name="Group 7">
                <a:extLst>
                  <a:ext uri="{FF2B5EF4-FFF2-40B4-BE49-F238E27FC236}">
                    <a16:creationId xmlns:a16="http://schemas.microsoft.com/office/drawing/2014/main" id="{C7C5F2BC-0F42-9140-B916-A44B131E0D6C}"/>
                  </a:ext>
                </a:extLst>
              </p:cNvPr>
              <p:cNvGrpSpPr>
                <a:grpSpLocks/>
              </p:cNvGrpSpPr>
              <p:nvPr/>
            </p:nvGrpSpPr>
            <p:grpSpPr bwMode="auto">
              <a:xfrm>
                <a:off x="4267197" y="914400"/>
                <a:ext cx="266700" cy="381000"/>
                <a:chOff x="6324613" y="4140193"/>
                <a:chExt cx="1066812" cy="508000"/>
              </a:xfrm>
            </p:grpSpPr>
            <p:sp>
              <p:nvSpPr>
                <p:cNvPr id="65" name="Rectangle 64">
                  <a:extLst>
                    <a:ext uri="{FF2B5EF4-FFF2-40B4-BE49-F238E27FC236}">
                      <a16:creationId xmlns:a16="http://schemas.microsoft.com/office/drawing/2014/main" id="{16A2DCBD-0E72-3448-8FA7-7C8DAC196A07}"/>
                    </a:ext>
                  </a:extLst>
                </p:cNvPr>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66" name="Straight Connector 65">
                  <a:extLst>
                    <a:ext uri="{FF2B5EF4-FFF2-40B4-BE49-F238E27FC236}">
                      <a16:creationId xmlns:a16="http://schemas.microsoft.com/office/drawing/2014/main" id="{E62A05DC-4BE1-5D49-B747-B943C7A5BFF7}"/>
                    </a:ext>
                  </a:extLst>
                </p:cNvPr>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67" name="Straight Connector 66">
                  <a:extLst>
                    <a:ext uri="{FF2B5EF4-FFF2-40B4-BE49-F238E27FC236}">
                      <a16:creationId xmlns:a16="http://schemas.microsoft.com/office/drawing/2014/main" id="{262E6738-678C-5D40-BF89-33F7BA47D3AB}"/>
                    </a:ext>
                  </a:extLst>
                </p:cNvPr>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8" name="Rectangle 67">
                  <a:extLst>
                    <a:ext uri="{FF2B5EF4-FFF2-40B4-BE49-F238E27FC236}">
                      <a16:creationId xmlns:a16="http://schemas.microsoft.com/office/drawing/2014/main" id="{72A24E31-80A5-6B42-9DBA-5CE85835D966}"/>
                    </a:ext>
                  </a:extLst>
                </p:cNvPr>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35" name="Group 168">
              <a:extLst>
                <a:ext uri="{FF2B5EF4-FFF2-40B4-BE49-F238E27FC236}">
                  <a16:creationId xmlns:a16="http://schemas.microsoft.com/office/drawing/2014/main" id="{CF0BE5E5-0B17-6A4F-8B0D-93BB835C5687}"/>
                </a:ext>
              </a:extLst>
            </p:cNvPr>
            <p:cNvGrpSpPr>
              <a:grpSpLocks/>
            </p:cNvGrpSpPr>
            <p:nvPr/>
          </p:nvGrpSpPr>
          <p:grpSpPr bwMode="auto">
            <a:xfrm>
              <a:off x="5143499" y="5291136"/>
              <a:ext cx="533400" cy="914400"/>
              <a:chOff x="5334000" y="914400"/>
              <a:chExt cx="533400" cy="914400"/>
            </a:xfrm>
          </p:grpSpPr>
          <p:sp>
            <p:nvSpPr>
              <p:cNvPr id="57" name="Flowchart: Process 169">
                <a:extLst>
                  <a:ext uri="{FF2B5EF4-FFF2-40B4-BE49-F238E27FC236}">
                    <a16:creationId xmlns:a16="http://schemas.microsoft.com/office/drawing/2014/main" id="{3619392E-47B4-1544-8EFE-BDF879AA1C60}"/>
                  </a:ext>
                </a:extLst>
              </p:cNvPr>
              <p:cNvSpPr>
                <a:spLocks noChangeArrowheads="1"/>
              </p:cNvSpPr>
              <p:nvPr/>
            </p:nvSpPr>
            <p:spPr bwMode="auto">
              <a:xfrm>
                <a:off x="5334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58" name="Group 7">
                <a:extLst>
                  <a:ext uri="{FF2B5EF4-FFF2-40B4-BE49-F238E27FC236}">
                    <a16:creationId xmlns:a16="http://schemas.microsoft.com/office/drawing/2014/main" id="{420A5771-396B-EB4C-87FE-6EA0A5FFCF66}"/>
                  </a:ext>
                </a:extLst>
              </p:cNvPr>
              <p:cNvGrpSpPr>
                <a:grpSpLocks/>
              </p:cNvGrpSpPr>
              <p:nvPr/>
            </p:nvGrpSpPr>
            <p:grpSpPr bwMode="auto">
              <a:xfrm>
                <a:off x="5486397" y="914400"/>
                <a:ext cx="266700" cy="381000"/>
                <a:chOff x="6324613" y="4140193"/>
                <a:chExt cx="1066812" cy="508000"/>
              </a:xfrm>
            </p:grpSpPr>
            <p:sp>
              <p:nvSpPr>
                <p:cNvPr id="59" name="Rectangle 58">
                  <a:extLst>
                    <a:ext uri="{FF2B5EF4-FFF2-40B4-BE49-F238E27FC236}">
                      <a16:creationId xmlns:a16="http://schemas.microsoft.com/office/drawing/2014/main" id="{04F17B3C-8473-E44C-B6D7-7426FE3E3780}"/>
                    </a:ext>
                  </a:extLst>
                </p:cNvPr>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60" name="Straight Connector 59">
                  <a:extLst>
                    <a:ext uri="{FF2B5EF4-FFF2-40B4-BE49-F238E27FC236}">
                      <a16:creationId xmlns:a16="http://schemas.microsoft.com/office/drawing/2014/main" id="{FDBDD4C1-70DC-AD4D-800F-FB40974EB5D2}"/>
                    </a:ext>
                  </a:extLst>
                </p:cNvPr>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61" name="Straight Connector 60">
                  <a:extLst>
                    <a:ext uri="{FF2B5EF4-FFF2-40B4-BE49-F238E27FC236}">
                      <a16:creationId xmlns:a16="http://schemas.microsoft.com/office/drawing/2014/main" id="{D60BEC9A-0303-C447-9AEF-2C3CD4C75199}"/>
                    </a:ext>
                  </a:extLst>
                </p:cNvPr>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62" name="Rectangle 152">
                  <a:extLst>
                    <a:ext uri="{FF2B5EF4-FFF2-40B4-BE49-F238E27FC236}">
                      <a16:creationId xmlns:a16="http://schemas.microsoft.com/office/drawing/2014/main" id="{EB5E953C-5CAB-5942-B2AF-A328D9D3C3F0}"/>
                    </a:ext>
                  </a:extLst>
                </p:cNvPr>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36" name="Group 175">
              <a:extLst>
                <a:ext uri="{FF2B5EF4-FFF2-40B4-BE49-F238E27FC236}">
                  <a16:creationId xmlns:a16="http://schemas.microsoft.com/office/drawing/2014/main" id="{2733A50D-B202-4249-9318-FB40875EC815}"/>
                </a:ext>
              </a:extLst>
            </p:cNvPr>
            <p:cNvGrpSpPr>
              <a:grpSpLocks/>
            </p:cNvGrpSpPr>
            <p:nvPr/>
          </p:nvGrpSpPr>
          <p:grpSpPr bwMode="auto">
            <a:xfrm>
              <a:off x="6210299" y="5291136"/>
              <a:ext cx="533400" cy="914400"/>
              <a:chOff x="6553200" y="914400"/>
              <a:chExt cx="533400" cy="914400"/>
            </a:xfrm>
          </p:grpSpPr>
          <p:sp>
            <p:nvSpPr>
              <p:cNvPr id="51" name="Flowchart: Process 176">
                <a:extLst>
                  <a:ext uri="{FF2B5EF4-FFF2-40B4-BE49-F238E27FC236}">
                    <a16:creationId xmlns:a16="http://schemas.microsoft.com/office/drawing/2014/main" id="{D88B36E4-C6AC-3049-B4A3-6EC1DED177E4}"/>
                  </a:ext>
                </a:extLst>
              </p:cNvPr>
              <p:cNvSpPr>
                <a:spLocks noChangeArrowheads="1"/>
              </p:cNvSpPr>
              <p:nvPr/>
            </p:nvSpPr>
            <p:spPr bwMode="auto">
              <a:xfrm>
                <a:off x="65532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52" name="Group 7">
                <a:extLst>
                  <a:ext uri="{FF2B5EF4-FFF2-40B4-BE49-F238E27FC236}">
                    <a16:creationId xmlns:a16="http://schemas.microsoft.com/office/drawing/2014/main" id="{652A40FC-CAB9-C940-BDDC-7FC033A6A3B5}"/>
                  </a:ext>
                </a:extLst>
              </p:cNvPr>
              <p:cNvGrpSpPr>
                <a:grpSpLocks/>
              </p:cNvGrpSpPr>
              <p:nvPr/>
            </p:nvGrpSpPr>
            <p:grpSpPr bwMode="auto">
              <a:xfrm>
                <a:off x="6705597" y="914400"/>
                <a:ext cx="266700" cy="381000"/>
                <a:chOff x="6324613" y="4140193"/>
                <a:chExt cx="1066812" cy="508000"/>
              </a:xfrm>
            </p:grpSpPr>
            <p:sp>
              <p:nvSpPr>
                <p:cNvPr id="53" name="Rectangle 52">
                  <a:extLst>
                    <a:ext uri="{FF2B5EF4-FFF2-40B4-BE49-F238E27FC236}">
                      <a16:creationId xmlns:a16="http://schemas.microsoft.com/office/drawing/2014/main" id="{201A5635-18E8-4246-B761-419B78E4F3B3}"/>
                    </a:ext>
                  </a:extLst>
                </p:cNvPr>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54" name="Straight Connector 53">
                  <a:extLst>
                    <a:ext uri="{FF2B5EF4-FFF2-40B4-BE49-F238E27FC236}">
                      <a16:creationId xmlns:a16="http://schemas.microsoft.com/office/drawing/2014/main" id="{6778B6EB-0611-3049-9AD8-3895C0A8023A}"/>
                    </a:ext>
                  </a:extLst>
                </p:cNvPr>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55" name="Straight Connector 54">
                  <a:extLst>
                    <a:ext uri="{FF2B5EF4-FFF2-40B4-BE49-F238E27FC236}">
                      <a16:creationId xmlns:a16="http://schemas.microsoft.com/office/drawing/2014/main" id="{F2B2F7F0-494B-2D4D-87EF-769B479454CE}"/>
                    </a:ext>
                  </a:extLst>
                </p:cNvPr>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6" name="Rectangle 55">
                  <a:extLst>
                    <a:ext uri="{FF2B5EF4-FFF2-40B4-BE49-F238E27FC236}">
                      <a16:creationId xmlns:a16="http://schemas.microsoft.com/office/drawing/2014/main" id="{58CD8689-472F-1045-BF00-01882BD9B8EF}"/>
                    </a:ext>
                  </a:extLst>
                </p:cNvPr>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37" name="Group 182">
              <a:extLst>
                <a:ext uri="{FF2B5EF4-FFF2-40B4-BE49-F238E27FC236}">
                  <a16:creationId xmlns:a16="http://schemas.microsoft.com/office/drawing/2014/main" id="{5AA6EFC0-1D52-0344-9CD2-2B706A1049AA}"/>
                </a:ext>
              </a:extLst>
            </p:cNvPr>
            <p:cNvGrpSpPr>
              <a:grpSpLocks/>
            </p:cNvGrpSpPr>
            <p:nvPr/>
          </p:nvGrpSpPr>
          <p:grpSpPr bwMode="auto">
            <a:xfrm>
              <a:off x="7277099" y="5291136"/>
              <a:ext cx="533400" cy="914400"/>
              <a:chOff x="7772400" y="914400"/>
              <a:chExt cx="533400" cy="914400"/>
            </a:xfrm>
          </p:grpSpPr>
          <p:sp>
            <p:nvSpPr>
              <p:cNvPr id="45" name="Flowchart: Process 183">
                <a:extLst>
                  <a:ext uri="{FF2B5EF4-FFF2-40B4-BE49-F238E27FC236}">
                    <a16:creationId xmlns:a16="http://schemas.microsoft.com/office/drawing/2014/main" id="{59F60253-9429-0849-AF8F-F9A1F3EDA554}"/>
                  </a:ext>
                </a:extLst>
              </p:cNvPr>
              <p:cNvSpPr>
                <a:spLocks noChangeArrowheads="1"/>
              </p:cNvSpPr>
              <p:nvPr/>
            </p:nvSpPr>
            <p:spPr bwMode="auto">
              <a:xfrm>
                <a:off x="77724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46" name="Group 7">
                <a:extLst>
                  <a:ext uri="{FF2B5EF4-FFF2-40B4-BE49-F238E27FC236}">
                    <a16:creationId xmlns:a16="http://schemas.microsoft.com/office/drawing/2014/main" id="{44D58A5F-10DF-6D43-854A-4DE12B001E3B}"/>
                  </a:ext>
                </a:extLst>
              </p:cNvPr>
              <p:cNvGrpSpPr>
                <a:grpSpLocks/>
              </p:cNvGrpSpPr>
              <p:nvPr/>
            </p:nvGrpSpPr>
            <p:grpSpPr bwMode="auto">
              <a:xfrm>
                <a:off x="7924797" y="914400"/>
                <a:ext cx="266700" cy="381000"/>
                <a:chOff x="6324613" y="4140193"/>
                <a:chExt cx="1066812" cy="508000"/>
              </a:xfrm>
            </p:grpSpPr>
            <p:sp>
              <p:nvSpPr>
                <p:cNvPr id="47" name="Rectangle 46">
                  <a:extLst>
                    <a:ext uri="{FF2B5EF4-FFF2-40B4-BE49-F238E27FC236}">
                      <a16:creationId xmlns:a16="http://schemas.microsoft.com/office/drawing/2014/main" id="{7A6D881C-042A-6A40-B0FB-2D1DF24569BA}"/>
                    </a:ext>
                  </a:extLst>
                </p:cNvPr>
                <p:cNvSpPr>
                  <a:spLocks noChangeArrowheads="1"/>
                </p:cNvSpPr>
                <p:nvPr/>
              </p:nvSpPr>
              <p:spPr bwMode="auto">
                <a:xfrm>
                  <a:off x="6324629"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48" name="Straight Connector 47">
                  <a:extLst>
                    <a:ext uri="{FF2B5EF4-FFF2-40B4-BE49-F238E27FC236}">
                      <a16:creationId xmlns:a16="http://schemas.microsoft.com/office/drawing/2014/main" id="{1C1D7B09-3191-DD4F-B1FB-43B831CCAA35}"/>
                    </a:ext>
                  </a:extLst>
                </p:cNvPr>
                <p:cNvCxnSpPr>
                  <a:cxnSpLocks noChangeShapeType="1"/>
                </p:cNvCxnSpPr>
                <p:nvPr/>
              </p:nvCxnSpPr>
              <p:spPr bwMode="auto">
                <a:xfrm rot="5400000" flipH="1" flipV="1">
                  <a:off x="6190221"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9" name="Straight Connector 48">
                  <a:extLst>
                    <a:ext uri="{FF2B5EF4-FFF2-40B4-BE49-F238E27FC236}">
                      <a16:creationId xmlns:a16="http://schemas.microsoft.com/office/drawing/2014/main" id="{2F1B696E-D6FB-F54D-8464-1C56E7C7FF4E}"/>
                    </a:ext>
                  </a:extLst>
                </p:cNvPr>
                <p:cNvCxnSpPr>
                  <a:cxnSpLocks noChangeShapeType="1"/>
                </p:cNvCxnSpPr>
                <p:nvPr/>
              </p:nvCxnSpPr>
              <p:spPr bwMode="auto">
                <a:xfrm rot="5400000" flipH="1" flipV="1">
                  <a:off x="7295133"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50" name="Rectangle 49">
                  <a:extLst>
                    <a:ext uri="{FF2B5EF4-FFF2-40B4-BE49-F238E27FC236}">
                      <a16:creationId xmlns:a16="http://schemas.microsoft.com/office/drawing/2014/main" id="{5013AC5F-4742-8245-A909-7A766F1C7207}"/>
                    </a:ext>
                  </a:extLst>
                </p:cNvPr>
                <p:cNvSpPr>
                  <a:spLocks noChangeArrowheads="1"/>
                </p:cNvSpPr>
                <p:nvPr/>
              </p:nvSpPr>
              <p:spPr bwMode="auto">
                <a:xfrm>
                  <a:off x="6324629"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38" name="Group 189">
              <a:extLst>
                <a:ext uri="{FF2B5EF4-FFF2-40B4-BE49-F238E27FC236}">
                  <a16:creationId xmlns:a16="http://schemas.microsoft.com/office/drawing/2014/main" id="{0EC331BC-28EB-1042-9ED5-D426B6A34B80}"/>
                </a:ext>
              </a:extLst>
            </p:cNvPr>
            <p:cNvGrpSpPr>
              <a:grpSpLocks/>
            </p:cNvGrpSpPr>
            <p:nvPr/>
          </p:nvGrpSpPr>
          <p:grpSpPr bwMode="auto">
            <a:xfrm>
              <a:off x="8343899" y="5291136"/>
              <a:ext cx="533400" cy="914400"/>
              <a:chOff x="8382000" y="914400"/>
              <a:chExt cx="533400" cy="914400"/>
            </a:xfrm>
          </p:grpSpPr>
          <p:sp>
            <p:nvSpPr>
              <p:cNvPr id="39" name="Flowchart: Process 190">
                <a:extLst>
                  <a:ext uri="{FF2B5EF4-FFF2-40B4-BE49-F238E27FC236}">
                    <a16:creationId xmlns:a16="http://schemas.microsoft.com/office/drawing/2014/main" id="{73AC5C90-4648-CC44-AAA9-1D4068847DB2}"/>
                  </a:ext>
                </a:extLst>
              </p:cNvPr>
              <p:cNvSpPr>
                <a:spLocks noChangeArrowheads="1"/>
              </p:cNvSpPr>
              <p:nvPr/>
            </p:nvSpPr>
            <p:spPr bwMode="auto">
              <a:xfrm>
                <a:off x="83820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DMA</a:t>
                </a:r>
              </a:p>
            </p:txBody>
          </p:sp>
          <p:grpSp>
            <p:nvGrpSpPr>
              <p:cNvPr id="40" name="Group 883">
                <a:extLst>
                  <a:ext uri="{FF2B5EF4-FFF2-40B4-BE49-F238E27FC236}">
                    <a16:creationId xmlns:a16="http://schemas.microsoft.com/office/drawing/2014/main" id="{E082AD4B-20A2-F143-A7FA-2555548F2713}"/>
                  </a:ext>
                </a:extLst>
              </p:cNvPr>
              <p:cNvGrpSpPr>
                <a:grpSpLocks/>
              </p:cNvGrpSpPr>
              <p:nvPr/>
            </p:nvGrpSpPr>
            <p:grpSpPr bwMode="auto">
              <a:xfrm>
                <a:off x="8534397" y="914400"/>
                <a:ext cx="266700" cy="381000"/>
                <a:chOff x="8534397" y="304800"/>
                <a:chExt cx="266700" cy="381000"/>
              </a:xfrm>
            </p:grpSpPr>
            <p:sp>
              <p:nvSpPr>
                <p:cNvPr id="41" name="Rectangle 40">
                  <a:extLst>
                    <a:ext uri="{FF2B5EF4-FFF2-40B4-BE49-F238E27FC236}">
                      <a16:creationId xmlns:a16="http://schemas.microsoft.com/office/drawing/2014/main" id="{DFAEE6C2-2D6B-7340-B1B5-E6AB68815DCF}"/>
                    </a:ext>
                  </a:extLst>
                </p:cNvPr>
                <p:cNvSpPr>
                  <a:spLocks noChangeArrowheads="1"/>
                </p:cNvSpPr>
                <p:nvPr/>
              </p:nvSpPr>
              <p:spPr bwMode="auto">
                <a:xfrm>
                  <a:off x="8534401"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42" name="Straight Connector 41">
                  <a:extLst>
                    <a:ext uri="{FF2B5EF4-FFF2-40B4-BE49-F238E27FC236}">
                      <a16:creationId xmlns:a16="http://schemas.microsoft.com/office/drawing/2014/main" id="{3E31B726-CC09-4142-B04E-C4125463DE98}"/>
                    </a:ext>
                  </a:extLst>
                </p:cNvPr>
                <p:cNvCxnSpPr>
                  <a:cxnSpLocks noChangeShapeType="1"/>
                </p:cNvCxnSpPr>
                <p:nvPr/>
              </p:nvCxnSpPr>
              <p:spPr bwMode="auto">
                <a:xfrm rot="5400000" flipH="1" flipV="1">
                  <a:off x="8433595" y="405606"/>
                  <a:ext cx="20161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3" name="Straight Connector 42">
                  <a:extLst>
                    <a:ext uri="{FF2B5EF4-FFF2-40B4-BE49-F238E27FC236}">
                      <a16:creationId xmlns:a16="http://schemas.microsoft.com/office/drawing/2014/main" id="{94C3DC94-977B-014B-A6A5-B2E1733D1F7C}"/>
                    </a:ext>
                  </a:extLst>
                </p:cNvPr>
                <p:cNvCxnSpPr>
                  <a:cxnSpLocks noChangeShapeType="1"/>
                </p:cNvCxnSpPr>
                <p:nvPr/>
              </p:nvCxnSpPr>
              <p:spPr bwMode="auto">
                <a:xfrm rot="5400000" flipH="1" flipV="1">
                  <a:off x="8728870" y="377031"/>
                  <a:ext cx="14446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44" name="Rectangle 43">
                  <a:extLst>
                    <a:ext uri="{FF2B5EF4-FFF2-40B4-BE49-F238E27FC236}">
                      <a16:creationId xmlns:a16="http://schemas.microsoft.com/office/drawing/2014/main" id="{511C2279-4906-6D49-9194-8CE6F028DF53}"/>
                    </a:ext>
                  </a:extLst>
                </p:cNvPr>
                <p:cNvSpPr>
                  <a:spLocks noChangeArrowheads="1"/>
                </p:cNvSpPr>
                <p:nvPr/>
              </p:nvSpPr>
              <p:spPr bwMode="auto">
                <a:xfrm>
                  <a:off x="8534401"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sp>
        <p:nvSpPr>
          <p:cNvPr id="124" name="Rectangle 123">
            <a:extLst>
              <a:ext uri="{FF2B5EF4-FFF2-40B4-BE49-F238E27FC236}">
                <a16:creationId xmlns:a16="http://schemas.microsoft.com/office/drawing/2014/main" id="{FB9D7A18-9A40-8745-84D3-215FDC431DF9}"/>
              </a:ext>
            </a:extLst>
          </p:cNvPr>
          <p:cNvSpPr/>
          <p:nvPr/>
        </p:nvSpPr>
        <p:spPr>
          <a:xfrm>
            <a:off x="1665797" y="2629946"/>
            <a:ext cx="1306349" cy="454743"/>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SimpleSume</a:t>
            </a:r>
            <a:endParaRPr lang="en-US" dirty="0">
              <a:solidFill>
                <a:sysClr val="windowText" lastClr="000000"/>
              </a:solidFill>
            </a:endParaRPr>
          </a:p>
          <a:p>
            <a:pPr algn="ctr"/>
            <a:r>
              <a:rPr lang="en-US" dirty="0">
                <a:solidFill>
                  <a:sysClr val="windowText" lastClr="000000"/>
                </a:solidFill>
              </a:rPr>
              <a:t>Switch</a:t>
            </a:r>
          </a:p>
        </p:txBody>
      </p:sp>
      <p:grpSp>
        <p:nvGrpSpPr>
          <p:cNvPr id="133" name="Group 132">
            <a:extLst>
              <a:ext uri="{FF2B5EF4-FFF2-40B4-BE49-F238E27FC236}">
                <a16:creationId xmlns:a16="http://schemas.microsoft.com/office/drawing/2014/main" id="{70B67C0E-04DB-3642-B00F-CE0F9A20095F}"/>
              </a:ext>
            </a:extLst>
          </p:cNvPr>
          <p:cNvGrpSpPr/>
          <p:nvPr/>
        </p:nvGrpSpPr>
        <p:grpSpPr>
          <a:xfrm>
            <a:off x="1666100" y="3319388"/>
            <a:ext cx="2965115" cy="526264"/>
            <a:chOff x="1666100" y="3319388"/>
            <a:chExt cx="2965115" cy="526264"/>
          </a:xfrm>
        </p:grpSpPr>
        <p:sp>
          <p:nvSpPr>
            <p:cNvPr id="126" name="Flowchart: Process 719">
              <a:extLst>
                <a:ext uri="{FF2B5EF4-FFF2-40B4-BE49-F238E27FC236}">
                  <a16:creationId xmlns:a16="http://schemas.microsoft.com/office/drawing/2014/main" id="{2AE7B607-DF99-A143-BC70-99F6D7893004}"/>
                </a:ext>
              </a:extLst>
            </p:cNvPr>
            <p:cNvSpPr>
              <a:spLocks noChangeArrowheads="1"/>
            </p:cNvSpPr>
            <p:nvPr/>
          </p:nvSpPr>
          <p:spPr bwMode="auto">
            <a:xfrm>
              <a:off x="1666100" y="3319388"/>
              <a:ext cx="1311000" cy="526264"/>
            </a:xfrm>
            <a:prstGeom prst="flowChartProcess">
              <a:avLst/>
            </a:prstGeom>
            <a:solidFill>
              <a:srgbClr val="E4E4F8"/>
            </a:solidFill>
            <a:ln w="28575">
              <a:solidFill>
                <a:srgbClr val="FF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ltLang="zh-CN" sz="1600" dirty="0">
                  <a:solidFill>
                    <a:srgbClr val="000000"/>
                  </a:solidFill>
                  <a:latin typeface="Arial Narrow" pitchFamily="34" charset="0"/>
                  <a:ea typeface="宋体" charset="-122"/>
                </a:rPr>
                <a:t>Packet Buffer</a:t>
              </a:r>
            </a:p>
          </p:txBody>
        </p:sp>
        <p:sp>
          <p:nvSpPr>
            <p:cNvPr id="127" name="Flowchart: Process 719">
              <a:extLst>
                <a:ext uri="{FF2B5EF4-FFF2-40B4-BE49-F238E27FC236}">
                  <a16:creationId xmlns:a16="http://schemas.microsoft.com/office/drawing/2014/main" id="{5D10C5AF-BE42-B548-A44F-39DDFFACBF2B}"/>
                </a:ext>
              </a:extLst>
            </p:cNvPr>
            <p:cNvSpPr>
              <a:spLocks noChangeArrowheads="1"/>
            </p:cNvSpPr>
            <p:nvPr/>
          </p:nvSpPr>
          <p:spPr bwMode="auto">
            <a:xfrm>
              <a:off x="3320215" y="3319388"/>
              <a:ext cx="1311000" cy="526264"/>
            </a:xfrm>
            <a:prstGeom prst="flowChartProcess">
              <a:avLst/>
            </a:prstGeom>
            <a:solidFill>
              <a:srgbClr val="E4E4F8"/>
            </a:solidFill>
            <a:ln w="28575">
              <a:solidFill>
                <a:srgbClr val="FF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ltLang="zh-CN" sz="1600" dirty="0">
                  <a:solidFill>
                    <a:srgbClr val="000000"/>
                  </a:solidFill>
                  <a:latin typeface="Arial Narrow" pitchFamily="34" charset="0"/>
                  <a:ea typeface="宋体" charset="-122"/>
                </a:rPr>
                <a:t>PIFO Scheduler</a:t>
              </a:r>
            </a:p>
          </p:txBody>
        </p:sp>
        <p:cxnSp>
          <p:nvCxnSpPr>
            <p:cNvPr id="128" name="Straight Arrow Connector 127">
              <a:extLst>
                <a:ext uri="{FF2B5EF4-FFF2-40B4-BE49-F238E27FC236}">
                  <a16:creationId xmlns:a16="http://schemas.microsoft.com/office/drawing/2014/main" id="{41826CC6-D920-F840-97E3-78883A81D2A0}"/>
                </a:ext>
              </a:extLst>
            </p:cNvPr>
            <p:cNvCxnSpPr>
              <a:cxnSpLocks noChangeShapeType="1"/>
            </p:cNvCxnSpPr>
            <p:nvPr/>
          </p:nvCxnSpPr>
          <p:spPr bwMode="auto">
            <a:xfrm>
              <a:off x="2977100" y="3482161"/>
              <a:ext cx="343115" cy="0"/>
            </a:xfrm>
            <a:prstGeom prst="straightConnector1">
              <a:avLst/>
            </a:prstGeom>
            <a:noFill/>
            <a:ln w="25400">
              <a:solidFill>
                <a:schemeClr val="tx2"/>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32" name="Straight Arrow Connector 131">
              <a:extLst>
                <a:ext uri="{FF2B5EF4-FFF2-40B4-BE49-F238E27FC236}">
                  <a16:creationId xmlns:a16="http://schemas.microsoft.com/office/drawing/2014/main" id="{390565D6-E13F-6C4E-8FB3-5B1CF3F926ED}"/>
                </a:ext>
              </a:extLst>
            </p:cNvPr>
            <p:cNvCxnSpPr>
              <a:cxnSpLocks noChangeShapeType="1"/>
            </p:cNvCxnSpPr>
            <p:nvPr/>
          </p:nvCxnSpPr>
          <p:spPr bwMode="auto">
            <a:xfrm>
              <a:off x="2977100" y="3712619"/>
              <a:ext cx="343115" cy="0"/>
            </a:xfrm>
            <a:prstGeom prst="straightConnector1">
              <a:avLst/>
            </a:prstGeom>
            <a:noFill/>
            <a:ln w="25400">
              <a:solidFill>
                <a:schemeClr val="tx2"/>
              </a:solidFill>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grpSp>
      <p:sp>
        <p:nvSpPr>
          <p:cNvPr id="134" name="Rounded Rectangular Callout 133">
            <a:extLst>
              <a:ext uri="{FF2B5EF4-FFF2-40B4-BE49-F238E27FC236}">
                <a16:creationId xmlns:a16="http://schemas.microsoft.com/office/drawing/2014/main" id="{0E8C7C42-2C2D-314C-9741-74AAD3B50B08}"/>
              </a:ext>
            </a:extLst>
          </p:cNvPr>
          <p:cNvSpPr/>
          <p:nvPr/>
        </p:nvSpPr>
        <p:spPr>
          <a:xfrm>
            <a:off x="3836889" y="2055142"/>
            <a:ext cx="1929161" cy="945471"/>
          </a:xfrm>
          <a:prstGeom prst="wedgeRoundRectCallout">
            <a:avLst>
              <a:gd name="adj1" fmla="val -47423"/>
              <a:gd name="adj2" fmla="val 836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Schedules packets based on priority computed in P4 program </a:t>
            </a:r>
          </a:p>
        </p:txBody>
      </p:sp>
      <p:sp>
        <p:nvSpPr>
          <p:cNvPr id="135" name="Rounded Rectangular Callout 134">
            <a:extLst>
              <a:ext uri="{FF2B5EF4-FFF2-40B4-BE49-F238E27FC236}">
                <a16:creationId xmlns:a16="http://schemas.microsoft.com/office/drawing/2014/main" id="{7E5E7CE3-83AA-A049-AB56-2D70BE02879E}"/>
              </a:ext>
            </a:extLst>
          </p:cNvPr>
          <p:cNvSpPr/>
          <p:nvPr/>
        </p:nvSpPr>
        <p:spPr>
          <a:xfrm>
            <a:off x="357233" y="2275049"/>
            <a:ext cx="978261" cy="612648"/>
          </a:xfrm>
          <a:prstGeom prst="wedgeRoundRectCallout">
            <a:avLst>
              <a:gd name="adj1" fmla="val 81758"/>
              <a:gd name="adj2" fmla="val 479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packet priority </a:t>
            </a:r>
          </a:p>
        </p:txBody>
      </p:sp>
      <p:sp>
        <p:nvSpPr>
          <p:cNvPr id="136" name="Rounded Rectangle 135">
            <a:extLst>
              <a:ext uri="{FF2B5EF4-FFF2-40B4-BE49-F238E27FC236}">
                <a16:creationId xmlns:a16="http://schemas.microsoft.com/office/drawing/2014/main" id="{FA3AA8F4-18F5-BE4F-BF99-F20E3CC9A792}"/>
              </a:ext>
            </a:extLst>
          </p:cNvPr>
          <p:cNvSpPr/>
          <p:nvPr/>
        </p:nvSpPr>
        <p:spPr>
          <a:xfrm>
            <a:off x="6092854" y="1618079"/>
            <a:ext cx="2627399" cy="192658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HDL designers can update architecture as desired</a:t>
            </a:r>
          </a:p>
        </p:txBody>
      </p:sp>
    </p:spTree>
    <p:extLst>
      <p:ext uri="{BB962C8B-B14F-4D97-AF65-F5344CB8AC3E}">
        <p14:creationId xmlns:p14="http://schemas.microsoft.com/office/powerpoint/2010/main" val="7804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C51-0746-7947-98F4-388A238AAC0E}"/>
              </a:ext>
            </a:extLst>
          </p:cNvPr>
          <p:cNvSpPr>
            <a:spLocks noGrp="1"/>
          </p:cNvSpPr>
          <p:nvPr>
            <p:ph type="title"/>
          </p:nvPr>
        </p:nvSpPr>
        <p:spPr/>
        <p:txBody>
          <a:bodyPr>
            <a:normAutofit fontScale="90000"/>
          </a:bodyPr>
          <a:lstStyle/>
          <a:p>
            <a:r>
              <a:rPr lang="en-US" dirty="0"/>
              <a:t>Teaching Network Systems</a:t>
            </a:r>
          </a:p>
        </p:txBody>
      </p:sp>
      <p:sp>
        <p:nvSpPr>
          <p:cNvPr id="3" name="Content Placeholder 2">
            <a:extLst>
              <a:ext uri="{FF2B5EF4-FFF2-40B4-BE49-F238E27FC236}">
                <a16:creationId xmlns:a16="http://schemas.microsoft.com/office/drawing/2014/main" id="{6837AD8D-72D8-9D4A-8570-96FB953C40D0}"/>
              </a:ext>
            </a:extLst>
          </p:cNvPr>
          <p:cNvSpPr>
            <a:spLocks noGrp="1"/>
          </p:cNvSpPr>
          <p:nvPr>
            <p:ph sz="half" idx="1"/>
          </p:nvPr>
        </p:nvSpPr>
        <p:spPr>
          <a:xfrm>
            <a:off x="152400" y="921370"/>
            <a:ext cx="8686800" cy="3159976"/>
          </a:xfrm>
        </p:spPr>
        <p:txBody>
          <a:bodyPr>
            <a:normAutofit lnSpcReduction="10000"/>
          </a:bodyPr>
          <a:lstStyle/>
          <a:p>
            <a:pPr>
              <a:lnSpc>
                <a:spcPct val="150000"/>
              </a:lnSpc>
            </a:pPr>
            <a:r>
              <a:rPr lang="en-US" dirty="0"/>
              <a:t>CS344 at Stanford:</a:t>
            </a:r>
          </a:p>
          <a:p>
            <a:pPr lvl="1">
              <a:lnSpc>
                <a:spcPct val="150000"/>
              </a:lnSpc>
            </a:pPr>
            <a:r>
              <a:rPr lang="en-US" dirty="0"/>
              <a:t>Build an internet router on </a:t>
            </a:r>
            <a:r>
              <a:rPr lang="en-US" dirty="0" err="1"/>
              <a:t>NetFPGA</a:t>
            </a:r>
            <a:r>
              <a:rPr lang="en-US" dirty="0"/>
              <a:t> SUME (teams of 2)</a:t>
            </a:r>
          </a:p>
          <a:p>
            <a:pPr lvl="1">
              <a:lnSpc>
                <a:spcPct val="150000"/>
              </a:lnSpc>
            </a:pPr>
            <a:r>
              <a:rPr lang="en-US" dirty="0"/>
              <a:t>Data-plane in P4, control-plane routing protocol on Linux host</a:t>
            </a:r>
          </a:p>
          <a:p>
            <a:pPr lvl="1">
              <a:lnSpc>
                <a:spcPct val="150000"/>
              </a:lnSpc>
            </a:pPr>
            <a:r>
              <a:rPr lang="en-US" dirty="0"/>
              <a:t>Interoperability testing (6 weeks)</a:t>
            </a:r>
          </a:p>
          <a:p>
            <a:pPr lvl="1">
              <a:lnSpc>
                <a:spcPct val="150000"/>
              </a:lnSpc>
            </a:pPr>
            <a:r>
              <a:rPr lang="en-US" dirty="0"/>
              <a:t>Open-ended design challenge (4 weeks)</a:t>
            </a:r>
          </a:p>
          <a:p>
            <a:pPr lvl="1">
              <a:lnSpc>
                <a:spcPct val="150000"/>
              </a:lnSpc>
            </a:pPr>
            <a:r>
              <a:rPr lang="en-US" dirty="0"/>
              <a:t>P4</a:t>
            </a:r>
            <a:r>
              <a:rPr lang="en-US" dirty="0">
                <a:sym typeface="Wingdings" pitchFamily="2" charset="2"/>
              </a:rPr>
              <a:t>NetFPGA r</a:t>
            </a:r>
            <a:r>
              <a:rPr lang="en-US" dirty="0"/>
              <a:t>eplaced Verilog course</a:t>
            </a:r>
          </a:p>
          <a:p>
            <a:pPr>
              <a:lnSpc>
                <a:spcPct val="150000"/>
              </a:lnSpc>
            </a:pPr>
            <a:r>
              <a:rPr lang="en-US" dirty="0"/>
              <a:t>Fork it on GitHub [1]</a:t>
            </a:r>
          </a:p>
        </p:txBody>
      </p:sp>
      <p:sp>
        <p:nvSpPr>
          <p:cNvPr id="4" name="Slide Number Placeholder 3">
            <a:extLst>
              <a:ext uri="{FF2B5EF4-FFF2-40B4-BE49-F238E27FC236}">
                <a16:creationId xmlns:a16="http://schemas.microsoft.com/office/drawing/2014/main" id="{3F3BA9F8-4B50-2546-BDB0-82D23B54DD56}"/>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39</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2AFC1A48-0E57-E34E-8CF3-713D302ED96C}"/>
              </a:ext>
            </a:extLst>
          </p:cNvPr>
          <p:cNvSpPr txBox="1"/>
          <p:nvPr/>
        </p:nvSpPr>
        <p:spPr>
          <a:xfrm>
            <a:off x="152400" y="4395494"/>
            <a:ext cx="6737742" cy="307777"/>
          </a:xfrm>
          <a:prstGeom prst="rect">
            <a:avLst/>
          </a:prstGeom>
          <a:noFill/>
        </p:spPr>
        <p:txBody>
          <a:bodyPr wrap="none" rtlCol="0">
            <a:spAutoFit/>
          </a:bodyPr>
          <a:lstStyle/>
          <a:p>
            <a:r>
              <a:rPr lang="en-US" dirty="0"/>
              <a:t>[1] </a:t>
            </a:r>
            <a:r>
              <a:rPr lang="en-US" dirty="0">
                <a:hlinkClick r:id="rId3"/>
              </a:rPr>
              <a:t>https://github.com/p4lang/education/wiki/courses#build-an-internet-router-cs344</a:t>
            </a:r>
            <a:r>
              <a:rPr lang="en-US" dirty="0"/>
              <a:t> </a:t>
            </a:r>
          </a:p>
        </p:txBody>
      </p:sp>
    </p:spTree>
    <p:extLst>
      <p:ext uri="{BB962C8B-B14F-4D97-AF65-F5344CB8AC3E}">
        <p14:creationId xmlns:p14="http://schemas.microsoft.com/office/powerpoint/2010/main" val="194739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Packet Processing Abstractions</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a:t>
            </a:fld>
            <a:endParaRPr lang="en-US" dirty="0">
              <a:solidFill>
                <a:prstClr val="black">
                  <a:tint val="75000"/>
                </a:prstClr>
              </a:solidFill>
            </a:endParaRPr>
          </a:p>
        </p:txBody>
      </p:sp>
      <p:grpSp>
        <p:nvGrpSpPr>
          <p:cNvPr id="7" name="Group 6"/>
          <p:cNvGrpSpPr/>
          <p:nvPr/>
        </p:nvGrpSpPr>
        <p:grpSpPr>
          <a:xfrm>
            <a:off x="1726336" y="2383725"/>
            <a:ext cx="1124342" cy="1626876"/>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190036" y="2389006"/>
            <a:ext cx="1124342" cy="1626876"/>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40594" y="2395205"/>
            <a:ext cx="1124342" cy="1626876"/>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69736" y="2404165"/>
            <a:ext cx="1124342" cy="1626876"/>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65145" y="2634654"/>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78536" y="2585469"/>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884288" y="2460250"/>
            <a:ext cx="909363" cy="1479832"/>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283688" y="2476919"/>
            <a:ext cx="909363" cy="1479832"/>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48853" y="2479177"/>
            <a:ext cx="909363" cy="1479832"/>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179970" y="2500442"/>
            <a:ext cx="909363" cy="1479832"/>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03539" y="4011873"/>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a:solidFill>
                  <a:prstClr val="black"/>
                </a:solidFill>
                <a:ea typeface="+mn-ea"/>
                <a:cs typeface="+mn-cs"/>
              </a:rPr>
              <a:t>Match+ActionStage</a:t>
            </a:r>
            <a:r>
              <a:rPr lang="en-US" sz="1200" kern="1200" dirty="0">
                <a:solidFill>
                  <a:prstClr val="black"/>
                </a:solidFill>
                <a:ea typeface="+mn-ea"/>
                <a:cs typeface="+mn-cs"/>
              </a:rPr>
              <a:t> (Unit)</a:t>
            </a:r>
          </a:p>
        </p:txBody>
      </p:sp>
      <p:grpSp>
        <p:nvGrpSpPr>
          <p:cNvPr id="223" name="Group 222"/>
          <p:cNvGrpSpPr/>
          <p:nvPr/>
        </p:nvGrpSpPr>
        <p:grpSpPr>
          <a:xfrm>
            <a:off x="7528607" y="2404063"/>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378096" y="3192855"/>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14378" y="3198136"/>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64936" y="3212952"/>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194078" y="3213295"/>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50678" y="3198136"/>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1877101" y="2479176"/>
            <a:ext cx="540445" cy="161583"/>
          </a:xfrm>
          <a:prstGeom prst="rect">
            <a:avLst/>
          </a:prstGeom>
          <a:noFill/>
        </p:spPr>
        <p:txBody>
          <a:bodyPr wrap="square" lIns="0" tIns="0" rIns="0" bIns="0" rtlCol="0">
            <a:spAutoFit/>
          </a:bodyPr>
          <a:lstStyle/>
          <a:p>
            <a:pPr algn="ctr" defTabSz="457200">
              <a:buClrTx/>
              <a:buFontTx/>
              <a:buNone/>
            </a:pPr>
            <a:r>
              <a:rPr lang="en-US" sz="1050" kern="1200" dirty="0">
                <a:solidFill>
                  <a:prstClr val="black"/>
                </a:solidFill>
                <a:ea typeface="+mn-ea"/>
                <a:cs typeface="+mn-cs"/>
              </a:rPr>
              <a:t>Memory</a:t>
            </a:r>
          </a:p>
        </p:txBody>
      </p:sp>
      <p:sp>
        <p:nvSpPr>
          <p:cNvPr id="120" name="TextBox 119"/>
          <p:cNvSpPr txBox="1"/>
          <p:nvPr/>
        </p:nvSpPr>
        <p:spPr>
          <a:xfrm>
            <a:off x="2530260" y="2492875"/>
            <a:ext cx="248466" cy="153888"/>
          </a:xfrm>
          <a:prstGeom prst="rect">
            <a:avLst/>
          </a:prstGeom>
          <a:noFill/>
        </p:spPr>
        <p:txBody>
          <a:bodyPr wrap="none" lIns="0" tIns="0" rIns="0" bIns="0" rtlCol="0">
            <a:spAutoFit/>
          </a:bodyPr>
          <a:lstStyle/>
          <a:p>
            <a:pPr defTabSz="457200">
              <a:buClrTx/>
              <a:buFontTx/>
              <a:buNone/>
            </a:pPr>
            <a:r>
              <a:rPr lang="en-US" sz="1000" kern="1200" dirty="0">
                <a:solidFill>
                  <a:prstClr val="black"/>
                </a:solidFill>
                <a:ea typeface="+mn-ea"/>
                <a:cs typeface="+mn-cs"/>
              </a:rPr>
              <a:t>ALU</a:t>
            </a:r>
          </a:p>
        </p:txBody>
      </p:sp>
      <p:sp>
        <p:nvSpPr>
          <p:cNvPr id="2" name="TextBox 1"/>
          <p:cNvSpPr txBox="1"/>
          <p:nvPr/>
        </p:nvSpPr>
        <p:spPr>
          <a:xfrm>
            <a:off x="352481" y="1942398"/>
            <a:ext cx="1264756" cy="461665"/>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a:t>
            </a:r>
            <a:br>
              <a:rPr lang="en-US" sz="1200" kern="1200" dirty="0">
                <a:solidFill>
                  <a:prstClr val="black"/>
                </a:solidFill>
                <a:ea typeface="+mn-ea"/>
                <a:cs typeface="+mn-cs"/>
              </a:rPr>
            </a:br>
            <a:r>
              <a:rPr lang="en-US" sz="1200" kern="1200" dirty="0">
                <a:solidFill>
                  <a:prstClr val="black"/>
                </a:solidFill>
                <a:ea typeface="+mn-ea"/>
                <a:cs typeface="+mn-cs"/>
              </a:rPr>
              <a:t>Parser</a:t>
            </a:r>
          </a:p>
        </p:txBody>
      </p:sp>
      <p:grpSp>
        <p:nvGrpSpPr>
          <p:cNvPr id="222" name="Group 221"/>
          <p:cNvGrpSpPr/>
          <p:nvPr/>
        </p:nvGrpSpPr>
        <p:grpSpPr>
          <a:xfrm>
            <a:off x="655510" y="2393773"/>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03484" y="1938618"/>
            <a:ext cx="1264756" cy="461665"/>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a:t>
            </a:r>
            <a:br>
              <a:rPr lang="en-US" sz="1200" kern="1200" dirty="0">
                <a:solidFill>
                  <a:prstClr val="black"/>
                </a:solidFill>
                <a:ea typeface="+mn-ea"/>
                <a:cs typeface="+mn-cs"/>
              </a:rPr>
            </a:br>
            <a:r>
              <a:rPr lang="en-US" sz="1200" kern="1200" dirty="0">
                <a:solidFill>
                  <a:prstClr val="black"/>
                </a:solidFill>
                <a:ea typeface="+mn-ea"/>
                <a:cs typeface="+mn-cs"/>
              </a:rPr>
              <a:t>Deparser</a:t>
            </a:r>
          </a:p>
        </p:txBody>
      </p:sp>
      <p:sp>
        <p:nvSpPr>
          <p:cNvPr id="224" name="Left Brace 223"/>
          <p:cNvSpPr/>
          <p:nvPr/>
        </p:nvSpPr>
        <p:spPr>
          <a:xfrm rot="5400000">
            <a:off x="4353394" y="-513664"/>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67559" y="1803753"/>
            <a:ext cx="3585298" cy="276999"/>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 </a:t>
            </a:r>
            <a:r>
              <a:rPr lang="en-US" sz="1200" kern="1200">
                <a:solidFill>
                  <a:prstClr val="black"/>
                </a:solidFill>
                <a:ea typeface="+mn-ea"/>
                <a:cs typeface="+mn-cs"/>
              </a:rPr>
              <a:t>Match-Action Pipeline</a:t>
            </a:r>
            <a:endParaRPr lang="en-US" sz="1200" kern="1200" dirty="0">
              <a:solidFill>
                <a:prstClr val="black"/>
              </a:solidFill>
              <a:ea typeface="+mn-ea"/>
              <a:cs typeface="+mn-cs"/>
            </a:endParaRPr>
          </a:p>
        </p:txBody>
      </p:sp>
      <p:sp>
        <p:nvSpPr>
          <p:cNvPr id="141" name="Content Placeholder 2">
            <a:extLst>
              <a:ext uri="{FF2B5EF4-FFF2-40B4-BE49-F238E27FC236}">
                <a16:creationId xmlns:a16="http://schemas.microsoft.com/office/drawing/2014/main" id="{21661760-40E8-1244-98C8-6DC857907EFD}"/>
              </a:ext>
            </a:extLst>
          </p:cNvPr>
          <p:cNvSpPr txBox="1">
            <a:spLocks/>
          </p:cNvSpPr>
          <p:nvPr/>
        </p:nvSpPr>
        <p:spPr>
          <a:xfrm>
            <a:off x="152400" y="909995"/>
            <a:ext cx="8686800" cy="597638"/>
          </a:xfrm>
          <a:prstGeom prst="rect">
            <a:avLst/>
          </a:prstGeom>
        </p:spPr>
        <p:txBody>
          <a:bodyPr>
            <a:normAutofit/>
          </a:bodyPr>
          <a:lst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PISA: Protocol-Independent Switch Architecture</a:t>
            </a:r>
          </a:p>
        </p:txBody>
      </p:sp>
    </p:spTree>
    <p:extLst>
      <p:ext uri="{BB962C8B-B14F-4D97-AF65-F5344CB8AC3E}">
        <p14:creationId xmlns:p14="http://schemas.microsoft.com/office/powerpoint/2010/main" val="32433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wipe(left)">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4"/>
                                        </p:tgtEl>
                                        <p:attrNameLst>
                                          <p:attrName>style.visibility</p:attrName>
                                        </p:attrNameLst>
                                      </p:cBhvr>
                                      <p:to>
                                        <p:strVal val="visible"/>
                                      </p:to>
                                    </p:set>
                                    <p:animEffect transition="in" filter="wipe(left)">
                                      <p:cBhvr>
                                        <p:cTn id="19" dur="500"/>
                                        <p:tgtEl>
                                          <p:spTgt spid="2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wipe(left)">
                                      <p:cBhvr>
                                        <p:cTn id="22" dur="500"/>
                                        <p:tgtEl>
                                          <p:spTgt spid="225"/>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left)">
                                      <p:cBhvr>
                                        <p:cTn id="31" dur="500"/>
                                        <p:tgtEl>
                                          <p:spTgt spid="104"/>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500"/>
                                        <p:tgtEl>
                                          <p:spTgt spid="78"/>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500"/>
                                        <p:tgtEl>
                                          <p:spTgt spid="91"/>
                                        </p:tgtEl>
                                      </p:cBhvr>
                                    </p:animEffect>
                                  </p:childTnLst>
                                </p:cTn>
                              </p:par>
                            </p:childTnLst>
                          </p:cTn>
                        </p:par>
                        <p:par>
                          <p:cTn id="53" fill="hold">
                            <p:stCondLst>
                              <p:cond delay="2000"/>
                            </p:stCondLst>
                            <p:childTnLst>
                              <p:par>
                                <p:cTn id="54" presetID="5" presetClass="entr" presetSubtype="1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checkerboard(across)">
                                      <p:cBhvr>
                                        <p:cTn id="56" dur="500"/>
                                        <p:tgtEl>
                                          <p:spTgt spid="119"/>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checkerboard(across)">
                                      <p:cBhvr>
                                        <p:cTn id="59" dur="500"/>
                                        <p:tgtEl>
                                          <p:spTgt spid="1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9"/>
                                        </p:tgtEl>
                                        <p:attrNameLst>
                                          <p:attrName>style.visibility</p:attrName>
                                        </p:attrNameLst>
                                      </p:cBhvr>
                                      <p:to>
                                        <p:strVal val="visible"/>
                                      </p:to>
                                    </p:set>
                                    <p:animEffect transition="in" filter="wipe(left)">
                                      <p:cBhvr>
                                        <p:cTn id="64" dur="500"/>
                                        <p:tgtEl>
                                          <p:spTgt spid="209"/>
                                        </p:tgtEl>
                                      </p:cBhvr>
                                    </p:animEffect>
                                  </p:childTnLst>
                                </p:cTn>
                              </p:par>
                              <p:par>
                                <p:cTn id="65" presetID="22" presetClass="entr" presetSubtype="8" fill="hold" nodeType="withEffect">
                                  <p:stCondLst>
                                    <p:cond delay="0"/>
                                  </p:stCondLst>
                                  <p:childTnLst>
                                    <p:set>
                                      <p:cBhvr>
                                        <p:cTn id="66" dur="1" fill="hold">
                                          <p:stCondLst>
                                            <p:cond delay="0"/>
                                          </p:stCondLst>
                                        </p:cTn>
                                        <p:tgtEl>
                                          <p:spTgt spid="223"/>
                                        </p:tgtEl>
                                        <p:attrNameLst>
                                          <p:attrName>style.visibility</p:attrName>
                                        </p:attrNameLst>
                                      </p:cBhvr>
                                      <p:to>
                                        <p:strVal val="visible"/>
                                      </p:to>
                                    </p:set>
                                    <p:animEffect transition="in" filter="wipe(left)">
                                      <p:cBhvr>
                                        <p:cTn id="67" dur="500"/>
                                        <p:tgtEl>
                                          <p:spTgt spid="223"/>
                                        </p:tgtEl>
                                      </p:cBhvr>
                                    </p:animEffect>
                                  </p:childTnLst>
                                </p:cTn>
                              </p:par>
                              <p:par>
                                <p:cTn id="68" presetID="22" presetClass="entr" presetSubtype="8"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left)">
                                      <p:cBhvr>
                                        <p:cTn id="74" dur="500"/>
                                        <p:tgtEl>
                                          <p:spTgt spid="114"/>
                                        </p:tgtEl>
                                      </p:cBhvr>
                                    </p:animEffect>
                                  </p:childTnLst>
                                </p:cTn>
                              </p:par>
                              <p:par>
                                <p:cTn id="75" presetID="22" presetClass="entr" presetSubtype="8" fill="hold" nodeType="withEffect">
                                  <p:stCondLst>
                                    <p:cond delay="0"/>
                                  </p:stCondLst>
                                  <p:childTnLst>
                                    <p:set>
                                      <p:cBhvr>
                                        <p:cTn id="76" dur="1" fill="hold">
                                          <p:stCondLst>
                                            <p:cond delay="0"/>
                                          </p:stCondLst>
                                        </p:cTn>
                                        <p:tgtEl>
                                          <p:spTgt spid="118"/>
                                        </p:tgtEl>
                                        <p:attrNameLst>
                                          <p:attrName>style.visibility</p:attrName>
                                        </p:attrNameLst>
                                      </p:cBhvr>
                                      <p:to>
                                        <p:strVal val="visible"/>
                                      </p:to>
                                    </p:set>
                                    <p:animEffect transition="in" filter="wipe(left)">
                                      <p:cBhvr>
                                        <p:cTn id="77" dur="500"/>
                                        <p:tgtEl>
                                          <p:spTgt spid="118"/>
                                        </p:tgtEl>
                                      </p:cBhvr>
                                    </p:animEffect>
                                  </p:childTnLst>
                                </p:cTn>
                              </p:par>
                              <p:par>
                                <p:cTn id="78" presetID="22" presetClass="entr" presetSubtype="8" fill="hold" nodeType="with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wipe(left)">
                                      <p:cBhvr>
                                        <p:cTn id="80" dur="500"/>
                                        <p:tgtEl>
                                          <p:spTgt spid="115"/>
                                        </p:tgtEl>
                                      </p:cBhvr>
                                    </p:animEffect>
                                  </p:childTnLst>
                                </p:cTn>
                              </p:par>
                              <p:par>
                                <p:cTn id="81" presetID="22" presetClass="entr" presetSubtype="8" fill="hold"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wipe(left)">
                                      <p:cBhvr>
                                        <p:cTn id="83" dur="500"/>
                                        <p:tgtEl>
                                          <p:spTgt spid="116"/>
                                        </p:tgtEl>
                                      </p:cBhvr>
                                    </p:animEffect>
                                  </p:childTnLst>
                                </p:cTn>
                              </p:par>
                              <p:par>
                                <p:cTn id="84" presetID="22" presetClass="entr" presetSubtype="8" fill="hold" nodeType="with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wipe(left)">
                                      <p:cBhvr>
                                        <p:cTn id="86"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19" grpId="0"/>
      <p:bldP spid="120" grpId="0"/>
      <p:bldP spid="2" grpId="0"/>
      <p:bldP spid="209" grpId="0"/>
      <p:bldP spid="224" grpId="0" animBg="1"/>
      <p:bldP spid="2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2B1A1-B414-E042-93BF-434F2EA6EB8F}"/>
              </a:ext>
            </a:extLst>
          </p:cNvPr>
          <p:cNvSpPr>
            <a:spLocks noGrp="1"/>
          </p:cNvSpPr>
          <p:nvPr>
            <p:ph type="title"/>
          </p:nvPr>
        </p:nvSpPr>
        <p:spPr/>
        <p:txBody>
          <a:bodyPr>
            <a:normAutofit fontScale="90000"/>
          </a:bodyPr>
          <a:lstStyle/>
          <a:p>
            <a:r>
              <a:rPr lang="en-US" dirty="0"/>
              <a:t>Looking Forward</a:t>
            </a:r>
          </a:p>
        </p:txBody>
      </p:sp>
      <p:sp>
        <p:nvSpPr>
          <p:cNvPr id="3" name="Content Placeholder 2">
            <a:extLst>
              <a:ext uri="{FF2B5EF4-FFF2-40B4-BE49-F238E27FC236}">
                <a16:creationId xmlns:a16="http://schemas.microsoft.com/office/drawing/2014/main" id="{7FA232FE-70E1-6B4E-B174-DED6D0D0C947}"/>
              </a:ext>
            </a:extLst>
          </p:cNvPr>
          <p:cNvSpPr>
            <a:spLocks noGrp="1"/>
          </p:cNvSpPr>
          <p:nvPr>
            <p:ph sz="half" idx="1"/>
          </p:nvPr>
        </p:nvSpPr>
        <p:spPr>
          <a:xfrm>
            <a:off x="152400" y="742951"/>
            <a:ext cx="8686800" cy="1509595"/>
          </a:xfrm>
        </p:spPr>
        <p:txBody>
          <a:bodyPr/>
          <a:lstStyle/>
          <a:p>
            <a:r>
              <a:rPr lang="en-US" dirty="0"/>
              <a:t>P4Runtime support</a:t>
            </a:r>
          </a:p>
          <a:p>
            <a:r>
              <a:rPr lang="en-US" dirty="0"/>
              <a:t>Improved latency &amp; resource utilization</a:t>
            </a:r>
          </a:p>
          <a:p>
            <a:r>
              <a:rPr lang="en-US" dirty="0"/>
              <a:t>Facilitate customized architectures</a:t>
            </a:r>
          </a:p>
        </p:txBody>
      </p:sp>
      <p:sp>
        <p:nvSpPr>
          <p:cNvPr id="4" name="Slide Number Placeholder 3">
            <a:extLst>
              <a:ext uri="{FF2B5EF4-FFF2-40B4-BE49-F238E27FC236}">
                <a16:creationId xmlns:a16="http://schemas.microsoft.com/office/drawing/2014/main" id="{E1302D57-E563-FD49-854F-3606B506EC32}"/>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40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9B11895D-2F54-924A-9C8F-6FBB0CB27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261" y="3651291"/>
            <a:ext cx="2333973" cy="1275516"/>
          </a:xfrm>
          <a:prstGeom prst="rect">
            <a:avLst/>
          </a:prstGeom>
        </p:spPr>
      </p:pic>
      <p:sp>
        <p:nvSpPr>
          <p:cNvPr id="6" name="Rounded Rectangle 5">
            <a:extLst>
              <a:ext uri="{FF2B5EF4-FFF2-40B4-BE49-F238E27FC236}">
                <a16:creationId xmlns:a16="http://schemas.microsoft.com/office/drawing/2014/main" id="{E3F848D2-DAA5-3E4C-A7C3-B002F581A7AF}"/>
              </a:ext>
            </a:extLst>
          </p:cNvPr>
          <p:cNvSpPr/>
          <p:nvPr/>
        </p:nvSpPr>
        <p:spPr>
          <a:xfrm>
            <a:off x="731806" y="2181021"/>
            <a:ext cx="1345406" cy="4237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Controller</a:t>
            </a:r>
          </a:p>
        </p:txBody>
      </p:sp>
      <p:cxnSp>
        <p:nvCxnSpPr>
          <p:cNvPr id="8" name="Straight Arrow Connector 7">
            <a:extLst>
              <a:ext uri="{FF2B5EF4-FFF2-40B4-BE49-F238E27FC236}">
                <a16:creationId xmlns:a16="http://schemas.microsoft.com/office/drawing/2014/main" id="{03035AB2-2BF3-A647-B50B-39BD754109D8}"/>
              </a:ext>
            </a:extLst>
          </p:cNvPr>
          <p:cNvCxnSpPr>
            <a:cxnSpLocks/>
          </p:cNvCxnSpPr>
          <p:nvPr/>
        </p:nvCxnSpPr>
        <p:spPr>
          <a:xfrm>
            <a:off x="1431247" y="2668519"/>
            <a:ext cx="0" cy="982772"/>
          </a:xfrm>
          <a:prstGeom prst="straightConnector1">
            <a:avLst/>
          </a:prstGeom>
          <a:ln w="571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125F460-8872-664C-B547-48E959DEDB6C}"/>
              </a:ext>
            </a:extLst>
          </p:cNvPr>
          <p:cNvSpPr txBox="1"/>
          <p:nvPr/>
        </p:nvSpPr>
        <p:spPr>
          <a:xfrm>
            <a:off x="1431247" y="2959850"/>
            <a:ext cx="1524776" cy="400110"/>
          </a:xfrm>
          <a:prstGeom prst="rect">
            <a:avLst/>
          </a:prstGeom>
          <a:noFill/>
        </p:spPr>
        <p:txBody>
          <a:bodyPr wrap="none" rtlCol="0">
            <a:spAutoFit/>
          </a:bodyPr>
          <a:lstStyle/>
          <a:p>
            <a:r>
              <a:rPr lang="en-US" sz="2000" b="1" dirty="0"/>
              <a:t>P4Runtime</a:t>
            </a:r>
          </a:p>
        </p:txBody>
      </p:sp>
      <p:pic>
        <p:nvPicPr>
          <p:cNvPr id="12" name="Picture 11">
            <a:extLst>
              <a:ext uri="{FF2B5EF4-FFF2-40B4-BE49-F238E27FC236}">
                <a16:creationId xmlns:a16="http://schemas.microsoft.com/office/drawing/2014/main" id="{B0CDFC75-F56C-6E4A-9485-62EE34513D2D}"/>
              </a:ext>
            </a:extLst>
          </p:cNvPr>
          <p:cNvPicPr>
            <a:picLocks noChangeAspect="1"/>
          </p:cNvPicPr>
          <p:nvPr/>
        </p:nvPicPr>
        <p:blipFill>
          <a:blip r:embed="rId3"/>
          <a:stretch>
            <a:fillRect/>
          </a:stretch>
        </p:blipFill>
        <p:spPr>
          <a:xfrm>
            <a:off x="4210246" y="1971127"/>
            <a:ext cx="646499" cy="562114"/>
          </a:xfrm>
          <a:prstGeom prst="rect">
            <a:avLst/>
          </a:prstGeom>
        </p:spPr>
      </p:pic>
      <p:sp>
        <p:nvSpPr>
          <p:cNvPr id="13" name="TextBox 12">
            <a:extLst>
              <a:ext uri="{FF2B5EF4-FFF2-40B4-BE49-F238E27FC236}">
                <a16:creationId xmlns:a16="http://schemas.microsoft.com/office/drawing/2014/main" id="{9F65CCBD-94D6-A243-98BD-E6D829DA1ECA}"/>
              </a:ext>
            </a:extLst>
          </p:cNvPr>
          <p:cNvSpPr txBox="1"/>
          <p:nvPr/>
        </p:nvSpPr>
        <p:spPr>
          <a:xfrm>
            <a:off x="3966673" y="4173367"/>
            <a:ext cx="1133644" cy="646331"/>
          </a:xfrm>
          <a:prstGeom prst="rect">
            <a:avLst/>
          </a:prstGeom>
          <a:noFill/>
        </p:spPr>
        <p:txBody>
          <a:bodyPr wrap="none" rtlCol="0">
            <a:spAutoFit/>
          </a:bodyPr>
          <a:lstStyle/>
          <a:p>
            <a:r>
              <a:rPr lang="en-US" sz="3600" b="1" dirty="0"/>
              <a:t>HDL</a:t>
            </a:r>
          </a:p>
        </p:txBody>
      </p:sp>
      <p:sp>
        <p:nvSpPr>
          <p:cNvPr id="14" name="TextBox 13">
            <a:extLst>
              <a:ext uri="{FF2B5EF4-FFF2-40B4-BE49-F238E27FC236}">
                <a16:creationId xmlns:a16="http://schemas.microsoft.com/office/drawing/2014/main" id="{48DD4A4A-0357-BD4B-907B-A11D649DD9AE}"/>
              </a:ext>
            </a:extLst>
          </p:cNvPr>
          <p:cNvSpPr txBox="1"/>
          <p:nvPr/>
        </p:nvSpPr>
        <p:spPr>
          <a:xfrm>
            <a:off x="4075941" y="3092998"/>
            <a:ext cx="800219" cy="646331"/>
          </a:xfrm>
          <a:prstGeom prst="rect">
            <a:avLst/>
          </a:prstGeom>
          <a:noFill/>
        </p:spPr>
        <p:txBody>
          <a:bodyPr wrap="none" rtlCol="0">
            <a:spAutoFit/>
          </a:bodyPr>
          <a:lstStyle/>
          <a:p>
            <a:r>
              <a:rPr lang="en-US" sz="3600" b="1" dirty="0">
                <a:solidFill>
                  <a:srgbClr val="0067F1"/>
                </a:solidFill>
              </a:rPr>
              <a:t>PX</a:t>
            </a:r>
          </a:p>
        </p:txBody>
      </p:sp>
      <p:cxnSp>
        <p:nvCxnSpPr>
          <p:cNvPr id="16" name="Straight Arrow Connector 15">
            <a:extLst>
              <a:ext uri="{FF2B5EF4-FFF2-40B4-BE49-F238E27FC236}">
                <a16:creationId xmlns:a16="http://schemas.microsoft.com/office/drawing/2014/main" id="{4C91FCF6-F88A-0045-99AE-EA5DA2A3E0FF}"/>
              </a:ext>
            </a:extLst>
          </p:cNvPr>
          <p:cNvCxnSpPr>
            <a:cxnSpLocks/>
            <a:endCxn id="14" idx="0"/>
          </p:cNvCxnSpPr>
          <p:nvPr/>
        </p:nvCxnSpPr>
        <p:spPr>
          <a:xfrm>
            <a:off x="4476050" y="2601612"/>
            <a:ext cx="1" cy="49138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CC335B0-691D-B342-A511-36709D2DD88E}"/>
              </a:ext>
            </a:extLst>
          </p:cNvPr>
          <p:cNvCxnSpPr>
            <a:cxnSpLocks/>
          </p:cNvCxnSpPr>
          <p:nvPr/>
        </p:nvCxnSpPr>
        <p:spPr>
          <a:xfrm>
            <a:off x="4476050" y="3710655"/>
            <a:ext cx="1" cy="491386"/>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2FE434DB-BB4E-BB47-900D-438813F7442C}"/>
              </a:ext>
            </a:extLst>
          </p:cNvPr>
          <p:cNvPicPr>
            <a:picLocks noChangeAspect="1"/>
          </p:cNvPicPr>
          <p:nvPr/>
        </p:nvPicPr>
        <p:blipFill>
          <a:blip r:embed="rId4"/>
          <a:stretch>
            <a:fillRect/>
          </a:stretch>
        </p:blipFill>
        <p:spPr>
          <a:xfrm>
            <a:off x="4055497" y="2998925"/>
            <a:ext cx="865613" cy="865613"/>
          </a:xfrm>
          <a:prstGeom prst="rect">
            <a:avLst/>
          </a:prstGeom>
        </p:spPr>
      </p:pic>
      <p:sp>
        <p:nvSpPr>
          <p:cNvPr id="27" name="Freeform 26">
            <a:extLst>
              <a:ext uri="{FF2B5EF4-FFF2-40B4-BE49-F238E27FC236}">
                <a16:creationId xmlns:a16="http://schemas.microsoft.com/office/drawing/2014/main" id="{F87A31E7-59DA-8C49-97B9-4EBDE2AFB593}"/>
              </a:ext>
            </a:extLst>
          </p:cNvPr>
          <p:cNvSpPr/>
          <p:nvPr/>
        </p:nvSpPr>
        <p:spPr>
          <a:xfrm>
            <a:off x="3644273" y="2509025"/>
            <a:ext cx="412607" cy="1739590"/>
          </a:xfrm>
          <a:custGeom>
            <a:avLst/>
            <a:gdLst>
              <a:gd name="connsiteX0" fmla="*/ 412607 w 412607"/>
              <a:gd name="connsiteY0" fmla="*/ 0 h 1739590"/>
              <a:gd name="connsiteX1" fmla="*/ 12 w 412607"/>
              <a:gd name="connsiteY1" fmla="*/ 925551 h 1739590"/>
              <a:gd name="connsiteX2" fmla="*/ 401455 w 412607"/>
              <a:gd name="connsiteY2" fmla="*/ 1739590 h 1739590"/>
            </a:gdLst>
            <a:ahLst/>
            <a:cxnLst>
              <a:cxn ang="0">
                <a:pos x="connsiteX0" y="connsiteY0"/>
              </a:cxn>
              <a:cxn ang="0">
                <a:pos x="connsiteX1" y="connsiteY1"/>
              </a:cxn>
              <a:cxn ang="0">
                <a:pos x="connsiteX2" y="connsiteY2"/>
              </a:cxn>
            </a:cxnLst>
            <a:rect l="l" t="t" r="r" b="b"/>
            <a:pathLst>
              <a:path w="412607" h="1739590">
                <a:moveTo>
                  <a:pt x="412607" y="0"/>
                </a:moveTo>
                <a:cubicBezTo>
                  <a:pt x="207239" y="317809"/>
                  <a:pt x="1871" y="635619"/>
                  <a:pt x="12" y="925551"/>
                </a:cubicBezTo>
                <a:cubicBezTo>
                  <a:pt x="-1847" y="1215483"/>
                  <a:pt x="199804" y="1477536"/>
                  <a:pt x="401455" y="173959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4F67D49-A917-1448-8A6C-3D842D0ED60A}"/>
              </a:ext>
            </a:extLst>
          </p:cNvPr>
          <p:cNvSpPr/>
          <p:nvPr/>
        </p:nvSpPr>
        <p:spPr>
          <a:xfrm>
            <a:off x="7275368" y="2229253"/>
            <a:ext cx="376810" cy="435084"/>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252C5E-0B10-2044-9DD0-FCF1693EAD6C}"/>
              </a:ext>
            </a:extLst>
          </p:cNvPr>
          <p:cNvSpPr/>
          <p:nvPr/>
        </p:nvSpPr>
        <p:spPr>
          <a:xfrm>
            <a:off x="6779876" y="2240858"/>
            <a:ext cx="376810" cy="4350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A38D7F0-9B11-F14B-A913-BA46A37C40F7}"/>
              </a:ext>
            </a:extLst>
          </p:cNvPr>
          <p:cNvSpPr/>
          <p:nvPr/>
        </p:nvSpPr>
        <p:spPr>
          <a:xfrm>
            <a:off x="6276903" y="2229253"/>
            <a:ext cx="376810" cy="4350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2383A70-7B1F-4D4E-9D5D-E3A6EEDF6C74}"/>
              </a:ext>
            </a:extLst>
          </p:cNvPr>
          <p:cNvSpPr/>
          <p:nvPr/>
        </p:nvSpPr>
        <p:spPr>
          <a:xfrm>
            <a:off x="6401861" y="3008610"/>
            <a:ext cx="376810" cy="4350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DAA9B28-CAA1-BB49-B827-6BBF29A61E9C}"/>
              </a:ext>
            </a:extLst>
          </p:cNvPr>
          <p:cNvSpPr/>
          <p:nvPr/>
        </p:nvSpPr>
        <p:spPr>
          <a:xfrm>
            <a:off x="5962817" y="3008610"/>
            <a:ext cx="376810" cy="4350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F22D228-71E3-034B-9E64-D0EC21454B60}"/>
              </a:ext>
            </a:extLst>
          </p:cNvPr>
          <p:cNvSpPr/>
          <p:nvPr/>
        </p:nvSpPr>
        <p:spPr>
          <a:xfrm>
            <a:off x="7694168" y="3008610"/>
            <a:ext cx="376810" cy="435084"/>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FB4698D-90EE-3F48-8991-D9ACF764359A}"/>
              </a:ext>
            </a:extLst>
          </p:cNvPr>
          <p:cNvSpPr/>
          <p:nvPr/>
        </p:nvSpPr>
        <p:spPr>
          <a:xfrm>
            <a:off x="7238459" y="3008610"/>
            <a:ext cx="376810" cy="4350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6C92EB8-497D-AB43-A8AC-F9D96DD589CF}"/>
              </a:ext>
            </a:extLst>
          </p:cNvPr>
          <p:cNvSpPr/>
          <p:nvPr/>
        </p:nvSpPr>
        <p:spPr>
          <a:xfrm>
            <a:off x="6891914" y="3008610"/>
            <a:ext cx="231935" cy="43508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id="{347BC5C6-2050-7644-AD15-9A51544D8AA3}"/>
              </a:ext>
            </a:extLst>
          </p:cNvPr>
          <p:cNvSpPr/>
          <p:nvPr/>
        </p:nvSpPr>
        <p:spPr>
          <a:xfrm>
            <a:off x="7782422" y="2235754"/>
            <a:ext cx="337701" cy="43508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a:extLst>
              <a:ext uri="{FF2B5EF4-FFF2-40B4-BE49-F238E27FC236}">
                <a16:creationId xmlns:a16="http://schemas.microsoft.com/office/drawing/2014/main" id="{3EB7322D-3270-0940-A22E-B7F532F90C50}"/>
              </a:ext>
            </a:extLst>
          </p:cNvPr>
          <p:cNvSpPr/>
          <p:nvPr/>
        </p:nvSpPr>
        <p:spPr>
          <a:xfrm>
            <a:off x="8184222" y="3008609"/>
            <a:ext cx="337701" cy="43508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a:extLst>
              <a:ext uri="{FF2B5EF4-FFF2-40B4-BE49-F238E27FC236}">
                <a16:creationId xmlns:a16="http://schemas.microsoft.com/office/drawing/2014/main" id="{A859AD9D-CDFA-1946-868B-4E2983CB93CC}"/>
              </a:ext>
            </a:extLst>
          </p:cNvPr>
          <p:cNvSpPr/>
          <p:nvPr/>
        </p:nvSpPr>
        <p:spPr>
          <a:xfrm>
            <a:off x="6393959" y="3813531"/>
            <a:ext cx="376810" cy="435084"/>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DE96E96-11E4-4445-8DDA-783E46BCD3CF}"/>
              </a:ext>
            </a:extLst>
          </p:cNvPr>
          <p:cNvSpPr/>
          <p:nvPr/>
        </p:nvSpPr>
        <p:spPr>
          <a:xfrm>
            <a:off x="5954915" y="3813531"/>
            <a:ext cx="376810" cy="4350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A04AEC3-45FF-7947-AF24-630EF2C811B1}"/>
              </a:ext>
            </a:extLst>
          </p:cNvPr>
          <p:cNvSpPr/>
          <p:nvPr/>
        </p:nvSpPr>
        <p:spPr>
          <a:xfrm>
            <a:off x="5515871" y="3813531"/>
            <a:ext cx="376810" cy="4350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69D183D-73A9-3B4C-B857-1E40157E1F41}"/>
              </a:ext>
            </a:extLst>
          </p:cNvPr>
          <p:cNvSpPr/>
          <p:nvPr/>
        </p:nvSpPr>
        <p:spPr>
          <a:xfrm>
            <a:off x="8120209" y="3813531"/>
            <a:ext cx="376810" cy="435084"/>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C613DA3-5849-FB47-BEF8-CE2BE7503D80}"/>
              </a:ext>
            </a:extLst>
          </p:cNvPr>
          <p:cNvSpPr/>
          <p:nvPr/>
        </p:nvSpPr>
        <p:spPr>
          <a:xfrm>
            <a:off x="7664499" y="3813531"/>
            <a:ext cx="376810" cy="4350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76A78AB-5A80-B44D-B195-67F470229F78}"/>
              </a:ext>
            </a:extLst>
          </p:cNvPr>
          <p:cNvSpPr/>
          <p:nvPr/>
        </p:nvSpPr>
        <p:spPr>
          <a:xfrm>
            <a:off x="7208790" y="3813531"/>
            <a:ext cx="376810" cy="435084"/>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CCD92B5-B5F5-334E-9A49-A2623C8565EC}"/>
              </a:ext>
            </a:extLst>
          </p:cNvPr>
          <p:cNvSpPr/>
          <p:nvPr/>
        </p:nvSpPr>
        <p:spPr>
          <a:xfrm>
            <a:off x="6873811" y="3813531"/>
            <a:ext cx="231935" cy="43508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7C65ED05-2D79-1645-8BD6-25A6845714E0}"/>
              </a:ext>
            </a:extLst>
          </p:cNvPr>
          <p:cNvSpPr/>
          <p:nvPr/>
        </p:nvSpPr>
        <p:spPr>
          <a:xfrm>
            <a:off x="8666036" y="3811918"/>
            <a:ext cx="337701" cy="435084"/>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7" name="Straight Connector 46">
            <a:extLst>
              <a:ext uri="{FF2B5EF4-FFF2-40B4-BE49-F238E27FC236}">
                <a16:creationId xmlns:a16="http://schemas.microsoft.com/office/drawing/2014/main" id="{BA87608F-4E82-DC49-8CFB-9CE421595E31}"/>
              </a:ext>
            </a:extLst>
          </p:cNvPr>
          <p:cNvCxnSpPr/>
          <p:nvPr/>
        </p:nvCxnSpPr>
        <p:spPr>
          <a:xfrm>
            <a:off x="6770768" y="4169200"/>
            <a:ext cx="7141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2CAB2F0-6A2F-4247-95FA-7FF64EF5CA9B}"/>
              </a:ext>
            </a:extLst>
          </p:cNvPr>
          <p:cNvCxnSpPr/>
          <p:nvPr/>
        </p:nvCxnSpPr>
        <p:spPr>
          <a:xfrm>
            <a:off x="6838104" y="4162608"/>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BA272FBF-B74B-0A4B-8EB8-82C8DE079726}"/>
              </a:ext>
            </a:extLst>
          </p:cNvPr>
          <p:cNvCxnSpPr/>
          <p:nvPr/>
        </p:nvCxnSpPr>
        <p:spPr>
          <a:xfrm flipH="1" flipV="1">
            <a:off x="5446495" y="4347498"/>
            <a:ext cx="1391609" cy="128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FD0ED26-3E19-6440-820B-F796A6E890E3}"/>
              </a:ext>
            </a:extLst>
          </p:cNvPr>
          <p:cNvCxnSpPr/>
          <p:nvPr/>
        </p:nvCxnSpPr>
        <p:spPr>
          <a:xfrm>
            <a:off x="5446495" y="4149732"/>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FDF375D-E0D9-D941-AEA5-ADCBEA5196AD}"/>
              </a:ext>
            </a:extLst>
          </p:cNvPr>
          <p:cNvCxnSpPr/>
          <p:nvPr/>
        </p:nvCxnSpPr>
        <p:spPr>
          <a:xfrm>
            <a:off x="5446495" y="4145337"/>
            <a:ext cx="71417"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524A065-45ED-7344-9195-42B860A1350C}"/>
              </a:ext>
            </a:extLst>
          </p:cNvPr>
          <p:cNvCxnSpPr/>
          <p:nvPr/>
        </p:nvCxnSpPr>
        <p:spPr>
          <a:xfrm>
            <a:off x="8498377" y="4182076"/>
            <a:ext cx="65976" cy="3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1AE8372-0444-6944-8076-3C69B5E81FB6}"/>
              </a:ext>
            </a:extLst>
          </p:cNvPr>
          <p:cNvCxnSpPr/>
          <p:nvPr/>
        </p:nvCxnSpPr>
        <p:spPr>
          <a:xfrm>
            <a:off x="8565713" y="4175484"/>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96774213-9CED-0B42-B40F-3AD18755D456}"/>
              </a:ext>
            </a:extLst>
          </p:cNvPr>
          <p:cNvCxnSpPr/>
          <p:nvPr/>
        </p:nvCxnSpPr>
        <p:spPr>
          <a:xfrm flipH="1" flipV="1">
            <a:off x="7146898" y="4369008"/>
            <a:ext cx="1418816" cy="108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5F233AB-F982-F245-8FA6-3FBE11A4D8FB}"/>
              </a:ext>
            </a:extLst>
          </p:cNvPr>
          <p:cNvCxnSpPr/>
          <p:nvPr/>
        </p:nvCxnSpPr>
        <p:spPr>
          <a:xfrm>
            <a:off x="7146898" y="4184582"/>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03D77C7F-29F3-B049-ACA1-8C9521D3092C}"/>
              </a:ext>
            </a:extLst>
          </p:cNvPr>
          <p:cNvCxnSpPr/>
          <p:nvPr/>
        </p:nvCxnSpPr>
        <p:spPr>
          <a:xfrm>
            <a:off x="7146898" y="4180187"/>
            <a:ext cx="71417"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216EB3D-39DB-F347-A8CD-4FF5BF9561E3}"/>
              </a:ext>
            </a:extLst>
          </p:cNvPr>
          <p:cNvCxnSpPr/>
          <p:nvPr/>
        </p:nvCxnSpPr>
        <p:spPr>
          <a:xfrm flipH="1" flipV="1">
            <a:off x="5374398" y="4458637"/>
            <a:ext cx="3255250" cy="194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8C56A98B-0B68-B64F-BC05-DA5AA64000BC}"/>
              </a:ext>
            </a:extLst>
          </p:cNvPr>
          <p:cNvCxnSpPr/>
          <p:nvPr/>
        </p:nvCxnSpPr>
        <p:spPr>
          <a:xfrm>
            <a:off x="5374398" y="4081149"/>
            <a:ext cx="0" cy="39693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7AA3ED45-7945-914E-97D2-A587D2ABF390}"/>
              </a:ext>
            </a:extLst>
          </p:cNvPr>
          <p:cNvCxnSpPr/>
          <p:nvPr/>
        </p:nvCxnSpPr>
        <p:spPr>
          <a:xfrm>
            <a:off x="5374398" y="4081149"/>
            <a:ext cx="14147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992085A2-D402-9149-9B19-B05D59998E1B}"/>
              </a:ext>
            </a:extLst>
          </p:cNvPr>
          <p:cNvCxnSpPr/>
          <p:nvPr/>
        </p:nvCxnSpPr>
        <p:spPr>
          <a:xfrm flipV="1">
            <a:off x="8506367" y="4096057"/>
            <a:ext cx="123281" cy="196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38CEECA4-E89D-1B49-B4FE-6F73CFCF6F33}"/>
              </a:ext>
            </a:extLst>
          </p:cNvPr>
          <p:cNvCxnSpPr/>
          <p:nvPr/>
        </p:nvCxnSpPr>
        <p:spPr>
          <a:xfrm>
            <a:off x="8629648" y="4087433"/>
            <a:ext cx="0" cy="3906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E5A5F406-CE41-3446-8AFA-3EBDCCE22772}"/>
              </a:ext>
            </a:extLst>
          </p:cNvPr>
          <p:cNvCxnSpPr/>
          <p:nvPr/>
        </p:nvCxnSpPr>
        <p:spPr>
          <a:xfrm>
            <a:off x="6785128" y="3377773"/>
            <a:ext cx="65976" cy="3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0B58BC2-5391-E740-9DF6-96B6EC1E31D2}"/>
              </a:ext>
            </a:extLst>
          </p:cNvPr>
          <p:cNvCxnSpPr/>
          <p:nvPr/>
        </p:nvCxnSpPr>
        <p:spPr>
          <a:xfrm>
            <a:off x="6852464" y="3371180"/>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D8D7062-EF7B-D741-B523-9FABEF17D3D3}"/>
              </a:ext>
            </a:extLst>
          </p:cNvPr>
          <p:cNvCxnSpPr/>
          <p:nvPr/>
        </p:nvCxnSpPr>
        <p:spPr>
          <a:xfrm flipH="1" flipV="1">
            <a:off x="5886635" y="3562352"/>
            <a:ext cx="965829" cy="131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28B198EB-7BAF-8549-B93D-E2A481BF8339}"/>
              </a:ext>
            </a:extLst>
          </p:cNvPr>
          <p:cNvCxnSpPr/>
          <p:nvPr/>
        </p:nvCxnSpPr>
        <p:spPr>
          <a:xfrm>
            <a:off x="5886635" y="3357995"/>
            <a:ext cx="0" cy="1977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E8E132C1-FBF9-1F42-84F8-B005CACC39FA}"/>
              </a:ext>
            </a:extLst>
          </p:cNvPr>
          <p:cNvCxnSpPr/>
          <p:nvPr/>
        </p:nvCxnSpPr>
        <p:spPr>
          <a:xfrm>
            <a:off x="5886635" y="3353600"/>
            <a:ext cx="71417"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B22EBF9-10F3-D74E-8425-A7E24CCDAF99}"/>
              </a:ext>
            </a:extLst>
          </p:cNvPr>
          <p:cNvCxnSpPr/>
          <p:nvPr/>
        </p:nvCxnSpPr>
        <p:spPr>
          <a:xfrm>
            <a:off x="8076505" y="3360336"/>
            <a:ext cx="65976" cy="3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1ECEE0B-0B8D-C440-BEB4-DCB311371C03}"/>
              </a:ext>
            </a:extLst>
          </p:cNvPr>
          <p:cNvCxnSpPr/>
          <p:nvPr/>
        </p:nvCxnSpPr>
        <p:spPr>
          <a:xfrm flipH="1">
            <a:off x="8142481" y="3353744"/>
            <a:ext cx="1360" cy="2968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62F29AD-F4EA-084B-B8C4-A3D695FDF3C4}"/>
              </a:ext>
            </a:extLst>
          </p:cNvPr>
          <p:cNvCxnSpPr/>
          <p:nvPr/>
        </p:nvCxnSpPr>
        <p:spPr>
          <a:xfrm flipH="1" flipV="1">
            <a:off x="5839370" y="3637206"/>
            <a:ext cx="2303111" cy="199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7AC0140-F4A3-A341-95A9-5E1BBDE1A956}"/>
              </a:ext>
            </a:extLst>
          </p:cNvPr>
          <p:cNvCxnSpPr/>
          <p:nvPr/>
        </p:nvCxnSpPr>
        <p:spPr>
          <a:xfrm>
            <a:off x="5839370" y="3288623"/>
            <a:ext cx="0" cy="3485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833996C-3D2C-9E48-BFC6-BA7102B6292F}"/>
              </a:ext>
            </a:extLst>
          </p:cNvPr>
          <p:cNvCxnSpPr/>
          <p:nvPr/>
        </p:nvCxnSpPr>
        <p:spPr>
          <a:xfrm>
            <a:off x="5839370" y="3288623"/>
            <a:ext cx="11868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DAD90CD1-88F4-4C43-B1C0-DBF382373532}"/>
              </a:ext>
            </a:extLst>
          </p:cNvPr>
          <p:cNvCxnSpPr/>
          <p:nvPr/>
        </p:nvCxnSpPr>
        <p:spPr>
          <a:xfrm>
            <a:off x="6158221" y="2462176"/>
            <a:ext cx="11868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998297B-E36C-4E4D-B1D7-3EC609BB5FEF}"/>
              </a:ext>
            </a:extLst>
          </p:cNvPr>
          <p:cNvCxnSpPr/>
          <p:nvPr/>
        </p:nvCxnSpPr>
        <p:spPr>
          <a:xfrm>
            <a:off x="6661194" y="2473162"/>
            <a:ext cx="11868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4ABA6FE8-DCB9-5E4B-BC23-36AF94E900E1}"/>
              </a:ext>
            </a:extLst>
          </p:cNvPr>
          <p:cNvCxnSpPr/>
          <p:nvPr/>
        </p:nvCxnSpPr>
        <p:spPr>
          <a:xfrm>
            <a:off x="7156686" y="2481950"/>
            <a:ext cx="11868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BA8FC7BB-2A75-4D43-9675-1B21959CC045}"/>
              </a:ext>
            </a:extLst>
          </p:cNvPr>
          <p:cNvCxnSpPr/>
          <p:nvPr/>
        </p:nvCxnSpPr>
        <p:spPr>
          <a:xfrm>
            <a:off x="7658139" y="2473162"/>
            <a:ext cx="118682"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6D1CB0B4-600D-6B4E-A714-4F71BF0A4120}"/>
              </a:ext>
            </a:extLst>
          </p:cNvPr>
          <p:cNvCxnSpPr/>
          <p:nvPr/>
        </p:nvCxnSpPr>
        <p:spPr>
          <a:xfrm>
            <a:off x="5733944" y="3226151"/>
            <a:ext cx="22410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110EB0C-41AF-D44F-8665-13F7D7566933}"/>
              </a:ext>
            </a:extLst>
          </p:cNvPr>
          <p:cNvCxnSpPr/>
          <p:nvPr/>
        </p:nvCxnSpPr>
        <p:spPr>
          <a:xfrm flipV="1">
            <a:off x="6338734" y="3229601"/>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F2489E16-122E-B64C-9924-71DC4E905130}"/>
              </a:ext>
            </a:extLst>
          </p:cNvPr>
          <p:cNvCxnSpPr/>
          <p:nvPr/>
        </p:nvCxnSpPr>
        <p:spPr>
          <a:xfrm flipV="1">
            <a:off x="7614376" y="3239322"/>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9E84A7C-0106-564F-BD2D-FC62E0833805}"/>
              </a:ext>
            </a:extLst>
          </p:cNvPr>
          <p:cNvCxnSpPr/>
          <p:nvPr/>
        </p:nvCxnSpPr>
        <p:spPr>
          <a:xfrm>
            <a:off x="6785128" y="3219545"/>
            <a:ext cx="106190" cy="3156"/>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B40DE33-B9BF-4541-A06D-37D316DE3850}"/>
              </a:ext>
            </a:extLst>
          </p:cNvPr>
          <p:cNvCxnSpPr/>
          <p:nvPr/>
        </p:nvCxnSpPr>
        <p:spPr>
          <a:xfrm>
            <a:off x="7129030" y="3214346"/>
            <a:ext cx="106190" cy="3156"/>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25180606-FEE1-D44C-B792-7C702075DFB2}"/>
              </a:ext>
            </a:extLst>
          </p:cNvPr>
          <p:cNvCxnSpPr/>
          <p:nvPr/>
        </p:nvCxnSpPr>
        <p:spPr>
          <a:xfrm>
            <a:off x="8077483" y="3237356"/>
            <a:ext cx="106190" cy="3156"/>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FD873CA6-EE99-C147-87C5-13E358C4DA1D}"/>
              </a:ext>
            </a:extLst>
          </p:cNvPr>
          <p:cNvCxnSpPr/>
          <p:nvPr/>
        </p:nvCxnSpPr>
        <p:spPr>
          <a:xfrm flipV="1">
            <a:off x="5344471" y="4028516"/>
            <a:ext cx="171400" cy="225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3F0A44BA-0D38-594D-814F-BC8D120A6C82}"/>
              </a:ext>
            </a:extLst>
          </p:cNvPr>
          <p:cNvCxnSpPr/>
          <p:nvPr/>
        </p:nvCxnSpPr>
        <p:spPr>
          <a:xfrm flipV="1">
            <a:off x="5895487" y="4039845"/>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49C11547-49F0-9B48-B80E-B69C783601D4}"/>
              </a:ext>
            </a:extLst>
          </p:cNvPr>
          <p:cNvCxnSpPr/>
          <p:nvPr/>
        </p:nvCxnSpPr>
        <p:spPr>
          <a:xfrm flipV="1">
            <a:off x="6333424" y="4028973"/>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B8D9C3F-DE6D-514E-AF67-ED9B67E0BC66}"/>
              </a:ext>
            </a:extLst>
          </p:cNvPr>
          <p:cNvCxnSpPr/>
          <p:nvPr/>
        </p:nvCxnSpPr>
        <p:spPr>
          <a:xfrm flipV="1">
            <a:off x="7588406" y="4039845"/>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E66B3B1-75DA-E042-A794-574916F3DDBB}"/>
              </a:ext>
            </a:extLst>
          </p:cNvPr>
          <p:cNvCxnSpPr/>
          <p:nvPr/>
        </p:nvCxnSpPr>
        <p:spPr>
          <a:xfrm flipV="1">
            <a:off x="8046836" y="4037610"/>
            <a:ext cx="73287" cy="794"/>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08A79E8-26D2-8E4E-87C9-519A417A8643}"/>
              </a:ext>
            </a:extLst>
          </p:cNvPr>
          <p:cNvCxnSpPr/>
          <p:nvPr/>
        </p:nvCxnSpPr>
        <p:spPr>
          <a:xfrm>
            <a:off x="6769195" y="4037610"/>
            <a:ext cx="106190" cy="3156"/>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04B70DF7-AD8A-8044-9EE5-3081A1BB631E}"/>
              </a:ext>
            </a:extLst>
          </p:cNvPr>
          <p:cNvCxnSpPr/>
          <p:nvPr/>
        </p:nvCxnSpPr>
        <p:spPr>
          <a:xfrm>
            <a:off x="7116245" y="4039959"/>
            <a:ext cx="106190" cy="3156"/>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6CF0F2B-7576-AA4C-AF17-0CC4BCBACC56}"/>
              </a:ext>
            </a:extLst>
          </p:cNvPr>
          <p:cNvCxnSpPr>
            <a:endCxn id="46" idx="1"/>
          </p:cNvCxnSpPr>
          <p:nvPr/>
        </p:nvCxnSpPr>
        <p:spPr>
          <a:xfrm>
            <a:off x="8509389" y="4022629"/>
            <a:ext cx="156648" cy="6832"/>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6508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 the Tools!</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41</a:t>
            </a:fld>
            <a:endParaRPr lang="en-US" dirty="0">
              <a:solidFill>
                <a:prstClr val="black">
                  <a:tint val="75000"/>
                </a:prstClr>
              </a:solidFill>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0579" y="777496"/>
            <a:ext cx="5890592" cy="917022"/>
          </a:xfrm>
          <a:prstGeom prst="rect">
            <a:avLst/>
          </a:prstGeom>
        </p:spPr>
      </p:pic>
      <p:sp>
        <p:nvSpPr>
          <p:cNvPr id="6" name="Content Placeholder 2"/>
          <p:cNvSpPr txBox="1">
            <a:spLocks/>
          </p:cNvSpPr>
          <p:nvPr/>
        </p:nvSpPr>
        <p:spPr>
          <a:xfrm>
            <a:off x="152400" y="1694518"/>
            <a:ext cx="8686800" cy="2425698"/>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pPr>
              <a:lnSpc>
                <a:spcPct val="150000"/>
              </a:lnSpc>
            </a:pPr>
            <a:r>
              <a:rPr lang="en-US" dirty="0"/>
              <a:t>Docs: </a:t>
            </a:r>
            <a:r>
              <a:rPr lang="en-US" dirty="0">
                <a:hlinkClick r:id="rId4"/>
              </a:rPr>
              <a:t>https://github.com/NetFPGA/P4-NetFPGA-public/wiki</a:t>
            </a:r>
            <a:endParaRPr lang="en-US" dirty="0"/>
          </a:p>
          <a:p>
            <a:pPr>
              <a:lnSpc>
                <a:spcPct val="150000"/>
              </a:lnSpc>
            </a:pPr>
            <a:r>
              <a:rPr lang="en-US" dirty="0"/>
              <a:t>Request P4-&gt;</a:t>
            </a:r>
            <a:r>
              <a:rPr lang="en-US" dirty="0" err="1"/>
              <a:t>NetFPGA</a:t>
            </a:r>
            <a:r>
              <a:rPr lang="en-US" dirty="0"/>
              <a:t> tools and licenses from XUP [1]</a:t>
            </a:r>
          </a:p>
          <a:p>
            <a:pPr>
              <a:lnSpc>
                <a:spcPct val="150000"/>
              </a:lnSpc>
            </a:pPr>
            <a:r>
              <a:rPr lang="en-US" dirty="0" err="1"/>
              <a:t>NetFPGA</a:t>
            </a:r>
            <a:r>
              <a:rPr lang="en-US" dirty="0"/>
              <a:t> SUME Board</a:t>
            </a:r>
          </a:p>
          <a:p>
            <a:pPr lvl="1">
              <a:lnSpc>
                <a:spcPct val="150000"/>
              </a:lnSpc>
            </a:pPr>
            <a:r>
              <a:rPr lang="en-US" dirty="0"/>
              <a:t>(Academic users) Special price request [2]</a:t>
            </a:r>
          </a:p>
          <a:p>
            <a:pPr lvl="1">
              <a:lnSpc>
                <a:spcPct val="150000"/>
              </a:lnSpc>
            </a:pPr>
            <a:r>
              <a:rPr lang="en-US" dirty="0"/>
              <a:t>(Industry users) Purchase from </a:t>
            </a:r>
            <a:r>
              <a:rPr lang="en-US" dirty="0" err="1"/>
              <a:t>Digilent</a:t>
            </a:r>
            <a:r>
              <a:rPr lang="en-US" dirty="0"/>
              <a:t> [3]</a:t>
            </a:r>
          </a:p>
        </p:txBody>
      </p:sp>
      <p:sp>
        <p:nvSpPr>
          <p:cNvPr id="7" name="TextBox 6"/>
          <p:cNvSpPr txBox="1"/>
          <p:nvPr/>
        </p:nvSpPr>
        <p:spPr>
          <a:xfrm>
            <a:off x="152400" y="4199820"/>
            <a:ext cx="6357831" cy="738664"/>
          </a:xfrm>
          <a:prstGeom prst="rect">
            <a:avLst/>
          </a:prstGeom>
          <a:noFill/>
        </p:spPr>
        <p:txBody>
          <a:bodyPr wrap="none" rtlCol="0">
            <a:spAutoFit/>
          </a:bodyPr>
          <a:lstStyle/>
          <a:p>
            <a:r>
              <a:rPr lang="en-US" dirty="0"/>
              <a:t>[1] </a:t>
            </a:r>
            <a:r>
              <a:rPr lang="en-US" dirty="0">
                <a:hlinkClick r:id="rId5"/>
              </a:rPr>
              <a:t>https://www.xilinx.com/support/university/donation-program.html</a:t>
            </a:r>
            <a:r>
              <a:rPr lang="en-US" dirty="0"/>
              <a:t> </a:t>
            </a:r>
          </a:p>
          <a:p>
            <a:r>
              <a:rPr lang="en-US" dirty="0"/>
              <a:t>[2] </a:t>
            </a:r>
            <a:r>
              <a:rPr lang="en-US" dirty="0">
                <a:hlinkClick r:id="rId6"/>
              </a:rPr>
              <a:t>https://netfpga.wufoo.com/forms/netfpga-special-pricing-request/</a:t>
            </a:r>
            <a:endParaRPr lang="en-US" dirty="0"/>
          </a:p>
          <a:p>
            <a:r>
              <a:rPr lang="en-US" dirty="0"/>
              <a:t>[3] </a:t>
            </a:r>
            <a:r>
              <a:rPr lang="en-US" dirty="0">
                <a:hlinkClick r:id="rId7"/>
              </a:rPr>
              <a:t>http://store.digilentinc.com/netfpga-sume-virtex-7-fpga-development-board/</a:t>
            </a:r>
            <a:endParaRPr lang="en-US" dirty="0"/>
          </a:p>
        </p:txBody>
      </p:sp>
    </p:spTree>
    <p:extLst>
      <p:ext uri="{BB962C8B-B14F-4D97-AF65-F5344CB8AC3E}">
        <p14:creationId xmlns:p14="http://schemas.microsoft.com/office/powerpoint/2010/main" val="648193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A757-8DD7-184D-A1BA-97A1712B3A7D}"/>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73BB5A68-95D4-5548-B38D-EB6523AB098D}"/>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5DBF55FD-FEDA-5745-A542-8339359FF0BF}"/>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4244184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Data Plane Programmability</a:t>
            </a:r>
          </a:p>
        </p:txBody>
      </p:sp>
      <p:sp>
        <p:nvSpPr>
          <p:cNvPr id="20" name="Freeform 19"/>
          <p:cNvSpPr/>
          <p:nvPr/>
        </p:nvSpPr>
        <p:spPr>
          <a:xfrm>
            <a:off x="152400" y="744268"/>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C</a:t>
            </a:r>
          </a:p>
        </p:txBody>
      </p:sp>
      <p:sp>
        <p:nvSpPr>
          <p:cNvPr id="21" name="Freeform 20"/>
          <p:cNvSpPr/>
          <p:nvPr/>
        </p:nvSpPr>
        <p:spPr>
          <a:xfrm>
            <a:off x="681776" y="744269"/>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Control and Customization. Make the device behave exactly as you want</a:t>
            </a:r>
          </a:p>
        </p:txBody>
      </p:sp>
      <p:sp>
        <p:nvSpPr>
          <p:cNvPr id="22" name="Freeform 21"/>
          <p:cNvSpPr/>
          <p:nvPr/>
        </p:nvSpPr>
        <p:spPr>
          <a:xfrm>
            <a:off x="152400" y="1400210"/>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R</a:t>
            </a:r>
          </a:p>
        </p:txBody>
      </p:sp>
      <p:sp>
        <p:nvSpPr>
          <p:cNvPr id="23" name="Freeform 22"/>
          <p:cNvSpPr/>
          <p:nvPr/>
        </p:nvSpPr>
        <p:spPr>
          <a:xfrm>
            <a:off x="681776" y="1400211"/>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Reliability. Reduce the risk by removing unused features</a:t>
            </a:r>
          </a:p>
        </p:txBody>
      </p:sp>
      <p:sp>
        <p:nvSpPr>
          <p:cNvPr id="24" name="Freeform 23"/>
          <p:cNvSpPr/>
          <p:nvPr/>
        </p:nvSpPr>
        <p:spPr>
          <a:xfrm>
            <a:off x="152400" y="2056152"/>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E</a:t>
            </a:r>
          </a:p>
        </p:txBody>
      </p:sp>
      <p:sp>
        <p:nvSpPr>
          <p:cNvPr id="25" name="Freeform 24"/>
          <p:cNvSpPr/>
          <p:nvPr/>
        </p:nvSpPr>
        <p:spPr>
          <a:xfrm>
            <a:off x="681776" y="2056153"/>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Efficiency. Reduce energy consumption and expand scale by doing only what you need</a:t>
            </a:r>
          </a:p>
        </p:txBody>
      </p:sp>
      <p:sp>
        <p:nvSpPr>
          <p:cNvPr id="26" name="Freeform 25"/>
          <p:cNvSpPr/>
          <p:nvPr/>
        </p:nvSpPr>
        <p:spPr>
          <a:xfrm>
            <a:off x="152400" y="2712095"/>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A</a:t>
            </a:r>
          </a:p>
        </p:txBody>
      </p:sp>
      <p:sp>
        <p:nvSpPr>
          <p:cNvPr id="27" name="Freeform 26"/>
          <p:cNvSpPr/>
          <p:nvPr/>
        </p:nvSpPr>
        <p:spPr>
          <a:xfrm>
            <a:off x="681776" y="2712096"/>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Add new features on your schedule</a:t>
            </a:r>
          </a:p>
        </p:txBody>
      </p:sp>
      <p:sp>
        <p:nvSpPr>
          <p:cNvPr id="28" name="Freeform 27"/>
          <p:cNvSpPr/>
          <p:nvPr/>
        </p:nvSpPr>
        <p:spPr>
          <a:xfrm>
            <a:off x="152400" y="3368037"/>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T</a:t>
            </a:r>
          </a:p>
        </p:txBody>
      </p:sp>
      <p:sp>
        <p:nvSpPr>
          <p:cNvPr id="29" name="Freeform 28"/>
          <p:cNvSpPr/>
          <p:nvPr/>
        </p:nvSpPr>
        <p:spPr>
          <a:xfrm>
            <a:off x="681776" y="3368038"/>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Telemetry. Be able to see inside the Data Plane </a:t>
            </a:r>
          </a:p>
        </p:txBody>
      </p:sp>
      <p:sp>
        <p:nvSpPr>
          <p:cNvPr id="30" name="Freeform 29"/>
          <p:cNvSpPr/>
          <p:nvPr/>
        </p:nvSpPr>
        <p:spPr>
          <a:xfrm>
            <a:off x="152400" y="4023979"/>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a:solidFill>
                  <a:prstClr val="white"/>
                </a:solidFill>
              </a:rPr>
              <a:t>E</a:t>
            </a:r>
          </a:p>
        </p:txBody>
      </p:sp>
      <p:sp>
        <p:nvSpPr>
          <p:cNvPr id="31" name="Freeform 30"/>
          <p:cNvSpPr/>
          <p:nvPr/>
        </p:nvSpPr>
        <p:spPr>
          <a:xfrm>
            <a:off x="681776" y="4023980"/>
            <a:ext cx="8157423" cy="491564"/>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7"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a:solidFill>
                  <a:prstClr val="black">
                    <a:hueOff val="0"/>
                    <a:satOff val="0"/>
                    <a:lumOff val="0"/>
                    <a:alphaOff val="0"/>
                  </a:prstClr>
                </a:solidFill>
              </a:rPr>
              <a:t>Exclusivity and Differentiation. No need to share your IP with the chip vendor</a:t>
            </a:r>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1013685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14:presetBounceEnd="50000">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14:bounceEnd="50000">
                                          <p:cBhvr additive="base">
                                            <p:cTn id="5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28"/>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14:presetBounceEnd="50000">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14:bounceEnd="50000">
                                          <p:cBhvr additive="base">
                                            <p:cTn id="6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In-band Network Telemetry (INT)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44</a:t>
            </a:fld>
            <a:endParaRPr lang="en-US" dirty="0">
              <a:solidFill>
                <a:prstClr val="black">
                  <a:tint val="75000"/>
                </a:prstClr>
              </a:solidFill>
            </a:endParaRPr>
          </a:p>
        </p:txBody>
      </p:sp>
      <p:pic>
        <p:nvPicPr>
          <p:cNvPr id="7" name="Picture 6"/>
          <p:cNvPicPr>
            <a:picLocks noChangeAspect="1"/>
          </p:cNvPicPr>
          <p:nvPr/>
        </p:nvPicPr>
        <p:blipFill>
          <a:blip r:embed="rId2"/>
          <a:stretch>
            <a:fillRect/>
          </a:stretch>
        </p:blipFill>
        <p:spPr>
          <a:xfrm>
            <a:off x="924063" y="3306238"/>
            <a:ext cx="894798" cy="307464"/>
          </a:xfrm>
          <a:prstGeom prst="rect">
            <a:avLst/>
          </a:prstGeom>
        </p:spPr>
      </p:pic>
      <p:pic>
        <p:nvPicPr>
          <p:cNvPr id="8" name="Picture 7"/>
          <p:cNvPicPr>
            <a:picLocks noChangeAspect="1"/>
          </p:cNvPicPr>
          <p:nvPr/>
        </p:nvPicPr>
        <p:blipFill>
          <a:blip r:embed="rId2"/>
          <a:stretch>
            <a:fillRect/>
          </a:stretch>
        </p:blipFill>
        <p:spPr>
          <a:xfrm>
            <a:off x="924063" y="3118547"/>
            <a:ext cx="894798" cy="307464"/>
          </a:xfrm>
          <a:prstGeom prst="rect">
            <a:avLst/>
          </a:prstGeom>
        </p:spPr>
      </p:pic>
      <p:pic>
        <p:nvPicPr>
          <p:cNvPr id="9" name="Picture 8"/>
          <p:cNvPicPr>
            <a:picLocks noChangeAspect="1"/>
          </p:cNvPicPr>
          <p:nvPr/>
        </p:nvPicPr>
        <p:blipFill>
          <a:blip r:embed="rId2"/>
          <a:stretch>
            <a:fillRect/>
          </a:stretch>
        </p:blipFill>
        <p:spPr>
          <a:xfrm>
            <a:off x="924063" y="2930856"/>
            <a:ext cx="894798" cy="307464"/>
          </a:xfrm>
          <a:prstGeom prst="rect">
            <a:avLst/>
          </a:prstGeom>
        </p:spPr>
      </p:pic>
      <p:pic>
        <p:nvPicPr>
          <p:cNvPr id="10" name="Picture 9"/>
          <p:cNvPicPr>
            <a:picLocks noChangeAspect="1"/>
          </p:cNvPicPr>
          <p:nvPr/>
        </p:nvPicPr>
        <p:blipFill>
          <a:blip r:embed="rId2"/>
          <a:stretch>
            <a:fillRect/>
          </a:stretch>
        </p:blipFill>
        <p:spPr>
          <a:xfrm>
            <a:off x="924063" y="2734378"/>
            <a:ext cx="894798" cy="307464"/>
          </a:xfrm>
          <a:prstGeom prst="rect">
            <a:avLst/>
          </a:prstGeom>
        </p:spPr>
      </p:pic>
      <p:pic>
        <p:nvPicPr>
          <p:cNvPr id="11" name="Picture 10"/>
          <p:cNvPicPr>
            <a:picLocks noChangeAspect="1"/>
          </p:cNvPicPr>
          <p:nvPr/>
        </p:nvPicPr>
        <p:blipFill>
          <a:blip r:embed="rId2"/>
          <a:stretch>
            <a:fillRect/>
          </a:stretch>
        </p:blipFill>
        <p:spPr>
          <a:xfrm>
            <a:off x="924063" y="2546687"/>
            <a:ext cx="894798" cy="307464"/>
          </a:xfrm>
          <a:prstGeom prst="rect">
            <a:avLst/>
          </a:prstGeom>
        </p:spPr>
      </p:pic>
      <p:pic>
        <p:nvPicPr>
          <p:cNvPr id="12" name="Picture 11"/>
          <p:cNvPicPr>
            <a:picLocks noChangeAspect="1"/>
          </p:cNvPicPr>
          <p:nvPr/>
        </p:nvPicPr>
        <p:blipFill>
          <a:blip r:embed="rId2"/>
          <a:stretch>
            <a:fillRect/>
          </a:stretch>
        </p:blipFill>
        <p:spPr>
          <a:xfrm>
            <a:off x="924063" y="2358996"/>
            <a:ext cx="894798" cy="307464"/>
          </a:xfrm>
          <a:prstGeom prst="rect">
            <a:avLst/>
          </a:prstGeom>
        </p:spPr>
      </p:pic>
      <p:pic>
        <p:nvPicPr>
          <p:cNvPr id="13" name="Picture 12"/>
          <p:cNvPicPr>
            <a:picLocks noChangeAspect="1"/>
          </p:cNvPicPr>
          <p:nvPr/>
        </p:nvPicPr>
        <p:blipFill>
          <a:blip r:embed="rId2"/>
          <a:stretch>
            <a:fillRect/>
          </a:stretch>
        </p:blipFill>
        <p:spPr>
          <a:xfrm>
            <a:off x="924063" y="2179337"/>
            <a:ext cx="894798" cy="307464"/>
          </a:xfrm>
          <a:prstGeom prst="rect">
            <a:avLst/>
          </a:prstGeom>
        </p:spPr>
      </p:pic>
      <p:pic>
        <p:nvPicPr>
          <p:cNvPr id="14" name="Picture 13"/>
          <p:cNvPicPr>
            <a:picLocks noChangeAspect="1"/>
          </p:cNvPicPr>
          <p:nvPr/>
        </p:nvPicPr>
        <p:blipFill>
          <a:blip r:embed="rId2"/>
          <a:stretch>
            <a:fillRect/>
          </a:stretch>
        </p:blipFill>
        <p:spPr>
          <a:xfrm>
            <a:off x="924063" y="1991646"/>
            <a:ext cx="894798" cy="307464"/>
          </a:xfrm>
          <a:prstGeom prst="rect">
            <a:avLst/>
          </a:prstGeom>
        </p:spPr>
      </p:pic>
      <p:pic>
        <p:nvPicPr>
          <p:cNvPr id="15" name="Picture 14"/>
          <p:cNvPicPr>
            <a:picLocks noChangeAspect="1"/>
          </p:cNvPicPr>
          <p:nvPr/>
        </p:nvPicPr>
        <p:blipFill>
          <a:blip r:embed="rId2"/>
          <a:stretch>
            <a:fillRect/>
          </a:stretch>
        </p:blipFill>
        <p:spPr>
          <a:xfrm>
            <a:off x="924063" y="1803955"/>
            <a:ext cx="894798" cy="307464"/>
          </a:xfrm>
          <a:prstGeom prst="rect">
            <a:avLst/>
          </a:prstGeom>
        </p:spPr>
      </p:pic>
      <p:pic>
        <p:nvPicPr>
          <p:cNvPr id="16" name="Picture 15"/>
          <p:cNvPicPr>
            <a:picLocks noChangeAspect="1"/>
          </p:cNvPicPr>
          <p:nvPr/>
        </p:nvPicPr>
        <p:blipFill>
          <a:blip r:embed="rId2"/>
          <a:stretch>
            <a:fillRect/>
          </a:stretch>
        </p:blipFill>
        <p:spPr>
          <a:xfrm>
            <a:off x="6831220" y="3298605"/>
            <a:ext cx="894798" cy="307464"/>
          </a:xfrm>
          <a:prstGeom prst="rect">
            <a:avLst/>
          </a:prstGeom>
        </p:spPr>
      </p:pic>
      <p:pic>
        <p:nvPicPr>
          <p:cNvPr id="17" name="Picture 16"/>
          <p:cNvPicPr>
            <a:picLocks noChangeAspect="1"/>
          </p:cNvPicPr>
          <p:nvPr/>
        </p:nvPicPr>
        <p:blipFill>
          <a:blip r:embed="rId2"/>
          <a:stretch>
            <a:fillRect/>
          </a:stretch>
        </p:blipFill>
        <p:spPr>
          <a:xfrm>
            <a:off x="6831220" y="3110914"/>
            <a:ext cx="894798" cy="307464"/>
          </a:xfrm>
          <a:prstGeom prst="rect">
            <a:avLst/>
          </a:prstGeom>
        </p:spPr>
      </p:pic>
      <p:pic>
        <p:nvPicPr>
          <p:cNvPr id="18" name="Picture 17"/>
          <p:cNvPicPr>
            <a:picLocks noChangeAspect="1"/>
          </p:cNvPicPr>
          <p:nvPr/>
        </p:nvPicPr>
        <p:blipFill>
          <a:blip r:embed="rId2"/>
          <a:stretch>
            <a:fillRect/>
          </a:stretch>
        </p:blipFill>
        <p:spPr>
          <a:xfrm>
            <a:off x="6831220" y="2923223"/>
            <a:ext cx="894798" cy="307464"/>
          </a:xfrm>
          <a:prstGeom prst="rect">
            <a:avLst/>
          </a:prstGeom>
        </p:spPr>
      </p:pic>
      <p:pic>
        <p:nvPicPr>
          <p:cNvPr id="19" name="Picture 18"/>
          <p:cNvPicPr>
            <a:picLocks noChangeAspect="1"/>
          </p:cNvPicPr>
          <p:nvPr/>
        </p:nvPicPr>
        <p:blipFill>
          <a:blip r:embed="rId2"/>
          <a:stretch>
            <a:fillRect/>
          </a:stretch>
        </p:blipFill>
        <p:spPr>
          <a:xfrm>
            <a:off x="6831220" y="2726745"/>
            <a:ext cx="894798" cy="307464"/>
          </a:xfrm>
          <a:prstGeom prst="rect">
            <a:avLst/>
          </a:prstGeom>
        </p:spPr>
      </p:pic>
      <p:pic>
        <p:nvPicPr>
          <p:cNvPr id="20" name="Picture 19"/>
          <p:cNvPicPr>
            <a:picLocks noChangeAspect="1"/>
          </p:cNvPicPr>
          <p:nvPr/>
        </p:nvPicPr>
        <p:blipFill>
          <a:blip r:embed="rId2"/>
          <a:stretch>
            <a:fillRect/>
          </a:stretch>
        </p:blipFill>
        <p:spPr>
          <a:xfrm>
            <a:off x="6831220" y="2539054"/>
            <a:ext cx="894798" cy="307464"/>
          </a:xfrm>
          <a:prstGeom prst="rect">
            <a:avLst/>
          </a:prstGeom>
        </p:spPr>
      </p:pic>
      <p:pic>
        <p:nvPicPr>
          <p:cNvPr id="21" name="Picture 20"/>
          <p:cNvPicPr>
            <a:picLocks noChangeAspect="1"/>
          </p:cNvPicPr>
          <p:nvPr/>
        </p:nvPicPr>
        <p:blipFill>
          <a:blip r:embed="rId2"/>
          <a:stretch>
            <a:fillRect/>
          </a:stretch>
        </p:blipFill>
        <p:spPr>
          <a:xfrm>
            <a:off x="6831220" y="2351363"/>
            <a:ext cx="894798" cy="307464"/>
          </a:xfrm>
          <a:prstGeom prst="rect">
            <a:avLst/>
          </a:prstGeom>
        </p:spPr>
      </p:pic>
      <p:pic>
        <p:nvPicPr>
          <p:cNvPr id="22" name="Picture 21"/>
          <p:cNvPicPr>
            <a:picLocks noChangeAspect="1"/>
          </p:cNvPicPr>
          <p:nvPr/>
        </p:nvPicPr>
        <p:blipFill>
          <a:blip r:embed="rId2"/>
          <a:stretch>
            <a:fillRect/>
          </a:stretch>
        </p:blipFill>
        <p:spPr>
          <a:xfrm>
            <a:off x="6831220" y="2171704"/>
            <a:ext cx="894798" cy="307464"/>
          </a:xfrm>
          <a:prstGeom prst="rect">
            <a:avLst/>
          </a:prstGeom>
        </p:spPr>
      </p:pic>
      <p:pic>
        <p:nvPicPr>
          <p:cNvPr id="23" name="Picture 22"/>
          <p:cNvPicPr>
            <a:picLocks noChangeAspect="1"/>
          </p:cNvPicPr>
          <p:nvPr/>
        </p:nvPicPr>
        <p:blipFill>
          <a:blip r:embed="rId2"/>
          <a:stretch>
            <a:fillRect/>
          </a:stretch>
        </p:blipFill>
        <p:spPr>
          <a:xfrm>
            <a:off x="6831220" y="1984013"/>
            <a:ext cx="894798" cy="307464"/>
          </a:xfrm>
          <a:prstGeom prst="rect">
            <a:avLst/>
          </a:prstGeom>
        </p:spPr>
      </p:pic>
      <p:pic>
        <p:nvPicPr>
          <p:cNvPr id="24" name="Picture 23"/>
          <p:cNvPicPr>
            <a:picLocks noChangeAspect="1"/>
          </p:cNvPicPr>
          <p:nvPr/>
        </p:nvPicPr>
        <p:blipFill>
          <a:blip r:embed="rId2"/>
          <a:stretch>
            <a:fillRect/>
          </a:stretch>
        </p:blipFill>
        <p:spPr>
          <a:xfrm>
            <a:off x="6831220" y="1796322"/>
            <a:ext cx="894798" cy="307464"/>
          </a:xfrm>
          <a:prstGeom prst="rect">
            <a:avLst/>
          </a:prstGeom>
        </p:spPr>
      </p:pic>
      <p:pic>
        <p:nvPicPr>
          <p:cNvPr id="25" name="Picture 24"/>
          <p:cNvPicPr>
            <a:picLocks noChangeAspect="1"/>
          </p:cNvPicPr>
          <p:nvPr/>
        </p:nvPicPr>
        <p:blipFill>
          <a:blip r:embed="rId3"/>
          <a:stretch>
            <a:fillRect/>
          </a:stretch>
        </p:blipFill>
        <p:spPr>
          <a:xfrm>
            <a:off x="2255967" y="2539054"/>
            <a:ext cx="480475" cy="319316"/>
          </a:xfrm>
          <a:prstGeom prst="rect">
            <a:avLst/>
          </a:prstGeom>
        </p:spPr>
      </p:pic>
      <p:pic>
        <p:nvPicPr>
          <p:cNvPr id="26" name="Picture 25"/>
          <p:cNvPicPr>
            <a:picLocks noChangeAspect="1"/>
          </p:cNvPicPr>
          <p:nvPr/>
        </p:nvPicPr>
        <p:blipFill>
          <a:blip r:embed="rId3"/>
          <a:stretch>
            <a:fillRect/>
          </a:stretch>
        </p:blipFill>
        <p:spPr>
          <a:xfrm>
            <a:off x="4003665" y="1738143"/>
            <a:ext cx="480475" cy="319316"/>
          </a:xfrm>
          <a:prstGeom prst="rect">
            <a:avLst/>
          </a:prstGeom>
        </p:spPr>
      </p:pic>
      <p:pic>
        <p:nvPicPr>
          <p:cNvPr id="27" name="Picture 26"/>
          <p:cNvPicPr>
            <a:picLocks noChangeAspect="1"/>
          </p:cNvPicPr>
          <p:nvPr/>
        </p:nvPicPr>
        <p:blipFill>
          <a:blip r:embed="rId3"/>
          <a:stretch>
            <a:fillRect/>
          </a:stretch>
        </p:blipFill>
        <p:spPr>
          <a:xfrm>
            <a:off x="4003664" y="2299110"/>
            <a:ext cx="480475" cy="319316"/>
          </a:xfrm>
          <a:prstGeom prst="rect">
            <a:avLst/>
          </a:prstGeom>
        </p:spPr>
      </p:pic>
      <p:pic>
        <p:nvPicPr>
          <p:cNvPr id="28" name="Picture 27"/>
          <p:cNvPicPr>
            <a:picLocks noChangeAspect="1"/>
          </p:cNvPicPr>
          <p:nvPr/>
        </p:nvPicPr>
        <p:blipFill>
          <a:blip r:embed="rId3"/>
          <a:stretch>
            <a:fillRect/>
          </a:stretch>
        </p:blipFill>
        <p:spPr>
          <a:xfrm>
            <a:off x="4003664" y="2885431"/>
            <a:ext cx="480475" cy="319316"/>
          </a:xfrm>
          <a:prstGeom prst="rect">
            <a:avLst/>
          </a:prstGeom>
        </p:spPr>
      </p:pic>
      <p:pic>
        <p:nvPicPr>
          <p:cNvPr id="29" name="Picture 28"/>
          <p:cNvPicPr>
            <a:picLocks noChangeAspect="1"/>
          </p:cNvPicPr>
          <p:nvPr/>
        </p:nvPicPr>
        <p:blipFill>
          <a:blip r:embed="rId3"/>
          <a:stretch>
            <a:fillRect/>
          </a:stretch>
        </p:blipFill>
        <p:spPr>
          <a:xfrm>
            <a:off x="4006975" y="3510813"/>
            <a:ext cx="480475" cy="319316"/>
          </a:xfrm>
          <a:prstGeom prst="rect">
            <a:avLst/>
          </a:prstGeom>
        </p:spPr>
      </p:pic>
      <p:pic>
        <p:nvPicPr>
          <p:cNvPr id="30" name="Picture 29"/>
          <p:cNvPicPr>
            <a:picLocks noChangeAspect="1"/>
          </p:cNvPicPr>
          <p:nvPr/>
        </p:nvPicPr>
        <p:blipFill>
          <a:blip r:embed="rId3"/>
          <a:stretch>
            <a:fillRect/>
          </a:stretch>
        </p:blipFill>
        <p:spPr>
          <a:xfrm>
            <a:off x="5754673" y="2539054"/>
            <a:ext cx="480475" cy="319316"/>
          </a:xfrm>
          <a:prstGeom prst="rect">
            <a:avLst/>
          </a:prstGeom>
        </p:spPr>
      </p:pic>
      <p:cxnSp>
        <p:nvCxnSpPr>
          <p:cNvPr id="35" name="Straight Connector 34"/>
          <p:cNvCxnSpPr>
            <a:stCxn id="11" idx="3"/>
            <a:endCxn id="25" idx="1"/>
          </p:cNvCxnSpPr>
          <p:nvPr/>
        </p:nvCxnSpPr>
        <p:spPr>
          <a:xfrm flipV="1">
            <a:off x="1818861" y="2698712"/>
            <a:ext cx="437106" cy="17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6" idx="1"/>
            <a:endCxn id="25" idx="3"/>
          </p:cNvCxnSpPr>
          <p:nvPr/>
        </p:nvCxnSpPr>
        <p:spPr>
          <a:xfrm flipH="1">
            <a:off x="2736442" y="1897801"/>
            <a:ext cx="126722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7" idx="1"/>
            <a:endCxn id="25" idx="3"/>
          </p:cNvCxnSpPr>
          <p:nvPr/>
        </p:nvCxnSpPr>
        <p:spPr>
          <a:xfrm flipH="1">
            <a:off x="2736442" y="2458768"/>
            <a:ext cx="1267222"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8" idx="1"/>
            <a:endCxn id="25" idx="3"/>
          </p:cNvCxnSpPr>
          <p:nvPr/>
        </p:nvCxnSpPr>
        <p:spPr>
          <a:xfrm flipH="1" flipV="1">
            <a:off x="2736442" y="2698712"/>
            <a:ext cx="1267222"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9" idx="1"/>
            <a:endCxn id="25" idx="3"/>
          </p:cNvCxnSpPr>
          <p:nvPr/>
        </p:nvCxnSpPr>
        <p:spPr>
          <a:xfrm flipH="1" flipV="1">
            <a:off x="2736442" y="2698712"/>
            <a:ext cx="127053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9" idx="3"/>
            <a:endCxn id="30" idx="1"/>
          </p:cNvCxnSpPr>
          <p:nvPr/>
        </p:nvCxnSpPr>
        <p:spPr>
          <a:xfrm flipV="1">
            <a:off x="4487450" y="2698712"/>
            <a:ext cx="126722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28" idx="3"/>
            <a:endCxn id="30" idx="1"/>
          </p:cNvCxnSpPr>
          <p:nvPr/>
        </p:nvCxnSpPr>
        <p:spPr>
          <a:xfrm flipV="1">
            <a:off x="4484139" y="2698712"/>
            <a:ext cx="1270534"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27" idx="3"/>
            <a:endCxn id="30" idx="1"/>
          </p:cNvCxnSpPr>
          <p:nvPr/>
        </p:nvCxnSpPr>
        <p:spPr>
          <a:xfrm>
            <a:off x="4484139" y="2458768"/>
            <a:ext cx="1270534"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26" idx="3"/>
            <a:endCxn id="30" idx="1"/>
          </p:cNvCxnSpPr>
          <p:nvPr/>
        </p:nvCxnSpPr>
        <p:spPr>
          <a:xfrm>
            <a:off x="4484140" y="1897801"/>
            <a:ext cx="127053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0" idx="1"/>
            <a:endCxn id="30" idx="3"/>
          </p:cNvCxnSpPr>
          <p:nvPr/>
        </p:nvCxnSpPr>
        <p:spPr>
          <a:xfrm flipH="1">
            <a:off x="6235148" y="2692786"/>
            <a:ext cx="596072" cy="592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25" idx="1"/>
          </p:cNvCxnSpPr>
          <p:nvPr/>
        </p:nvCxnSpPr>
        <p:spPr>
          <a:xfrm>
            <a:off x="1818861" y="2692786"/>
            <a:ext cx="437106" cy="5926"/>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5" idx="3"/>
            <a:endCxn id="26" idx="1"/>
          </p:cNvCxnSpPr>
          <p:nvPr/>
        </p:nvCxnSpPr>
        <p:spPr>
          <a:xfrm flipV="1">
            <a:off x="2736442" y="1897801"/>
            <a:ext cx="126722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0" idx="1"/>
            <a:endCxn id="26" idx="3"/>
          </p:cNvCxnSpPr>
          <p:nvPr/>
        </p:nvCxnSpPr>
        <p:spPr>
          <a:xfrm flipH="1" flipV="1">
            <a:off x="4484140" y="1897801"/>
            <a:ext cx="127053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30" idx="3"/>
            <a:endCxn id="20" idx="1"/>
          </p:cNvCxnSpPr>
          <p:nvPr/>
        </p:nvCxnSpPr>
        <p:spPr>
          <a:xfrm flipV="1">
            <a:off x="6235148" y="2692786"/>
            <a:ext cx="596072" cy="5926"/>
          </a:xfrm>
          <a:prstGeom prst="line">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1828798" y="2496740"/>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818860" y="2499964"/>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81818" y="1053681"/>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a:t>
            </a:r>
          </a:p>
        </p:txBody>
      </p:sp>
      <p:sp>
        <p:nvSpPr>
          <p:cNvPr id="96" name="TextBox 95"/>
          <p:cNvSpPr txBox="1"/>
          <p:nvPr/>
        </p:nvSpPr>
        <p:spPr>
          <a:xfrm>
            <a:off x="3463986" y="1064876"/>
            <a:ext cx="2722220" cy="307777"/>
          </a:xfrm>
          <a:prstGeom prst="rect">
            <a:avLst/>
          </a:prstGeom>
          <a:noFill/>
        </p:spPr>
        <p:txBody>
          <a:bodyPr wrap="none" rtlCol="0">
            <a:spAutoFit/>
          </a:bodyPr>
          <a:lstStyle/>
          <a:p>
            <a:r>
              <a:rPr lang="en-US" dirty="0"/>
              <a:t>Which path did my packet take?</a:t>
            </a:r>
          </a:p>
        </p:txBody>
      </p:sp>
      <p:sp>
        <p:nvSpPr>
          <p:cNvPr id="97" name="Rounded Rectangular Callout 96"/>
          <p:cNvSpPr/>
          <p:nvPr/>
        </p:nvSpPr>
        <p:spPr>
          <a:xfrm>
            <a:off x="6186206" y="815705"/>
            <a:ext cx="2561342" cy="772134"/>
          </a:xfrm>
          <a:prstGeom prst="wedgeRoundRectCallout">
            <a:avLst>
              <a:gd name="adj1" fmla="val -44504"/>
              <a:gd name="adj2" fmla="val 168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a:t>I visited: </a:t>
            </a:r>
            <a:r>
              <a:rPr lang="en-US" dirty="0"/>
              <a:t>switch 1 @ 780ns,</a:t>
            </a:r>
          </a:p>
          <a:p>
            <a:pPr algn="ctr"/>
            <a:r>
              <a:rPr lang="en-US" dirty="0"/>
              <a:t>switch 9 @ 1.3us, </a:t>
            </a:r>
          </a:p>
          <a:p>
            <a:pPr algn="ctr"/>
            <a:r>
              <a:rPr lang="en-US" dirty="0"/>
              <a:t>switch 12 @ 2.4us</a:t>
            </a:r>
          </a:p>
        </p:txBody>
      </p:sp>
      <p:sp>
        <p:nvSpPr>
          <p:cNvPr id="98" name="Oval 97"/>
          <p:cNvSpPr/>
          <p:nvPr/>
        </p:nvSpPr>
        <p:spPr>
          <a:xfrm>
            <a:off x="2936044" y="4120009"/>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99" name="TextBox 98"/>
          <p:cNvSpPr txBox="1"/>
          <p:nvPr/>
        </p:nvSpPr>
        <p:spPr>
          <a:xfrm>
            <a:off x="3318212" y="4131204"/>
            <a:ext cx="2882520" cy="307777"/>
          </a:xfrm>
          <a:prstGeom prst="rect">
            <a:avLst/>
          </a:prstGeom>
          <a:noFill/>
        </p:spPr>
        <p:txBody>
          <a:bodyPr wrap="none" rtlCol="0">
            <a:spAutoFit/>
          </a:bodyPr>
          <a:lstStyle/>
          <a:p>
            <a:r>
              <a:rPr lang="en-US" dirty="0"/>
              <a:t>Which rules did my packet follow?</a:t>
            </a:r>
          </a:p>
        </p:txBody>
      </p:sp>
      <p:graphicFrame>
        <p:nvGraphicFramePr>
          <p:cNvPr id="100" name="Table 99"/>
          <p:cNvGraphicFramePr>
            <a:graphicFrameLocks noGrp="1"/>
          </p:cNvGraphicFramePr>
          <p:nvPr>
            <p:extLst>
              <p:ext uri="{D42A27DB-BD31-4B8C-83A1-F6EECF244321}">
                <p14:modId xmlns:p14="http://schemas.microsoft.com/office/powerpoint/2010/main" val="1748333744"/>
              </p:ext>
            </p:extLst>
          </p:nvPr>
        </p:nvGraphicFramePr>
        <p:xfrm>
          <a:off x="1795568" y="3323484"/>
          <a:ext cx="1077345" cy="1615440"/>
        </p:xfrm>
        <a:graphic>
          <a:graphicData uri="http://schemas.openxmlformats.org/drawingml/2006/table">
            <a:tbl>
              <a:tblPr firstRow="1" bandRow="1">
                <a:tableStyleId>{C6A581A1-1D70-4C73-B6A4-742A63F047D8}</a:tableStyleId>
              </a:tblPr>
              <a:tblGrid>
                <a:gridCol w="354499">
                  <a:extLst>
                    <a:ext uri="{9D8B030D-6E8A-4147-A177-3AD203B41FA5}">
                      <a16:colId xmlns:a16="http://schemas.microsoft.com/office/drawing/2014/main" val="20000"/>
                    </a:ext>
                  </a:extLst>
                </a:gridCol>
                <a:gridCol w="722846">
                  <a:extLst>
                    <a:ext uri="{9D8B030D-6E8A-4147-A177-3AD203B41FA5}">
                      <a16:colId xmlns:a16="http://schemas.microsoft.com/office/drawing/2014/main" val="20001"/>
                    </a:ext>
                  </a:extLst>
                </a:gridCol>
              </a:tblGrid>
              <a:tr h="201307">
                <a:tc>
                  <a:txBody>
                    <a:bodyPr/>
                    <a:lstStyle/>
                    <a:p>
                      <a:pPr algn="ctr"/>
                      <a:r>
                        <a:rPr lang="en-US" sz="800" dirty="0"/>
                        <a:t>#</a:t>
                      </a:r>
                    </a:p>
                  </a:txBody>
                  <a:tcPr/>
                </a:tc>
                <a:tc>
                  <a:txBody>
                    <a:bodyPr/>
                    <a:lstStyle/>
                    <a:p>
                      <a:pPr algn="ctr"/>
                      <a:r>
                        <a:rPr lang="en-US" sz="800" dirty="0"/>
                        <a:t>Rule</a:t>
                      </a:r>
                    </a:p>
                  </a:txBody>
                  <a:tcPr/>
                </a:tc>
                <a:extLst>
                  <a:ext uri="{0D108BD9-81ED-4DB2-BD59-A6C34878D82A}">
                    <a16:rowId xmlns:a16="http://schemas.microsoft.com/office/drawing/2014/main" val="10000"/>
                  </a:ext>
                </a:extLst>
              </a:tr>
              <a:tr h="201307">
                <a:tc>
                  <a:txBody>
                    <a:bodyPr/>
                    <a:lstStyle/>
                    <a:p>
                      <a:pPr algn="ctr"/>
                      <a:r>
                        <a:rPr lang="en-US" sz="800" dirty="0"/>
                        <a:t>1</a:t>
                      </a:r>
                    </a:p>
                  </a:txBody>
                  <a:tcPr/>
                </a:tc>
                <a:tc>
                  <a:txBody>
                    <a:bodyPr/>
                    <a:lstStyle/>
                    <a:p>
                      <a:pPr algn="ctr"/>
                      <a:endParaRPr lang="en-US" sz="800" dirty="0"/>
                    </a:p>
                  </a:txBody>
                  <a:tcPr/>
                </a:tc>
                <a:extLst>
                  <a:ext uri="{0D108BD9-81ED-4DB2-BD59-A6C34878D82A}">
                    <a16:rowId xmlns:a16="http://schemas.microsoft.com/office/drawing/2014/main" val="10001"/>
                  </a:ext>
                </a:extLst>
              </a:tr>
              <a:tr h="201307">
                <a:tc>
                  <a:txBody>
                    <a:bodyPr/>
                    <a:lstStyle/>
                    <a:p>
                      <a:pPr algn="ctr"/>
                      <a:r>
                        <a:rPr lang="en-US" sz="800" dirty="0"/>
                        <a:t>2</a:t>
                      </a:r>
                    </a:p>
                  </a:txBody>
                  <a:tcPr/>
                </a:tc>
                <a:tc>
                  <a:txBody>
                    <a:bodyPr/>
                    <a:lstStyle/>
                    <a:p>
                      <a:pPr algn="ctr"/>
                      <a:endParaRPr lang="en-US" sz="800" dirty="0"/>
                    </a:p>
                  </a:txBody>
                  <a:tcPr/>
                </a:tc>
                <a:extLst>
                  <a:ext uri="{0D108BD9-81ED-4DB2-BD59-A6C34878D82A}">
                    <a16:rowId xmlns:a16="http://schemas.microsoft.com/office/drawing/2014/main" val="10002"/>
                  </a:ext>
                </a:extLst>
              </a:tr>
              <a:tr h="201307">
                <a:tc>
                  <a:txBody>
                    <a:bodyPr/>
                    <a:lstStyle/>
                    <a:p>
                      <a:pPr algn="ctr"/>
                      <a:r>
                        <a:rPr lang="en-US" sz="800" dirty="0"/>
                        <a:t>3</a:t>
                      </a:r>
                    </a:p>
                  </a:txBody>
                  <a:tcPr/>
                </a:tc>
                <a:tc>
                  <a:txBody>
                    <a:bodyPr/>
                    <a:lstStyle/>
                    <a:p>
                      <a:pPr algn="ctr"/>
                      <a:endParaRPr lang="en-US" sz="800" dirty="0"/>
                    </a:p>
                  </a:txBody>
                  <a:tcPr/>
                </a:tc>
                <a:extLst>
                  <a:ext uri="{0D108BD9-81ED-4DB2-BD59-A6C34878D82A}">
                    <a16:rowId xmlns:a16="http://schemas.microsoft.com/office/drawing/2014/main" val="10003"/>
                  </a:ext>
                </a:extLst>
              </a:tr>
              <a:tr h="201307">
                <a:tc>
                  <a:txBody>
                    <a:bodyPr/>
                    <a:lstStyle/>
                    <a:p>
                      <a:pPr algn="ctr"/>
                      <a:r>
                        <a:rPr lang="mr-IN" sz="800" dirty="0"/>
                        <a:t>…</a:t>
                      </a:r>
                      <a:endParaRPr lang="en-US" sz="800" dirty="0"/>
                    </a:p>
                  </a:txBody>
                  <a:tcPr/>
                </a:tc>
                <a:tc>
                  <a:txBody>
                    <a:bodyPr/>
                    <a:lstStyle/>
                    <a:p>
                      <a:pPr algn="ctr"/>
                      <a:endParaRPr lang="en-US" sz="800" dirty="0"/>
                    </a:p>
                  </a:txBody>
                  <a:tcPr/>
                </a:tc>
                <a:extLst>
                  <a:ext uri="{0D108BD9-81ED-4DB2-BD59-A6C34878D82A}">
                    <a16:rowId xmlns:a16="http://schemas.microsoft.com/office/drawing/2014/main" val="10004"/>
                  </a:ext>
                </a:extLst>
              </a:tr>
              <a:tr h="201307">
                <a:tc>
                  <a:txBody>
                    <a:bodyPr/>
                    <a:lstStyle/>
                    <a:p>
                      <a:pPr algn="ctr"/>
                      <a:r>
                        <a:rPr lang="en-US" sz="800" dirty="0"/>
                        <a:t>75</a:t>
                      </a:r>
                    </a:p>
                  </a:txBody>
                  <a:tcPr/>
                </a:tc>
                <a:tc>
                  <a:txBody>
                    <a:bodyPr/>
                    <a:lstStyle/>
                    <a:p>
                      <a:pPr algn="ctr"/>
                      <a:r>
                        <a:rPr lang="en-US" sz="800" dirty="0"/>
                        <a:t>192.168.0</a:t>
                      </a:r>
                    </a:p>
                    <a:p>
                      <a:pPr algn="ctr"/>
                      <a:r>
                        <a:rPr lang="en-US" sz="800" dirty="0"/>
                        <a:t>/24</a:t>
                      </a:r>
                    </a:p>
                  </a:txBody>
                  <a:tcPr/>
                </a:tc>
                <a:extLst>
                  <a:ext uri="{0D108BD9-81ED-4DB2-BD59-A6C34878D82A}">
                    <a16:rowId xmlns:a16="http://schemas.microsoft.com/office/drawing/2014/main" val="10005"/>
                  </a:ext>
                </a:extLst>
              </a:tr>
              <a:tr h="201307">
                <a:tc>
                  <a:txBody>
                    <a:bodyPr/>
                    <a:lstStyle/>
                    <a:p>
                      <a:pPr algn="ctr"/>
                      <a:r>
                        <a:rPr lang="mr-IN" sz="800" dirty="0"/>
                        <a:t>…</a:t>
                      </a:r>
                      <a:endParaRPr lang="en-US" sz="800" dirty="0"/>
                    </a:p>
                  </a:txBody>
                  <a:tcPr/>
                </a:tc>
                <a:tc>
                  <a:txBody>
                    <a:bodyPr/>
                    <a:lstStyle/>
                    <a:p>
                      <a:pPr algn="ctr"/>
                      <a:endParaRPr lang="en-US" sz="800" dirty="0"/>
                    </a:p>
                  </a:txBody>
                  <a:tcPr/>
                </a:tc>
                <a:extLst>
                  <a:ext uri="{0D108BD9-81ED-4DB2-BD59-A6C34878D82A}">
                    <a16:rowId xmlns:a16="http://schemas.microsoft.com/office/drawing/2014/main" val="10006"/>
                  </a:ext>
                </a:extLst>
              </a:tr>
            </a:tbl>
          </a:graphicData>
        </a:graphic>
      </p:graphicFrame>
      <p:cxnSp>
        <p:nvCxnSpPr>
          <p:cNvPr id="102" name="Straight Connector 101"/>
          <p:cNvCxnSpPr>
            <a:endCxn id="25" idx="2"/>
          </p:cNvCxnSpPr>
          <p:nvPr/>
        </p:nvCxnSpPr>
        <p:spPr>
          <a:xfrm flipV="1">
            <a:off x="1818860" y="2858370"/>
            <a:ext cx="677345" cy="465114"/>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25" idx="2"/>
          </p:cNvCxnSpPr>
          <p:nvPr/>
        </p:nvCxnSpPr>
        <p:spPr>
          <a:xfrm flipH="1" flipV="1">
            <a:off x="2496205" y="2858370"/>
            <a:ext cx="344305" cy="465114"/>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6" name="Rounded Rectangular Callout 105"/>
          <p:cNvSpPr/>
          <p:nvPr/>
        </p:nvSpPr>
        <p:spPr>
          <a:xfrm>
            <a:off x="6235148" y="3893428"/>
            <a:ext cx="2561342" cy="772134"/>
          </a:xfrm>
          <a:prstGeom prst="wedgeRoundRectCallout">
            <a:avLst>
              <a:gd name="adj1" fmla="val -46056"/>
              <a:gd name="adj2" fmla="val -2078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 switch 1, I followed rules 75 and 250.In switch 9, rules 3 and 80”</a:t>
            </a:r>
          </a:p>
        </p:txBody>
      </p:sp>
      <p:sp>
        <p:nvSpPr>
          <p:cNvPr id="107" name="TextBox 106"/>
          <p:cNvSpPr txBox="1"/>
          <p:nvPr/>
        </p:nvSpPr>
        <p:spPr>
          <a:xfrm>
            <a:off x="5451812" y="4865187"/>
            <a:ext cx="3172663" cy="307777"/>
          </a:xfrm>
          <a:prstGeom prst="rect">
            <a:avLst/>
          </a:prstGeom>
          <a:noFill/>
        </p:spPr>
        <p:txBody>
          <a:bodyPr wrap="none" rtlCol="0">
            <a:spAutoFit/>
          </a:bodyPr>
          <a:lstStyle/>
          <a:p>
            <a:r>
              <a:rPr lang="en-US" i="1"/>
              <a:t>INT Slides </a:t>
            </a:r>
            <a:r>
              <a:rPr lang="en-US" i="1" dirty="0"/>
              <a:t>courtesy of Nick McKeown</a:t>
            </a:r>
          </a:p>
        </p:txBody>
      </p:sp>
    </p:spTree>
    <p:extLst>
      <p:ext uri="{BB962C8B-B14F-4D97-AF65-F5344CB8AC3E}">
        <p14:creationId xmlns:p14="http://schemas.microsoft.com/office/powerpoint/2010/main" val="16616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par>
                                <p:cTn id="12" presetID="10" presetClass="entr" presetSubtype="0" fill="hold" nodeType="with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repeatCount="2000" accel="50000" decel="50000" fill="hold" grpId="0" nodeType="clickEffect">
                                  <p:stCondLst>
                                    <p:cond delay="0"/>
                                  </p:stCondLst>
                                  <p:childTnLst>
                                    <p:animMotion origin="layout" path="M -4.72222E-6 2.34568E-6 C 0.02205 0.00185 0.04428 0.00339 0.06303 2.34568E-6 C 0.0816 -0.00371 0.0849 0.00401 0.11181 -0.0213 C 0.13889 -0.04661 0.19428 -0.13118 0.22483 -0.15247 C 0.25556 -0.17377 0.26563 -0.1713 0.29549 -0.14877 C 0.32535 -0.12624 0.37257 -0.04321 0.40417 -0.01729 C 0.43594 0.00833 0.46407 0.00216 0.48577 0.00586 C 0.50747 0.00926 0.53473 0.0037 0.53473 0.00401 " pathEditMode="relative" rAng="0" ptsTypes="AAAAAAAA">
                                      <p:cBhvr>
                                        <p:cTn id="73" dur="1000" fill="hold"/>
                                        <p:tgtEl>
                                          <p:spTgt spid="90"/>
                                        </p:tgtEl>
                                        <p:attrNameLst>
                                          <p:attrName>ppt_x</p:attrName>
                                          <p:attrName>ppt_y</p:attrName>
                                        </p:attrNameLst>
                                      </p:cBhvr>
                                      <p:rCtr x="26736" y="-8025"/>
                                    </p:animMotion>
                                  </p:childTnLst>
                                </p:cTn>
                              </p:par>
                            </p:childTnLst>
                          </p:cTn>
                        </p:par>
                        <p:par>
                          <p:cTn id="74" fill="hold">
                            <p:stCondLst>
                              <p:cond delay="2000"/>
                            </p:stCondLst>
                            <p:childTnLst>
                              <p:par>
                                <p:cTn id="75" presetID="0" presetClass="path" presetSubtype="0" repeatCount="0" accel="50000" decel="50000" fill="hold" grpId="0" nodeType="afterEffect">
                                  <p:stCondLst>
                                    <p:cond delay="0"/>
                                  </p:stCondLst>
                                  <p:childTnLst>
                                    <p:animMotion origin="layout" path="M 0 0 C 0.0309 0.00278 0.06181 0.00556 0.08038 0.00216 C 0.09879 -0.00154 0.09393 -0.00277 0.11077 -0.02098 C 0.12761 -0.0395 0.15886 -0.08364 0.18143 -0.10802 C 0.204 -0.1324 0.22639 -0.16265 0.2467 -0.1679 C 0.26702 -0.17314 0.2816 -0.15956 0.30313 -0.13888 C 0.32465 -0.11821 0.35278 -0.06821 0.37604 -0.04444 C 0.39913 -0.02037 0.42431 -0.00493 0.44236 0.00402 C 0.46025 0.01297 0.48368 0.00988 0.48368 0.00988 " pathEditMode="relative" ptsTypes="AAAAAAAAA">
                                      <p:cBhvr>
                                        <p:cTn id="76" dur="1000" fill="hold"/>
                                        <p:tgtEl>
                                          <p:spTgt spid="94"/>
                                        </p:tgtEl>
                                        <p:attrNameLst>
                                          <p:attrName>ppt_x</p:attrName>
                                          <p:attrName>ppt_y</p:attrName>
                                        </p:attrNameLst>
                                      </p:cBhvr>
                                    </p:animMotion>
                                  </p:childTnLst>
                                </p:cTn>
                              </p:par>
                            </p:childTnLst>
                          </p:cTn>
                        </p:par>
                        <p:par>
                          <p:cTn id="77" fill="hold">
                            <p:stCondLst>
                              <p:cond delay="3000"/>
                            </p:stCondLst>
                            <p:childTnLst>
                              <p:par>
                                <p:cTn id="78" presetID="35" presetClass="emph" presetSubtype="0" repeatCount="2000" fill="hold" grpId="1" nodeType="afterEffect">
                                  <p:stCondLst>
                                    <p:cond delay="0"/>
                                  </p:stCondLst>
                                  <p:childTnLst>
                                    <p:anim calcmode="discrete" valueType="str">
                                      <p:cBhvr>
                                        <p:cTn id="79" dur="1000" fill="hold"/>
                                        <p:tgtEl>
                                          <p:spTgt spid="94"/>
                                        </p:tgtEl>
                                        <p:attrNameLst>
                                          <p:attrName>style.visibility</p:attrName>
                                        </p:attrNameLst>
                                      </p:cBhvr>
                                      <p:tavLst>
                                        <p:tav tm="0">
                                          <p:val>
                                            <p:strVal val="hidden"/>
                                          </p:val>
                                        </p:tav>
                                        <p:tav tm="50000">
                                          <p:val>
                                            <p:strVal val="visible"/>
                                          </p:val>
                                        </p:tav>
                                      </p:tavLst>
                                    </p:anim>
                                  </p:childTnLst>
                                </p:cTn>
                              </p:par>
                            </p:childTnLst>
                          </p:cTn>
                        </p:par>
                        <p:par>
                          <p:cTn id="80" fill="hold">
                            <p:stCondLst>
                              <p:cond delay="5000"/>
                            </p:stCondLst>
                            <p:childTnLst>
                              <p:par>
                                <p:cTn id="81" presetID="1" presetClass="entr" presetSubtype="0" fill="hold" grpId="0" nodeType="afterEffect">
                                  <p:stCondLst>
                                    <p:cond delay="0"/>
                                  </p:stCondLst>
                                  <p:childTnLst>
                                    <p:set>
                                      <p:cBhvr>
                                        <p:cTn id="82" dur="1" fill="hold">
                                          <p:stCondLst>
                                            <p:cond delay="0"/>
                                          </p:stCondLst>
                                        </p:cTn>
                                        <p:tgtEl>
                                          <p:spTgt spid="9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4" grpId="0" animBg="1"/>
      <p:bldP spid="94" grpId="1" animBg="1"/>
      <p:bldP spid="94" grpId="2" animBg="1"/>
      <p:bldP spid="95" grpId="0" animBg="1"/>
      <p:bldP spid="96" grpId="0"/>
      <p:bldP spid="97" grpId="0" animBg="1"/>
      <p:bldP spid="98" grpId="0" animBg="1"/>
      <p:bldP spid="99" grpId="0"/>
      <p:bldP spid="10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a:off x="5745324" y="3369365"/>
            <a:ext cx="1741151" cy="1302825"/>
          </a:xfrm>
          <a:custGeom>
            <a:avLst/>
            <a:gdLst>
              <a:gd name="connsiteX0" fmla="*/ 9433 w 1741151"/>
              <a:gd name="connsiteY0" fmla="*/ 1063487 h 1302825"/>
              <a:gd name="connsiteX1" fmla="*/ 9433 w 1741151"/>
              <a:gd name="connsiteY1" fmla="*/ 1063487 h 1302825"/>
              <a:gd name="connsiteX2" fmla="*/ 98885 w 1741151"/>
              <a:gd name="connsiteY2" fmla="*/ 1073426 h 1302825"/>
              <a:gd name="connsiteX3" fmla="*/ 158519 w 1741151"/>
              <a:gd name="connsiteY3" fmla="*/ 1063487 h 1302825"/>
              <a:gd name="connsiteX4" fmla="*/ 496450 w 1741151"/>
              <a:gd name="connsiteY4" fmla="*/ 1053548 h 1302825"/>
              <a:gd name="connsiteX5" fmla="*/ 516328 w 1741151"/>
              <a:gd name="connsiteY5" fmla="*/ 1023731 h 1302825"/>
              <a:gd name="connsiteX6" fmla="*/ 556085 w 1741151"/>
              <a:gd name="connsiteY6" fmla="*/ 993913 h 1302825"/>
              <a:gd name="connsiteX7" fmla="*/ 615719 w 1741151"/>
              <a:gd name="connsiteY7" fmla="*/ 954157 h 1302825"/>
              <a:gd name="connsiteX8" fmla="*/ 635598 w 1741151"/>
              <a:gd name="connsiteY8" fmla="*/ 904461 h 1302825"/>
              <a:gd name="connsiteX9" fmla="*/ 675354 w 1741151"/>
              <a:gd name="connsiteY9" fmla="*/ 874644 h 1302825"/>
              <a:gd name="connsiteX10" fmla="*/ 734989 w 1741151"/>
              <a:gd name="connsiteY10" fmla="*/ 795131 h 1302825"/>
              <a:gd name="connsiteX11" fmla="*/ 744928 w 1741151"/>
              <a:gd name="connsiteY11" fmla="*/ 675861 h 1302825"/>
              <a:gd name="connsiteX12" fmla="*/ 754867 w 1741151"/>
              <a:gd name="connsiteY12" fmla="*/ 487018 h 1302825"/>
              <a:gd name="connsiteX13" fmla="*/ 784685 w 1741151"/>
              <a:gd name="connsiteY13" fmla="*/ 437322 h 1302825"/>
              <a:gd name="connsiteX14" fmla="*/ 804563 w 1741151"/>
              <a:gd name="connsiteY14" fmla="*/ 407505 h 1302825"/>
              <a:gd name="connsiteX15" fmla="*/ 854259 w 1741151"/>
              <a:gd name="connsiteY15" fmla="*/ 357809 h 1302825"/>
              <a:gd name="connsiteX16" fmla="*/ 894015 w 1741151"/>
              <a:gd name="connsiteY16" fmla="*/ 268357 h 1302825"/>
              <a:gd name="connsiteX17" fmla="*/ 913893 w 1741151"/>
              <a:gd name="connsiteY17" fmla="*/ 238539 h 1302825"/>
              <a:gd name="connsiteX18" fmla="*/ 943711 w 1741151"/>
              <a:gd name="connsiteY18" fmla="*/ 139148 h 1302825"/>
              <a:gd name="connsiteX19" fmla="*/ 973528 w 1741151"/>
              <a:gd name="connsiteY19" fmla="*/ 0 h 1302825"/>
              <a:gd name="connsiteX20" fmla="*/ 1003346 w 1741151"/>
              <a:gd name="connsiteY20" fmla="*/ 19878 h 1302825"/>
              <a:gd name="connsiteX21" fmla="*/ 1062980 w 1741151"/>
              <a:gd name="connsiteY21" fmla="*/ 29818 h 1302825"/>
              <a:gd name="connsiteX22" fmla="*/ 1271702 w 1741151"/>
              <a:gd name="connsiteY22" fmla="*/ 39757 h 1302825"/>
              <a:gd name="connsiteX23" fmla="*/ 1281641 w 1741151"/>
              <a:gd name="connsiteY23" fmla="*/ 129209 h 1302825"/>
              <a:gd name="connsiteX24" fmla="*/ 1321398 w 1741151"/>
              <a:gd name="connsiteY24" fmla="*/ 188844 h 1302825"/>
              <a:gd name="connsiteX25" fmla="*/ 1311459 w 1741151"/>
              <a:gd name="connsiteY25" fmla="*/ 228600 h 1302825"/>
              <a:gd name="connsiteX26" fmla="*/ 1341276 w 1741151"/>
              <a:gd name="connsiteY26" fmla="*/ 318052 h 1302825"/>
              <a:gd name="connsiteX27" fmla="*/ 1371093 w 1741151"/>
              <a:gd name="connsiteY27" fmla="*/ 327992 h 1302825"/>
              <a:gd name="connsiteX28" fmla="*/ 1430728 w 1741151"/>
              <a:gd name="connsiteY28" fmla="*/ 367748 h 1302825"/>
              <a:gd name="connsiteX29" fmla="*/ 1450606 w 1741151"/>
              <a:gd name="connsiteY29" fmla="*/ 427383 h 1302825"/>
              <a:gd name="connsiteX30" fmla="*/ 1510241 w 1741151"/>
              <a:gd name="connsiteY30" fmla="*/ 546652 h 1302825"/>
              <a:gd name="connsiteX31" fmla="*/ 1520180 w 1741151"/>
              <a:gd name="connsiteY31" fmla="*/ 576470 h 1302825"/>
              <a:gd name="connsiteX32" fmla="*/ 1540059 w 1741151"/>
              <a:gd name="connsiteY32" fmla="*/ 675861 h 1302825"/>
              <a:gd name="connsiteX33" fmla="*/ 1559937 w 1741151"/>
              <a:gd name="connsiteY33" fmla="*/ 705678 h 1302825"/>
              <a:gd name="connsiteX34" fmla="*/ 1569876 w 1741151"/>
              <a:gd name="connsiteY34" fmla="*/ 735496 h 1302825"/>
              <a:gd name="connsiteX35" fmla="*/ 1609633 w 1741151"/>
              <a:gd name="connsiteY35" fmla="*/ 795131 h 1302825"/>
              <a:gd name="connsiteX36" fmla="*/ 1629511 w 1741151"/>
              <a:gd name="connsiteY36" fmla="*/ 854765 h 1302825"/>
              <a:gd name="connsiteX37" fmla="*/ 1639450 w 1741151"/>
              <a:gd name="connsiteY37" fmla="*/ 884583 h 1302825"/>
              <a:gd name="connsiteX38" fmla="*/ 1659328 w 1741151"/>
              <a:gd name="connsiteY38" fmla="*/ 1003852 h 1302825"/>
              <a:gd name="connsiteX39" fmla="*/ 1669267 w 1741151"/>
              <a:gd name="connsiteY39" fmla="*/ 1033670 h 1302825"/>
              <a:gd name="connsiteX40" fmla="*/ 1689146 w 1741151"/>
              <a:gd name="connsiteY40" fmla="*/ 1063487 h 1302825"/>
              <a:gd name="connsiteX41" fmla="*/ 1699085 w 1741151"/>
              <a:gd name="connsiteY41" fmla="*/ 1093305 h 1302825"/>
              <a:gd name="connsiteX42" fmla="*/ 1718963 w 1741151"/>
              <a:gd name="connsiteY42" fmla="*/ 1123122 h 1302825"/>
              <a:gd name="connsiteX43" fmla="*/ 1738841 w 1741151"/>
              <a:gd name="connsiteY43" fmla="*/ 1182757 h 1302825"/>
              <a:gd name="connsiteX44" fmla="*/ 1728902 w 1741151"/>
              <a:gd name="connsiteY44" fmla="*/ 1252331 h 1302825"/>
              <a:gd name="connsiteX45" fmla="*/ 1549998 w 1741151"/>
              <a:gd name="connsiteY45" fmla="*/ 1242392 h 1302825"/>
              <a:gd name="connsiteX46" fmla="*/ 1122615 w 1741151"/>
              <a:gd name="connsiteY46" fmla="*/ 1252331 h 1302825"/>
              <a:gd name="connsiteX47" fmla="*/ 715111 w 1741151"/>
              <a:gd name="connsiteY47" fmla="*/ 1252331 h 1302825"/>
              <a:gd name="connsiteX48" fmla="*/ 655476 w 1741151"/>
              <a:gd name="connsiteY48" fmla="*/ 1272209 h 1302825"/>
              <a:gd name="connsiteX49" fmla="*/ 406998 w 1741151"/>
              <a:gd name="connsiteY49" fmla="*/ 1282148 h 1302825"/>
              <a:gd name="connsiteX50" fmla="*/ 29311 w 1741151"/>
              <a:gd name="connsiteY50" fmla="*/ 1282148 h 1302825"/>
              <a:gd name="connsiteX51" fmla="*/ 9433 w 1741151"/>
              <a:gd name="connsiteY51" fmla="*/ 1063487 h 13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1151" h="1302825">
                <a:moveTo>
                  <a:pt x="9433" y="1063487"/>
                </a:moveTo>
                <a:lnTo>
                  <a:pt x="9433" y="1063487"/>
                </a:lnTo>
                <a:cubicBezTo>
                  <a:pt x="39250" y="1066800"/>
                  <a:pt x="68988" y="1075917"/>
                  <a:pt x="98885" y="1073426"/>
                </a:cubicBezTo>
                <a:cubicBezTo>
                  <a:pt x="191367" y="1065719"/>
                  <a:pt x="70054" y="1033999"/>
                  <a:pt x="158519" y="1063487"/>
                </a:cubicBezTo>
                <a:cubicBezTo>
                  <a:pt x="271163" y="1060174"/>
                  <a:pt x="384447" y="1065993"/>
                  <a:pt x="496450" y="1053548"/>
                </a:cubicBezTo>
                <a:cubicBezTo>
                  <a:pt x="508322" y="1052229"/>
                  <a:pt x="507881" y="1032178"/>
                  <a:pt x="516328" y="1023731"/>
                </a:cubicBezTo>
                <a:cubicBezTo>
                  <a:pt x="528042" y="1012017"/>
                  <a:pt x="542514" y="1003413"/>
                  <a:pt x="556085" y="993913"/>
                </a:cubicBezTo>
                <a:cubicBezTo>
                  <a:pt x="575657" y="980213"/>
                  <a:pt x="615719" y="954157"/>
                  <a:pt x="615719" y="954157"/>
                </a:cubicBezTo>
                <a:cubicBezTo>
                  <a:pt x="622345" y="937592"/>
                  <a:pt x="624893" y="918734"/>
                  <a:pt x="635598" y="904461"/>
                </a:cubicBezTo>
                <a:cubicBezTo>
                  <a:pt x="645537" y="891209"/>
                  <a:pt x="663641" y="886357"/>
                  <a:pt x="675354" y="874644"/>
                </a:cubicBezTo>
                <a:cubicBezTo>
                  <a:pt x="698964" y="851034"/>
                  <a:pt x="716637" y="822659"/>
                  <a:pt x="734989" y="795131"/>
                </a:cubicBezTo>
                <a:cubicBezTo>
                  <a:pt x="738302" y="755374"/>
                  <a:pt x="742360" y="715673"/>
                  <a:pt x="744928" y="675861"/>
                </a:cubicBezTo>
                <a:cubicBezTo>
                  <a:pt x="748986" y="612957"/>
                  <a:pt x="749160" y="549794"/>
                  <a:pt x="754867" y="487018"/>
                </a:cubicBezTo>
                <a:cubicBezTo>
                  <a:pt x="757965" y="452937"/>
                  <a:pt x="766166" y="460470"/>
                  <a:pt x="784685" y="437322"/>
                </a:cubicBezTo>
                <a:cubicBezTo>
                  <a:pt x="792147" y="427994"/>
                  <a:pt x="796697" y="416495"/>
                  <a:pt x="804563" y="407505"/>
                </a:cubicBezTo>
                <a:cubicBezTo>
                  <a:pt x="819990" y="389874"/>
                  <a:pt x="854259" y="357809"/>
                  <a:pt x="854259" y="357809"/>
                </a:cubicBezTo>
                <a:cubicBezTo>
                  <a:pt x="868459" y="322307"/>
                  <a:pt x="875442" y="300859"/>
                  <a:pt x="894015" y="268357"/>
                </a:cubicBezTo>
                <a:cubicBezTo>
                  <a:pt x="899942" y="257985"/>
                  <a:pt x="907267" y="248478"/>
                  <a:pt x="913893" y="238539"/>
                </a:cubicBezTo>
                <a:cubicBezTo>
                  <a:pt x="944705" y="115305"/>
                  <a:pt x="895294" y="308610"/>
                  <a:pt x="943711" y="139148"/>
                </a:cubicBezTo>
                <a:cubicBezTo>
                  <a:pt x="963524" y="69803"/>
                  <a:pt x="962751" y="64661"/>
                  <a:pt x="973528" y="0"/>
                </a:cubicBezTo>
                <a:cubicBezTo>
                  <a:pt x="983467" y="6626"/>
                  <a:pt x="992014" y="16100"/>
                  <a:pt x="1003346" y="19878"/>
                </a:cubicBezTo>
                <a:cubicBezTo>
                  <a:pt x="1022464" y="26251"/>
                  <a:pt x="1042883" y="28329"/>
                  <a:pt x="1062980" y="29818"/>
                </a:cubicBezTo>
                <a:cubicBezTo>
                  <a:pt x="1132443" y="34964"/>
                  <a:pt x="1202128" y="36444"/>
                  <a:pt x="1271702" y="39757"/>
                </a:cubicBezTo>
                <a:cubicBezTo>
                  <a:pt x="1259002" y="77856"/>
                  <a:pt x="1250719" y="82827"/>
                  <a:pt x="1281641" y="129209"/>
                </a:cubicBezTo>
                <a:lnTo>
                  <a:pt x="1321398" y="188844"/>
                </a:lnTo>
                <a:cubicBezTo>
                  <a:pt x="1318085" y="202096"/>
                  <a:pt x="1311459" y="214940"/>
                  <a:pt x="1311459" y="228600"/>
                </a:cubicBezTo>
                <a:cubicBezTo>
                  <a:pt x="1311459" y="253820"/>
                  <a:pt x="1317275" y="298850"/>
                  <a:pt x="1341276" y="318052"/>
                </a:cubicBezTo>
                <a:cubicBezTo>
                  <a:pt x="1349457" y="324597"/>
                  <a:pt x="1361935" y="322904"/>
                  <a:pt x="1371093" y="327992"/>
                </a:cubicBezTo>
                <a:cubicBezTo>
                  <a:pt x="1391977" y="339594"/>
                  <a:pt x="1430728" y="367748"/>
                  <a:pt x="1430728" y="367748"/>
                </a:cubicBezTo>
                <a:cubicBezTo>
                  <a:pt x="1437354" y="387626"/>
                  <a:pt x="1438983" y="409949"/>
                  <a:pt x="1450606" y="427383"/>
                </a:cubicBezTo>
                <a:cubicBezTo>
                  <a:pt x="1501985" y="504451"/>
                  <a:pt x="1482809" y="464354"/>
                  <a:pt x="1510241" y="546652"/>
                </a:cubicBezTo>
                <a:cubicBezTo>
                  <a:pt x="1513554" y="556591"/>
                  <a:pt x="1518458" y="566136"/>
                  <a:pt x="1520180" y="576470"/>
                </a:cubicBezTo>
                <a:cubicBezTo>
                  <a:pt x="1522423" y="589931"/>
                  <a:pt x="1531969" y="656986"/>
                  <a:pt x="1540059" y="675861"/>
                </a:cubicBezTo>
                <a:cubicBezTo>
                  <a:pt x="1544765" y="686840"/>
                  <a:pt x="1553311" y="695739"/>
                  <a:pt x="1559937" y="705678"/>
                </a:cubicBezTo>
                <a:cubicBezTo>
                  <a:pt x="1563250" y="715617"/>
                  <a:pt x="1564788" y="726337"/>
                  <a:pt x="1569876" y="735496"/>
                </a:cubicBezTo>
                <a:cubicBezTo>
                  <a:pt x="1581478" y="756380"/>
                  <a:pt x="1609633" y="795131"/>
                  <a:pt x="1609633" y="795131"/>
                </a:cubicBezTo>
                <a:lnTo>
                  <a:pt x="1629511" y="854765"/>
                </a:lnTo>
                <a:lnTo>
                  <a:pt x="1639450" y="884583"/>
                </a:lnTo>
                <a:cubicBezTo>
                  <a:pt x="1647517" y="949118"/>
                  <a:pt x="1644735" y="952775"/>
                  <a:pt x="1659328" y="1003852"/>
                </a:cubicBezTo>
                <a:cubicBezTo>
                  <a:pt x="1662206" y="1013926"/>
                  <a:pt x="1664582" y="1024299"/>
                  <a:pt x="1669267" y="1033670"/>
                </a:cubicBezTo>
                <a:cubicBezTo>
                  <a:pt x="1674609" y="1044354"/>
                  <a:pt x="1682520" y="1053548"/>
                  <a:pt x="1689146" y="1063487"/>
                </a:cubicBezTo>
                <a:cubicBezTo>
                  <a:pt x="1692459" y="1073426"/>
                  <a:pt x="1694400" y="1083934"/>
                  <a:pt x="1699085" y="1093305"/>
                </a:cubicBezTo>
                <a:cubicBezTo>
                  <a:pt x="1704427" y="1103989"/>
                  <a:pt x="1714112" y="1112206"/>
                  <a:pt x="1718963" y="1123122"/>
                </a:cubicBezTo>
                <a:cubicBezTo>
                  <a:pt x="1727473" y="1142270"/>
                  <a:pt x="1738841" y="1182757"/>
                  <a:pt x="1738841" y="1182757"/>
                </a:cubicBezTo>
                <a:cubicBezTo>
                  <a:pt x="1735528" y="1205948"/>
                  <a:pt x="1751241" y="1245276"/>
                  <a:pt x="1728902" y="1252331"/>
                </a:cubicBezTo>
                <a:cubicBezTo>
                  <a:pt x="1671948" y="1270317"/>
                  <a:pt x="1609725" y="1242392"/>
                  <a:pt x="1549998" y="1242392"/>
                </a:cubicBezTo>
                <a:cubicBezTo>
                  <a:pt x="1407498" y="1242392"/>
                  <a:pt x="1265076" y="1249018"/>
                  <a:pt x="1122615" y="1252331"/>
                </a:cubicBezTo>
                <a:cubicBezTo>
                  <a:pt x="948887" y="1240749"/>
                  <a:pt x="917079" y="1233397"/>
                  <a:pt x="715111" y="1252331"/>
                </a:cubicBezTo>
                <a:cubicBezTo>
                  <a:pt x="694249" y="1254287"/>
                  <a:pt x="676413" y="1271372"/>
                  <a:pt x="655476" y="1272209"/>
                </a:cubicBezTo>
                <a:lnTo>
                  <a:pt x="406998" y="1282148"/>
                </a:lnTo>
                <a:cubicBezTo>
                  <a:pt x="303994" y="1293593"/>
                  <a:pt x="84780" y="1322315"/>
                  <a:pt x="29311" y="1282148"/>
                </a:cubicBezTo>
                <a:cubicBezTo>
                  <a:pt x="-24357" y="1243285"/>
                  <a:pt x="12746" y="1099931"/>
                  <a:pt x="9433" y="1063487"/>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In-band Network Telemetry (INT)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45</a:t>
            </a:fld>
            <a:endParaRPr lang="en-US" dirty="0">
              <a:solidFill>
                <a:prstClr val="black">
                  <a:tint val="75000"/>
                </a:prstClr>
              </a:solidFill>
            </a:endParaRPr>
          </a:p>
        </p:txBody>
      </p:sp>
      <p:pic>
        <p:nvPicPr>
          <p:cNvPr id="11" name="Picture 10"/>
          <p:cNvPicPr>
            <a:picLocks noChangeAspect="1"/>
          </p:cNvPicPr>
          <p:nvPr/>
        </p:nvPicPr>
        <p:blipFill>
          <a:blip r:embed="rId2"/>
          <a:stretch>
            <a:fillRect/>
          </a:stretch>
        </p:blipFill>
        <p:spPr>
          <a:xfrm>
            <a:off x="924063" y="2546687"/>
            <a:ext cx="894798" cy="307464"/>
          </a:xfrm>
          <a:prstGeom prst="rect">
            <a:avLst/>
          </a:prstGeom>
        </p:spPr>
      </p:pic>
      <p:pic>
        <p:nvPicPr>
          <p:cNvPr id="20" name="Picture 19"/>
          <p:cNvPicPr>
            <a:picLocks noChangeAspect="1"/>
          </p:cNvPicPr>
          <p:nvPr/>
        </p:nvPicPr>
        <p:blipFill>
          <a:blip r:embed="rId2"/>
          <a:stretch>
            <a:fillRect/>
          </a:stretch>
        </p:blipFill>
        <p:spPr>
          <a:xfrm>
            <a:off x="6831220" y="2539054"/>
            <a:ext cx="894798" cy="307464"/>
          </a:xfrm>
          <a:prstGeom prst="rect">
            <a:avLst/>
          </a:prstGeom>
        </p:spPr>
      </p:pic>
      <p:pic>
        <p:nvPicPr>
          <p:cNvPr id="25" name="Picture 24"/>
          <p:cNvPicPr>
            <a:picLocks noChangeAspect="1"/>
          </p:cNvPicPr>
          <p:nvPr/>
        </p:nvPicPr>
        <p:blipFill>
          <a:blip r:embed="rId3"/>
          <a:stretch>
            <a:fillRect/>
          </a:stretch>
        </p:blipFill>
        <p:spPr>
          <a:xfrm>
            <a:off x="2255967" y="2539054"/>
            <a:ext cx="480475" cy="319316"/>
          </a:xfrm>
          <a:prstGeom prst="rect">
            <a:avLst/>
          </a:prstGeom>
        </p:spPr>
      </p:pic>
      <p:pic>
        <p:nvPicPr>
          <p:cNvPr id="26" name="Picture 25"/>
          <p:cNvPicPr>
            <a:picLocks noChangeAspect="1"/>
          </p:cNvPicPr>
          <p:nvPr/>
        </p:nvPicPr>
        <p:blipFill>
          <a:blip r:embed="rId3"/>
          <a:stretch>
            <a:fillRect/>
          </a:stretch>
        </p:blipFill>
        <p:spPr>
          <a:xfrm>
            <a:off x="4003665" y="1738143"/>
            <a:ext cx="480475" cy="319316"/>
          </a:xfrm>
          <a:prstGeom prst="rect">
            <a:avLst/>
          </a:prstGeom>
        </p:spPr>
      </p:pic>
      <p:pic>
        <p:nvPicPr>
          <p:cNvPr id="27" name="Picture 26"/>
          <p:cNvPicPr>
            <a:picLocks noChangeAspect="1"/>
          </p:cNvPicPr>
          <p:nvPr/>
        </p:nvPicPr>
        <p:blipFill>
          <a:blip r:embed="rId3"/>
          <a:stretch>
            <a:fillRect/>
          </a:stretch>
        </p:blipFill>
        <p:spPr>
          <a:xfrm>
            <a:off x="4003664" y="2299110"/>
            <a:ext cx="480475" cy="319316"/>
          </a:xfrm>
          <a:prstGeom prst="rect">
            <a:avLst/>
          </a:prstGeom>
        </p:spPr>
      </p:pic>
      <p:pic>
        <p:nvPicPr>
          <p:cNvPr id="28" name="Picture 27"/>
          <p:cNvPicPr>
            <a:picLocks noChangeAspect="1"/>
          </p:cNvPicPr>
          <p:nvPr/>
        </p:nvPicPr>
        <p:blipFill>
          <a:blip r:embed="rId3"/>
          <a:stretch>
            <a:fillRect/>
          </a:stretch>
        </p:blipFill>
        <p:spPr>
          <a:xfrm>
            <a:off x="4003664" y="2885431"/>
            <a:ext cx="480475" cy="319316"/>
          </a:xfrm>
          <a:prstGeom prst="rect">
            <a:avLst/>
          </a:prstGeom>
        </p:spPr>
      </p:pic>
      <p:pic>
        <p:nvPicPr>
          <p:cNvPr id="29" name="Picture 28"/>
          <p:cNvPicPr>
            <a:picLocks noChangeAspect="1"/>
          </p:cNvPicPr>
          <p:nvPr/>
        </p:nvPicPr>
        <p:blipFill>
          <a:blip r:embed="rId3"/>
          <a:stretch>
            <a:fillRect/>
          </a:stretch>
        </p:blipFill>
        <p:spPr>
          <a:xfrm>
            <a:off x="4006975" y="3510813"/>
            <a:ext cx="480475" cy="319316"/>
          </a:xfrm>
          <a:prstGeom prst="rect">
            <a:avLst/>
          </a:prstGeom>
        </p:spPr>
      </p:pic>
      <p:pic>
        <p:nvPicPr>
          <p:cNvPr id="30" name="Picture 29"/>
          <p:cNvPicPr>
            <a:picLocks noChangeAspect="1"/>
          </p:cNvPicPr>
          <p:nvPr/>
        </p:nvPicPr>
        <p:blipFill>
          <a:blip r:embed="rId3"/>
          <a:stretch>
            <a:fillRect/>
          </a:stretch>
        </p:blipFill>
        <p:spPr>
          <a:xfrm>
            <a:off x="5754673" y="2539054"/>
            <a:ext cx="480475" cy="319316"/>
          </a:xfrm>
          <a:prstGeom prst="rect">
            <a:avLst/>
          </a:prstGeom>
        </p:spPr>
      </p:pic>
      <p:cxnSp>
        <p:nvCxnSpPr>
          <p:cNvPr id="35" name="Straight Connector 34"/>
          <p:cNvCxnSpPr>
            <a:stCxn id="11" idx="3"/>
            <a:endCxn id="25" idx="1"/>
          </p:cNvCxnSpPr>
          <p:nvPr/>
        </p:nvCxnSpPr>
        <p:spPr>
          <a:xfrm flipV="1">
            <a:off x="1818861" y="2698712"/>
            <a:ext cx="437106" cy="17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6" idx="1"/>
            <a:endCxn id="25" idx="3"/>
          </p:cNvCxnSpPr>
          <p:nvPr/>
        </p:nvCxnSpPr>
        <p:spPr>
          <a:xfrm flipH="1">
            <a:off x="2736442" y="1897801"/>
            <a:ext cx="126722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7" idx="1"/>
            <a:endCxn id="25" idx="3"/>
          </p:cNvCxnSpPr>
          <p:nvPr/>
        </p:nvCxnSpPr>
        <p:spPr>
          <a:xfrm flipH="1">
            <a:off x="2736442" y="2458768"/>
            <a:ext cx="1267222"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8" idx="1"/>
            <a:endCxn id="25" idx="3"/>
          </p:cNvCxnSpPr>
          <p:nvPr/>
        </p:nvCxnSpPr>
        <p:spPr>
          <a:xfrm flipH="1" flipV="1">
            <a:off x="2736442" y="2698712"/>
            <a:ext cx="1267222"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9" idx="1"/>
            <a:endCxn id="25" idx="3"/>
          </p:cNvCxnSpPr>
          <p:nvPr/>
        </p:nvCxnSpPr>
        <p:spPr>
          <a:xfrm flipH="1" flipV="1">
            <a:off x="2736442" y="2698712"/>
            <a:ext cx="127053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9" idx="3"/>
            <a:endCxn id="30" idx="1"/>
          </p:cNvCxnSpPr>
          <p:nvPr/>
        </p:nvCxnSpPr>
        <p:spPr>
          <a:xfrm flipV="1">
            <a:off x="4487450" y="2698712"/>
            <a:ext cx="126722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28" idx="3"/>
            <a:endCxn id="30" idx="1"/>
          </p:cNvCxnSpPr>
          <p:nvPr/>
        </p:nvCxnSpPr>
        <p:spPr>
          <a:xfrm flipV="1">
            <a:off x="4484139" y="2698712"/>
            <a:ext cx="1270534"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27" idx="3"/>
            <a:endCxn id="30" idx="1"/>
          </p:cNvCxnSpPr>
          <p:nvPr/>
        </p:nvCxnSpPr>
        <p:spPr>
          <a:xfrm>
            <a:off x="4484139" y="2458768"/>
            <a:ext cx="1270534"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26" idx="3"/>
            <a:endCxn id="30" idx="1"/>
          </p:cNvCxnSpPr>
          <p:nvPr/>
        </p:nvCxnSpPr>
        <p:spPr>
          <a:xfrm>
            <a:off x="4484140" y="1897801"/>
            <a:ext cx="127053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0" idx="1"/>
            <a:endCxn id="30" idx="3"/>
          </p:cNvCxnSpPr>
          <p:nvPr/>
        </p:nvCxnSpPr>
        <p:spPr>
          <a:xfrm flipH="1">
            <a:off x="6235148" y="2692786"/>
            <a:ext cx="596072" cy="592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25" idx="1"/>
          </p:cNvCxnSpPr>
          <p:nvPr/>
        </p:nvCxnSpPr>
        <p:spPr>
          <a:xfrm>
            <a:off x="1818861" y="2692786"/>
            <a:ext cx="437106" cy="5926"/>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5" idx="3"/>
            <a:endCxn id="26" idx="1"/>
          </p:cNvCxnSpPr>
          <p:nvPr/>
        </p:nvCxnSpPr>
        <p:spPr>
          <a:xfrm flipV="1">
            <a:off x="2736442" y="1897801"/>
            <a:ext cx="126722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0" idx="1"/>
            <a:endCxn id="26" idx="3"/>
          </p:cNvCxnSpPr>
          <p:nvPr/>
        </p:nvCxnSpPr>
        <p:spPr>
          <a:xfrm flipH="1" flipV="1">
            <a:off x="4484140" y="1897801"/>
            <a:ext cx="127053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30" idx="3"/>
            <a:endCxn id="20" idx="1"/>
          </p:cNvCxnSpPr>
          <p:nvPr/>
        </p:nvCxnSpPr>
        <p:spPr>
          <a:xfrm flipV="1">
            <a:off x="6235148" y="2692786"/>
            <a:ext cx="596072" cy="5926"/>
          </a:xfrm>
          <a:prstGeom prst="line">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6304344" y="2510027"/>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354274" y="1073935"/>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a:t>
            </a:r>
          </a:p>
        </p:txBody>
      </p:sp>
      <p:sp>
        <p:nvSpPr>
          <p:cNvPr id="96" name="TextBox 95"/>
          <p:cNvSpPr txBox="1"/>
          <p:nvPr/>
        </p:nvSpPr>
        <p:spPr>
          <a:xfrm>
            <a:off x="2736442" y="1085130"/>
            <a:ext cx="3916457" cy="307777"/>
          </a:xfrm>
          <a:prstGeom prst="rect">
            <a:avLst/>
          </a:prstGeom>
          <a:noFill/>
        </p:spPr>
        <p:txBody>
          <a:bodyPr wrap="none" rtlCol="0">
            <a:spAutoFit/>
          </a:bodyPr>
          <a:lstStyle/>
          <a:p>
            <a:r>
              <a:rPr lang="en-US" dirty="0"/>
              <a:t>How long did my packet queue at each switch?</a:t>
            </a:r>
          </a:p>
        </p:txBody>
      </p:sp>
      <p:sp>
        <p:nvSpPr>
          <p:cNvPr id="53" name="Rounded Rectangular Callout 52"/>
          <p:cNvSpPr/>
          <p:nvPr/>
        </p:nvSpPr>
        <p:spPr>
          <a:xfrm>
            <a:off x="5993296" y="815705"/>
            <a:ext cx="2998304" cy="772134"/>
          </a:xfrm>
          <a:prstGeom prst="wedgeRoundRectCallout">
            <a:avLst>
              <a:gd name="adj1" fmla="val -38206"/>
              <a:gd name="adj2" fmla="val 168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“Delay: 100ns, 200ns, </a:t>
            </a:r>
            <a:r>
              <a:rPr lang="en-US" dirty="0">
                <a:solidFill>
                  <a:srgbClr val="FB7500"/>
                </a:solidFill>
              </a:rPr>
              <a:t>19740ns</a:t>
            </a:r>
            <a:r>
              <a:rPr lang="en-US" dirty="0"/>
              <a:t>”</a:t>
            </a:r>
          </a:p>
        </p:txBody>
      </p:sp>
      <p:cxnSp>
        <p:nvCxnSpPr>
          <p:cNvPr id="5" name="Straight Arrow Connector 4"/>
          <p:cNvCxnSpPr/>
          <p:nvPr/>
        </p:nvCxnSpPr>
        <p:spPr>
          <a:xfrm flipV="1">
            <a:off x="5754673" y="3120887"/>
            <a:ext cx="0" cy="1540565"/>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754673" y="4661452"/>
            <a:ext cx="1878579" cy="0"/>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33001" y="3779099"/>
            <a:ext cx="721672" cy="307777"/>
          </a:xfrm>
          <a:prstGeom prst="rect">
            <a:avLst/>
          </a:prstGeom>
          <a:noFill/>
        </p:spPr>
        <p:txBody>
          <a:bodyPr wrap="none" rtlCol="0">
            <a:spAutoFit/>
          </a:bodyPr>
          <a:lstStyle/>
          <a:p>
            <a:r>
              <a:rPr lang="en-US"/>
              <a:t>Queue</a:t>
            </a:r>
          </a:p>
        </p:txBody>
      </p:sp>
      <p:sp>
        <p:nvSpPr>
          <p:cNvPr id="61" name="TextBox 60"/>
          <p:cNvSpPr txBox="1"/>
          <p:nvPr/>
        </p:nvSpPr>
        <p:spPr>
          <a:xfrm>
            <a:off x="7143807" y="4698802"/>
            <a:ext cx="582211" cy="307777"/>
          </a:xfrm>
          <a:prstGeom prst="rect">
            <a:avLst/>
          </a:prstGeom>
          <a:noFill/>
        </p:spPr>
        <p:txBody>
          <a:bodyPr wrap="none" rtlCol="0">
            <a:spAutoFit/>
          </a:bodyPr>
          <a:lstStyle/>
          <a:p>
            <a:r>
              <a:rPr lang="en-US" dirty="0"/>
              <a:t>Time</a:t>
            </a:r>
          </a:p>
        </p:txBody>
      </p:sp>
      <p:sp>
        <p:nvSpPr>
          <p:cNvPr id="34" name="Freeform 33"/>
          <p:cNvSpPr/>
          <p:nvPr/>
        </p:nvSpPr>
        <p:spPr>
          <a:xfrm>
            <a:off x="5744789" y="4522304"/>
            <a:ext cx="1804965" cy="174932"/>
          </a:xfrm>
          <a:custGeom>
            <a:avLst/>
            <a:gdLst>
              <a:gd name="connsiteX0" fmla="*/ 19907 w 1804965"/>
              <a:gd name="connsiteY0" fmla="*/ 9939 h 174932"/>
              <a:gd name="connsiteX1" fmla="*/ 19907 w 1804965"/>
              <a:gd name="connsiteY1" fmla="*/ 9939 h 174932"/>
              <a:gd name="connsiteX2" fmla="*/ 109359 w 1804965"/>
              <a:gd name="connsiteY2" fmla="*/ 19879 h 174932"/>
              <a:gd name="connsiteX3" fmla="*/ 168994 w 1804965"/>
              <a:gd name="connsiteY3" fmla="*/ 0 h 174932"/>
              <a:gd name="connsiteX4" fmla="*/ 228628 w 1804965"/>
              <a:gd name="connsiteY4" fmla="*/ 9939 h 174932"/>
              <a:gd name="connsiteX5" fmla="*/ 328020 w 1804965"/>
              <a:gd name="connsiteY5" fmla="*/ 29818 h 174932"/>
              <a:gd name="connsiteX6" fmla="*/ 387654 w 1804965"/>
              <a:gd name="connsiteY6" fmla="*/ 39757 h 174932"/>
              <a:gd name="connsiteX7" fmla="*/ 993941 w 1804965"/>
              <a:gd name="connsiteY7" fmla="*/ 29818 h 174932"/>
              <a:gd name="connsiteX8" fmla="*/ 1212602 w 1804965"/>
              <a:gd name="connsiteY8" fmla="*/ 29818 h 174932"/>
              <a:gd name="connsiteX9" fmla="*/ 1252359 w 1804965"/>
              <a:gd name="connsiteY9" fmla="*/ 39757 h 174932"/>
              <a:gd name="connsiteX10" fmla="*/ 1282176 w 1804965"/>
              <a:gd name="connsiteY10" fmla="*/ 49696 h 174932"/>
              <a:gd name="connsiteX11" fmla="*/ 1331872 w 1804965"/>
              <a:gd name="connsiteY11" fmla="*/ 59635 h 174932"/>
              <a:gd name="connsiteX12" fmla="*/ 1540594 w 1804965"/>
              <a:gd name="connsiteY12" fmla="*/ 49696 h 174932"/>
              <a:gd name="connsiteX13" fmla="*/ 1600228 w 1804965"/>
              <a:gd name="connsiteY13" fmla="*/ 29818 h 174932"/>
              <a:gd name="connsiteX14" fmla="*/ 1799011 w 1804965"/>
              <a:gd name="connsiteY14" fmla="*/ 39757 h 174932"/>
              <a:gd name="connsiteX15" fmla="*/ 1779133 w 1804965"/>
              <a:gd name="connsiteY15" fmla="*/ 99392 h 174932"/>
              <a:gd name="connsiteX16" fmla="*/ 1769194 w 1804965"/>
              <a:gd name="connsiteY16" fmla="*/ 139148 h 174932"/>
              <a:gd name="connsiteX17" fmla="*/ 1381568 w 1804965"/>
              <a:gd name="connsiteY17" fmla="*/ 139148 h 174932"/>
              <a:gd name="connsiteX18" fmla="*/ 765341 w 1804965"/>
              <a:gd name="connsiteY18" fmla="*/ 149087 h 174932"/>
              <a:gd name="connsiteX19" fmla="*/ 268385 w 1804965"/>
              <a:gd name="connsiteY19" fmla="*/ 159026 h 174932"/>
              <a:gd name="connsiteX20" fmla="*/ 9968 w 1804965"/>
              <a:gd name="connsiteY20" fmla="*/ 79513 h 174932"/>
              <a:gd name="connsiteX21" fmla="*/ 19907 w 1804965"/>
              <a:gd name="connsiteY21" fmla="*/ 9939 h 1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4965" h="174932">
                <a:moveTo>
                  <a:pt x="19907" y="9939"/>
                </a:moveTo>
                <a:lnTo>
                  <a:pt x="19907" y="9939"/>
                </a:lnTo>
                <a:cubicBezTo>
                  <a:pt x="49724" y="13252"/>
                  <a:pt x="79425" y="21875"/>
                  <a:pt x="109359" y="19879"/>
                </a:cubicBezTo>
                <a:cubicBezTo>
                  <a:pt x="130266" y="18485"/>
                  <a:pt x="168994" y="0"/>
                  <a:pt x="168994" y="0"/>
                </a:cubicBezTo>
                <a:cubicBezTo>
                  <a:pt x="188872" y="3313"/>
                  <a:pt x="208821" y="6225"/>
                  <a:pt x="228628" y="9939"/>
                </a:cubicBezTo>
                <a:cubicBezTo>
                  <a:pt x="261836" y="16166"/>
                  <a:pt x="294693" y="24263"/>
                  <a:pt x="328020" y="29818"/>
                </a:cubicBezTo>
                <a:lnTo>
                  <a:pt x="387654" y="39757"/>
                </a:lnTo>
                <a:lnTo>
                  <a:pt x="993941" y="29818"/>
                </a:lnTo>
                <a:cubicBezTo>
                  <a:pt x="1271927" y="21520"/>
                  <a:pt x="596070" y="-8715"/>
                  <a:pt x="1212602" y="29818"/>
                </a:cubicBezTo>
                <a:cubicBezTo>
                  <a:pt x="1225854" y="33131"/>
                  <a:pt x="1239224" y="36004"/>
                  <a:pt x="1252359" y="39757"/>
                </a:cubicBezTo>
                <a:cubicBezTo>
                  <a:pt x="1262433" y="42635"/>
                  <a:pt x="1272012" y="47155"/>
                  <a:pt x="1282176" y="49696"/>
                </a:cubicBezTo>
                <a:cubicBezTo>
                  <a:pt x="1298565" y="53793"/>
                  <a:pt x="1315307" y="56322"/>
                  <a:pt x="1331872" y="59635"/>
                </a:cubicBezTo>
                <a:cubicBezTo>
                  <a:pt x="1401446" y="56322"/>
                  <a:pt x="1471367" y="57388"/>
                  <a:pt x="1540594" y="49696"/>
                </a:cubicBezTo>
                <a:cubicBezTo>
                  <a:pt x="1561419" y="47382"/>
                  <a:pt x="1600228" y="29818"/>
                  <a:pt x="1600228" y="29818"/>
                </a:cubicBezTo>
                <a:cubicBezTo>
                  <a:pt x="1666489" y="33131"/>
                  <a:pt x="1737178" y="15711"/>
                  <a:pt x="1799011" y="39757"/>
                </a:cubicBezTo>
                <a:cubicBezTo>
                  <a:pt x="1818540" y="47352"/>
                  <a:pt x="1784215" y="79064"/>
                  <a:pt x="1779133" y="99392"/>
                </a:cubicBezTo>
                <a:lnTo>
                  <a:pt x="1769194" y="139148"/>
                </a:lnTo>
                <a:cubicBezTo>
                  <a:pt x="1452780" y="121570"/>
                  <a:pt x="1729207" y="130771"/>
                  <a:pt x="1381568" y="139148"/>
                </a:cubicBezTo>
                <a:lnTo>
                  <a:pt x="765341" y="149087"/>
                </a:lnTo>
                <a:lnTo>
                  <a:pt x="268385" y="159026"/>
                </a:lnTo>
                <a:cubicBezTo>
                  <a:pt x="10900" y="149490"/>
                  <a:pt x="-21604" y="237369"/>
                  <a:pt x="9968" y="79513"/>
                </a:cubicBezTo>
                <a:cubicBezTo>
                  <a:pt x="20955" y="24582"/>
                  <a:pt x="18251" y="21535"/>
                  <a:pt x="19907" y="9939"/>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5754673" y="3379304"/>
            <a:ext cx="1731802" cy="0"/>
          </a:xfrm>
          <a:prstGeom prst="line">
            <a:avLst/>
          </a:prstGeom>
          <a:ln>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1382885" y="4208852"/>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68" name="TextBox 67"/>
          <p:cNvSpPr txBox="1"/>
          <p:nvPr/>
        </p:nvSpPr>
        <p:spPr>
          <a:xfrm>
            <a:off x="1765053" y="4220047"/>
            <a:ext cx="3517310" cy="307777"/>
          </a:xfrm>
          <a:prstGeom prst="rect">
            <a:avLst/>
          </a:prstGeom>
          <a:noFill/>
        </p:spPr>
        <p:txBody>
          <a:bodyPr wrap="none" rtlCol="0">
            <a:spAutoFit/>
          </a:bodyPr>
          <a:lstStyle/>
          <a:p>
            <a:r>
              <a:rPr lang="en-US" dirty="0"/>
              <a:t>Who did my packet share the queue with?</a:t>
            </a:r>
          </a:p>
        </p:txBody>
      </p:sp>
      <p:pic>
        <p:nvPicPr>
          <p:cNvPr id="69" name="Picture 68"/>
          <p:cNvPicPr>
            <a:picLocks noChangeAspect="1"/>
          </p:cNvPicPr>
          <p:nvPr/>
        </p:nvPicPr>
        <p:blipFill>
          <a:blip r:embed="rId2"/>
          <a:stretch>
            <a:fillRect/>
          </a:stretch>
        </p:blipFill>
        <p:spPr>
          <a:xfrm>
            <a:off x="924063" y="3045089"/>
            <a:ext cx="894798" cy="307464"/>
          </a:xfrm>
          <a:prstGeom prst="rect">
            <a:avLst/>
          </a:prstGeom>
        </p:spPr>
      </p:pic>
      <p:cxnSp>
        <p:nvCxnSpPr>
          <p:cNvPr id="70" name="Straight Connector 69"/>
          <p:cNvCxnSpPr>
            <a:stCxn id="69" idx="3"/>
            <a:endCxn id="25" idx="1"/>
          </p:cNvCxnSpPr>
          <p:nvPr/>
        </p:nvCxnSpPr>
        <p:spPr>
          <a:xfrm flipV="1">
            <a:off x="1818861" y="2698712"/>
            <a:ext cx="437106" cy="500109"/>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8" idx="1"/>
            <a:endCxn id="25" idx="3"/>
          </p:cNvCxnSpPr>
          <p:nvPr/>
        </p:nvCxnSpPr>
        <p:spPr>
          <a:xfrm flipH="1" flipV="1">
            <a:off x="2736442" y="2698712"/>
            <a:ext cx="1267222" cy="346377"/>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28" idx="3"/>
            <a:endCxn id="30" idx="1"/>
          </p:cNvCxnSpPr>
          <p:nvPr/>
        </p:nvCxnSpPr>
        <p:spPr>
          <a:xfrm flipV="1">
            <a:off x="4484139" y="2698712"/>
            <a:ext cx="1270534" cy="346377"/>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30" idx="3"/>
            <a:endCxn id="20" idx="1"/>
          </p:cNvCxnSpPr>
          <p:nvPr/>
        </p:nvCxnSpPr>
        <p:spPr>
          <a:xfrm flipV="1">
            <a:off x="6235148" y="2692786"/>
            <a:ext cx="596072" cy="5926"/>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1822171" y="3100925"/>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963522" y="2936690"/>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120374" y="2744045"/>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451812" y="4865187"/>
            <a:ext cx="3172663" cy="307777"/>
          </a:xfrm>
          <a:prstGeom prst="rect">
            <a:avLst/>
          </a:prstGeom>
          <a:noFill/>
        </p:spPr>
        <p:txBody>
          <a:bodyPr wrap="none" rtlCol="0">
            <a:spAutoFit/>
          </a:bodyPr>
          <a:lstStyle/>
          <a:p>
            <a:r>
              <a:rPr lang="en-US" i="1"/>
              <a:t>INT Slides </a:t>
            </a:r>
            <a:r>
              <a:rPr lang="en-US" i="1" dirty="0"/>
              <a:t>courtesy of Nick McKeown</a:t>
            </a:r>
          </a:p>
        </p:txBody>
      </p:sp>
    </p:spTree>
    <p:extLst>
      <p:ext uri="{BB962C8B-B14F-4D97-AF65-F5344CB8AC3E}">
        <p14:creationId xmlns:p14="http://schemas.microsoft.com/office/powerpoint/2010/main" val="3979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childTnLst>
                          </p:cTn>
                        </p:par>
                        <p:par>
                          <p:cTn id="45" fill="hold">
                            <p:stCondLst>
                              <p:cond delay="500"/>
                            </p:stCondLst>
                            <p:childTnLst>
                              <p:par>
                                <p:cTn id="46" presetID="1" presetClass="entr" presetSubtype="0" fill="hold" grpId="1" nodeType="afterEffect">
                                  <p:stCondLst>
                                    <p:cond delay="0"/>
                                  </p:stCondLst>
                                  <p:childTnLst>
                                    <p:set>
                                      <p:cBhvr>
                                        <p:cTn id="47" dur="1" fill="hold">
                                          <p:stCondLst>
                                            <p:cond delay="0"/>
                                          </p:stCondLst>
                                        </p:cTn>
                                        <p:tgtEl>
                                          <p:spTgt spid="86"/>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84"/>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par>
                                <p:cTn id="52" presetID="0" presetClass="path" presetSubtype="0" repeatCount="3000" accel="50000" decel="50000" fill="hold" grpId="0" nodeType="withEffect">
                                  <p:stCondLst>
                                    <p:cond delay="0"/>
                                  </p:stCondLst>
                                  <p:childTnLst>
                                    <p:animMotion origin="layout" path="M 0 0 C 0.00694 -0.01049 0.01406 -0.02068 0.02483 -0.02345 C 0.03576 -0.02592 0.03663 -0.02716 0.0651 -0.01543 C 0.09358 -0.00401 0.16545 0.0355 0.19549 0.0463 C 0.22569 0.05741 0.21198 0.06142 0.24549 0.05031 C 0.27899 0.03889 0.36476 -0.00987 0.3967 -0.02129 C 0.42847 -0.03302 0.4368 -0.01944 0.4368 -0.01944 L 0.50868 -0.01759 " pathEditMode="relative" ptsTypes="AAAAAAAA">
                                      <p:cBhvr>
                                        <p:cTn id="53" dur="1000" fill="hold"/>
                                        <p:tgtEl>
                                          <p:spTgt spid="86"/>
                                        </p:tgtEl>
                                        <p:attrNameLst>
                                          <p:attrName>ppt_x</p:attrName>
                                          <p:attrName>ppt_y</p:attrName>
                                        </p:attrNameLst>
                                      </p:cBhvr>
                                    </p:animMotion>
                                  </p:childTnLst>
                                </p:cTn>
                              </p:par>
                              <p:par>
                                <p:cTn id="54" presetID="0" presetClass="path" presetSubtype="0" repeatCount="3000" accel="50000" decel="50000" fill="hold" grpId="0" nodeType="withEffect">
                                  <p:stCondLst>
                                    <p:cond delay="0"/>
                                  </p:stCondLst>
                                  <p:childTnLst>
                                    <p:animMotion origin="layout" path="M 0 0 C 0.01076 -0.02191 0.02153 -0.04383 0.02934 -0.05401 C 0.03698 -0.0645 0.03437 -0.06358 0.0467 -0.06173 C 0.05903 -0.06018 0.07222 -0.05802 0.10312 -0.04444 C 0.1342 -0.03086 0.2066 0.00988 0.23247 0.01945 C 0.25833 0.02901 0.22656 0.02716 0.25851 0.01358 C 0.29062 0 0.39253 -0.05062 0.42483 -0.06173 C 0.45712 -0.07315 0.44132 -0.05525 0.45208 -0.05401 C 0.46267 -0.05278 0.48906 -0.05401 0.48906 -0.05401 " pathEditMode="relative" ptsTypes="AAAAAAAAA">
                                      <p:cBhvr>
                                        <p:cTn id="55" dur="1000" fill="hold"/>
                                        <p:tgtEl>
                                          <p:spTgt spid="84"/>
                                        </p:tgtEl>
                                        <p:attrNameLst>
                                          <p:attrName>ppt_x</p:attrName>
                                          <p:attrName>ppt_y</p:attrName>
                                        </p:attrNameLst>
                                      </p:cBhvr>
                                    </p:animMotion>
                                  </p:childTnLst>
                                </p:cTn>
                              </p:par>
                              <p:par>
                                <p:cTn id="56" presetID="0" presetClass="path" presetSubtype="0" repeatCount="3000" accel="50000" decel="50000" fill="hold" grpId="0" nodeType="withEffect">
                                  <p:stCondLst>
                                    <p:cond delay="0"/>
                                  </p:stCondLst>
                                  <p:childTnLst>
                                    <p:animMotion origin="layout" path="M 0 0 C 0.01615 -0.0358 0.03229 -0.0716 0.0467 -0.08703 C 0.06094 -0.10277 0.05608 -0.10401 0.08576 -0.0929 C 0.11545 -0.08209 0.19028 -0.03302 0.22483 -0.02129 C 0.25955 -0.00987 0.25764 -0.01111 0.2934 -0.02345 C 0.32899 -0.03549 0.40955 -0.08456 0.43906 -0.09475 C 0.46858 -0.10524 0.46319 -0.08642 0.47049 -0.08518 C 0.47795 -0.08395 0.48368 -0.08703 0.48368 -0.08703 " pathEditMode="relative" ptsTypes="AAAAAAAA">
                                      <p:cBhvr>
                                        <p:cTn id="57" dur="1000" fill="hold"/>
                                        <p:tgtEl>
                                          <p:spTgt spid="8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3" grpId="0" animBg="1"/>
      <p:bldP spid="33" grpId="0"/>
      <p:bldP spid="61" grpId="0"/>
      <p:bldP spid="34" grpId="0" animBg="1"/>
      <p:bldP spid="67" grpId="0" animBg="1"/>
      <p:bldP spid="68" grpId="0"/>
      <p:bldP spid="83" grpId="0" animBg="1"/>
      <p:bldP spid="83" grpId="1" animBg="1"/>
      <p:bldP spid="84" grpId="0" animBg="1"/>
      <p:bldP spid="84" grpId="1" animBg="1"/>
      <p:bldP spid="86" grpId="0" animBg="1"/>
      <p:bldP spid="8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In-band Network Telemetry (INT)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46</a:t>
            </a:fld>
            <a:endParaRPr lang="en-US" dirty="0">
              <a:solidFill>
                <a:prstClr val="black">
                  <a:tint val="75000"/>
                </a:prstClr>
              </a:solidFill>
            </a:endParaRPr>
          </a:p>
        </p:txBody>
      </p:sp>
      <p:sp>
        <p:nvSpPr>
          <p:cNvPr id="5" name="Oval 4"/>
          <p:cNvSpPr/>
          <p:nvPr/>
        </p:nvSpPr>
        <p:spPr>
          <a:xfrm>
            <a:off x="388314" y="1073559"/>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1</a:t>
            </a:r>
          </a:p>
        </p:txBody>
      </p:sp>
      <p:sp>
        <p:nvSpPr>
          <p:cNvPr id="6" name="TextBox 5"/>
          <p:cNvSpPr txBox="1"/>
          <p:nvPr/>
        </p:nvSpPr>
        <p:spPr>
          <a:xfrm>
            <a:off x="770482" y="1084754"/>
            <a:ext cx="3454792" cy="369332"/>
          </a:xfrm>
          <a:prstGeom prst="rect">
            <a:avLst/>
          </a:prstGeom>
          <a:noFill/>
        </p:spPr>
        <p:txBody>
          <a:bodyPr wrap="none" rtlCol="0">
            <a:spAutoFit/>
          </a:bodyPr>
          <a:lstStyle/>
          <a:p>
            <a:r>
              <a:rPr lang="en-US" sz="1800" dirty="0"/>
              <a:t>Which path did my packet take?</a:t>
            </a:r>
          </a:p>
        </p:txBody>
      </p:sp>
      <p:sp>
        <p:nvSpPr>
          <p:cNvPr id="7" name="Oval 6"/>
          <p:cNvSpPr/>
          <p:nvPr/>
        </p:nvSpPr>
        <p:spPr>
          <a:xfrm>
            <a:off x="394671" y="1669747"/>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2</a:t>
            </a:r>
          </a:p>
        </p:txBody>
      </p:sp>
      <p:sp>
        <p:nvSpPr>
          <p:cNvPr id="8" name="TextBox 7"/>
          <p:cNvSpPr txBox="1"/>
          <p:nvPr/>
        </p:nvSpPr>
        <p:spPr>
          <a:xfrm>
            <a:off x="770482" y="1644567"/>
            <a:ext cx="3659976" cy="369332"/>
          </a:xfrm>
          <a:prstGeom prst="rect">
            <a:avLst/>
          </a:prstGeom>
          <a:noFill/>
        </p:spPr>
        <p:txBody>
          <a:bodyPr wrap="none" rtlCol="0">
            <a:spAutoFit/>
          </a:bodyPr>
          <a:lstStyle/>
          <a:p>
            <a:r>
              <a:rPr lang="en-US" sz="1800" dirty="0"/>
              <a:t>Which rules did my packet follow?</a:t>
            </a:r>
          </a:p>
        </p:txBody>
      </p:sp>
      <p:sp>
        <p:nvSpPr>
          <p:cNvPr id="9" name="Oval 8"/>
          <p:cNvSpPr/>
          <p:nvPr/>
        </p:nvSpPr>
        <p:spPr>
          <a:xfrm>
            <a:off x="394671" y="2322878"/>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3</a:t>
            </a:r>
          </a:p>
        </p:txBody>
      </p:sp>
      <p:sp>
        <p:nvSpPr>
          <p:cNvPr id="10" name="TextBox 9"/>
          <p:cNvSpPr txBox="1"/>
          <p:nvPr/>
        </p:nvSpPr>
        <p:spPr>
          <a:xfrm>
            <a:off x="770482" y="2297698"/>
            <a:ext cx="4993675" cy="369332"/>
          </a:xfrm>
          <a:prstGeom prst="rect">
            <a:avLst/>
          </a:prstGeom>
          <a:noFill/>
        </p:spPr>
        <p:txBody>
          <a:bodyPr wrap="none" rtlCol="0">
            <a:spAutoFit/>
          </a:bodyPr>
          <a:lstStyle/>
          <a:p>
            <a:r>
              <a:rPr lang="en-US" sz="1800" dirty="0"/>
              <a:t>How long did my packet queue at each switch?</a:t>
            </a:r>
          </a:p>
        </p:txBody>
      </p:sp>
      <p:sp>
        <p:nvSpPr>
          <p:cNvPr id="11" name="Oval 10"/>
          <p:cNvSpPr/>
          <p:nvPr/>
        </p:nvSpPr>
        <p:spPr>
          <a:xfrm>
            <a:off x="388314" y="2996271"/>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4</a:t>
            </a:r>
          </a:p>
        </p:txBody>
      </p:sp>
      <p:sp>
        <p:nvSpPr>
          <p:cNvPr id="12" name="TextBox 11"/>
          <p:cNvSpPr txBox="1"/>
          <p:nvPr/>
        </p:nvSpPr>
        <p:spPr>
          <a:xfrm>
            <a:off x="770482" y="2945911"/>
            <a:ext cx="4480714" cy="369332"/>
          </a:xfrm>
          <a:prstGeom prst="rect">
            <a:avLst/>
          </a:prstGeom>
          <a:noFill/>
        </p:spPr>
        <p:txBody>
          <a:bodyPr wrap="none" rtlCol="0">
            <a:spAutoFit/>
          </a:bodyPr>
          <a:lstStyle/>
          <a:p>
            <a:r>
              <a:rPr lang="en-US" sz="1800" dirty="0"/>
              <a:t>Who did my packet share the queue with?</a:t>
            </a:r>
          </a:p>
        </p:txBody>
      </p:sp>
      <p:sp>
        <p:nvSpPr>
          <p:cNvPr id="15" name="TextBox 14"/>
          <p:cNvSpPr txBox="1"/>
          <p:nvPr/>
        </p:nvSpPr>
        <p:spPr>
          <a:xfrm>
            <a:off x="5451812" y="4865187"/>
            <a:ext cx="3172663" cy="307777"/>
          </a:xfrm>
          <a:prstGeom prst="rect">
            <a:avLst/>
          </a:prstGeom>
          <a:noFill/>
        </p:spPr>
        <p:txBody>
          <a:bodyPr wrap="none" rtlCol="0">
            <a:spAutoFit/>
          </a:bodyPr>
          <a:lstStyle/>
          <a:p>
            <a:r>
              <a:rPr lang="en-US" i="1"/>
              <a:t>INT Slides </a:t>
            </a:r>
            <a:r>
              <a:rPr lang="en-US" i="1" dirty="0"/>
              <a:t>courtesy of Nick McKeown</a:t>
            </a:r>
          </a:p>
        </p:txBody>
      </p:sp>
    </p:spTree>
    <p:extLst>
      <p:ext uri="{BB962C8B-B14F-4D97-AF65-F5344CB8AC3E}">
        <p14:creationId xmlns:p14="http://schemas.microsoft.com/office/powerpoint/2010/main" val="704364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PISA in Action</a:t>
            </a:r>
          </a:p>
        </p:txBody>
      </p:sp>
      <p:sp>
        <p:nvSpPr>
          <p:cNvPr id="6" name="Content Placeholder 5"/>
          <p:cNvSpPr>
            <a:spLocks noGrp="1"/>
          </p:cNvSpPr>
          <p:nvPr>
            <p:ph sz="half" idx="1"/>
          </p:nvPr>
        </p:nvSpPr>
        <p:spPr>
          <a:xfrm>
            <a:off x="152400" y="742951"/>
            <a:ext cx="8686800" cy="1472841"/>
          </a:xfrm>
        </p:spPr>
        <p:txBody>
          <a:bodyPr>
            <a:normAutofit fontScale="92500"/>
          </a:bodyPr>
          <a:lstStyle/>
          <a:p>
            <a:r>
              <a:rPr lang="en-US" dirty="0"/>
              <a:t>Packet is parsed into individual headers (parsed representation)</a:t>
            </a:r>
          </a:p>
          <a:p>
            <a:r>
              <a:rPr lang="en-US" dirty="0"/>
              <a:t>Headers and intermediate results can be used for matching and actions</a:t>
            </a:r>
          </a:p>
          <a:p>
            <a:r>
              <a:rPr lang="en-US" dirty="0"/>
              <a:t>Headers can be modified, added or removed</a:t>
            </a:r>
          </a:p>
          <a:p>
            <a:r>
              <a:rPr lang="en-US" dirty="0"/>
              <a:t>Packet is deparsed (serialized)</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a:t>
            </a:fld>
            <a:endParaRPr lang="en-US" dirty="0">
              <a:solidFill>
                <a:prstClr val="black">
                  <a:tint val="75000"/>
                </a:prstClr>
              </a:solidFill>
            </a:endParaRPr>
          </a:p>
        </p:txBody>
      </p:sp>
      <p:grpSp>
        <p:nvGrpSpPr>
          <p:cNvPr id="7" name="Group 6"/>
          <p:cNvGrpSpPr/>
          <p:nvPr/>
        </p:nvGrpSpPr>
        <p:grpSpPr>
          <a:xfrm>
            <a:off x="1734803" y="2852834"/>
            <a:ext cx="1124342" cy="1626876"/>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198503" y="2858115"/>
            <a:ext cx="1124342" cy="1626876"/>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49061" y="2864314"/>
            <a:ext cx="1124342" cy="1626876"/>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78203" y="2873274"/>
            <a:ext cx="1124342" cy="1626876"/>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73612" y="3103763"/>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87003" y="3054578"/>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892755" y="2929359"/>
            <a:ext cx="909363" cy="1479832"/>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292155" y="2946028"/>
            <a:ext cx="909363" cy="1479832"/>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57320" y="2948286"/>
            <a:ext cx="909363" cy="1479832"/>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188437" y="2969551"/>
            <a:ext cx="909363" cy="1479832"/>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12006" y="4480982"/>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a:solidFill>
                  <a:prstClr val="black"/>
                </a:solidFill>
                <a:ea typeface="+mn-ea"/>
                <a:cs typeface="+mn-cs"/>
              </a:rPr>
              <a:t>Match+ActionStage</a:t>
            </a:r>
            <a:r>
              <a:rPr lang="en-US" sz="1200" kern="1200" dirty="0">
                <a:solidFill>
                  <a:prstClr val="black"/>
                </a:solidFill>
                <a:ea typeface="+mn-ea"/>
                <a:cs typeface="+mn-cs"/>
              </a:rPr>
              <a:t> (Unit)</a:t>
            </a:r>
          </a:p>
        </p:txBody>
      </p:sp>
      <p:grpSp>
        <p:nvGrpSpPr>
          <p:cNvPr id="223" name="Group 222"/>
          <p:cNvGrpSpPr/>
          <p:nvPr/>
        </p:nvGrpSpPr>
        <p:grpSpPr>
          <a:xfrm>
            <a:off x="7537074" y="2873172"/>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386563" y="3661964"/>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22845" y="3667245"/>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73403" y="3682061"/>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202545" y="3682404"/>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59145" y="3667245"/>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0948" y="2411507"/>
            <a:ext cx="1264756" cy="461665"/>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a:t>
            </a:r>
            <a:br>
              <a:rPr lang="en-US" sz="1200" kern="1200" dirty="0">
                <a:solidFill>
                  <a:prstClr val="black"/>
                </a:solidFill>
                <a:ea typeface="+mn-ea"/>
                <a:cs typeface="+mn-cs"/>
              </a:rPr>
            </a:br>
            <a:r>
              <a:rPr lang="en-US" sz="1200" kern="1200" dirty="0">
                <a:solidFill>
                  <a:prstClr val="black"/>
                </a:solidFill>
                <a:ea typeface="+mn-ea"/>
                <a:cs typeface="+mn-cs"/>
              </a:rPr>
              <a:t>Parser</a:t>
            </a:r>
          </a:p>
        </p:txBody>
      </p:sp>
      <p:grpSp>
        <p:nvGrpSpPr>
          <p:cNvPr id="222" name="Group 221"/>
          <p:cNvGrpSpPr/>
          <p:nvPr/>
        </p:nvGrpSpPr>
        <p:grpSpPr>
          <a:xfrm>
            <a:off x="663977" y="2862882"/>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11951" y="2407727"/>
            <a:ext cx="1264756" cy="461665"/>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a:t>
            </a:r>
            <a:br>
              <a:rPr lang="en-US" sz="1200" kern="1200" dirty="0">
                <a:solidFill>
                  <a:prstClr val="black"/>
                </a:solidFill>
                <a:ea typeface="+mn-ea"/>
                <a:cs typeface="+mn-cs"/>
              </a:rPr>
            </a:br>
            <a:r>
              <a:rPr lang="en-US" sz="1200" kern="1200" dirty="0">
                <a:solidFill>
                  <a:prstClr val="black"/>
                </a:solidFill>
                <a:ea typeface="+mn-ea"/>
                <a:cs typeface="+mn-cs"/>
              </a:rPr>
              <a:t>Deparser</a:t>
            </a:r>
          </a:p>
        </p:txBody>
      </p:sp>
      <p:sp>
        <p:nvSpPr>
          <p:cNvPr id="224" name="Left Brace 223"/>
          <p:cNvSpPr/>
          <p:nvPr/>
        </p:nvSpPr>
        <p:spPr>
          <a:xfrm rot="5400000">
            <a:off x="4361861" y="-44555"/>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76026" y="2272862"/>
            <a:ext cx="3585298" cy="276999"/>
          </a:xfrm>
          <a:prstGeom prst="rect">
            <a:avLst/>
          </a:prstGeom>
          <a:noFill/>
        </p:spPr>
        <p:txBody>
          <a:bodyPr wrap="square" rtlCol="0">
            <a:spAutoFit/>
          </a:bodyPr>
          <a:lstStyle/>
          <a:p>
            <a:pPr algn="ctr" defTabSz="457200">
              <a:buClrTx/>
              <a:buFontTx/>
              <a:buNone/>
            </a:pPr>
            <a:r>
              <a:rPr lang="en-US" sz="1200" kern="1200" dirty="0">
                <a:solidFill>
                  <a:prstClr val="black"/>
                </a:solidFill>
                <a:ea typeface="+mn-ea"/>
                <a:cs typeface="+mn-cs"/>
              </a:rPr>
              <a:t>Programmable </a:t>
            </a:r>
            <a:r>
              <a:rPr lang="en-US" sz="1200" kern="1200">
                <a:solidFill>
                  <a:prstClr val="black"/>
                </a:solidFill>
                <a:ea typeface="+mn-ea"/>
                <a:cs typeface="+mn-cs"/>
              </a:rPr>
              <a:t>Match-Action Pipeline</a:t>
            </a:r>
            <a:endParaRPr lang="en-US" sz="1200" kern="1200" dirty="0">
              <a:solidFill>
                <a:prstClr val="black"/>
              </a:solidFill>
              <a:ea typeface="+mn-ea"/>
              <a:cs typeface="+mn-cs"/>
            </a:endParaRPr>
          </a:p>
        </p:txBody>
      </p:sp>
      <p:sp>
        <p:nvSpPr>
          <p:cNvPr id="137" name="Rectangle 136"/>
          <p:cNvSpPr/>
          <p:nvPr/>
        </p:nvSpPr>
        <p:spPr>
          <a:xfrm>
            <a:off x="635290" y="2904607"/>
            <a:ext cx="556481" cy="777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38" name="Rectangle 137"/>
          <p:cNvSpPr/>
          <p:nvPr/>
        </p:nvSpPr>
        <p:spPr>
          <a:xfrm>
            <a:off x="1124797" y="2904607"/>
            <a:ext cx="66973" cy="77718"/>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39" name="Rectangle 138"/>
          <p:cNvSpPr/>
          <p:nvPr/>
        </p:nvSpPr>
        <p:spPr>
          <a:xfrm>
            <a:off x="1057824" y="2904607"/>
            <a:ext cx="66973" cy="7771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0" name="Rectangle 139"/>
          <p:cNvSpPr/>
          <p:nvPr/>
        </p:nvSpPr>
        <p:spPr>
          <a:xfrm>
            <a:off x="990852" y="2904607"/>
            <a:ext cx="66973" cy="7771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1" name="Rectangle 140"/>
          <p:cNvSpPr/>
          <p:nvPr/>
        </p:nvSpPr>
        <p:spPr>
          <a:xfrm>
            <a:off x="923879" y="2904607"/>
            <a:ext cx="66973" cy="77718"/>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142" name="Group 141"/>
          <p:cNvGrpSpPr/>
          <p:nvPr/>
        </p:nvGrpSpPr>
        <p:grpSpPr>
          <a:xfrm>
            <a:off x="141232" y="2904607"/>
            <a:ext cx="556481" cy="77718"/>
            <a:chOff x="503996" y="2137991"/>
            <a:chExt cx="1266304" cy="176851"/>
          </a:xfrm>
        </p:grpSpPr>
        <p:sp>
          <p:nvSpPr>
            <p:cNvPr id="143" name="Rectangle 142"/>
            <p:cNvSpPr/>
            <p:nvPr/>
          </p:nvSpPr>
          <p:spPr>
            <a:xfrm>
              <a:off x="503996" y="2137991"/>
              <a:ext cx="1266304" cy="1768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4" name="Rectangle 143"/>
            <p:cNvSpPr/>
            <p:nvPr/>
          </p:nvSpPr>
          <p:spPr>
            <a:xfrm>
              <a:off x="1617899" y="2137991"/>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5" name="Rectangle 144"/>
            <p:cNvSpPr/>
            <p:nvPr/>
          </p:nvSpPr>
          <p:spPr>
            <a:xfrm>
              <a:off x="1465499" y="2137991"/>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6" name="Rectangle 145"/>
            <p:cNvSpPr/>
            <p:nvPr/>
          </p:nvSpPr>
          <p:spPr>
            <a:xfrm>
              <a:off x="1313099" y="2137991"/>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7" name="Rectangle 146"/>
            <p:cNvSpPr/>
            <p:nvPr/>
          </p:nvSpPr>
          <p:spPr>
            <a:xfrm>
              <a:off x="1160699" y="2137991"/>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37" name="Group 236"/>
          <p:cNvGrpSpPr/>
          <p:nvPr/>
        </p:nvGrpSpPr>
        <p:grpSpPr>
          <a:xfrm>
            <a:off x="7261772" y="3243531"/>
            <a:ext cx="66973" cy="434041"/>
            <a:chOff x="2682199" y="3319032"/>
            <a:chExt cx="152400" cy="987683"/>
          </a:xfrm>
        </p:grpSpPr>
        <p:sp>
          <p:nvSpPr>
            <p:cNvPr id="238" name="Rectangle 237"/>
            <p:cNvSpPr/>
            <p:nvPr/>
          </p:nvSpPr>
          <p:spPr>
            <a:xfrm>
              <a:off x="2682199" y="3319032"/>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39" name="Rectangle 238"/>
            <p:cNvSpPr/>
            <p:nvPr/>
          </p:nvSpPr>
          <p:spPr>
            <a:xfrm>
              <a:off x="2682199" y="3716850"/>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0" name="Rectangle 239"/>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41" name="Rectangle 240"/>
          <p:cNvSpPr/>
          <p:nvPr/>
        </p:nvSpPr>
        <p:spPr>
          <a:xfrm>
            <a:off x="7589343" y="3815951"/>
            <a:ext cx="445463" cy="799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2" name="Rectangle 241"/>
          <p:cNvSpPr/>
          <p:nvPr/>
        </p:nvSpPr>
        <p:spPr>
          <a:xfrm>
            <a:off x="7261772" y="3243531"/>
            <a:ext cx="66973" cy="777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3" name="Rectangle 242"/>
          <p:cNvSpPr/>
          <p:nvPr/>
        </p:nvSpPr>
        <p:spPr>
          <a:xfrm>
            <a:off x="7261772" y="3418352"/>
            <a:ext cx="66973" cy="77718"/>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4" name="Rectangle 243"/>
          <p:cNvSpPr/>
          <p:nvPr/>
        </p:nvSpPr>
        <p:spPr>
          <a:xfrm>
            <a:off x="7261772" y="3599853"/>
            <a:ext cx="66973" cy="7771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245" name="Group 244"/>
          <p:cNvGrpSpPr/>
          <p:nvPr/>
        </p:nvGrpSpPr>
        <p:grpSpPr>
          <a:xfrm>
            <a:off x="1591630" y="3030766"/>
            <a:ext cx="66973" cy="810403"/>
            <a:chOff x="2682199" y="3319032"/>
            <a:chExt cx="152400" cy="1844119"/>
          </a:xfrm>
        </p:grpSpPr>
        <p:sp>
          <p:nvSpPr>
            <p:cNvPr id="246" name="Rectangle 245"/>
            <p:cNvSpPr/>
            <p:nvPr/>
          </p:nvSpPr>
          <p:spPr>
            <a:xfrm>
              <a:off x="2682199" y="3319032"/>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7" name="Rectangle 246"/>
            <p:cNvSpPr/>
            <p:nvPr/>
          </p:nvSpPr>
          <p:spPr>
            <a:xfrm>
              <a:off x="2682199" y="3861354"/>
              <a:ext cx="152400" cy="17685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8" name="Rectangle 247"/>
            <p:cNvSpPr/>
            <p:nvPr/>
          </p:nvSpPr>
          <p:spPr>
            <a:xfrm>
              <a:off x="2682199" y="4433320"/>
              <a:ext cx="152400" cy="17685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9" name="Rectangle 248"/>
            <p:cNvSpPr/>
            <p:nvPr/>
          </p:nvSpPr>
          <p:spPr>
            <a:xfrm>
              <a:off x="2682199" y="4986299"/>
              <a:ext cx="152400" cy="17685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50" name="Group 249"/>
          <p:cNvGrpSpPr/>
          <p:nvPr/>
        </p:nvGrpSpPr>
        <p:grpSpPr>
          <a:xfrm>
            <a:off x="2995844" y="2982463"/>
            <a:ext cx="66973" cy="979487"/>
            <a:chOff x="4743832" y="3340154"/>
            <a:chExt cx="152400" cy="2228879"/>
          </a:xfrm>
        </p:grpSpPr>
        <p:grpSp>
          <p:nvGrpSpPr>
            <p:cNvPr id="251" name="Group 250"/>
            <p:cNvGrpSpPr/>
            <p:nvPr/>
          </p:nvGrpSpPr>
          <p:grpSpPr>
            <a:xfrm>
              <a:off x="4743832" y="3340154"/>
              <a:ext cx="152400" cy="1396159"/>
              <a:chOff x="2682199" y="3319032"/>
              <a:chExt cx="152400" cy="1396159"/>
            </a:xfrm>
          </p:grpSpPr>
          <p:sp>
            <p:nvSpPr>
              <p:cNvPr id="254" name="Rectangle 253"/>
              <p:cNvSpPr/>
              <p:nvPr/>
            </p:nvSpPr>
            <p:spPr>
              <a:xfrm>
                <a:off x="2682199" y="3319032"/>
                <a:ext cx="152400" cy="17685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5" name="Rectangle 254"/>
              <p:cNvSpPr/>
              <p:nvPr/>
            </p:nvSpPr>
            <p:spPr>
              <a:xfrm>
                <a:off x="2682199" y="3716850"/>
                <a:ext cx="152400" cy="176851"/>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6" name="Rectangle 255"/>
              <p:cNvSpPr/>
              <p:nvPr/>
            </p:nvSpPr>
            <p:spPr>
              <a:xfrm>
                <a:off x="2682199" y="4129864"/>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7" name="Rectangle 256"/>
              <p:cNvSpPr/>
              <p:nvPr/>
            </p:nvSpPr>
            <p:spPr>
              <a:xfrm>
                <a:off x="2682199" y="4538340"/>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52" name="Rectangle 251"/>
            <p:cNvSpPr/>
            <p:nvPr/>
          </p:nvSpPr>
          <p:spPr>
            <a:xfrm>
              <a:off x="4743832" y="4994364"/>
              <a:ext cx="152400" cy="176851"/>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3" name="Rectangle 252"/>
            <p:cNvSpPr/>
            <p:nvPr/>
          </p:nvSpPr>
          <p:spPr>
            <a:xfrm>
              <a:off x="4743832" y="5392182"/>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58" name="Rectangle 257"/>
          <p:cNvSpPr/>
          <p:nvPr/>
        </p:nvSpPr>
        <p:spPr>
          <a:xfrm>
            <a:off x="3197503" y="2864747"/>
            <a:ext cx="1133323" cy="1620244"/>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9" name="Rectangle 258"/>
          <p:cNvSpPr/>
          <p:nvPr/>
        </p:nvSpPr>
        <p:spPr>
          <a:xfrm>
            <a:off x="1735232" y="2860467"/>
            <a:ext cx="1126732" cy="1607162"/>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0" name="Rectangle 259"/>
          <p:cNvSpPr/>
          <p:nvPr/>
        </p:nvSpPr>
        <p:spPr>
          <a:xfrm>
            <a:off x="4643159" y="2874619"/>
            <a:ext cx="1121349" cy="1615226"/>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1" name="Rectangle 260"/>
          <p:cNvSpPr/>
          <p:nvPr/>
        </p:nvSpPr>
        <p:spPr>
          <a:xfrm>
            <a:off x="6076442" y="2880117"/>
            <a:ext cx="1125765" cy="1604229"/>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262" name="Group 261"/>
          <p:cNvGrpSpPr/>
          <p:nvPr/>
        </p:nvGrpSpPr>
        <p:grpSpPr>
          <a:xfrm>
            <a:off x="7591695" y="3820769"/>
            <a:ext cx="445463" cy="79924"/>
            <a:chOff x="11652632" y="5034593"/>
            <a:chExt cx="1013676" cy="181871"/>
          </a:xfrm>
        </p:grpSpPr>
        <p:sp>
          <p:nvSpPr>
            <p:cNvPr id="263" name="Rectangle 262"/>
            <p:cNvSpPr/>
            <p:nvPr/>
          </p:nvSpPr>
          <p:spPr>
            <a:xfrm>
              <a:off x="11652632" y="5034593"/>
              <a:ext cx="1013676" cy="181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4" name="Rectangle 263"/>
            <p:cNvSpPr/>
            <p:nvPr/>
          </p:nvSpPr>
          <p:spPr>
            <a:xfrm>
              <a:off x="12513908" y="5037046"/>
              <a:ext cx="152400" cy="17685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5" name="Rectangle 264"/>
            <p:cNvSpPr/>
            <p:nvPr/>
          </p:nvSpPr>
          <p:spPr>
            <a:xfrm>
              <a:off x="12361508" y="5039613"/>
              <a:ext cx="152400" cy="17685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6" name="Rectangle 265"/>
            <p:cNvSpPr/>
            <p:nvPr/>
          </p:nvSpPr>
          <p:spPr>
            <a:xfrm>
              <a:off x="12209108" y="5037046"/>
              <a:ext cx="152400" cy="17685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67" name="Group 266"/>
          <p:cNvGrpSpPr/>
          <p:nvPr/>
        </p:nvGrpSpPr>
        <p:grpSpPr>
          <a:xfrm>
            <a:off x="4469800" y="3071606"/>
            <a:ext cx="66973" cy="804665"/>
            <a:chOff x="4743832" y="3737972"/>
            <a:chExt cx="152400" cy="1831061"/>
          </a:xfrm>
        </p:grpSpPr>
        <p:grpSp>
          <p:nvGrpSpPr>
            <p:cNvPr id="268" name="Group 267"/>
            <p:cNvGrpSpPr/>
            <p:nvPr/>
          </p:nvGrpSpPr>
          <p:grpSpPr>
            <a:xfrm>
              <a:off x="4743832" y="3737972"/>
              <a:ext cx="152400" cy="589865"/>
              <a:chOff x="2682199" y="3716850"/>
              <a:chExt cx="152400" cy="589865"/>
            </a:xfrm>
          </p:grpSpPr>
          <p:sp>
            <p:nvSpPr>
              <p:cNvPr id="271" name="Rectangle 270"/>
              <p:cNvSpPr/>
              <p:nvPr/>
            </p:nvSpPr>
            <p:spPr>
              <a:xfrm>
                <a:off x="2682199" y="3716850"/>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2" name="Rectangle 271"/>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69" name="Rectangle 268"/>
            <p:cNvSpPr/>
            <p:nvPr/>
          </p:nvSpPr>
          <p:spPr>
            <a:xfrm>
              <a:off x="4743832" y="4994364"/>
              <a:ext cx="152400" cy="17685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0" name="Rectangle 269"/>
            <p:cNvSpPr/>
            <p:nvPr/>
          </p:nvSpPr>
          <p:spPr>
            <a:xfrm>
              <a:off x="4743832" y="5392182"/>
              <a:ext cx="152400" cy="176851"/>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73" name="Group 272"/>
          <p:cNvGrpSpPr/>
          <p:nvPr/>
        </p:nvGrpSpPr>
        <p:grpSpPr>
          <a:xfrm>
            <a:off x="5833074" y="3048886"/>
            <a:ext cx="66973" cy="979487"/>
            <a:chOff x="4743832" y="3340154"/>
            <a:chExt cx="152400" cy="2228879"/>
          </a:xfrm>
        </p:grpSpPr>
        <p:grpSp>
          <p:nvGrpSpPr>
            <p:cNvPr id="274" name="Group 273"/>
            <p:cNvGrpSpPr/>
            <p:nvPr/>
          </p:nvGrpSpPr>
          <p:grpSpPr>
            <a:xfrm>
              <a:off x="4743832" y="3340154"/>
              <a:ext cx="152400" cy="987683"/>
              <a:chOff x="2682199" y="3319032"/>
              <a:chExt cx="152400" cy="987683"/>
            </a:xfrm>
          </p:grpSpPr>
          <p:sp>
            <p:nvSpPr>
              <p:cNvPr id="277" name="Rectangle 276"/>
              <p:cNvSpPr/>
              <p:nvPr/>
            </p:nvSpPr>
            <p:spPr>
              <a:xfrm>
                <a:off x="2682199" y="3319032"/>
                <a:ext cx="152400" cy="17685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8" name="Rectangle 277"/>
              <p:cNvSpPr/>
              <p:nvPr/>
            </p:nvSpPr>
            <p:spPr>
              <a:xfrm>
                <a:off x="2682199" y="3716850"/>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9" name="Rectangle 278"/>
              <p:cNvSpPr/>
              <p:nvPr/>
            </p:nvSpPr>
            <p:spPr>
              <a:xfrm>
                <a:off x="2682199" y="4129864"/>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75" name="Rectangle 274"/>
            <p:cNvSpPr/>
            <p:nvPr/>
          </p:nvSpPr>
          <p:spPr>
            <a:xfrm>
              <a:off x="4743832" y="4994364"/>
              <a:ext cx="152400" cy="176851"/>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6" name="Rectangle 275"/>
            <p:cNvSpPr/>
            <p:nvPr/>
          </p:nvSpPr>
          <p:spPr>
            <a:xfrm>
              <a:off x="4743832" y="5392182"/>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Tree>
    <p:extLst>
      <p:ext uri="{BB962C8B-B14F-4D97-AF65-F5344CB8AC3E}">
        <p14:creationId xmlns:p14="http://schemas.microsoft.com/office/powerpoint/2010/main" val="15004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69 -0.00062 L 0.05365 -0.00062 " pathEditMode="relative" rAng="0" ptsTypes="AA">
                                      <p:cBhvr>
                                        <p:cTn id="8" dur="2000" fill="hold"/>
                                        <p:tgtEl>
                                          <p:spTgt spid="142"/>
                                        </p:tgtEl>
                                        <p:attrNameLst>
                                          <p:attrName>ppt_x</p:attrName>
                                          <p:attrName>ppt_y</p:attrName>
                                        </p:attrNameLst>
                                      </p:cBhvr>
                                      <p:rCtr x="2708" y="0"/>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138"/>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13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40"/>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3.88889E-6 -2.22222E-6 C 0.00312 0.00864 0.00642 0.0179 0.01493 0.02222 C 0.02343 0.02655 0.03698 0.02593 0.05104 0.02469 " pathEditMode="relative" rAng="0" ptsTypes="AAA">
                                      <p:cBhvr>
                                        <p:cTn id="23" dur="1000" fill="hold"/>
                                        <p:tgtEl>
                                          <p:spTgt spid="138"/>
                                        </p:tgtEl>
                                        <p:attrNameLst>
                                          <p:attrName>ppt_x</p:attrName>
                                          <p:attrName>ppt_y</p:attrName>
                                        </p:attrNameLst>
                                      </p:cBhvr>
                                      <p:rCtr x="2552" y="1265"/>
                                    </p:animMotion>
                                  </p:childTnLst>
                                  <p:subTnLst>
                                    <p:set>
                                      <p:cBhvr override="childStyle">
                                        <p:cTn dur="1" fill="hold" display="0" masterRel="nextClick" afterEffect="1"/>
                                        <p:tgtEl>
                                          <p:spTgt spid="138"/>
                                        </p:tgtEl>
                                        <p:attrNameLst>
                                          <p:attrName>style.visibility</p:attrName>
                                        </p:attrNameLst>
                                      </p:cBhvr>
                                      <p:to>
                                        <p:strVal val="hidden"/>
                                      </p:to>
                                    </p:set>
                                  </p:subTnLst>
                                </p:cTn>
                              </p:par>
                              <p:par>
                                <p:cTn id="24" presetID="1"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8.33333E-7 -2.22222E-6 C 0.00278 0.02346 0.00625 0.04722 0.01615 0.05864 C 0.02552 0.07068 0.04167 0.07037 0.05851 0.07037 " pathEditMode="relative" rAng="0" ptsTypes="AAA">
                                      <p:cBhvr>
                                        <p:cTn id="27" dur="1000" fill="hold"/>
                                        <p:tgtEl>
                                          <p:spTgt spid="139"/>
                                        </p:tgtEl>
                                        <p:attrNameLst>
                                          <p:attrName>ppt_x</p:attrName>
                                          <p:attrName>ppt_y</p:attrName>
                                        </p:attrNameLst>
                                      </p:cBhvr>
                                      <p:rCtr x="2917" y="3519"/>
                                    </p:animMotion>
                                  </p:childTnLst>
                                  <p:subTnLst>
                                    <p:set>
                                      <p:cBhvr override="childStyle">
                                        <p:cTn dur="1" fill="hold" display="0" masterRel="nextClick" afterEffect="1"/>
                                        <p:tgtEl>
                                          <p:spTgt spid="139"/>
                                        </p:tgtEl>
                                        <p:attrNameLst>
                                          <p:attrName>style.visibility</p:attrName>
                                        </p:attrNameLst>
                                      </p:cBhvr>
                                      <p:to>
                                        <p:strVal val="hidden"/>
                                      </p:to>
                                    </p:set>
                                  </p:subTnLst>
                                </p:cTn>
                              </p:par>
                              <p:par>
                                <p:cTn id="28" presetID="0" presetClass="path" presetSubtype="0" accel="50000" decel="50000" fill="hold" grpId="0" nodeType="withEffect">
                                  <p:stCondLst>
                                    <p:cond delay="0"/>
                                  </p:stCondLst>
                                  <p:childTnLst>
                                    <p:animMotion origin="layout" path="M 8.33333E-7 -2.22222E-6 C 0.00104 0.03951 0.00243 0.07901 0.01337 0.09908 C 0.02448 0.11914 0.04496 0.11914 0.0658 0.12006 " pathEditMode="relative" rAng="0" ptsTypes="AAA">
                                      <p:cBhvr>
                                        <p:cTn id="29" dur="1000" fill="hold"/>
                                        <p:tgtEl>
                                          <p:spTgt spid="140"/>
                                        </p:tgtEl>
                                        <p:attrNameLst>
                                          <p:attrName>ppt_x</p:attrName>
                                          <p:attrName>ppt_y</p:attrName>
                                        </p:attrNameLst>
                                      </p:cBhvr>
                                      <p:rCtr x="3281" y="5988"/>
                                    </p:animMotion>
                                  </p:childTnLst>
                                  <p:subTnLst>
                                    <p:set>
                                      <p:cBhvr override="childStyle">
                                        <p:cTn dur="1" fill="hold" display="0" masterRel="nextClick" afterEffect="1"/>
                                        <p:tgtEl>
                                          <p:spTgt spid="140"/>
                                        </p:tgtEl>
                                        <p:attrNameLst>
                                          <p:attrName>style.visibility</p:attrName>
                                        </p:attrNameLst>
                                      </p:cBhvr>
                                      <p:to>
                                        <p:strVal val="hidden"/>
                                      </p:to>
                                    </p:set>
                                  </p:subTnLst>
                                </p:cTn>
                              </p:par>
                              <p:par>
                                <p:cTn id="30" presetID="0" presetClass="path" presetSubtype="0" accel="50000" decel="50000" fill="hold" grpId="0" nodeType="withEffect">
                                  <p:stCondLst>
                                    <p:cond delay="0"/>
                                  </p:stCondLst>
                                  <p:childTnLst>
                                    <p:animMotion origin="layout" path="M 0.01041 -0.00031 C 0.00972 0.05834 0.0092 0.1179 0.01962 0.14599 C 0.02986 0.17408 0.05156 0.17068 0.07326 0.16759 " pathEditMode="relative" rAng="0" ptsTypes="AAA">
                                      <p:cBhvr>
                                        <p:cTn id="31" dur="1000" fill="hold"/>
                                        <p:tgtEl>
                                          <p:spTgt spid="141"/>
                                        </p:tgtEl>
                                        <p:attrNameLst>
                                          <p:attrName>ppt_x</p:attrName>
                                          <p:attrName>ppt_y</p:attrName>
                                        </p:attrNameLst>
                                      </p:cBhvr>
                                      <p:rCtr x="3125" y="8488"/>
                                    </p:animMotion>
                                  </p:childTnLst>
                                  <p:subTnLst>
                                    <p:set>
                                      <p:cBhvr override="childStyle">
                                        <p:cTn dur="1" fill="hold" display="0" masterRel="nextClick" afterEffect="1"/>
                                        <p:tgtEl>
                                          <p:spTgt spid="141"/>
                                        </p:tgtEl>
                                        <p:attrNameLst>
                                          <p:attrName>style.visibility</p:attrName>
                                        </p:attrNameLst>
                                      </p:cBhvr>
                                      <p:to>
                                        <p:strVal val="hidden"/>
                                      </p:to>
                                    </p:set>
                                  </p:sub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018 -0.00031 L 0.13298 0.00062 " pathEditMode="relative" rAng="0" ptsTypes="AA">
                                      <p:cBhvr>
                                        <p:cTn id="38" dur="1000" fill="hold"/>
                                        <p:tgtEl>
                                          <p:spTgt spid="245"/>
                                        </p:tgtEl>
                                        <p:attrNameLst>
                                          <p:attrName>ppt_x</p:attrName>
                                          <p:attrName>ppt_y</p:attrName>
                                        </p:attrNameLst>
                                      </p:cBhvr>
                                      <p:rCtr x="6649" y="31"/>
                                    </p:animMotion>
                                  </p:childTnLst>
                                  <p:subTnLst>
                                    <p:set>
                                      <p:cBhvr override="childStyle">
                                        <p:cTn dur="1" fill="hold" display="0" masterRel="nextClick" afterEffect="1"/>
                                        <p:tgtEl>
                                          <p:spTgt spid="245"/>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fade">
                                      <p:cBhvr>
                                        <p:cTn id="43" dur="500"/>
                                        <p:tgtEl>
                                          <p:spTgt spid="259"/>
                                        </p:tgtEl>
                                      </p:cBhvr>
                                    </p:animEffect>
                                  </p:childTnLst>
                                </p:cTn>
                              </p:par>
                            </p:childTnLst>
                          </p:cTn>
                        </p:par>
                        <p:par>
                          <p:cTn id="44" fill="hold">
                            <p:stCondLst>
                              <p:cond delay="1000"/>
                            </p:stCondLst>
                            <p:childTnLst>
                              <p:par>
                                <p:cTn id="45" presetID="10" presetClass="exit" presetSubtype="0" fill="hold" grpId="1" nodeType="afterEffect">
                                  <p:stCondLst>
                                    <p:cond delay="0"/>
                                  </p:stCondLst>
                                  <p:childTnLst>
                                    <p:animEffect transition="out" filter="fade">
                                      <p:cBhvr>
                                        <p:cTn id="46" dur="500"/>
                                        <p:tgtEl>
                                          <p:spTgt spid="259"/>
                                        </p:tgtEl>
                                      </p:cBhvr>
                                    </p:animEffect>
                                    <p:set>
                                      <p:cBhvr>
                                        <p:cTn id="47" dur="1" fill="hold">
                                          <p:stCondLst>
                                            <p:cond delay="499"/>
                                          </p:stCondLst>
                                        </p:cTn>
                                        <p:tgtEl>
                                          <p:spTgt spid="25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4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2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500"/>
                                        <p:tgtEl>
                                          <p:spTgt spid="258"/>
                                        </p:tgtEl>
                                      </p:cBhvr>
                                    </p:animEffect>
                                  </p:childTnLst>
                                </p:cTn>
                              </p:par>
                              <p:par>
                                <p:cTn id="57" presetID="1" presetClass="entr" presetSubtype="0"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childTnLst>
                                </p:cTn>
                              </p:par>
                              <p:par>
                                <p:cTn id="59" presetID="0" presetClass="path" presetSubtype="0" accel="50000" decel="50000" fill="hold" nodeType="withEffect">
                                  <p:stCondLst>
                                    <p:cond delay="0"/>
                                  </p:stCondLst>
                                  <p:childTnLst>
                                    <p:animMotion origin="layout" path="M 5.55112E-17 2.22045E-16 L 0.16319 0.00031 " pathEditMode="relative" rAng="0" ptsTypes="AA">
                                      <p:cBhvr>
                                        <p:cTn id="60" dur="1000" fill="hold"/>
                                        <p:tgtEl>
                                          <p:spTgt spid="250"/>
                                        </p:tgtEl>
                                        <p:attrNameLst>
                                          <p:attrName>ppt_x</p:attrName>
                                          <p:attrName>ppt_y</p:attrName>
                                        </p:attrNameLst>
                                      </p:cBhvr>
                                      <p:rCtr x="8160" y="0"/>
                                    </p:animMotion>
                                  </p:childTnLst>
                                </p:cTn>
                              </p:par>
                            </p:childTnLst>
                          </p:cTn>
                        </p:par>
                        <p:par>
                          <p:cTn id="61" fill="hold">
                            <p:stCondLst>
                              <p:cond delay="1000"/>
                            </p:stCondLst>
                            <p:childTnLst>
                              <p:par>
                                <p:cTn id="62" presetID="10" presetClass="exit" presetSubtype="0" fill="hold" grpId="1" nodeType="afterEffect">
                                  <p:stCondLst>
                                    <p:cond delay="0"/>
                                  </p:stCondLst>
                                  <p:childTnLst>
                                    <p:animEffect transition="out" filter="fade">
                                      <p:cBhvr>
                                        <p:cTn id="63" dur="500"/>
                                        <p:tgtEl>
                                          <p:spTgt spid="258"/>
                                        </p:tgtEl>
                                      </p:cBhvr>
                                    </p:animEffect>
                                    <p:set>
                                      <p:cBhvr>
                                        <p:cTn id="64" dur="1" fill="hold">
                                          <p:stCondLst>
                                            <p:cond delay="499"/>
                                          </p:stCondLst>
                                        </p:cTn>
                                        <p:tgtEl>
                                          <p:spTgt spid="25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0"/>
                                        </p:tgtEl>
                                        <p:attrNameLst>
                                          <p:attrName>style.visibility</p:attrName>
                                        </p:attrNameLst>
                                      </p:cBhvr>
                                      <p:to>
                                        <p:strVal val="visible"/>
                                      </p:to>
                                    </p:set>
                                    <p:animEffect transition="in" filter="fade">
                                      <p:cBhvr>
                                        <p:cTn id="73" dur="500"/>
                                        <p:tgtEl>
                                          <p:spTgt spid="260"/>
                                        </p:tgtEl>
                                      </p:cBhvr>
                                    </p:animEffect>
                                  </p:childTnLst>
                                </p:cTn>
                              </p:par>
                              <p:par>
                                <p:cTn id="74" presetID="0" presetClass="path" presetSubtype="0" accel="50000" decel="50000" fill="hold" nodeType="withEffect">
                                  <p:stCondLst>
                                    <p:cond delay="0"/>
                                  </p:stCondLst>
                                  <p:childTnLst>
                                    <p:animMotion origin="layout" path="M 0.00191 1.35802E-6 L 0.1507 -0.00772 " pathEditMode="relative" rAng="0" ptsTypes="AA">
                                      <p:cBhvr>
                                        <p:cTn id="75" dur="1000" fill="hold"/>
                                        <p:tgtEl>
                                          <p:spTgt spid="267"/>
                                        </p:tgtEl>
                                        <p:attrNameLst>
                                          <p:attrName>ppt_x</p:attrName>
                                          <p:attrName>ppt_y</p:attrName>
                                        </p:attrNameLst>
                                      </p:cBhvr>
                                      <p:rCtr x="7431" y="-401"/>
                                    </p:animMotion>
                                  </p:childTnLst>
                                </p:cTn>
                              </p:par>
                            </p:childTnLst>
                          </p:cTn>
                        </p:par>
                        <p:par>
                          <p:cTn id="76" fill="hold">
                            <p:stCondLst>
                              <p:cond delay="1000"/>
                            </p:stCondLst>
                            <p:childTnLst>
                              <p:par>
                                <p:cTn id="77" presetID="10" presetClass="exit" presetSubtype="0" fill="hold" grpId="1" nodeType="afterEffect">
                                  <p:stCondLst>
                                    <p:cond delay="0"/>
                                  </p:stCondLst>
                                  <p:childTnLst>
                                    <p:animEffect transition="out" filter="fade">
                                      <p:cBhvr>
                                        <p:cTn id="78" dur="500"/>
                                        <p:tgtEl>
                                          <p:spTgt spid="260"/>
                                        </p:tgtEl>
                                      </p:cBhvr>
                                    </p:animEffect>
                                    <p:set>
                                      <p:cBhvr>
                                        <p:cTn id="79" dur="1" fill="hold">
                                          <p:stCondLst>
                                            <p:cond delay="499"/>
                                          </p:stCondLst>
                                        </p:cTn>
                                        <p:tgtEl>
                                          <p:spTgt spid="26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273"/>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26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61"/>
                                        </p:tgtEl>
                                        <p:attrNameLst>
                                          <p:attrName>style.visibility</p:attrName>
                                        </p:attrNameLst>
                                      </p:cBhvr>
                                      <p:to>
                                        <p:strVal val="visible"/>
                                      </p:to>
                                    </p:set>
                                    <p:animEffect transition="in" filter="fade">
                                      <p:cBhvr>
                                        <p:cTn id="88" dur="500"/>
                                        <p:tgtEl>
                                          <p:spTgt spid="261"/>
                                        </p:tgtEl>
                                      </p:cBhvr>
                                    </p:animEffect>
                                  </p:childTnLst>
                                </p:cTn>
                              </p:par>
                              <p:par>
                                <p:cTn id="89" presetID="0" presetClass="path" presetSubtype="0" accel="50000" decel="50000" fill="hold" nodeType="withEffect">
                                  <p:stCondLst>
                                    <p:cond delay="0"/>
                                  </p:stCondLst>
                                  <p:childTnLst>
                                    <p:animMotion origin="layout" path="M -3.05556E-6 -2.96296E-6 L 0.15816 0.00309 " pathEditMode="relative" rAng="0" ptsTypes="AA">
                                      <p:cBhvr>
                                        <p:cTn id="90" dur="1000" fill="hold"/>
                                        <p:tgtEl>
                                          <p:spTgt spid="273"/>
                                        </p:tgtEl>
                                        <p:attrNameLst>
                                          <p:attrName>ppt_x</p:attrName>
                                          <p:attrName>ppt_y</p:attrName>
                                        </p:attrNameLst>
                                      </p:cBhvr>
                                      <p:rCtr x="7899" y="154"/>
                                    </p:animMotion>
                                  </p:childTnLst>
                                </p:cTn>
                              </p:par>
                            </p:childTnLst>
                          </p:cTn>
                        </p:par>
                        <p:par>
                          <p:cTn id="91" fill="hold">
                            <p:stCondLst>
                              <p:cond delay="1000"/>
                            </p:stCondLst>
                            <p:childTnLst>
                              <p:par>
                                <p:cTn id="92" presetID="10" presetClass="exit" presetSubtype="0" fill="hold" grpId="1" nodeType="afterEffect">
                                  <p:stCondLst>
                                    <p:cond delay="0"/>
                                  </p:stCondLst>
                                  <p:childTnLst>
                                    <p:animEffect transition="out" filter="fade">
                                      <p:cBhvr>
                                        <p:cTn id="93" dur="500"/>
                                        <p:tgtEl>
                                          <p:spTgt spid="261"/>
                                        </p:tgtEl>
                                      </p:cBhvr>
                                    </p:animEffect>
                                    <p:set>
                                      <p:cBhvr>
                                        <p:cTn id="94" dur="1" fill="hold">
                                          <p:stCondLst>
                                            <p:cond delay="499"/>
                                          </p:stCondLst>
                                        </p:cTn>
                                        <p:tgtEl>
                                          <p:spTgt spid="26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73"/>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
                                            <p:txEl>
                                              <p:pRg st="3" end="3"/>
                                            </p:txEl>
                                          </p:spTgt>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242"/>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243"/>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244"/>
                                        </p:tgtEl>
                                        <p:attrNameLst>
                                          <p:attrName>style.visibility</p:attrName>
                                        </p:attrNameLst>
                                      </p:cBhvr>
                                      <p:to>
                                        <p:strVal val="visible"/>
                                      </p:to>
                                    </p:set>
                                  </p:childTnLst>
                                </p:cTn>
                              </p:par>
                              <p:par>
                                <p:cTn id="111" presetID="0" presetClass="path" presetSubtype="0" accel="50000" decel="50000" fill="hold" grpId="0" nodeType="withEffect">
                                  <p:stCondLst>
                                    <p:cond delay="0"/>
                                  </p:stCondLst>
                                  <p:childTnLst>
                                    <p:animMotion origin="layout" path="M -0.00069 0.00062 C 0.00365 0.03025 0.00799 0.0605 0.02084 0.07902 C 0.03403 0.09753 0.05521 0.10402 0.07674 0.11111 " pathEditMode="relative" rAng="0" ptsTypes="AAA">
                                      <p:cBhvr>
                                        <p:cTn id="112" dur="2000" fill="hold"/>
                                        <p:tgtEl>
                                          <p:spTgt spid="242"/>
                                        </p:tgtEl>
                                        <p:attrNameLst>
                                          <p:attrName>ppt_x</p:attrName>
                                          <p:attrName>ppt_y</p:attrName>
                                        </p:attrNameLst>
                                      </p:cBhvr>
                                      <p:rCtr x="3872" y="5525"/>
                                    </p:animMotion>
                                  </p:childTnLst>
                                </p:cTn>
                              </p:par>
                              <p:par>
                                <p:cTn id="113" presetID="0" presetClass="path" presetSubtype="0" accel="50000" decel="50000" fill="hold" grpId="0" nodeType="withEffect">
                                  <p:stCondLst>
                                    <p:cond delay="0"/>
                                  </p:stCondLst>
                                  <p:childTnLst>
                                    <p:animMotion origin="layout" path="M -0.00034 -0.00061 C 0.00157 0.02408 0.00382 0.04939 0.01528 0.06266 C 0.02674 0.07531 0.0474 0.07593 0.06806 0.07716 " pathEditMode="relative" rAng="0" ptsTypes="AAA">
                                      <p:cBhvr>
                                        <p:cTn id="114" dur="2000" fill="hold"/>
                                        <p:tgtEl>
                                          <p:spTgt spid="243"/>
                                        </p:tgtEl>
                                        <p:attrNameLst>
                                          <p:attrName>ppt_x</p:attrName>
                                          <p:attrName>ppt_y</p:attrName>
                                        </p:attrNameLst>
                                      </p:cBhvr>
                                      <p:rCtr x="3420" y="3889"/>
                                    </p:animMotion>
                                  </p:childTnLst>
                                </p:cTn>
                              </p:par>
                              <p:par>
                                <p:cTn id="115" presetID="0" presetClass="path" presetSubtype="0" accel="50000" decel="50000" fill="hold" grpId="0" nodeType="withEffect">
                                  <p:stCondLst>
                                    <p:cond delay="0"/>
                                  </p:stCondLst>
                                  <p:childTnLst>
                                    <p:animMotion origin="layout" path="M -3.05556E-6 2.59259E-6 C 0.00087 0.01296 0.00209 0.02592 0.01233 0.03271 C 0.02292 0.03919 0.04254 0.03919 0.06233 0.03919 " pathEditMode="relative" rAng="0" ptsTypes="AAA">
                                      <p:cBhvr>
                                        <p:cTn id="116" dur="2000" fill="hold"/>
                                        <p:tgtEl>
                                          <p:spTgt spid="244"/>
                                        </p:tgtEl>
                                        <p:attrNameLst>
                                          <p:attrName>ppt_x</p:attrName>
                                          <p:attrName>ppt_y</p:attrName>
                                        </p:attrNameLst>
                                      </p:cBhvr>
                                      <p:rCtr x="3108" y="1944"/>
                                    </p:animMotion>
                                  </p:childTnLst>
                                </p:cTn>
                              </p:par>
                            </p:childTnLst>
                          </p:cTn>
                        </p:par>
                        <p:par>
                          <p:cTn id="117" fill="hold">
                            <p:stCondLst>
                              <p:cond delay="2000"/>
                            </p:stCondLst>
                            <p:childTnLst>
                              <p:par>
                                <p:cTn id="118" presetID="1" presetClass="exit" presetSubtype="0" fill="hold" grpId="2" nodeType="afterEffect">
                                  <p:stCondLst>
                                    <p:cond delay="0"/>
                                  </p:stCondLst>
                                  <p:childTnLst>
                                    <p:set>
                                      <p:cBhvr>
                                        <p:cTn id="119" dur="1" fill="hold">
                                          <p:stCondLst>
                                            <p:cond delay="0"/>
                                          </p:stCondLst>
                                        </p:cTn>
                                        <p:tgtEl>
                                          <p:spTgt spid="242"/>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243"/>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244"/>
                                        </p:tgtEl>
                                        <p:attrNameLst>
                                          <p:attrName>style.visibility</p:attrName>
                                        </p:attrNameLst>
                                      </p:cBhvr>
                                      <p:to>
                                        <p:strVal val="hidden"/>
                                      </p:to>
                                    </p:set>
                                  </p:childTnLst>
                                </p:cTn>
                              </p:par>
                              <p:par>
                                <p:cTn id="124" presetID="1" presetClass="exit" presetSubtype="0" fill="hold" grpId="3" nodeType="withEffect">
                                  <p:stCondLst>
                                    <p:cond delay="0"/>
                                  </p:stCondLst>
                                  <p:childTnLst>
                                    <p:set>
                                      <p:cBhvr>
                                        <p:cTn id="125" dur="1" fill="hold">
                                          <p:stCondLst>
                                            <p:cond delay="0"/>
                                          </p:stCondLst>
                                        </p:cTn>
                                        <p:tgtEl>
                                          <p:spTgt spid="242"/>
                                        </p:tgtEl>
                                        <p:attrNameLst>
                                          <p:attrName>style.visibility</p:attrName>
                                        </p:attrNameLst>
                                      </p:cBhvr>
                                      <p:to>
                                        <p:strVal val="hidden"/>
                                      </p:to>
                                    </p:set>
                                  </p:childTnLst>
                                </p:cTn>
                              </p:par>
                              <p:par>
                                <p:cTn id="126" presetID="1" presetClass="exit" presetSubtype="0" fill="hold" grpId="3" nodeType="withEffect">
                                  <p:stCondLst>
                                    <p:cond delay="0"/>
                                  </p:stCondLst>
                                  <p:childTnLst>
                                    <p:set>
                                      <p:cBhvr>
                                        <p:cTn id="127" dur="1" fill="hold">
                                          <p:stCondLst>
                                            <p:cond delay="0"/>
                                          </p:stCondLst>
                                        </p:cTn>
                                        <p:tgtEl>
                                          <p:spTgt spid="243"/>
                                        </p:tgtEl>
                                        <p:attrNameLst>
                                          <p:attrName>style.visibility</p:attrName>
                                        </p:attrNameLst>
                                      </p:cBhvr>
                                      <p:to>
                                        <p:strVal val="hidden"/>
                                      </p:to>
                                    </p:set>
                                  </p:childTnLst>
                                </p:cTn>
                              </p:par>
                              <p:par>
                                <p:cTn id="128" presetID="1" presetClass="exit" presetSubtype="0" fill="hold" grpId="3" nodeType="withEffect">
                                  <p:stCondLst>
                                    <p:cond delay="0"/>
                                  </p:stCondLst>
                                  <p:childTnLst>
                                    <p:set>
                                      <p:cBhvr>
                                        <p:cTn id="129" dur="1" fill="hold">
                                          <p:stCondLst>
                                            <p:cond delay="0"/>
                                          </p:stCondLst>
                                        </p:cTn>
                                        <p:tgtEl>
                                          <p:spTgt spid="24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1"/>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237"/>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262"/>
                                        </p:tgtEl>
                                        <p:attrNameLst>
                                          <p:attrName>style.visibility</p:attrName>
                                        </p:attrNameLst>
                                      </p:cBhvr>
                                      <p:to>
                                        <p:strVal val="visible"/>
                                      </p:to>
                                    </p:set>
                                  </p:childTnLst>
                                </p:cTn>
                              </p:par>
                              <p:par>
                                <p:cTn id="136" presetID="0" presetClass="path" presetSubtype="0" accel="50000" decel="50000" fill="hold" nodeType="withEffect">
                                  <p:stCondLst>
                                    <p:cond delay="0"/>
                                  </p:stCondLst>
                                  <p:childTnLst>
                                    <p:animMotion origin="layout" path="M -0.00017 -0.00031 L 0.14653 0.00216 " pathEditMode="relative" rAng="0" ptsTypes="AA">
                                      <p:cBhvr>
                                        <p:cTn id="137" dur="2000" fill="hold"/>
                                        <p:tgtEl>
                                          <p:spTgt spid="262"/>
                                        </p:tgtEl>
                                        <p:attrNameLst>
                                          <p:attrName>ppt_x</p:attrName>
                                          <p:attrName>ppt_y</p:attrName>
                                        </p:attrNameLst>
                                      </p:cBhvr>
                                      <p:rCtr x="732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8" grpId="1" animBg="1"/>
      <p:bldP spid="139" grpId="0" animBg="1"/>
      <p:bldP spid="139" grpId="1" animBg="1"/>
      <p:bldP spid="140" grpId="0" animBg="1"/>
      <p:bldP spid="140" grpId="1" animBg="1"/>
      <p:bldP spid="141" grpId="0" animBg="1"/>
      <p:bldP spid="141" grpId="1" animBg="1"/>
      <p:bldP spid="241" grpId="0" animBg="1"/>
      <p:bldP spid="241" grpId="1" animBg="1"/>
      <p:bldP spid="242" grpId="0" animBg="1"/>
      <p:bldP spid="242" grpId="1" animBg="1"/>
      <p:bldP spid="242" grpId="2" animBg="1"/>
      <p:bldP spid="242" grpId="3" animBg="1"/>
      <p:bldP spid="243" grpId="0" animBg="1"/>
      <p:bldP spid="243" grpId="1" animBg="1"/>
      <p:bldP spid="243" grpId="2" animBg="1"/>
      <p:bldP spid="243" grpId="3" animBg="1"/>
      <p:bldP spid="244" grpId="0" animBg="1"/>
      <p:bldP spid="244" grpId="1" animBg="1"/>
      <p:bldP spid="244" grpId="2" animBg="1"/>
      <p:bldP spid="244" grpId="3" animBg="1"/>
      <p:bldP spid="258" grpId="0" animBg="1"/>
      <p:bldP spid="258" grpId="1" animBg="1"/>
      <p:bldP spid="259" grpId="0" animBg="1"/>
      <p:bldP spid="259" grpId="1" animBg="1"/>
      <p:bldP spid="260" grpId="0" animBg="1"/>
      <p:bldP spid="260" grpId="1" animBg="1"/>
      <p:bldP spid="261" grpId="0" animBg="1"/>
      <p:bldP spid="26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79CE-01BC-8E4F-B1BD-050526C1AE18}"/>
              </a:ext>
            </a:extLst>
          </p:cNvPr>
          <p:cNvSpPr>
            <a:spLocks noGrp="1"/>
          </p:cNvSpPr>
          <p:nvPr>
            <p:ph type="title"/>
          </p:nvPr>
        </p:nvSpPr>
        <p:spPr/>
        <p:txBody>
          <a:bodyPr>
            <a:normAutofit fontScale="90000"/>
          </a:bodyPr>
          <a:lstStyle/>
          <a:p>
            <a:r>
              <a:rPr lang="en-US" dirty="0"/>
              <a:t>P4 Architectures</a:t>
            </a:r>
          </a:p>
        </p:txBody>
      </p:sp>
      <p:sp>
        <p:nvSpPr>
          <p:cNvPr id="3" name="Content Placeholder 2">
            <a:extLst>
              <a:ext uri="{FF2B5EF4-FFF2-40B4-BE49-F238E27FC236}">
                <a16:creationId xmlns:a16="http://schemas.microsoft.com/office/drawing/2014/main" id="{4836258E-8F72-C84A-820D-060E96F41795}"/>
              </a:ext>
            </a:extLst>
          </p:cNvPr>
          <p:cNvSpPr>
            <a:spLocks noGrp="1"/>
          </p:cNvSpPr>
          <p:nvPr>
            <p:ph sz="half" idx="1"/>
          </p:nvPr>
        </p:nvSpPr>
        <p:spPr>
          <a:xfrm>
            <a:off x="304800" y="3674170"/>
            <a:ext cx="8686800" cy="1140072"/>
          </a:xfrm>
        </p:spPr>
        <p:txBody>
          <a:bodyPr/>
          <a:lstStyle/>
          <a:p>
            <a:r>
              <a:rPr lang="en-US" dirty="0"/>
              <a:t>Define how the P4 programmable elements are composed</a:t>
            </a:r>
          </a:p>
          <a:p>
            <a:r>
              <a:rPr lang="en-US" dirty="0"/>
              <a:t>Define how to interact with non-programmable elements</a:t>
            </a:r>
          </a:p>
          <a:p>
            <a:r>
              <a:rPr lang="en-US" dirty="0"/>
              <a:t>P4 programs are written for a specific architecture</a:t>
            </a:r>
          </a:p>
          <a:p>
            <a:endParaRPr lang="en-US" dirty="0"/>
          </a:p>
        </p:txBody>
      </p:sp>
      <p:sp>
        <p:nvSpPr>
          <p:cNvPr id="4" name="Slide Number Placeholder 3">
            <a:extLst>
              <a:ext uri="{FF2B5EF4-FFF2-40B4-BE49-F238E27FC236}">
                <a16:creationId xmlns:a16="http://schemas.microsoft.com/office/drawing/2014/main" id="{E24F5EFC-852D-D34E-AFEF-6192900D1A8B}"/>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6</a:t>
            </a:fld>
            <a:endParaRPr lang="en-US" dirty="0">
              <a:solidFill>
                <a:prstClr val="black">
                  <a:tint val="75000"/>
                </a:prstClr>
              </a:solidFill>
            </a:endParaRPr>
          </a:p>
        </p:txBody>
      </p:sp>
      <p:grpSp>
        <p:nvGrpSpPr>
          <p:cNvPr id="261" name="Group 260">
            <a:extLst>
              <a:ext uri="{FF2B5EF4-FFF2-40B4-BE49-F238E27FC236}">
                <a16:creationId xmlns:a16="http://schemas.microsoft.com/office/drawing/2014/main" id="{1918AF31-156D-604A-8386-42C102870277}"/>
              </a:ext>
            </a:extLst>
          </p:cNvPr>
          <p:cNvGrpSpPr/>
          <p:nvPr/>
        </p:nvGrpSpPr>
        <p:grpSpPr>
          <a:xfrm>
            <a:off x="4813032" y="972002"/>
            <a:ext cx="3568828" cy="938599"/>
            <a:chOff x="4487868" y="2378830"/>
            <a:chExt cx="3568828" cy="938599"/>
          </a:xfrm>
        </p:grpSpPr>
        <p:grpSp>
          <p:nvGrpSpPr>
            <p:cNvPr id="141" name="Group 140">
              <a:extLst>
                <a:ext uri="{FF2B5EF4-FFF2-40B4-BE49-F238E27FC236}">
                  <a16:creationId xmlns:a16="http://schemas.microsoft.com/office/drawing/2014/main" id="{FFA1A9AA-D890-CF4A-9F12-6B4ABB656E8F}"/>
                </a:ext>
              </a:extLst>
            </p:cNvPr>
            <p:cNvGrpSpPr/>
            <p:nvPr/>
          </p:nvGrpSpPr>
          <p:grpSpPr>
            <a:xfrm>
              <a:off x="5132926" y="2390248"/>
              <a:ext cx="677296" cy="924327"/>
              <a:chOff x="1485649" y="3204985"/>
              <a:chExt cx="1124341" cy="2169168"/>
            </a:xfrm>
          </p:grpSpPr>
          <p:sp>
            <p:nvSpPr>
              <p:cNvPr id="207" name="Rectangle 206">
                <a:extLst>
                  <a:ext uri="{FF2B5EF4-FFF2-40B4-BE49-F238E27FC236}">
                    <a16:creationId xmlns:a16="http://schemas.microsoft.com/office/drawing/2014/main" id="{E0204A11-7D1B-6B40-B64A-49418BC0AB36}"/>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208" name="Rectangle 207">
                <a:extLst>
                  <a:ext uri="{FF2B5EF4-FFF2-40B4-BE49-F238E27FC236}">
                    <a16:creationId xmlns:a16="http://schemas.microsoft.com/office/drawing/2014/main" id="{90A3C20A-60AC-324C-A468-8F5B1035AE9D}"/>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43" name="Group 142">
              <a:extLst>
                <a:ext uri="{FF2B5EF4-FFF2-40B4-BE49-F238E27FC236}">
                  <a16:creationId xmlns:a16="http://schemas.microsoft.com/office/drawing/2014/main" id="{CB756D0C-D0EA-3C4B-AB6B-00620B393CEF}"/>
                </a:ext>
              </a:extLst>
            </p:cNvPr>
            <p:cNvGrpSpPr/>
            <p:nvPr/>
          </p:nvGrpSpPr>
          <p:grpSpPr>
            <a:xfrm>
              <a:off x="5228075" y="2433727"/>
              <a:ext cx="547794" cy="840783"/>
              <a:chOff x="2449931" y="225721"/>
              <a:chExt cx="909363" cy="1973109"/>
            </a:xfrm>
          </p:grpSpPr>
          <p:sp>
            <p:nvSpPr>
              <p:cNvPr id="193" name="Rectangle 192">
                <a:extLst>
                  <a:ext uri="{FF2B5EF4-FFF2-40B4-BE49-F238E27FC236}">
                    <a16:creationId xmlns:a16="http://schemas.microsoft.com/office/drawing/2014/main" id="{598996A2-8A01-6D41-9326-673CE2CFD0BF}"/>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194" name="Rectangle 193">
                <a:extLst>
                  <a:ext uri="{FF2B5EF4-FFF2-40B4-BE49-F238E27FC236}">
                    <a16:creationId xmlns:a16="http://schemas.microsoft.com/office/drawing/2014/main" id="{49B01D05-F1D1-A949-A42A-743472EC5BE0}"/>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5" name="Rectangle 194">
                <a:extLst>
                  <a:ext uri="{FF2B5EF4-FFF2-40B4-BE49-F238E27FC236}">
                    <a16:creationId xmlns:a16="http://schemas.microsoft.com/office/drawing/2014/main" id="{4C2153D5-8EE5-6E49-9135-EB0BD550AEF7}"/>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6" name="Rectangle 195">
                <a:extLst>
                  <a:ext uri="{FF2B5EF4-FFF2-40B4-BE49-F238E27FC236}">
                    <a16:creationId xmlns:a16="http://schemas.microsoft.com/office/drawing/2014/main" id="{0022D87E-31C7-0C4A-9FE1-8AA9979206F7}"/>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7" name="Rectangle 196">
                <a:extLst>
                  <a:ext uri="{FF2B5EF4-FFF2-40B4-BE49-F238E27FC236}">
                    <a16:creationId xmlns:a16="http://schemas.microsoft.com/office/drawing/2014/main" id="{EF273CC6-B872-F440-8472-D3A66BDC24CD}"/>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8" name="Rectangle 197">
                <a:extLst>
                  <a:ext uri="{FF2B5EF4-FFF2-40B4-BE49-F238E27FC236}">
                    <a16:creationId xmlns:a16="http://schemas.microsoft.com/office/drawing/2014/main" id="{1C7E26DE-B868-E34C-951C-89E8454C71CB}"/>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9" name="Trapezoid 198">
                <a:extLst>
                  <a:ext uri="{FF2B5EF4-FFF2-40B4-BE49-F238E27FC236}">
                    <a16:creationId xmlns:a16="http://schemas.microsoft.com/office/drawing/2014/main" id="{091B98AB-6DE9-914E-AD05-51C6E2869E2C}"/>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200" name="Trapezoid 199">
                <a:extLst>
                  <a:ext uri="{FF2B5EF4-FFF2-40B4-BE49-F238E27FC236}">
                    <a16:creationId xmlns:a16="http://schemas.microsoft.com/office/drawing/2014/main" id="{1D16E7F1-0118-2249-BABC-06754462DA9A}"/>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01" name="Trapezoid 200">
                <a:extLst>
                  <a:ext uri="{FF2B5EF4-FFF2-40B4-BE49-F238E27FC236}">
                    <a16:creationId xmlns:a16="http://schemas.microsoft.com/office/drawing/2014/main" id="{A7DD1147-DA0C-A441-A544-CC7D2D8E916A}"/>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02" name="Trapezoid 201">
                <a:extLst>
                  <a:ext uri="{FF2B5EF4-FFF2-40B4-BE49-F238E27FC236}">
                    <a16:creationId xmlns:a16="http://schemas.microsoft.com/office/drawing/2014/main" id="{DAE82F41-1B4C-124E-B147-88EC9BAF89AE}"/>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03" name="Trapezoid 202">
                <a:extLst>
                  <a:ext uri="{FF2B5EF4-FFF2-40B4-BE49-F238E27FC236}">
                    <a16:creationId xmlns:a16="http://schemas.microsoft.com/office/drawing/2014/main" id="{DD98F81D-0689-F849-A50B-093AD456445D}"/>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04" name="Trapezoid 203">
                <a:extLst>
                  <a:ext uri="{FF2B5EF4-FFF2-40B4-BE49-F238E27FC236}">
                    <a16:creationId xmlns:a16="http://schemas.microsoft.com/office/drawing/2014/main" id="{84DDD121-2809-B341-A9B4-FF1A82612665}"/>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145" name="Group 144">
              <a:extLst>
                <a:ext uri="{FF2B5EF4-FFF2-40B4-BE49-F238E27FC236}">
                  <a16:creationId xmlns:a16="http://schemas.microsoft.com/office/drawing/2014/main" id="{50192B9E-A6AC-074F-AD9B-AA4B09C85172}"/>
                </a:ext>
              </a:extLst>
            </p:cNvPr>
            <p:cNvGrpSpPr/>
            <p:nvPr/>
          </p:nvGrpSpPr>
          <p:grpSpPr>
            <a:xfrm>
              <a:off x="7548990" y="2378830"/>
              <a:ext cx="507706" cy="930850"/>
              <a:chOff x="7478671" y="1969421"/>
              <a:chExt cx="842815" cy="1638356"/>
            </a:xfrm>
          </p:grpSpPr>
          <p:sp>
            <p:nvSpPr>
              <p:cNvPr id="162" name="Rectangle 161">
                <a:extLst>
                  <a:ext uri="{FF2B5EF4-FFF2-40B4-BE49-F238E27FC236}">
                    <a16:creationId xmlns:a16="http://schemas.microsoft.com/office/drawing/2014/main" id="{2CA2BEC1-AB07-E94F-9FEF-C22EEBF63F63}"/>
                  </a:ext>
                </a:extLst>
              </p:cNvPr>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63" name="Group 162">
                <a:extLst>
                  <a:ext uri="{FF2B5EF4-FFF2-40B4-BE49-F238E27FC236}">
                    <a16:creationId xmlns:a16="http://schemas.microsoft.com/office/drawing/2014/main" id="{30F504DA-9DD3-FB44-9A41-B7F3C1FE2CE4}"/>
                  </a:ext>
                </a:extLst>
              </p:cNvPr>
              <p:cNvGrpSpPr/>
              <p:nvPr/>
            </p:nvGrpSpPr>
            <p:grpSpPr>
              <a:xfrm>
                <a:off x="7610131" y="2193196"/>
                <a:ext cx="552334" cy="519142"/>
                <a:chOff x="8131589" y="4009362"/>
                <a:chExt cx="552334" cy="692189"/>
              </a:xfrm>
            </p:grpSpPr>
            <p:grpSp>
              <p:nvGrpSpPr>
                <p:cNvPr id="173" name="Group 65">
                  <a:extLst>
                    <a:ext uri="{FF2B5EF4-FFF2-40B4-BE49-F238E27FC236}">
                      <a16:creationId xmlns:a16="http://schemas.microsoft.com/office/drawing/2014/main" id="{D0C74197-BDD9-414A-AE46-732C5C2F522B}"/>
                    </a:ext>
                  </a:extLst>
                </p:cNvPr>
                <p:cNvGrpSpPr/>
                <p:nvPr/>
              </p:nvGrpSpPr>
              <p:grpSpPr>
                <a:xfrm>
                  <a:off x="8131589" y="4009362"/>
                  <a:ext cx="551591" cy="228624"/>
                  <a:chOff x="7660968" y="1751777"/>
                  <a:chExt cx="1040580" cy="450645"/>
                </a:xfrm>
              </p:grpSpPr>
              <p:sp>
                <p:nvSpPr>
                  <p:cNvPr id="178" name="Freeform 177">
                    <a:extLst>
                      <a:ext uri="{FF2B5EF4-FFF2-40B4-BE49-F238E27FC236}">
                        <a16:creationId xmlns:a16="http://schemas.microsoft.com/office/drawing/2014/main" id="{1181472B-8879-D94E-BB50-DEBAE68696A9}"/>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79" name="Straight Connector 178">
                    <a:extLst>
                      <a:ext uri="{FF2B5EF4-FFF2-40B4-BE49-F238E27FC236}">
                        <a16:creationId xmlns:a16="http://schemas.microsoft.com/office/drawing/2014/main" id="{43E57654-477F-3C4E-85B4-3EA5FC075943}"/>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C7F4A5CE-AF63-BB45-BAC7-7C4FE13BB7D3}"/>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74" name="Group 70">
                  <a:extLst>
                    <a:ext uri="{FF2B5EF4-FFF2-40B4-BE49-F238E27FC236}">
                      <a16:creationId xmlns:a16="http://schemas.microsoft.com/office/drawing/2014/main" id="{CE8A3BF3-D6B0-D64A-8BDE-EF11AB426455}"/>
                    </a:ext>
                  </a:extLst>
                </p:cNvPr>
                <p:cNvGrpSpPr/>
                <p:nvPr/>
              </p:nvGrpSpPr>
              <p:grpSpPr>
                <a:xfrm>
                  <a:off x="8132332" y="4472927"/>
                  <a:ext cx="551591" cy="228624"/>
                  <a:chOff x="7660968" y="1751777"/>
                  <a:chExt cx="1040580" cy="450645"/>
                </a:xfrm>
              </p:grpSpPr>
              <p:sp>
                <p:nvSpPr>
                  <p:cNvPr id="175" name="Freeform 174">
                    <a:extLst>
                      <a:ext uri="{FF2B5EF4-FFF2-40B4-BE49-F238E27FC236}">
                        <a16:creationId xmlns:a16="http://schemas.microsoft.com/office/drawing/2014/main" id="{2EB2962B-5EB3-6742-85BE-06590367B78E}"/>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76" name="Straight Connector 175">
                    <a:extLst>
                      <a:ext uri="{FF2B5EF4-FFF2-40B4-BE49-F238E27FC236}">
                        <a16:creationId xmlns:a16="http://schemas.microsoft.com/office/drawing/2014/main" id="{487947F9-C0A4-B64C-B1A3-5951E14BAB12}"/>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AB270362-BFB7-0B47-8D0E-9C0FAEF88A88}"/>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64" name="Group 163">
                <a:extLst>
                  <a:ext uri="{FF2B5EF4-FFF2-40B4-BE49-F238E27FC236}">
                    <a16:creationId xmlns:a16="http://schemas.microsoft.com/office/drawing/2014/main" id="{D5892AC4-90FB-364B-ADC4-4C77383C20A3}"/>
                  </a:ext>
                </a:extLst>
              </p:cNvPr>
              <p:cNvGrpSpPr/>
              <p:nvPr/>
            </p:nvGrpSpPr>
            <p:grpSpPr>
              <a:xfrm>
                <a:off x="7610874" y="2888770"/>
                <a:ext cx="552334" cy="519142"/>
                <a:chOff x="8131589" y="4009362"/>
                <a:chExt cx="552334" cy="692189"/>
              </a:xfrm>
            </p:grpSpPr>
            <p:grpSp>
              <p:nvGrpSpPr>
                <p:cNvPr id="165" name="Group 65">
                  <a:extLst>
                    <a:ext uri="{FF2B5EF4-FFF2-40B4-BE49-F238E27FC236}">
                      <a16:creationId xmlns:a16="http://schemas.microsoft.com/office/drawing/2014/main" id="{3D3D54BE-4A22-EB4B-8AA1-9B50D3E550E2}"/>
                    </a:ext>
                  </a:extLst>
                </p:cNvPr>
                <p:cNvGrpSpPr/>
                <p:nvPr/>
              </p:nvGrpSpPr>
              <p:grpSpPr>
                <a:xfrm>
                  <a:off x="8131589" y="4009362"/>
                  <a:ext cx="551591" cy="228624"/>
                  <a:chOff x="7660968" y="1751777"/>
                  <a:chExt cx="1040580" cy="450645"/>
                </a:xfrm>
              </p:grpSpPr>
              <p:sp>
                <p:nvSpPr>
                  <p:cNvPr id="170" name="Freeform 169">
                    <a:extLst>
                      <a:ext uri="{FF2B5EF4-FFF2-40B4-BE49-F238E27FC236}">
                        <a16:creationId xmlns:a16="http://schemas.microsoft.com/office/drawing/2014/main" id="{56B68587-5351-6740-9CAF-8872DBAF305F}"/>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71" name="Straight Connector 170">
                    <a:extLst>
                      <a:ext uri="{FF2B5EF4-FFF2-40B4-BE49-F238E27FC236}">
                        <a16:creationId xmlns:a16="http://schemas.microsoft.com/office/drawing/2014/main" id="{3A0C798E-EF1E-8644-9228-647E4522D73D}"/>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726BB6B3-A8E3-2640-8759-F4361726AE49}"/>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6" name="Group 70">
                  <a:extLst>
                    <a:ext uri="{FF2B5EF4-FFF2-40B4-BE49-F238E27FC236}">
                      <a16:creationId xmlns:a16="http://schemas.microsoft.com/office/drawing/2014/main" id="{E731AAA2-F692-2D4F-AB55-E0F2D190C31B}"/>
                    </a:ext>
                  </a:extLst>
                </p:cNvPr>
                <p:cNvGrpSpPr/>
                <p:nvPr/>
              </p:nvGrpSpPr>
              <p:grpSpPr>
                <a:xfrm>
                  <a:off x="8132332" y="4472927"/>
                  <a:ext cx="551591" cy="228624"/>
                  <a:chOff x="7660968" y="1751777"/>
                  <a:chExt cx="1040580" cy="450645"/>
                </a:xfrm>
              </p:grpSpPr>
              <p:sp>
                <p:nvSpPr>
                  <p:cNvPr id="167" name="Freeform 166">
                    <a:extLst>
                      <a:ext uri="{FF2B5EF4-FFF2-40B4-BE49-F238E27FC236}">
                        <a16:creationId xmlns:a16="http://schemas.microsoft.com/office/drawing/2014/main" id="{229561D3-389E-CC4F-B683-17CFB4FEB737}"/>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68" name="Straight Connector 167">
                    <a:extLst>
                      <a:ext uri="{FF2B5EF4-FFF2-40B4-BE49-F238E27FC236}">
                        <a16:creationId xmlns:a16="http://schemas.microsoft.com/office/drawing/2014/main" id="{0DE17AA6-67D6-F745-9F99-5AE6994FF496}"/>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AED6BB3F-059E-944D-B9FD-331CD02B99D9}"/>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46" name="Straight Arrow Connector 145">
              <a:extLst>
                <a:ext uri="{FF2B5EF4-FFF2-40B4-BE49-F238E27FC236}">
                  <a16:creationId xmlns:a16="http://schemas.microsoft.com/office/drawing/2014/main" id="{F5A1554A-54DD-9F40-A59C-CFBFCC4C25C7}"/>
                </a:ext>
              </a:extLst>
            </p:cNvPr>
            <p:cNvCxnSpPr>
              <a:stCxn id="150" idx="3"/>
              <a:endCxn id="208" idx="1"/>
            </p:cNvCxnSpPr>
            <p:nvPr/>
          </p:nvCxnSpPr>
          <p:spPr>
            <a:xfrm flipV="1">
              <a:off x="4923149" y="2849964"/>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49" name="Group 148">
              <a:extLst>
                <a:ext uri="{FF2B5EF4-FFF2-40B4-BE49-F238E27FC236}">
                  <a16:creationId xmlns:a16="http://schemas.microsoft.com/office/drawing/2014/main" id="{BF147064-8232-4D46-884B-A62138159FC3}"/>
                </a:ext>
              </a:extLst>
            </p:cNvPr>
            <p:cNvGrpSpPr/>
            <p:nvPr/>
          </p:nvGrpSpPr>
          <p:grpSpPr>
            <a:xfrm>
              <a:off x="4487868" y="2395957"/>
              <a:ext cx="435281" cy="918618"/>
              <a:chOff x="605574" y="1959131"/>
              <a:chExt cx="722586" cy="1616828"/>
            </a:xfrm>
          </p:grpSpPr>
          <p:sp>
            <p:nvSpPr>
              <p:cNvPr id="150" name="Rectangle 149">
                <a:extLst>
                  <a:ext uri="{FF2B5EF4-FFF2-40B4-BE49-F238E27FC236}">
                    <a16:creationId xmlns:a16="http://schemas.microsoft.com/office/drawing/2014/main" id="{32FBAFB1-CF8C-CE4F-A475-3208E2520988}"/>
                  </a:ext>
                </a:extLst>
              </p:cNvPr>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151" name="Oval 150">
                <a:extLst>
                  <a:ext uri="{FF2B5EF4-FFF2-40B4-BE49-F238E27FC236}">
                    <a16:creationId xmlns:a16="http://schemas.microsoft.com/office/drawing/2014/main" id="{0F4345FE-2D62-F342-8A6D-4FA766866405}"/>
                  </a:ext>
                </a:extLst>
              </p:cNvPr>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52" name="Oval 151">
                <a:extLst>
                  <a:ext uri="{FF2B5EF4-FFF2-40B4-BE49-F238E27FC236}">
                    <a16:creationId xmlns:a16="http://schemas.microsoft.com/office/drawing/2014/main" id="{280E9393-472D-7247-8888-05481026E1ED}"/>
                  </a:ext>
                </a:extLst>
              </p:cNvPr>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53" name="Oval 152">
                <a:extLst>
                  <a:ext uri="{FF2B5EF4-FFF2-40B4-BE49-F238E27FC236}">
                    <a16:creationId xmlns:a16="http://schemas.microsoft.com/office/drawing/2014/main" id="{E0CF9193-D6F1-DD4E-AF83-270C1546D12E}"/>
                  </a:ext>
                </a:extLst>
              </p:cNvPr>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54" name="Oval 153">
                <a:extLst>
                  <a:ext uri="{FF2B5EF4-FFF2-40B4-BE49-F238E27FC236}">
                    <a16:creationId xmlns:a16="http://schemas.microsoft.com/office/drawing/2014/main" id="{968EF566-C266-7B49-9B89-C7819B0AFDCE}"/>
                  </a:ext>
                </a:extLst>
              </p:cNvPr>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55" name="Oval 154">
                <a:extLst>
                  <a:ext uri="{FF2B5EF4-FFF2-40B4-BE49-F238E27FC236}">
                    <a16:creationId xmlns:a16="http://schemas.microsoft.com/office/drawing/2014/main" id="{6B5D016C-37CF-544E-B467-0BE1162CBCD4}"/>
                  </a:ext>
                </a:extLst>
              </p:cNvPr>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56" name="Curved Connector 155">
                <a:extLst>
                  <a:ext uri="{FF2B5EF4-FFF2-40B4-BE49-F238E27FC236}">
                    <a16:creationId xmlns:a16="http://schemas.microsoft.com/office/drawing/2014/main" id="{293D7599-482C-4846-A237-83C7314C0407}"/>
                  </a:ext>
                </a:extLst>
              </p:cNvPr>
              <p:cNvCxnSpPr>
                <a:stCxn id="151" idx="0"/>
                <a:endCxn id="153"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Curved Connector 156">
                <a:extLst>
                  <a:ext uri="{FF2B5EF4-FFF2-40B4-BE49-F238E27FC236}">
                    <a16:creationId xmlns:a16="http://schemas.microsoft.com/office/drawing/2014/main" id="{49E10695-59C3-4E4E-978B-184395447684}"/>
                  </a:ext>
                </a:extLst>
              </p:cNvPr>
              <p:cNvCxnSpPr>
                <a:stCxn id="151" idx="4"/>
                <a:endCxn id="152"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Curved Connector 157">
                <a:extLst>
                  <a:ext uri="{FF2B5EF4-FFF2-40B4-BE49-F238E27FC236}">
                    <a16:creationId xmlns:a16="http://schemas.microsoft.com/office/drawing/2014/main" id="{9ACBCDD2-82D0-7B4D-8761-B6AD8B51B644}"/>
                  </a:ext>
                </a:extLst>
              </p:cNvPr>
              <p:cNvCxnSpPr>
                <a:stCxn id="153" idx="4"/>
                <a:endCxn id="153"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Curved Connector 158">
                <a:extLst>
                  <a:ext uri="{FF2B5EF4-FFF2-40B4-BE49-F238E27FC236}">
                    <a16:creationId xmlns:a16="http://schemas.microsoft.com/office/drawing/2014/main" id="{955F7DB8-2583-4D42-BEA2-CECD68BB6288}"/>
                  </a:ext>
                </a:extLst>
              </p:cNvPr>
              <p:cNvCxnSpPr>
                <a:stCxn id="153" idx="3"/>
                <a:endCxn id="154"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Curved Connector 159">
                <a:extLst>
                  <a:ext uri="{FF2B5EF4-FFF2-40B4-BE49-F238E27FC236}">
                    <a16:creationId xmlns:a16="http://schemas.microsoft.com/office/drawing/2014/main" id="{B37E4ECA-F82B-3E4C-B700-4CDCBAFE503A}"/>
                  </a:ext>
                </a:extLst>
              </p:cNvPr>
              <p:cNvCxnSpPr>
                <a:stCxn id="152" idx="6"/>
                <a:endCxn id="155"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Curved Connector 160">
                <a:extLst>
                  <a:ext uri="{FF2B5EF4-FFF2-40B4-BE49-F238E27FC236}">
                    <a16:creationId xmlns:a16="http://schemas.microsoft.com/office/drawing/2014/main" id="{8D77CDE9-C334-9142-A6B9-D3D06FF4C0AF}"/>
                  </a:ext>
                </a:extLst>
              </p:cNvPr>
              <p:cNvCxnSpPr>
                <a:stCxn id="155" idx="4"/>
                <a:endCxn id="154"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29" name="Straight Arrow Connector 228">
              <a:extLst>
                <a:ext uri="{FF2B5EF4-FFF2-40B4-BE49-F238E27FC236}">
                  <a16:creationId xmlns:a16="http://schemas.microsoft.com/office/drawing/2014/main" id="{CD72D078-DEF0-4545-804A-A78F5214A657}"/>
                </a:ext>
              </a:extLst>
            </p:cNvPr>
            <p:cNvCxnSpPr/>
            <p:nvPr/>
          </p:nvCxnSpPr>
          <p:spPr>
            <a:xfrm flipV="1">
              <a:off x="5806948" y="2841863"/>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30" name="Group 229">
              <a:extLst>
                <a:ext uri="{FF2B5EF4-FFF2-40B4-BE49-F238E27FC236}">
                  <a16:creationId xmlns:a16="http://schemas.microsoft.com/office/drawing/2014/main" id="{55C5B216-2610-CB43-BF2C-AF7C8836E3F3}"/>
                </a:ext>
              </a:extLst>
            </p:cNvPr>
            <p:cNvGrpSpPr/>
            <p:nvPr/>
          </p:nvGrpSpPr>
          <p:grpSpPr>
            <a:xfrm>
              <a:off x="6665191" y="2393102"/>
              <a:ext cx="677296" cy="924327"/>
              <a:chOff x="1485649" y="3204985"/>
              <a:chExt cx="1124341" cy="2169168"/>
            </a:xfrm>
          </p:grpSpPr>
          <p:sp>
            <p:nvSpPr>
              <p:cNvPr id="231" name="Rectangle 230">
                <a:extLst>
                  <a:ext uri="{FF2B5EF4-FFF2-40B4-BE49-F238E27FC236}">
                    <a16:creationId xmlns:a16="http://schemas.microsoft.com/office/drawing/2014/main" id="{F00A590B-7636-E648-8A86-1F6FFC37103C}"/>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232" name="Rectangle 231">
                <a:extLst>
                  <a:ext uri="{FF2B5EF4-FFF2-40B4-BE49-F238E27FC236}">
                    <a16:creationId xmlns:a16="http://schemas.microsoft.com/office/drawing/2014/main" id="{197485D3-A7A9-8441-BA86-5A57F2B1F7C2}"/>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33" name="Group 232">
              <a:extLst>
                <a:ext uri="{FF2B5EF4-FFF2-40B4-BE49-F238E27FC236}">
                  <a16:creationId xmlns:a16="http://schemas.microsoft.com/office/drawing/2014/main" id="{50CF2D17-EABC-FD46-8534-B2D6B9154133}"/>
                </a:ext>
              </a:extLst>
            </p:cNvPr>
            <p:cNvGrpSpPr/>
            <p:nvPr/>
          </p:nvGrpSpPr>
          <p:grpSpPr>
            <a:xfrm>
              <a:off x="6760340" y="2436581"/>
              <a:ext cx="547794" cy="840783"/>
              <a:chOff x="2449931" y="225721"/>
              <a:chExt cx="909363" cy="1973109"/>
            </a:xfrm>
          </p:grpSpPr>
          <p:sp>
            <p:nvSpPr>
              <p:cNvPr id="234" name="Rectangle 233">
                <a:extLst>
                  <a:ext uri="{FF2B5EF4-FFF2-40B4-BE49-F238E27FC236}">
                    <a16:creationId xmlns:a16="http://schemas.microsoft.com/office/drawing/2014/main" id="{1CD3BB9B-D852-CE4D-BEDD-75F85D281219}"/>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235" name="Rectangle 234">
                <a:extLst>
                  <a:ext uri="{FF2B5EF4-FFF2-40B4-BE49-F238E27FC236}">
                    <a16:creationId xmlns:a16="http://schemas.microsoft.com/office/drawing/2014/main" id="{884E295B-2063-054D-A12D-EF0D3C243A6B}"/>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36" name="Rectangle 235">
                <a:extLst>
                  <a:ext uri="{FF2B5EF4-FFF2-40B4-BE49-F238E27FC236}">
                    <a16:creationId xmlns:a16="http://schemas.microsoft.com/office/drawing/2014/main" id="{28B51562-E361-7C4A-8E84-79937FA0F7E1}"/>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37" name="Rectangle 236">
                <a:extLst>
                  <a:ext uri="{FF2B5EF4-FFF2-40B4-BE49-F238E27FC236}">
                    <a16:creationId xmlns:a16="http://schemas.microsoft.com/office/drawing/2014/main" id="{50E63DE6-3315-054A-9498-E52F814E3105}"/>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38" name="Rectangle 237">
                <a:extLst>
                  <a:ext uri="{FF2B5EF4-FFF2-40B4-BE49-F238E27FC236}">
                    <a16:creationId xmlns:a16="http://schemas.microsoft.com/office/drawing/2014/main" id="{5C77F2C2-69F8-0C45-B91E-EE6C4DA70B43}"/>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39" name="Rectangle 238">
                <a:extLst>
                  <a:ext uri="{FF2B5EF4-FFF2-40B4-BE49-F238E27FC236}">
                    <a16:creationId xmlns:a16="http://schemas.microsoft.com/office/drawing/2014/main" id="{9CC6A6DD-AA2E-9844-A1E1-F7CA8355EE99}"/>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40" name="Trapezoid 239">
                <a:extLst>
                  <a:ext uri="{FF2B5EF4-FFF2-40B4-BE49-F238E27FC236}">
                    <a16:creationId xmlns:a16="http://schemas.microsoft.com/office/drawing/2014/main" id="{72E6B3A3-7E9C-6D46-9560-87F5C6495C20}"/>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241" name="Trapezoid 240">
                <a:extLst>
                  <a:ext uri="{FF2B5EF4-FFF2-40B4-BE49-F238E27FC236}">
                    <a16:creationId xmlns:a16="http://schemas.microsoft.com/office/drawing/2014/main" id="{11FAB74A-2772-684D-A9A8-CCEE7E95735B}"/>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42" name="Trapezoid 241">
                <a:extLst>
                  <a:ext uri="{FF2B5EF4-FFF2-40B4-BE49-F238E27FC236}">
                    <a16:creationId xmlns:a16="http://schemas.microsoft.com/office/drawing/2014/main" id="{4C94CD4C-F3CA-A04B-BF80-F1C37742D1DF}"/>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43" name="Trapezoid 242">
                <a:extLst>
                  <a:ext uri="{FF2B5EF4-FFF2-40B4-BE49-F238E27FC236}">
                    <a16:creationId xmlns:a16="http://schemas.microsoft.com/office/drawing/2014/main" id="{8807533B-0A61-1A4F-BE56-0713EFDB40A0}"/>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44" name="Trapezoid 243">
                <a:extLst>
                  <a:ext uri="{FF2B5EF4-FFF2-40B4-BE49-F238E27FC236}">
                    <a16:creationId xmlns:a16="http://schemas.microsoft.com/office/drawing/2014/main" id="{79DF82B8-29B6-5345-922F-B3AA66ADBC5B}"/>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45" name="Trapezoid 244">
                <a:extLst>
                  <a:ext uri="{FF2B5EF4-FFF2-40B4-BE49-F238E27FC236}">
                    <a16:creationId xmlns:a16="http://schemas.microsoft.com/office/drawing/2014/main" id="{C90EC403-C6D5-7344-BF4A-88A277370973}"/>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cxnSp>
          <p:nvCxnSpPr>
            <p:cNvPr id="246" name="Straight Arrow Connector 245">
              <a:extLst>
                <a:ext uri="{FF2B5EF4-FFF2-40B4-BE49-F238E27FC236}">
                  <a16:creationId xmlns:a16="http://schemas.microsoft.com/office/drawing/2014/main" id="{40E3707F-C119-234A-807D-F3577CED4293}"/>
                </a:ext>
              </a:extLst>
            </p:cNvPr>
            <p:cNvCxnSpPr>
              <a:stCxn id="248" idx="3"/>
              <a:endCxn id="232" idx="1"/>
            </p:cNvCxnSpPr>
            <p:nvPr/>
          </p:nvCxnSpPr>
          <p:spPr>
            <a:xfrm flipV="1">
              <a:off x="6455414" y="2852818"/>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47" name="Group 246">
              <a:extLst>
                <a:ext uri="{FF2B5EF4-FFF2-40B4-BE49-F238E27FC236}">
                  <a16:creationId xmlns:a16="http://schemas.microsoft.com/office/drawing/2014/main" id="{3021591F-88A6-3444-8E76-1E788FA0C186}"/>
                </a:ext>
              </a:extLst>
            </p:cNvPr>
            <p:cNvGrpSpPr/>
            <p:nvPr/>
          </p:nvGrpSpPr>
          <p:grpSpPr>
            <a:xfrm>
              <a:off x="6020133" y="2398811"/>
              <a:ext cx="435281" cy="918618"/>
              <a:chOff x="605574" y="1959131"/>
              <a:chExt cx="722586" cy="1616828"/>
            </a:xfrm>
          </p:grpSpPr>
          <p:sp>
            <p:nvSpPr>
              <p:cNvPr id="248" name="Rectangle 247">
                <a:extLst>
                  <a:ext uri="{FF2B5EF4-FFF2-40B4-BE49-F238E27FC236}">
                    <a16:creationId xmlns:a16="http://schemas.microsoft.com/office/drawing/2014/main" id="{C7EEEF6B-FE30-1342-9BE7-8A4CC83E55ED}"/>
                  </a:ext>
                </a:extLst>
              </p:cNvPr>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249" name="Oval 248">
                <a:extLst>
                  <a:ext uri="{FF2B5EF4-FFF2-40B4-BE49-F238E27FC236}">
                    <a16:creationId xmlns:a16="http://schemas.microsoft.com/office/drawing/2014/main" id="{D105F483-0DB9-004E-B5D0-DB8AD39554B9}"/>
                  </a:ext>
                </a:extLst>
              </p:cNvPr>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0" name="Oval 249">
                <a:extLst>
                  <a:ext uri="{FF2B5EF4-FFF2-40B4-BE49-F238E27FC236}">
                    <a16:creationId xmlns:a16="http://schemas.microsoft.com/office/drawing/2014/main" id="{D72C0168-CC33-1D4E-B959-4C291E568776}"/>
                  </a:ext>
                </a:extLst>
              </p:cNvPr>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1" name="Oval 250">
                <a:extLst>
                  <a:ext uri="{FF2B5EF4-FFF2-40B4-BE49-F238E27FC236}">
                    <a16:creationId xmlns:a16="http://schemas.microsoft.com/office/drawing/2014/main" id="{C2865572-DBE3-B34F-81BE-A86AB59A9B06}"/>
                  </a:ext>
                </a:extLst>
              </p:cNvPr>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2" name="Oval 251">
                <a:extLst>
                  <a:ext uri="{FF2B5EF4-FFF2-40B4-BE49-F238E27FC236}">
                    <a16:creationId xmlns:a16="http://schemas.microsoft.com/office/drawing/2014/main" id="{1604B338-EB3F-E54D-9483-1BA4E795F903}"/>
                  </a:ext>
                </a:extLst>
              </p:cNvPr>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3" name="Oval 252">
                <a:extLst>
                  <a:ext uri="{FF2B5EF4-FFF2-40B4-BE49-F238E27FC236}">
                    <a16:creationId xmlns:a16="http://schemas.microsoft.com/office/drawing/2014/main" id="{656174ED-240E-CB41-B6A7-3C8A85EC9A3D}"/>
                  </a:ext>
                </a:extLst>
              </p:cNvPr>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254" name="Curved Connector 253">
                <a:extLst>
                  <a:ext uri="{FF2B5EF4-FFF2-40B4-BE49-F238E27FC236}">
                    <a16:creationId xmlns:a16="http://schemas.microsoft.com/office/drawing/2014/main" id="{DC5672B4-4AB2-7E42-A19F-2E12A2488E86}"/>
                  </a:ext>
                </a:extLst>
              </p:cNvPr>
              <p:cNvCxnSpPr>
                <a:stCxn id="249" idx="0"/>
                <a:endCxn id="251"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Curved Connector 254">
                <a:extLst>
                  <a:ext uri="{FF2B5EF4-FFF2-40B4-BE49-F238E27FC236}">
                    <a16:creationId xmlns:a16="http://schemas.microsoft.com/office/drawing/2014/main" id="{319B65F2-8A89-AF40-B1A4-C0B5470EC7A6}"/>
                  </a:ext>
                </a:extLst>
              </p:cNvPr>
              <p:cNvCxnSpPr>
                <a:stCxn id="249" idx="4"/>
                <a:endCxn id="250"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Curved Connector 255">
                <a:extLst>
                  <a:ext uri="{FF2B5EF4-FFF2-40B4-BE49-F238E27FC236}">
                    <a16:creationId xmlns:a16="http://schemas.microsoft.com/office/drawing/2014/main" id="{87F581B5-C358-A54B-A884-AA9ACBB28C6A}"/>
                  </a:ext>
                </a:extLst>
              </p:cNvPr>
              <p:cNvCxnSpPr>
                <a:stCxn id="251" idx="4"/>
                <a:endCxn id="251"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Curved Connector 256">
                <a:extLst>
                  <a:ext uri="{FF2B5EF4-FFF2-40B4-BE49-F238E27FC236}">
                    <a16:creationId xmlns:a16="http://schemas.microsoft.com/office/drawing/2014/main" id="{2102E176-0E78-5343-8489-5DF4DC92FE8D}"/>
                  </a:ext>
                </a:extLst>
              </p:cNvPr>
              <p:cNvCxnSpPr>
                <a:stCxn id="251" idx="3"/>
                <a:endCxn id="252"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Curved Connector 257">
                <a:extLst>
                  <a:ext uri="{FF2B5EF4-FFF2-40B4-BE49-F238E27FC236}">
                    <a16:creationId xmlns:a16="http://schemas.microsoft.com/office/drawing/2014/main" id="{77E1AFAC-185C-8E4C-B61A-423137C8206C}"/>
                  </a:ext>
                </a:extLst>
              </p:cNvPr>
              <p:cNvCxnSpPr>
                <a:stCxn id="250" idx="6"/>
                <a:endCxn id="253"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Curved Connector 258">
                <a:extLst>
                  <a:ext uri="{FF2B5EF4-FFF2-40B4-BE49-F238E27FC236}">
                    <a16:creationId xmlns:a16="http://schemas.microsoft.com/office/drawing/2014/main" id="{BD353CAD-6E92-9C43-94CA-03E683D074B6}"/>
                  </a:ext>
                </a:extLst>
              </p:cNvPr>
              <p:cNvCxnSpPr>
                <a:stCxn id="253" idx="4"/>
                <a:endCxn id="252"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260" name="Straight Arrow Connector 259">
              <a:extLst>
                <a:ext uri="{FF2B5EF4-FFF2-40B4-BE49-F238E27FC236}">
                  <a16:creationId xmlns:a16="http://schemas.microsoft.com/office/drawing/2014/main" id="{D4A5E8E5-3CD1-C241-A59B-C6AC439CFF2D}"/>
                </a:ext>
              </a:extLst>
            </p:cNvPr>
            <p:cNvCxnSpPr/>
            <p:nvPr/>
          </p:nvCxnSpPr>
          <p:spPr>
            <a:xfrm flipV="1">
              <a:off x="7339213" y="2844717"/>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59" name="Group 358">
            <a:extLst>
              <a:ext uri="{FF2B5EF4-FFF2-40B4-BE49-F238E27FC236}">
                <a16:creationId xmlns:a16="http://schemas.microsoft.com/office/drawing/2014/main" id="{E8F46835-F4D7-9345-A191-43455C9BE316}"/>
              </a:ext>
            </a:extLst>
          </p:cNvPr>
          <p:cNvGrpSpPr/>
          <p:nvPr/>
        </p:nvGrpSpPr>
        <p:grpSpPr>
          <a:xfrm>
            <a:off x="304800" y="990100"/>
            <a:ext cx="3328194" cy="930850"/>
            <a:chOff x="442325" y="2383725"/>
            <a:chExt cx="3328194" cy="930850"/>
          </a:xfrm>
        </p:grpSpPr>
        <p:grpSp>
          <p:nvGrpSpPr>
            <p:cNvPr id="5" name="Group 4">
              <a:extLst>
                <a:ext uri="{FF2B5EF4-FFF2-40B4-BE49-F238E27FC236}">
                  <a16:creationId xmlns:a16="http://schemas.microsoft.com/office/drawing/2014/main" id="{F45C9B05-C22F-4E4E-BC81-C8A6BE1FC269}"/>
                </a:ext>
              </a:extLst>
            </p:cNvPr>
            <p:cNvGrpSpPr/>
            <p:nvPr/>
          </p:nvGrpSpPr>
          <p:grpSpPr>
            <a:xfrm>
              <a:off x="1300568" y="2383725"/>
              <a:ext cx="677296" cy="924327"/>
              <a:chOff x="1485649" y="3204985"/>
              <a:chExt cx="1124341" cy="2169168"/>
            </a:xfrm>
          </p:grpSpPr>
          <p:sp>
            <p:nvSpPr>
              <p:cNvPr id="6" name="Rectangle 5">
                <a:extLst>
                  <a:ext uri="{FF2B5EF4-FFF2-40B4-BE49-F238E27FC236}">
                    <a16:creationId xmlns:a16="http://schemas.microsoft.com/office/drawing/2014/main" id="{8C11348F-D7A1-AC4D-ACF7-D3331C2ACB20}"/>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7" name="Rectangle 6">
                <a:extLst>
                  <a:ext uri="{FF2B5EF4-FFF2-40B4-BE49-F238E27FC236}">
                    <a16:creationId xmlns:a16="http://schemas.microsoft.com/office/drawing/2014/main" id="{65BA99F5-FE36-CF47-AE91-5B0E92462CEC}"/>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8" name="Group 7">
              <a:extLst>
                <a:ext uri="{FF2B5EF4-FFF2-40B4-BE49-F238E27FC236}">
                  <a16:creationId xmlns:a16="http://schemas.microsoft.com/office/drawing/2014/main" id="{9E8E998B-FC0E-9A47-AE3E-7903D598BE96}"/>
                </a:ext>
              </a:extLst>
            </p:cNvPr>
            <p:cNvGrpSpPr/>
            <p:nvPr/>
          </p:nvGrpSpPr>
          <p:grpSpPr>
            <a:xfrm>
              <a:off x="2182290" y="2386725"/>
              <a:ext cx="677296" cy="924327"/>
              <a:chOff x="1485649" y="3204985"/>
              <a:chExt cx="1124341" cy="2169168"/>
            </a:xfrm>
          </p:grpSpPr>
          <p:sp>
            <p:nvSpPr>
              <p:cNvPr id="9" name="Rectangle 8">
                <a:extLst>
                  <a:ext uri="{FF2B5EF4-FFF2-40B4-BE49-F238E27FC236}">
                    <a16:creationId xmlns:a16="http://schemas.microsoft.com/office/drawing/2014/main" id="{A6BE67F6-4DA9-A440-9933-56CEBDB41227}"/>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0" name="Rectangle 9">
                <a:extLst>
                  <a:ext uri="{FF2B5EF4-FFF2-40B4-BE49-F238E27FC236}">
                    <a16:creationId xmlns:a16="http://schemas.microsoft.com/office/drawing/2014/main" id="{AE83FA62-1B3B-CE45-B107-58AF0D884013}"/>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41" name="Group 40">
              <a:extLst>
                <a:ext uri="{FF2B5EF4-FFF2-40B4-BE49-F238E27FC236}">
                  <a16:creationId xmlns:a16="http://schemas.microsoft.com/office/drawing/2014/main" id="{BFD6C6CD-4EB7-9F43-BFBA-05E412007686}"/>
                </a:ext>
              </a:extLst>
            </p:cNvPr>
            <p:cNvGrpSpPr/>
            <p:nvPr/>
          </p:nvGrpSpPr>
          <p:grpSpPr>
            <a:xfrm>
              <a:off x="1395717" y="2427204"/>
              <a:ext cx="547794" cy="840783"/>
              <a:chOff x="2449931" y="225721"/>
              <a:chExt cx="909363" cy="1973109"/>
            </a:xfrm>
          </p:grpSpPr>
          <p:sp>
            <p:nvSpPr>
              <p:cNvPr id="42" name="Rectangle 41">
                <a:extLst>
                  <a:ext uri="{FF2B5EF4-FFF2-40B4-BE49-F238E27FC236}">
                    <a16:creationId xmlns:a16="http://schemas.microsoft.com/office/drawing/2014/main" id="{33C1DADE-6892-D64B-8DAA-146D4CA19148}"/>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43" name="Rectangle 42">
                <a:extLst>
                  <a:ext uri="{FF2B5EF4-FFF2-40B4-BE49-F238E27FC236}">
                    <a16:creationId xmlns:a16="http://schemas.microsoft.com/office/drawing/2014/main" id="{7D91421C-3A1E-CF42-A214-ADD6CFD6B73D}"/>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44" name="Rectangle 43">
                <a:extLst>
                  <a:ext uri="{FF2B5EF4-FFF2-40B4-BE49-F238E27FC236}">
                    <a16:creationId xmlns:a16="http://schemas.microsoft.com/office/drawing/2014/main" id="{675C88B2-218D-454A-A61F-1D54F4E2A8EE}"/>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45" name="Rectangle 44">
                <a:extLst>
                  <a:ext uri="{FF2B5EF4-FFF2-40B4-BE49-F238E27FC236}">
                    <a16:creationId xmlns:a16="http://schemas.microsoft.com/office/drawing/2014/main" id="{4A633A10-06F2-C64E-BF3C-ACB586B1B701}"/>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46" name="Rectangle 45">
                <a:extLst>
                  <a:ext uri="{FF2B5EF4-FFF2-40B4-BE49-F238E27FC236}">
                    <a16:creationId xmlns:a16="http://schemas.microsoft.com/office/drawing/2014/main" id="{EC411BE2-3AFA-C24A-BB44-0F32A8772E82}"/>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47" name="Rectangle 46">
                <a:extLst>
                  <a:ext uri="{FF2B5EF4-FFF2-40B4-BE49-F238E27FC236}">
                    <a16:creationId xmlns:a16="http://schemas.microsoft.com/office/drawing/2014/main" id="{7E5FD609-9876-A24F-94E7-D42750629DE3}"/>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48" name="Trapezoid 47">
                <a:extLst>
                  <a:ext uri="{FF2B5EF4-FFF2-40B4-BE49-F238E27FC236}">
                    <a16:creationId xmlns:a16="http://schemas.microsoft.com/office/drawing/2014/main" id="{5B3F78D3-9EDA-0844-BCFF-9DECAF9611AE}"/>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49" name="Trapezoid 48">
                <a:extLst>
                  <a:ext uri="{FF2B5EF4-FFF2-40B4-BE49-F238E27FC236}">
                    <a16:creationId xmlns:a16="http://schemas.microsoft.com/office/drawing/2014/main" id="{DF899297-70EA-834F-85C4-AF5831A4535C}"/>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0" name="Trapezoid 49">
                <a:extLst>
                  <a:ext uri="{FF2B5EF4-FFF2-40B4-BE49-F238E27FC236}">
                    <a16:creationId xmlns:a16="http://schemas.microsoft.com/office/drawing/2014/main" id="{CD9BDC40-13B8-9D46-B894-1FC6C0B73C8B}"/>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1" name="Trapezoid 50">
                <a:extLst>
                  <a:ext uri="{FF2B5EF4-FFF2-40B4-BE49-F238E27FC236}">
                    <a16:creationId xmlns:a16="http://schemas.microsoft.com/office/drawing/2014/main" id="{EEF20B77-D9E5-9E44-ADF1-3E2B94D7721E}"/>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2" name="Trapezoid 51">
                <a:extLst>
                  <a:ext uri="{FF2B5EF4-FFF2-40B4-BE49-F238E27FC236}">
                    <a16:creationId xmlns:a16="http://schemas.microsoft.com/office/drawing/2014/main" id="{E4655D4B-CF79-F147-AF81-3B59C2FE7998}"/>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3" name="Trapezoid 52">
                <a:extLst>
                  <a:ext uri="{FF2B5EF4-FFF2-40B4-BE49-F238E27FC236}">
                    <a16:creationId xmlns:a16="http://schemas.microsoft.com/office/drawing/2014/main" id="{834904A7-972F-4A48-83D3-C657CD405D8D}"/>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54" name="Group 53">
              <a:extLst>
                <a:ext uri="{FF2B5EF4-FFF2-40B4-BE49-F238E27FC236}">
                  <a16:creationId xmlns:a16="http://schemas.microsoft.com/office/drawing/2014/main" id="{8F966EF3-63A8-F941-A5F4-C9C840417582}"/>
                </a:ext>
              </a:extLst>
            </p:cNvPr>
            <p:cNvGrpSpPr/>
            <p:nvPr/>
          </p:nvGrpSpPr>
          <p:grpSpPr>
            <a:xfrm>
              <a:off x="2238706" y="2436674"/>
              <a:ext cx="547794" cy="840783"/>
              <a:chOff x="2449931" y="225721"/>
              <a:chExt cx="909363" cy="1973109"/>
            </a:xfrm>
          </p:grpSpPr>
          <p:sp>
            <p:nvSpPr>
              <p:cNvPr id="55" name="Rectangle 54">
                <a:extLst>
                  <a:ext uri="{FF2B5EF4-FFF2-40B4-BE49-F238E27FC236}">
                    <a16:creationId xmlns:a16="http://schemas.microsoft.com/office/drawing/2014/main" id="{7FE9E73F-24BF-CF43-AE88-1D15EA3DAC86}"/>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a:extLst>
                  <a:ext uri="{FF2B5EF4-FFF2-40B4-BE49-F238E27FC236}">
                    <a16:creationId xmlns:a16="http://schemas.microsoft.com/office/drawing/2014/main" id="{673381D4-3983-8C43-AAA3-6CF555BE5F95}"/>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a:extLst>
                  <a:ext uri="{FF2B5EF4-FFF2-40B4-BE49-F238E27FC236}">
                    <a16:creationId xmlns:a16="http://schemas.microsoft.com/office/drawing/2014/main" id="{4B882059-E2AC-2344-8C3D-180A628D623E}"/>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a:extLst>
                  <a:ext uri="{FF2B5EF4-FFF2-40B4-BE49-F238E27FC236}">
                    <a16:creationId xmlns:a16="http://schemas.microsoft.com/office/drawing/2014/main" id="{D873BB81-4364-0946-B0D5-268413E8834E}"/>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Rectangle 58">
                <a:extLst>
                  <a:ext uri="{FF2B5EF4-FFF2-40B4-BE49-F238E27FC236}">
                    <a16:creationId xmlns:a16="http://schemas.microsoft.com/office/drawing/2014/main" id="{A5ED3510-1553-074B-B7EF-CF9F57CFCAA1}"/>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0" name="Rectangle 59">
                <a:extLst>
                  <a:ext uri="{FF2B5EF4-FFF2-40B4-BE49-F238E27FC236}">
                    <a16:creationId xmlns:a16="http://schemas.microsoft.com/office/drawing/2014/main" id="{EE7AC7FA-0748-1C44-8D55-856C9335AC92}"/>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a:extLst>
                  <a:ext uri="{FF2B5EF4-FFF2-40B4-BE49-F238E27FC236}">
                    <a16:creationId xmlns:a16="http://schemas.microsoft.com/office/drawing/2014/main" id="{F14D6BEA-9722-874B-8EF1-5D4DED76289B}"/>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a:extLst>
                  <a:ext uri="{FF2B5EF4-FFF2-40B4-BE49-F238E27FC236}">
                    <a16:creationId xmlns:a16="http://schemas.microsoft.com/office/drawing/2014/main" id="{7583F50D-84F8-DF44-8492-FA6344E24C81}"/>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a:extLst>
                  <a:ext uri="{FF2B5EF4-FFF2-40B4-BE49-F238E27FC236}">
                    <a16:creationId xmlns:a16="http://schemas.microsoft.com/office/drawing/2014/main" id="{F3EF3D85-2132-2841-A40C-46037A6B6F5B}"/>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a:extLst>
                  <a:ext uri="{FF2B5EF4-FFF2-40B4-BE49-F238E27FC236}">
                    <a16:creationId xmlns:a16="http://schemas.microsoft.com/office/drawing/2014/main" id="{5483B885-1233-3348-87E7-7F352E7D83A2}"/>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5" name="Trapezoid 64">
                <a:extLst>
                  <a:ext uri="{FF2B5EF4-FFF2-40B4-BE49-F238E27FC236}">
                    <a16:creationId xmlns:a16="http://schemas.microsoft.com/office/drawing/2014/main" id="{AD214989-7E57-C447-A3BE-4971106782F3}"/>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6" name="Trapezoid 65">
                <a:extLst>
                  <a:ext uri="{FF2B5EF4-FFF2-40B4-BE49-F238E27FC236}">
                    <a16:creationId xmlns:a16="http://schemas.microsoft.com/office/drawing/2014/main" id="{09BD5540-7613-CF48-8805-900064C36889}"/>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4" name="Group 93">
              <a:extLst>
                <a:ext uri="{FF2B5EF4-FFF2-40B4-BE49-F238E27FC236}">
                  <a16:creationId xmlns:a16="http://schemas.microsoft.com/office/drawing/2014/main" id="{216A10AD-D1B0-0240-8D7D-2B998638F15B}"/>
                </a:ext>
              </a:extLst>
            </p:cNvPr>
            <p:cNvGrpSpPr/>
            <p:nvPr/>
          </p:nvGrpSpPr>
          <p:grpSpPr>
            <a:xfrm>
              <a:off x="3056096" y="2383725"/>
              <a:ext cx="507706" cy="930850"/>
              <a:chOff x="7478671" y="1969421"/>
              <a:chExt cx="842815" cy="1638356"/>
            </a:xfrm>
          </p:grpSpPr>
          <p:sp>
            <p:nvSpPr>
              <p:cNvPr id="95" name="Rectangle 94">
                <a:extLst>
                  <a:ext uri="{FF2B5EF4-FFF2-40B4-BE49-F238E27FC236}">
                    <a16:creationId xmlns:a16="http://schemas.microsoft.com/office/drawing/2014/main" id="{5C403379-AB9F-DC45-BEF4-9295547BB31C}"/>
                  </a:ext>
                </a:extLst>
              </p:cNvPr>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96" name="Group 95">
                <a:extLst>
                  <a:ext uri="{FF2B5EF4-FFF2-40B4-BE49-F238E27FC236}">
                    <a16:creationId xmlns:a16="http://schemas.microsoft.com/office/drawing/2014/main" id="{C37F3220-E226-F343-9155-8A218B555622}"/>
                  </a:ext>
                </a:extLst>
              </p:cNvPr>
              <p:cNvGrpSpPr/>
              <p:nvPr/>
            </p:nvGrpSpPr>
            <p:grpSpPr>
              <a:xfrm>
                <a:off x="7610131" y="2193196"/>
                <a:ext cx="552334" cy="519142"/>
                <a:chOff x="8131589" y="4009362"/>
                <a:chExt cx="552334" cy="692189"/>
              </a:xfrm>
            </p:grpSpPr>
            <p:grpSp>
              <p:nvGrpSpPr>
                <p:cNvPr id="106" name="Group 65">
                  <a:extLst>
                    <a:ext uri="{FF2B5EF4-FFF2-40B4-BE49-F238E27FC236}">
                      <a16:creationId xmlns:a16="http://schemas.microsoft.com/office/drawing/2014/main" id="{A3602442-1F65-374E-B864-78DE65FB4960}"/>
                    </a:ext>
                  </a:extLst>
                </p:cNvPr>
                <p:cNvGrpSpPr/>
                <p:nvPr/>
              </p:nvGrpSpPr>
              <p:grpSpPr>
                <a:xfrm>
                  <a:off x="8131589" y="4009362"/>
                  <a:ext cx="551591" cy="228624"/>
                  <a:chOff x="7660968" y="1751777"/>
                  <a:chExt cx="1040580" cy="450645"/>
                </a:xfrm>
              </p:grpSpPr>
              <p:sp>
                <p:nvSpPr>
                  <p:cNvPr id="111" name="Freeform 110">
                    <a:extLst>
                      <a:ext uri="{FF2B5EF4-FFF2-40B4-BE49-F238E27FC236}">
                        <a16:creationId xmlns:a16="http://schemas.microsoft.com/office/drawing/2014/main" id="{22E5CE2D-C65C-E046-BF30-B91AAE18B9B0}"/>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a:extLst>
                      <a:ext uri="{FF2B5EF4-FFF2-40B4-BE49-F238E27FC236}">
                        <a16:creationId xmlns:a16="http://schemas.microsoft.com/office/drawing/2014/main" id="{1598C023-1D67-FB4C-9100-47FE4C066091}"/>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56FA58B6-918A-0C4B-87DA-7C78BB26407D}"/>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a:extLst>
                    <a:ext uri="{FF2B5EF4-FFF2-40B4-BE49-F238E27FC236}">
                      <a16:creationId xmlns:a16="http://schemas.microsoft.com/office/drawing/2014/main" id="{FCCD5D82-CF7C-954B-A66F-27AF15062576}"/>
                    </a:ext>
                  </a:extLst>
                </p:cNvPr>
                <p:cNvGrpSpPr/>
                <p:nvPr/>
              </p:nvGrpSpPr>
              <p:grpSpPr>
                <a:xfrm>
                  <a:off x="8132332" y="4472927"/>
                  <a:ext cx="551591" cy="228624"/>
                  <a:chOff x="7660968" y="1751777"/>
                  <a:chExt cx="1040580" cy="450645"/>
                </a:xfrm>
              </p:grpSpPr>
              <p:sp>
                <p:nvSpPr>
                  <p:cNvPr id="108" name="Freeform 107">
                    <a:extLst>
                      <a:ext uri="{FF2B5EF4-FFF2-40B4-BE49-F238E27FC236}">
                        <a16:creationId xmlns:a16="http://schemas.microsoft.com/office/drawing/2014/main" id="{3EC59B53-588A-2440-9A98-65102D7C9424}"/>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a:extLst>
                      <a:ext uri="{FF2B5EF4-FFF2-40B4-BE49-F238E27FC236}">
                        <a16:creationId xmlns:a16="http://schemas.microsoft.com/office/drawing/2014/main" id="{1CBD708D-0797-F541-8CE2-ED3CD0C91B12}"/>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0033232-296E-9E4F-8016-488483CF46C1}"/>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7" name="Group 96">
                <a:extLst>
                  <a:ext uri="{FF2B5EF4-FFF2-40B4-BE49-F238E27FC236}">
                    <a16:creationId xmlns:a16="http://schemas.microsoft.com/office/drawing/2014/main" id="{19F05377-6571-5846-93DF-8B02F415F32E}"/>
                  </a:ext>
                </a:extLst>
              </p:cNvPr>
              <p:cNvGrpSpPr/>
              <p:nvPr/>
            </p:nvGrpSpPr>
            <p:grpSpPr>
              <a:xfrm>
                <a:off x="7610874" y="2888770"/>
                <a:ext cx="552334" cy="519142"/>
                <a:chOff x="8131589" y="4009362"/>
                <a:chExt cx="552334" cy="692189"/>
              </a:xfrm>
            </p:grpSpPr>
            <p:grpSp>
              <p:nvGrpSpPr>
                <p:cNvPr id="98" name="Group 65">
                  <a:extLst>
                    <a:ext uri="{FF2B5EF4-FFF2-40B4-BE49-F238E27FC236}">
                      <a16:creationId xmlns:a16="http://schemas.microsoft.com/office/drawing/2014/main" id="{54A34143-749D-AF45-906C-51B8A57C1347}"/>
                    </a:ext>
                  </a:extLst>
                </p:cNvPr>
                <p:cNvGrpSpPr/>
                <p:nvPr/>
              </p:nvGrpSpPr>
              <p:grpSpPr>
                <a:xfrm>
                  <a:off x="8131589" y="4009362"/>
                  <a:ext cx="551591" cy="228624"/>
                  <a:chOff x="7660968" y="1751777"/>
                  <a:chExt cx="1040580" cy="450645"/>
                </a:xfrm>
              </p:grpSpPr>
              <p:sp>
                <p:nvSpPr>
                  <p:cNvPr id="103" name="Freeform 102">
                    <a:extLst>
                      <a:ext uri="{FF2B5EF4-FFF2-40B4-BE49-F238E27FC236}">
                        <a16:creationId xmlns:a16="http://schemas.microsoft.com/office/drawing/2014/main" id="{F659A79C-F522-3046-875F-77CE01C9315E}"/>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4" name="Straight Connector 103">
                    <a:extLst>
                      <a:ext uri="{FF2B5EF4-FFF2-40B4-BE49-F238E27FC236}">
                        <a16:creationId xmlns:a16="http://schemas.microsoft.com/office/drawing/2014/main" id="{6EDA84BE-6D5E-DF46-B52A-B8D4352D07F2}"/>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803FAB4F-26FF-FA4B-9EE2-933D1008F0BF}"/>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9" name="Group 70">
                  <a:extLst>
                    <a:ext uri="{FF2B5EF4-FFF2-40B4-BE49-F238E27FC236}">
                      <a16:creationId xmlns:a16="http://schemas.microsoft.com/office/drawing/2014/main" id="{A53097EB-1492-A142-8BEB-6C0A800DACAF}"/>
                    </a:ext>
                  </a:extLst>
                </p:cNvPr>
                <p:cNvGrpSpPr/>
                <p:nvPr/>
              </p:nvGrpSpPr>
              <p:grpSpPr>
                <a:xfrm>
                  <a:off x="8132332" y="4472927"/>
                  <a:ext cx="551591" cy="228624"/>
                  <a:chOff x="7660968" y="1751777"/>
                  <a:chExt cx="1040580" cy="450645"/>
                </a:xfrm>
              </p:grpSpPr>
              <p:sp>
                <p:nvSpPr>
                  <p:cNvPr id="100" name="Freeform 99">
                    <a:extLst>
                      <a:ext uri="{FF2B5EF4-FFF2-40B4-BE49-F238E27FC236}">
                        <a16:creationId xmlns:a16="http://schemas.microsoft.com/office/drawing/2014/main" id="{1F284B25-D46D-7748-86BF-FC4E428A20F8}"/>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1" name="Straight Connector 100">
                    <a:extLst>
                      <a:ext uri="{FF2B5EF4-FFF2-40B4-BE49-F238E27FC236}">
                        <a16:creationId xmlns:a16="http://schemas.microsoft.com/office/drawing/2014/main" id="{BB4AE129-FCEA-C547-B8D0-0D88FFF2C2A9}"/>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889A02D6-8312-D04B-80D9-C8F866A6DA9B}"/>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a:extLst>
                <a:ext uri="{FF2B5EF4-FFF2-40B4-BE49-F238E27FC236}">
                  <a16:creationId xmlns:a16="http://schemas.microsoft.com/office/drawing/2014/main" id="{FE5D2E51-DBE5-0D4F-92FB-087AA4CEC1FD}"/>
                </a:ext>
              </a:extLst>
            </p:cNvPr>
            <p:cNvCxnSpPr>
              <a:stCxn id="123" idx="3"/>
              <a:endCxn id="7" idx="1"/>
            </p:cNvCxnSpPr>
            <p:nvPr/>
          </p:nvCxnSpPr>
          <p:spPr>
            <a:xfrm flipV="1">
              <a:off x="1090791" y="2843441"/>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327692EE-B71F-6E40-B147-E669C14E3476}"/>
                </a:ext>
              </a:extLst>
            </p:cNvPr>
            <p:cNvCxnSpPr>
              <a:cxnSpLocks/>
              <a:stCxn id="10" idx="3"/>
            </p:cNvCxnSpPr>
            <p:nvPr/>
          </p:nvCxnSpPr>
          <p:spPr>
            <a:xfrm>
              <a:off x="2859586" y="2846441"/>
              <a:ext cx="196510" cy="352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3CA5D171-D7F4-2D43-821F-C8F36825AE11}"/>
                </a:ext>
              </a:extLst>
            </p:cNvPr>
            <p:cNvCxnSpPr>
              <a:stCxn id="6" idx="3"/>
              <a:endCxn id="10" idx="1"/>
            </p:cNvCxnSpPr>
            <p:nvPr/>
          </p:nvCxnSpPr>
          <p:spPr>
            <a:xfrm flipV="1">
              <a:off x="1977863" y="2846441"/>
              <a:ext cx="204427" cy="1895"/>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22" name="Group 121">
              <a:extLst>
                <a:ext uri="{FF2B5EF4-FFF2-40B4-BE49-F238E27FC236}">
                  <a16:creationId xmlns:a16="http://schemas.microsoft.com/office/drawing/2014/main" id="{2A11064C-8E9A-4F42-AF6E-D1B02CABAD71}"/>
                </a:ext>
              </a:extLst>
            </p:cNvPr>
            <p:cNvGrpSpPr/>
            <p:nvPr/>
          </p:nvGrpSpPr>
          <p:grpSpPr>
            <a:xfrm>
              <a:off x="655510" y="2389434"/>
              <a:ext cx="435281" cy="918618"/>
              <a:chOff x="605574" y="1959131"/>
              <a:chExt cx="722586" cy="1616828"/>
            </a:xfrm>
          </p:grpSpPr>
          <p:sp>
            <p:nvSpPr>
              <p:cNvPr id="123" name="Rectangle 122">
                <a:extLst>
                  <a:ext uri="{FF2B5EF4-FFF2-40B4-BE49-F238E27FC236}">
                    <a16:creationId xmlns:a16="http://schemas.microsoft.com/office/drawing/2014/main" id="{FD7F1353-96CE-F547-90CA-4C872D5943DB}"/>
                  </a:ext>
                </a:extLst>
              </p:cNvPr>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124" name="Oval 123">
                <a:extLst>
                  <a:ext uri="{FF2B5EF4-FFF2-40B4-BE49-F238E27FC236}">
                    <a16:creationId xmlns:a16="http://schemas.microsoft.com/office/drawing/2014/main" id="{76383620-4567-7840-95E1-7F7B208F1469}"/>
                  </a:ext>
                </a:extLst>
              </p:cNvPr>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5" name="Oval 124">
                <a:extLst>
                  <a:ext uri="{FF2B5EF4-FFF2-40B4-BE49-F238E27FC236}">
                    <a16:creationId xmlns:a16="http://schemas.microsoft.com/office/drawing/2014/main" id="{D9E80F56-C4CC-8C48-810E-1DFC6A65281E}"/>
                  </a:ext>
                </a:extLst>
              </p:cNvPr>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6" name="Oval 125">
                <a:extLst>
                  <a:ext uri="{FF2B5EF4-FFF2-40B4-BE49-F238E27FC236}">
                    <a16:creationId xmlns:a16="http://schemas.microsoft.com/office/drawing/2014/main" id="{6BA023E2-25B7-9049-B1E3-57946CBBAE60}"/>
                  </a:ext>
                </a:extLst>
              </p:cNvPr>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7" name="Oval 126">
                <a:extLst>
                  <a:ext uri="{FF2B5EF4-FFF2-40B4-BE49-F238E27FC236}">
                    <a16:creationId xmlns:a16="http://schemas.microsoft.com/office/drawing/2014/main" id="{9F9C61AE-117E-2B49-AB77-0050874D8B7A}"/>
                  </a:ext>
                </a:extLst>
              </p:cNvPr>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8" name="Oval 127">
                <a:extLst>
                  <a:ext uri="{FF2B5EF4-FFF2-40B4-BE49-F238E27FC236}">
                    <a16:creationId xmlns:a16="http://schemas.microsoft.com/office/drawing/2014/main" id="{9BB22E2D-9700-BA40-A1F2-CD9E2EB3BCA7}"/>
                  </a:ext>
                </a:extLst>
              </p:cNvPr>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29" name="Curved Connector 128">
                <a:extLst>
                  <a:ext uri="{FF2B5EF4-FFF2-40B4-BE49-F238E27FC236}">
                    <a16:creationId xmlns:a16="http://schemas.microsoft.com/office/drawing/2014/main" id="{6069ABC9-66CF-C644-A75F-38B2B722076A}"/>
                  </a:ext>
                </a:extLst>
              </p:cNvPr>
              <p:cNvCxnSpPr>
                <a:stCxn id="124" idx="0"/>
                <a:endCxn id="126"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Curved Connector 129">
                <a:extLst>
                  <a:ext uri="{FF2B5EF4-FFF2-40B4-BE49-F238E27FC236}">
                    <a16:creationId xmlns:a16="http://schemas.microsoft.com/office/drawing/2014/main" id="{1926E4BD-3E5D-C74E-B05B-84F146ECEEB0}"/>
                  </a:ext>
                </a:extLst>
              </p:cNvPr>
              <p:cNvCxnSpPr>
                <a:stCxn id="124" idx="4"/>
                <a:endCxn id="125"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Curved Connector 130">
                <a:extLst>
                  <a:ext uri="{FF2B5EF4-FFF2-40B4-BE49-F238E27FC236}">
                    <a16:creationId xmlns:a16="http://schemas.microsoft.com/office/drawing/2014/main" id="{B9BC8481-7D00-B941-A30F-3340F474CD9F}"/>
                  </a:ext>
                </a:extLst>
              </p:cNvPr>
              <p:cNvCxnSpPr>
                <a:stCxn id="126" idx="4"/>
                <a:endCxn id="126"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Curved Connector 131">
                <a:extLst>
                  <a:ext uri="{FF2B5EF4-FFF2-40B4-BE49-F238E27FC236}">
                    <a16:creationId xmlns:a16="http://schemas.microsoft.com/office/drawing/2014/main" id="{A8863C70-93A3-0042-B4C5-B059525B8470}"/>
                  </a:ext>
                </a:extLst>
              </p:cNvPr>
              <p:cNvCxnSpPr>
                <a:stCxn id="126" idx="3"/>
                <a:endCxn id="127"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Curved Connector 132">
                <a:extLst>
                  <a:ext uri="{FF2B5EF4-FFF2-40B4-BE49-F238E27FC236}">
                    <a16:creationId xmlns:a16="http://schemas.microsoft.com/office/drawing/2014/main" id="{04D75A92-88BB-9B45-A60B-B011F996C389}"/>
                  </a:ext>
                </a:extLst>
              </p:cNvPr>
              <p:cNvCxnSpPr>
                <a:stCxn id="125" idx="6"/>
                <a:endCxn id="128"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Curved Connector 133">
                <a:extLst>
                  <a:ext uri="{FF2B5EF4-FFF2-40B4-BE49-F238E27FC236}">
                    <a16:creationId xmlns:a16="http://schemas.microsoft.com/office/drawing/2014/main" id="{16C4C240-A501-3F4C-8E1C-B1DCFC05C0C7}"/>
                  </a:ext>
                </a:extLst>
              </p:cNvPr>
              <p:cNvCxnSpPr>
                <a:stCxn id="128" idx="4"/>
                <a:endCxn id="127"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353" name="Straight Arrow Connector 352">
              <a:extLst>
                <a:ext uri="{FF2B5EF4-FFF2-40B4-BE49-F238E27FC236}">
                  <a16:creationId xmlns:a16="http://schemas.microsoft.com/office/drawing/2014/main" id="{88642809-8DF5-B646-9DDE-871573299F92}"/>
                </a:ext>
              </a:extLst>
            </p:cNvPr>
            <p:cNvCxnSpPr/>
            <p:nvPr/>
          </p:nvCxnSpPr>
          <p:spPr>
            <a:xfrm flipV="1">
              <a:off x="442325" y="2847392"/>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4" name="Straight Arrow Connector 353">
              <a:extLst>
                <a:ext uri="{FF2B5EF4-FFF2-40B4-BE49-F238E27FC236}">
                  <a16:creationId xmlns:a16="http://schemas.microsoft.com/office/drawing/2014/main" id="{55DF5D08-1A7C-B54C-B994-AB6D845C5FE6}"/>
                </a:ext>
              </a:extLst>
            </p:cNvPr>
            <p:cNvCxnSpPr/>
            <p:nvPr/>
          </p:nvCxnSpPr>
          <p:spPr>
            <a:xfrm flipV="1">
              <a:off x="3560742" y="2840013"/>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355" name="Straight Arrow Connector 354">
            <a:extLst>
              <a:ext uri="{FF2B5EF4-FFF2-40B4-BE49-F238E27FC236}">
                <a16:creationId xmlns:a16="http://schemas.microsoft.com/office/drawing/2014/main" id="{E127438B-986A-154A-BEF7-DB0F79D66841}"/>
              </a:ext>
            </a:extLst>
          </p:cNvPr>
          <p:cNvCxnSpPr/>
          <p:nvPr/>
        </p:nvCxnSpPr>
        <p:spPr>
          <a:xfrm flipV="1">
            <a:off x="4611471" y="1448438"/>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6" name="Straight Arrow Connector 355">
            <a:extLst>
              <a:ext uri="{FF2B5EF4-FFF2-40B4-BE49-F238E27FC236}">
                <a16:creationId xmlns:a16="http://schemas.microsoft.com/office/drawing/2014/main" id="{B1885E3F-FC28-7D4C-92A4-51F8EF631AEA}"/>
              </a:ext>
            </a:extLst>
          </p:cNvPr>
          <p:cNvCxnSpPr/>
          <p:nvPr/>
        </p:nvCxnSpPr>
        <p:spPr>
          <a:xfrm flipV="1">
            <a:off x="8389942" y="1441508"/>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374" name="Group 373">
            <a:extLst>
              <a:ext uri="{FF2B5EF4-FFF2-40B4-BE49-F238E27FC236}">
                <a16:creationId xmlns:a16="http://schemas.microsoft.com/office/drawing/2014/main" id="{38498775-0C28-6F4B-BF1B-B0C48430E60F}"/>
              </a:ext>
            </a:extLst>
          </p:cNvPr>
          <p:cNvGrpSpPr/>
          <p:nvPr/>
        </p:nvGrpSpPr>
        <p:grpSpPr>
          <a:xfrm>
            <a:off x="1922211" y="2255391"/>
            <a:ext cx="5217384" cy="1216454"/>
            <a:chOff x="1922211" y="2255391"/>
            <a:chExt cx="5217384" cy="1216454"/>
          </a:xfrm>
        </p:grpSpPr>
        <p:sp>
          <p:nvSpPr>
            <p:cNvPr id="210" name="Rectangle 209">
              <a:extLst>
                <a:ext uri="{FF2B5EF4-FFF2-40B4-BE49-F238E27FC236}">
                  <a16:creationId xmlns:a16="http://schemas.microsoft.com/office/drawing/2014/main" id="{9CE8FCB7-0E08-0448-9725-4BBFB09EC940}"/>
                </a:ext>
              </a:extLst>
            </p:cNvPr>
            <p:cNvSpPr/>
            <p:nvPr/>
          </p:nvSpPr>
          <p:spPr>
            <a:xfrm>
              <a:off x="4035239" y="2258890"/>
              <a:ext cx="901173" cy="930850"/>
            </a:xfrm>
            <a:prstGeom prst="rect">
              <a:avLst/>
            </a:prstGeom>
            <a:solidFill>
              <a:srgbClr val="FFC000"/>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Custom</a:t>
              </a:r>
            </a:p>
          </p:txBody>
        </p:sp>
        <p:grpSp>
          <p:nvGrpSpPr>
            <p:cNvPr id="263" name="Group 262">
              <a:extLst>
                <a:ext uri="{FF2B5EF4-FFF2-40B4-BE49-F238E27FC236}">
                  <a16:creationId xmlns:a16="http://schemas.microsoft.com/office/drawing/2014/main" id="{B0CBA9CB-8A86-E348-9887-5EB50EE8F03A}"/>
                </a:ext>
              </a:extLst>
            </p:cNvPr>
            <p:cNvGrpSpPr/>
            <p:nvPr/>
          </p:nvGrpSpPr>
          <p:grpSpPr>
            <a:xfrm>
              <a:off x="3165541" y="2263638"/>
              <a:ext cx="677296" cy="924327"/>
              <a:chOff x="1485649" y="3204985"/>
              <a:chExt cx="1124341" cy="2169168"/>
            </a:xfrm>
          </p:grpSpPr>
          <p:sp>
            <p:nvSpPr>
              <p:cNvPr id="343" name="Rectangle 342">
                <a:extLst>
                  <a:ext uri="{FF2B5EF4-FFF2-40B4-BE49-F238E27FC236}">
                    <a16:creationId xmlns:a16="http://schemas.microsoft.com/office/drawing/2014/main" id="{131368C9-B954-3247-BA0F-1346390887A1}"/>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344" name="Rectangle 343">
                <a:extLst>
                  <a:ext uri="{FF2B5EF4-FFF2-40B4-BE49-F238E27FC236}">
                    <a16:creationId xmlns:a16="http://schemas.microsoft.com/office/drawing/2014/main" id="{F7FE21FF-111C-DA43-8265-008464E7821F}"/>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64" name="Group 263">
              <a:extLst>
                <a:ext uri="{FF2B5EF4-FFF2-40B4-BE49-F238E27FC236}">
                  <a16:creationId xmlns:a16="http://schemas.microsoft.com/office/drawing/2014/main" id="{FAC16E18-5639-A141-844F-8405C32A8B6C}"/>
                </a:ext>
              </a:extLst>
            </p:cNvPr>
            <p:cNvGrpSpPr/>
            <p:nvPr/>
          </p:nvGrpSpPr>
          <p:grpSpPr>
            <a:xfrm>
              <a:off x="3260690" y="2307117"/>
              <a:ext cx="547794" cy="840783"/>
              <a:chOff x="2449931" y="225721"/>
              <a:chExt cx="909363" cy="1973109"/>
            </a:xfrm>
          </p:grpSpPr>
          <p:sp>
            <p:nvSpPr>
              <p:cNvPr id="331" name="Rectangle 330">
                <a:extLst>
                  <a:ext uri="{FF2B5EF4-FFF2-40B4-BE49-F238E27FC236}">
                    <a16:creationId xmlns:a16="http://schemas.microsoft.com/office/drawing/2014/main" id="{F6559FB4-FAED-404F-9F5E-CF8DA8E54FA6}"/>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332" name="Rectangle 331">
                <a:extLst>
                  <a:ext uri="{FF2B5EF4-FFF2-40B4-BE49-F238E27FC236}">
                    <a16:creationId xmlns:a16="http://schemas.microsoft.com/office/drawing/2014/main" id="{9B60202A-4B60-AF42-9698-A55015FDEB05}"/>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3" name="Rectangle 332">
                <a:extLst>
                  <a:ext uri="{FF2B5EF4-FFF2-40B4-BE49-F238E27FC236}">
                    <a16:creationId xmlns:a16="http://schemas.microsoft.com/office/drawing/2014/main" id="{21701AB2-CECA-F549-B822-DC638B252046}"/>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4" name="Rectangle 333">
                <a:extLst>
                  <a:ext uri="{FF2B5EF4-FFF2-40B4-BE49-F238E27FC236}">
                    <a16:creationId xmlns:a16="http://schemas.microsoft.com/office/drawing/2014/main" id="{F10F7800-9D69-B848-89A6-527AE5A0D923}"/>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5" name="Rectangle 334">
                <a:extLst>
                  <a:ext uri="{FF2B5EF4-FFF2-40B4-BE49-F238E27FC236}">
                    <a16:creationId xmlns:a16="http://schemas.microsoft.com/office/drawing/2014/main" id="{4C277237-867C-344B-B22C-1DE8AA7E9449}"/>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6" name="Rectangle 335">
                <a:extLst>
                  <a:ext uri="{FF2B5EF4-FFF2-40B4-BE49-F238E27FC236}">
                    <a16:creationId xmlns:a16="http://schemas.microsoft.com/office/drawing/2014/main" id="{9DC091FC-A046-AD42-A410-CA6201F12588}"/>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7" name="Trapezoid 336">
                <a:extLst>
                  <a:ext uri="{FF2B5EF4-FFF2-40B4-BE49-F238E27FC236}">
                    <a16:creationId xmlns:a16="http://schemas.microsoft.com/office/drawing/2014/main" id="{C3D84DF0-610F-9046-A528-9AC326D7A86C}"/>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338" name="Trapezoid 337">
                <a:extLst>
                  <a:ext uri="{FF2B5EF4-FFF2-40B4-BE49-F238E27FC236}">
                    <a16:creationId xmlns:a16="http://schemas.microsoft.com/office/drawing/2014/main" id="{E97609FA-A169-EB48-A480-F2C39788CF53}"/>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9" name="Trapezoid 338">
                <a:extLst>
                  <a:ext uri="{FF2B5EF4-FFF2-40B4-BE49-F238E27FC236}">
                    <a16:creationId xmlns:a16="http://schemas.microsoft.com/office/drawing/2014/main" id="{E3F1984F-D5C0-C545-B9CB-B9572D8201B5}"/>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40" name="Trapezoid 339">
                <a:extLst>
                  <a:ext uri="{FF2B5EF4-FFF2-40B4-BE49-F238E27FC236}">
                    <a16:creationId xmlns:a16="http://schemas.microsoft.com/office/drawing/2014/main" id="{74D50071-9626-8249-B6BE-4DDBC9FCF4CE}"/>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41" name="Trapezoid 340">
                <a:extLst>
                  <a:ext uri="{FF2B5EF4-FFF2-40B4-BE49-F238E27FC236}">
                    <a16:creationId xmlns:a16="http://schemas.microsoft.com/office/drawing/2014/main" id="{336F6708-FFB8-534B-8FB2-5F6695C9F94D}"/>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42" name="Trapezoid 341">
                <a:extLst>
                  <a:ext uri="{FF2B5EF4-FFF2-40B4-BE49-F238E27FC236}">
                    <a16:creationId xmlns:a16="http://schemas.microsoft.com/office/drawing/2014/main" id="{29DC1B83-F565-D245-BF9E-003E53B065C0}"/>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265" name="Group 264">
              <a:extLst>
                <a:ext uri="{FF2B5EF4-FFF2-40B4-BE49-F238E27FC236}">
                  <a16:creationId xmlns:a16="http://schemas.microsoft.com/office/drawing/2014/main" id="{A983F515-29FF-DF4E-A70B-3CC1DDADF1C9}"/>
                </a:ext>
              </a:extLst>
            </p:cNvPr>
            <p:cNvGrpSpPr/>
            <p:nvPr/>
          </p:nvGrpSpPr>
          <p:grpSpPr>
            <a:xfrm>
              <a:off x="6041852" y="2258890"/>
              <a:ext cx="507706" cy="930850"/>
              <a:chOff x="7478671" y="1969421"/>
              <a:chExt cx="842815" cy="1638356"/>
            </a:xfrm>
          </p:grpSpPr>
          <p:sp>
            <p:nvSpPr>
              <p:cNvPr id="312" name="Rectangle 311">
                <a:extLst>
                  <a:ext uri="{FF2B5EF4-FFF2-40B4-BE49-F238E27FC236}">
                    <a16:creationId xmlns:a16="http://schemas.microsoft.com/office/drawing/2014/main" id="{E2F7219A-1D9A-EC4A-9A3F-BAEA22D80034}"/>
                  </a:ext>
                </a:extLst>
              </p:cNvPr>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313" name="Group 312">
                <a:extLst>
                  <a:ext uri="{FF2B5EF4-FFF2-40B4-BE49-F238E27FC236}">
                    <a16:creationId xmlns:a16="http://schemas.microsoft.com/office/drawing/2014/main" id="{C714CB32-15AB-0A40-8EA6-560B2DED5B56}"/>
                  </a:ext>
                </a:extLst>
              </p:cNvPr>
              <p:cNvGrpSpPr/>
              <p:nvPr/>
            </p:nvGrpSpPr>
            <p:grpSpPr>
              <a:xfrm>
                <a:off x="7610131" y="2193196"/>
                <a:ext cx="552334" cy="519142"/>
                <a:chOff x="8131589" y="4009362"/>
                <a:chExt cx="552334" cy="692189"/>
              </a:xfrm>
            </p:grpSpPr>
            <p:grpSp>
              <p:nvGrpSpPr>
                <p:cNvPr id="323" name="Group 65">
                  <a:extLst>
                    <a:ext uri="{FF2B5EF4-FFF2-40B4-BE49-F238E27FC236}">
                      <a16:creationId xmlns:a16="http://schemas.microsoft.com/office/drawing/2014/main" id="{67EB6066-EC32-3A4D-8FEE-1CED8B071298}"/>
                    </a:ext>
                  </a:extLst>
                </p:cNvPr>
                <p:cNvGrpSpPr/>
                <p:nvPr/>
              </p:nvGrpSpPr>
              <p:grpSpPr>
                <a:xfrm>
                  <a:off x="8131589" y="4009362"/>
                  <a:ext cx="551591" cy="228624"/>
                  <a:chOff x="7660968" y="1751777"/>
                  <a:chExt cx="1040580" cy="450645"/>
                </a:xfrm>
              </p:grpSpPr>
              <p:sp>
                <p:nvSpPr>
                  <p:cNvPr id="328" name="Freeform 327">
                    <a:extLst>
                      <a:ext uri="{FF2B5EF4-FFF2-40B4-BE49-F238E27FC236}">
                        <a16:creationId xmlns:a16="http://schemas.microsoft.com/office/drawing/2014/main" id="{AA3F2480-C2FE-E74D-9399-6DBB51061E62}"/>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329" name="Straight Connector 328">
                    <a:extLst>
                      <a:ext uri="{FF2B5EF4-FFF2-40B4-BE49-F238E27FC236}">
                        <a16:creationId xmlns:a16="http://schemas.microsoft.com/office/drawing/2014/main" id="{A381A454-9325-2F42-802F-7DEEC921711D}"/>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0" name="Straight Connector 329">
                    <a:extLst>
                      <a:ext uri="{FF2B5EF4-FFF2-40B4-BE49-F238E27FC236}">
                        <a16:creationId xmlns:a16="http://schemas.microsoft.com/office/drawing/2014/main" id="{CBF03E66-23A7-D64D-BD3B-8F971AE1BE30}"/>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24" name="Group 70">
                  <a:extLst>
                    <a:ext uri="{FF2B5EF4-FFF2-40B4-BE49-F238E27FC236}">
                      <a16:creationId xmlns:a16="http://schemas.microsoft.com/office/drawing/2014/main" id="{1D45022F-1A33-8141-996C-E48B604CE330}"/>
                    </a:ext>
                  </a:extLst>
                </p:cNvPr>
                <p:cNvGrpSpPr/>
                <p:nvPr/>
              </p:nvGrpSpPr>
              <p:grpSpPr>
                <a:xfrm>
                  <a:off x="8132332" y="4472927"/>
                  <a:ext cx="551591" cy="228624"/>
                  <a:chOff x="7660968" y="1751777"/>
                  <a:chExt cx="1040580" cy="450645"/>
                </a:xfrm>
              </p:grpSpPr>
              <p:sp>
                <p:nvSpPr>
                  <p:cNvPr id="325" name="Freeform 324">
                    <a:extLst>
                      <a:ext uri="{FF2B5EF4-FFF2-40B4-BE49-F238E27FC236}">
                        <a16:creationId xmlns:a16="http://schemas.microsoft.com/office/drawing/2014/main" id="{9E6A006F-9DBE-9547-9596-74A8BF2B47DB}"/>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326" name="Straight Connector 325">
                    <a:extLst>
                      <a:ext uri="{FF2B5EF4-FFF2-40B4-BE49-F238E27FC236}">
                        <a16:creationId xmlns:a16="http://schemas.microsoft.com/office/drawing/2014/main" id="{C66FDB81-F379-BF4E-9655-10D634314D71}"/>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7" name="Straight Connector 326">
                    <a:extLst>
                      <a:ext uri="{FF2B5EF4-FFF2-40B4-BE49-F238E27FC236}">
                        <a16:creationId xmlns:a16="http://schemas.microsoft.com/office/drawing/2014/main" id="{D5A8CE3A-508C-5744-9B4A-15884B04A6B5}"/>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4" name="Group 313">
                <a:extLst>
                  <a:ext uri="{FF2B5EF4-FFF2-40B4-BE49-F238E27FC236}">
                    <a16:creationId xmlns:a16="http://schemas.microsoft.com/office/drawing/2014/main" id="{255F1707-B980-5347-A745-6A72F69D01A8}"/>
                  </a:ext>
                </a:extLst>
              </p:cNvPr>
              <p:cNvGrpSpPr/>
              <p:nvPr/>
            </p:nvGrpSpPr>
            <p:grpSpPr>
              <a:xfrm>
                <a:off x="7610874" y="2888770"/>
                <a:ext cx="552334" cy="519142"/>
                <a:chOff x="8131589" y="4009362"/>
                <a:chExt cx="552334" cy="692189"/>
              </a:xfrm>
            </p:grpSpPr>
            <p:grpSp>
              <p:nvGrpSpPr>
                <p:cNvPr id="315" name="Group 65">
                  <a:extLst>
                    <a:ext uri="{FF2B5EF4-FFF2-40B4-BE49-F238E27FC236}">
                      <a16:creationId xmlns:a16="http://schemas.microsoft.com/office/drawing/2014/main" id="{8201A585-8889-6745-A19D-51A349E6E1E9}"/>
                    </a:ext>
                  </a:extLst>
                </p:cNvPr>
                <p:cNvGrpSpPr/>
                <p:nvPr/>
              </p:nvGrpSpPr>
              <p:grpSpPr>
                <a:xfrm>
                  <a:off x="8131589" y="4009362"/>
                  <a:ext cx="551591" cy="228624"/>
                  <a:chOff x="7660968" y="1751777"/>
                  <a:chExt cx="1040580" cy="450645"/>
                </a:xfrm>
              </p:grpSpPr>
              <p:sp>
                <p:nvSpPr>
                  <p:cNvPr id="320" name="Freeform 319">
                    <a:extLst>
                      <a:ext uri="{FF2B5EF4-FFF2-40B4-BE49-F238E27FC236}">
                        <a16:creationId xmlns:a16="http://schemas.microsoft.com/office/drawing/2014/main" id="{F410FBD7-3A56-D540-AD70-E67913115431}"/>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321" name="Straight Connector 320">
                    <a:extLst>
                      <a:ext uri="{FF2B5EF4-FFF2-40B4-BE49-F238E27FC236}">
                        <a16:creationId xmlns:a16="http://schemas.microsoft.com/office/drawing/2014/main" id="{7B723CB7-2E65-AD42-9F3F-B48183703FFC}"/>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B10878F8-959C-9246-8F6E-3313139A1F66}"/>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16" name="Group 70">
                  <a:extLst>
                    <a:ext uri="{FF2B5EF4-FFF2-40B4-BE49-F238E27FC236}">
                      <a16:creationId xmlns:a16="http://schemas.microsoft.com/office/drawing/2014/main" id="{7593E129-0F3F-CF44-81BA-45D7FB5716CC}"/>
                    </a:ext>
                  </a:extLst>
                </p:cNvPr>
                <p:cNvGrpSpPr/>
                <p:nvPr/>
              </p:nvGrpSpPr>
              <p:grpSpPr>
                <a:xfrm>
                  <a:off x="8132332" y="4472927"/>
                  <a:ext cx="551591" cy="228624"/>
                  <a:chOff x="7660968" y="1751777"/>
                  <a:chExt cx="1040580" cy="450645"/>
                </a:xfrm>
              </p:grpSpPr>
              <p:sp>
                <p:nvSpPr>
                  <p:cNvPr id="317" name="Freeform 316">
                    <a:extLst>
                      <a:ext uri="{FF2B5EF4-FFF2-40B4-BE49-F238E27FC236}">
                        <a16:creationId xmlns:a16="http://schemas.microsoft.com/office/drawing/2014/main" id="{19FA0357-D8FE-AF4F-A1CC-A06EDFA08EBC}"/>
                      </a:ext>
                    </a:extLst>
                  </p:cNvPr>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318" name="Straight Connector 317">
                    <a:extLst>
                      <a:ext uri="{FF2B5EF4-FFF2-40B4-BE49-F238E27FC236}">
                        <a16:creationId xmlns:a16="http://schemas.microsoft.com/office/drawing/2014/main" id="{A6E0091B-588E-7B49-A3CE-F82876A0B1ED}"/>
                      </a:ext>
                    </a:extLst>
                  </p:cNvPr>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a:extLst>
                      <a:ext uri="{FF2B5EF4-FFF2-40B4-BE49-F238E27FC236}">
                        <a16:creationId xmlns:a16="http://schemas.microsoft.com/office/drawing/2014/main" id="{4E9A3CA2-B1E1-B14D-91A2-B127A10AF5FB}"/>
                      </a:ext>
                    </a:extLst>
                  </p:cNvPr>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266" name="Straight Arrow Connector 265">
              <a:extLst>
                <a:ext uri="{FF2B5EF4-FFF2-40B4-BE49-F238E27FC236}">
                  <a16:creationId xmlns:a16="http://schemas.microsoft.com/office/drawing/2014/main" id="{68751A0D-B670-0D4B-9DAC-79F3ED3E13C8}"/>
                </a:ext>
              </a:extLst>
            </p:cNvPr>
            <p:cNvCxnSpPr>
              <a:stCxn id="300" idx="3"/>
              <a:endCxn id="344" idx="1"/>
            </p:cNvCxnSpPr>
            <p:nvPr/>
          </p:nvCxnSpPr>
          <p:spPr>
            <a:xfrm flipV="1">
              <a:off x="2955764" y="2723354"/>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67" name="Group 266">
              <a:extLst>
                <a:ext uri="{FF2B5EF4-FFF2-40B4-BE49-F238E27FC236}">
                  <a16:creationId xmlns:a16="http://schemas.microsoft.com/office/drawing/2014/main" id="{C3639EA6-63AB-9F48-B168-E05EBE8A62DF}"/>
                </a:ext>
              </a:extLst>
            </p:cNvPr>
            <p:cNvGrpSpPr/>
            <p:nvPr/>
          </p:nvGrpSpPr>
          <p:grpSpPr>
            <a:xfrm>
              <a:off x="2520483" y="2269347"/>
              <a:ext cx="435281" cy="918618"/>
              <a:chOff x="605574" y="1959131"/>
              <a:chExt cx="722586" cy="1616828"/>
            </a:xfrm>
          </p:grpSpPr>
          <p:sp>
            <p:nvSpPr>
              <p:cNvPr id="300" name="Rectangle 299">
                <a:extLst>
                  <a:ext uri="{FF2B5EF4-FFF2-40B4-BE49-F238E27FC236}">
                    <a16:creationId xmlns:a16="http://schemas.microsoft.com/office/drawing/2014/main" id="{6B8DC506-DD0B-E844-B6ED-0E70CA2F7DA1}"/>
                  </a:ext>
                </a:extLst>
              </p:cNvPr>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01" name="Oval 300">
                <a:extLst>
                  <a:ext uri="{FF2B5EF4-FFF2-40B4-BE49-F238E27FC236}">
                    <a16:creationId xmlns:a16="http://schemas.microsoft.com/office/drawing/2014/main" id="{4FDE74C3-5701-2941-BB88-5BECFF722562}"/>
                  </a:ext>
                </a:extLst>
              </p:cNvPr>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2" name="Oval 301">
                <a:extLst>
                  <a:ext uri="{FF2B5EF4-FFF2-40B4-BE49-F238E27FC236}">
                    <a16:creationId xmlns:a16="http://schemas.microsoft.com/office/drawing/2014/main" id="{25AFBE36-BAB1-4F47-8EF2-6005A42070EC}"/>
                  </a:ext>
                </a:extLst>
              </p:cNvPr>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3" name="Oval 302">
                <a:extLst>
                  <a:ext uri="{FF2B5EF4-FFF2-40B4-BE49-F238E27FC236}">
                    <a16:creationId xmlns:a16="http://schemas.microsoft.com/office/drawing/2014/main" id="{7659D3A1-08DB-A04F-B9F5-E208A8FCA5C8}"/>
                  </a:ext>
                </a:extLst>
              </p:cNvPr>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4" name="Oval 303">
                <a:extLst>
                  <a:ext uri="{FF2B5EF4-FFF2-40B4-BE49-F238E27FC236}">
                    <a16:creationId xmlns:a16="http://schemas.microsoft.com/office/drawing/2014/main" id="{9653ACF2-2718-C548-BEE4-CFC129B1A2F2}"/>
                  </a:ext>
                </a:extLst>
              </p:cNvPr>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5" name="Oval 304">
                <a:extLst>
                  <a:ext uri="{FF2B5EF4-FFF2-40B4-BE49-F238E27FC236}">
                    <a16:creationId xmlns:a16="http://schemas.microsoft.com/office/drawing/2014/main" id="{2EFCCECC-0928-4E4D-9F70-445DA0325F59}"/>
                  </a:ext>
                </a:extLst>
              </p:cNvPr>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306" name="Curved Connector 305">
                <a:extLst>
                  <a:ext uri="{FF2B5EF4-FFF2-40B4-BE49-F238E27FC236}">
                    <a16:creationId xmlns:a16="http://schemas.microsoft.com/office/drawing/2014/main" id="{A1327A87-7F7B-9441-B986-536A5C5F36A7}"/>
                  </a:ext>
                </a:extLst>
              </p:cNvPr>
              <p:cNvCxnSpPr>
                <a:stCxn id="301" idx="0"/>
                <a:endCxn id="303"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7" name="Curved Connector 306">
                <a:extLst>
                  <a:ext uri="{FF2B5EF4-FFF2-40B4-BE49-F238E27FC236}">
                    <a16:creationId xmlns:a16="http://schemas.microsoft.com/office/drawing/2014/main" id="{280FBC4C-4C56-1E4A-B692-DD9A72EA5327}"/>
                  </a:ext>
                </a:extLst>
              </p:cNvPr>
              <p:cNvCxnSpPr>
                <a:stCxn id="301" idx="4"/>
                <a:endCxn id="302"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8" name="Curved Connector 307">
                <a:extLst>
                  <a:ext uri="{FF2B5EF4-FFF2-40B4-BE49-F238E27FC236}">
                    <a16:creationId xmlns:a16="http://schemas.microsoft.com/office/drawing/2014/main" id="{E503F1C0-2335-3F49-B2A1-A881F917F9D1}"/>
                  </a:ext>
                </a:extLst>
              </p:cNvPr>
              <p:cNvCxnSpPr>
                <a:stCxn id="303" idx="4"/>
                <a:endCxn id="303"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9" name="Curved Connector 308">
                <a:extLst>
                  <a:ext uri="{FF2B5EF4-FFF2-40B4-BE49-F238E27FC236}">
                    <a16:creationId xmlns:a16="http://schemas.microsoft.com/office/drawing/2014/main" id="{C38B7F98-5B9B-EF44-B5BE-BB2DA231F4E0}"/>
                  </a:ext>
                </a:extLst>
              </p:cNvPr>
              <p:cNvCxnSpPr>
                <a:stCxn id="303" idx="3"/>
                <a:endCxn id="304"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0" name="Curved Connector 309">
                <a:extLst>
                  <a:ext uri="{FF2B5EF4-FFF2-40B4-BE49-F238E27FC236}">
                    <a16:creationId xmlns:a16="http://schemas.microsoft.com/office/drawing/2014/main" id="{C49ADA9A-994A-6C44-B624-55B711F9520E}"/>
                  </a:ext>
                </a:extLst>
              </p:cNvPr>
              <p:cNvCxnSpPr>
                <a:stCxn id="302" idx="6"/>
                <a:endCxn id="305"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1" name="Curved Connector 310">
                <a:extLst>
                  <a:ext uri="{FF2B5EF4-FFF2-40B4-BE49-F238E27FC236}">
                    <a16:creationId xmlns:a16="http://schemas.microsoft.com/office/drawing/2014/main" id="{5CD22B4E-865B-7546-977C-8493BA420D9A}"/>
                  </a:ext>
                </a:extLst>
              </p:cNvPr>
              <p:cNvCxnSpPr>
                <a:stCxn id="305" idx="4"/>
                <a:endCxn id="304"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69" name="Group 268">
              <a:extLst>
                <a:ext uri="{FF2B5EF4-FFF2-40B4-BE49-F238E27FC236}">
                  <a16:creationId xmlns:a16="http://schemas.microsoft.com/office/drawing/2014/main" id="{24E88D98-7A68-F546-811F-28F9AD7CD734}"/>
                </a:ext>
              </a:extLst>
            </p:cNvPr>
            <p:cNvGrpSpPr/>
            <p:nvPr/>
          </p:nvGrpSpPr>
          <p:grpSpPr>
            <a:xfrm>
              <a:off x="5158053" y="2273162"/>
              <a:ext cx="677296" cy="924327"/>
              <a:chOff x="1485649" y="3204985"/>
              <a:chExt cx="1124341" cy="2169168"/>
            </a:xfrm>
          </p:grpSpPr>
          <p:sp>
            <p:nvSpPr>
              <p:cNvPr id="298" name="Rectangle 297">
                <a:extLst>
                  <a:ext uri="{FF2B5EF4-FFF2-40B4-BE49-F238E27FC236}">
                    <a16:creationId xmlns:a16="http://schemas.microsoft.com/office/drawing/2014/main" id="{6C3D10A9-FE76-AA44-90C2-BB5B63B1997D}"/>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299" name="Rectangle 298">
                <a:extLst>
                  <a:ext uri="{FF2B5EF4-FFF2-40B4-BE49-F238E27FC236}">
                    <a16:creationId xmlns:a16="http://schemas.microsoft.com/office/drawing/2014/main" id="{EC2E925A-AF07-1748-A495-11D2275F80D1}"/>
                  </a:ext>
                </a:extLst>
              </p:cNvPr>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70" name="Group 269">
              <a:extLst>
                <a:ext uri="{FF2B5EF4-FFF2-40B4-BE49-F238E27FC236}">
                  <a16:creationId xmlns:a16="http://schemas.microsoft.com/office/drawing/2014/main" id="{85FFC6D2-BD37-FD4A-9CC7-63C0F291CF82}"/>
                </a:ext>
              </a:extLst>
            </p:cNvPr>
            <p:cNvGrpSpPr/>
            <p:nvPr/>
          </p:nvGrpSpPr>
          <p:grpSpPr>
            <a:xfrm>
              <a:off x="5253202" y="2316641"/>
              <a:ext cx="547794" cy="840783"/>
              <a:chOff x="2449931" y="225721"/>
              <a:chExt cx="909363" cy="1973109"/>
            </a:xfrm>
          </p:grpSpPr>
          <p:sp>
            <p:nvSpPr>
              <p:cNvPr id="286" name="Rectangle 285">
                <a:extLst>
                  <a:ext uri="{FF2B5EF4-FFF2-40B4-BE49-F238E27FC236}">
                    <a16:creationId xmlns:a16="http://schemas.microsoft.com/office/drawing/2014/main" id="{23273836-F80B-D247-8724-6C4EE37274BB}"/>
                  </a:ext>
                </a:extLst>
              </p:cNvPr>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287" name="Rectangle 286">
                <a:extLst>
                  <a:ext uri="{FF2B5EF4-FFF2-40B4-BE49-F238E27FC236}">
                    <a16:creationId xmlns:a16="http://schemas.microsoft.com/office/drawing/2014/main" id="{6F49EFCD-79D6-A043-8AAB-79887139B9CE}"/>
                  </a:ext>
                </a:extLst>
              </p:cNvPr>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88" name="Rectangle 287">
                <a:extLst>
                  <a:ext uri="{FF2B5EF4-FFF2-40B4-BE49-F238E27FC236}">
                    <a16:creationId xmlns:a16="http://schemas.microsoft.com/office/drawing/2014/main" id="{DD7F042C-1EAD-8947-9224-F70FEB3F38FE}"/>
                  </a:ext>
                </a:extLst>
              </p:cNvPr>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89" name="Rectangle 288">
                <a:extLst>
                  <a:ext uri="{FF2B5EF4-FFF2-40B4-BE49-F238E27FC236}">
                    <a16:creationId xmlns:a16="http://schemas.microsoft.com/office/drawing/2014/main" id="{37FB9358-513D-224C-8F91-B2AA2035F1CB}"/>
                  </a:ext>
                </a:extLst>
              </p:cNvPr>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0" name="Rectangle 289">
                <a:extLst>
                  <a:ext uri="{FF2B5EF4-FFF2-40B4-BE49-F238E27FC236}">
                    <a16:creationId xmlns:a16="http://schemas.microsoft.com/office/drawing/2014/main" id="{9F2C5E45-DF7E-B046-B5B2-ED7F8C62B026}"/>
                  </a:ext>
                </a:extLst>
              </p:cNvPr>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1" name="Rectangle 290">
                <a:extLst>
                  <a:ext uri="{FF2B5EF4-FFF2-40B4-BE49-F238E27FC236}">
                    <a16:creationId xmlns:a16="http://schemas.microsoft.com/office/drawing/2014/main" id="{113BFCCB-F097-CA49-AF23-7367FC79EC73}"/>
                  </a:ext>
                </a:extLst>
              </p:cNvPr>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2" name="Trapezoid 291">
                <a:extLst>
                  <a:ext uri="{FF2B5EF4-FFF2-40B4-BE49-F238E27FC236}">
                    <a16:creationId xmlns:a16="http://schemas.microsoft.com/office/drawing/2014/main" id="{5C038A29-20F8-5943-AA80-11960B117241}"/>
                  </a:ext>
                </a:extLst>
              </p:cNvPr>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293" name="Trapezoid 292">
                <a:extLst>
                  <a:ext uri="{FF2B5EF4-FFF2-40B4-BE49-F238E27FC236}">
                    <a16:creationId xmlns:a16="http://schemas.microsoft.com/office/drawing/2014/main" id="{9A5137B3-38EF-4C41-B5A4-6C695EAA9BFA}"/>
                  </a:ext>
                </a:extLst>
              </p:cNvPr>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4" name="Trapezoid 293">
                <a:extLst>
                  <a:ext uri="{FF2B5EF4-FFF2-40B4-BE49-F238E27FC236}">
                    <a16:creationId xmlns:a16="http://schemas.microsoft.com/office/drawing/2014/main" id="{891F64EF-93B0-9B45-9E24-D96F07B91E95}"/>
                  </a:ext>
                </a:extLst>
              </p:cNvPr>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5" name="Trapezoid 294">
                <a:extLst>
                  <a:ext uri="{FF2B5EF4-FFF2-40B4-BE49-F238E27FC236}">
                    <a16:creationId xmlns:a16="http://schemas.microsoft.com/office/drawing/2014/main" id="{222346CB-0104-6644-909F-3B0243591FD2}"/>
                  </a:ext>
                </a:extLst>
              </p:cNvPr>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6" name="Trapezoid 295">
                <a:extLst>
                  <a:ext uri="{FF2B5EF4-FFF2-40B4-BE49-F238E27FC236}">
                    <a16:creationId xmlns:a16="http://schemas.microsoft.com/office/drawing/2014/main" id="{6F1DFBA0-F439-D04B-A030-A8C44CFFF2C8}"/>
                  </a:ext>
                </a:extLst>
              </p:cNvPr>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7" name="Trapezoid 296">
                <a:extLst>
                  <a:ext uri="{FF2B5EF4-FFF2-40B4-BE49-F238E27FC236}">
                    <a16:creationId xmlns:a16="http://schemas.microsoft.com/office/drawing/2014/main" id="{E9655A4D-5CA6-814A-925A-45E6C440C6BB}"/>
                  </a:ext>
                </a:extLst>
              </p:cNvPr>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cxnSp>
          <p:nvCxnSpPr>
            <p:cNvPr id="271" name="Straight Arrow Connector 270">
              <a:extLst>
                <a:ext uri="{FF2B5EF4-FFF2-40B4-BE49-F238E27FC236}">
                  <a16:creationId xmlns:a16="http://schemas.microsoft.com/office/drawing/2014/main" id="{AF3FB8CD-DFAB-FE48-926B-60A3B13B513D}"/>
                </a:ext>
              </a:extLst>
            </p:cNvPr>
            <p:cNvCxnSpPr>
              <a:cxnSpLocks/>
              <a:endCxn id="299" idx="1"/>
            </p:cNvCxnSpPr>
            <p:nvPr/>
          </p:nvCxnSpPr>
          <p:spPr>
            <a:xfrm flipV="1">
              <a:off x="4948276" y="2732878"/>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73" name="Straight Arrow Connector 272">
              <a:extLst>
                <a:ext uri="{FF2B5EF4-FFF2-40B4-BE49-F238E27FC236}">
                  <a16:creationId xmlns:a16="http://schemas.microsoft.com/office/drawing/2014/main" id="{49C3E774-6210-BF43-807A-95A1FC5B4E0F}"/>
                </a:ext>
              </a:extLst>
            </p:cNvPr>
            <p:cNvCxnSpPr/>
            <p:nvPr/>
          </p:nvCxnSpPr>
          <p:spPr>
            <a:xfrm flipV="1">
              <a:off x="5832075" y="2724777"/>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45" name="Straight Arrow Connector 344">
              <a:extLst>
                <a:ext uri="{FF2B5EF4-FFF2-40B4-BE49-F238E27FC236}">
                  <a16:creationId xmlns:a16="http://schemas.microsoft.com/office/drawing/2014/main" id="{619C7117-0EEC-EE4D-8529-223C7041184C}"/>
                </a:ext>
              </a:extLst>
            </p:cNvPr>
            <p:cNvCxnSpPr/>
            <p:nvPr/>
          </p:nvCxnSpPr>
          <p:spPr>
            <a:xfrm flipV="1">
              <a:off x="3831656" y="2723354"/>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47" name="Elbow Connector 346">
              <a:extLst>
                <a:ext uri="{FF2B5EF4-FFF2-40B4-BE49-F238E27FC236}">
                  <a16:creationId xmlns:a16="http://schemas.microsoft.com/office/drawing/2014/main" id="{73D5B644-5784-4F42-8484-8CFFBF430F18}"/>
                </a:ext>
              </a:extLst>
            </p:cNvPr>
            <p:cNvCxnSpPr>
              <a:cxnSpLocks/>
            </p:cNvCxnSpPr>
            <p:nvPr/>
          </p:nvCxnSpPr>
          <p:spPr>
            <a:xfrm rot="10800000" flipV="1">
              <a:off x="1922211" y="3002812"/>
              <a:ext cx="5003442" cy="469033"/>
            </a:xfrm>
            <a:prstGeom prst="bentConnector3">
              <a:avLst>
                <a:gd name="adj1" fmla="val -3670"/>
              </a:avLst>
            </a:prstGeom>
            <a:ln w="28575">
              <a:solidFill>
                <a:schemeClr val="accent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9" name="Elbow Connector 348">
              <a:extLst>
                <a:ext uri="{FF2B5EF4-FFF2-40B4-BE49-F238E27FC236}">
                  <a16:creationId xmlns:a16="http://schemas.microsoft.com/office/drawing/2014/main" id="{21ADFBB2-31A5-1C4C-A527-FEBFDB9E63B1}"/>
                </a:ext>
              </a:extLst>
            </p:cNvPr>
            <p:cNvCxnSpPr>
              <a:cxnSpLocks/>
            </p:cNvCxnSpPr>
            <p:nvPr/>
          </p:nvCxnSpPr>
          <p:spPr>
            <a:xfrm rot="5400000" flipH="1" flipV="1">
              <a:off x="1801307" y="3088625"/>
              <a:ext cx="495652" cy="253843"/>
            </a:xfrm>
            <a:prstGeom prst="bentConnector3">
              <a:avLst>
                <a:gd name="adj1" fmla="val 99324"/>
              </a:avLst>
            </a:prstGeom>
            <a:ln w="28575">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57" name="Straight Arrow Connector 356">
              <a:extLst>
                <a:ext uri="{FF2B5EF4-FFF2-40B4-BE49-F238E27FC236}">
                  <a16:creationId xmlns:a16="http://schemas.microsoft.com/office/drawing/2014/main" id="{C1585DF7-22AC-6545-89D5-C05F4E4E0E52}"/>
                </a:ext>
              </a:extLst>
            </p:cNvPr>
            <p:cNvCxnSpPr/>
            <p:nvPr/>
          </p:nvCxnSpPr>
          <p:spPr>
            <a:xfrm flipV="1">
              <a:off x="6549558" y="2718052"/>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8" name="Straight Arrow Connector 357">
              <a:extLst>
                <a:ext uri="{FF2B5EF4-FFF2-40B4-BE49-F238E27FC236}">
                  <a16:creationId xmlns:a16="http://schemas.microsoft.com/office/drawing/2014/main" id="{E326C0E6-D76F-F54D-97A7-0BC9D0483981}"/>
                </a:ext>
              </a:extLst>
            </p:cNvPr>
            <p:cNvCxnSpPr/>
            <p:nvPr/>
          </p:nvCxnSpPr>
          <p:spPr>
            <a:xfrm flipV="1">
              <a:off x="2312006" y="2721344"/>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64" name="Rectangle 363">
              <a:extLst>
                <a:ext uri="{FF2B5EF4-FFF2-40B4-BE49-F238E27FC236}">
                  <a16:creationId xmlns:a16="http://schemas.microsoft.com/office/drawing/2014/main" id="{C195FB69-BCDB-5F4E-9934-BA9924D63AE3}"/>
                </a:ext>
              </a:extLst>
            </p:cNvPr>
            <p:cNvSpPr/>
            <p:nvPr/>
          </p:nvSpPr>
          <p:spPr>
            <a:xfrm>
              <a:off x="6763540" y="2255391"/>
              <a:ext cx="162111" cy="930850"/>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endParaRPr lang="en-US" sz="1500" kern="1200" dirty="0">
                <a:solidFill>
                  <a:srgbClr val="000000"/>
                </a:solidFill>
              </a:endParaRPr>
            </a:p>
          </p:txBody>
        </p:sp>
        <p:cxnSp>
          <p:nvCxnSpPr>
            <p:cNvPr id="365" name="Straight Arrow Connector 364">
              <a:extLst>
                <a:ext uri="{FF2B5EF4-FFF2-40B4-BE49-F238E27FC236}">
                  <a16:creationId xmlns:a16="http://schemas.microsoft.com/office/drawing/2014/main" id="{5B7BB520-3358-2146-94E5-95B77182053C}"/>
                </a:ext>
              </a:extLst>
            </p:cNvPr>
            <p:cNvCxnSpPr/>
            <p:nvPr/>
          </p:nvCxnSpPr>
          <p:spPr>
            <a:xfrm flipV="1">
              <a:off x="6929818" y="2713153"/>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68" name="Rectangle 367">
              <a:extLst>
                <a:ext uri="{FF2B5EF4-FFF2-40B4-BE49-F238E27FC236}">
                  <a16:creationId xmlns:a16="http://schemas.microsoft.com/office/drawing/2014/main" id="{29977B89-1BC6-4847-AFAF-D748BFFC9B29}"/>
                </a:ext>
              </a:extLst>
            </p:cNvPr>
            <p:cNvSpPr/>
            <p:nvPr/>
          </p:nvSpPr>
          <p:spPr>
            <a:xfrm>
              <a:off x="2154506" y="2271759"/>
              <a:ext cx="162111" cy="930850"/>
            </a:xfrm>
            <a:prstGeom prst="rect">
              <a:avLst/>
            </a:prstGeom>
            <a:solidFill>
              <a:schemeClr val="bg1">
                <a:lumMod val="85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endParaRPr lang="en-US" sz="1500" kern="1200" dirty="0">
                <a:solidFill>
                  <a:srgbClr val="000000"/>
                </a:solidFill>
              </a:endParaRPr>
            </a:p>
          </p:txBody>
        </p:sp>
        <p:cxnSp>
          <p:nvCxnSpPr>
            <p:cNvPr id="373" name="Straight Arrow Connector 372">
              <a:extLst>
                <a:ext uri="{FF2B5EF4-FFF2-40B4-BE49-F238E27FC236}">
                  <a16:creationId xmlns:a16="http://schemas.microsoft.com/office/drawing/2014/main" id="{56E68856-3969-C84B-8D7C-E2E0636381A5}"/>
                </a:ext>
              </a:extLst>
            </p:cNvPr>
            <p:cNvCxnSpPr/>
            <p:nvPr/>
          </p:nvCxnSpPr>
          <p:spPr>
            <a:xfrm flipV="1">
              <a:off x="1943327" y="2714840"/>
              <a:ext cx="209777" cy="5302"/>
            </a:xfrm>
            <a:prstGeom prst="straightConnector1">
              <a:avLst/>
            </a:prstGeom>
            <a:ln w="28575" cmpd="sng">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020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a:extLst>
              <a:ext uri="{FF2B5EF4-FFF2-40B4-BE49-F238E27FC236}">
                <a16:creationId xmlns:a16="http://schemas.microsoft.com/office/drawing/2014/main" id="{32605955-DA0B-7746-AFB3-BFD4480ABA22}"/>
              </a:ext>
            </a:extLst>
          </p:cNvPr>
          <p:cNvPicPr>
            <a:picLocks noChangeAspect="1"/>
          </p:cNvPicPr>
          <p:nvPr/>
        </p:nvPicPr>
        <p:blipFill>
          <a:blip r:embed="rId3"/>
          <a:stretch>
            <a:fillRect/>
          </a:stretch>
        </p:blipFill>
        <p:spPr>
          <a:xfrm>
            <a:off x="242816" y="3603494"/>
            <a:ext cx="1750596" cy="956263"/>
          </a:xfrm>
          <a:prstGeom prst="rect">
            <a:avLst/>
          </a:prstGeom>
        </p:spPr>
      </p:pic>
      <p:sp>
        <p:nvSpPr>
          <p:cNvPr id="2" name="Title 1">
            <a:extLst>
              <a:ext uri="{FF2B5EF4-FFF2-40B4-BE49-F238E27FC236}">
                <a16:creationId xmlns:a16="http://schemas.microsoft.com/office/drawing/2014/main" id="{3E27F8FD-2EB3-0E4A-9AC7-2D47EDB2E732}"/>
              </a:ext>
            </a:extLst>
          </p:cNvPr>
          <p:cNvSpPr>
            <a:spLocks noGrp="1"/>
          </p:cNvSpPr>
          <p:nvPr>
            <p:ph type="title"/>
          </p:nvPr>
        </p:nvSpPr>
        <p:spPr/>
        <p:txBody>
          <a:bodyPr>
            <a:normAutofit fontScale="90000"/>
          </a:bodyPr>
          <a:lstStyle/>
          <a:p>
            <a:r>
              <a:rPr lang="en-US" dirty="0"/>
              <a:t>P4 Approach</a:t>
            </a:r>
          </a:p>
        </p:txBody>
      </p:sp>
      <p:sp>
        <p:nvSpPr>
          <p:cNvPr id="3" name="Slide Number Placeholder 2">
            <a:extLst>
              <a:ext uri="{FF2B5EF4-FFF2-40B4-BE49-F238E27FC236}">
                <a16:creationId xmlns:a16="http://schemas.microsoft.com/office/drawing/2014/main" id="{226C7FC8-EAE8-0543-8650-0AA10D611210}"/>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7</a:t>
            </a:fld>
            <a:endParaRPr lang="en-US" dirty="0">
              <a:solidFill>
                <a:prstClr val="black">
                  <a:tint val="75000"/>
                </a:prstClr>
              </a:solidFill>
            </a:endParaRPr>
          </a:p>
        </p:txBody>
      </p:sp>
      <p:grpSp>
        <p:nvGrpSpPr>
          <p:cNvPr id="91" name="Group 90">
            <a:extLst>
              <a:ext uri="{FF2B5EF4-FFF2-40B4-BE49-F238E27FC236}">
                <a16:creationId xmlns:a16="http://schemas.microsoft.com/office/drawing/2014/main" id="{A413270C-825B-1940-9ADC-6964CF1AD8E2}"/>
              </a:ext>
            </a:extLst>
          </p:cNvPr>
          <p:cNvGrpSpPr/>
          <p:nvPr/>
        </p:nvGrpSpPr>
        <p:grpSpPr>
          <a:xfrm>
            <a:off x="4208717" y="3502650"/>
            <a:ext cx="1405694" cy="885166"/>
            <a:chOff x="3017590" y="3353533"/>
            <a:chExt cx="1405694" cy="885166"/>
          </a:xfrm>
        </p:grpSpPr>
        <p:sp>
          <p:nvSpPr>
            <p:cNvPr id="5" name="Shape">
              <a:extLst>
                <a:ext uri="{FF2B5EF4-FFF2-40B4-BE49-F238E27FC236}">
                  <a16:creationId xmlns:a16="http://schemas.microsoft.com/office/drawing/2014/main" id="{D96DAE8A-4222-6D46-B73F-6586DE2BE96E}"/>
                </a:ext>
              </a:extLst>
            </p:cNvPr>
            <p:cNvSpPr/>
            <p:nvPr/>
          </p:nvSpPr>
          <p:spPr>
            <a:xfrm>
              <a:off x="3017590" y="3539199"/>
              <a:ext cx="1405694" cy="699500"/>
            </a:xfrm>
            <a:custGeom>
              <a:avLst/>
              <a:gdLst/>
              <a:ahLst/>
              <a:cxnLst>
                <a:cxn ang="0">
                  <a:pos x="wd2" y="hd2"/>
                </a:cxn>
                <a:cxn ang="5400000">
                  <a:pos x="wd2" y="hd2"/>
                </a:cxn>
                <a:cxn ang="10800000">
                  <a:pos x="wd2" y="hd2"/>
                </a:cxn>
                <a:cxn ang="16200000">
                  <a:pos x="wd2" y="hd2"/>
                </a:cxn>
              </a:cxnLst>
              <a:rect l="0" t="0" r="r" b="b"/>
              <a:pathLst>
                <a:path w="21600" h="21600" extrusionOk="0">
                  <a:moveTo>
                    <a:pt x="7176" y="162"/>
                  </a:moveTo>
                  <a:cubicBezTo>
                    <a:pt x="4784" y="2385"/>
                    <a:pt x="2392" y="4607"/>
                    <a:pt x="0" y="6830"/>
                  </a:cubicBezTo>
                  <a:lnTo>
                    <a:pt x="7" y="21600"/>
                  </a:lnTo>
                  <a:lnTo>
                    <a:pt x="21600" y="21600"/>
                  </a:lnTo>
                  <a:lnTo>
                    <a:pt x="21600" y="7228"/>
                  </a:lnTo>
                  <a:lnTo>
                    <a:pt x="14339" y="0"/>
                  </a:lnTo>
                  <a:cubicBezTo>
                    <a:pt x="11951" y="54"/>
                    <a:pt x="9563" y="108"/>
                    <a:pt x="7176" y="162"/>
                  </a:cubicBezTo>
                  <a:close/>
                </a:path>
              </a:pathLst>
            </a:custGeom>
            <a:solidFill>
              <a:srgbClr val="E3E5E7"/>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grpSp>
          <p:nvGrpSpPr>
            <p:cNvPr id="84" name="Group 83">
              <a:extLst>
                <a:ext uri="{FF2B5EF4-FFF2-40B4-BE49-F238E27FC236}">
                  <a16:creationId xmlns:a16="http://schemas.microsoft.com/office/drawing/2014/main" id="{780A14E4-65A8-9848-A64C-A1E2868151FF}"/>
                </a:ext>
              </a:extLst>
            </p:cNvPr>
            <p:cNvGrpSpPr/>
            <p:nvPr/>
          </p:nvGrpSpPr>
          <p:grpSpPr>
            <a:xfrm>
              <a:off x="3094963" y="3818202"/>
              <a:ext cx="1276483" cy="371593"/>
              <a:chOff x="3094963" y="3818202"/>
              <a:chExt cx="1276483" cy="371593"/>
            </a:xfrm>
          </p:grpSpPr>
          <p:grpSp>
            <p:nvGrpSpPr>
              <p:cNvPr id="12" name="Group">
                <a:extLst>
                  <a:ext uri="{FF2B5EF4-FFF2-40B4-BE49-F238E27FC236}">
                    <a16:creationId xmlns:a16="http://schemas.microsoft.com/office/drawing/2014/main" id="{A3338F4E-569D-0547-8BC5-2328F84A81AE}"/>
                  </a:ext>
                </a:extLst>
              </p:cNvPr>
              <p:cNvGrpSpPr/>
              <p:nvPr/>
            </p:nvGrpSpPr>
            <p:grpSpPr>
              <a:xfrm>
                <a:off x="3762748" y="3819492"/>
                <a:ext cx="338747" cy="365731"/>
                <a:chOff x="0" y="0"/>
                <a:chExt cx="695297" cy="834555"/>
              </a:xfrm>
            </p:grpSpPr>
            <p:grpSp>
              <p:nvGrpSpPr>
                <p:cNvPr id="67" name="Group">
                  <a:extLst>
                    <a:ext uri="{FF2B5EF4-FFF2-40B4-BE49-F238E27FC236}">
                      <a16:creationId xmlns:a16="http://schemas.microsoft.com/office/drawing/2014/main" id="{8F19E550-F9C2-D347-9B02-6038F91DA66C}"/>
                    </a:ext>
                  </a:extLst>
                </p:cNvPr>
                <p:cNvGrpSpPr/>
                <p:nvPr/>
              </p:nvGrpSpPr>
              <p:grpSpPr>
                <a:xfrm>
                  <a:off x="-1" y="0"/>
                  <a:ext cx="695299" cy="834556"/>
                  <a:chOff x="0" y="0"/>
                  <a:chExt cx="695297" cy="834555"/>
                </a:xfrm>
              </p:grpSpPr>
              <p:sp>
                <p:nvSpPr>
                  <p:cNvPr id="81" name="Rectangle">
                    <a:extLst>
                      <a:ext uri="{FF2B5EF4-FFF2-40B4-BE49-F238E27FC236}">
                        <a16:creationId xmlns:a16="http://schemas.microsoft.com/office/drawing/2014/main" id="{EEA2B7BC-67FF-5241-BE9B-803E627BAA5D}"/>
                      </a:ext>
                    </a:extLst>
                  </p:cNvPr>
                  <p:cNvSpPr/>
                  <p:nvPr/>
                </p:nvSpPr>
                <p:spPr>
                  <a:xfrm>
                    <a:off x="4316" y="4420"/>
                    <a:ext cx="690981" cy="83013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2500">
                        <a:latin typeface="Arial"/>
                        <a:ea typeface="Arial"/>
                        <a:cs typeface="Arial"/>
                        <a:sym typeface="Arial"/>
                      </a:defRPr>
                    </a:pPr>
                    <a:endParaRPr sz="1600"/>
                  </a:p>
                </p:txBody>
              </p:sp>
              <p:sp>
                <p:nvSpPr>
                  <p:cNvPr id="82" name="Rectangle">
                    <a:extLst>
                      <a:ext uri="{FF2B5EF4-FFF2-40B4-BE49-F238E27FC236}">
                        <a16:creationId xmlns:a16="http://schemas.microsoft.com/office/drawing/2014/main" id="{955BDE0C-0D48-B34A-9B90-D1EEAC3718AD}"/>
                      </a:ext>
                    </a:extLst>
                  </p:cNvPr>
                  <p:cNvSpPr/>
                  <p:nvPr/>
                </p:nvSpPr>
                <p:spPr>
                  <a:xfrm>
                    <a:off x="-1" y="0"/>
                    <a:ext cx="695299" cy="830137"/>
                  </a:xfrm>
                  <a:prstGeom prst="rect">
                    <a:avLst/>
                  </a:prstGeom>
                  <a:solidFill>
                    <a:srgbClr val="FFFFFF">
                      <a:alpha val="70000"/>
                    </a:srgbClr>
                  </a:solidFill>
                  <a:ln w="12700" cap="flat">
                    <a:solidFill>
                      <a:srgbClr val="4F81BD"/>
                    </a:solidFill>
                    <a:prstDash val="solid"/>
                    <a:round/>
                  </a:ln>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grpSp>
            <p:grpSp>
              <p:nvGrpSpPr>
                <p:cNvPr id="68" name="Group">
                  <a:extLst>
                    <a:ext uri="{FF2B5EF4-FFF2-40B4-BE49-F238E27FC236}">
                      <a16:creationId xmlns:a16="http://schemas.microsoft.com/office/drawing/2014/main" id="{936482C7-BEBB-9E4E-A110-DFBA78671733}"/>
                    </a:ext>
                  </a:extLst>
                </p:cNvPr>
                <p:cNvGrpSpPr/>
                <p:nvPr/>
              </p:nvGrpSpPr>
              <p:grpSpPr>
                <a:xfrm>
                  <a:off x="57914" y="45097"/>
                  <a:ext cx="562355" cy="759127"/>
                  <a:chOff x="0" y="0"/>
                  <a:chExt cx="562353" cy="759125"/>
                </a:xfrm>
              </p:grpSpPr>
              <p:sp>
                <p:nvSpPr>
                  <p:cNvPr id="69" name="Rectangle">
                    <a:extLst>
                      <a:ext uri="{FF2B5EF4-FFF2-40B4-BE49-F238E27FC236}">
                        <a16:creationId xmlns:a16="http://schemas.microsoft.com/office/drawing/2014/main" id="{0622F1E5-B9A2-874D-B636-B111B27D0913}"/>
                      </a:ext>
                    </a:extLst>
                  </p:cNvPr>
                  <p:cNvSpPr/>
                  <p:nvPr/>
                </p:nvSpPr>
                <p:spPr>
                  <a:xfrm>
                    <a:off x="0" y="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0" name="Rectangle">
                    <a:extLst>
                      <a:ext uri="{FF2B5EF4-FFF2-40B4-BE49-F238E27FC236}">
                        <a16:creationId xmlns:a16="http://schemas.microsoft.com/office/drawing/2014/main" id="{BE27EC86-EDD6-A142-BC9F-0D045058B7ED}"/>
                      </a:ext>
                    </a:extLst>
                  </p:cNvPr>
                  <p:cNvSpPr/>
                  <p:nvPr/>
                </p:nvSpPr>
                <p:spPr>
                  <a:xfrm>
                    <a:off x="0" y="129814"/>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1" name="Rectangle">
                    <a:extLst>
                      <a:ext uri="{FF2B5EF4-FFF2-40B4-BE49-F238E27FC236}">
                        <a16:creationId xmlns:a16="http://schemas.microsoft.com/office/drawing/2014/main" id="{37617799-1D6B-F745-A2D6-9B712B8964AC}"/>
                      </a:ext>
                    </a:extLst>
                  </p:cNvPr>
                  <p:cNvSpPr/>
                  <p:nvPr/>
                </p:nvSpPr>
                <p:spPr>
                  <a:xfrm>
                    <a:off x="0" y="260519"/>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2" name="Rectangle">
                    <a:extLst>
                      <a:ext uri="{FF2B5EF4-FFF2-40B4-BE49-F238E27FC236}">
                        <a16:creationId xmlns:a16="http://schemas.microsoft.com/office/drawing/2014/main" id="{2C2CE174-135A-7646-8DFE-4DEF9B03BFE5}"/>
                      </a:ext>
                    </a:extLst>
                  </p:cNvPr>
                  <p:cNvSpPr/>
                  <p:nvPr/>
                </p:nvSpPr>
                <p:spPr>
                  <a:xfrm>
                    <a:off x="0" y="391892"/>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3" name="Rectangle">
                    <a:extLst>
                      <a:ext uri="{FF2B5EF4-FFF2-40B4-BE49-F238E27FC236}">
                        <a16:creationId xmlns:a16="http://schemas.microsoft.com/office/drawing/2014/main" id="{018D2BD3-F63F-6A4B-B166-EFC8AA08F965}"/>
                      </a:ext>
                    </a:extLst>
                  </p:cNvPr>
                  <p:cNvSpPr/>
                  <p:nvPr/>
                </p:nvSpPr>
                <p:spPr>
                  <a:xfrm>
                    <a:off x="0" y="65152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4" name="Rectangle">
                    <a:extLst>
                      <a:ext uri="{FF2B5EF4-FFF2-40B4-BE49-F238E27FC236}">
                        <a16:creationId xmlns:a16="http://schemas.microsoft.com/office/drawing/2014/main" id="{2A08D078-4658-5E45-89A5-0768974210D2}"/>
                      </a:ext>
                    </a:extLst>
                  </p:cNvPr>
                  <p:cNvSpPr/>
                  <p:nvPr/>
                </p:nvSpPr>
                <p:spPr>
                  <a:xfrm>
                    <a:off x="0" y="521706"/>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5" name="Shape">
                    <a:extLst>
                      <a:ext uri="{FF2B5EF4-FFF2-40B4-BE49-F238E27FC236}">
                        <a16:creationId xmlns:a16="http://schemas.microsoft.com/office/drawing/2014/main" id="{2A8056D6-A613-1F4E-AC8B-31BB59CB76EC}"/>
                      </a:ext>
                    </a:extLst>
                  </p:cNvPr>
                  <p:cNvSpPr/>
                  <p:nvPr/>
                </p:nvSpPr>
                <p:spPr>
                  <a:xfrm rot="5400000">
                    <a:off x="422558" y="-29307"/>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6" name="Shape">
                    <a:extLst>
                      <a:ext uri="{FF2B5EF4-FFF2-40B4-BE49-F238E27FC236}">
                        <a16:creationId xmlns:a16="http://schemas.microsoft.com/office/drawing/2014/main" id="{B7276A07-1E8E-684E-8AEC-BB3BE5E43EFE}"/>
                      </a:ext>
                    </a:extLst>
                  </p:cNvPr>
                  <p:cNvSpPr/>
                  <p:nvPr/>
                </p:nvSpPr>
                <p:spPr>
                  <a:xfrm rot="5400000">
                    <a:off x="425442" y="100508"/>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7" name="Shape">
                    <a:extLst>
                      <a:ext uri="{FF2B5EF4-FFF2-40B4-BE49-F238E27FC236}">
                        <a16:creationId xmlns:a16="http://schemas.microsoft.com/office/drawing/2014/main" id="{F739EF72-2B51-2843-AB3A-796D938703F6}"/>
                      </a:ext>
                    </a:extLst>
                  </p:cNvPr>
                  <p:cNvSpPr/>
                  <p:nvPr/>
                </p:nvSpPr>
                <p:spPr>
                  <a:xfrm rot="5400000">
                    <a:off x="425442" y="231213"/>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8" name="Shape">
                    <a:extLst>
                      <a:ext uri="{FF2B5EF4-FFF2-40B4-BE49-F238E27FC236}">
                        <a16:creationId xmlns:a16="http://schemas.microsoft.com/office/drawing/2014/main" id="{25D36769-4784-1F43-B3B3-B49059B7F941}"/>
                      </a:ext>
                    </a:extLst>
                  </p:cNvPr>
                  <p:cNvSpPr/>
                  <p:nvPr/>
                </p:nvSpPr>
                <p:spPr>
                  <a:xfrm rot="5400000">
                    <a:off x="422558" y="366029"/>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79" name="Shape">
                    <a:extLst>
                      <a:ext uri="{FF2B5EF4-FFF2-40B4-BE49-F238E27FC236}">
                        <a16:creationId xmlns:a16="http://schemas.microsoft.com/office/drawing/2014/main" id="{302692C7-863A-A74D-ABE0-DFC4D62B0CA7}"/>
                      </a:ext>
                    </a:extLst>
                  </p:cNvPr>
                  <p:cNvSpPr/>
                  <p:nvPr/>
                </p:nvSpPr>
                <p:spPr>
                  <a:xfrm rot="5400000">
                    <a:off x="422558" y="492400"/>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80" name="Shape">
                    <a:extLst>
                      <a:ext uri="{FF2B5EF4-FFF2-40B4-BE49-F238E27FC236}">
                        <a16:creationId xmlns:a16="http://schemas.microsoft.com/office/drawing/2014/main" id="{A7F44FC8-7D93-6A41-A550-42DA3DC685BB}"/>
                      </a:ext>
                    </a:extLst>
                  </p:cNvPr>
                  <p:cNvSpPr/>
                  <p:nvPr/>
                </p:nvSpPr>
                <p:spPr>
                  <a:xfrm rot="5400000">
                    <a:off x="422558" y="622214"/>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grpSp>
          </p:grpSp>
          <p:grpSp>
            <p:nvGrpSpPr>
              <p:cNvPr id="13" name="Group 12">
                <a:extLst>
                  <a:ext uri="{FF2B5EF4-FFF2-40B4-BE49-F238E27FC236}">
                    <a16:creationId xmlns:a16="http://schemas.microsoft.com/office/drawing/2014/main" id="{74B83E28-36B5-D64E-8E73-D0965C3062E4}"/>
                  </a:ext>
                </a:extLst>
              </p:cNvPr>
              <p:cNvGrpSpPr/>
              <p:nvPr/>
            </p:nvGrpSpPr>
            <p:grpSpPr>
              <a:xfrm>
                <a:off x="3094963" y="3819170"/>
                <a:ext cx="217705" cy="363473"/>
                <a:chOff x="3094963" y="3819170"/>
                <a:chExt cx="217705" cy="363473"/>
              </a:xfrm>
            </p:grpSpPr>
            <p:grpSp>
              <p:nvGrpSpPr>
                <p:cNvPr id="53" name="Group">
                  <a:extLst>
                    <a:ext uri="{FF2B5EF4-FFF2-40B4-BE49-F238E27FC236}">
                      <a16:creationId xmlns:a16="http://schemas.microsoft.com/office/drawing/2014/main" id="{C4F7570A-838B-5A45-8A8D-2C4E065D5656}"/>
                    </a:ext>
                  </a:extLst>
                </p:cNvPr>
                <p:cNvGrpSpPr/>
                <p:nvPr/>
              </p:nvGrpSpPr>
              <p:grpSpPr>
                <a:xfrm>
                  <a:off x="3094963" y="3819170"/>
                  <a:ext cx="217705" cy="363473"/>
                  <a:chOff x="0" y="0"/>
                  <a:chExt cx="446849" cy="829401"/>
                </a:xfrm>
              </p:grpSpPr>
              <p:sp>
                <p:nvSpPr>
                  <p:cNvPr id="65" name="Rectangle">
                    <a:extLst>
                      <a:ext uri="{FF2B5EF4-FFF2-40B4-BE49-F238E27FC236}">
                        <a16:creationId xmlns:a16="http://schemas.microsoft.com/office/drawing/2014/main" id="{532658C2-2017-DD43-9E6C-3F73ADEE6BE4}"/>
                      </a:ext>
                    </a:extLst>
                  </p:cNvPr>
                  <p:cNvSpPr/>
                  <p:nvPr/>
                </p:nvSpPr>
                <p:spPr>
                  <a:xfrm>
                    <a:off x="-1" y="-1"/>
                    <a:ext cx="446851" cy="829403"/>
                  </a:xfrm>
                  <a:prstGeom prst="rect">
                    <a:avLst/>
                  </a:prstGeom>
                  <a:solidFill>
                    <a:srgbClr val="FCD5B5"/>
                  </a:solidFill>
                  <a:ln w="9525"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lnSpc>
                        <a:spcPts val="984"/>
                      </a:lnSpc>
                      <a:defRPr sz="1800">
                        <a:latin typeface="Arial"/>
                        <a:ea typeface="Arial"/>
                        <a:cs typeface="Arial"/>
                        <a:sym typeface="Arial"/>
                      </a:defRPr>
                    </a:pPr>
                    <a:endParaRPr sz="1600"/>
                  </a:p>
                </p:txBody>
              </p:sp>
              <p:sp>
                <p:nvSpPr>
                  <p:cNvPr id="66" name="Rectangle">
                    <a:extLst>
                      <a:ext uri="{FF2B5EF4-FFF2-40B4-BE49-F238E27FC236}">
                        <a16:creationId xmlns:a16="http://schemas.microsoft.com/office/drawing/2014/main" id="{08477FDC-59DF-B14D-AC0D-01340E228845}"/>
                      </a:ext>
                    </a:extLst>
                  </p:cNvPr>
                  <p:cNvSpPr txBox="1"/>
                  <p:nvPr/>
                </p:nvSpPr>
                <p:spPr>
                  <a:xfrm>
                    <a:off x="-1" y="320497"/>
                    <a:ext cx="446851" cy="18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lnSpc>
                        <a:spcPts val="1400"/>
                      </a:lnSpc>
                      <a:defRPr sz="1500">
                        <a:latin typeface="Arial"/>
                        <a:ea typeface="Arial"/>
                        <a:cs typeface="Arial"/>
                        <a:sym typeface="Arial"/>
                      </a:defRPr>
                    </a:lvl1pPr>
                  </a:lstStyle>
                  <a:p>
                    <a:r>
                      <a:rPr sz="1600"/>
                      <a:t> </a:t>
                    </a:r>
                  </a:p>
                </p:txBody>
              </p:sp>
            </p:grpSp>
            <p:sp>
              <p:nvSpPr>
                <p:cNvPr id="54" name="Oval">
                  <a:extLst>
                    <a:ext uri="{FF2B5EF4-FFF2-40B4-BE49-F238E27FC236}">
                      <a16:creationId xmlns:a16="http://schemas.microsoft.com/office/drawing/2014/main" id="{09966202-DF53-494C-B299-EB13CCB6B329}"/>
                    </a:ext>
                  </a:extLst>
                </p:cNvPr>
                <p:cNvSpPr/>
                <p:nvPr/>
              </p:nvSpPr>
              <p:spPr>
                <a:xfrm>
                  <a:off x="3116095" y="3854515"/>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55" name="Oval">
                  <a:extLst>
                    <a:ext uri="{FF2B5EF4-FFF2-40B4-BE49-F238E27FC236}">
                      <a16:creationId xmlns:a16="http://schemas.microsoft.com/office/drawing/2014/main" id="{E5D1A8A6-0524-E74E-A9BC-DB1649EBBA1F}"/>
                    </a:ext>
                  </a:extLst>
                </p:cNvPr>
                <p:cNvSpPr/>
                <p:nvPr/>
              </p:nvSpPr>
              <p:spPr>
                <a:xfrm>
                  <a:off x="3122288" y="3961477"/>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56" name="Oval">
                  <a:extLst>
                    <a:ext uri="{FF2B5EF4-FFF2-40B4-BE49-F238E27FC236}">
                      <a16:creationId xmlns:a16="http://schemas.microsoft.com/office/drawing/2014/main" id="{23C672C0-478B-A042-A11D-62A8396C8AFD}"/>
                    </a:ext>
                  </a:extLst>
                </p:cNvPr>
                <p:cNvSpPr/>
                <p:nvPr/>
              </p:nvSpPr>
              <p:spPr>
                <a:xfrm>
                  <a:off x="3208239" y="3918329"/>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57" name="Oval">
                  <a:extLst>
                    <a:ext uri="{FF2B5EF4-FFF2-40B4-BE49-F238E27FC236}">
                      <a16:creationId xmlns:a16="http://schemas.microsoft.com/office/drawing/2014/main" id="{C79CD160-38F9-9C43-AE90-EB46B51358CB}"/>
                    </a:ext>
                  </a:extLst>
                </p:cNvPr>
                <p:cNvSpPr/>
                <p:nvPr/>
              </p:nvSpPr>
              <p:spPr>
                <a:xfrm>
                  <a:off x="3117107" y="4048212"/>
                  <a:ext cx="68875" cy="52948"/>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58" name="Oval">
                  <a:extLst>
                    <a:ext uri="{FF2B5EF4-FFF2-40B4-BE49-F238E27FC236}">
                      <a16:creationId xmlns:a16="http://schemas.microsoft.com/office/drawing/2014/main" id="{6208825E-FA19-1B43-97BF-B3F9FD5D0BDE}"/>
                    </a:ext>
                  </a:extLst>
                </p:cNvPr>
                <p:cNvSpPr/>
                <p:nvPr/>
              </p:nvSpPr>
              <p:spPr>
                <a:xfrm>
                  <a:off x="3216099" y="4097807"/>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59" name="Line">
                  <a:extLst>
                    <a:ext uri="{FF2B5EF4-FFF2-40B4-BE49-F238E27FC236}">
                      <a16:creationId xmlns:a16="http://schemas.microsoft.com/office/drawing/2014/main" id="{601A0CF0-49EE-2E48-9C9F-CF51435EEB0C}"/>
                    </a:ext>
                  </a:extLst>
                </p:cNvPr>
                <p:cNvSpPr/>
                <p:nvPr/>
              </p:nvSpPr>
              <p:spPr>
                <a:xfrm rot="16200000" flipH="1">
                  <a:off x="3158517" y="3834170"/>
                  <a:ext cx="76173" cy="92145"/>
                </a:xfrm>
                <a:custGeom>
                  <a:avLst/>
                  <a:gdLst/>
                  <a:ahLst/>
                  <a:cxnLst>
                    <a:cxn ang="0">
                      <a:pos x="wd2" y="hd2"/>
                    </a:cxn>
                    <a:cxn ang="5400000">
                      <a:pos x="wd2" y="hd2"/>
                    </a:cxn>
                    <a:cxn ang="10800000">
                      <a:pos x="wd2" y="hd2"/>
                    </a:cxn>
                    <a:cxn ang="16200000">
                      <a:pos x="wd2" y="hd2"/>
                    </a:cxn>
                  </a:cxnLst>
                  <a:rect l="0" t="0" r="r" b="b"/>
                  <a:pathLst>
                    <a:path w="21600" h="21600" extrusionOk="0">
                      <a:moveTo>
                        <a:pt x="3505" y="0"/>
                      </a:moveTo>
                      <a:cubicBezTo>
                        <a:pt x="1752" y="0"/>
                        <a:pt x="0" y="5400"/>
                        <a:pt x="0" y="10800"/>
                      </a:cubicBezTo>
                      <a:cubicBezTo>
                        <a:pt x="0" y="16200"/>
                        <a:pt x="108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60" name="Line">
                  <a:extLst>
                    <a:ext uri="{FF2B5EF4-FFF2-40B4-BE49-F238E27FC236}">
                      <a16:creationId xmlns:a16="http://schemas.microsoft.com/office/drawing/2014/main" id="{BE662A8C-1DFC-2945-BBB9-63261AE0CC90}"/>
                    </a:ext>
                  </a:extLst>
                </p:cNvPr>
                <p:cNvSpPr/>
                <p:nvPr/>
              </p:nvSpPr>
              <p:spPr>
                <a:xfrm rot="16200000" flipH="1">
                  <a:off x="3126621" y="3931278"/>
                  <a:ext cx="54014" cy="6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61" name="Line">
                  <a:extLst>
                    <a:ext uri="{FF2B5EF4-FFF2-40B4-BE49-F238E27FC236}">
                      <a16:creationId xmlns:a16="http://schemas.microsoft.com/office/drawing/2014/main" id="{65476914-F16A-8A4E-BE31-DD36CC684D4B}"/>
                    </a:ext>
                  </a:extLst>
                </p:cNvPr>
                <p:cNvSpPr/>
                <p:nvPr/>
              </p:nvSpPr>
              <p:spPr>
                <a:xfrm rot="16200000">
                  <a:off x="3244871" y="3942610"/>
                  <a:ext cx="51844" cy="56232"/>
                </a:xfrm>
                <a:custGeom>
                  <a:avLst/>
                  <a:gdLst/>
                  <a:ahLst/>
                  <a:cxnLst>
                    <a:cxn ang="0">
                      <a:pos x="wd2" y="hd2"/>
                    </a:cxn>
                    <a:cxn ang="5400000">
                      <a:pos x="wd2" y="hd2"/>
                    </a:cxn>
                    <a:cxn ang="10800000">
                      <a:pos x="wd2" y="hd2"/>
                    </a:cxn>
                    <a:cxn ang="16200000">
                      <a:pos x="wd2" y="hd2"/>
                    </a:cxn>
                  </a:cxnLst>
                  <a:rect l="0" t="0" r="r" b="b"/>
                  <a:pathLst>
                    <a:path w="21600" h="21600" extrusionOk="0">
                      <a:moveTo>
                        <a:pt x="10570" y="0"/>
                      </a:moveTo>
                      <a:cubicBezTo>
                        <a:pt x="5285" y="0"/>
                        <a:pt x="0" y="5400"/>
                        <a:pt x="0" y="10800"/>
                      </a:cubicBezTo>
                      <a:cubicBezTo>
                        <a:pt x="0" y="16200"/>
                        <a:pt x="5400" y="21600"/>
                        <a:pt x="10800" y="21600"/>
                      </a:cubicBezTo>
                      <a:cubicBezTo>
                        <a:pt x="16200" y="21600"/>
                        <a:pt x="21600" y="17414"/>
                        <a:pt x="21600" y="13228"/>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62" name="Line">
                  <a:extLst>
                    <a:ext uri="{FF2B5EF4-FFF2-40B4-BE49-F238E27FC236}">
                      <a16:creationId xmlns:a16="http://schemas.microsoft.com/office/drawing/2014/main" id="{693F51EC-97BD-7242-B531-123BEFA21FDF}"/>
                    </a:ext>
                  </a:extLst>
                </p:cNvPr>
                <p:cNvSpPr/>
                <p:nvPr/>
              </p:nvSpPr>
              <p:spPr>
                <a:xfrm rot="5400000">
                  <a:off x="3146573" y="4002932"/>
                  <a:ext cx="111163" cy="32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63" name="Line">
                  <a:extLst>
                    <a:ext uri="{FF2B5EF4-FFF2-40B4-BE49-F238E27FC236}">
                      <a16:creationId xmlns:a16="http://schemas.microsoft.com/office/drawing/2014/main" id="{9252ED0C-23B4-1941-B668-E2AE02F87FED}"/>
                    </a:ext>
                  </a:extLst>
                </p:cNvPr>
                <p:cNvSpPr/>
                <p:nvPr/>
              </p:nvSpPr>
              <p:spPr>
                <a:xfrm>
                  <a:off x="3191162" y="3987951"/>
                  <a:ext cx="59375" cy="1098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64" name="Line">
                  <a:extLst>
                    <a:ext uri="{FF2B5EF4-FFF2-40B4-BE49-F238E27FC236}">
                      <a16:creationId xmlns:a16="http://schemas.microsoft.com/office/drawing/2014/main" id="{0E715FCB-4418-B946-A1A8-B12F41081904}"/>
                    </a:ext>
                  </a:extLst>
                </p:cNvPr>
                <p:cNvSpPr/>
                <p:nvPr/>
              </p:nvSpPr>
              <p:spPr>
                <a:xfrm rot="5400000" flipH="1">
                  <a:off x="3166159" y="4086545"/>
                  <a:ext cx="69763" cy="98993"/>
                </a:xfrm>
                <a:custGeom>
                  <a:avLst/>
                  <a:gdLst/>
                  <a:ahLst/>
                  <a:cxnLst>
                    <a:cxn ang="0">
                      <a:pos x="wd2" y="hd2"/>
                    </a:cxn>
                    <a:cxn ang="5400000">
                      <a:pos x="wd2" y="hd2"/>
                    </a:cxn>
                    <a:cxn ang="10800000">
                      <a:pos x="wd2" y="hd2"/>
                    </a:cxn>
                    <a:cxn ang="16200000">
                      <a:pos x="wd2" y="hd2"/>
                    </a:cxn>
                  </a:cxnLst>
                  <a:rect l="0" t="0" r="r" b="b"/>
                  <a:pathLst>
                    <a:path w="21600" h="21600" extrusionOk="0">
                      <a:moveTo>
                        <a:pt x="6244" y="0"/>
                      </a:moveTo>
                      <a:cubicBezTo>
                        <a:pt x="3122" y="0"/>
                        <a:pt x="0" y="5400"/>
                        <a:pt x="0" y="10800"/>
                      </a:cubicBezTo>
                      <a:cubicBezTo>
                        <a:pt x="0" y="16200"/>
                        <a:pt x="108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grpSp>
          <p:grpSp>
            <p:nvGrpSpPr>
              <p:cNvPr id="6" name="Group 5">
                <a:extLst>
                  <a:ext uri="{FF2B5EF4-FFF2-40B4-BE49-F238E27FC236}">
                    <a16:creationId xmlns:a16="http://schemas.microsoft.com/office/drawing/2014/main" id="{696C4091-B717-8742-A914-0D402B1A564E}"/>
                  </a:ext>
                </a:extLst>
              </p:cNvPr>
              <p:cNvGrpSpPr/>
              <p:nvPr/>
            </p:nvGrpSpPr>
            <p:grpSpPr>
              <a:xfrm>
                <a:off x="4160098" y="3818202"/>
                <a:ext cx="211348" cy="368311"/>
                <a:chOff x="4160098" y="3818202"/>
                <a:chExt cx="211348" cy="368311"/>
              </a:xfrm>
            </p:grpSpPr>
            <p:grpSp>
              <p:nvGrpSpPr>
                <p:cNvPr id="32" name="Group">
                  <a:extLst>
                    <a:ext uri="{FF2B5EF4-FFF2-40B4-BE49-F238E27FC236}">
                      <a16:creationId xmlns:a16="http://schemas.microsoft.com/office/drawing/2014/main" id="{39B5C424-FCEE-D041-B7B5-93F0A530C1B7}"/>
                    </a:ext>
                  </a:extLst>
                </p:cNvPr>
                <p:cNvGrpSpPr/>
                <p:nvPr/>
              </p:nvGrpSpPr>
              <p:grpSpPr>
                <a:xfrm>
                  <a:off x="4160098" y="3818202"/>
                  <a:ext cx="211348" cy="368311"/>
                  <a:chOff x="0" y="0"/>
                  <a:chExt cx="433801" cy="840444"/>
                </a:xfrm>
              </p:grpSpPr>
              <p:sp>
                <p:nvSpPr>
                  <p:cNvPr id="51" name="Rectangle">
                    <a:extLst>
                      <a:ext uri="{FF2B5EF4-FFF2-40B4-BE49-F238E27FC236}">
                        <a16:creationId xmlns:a16="http://schemas.microsoft.com/office/drawing/2014/main" id="{3C369400-64B1-C04F-B9AF-39EBA691B25C}"/>
                      </a:ext>
                    </a:extLst>
                  </p:cNvPr>
                  <p:cNvSpPr/>
                  <p:nvPr/>
                </p:nvSpPr>
                <p:spPr>
                  <a:xfrm>
                    <a:off x="-1" y="0"/>
                    <a:ext cx="433803" cy="840445"/>
                  </a:xfrm>
                  <a:prstGeom prst="rect">
                    <a:avLst/>
                  </a:prstGeom>
                  <a:solidFill>
                    <a:srgbClr val="73FBA9"/>
                  </a:solidFill>
                  <a:ln w="9525"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lnSpc>
                        <a:spcPts val="984"/>
                      </a:lnSpc>
                      <a:defRPr sz="1800">
                        <a:latin typeface="Arial"/>
                        <a:ea typeface="Arial"/>
                        <a:cs typeface="Arial"/>
                        <a:sym typeface="Arial"/>
                      </a:defRPr>
                    </a:pPr>
                    <a:endParaRPr sz="1600"/>
                  </a:p>
                </p:txBody>
              </p:sp>
              <p:sp>
                <p:nvSpPr>
                  <p:cNvPr id="52" name="Rectangle">
                    <a:extLst>
                      <a:ext uri="{FF2B5EF4-FFF2-40B4-BE49-F238E27FC236}">
                        <a16:creationId xmlns:a16="http://schemas.microsoft.com/office/drawing/2014/main" id="{5C1D7BCB-34E9-534D-9AB8-2DB7D19442A5}"/>
                      </a:ext>
                    </a:extLst>
                  </p:cNvPr>
                  <p:cNvSpPr txBox="1"/>
                  <p:nvPr/>
                </p:nvSpPr>
                <p:spPr>
                  <a:xfrm>
                    <a:off x="-1" y="326018"/>
                    <a:ext cx="433803" cy="18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lnSpc>
                        <a:spcPts val="1400"/>
                      </a:lnSpc>
                      <a:defRPr sz="1500">
                        <a:latin typeface="Arial"/>
                        <a:ea typeface="Arial"/>
                        <a:cs typeface="Arial"/>
                        <a:sym typeface="Arial"/>
                      </a:defRPr>
                    </a:lvl1pPr>
                  </a:lstStyle>
                  <a:p>
                    <a:r>
                      <a:rPr sz="1600"/>
                      <a:t> </a:t>
                    </a:r>
                  </a:p>
                </p:txBody>
              </p:sp>
            </p:grpSp>
            <p:grpSp>
              <p:nvGrpSpPr>
                <p:cNvPr id="4" name="Group 3">
                  <a:extLst>
                    <a:ext uri="{FF2B5EF4-FFF2-40B4-BE49-F238E27FC236}">
                      <a16:creationId xmlns:a16="http://schemas.microsoft.com/office/drawing/2014/main" id="{BB6787ED-9BCC-9C42-8FA7-6A38769A3F91}"/>
                    </a:ext>
                  </a:extLst>
                </p:cNvPr>
                <p:cNvGrpSpPr/>
                <p:nvPr/>
              </p:nvGrpSpPr>
              <p:grpSpPr>
                <a:xfrm>
                  <a:off x="4193063" y="3868508"/>
                  <a:ext cx="138692" cy="273075"/>
                  <a:chOff x="4193063" y="3868508"/>
                  <a:chExt cx="138692" cy="273075"/>
                </a:xfrm>
              </p:grpSpPr>
              <p:grpSp>
                <p:nvGrpSpPr>
                  <p:cNvPr id="43" name="Group">
                    <a:extLst>
                      <a:ext uri="{FF2B5EF4-FFF2-40B4-BE49-F238E27FC236}">
                        <a16:creationId xmlns:a16="http://schemas.microsoft.com/office/drawing/2014/main" id="{29BCAD88-74B6-6547-A1ED-6157F89C4E56}"/>
                      </a:ext>
                    </a:extLst>
                  </p:cNvPr>
                  <p:cNvGrpSpPr/>
                  <p:nvPr/>
                </p:nvGrpSpPr>
                <p:grpSpPr>
                  <a:xfrm>
                    <a:off x="4193063" y="3868508"/>
                    <a:ext cx="138320" cy="38548"/>
                    <a:chOff x="0" y="0"/>
                    <a:chExt cx="283907" cy="87959"/>
                  </a:xfrm>
                </p:grpSpPr>
                <p:sp>
                  <p:nvSpPr>
                    <p:cNvPr id="48" name="Line">
                      <a:extLst>
                        <a:ext uri="{FF2B5EF4-FFF2-40B4-BE49-F238E27FC236}">
                          <a16:creationId xmlns:a16="http://schemas.microsoft.com/office/drawing/2014/main" id="{CB7CA547-83CC-E243-A482-D2A9912ACD31}"/>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49" name="Line">
                      <a:extLst>
                        <a:ext uri="{FF2B5EF4-FFF2-40B4-BE49-F238E27FC236}">
                          <a16:creationId xmlns:a16="http://schemas.microsoft.com/office/drawing/2014/main" id="{49B04DC2-EEAB-4C48-872C-2F2521FDCC5A}"/>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50" name="Line">
                      <a:extLst>
                        <a:ext uri="{FF2B5EF4-FFF2-40B4-BE49-F238E27FC236}">
                          <a16:creationId xmlns:a16="http://schemas.microsoft.com/office/drawing/2014/main" id="{A1A53C57-537A-CF44-83B8-76DC7D0D6FC9}"/>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44" name="Group">
                    <a:extLst>
                      <a:ext uri="{FF2B5EF4-FFF2-40B4-BE49-F238E27FC236}">
                        <a16:creationId xmlns:a16="http://schemas.microsoft.com/office/drawing/2014/main" id="{DBF026D7-3A7E-1B47-8A63-B91DA6CC8C84}"/>
                      </a:ext>
                    </a:extLst>
                  </p:cNvPr>
                  <p:cNvGrpSpPr/>
                  <p:nvPr/>
                </p:nvGrpSpPr>
                <p:grpSpPr>
                  <a:xfrm>
                    <a:off x="4193249" y="3946667"/>
                    <a:ext cx="138320" cy="38547"/>
                    <a:chOff x="0" y="0"/>
                    <a:chExt cx="283907" cy="87959"/>
                  </a:xfrm>
                </p:grpSpPr>
                <p:sp>
                  <p:nvSpPr>
                    <p:cNvPr id="45" name="Line">
                      <a:extLst>
                        <a:ext uri="{FF2B5EF4-FFF2-40B4-BE49-F238E27FC236}">
                          <a16:creationId xmlns:a16="http://schemas.microsoft.com/office/drawing/2014/main" id="{6C03C6EB-3B01-AC49-875F-75BB2E41CDC6}"/>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46" name="Line">
                      <a:extLst>
                        <a:ext uri="{FF2B5EF4-FFF2-40B4-BE49-F238E27FC236}">
                          <a16:creationId xmlns:a16="http://schemas.microsoft.com/office/drawing/2014/main" id="{8A63FA39-3393-0446-82CB-1831580B0E0E}"/>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47" name="Line">
                      <a:extLst>
                        <a:ext uri="{FF2B5EF4-FFF2-40B4-BE49-F238E27FC236}">
                          <a16:creationId xmlns:a16="http://schemas.microsoft.com/office/drawing/2014/main" id="{6BCE52D4-A6D0-0A41-BB62-D78F30030A30}"/>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35" name="Group">
                    <a:extLst>
                      <a:ext uri="{FF2B5EF4-FFF2-40B4-BE49-F238E27FC236}">
                        <a16:creationId xmlns:a16="http://schemas.microsoft.com/office/drawing/2014/main" id="{123FAA36-6637-D34C-9258-C09F606232D1}"/>
                      </a:ext>
                    </a:extLst>
                  </p:cNvPr>
                  <p:cNvGrpSpPr/>
                  <p:nvPr/>
                </p:nvGrpSpPr>
                <p:grpSpPr>
                  <a:xfrm>
                    <a:off x="4193249" y="4024877"/>
                    <a:ext cx="138320" cy="38548"/>
                    <a:chOff x="0" y="0"/>
                    <a:chExt cx="283907" cy="87959"/>
                  </a:xfrm>
                </p:grpSpPr>
                <p:sp>
                  <p:nvSpPr>
                    <p:cNvPr id="40" name="Line">
                      <a:extLst>
                        <a:ext uri="{FF2B5EF4-FFF2-40B4-BE49-F238E27FC236}">
                          <a16:creationId xmlns:a16="http://schemas.microsoft.com/office/drawing/2014/main" id="{8B0FD059-25A1-4C4B-AD30-F12AFBA62D61}"/>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41" name="Line">
                      <a:extLst>
                        <a:ext uri="{FF2B5EF4-FFF2-40B4-BE49-F238E27FC236}">
                          <a16:creationId xmlns:a16="http://schemas.microsoft.com/office/drawing/2014/main" id="{68098141-FE14-4941-82A1-40624BF983B9}"/>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42" name="Line">
                      <a:extLst>
                        <a:ext uri="{FF2B5EF4-FFF2-40B4-BE49-F238E27FC236}">
                          <a16:creationId xmlns:a16="http://schemas.microsoft.com/office/drawing/2014/main" id="{B74F4FFA-A8EB-F249-96E6-3D38953A99E7}"/>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36" name="Group">
                    <a:extLst>
                      <a:ext uri="{FF2B5EF4-FFF2-40B4-BE49-F238E27FC236}">
                        <a16:creationId xmlns:a16="http://schemas.microsoft.com/office/drawing/2014/main" id="{E91C719C-9E51-0E4B-8579-27684FF135BE}"/>
                      </a:ext>
                    </a:extLst>
                  </p:cNvPr>
                  <p:cNvGrpSpPr/>
                  <p:nvPr/>
                </p:nvGrpSpPr>
                <p:grpSpPr>
                  <a:xfrm>
                    <a:off x="4193435" y="4103036"/>
                    <a:ext cx="138320" cy="38547"/>
                    <a:chOff x="0" y="0"/>
                    <a:chExt cx="283907" cy="87959"/>
                  </a:xfrm>
                </p:grpSpPr>
                <p:sp>
                  <p:nvSpPr>
                    <p:cNvPr id="37" name="Line">
                      <a:extLst>
                        <a:ext uri="{FF2B5EF4-FFF2-40B4-BE49-F238E27FC236}">
                          <a16:creationId xmlns:a16="http://schemas.microsoft.com/office/drawing/2014/main" id="{A4D82513-55F4-3C46-B4DF-F71D31BA73E3}"/>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38" name="Line">
                      <a:extLst>
                        <a:ext uri="{FF2B5EF4-FFF2-40B4-BE49-F238E27FC236}">
                          <a16:creationId xmlns:a16="http://schemas.microsoft.com/office/drawing/2014/main" id="{7604E9EF-27E5-B444-A8C5-429B2E9504E8}"/>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39" name="Line">
                      <a:extLst>
                        <a:ext uri="{FF2B5EF4-FFF2-40B4-BE49-F238E27FC236}">
                          <a16:creationId xmlns:a16="http://schemas.microsoft.com/office/drawing/2014/main" id="{7B35C535-BED1-D943-AEE2-4774019C70FB}"/>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grpSp>
          <p:grpSp>
            <p:nvGrpSpPr>
              <p:cNvPr id="15" name="Group">
                <a:extLst>
                  <a:ext uri="{FF2B5EF4-FFF2-40B4-BE49-F238E27FC236}">
                    <a16:creationId xmlns:a16="http://schemas.microsoft.com/office/drawing/2014/main" id="{546C5F06-7BC1-504B-9385-ECD0A580A42E}"/>
                  </a:ext>
                </a:extLst>
              </p:cNvPr>
              <p:cNvGrpSpPr/>
              <p:nvPr/>
            </p:nvGrpSpPr>
            <p:grpSpPr>
              <a:xfrm>
                <a:off x="3365398" y="3824064"/>
                <a:ext cx="338747" cy="365731"/>
                <a:chOff x="0" y="0"/>
                <a:chExt cx="695297" cy="834555"/>
              </a:xfrm>
            </p:grpSpPr>
            <p:grpSp>
              <p:nvGrpSpPr>
                <p:cNvPr id="16" name="Group">
                  <a:extLst>
                    <a:ext uri="{FF2B5EF4-FFF2-40B4-BE49-F238E27FC236}">
                      <a16:creationId xmlns:a16="http://schemas.microsoft.com/office/drawing/2014/main" id="{FED79090-41EB-D744-A950-CCDEA2AED8AE}"/>
                    </a:ext>
                  </a:extLst>
                </p:cNvPr>
                <p:cNvGrpSpPr/>
                <p:nvPr/>
              </p:nvGrpSpPr>
              <p:grpSpPr>
                <a:xfrm>
                  <a:off x="-1" y="0"/>
                  <a:ext cx="695299" cy="834556"/>
                  <a:chOff x="0" y="0"/>
                  <a:chExt cx="695297" cy="834555"/>
                </a:xfrm>
              </p:grpSpPr>
              <p:sp>
                <p:nvSpPr>
                  <p:cNvPr id="30" name="Rectangle">
                    <a:extLst>
                      <a:ext uri="{FF2B5EF4-FFF2-40B4-BE49-F238E27FC236}">
                        <a16:creationId xmlns:a16="http://schemas.microsoft.com/office/drawing/2014/main" id="{53E8831B-16CD-0448-A517-0561F34D9FD2}"/>
                      </a:ext>
                    </a:extLst>
                  </p:cNvPr>
                  <p:cNvSpPr/>
                  <p:nvPr/>
                </p:nvSpPr>
                <p:spPr>
                  <a:xfrm>
                    <a:off x="4316" y="4420"/>
                    <a:ext cx="690981" cy="83013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2500">
                        <a:latin typeface="Arial"/>
                        <a:ea typeface="Arial"/>
                        <a:cs typeface="Arial"/>
                        <a:sym typeface="Arial"/>
                      </a:defRPr>
                    </a:pPr>
                    <a:endParaRPr sz="1600"/>
                  </a:p>
                </p:txBody>
              </p:sp>
              <p:sp>
                <p:nvSpPr>
                  <p:cNvPr id="31" name="Rectangle">
                    <a:extLst>
                      <a:ext uri="{FF2B5EF4-FFF2-40B4-BE49-F238E27FC236}">
                        <a16:creationId xmlns:a16="http://schemas.microsoft.com/office/drawing/2014/main" id="{8D69203F-FA9F-6645-A193-ED3A648C495B}"/>
                      </a:ext>
                    </a:extLst>
                  </p:cNvPr>
                  <p:cNvSpPr/>
                  <p:nvPr/>
                </p:nvSpPr>
                <p:spPr>
                  <a:xfrm>
                    <a:off x="-1" y="0"/>
                    <a:ext cx="695299" cy="830137"/>
                  </a:xfrm>
                  <a:prstGeom prst="rect">
                    <a:avLst/>
                  </a:prstGeom>
                  <a:solidFill>
                    <a:srgbClr val="FFFFFF">
                      <a:alpha val="70000"/>
                    </a:srgbClr>
                  </a:solidFill>
                  <a:ln w="12700" cap="flat">
                    <a:solidFill>
                      <a:srgbClr val="4F81BD"/>
                    </a:solidFill>
                    <a:prstDash val="solid"/>
                    <a:round/>
                  </a:ln>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grpSp>
            <p:grpSp>
              <p:nvGrpSpPr>
                <p:cNvPr id="17" name="Group">
                  <a:extLst>
                    <a:ext uri="{FF2B5EF4-FFF2-40B4-BE49-F238E27FC236}">
                      <a16:creationId xmlns:a16="http://schemas.microsoft.com/office/drawing/2014/main" id="{5F61C8A9-BEC5-1142-8970-32C1EFA1A91E}"/>
                    </a:ext>
                  </a:extLst>
                </p:cNvPr>
                <p:cNvGrpSpPr/>
                <p:nvPr/>
              </p:nvGrpSpPr>
              <p:grpSpPr>
                <a:xfrm>
                  <a:off x="57914" y="45097"/>
                  <a:ext cx="562355" cy="759127"/>
                  <a:chOff x="0" y="0"/>
                  <a:chExt cx="562353" cy="759125"/>
                </a:xfrm>
              </p:grpSpPr>
              <p:sp>
                <p:nvSpPr>
                  <p:cNvPr id="18" name="Rectangle">
                    <a:extLst>
                      <a:ext uri="{FF2B5EF4-FFF2-40B4-BE49-F238E27FC236}">
                        <a16:creationId xmlns:a16="http://schemas.microsoft.com/office/drawing/2014/main" id="{04A5A81F-1AF1-6349-9E58-15CED2B62F2A}"/>
                      </a:ext>
                    </a:extLst>
                  </p:cNvPr>
                  <p:cNvSpPr/>
                  <p:nvPr/>
                </p:nvSpPr>
                <p:spPr>
                  <a:xfrm>
                    <a:off x="0" y="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9" name="Rectangle">
                    <a:extLst>
                      <a:ext uri="{FF2B5EF4-FFF2-40B4-BE49-F238E27FC236}">
                        <a16:creationId xmlns:a16="http://schemas.microsoft.com/office/drawing/2014/main" id="{2D462157-4236-1C4E-8C61-2642D803FECD}"/>
                      </a:ext>
                    </a:extLst>
                  </p:cNvPr>
                  <p:cNvSpPr/>
                  <p:nvPr/>
                </p:nvSpPr>
                <p:spPr>
                  <a:xfrm>
                    <a:off x="0" y="129814"/>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0" name="Rectangle">
                    <a:extLst>
                      <a:ext uri="{FF2B5EF4-FFF2-40B4-BE49-F238E27FC236}">
                        <a16:creationId xmlns:a16="http://schemas.microsoft.com/office/drawing/2014/main" id="{24D053B2-6520-7641-BB29-4EA5B75E244F}"/>
                      </a:ext>
                    </a:extLst>
                  </p:cNvPr>
                  <p:cNvSpPr/>
                  <p:nvPr/>
                </p:nvSpPr>
                <p:spPr>
                  <a:xfrm>
                    <a:off x="0" y="260519"/>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1" name="Rectangle">
                    <a:extLst>
                      <a:ext uri="{FF2B5EF4-FFF2-40B4-BE49-F238E27FC236}">
                        <a16:creationId xmlns:a16="http://schemas.microsoft.com/office/drawing/2014/main" id="{F4115866-8B4D-384B-9FEB-F1B6BA98C5CC}"/>
                      </a:ext>
                    </a:extLst>
                  </p:cNvPr>
                  <p:cNvSpPr/>
                  <p:nvPr/>
                </p:nvSpPr>
                <p:spPr>
                  <a:xfrm>
                    <a:off x="0" y="391892"/>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2" name="Rectangle">
                    <a:extLst>
                      <a:ext uri="{FF2B5EF4-FFF2-40B4-BE49-F238E27FC236}">
                        <a16:creationId xmlns:a16="http://schemas.microsoft.com/office/drawing/2014/main" id="{3A8FD49E-F21D-9C41-B7B6-CCE70B2D944E}"/>
                      </a:ext>
                    </a:extLst>
                  </p:cNvPr>
                  <p:cNvSpPr/>
                  <p:nvPr/>
                </p:nvSpPr>
                <p:spPr>
                  <a:xfrm>
                    <a:off x="0" y="65152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3" name="Rectangle">
                    <a:extLst>
                      <a:ext uri="{FF2B5EF4-FFF2-40B4-BE49-F238E27FC236}">
                        <a16:creationId xmlns:a16="http://schemas.microsoft.com/office/drawing/2014/main" id="{628838FC-069D-D14A-904C-6E7CAEAE9643}"/>
                      </a:ext>
                    </a:extLst>
                  </p:cNvPr>
                  <p:cNvSpPr/>
                  <p:nvPr/>
                </p:nvSpPr>
                <p:spPr>
                  <a:xfrm>
                    <a:off x="0" y="521706"/>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4" name="Shape">
                    <a:extLst>
                      <a:ext uri="{FF2B5EF4-FFF2-40B4-BE49-F238E27FC236}">
                        <a16:creationId xmlns:a16="http://schemas.microsoft.com/office/drawing/2014/main" id="{B1DF0B06-73D4-3D49-8917-37E393668A47}"/>
                      </a:ext>
                    </a:extLst>
                  </p:cNvPr>
                  <p:cNvSpPr/>
                  <p:nvPr/>
                </p:nvSpPr>
                <p:spPr>
                  <a:xfrm rot="5400000">
                    <a:off x="422558" y="-29307"/>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5" name="Shape">
                    <a:extLst>
                      <a:ext uri="{FF2B5EF4-FFF2-40B4-BE49-F238E27FC236}">
                        <a16:creationId xmlns:a16="http://schemas.microsoft.com/office/drawing/2014/main" id="{E1D60D58-29CA-114B-ADA5-3C8E4A7F4609}"/>
                      </a:ext>
                    </a:extLst>
                  </p:cNvPr>
                  <p:cNvSpPr/>
                  <p:nvPr/>
                </p:nvSpPr>
                <p:spPr>
                  <a:xfrm rot="5400000">
                    <a:off x="425442" y="100508"/>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6" name="Shape">
                    <a:extLst>
                      <a:ext uri="{FF2B5EF4-FFF2-40B4-BE49-F238E27FC236}">
                        <a16:creationId xmlns:a16="http://schemas.microsoft.com/office/drawing/2014/main" id="{4EAE361A-1AA9-8D4D-9E7B-240835F20098}"/>
                      </a:ext>
                    </a:extLst>
                  </p:cNvPr>
                  <p:cNvSpPr/>
                  <p:nvPr/>
                </p:nvSpPr>
                <p:spPr>
                  <a:xfrm rot="5400000">
                    <a:off x="425442" y="231213"/>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7" name="Shape">
                    <a:extLst>
                      <a:ext uri="{FF2B5EF4-FFF2-40B4-BE49-F238E27FC236}">
                        <a16:creationId xmlns:a16="http://schemas.microsoft.com/office/drawing/2014/main" id="{0929A6E9-6054-ED4F-B2A0-229FEE07A431}"/>
                      </a:ext>
                    </a:extLst>
                  </p:cNvPr>
                  <p:cNvSpPr/>
                  <p:nvPr/>
                </p:nvSpPr>
                <p:spPr>
                  <a:xfrm rot="5400000">
                    <a:off x="422558" y="366029"/>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8" name="Shape">
                    <a:extLst>
                      <a:ext uri="{FF2B5EF4-FFF2-40B4-BE49-F238E27FC236}">
                        <a16:creationId xmlns:a16="http://schemas.microsoft.com/office/drawing/2014/main" id="{E7D3C917-43AD-CE4C-9ADE-3E2A9BE79B8B}"/>
                      </a:ext>
                    </a:extLst>
                  </p:cNvPr>
                  <p:cNvSpPr/>
                  <p:nvPr/>
                </p:nvSpPr>
                <p:spPr>
                  <a:xfrm rot="5400000">
                    <a:off x="422558" y="492400"/>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29" name="Shape">
                    <a:extLst>
                      <a:ext uri="{FF2B5EF4-FFF2-40B4-BE49-F238E27FC236}">
                        <a16:creationId xmlns:a16="http://schemas.microsoft.com/office/drawing/2014/main" id="{7A53A9E0-38CB-3344-8465-2782086F5F1A}"/>
                      </a:ext>
                    </a:extLst>
                  </p:cNvPr>
                  <p:cNvSpPr/>
                  <p:nvPr/>
                </p:nvSpPr>
                <p:spPr>
                  <a:xfrm rot="5400000">
                    <a:off x="422558" y="622214"/>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grpSp>
          </p:grpSp>
        </p:grpSp>
        <p:grpSp>
          <p:nvGrpSpPr>
            <p:cNvPr id="7" name="Group">
              <a:extLst>
                <a:ext uri="{FF2B5EF4-FFF2-40B4-BE49-F238E27FC236}">
                  <a16:creationId xmlns:a16="http://schemas.microsoft.com/office/drawing/2014/main" id="{A0E73B4E-73CC-2D40-A07F-5E0F1F2ED9CE}"/>
                </a:ext>
              </a:extLst>
            </p:cNvPr>
            <p:cNvGrpSpPr/>
            <p:nvPr/>
          </p:nvGrpSpPr>
          <p:grpSpPr>
            <a:xfrm>
              <a:off x="3285264" y="3353533"/>
              <a:ext cx="895878" cy="400754"/>
              <a:chOff x="0" y="0"/>
              <a:chExt cx="1838841" cy="914477"/>
            </a:xfrm>
          </p:grpSpPr>
          <p:sp>
            <p:nvSpPr>
              <p:cNvPr id="8" name="Shape">
                <a:extLst>
                  <a:ext uri="{FF2B5EF4-FFF2-40B4-BE49-F238E27FC236}">
                    <a16:creationId xmlns:a16="http://schemas.microsoft.com/office/drawing/2014/main" id="{7F6D8244-DAFB-954E-9DE6-AFC13C20C80E}"/>
                  </a:ext>
                </a:extLst>
              </p:cNvPr>
              <p:cNvSpPr/>
              <p:nvPr/>
            </p:nvSpPr>
            <p:spPr>
              <a:xfrm>
                <a:off x="4998" y="309775"/>
                <a:ext cx="1833844" cy="604703"/>
              </a:xfrm>
              <a:custGeom>
                <a:avLst/>
                <a:gdLst/>
                <a:ahLst/>
                <a:cxnLst>
                  <a:cxn ang="0">
                    <a:pos x="wd2" y="hd2"/>
                  </a:cxn>
                  <a:cxn ang="5400000">
                    <a:pos x="wd2" y="hd2"/>
                  </a:cxn>
                  <a:cxn ang="10800000">
                    <a:pos x="wd2" y="hd2"/>
                  </a:cxn>
                  <a:cxn ang="16200000">
                    <a:pos x="wd2" y="hd2"/>
                  </a:cxn>
                </a:cxnLst>
                <a:rect l="0" t="0" r="r" b="b"/>
                <a:pathLst>
                  <a:path w="21600" h="21574" extrusionOk="0">
                    <a:moveTo>
                      <a:pt x="0" y="0"/>
                    </a:moveTo>
                    <a:lnTo>
                      <a:pt x="108" y="11805"/>
                    </a:lnTo>
                    <a:cubicBezTo>
                      <a:pt x="610" y="13706"/>
                      <a:pt x="1227" y="15298"/>
                      <a:pt x="1927" y="16493"/>
                    </a:cubicBezTo>
                    <a:cubicBezTo>
                      <a:pt x="2796" y="17979"/>
                      <a:pt x="3762" y="18808"/>
                      <a:pt x="4732" y="19510"/>
                    </a:cubicBezTo>
                    <a:cubicBezTo>
                      <a:pt x="5759" y="20254"/>
                      <a:pt x="6798" y="20866"/>
                      <a:pt x="7849" y="21200"/>
                    </a:cubicBezTo>
                    <a:cubicBezTo>
                      <a:pt x="9037" y="21579"/>
                      <a:pt x="10234" y="21600"/>
                      <a:pt x="11429" y="21558"/>
                    </a:cubicBezTo>
                    <a:cubicBezTo>
                      <a:pt x="12483" y="21522"/>
                      <a:pt x="13538" y="21436"/>
                      <a:pt x="14586" y="21082"/>
                    </a:cubicBezTo>
                    <a:cubicBezTo>
                      <a:pt x="15633" y="20729"/>
                      <a:pt x="16670" y="20109"/>
                      <a:pt x="17670" y="19111"/>
                    </a:cubicBezTo>
                    <a:cubicBezTo>
                      <a:pt x="18491" y="18293"/>
                      <a:pt x="19284" y="17222"/>
                      <a:pt x="19992" y="15724"/>
                    </a:cubicBezTo>
                    <a:cubicBezTo>
                      <a:pt x="20613" y="14411"/>
                      <a:pt x="21156" y="12792"/>
                      <a:pt x="21600" y="10935"/>
                    </a:cubicBezTo>
                    <a:lnTo>
                      <a:pt x="21590" y="1015"/>
                    </a:lnTo>
                    <a:cubicBezTo>
                      <a:pt x="20244" y="3470"/>
                      <a:pt x="18783" y="5287"/>
                      <a:pt x="17255" y="6402"/>
                    </a:cubicBezTo>
                    <a:cubicBezTo>
                      <a:pt x="15152" y="7938"/>
                      <a:pt x="12974" y="8112"/>
                      <a:pt x="10806" y="8089"/>
                    </a:cubicBezTo>
                    <a:cubicBezTo>
                      <a:pt x="8822" y="8068"/>
                      <a:pt x="6832" y="7881"/>
                      <a:pt x="4906" y="6508"/>
                    </a:cubicBezTo>
                    <a:cubicBezTo>
                      <a:pt x="3154" y="5259"/>
                      <a:pt x="1491" y="3054"/>
                      <a:pt x="0" y="0"/>
                    </a:cubicBezTo>
                    <a:close/>
                  </a:path>
                </a:pathLst>
              </a:custGeom>
              <a:gradFill flip="none" rotWithShape="1">
                <a:gsLst>
                  <a:gs pos="0">
                    <a:srgbClr val="0072E6"/>
                  </a:gs>
                  <a:gs pos="100000">
                    <a:srgbClr val="003A72"/>
                  </a:gs>
                </a:gsLst>
                <a:lin ang="0" scaled="0"/>
              </a:gra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9" name="Oval">
                <a:extLst>
                  <a:ext uri="{FF2B5EF4-FFF2-40B4-BE49-F238E27FC236}">
                    <a16:creationId xmlns:a16="http://schemas.microsoft.com/office/drawing/2014/main" id="{114B9252-DABA-484D-93C2-EE0FF845AD39}"/>
                  </a:ext>
                </a:extLst>
              </p:cNvPr>
              <p:cNvSpPr/>
              <p:nvPr/>
            </p:nvSpPr>
            <p:spPr>
              <a:xfrm>
                <a:off x="0" y="10996"/>
                <a:ext cx="1834295" cy="636698"/>
              </a:xfrm>
              <a:prstGeom prst="ellipse">
                <a:avLst/>
              </a:prstGeom>
              <a:gradFill flip="none" rotWithShape="1">
                <a:gsLst>
                  <a:gs pos="0">
                    <a:schemeClr val="accent1"/>
                  </a:gs>
                  <a:gs pos="100000">
                    <a:srgbClr val="0164C8"/>
                  </a:gs>
                </a:gsLst>
                <a:lin ang="15059167" scaled="0"/>
              </a:gra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10" name="Double Arrow">
                <a:extLst>
                  <a:ext uri="{FF2B5EF4-FFF2-40B4-BE49-F238E27FC236}">
                    <a16:creationId xmlns:a16="http://schemas.microsoft.com/office/drawing/2014/main" id="{140582C6-E230-594F-9541-F0180C45AE11}"/>
                  </a:ext>
                </a:extLst>
              </p:cNvPr>
              <p:cNvSpPr/>
              <p:nvPr/>
            </p:nvSpPr>
            <p:spPr>
              <a:xfrm rot="1919319">
                <a:off x="451119" y="237190"/>
                <a:ext cx="938692" cy="150761"/>
              </a:xfrm>
              <a:prstGeom prst="leftRightArrow">
                <a:avLst>
                  <a:gd name="adj1" fmla="val 39825"/>
                  <a:gd name="adj2" fmla="val 95544"/>
                </a:avLst>
              </a:prstGeom>
              <a:solidFill>
                <a:srgbClr val="FFFFFF"/>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11" name="Double Arrow">
                <a:extLst>
                  <a:ext uri="{FF2B5EF4-FFF2-40B4-BE49-F238E27FC236}">
                    <a16:creationId xmlns:a16="http://schemas.microsoft.com/office/drawing/2014/main" id="{EB42F1D8-B07C-5A44-81D9-D1D5DCEBA9F3}"/>
                  </a:ext>
                </a:extLst>
              </p:cNvPr>
              <p:cNvSpPr/>
              <p:nvPr/>
            </p:nvSpPr>
            <p:spPr>
              <a:xfrm rot="20414875">
                <a:off x="369399" y="237190"/>
                <a:ext cx="1062662" cy="150761"/>
              </a:xfrm>
              <a:prstGeom prst="leftRightArrow">
                <a:avLst>
                  <a:gd name="adj1" fmla="val 39825"/>
                  <a:gd name="adj2" fmla="val 95544"/>
                </a:avLst>
              </a:prstGeom>
              <a:solidFill>
                <a:srgbClr val="FFFFFF"/>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grpSp>
      </p:grpSp>
      <p:pic>
        <p:nvPicPr>
          <p:cNvPr id="85" name="Image" descr="Image">
            <a:extLst>
              <a:ext uri="{FF2B5EF4-FFF2-40B4-BE49-F238E27FC236}">
                <a16:creationId xmlns:a16="http://schemas.microsoft.com/office/drawing/2014/main" id="{A7EC1E4C-22EB-6743-9188-724D11A769AF}"/>
              </a:ext>
            </a:extLst>
          </p:cNvPr>
          <p:cNvPicPr>
            <a:picLocks noChangeAspect="1"/>
          </p:cNvPicPr>
          <p:nvPr/>
        </p:nvPicPr>
        <p:blipFill>
          <a:blip r:embed="rId4">
            <a:extLst/>
          </a:blip>
          <a:stretch>
            <a:fillRect/>
          </a:stretch>
        </p:blipFill>
        <p:spPr>
          <a:xfrm>
            <a:off x="2746080" y="3570832"/>
            <a:ext cx="570066" cy="795680"/>
          </a:xfrm>
          <a:prstGeom prst="rect">
            <a:avLst/>
          </a:prstGeom>
          <a:ln w="12700">
            <a:miter lim="400000"/>
          </a:ln>
        </p:spPr>
      </p:pic>
      <p:sp>
        <p:nvSpPr>
          <p:cNvPr id="86" name="FPGAs +…">
            <a:extLst>
              <a:ext uri="{FF2B5EF4-FFF2-40B4-BE49-F238E27FC236}">
                <a16:creationId xmlns:a16="http://schemas.microsoft.com/office/drawing/2014/main" id="{2BD751EB-11CE-D74C-ADBF-C95B66490EC2}"/>
              </a:ext>
            </a:extLst>
          </p:cNvPr>
          <p:cNvSpPr txBox="1"/>
          <p:nvPr/>
        </p:nvSpPr>
        <p:spPr>
          <a:xfrm>
            <a:off x="902796" y="4479515"/>
            <a:ext cx="61395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642915">
              <a:spcBef>
                <a:spcPts val="70"/>
              </a:spcBef>
              <a:buClr>
                <a:srgbClr val="3F3151"/>
              </a:buClr>
              <a:buFont typeface="Helvetica"/>
              <a:defRPr sz="3200" b="1">
                <a:latin typeface="Myriad Pro"/>
                <a:ea typeface="Myriad Pro"/>
                <a:cs typeface="Myriad Pro"/>
                <a:sym typeface="Myriad Pro"/>
              </a:defRPr>
            </a:pPr>
            <a:r>
              <a:rPr sz="1600" dirty="0"/>
              <a:t>FPGAs</a:t>
            </a:r>
          </a:p>
        </p:txBody>
      </p:sp>
      <p:sp>
        <p:nvSpPr>
          <p:cNvPr id="87" name="Programmable…">
            <a:extLst>
              <a:ext uri="{FF2B5EF4-FFF2-40B4-BE49-F238E27FC236}">
                <a16:creationId xmlns:a16="http://schemas.microsoft.com/office/drawing/2014/main" id="{B3E621DA-624D-AD43-B615-BC0F114FF81D}"/>
              </a:ext>
            </a:extLst>
          </p:cNvPr>
          <p:cNvSpPr txBox="1"/>
          <p:nvPr/>
        </p:nvSpPr>
        <p:spPr>
          <a:xfrm>
            <a:off x="4243914" y="4434815"/>
            <a:ext cx="1335302" cy="577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642915">
              <a:spcBef>
                <a:spcPts val="70"/>
              </a:spcBef>
              <a:buClr>
                <a:srgbClr val="3F3151"/>
              </a:buClr>
              <a:buFont typeface="Helvetica"/>
              <a:defRPr sz="3200" b="1">
                <a:latin typeface="Myriad Pro"/>
                <a:ea typeface="Myriad Pro"/>
                <a:cs typeface="Myriad Pro"/>
                <a:sym typeface="Myriad Pro"/>
              </a:defRPr>
            </a:pPr>
            <a:r>
              <a:rPr sz="1600" dirty="0"/>
              <a:t>Programmable</a:t>
            </a:r>
          </a:p>
          <a:p>
            <a:pPr algn="ctr" defTabSz="642915">
              <a:spcBef>
                <a:spcPts val="70"/>
              </a:spcBef>
              <a:buClr>
                <a:srgbClr val="3F3151"/>
              </a:buClr>
              <a:buFont typeface="Helvetica"/>
              <a:defRPr sz="3200" b="1">
                <a:latin typeface="Myriad Pro"/>
                <a:ea typeface="Myriad Pro"/>
                <a:cs typeface="Myriad Pro"/>
                <a:sym typeface="Myriad Pro"/>
              </a:defRPr>
            </a:pPr>
            <a:r>
              <a:rPr lang="en-US" sz="1600" dirty="0"/>
              <a:t>switch </a:t>
            </a:r>
            <a:r>
              <a:rPr sz="1600" dirty="0"/>
              <a:t>ASICs</a:t>
            </a:r>
          </a:p>
        </p:txBody>
      </p:sp>
      <p:sp>
        <p:nvSpPr>
          <p:cNvPr id="88" name="Software…">
            <a:extLst>
              <a:ext uri="{FF2B5EF4-FFF2-40B4-BE49-F238E27FC236}">
                <a16:creationId xmlns:a16="http://schemas.microsoft.com/office/drawing/2014/main" id="{807ECD0C-FDFA-4C45-BA1A-51E45F7B0655}"/>
              </a:ext>
            </a:extLst>
          </p:cNvPr>
          <p:cNvSpPr txBox="1"/>
          <p:nvPr/>
        </p:nvSpPr>
        <p:spPr>
          <a:xfrm>
            <a:off x="2576883" y="4401587"/>
            <a:ext cx="892873" cy="577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642915">
              <a:spcBef>
                <a:spcPts val="70"/>
              </a:spcBef>
              <a:buClr>
                <a:srgbClr val="3F3151"/>
              </a:buClr>
              <a:buFont typeface="Helvetica"/>
              <a:defRPr sz="3200" b="1">
                <a:latin typeface="Myriad Pro"/>
                <a:ea typeface="Myriad Pro"/>
                <a:cs typeface="Myriad Pro"/>
                <a:sym typeface="Myriad Pro"/>
              </a:defRPr>
            </a:pPr>
            <a:r>
              <a:rPr sz="1600" dirty="0"/>
              <a:t>Software </a:t>
            </a:r>
          </a:p>
          <a:p>
            <a:pPr defTabSz="642915">
              <a:spcBef>
                <a:spcPts val="70"/>
              </a:spcBef>
              <a:buClr>
                <a:srgbClr val="3F3151"/>
              </a:buClr>
              <a:buFont typeface="Helvetica"/>
              <a:defRPr sz="3200" b="1">
                <a:latin typeface="Myriad Pro"/>
                <a:ea typeface="Myriad Pro"/>
                <a:cs typeface="Myriad Pro"/>
                <a:sym typeface="Myriad Pro"/>
              </a:defRPr>
            </a:pPr>
            <a:r>
              <a:rPr lang="en-US" sz="1600" dirty="0"/>
              <a:t>s</a:t>
            </a:r>
            <a:r>
              <a:rPr sz="1600" dirty="0"/>
              <a:t>witches</a:t>
            </a:r>
          </a:p>
        </p:txBody>
      </p:sp>
      <p:grpSp>
        <p:nvGrpSpPr>
          <p:cNvPr id="144" name="Group 143">
            <a:extLst>
              <a:ext uri="{FF2B5EF4-FFF2-40B4-BE49-F238E27FC236}">
                <a16:creationId xmlns:a16="http://schemas.microsoft.com/office/drawing/2014/main" id="{90B51807-EC46-274D-B2A3-8E293AC32BB7}"/>
              </a:ext>
            </a:extLst>
          </p:cNvPr>
          <p:cNvGrpSpPr/>
          <p:nvPr/>
        </p:nvGrpSpPr>
        <p:grpSpPr>
          <a:xfrm>
            <a:off x="253195" y="1683694"/>
            <a:ext cx="5353487" cy="455064"/>
            <a:chOff x="253195" y="1683694"/>
            <a:chExt cx="5353487" cy="455064"/>
          </a:xfrm>
        </p:grpSpPr>
        <p:sp>
          <p:nvSpPr>
            <p:cNvPr id="105" name="Portable Switch Architecture">
              <a:extLst>
                <a:ext uri="{FF2B5EF4-FFF2-40B4-BE49-F238E27FC236}">
                  <a16:creationId xmlns:a16="http://schemas.microsoft.com/office/drawing/2014/main" id="{4B87AF6E-287C-0A47-B7EC-B1BD5FC6D8F8}"/>
                </a:ext>
              </a:extLst>
            </p:cNvPr>
            <p:cNvSpPr/>
            <p:nvPr/>
          </p:nvSpPr>
          <p:spPr>
            <a:xfrm>
              <a:off x="253195" y="1683694"/>
              <a:ext cx="1803318" cy="445244"/>
            </a:xfrm>
            <a:prstGeom prst="roundRect">
              <a:avLst>
                <a:gd name="adj" fmla="val 18750"/>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err="1"/>
                <a:t>SimpleSumeSwitch</a:t>
              </a:r>
              <a:endParaRPr sz="1600" dirty="0"/>
            </a:p>
          </p:txBody>
        </p:sp>
        <p:sp>
          <p:nvSpPr>
            <p:cNvPr id="114" name="Portable Switch Architecture">
              <a:extLst>
                <a:ext uri="{FF2B5EF4-FFF2-40B4-BE49-F238E27FC236}">
                  <a16:creationId xmlns:a16="http://schemas.microsoft.com/office/drawing/2014/main" id="{422E8042-C8E2-1744-B2C4-723B72733321}"/>
                </a:ext>
              </a:extLst>
            </p:cNvPr>
            <p:cNvSpPr/>
            <p:nvPr/>
          </p:nvSpPr>
          <p:spPr>
            <a:xfrm>
              <a:off x="4229223" y="1687659"/>
              <a:ext cx="1377459" cy="445244"/>
            </a:xfrm>
            <a:prstGeom prst="roundRect">
              <a:avLst>
                <a:gd name="adj" fmla="val 18750"/>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err="1"/>
                <a:t>ASICArch</a:t>
              </a:r>
              <a:endParaRPr sz="1600" dirty="0"/>
            </a:p>
          </p:txBody>
        </p:sp>
        <p:sp>
          <p:nvSpPr>
            <p:cNvPr id="116" name="Portable Switch Architecture">
              <a:extLst>
                <a:ext uri="{FF2B5EF4-FFF2-40B4-BE49-F238E27FC236}">
                  <a16:creationId xmlns:a16="http://schemas.microsoft.com/office/drawing/2014/main" id="{970A873C-C69C-1741-A39C-2D648C5B86E0}"/>
                </a:ext>
              </a:extLst>
            </p:cNvPr>
            <p:cNvSpPr/>
            <p:nvPr/>
          </p:nvSpPr>
          <p:spPr>
            <a:xfrm>
              <a:off x="2367931" y="1693514"/>
              <a:ext cx="1377459" cy="445244"/>
            </a:xfrm>
            <a:prstGeom prst="roundRect">
              <a:avLst>
                <a:gd name="adj" fmla="val 18750"/>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err="1"/>
                <a:t>SWArch</a:t>
              </a:r>
              <a:endParaRPr sz="1600" dirty="0"/>
            </a:p>
          </p:txBody>
        </p:sp>
      </p:grpSp>
      <p:grpSp>
        <p:nvGrpSpPr>
          <p:cNvPr id="152" name="Group 151">
            <a:extLst>
              <a:ext uri="{FF2B5EF4-FFF2-40B4-BE49-F238E27FC236}">
                <a16:creationId xmlns:a16="http://schemas.microsoft.com/office/drawing/2014/main" id="{A3BBBFB1-8540-494B-8EC9-E523AADDB253}"/>
              </a:ext>
            </a:extLst>
          </p:cNvPr>
          <p:cNvGrpSpPr/>
          <p:nvPr/>
        </p:nvGrpSpPr>
        <p:grpSpPr>
          <a:xfrm>
            <a:off x="253195" y="2169154"/>
            <a:ext cx="5353487" cy="929255"/>
            <a:chOff x="253195" y="2169154"/>
            <a:chExt cx="5353487" cy="929255"/>
          </a:xfrm>
        </p:grpSpPr>
        <p:cxnSp>
          <p:nvCxnSpPr>
            <p:cNvPr id="128" name="Straight Arrow Connector 127">
              <a:extLst>
                <a:ext uri="{FF2B5EF4-FFF2-40B4-BE49-F238E27FC236}">
                  <a16:creationId xmlns:a16="http://schemas.microsoft.com/office/drawing/2014/main" id="{D8AC25C7-D7CF-3142-8266-0BF34967EC0F}"/>
                </a:ext>
              </a:extLst>
            </p:cNvPr>
            <p:cNvCxnSpPr>
              <a:cxnSpLocks/>
            </p:cNvCxnSpPr>
            <p:nvPr/>
          </p:nvCxnSpPr>
          <p:spPr>
            <a:xfrm>
              <a:off x="1154345" y="2170414"/>
              <a:ext cx="0" cy="430648"/>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9" name="Portable Switch Architecture">
              <a:extLst>
                <a:ext uri="{FF2B5EF4-FFF2-40B4-BE49-F238E27FC236}">
                  <a16:creationId xmlns:a16="http://schemas.microsoft.com/office/drawing/2014/main" id="{BF05443F-B3EC-A443-B0C4-1BFDFD418BC4}"/>
                </a:ext>
              </a:extLst>
            </p:cNvPr>
            <p:cNvSpPr/>
            <p:nvPr/>
          </p:nvSpPr>
          <p:spPr>
            <a:xfrm>
              <a:off x="253195" y="2643594"/>
              <a:ext cx="1803318" cy="445244"/>
            </a:xfrm>
            <a:prstGeom prst="roundRect">
              <a:avLst>
                <a:gd name="adj" fmla="val 18750"/>
              </a:avLst>
            </a:prstGeom>
            <a:solidFill>
              <a:schemeClr val="accent2">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a:t>IR</a:t>
              </a:r>
              <a:endParaRPr sz="1600" dirty="0"/>
            </a:p>
          </p:txBody>
        </p:sp>
        <p:sp>
          <p:nvSpPr>
            <p:cNvPr id="130" name="Portable Switch Architecture">
              <a:extLst>
                <a:ext uri="{FF2B5EF4-FFF2-40B4-BE49-F238E27FC236}">
                  <a16:creationId xmlns:a16="http://schemas.microsoft.com/office/drawing/2014/main" id="{154B71DE-6132-244E-A522-5A7A2C221860}"/>
                </a:ext>
              </a:extLst>
            </p:cNvPr>
            <p:cNvSpPr/>
            <p:nvPr/>
          </p:nvSpPr>
          <p:spPr>
            <a:xfrm>
              <a:off x="4229223" y="2647559"/>
              <a:ext cx="1377459" cy="445244"/>
            </a:xfrm>
            <a:prstGeom prst="roundRect">
              <a:avLst>
                <a:gd name="adj" fmla="val 18750"/>
              </a:avLst>
            </a:prstGeom>
            <a:solidFill>
              <a:schemeClr val="accent2">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a:t>IR</a:t>
              </a:r>
              <a:endParaRPr sz="1600" dirty="0"/>
            </a:p>
          </p:txBody>
        </p:sp>
        <p:sp>
          <p:nvSpPr>
            <p:cNvPr id="132" name="Portable Switch Architecture">
              <a:extLst>
                <a:ext uri="{FF2B5EF4-FFF2-40B4-BE49-F238E27FC236}">
                  <a16:creationId xmlns:a16="http://schemas.microsoft.com/office/drawing/2014/main" id="{D22EE307-3D88-C548-868A-F034DEA886C2}"/>
                </a:ext>
              </a:extLst>
            </p:cNvPr>
            <p:cNvSpPr/>
            <p:nvPr/>
          </p:nvSpPr>
          <p:spPr>
            <a:xfrm>
              <a:off x="2338436" y="2653165"/>
              <a:ext cx="1377459" cy="445244"/>
            </a:xfrm>
            <a:prstGeom prst="roundRect">
              <a:avLst>
                <a:gd name="adj" fmla="val 18750"/>
              </a:avLst>
            </a:prstGeom>
            <a:solidFill>
              <a:schemeClr val="accent2">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a:t>IR</a:t>
              </a:r>
              <a:endParaRPr sz="1600" dirty="0"/>
            </a:p>
          </p:txBody>
        </p:sp>
        <p:cxnSp>
          <p:nvCxnSpPr>
            <p:cNvPr id="133" name="Straight Arrow Connector 132">
              <a:extLst>
                <a:ext uri="{FF2B5EF4-FFF2-40B4-BE49-F238E27FC236}">
                  <a16:creationId xmlns:a16="http://schemas.microsoft.com/office/drawing/2014/main" id="{727E31E2-56DB-E045-9132-930F9F6FE248}"/>
                </a:ext>
              </a:extLst>
            </p:cNvPr>
            <p:cNvCxnSpPr>
              <a:cxnSpLocks/>
            </p:cNvCxnSpPr>
            <p:nvPr/>
          </p:nvCxnSpPr>
          <p:spPr>
            <a:xfrm>
              <a:off x="4928806" y="2169154"/>
              <a:ext cx="0" cy="430648"/>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E9734604-A45F-0341-AB33-5692032CA3A6}"/>
                </a:ext>
              </a:extLst>
            </p:cNvPr>
            <p:cNvCxnSpPr>
              <a:cxnSpLocks/>
            </p:cNvCxnSpPr>
            <p:nvPr/>
          </p:nvCxnSpPr>
          <p:spPr>
            <a:xfrm>
              <a:off x="3063633" y="2179985"/>
              <a:ext cx="0" cy="430648"/>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51" name="Group 150">
            <a:extLst>
              <a:ext uri="{FF2B5EF4-FFF2-40B4-BE49-F238E27FC236}">
                <a16:creationId xmlns:a16="http://schemas.microsoft.com/office/drawing/2014/main" id="{D08F0EA4-B2C9-E348-9382-BD9886FD6E54}"/>
              </a:ext>
            </a:extLst>
          </p:cNvPr>
          <p:cNvGrpSpPr/>
          <p:nvPr/>
        </p:nvGrpSpPr>
        <p:grpSpPr>
          <a:xfrm>
            <a:off x="724118" y="763448"/>
            <a:ext cx="4623704" cy="924387"/>
            <a:chOff x="724118" y="763448"/>
            <a:chExt cx="4623704" cy="924387"/>
          </a:xfrm>
        </p:grpSpPr>
        <p:grpSp>
          <p:nvGrpSpPr>
            <p:cNvPr id="92" name="Group 91">
              <a:extLst>
                <a:ext uri="{FF2B5EF4-FFF2-40B4-BE49-F238E27FC236}">
                  <a16:creationId xmlns:a16="http://schemas.microsoft.com/office/drawing/2014/main" id="{9C3A2B47-B9FD-8D4C-B32B-B98CCECB112C}"/>
                </a:ext>
              </a:extLst>
            </p:cNvPr>
            <p:cNvGrpSpPr/>
            <p:nvPr/>
          </p:nvGrpSpPr>
          <p:grpSpPr>
            <a:xfrm>
              <a:off x="724118" y="763448"/>
              <a:ext cx="860509" cy="682131"/>
              <a:chOff x="3920134" y="1066799"/>
              <a:chExt cx="1110122" cy="791493"/>
            </a:xfrm>
          </p:grpSpPr>
          <p:pic>
            <p:nvPicPr>
              <p:cNvPr id="103" name="Image" descr="Image">
                <a:extLst>
                  <a:ext uri="{FF2B5EF4-FFF2-40B4-BE49-F238E27FC236}">
                    <a16:creationId xmlns:a16="http://schemas.microsoft.com/office/drawing/2014/main" id="{B07B4448-8B5D-D841-940B-A05F785F4ECB}"/>
                  </a:ext>
                </a:extLst>
              </p:cNvPr>
              <p:cNvPicPr>
                <a:picLocks noChangeAspect="1"/>
              </p:cNvPicPr>
              <p:nvPr/>
            </p:nvPicPr>
            <p:blipFill>
              <a:blip r:embed="rId5">
                <a:extLst/>
              </a:blip>
              <a:stretch>
                <a:fillRect/>
              </a:stretch>
            </p:blipFill>
            <p:spPr>
              <a:xfrm>
                <a:off x="3920134" y="1066799"/>
                <a:ext cx="1110122" cy="791493"/>
              </a:xfrm>
              <a:prstGeom prst="rect">
                <a:avLst/>
              </a:prstGeom>
              <a:ln w="12700">
                <a:miter lim="400000"/>
              </a:ln>
            </p:spPr>
          </p:pic>
          <p:pic>
            <p:nvPicPr>
              <p:cNvPr id="104" name="p4-logo.png" descr="p4-logo.png">
                <a:extLst>
                  <a:ext uri="{FF2B5EF4-FFF2-40B4-BE49-F238E27FC236}">
                    <a16:creationId xmlns:a16="http://schemas.microsoft.com/office/drawing/2014/main" id="{85D8EBE5-0894-2643-9DA6-1E4D0BC2E67D}"/>
                  </a:ext>
                </a:extLst>
              </p:cNvPr>
              <p:cNvPicPr>
                <a:picLocks noChangeAspect="1"/>
              </p:cNvPicPr>
              <p:nvPr/>
            </p:nvPicPr>
            <p:blipFill>
              <a:blip r:embed="rId6">
                <a:extLst/>
              </a:blip>
              <a:srcRect l="63261" b="16017"/>
              <a:stretch>
                <a:fillRect/>
              </a:stretch>
            </p:blipFill>
            <p:spPr>
              <a:xfrm>
                <a:off x="4185935" y="1283845"/>
                <a:ext cx="578450" cy="446031"/>
              </a:xfrm>
              <a:prstGeom prst="rect">
                <a:avLst/>
              </a:prstGeom>
              <a:ln w="12700">
                <a:miter lim="400000"/>
              </a:ln>
            </p:spPr>
          </p:pic>
        </p:grpSp>
        <p:grpSp>
          <p:nvGrpSpPr>
            <p:cNvPr id="117" name="Group 116">
              <a:extLst>
                <a:ext uri="{FF2B5EF4-FFF2-40B4-BE49-F238E27FC236}">
                  <a16:creationId xmlns:a16="http://schemas.microsoft.com/office/drawing/2014/main" id="{459C89D3-3EE3-E042-B0FE-953976B2D9F6}"/>
                </a:ext>
              </a:extLst>
            </p:cNvPr>
            <p:cNvGrpSpPr/>
            <p:nvPr/>
          </p:nvGrpSpPr>
          <p:grpSpPr>
            <a:xfrm>
              <a:off x="4487313" y="776770"/>
              <a:ext cx="860509" cy="682131"/>
              <a:chOff x="3920134" y="1066799"/>
              <a:chExt cx="1110122" cy="791493"/>
            </a:xfrm>
          </p:grpSpPr>
          <p:pic>
            <p:nvPicPr>
              <p:cNvPr id="118" name="Image" descr="Image">
                <a:extLst>
                  <a:ext uri="{FF2B5EF4-FFF2-40B4-BE49-F238E27FC236}">
                    <a16:creationId xmlns:a16="http://schemas.microsoft.com/office/drawing/2014/main" id="{DD857AC9-C851-C943-8EF6-575CCDE4F144}"/>
                  </a:ext>
                </a:extLst>
              </p:cNvPr>
              <p:cNvPicPr>
                <a:picLocks noChangeAspect="1"/>
              </p:cNvPicPr>
              <p:nvPr/>
            </p:nvPicPr>
            <p:blipFill>
              <a:blip r:embed="rId5">
                <a:extLst/>
              </a:blip>
              <a:stretch>
                <a:fillRect/>
              </a:stretch>
            </p:blipFill>
            <p:spPr>
              <a:xfrm>
                <a:off x="3920134" y="1066799"/>
                <a:ext cx="1110122" cy="791493"/>
              </a:xfrm>
              <a:prstGeom prst="rect">
                <a:avLst/>
              </a:prstGeom>
              <a:ln w="12700">
                <a:miter lim="400000"/>
              </a:ln>
            </p:spPr>
          </p:pic>
          <p:pic>
            <p:nvPicPr>
              <p:cNvPr id="119" name="p4-logo.png" descr="p4-logo.png">
                <a:extLst>
                  <a:ext uri="{FF2B5EF4-FFF2-40B4-BE49-F238E27FC236}">
                    <a16:creationId xmlns:a16="http://schemas.microsoft.com/office/drawing/2014/main" id="{531ECEA7-DAF6-9B4E-9856-F96851CC772D}"/>
                  </a:ext>
                </a:extLst>
              </p:cNvPr>
              <p:cNvPicPr>
                <a:picLocks noChangeAspect="1"/>
              </p:cNvPicPr>
              <p:nvPr/>
            </p:nvPicPr>
            <p:blipFill>
              <a:blip r:embed="rId6">
                <a:extLst/>
              </a:blip>
              <a:srcRect l="63261" b="16017"/>
              <a:stretch>
                <a:fillRect/>
              </a:stretch>
            </p:blipFill>
            <p:spPr>
              <a:xfrm>
                <a:off x="4185935" y="1283845"/>
                <a:ext cx="578450" cy="446031"/>
              </a:xfrm>
              <a:prstGeom prst="rect">
                <a:avLst/>
              </a:prstGeom>
              <a:ln w="12700">
                <a:miter lim="400000"/>
              </a:ln>
            </p:spPr>
          </p:pic>
        </p:grpSp>
        <p:grpSp>
          <p:nvGrpSpPr>
            <p:cNvPr id="125" name="Group 124">
              <a:extLst>
                <a:ext uri="{FF2B5EF4-FFF2-40B4-BE49-F238E27FC236}">
                  <a16:creationId xmlns:a16="http://schemas.microsoft.com/office/drawing/2014/main" id="{637BD292-9A28-1140-A992-EE67DD2AA65F}"/>
                </a:ext>
              </a:extLst>
            </p:cNvPr>
            <p:cNvGrpSpPr/>
            <p:nvPr/>
          </p:nvGrpSpPr>
          <p:grpSpPr>
            <a:xfrm>
              <a:off x="2638742" y="782625"/>
              <a:ext cx="860509" cy="682131"/>
              <a:chOff x="3920134" y="1066799"/>
              <a:chExt cx="1110122" cy="791493"/>
            </a:xfrm>
          </p:grpSpPr>
          <p:pic>
            <p:nvPicPr>
              <p:cNvPr id="126" name="Image" descr="Image">
                <a:extLst>
                  <a:ext uri="{FF2B5EF4-FFF2-40B4-BE49-F238E27FC236}">
                    <a16:creationId xmlns:a16="http://schemas.microsoft.com/office/drawing/2014/main" id="{ACCEEE0F-B417-A04F-B4ED-4741824E313D}"/>
                  </a:ext>
                </a:extLst>
              </p:cNvPr>
              <p:cNvPicPr>
                <a:picLocks noChangeAspect="1"/>
              </p:cNvPicPr>
              <p:nvPr/>
            </p:nvPicPr>
            <p:blipFill>
              <a:blip r:embed="rId5">
                <a:extLst/>
              </a:blip>
              <a:stretch>
                <a:fillRect/>
              </a:stretch>
            </p:blipFill>
            <p:spPr>
              <a:xfrm>
                <a:off x="3920134" y="1066799"/>
                <a:ext cx="1110122" cy="791493"/>
              </a:xfrm>
              <a:prstGeom prst="rect">
                <a:avLst/>
              </a:prstGeom>
              <a:ln w="12700">
                <a:miter lim="400000"/>
              </a:ln>
            </p:spPr>
          </p:pic>
          <p:pic>
            <p:nvPicPr>
              <p:cNvPr id="127" name="p4-logo.png" descr="p4-logo.png">
                <a:extLst>
                  <a:ext uri="{FF2B5EF4-FFF2-40B4-BE49-F238E27FC236}">
                    <a16:creationId xmlns:a16="http://schemas.microsoft.com/office/drawing/2014/main" id="{613FAA63-BFB2-CD41-AEEA-E0DA00F7A366}"/>
                  </a:ext>
                </a:extLst>
              </p:cNvPr>
              <p:cNvPicPr>
                <a:picLocks noChangeAspect="1"/>
              </p:cNvPicPr>
              <p:nvPr/>
            </p:nvPicPr>
            <p:blipFill>
              <a:blip r:embed="rId6">
                <a:extLst/>
              </a:blip>
              <a:srcRect l="63261" b="16017"/>
              <a:stretch>
                <a:fillRect/>
              </a:stretch>
            </p:blipFill>
            <p:spPr>
              <a:xfrm>
                <a:off x="4185935" y="1283845"/>
                <a:ext cx="578450" cy="446031"/>
              </a:xfrm>
              <a:prstGeom prst="rect">
                <a:avLst/>
              </a:prstGeom>
              <a:ln w="12700">
                <a:miter lim="400000"/>
              </a:ln>
            </p:spPr>
          </p:pic>
        </p:grpSp>
        <p:sp>
          <p:nvSpPr>
            <p:cNvPr id="106" name="Plus 105">
              <a:extLst>
                <a:ext uri="{FF2B5EF4-FFF2-40B4-BE49-F238E27FC236}">
                  <a16:creationId xmlns:a16="http://schemas.microsoft.com/office/drawing/2014/main" id="{3A309FAB-E945-2F48-935A-6DA07F1360CE}"/>
                </a:ext>
              </a:extLst>
            </p:cNvPr>
            <p:cNvSpPr/>
            <p:nvPr/>
          </p:nvSpPr>
          <p:spPr>
            <a:xfrm>
              <a:off x="1070711" y="1456795"/>
              <a:ext cx="167268" cy="18373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lus 134">
              <a:extLst>
                <a:ext uri="{FF2B5EF4-FFF2-40B4-BE49-F238E27FC236}">
                  <a16:creationId xmlns:a16="http://schemas.microsoft.com/office/drawing/2014/main" id="{3137648B-2A31-EC4D-8DEE-850E134EFCA4}"/>
                </a:ext>
              </a:extLst>
            </p:cNvPr>
            <p:cNvSpPr/>
            <p:nvPr/>
          </p:nvSpPr>
          <p:spPr>
            <a:xfrm>
              <a:off x="4833906" y="1473837"/>
              <a:ext cx="167268" cy="18373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Plus 135">
              <a:extLst>
                <a:ext uri="{FF2B5EF4-FFF2-40B4-BE49-F238E27FC236}">
                  <a16:creationId xmlns:a16="http://schemas.microsoft.com/office/drawing/2014/main" id="{96F4E035-FD33-6F4D-A9D8-2E551AB959EC}"/>
                </a:ext>
              </a:extLst>
            </p:cNvPr>
            <p:cNvSpPr/>
            <p:nvPr/>
          </p:nvSpPr>
          <p:spPr>
            <a:xfrm>
              <a:off x="2985335" y="1504096"/>
              <a:ext cx="167268" cy="18373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1615E1EC-5DA8-0542-8964-FE0BE5D5140B}"/>
              </a:ext>
            </a:extLst>
          </p:cNvPr>
          <p:cNvGrpSpPr/>
          <p:nvPr/>
        </p:nvGrpSpPr>
        <p:grpSpPr>
          <a:xfrm>
            <a:off x="1154345" y="3119462"/>
            <a:ext cx="3770175" cy="340694"/>
            <a:chOff x="1154345" y="3119462"/>
            <a:chExt cx="3770175" cy="340694"/>
          </a:xfrm>
        </p:grpSpPr>
        <p:cxnSp>
          <p:nvCxnSpPr>
            <p:cNvPr id="137" name="Straight Arrow Connector 136">
              <a:extLst>
                <a:ext uri="{FF2B5EF4-FFF2-40B4-BE49-F238E27FC236}">
                  <a16:creationId xmlns:a16="http://schemas.microsoft.com/office/drawing/2014/main" id="{440356F2-D700-204F-8CA3-BCE922C9DA3C}"/>
                </a:ext>
              </a:extLst>
            </p:cNvPr>
            <p:cNvCxnSpPr>
              <a:cxnSpLocks/>
            </p:cNvCxnSpPr>
            <p:nvPr/>
          </p:nvCxnSpPr>
          <p:spPr>
            <a:xfrm>
              <a:off x="1154345" y="3119462"/>
              <a:ext cx="0" cy="340694"/>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a:extLst>
                <a:ext uri="{FF2B5EF4-FFF2-40B4-BE49-F238E27FC236}">
                  <a16:creationId xmlns:a16="http://schemas.microsoft.com/office/drawing/2014/main" id="{40F07A93-8293-C445-AA36-D14B951DE4F2}"/>
                </a:ext>
              </a:extLst>
            </p:cNvPr>
            <p:cNvCxnSpPr>
              <a:cxnSpLocks/>
            </p:cNvCxnSpPr>
            <p:nvPr/>
          </p:nvCxnSpPr>
          <p:spPr>
            <a:xfrm>
              <a:off x="3050325" y="3119462"/>
              <a:ext cx="0" cy="340694"/>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43D252C4-08F3-B64D-A6F6-8CEBB73AECE5}"/>
                </a:ext>
              </a:extLst>
            </p:cNvPr>
            <p:cNvCxnSpPr>
              <a:cxnSpLocks/>
            </p:cNvCxnSpPr>
            <p:nvPr/>
          </p:nvCxnSpPr>
          <p:spPr>
            <a:xfrm>
              <a:off x="4924520" y="3119462"/>
              <a:ext cx="0" cy="340694"/>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0" name="TextBox 139">
            <a:extLst>
              <a:ext uri="{FF2B5EF4-FFF2-40B4-BE49-F238E27FC236}">
                <a16:creationId xmlns:a16="http://schemas.microsoft.com/office/drawing/2014/main" id="{3E89DE41-F34D-A04F-A6F1-CC9B46FFBCE3}"/>
              </a:ext>
            </a:extLst>
          </p:cNvPr>
          <p:cNvSpPr txBox="1"/>
          <p:nvPr/>
        </p:nvSpPr>
        <p:spPr>
          <a:xfrm>
            <a:off x="6168430" y="2299047"/>
            <a:ext cx="2964273" cy="400110"/>
          </a:xfrm>
          <a:prstGeom prst="rect">
            <a:avLst/>
          </a:prstGeom>
          <a:noFill/>
        </p:spPr>
        <p:txBody>
          <a:bodyPr wrap="none" rtlCol="0">
            <a:spAutoFit/>
          </a:bodyPr>
          <a:lstStyle/>
          <a:p>
            <a:r>
              <a:rPr lang="en-US" sz="2000" b="1" dirty="0">
                <a:solidFill>
                  <a:srgbClr val="FF0000"/>
                </a:solidFill>
              </a:rPr>
              <a:t>Community Developed</a:t>
            </a:r>
          </a:p>
        </p:txBody>
      </p:sp>
      <p:sp>
        <p:nvSpPr>
          <p:cNvPr id="141" name="TextBox 140">
            <a:extLst>
              <a:ext uri="{FF2B5EF4-FFF2-40B4-BE49-F238E27FC236}">
                <a16:creationId xmlns:a16="http://schemas.microsoft.com/office/drawing/2014/main" id="{97C15AAB-5321-254D-A9FC-0DE380643DF0}"/>
              </a:ext>
            </a:extLst>
          </p:cNvPr>
          <p:cNvSpPr txBox="1"/>
          <p:nvPr/>
        </p:nvSpPr>
        <p:spPr>
          <a:xfrm>
            <a:off x="6228901" y="3046163"/>
            <a:ext cx="2438488" cy="400110"/>
          </a:xfrm>
          <a:prstGeom prst="rect">
            <a:avLst/>
          </a:prstGeom>
          <a:noFill/>
        </p:spPr>
        <p:txBody>
          <a:bodyPr wrap="none" rtlCol="0">
            <a:spAutoFit/>
          </a:bodyPr>
          <a:lstStyle/>
          <a:p>
            <a:r>
              <a:rPr lang="en-US" sz="2000" b="1" dirty="0">
                <a:solidFill>
                  <a:schemeClr val="tx1"/>
                </a:solidFill>
              </a:rPr>
              <a:t>Vendor Developed</a:t>
            </a:r>
          </a:p>
        </p:txBody>
      </p:sp>
      <p:sp>
        <p:nvSpPr>
          <p:cNvPr id="142" name="TextBox 141">
            <a:extLst>
              <a:ext uri="{FF2B5EF4-FFF2-40B4-BE49-F238E27FC236}">
                <a16:creationId xmlns:a16="http://schemas.microsoft.com/office/drawing/2014/main" id="{BE5024D1-99C4-5245-A3B5-38B3C3D0C184}"/>
              </a:ext>
            </a:extLst>
          </p:cNvPr>
          <p:cNvSpPr txBox="1"/>
          <p:nvPr/>
        </p:nvSpPr>
        <p:spPr>
          <a:xfrm>
            <a:off x="6230105" y="1695624"/>
            <a:ext cx="1694695" cy="400110"/>
          </a:xfrm>
          <a:prstGeom prst="rect">
            <a:avLst/>
          </a:prstGeom>
          <a:noFill/>
        </p:spPr>
        <p:txBody>
          <a:bodyPr wrap="none" rtlCol="0">
            <a:spAutoFit/>
          </a:bodyPr>
          <a:lstStyle/>
          <a:p>
            <a:r>
              <a:rPr lang="en-US" sz="2000" b="1" dirty="0">
                <a:solidFill>
                  <a:schemeClr val="tx1"/>
                </a:solidFill>
              </a:rPr>
              <a:t>Architecture</a:t>
            </a:r>
          </a:p>
        </p:txBody>
      </p:sp>
      <p:sp>
        <p:nvSpPr>
          <p:cNvPr id="143" name="TextBox 142">
            <a:extLst>
              <a:ext uri="{FF2B5EF4-FFF2-40B4-BE49-F238E27FC236}">
                <a16:creationId xmlns:a16="http://schemas.microsoft.com/office/drawing/2014/main" id="{A550E291-A3A2-DB41-A71F-CB134A8F4CAC}"/>
              </a:ext>
            </a:extLst>
          </p:cNvPr>
          <p:cNvSpPr txBox="1"/>
          <p:nvPr/>
        </p:nvSpPr>
        <p:spPr>
          <a:xfrm>
            <a:off x="6230105" y="3897359"/>
            <a:ext cx="968535" cy="400110"/>
          </a:xfrm>
          <a:prstGeom prst="rect">
            <a:avLst/>
          </a:prstGeom>
          <a:noFill/>
        </p:spPr>
        <p:txBody>
          <a:bodyPr wrap="none" rtlCol="0">
            <a:spAutoFit/>
          </a:bodyPr>
          <a:lstStyle/>
          <a:p>
            <a:r>
              <a:rPr lang="en-US" sz="2000" b="1" dirty="0">
                <a:solidFill>
                  <a:schemeClr val="tx1"/>
                </a:solidFill>
              </a:rPr>
              <a:t>Target</a:t>
            </a:r>
          </a:p>
        </p:txBody>
      </p:sp>
      <p:sp>
        <p:nvSpPr>
          <p:cNvPr id="145" name="Right Brace 144">
            <a:extLst>
              <a:ext uri="{FF2B5EF4-FFF2-40B4-BE49-F238E27FC236}">
                <a16:creationId xmlns:a16="http://schemas.microsoft.com/office/drawing/2014/main" id="{216BAACC-14BF-A04B-8351-046A90037818}"/>
              </a:ext>
            </a:extLst>
          </p:cNvPr>
          <p:cNvSpPr/>
          <p:nvPr/>
        </p:nvSpPr>
        <p:spPr>
          <a:xfrm>
            <a:off x="5785394" y="2169154"/>
            <a:ext cx="334615" cy="659897"/>
          </a:xfrm>
          <a:prstGeom prst="rightBrace">
            <a:avLst>
              <a:gd name="adj1" fmla="val 18331"/>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6" name="Right Brace 145">
            <a:extLst>
              <a:ext uri="{FF2B5EF4-FFF2-40B4-BE49-F238E27FC236}">
                <a16:creationId xmlns:a16="http://schemas.microsoft.com/office/drawing/2014/main" id="{FD87215C-BCED-D04E-A071-4D6122147B28}"/>
              </a:ext>
            </a:extLst>
          </p:cNvPr>
          <p:cNvSpPr/>
          <p:nvPr/>
        </p:nvSpPr>
        <p:spPr>
          <a:xfrm>
            <a:off x="5804114" y="2910468"/>
            <a:ext cx="334615" cy="660364"/>
          </a:xfrm>
          <a:prstGeom prst="rightBrace">
            <a:avLst>
              <a:gd name="adj1" fmla="val 18331"/>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0" name="TextBox 149">
            <a:extLst>
              <a:ext uri="{FF2B5EF4-FFF2-40B4-BE49-F238E27FC236}">
                <a16:creationId xmlns:a16="http://schemas.microsoft.com/office/drawing/2014/main" id="{261CAEC3-A3C1-4A42-82BA-686DC74B7F21}"/>
              </a:ext>
            </a:extLst>
          </p:cNvPr>
          <p:cNvSpPr txBox="1"/>
          <p:nvPr/>
        </p:nvSpPr>
        <p:spPr>
          <a:xfrm>
            <a:off x="6230105" y="960523"/>
            <a:ext cx="1766830" cy="400110"/>
          </a:xfrm>
          <a:prstGeom prst="rect">
            <a:avLst/>
          </a:prstGeom>
          <a:noFill/>
        </p:spPr>
        <p:txBody>
          <a:bodyPr wrap="none" rtlCol="0">
            <a:spAutoFit/>
          </a:bodyPr>
          <a:lstStyle/>
          <a:p>
            <a:r>
              <a:rPr lang="en-US" sz="2000" b="1" dirty="0">
                <a:solidFill>
                  <a:srgbClr val="7030A0"/>
                </a:solidFill>
              </a:rPr>
              <a:t>P4 Programs</a:t>
            </a:r>
          </a:p>
        </p:txBody>
      </p:sp>
    </p:spTree>
    <p:extLst>
      <p:ext uri="{BB962C8B-B14F-4D97-AF65-F5344CB8AC3E}">
        <p14:creationId xmlns:p14="http://schemas.microsoft.com/office/powerpoint/2010/main" val="205470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5" grpId="0" animBg="1"/>
      <p:bldP spid="146" grpId="0" animBg="1"/>
      <p:bldP spid="1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a:extLst>
              <a:ext uri="{FF2B5EF4-FFF2-40B4-BE49-F238E27FC236}">
                <a16:creationId xmlns:a16="http://schemas.microsoft.com/office/drawing/2014/main" id="{32605955-DA0B-7746-AFB3-BFD4480ABA22}"/>
              </a:ext>
            </a:extLst>
          </p:cNvPr>
          <p:cNvPicPr>
            <a:picLocks noChangeAspect="1"/>
          </p:cNvPicPr>
          <p:nvPr/>
        </p:nvPicPr>
        <p:blipFill>
          <a:blip r:embed="rId2"/>
          <a:stretch>
            <a:fillRect/>
          </a:stretch>
        </p:blipFill>
        <p:spPr>
          <a:xfrm>
            <a:off x="249460" y="3417240"/>
            <a:ext cx="1750596" cy="956263"/>
          </a:xfrm>
          <a:prstGeom prst="rect">
            <a:avLst/>
          </a:prstGeom>
        </p:spPr>
      </p:pic>
      <p:sp>
        <p:nvSpPr>
          <p:cNvPr id="2" name="Title 1">
            <a:extLst>
              <a:ext uri="{FF2B5EF4-FFF2-40B4-BE49-F238E27FC236}">
                <a16:creationId xmlns:a16="http://schemas.microsoft.com/office/drawing/2014/main" id="{3E27F8FD-2EB3-0E4A-9AC7-2D47EDB2E732}"/>
              </a:ext>
            </a:extLst>
          </p:cNvPr>
          <p:cNvSpPr>
            <a:spLocks noGrp="1"/>
          </p:cNvSpPr>
          <p:nvPr>
            <p:ph type="title"/>
          </p:nvPr>
        </p:nvSpPr>
        <p:spPr/>
        <p:txBody>
          <a:bodyPr>
            <a:normAutofit fontScale="90000"/>
          </a:bodyPr>
          <a:lstStyle/>
          <a:p>
            <a:r>
              <a:rPr lang="en-US" dirty="0"/>
              <a:t>P4 Goal</a:t>
            </a:r>
          </a:p>
        </p:txBody>
      </p:sp>
      <p:sp>
        <p:nvSpPr>
          <p:cNvPr id="3" name="Slide Number Placeholder 2">
            <a:extLst>
              <a:ext uri="{FF2B5EF4-FFF2-40B4-BE49-F238E27FC236}">
                <a16:creationId xmlns:a16="http://schemas.microsoft.com/office/drawing/2014/main" id="{226C7FC8-EAE8-0543-8650-0AA10D611210}"/>
              </a:ext>
            </a:extLst>
          </p:cNvPr>
          <p:cNvSpPr>
            <a:spLocks noGrp="1"/>
          </p:cNvSpPr>
          <p:nvPr>
            <p:ph type="sldNum" sz="quarter" idx="4"/>
          </p:nvPr>
        </p:nvSpPr>
        <p:spPr/>
        <p:txBody>
          <a:bodyPr/>
          <a:lstStyle/>
          <a:p>
            <a:fld id="{7D98702C-BA5F-8D4B-B23D-DEB8E47CE420}" type="slidenum">
              <a:rPr lang="en-US" smtClean="0">
                <a:solidFill>
                  <a:prstClr val="black">
                    <a:tint val="75000"/>
                  </a:prstClr>
                </a:solidFill>
              </a:rPr>
              <a:pPr/>
              <a:t>8</a:t>
            </a:fld>
            <a:endParaRPr lang="en-US" dirty="0">
              <a:solidFill>
                <a:prstClr val="black">
                  <a:tint val="75000"/>
                </a:prstClr>
              </a:solidFill>
            </a:endParaRPr>
          </a:p>
        </p:txBody>
      </p:sp>
      <p:pic>
        <p:nvPicPr>
          <p:cNvPr id="85" name="Image" descr="Image">
            <a:extLst>
              <a:ext uri="{FF2B5EF4-FFF2-40B4-BE49-F238E27FC236}">
                <a16:creationId xmlns:a16="http://schemas.microsoft.com/office/drawing/2014/main" id="{A7EC1E4C-22EB-6743-9188-724D11A769AF}"/>
              </a:ext>
            </a:extLst>
          </p:cNvPr>
          <p:cNvPicPr>
            <a:picLocks noChangeAspect="1"/>
          </p:cNvPicPr>
          <p:nvPr/>
        </p:nvPicPr>
        <p:blipFill>
          <a:blip r:embed="rId3">
            <a:extLst/>
          </a:blip>
          <a:stretch>
            <a:fillRect/>
          </a:stretch>
        </p:blipFill>
        <p:spPr>
          <a:xfrm>
            <a:off x="5785252" y="3332984"/>
            <a:ext cx="570066" cy="795680"/>
          </a:xfrm>
          <a:prstGeom prst="rect">
            <a:avLst/>
          </a:prstGeom>
          <a:ln w="12700">
            <a:miter lim="400000"/>
          </a:ln>
        </p:spPr>
      </p:pic>
      <p:sp>
        <p:nvSpPr>
          <p:cNvPr id="86" name="FPGAs +…">
            <a:extLst>
              <a:ext uri="{FF2B5EF4-FFF2-40B4-BE49-F238E27FC236}">
                <a16:creationId xmlns:a16="http://schemas.microsoft.com/office/drawing/2014/main" id="{2BD751EB-11CE-D74C-ADBF-C95B66490EC2}"/>
              </a:ext>
            </a:extLst>
          </p:cNvPr>
          <p:cNvSpPr txBox="1"/>
          <p:nvPr/>
        </p:nvSpPr>
        <p:spPr>
          <a:xfrm>
            <a:off x="909440" y="4293261"/>
            <a:ext cx="613951"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642915">
              <a:spcBef>
                <a:spcPts val="70"/>
              </a:spcBef>
              <a:buClr>
                <a:srgbClr val="3F3151"/>
              </a:buClr>
              <a:buFont typeface="Helvetica"/>
              <a:defRPr sz="3200" b="1">
                <a:latin typeface="Myriad Pro"/>
                <a:ea typeface="Myriad Pro"/>
                <a:cs typeface="Myriad Pro"/>
                <a:sym typeface="Myriad Pro"/>
              </a:defRPr>
            </a:pPr>
            <a:r>
              <a:rPr sz="1600" dirty="0"/>
              <a:t>FPGAs</a:t>
            </a:r>
          </a:p>
        </p:txBody>
      </p:sp>
      <p:sp>
        <p:nvSpPr>
          <p:cNvPr id="88" name="Software…">
            <a:extLst>
              <a:ext uri="{FF2B5EF4-FFF2-40B4-BE49-F238E27FC236}">
                <a16:creationId xmlns:a16="http://schemas.microsoft.com/office/drawing/2014/main" id="{807ECD0C-FDFA-4C45-BA1A-51E45F7B0655}"/>
              </a:ext>
            </a:extLst>
          </p:cNvPr>
          <p:cNvSpPr txBox="1"/>
          <p:nvPr/>
        </p:nvSpPr>
        <p:spPr>
          <a:xfrm>
            <a:off x="5616055" y="4163739"/>
            <a:ext cx="892873" cy="577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642915">
              <a:spcBef>
                <a:spcPts val="70"/>
              </a:spcBef>
              <a:buClr>
                <a:srgbClr val="3F3151"/>
              </a:buClr>
              <a:buFont typeface="Helvetica"/>
              <a:defRPr sz="3200" b="1">
                <a:latin typeface="Myriad Pro"/>
                <a:ea typeface="Myriad Pro"/>
                <a:cs typeface="Myriad Pro"/>
                <a:sym typeface="Myriad Pro"/>
              </a:defRPr>
            </a:pPr>
            <a:r>
              <a:rPr sz="1600" dirty="0"/>
              <a:t>Software </a:t>
            </a:r>
          </a:p>
          <a:p>
            <a:pPr defTabSz="642915">
              <a:spcBef>
                <a:spcPts val="70"/>
              </a:spcBef>
              <a:buClr>
                <a:srgbClr val="3F3151"/>
              </a:buClr>
              <a:buFont typeface="Helvetica"/>
              <a:defRPr sz="3200" b="1">
                <a:latin typeface="Myriad Pro"/>
                <a:ea typeface="Myriad Pro"/>
                <a:cs typeface="Myriad Pro"/>
                <a:sym typeface="Myriad Pro"/>
              </a:defRPr>
            </a:pPr>
            <a:r>
              <a:rPr lang="en-US" sz="1600" dirty="0"/>
              <a:t>s</a:t>
            </a:r>
            <a:r>
              <a:rPr sz="1600" dirty="0"/>
              <a:t>witches</a:t>
            </a:r>
          </a:p>
        </p:txBody>
      </p:sp>
      <p:sp>
        <p:nvSpPr>
          <p:cNvPr id="105" name="Portable Switch Architecture">
            <a:extLst>
              <a:ext uri="{FF2B5EF4-FFF2-40B4-BE49-F238E27FC236}">
                <a16:creationId xmlns:a16="http://schemas.microsoft.com/office/drawing/2014/main" id="{4B87AF6E-287C-0A47-B7EC-B1BD5FC6D8F8}"/>
              </a:ext>
            </a:extLst>
          </p:cNvPr>
          <p:cNvSpPr/>
          <p:nvPr/>
        </p:nvSpPr>
        <p:spPr>
          <a:xfrm>
            <a:off x="1462242" y="1605039"/>
            <a:ext cx="4209277" cy="445244"/>
          </a:xfrm>
          <a:prstGeom prst="roundRect">
            <a:avLst>
              <a:gd name="adj" fmla="val 18750"/>
            </a:avLst>
          </a:prstGeom>
          <a:solidFill>
            <a:srgbClr val="76D6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sz="1600" dirty="0"/>
              <a:t>Portable Switch Architecture</a:t>
            </a:r>
            <a:r>
              <a:rPr lang="en-US" sz="1600" dirty="0"/>
              <a:t> (PSA)</a:t>
            </a:r>
            <a:endParaRPr sz="1600" dirty="0"/>
          </a:p>
        </p:txBody>
      </p:sp>
      <p:grpSp>
        <p:nvGrpSpPr>
          <p:cNvPr id="114" name="Group 113">
            <a:extLst>
              <a:ext uri="{FF2B5EF4-FFF2-40B4-BE49-F238E27FC236}">
                <a16:creationId xmlns:a16="http://schemas.microsoft.com/office/drawing/2014/main" id="{91A4073D-9E63-4248-A0F2-E656E56E6347}"/>
              </a:ext>
            </a:extLst>
          </p:cNvPr>
          <p:cNvGrpSpPr/>
          <p:nvPr/>
        </p:nvGrpSpPr>
        <p:grpSpPr>
          <a:xfrm>
            <a:off x="2850875" y="3417240"/>
            <a:ext cx="1405694" cy="885166"/>
            <a:chOff x="3017590" y="3353533"/>
            <a:chExt cx="1405694" cy="885166"/>
          </a:xfrm>
        </p:grpSpPr>
        <p:sp>
          <p:nvSpPr>
            <p:cNvPr id="115" name="Shape">
              <a:extLst>
                <a:ext uri="{FF2B5EF4-FFF2-40B4-BE49-F238E27FC236}">
                  <a16:creationId xmlns:a16="http://schemas.microsoft.com/office/drawing/2014/main" id="{8DF513A3-C7D4-8444-8D37-E75C724CC7BA}"/>
                </a:ext>
              </a:extLst>
            </p:cNvPr>
            <p:cNvSpPr/>
            <p:nvPr/>
          </p:nvSpPr>
          <p:spPr>
            <a:xfrm>
              <a:off x="3017590" y="3539199"/>
              <a:ext cx="1405694" cy="699500"/>
            </a:xfrm>
            <a:custGeom>
              <a:avLst/>
              <a:gdLst/>
              <a:ahLst/>
              <a:cxnLst>
                <a:cxn ang="0">
                  <a:pos x="wd2" y="hd2"/>
                </a:cxn>
                <a:cxn ang="5400000">
                  <a:pos x="wd2" y="hd2"/>
                </a:cxn>
                <a:cxn ang="10800000">
                  <a:pos x="wd2" y="hd2"/>
                </a:cxn>
                <a:cxn ang="16200000">
                  <a:pos x="wd2" y="hd2"/>
                </a:cxn>
              </a:cxnLst>
              <a:rect l="0" t="0" r="r" b="b"/>
              <a:pathLst>
                <a:path w="21600" h="21600" extrusionOk="0">
                  <a:moveTo>
                    <a:pt x="7176" y="162"/>
                  </a:moveTo>
                  <a:cubicBezTo>
                    <a:pt x="4784" y="2385"/>
                    <a:pt x="2392" y="4607"/>
                    <a:pt x="0" y="6830"/>
                  </a:cubicBezTo>
                  <a:lnTo>
                    <a:pt x="7" y="21600"/>
                  </a:lnTo>
                  <a:lnTo>
                    <a:pt x="21600" y="21600"/>
                  </a:lnTo>
                  <a:lnTo>
                    <a:pt x="21600" y="7228"/>
                  </a:lnTo>
                  <a:lnTo>
                    <a:pt x="14339" y="0"/>
                  </a:lnTo>
                  <a:cubicBezTo>
                    <a:pt x="11951" y="54"/>
                    <a:pt x="9563" y="108"/>
                    <a:pt x="7176" y="162"/>
                  </a:cubicBezTo>
                  <a:close/>
                </a:path>
              </a:pathLst>
            </a:custGeom>
            <a:solidFill>
              <a:srgbClr val="E3E5E7"/>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grpSp>
          <p:nvGrpSpPr>
            <p:cNvPr id="116" name="Group 115">
              <a:extLst>
                <a:ext uri="{FF2B5EF4-FFF2-40B4-BE49-F238E27FC236}">
                  <a16:creationId xmlns:a16="http://schemas.microsoft.com/office/drawing/2014/main" id="{F7F8DFEB-E95E-2E48-9E4C-AC1876025A22}"/>
                </a:ext>
              </a:extLst>
            </p:cNvPr>
            <p:cNvGrpSpPr/>
            <p:nvPr/>
          </p:nvGrpSpPr>
          <p:grpSpPr>
            <a:xfrm>
              <a:off x="3094963" y="3818202"/>
              <a:ext cx="1276483" cy="371593"/>
              <a:chOff x="3094963" y="3818202"/>
              <a:chExt cx="1276483" cy="371593"/>
            </a:xfrm>
          </p:grpSpPr>
          <p:grpSp>
            <p:nvGrpSpPr>
              <p:cNvPr id="122" name="Group">
                <a:extLst>
                  <a:ext uri="{FF2B5EF4-FFF2-40B4-BE49-F238E27FC236}">
                    <a16:creationId xmlns:a16="http://schemas.microsoft.com/office/drawing/2014/main" id="{83C861E6-63BF-1B4A-A6F2-329D0DD3B214}"/>
                  </a:ext>
                </a:extLst>
              </p:cNvPr>
              <p:cNvGrpSpPr/>
              <p:nvPr/>
            </p:nvGrpSpPr>
            <p:grpSpPr>
              <a:xfrm>
                <a:off x="3762748" y="3819492"/>
                <a:ext cx="338747" cy="365731"/>
                <a:chOff x="0" y="0"/>
                <a:chExt cx="695297" cy="834555"/>
              </a:xfrm>
            </p:grpSpPr>
            <p:grpSp>
              <p:nvGrpSpPr>
                <p:cNvPr id="176" name="Group">
                  <a:extLst>
                    <a:ext uri="{FF2B5EF4-FFF2-40B4-BE49-F238E27FC236}">
                      <a16:creationId xmlns:a16="http://schemas.microsoft.com/office/drawing/2014/main" id="{0718736F-2942-A544-88E2-320EEF0FE6B1}"/>
                    </a:ext>
                  </a:extLst>
                </p:cNvPr>
                <p:cNvGrpSpPr/>
                <p:nvPr/>
              </p:nvGrpSpPr>
              <p:grpSpPr>
                <a:xfrm>
                  <a:off x="-1" y="0"/>
                  <a:ext cx="695299" cy="834556"/>
                  <a:chOff x="0" y="0"/>
                  <a:chExt cx="695297" cy="834555"/>
                </a:xfrm>
              </p:grpSpPr>
              <p:sp>
                <p:nvSpPr>
                  <p:cNvPr id="190" name="Rectangle">
                    <a:extLst>
                      <a:ext uri="{FF2B5EF4-FFF2-40B4-BE49-F238E27FC236}">
                        <a16:creationId xmlns:a16="http://schemas.microsoft.com/office/drawing/2014/main" id="{0424461B-FE49-B244-95F1-205CA372AA07}"/>
                      </a:ext>
                    </a:extLst>
                  </p:cNvPr>
                  <p:cNvSpPr/>
                  <p:nvPr/>
                </p:nvSpPr>
                <p:spPr>
                  <a:xfrm>
                    <a:off x="4316" y="4420"/>
                    <a:ext cx="690981" cy="83013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2500">
                        <a:latin typeface="Arial"/>
                        <a:ea typeface="Arial"/>
                        <a:cs typeface="Arial"/>
                        <a:sym typeface="Arial"/>
                      </a:defRPr>
                    </a:pPr>
                    <a:endParaRPr sz="1600"/>
                  </a:p>
                </p:txBody>
              </p:sp>
              <p:sp>
                <p:nvSpPr>
                  <p:cNvPr id="191" name="Rectangle">
                    <a:extLst>
                      <a:ext uri="{FF2B5EF4-FFF2-40B4-BE49-F238E27FC236}">
                        <a16:creationId xmlns:a16="http://schemas.microsoft.com/office/drawing/2014/main" id="{D54AE71C-AAC0-0A4A-97A1-75F0A1B3C37F}"/>
                      </a:ext>
                    </a:extLst>
                  </p:cNvPr>
                  <p:cNvSpPr/>
                  <p:nvPr/>
                </p:nvSpPr>
                <p:spPr>
                  <a:xfrm>
                    <a:off x="-1" y="0"/>
                    <a:ext cx="695299" cy="830137"/>
                  </a:xfrm>
                  <a:prstGeom prst="rect">
                    <a:avLst/>
                  </a:prstGeom>
                  <a:solidFill>
                    <a:srgbClr val="FFFFFF">
                      <a:alpha val="70000"/>
                    </a:srgbClr>
                  </a:solidFill>
                  <a:ln w="12700" cap="flat">
                    <a:solidFill>
                      <a:srgbClr val="4F81BD"/>
                    </a:solidFill>
                    <a:prstDash val="solid"/>
                    <a:round/>
                  </a:ln>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grpSp>
            <p:grpSp>
              <p:nvGrpSpPr>
                <p:cNvPr id="177" name="Group">
                  <a:extLst>
                    <a:ext uri="{FF2B5EF4-FFF2-40B4-BE49-F238E27FC236}">
                      <a16:creationId xmlns:a16="http://schemas.microsoft.com/office/drawing/2014/main" id="{90CFE48B-E26F-5E4D-9243-DA2AA275A70A}"/>
                    </a:ext>
                  </a:extLst>
                </p:cNvPr>
                <p:cNvGrpSpPr/>
                <p:nvPr/>
              </p:nvGrpSpPr>
              <p:grpSpPr>
                <a:xfrm>
                  <a:off x="57914" y="45097"/>
                  <a:ext cx="562355" cy="759127"/>
                  <a:chOff x="0" y="0"/>
                  <a:chExt cx="562353" cy="759125"/>
                </a:xfrm>
              </p:grpSpPr>
              <p:sp>
                <p:nvSpPr>
                  <p:cNvPr id="178" name="Rectangle">
                    <a:extLst>
                      <a:ext uri="{FF2B5EF4-FFF2-40B4-BE49-F238E27FC236}">
                        <a16:creationId xmlns:a16="http://schemas.microsoft.com/office/drawing/2014/main" id="{A60818DB-9469-3149-AC3E-3A40FA0AC74C}"/>
                      </a:ext>
                    </a:extLst>
                  </p:cNvPr>
                  <p:cNvSpPr/>
                  <p:nvPr/>
                </p:nvSpPr>
                <p:spPr>
                  <a:xfrm>
                    <a:off x="0" y="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79" name="Rectangle">
                    <a:extLst>
                      <a:ext uri="{FF2B5EF4-FFF2-40B4-BE49-F238E27FC236}">
                        <a16:creationId xmlns:a16="http://schemas.microsoft.com/office/drawing/2014/main" id="{2CBF2D86-C860-D744-92C3-838FCCBDCB3A}"/>
                      </a:ext>
                    </a:extLst>
                  </p:cNvPr>
                  <p:cNvSpPr/>
                  <p:nvPr/>
                </p:nvSpPr>
                <p:spPr>
                  <a:xfrm>
                    <a:off x="0" y="129814"/>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0" name="Rectangle">
                    <a:extLst>
                      <a:ext uri="{FF2B5EF4-FFF2-40B4-BE49-F238E27FC236}">
                        <a16:creationId xmlns:a16="http://schemas.microsoft.com/office/drawing/2014/main" id="{5271F7DD-0486-8D4E-BAAD-90A0E098123D}"/>
                      </a:ext>
                    </a:extLst>
                  </p:cNvPr>
                  <p:cNvSpPr/>
                  <p:nvPr/>
                </p:nvSpPr>
                <p:spPr>
                  <a:xfrm>
                    <a:off x="0" y="260519"/>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1" name="Rectangle">
                    <a:extLst>
                      <a:ext uri="{FF2B5EF4-FFF2-40B4-BE49-F238E27FC236}">
                        <a16:creationId xmlns:a16="http://schemas.microsoft.com/office/drawing/2014/main" id="{612874D3-903C-A847-8B6F-D8A35C1C182C}"/>
                      </a:ext>
                    </a:extLst>
                  </p:cNvPr>
                  <p:cNvSpPr/>
                  <p:nvPr/>
                </p:nvSpPr>
                <p:spPr>
                  <a:xfrm>
                    <a:off x="0" y="391892"/>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2" name="Rectangle">
                    <a:extLst>
                      <a:ext uri="{FF2B5EF4-FFF2-40B4-BE49-F238E27FC236}">
                        <a16:creationId xmlns:a16="http://schemas.microsoft.com/office/drawing/2014/main" id="{F4B2750D-9CE9-3043-84F9-41026FDABBE6}"/>
                      </a:ext>
                    </a:extLst>
                  </p:cNvPr>
                  <p:cNvSpPr/>
                  <p:nvPr/>
                </p:nvSpPr>
                <p:spPr>
                  <a:xfrm>
                    <a:off x="0" y="65152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3" name="Rectangle">
                    <a:extLst>
                      <a:ext uri="{FF2B5EF4-FFF2-40B4-BE49-F238E27FC236}">
                        <a16:creationId xmlns:a16="http://schemas.microsoft.com/office/drawing/2014/main" id="{608E72BB-AAE3-8C4A-B992-E340B6D04287}"/>
                      </a:ext>
                    </a:extLst>
                  </p:cNvPr>
                  <p:cNvSpPr/>
                  <p:nvPr/>
                </p:nvSpPr>
                <p:spPr>
                  <a:xfrm>
                    <a:off x="0" y="521706"/>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4" name="Shape">
                    <a:extLst>
                      <a:ext uri="{FF2B5EF4-FFF2-40B4-BE49-F238E27FC236}">
                        <a16:creationId xmlns:a16="http://schemas.microsoft.com/office/drawing/2014/main" id="{A01612D2-0198-0947-A177-A0F9101CD4AB}"/>
                      </a:ext>
                    </a:extLst>
                  </p:cNvPr>
                  <p:cNvSpPr/>
                  <p:nvPr/>
                </p:nvSpPr>
                <p:spPr>
                  <a:xfrm rot="5400000">
                    <a:off x="422558" y="-29307"/>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5" name="Shape">
                    <a:extLst>
                      <a:ext uri="{FF2B5EF4-FFF2-40B4-BE49-F238E27FC236}">
                        <a16:creationId xmlns:a16="http://schemas.microsoft.com/office/drawing/2014/main" id="{7D21DD36-54A4-D04F-891B-2F12D9BF8E6E}"/>
                      </a:ext>
                    </a:extLst>
                  </p:cNvPr>
                  <p:cNvSpPr/>
                  <p:nvPr/>
                </p:nvSpPr>
                <p:spPr>
                  <a:xfrm rot="5400000">
                    <a:off x="425442" y="100508"/>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6" name="Shape">
                    <a:extLst>
                      <a:ext uri="{FF2B5EF4-FFF2-40B4-BE49-F238E27FC236}">
                        <a16:creationId xmlns:a16="http://schemas.microsoft.com/office/drawing/2014/main" id="{1D57274F-FB8B-C440-8BE4-1EBC7FAAED0B}"/>
                      </a:ext>
                    </a:extLst>
                  </p:cNvPr>
                  <p:cNvSpPr/>
                  <p:nvPr/>
                </p:nvSpPr>
                <p:spPr>
                  <a:xfrm rot="5400000">
                    <a:off x="425442" y="231213"/>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7" name="Shape">
                    <a:extLst>
                      <a:ext uri="{FF2B5EF4-FFF2-40B4-BE49-F238E27FC236}">
                        <a16:creationId xmlns:a16="http://schemas.microsoft.com/office/drawing/2014/main" id="{FA33C8B3-50C4-2141-9F0C-500E6D4142BF}"/>
                      </a:ext>
                    </a:extLst>
                  </p:cNvPr>
                  <p:cNvSpPr/>
                  <p:nvPr/>
                </p:nvSpPr>
                <p:spPr>
                  <a:xfrm rot="5400000">
                    <a:off x="422558" y="366029"/>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8" name="Shape">
                    <a:extLst>
                      <a:ext uri="{FF2B5EF4-FFF2-40B4-BE49-F238E27FC236}">
                        <a16:creationId xmlns:a16="http://schemas.microsoft.com/office/drawing/2014/main" id="{5EE8A29A-58A3-474F-839E-1B90CB96C8CE}"/>
                      </a:ext>
                    </a:extLst>
                  </p:cNvPr>
                  <p:cNvSpPr/>
                  <p:nvPr/>
                </p:nvSpPr>
                <p:spPr>
                  <a:xfrm rot="5400000">
                    <a:off x="422558" y="492400"/>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89" name="Shape">
                    <a:extLst>
                      <a:ext uri="{FF2B5EF4-FFF2-40B4-BE49-F238E27FC236}">
                        <a16:creationId xmlns:a16="http://schemas.microsoft.com/office/drawing/2014/main" id="{50A69913-E6EB-AE42-BB27-448F2C9DF38D}"/>
                      </a:ext>
                    </a:extLst>
                  </p:cNvPr>
                  <p:cNvSpPr/>
                  <p:nvPr/>
                </p:nvSpPr>
                <p:spPr>
                  <a:xfrm rot="5400000">
                    <a:off x="422558" y="622214"/>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grpSp>
          </p:grpSp>
          <p:grpSp>
            <p:nvGrpSpPr>
              <p:cNvPr id="123" name="Group 122">
                <a:extLst>
                  <a:ext uri="{FF2B5EF4-FFF2-40B4-BE49-F238E27FC236}">
                    <a16:creationId xmlns:a16="http://schemas.microsoft.com/office/drawing/2014/main" id="{F6D1E089-000D-F64D-B976-C76D4D5CD7E1}"/>
                  </a:ext>
                </a:extLst>
              </p:cNvPr>
              <p:cNvGrpSpPr/>
              <p:nvPr/>
            </p:nvGrpSpPr>
            <p:grpSpPr>
              <a:xfrm>
                <a:off x="3094963" y="3819170"/>
                <a:ext cx="217705" cy="363473"/>
                <a:chOff x="3094963" y="3819170"/>
                <a:chExt cx="217705" cy="363473"/>
              </a:xfrm>
            </p:grpSpPr>
            <p:grpSp>
              <p:nvGrpSpPr>
                <p:cNvPr id="162" name="Group">
                  <a:extLst>
                    <a:ext uri="{FF2B5EF4-FFF2-40B4-BE49-F238E27FC236}">
                      <a16:creationId xmlns:a16="http://schemas.microsoft.com/office/drawing/2014/main" id="{953C1632-839D-8240-B08C-C5B160CD7FFF}"/>
                    </a:ext>
                  </a:extLst>
                </p:cNvPr>
                <p:cNvGrpSpPr/>
                <p:nvPr/>
              </p:nvGrpSpPr>
              <p:grpSpPr>
                <a:xfrm>
                  <a:off x="3094963" y="3819170"/>
                  <a:ext cx="217705" cy="363473"/>
                  <a:chOff x="0" y="0"/>
                  <a:chExt cx="446849" cy="829401"/>
                </a:xfrm>
              </p:grpSpPr>
              <p:sp>
                <p:nvSpPr>
                  <p:cNvPr id="174" name="Rectangle">
                    <a:extLst>
                      <a:ext uri="{FF2B5EF4-FFF2-40B4-BE49-F238E27FC236}">
                        <a16:creationId xmlns:a16="http://schemas.microsoft.com/office/drawing/2014/main" id="{39A9F035-5781-C640-80E2-E035121FA325}"/>
                      </a:ext>
                    </a:extLst>
                  </p:cNvPr>
                  <p:cNvSpPr/>
                  <p:nvPr/>
                </p:nvSpPr>
                <p:spPr>
                  <a:xfrm>
                    <a:off x="-1" y="-1"/>
                    <a:ext cx="446851" cy="829403"/>
                  </a:xfrm>
                  <a:prstGeom prst="rect">
                    <a:avLst/>
                  </a:prstGeom>
                  <a:solidFill>
                    <a:srgbClr val="FCD5B5"/>
                  </a:solidFill>
                  <a:ln w="9525"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lnSpc>
                        <a:spcPts val="984"/>
                      </a:lnSpc>
                      <a:defRPr sz="1800">
                        <a:latin typeface="Arial"/>
                        <a:ea typeface="Arial"/>
                        <a:cs typeface="Arial"/>
                        <a:sym typeface="Arial"/>
                      </a:defRPr>
                    </a:pPr>
                    <a:endParaRPr sz="1600"/>
                  </a:p>
                </p:txBody>
              </p:sp>
              <p:sp>
                <p:nvSpPr>
                  <p:cNvPr id="175" name="Rectangle">
                    <a:extLst>
                      <a:ext uri="{FF2B5EF4-FFF2-40B4-BE49-F238E27FC236}">
                        <a16:creationId xmlns:a16="http://schemas.microsoft.com/office/drawing/2014/main" id="{9F92937B-540E-F946-AFF7-8F147619E7B8}"/>
                      </a:ext>
                    </a:extLst>
                  </p:cNvPr>
                  <p:cNvSpPr txBox="1"/>
                  <p:nvPr/>
                </p:nvSpPr>
                <p:spPr>
                  <a:xfrm>
                    <a:off x="-1" y="320497"/>
                    <a:ext cx="446851" cy="18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lnSpc>
                        <a:spcPts val="1400"/>
                      </a:lnSpc>
                      <a:defRPr sz="1500">
                        <a:latin typeface="Arial"/>
                        <a:ea typeface="Arial"/>
                        <a:cs typeface="Arial"/>
                        <a:sym typeface="Arial"/>
                      </a:defRPr>
                    </a:lvl1pPr>
                  </a:lstStyle>
                  <a:p>
                    <a:r>
                      <a:rPr sz="1600"/>
                      <a:t> </a:t>
                    </a:r>
                  </a:p>
                </p:txBody>
              </p:sp>
            </p:grpSp>
            <p:sp>
              <p:nvSpPr>
                <p:cNvPr id="163" name="Oval">
                  <a:extLst>
                    <a:ext uri="{FF2B5EF4-FFF2-40B4-BE49-F238E27FC236}">
                      <a16:creationId xmlns:a16="http://schemas.microsoft.com/office/drawing/2014/main" id="{94CEBA4E-5405-F246-9BC4-98379EDCE27D}"/>
                    </a:ext>
                  </a:extLst>
                </p:cNvPr>
                <p:cNvSpPr/>
                <p:nvPr/>
              </p:nvSpPr>
              <p:spPr>
                <a:xfrm>
                  <a:off x="3116095" y="3854515"/>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164" name="Oval">
                  <a:extLst>
                    <a:ext uri="{FF2B5EF4-FFF2-40B4-BE49-F238E27FC236}">
                      <a16:creationId xmlns:a16="http://schemas.microsoft.com/office/drawing/2014/main" id="{71F53FCE-B683-9940-8D9E-74127C6EA56B}"/>
                    </a:ext>
                  </a:extLst>
                </p:cNvPr>
                <p:cNvSpPr/>
                <p:nvPr/>
              </p:nvSpPr>
              <p:spPr>
                <a:xfrm>
                  <a:off x="3122288" y="3961477"/>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165" name="Oval">
                  <a:extLst>
                    <a:ext uri="{FF2B5EF4-FFF2-40B4-BE49-F238E27FC236}">
                      <a16:creationId xmlns:a16="http://schemas.microsoft.com/office/drawing/2014/main" id="{D5E04469-6FA4-A145-8C3F-7AA5E186BEB0}"/>
                    </a:ext>
                  </a:extLst>
                </p:cNvPr>
                <p:cNvSpPr/>
                <p:nvPr/>
              </p:nvSpPr>
              <p:spPr>
                <a:xfrm>
                  <a:off x="3208239" y="3918329"/>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166" name="Oval">
                  <a:extLst>
                    <a:ext uri="{FF2B5EF4-FFF2-40B4-BE49-F238E27FC236}">
                      <a16:creationId xmlns:a16="http://schemas.microsoft.com/office/drawing/2014/main" id="{7CBACCB7-E78A-EE4E-B048-BBDC7F6662AB}"/>
                    </a:ext>
                  </a:extLst>
                </p:cNvPr>
                <p:cNvSpPr/>
                <p:nvPr/>
              </p:nvSpPr>
              <p:spPr>
                <a:xfrm>
                  <a:off x="3117107" y="4048212"/>
                  <a:ext cx="68875" cy="52948"/>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167" name="Oval">
                  <a:extLst>
                    <a:ext uri="{FF2B5EF4-FFF2-40B4-BE49-F238E27FC236}">
                      <a16:creationId xmlns:a16="http://schemas.microsoft.com/office/drawing/2014/main" id="{992436BC-4EF5-524C-8390-5140460F4823}"/>
                    </a:ext>
                  </a:extLst>
                </p:cNvPr>
                <p:cNvSpPr/>
                <p:nvPr/>
              </p:nvSpPr>
              <p:spPr>
                <a:xfrm>
                  <a:off x="3216099" y="4097807"/>
                  <a:ext cx="68875" cy="52949"/>
                </a:xfrm>
                <a:prstGeom prst="ellipse">
                  <a:avLst/>
                </a:prstGeom>
                <a:noFill/>
                <a:ln w="12700" cap="flat">
                  <a:solidFill>
                    <a:srgbClr val="000000"/>
                  </a:solidFill>
                  <a:prstDash val="solid"/>
                  <a:round/>
                </a:ln>
                <a:effectLst/>
              </p:spPr>
              <p:txBody>
                <a:bodyPr wrap="square" lIns="32146" tIns="32146" rIns="32146" bIns="32146" numCol="1" anchor="ctr">
                  <a:noAutofit/>
                </a:bodyPr>
                <a:lstStyle/>
                <a:p>
                  <a:pPr algn="ctr">
                    <a:defRPr sz="1800">
                      <a:latin typeface="Arial"/>
                      <a:ea typeface="Arial"/>
                      <a:cs typeface="Arial"/>
                      <a:sym typeface="Arial"/>
                    </a:defRPr>
                  </a:pPr>
                  <a:endParaRPr sz="1600"/>
                </a:p>
              </p:txBody>
            </p:sp>
            <p:sp>
              <p:nvSpPr>
                <p:cNvPr id="168" name="Line">
                  <a:extLst>
                    <a:ext uri="{FF2B5EF4-FFF2-40B4-BE49-F238E27FC236}">
                      <a16:creationId xmlns:a16="http://schemas.microsoft.com/office/drawing/2014/main" id="{B7862DE7-6A99-3047-8C00-A1B78D24A3A2}"/>
                    </a:ext>
                  </a:extLst>
                </p:cNvPr>
                <p:cNvSpPr/>
                <p:nvPr/>
              </p:nvSpPr>
              <p:spPr>
                <a:xfrm rot="16200000" flipH="1">
                  <a:off x="3158517" y="3834170"/>
                  <a:ext cx="76173" cy="92145"/>
                </a:xfrm>
                <a:custGeom>
                  <a:avLst/>
                  <a:gdLst/>
                  <a:ahLst/>
                  <a:cxnLst>
                    <a:cxn ang="0">
                      <a:pos x="wd2" y="hd2"/>
                    </a:cxn>
                    <a:cxn ang="5400000">
                      <a:pos x="wd2" y="hd2"/>
                    </a:cxn>
                    <a:cxn ang="10800000">
                      <a:pos x="wd2" y="hd2"/>
                    </a:cxn>
                    <a:cxn ang="16200000">
                      <a:pos x="wd2" y="hd2"/>
                    </a:cxn>
                  </a:cxnLst>
                  <a:rect l="0" t="0" r="r" b="b"/>
                  <a:pathLst>
                    <a:path w="21600" h="21600" extrusionOk="0">
                      <a:moveTo>
                        <a:pt x="3505" y="0"/>
                      </a:moveTo>
                      <a:cubicBezTo>
                        <a:pt x="1752" y="0"/>
                        <a:pt x="0" y="5400"/>
                        <a:pt x="0" y="10800"/>
                      </a:cubicBezTo>
                      <a:cubicBezTo>
                        <a:pt x="0" y="16200"/>
                        <a:pt x="108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169" name="Line">
                  <a:extLst>
                    <a:ext uri="{FF2B5EF4-FFF2-40B4-BE49-F238E27FC236}">
                      <a16:creationId xmlns:a16="http://schemas.microsoft.com/office/drawing/2014/main" id="{AFD06B8A-EC14-3C42-ADD9-E1C5258F2357}"/>
                    </a:ext>
                  </a:extLst>
                </p:cNvPr>
                <p:cNvSpPr/>
                <p:nvPr/>
              </p:nvSpPr>
              <p:spPr>
                <a:xfrm rot="16200000" flipH="1">
                  <a:off x="3126621" y="3931278"/>
                  <a:ext cx="54014" cy="63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170" name="Line">
                  <a:extLst>
                    <a:ext uri="{FF2B5EF4-FFF2-40B4-BE49-F238E27FC236}">
                      <a16:creationId xmlns:a16="http://schemas.microsoft.com/office/drawing/2014/main" id="{B2ECEF45-0E22-C346-8898-B1D0927DC977}"/>
                    </a:ext>
                  </a:extLst>
                </p:cNvPr>
                <p:cNvSpPr/>
                <p:nvPr/>
              </p:nvSpPr>
              <p:spPr>
                <a:xfrm rot="16200000">
                  <a:off x="3244871" y="3942610"/>
                  <a:ext cx="51844" cy="56232"/>
                </a:xfrm>
                <a:custGeom>
                  <a:avLst/>
                  <a:gdLst/>
                  <a:ahLst/>
                  <a:cxnLst>
                    <a:cxn ang="0">
                      <a:pos x="wd2" y="hd2"/>
                    </a:cxn>
                    <a:cxn ang="5400000">
                      <a:pos x="wd2" y="hd2"/>
                    </a:cxn>
                    <a:cxn ang="10800000">
                      <a:pos x="wd2" y="hd2"/>
                    </a:cxn>
                    <a:cxn ang="16200000">
                      <a:pos x="wd2" y="hd2"/>
                    </a:cxn>
                  </a:cxnLst>
                  <a:rect l="0" t="0" r="r" b="b"/>
                  <a:pathLst>
                    <a:path w="21600" h="21600" extrusionOk="0">
                      <a:moveTo>
                        <a:pt x="10570" y="0"/>
                      </a:moveTo>
                      <a:cubicBezTo>
                        <a:pt x="5285" y="0"/>
                        <a:pt x="0" y="5400"/>
                        <a:pt x="0" y="10800"/>
                      </a:cubicBezTo>
                      <a:cubicBezTo>
                        <a:pt x="0" y="16200"/>
                        <a:pt x="5400" y="21600"/>
                        <a:pt x="10800" y="21600"/>
                      </a:cubicBezTo>
                      <a:cubicBezTo>
                        <a:pt x="16200" y="21600"/>
                        <a:pt x="21600" y="17414"/>
                        <a:pt x="21600" y="13228"/>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171" name="Line">
                  <a:extLst>
                    <a:ext uri="{FF2B5EF4-FFF2-40B4-BE49-F238E27FC236}">
                      <a16:creationId xmlns:a16="http://schemas.microsoft.com/office/drawing/2014/main" id="{C614BEF7-C806-3848-A152-43BA5903D26C}"/>
                    </a:ext>
                  </a:extLst>
                </p:cNvPr>
                <p:cNvSpPr/>
                <p:nvPr/>
              </p:nvSpPr>
              <p:spPr>
                <a:xfrm rot="5400000">
                  <a:off x="3146573" y="4002932"/>
                  <a:ext cx="111163" cy="323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172" name="Line">
                  <a:extLst>
                    <a:ext uri="{FF2B5EF4-FFF2-40B4-BE49-F238E27FC236}">
                      <a16:creationId xmlns:a16="http://schemas.microsoft.com/office/drawing/2014/main" id="{227F2A68-AC49-7C49-A570-5432E0E719A1}"/>
                    </a:ext>
                  </a:extLst>
                </p:cNvPr>
                <p:cNvSpPr/>
                <p:nvPr/>
              </p:nvSpPr>
              <p:spPr>
                <a:xfrm>
                  <a:off x="3191162" y="3987951"/>
                  <a:ext cx="59375" cy="1098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sp>
              <p:nvSpPr>
                <p:cNvPr id="173" name="Line">
                  <a:extLst>
                    <a:ext uri="{FF2B5EF4-FFF2-40B4-BE49-F238E27FC236}">
                      <a16:creationId xmlns:a16="http://schemas.microsoft.com/office/drawing/2014/main" id="{4BE7D67E-0801-864F-A19E-5FA85639AD99}"/>
                    </a:ext>
                  </a:extLst>
                </p:cNvPr>
                <p:cNvSpPr/>
                <p:nvPr/>
              </p:nvSpPr>
              <p:spPr>
                <a:xfrm rot="5400000" flipH="1">
                  <a:off x="3166159" y="4086545"/>
                  <a:ext cx="69763" cy="98993"/>
                </a:xfrm>
                <a:custGeom>
                  <a:avLst/>
                  <a:gdLst/>
                  <a:ahLst/>
                  <a:cxnLst>
                    <a:cxn ang="0">
                      <a:pos x="wd2" y="hd2"/>
                    </a:cxn>
                    <a:cxn ang="5400000">
                      <a:pos x="wd2" y="hd2"/>
                    </a:cxn>
                    <a:cxn ang="10800000">
                      <a:pos x="wd2" y="hd2"/>
                    </a:cxn>
                    <a:cxn ang="16200000">
                      <a:pos x="wd2" y="hd2"/>
                    </a:cxn>
                  </a:cxnLst>
                  <a:rect l="0" t="0" r="r" b="b"/>
                  <a:pathLst>
                    <a:path w="21600" h="21600" extrusionOk="0">
                      <a:moveTo>
                        <a:pt x="6244" y="0"/>
                      </a:moveTo>
                      <a:cubicBezTo>
                        <a:pt x="3122" y="0"/>
                        <a:pt x="0" y="5400"/>
                        <a:pt x="0" y="10800"/>
                      </a:cubicBezTo>
                      <a:cubicBezTo>
                        <a:pt x="0" y="16200"/>
                        <a:pt x="10800" y="21600"/>
                        <a:pt x="21600" y="21600"/>
                      </a:cubicBezTo>
                    </a:path>
                  </a:pathLst>
                </a:custGeom>
                <a:noFill/>
                <a:ln w="12700" cap="flat">
                  <a:solidFill>
                    <a:srgbClr val="FF0000"/>
                  </a:solidFill>
                  <a:prstDash val="solid"/>
                  <a:round/>
                  <a:headEnd type="none" w="med" len="med"/>
                  <a:tailEnd type="none" w="med" len="med"/>
                </a:ln>
                <a:effectLst/>
              </p:spPr>
              <p:txBody>
                <a:bodyPr wrap="square" lIns="32146" tIns="32146" rIns="32146" bIns="32146" numCol="1" anchor="ctr">
                  <a:noAutofit/>
                </a:bodyPr>
                <a:lstStyle/>
                <a:p>
                  <a:pPr>
                    <a:defRPr sz="1800">
                      <a:latin typeface="Arial"/>
                      <a:ea typeface="Arial"/>
                      <a:cs typeface="Arial"/>
                      <a:sym typeface="Arial"/>
                    </a:defRPr>
                  </a:pPr>
                  <a:endParaRPr sz="1600"/>
                </a:p>
              </p:txBody>
            </p:sp>
          </p:grpSp>
          <p:grpSp>
            <p:nvGrpSpPr>
              <p:cNvPr id="124" name="Group 123">
                <a:extLst>
                  <a:ext uri="{FF2B5EF4-FFF2-40B4-BE49-F238E27FC236}">
                    <a16:creationId xmlns:a16="http://schemas.microsoft.com/office/drawing/2014/main" id="{47279292-08CD-0B49-A267-4DCDAC46473B}"/>
                  </a:ext>
                </a:extLst>
              </p:cNvPr>
              <p:cNvGrpSpPr/>
              <p:nvPr/>
            </p:nvGrpSpPr>
            <p:grpSpPr>
              <a:xfrm>
                <a:off x="4160098" y="3818202"/>
                <a:ext cx="211348" cy="368311"/>
                <a:chOff x="4160098" y="3818202"/>
                <a:chExt cx="211348" cy="368311"/>
              </a:xfrm>
            </p:grpSpPr>
            <p:grpSp>
              <p:nvGrpSpPr>
                <p:cNvPr id="142" name="Group">
                  <a:extLst>
                    <a:ext uri="{FF2B5EF4-FFF2-40B4-BE49-F238E27FC236}">
                      <a16:creationId xmlns:a16="http://schemas.microsoft.com/office/drawing/2014/main" id="{93033303-4E54-2148-8B5F-25E66710BAAD}"/>
                    </a:ext>
                  </a:extLst>
                </p:cNvPr>
                <p:cNvGrpSpPr/>
                <p:nvPr/>
              </p:nvGrpSpPr>
              <p:grpSpPr>
                <a:xfrm>
                  <a:off x="4160098" y="3818202"/>
                  <a:ext cx="211348" cy="368311"/>
                  <a:chOff x="0" y="0"/>
                  <a:chExt cx="433801" cy="840444"/>
                </a:xfrm>
              </p:grpSpPr>
              <p:sp>
                <p:nvSpPr>
                  <p:cNvPr id="160" name="Rectangle">
                    <a:extLst>
                      <a:ext uri="{FF2B5EF4-FFF2-40B4-BE49-F238E27FC236}">
                        <a16:creationId xmlns:a16="http://schemas.microsoft.com/office/drawing/2014/main" id="{7B16FC0F-999A-684C-ACA9-3381A1C8778B}"/>
                      </a:ext>
                    </a:extLst>
                  </p:cNvPr>
                  <p:cNvSpPr/>
                  <p:nvPr/>
                </p:nvSpPr>
                <p:spPr>
                  <a:xfrm>
                    <a:off x="-1" y="0"/>
                    <a:ext cx="433803" cy="840445"/>
                  </a:xfrm>
                  <a:prstGeom prst="rect">
                    <a:avLst/>
                  </a:prstGeom>
                  <a:solidFill>
                    <a:srgbClr val="73FBA9"/>
                  </a:solidFill>
                  <a:ln w="9525"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lnSpc>
                        <a:spcPts val="984"/>
                      </a:lnSpc>
                      <a:defRPr sz="1800">
                        <a:latin typeface="Arial"/>
                        <a:ea typeface="Arial"/>
                        <a:cs typeface="Arial"/>
                        <a:sym typeface="Arial"/>
                      </a:defRPr>
                    </a:pPr>
                    <a:endParaRPr sz="1600"/>
                  </a:p>
                </p:txBody>
              </p:sp>
              <p:sp>
                <p:nvSpPr>
                  <p:cNvPr id="161" name="Rectangle">
                    <a:extLst>
                      <a:ext uri="{FF2B5EF4-FFF2-40B4-BE49-F238E27FC236}">
                        <a16:creationId xmlns:a16="http://schemas.microsoft.com/office/drawing/2014/main" id="{16395B5A-74DD-2D4F-B2A3-A3AF806A8468}"/>
                      </a:ext>
                    </a:extLst>
                  </p:cNvPr>
                  <p:cNvSpPr txBox="1"/>
                  <p:nvPr/>
                </p:nvSpPr>
                <p:spPr>
                  <a:xfrm>
                    <a:off x="-1" y="326018"/>
                    <a:ext cx="433803" cy="1884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lnSpc>
                        <a:spcPts val="1400"/>
                      </a:lnSpc>
                      <a:defRPr sz="1500">
                        <a:latin typeface="Arial"/>
                        <a:ea typeface="Arial"/>
                        <a:cs typeface="Arial"/>
                        <a:sym typeface="Arial"/>
                      </a:defRPr>
                    </a:lvl1pPr>
                  </a:lstStyle>
                  <a:p>
                    <a:r>
                      <a:rPr sz="1600"/>
                      <a:t> </a:t>
                    </a:r>
                  </a:p>
                </p:txBody>
              </p:sp>
            </p:grpSp>
            <p:grpSp>
              <p:nvGrpSpPr>
                <p:cNvPr id="143" name="Group 142">
                  <a:extLst>
                    <a:ext uri="{FF2B5EF4-FFF2-40B4-BE49-F238E27FC236}">
                      <a16:creationId xmlns:a16="http://schemas.microsoft.com/office/drawing/2014/main" id="{978A30A9-8317-C148-8177-36A06C13FBE1}"/>
                    </a:ext>
                  </a:extLst>
                </p:cNvPr>
                <p:cNvGrpSpPr/>
                <p:nvPr/>
              </p:nvGrpSpPr>
              <p:grpSpPr>
                <a:xfrm>
                  <a:off x="4193063" y="3868508"/>
                  <a:ext cx="138692" cy="273075"/>
                  <a:chOff x="4193063" y="3868508"/>
                  <a:chExt cx="138692" cy="273075"/>
                </a:xfrm>
              </p:grpSpPr>
              <p:grpSp>
                <p:nvGrpSpPr>
                  <p:cNvPr id="144" name="Group">
                    <a:extLst>
                      <a:ext uri="{FF2B5EF4-FFF2-40B4-BE49-F238E27FC236}">
                        <a16:creationId xmlns:a16="http://schemas.microsoft.com/office/drawing/2014/main" id="{1A6840DE-D8C5-2347-98D5-4352856D78ED}"/>
                      </a:ext>
                    </a:extLst>
                  </p:cNvPr>
                  <p:cNvGrpSpPr/>
                  <p:nvPr/>
                </p:nvGrpSpPr>
                <p:grpSpPr>
                  <a:xfrm>
                    <a:off x="4193063" y="3868508"/>
                    <a:ext cx="138320" cy="38548"/>
                    <a:chOff x="0" y="0"/>
                    <a:chExt cx="283907" cy="87959"/>
                  </a:xfrm>
                </p:grpSpPr>
                <p:sp>
                  <p:nvSpPr>
                    <p:cNvPr id="157" name="Line">
                      <a:extLst>
                        <a:ext uri="{FF2B5EF4-FFF2-40B4-BE49-F238E27FC236}">
                          <a16:creationId xmlns:a16="http://schemas.microsoft.com/office/drawing/2014/main" id="{FD065297-9D0D-904D-9FF8-D331BF3FFD94}"/>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158" name="Line">
                      <a:extLst>
                        <a:ext uri="{FF2B5EF4-FFF2-40B4-BE49-F238E27FC236}">
                          <a16:creationId xmlns:a16="http://schemas.microsoft.com/office/drawing/2014/main" id="{512EDB30-85B0-BA48-8E44-A079F92D9004}"/>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159" name="Line">
                      <a:extLst>
                        <a:ext uri="{FF2B5EF4-FFF2-40B4-BE49-F238E27FC236}">
                          <a16:creationId xmlns:a16="http://schemas.microsoft.com/office/drawing/2014/main" id="{B3175ACF-EAA0-1D42-B81B-9FCC4F04B567}"/>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145" name="Group">
                    <a:extLst>
                      <a:ext uri="{FF2B5EF4-FFF2-40B4-BE49-F238E27FC236}">
                        <a16:creationId xmlns:a16="http://schemas.microsoft.com/office/drawing/2014/main" id="{588A0981-C9A6-B64E-9ACD-54B20538C46F}"/>
                      </a:ext>
                    </a:extLst>
                  </p:cNvPr>
                  <p:cNvGrpSpPr/>
                  <p:nvPr/>
                </p:nvGrpSpPr>
                <p:grpSpPr>
                  <a:xfrm>
                    <a:off x="4193249" y="3946667"/>
                    <a:ext cx="138320" cy="38547"/>
                    <a:chOff x="0" y="0"/>
                    <a:chExt cx="283907" cy="87959"/>
                  </a:xfrm>
                </p:grpSpPr>
                <p:sp>
                  <p:nvSpPr>
                    <p:cNvPr id="154" name="Line">
                      <a:extLst>
                        <a:ext uri="{FF2B5EF4-FFF2-40B4-BE49-F238E27FC236}">
                          <a16:creationId xmlns:a16="http://schemas.microsoft.com/office/drawing/2014/main" id="{D9B5DF25-0E06-9445-8B15-4E715B49D8BD}"/>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155" name="Line">
                      <a:extLst>
                        <a:ext uri="{FF2B5EF4-FFF2-40B4-BE49-F238E27FC236}">
                          <a16:creationId xmlns:a16="http://schemas.microsoft.com/office/drawing/2014/main" id="{6524EEEC-18DE-F14E-8064-C59DC8187A05}"/>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156" name="Line">
                      <a:extLst>
                        <a:ext uri="{FF2B5EF4-FFF2-40B4-BE49-F238E27FC236}">
                          <a16:creationId xmlns:a16="http://schemas.microsoft.com/office/drawing/2014/main" id="{4F4D4E27-05C4-B74F-A3D4-A69E856FE888}"/>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146" name="Group">
                    <a:extLst>
                      <a:ext uri="{FF2B5EF4-FFF2-40B4-BE49-F238E27FC236}">
                        <a16:creationId xmlns:a16="http://schemas.microsoft.com/office/drawing/2014/main" id="{0A4CE82A-0CDE-0A42-A0A3-0C9C75ACEC5A}"/>
                      </a:ext>
                    </a:extLst>
                  </p:cNvPr>
                  <p:cNvGrpSpPr/>
                  <p:nvPr/>
                </p:nvGrpSpPr>
                <p:grpSpPr>
                  <a:xfrm>
                    <a:off x="4193249" y="4024877"/>
                    <a:ext cx="138320" cy="38548"/>
                    <a:chOff x="0" y="0"/>
                    <a:chExt cx="283907" cy="87959"/>
                  </a:xfrm>
                </p:grpSpPr>
                <p:sp>
                  <p:nvSpPr>
                    <p:cNvPr id="151" name="Line">
                      <a:extLst>
                        <a:ext uri="{FF2B5EF4-FFF2-40B4-BE49-F238E27FC236}">
                          <a16:creationId xmlns:a16="http://schemas.microsoft.com/office/drawing/2014/main" id="{B53C5B9C-EAD8-1A4A-8B4C-214EC0D6FE75}"/>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152" name="Line">
                      <a:extLst>
                        <a:ext uri="{FF2B5EF4-FFF2-40B4-BE49-F238E27FC236}">
                          <a16:creationId xmlns:a16="http://schemas.microsoft.com/office/drawing/2014/main" id="{AE201ABE-25A7-F749-8B42-F62916E31A90}"/>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153" name="Line">
                      <a:extLst>
                        <a:ext uri="{FF2B5EF4-FFF2-40B4-BE49-F238E27FC236}">
                          <a16:creationId xmlns:a16="http://schemas.microsoft.com/office/drawing/2014/main" id="{AFAE8513-B029-C64A-AAAD-FC1EF618B202}"/>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nvGrpSpPr>
                  <p:cNvPr id="147" name="Group">
                    <a:extLst>
                      <a:ext uri="{FF2B5EF4-FFF2-40B4-BE49-F238E27FC236}">
                        <a16:creationId xmlns:a16="http://schemas.microsoft.com/office/drawing/2014/main" id="{046CD073-9DE0-D848-A588-C2FE6FE3179C}"/>
                      </a:ext>
                    </a:extLst>
                  </p:cNvPr>
                  <p:cNvGrpSpPr/>
                  <p:nvPr/>
                </p:nvGrpSpPr>
                <p:grpSpPr>
                  <a:xfrm>
                    <a:off x="4193435" y="4103036"/>
                    <a:ext cx="138320" cy="38547"/>
                    <a:chOff x="0" y="0"/>
                    <a:chExt cx="283907" cy="87959"/>
                  </a:xfrm>
                </p:grpSpPr>
                <p:sp>
                  <p:nvSpPr>
                    <p:cNvPr id="148" name="Line">
                      <a:extLst>
                        <a:ext uri="{FF2B5EF4-FFF2-40B4-BE49-F238E27FC236}">
                          <a16:creationId xmlns:a16="http://schemas.microsoft.com/office/drawing/2014/main" id="{270374BB-68E7-ED49-8455-B1B69D89AFFA}"/>
                        </a:ext>
                      </a:extLst>
                    </p:cNvPr>
                    <p:cNvSpPr/>
                    <p:nvPr/>
                  </p:nvSpPr>
                  <p:spPr>
                    <a:xfrm>
                      <a:off x="0" y="-1"/>
                      <a:ext cx="283908" cy="87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93"/>
                          </a:lnTo>
                          <a:lnTo>
                            <a:pt x="21430" y="21600"/>
                          </a:lnTo>
                          <a:lnTo>
                            <a:pt x="340" y="21207"/>
                          </a:lnTo>
                        </a:path>
                      </a:pathLst>
                    </a:cu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sp>
                  <p:nvSpPr>
                    <p:cNvPr id="149" name="Line">
                      <a:extLst>
                        <a:ext uri="{FF2B5EF4-FFF2-40B4-BE49-F238E27FC236}">
                          <a16:creationId xmlns:a16="http://schemas.microsoft.com/office/drawing/2014/main" id="{9636D285-F94C-A447-97B4-0CDE2DF886BC}"/>
                        </a:ext>
                      </a:extLst>
                    </p:cNvPr>
                    <p:cNvSpPr/>
                    <p:nvPr/>
                  </p:nvSpPr>
                  <p:spPr>
                    <a:xfrm>
                      <a:off x="229362"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sp>
                  <p:nvSpPr>
                    <p:cNvPr id="150" name="Line">
                      <a:extLst>
                        <a:ext uri="{FF2B5EF4-FFF2-40B4-BE49-F238E27FC236}">
                          <a16:creationId xmlns:a16="http://schemas.microsoft.com/office/drawing/2014/main" id="{D9D70918-D05E-5646-8848-0E8EF8233B2D}"/>
                        </a:ext>
                      </a:extLst>
                    </p:cNvPr>
                    <p:cNvSpPr/>
                    <p:nvPr/>
                  </p:nvSpPr>
                  <p:spPr>
                    <a:xfrm flipH="1">
                      <a:off x="165874" y="-1"/>
                      <a:ext cx="1" cy="87961"/>
                    </a:xfrm>
                    <a:prstGeom prst="line">
                      <a:avLst/>
                    </a:prstGeom>
                    <a:noFill/>
                    <a:ln w="12700" cap="flat">
                      <a:solidFill>
                        <a:srgbClr val="000000"/>
                      </a:solidFill>
                      <a:prstDash val="solid"/>
                      <a:round/>
                    </a:ln>
                    <a:effectLst>
                      <a:outerShdw blurRad="38100" dist="20000" dir="5400000" rotWithShape="0">
                        <a:srgbClr val="000000">
                          <a:alpha val="38000"/>
                        </a:srgbClr>
                      </a:outerShdw>
                    </a:effectLst>
                  </p:spPr>
                  <p:txBody>
                    <a:bodyPr wrap="square" lIns="32146" tIns="32146" rIns="32146" bIns="32146" numCol="1" anchor="t">
                      <a:noAutofit/>
                    </a:bodyPr>
                    <a:lstStyle/>
                    <a:p>
                      <a:pPr>
                        <a:defRPr sz="1800">
                          <a:latin typeface="Arial"/>
                          <a:ea typeface="Arial"/>
                          <a:cs typeface="Arial"/>
                          <a:sym typeface="Arial"/>
                        </a:defRPr>
                      </a:pPr>
                      <a:endParaRPr sz="1600"/>
                    </a:p>
                  </p:txBody>
                </p:sp>
              </p:grpSp>
            </p:grpSp>
          </p:grpSp>
          <p:grpSp>
            <p:nvGrpSpPr>
              <p:cNvPr id="125" name="Group">
                <a:extLst>
                  <a:ext uri="{FF2B5EF4-FFF2-40B4-BE49-F238E27FC236}">
                    <a16:creationId xmlns:a16="http://schemas.microsoft.com/office/drawing/2014/main" id="{5E9A2ECD-C510-0840-B5FF-010A188FBB75}"/>
                  </a:ext>
                </a:extLst>
              </p:cNvPr>
              <p:cNvGrpSpPr/>
              <p:nvPr/>
            </p:nvGrpSpPr>
            <p:grpSpPr>
              <a:xfrm>
                <a:off x="3365398" y="3824064"/>
                <a:ext cx="338747" cy="365731"/>
                <a:chOff x="0" y="0"/>
                <a:chExt cx="695297" cy="834555"/>
              </a:xfrm>
            </p:grpSpPr>
            <p:grpSp>
              <p:nvGrpSpPr>
                <p:cNvPr id="126" name="Group">
                  <a:extLst>
                    <a:ext uri="{FF2B5EF4-FFF2-40B4-BE49-F238E27FC236}">
                      <a16:creationId xmlns:a16="http://schemas.microsoft.com/office/drawing/2014/main" id="{185A34D6-E47B-AF41-A8FA-8CD0E4957DFE}"/>
                    </a:ext>
                  </a:extLst>
                </p:cNvPr>
                <p:cNvGrpSpPr/>
                <p:nvPr/>
              </p:nvGrpSpPr>
              <p:grpSpPr>
                <a:xfrm>
                  <a:off x="-1" y="0"/>
                  <a:ext cx="695299" cy="834556"/>
                  <a:chOff x="0" y="0"/>
                  <a:chExt cx="695297" cy="834555"/>
                </a:xfrm>
              </p:grpSpPr>
              <p:sp>
                <p:nvSpPr>
                  <p:cNvPr id="140" name="Rectangle">
                    <a:extLst>
                      <a:ext uri="{FF2B5EF4-FFF2-40B4-BE49-F238E27FC236}">
                        <a16:creationId xmlns:a16="http://schemas.microsoft.com/office/drawing/2014/main" id="{F9D3A17A-C150-A947-B9F4-B7918E2CAFEA}"/>
                      </a:ext>
                    </a:extLst>
                  </p:cNvPr>
                  <p:cNvSpPr/>
                  <p:nvPr/>
                </p:nvSpPr>
                <p:spPr>
                  <a:xfrm>
                    <a:off x="4316" y="4420"/>
                    <a:ext cx="690981" cy="83013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2500">
                        <a:latin typeface="Arial"/>
                        <a:ea typeface="Arial"/>
                        <a:cs typeface="Arial"/>
                        <a:sym typeface="Arial"/>
                      </a:defRPr>
                    </a:pPr>
                    <a:endParaRPr sz="1600"/>
                  </a:p>
                </p:txBody>
              </p:sp>
              <p:sp>
                <p:nvSpPr>
                  <p:cNvPr id="141" name="Rectangle">
                    <a:extLst>
                      <a:ext uri="{FF2B5EF4-FFF2-40B4-BE49-F238E27FC236}">
                        <a16:creationId xmlns:a16="http://schemas.microsoft.com/office/drawing/2014/main" id="{9AA9CAA6-D89C-FB40-AC06-73BE1F8C3C9C}"/>
                      </a:ext>
                    </a:extLst>
                  </p:cNvPr>
                  <p:cNvSpPr/>
                  <p:nvPr/>
                </p:nvSpPr>
                <p:spPr>
                  <a:xfrm>
                    <a:off x="-1" y="0"/>
                    <a:ext cx="695299" cy="830137"/>
                  </a:xfrm>
                  <a:prstGeom prst="rect">
                    <a:avLst/>
                  </a:prstGeom>
                  <a:solidFill>
                    <a:srgbClr val="FFFFFF">
                      <a:alpha val="70000"/>
                    </a:srgbClr>
                  </a:solidFill>
                  <a:ln w="12700" cap="flat">
                    <a:solidFill>
                      <a:srgbClr val="4F81BD"/>
                    </a:solidFill>
                    <a:prstDash val="solid"/>
                    <a:round/>
                  </a:ln>
                  <a:effectLst/>
                </p:spPr>
                <p:txBody>
                  <a:bodyPr wrap="square" lIns="32146" tIns="32146" rIns="32146" bIns="32146" numCol="1" anchor="ctr">
                    <a:noAutofit/>
                  </a:bodyPr>
                  <a:lstStyle/>
                  <a:p>
                    <a:pPr algn="ctr">
                      <a:defRPr sz="1100">
                        <a:latin typeface="Arial"/>
                        <a:ea typeface="Arial"/>
                        <a:cs typeface="Arial"/>
                        <a:sym typeface="Arial"/>
                      </a:defRPr>
                    </a:pPr>
                    <a:endParaRPr sz="1600"/>
                  </a:p>
                </p:txBody>
              </p:sp>
            </p:grpSp>
            <p:grpSp>
              <p:nvGrpSpPr>
                <p:cNvPr id="127" name="Group">
                  <a:extLst>
                    <a:ext uri="{FF2B5EF4-FFF2-40B4-BE49-F238E27FC236}">
                      <a16:creationId xmlns:a16="http://schemas.microsoft.com/office/drawing/2014/main" id="{65D352A0-D401-0B4A-9443-9F69313A38F9}"/>
                    </a:ext>
                  </a:extLst>
                </p:cNvPr>
                <p:cNvGrpSpPr/>
                <p:nvPr/>
              </p:nvGrpSpPr>
              <p:grpSpPr>
                <a:xfrm>
                  <a:off x="57914" y="45097"/>
                  <a:ext cx="562355" cy="759127"/>
                  <a:chOff x="0" y="0"/>
                  <a:chExt cx="562353" cy="759125"/>
                </a:xfrm>
              </p:grpSpPr>
              <p:sp>
                <p:nvSpPr>
                  <p:cNvPr id="128" name="Rectangle">
                    <a:extLst>
                      <a:ext uri="{FF2B5EF4-FFF2-40B4-BE49-F238E27FC236}">
                        <a16:creationId xmlns:a16="http://schemas.microsoft.com/office/drawing/2014/main" id="{111F94B7-A622-5D44-A6CB-B3138D70AB51}"/>
                      </a:ext>
                    </a:extLst>
                  </p:cNvPr>
                  <p:cNvSpPr/>
                  <p:nvPr/>
                </p:nvSpPr>
                <p:spPr>
                  <a:xfrm>
                    <a:off x="0" y="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29" name="Rectangle">
                    <a:extLst>
                      <a:ext uri="{FF2B5EF4-FFF2-40B4-BE49-F238E27FC236}">
                        <a16:creationId xmlns:a16="http://schemas.microsoft.com/office/drawing/2014/main" id="{117B2C7D-96FA-074B-8974-767265DC4F95}"/>
                      </a:ext>
                    </a:extLst>
                  </p:cNvPr>
                  <p:cNvSpPr/>
                  <p:nvPr/>
                </p:nvSpPr>
                <p:spPr>
                  <a:xfrm>
                    <a:off x="0" y="129814"/>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0" name="Rectangle">
                    <a:extLst>
                      <a:ext uri="{FF2B5EF4-FFF2-40B4-BE49-F238E27FC236}">
                        <a16:creationId xmlns:a16="http://schemas.microsoft.com/office/drawing/2014/main" id="{D402ED97-BBF2-C645-BE79-CE9624A39D23}"/>
                      </a:ext>
                    </a:extLst>
                  </p:cNvPr>
                  <p:cNvSpPr/>
                  <p:nvPr/>
                </p:nvSpPr>
                <p:spPr>
                  <a:xfrm>
                    <a:off x="0" y="260519"/>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1" name="Rectangle">
                    <a:extLst>
                      <a:ext uri="{FF2B5EF4-FFF2-40B4-BE49-F238E27FC236}">
                        <a16:creationId xmlns:a16="http://schemas.microsoft.com/office/drawing/2014/main" id="{84C04D7F-C84E-C447-B01B-243174E07B46}"/>
                      </a:ext>
                    </a:extLst>
                  </p:cNvPr>
                  <p:cNvSpPr/>
                  <p:nvPr/>
                </p:nvSpPr>
                <p:spPr>
                  <a:xfrm>
                    <a:off x="0" y="391892"/>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2" name="Rectangle">
                    <a:extLst>
                      <a:ext uri="{FF2B5EF4-FFF2-40B4-BE49-F238E27FC236}">
                        <a16:creationId xmlns:a16="http://schemas.microsoft.com/office/drawing/2014/main" id="{2864ACDA-DAC2-144A-AA09-EED43585B811}"/>
                      </a:ext>
                    </a:extLst>
                  </p:cNvPr>
                  <p:cNvSpPr/>
                  <p:nvPr/>
                </p:nvSpPr>
                <p:spPr>
                  <a:xfrm>
                    <a:off x="0" y="651520"/>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3" name="Rectangle">
                    <a:extLst>
                      <a:ext uri="{FF2B5EF4-FFF2-40B4-BE49-F238E27FC236}">
                        <a16:creationId xmlns:a16="http://schemas.microsoft.com/office/drawing/2014/main" id="{66C87472-824D-B64E-85EB-607970636D45}"/>
                      </a:ext>
                    </a:extLst>
                  </p:cNvPr>
                  <p:cNvSpPr/>
                  <p:nvPr/>
                </p:nvSpPr>
                <p:spPr>
                  <a:xfrm>
                    <a:off x="0" y="521706"/>
                    <a:ext cx="326019" cy="107606"/>
                  </a:xfrm>
                  <a:prstGeom prst="rect">
                    <a:avLst/>
                  </a:prstGeom>
                  <a:solidFill>
                    <a:srgbClr val="4F81BD"/>
                  </a:solidFill>
                  <a:ln w="12700" cap="flat">
                    <a:solidFill>
                      <a:srgbClr val="3A5E8A"/>
                    </a:solidFill>
                    <a:prstDash val="solid"/>
                    <a:round/>
                  </a:ln>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4" name="Shape">
                    <a:extLst>
                      <a:ext uri="{FF2B5EF4-FFF2-40B4-BE49-F238E27FC236}">
                        <a16:creationId xmlns:a16="http://schemas.microsoft.com/office/drawing/2014/main" id="{DFAB9A75-36C1-DD48-88F1-4327CD88A282}"/>
                      </a:ext>
                    </a:extLst>
                  </p:cNvPr>
                  <p:cNvSpPr/>
                  <p:nvPr/>
                </p:nvSpPr>
                <p:spPr>
                  <a:xfrm rot="5400000">
                    <a:off x="422558" y="-29307"/>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5" name="Shape">
                    <a:extLst>
                      <a:ext uri="{FF2B5EF4-FFF2-40B4-BE49-F238E27FC236}">
                        <a16:creationId xmlns:a16="http://schemas.microsoft.com/office/drawing/2014/main" id="{02BF81EA-7BF1-3A4E-ADC0-458E7249E12F}"/>
                      </a:ext>
                    </a:extLst>
                  </p:cNvPr>
                  <p:cNvSpPr/>
                  <p:nvPr/>
                </p:nvSpPr>
                <p:spPr>
                  <a:xfrm rot="5400000">
                    <a:off x="425442" y="100508"/>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6" name="Shape">
                    <a:extLst>
                      <a:ext uri="{FF2B5EF4-FFF2-40B4-BE49-F238E27FC236}">
                        <a16:creationId xmlns:a16="http://schemas.microsoft.com/office/drawing/2014/main" id="{675454EF-C74A-6F4F-86EE-984EC17F994C}"/>
                      </a:ext>
                    </a:extLst>
                  </p:cNvPr>
                  <p:cNvSpPr/>
                  <p:nvPr/>
                </p:nvSpPr>
                <p:spPr>
                  <a:xfrm rot="5400000">
                    <a:off x="425442" y="231213"/>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7" name="Shape">
                    <a:extLst>
                      <a:ext uri="{FF2B5EF4-FFF2-40B4-BE49-F238E27FC236}">
                        <a16:creationId xmlns:a16="http://schemas.microsoft.com/office/drawing/2014/main" id="{6A083DD8-AA60-3149-996B-052E9A531941}"/>
                      </a:ext>
                    </a:extLst>
                  </p:cNvPr>
                  <p:cNvSpPr/>
                  <p:nvPr/>
                </p:nvSpPr>
                <p:spPr>
                  <a:xfrm rot="5400000">
                    <a:off x="422558" y="366029"/>
                    <a:ext cx="107606" cy="1662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8" name="Shape">
                    <a:extLst>
                      <a:ext uri="{FF2B5EF4-FFF2-40B4-BE49-F238E27FC236}">
                        <a16:creationId xmlns:a16="http://schemas.microsoft.com/office/drawing/2014/main" id="{F73A11E0-3973-CD42-BAF6-52B364F471B7}"/>
                      </a:ext>
                    </a:extLst>
                  </p:cNvPr>
                  <p:cNvSpPr/>
                  <p:nvPr/>
                </p:nvSpPr>
                <p:spPr>
                  <a:xfrm rot="5400000">
                    <a:off x="422558" y="492400"/>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sp>
                <p:nvSpPr>
                  <p:cNvPr id="139" name="Shape">
                    <a:extLst>
                      <a:ext uri="{FF2B5EF4-FFF2-40B4-BE49-F238E27FC236}">
                        <a16:creationId xmlns:a16="http://schemas.microsoft.com/office/drawing/2014/main" id="{DDC1CA5C-2BF1-324D-BFA7-CFDC42057594}"/>
                      </a:ext>
                    </a:extLst>
                  </p:cNvPr>
                  <p:cNvSpPr/>
                  <p:nvPr/>
                </p:nvSpPr>
                <p:spPr>
                  <a:xfrm rot="5400000">
                    <a:off x="422558" y="622214"/>
                    <a:ext cx="107606" cy="1662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54" y="0"/>
                        </a:lnTo>
                        <a:lnTo>
                          <a:pt x="14946" y="0"/>
                        </a:lnTo>
                        <a:lnTo>
                          <a:pt x="21600" y="21600"/>
                        </a:lnTo>
                        <a:close/>
                      </a:path>
                    </a:pathLst>
                  </a:custGeom>
                  <a:solidFill>
                    <a:srgbClr val="D99694"/>
                  </a:solidFill>
                  <a:ln w="12700" cap="flat">
                    <a:solidFill>
                      <a:srgbClr val="4A7EBB"/>
                    </a:solidFill>
                    <a:prstDash val="solid"/>
                    <a:round/>
                  </a:ln>
                  <a:effectLst>
                    <a:outerShdw blurRad="38100" dist="23000" dir="5400000" rotWithShape="0">
                      <a:srgbClr val="000000">
                        <a:alpha val="35000"/>
                      </a:srgbClr>
                    </a:outerShdw>
                  </a:effectLst>
                </p:spPr>
                <p:txBody>
                  <a:bodyPr wrap="square" lIns="32146" tIns="32146" rIns="32146" bIns="32146" numCol="1" anchor="ctr">
                    <a:noAutofit/>
                  </a:bodyPr>
                  <a:lstStyle/>
                  <a:p>
                    <a:pPr algn="ctr">
                      <a:defRPr sz="1100">
                        <a:solidFill>
                          <a:srgbClr val="FFFFFF"/>
                        </a:solidFill>
                        <a:latin typeface="Arial"/>
                        <a:ea typeface="Arial"/>
                        <a:cs typeface="Arial"/>
                        <a:sym typeface="Arial"/>
                      </a:defRPr>
                    </a:pPr>
                    <a:endParaRPr sz="1600"/>
                  </a:p>
                </p:txBody>
              </p:sp>
            </p:grpSp>
          </p:grpSp>
        </p:grpSp>
        <p:grpSp>
          <p:nvGrpSpPr>
            <p:cNvPr id="117" name="Group">
              <a:extLst>
                <a:ext uri="{FF2B5EF4-FFF2-40B4-BE49-F238E27FC236}">
                  <a16:creationId xmlns:a16="http://schemas.microsoft.com/office/drawing/2014/main" id="{B256168C-7068-6E42-B1CA-2E8B462EE883}"/>
                </a:ext>
              </a:extLst>
            </p:cNvPr>
            <p:cNvGrpSpPr/>
            <p:nvPr/>
          </p:nvGrpSpPr>
          <p:grpSpPr>
            <a:xfrm>
              <a:off x="3285264" y="3353533"/>
              <a:ext cx="895878" cy="400754"/>
              <a:chOff x="0" y="0"/>
              <a:chExt cx="1838841" cy="914477"/>
            </a:xfrm>
          </p:grpSpPr>
          <p:sp>
            <p:nvSpPr>
              <p:cNvPr id="118" name="Shape">
                <a:extLst>
                  <a:ext uri="{FF2B5EF4-FFF2-40B4-BE49-F238E27FC236}">
                    <a16:creationId xmlns:a16="http://schemas.microsoft.com/office/drawing/2014/main" id="{DF934F7C-8CDD-C941-BAAC-33FAB652E9AB}"/>
                  </a:ext>
                </a:extLst>
              </p:cNvPr>
              <p:cNvSpPr/>
              <p:nvPr/>
            </p:nvSpPr>
            <p:spPr>
              <a:xfrm>
                <a:off x="4998" y="309775"/>
                <a:ext cx="1833844" cy="604703"/>
              </a:xfrm>
              <a:custGeom>
                <a:avLst/>
                <a:gdLst/>
                <a:ahLst/>
                <a:cxnLst>
                  <a:cxn ang="0">
                    <a:pos x="wd2" y="hd2"/>
                  </a:cxn>
                  <a:cxn ang="5400000">
                    <a:pos x="wd2" y="hd2"/>
                  </a:cxn>
                  <a:cxn ang="10800000">
                    <a:pos x="wd2" y="hd2"/>
                  </a:cxn>
                  <a:cxn ang="16200000">
                    <a:pos x="wd2" y="hd2"/>
                  </a:cxn>
                </a:cxnLst>
                <a:rect l="0" t="0" r="r" b="b"/>
                <a:pathLst>
                  <a:path w="21600" h="21574" extrusionOk="0">
                    <a:moveTo>
                      <a:pt x="0" y="0"/>
                    </a:moveTo>
                    <a:lnTo>
                      <a:pt x="108" y="11805"/>
                    </a:lnTo>
                    <a:cubicBezTo>
                      <a:pt x="610" y="13706"/>
                      <a:pt x="1227" y="15298"/>
                      <a:pt x="1927" y="16493"/>
                    </a:cubicBezTo>
                    <a:cubicBezTo>
                      <a:pt x="2796" y="17979"/>
                      <a:pt x="3762" y="18808"/>
                      <a:pt x="4732" y="19510"/>
                    </a:cubicBezTo>
                    <a:cubicBezTo>
                      <a:pt x="5759" y="20254"/>
                      <a:pt x="6798" y="20866"/>
                      <a:pt x="7849" y="21200"/>
                    </a:cubicBezTo>
                    <a:cubicBezTo>
                      <a:pt x="9037" y="21579"/>
                      <a:pt x="10234" y="21600"/>
                      <a:pt x="11429" y="21558"/>
                    </a:cubicBezTo>
                    <a:cubicBezTo>
                      <a:pt x="12483" y="21522"/>
                      <a:pt x="13538" y="21436"/>
                      <a:pt x="14586" y="21082"/>
                    </a:cubicBezTo>
                    <a:cubicBezTo>
                      <a:pt x="15633" y="20729"/>
                      <a:pt x="16670" y="20109"/>
                      <a:pt x="17670" y="19111"/>
                    </a:cubicBezTo>
                    <a:cubicBezTo>
                      <a:pt x="18491" y="18293"/>
                      <a:pt x="19284" y="17222"/>
                      <a:pt x="19992" y="15724"/>
                    </a:cubicBezTo>
                    <a:cubicBezTo>
                      <a:pt x="20613" y="14411"/>
                      <a:pt x="21156" y="12792"/>
                      <a:pt x="21600" y="10935"/>
                    </a:cubicBezTo>
                    <a:lnTo>
                      <a:pt x="21590" y="1015"/>
                    </a:lnTo>
                    <a:cubicBezTo>
                      <a:pt x="20244" y="3470"/>
                      <a:pt x="18783" y="5287"/>
                      <a:pt x="17255" y="6402"/>
                    </a:cubicBezTo>
                    <a:cubicBezTo>
                      <a:pt x="15152" y="7938"/>
                      <a:pt x="12974" y="8112"/>
                      <a:pt x="10806" y="8089"/>
                    </a:cubicBezTo>
                    <a:cubicBezTo>
                      <a:pt x="8822" y="8068"/>
                      <a:pt x="6832" y="7881"/>
                      <a:pt x="4906" y="6508"/>
                    </a:cubicBezTo>
                    <a:cubicBezTo>
                      <a:pt x="3154" y="5259"/>
                      <a:pt x="1491" y="3054"/>
                      <a:pt x="0" y="0"/>
                    </a:cubicBezTo>
                    <a:close/>
                  </a:path>
                </a:pathLst>
              </a:custGeom>
              <a:gradFill flip="none" rotWithShape="1">
                <a:gsLst>
                  <a:gs pos="0">
                    <a:srgbClr val="0072E6"/>
                  </a:gs>
                  <a:gs pos="100000">
                    <a:srgbClr val="003A72"/>
                  </a:gs>
                </a:gsLst>
                <a:lin ang="0" scaled="0"/>
              </a:gra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119" name="Oval">
                <a:extLst>
                  <a:ext uri="{FF2B5EF4-FFF2-40B4-BE49-F238E27FC236}">
                    <a16:creationId xmlns:a16="http://schemas.microsoft.com/office/drawing/2014/main" id="{EA35D146-BFF7-D147-9387-70C3349FA453}"/>
                  </a:ext>
                </a:extLst>
              </p:cNvPr>
              <p:cNvSpPr/>
              <p:nvPr/>
            </p:nvSpPr>
            <p:spPr>
              <a:xfrm>
                <a:off x="0" y="10996"/>
                <a:ext cx="1834295" cy="636698"/>
              </a:xfrm>
              <a:prstGeom prst="ellipse">
                <a:avLst/>
              </a:prstGeom>
              <a:gradFill flip="none" rotWithShape="1">
                <a:gsLst>
                  <a:gs pos="0">
                    <a:schemeClr val="accent1"/>
                  </a:gs>
                  <a:gs pos="100000">
                    <a:srgbClr val="0164C8"/>
                  </a:gs>
                </a:gsLst>
                <a:lin ang="15059167" scaled="0"/>
              </a:gradFill>
              <a:ln w="12700" cap="flat">
                <a:solidFill>
                  <a:srgbClr val="000000"/>
                </a:solidFill>
                <a:prstDash val="solid"/>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120" name="Double Arrow">
                <a:extLst>
                  <a:ext uri="{FF2B5EF4-FFF2-40B4-BE49-F238E27FC236}">
                    <a16:creationId xmlns:a16="http://schemas.microsoft.com/office/drawing/2014/main" id="{F96789A6-321A-FD4B-9A88-2E31082713AF}"/>
                  </a:ext>
                </a:extLst>
              </p:cNvPr>
              <p:cNvSpPr/>
              <p:nvPr/>
            </p:nvSpPr>
            <p:spPr>
              <a:xfrm rot="1919319">
                <a:off x="451119" y="237190"/>
                <a:ext cx="938692" cy="150761"/>
              </a:xfrm>
              <a:prstGeom prst="leftRightArrow">
                <a:avLst>
                  <a:gd name="adj1" fmla="val 39825"/>
                  <a:gd name="adj2" fmla="val 95544"/>
                </a:avLst>
              </a:prstGeom>
              <a:solidFill>
                <a:srgbClr val="FFFFFF"/>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sp>
            <p:nvSpPr>
              <p:cNvPr id="121" name="Double Arrow">
                <a:extLst>
                  <a:ext uri="{FF2B5EF4-FFF2-40B4-BE49-F238E27FC236}">
                    <a16:creationId xmlns:a16="http://schemas.microsoft.com/office/drawing/2014/main" id="{9C9EEBF5-CBA8-4047-AF2B-0C7D6D42C447}"/>
                  </a:ext>
                </a:extLst>
              </p:cNvPr>
              <p:cNvSpPr/>
              <p:nvPr/>
            </p:nvSpPr>
            <p:spPr>
              <a:xfrm rot="20414875">
                <a:off x="369399" y="237190"/>
                <a:ext cx="1062662" cy="150761"/>
              </a:xfrm>
              <a:prstGeom prst="leftRightArrow">
                <a:avLst>
                  <a:gd name="adj1" fmla="val 39825"/>
                  <a:gd name="adj2" fmla="val 95544"/>
                </a:avLst>
              </a:prstGeom>
              <a:solidFill>
                <a:srgbClr val="FFFFFF"/>
              </a:solidFill>
              <a:ln w="12700" cap="flat">
                <a:noFill/>
                <a:miter lim="400000"/>
              </a:ln>
              <a:effectLst/>
            </p:spPr>
            <p:txBody>
              <a:bodyPr wrap="square" lIns="35719" tIns="35719" rIns="35719" bIns="35719"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a:p>
            </p:txBody>
          </p:sp>
        </p:grpSp>
      </p:grpSp>
      <p:sp>
        <p:nvSpPr>
          <p:cNvPr id="192" name="Programmable…">
            <a:extLst>
              <a:ext uri="{FF2B5EF4-FFF2-40B4-BE49-F238E27FC236}">
                <a16:creationId xmlns:a16="http://schemas.microsoft.com/office/drawing/2014/main" id="{6D52EF35-052D-BC49-87FE-E8C8B6AC8E7B}"/>
              </a:ext>
            </a:extLst>
          </p:cNvPr>
          <p:cNvSpPr txBox="1"/>
          <p:nvPr/>
        </p:nvSpPr>
        <p:spPr>
          <a:xfrm>
            <a:off x="2886072" y="4349405"/>
            <a:ext cx="1335302" cy="577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defTabSz="642915">
              <a:spcBef>
                <a:spcPts val="70"/>
              </a:spcBef>
              <a:buClr>
                <a:srgbClr val="3F3151"/>
              </a:buClr>
              <a:buFont typeface="Helvetica"/>
              <a:defRPr sz="3200" b="1">
                <a:latin typeface="Myriad Pro"/>
                <a:ea typeface="Myriad Pro"/>
                <a:cs typeface="Myriad Pro"/>
                <a:sym typeface="Myriad Pro"/>
              </a:defRPr>
            </a:pPr>
            <a:r>
              <a:rPr sz="1600" dirty="0"/>
              <a:t>Programmable</a:t>
            </a:r>
          </a:p>
          <a:p>
            <a:pPr algn="ctr" defTabSz="642915">
              <a:spcBef>
                <a:spcPts val="70"/>
              </a:spcBef>
              <a:buClr>
                <a:srgbClr val="3F3151"/>
              </a:buClr>
              <a:buFont typeface="Helvetica"/>
              <a:defRPr sz="3200" b="1">
                <a:latin typeface="Myriad Pro"/>
                <a:ea typeface="Myriad Pro"/>
                <a:cs typeface="Myriad Pro"/>
                <a:sym typeface="Myriad Pro"/>
              </a:defRPr>
            </a:pPr>
            <a:r>
              <a:rPr lang="en-US" sz="1600" dirty="0"/>
              <a:t>switch </a:t>
            </a:r>
            <a:r>
              <a:rPr sz="1600" dirty="0"/>
              <a:t>ASICs</a:t>
            </a:r>
          </a:p>
        </p:txBody>
      </p:sp>
      <p:sp>
        <p:nvSpPr>
          <p:cNvPr id="194" name="Portable Switch Architecture">
            <a:extLst>
              <a:ext uri="{FF2B5EF4-FFF2-40B4-BE49-F238E27FC236}">
                <a16:creationId xmlns:a16="http://schemas.microsoft.com/office/drawing/2014/main" id="{6BACC7ED-0A3A-6444-ACBB-655FF418B820}"/>
              </a:ext>
            </a:extLst>
          </p:cNvPr>
          <p:cNvSpPr/>
          <p:nvPr/>
        </p:nvSpPr>
        <p:spPr>
          <a:xfrm>
            <a:off x="2850875" y="2480931"/>
            <a:ext cx="1377459" cy="445244"/>
          </a:xfrm>
          <a:prstGeom prst="roundRect">
            <a:avLst>
              <a:gd name="adj" fmla="val 18750"/>
            </a:avLst>
          </a:prstGeom>
          <a:solidFill>
            <a:schemeClr val="accent2">
              <a:lumMod val="40000"/>
              <a:lumOff val="6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lgn="ctr" defTabSz="584200">
              <a:defRPr sz="4000" b="1">
                <a:latin typeface="Myriad Pro"/>
                <a:ea typeface="Myriad Pro"/>
                <a:cs typeface="Myriad Pro"/>
                <a:sym typeface="Myriad Pro"/>
              </a:defRPr>
            </a:lvl1pPr>
          </a:lstStyle>
          <a:p>
            <a:r>
              <a:rPr lang="en-US" sz="1600" dirty="0"/>
              <a:t>IR</a:t>
            </a:r>
            <a:endParaRPr sz="1600" dirty="0"/>
          </a:p>
        </p:txBody>
      </p:sp>
      <p:grpSp>
        <p:nvGrpSpPr>
          <p:cNvPr id="195" name="Group 194">
            <a:extLst>
              <a:ext uri="{FF2B5EF4-FFF2-40B4-BE49-F238E27FC236}">
                <a16:creationId xmlns:a16="http://schemas.microsoft.com/office/drawing/2014/main" id="{8A85E720-18D7-0E46-8368-D7C023504A2D}"/>
              </a:ext>
            </a:extLst>
          </p:cNvPr>
          <p:cNvGrpSpPr/>
          <p:nvPr/>
        </p:nvGrpSpPr>
        <p:grpSpPr>
          <a:xfrm>
            <a:off x="3122490" y="692608"/>
            <a:ext cx="860509" cy="682131"/>
            <a:chOff x="3920134" y="1066799"/>
            <a:chExt cx="1110122" cy="791493"/>
          </a:xfrm>
        </p:grpSpPr>
        <p:pic>
          <p:nvPicPr>
            <p:cNvPr id="196" name="Image" descr="Image">
              <a:extLst>
                <a:ext uri="{FF2B5EF4-FFF2-40B4-BE49-F238E27FC236}">
                  <a16:creationId xmlns:a16="http://schemas.microsoft.com/office/drawing/2014/main" id="{4E63392A-0527-384A-8D1F-E1D020449F58}"/>
                </a:ext>
              </a:extLst>
            </p:cNvPr>
            <p:cNvPicPr>
              <a:picLocks noChangeAspect="1"/>
            </p:cNvPicPr>
            <p:nvPr/>
          </p:nvPicPr>
          <p:blipFill>
            <a:blip r:embed="rId4">
              <a:extLst/>
            </a:blip>
            <a:stretch>
              <a:fillRect/>
            </a:stretch>
          </p:blipFill>
          <p:spPr>
            <a:xfrm>
              <a:off x="3920134" y="1066799"/>
              <a:ext cx="1110122" cy="791493"/>
            </a:xfrm>
            <a:prstGeom prst="rect">
              <a:avLst/>
            </a:prstGeom>
            <a:ln w="12700">
              <a:miter lim="400000"/>
            </a:ln>
          </p:spPr>
        </p:pic>
        <p:pic>
          <p:nvPicPr>
            <p:cNvPr id="197" name="p4-logo.png" descr="p4-logo.png">
              <a:extLst>
                <a:ext uri="{FF2B5EF4-FFF2-40B4-BE49-F238E27FC236}">
                  <a16:creationId xmlns:a16="http://schemas.microsoft.com/office/drawing/2014/main" id="{92407642-E8CF-6549-84D5-A2C00A65792D}"/>
                </a:ext>
              </a:extLst>
            </p:cNvPr>
            <p:cNvPicPr>
              <a:picLocks noChangeAspect="1"/>
            </p:cNvPicPr>
            <p:nvPr/>
          </p:nvPicPr>
          <p:blipFill>
            <a:blip r:embed="rId5">
              <a:extLst/>
            </a:blip>
            <a:srcRect l="63261" b="16017"/>
            <a:stretch>
              <a:fillRect/>
            </a:stretch>
          </p:blipFill>
          <p:spPr>
            <a:xfrm>
              <a:off x="4185935" y="1283845"/>
              <a:ext cx="578450" cy="446031"/>
            </a:xfrm>
            <a:prstGeom prst="rect">
              <a:avLst/>
            </a:prstGeom>
            <a:ln w="12700">
              <a:miter lim="400000"/>
            </a:ln>
          </p:spPr>
        </p:pic>
      </p:grpSp>
      <p:sp>
        <p:nvSpPr>
          <p:cNvPr id="198" name="Plus 197">
            <a:extLst>
              <a:ext uri="{FF2B5EF4-FFF2-40B4-BE49-F238E27FC236}">
                <a16:creationId xmlns:a16="http://schemas.microsoft.com/office/drawing/2014/main" id="{39F6B527-5EC8-FA4F-A562-06E2DEA39F76}"/>
              </a:ext>
            </a:extLst>
          </p:cNvPr>
          <p:cNvSpPr/>
          <p:nvPr/>
        </p:nvSpPr>
        <p:spPr>
          <a:xfrm>
            <a:off x="3469083" y="1385955"/>
            <a:ext cx="167268" cy="18373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Arrow Connector 198">
            <a:extLst>
              <a:ext uri="{FF2B5EF4-FFF2-40B4-BE49-F238E27FC236}">
                <a16:creationId xmlns:a16="http://schemas.microsoft.com/office/drawing/2014/main" id="{BAB02D56-6781-024A-8A7B-3DD10DF6D9E6}"/>
              </a:ext>
            </a:extLst>
          </p:cNvPr>
          <p:cNvCxnSpPr>
            <a:cxnSpLocks/>
          </p:cNvCxnSpPr>
          <p:nvPr/>
        </p:nvCxnSpPr>
        <p:spPr>
          <a:xfrm>
            <a:off x="3544378" y="2050283"/>
            <a:ext cx="0" cy="430648"/>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B204F7B7-9BAE-9141-AF46-7BE74310E260}"/>
              </a:ext>
            </a:extLst>
          </p:cNvPr>
          <p:cNvCxnSpPr>
            <a:cxnSpLocks/>
          </p:cNvCxnSpPr>
          <p:nvPr/>
        </p:nvCxnSpPr>
        <p:spPr>
          <a:xfrm flipH="1">
            <a:off x="1391393" y="2866809"/>
            <a:ext cx="1418991" cy="494878"/>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75E8CB0D-A6C7-2747-9ED1-5F4041754D21}"/>
              </a:ext>
            </a:extLst>
          </p:cNvPr>
          <p:cNvCxnSpPr>
            <a:cxnSpLocks/>
          </p:cNvCxnSpPr>
          <p:nvPr/>
        </p:nvCxnSpPr>
        <p:spPr>
          <a:xfrm flipH="1">
            <a:off x="3552717" y="2926175"/>
            <a:ext cx="1" cy="454326"/>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1" name="Straight Arrow Connector 210">
            <a:extLst>
              <a:ext uri="{FF2B5EF4-FFF2-40B4-BE49-F238E27FC236}">
                <a16:creationId xmlns:a16="http://schemas.microsoft.com/office/drawing/2014/main" id="{82261E47-178E-6C45-8469-E54A0BF3B6B5}"/>
              </a:ext>
            </a:extLst>
          </p:cNvPr>
          <p:cNvCxnSpPr>
            <a:cxnSpLocks/>
          </p:cNvCxnSpPr>
          <p:nvPr/>
        </p:nvCxnSpPr>
        <p:spPr>
          <a:xfrm>
            <a:off x="4228334" y="2859572"/>
            <a:ext cx="1443185" cy="473412"/>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5395A83B-9CB0-8B42-BED6-531434CD01BF}"/>
              </a:ext>
            </a:extLst>
          </p:cNvPr>
          <p:cNvSpPr txBox="1"/>
          <p:nvPr/>
        </p:nvSpPr>
        <p:spPr>
          <a:xfrm>
            <a:off x="7118147" y="1773045"/>
            <a:ext cx="1595309" cy="707886"/>
          </a:xfrm>
          <a:prstGeom prst="rect">
            <a:avLst/>
          </a:prstGeom>
          <a:noFill/>
        </p:spPr>
        <p:txBody>
          <a:bodyPr wrap="none" rtlCol="0">
            <a:spAutoFit/>
          </a:bodyPr>
          <a:lstStyle/>
          <a:p>
            <a:r>
              <a:rPr lang="en-US" sz="2000" b="1" dirty="0">
                <a:solidFill>
                  <a:srgbClr val="FF0000"/>
                </a:solidFill>
              </a:rPr>
              <a:t>Community</a:t>
            </a:r>
          </a:p>
          <a:p>
            <a:r>
              <a:rPr lang="en-US" sz="2000" b="1" dirty="0">
                <a:solidFill>
                  <a:srgbClr val="FF0000"/>
                </a:solidFill>
              </a:rPr>
              <a:t>Developed</a:t>
            </a:r>
          </a:p>
        </p:txBody>
      </p:sp>
      <p:sp>
        <p:nvSpPr>
          <p:cNvPr id="216" name="Right Brace 215">
            <a:extLst>
              <a:ext uri="{FF2B5EF4-FFF2-40B4-BE49-F238E27FC236}">
                <a16:creationId xmlns:a16="http://schemas.microsoft.com/office/drawing/2014/main" id="{347BB90B-BED6-EC4B-8E82-E2FE7EB4D6FB}"/>
              </a:ext>
            </a:extLst>
          </p:cNvPr>
          <p:cNvSpPr/>
          <p:nvPr/>
        </p:nvSpPr>
        <p:spPr>
          <a:xfrm>
            <a:off x="6732812" y="1610434"/>
            <a:ext cx="334615" cy="1015497"/>
          </a:xfrm>
          <a:prstGeom prst="rightBrace">
            <a:avLst>
              <a:gd name="adj1" fmla="val 18331"/>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8" name="TextBox 217">
            <a:extLst>
              <a:ext uri="{FF2B5EF4-FFF2-40B4-BE49-F238E27FC236}">
                <a16:creationId xmlns:a16="http://schemas.microsoft.com/office/drawing/2014/main" id="{85E200A6-4E73-2B40-A422-32C1716948EF}"/>
              </a:ext>
            </a:extLst>
          </p:cNvPr>
          <p:cNvSpPr txBox="1"/>
          <p:nvPr/>
        </p:nvSpPr>
        <p:spPr>
          <a:xfrm>
            <a:off x="7118147" y="2866809"/>
            <a:ext cx="1483098" cy="707886"/>
          </a:xfrm>
          <a:prstGeom prst="rect">
            <a:avLst/>
          </a:prstGeom>
          <a:noFill/>
        </p:spPr>
        <p:txBody>
          <a:bodyPr wrap="none" rtlCol="0">
            <a:spAutoFit/>
          </a:bodyPr>
          <a:lstStyle/>
          <a:p>
            <a:r>
              <a:rPr lang="en-US" sz="2000" b="1" dirty="0">
                <a:solidFill>
                  <a:schemeClr val="tx1"/>
                </a:solidFill>
              </a:rPr>
              <a:t>Vendor</a:t>
            </a:r>
          </a:p>
          <a:p>
            <a:r>
              <a:rPr lang="en-US" sz="2000" b="1" dirty="0">
                <a:solidFill>
                  <a:schemeClr val="tx1"/>
                </a:solidFill>
              </a:rPr>
              <a:t>Developed</a:t>
            </a:r>
          </a:p>
        </p:txBody>
      </p:sp>
      <p:sp>
        <p:nvSpPr>
          <p:cNvPr id="219" name="Right Brace 218">
            <a:extLst>
              <a:ext uri="{FF2B5EF4-FFF2-40B4-BE49-F238E27FC236}">
                <a16:creationId xmlns:a16="http://schemas.microsoft.com/office/drawing/2014/main" id="{0C246261-BBB4-3F47-BA86-39E41031038C}"/>
              </a:ext>
            </a:extLst>
          </p:cNvPr>
          <p:cNvSpPr/>
          <p:nvPr/>
        </p:nvSpPr>
        <p:spPr>
          <a:xfrm>
            <a:off x="6732812" y="2670017"/>
            <a:ext cx="334615" cy="1015497"/>
          </a:xfrm>
          <a:prstGeom prst="rightBrace">
            <a:avLst>
              <a:gd name="adj1" fmla="val 18331"/>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414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Shape 1297"/>
          <p:cNvSpPr/>
          <p:nvPr/>
        </p:nvSpPr>
        <p:spPr>
          <a:xfrm>
            <a:off x="609600" y="1809750"/>
            <a:ext cx="2209800" cy="1981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8" name="Shape 1298"/>
          <p:cNvSpPr/>
          <p:nvPr/>
        </p:nvSpPr>
        <p:spPr>
          <a:xfrm>
            <a:off x="5105400" y="1047750"/>
            <a:ext cx="3722400" cy="2743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9" name="Shape 1299"/>
          <p:cNvSpPr txBox="1">
            <a:spLocks noGrp="1"/>
          </p:cNvSpPr>
          <p:nvPr>
            <p:ph type="title"/>
          </p:nvPr>
        </p:nvSpPr>
        <p:spPr>
          <a:xfrm>
            <a:off x="152400" y="127400"/>
            <a:ext cx="8686800" cy="47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t>Programming a P4 Target</a:t>
            </a:r>
            <a:endParaRPr sz="2400"/>
          </a:p>
        </p:txBody>
      </p:sp>
      <p:sp>
        <p:nvSpPr>
          <p:cNvPr id="1300" name="Shape 1300"/>
          <p:cNvSpPr txBox="1">
            <a:spLocks noGrp="1"/>
          </p:cNvSpPr>
          <p:nvPr>
            <p:ph type="sldNum" idx="12"/>
          </p:nvPr>
        </p:nvSpPr>
        <p:spPr>
          <a:xfrm>
            <a:off x="7924800" y="4926807"/>
            <a:ext cx="1066800" cy="159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88888"/>
              </a:buClr>
              <a:buSzPts val="206"/>
              <a:buFont typeface="Arial"/>
              <a:buNone/>
            </a:pPr>
            <a:fld id="{00000000-1234-1234-1234-123412341234}" type="slidenum">
              <a:rPr lang="en"/>
              <a:t>9</a:t>
            </a:fld>
            <a:endParaRPr/>
          </a:p>
        </p:txBody>
      </p:sp>
      <p:sp>
        <p:nvSpPr>
          <p:cNvPr id="1301" name="Shape 1301"/>
          <p:cNvSpPr/>
          <p:nvPr/>
        </p:nvSpPr>
        <p:spPr>
          <a:xfrm>
            <a:off x="762000" y="2724150"/>
            <a:ext cx="19050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Architecture</a:t>
            </a:r>
            <a:endParaRPr/>
          </a:p>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Model</a:t>
            </a:r>
            <a:endParaRPr/>
          </a:p>
        </p:txBody>
      </p:sp>
      <p:sp>
        <p:nvSpPr>
          <p:cNvPr id="1302" name="Shape 1302"/>
          <p:cNvSpPr/>
          <p:nvPr/>
        </p:nvSpPr>
        <p:spPr>
          <a:xfrm>
            <a:off x="3048000" y="1885950"/>
            <a:ext cx="1524000" cy="6096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Compiler</a:t>
            </a:r>
            <a:endParaRPr/>
          </a:p>
        </p:txBody>
      </p:sp>
      <p:sp>
        <p:nvSpPr>
          <p:cNvPr id="1303" name="Shape 1303"/>
          <p:cNvSpPr/>
          <p:nvPr/>
        </p:nvSpPr>
        <p:spPr>
          <a:xfrm>
            <a:off x="2590800" y="2038350"/>
            <a:ext cx="5334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304" name="Shape 1304"/>
          <p:cNvGrpSpPr/>
          <p:nvPr/>
        </p:nvGrpSpPr>
        <p:grpSpPr>
          <a:xfrm>
            <a:off x="3048000" y="2467050"/>
            <a:ext cx="1524000" cy="1171500"/>
            <a:chOff x="3048000" y="2467050"/>
            <a:chExt cx="1524000" cy="1171500"/>
          </a:xfrm>
        </p:grpSpPr>
        <p:sp>
          <p:nvSpPr>
            <p:cNvPr id="1305" name="Shape 1305"/>
            <p:cNvSpPr/>
            <p:nvPr/>
          </p:nvSpPr>
          <p:spPr>
            <a:xfrm>
              <a:off x="3048000" y="2876550"/>
              <a:ext cx="1524000" cy="762000"/>
            </a:xfrm>
            <a:prstGeom prst="rect">
              <a:avLst/>
            </a:prstGeom>
            <a:solidFill>
              <a:srgbClr val="DE828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a:t>Target-specific configuration binary</a:t>
              </a:r>
              <a:endParaRPr/>
            </a:p>
          </p:txBody>
        </p:sp>
        <p:sp>
          <p:nvSpPr>
            <p:cNvPr id="1306" name="Shape 1306"/>
            <p:cNvSpPr/>
            <p:nvPr/>
          </p:nvSpPr>
          <p:spPr>
            <a:xfrm rot="5400000">
              <a:off x="3619500" y="2505150"/>
              <a:ext cx="3810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307" name="Shape 1307"/>
          <p:cNvGrpSpPr/>
          <p:nvPr/>
        </p:nvGrpSpPr>
        <p:grpSpPr>
          <a:xfrm>
            <a:off x="4572000" y="2724150"/>
            <a:ext cx="4117200" cy="914400"/>
            <a:chOff x="4572000" y="2724150"/>
            <a:chExt cx="4117200" cy="914400"/>
          </a:xfrm>
        </p:grpSpPr>
        <p:sp>
          <p:nvSpPr>
            <p:cNvPr id="1308" name="Shape 1308"/>
            <p:cNvSpPr/>
            <p:nvPr/>
          </p:nvSpPr>
          <p:spPr>
            <a:xfrm>
              <a:off x="5257800" y="2724150"/>
              <a:ext cx="34314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Data Plane</a:t>
              </a:r>
              <a:endParaRPr/>
            </a:p>
          </p:txBody>
        </p:sp>
        <p:sp>
          <p:nvSpPr>
            <p:cNvPr id="1309" name="Shape 1309"/>
            <p:cNvSpPr/>
            <p:nvPr/>
          </p:nvSpPr>
          <p:spPr>
            <a:xfrm>
              <a:off x="54102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5"/>
                <a:buFont typeface="Arial"/>
                <a:buNone/>
              </a:pPr>
              <a:r>
                <a:rPr lang="en" sz="1500" b="0" i="0" u="none" strike="noStrike" cap="none">
                  <a:solidFill>
                    <a:srgbClr val="000000"/>
                  </a:solidFill>
                  <a:latin typeface="Arial"/>
                  <a:ea typeface="Arial"/>
                  <a:cs typeface="Arial"/>
                  <a:sym typeface="Arial"/>
                </a:rPr>
                <a:t>Tables</a:t>
              </a:r>
              <a:endParaRPr/>
            </a:p>
          </p:txBody>
        </p:sp>
        <p:sp>
          <p:nvSpPr>
            <p:cNvPr id="1310" name="Shape 1310"/>
            <p:cNvSpPr/>
            <p:nvPr/>
          </p:nvSpPr>
          <p:spPr>
            <a:xfrm>
              <a:off x="63246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Extern</a:t>
              </a:r>
              <a:endParaRPr/>
            </a:p>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objects</a:t>
              </a:r>
              <a:endParaRPr/>
            </a:p>
          </p:txBody>
        </p:sp>
        <p:sp>
          <p:nvSpPr>
            <p:cNvPr id="1311" name="Shape 1311"/>
            <p:cNvSpPr/>
            <p:nvPr/>
          </p:nvSpPr>
          <p:spPr>
            <a:xfrm>
              <a:off x="4572000" y="3028950"/>
              <a:ext cx="838200" cy="381000"/>
            </a:xfrm>
            <a:prstGeom prst="rightArrow">
              <a:avLst>
                <a:gd name="adj1" fmla="val 50000"/>
                <a:gd name="adj2" fmla="val 50000"/>
              </a:avLst>
            </a:prstGeom>
            <a:solidFill>
              <a:srgbClr val="BFBFBF"/>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Load</a:t>
              </a:r>
              <a:endParaRPr/>
            </a:p>
          </p:txBody>
        </p:sp>
      </p:grpSp>
      <p:sp>
        <p:nvSpPr>
          <p:cNvPr id="1312" name="Shape 1312"/>
          <p:cNvSpPr txBox="1"/>
          <p:nvPr/>
        </p:nvSpPr>
        <p:spPr>
          <a:xfrm>
            <a:off x="7868650" y="3771925"/>
            <a:ext cx="993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i="1"/>
              <a:t>T</a:t>
            </a:r>
            <a:r>
              <a:rPr lang="en" sz="2000" b="0" i="1" u="none" strike="noStrike" cap="none">
                <a:solidFill>
                  <a:srgbClr val="000000"/>
                </a:solidFill>
                <a:latin typeface="Arial"/>
                <a:ea typeface="Arial"/>
                <a:cs typeface="Arial"/>
                <a:sym typeface="Arial"/>
              </a:rPr>
              <a:t>arget</a:t>
            </a:r>
            <a:endParaRPr/>
          </a:p>
        </p:txBody>
      </p:sp>
      <p:sp>
        <p:nvSpPr>
          <p:cNvPr id="1313" name="Shape 1313"/>
          <p:cNvSpPr txBox="1"/>
          <p:nvPr/>
        </p:nvSpPr>
        <p:spPr>
          <a:xfrm>
            <a:off x="1905000" y="4095750"/>
            <a:ext cx="2091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b="0" i="1" u="none" strike="noStrike" cap="none">
                <a:solidFill>
                  <a:srgbClr val="000000"/>
                </a:solidFill>
                <a:latin typeface="Arial"/>
                <a:ea typeface="Arial"/>
                <a:cs typeface="Arial"/>
                <a:sym typeface="Arial"/>
              </a:rPr>
              <a:t>Vendor supplied</a:t>
            </a:r>
            <a:endParaRPr/>
          </a:p>
        </p:txBody>
      </p:sp>
      <p:cxnSp>
        <p:nvCxnSpPr>
          <p:cNvPr id="1314" name="Shape 1314"/>
          <p:cNvCxnSpPr>
            <a:stCxn id="1313" idx="0"/>
          </p:cNvCxnSpPr>
          <p:nvPr/>
        </p:nvCxnSpPr>
        <p:spPr>
          <a:xfrm rot="10800000">
            <a:off x="2362050" y="3638550"/>
            <a:ext cx="588600" cy="457200"/>
          </a:xfrm>
          <a:prstGeom prst="straightConnector1">
            <a:avLst/>
          </a:prstGeom>
          <a:noFill/>
          <a:ln w="25400" cap="flat" cmpd="sng">
            <a:solidFill>
              <a:srgbClr val="000000"/>
            </a:solidFill>
            <a:prstDash val="solid"/>
            <a:round/>
            <a:headEnd type="none" w="med" len="med"/>
            <a:tailEnd type="stealth" w="lg" len="lg"/>
          </a:ln>
        </p:spPr>
      </p:cxnSp>
      <p:cxnSp>
        <p:nvCxnSpPr>
          <p:cNvPr id="1315" name="Shape 1315"/>
          <p:cNvCxnSpPr>
            <a:stCxn id="1313" idx="0"/>
          </p:cNvCxnSpPr>
          <p:nvPr/>
        </p:nvCxnSpPr>
        <p:spPr>
          <a:xfrm rot="10800000" flipH="1">
            <a:off x="2950650" y="2495550"/>
            <a:ext cx="249600" cy="1600200"/>
          </a:xfrm>
          <a:prstGeom prst="straightConnector1">
            <a:avLst/>
          </a:prstGeom>
          <a:noFill/>
          <a:ln w="25400" cap="flat" cmpd="sng">
            <a:solidFill>
              <a:srgbClr val="000000"/>
            </a:solidFill>
            <a:prstDash val="solid"/>
            <a:round/>
            <a:headEnd type="none" w="med" len="med"/>
            <a:tailEnd type="stealth" w="lg" len="lg"/>
          </a:ln>
        </p:spPr>
      </p:cxnSp>
      <p:cxnSp>
        <p:nvCxnSpPr>
          <p:cNvPr id="1316" name="Shape 1316"/>
          <p:cNvCxnSpPr>
            <a:stCxn id="1313" idx="0"/>
          </p:cNvCxnSpPr>
          <p:nvPr/>
        </p:nvCxnSpPr>
        <p:spPr>
          <a:xfrm rot="10800000" flipH="1">
            <a:off x="2950650" y="3791250"/>
            <a:ext cx="2135100" cy="304500"/>
          </a:xfrm>
          <a:prstGeom prst="straightConnector1">
            <a:avLst/>
          </a:prstGeom>
          <a:noFill/>
          <a:ln w="25400" cap="flat" cmpd="sng">
            <a:solidFill>
              <a:srgbClr val="000000"/>
            </a:solidFill>
            <a:prstDash val="solid"/>
            <a:round/>
            <a:headEnd type="none" w="med" len="med"/>
            <a:tailEnd type="stealth" w="lg" len="lg"/>
          </a:ln>
        </p:spPr>
      </p:cxnSp>
      <p:grpSp>
        <p:nvGrpSpPr>
          <p:cNvPr id="1317" name="Shape 1317"/>
          <p:cNvGrpSpPr/>
          <p:nvPr/>
        </p:nvGrpSpPr>
        <p:grpSpPr>
          <a:xfrm>
            <a:off x="762000" y="819150"/>
            <a:ext cx="3796500" cy="1676400"/>
            <a:chOff x="762000" y="819150"/>
            <a:chExt cx="3796500" cy="1676400"/>
          </a:xfrm>
        </p:grpSpPr>
        <p:sp>
          <p:nvSpPr>
            <p:cNvPr id="1318" name="Shape 1318"/>
            <p:cNvSpPr/>
            <p:nvPr/>
          </p:nvSpPr>
          <p:spPr>
            <a:xfrm>
              <a:off x="762000" y="1885950"/>
              <a:ext cx="1905000" cy="6096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Program</a:t>
              </a:r>
              <a:endParaRPr/>
            </a:p>
          </p:txBody>
        </p:sp>
        <p:sp>
          <p:nvSpPr>
            <p:cNvPr id="1319" name="Shape 1319"/>
            <p:cNvSpPr txBox="1"/>
            <p:nvPr/>
          </p:nvSpPr>
          <p:spPr>
            <a:xfrm>
              <a:off x="2743200" y="819150"/>
              <a:ext cx="1815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b="0" i="1" u="none" strike="noStrike" cap="none">
                  <a:solidFill>
                    <a:srgbClr val="000000"/>
                  </a:solidFill>
                  <a:latin typeface="Arial"/>
                  <a:ea typeface="Arial"/>
                  <a:cs typeface="Arial"/>
                  <a:sym typeface="Arial"/>
                </a:rPr>
                <a:t>User supplied</a:t>
              </a:r>
              <a:endParaRPr/>
            </a:p>
          </p:txBody>
        </p:sp>
        <p:cxnSp>
          <p:nvCxnSpPr>
            <p:cNvPr id="1320" name="Shape 1320"/>
            <p:cNvCxnSpPr>
              <a:stCxn id="1319" idx="2"/>
            </p:cNvCxnSpPr>
            <p:nvPr/>
          </p:nvCxnSpPr>
          <p:spPr>
            <a:xfrm flipH="1">
              <a:off x="2514450" y="1219350"/>
              <a:ext cx="1136400" cy="666600"/>
            </a:xfrm>
            <a:prstGeom prst="straightConnector1">
              <a:avLst/>
            </a:prstGeom>
            <a:noFill/>
            <a:ln w="25400" cap="flat" cmpd="sng">
              <a:solidFill>
                <a:srgbClr val="000000"/>
              </a:solidFill>
              <a:prstDash val="solid"/>
              <a:round/>
              <a:headEnd type="none" w="med" len="med"/>
              <a:tailEnd type="stealth" w="lg" len="lg"/>
            </a:ln>
          </p:spPr>
        </p:cxnSp>
      </p:grpSp>
      <p:sp>
        <p:nvSpPr>
          <p:cNvPr id="1321" name="Shape 1321"/>
          <p:cNvSpPr txBox="1"/>
          <p:nvPr/>
        </p:nvSpPr>
        <p:spPr>
          <a:xfrm>
            <a:off x="6992692" y="2322302"/>
            <a:ext cx="12717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sp>
        <p:nvSpPr>
          <p:cNvPr id="1322" name="Shape 1322"/>
          <p:cNvSpPr/>
          <p:nvPr/>
        </p:nvSpPr>
        <p:spPr>
          <a:xfrm>
            <a:off x="5257800" y="1200150"/>
            <a:ext cx="3431400" cy="7620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2400" b="0" i="0" u="none" strike="noStrike" cap="none">
                <a:solidFill>
                  <a:srgbClr val="000000"/>
                </a:solidFill>
                <a:latin typeface="Arial"/>
                <a:ea typeface="Arial"/>
                <a:cs typeface="Arial"/>
                <a:sym typeface="Arial"/>
              </a:rPr>
              <a:t>Control Plane</a:t>
            </a:r>
            <a:endParaRPr/>
          </a:p>
        </p:txBody>
      </p:sp>
      <p:sp>
        <p:nvSpPr>
          <p:cNvPr id="1323" name="Shape 1323"/>
          <p:cNvSpPr/>
          <p:nvPr/>
        </p:nvSpPr>
        <p:spPr>
          <a:xfrm>
            <a:off x="5427827" y="1962150"/>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24" name="Shape 1324"/>
          <p:cNvSpPr/>
          <p:nvPr/>
        </p:nvSpPr>
        <p:spPr>
          <a:xfrm>
            <a:off x="6646849" y="1950421"/>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325" name="Shape 1325"/>
          <p:cNvCxnSpPr>
            <a:stCxn id="1319" idx="2"/>
          </p:cNvCxnSpPr>
          <p:nvPr/>
        </p:nvCxnSpPr>
        <p:spPr>
          <a:xfrm>
            <a:off x="3650850" y="1219350"/>
            <a:ext cx="1606800" cy="285600"/>
          </a:xfrm>
          <a:prstGeom prst="straightConnector1">
            <a:avLst/>
          </a:prstGeom>
          <a:noFill/>
          <a:ln w="25400" cap="flat" cmpd="sng">
            <a:solidFill>
              <a:srgbClr val="000000"/>
            </a:solidFill>
            <a:prstDash val="solid"/>
            <a:round/>
            <a:headEnd type="none" w="med" len="med"/>
            <a:tailEnd type="stealth" w="lg" len="lg"/>
          </a:ln>
        </p:spPr>
      </p:cxnSp>
      <p:sp>
        <p:nvSpPr>
          <p:cNvPr id="1326" name="Shape 1326"/>
          <p:cNvSpPr txBox="1"/>
          <p:nvPr/>
        </p:nvSpPr>
        <p:spPr>
          <a:xfrm>
            <a:off x="5550971" y="2064543"/>
            <a:ext cx="10668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Add/remove</a:t>
            </a:r>
            <a:br>
              <a:rPr lang="en" sz="1200"/>
            </a:br>
            <a:r>
              <a:rPr lang="en" sz="1200"/>
              <a:t>table entries</a:t>
            </a:r>
            <a:endParaRPr sz="1200"/>
          </a:p>
        </p:txBody>
      </p:sp>
      <p:sp>
        <p:nvSpPr>
          <p:cNvPr id="1327" name="Shape 1327"/>
          <p:cNvSpPr/>
          <p:nvPr/>
        </p:nvSpPr>
        <p:spPr>
          <a:xfrm>
            <a:off x="7391330" y="2612434"/>
            <a:ext cx="993600" cy="2856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r>
              <a:rPr lang="en"/>
              <a:t>CPU port</a:t>
            </a:r>
            <a:endParaRPr/>
          </a:p>
        </p:txBody>
      </p:sp>
      <p:sp>
        <p:nvSpPr>
          <p:cNvPr id="1328" name="Shape 1328"/>
          <p:cNvSpPr/>
          <p:nvPr/>
        </p:nvSpPr>
        <p:spPr>
          <a:xfrm>
            <a:off x="7590752" y="1997289"/>
            <a:ext cx="228600" cy="6096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29" name="Shape 1329"/>
          <p:cNvSpPr txBox="1"/>
          <p:nvPr/>
        </p:nvSpPr>
        <p:spPr>
          <a:xfrm>
            <a:off x="7761000" y="2037850"/>
            <a:ext cx="12306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Packet-in/out</a:t>
            </a:r>
            <a:endParaRPr sz="1200"/>
          </a:p>
        </p:txBody>
      </p:sp>
      <p:sp>
        <p:nvSpPr>
          <p:cNvPr id="1330" name="Shape 1330"/>
          <p:cNvSpPr txBox="1"/>
          <p:nvPr/>
        </p:nvSpPr>
        <p:spPr>
          <a:xfrm>
            <a:off x="6808377" y="2093689"/>
            <a:ext cx="7620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Extern</a:t>
            </a:r>
            <a:br>
              <a:rPr lang="en" sz="1200"/>
            </a:br>
            <a:r>
              <a:rPr lang="en" sz="1200"/>
              <a:t>control</a:t>
            </a:r>
            <a:endParaRPr sz="1200"/>
          </a:p>
        </p:txBody>
      </p:sp>
      <p:sp>
        <p:nvSpPr>
          <p:cNvPr id="1331" name="Shape 1331"/>
          <p:cNvSpPr txBox="1"/>
          <p:nvPr/>
        </p:nvSpPr>
        <p:spPr>
          <a:xfrm rot="-5400000">
            <a:off x="4006187" y="2158468"/>
            <a:ext cx="14094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FF0000"/>
                </a:solidFill>
              </a:rPr>
              <a:t>RUNTIME</a:t>
            </a:r>
            <a:endParaRPr sz="1800" b="1">
              <a:solidFill>
                <a:srgbClr val="FF0000"/>
              </a:solidFill>
            </a:endParaRPr>
          </a:p>
        </p:txBody>
      </p:sp>
      <p:sp>
        <p:nvSpPr>
          <p:cNvPr id="1332" name="Shape 1332"/>
          <p:cNvSpPr/>
          <p:nvPr/>
        </p:nvSpPr>
        <p:spPr>
          <a:xfrm>
            <a:off x="4899300" y="1950424"/>
            <a:ext cx="3939900" cy="1066800"/>
          </a:xfrm>
          <a:prstGeom prst="rect">
            <a:avLst/>
          </a:prstGeom>
          <a:noFill/>
          <a:ln w="762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4273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7"/>
                                        </p:tgtEl>
                                        <p:attrNameLst>
                                          <p:attrName>style.visibility</p:attrName>
                                        </p:attrNameLst>
                                      </p:cBhvr>
                                      <p:to>
                                        <p:strVal val="visible"/>
                                      </p:to>
                                    </p:set>
                                    <p:animEffect transition="in" filter="fade">
                                      <p:cBhvr>
                                        <p:cTn id="7" dur="1000"/>
                                        <p:tgtEl>
                                          <p:spTgt spid="1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3"/>
                                        </p:tgtEl>
                                        <p:attrNameLst>
                                          <p:attrName>style.visibility</p:attrName>
                                        </p:attrNameLst>
                                      </p:cBhvr>
                                      <p:to>
                                        <p:strVal val="visible"/>
                                      </p:to>
                                    </p:set>
                                    <p:animEffect transition="in" filter="fade">
                                      <p:cBhvr>
                                        <p:cTn id="12" dur="1000"/>
                                        <p:tgtEl>
                                          <p:spTgt spid="13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4"/>
                                        </p:tgtEl>
                                        <p:attrNameLst>
                                          <p:attrName>style.visibility</p:attrName>
                                        </p:attrNameLst>
                                      </p:cBhvr>
                                      <p:to>
                                        <p:strVal val="visible"/>
                                      </p:to>
                                    </p:set>
                                    <p:animEffect transition="in" filter="fade">
                                      <p:cBhvr>
                                        <p:cTn id="17" dur="1000"/>
                                        <p:tgtEl>
                                          <p:spTgt spid="13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7"/>
                                        </p:tgtEl>
                                        <p:attrNameLst>
                                          <p:attrName>style.visibility</p:attrName>
                                        </p:attrNameLst>
                                      </p:cBhvr>
                                      <p:to>
                                        <p:strVal val="visible"/>
                                      </p:to>
                                    </p:set>
                                    <p:animEffect transition="in" filter="fade">
                                      <p:cBhvr>
                                        <p:cTn id="22" dur="1000"/>
                                        <p:tgtEl>
                                          <p:spTgt spid="1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5"/>
                                        </p:tgtEl>
                                        <p:attrNameLst>
                                          <p:attrName>style.visibility</p:attrName>
                                        </p:attrNameLst>
                                      </p:cBhvr>
                                      <p:to>
                                        <p:strVal val="visible"/>
                                      </p:to>
                                    </p:set>
                                    <p:animEffect transition="in" filter="fade">
                                      <p:cBhvr>
                                        <p:cTn id="27" dur="1000"/>
                                        <p:tgtEl>
                                          <p:spTgt spid="1325"/>
                                        </p:tgtEl>
                                      </p:cBhvr>
                                    </p:animEffect>
                                  </p:childTnLst>
                                </p:cTn>
                              </p:par>
                              <p:par>
                                <p:cTn id="28" presetID="10" presetClass="entr" presetSubtype="0" fill="hold" nodeType="withEffect">
                                  <p:stCondLst>
                                    <p:cond delay="0"/>
                                  </p:stCondLst>
                                  <p:childTnLst>
                                    <p:set>
                                      <p:cBhvr>
                                        <p:cTn id="29" dur="1" fill="hold">
                                          <p:stCondLst>
                                            <p:cond delay="0"/>
                                          </p:stCondLst>
                                        </p:cTn>
                                        <p:tgtEl>
                                          <p:spTgt spid="1322"/>
                                        </p:tgtEl>
                                        <p:attrNameLst>
                                          <p:attrName>style.visibility</p:attrName>
                                        </p:attrNameLst>
                                      </p:cBhvr>
                                      <p:to>
                                        <p:strVal val="visible"/>
                                      </p:to>
                                    </p:set>
                                    <p:animEffect transition="in" filter="fade">
                                      <p:cBhvr>
                                        <p:cTn id="30" dur="1000"/>
                                        <p:tgtEl>
                                          <p:spTgt spid="13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32"/>
                                        </p:tgtEl>
                                        <p:attrNameLst>
                                          <p:attrName>style.visibility</p:attrName>
                                        </p:attrNameLst>
                                      </p:cBhvr>
                                      <p:to>
                                        <p:strVal val="visible"/>
                                      </p:to>
                                    </p:set>
                                    <p:animEffect transition="in" filter="fade">
                                      <p:cBhvr>
                                        <p:cTn id="35" dur="1000"/>
                                        <p:tgtEl>
                                          <p:spTgt spid="1332"/>
                                        </p:tgtEl>
                                      </p:cBhvr>
                                    </p:animEffect>
                                  </p:childTnLst>
                                </p:cTn>
                              </p:par>
                              <p:par>
                                <p:cTn id="36" presetID="10" presetClass="entr" presetSubtype="0" fill="hold" nodeType="withEffect">
                                  <p:stCondLst>
                                    <p:cond delay="0"/>
                                  </p:stCondLst>
                                  <p:childTnLst>
                                    <p:set>
                                      <p:cBhvr>
                                        <p:cTn id="37" dur="1" fill="hold">
                                          <p:stCondLst>
                                            <p:cond delay="0"/>
                                          </p:stCondLst>
                                        </p:cTn>
                                        <p:tgtEl>
                                          <p:spTgt spid="1323"/>
                                        </p:tgtEl>
                                        <p:attrNameLst>
                                          <p:attrName>style.visibility</p:attrName>
                                        </p:attrNameLst>
                                      </p:cBhvr>
                                      <p:to>
                                        <p:strVal val="visible"/>
                                      </p:to>
                                    </p:set>
                                    <p:animEffect transition="in" filter="fade">
                                      <p:cBhvr>
                                        <p:cTn id="38" dur="1000"/>
                                        <p:tgtEl>
                                          <p:spTgt spid="1323"/>
                                        </p:tgtEl>
                                      </p:cBhvr>
                                    </p:animEffect>
                                  </p:childTnLst>
                                </p:cTn>
                              </p:par>
                              <p:par>
                                <p:cTn id="39" presetID="10" presetClass="entr" presetSubtype="0" fill="hold" nodeType="withEffect">
                                  <p:stCondLst>
                                    <p:cond delay="0"/>
                                  </p:stCondLst>
                                  <p:childTnLst>
                                    <p:set>
                                      <p:cBhvr>
                                        <p:cTn id="40" dur="1" fill="hold">
                                          <p:stCondLst>
                                            <p:cond delay="0"/>
                                          </p:stCondLst>
                                        </p:cTn>
                                        <p:tgtEl>
                                          <p:spTgt spid="1324"/>
                                        </p:tgtEl>
                                        <p:attrNameLst>
                                          <p:attrName>style.visibility</p:attrName>
                                        </p:attrNameLst>
                                      </p:cBhvr>
                                      <p:to>
                                        <p:strVal val="visible"/>
                                      </p:to>
                                    </p:set>
                                    <p:animEffect transition="in" filter="fade">
                                      <p:cBhvr>
                                        <p:cTn id="41" dur="1000"/>
                                        <p:tgtEl>
                                          <p:spTgt spid="1324"/>
                                        </p:tgtEl>
                                      </p:cBhvr>
                                    </p:animEffect>
                                  </p:childTnLst>
                                </p:cTn>
                              </p:par>
                              <p:par>
                                <p:cTn id="42" presetID="10" presetClass="entr" presetSubtype="0" fill="hold" nodeType="withEffect">
                                  <p:stCondLst>
                                    <p:cond delay="0"/>
                                  </p:stCondLst>
                                  <p:childTnLst>
                                    <p:set>
                                      <p:cBhvr>
                                        <p:cTn id="43" dur="1" fill="hold">
                                          <p:stCondLst>
                                            <p:cond delay="0"/>
                                          </p:stCondLst>
                                        </p:cTn>
                                        <p:tgtEl>
                                          <p:spTgt spid="1326"/>
                                        </p:tgtEl>
                                        <p:attrNameLst>
                                          <p:attrName>style.visibility</p:attrName>
                                        </p:attrNameLst>
                                      </p:cBhvr>
                                      <p:to>
                                        <p:strVal val="visible"/>
                                      </p:to>
                                    </p:set>
                                    <p:animEffect transition="in" filter="fade">
                                      <p:cBhvr>
                                        <p:cTn id="44" dur="1000"/>
                                        <p:tgtEl>
                                          <p:spTgt spid="1326"/>
                                        </p:tgtEl>
                                      </p:cBhvr>
                                    </p:animEffect>
                                  </p:childTnLst>
                                </p:cTn>
                              </p:par>
                              <p:par>
                                <p:cTn id="45" presetID="10" presetClass="entr" presetSubtype="0" fill="hold" nodeType="withEffect">
                                  <p:stCondLst>
                                    <p:cond delay="0"/>
                                  </p:stCondLst>
                                  <p:childTnLst>
                                    <p:set>
                                      <p:cBhvr>
                                        <p:cTn id="46" dur="1" fill="hold">
                                          <p:stCondLst>
                                            <p:cond delay="0"/>
                                          </p:stCondLst>
                                        </p:cTn>
                                        <p:tgtEl>
                                          <p:spTgt spid="1327"/>
                                        </p:tgtEl>
                                        <p:attrNameLst>
                                          <p:attrName>style.visibility</p:attrName>
                                        </p:attrNameLst>
                                      </p:cBhvr>
                                      <p:to>
                                        <p:strVal val="visible"/>
                                      </p:to>
                                    </p:set>
                                    <p:animEffect transition="in" filter="fade">
                                      <p:cBhvr>
                                        <p:cTn id="47" dur="1000"/>
                                        <p:tgtEl>
                                          <p:spTgt spid="1327"/>
                                        </p:tgtEl>
                                      </p:cBhvr>
                                    </p:animEffect>
                                  </p:childTnLst>
                                </p:cTn>
                              </p:par>
                              <p:par>
                                <p:cTn id="48" presetID="10" presetClass="entr" presetSubtype="0" fill="hold" nodeType="withEffect">
                                  <p:stCondLst>
                                    <p:cond delay="0"/>
                                  </p:stCondLst>
                                  <p:childTnLst>
                                    <p:set>
                                      <p:cBhvr>
                                        <p:cTn id="49" dur="1" fill="hold">
                                          <p:stCondLst>
                                            <p:cond delay="0"/>
                                          </p:stCondLst>
                                        </p:cTn>
                                        <p:tgtEl>
                                          <p:spTgt spid="1328"/>
                                        </p:tgtEl>
                                        <p:attrNameLst>
                                          <p:attrName>style.visibility</p:attrName>
                                        </p:attrNameLst>
                                      </p:cBhvr>
                                      <p:to>
                                        <p:strVal val="visible"/>
                                      </p:to>
                                    </p:set>
                                    <p:animEffect transition="in" filter="fade">
                                      <p:cBhvr>
                                        <p:cTn id="50" dur="1000"/>
                                        <p:tgtEl>
                                          <p:spTgt spid="1328"/>
                                        </p:tgtEl>
                                      </p:cBhvr>
                                    </p:animEffect>
                                  </p:childTnLst>
                                </p:cTn>
                              </p:par>
                              <p:par>
                                <p:cTn id="51" presetID="10" presetClass="entr" presetSubtype="0" fill="hold" nodeType="withEffect">
                                  <p:stCondLst>
                                    <p:cond delay="0"/>
                                  </p:stCondLst>
                                  <p:childTnLst>
                                    <p:set>
                                      <p:cBhvr>
                                        <p:cTn id="52" dur="1" fill="hold">
                                          <p:stCondLst>
                                            <p:cond delay="0"/>
                                          </p:stCondLst>
                                        </p:cTn>
                                        <p:tgtEl>
                                          <p:spTgt spid="1329"/>
                                        </p:tgtEl>
                                        <p:attrNameLst>
                                          <p:attrName>style.visibility</p:attrName>
                                        </p:attrNameLst>
                                      </p:cBhvr>
                                      <p:to>
                                        <p:strVal val="visible"/>
                                      </p:to>
                                    </p:set>
                                    <p:animEffect transition="in" filter="fade">
                                      <p:cBhvr>
                                        <p:cTn id="53" dur="1000"/>
                                        <p:tgtEl>
                                          <p:spTgt spid="1329"/>
                                        </p:tgtEl>
                                      </p:cBhvr>
                                    </p:animEffect>
                                  </p:childTnLst>
                                </p:cTn>
                              </p:par>
                              <p:par>
                                <p:cTn id="54" presetID="10" presetClass="entr" presetSubtype="0" fill="hold" nodeType="withEffect">
                                  <p:stCondLst>
                                    <p:cond delay="0"/>
                                  </p:stCondLst>
                                  <p:childTnLst>
                                    <p:set>
                                      <p:cBhvr>
                                        <p:cTn id="55" dur="1" fill="hold">
                                          <p:stCondLst>
                                            <p:cond delay="0"/>
                                          </p:stCondLst>
                                        </p:cTn>
                                        <p:tgtEl>
                                          <p:spTgt spid="1330"/>
                                        </p:tgtEl>
                                        <p:attrNameLst>
                                          <p:attrName>style.visibility</p:attrName>
                                        </p:attrNameLst>
                                      </p:cBhvr>
                                      <p:to>
                                        <p:strVal val="visible"/>
                                      </p:to>
                                    </p:set>
                                    <p:animEffect transition="in" filter="fade">
                                      <p:cBhvr>
                                        <p:cTn id="56" dur="1000"/>
                                        <p:tgtEl>
                                          <p:spTgt spid="1330"/>
                                        </p:tgtEl>
                                      </p:cBhvr>
                                    </p:animEffect>
                                  </p:childTnLst>
                                </p:cTn>
                              </p:par>
                              <p:par>
                                <p:cTn id="57" presetID="10" presetClass="entr" presetSubtype="0" fill="hold" nodeType="withEffect">
                                  <p:stCondLst>
                                    <p:cond delay="0"/>
                                  </p:stCondLst>
                                  <p:childTnLst>
                                    <p:set>
                                      <p:cBhvr>
                                        <p:cTn id="58" dur="1" fill="hold">
                                          <p:stCondLst>
                                            <p:cond delay="0"/>
                                          </p:stCondLst>
                                        </p:cTn>
                                        <p:tgtEl>
                                          <p:spTgt spid="1331"/>
                                        </p:tgtEl>
                                        <p:attrNameLst>
                                          <p:attrName>style.visibility</p:attrName>
                                        </p:attrNameLst>
                                      </p:cBhvr>
                                      <p:to>
                                        <p:strVal val="visible"/>
                                      </p:to>
                                    </p:set>
                                    <p:animEffect transition="in" filter="fade">
                                      <p:cBhvr>
                                        <p:cTn id="59" dur="10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F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3.xml><?xml version="1.0" encoding="utf-8"?>
<a:theme xmlns:a="http://schemas.openxmlformats.org/drawingml/2006/main" name="3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4.xml><?xml version="1.0" encoding="utf-8"?>
<a:theme xmlns:a="http://schemas.openxmlformats.org/drawingml/2006/main" name="4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5.xml><?xml version="1.0" encoding="utf-8"?>
<a:theme xmlns:a="http://schemas.openxmlformats.org/drawingml/2006/main" name="5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6.xml><?xml version="1.0" encoding="utf-8"?>
<a:theme xmlns:a="http://schemas.openxmlformats.org/drawingml/2006/main" name="Xilinx_All_Programmable_Template_08-01-12">
  <a:themeElements>
    <a:clrScheme name="Xilinx All Programmable">
      <a:dk1>
        <a:srgbClr val="000000"/>
      </a:dk1>
      <a:lt1>
        <a:srgbClr val="FFFFFF"/>
      </a:lt1>
      <a:dk2>
        <a:srgbClr val="EC891D"/>
      </a:dk2>
      <a:lt2>
        <a:srgbClr val="EE3424"/>
      </a:lt2>
      <a:accent1>
        <a:srgbClr val="008CA8"/>
      </a:accent1>
      <a:accent2>
        <a:srgbClr val="B20838"/>
      </a:accent2>
      <a:accent3>
        <a:srgbClr val="6D7076"/>
      </a:accent3>
      <a:accent4>
        <a:srgbClr val="3F3F3F"/>
      </a:accent4>
      <a:accent5>
        <a:srgbClr val="D9DA56"/>
      </a:accent5>
      <a:accent6>
        <a:srgbClr val="8B8D09"/>
      </a:accent6>
      <a:hlink>
        <a:srgbClr val="008CA8"/>
      </a:hlink>
      <a:folHlink>
        <a:srgbClr val="004654"/>
      </a:folHlink>
    </a:clrScheme>
    <a:fontScheme name="Xilinx Template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762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algn="ctr">
          <a:defRPr dirty="0" smtClean="0">
            <a:solidFill>
              <a:srgbClr val="000000"/>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0" tIns="45720" rIns="91440" bIns="45720" numCol="1" rtlCol="0" anchor="t" anchorCtr="0" compatLnSpc="1">
        <a:prstTxWarp prst="textNoShape">
          <a:avLst/>
        </a:prstTxWarp>
        <a:spAutoFit/>
      </a:bodyPr>
      <a:lstStyle>
        <a:defPPr marL="228600" marR="0" indent="-228600" algn="l" defTabSz="914400" rtl="0" eaLnBrk="0" fontAlgn="base" latinLnBrk="0" hangingPunct="0">
          <a:lnSpc>
            <a:spcPct val="110000"/>
          </a:lnSpc>
          <a:spcBef>
            <a:spcPct val="20000"/>
          </a:spcBef>
          <a:spcAft>
            <a:spcPct val="0"/>
          </a:spcAft>
          <a:buClr>
            <a:schemeClr val="tx2"/>
          </a:buClr>
          <a:buSzPct val="88000"/>
          <a:tabLst/>
          <a:defRPr kumimoji="0" sz="2000" b="1" i="0" u="none" strike="noStrike" kern="0" cap="none" spc="0" normalizeH="0" baseline="0" noProof="0" dirty="0" err="1" smtClean="0">
            <a:ln>
              <a:noFill/>
            </a:ln>
            <a:solidFill>
              <a:schemeClr val="accent4"/>
            </a:solidFill>
            <a:effectLst/>
            <a:uLnTx/>
            <a:uFillTx/>
            <a:latin typeface="+mn-lt"/>
            <a:ea typeface="+mn-ea"/>
            <a:cs typeface="+mn-cs"/>
          </a:defRPr>
        </a:defPPr>
      </a:lstStyle>
    </a:txDef>
  </a:objectDefaults>
  <a:extraClrSchemeLst>
    <a:extraClrScheme>
      <a:clrScheme name="Xilinx Template_light 1">
        <a:dk1>
          <a:srgbClr val="000000"/>
        </a:dk1>
        <a:lt1>
          <a:srgbClr val="FFFFFF"/>
        </a:lt1>
        <a:dk2>
          <a:srgbClr val="008CA8"/>
        </a:dk2>
        <a:lt2>
          <a:srgbClr val="EE3424"/>
        </a:lt2>
        <a:accent1>
          <a:srgbClr val="EC891D"/>
        </a:accent1>
        <a:accent2>
          <a:srgbClr val="B20838"/>
        </a:accent2>
        <a:accent3>
          <a:srgbClr val="FFFFFF"/>
        </a:accent3>
        <a:accent4>
          <a:srgbClr val="000000"/>
        </a:accent4>
        <a:accent5>
          <a:srgbClr val="F4C4AB"/>
        </a:accent5>
        <a:accent6>
          <a:srgbClr val="A10632"/>
        </a:accent6>
        <a:hlink>
          <a:srgbClr val="D9DA56"/>
        </a:hlink>
        <a:folHlink>
          <a:srgbClr val="8B8D09"/>
        </a:folHlink>
      </a:clrScheme>
      <a:clrMap bg1="lt1" tx1="dk1" bg2="lt2" tx2="dk2" accent1="accent1" accent2="accent2" accent3="accent3" accent4="accent4" accent5="accent5" accent6="accent6" hlink="hlink" folHlink="folHlink"/>
    </a:extraClrScheme>
    <a:extraClrScheme>
      <a:clrScheme name="Xilinx Template_light 2">
        <a:dk1>
          <a:srgbClr val="EE3423"/>
        </a:dk1>
        <a:lt1>
          <a:srgbClr val="FFFFFF"/>
        </a:lt1>
        <a:dk2>
          <a:srgbClr val="333333"/>
        </a:dk2>
        <a:lt2>
          <a:srgbClr val="008CA8"/>
        </a:lt2>
        <a:accent1>
          <a:srgbClr val="EC891D"/>
        </a:accent1>
        <a:accent2>
          <a:srgbClr val="B20838"/>
        </a:accent2>
        <a:accent3>
          <a:srgbClr val="ADADAD"/>
        </a:accent3>
        <a:accent4>
          <a:srgbClr val="DADADA"/>
        </a:accent4>
        <a:accent5>
          <a:srgbClr val="F4C4AB"/>
        </a:accent5>
        <a:accent6>
          <a:srgbClr val="A10632"/>
        </a:accent6>
        <a:hlink>
          <a:srgbClr val="D9DA56"/>
        </a:hlink>
        <a:folHlink>
          <a:srgbClr val="8B8D09"/>
        </a:folHlink>
      </a:clrScheme>
      <a:clrMap bg1="dk2" tx1="lt1" bg2="dk1" tx2="lt2" accent1="accent1" accent2="accent2" accent3="accent3" accent4="accent4" accent5="accent5" accent6="accent6" hlink="hlink" folHlink="folHlink"/>
    </a:extraClrScheme>
    <a:extraClrScheme>
      <a:clrScheme name="Xilinx Template_light 3">
        <a:dk1>
          <a:srgbClr val="EE3424"/>
        </a:dk1>
        <a:lt1>
          <a:srgbClr val="FFFFFF"/>
        </a:lt1>
        <a:dk2>
          <a:srgbClr val="333333"/>
        </a:dk2>
        <a:lt2>
          <a:srgbClr val="008CA8"/>
        </a:lt2>
        <a:accent1>
          <a:srgbClr val="EC891D"/>
        </a:accent1>
        <a:accent2>
          <a:srgbClr val="B20838"/>
        </a:accent2>
        <a:accent3>
          <a:srgbClr val="ADADAD"/>
        </a:accent3>
        <a:accent4>
          <a:srgbClr val="DADADA"/>
        </a:accent4>
        <a:accent5>
          <a:srgbClr val="F4C4AB"/>
        </a:accent5>
        <a:accent6>
          <a:srgbClr val="A10632"/>
        </a:accent6>
        <a:hlink>
          <a:srgbClr val="D9DA56"/>
        </a:hlink>
        <a:folHlink>
          <a:srgbClr val="8B8D0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CD January Summit_template to use for presenters.potx" id="{9288B511-D8CA-4B50-A270-D1616A53C80E}" vid="{E2AEF19C-DC0C-42CE-A729-4A05AA8A8B23}"/>
    </a:ext>
  </a:ext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8995</TotalTime>
  <Words>4749</Words>
  <Application>Microsoft Macintosh PowerPoint</Application>
  <PresentationFormat>On-screen Show (16:9)</PresentationFormat>
  <Paragraphs>898</Paragraphs>
  <Slides>46</Slides>
  <Notes>29</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46</vt:i4>
      </vt:variant>
    </vt:vector>
  </HeadingPairs>
  <TitlesOfParts>
    <vt:vector size="71" baseType="lpstr">
      <vt:lpstr>MS PGothic</vt:lpstr>
      <vt:lpstr>宋体</vt:lpstr>
      <vt:lpstr>宋体</vt:lpstr>
      <vt:lpstr>Arial</vt:lpstr>
      <vt:lpstr>Arial</vt:lpstr>
      <vt:lpstr>Arial Narrow</vt:lpstr>
      <vt:lpstr>Calibri</vt:lpstr>
      <vt:lpstr>Consolas</vt:lpstr>
      <vt:lpstr>Gadugi</vt:lpstr>
      <vt:lpstr>Gill Sans</vt:lpstr>
      <vt:lpstr>Helvetica</vt:lpstr>
      <vt:lpstr>LucidaGrande</vt:lpstr>
      <vt:lpstr>Menlo</vt:lpstr>
      <vt:lpstr>Merriweather Sans</vt:lpstr>
      <vt:lpstr>Myriad Pro</vt:lpstr>
      <vt:lpstr>Noto Sans Symbols</vt:lpstr>
      <vt:lpstr>Seravek</vt:lpstr>
      <vt:lpstr>Times New Roman</vt:lpstr>
      <vt:lpstr>Wingdings</vt:lpstr>
      <vt:lpstr>1_BFN</vt:lpstr>
      <vt:lpstr>2_BFN</vt:lpstr>
      <vt:lpstr>3_BFN</vt:lpstr>
      <vt:lpstr>4_BFN</vt:lpstr>
      <vt:lpstr>5_BFN</vt:lpstr>
      <vt:lpstr>Xilinx_All_Programmable_Template_08-01-12</vt:lpstr>
      <vt:lpstr>PowerPoint Presentation</vt:lpstr>
      <vt:lpstr>Agenda</vt:lpstr>
      <vt:lpstr>What is P4?</vt:lpstr>
      <vt:lpstr>Packet Processing Abstractions</vt:lpstr>
      <vt:lpstr>PISA in Action</vt:lpstr>
      <vt:lpstr>P4 Architectures</vt:lpstr>
      <vt:lpstr>P4 Approach</vt:lpstr>
      <vt:lpstr>P4 Goal</vt:lpstr>
      <vt:lpstr>Programming a P4 Target</vt:lpstr>
      <vt:lpstr>SimpleSumeSwitch Architecture Model for SUME Target</vt:lpstr>
      <vt:lpstr>Standard Metadata in SimpleSumeSwitch Architecture</vt:lpstr>
      <vt:lpstr>P4 Program Template (SimpleSumeSwitch)</vt:lpstr>
      <vt:lpstr>P4 Types (Basic and Header Types)</vt:lpstr>
      <vt:lpstr>P4 Parsing</vt:lpstr>
      <vt:lpstr>P4 Match-Action Processing</vt:lpstr>
      <vt:lpstr>P4 Deparsing</vt:lpstr>
      <vt:lpstr>P4 Externs</vt:lpstr>
      <vt:lpstr>Xilinx SDNet Compiler</vt:lpstr>
      <vt:lpstr>NetFPGA = Networked FPGA</vt:lpstr>
      <vt:lpstr>NetFPGA-SUME</vt:lpstr>
      <vt:lpstr>NetFPGA board</vt:lpstr>
      <vt:lpstr>NetFPGA Reference Design</vt:lpstr>
      <vt:lpstr>PowerPoint Presentation</vt:lpstr>
      <vt:lpstr>General Process for Programming a P4 Target</vt:lpstr>
      <vt:lpstr>P4NetFPGA Compilation Overview</vt:lpstr>
      <vt:lpstr>P4NetFPGA Extern Function library</vt:lpstr>
      <vt:lpstr>P4NetFPGA Extern Function library</vt:lpstr>
      <vt:lpstr>P4NetFPGA Simulations</vt:lpstr>
      <vt:lpstr>API &amp; Interactive CLI Tool Generation</vt:lpstr>
      <vt:lpstr>P4NetFPGA Workflow</vt:lpstr>
      <vt:lpstr>P4NetFPGA Online Tutorials[1]</vt:lpstr>
      <vt:lpstr>P4NetFPGA Community</vt:lpstr>
      <vt:lpstr>PowerPoint Presentation</vt:lpstr>
      <vt:lpstr>Research Prototypes</vt:lpstr>
      <vt:lpstr>Proactive Congestion Control</vt:lpstr>
      <vt:lpstr>Proactive Congestion Control</vt:lpstr>
      <vt:lpstr>Programmable Packet Scheduling</vt:lpstr>
      <vt:lpstr>Programmable Packet Scheduling</vt:lpstr>
      <vt:lpstr>Teaching Network Systems</vt:lpstr>
      <vt:lpstr>Looking Forward</vt:lpstr>
      <vt:lpstr>Get the Tools!</vt:lpstr>
      <vt:lpstr>Backup Slides</vt:lpstr>
      <vt:lpstr>Benefits of Data Plane Programmability</vt:lpstr>
      <vt:lpstr>In-band Network Telemetry (INT)</vt:lpstr>
      <vt:lpstr>In-band Network Telemetry (INT)</vt:lpstr>
      <vt:lpstr>In-band Network Telemetry (INT)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No Markings, , , , , , , , , </cp:keywords>
  <cp:lastModifiedBy>Stephen Ibanez</cp:lastModifiedBy>
  <cp:revision>571</cp:revision>
  <dcterms:modified xsi:type="dcterms:W3CDTF">2019-02-23T20:39:05Z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04ef236e-f805-47f2-a88b-076faf1d57b2</vt:lpwstr>
  </property>
  <property fmtid="{D5CDD505-2E9C-101B-9397-08002B2CF9AE}" pid="3" name="XilinxPublication Year">
    <vt:lpwstr/>
  </property>
  <property fmtid="{D5CDD505-2E9C-101B-9397-08002B2CF9AE}" pid="4" name="XilinxVisual Markings">
    <vt:lpwstr/>
  </property>
  <property fmtid="{D5CDD505-2E9C-101B-9397-08002B2CF9AE}" pid="5" name="XilinxAdditional Classifications">
    <vt:lpwstr/>
  </property>
  <property fmtid="{D5CDD505-2E9C-101B-9397-08002B2CF9AE}" pid="6" name="XilinxDevelopment Projects">
    <vt:lpwstr/>
  </property>
  <property fmtid="{D5CDD505-2E9C-101B-9397-08002B2CF9AE}" pid="7" name="XilinxThird Party">
    <vt:lpwstr/>
  </property>
  <property fmtid="{D5CDD505-2E9C-101B-9397-08002B2CF9AE}" pid="8" name="XilinxExport Control">
    <vt:lpwstr/>
  </property>
  <property fmtid="{D5CDD505-2E9C-101B-9397-08002B2CF9AE}" pid="9" name="XilinxNote (Line 2)">
    <vt:lpwstr/>
  </property>
  <property fmtid="{D5CDD505-2E9C-101B-9397-08002B2CF9AE}" pid="10" name="XilinxClassification">
    <vt:lpwstr>No Markings</vt:lpwstr>
  </property>
</Properties>
</file>