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61" r:id="rId2"/>
    <p:sldId id="306" r:id="rId3"/>
    <p:sldId id="308" r:id="rId4"/>
    <p:sldId id="309" r:id="rId5"/>
    <p:sldId id="314" r:id="rId6"/>
    <p:sldId id="311" r:id="rId7"/>
    <p:sldId id="312" r:id="rId8"/>
    <p:sldId id="313" r:id="rId9"/>
  </p:sldIdLst>
  <p:sldSz cx="9144000" cy="6858000" type="screen4x3"/>
  <p:notesSz cx="9296400" cy="688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366F"/>
    <a:srgbClr val="141D72"/>
    <a:srgbClr val="333399"/>
    <a:srgbClr val="FFC24B"/>
    <a:srgbClr val="FF4B4C"/>
    <a:srgbClr val="4B69FF"/>
    <a:srgbClr val="003366"/>
    <a:srgbClr val="FFFFFF"/>
    <a:srgbClr val="4D4D4D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0" autoAdjust="0"/>
    <p:restoredTop sz="94677" autoAdjust="0"/>
  </p:normalViewPr>
  <p:slideViewPr>
    <p:cSldViewPr snapToGrid="0">
      <p:cViewPr varScale="1">
        <p:scale>
          <a:sx n="112" d="100"/>
          <a:sy n="112" d="100"/>
        </p:scale>
        <p:origin x="1155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4528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4528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9DC57AC-E83C-4A11-B8E6-4669CD3200F3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36528"/>
            <a:ext cx="4028440" cy="34528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536528"/>
            <a:ext cx="4028440" cy="34528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F982CCB8-2C51-4BA9-B6F5-F06C6FCBE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502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4528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4528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137A2BCD-EC59-4231-AEE6-9FC15425CE69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00388" y="860425"/>
            <a:ext cx="3095625" cy="2322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11872"/>
            <a:ext cx="7437120" cy="2709714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36528"/>
            <a:ext cx="4028440" cy="34528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536528"/>
            <a:ext cx="4028440" cy="34528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BB91416E-7D88-4F47-A820-2C8CC1DEB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52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1416E-7D88-4F47-A820-2C8CC1DEBA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542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solidFill>
                  <a:srgbClr val="3333CC"/>
                </a:solidFill>
              </a:rPr>
              <a:t>Miniscope Calcium Imaging [1] </a:t>
            </a:r>
            <a:r>
              <a:rPr lang="en-US" sz="1200" b="1" i="1" dirty="0">
                <a:solidFill>
                  <a:srgbClr val="3333CC"/>
                </a:solidFill>
              </a:rPr>
              <a:t>Monitoring neuron activities at large scale </a:t>
            </a:r>
            <a:r>
              <a:rPr lang="en-US" sz="1200" b="1" i="1" dirty="0">
                <a:solidFill>
                  <a:srgbClr val="FF0000"/>
                </a:solidFill>
              </a:rPr>
              <a:t>in vivo</a:t>
            </a:r>
            <a:r>
              <a:rPr lang="en-US" sz="1200" b="1" i="1" dirty="0">
                <a:solidFill>
                  <a:srgbClr val="3333CC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1416E-7D88-4F47-A820-2C8CC1DEBAE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95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1416E-7D88-4F47-A820-2C8CC1DEBA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3767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1416E-7D88-4F47-A820-2C8CC1DEBA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65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1416E-7D88-4F47-A820-2C8CC1DEBA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4149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1416E-7D88-4F47-A820-2C8CC1DEBA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8604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1416E-7D88-4F47-A820-2C8CC1DEBA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271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1416E-7D88-4F47-A820-2C8CC1DEBA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9407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393703"/>
            <a:ext cx="8229600" cy="6731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46112" y="1076336"/>
            <a:ext cx="8576057" cy="538797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 sz="2400" b="0">
                <a:effectLst/>
                <a:latin typeface="+mn-lt"/>
              </a:defRPr>
            </a:lvl2pPr>
            <a:lvl3pPr marL="914400" indent="-228600">
              <a:buClr>
                <a:schemeClr val="tx1"/>
              </a:buClr>
              <a:buSzPct val="10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257300" indent="-228600">
              <a:buClr>
                <a:schemeClr val="tx1"/>
              </a:buClr>
              <a:buFont typeface="Arial" pitchFamily="34" charset="0"/>
              <a:buChar char="•"/>
              <a:tabLst/>
              <a:defRPr>
                <a:solidFill>
                  <a:schemeClr val="tx1"/>
                </a:solidFill>
                <a:latin typeface="+mn-lt"/>
              </a:defRPr>
            </a:lvl4pPr>
            <a:lvl5pPr marL="1485900" indent="-228600">
              <a:buClr>
                <a:schemeClr val="tx1"/>
              </a:buClr>
              <a:tabLst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6292289"/>
      </p:ext>
    </p:extLst>
  </p:cSld>
  <p:clrMapOvr>
    <a:masterClrMapping/>
  </p:clrMapOvr>
  <p:transition spd="med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393703"/>
            <a:ext cx="8229600" cy="6731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46112" y="1076336"/>
            <a:ext cx="8576057" cy="538797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 sz="2400" b="0">
                <a:effectLst/>
                <a:latin typeface="+mn-lt"/>
              </a:defRPr>
            </a:lvl2pPr>
            <a:lvl3pPr marL="914400" indent="-228600">
              <a:buClr>
                <a:schemeClr val="tx1"/>
              </a:buClr>
              <a:buSzPct val="10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257300" indent="-228600">
              <a:buClr>
                <a:schemeClr val="tx1"/>
              </a:buClr>
              <a:buFont typeface="Arial" pitchFamily="34" charset="0"/>
              <a:buChar char="•"/>
              <a:tabLst/>
              <a:defRPr>
                <a:solidFill>
                  <a:schemeClr val="tx1"/>
                </a:solidFill>
                <a:latin typeface="+mn-lt"/>
              </a:defRPr>
            </a:lvl4pPr>
            <a:lvl5pPr marL="1485900" indent="-228600">
              <a:buClr>
                <a:schemeClr val="tx1"/>
              </a:buClr>
              <a:tabLst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6839282"/>
      </p:ext>
    </p:extLst>
  </p:cSld>
  <p:clrMapOvr>
    <a:masterClrMapping/>
  </p:clrMapOvr>
  <p:transition spd="med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472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300" y="393703"/>
            <a:ext cx="82296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Slide Title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79500"/>
            <a:ext cx="8699500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Body Text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</p:txBody>
      </p:sp>
      <p:pic>
        <p:nvPicPr>
          <p:cNvPr id="11268" name="Picture 4" descr="arro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" y="685803"/>
            <a:ext cx="8915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6159500" y="6381751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eaLnBrk="0" hangingPunct="0">
              <a:lnSpc>
                <a:spcPct val="110000"/>
              </a:lnSpc>
              <a:buClr>
                <a:srgbClr val="000099"/>
              </a:buClr>
              <a:buFont typeface="Wingdings" charset="2"/>
              <a:buNone/>
            </a:pPr>
            <a:fld id="{90DD9B33-C2F9-2845-A8E6-9527C5FA1F86}" type="slidenum">
              <a:rPr lang="zh-CN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pPr algn="r" eaLnBrk="0" hangingPunct="0">
                <a:lnSpc>
                  <a:spcPct val="110000"/>
                </a:lnSpc>
                <a:buClr>
                  <a:srgbClr val="000099"/>
                </a:buClr>
                <a:buFont typeface="Wingdings" charset="2"/>
                <a:buNone/>
              </a:pPr>
              <a:t>‹#›</a:t>
            </a:fld>
            <a:endParaRPr lang="en-US" altLang="zh-CN" sz="1200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320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ransition spd="med">
    <p:cut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i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i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i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i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i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 i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 i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 i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 i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ts val="575"/>
        </a:spcBef>
        <a:spcAft>
          <a:spcPct val="0"/>
        </a:spcAft>
        <a:buClr>
          <a:srgbClr val="660066"/>
        </a:buClr>
        <a:buSzPct val="75000"/>
        <a:buFont typeface="Arial" charset="0"/>
        <a:buChar char="♦"/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685800" indent="-342900" algn="l" rtl="0" eaLnBrk="0" fontAlgn="base" hangingPunct="0">
        <a:spcBef>
          <a:spcPts val="575"/>
        </a:spcBef>
        <a:spcAft>
          <a:spcPct val="0"/>
        </a:spcAft>
        <a:buClr>
          <a:srgbClr val="002060"/>
        </a:buClr>
        <a:buFont typeface="Wingdings" charset="2"/>
        <a:buChar char="§"/>
        <a:defRPr sz="2400">
          <a:solidFill>
            <a:srgbClr val="1F366F"/>
          </a:solidFill>
          <a:latin typeface="+mn-lt"/>
          <a:ea typeface="ＭＳ Ｐゴシック" charset="-128"/>
          <a:cs typeface="MS PGothic" charset="0"/>
        </a:defRPr>
      </a:lvl2pPr>
      <a:lvl3pPr marL="1028700" indent="-342900" algn="l" rtl="0" eaLnBrk="0" fontAlgn="base" hangingPunct="0">
        <a:spcBef>
          <a:spcPts val="575"/>
        </a:spcBef>
        <a:spcAft>
          <a:spcPct val="0"/>
        </a:spcAft>
        <a:buClr>
          <a:srgbClr val="404040"/>
        </a:buClr>
        <a:buSzPct val="50000"/>
        <a:buFont typeface="Arial Narrow" charset="0"/>
        <a:buChar char="●"/>
        <a:defRPr sz="2200">
          <a:solidFill>
            <a:srgbClr val="404040"/>
          </a:solidFill>
          <a:latin typeface="+mn-lt"/>
          <a:ea typeface="ＭＳ Ｐゴシック" charset="-128"/>
          <a:cs typeface="MS PGothic" pitchFamily="34" charset="-128"/>
        </a:defRPr>
      </a:lvl3pPr>
      <a:lvl4pPr marL="1371600" indent="-342900" algn="l" rtl="0" eaLnBrk="0" fontAlgn="base" hangingPunct="0">
        <a:spcBef>
          <a:spcPts val="575"/>
        </a:spcBef>
        <a:spcAft>
          <a:spcPct val="0"/>
        </a:spcAft>
        <a:buClr>
          <a:srgbClr val="5F5F5F"/>
        </a:buClr>
        <a:buSzPct val="80000"/>
        <a:buFont typeface="Courier New" charset="0"/>
        <a:buChar char="o"/>
        <a:defRPr>
          <a:solidFill>
            <a:schemeClr val="tx1"/>
          </a:solidFill>
          <a:latin typeface="+mn-lt"/>
          <a:ea typeface="ＭＳ Ｐゴシック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emf"/><Relationship Id="rId3" Type="http://schemas.microsoft.com/office/2007/relationships/media" Target="../media/media2.mp4"/><Relationship Id="rId7" Type="http://schemas.openxmlformats.org/officeDocument/2006/relationships/image" Target="../media/image3.emf"/><Relationship Id="rId12" Type="http://schemas.openxmlformats.org/officeDocument/2006/relationships/image" Target="../media/image8.em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7.emf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6.png"/><Relationship Id="rId4" Type="http://schemas.openxmlformats.org/officeDocument/2006/relationships/video" Target="../media/media2.mp4"/><Relationship Id="rId9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40787" y="2095714"/>
            <a:ext cx="859155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defRPr>
            </a:lvl9pPr>
          </a:lstStyle>
          <a:p>
            <a:pPr algn="ctr">
              <a:lnSpc>
                <a:spcPct val="110000"/>
              </a:lnSpc>
              <a:tabLst>
                <a:tab pos="228600" algn="l"/>
              </a:tabLst>
              <a:defRPr/>
            </a:pPr>
            <a:r>
              <a:rPr lang="en-US" sz="3000" kern="0" dirty="0">
                <a:solidFill>
                  <a:srgbClr val="141D72"/>
                </a:solidFill>
              </a:rPr>
              <a:t>LANMC: LSTM-Assisted Non-Rigid Motion Correction </a:t>
            </a:r>
          </a:p>
          <a:p>
            <a:pPr algn="ctr">
              <a:lnSpc>
                <a:spcPct val="110000"/>
              </a:lnSpc>
              <a:tabLst>
                <a:tab pos="228600" algn="l"/>
              </a:tabLst>
              <a:defRPr/>
            </a:pPr>
            <a:r>
              <a:rPr lang="en-US" sz="3000" kern="0" dirty="0">
                <a:solidFill>
                  <a:srgbClr val="141D72"/>
                </a:solidFill>
              </a:rPr>
              <a:t>on FPGA for Calcium Image Stabilization  </a:t>
            </a:r>
            <a:endParaRPr lang="en-US" altLang="zh-CN" sz="3000" kern="0" dirty="0">
              <a:solidFill>
                <a:srgbClr val="141D72"/>
              </a:solidFill>
              <a:effectLst/>
              <a:ea typeface="宋体" charset="-122"/>
              <a:cs typeface="宋体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379405" y="3921390"/>
            <a:ext cx="6314313" cy="127276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660066"/>
              </a:buClr>
              <a:buSzPct val="75000"/>
              <a:buFont typeface="Arial" charset="0"/>
              <a:buChar char="♦"/>
              <a:defRPr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685800" indent="-34290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002060"/>
              </a:buClr>
              <a:buFont typeface="Wingdings" charset="2"/>
              <a:buChar char="§"/>
              <a:defRPr sz="2400">
                <a:solidFill>
                  <a:srgbClr val="1F366F"/>
                </a:solidFill>
                <a:latin typeface="+mn-lt"/>
                <a:ea typeface="ＭＳ Ｐゴシック" charset="-128"/>
                <a:cs typeface="MS PGothic" charset="0"/>
              </a:defRPr>
            </a:lvl2pPr>
            <a:lvl3pPr marL="1028700" indent="-34290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404040"/>
              </a:buClr>
              <a:buSzPct val="50000"/>
              <a:buFont typeface="Arial Narrow" charset="0"/>
              <a:buChar char="●"/>
              <a:defRPr sz="2200">
                <a:solidFill>
                  <a:srgbClr val="404040"/>
                </a:solidFill>
                <a:latin typeface="+mn-lt"/>
                <a:ea typeface="ＭＳ Ｐゴシック" charset="-128"/>
                <a:cs typeface="MS PGothic" pitchFamily="34" charset="-128"/>
              </a:defRPr>
            </a:lvl3pPr>
            <a:lvl4pPr marL="1371600" indent="-34290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5F5F5F"/>
              </a:buClr>
              <a:buSzPct val="80000"/>
              <a:buFont typeface="Courier New" charset="0"/>
              <a:buChar char="o"/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5000"/>
              </a:lnSpc>
              <a:spcBef>
                <a:spcPts val="575"/>
              </a:spcBef>
              <a:spcAft>
                <a:spcPct val="0"/>
              </a:spcAft>
              <a:buClr>
                <a:srgbClr val="660066"/>
              </a:buClr>
              <a:buSzPct val="75000"/>
              <a:buFont typeface="Arial" charset="0"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141D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charset="0"/>
                <a:ea typeface="MS PGothic" charset="0"/>
              </a:rPr>
              <a:t>Zhe Chen</a:t>
            </a:r>
            <a:r>
              <a:rPr kumimoji="0" lang="en-US" altLang="zh-CN" sz="2000" b="1" i="0" u="none" strike="noStrike" kern="1200" cap="none" spc="0" normalizeH="0" baseline="30000" noProof="0" dirty="0">
                <a:ln>
                  <a:noFill/>
                </a:ln>
                <a:solidFill>
                  <a:srgbClr val="141D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charset="0"/>
                <a:ea typeface="MS PGothic" charset="0"/>
              </a:rPr>
              <a:t>1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141D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charset="0"/>
                <a:ea typeface="MS PGothic" charset="0"/>
              </a:rPr>
              <a:t>, Hugh T. Blair</a:t>
            </a:r>
            <a:r>
              <a:rPr kumimoji="0" lang="en-US" altLang="zh-CN" sz="2000" b="1" i="0" u="none" strike="noStrike" kern="1200" cap="none" spc="0" normalizeH="0" baseline="30000" noProof="0" dirty="0">
                <a:ln>
                  <a:noFill/>
                </a:ln>
                <a:solidFill>
                  <a:srgbClr val="141D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charset="0"/>
                <a:ea typeface="MS PGothic" charset="0"/>
              </a:rPr>
              <a:t>2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141D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charset="0"/>
                <a:ea typeface="MS PGothic" charset="0"/>
              </a:rPr>
              <a:t>, Jason</a:t>
            </a:r>
            <a:r>
              <a:rPr kumimoji="0" lang="en-US" altLang="zh-CN" sz="2000" b="1" i="0" u="none" strike="noStrike" kern="1200" cap="none" spc="0" normalizeH="0" noProof="0" dirty="0">
                <a:ln>
                  <a:noFill/>
                </a:ln>
                <a:solidFill>
                  <a:srgbClr val="141D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charset="0"/>
                <a:ea typeface="MS PGothic" charset="0"/>
              </a:rPr>
              <a:t> Cong</a:t>
            </a:r>
            <a:r>
              <a:rPr kumimoji="0" lang="en-US" altLang="zh-CN" sz="2000" b="1" i="0" u="none" strike="noStrike" kern="1200" cap="none" spc="0" normalizeH="0" baseline="30000" noProof="0" dirty="0">
                <a:ln>
                  <a:noFill/>
                </a:ln>
                <a:solidFill>
                  <a:srgbClr val="141D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charset="0"/>
                <a:ea typeface="MS PGothic" charset="0"/>
              </a:rPr>
              <a:t>1</a:t>
            </a:r>
          </a:p>
          <a:p>
            <a:pPr marL="0" marR="0" lvl="0" indent="0" algn="ctr" defTabSz="914400" rtl="0" eaLnBrk="0" fontAlgn="base" latinLnBrk="0" hangingPunct="0">
              <a:lnSpc>
                <a:spcPct val="105000"/>
              </a:lnSpc>
              <a:spcBef>
                <a:spcPts val="575"/>
              </a:spcBef>
              <a:spcAft>
                <a:spcPct val="0"/>
              </a:spcAft>
              <a:buClr>
                <a:srgbClr val="660066"/>
              </a:buClr>
              <a:buSzPct val="75000"/>
              <a:buFont typeface="Arial" charset="0"/>
              <a:buNone/>
              <a:tabLst/>
              <a:defRPr/>
            </a:pPr>
            <a:r>
              <a:rPr kumimoji="0" lang="en-US" altLang="zh-CN" sz="1800" b="1" i="1" u="none" strike="noStrike" kern="1200" cap="none" spc="0" normalizeH="0" baseline="30000" noProof="0" dirty="0">
                <a:ln>
                  <a:noFill/>
                </a:ln>
                <a:solidFill>
                  <a:srgbClr val="141D72"/>
                </a:solidFill>
                <a:effectLst/>
                <a:uLnTx/>
                <a:uFillTx/>
                <a:latin typeface="Arial Narrow" charset="0"/>
                <a:ea typeface="MS PGothic" charset="0"/>
              </a:rPr>
              <a:t>1</a:t>
            </a:r>
            <a:r>
              <a:rPr kumimoji="0" lang="en-US" altLang="zh-CN" sz="1800" b="1" i="1" u="none" strike="noStrike" kern="1200" cap="none" spc="0" normalizeH="0" baseline="0" noProof="0" dirty="0">
                <a:ln>
                  <a:noFill/>
                </a:ln>
                <a:solidFill>
                  <a:srgbClr val="141D72"/>
                </a:solidFill>
                <a:effectLst/>
                <a:uLnTx/>
                <a:uFillTx/>
                <a:latin typeface="Arial Narrow" charset="0"/>
                <a:ea typeface="MS PGothic" charset="0"/>
              </a:rPr>
              <a:t>Computer</a:t>
            </a:r>
            <a:r>
              <a:rPr kumimoji="0" lang="en-US" altLang="zh-CN" sz="1800" b="1" i="1" u="none" strike="noStrike" kern="1200" cap="none" spc="0" normalizeH="0" noProof="0" dirty="0">
                <a:ln>
                  <a:noFill/>
                </a:ln>
                <a:solidFill>
                  <a:srgbClr val="141D72"/>
                </a:solidFill>
                <a:effectLst/>
                <a:uLnTx/>
                <a:uFillTx/>
                <a:latin typeface="Arial Narrow" charset="0"/>
                <a:ea typeface="MS PGothic" charset="0"/>
              </a:rPr>
              <a:t> Science Department, </a:t>
            </a:r>
            <a:r>
              <a:rPr kumimoji="0" lang="en-US" altLang="zh-CN" sz="1800" b="1" i="1" u="none" strike="noStrike" kern="1200" cap="none" spc="0" normalizeH="0" baseline="30000" noProof="0" dirty="0">
                <a:ln>
                  <a:noFill/>
                </a:ln>
                <a:solidFill>
                  <a:srgbClr val="141D72"/>
                </a:solidFill>
                <a:effectLst/>
                <a:uLnTx/>
                <a:uFillTx/>
                <a:latin typeface="Arial Narrow" charset="0"/>
                <a:ea typeface="MS PGothic" charset="0"/>
              </a:rPr>
              <a:t>2</a:t>
            </a:r>
            <a:r>
              <a:rPr kumimoji="0" lang="en-US" altLang="zh-CN" sz="1800" b="1" i="1" u="none" strike="noStrike" kern="1200" cap="none" spc="0" normalizeH="0" noProof="0" dirty="0">
                <a:ln>
                  <a:noFill/>
                </a:ln>
                <a:solidFill>
                  <a:srgbClr val="141D72"/>
                </a:solidFill>
                <a:effectLst/>
                <a:uLnTx/>
                <a:uFillTx/>
                <a:latin typeface="Arial Narrow" charset="0"/>
                <a:ea typeface="MS PGothic" charset="0"/>
              </a:rPr>
              <a:t>Department of Psychology</a:t>
            </a:r>
            <a:r>
              <a:rPr kumimoji="0" lang="en-US" altLang="zh-CN" sz="1800" b="1" i="1" u="none" strike="noStrike" kern="1200" cap="none" spc="0" normalizeH="0" baseline="0" noProof="0" dirty="0">
                <a:ln>
                  <a:noFill/>
                </a:ln>
                <a:solidFill>
                  <a:srgbClr val="141D72"/>
                </a:solidFill>
                <a:effectLst/>
                <a:uLnTx/>
                <a:uFillTx/>
                <a:latin typeface="Arial Narrow" charset="0"/>
                <a:ea typeface="MS PGothic" charset="0"/>
              </a:rPr>
              <a:t>, UCLA</a:t>
            </a:r>
          </a:p>
          <a:p>
            <a:pPr marL="0" marR="0" lvl="0" indent="0" algn="ctr" defTabSz="914400" rtl="0" eaLnBrk="0" fontAlgn="base" latinLnBrk="0" hangingPunct="0">
              <a:lnSpc>
                <a:spcPct val="105000"/>
              </a:lnSpc>
              <a:spcBef>
                <a:spcPts val="575"/>
              </a:spcBef>
              <a:spcAft>
                <a:spcPct val="0"/>
              </a:spcAft>
              <a:buClr>
                <a:srgbClr val="660066"/>
              </a:buClr>
              <a:buSzPct val="75000"/>
              <a:buFont typeface="Arial" charset="0"/>
              <a:buNone/>
              <a:tabLst/>
              <a:defRPr/>
            </a:pPr>
            <a:r>
              <a:rPr lang="en-US" altLang="zh-CN" sz="1800" i="1" dirty="0">
                <a:solidFill>
                  <a:srgbClr val="141D72"/>
                </a:solidFill>
                <a:effectLst/>
                <a:latin typeface="Arial Narrow" charset="0"/>
                <a:ea typeface="MS PGothic" charset="0"/>
              </a:rPr>
              <a:t>zhechen@ucla.edu</a:t>
            </a:r>
            <a:endParaRPr kumimoji="0" lang="en-US" altLang="zh-CN" sz="1800" b="1" i="1" u="none" strike="noStrike" kern="1200" cap="none" spc="0" normalizeH="0" baseline="0" noProof="0" dirty="0">
              <a:ln>
                <a:noFill/>
              </a:ln>
              <a:solidFill>
                <a:srgbClr val="141D72"/>
              </a:solidFill>
              <a:effectLst/>
              <a:uLnTx/>
              <a:uFillTx/>
              <a:latin typeface="Arial Narrow" charset="0"/>
              <a:ea typeface="MS PGothic" charset="0"/>
            </a:endParaRPr>
          </a:p>
        </p:txBody>
      </p:sp>
      <p:pic>
        <p:nvPicPr>
          <p:cNvPr id="8194" name="Picture 2" descr="Image result for UCLA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523" y="550472"/>
            <a:ext cx="1390390" cy="66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 bwMode="auto">
          <a:xfrm>
            <a:off x="1391931" y="1177446"/>
            <a:ext cx="7009508" cy="45719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0070C0"/>
              </a:gs>
            </a:gsLst>
            <a:lin ang="0" scaled="1"/>
            <a:tileRect/>
          </a:gra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44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541" y="1222167"/>
            <a:ext cx="4641382" cy="4528092"/>
          </a:xfrm>
          <a:prstGeom prst="rect">
            <a:avLst/>
          </a:prstGeom>
        </p:spPr>
      </p:pic>
      <p:sp>
        <p:nvSpPr>
          <p:cNvPr id="31" name="Title 2"/>
          <p:cNvSpPr>
            <a:spLocks noGrp="1"/>
          </p:cNvSpPr>
          <p:nvPr>
            <p:ph type="title"/>
          </p:nvPr>
        </p:nvSpPr>
        <p:spPr>
          <a:xfrm>
            <a:off x="241300" y="331357"/>
            <a:ext cx="8229600" cy="673100"/>
          </a:xfrm>
        </p:spPr>
        <p:txBody>
          <a:bodyPr/>
          <a:lstStyle/>
          <a:p>
            <a:r>
              <a:rPr lang="en-US" sz="3600" dirty="0">
                <a:solidFill>
                  <a:srgbClr val="141D72"/>
                </a:solidFill>
                <a:effectLst/>
              </a:rPr>
              <a:t>Research Background</a:t>
            </a:r>
            <a:endParaRPr lang="en-US" sz="3600" dirty="0">
              <a:effectLst/>
            </a:endParaRPr>
          </a:p>
        </p:txBody>
      </p:sp>
      <p:pic>
        <p:nvPicPr>
          <p:cNvPr id="19" name="ice_video_20190220-120857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8">
            <a:lum bright="50000"/>
          </a:blip>
          <a:srcRect t="20454" r="20937" b="20011"/>
          <a:stretch/>
        </p:blipFill>
        <p:spPr>
          <a:xfrm>
            <a:off x="2679935" y="5745273"/>
            <a:ext cx="5692775" cy="32001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9649" y="5885967"/>
            <a:ext cx="8478186" cy="671081"/>
          </a:xfrm>
          <a:prstGeom prst="rect">
            <a:avLst/>
          </a:prstGeom>
        </p:spPr>
      </p:pic>
      <p:pic>
        <p:nvPicPr>
          <p:cNvPr id="23" name="ice_video_20190220-122437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10"/>
          <a:srcRect r="45679"/>
          <a:stretch/>
        </p:blipFill>
        <p:spPr>
          <a:xfrm>
            <a:off x="562989" y="1611516"/>
            <a:ext cx="2362275" cy="150621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35206" y="6576098"/>
            <a:ext cx="31454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dirty="0">
                <a:latin typeface="LinLibertineT"/>
              </a:rPr>
              <a:t>[1] Denise J. Cai, Daniel Aharoni et al., </a:t>
            </a:r>
            <a:r>
              <a:rPr lang="it-IT" sz="1000" i="1" dirty="0">
                <a:latin typeface="LinLibertineT"/>
              </a:rPr>
              <a:t>Nature</a:t>
            </a:r>
            <a:r>
              <a:rPr lang="it-IT" sz="1000" dirty="0">
                <a:latin typeface="LinLibertineT"/>
              </a:rPr>
              <a:t>, 2016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5595645" y="3121321"/>
            <a:ext cx="335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i="1" dirty="0">
                <a:solidFill>
                  <a:srgbClr val="3333CC"/>
                </a:solidFill>
              </a:rPr>
              <a:t>Non-uniform motion artifacts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i="1" dirty="0">
                <a:solidFill>
                  <a:srgbClr val="3333CC"/>
                </a:solidFill>
              </a:rPr>
              <a:t>Costly and Low Efficient Algorithm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623789" y="4330539"/>
            <a:ext cx="2757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Real-Time Non-Rigid</a:t>
            </a:r>
            <a:r>
              <a:rPr lang="en-US" sz="1600" b="1" dirty="0">
                <a:solidFill>
                  <a:srgbClr val="3333CC"/>
                </a:solidFill>
              </a:rPr>
              <a:t> motion correction for calcium imaging IN DEMAND</a:t>
            </a:r>
            <a:r>
              <a:rPr lang="en-US" sz="1600" b="1" i="1" dirty="0">
                <a:solidFill>
                  <a:srgbClr val="3333CC"/>
                </a:solidFill>
              </a:rPr>
              <a:t>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623789" y="4000878"/>
            <a:ext cx="1130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141D72"/>
                </a:solidFill>
                <a:latin typeface="+mj-lt"/>
              </a:rPr>
              <a:t>Motivation</a:t>
            </a:r>
            <a:endParaRPr lang="en-US" dirty="0">
              <a:solidFill>
                <a:srgbClr val="141D72"/>
              </a:solidFill>
              <a:latin typeface="+mj-lt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15739" y="3219450"/>
            <a:ext cx="2227762" cy="2512216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5595645" y="1562304"/>
            <a:ext cx="30493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333CC"/>
                </a:solidFill>
              </a:rPr>
              <a:t>Miniscope Calcium Imaging [1] </a:t>
            </a:r>
            <a:r>
              <a:rPr lang="en-US" b="1" i="1" dirty="0">
                <a:solidFill>
                  <a:srgbClr val="3333CC"/>
                </a:solidFill>
              </a:rPr>
              <a:t>Monitoring neuron activities at large scale </a:t>
            </a:r>
            <a:r>
              <a:rPr lang="en-US" b="1" i="1" dirty="0">
                <a:solidFill>
                  <a:srgbClr val="FF0000"/>
                </a:solidFill>
              </a:rPr>
              <a:t>in vivo</a:t>
            </a:r>
            <a:r>
              <a:rPr lang="en-US" b="1" i="1" dirty="0">
                <a:solidFill>
                  <a:srgbClr val="3333CC"/>
                </a:solidFill>
              </a:rPr>
              <a:t>.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8555" y="1641882"/>
            <a:ext cx="4889745" cy="374843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9866" y="3138418"/>
            <a:ext cx="2645784" cy="1368147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5595645" y="2781389"/>
            <a:ext cx="1090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141D72"/>
                </a:solidFill>
                <a:latin typeface="+mj-lt"/>
              </a:rPr>
              <a:t>Challenge</a:t>
            </a:r>
            <a:endParaRPr lang="en-US" dirty="0">
              <a:solidFill>
                <a:srgbClr val="141D7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589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6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53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1" repeatCount="indefinite" fill="hold" display="0">
                  <p:stCondLst>
                    <p:cond delay="indefinite"/>
                  </p:stCondLst>
                </p:cTn>
                <p:tgtEl>
                  <p:spTgt spid="23"/>
                </p:tgtEl>
              </p:cMediaNode>
            </p:video>
            <p:video>
              <p:cMediaNode vol="80000">
                <p:cTn id="32" repeatCount="indefinite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video>
          </p:childTnLst>
        </p:cTn>
      </p:par>
    </p:tnLst>
    <p:bldLst>
      <p:bldP spid="32" grpId="0"/>
      <p:bldP spid="33" grpId="0"/>
      <p:bldP spid="27" grpId="0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056" y="3320158"/>
            <a:ext cx="2411973" cy="17944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055" y="1417414"/>
            <a:ext cx="2595251" cy="1818629"/>
          </a:xfrm>
          <a:prstGeom prst="rect">
            <a:avLst/>
          </a:prstGeom>
        </p:spPr>
      </p:pic>
      <p:sp>
        <p:nvSpPr>
          <p:cNvPr id="31" name="Title 2"/>
          <p:cNvSpPr>
            <a:spLocks noGrp="1"/>
          </p:cNvSpPr>
          <p:nvPr>
            <p:ph type="title"/>
          </p:nvPr>
        </p:nvSpPr>
        <p:spPr>
          <a:xfrm>
            <a:off x="241300" y="331357"/>
            <a:ext cx="8229600" cy="673100"/>
          </a:xfrm>
        </p:spPr>
        <p:txBody>
          <a:bodyPr/>
          <a:lstStyle/>
          <a:p>
            <a:r>
              <a:rPr lang="en-US" dirty="0">
                <a:solidFill>
                  <a:srgbClr val="141D72"/>
                </a:solidFill>
                <a:effectLst/>
              </a:rPr>
              <a:t>Conventional Non-Rigid Motion Correction Method</a:t>
            </a:r>
            <a:endParaRPr lang="en-US" dirty="0"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601" y="1531714"/>
            <a:ext cx="1902605" cy="13870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055" y="1741093"/>
            <a:ext cx="5236093" cy="3364962"/>
          </a:xfrm>
          <a:prstGeom prst="rect">
            <a:avLst/>
          </a:prstGeom>
        </p:spPr>
      </p:pic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5728578" y="2207929"/>
            <a:ext cx="3358778" cy="2824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905" tIns="64453" rIns="128905" bIns="64453"/>
          <a:lstStyle>
            <a:lvl1pPr marL="2857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62865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97155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30000"/>
              </a:spcBef>
              <a:buClr>
                <a:srgbClr val="660066"/>
              </a:buClr>
              <a:buSzPct val="75000"/>
              <a:buFont typeface="Monotype Sorts" charset="2"/>
              <a:buChar char="u"/>
              <a:defRPr/>
            </a:pPr>
            <a:r>
              <a:rPr lang="en-US" altLang="en-US" sz="1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2D Contrast Filter</a:t>
            </a:r>
            <a:endParaRPr lang="en-US" altLang="en-US" sz="1800" dirty="0">
              <a:solidFill>
                <a:srgbClr val="1F366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  <a:sym typeface="Wingdings" panose="05000000000000000000" pitchFamily="2" charset="2"/>
            </a:endParaRPr>
          </a:p>
          <a:p>
            <a:pPr marL="0" indent="0">
              <a:spcBef>
                <a:spcPct val="30000"/>
              </a:spcBef>
              <a:buClr>
                <a:srgbClr val="660066"/>
              </a:buClr>
              <a:buSzPct val="75000"/>
              <a:defRPr/>
            </a:pPr>
            <a:r>
              <a:rPr lang="en-US" altLang="en-US" sz="1600" dirty="0">
                <a:solidFill>
                  <a:srgbClr val="1F366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sym typeface="Wingdings" panose="05000000000000000000" pitchFamily="2" charset="2"/>
              </a:rPr>
              <a:t>Remove the bulk of background</a:t>
            </a:r>
          </a:p>
          <a:p>
            <a:pPr marL="0" indent="0">
              <a:spcBef>
                <a:spcPct val="30000"/>
              </a:spcBef>
              <a:buClr>
                <a:srgbClr val="660066"/>
              </a:buClr>
              <a:buSzPct val="75000"/>
              <a:defRPr/>
            </a:pPr>
            <a:r>
              <a:rPr lang="en-US" altLang="en-US" sz="1600" i="1" dirty="0">
                <a:solidFill>
                  <a:srgbClr val="1F366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sym typeface="Wingdings" panose="05000000000000000000" pitchFamily="2" charset="2"/>
              </a:rPr>
              <a:t>Filter size: Cell diameter in image</a:t>
            </a:r>
          </a:p>
          <a:p>
            <a:pPr marL="0" indent="0">
              <a:spcBef>
                <a:spcPct val="30000"/>
              </a:spcBef>
              <a:buClr>
                <a:srgbClr val="660066"/>
              </a:buClr>
              <a:buSzPct val="75000"/>
              <a:defRPr/>
            </a:pPr>
            <a:endParaRPr lang="en-US" altLang="en-US" sz="600" i="1" dirty="0">
              <a:solidFill>
                <a:srgbClr val="1F366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  <a:sym typeface="Wingdings" panose="05000000000000000000" pitchFamily="2" charset="2"/>
            </a:endParaRPr>
          </a:p>
          <a:p>
            <a:pPr>
              <a:spcBef>
                <a:spcPct val="30000"/>
              </a:spcBef>
              <a:buClr>
                <a:srgbClr val="660066"/>
              </a:buClr>
              <a:buSzPct val="75000"/>
              <a:buFont typeface="Monotype Sorts" charset="2"/>
              <a:buChar char="u"/>
              <a:defRPr/>
            </a:pPr>
            <a:r>
              <a:rPr lang="en-US" altLang="en-US" sz="1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Piecewise Rigid Motion Correction</a:t>
            </a:r>
            <a:endParaRPr lang="en-US" altLang="en-US" sz="1600" dirty="0">
              <a:solidFill>
                <a:srgbClr val="1F366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  <a:sym typeface="Wingdings" panose="05000000000000000000" pitchFamily="2" charset="2"/>
            </a:endParaRPr>
          </a:p>
          <a:p>
            <a:pPr marL="0" indent="0">
              <a:spcBef>
                <a:spcPct val="30000"/>
              </a:spcBef>
              <a:buClr>
                <a:srgbClr val="660066"/>
              </a:buClr>
              <a:buSzPct val="75000"/>
              <a:defRPr/>
            </a:pPr>
            <a:r>
              <a:rPr lang="en-US" altLang="en-US" sz="1600" dirty="0">
                <a:solidFill>
                  <a:srgbClr val="1F366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sym typeface="Wingdings" panose="05000000000000000000" pitchFamily="2" charset="2"/>
              </a:rPr>
              <a:t>Divide overlapping patches</a:t>
            </a:r>
          </a:p>
          <a:p>
            <a:pPr marL="0" indent="0">
              <a:spcBef>
                <a:spcPct val="30000"/>
              </a:spcBef>
              <a:buClr>
                <a:srgbClr val="660066"/>
              </a:buClr>
              <a:buSzPct val="75000"/>
              <a:defRPr/>
            </a:pPr>
            <a:r>
              <a:rPr lang="en-US" altLang="en-US" sz="1600" i="1" dirty="0">
                <a:solidFill>
                  <a:srgbClr val="1F366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sym typeface="Wingdings" panose="05000000000000000000" pitchFamily="2" charset="2"/>
              </a:rPr>
              <a:t>Cross correlation based on FFT/IFFT</a:t>
            </a:r>
          </a:p>
          <a:p>
            <a:pPr marL="0" indent="0">
              <a:spcBef>
                <a:spcPct val="30000"/>
              </a:spcBef>
              <a:buClr>
                <a:srgbClr val="660066"/>
              </a:buClr>
              <a:buSzPct val="75000"/>
              <a:defRPr/>
            </a:pPr>
            <a:endParaRPr lang="en-US" altLang="en-US" sz="600" i="1" dirty="0">
              <a:solidFill>
                <a:srgbClr val="1F366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  <a:sym typeface="Wingdings" panose="05000000000000000000" pitchFamily="2" charset="2"/>
            </a:endParaRPr>
          </a:p>
          <a:p>
            <a:pPr>
              <a:spcBef>
                <a:spcPct val="30000"/>
              </a:spcBef>
              <a:buClr>
                <a:srgbClr val="660066"/>
              </a:buClr>
              <a:buSzPct val="75000"/>
              <a:buFont typeface="Monotype Sorts" charset="2"/>
              <a:buChar char="u"/>
              <a:defRPr/>
            </a:pPr>
            <a:r>
              <a:rPr lang="en-US" altLang="en-US" sz="1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Local Maximum -&gt; Motion Vector</a:t>
            </a:r>
            <a:endParaRPr lang="en-US" altLang="en-US" sz="1600" dirty="0">
              <a:solidFill>
                <a:srgbClr val="1F366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  <a:sym typeface="Wingdings" panose="05000000000000000000" pitchFamily="2" charset="2"/>
            </a:endParaRPr>
          </a:p>
          <a:p>
            <a:pPr marL="0" indent="0">
              <a:spcBef>
                <a:spcPct val="30000"/>
              </a:spcBef>
              <a:buClr>
                <a:srgbClr val="660066"/>
              </a:buClr>
              <a:buSzPct val="75000"/>
              <a:defRPr/>
            </a:pPr>
            <a:endParaRPr lang="en-US" altLang="en-US" sz="1600" i="1" dirty="0">
              <a:solidFill>
                <a:srgbClr val="1F366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  <a:sym typeface="Wingdings" panose="05000000000000000000" pitchFamily="2" charset="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28579" y="1764834"/>
            <a:ext cx="1958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141D72"/>
                </a:solidFill>
              </a:rPr>
              <a:t>Processing Steps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94594" y="5679501"/>
            <a:ext cx="69206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1F366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sym typeface="Wingdings" panose="05000000000000000000" pitchFamily="2" charset="2"/>
              </a:rPr>
              <a:t>The operation needs to be repeated for each single patch.</a:t>
            </a:r>
            <a:endParaRPr lang="en-US" b="1" baseline="-25000" dirty="0"/>
          </a:p>
        </p:txBody>
      </p:sp>
      <p:sp>
        <p:nvSpPr>
          <p:cNvPr id="20" name="Rectangle 19"/>
          <p:cNvSpPr/>
          <p:nvPr/>
        </p:nvSpPr>
        <p:spPr>
          <a:xfrm>
            <a:off x="410486" y="6018055"/>
            <a:ext cx="77462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1F366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sym typeface="Wingdings" panose="05000000000000000000" pitchFamily="2" charset="2"/>
              </a:rPr>
              <a:t>It causes </a:t>
            </a:r>
            <a:r>
              <a:rPr lang="en-US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sym typeface="Wingdings" panose="05000000000000000000" pitchFamily="2" charset="2"/>
              </a:rPr>
              <a:t>algorithm to be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sym typeface="Wingdings" panose="05000000000000000000" pitchFamily="2" charset="2"/>
              </a:rPr>
              <a:t>costly</a:t>
            </a:r>
            <a:r>
              <a:rPr lang="en-US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sym typeface="Wingdings" panose="05000000000000000000" pitchFamily="2" charset="2"/>
              </a:rPr>
              <a:t> and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sym typeface="Wingdings" panose="05000000000000000000" pitchFamily="2" charset="2"/>
              </a:rPr>
              <a:t>inefficient</a:t>
            </a:r>
            <a:r>
              <a:rPr lang="en-US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sym typeface="Wingdings" panose="05000000000000000000" pitchFamily="2" charset="2"/>
              </a:rPr>
              <a:t> for real-time application.</a:t>
            </a:r>
            <a:endParaRPr lang="en-US" b="1" baseline="-25000" dirty="0">
              <a:solidFill>
                <a:srgbClr val="003366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6502" y="5305111"/>
            <a:ext cx="4284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141D72"/>
                </a:solidFill>
              </a:rPr>
              <a:t>Algorithm Inefficiency: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14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2"/>
          <p:cNvSpPr>
            <a:spLocks noGrp="1"/>
          </p:cNvSpPr>
          <p:nvPr>
            <p:ph type="title"/>
          </p:nvPr>
        </p:nvSpPr>
        <p:spPr>
          <a:xfrm>
            <a:off x="279400" y="331357"/>
            <a:ext cx="8229600" cy="673100"/>
          </a:xfrm>
        </p:spPr>
        <p:txBody>
          <a:bodyPr/>
          <a:lstStyle/>
          <a:p>
            <a:r>
              <a:rPr lang="en-US" dirty="0">
                <a:solidFill>
                  <a:srgbClr val="141D72"/>
                </a:solidFill>
                <a:effectLst/>
              </a:rPr>
              <a:t>Proposed Method based on LSTM Inference</a:t>
            </a:r>
            <a:endParaRPr lang="en-US" dirty="0"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234" y="1745756"/>
            <a:ext cx="4126341" cy="31821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5918" y="1204728"/>
            <a:ext cx="8613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141D72"/>
                </a:solidFill>
              </a:rPr>
              <a:t>METHOD: Use long short-term memory (LSTM) inference to predict motion at overlap patches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b="51397"/>
          <a:stretch/>
        </p:blipFill>
        <p:spPr>
          <a:xfrm>
            <a:off x="292371" y="5094121"/>
            <a:ext cx="4310649" cy="13257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t="48256" b="412"/>
          <a:stretch/>
        </p:blipFill>
        <p:spPr>
          <a:xfrm>
            <a:off x="4570424" y="5214493"/>
            <a:ext cx="4310649" cy="1400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5825" y="3628956"/>
            <a:ext cx="4298118" cy="142881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671158" y="3310507"/>
            <a:ext cx="18902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>
                <a:solidFill>
                  <a:srgbClr val="141D72"/>
                </a:solidFill>
              </a:rPr>
              <a:t>Accuracy Evaluation:</a:t>
            </a:r>
            <a:endParaRPr lang="en-US" sz="1600" dirty="0"/>
          </a:p>
        </p:txBody>
      </p:sp>
      <p:sp>
        <p:nvSpPr>
          <p:cNvPr id="13" name="Content Placeholder 1"/>
          <p:cNvSpPr txBox="1">
            <a:spLocks/>
          </p:cNvSpPr>
          <p:nvPr/>
        </p:nvSpPr>
        <p:spPr bwMode="auto">
          <a:xfrm>
            <a:off x="4671158" y="1589850"/>
            <a:ext cx="3975830" cy="172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905" tIns="64453" rIns="128905" bIns="64453"/>
          <a:lstStyle>
            <a:lvl1pPr marL="2857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62865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97155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30000"/>
              </a:spcBef>
              <a:buClr>
                <a:srgbClr val="660066"/>
              </a:buClr>
              <a:buSzPct val="75000"/>
              <a:buFont typeface="Monotype Sorts" charset="2"/>
              <a:buChar char="u"/>
              <a:defRPr/>
            </a:pPr>
            <a:r>
              <a:rPr lang="en-US" altLang="en-US" sz="1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Offline Training</a:t>
            </a:r>
            <a:endParaRPr lang="en-US" altLang="en-US" sz="1800" dirty="0">
              <a:solidFill>
                <a:srgbClr val="1F366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  <a:sym typeface="Wingdings" panose="05000000000000000000" pitchFamily="2" charset="2"/>
            </a:endParaRPr>
          </a:p>
          <a:p>
            <a:pPr marL="0" indent="0">
              <a:spcBef>
                <a:spcPct val="30000"/>
              </a:spcBef>
              <a:buClr>
                <a:srgbClr val="660066"/>
              </a:buClr>
              <a:buSzPct val="75000"/>
              <a:defRPr/>
            </a:pPr>
            <a:r>
              <a:rPr lang="en-US" altLang="en-US" sz="1600" dirty="0">
                <a:solidFill>
                  <a:srgbClr val="1F366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sym typeface="Wingdings" panose="05000000000000000000" pitchFamily="2" charset="2"/>
              </a:rPr>
              <a:t>NoRMCorre -&gt; Get training target  </a:t>
            </a:r>
            <a:endParaRPr lang="en-US" altLang="en-US" sz="600" i="1" dirty="0">
              <a:solidFill>
                <a:srgbClr val="1F366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  <a:sym typeface="Wingdings" panose="05000000000000000000" pitchFamily="2" charset="2"/>
            </a:endParaRPr>
          </a:p>
          <a:p>
            <a:pPr>
              <a:spcBef>
                <a:spcPct val="30000"/>
              </a:spcBef>
              <a:buClr>
                <a:srgbClr val="660066"/>
              </a:buClr>
              <a:buSzPct val="75000"/>
              <a:buFont typeface="Monotype Sorts" charset="2"/>
              <a:buChar char="u"/>
              <a:defRPr/>
            </a:pPr>
            <a:r>
              <a:rPr lang="en-US" altLang="en-US" sz="1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Online Inference</a:t>
            </a:r>
            <a:endParaRPr lang="en-US" altLang="en-US" sz="1600" dirty="0">
              <a:solidFill>
                <a:srgbClr val="1F366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  <a:sym typeface="Wingdings" panose="05000000000000000000" pitchFamily="2" charset="2"/>
            </a:endParaRPr>
          </a:p>
          <a:p>
            <a:pPr marL="0" indent="0">
              <a:spcBef>
                <a:spcPct val="30000"/>
              </a:spcBef>
              <a:buClr>
                <a:srgbClr val="660066"/>
              </a:buClr>
              <a:buSzPct val="75000"/>
              <a:defRPr/>
            </a:pPr>
            <a:r>
              <a:rPr lang="en-US" altLang="en-US" sz="1600" i="1" dirty="0">
                <a:solidFill>
                  <a:srgbClr val="1F366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sym typeface="Wingdings" panose="05000000000000000000" pitchFamily="2" charset="2"/>
              </a:rPr>
              <a:t>Rigid motion correction + LSTM Inference </a:t>
            </a:r>
          </a:p>
          <a:p>
            <a:pPr marL="0" indent="0">
              <a:spcBef>
                <a:spcPct val="30000"/>
              </a:spcBef>
              <a:buClr>
                <a:srgbClr val="660066"/>
              </a:buClr>
              <a:buSzPct val="75000"/>
              <a:defRPr/>
            </a:pPr>
            <a:endParaRPr lang="en-US" altLang="en-US" sz="600" i="1" dirty="0">
              <a:solidFill>
                <a:srgbClr val="1F366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  <a:sym typeface="Wingdings" panose="05000000000000000000" pitchFamily="2" charset="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37833" y="2921193"/>
            <a:ext cx="40178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sym typeface="Wingdings" panose="05000000000000000000" pitchFamily="2" charset="2"/>
              </a:rPr>
              <a:t>95%</a:t>
            </a:r>
            <a:r>
              <a:rPr lang="en-US" sz="16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US" sz="1600" b="1" dirty="0">
                <a:solidFill>
                  <a:srgbClr val="1F366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sym typeface="Wingdings" panose="05000000000000000000" pitchFamily="2" charset="2"/>
              </a:rPr>
              <a:t>operation is saved by using 5-node LSTM</a:t>
            </a:r>
            <a:endParaRPr lang="en-US" sz="1600" b="1" baseline="-25000" dirty="0">
              <a:solidFill>
                <a:srgbClr val="1F36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08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2"/>
          <p:cNvSpPr>
            <a:spLocks noGrp="1"/>
          </p:cNvSpPr>
          <p:nvPr>
            <p:ph type="title"/>
          </p:nvPr>
        </p:nvSpPr>
        <p:spPr>
          <a:xfrm>
            <a:off x="241300" y="331357"/>
            <a:ext cx="8229600" cy="673100"/>
          </a:xfrm>
        </p:spPr>
        <p:txBody>
          <a:bodyPr/>
          <a:lstStyle/>
          <a:p>
            <a:r>
              <a:rPr lang="en-US" sz="3600" dirty="0">
                <a:solidFill>
                  <a:srgbClr val="141D72"/>
                </a:solidFill>
                <a:effectLst/>
              </a:rPr>
              <a:t>Implementation: Folding Architecture</a:t>
            </a:r>
            <a:endParaRPr lang="en-US" sz="3600" dirty="0"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300" y="1277256"/>
            <a:ext cx="5736949" cy="53030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78249" y="1277256"/>
            <a:ext cx="3051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F366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  <a:sym typeface="Wingdings" panose="05000000000000000000" pitchFamily="2" charset="2"/>
              </a:rPr>
              <a:t>Leverage the central symmetry of the filter kernel with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  <a:sym typeface="Wingdings" panose="05000000000000000000" pitchFamily="2" charset="2"/>
              </a:rPr>
              <a:t>Folding</a:t>
            </a:r>
            <a:endParaRPr kumimoji="0" lang="en-US" sz="1600" b="1" i="1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34516" y="1854040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I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76117" y="1854040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I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170093" y="1854040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I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579617" y="1854040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I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988262" y="1853630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I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92933" y="2214569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C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39776" y="2211394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C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31385" y="2208219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C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50994" y="2210984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C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953182" y="2210984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C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0</a:t>
            </a:r>
          </a:p>
        </p:txBody>
      </p:sp>
      <p:cxnSp>
        <p:nvCxnSpPr>
          <p:cNvPr id="21" name="Straight Connector 20"/>
          <p:cNvCxnSpPr/>
          <p:nvPr/>
        </p:nvCxnSpPr>
        <p:spPr bwMode="auto">
          <a:xfrm flipH="1" flipV="1">
            <a:off x="7358063" y="2109788"/>
            <a:ext cx="5197" cy="57626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2">
                <a:lumMod val="60000"/>
                <a:lumOff val="40000"/>
              </a:schemeClr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6285964" y="2592808"/>
            <a:ext cx="213638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6267454" y="2258265"/>
            <a:ext cx="213638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6063974" y="2729747"/>
          <a:ext cx="2813326" cy="416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Equation" r:id="rId5" imgW="1371600" imgH="203040" progId="Equation.DSMT4">
                  <p:embed/>
                </p:oleObj>
              </mc:Choice>
              <mc:Fallback>
                <p:oleObj name="Equation" r:id="rId5" imgW="1371600" imgH="203040" progId="Equation.DSMT4">
                  <p:embed/>
                  <p:pic>
                    <p:nvPicPr>
                      <p:cNvPr id="34" name="Object 3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63974" y="2729747"/>
                        <a:ext cx="2813326" cy="4167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34"/>
          <p:cNvSpPr/>
          <p:nvPr/>
        </p:nvSpPr>
        <p:spPr>
          <a:xfrm>
            <a:off x="5987774" y="3173035"/>
            <a:ext cx="3051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F366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  <a:sym typeface="Wingdings" panose="05000000000000000000" pitchFamily="2" charset="2"/>
              </a:rPr>
              <a:t>Save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  <a:sym typeface="Wingdings" panose="05000000000000000000" pitchFamily="2" charset="2"/>
              </a:rPr>
              <a:t>&gt;80%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F366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  <a:sym typeface="Wingdings" panose="05000000000000000000" pitchFamily="2" charset="2"/>
              </a:rPr>
              <a:t> LUT, FF 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  <a:sym typeface="Wingdings" panose="05000000000000000000" pitchFamily="2" charset="2"/>
              </a:rPr>
              <a:t>&gt;60%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F366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  <a:sym typeface="Wingdings" panose="05000000000000000000" pitchFamily="2" charset="2"/>
              </a:rPr>
              <a:t> DSP compared to design w/o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  <a:sym typeface="Wingdings" panose="05000000000000000000" pitchFamily="2" charset="2"/>
              </a:rPr>
              <a:t>folding</a:t>
            </a:r>
            <a:endParaRPr kumimoji="0" lang="en-US" sz="1600" b="1" i="1" u="none" strike="noStrike" kern="1200" cap="none" spc="0" normalizeH="0" baseline="-2500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78249" y="3786758"/>
            <a:ext cx="21611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141D72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Performance Evaluation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510235"/>
              </p:ext>
            </p:extLst>
          </p:nvPr>
        </p:nvGraphicFramePr>
        <p:xfrm>
          <a:off x="6065700" y="4182993"/>
          <a:ext cx="2584725" cy="19185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1575">
                  <a:extLst>
                    <a:ext uri="{9D8B030D-6E8A-4147-A177-3AD203B41FA5}">
                      <a16:colId xmlns:a16="http://schemas.microsoft.com/office/drawing/2014/main" val="590000917"/>
                    </a:ext>
                  </a:extLst>
                </a:gridCol>
                <a:gridCol w="861575">
                  <a:extLst>
                    <a:ext uri="{9D8B030D-6E8A-4147-A177-3AD203B41FA5}">
                      <a16:colId xmlns:a16="http://schemas.microsoft.com/office/drawing/2014/main" val="3788740732"/>
                    </a:ext>
                  </a:extLst>
                </a:gridCol>
                <a:gridCol w="861575">
                  <a:extLst>
                    <a:ext uri="{9D8B030D-6E8A-4147-A177-3AD203B41FA5}">
                      <a16:colId xmlns:a16="http://schemas.microsoft.com/office/drawing/2014/main" val="854211740"/>
                    </a:ext>
                  </a:extLst>
                </a:gridCol>
              </a:tblGrid>
              <a:tr h="292277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Frequency</a:t>
                      </a:r>
                      <a:endParaRPr lang="en-US" sz="1200" baseline="0" dirty="0"/>
                    </a:p>
                    <a:p>
                      <a:pPr algn="ctr"/>
                      <a:r>
                        <a:rPr lang="en-US" sz="1200" baseline="0" dirty="0"/>
                        <a:t>(MHz)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Runtime</a:t>
                      </a:r>
                    </a:p>
                    <a:p>
                      <a:pPr algn="ctr"/>
                      <a:r>
                        <a:rPr lang="en-US" sz="1200" dirty="0"/>
                        <a:t>(ms)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7147"/>
                  </a:ext>
                </a:extLst>
              </a:tr>
              <a:tr h="292277">
                <a:tc>
                  <a:txBody>
                    <a:bodyPr/>
                    <a:lstStyle/>
                    <a:p>
                      <a:r>
                        <a:rPr lang="en-US" sz="1200" dirty="0"/>
                        <a:t>Zynq-7045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3.73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111134"/>
                  </a:ext>
                </a:extLst>
              </a:tr>
              <a:tr h="292277">
                <a:tc>
                  <a:txBody>
                    <a:bodyPr/>
                    <a:lstStyle/>
                    <a:p>
                      <a:r>
                        <a:rPr lang="en-US" sz="1200" dirty="0"/>
                        <a:t>Zynq-7045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602618"/>
                  </a:ext>
                </a:extLst>
              </a:tr>
              <a:tr h="292277"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CPU w/ 4T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1.2-1.5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134.6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694605"/>
                  </a:ext>
                </a:extLst>
              </a:tr>
              <a:tr h="292277">
                <a:tc>
                  <a:txBody>
                    <a:bodyPr/>
                    <a:lstStyle/>
                    <a:p>
                      <a:r>
                        <a:rPr lang="en-US" sz="1200" dirty="0"/>
                        <a:t>CPU</a:t>
                      </a:r>
                      <a:r>
                        <a:rPr lang="en-US" sz="1200" baseline="0" dirty="0"/>
                        <a:t> w/ 8T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1.2-1.5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89.7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064218"/>
                  </a:ext>
                </a:extLst>
              </a:tr>
              <a:tr h="292277">
                <a:tc>
                  <a:txBody>
                    <a:bodyPr/>
                    <a:lstStyle/>
                    <a:p>
                      <a:r>
                        <a:rPr lang="en-US" sz="1200" dirty="0"/>
                        <a:t>CPU w/ 16T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1.2-1.5</a:t>
                      </a:r>
                      <a:r>
                        <a:rPr lang="en-US" sz="1200" baseline="0" dirty="0"/>
                        <a:t> GHz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61.9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30047"/>
                  </a:ext>
                </a:extLst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5992842" y="6168450"/>
            <a:ext cx="3051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F366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  <a:sym typeface="Wingdings" panose="05000000000000000000" pitchFamily="2" charset="2"/>
              </a:rPr>
              <a:t>At 300 MHz, FPGA achieves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  <a:sym typeface="Wingdings" panose="05000000000000000000" pitchFamily="2" charset="2"/>
              </a:rPr>
              <a:t>&gt;40x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F366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  <a:sym typeface="Wingdings" panose="05000000000000000000" pitchFamily="2" charset="2"/>
              </a:rPr>
              <a:t>speedup over the CPU</a:t>
            </a:r>
            <a:endParaRPr kumimoji="0" lang="en-US" sz="1600" b="1" i="1" u="none" strike="noStrike" kern="1200" cap="none" spc="0" normalizeH="0" baseline="-2500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591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2"/>
          <p:cNvSpPr>
            <a:spLocks noGrp="1"/>
          </p:cNvSpPr>
          <p:nvPr>
            <p:ph type="title"/>
          </p:nvPr>
        </p:nvSpPr>
        <p:spPr>
          <a:xfrm>
            <a:off x="241300" y="331357"/>
            <a:ext cx="8229600" cy="673100"/>
          </a:xfrm>
        </p:spPr>
        <p:txBody>
          <a:bodyPr/>
          <a:lstStyle/>
          <a:p>
            <a:r>
              <a:rPr lang="en-US" sz="3600" dirty="0">
                <a:solidFill>
                  <a:srgbClr val="141D72"/>
                </a:solidFill>
                <a:effectLst/>
              </a:rPr>
              <a:t>Implementation: Reuse FFT/IFFT and LSTM </a:t>
            </a:r>
            <a:endParaRPr lang="en-US" sz="3600" dirty="0"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1720" y="1489224"/>
            <a:ext cx="3060700" cy="31131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8308" y="5146531"/>
            <a:ext cx="3053124" cy="1452790"/>
          </a:xfrm>
          <a:prstGeom prst="rect">
            <a:avLst/>
          </a:prstGeom>
        </p:spPr>
      </p:pic>
      <p:sp>
        <p:nvSpPr>
          <p:cNvPr id="12" name="Content Placeholder 1"/>
          <p:cNvSpPr txBox="1">
            <a:spLocks/>
          </p:cNvSpPr>
          <p:nvPr/>
        </p:nvSpPr>
        <p:spPr bwMode="auto">
          <a:xfrm>
            <a:off x="253883" y="1105186"/>
            <a:ext cx="3931441" cy="41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905" tIns="64453" rIns="128905" bIns="64453"/>
          <a:lstStyle>
            <a:lvl1pPr marL="2857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62865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97155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30000"/>
              </a:spcBef>
              <a:buClr>
                <a:srgbClr val="660066"/>
              </a:buClr>
              <a:buSzPct val="75000"/>
              <a:buFont typeface="Monotype Sorts" charset="2"/>
              <a:buChar char="u"/>
              <a:defRPr/>
            </a:pPr>
            <a:r>
              <a:rPr lang="en-US" altLang="en-US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sym typeface="Wingdings" panose="05000000000000000000" pitchFamily="2" charset="2"/>
              </a:rPr>
              <a:t>Unroll </a:t>
            </a:r>
            <a:r>
              <a:rPr lang="en-US" altLang="en-US" sz="1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sym typeface="Wingdings" panose="05000000000000000000" pitchFamily="2" charset="2"/>
              </a:rPr>
              <a:t>and</a:t>
            </a:r>
            <a:r>
              <a:rPr lang="en-US" altLang="en-US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sym typeface="Wingdings" panose="05000000000000000000" pitchFamily="2" charset="2"/>
              </a:rPr>
              <a:t> Pipeline</a:t>
            </a:r>
            <a:r>
              <a:rPr lang="en-US" altLang="en-US" sz="1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sym typeface="Wingdings" panose="05000000000000000000" pitchFamily="2" charset="2"/>
              </a:rPr>
              <a:t> FFT/IFFT Operation</a:t>
            </a:r>
            <a:endParaRPr lang="en-US" altLang="en-US" sz="1600" dirty="0">
              <a:solidFill>
                <a:srgbClr val="1F366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  <a:sym typeface="Wingdings" panose="05000000000000000000" pitchFamily="2" charset="2"/>
            </a:endParaRPr>
          </a:p>
        </p:txBody>
      </p:sp>
      <p:sp>
        <p:nvSpPr>
          <p:cNvPr id="13" name="Content Placeholder 1"/>
          <p:cNvSpPr txBox="1">
            <a:spLocks/>
          </p:cNvSpPr>
          <p:nvPr/>
        </p:nvSpPr>
        <p:spPr bwMode="auto">
          <a:xfrm>
            <a:off x="253883" y="2323839"/>
            <a:ext cx="4667776" cy="41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905" tIns="64453" rIns="128905" bIns="64453"/>
          <a:lstStyle>
            <a:lvl1pPr marL="2857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62865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97155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30000"/>
              </a:spcBef>
              <a:buClr>
                <a:srgbClr val="660066"/>
              </a:buClr>
              <a:buSzPct val="75000"/>
              <a:buFont typeface="Monotype Sorts" charset="2"/>
              <a:buChar char="u"/>
              <a:defRPr/>
            </a:pPr>
            <a:r>
              <a:rPr lang="en-US" altLang="en-US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sym typeface="Wingdings" panose="05000000000000000000" pitchFamily="2" charset="2"/>
              </a:rPr>
              <a:t>Reuse</a:t>
            </a:r>
            <a:r>
              <a:rPr lang="en-US" altLang="en-US" sz="1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sym typeface="Wingdings" panose="05000000000000000000" pitchFamily="2" charset="2"/>
              </a:rPr>
              <a:t> FFT/IFFT IP for H/V Transformation</a:t>
            </a:r>
            <a:endParaRPr lang="en-US" altLang="en-US" sz="1600" dirty="0">
              <a:solidFill>
                <a:srgbClr val="1F366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  <a:sym typeface="Wingdings" panose="05000000000000000000" pitchFamily="2" charset="2"/>
            </a:endParaRPr>
          </a:p>
        </p:txBody>
      </p:sp>
      <p:sp>
        <p:nvSpPr>
          <p:cNvPr id="14" name="Content Placeholder 1"/>
          <p:cNvSpPr txBox="1">
            <a:spLocks/>
          </p:cNvSpPr>
          <p:nvPr/>
        </p:nvSpPr>
        <p:spPr bwMode="auto">
          <a:xfrm>
            <a:off x="4590141" y="1105186"/>
            <a:ext cx="4432478" cy="41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905" tIns="64453" rIns="128905" bIns="64453"/>
          <a:lstStyle>
            <a:lvl1pPr marL="2857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62865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97155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30000"/>
              </a:spcBef>
              <a:buClr>
                <a:srgbClr val="660066"/>
              </a:buClr>
              <a:buSzPct val="75000"/>
              <a:buFont typeface="Monotype Sorts" charset="2"/>
              <a:buChar char="u"/>
              <a:defRPr/>
            </a:pPr>
            <a:r>
              <a:rPr lang="en-US" altLang="en-US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sym typeface="Wingdings" panose="05000000000000000000" pitchFamily="2" charset="2"/>
              </a:rPr>
              <a:t>Unroll</a:t>
            </a:r>
            <a:r>
              <a:rPr lang="en-US" altLang="en-US" sz="1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sym typeface="Wingdings" panose="05000000000000000000" pitchFamily="2" charset="2"/>
              </a:rPr>
              <a:t> and </a:t>
            </a:r>
            <a:r>
              <a:rPr lang="en-US" altLang="en-US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sym typeface="Wingdings" panose="05000000000000000000" pitchFamily="2" charset="2"/>
              </a:rPr>
              <a:t>Pipeline</a:t>
            </a:r>
            <a:r>
              <a:rPr lang="en-US" altLang="en-US" sz="1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sym typeface="Wingdings" panose="05000000000000000000" pitchFamily="2" charset="2"/>
              </a:rPr>
              <a:t> LSTM Inference Acceleration</a:t>
            </a:r>
            <a:endParaRPr lang="en-US" altLang="en-US" sz="1600" dirty="0">
              <a:solidFill>
                <a:srgbClr val="1F366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  <a:sym typeface="Wingdings" panose="05000000000000000000" pitchFamily="2" charset="2"/>
            </a:endParaRPr>
          </a:p>
        </p:txBody>
      </p:sp>
      <p:sp>
        <p:nvSpPr>
          <p:cNvPr id="15" name="Content Placeholder 1"/>
          <p:cNvSpPr txBox="1">
            <a:spLocks/>
          </p:cNvSpPr>
          <p:nvPr/>
        </p:nvSpPr>
        <p:spPr bwMode="auto">
          <a:xfrm>
            <a:off x="4468503" y="4618887"/>
            <a:ext cx="4222342" cy="41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905" tIns="64453" rIns="128905" bIns="64453"/>
          <a:lstStyle>
            <a:lvl1pPr marL="2857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62865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97155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30000"/>
              </a:spcBef>
              <a:buClr>
                <a:srgbClr val="660066"/>
              </a:buClr>
              <a:buSzPct val="75000"/>
              <a:buFont typeface="Monotype Sorts" charset="2"/>
              <a:buChar char="u"/>
              <a:defRPr/>
            </a:pPr>
            <a:r>
              <a:rPr lang="en-US" altLang="en-US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sym typeface="Wingdings" panose="05000000000000000000" pitchFamily="2" charset="2"/>
              </a:rPr>
              <a:t>Reuse</a:t>
            </a:r>
            <a:r>
              <a:rPr lang="en-US" altLang="en-US" sz="1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sym typeface="Wingdings" panose="05000000000000000000" pitchFamily="2" charset="2"/>
              </a:rPr>
              <a:t> LSTM for H/V Direction and All Patches</a:t>
            </a:r>
            <a:endParaRPr lang="en-US" altLang="en-US" sz="1600" dirty="0">
              <a:solidFill>
                <a:srgbClr val="1F366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  <a:sym typeface="Wingdings" panose="05000000000000000000" pitchFamily="2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429" y="2756772"/>
            <a:ext cx="4061074" cy="390489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251" y="1592073"/>
            <a:ext cx="3880757" cy="5162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300874" y="4262758"/>
            <a:ext cx="11138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b="1" i="1" dirty="0">
                <a:solidFill>
                  <a:srgbClr val="1F366F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Vivado HLS</a:t>
            </a:r>
            <a:endParaRPr 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384182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2"/>
          <p:cNvSpPr>
            <a:spLocks noGrp="1"/>
          </p:cNvSpPr>
          <p:nvPr>
            <p:ph type="title"/>
          </p:nvPr>
        </p:nvSpPr>
        <p:spPr>
          <a:xfrm>
            <a:off x="241300" y="331357"/>
            <a:ext cx="8229600" cy="673100"/>
          </a:xfrm>
        </p:spPr>
        <p:txBody>
          <a:bodyPr/>
          <a:lstStyle/>
          <a:p>
            <a:r>
              <a:rPr lang="en-US" sz="3600" dirty="0">
                <a:solidFill>
                  <a:srgbClr val="141D72"/>
                </a:solidFill>
                <a:effectLst/>
              </a:rPr>
              <a:t>Performance Evaluation</a:t>
            </a:r>
            <a:endParaRPr lang="en-US" sz="3600" dirty="0"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6449" y="5320068"/>
            <a:ext cx="18449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i="1" dirty="0">
                <a:solidFill>
                  <a:srgbClr val="141D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453749" y="5782942"/>
            <a:ext cx="8371242" cy="769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905" tIns="64453" rIns="128905" bIns="64453"/>
          <a:lstStyle>
            <a:lvl1pPr marL="2857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62865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97155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indent="0">
              <a:spcBef>
                <a:spcPct val="30000"/>
              </a:spcBef>
              <a:buClr>
                <a:srgbClr val="660066"/>
              </a:buClr>
              <a:buSzPct val="75000"/>
              <a:defRPr/>
            </a:pPr>
            <a:r>
              <a:rPr lang="en-US" altLang="en-US" sz="1800" i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FPGA design realizes real-time non-rigid motion correction for calcium image.</a:t>
            </a:r>
          </a:p>
          <a:p>
            <a:pPr marL="0" indent="0">
              <a:spcBef>
                <a:spcPct val="30000"/>
              </a:spcBef>
              <a:buClr>
                <a:srgbClr val="660066"/>
              </a:buClr>
              <a:buSzPct val="75000"/>
              <a:defRPr/>
            </a:pPr>
            <a:r>
              <a:rPr lang="en-US" altLang="en-US" sz="1800" i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sym typeface="Wingdings" panose="05000000000000000000" pitchFamily="2" charset="2"/>
              </a:rPr>
              <a:t>Low latency and high energy efficiency suitable for closed-loop feedback stimulation.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23952" y="4229100"/>
            <a:ext cx="2007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rgbClr val="4B69FF"/>
                </a:solidFill>
              </a:rPr>
              <a:t>Simplify algorithm by LSTM inference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20468" y="3187503"/>
            <a:ext cx="252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rgbClr val="FFC24B"/>
                </a:solidFill>
              </a:rPr>
              <a:t>Consistent speedup of acceleration kernels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12376" y="2227503"/>
            <a:ext cx="252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rgbClr val="FF4B4C"/>
                </a:solidFill>
              </a:rPr>
              <a:t>Low power high efficient Ultra96 board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36996" y="1313797"/>
            <a:ext cx="1976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141D72"/>
                </a:solidFill>
                <a:latin typeface="+mj-lt"/>
              </a:rPr>
              <a:t>Processing Latency</a:t>
            </a:r>
            <a:endParaRPr lang="en-US" dirty="0">
              <a:solidFill>
                <a:srgbClr val="141D72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68344" y="1332321"/>
            <a:ext cx="1776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141D72"/>
                </a:solidFill>
                <a:latin typeface="+mj-lt"/>
              </a:rPr>
              <a:t>Energy Efficiency</a:t>
            </a:r>
            <a:endParaRPr lang="en-US" dirty="0">
              <a:solidFill>
                <a:srgbClr val="141D72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25988" y="1662893"/>
            <a:ext cx="26741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rgbClr val="3333CC"/>
                </a:solidFill>
              </a:rPr>
              <a:t>compared to Xeon E52620 CPU</a:t>
            </a:r>
            <a:endParaRPr lang="en-US" sz="16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49" y="1447800"/>
            <a:ext cx="5840328" cy="36564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01242" y="5027503"/>
            <a:ext cx="1354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sym typeface="Wingdings" panose="05000000000000000000" pitchFamily="2" charset="2"/>
              </a:rPr>
              <a:t>82x </a:t>
            </a:r>
            <a:r>
              <a:rPr lang="en-US" b="1" i="1" dirty="0">
                <a:solidFill>
                  <a:srgbClr val="1F366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sym typeface="Wingdings" panose="05000000000000000000" pitchFamily="2" charset="2"/>
              </a:rPr>
              <a:t>Speedup</a:t>
            </a:r>
            <a:endParaRPr lang="en-US" i="1" dirty="0">
              <a:solidFill>
                <a:srgbClr val="1F366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86734" y="5039636"/>
            <a:ext cx="2207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1F366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sym typeface="Wingdings" panose="05000000000000000000" pitchFamily="2" charset="2"/>
              </a:rPr>
              <a:t>Close to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sym typeface="Wingdings" panose="05000000000000000000" pitchFamily="2" charset="2"/>
              </a:rPr>
              <a:t>4 orders </a:t>
            </a:r>
            <a:r>
              <a:rPr lang="en-US" b="1" i="1" dirty="0">
                <a:solidFill>
                  <a:srgbClr val="1F366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sym typeface="Wingdings" panose="05000000000000000000" pitchFamily="2" charset="2"/>
              </a:rPr>
              <a:t>Gain</a:t>
            </a:r>
            <a:endParaRPr lang="en-US" i="1" dirty="0">
              <a:solidFill>
                <a:srgbClr val="1F36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91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4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2"/>
          <p:cNvSpPr>
            <a:spLocks noGrp="1"/>
          </p:cNvSpPr>
          <p:nvPr>
            <p:ph type="title"/>
          </p:nvPr>
        </p:nvSpPr>
        <p:spPr>
          <a:xfrm>
            <a:off x="2612322" y="3687915"/>
            <a:ext cx="3804661" cy="659579"/>
          </a:xfrm>
        </p:spPr>
        <p:txBody>
          <a:bodyPr/>
          <a:lstStyle/>
          <a:p>
            <a:r>
              <a:rPr lang="en-US" sz="6000" dirty="0">
                <a:solidFill>
                  <a:srgbClr val="141D72"/>
                </a:solidFill>
                <a:effectLst/>
              </a:rPr>
              <a:t>Thank you!</a:t>
            </a:r>
            <a:endParaRPr lang="en-US" sz="6000" dirty="0">
              <a:effectLst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 bwMode="auto">
          <a:xfrm>
            <a:off x="659445" y="1541203"/>
            <a:ext cx="4055571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defRPr>
            </a:lvl9pPr>
          </a:lstStyle>
          <a:p>
            <a:r>
              <a:rPr lang="en-US" sz="3600" kern="0" dirty="0">
                <a:solidFill>
                  <a:srgbClr val="141D72"/>
                </a:solidFill>
                <a:effectLst/>
              </a:rPr>
              <a:t>Acknowledgments</a:t>
            </a:r>
            <a:endParaRPr lang="en-US" sz="3600" kern="0" dirty="0">
              <a:effectLst/>
            </a:endParaRPr>
          </a:p>
        </p:txBody>
      </p:sp>
      <p:pic>
        <p:nvPicPr>
          <p:cNvPr id="13314" name="Picture 2" descr="Image result for NS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95" y="2271453"/>
            <a:ext cx="1060422" cy="106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Image result for Xilinx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9" t="32705" r="20600" b="38583"/>
          <a:stretch/>
        </p:blipFill>
        <p:spPr bwMode="auto">
          <a:xfrm>
            <a:off x="1941723" y="2485083"/>
            <a:ext cx="2315812" cy="63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Image result for School of Medicine UCLA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291" y="2347639"/>
            <a:ext cx="2837656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35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8_gsrcPresentationTemplate">
  <a:themeElements>
    <a:clrScheme name="">
      <a:dk1>
        <a:srgbClr val="000000"/>
      </a:dk1>
      <a:lt1>
        <a:srgbClr val="FFFFCC"/>
      </a:lt1>
      <a:dk2>
        <a:srgbClr val="660066"/>
      </a:dk2>
      <a:lt2>
        <a:srgbClr val="660066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0099"/>
      </a:hlink>
      <a:folHlink>
        <a:srgbClr val="FF9900"/>
      </a:folHlink>
    </a:clrScheme>
    <a:fontScheme name="gsrcPresentationTemplat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gsrcPresentationTemplate 1">
        <a:dk1>
          <a:srgbClr val="0033CC"/>
        </a:dk1>
        <a:lt1>
          <a:srgbClr val="99FFFF"/>
        </a:lt1>
        <a:dk2>
          <a:srgbClr val="000000"/>
        </a:dk2>
        <a:lt2>
          <a:srgbClr val="000000"/>
        </a:lt2>
        <a:accent1>
          <a:srgbClr val="00B8A5"/>
        </a:accent1>
        <a:accent2>
          <a:srgbClr val="2C005E"/>
        </a:accent2>
        <a:accent3>
          <a:srgbClr val="CAFFFF"/>
        </a:accent3>
        <a:accent4>
          <a:srgbClr val="002AAE"/>
        </a:accent4>
        <a:accent5>
          <a:srgbClr val="AAD8CF"/>
        </a:accent5>
        <a:accent6>
          <a:srgbClr val="270054"/>
        </a:accent6>
        <a:hlink>
          <a:srgbClr val="4C82FF"/>
        </a:hlink>
        <a:folHlink>
          <a:srgbClr val="FFB8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rcPresentatio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rcPresentationTemplate 3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rcPresentationTemplate 4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rcPresentationTemplate 5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rcPresentationTemplate 6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rcPresentationTemplate 7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rcPresentationTemplate 8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27175</TotalTime>
  <Words>425</Words>
  <Application>Microsoft Office PowerPoint</Application>
  <PresentationFormat>On-screen Show (4:3)</PresentationFormat>
  <Paragraphs>98</Paragraphs>
  <Slides>8</Slides>
  <Notes>8</Notes>
  <HiddenSlides>0</HiddenSlides>
  <MMClips>2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Arial Narrow</vt:lpstr>
      <vt:lpstr>Calibri</vt:lpstr>
      <vt:lpstr>Century</vt:lpstr>
      <vt:lpstr>Courier New</vt:lpstr>
      <vt:lpstr>LinLibertineT</vt:lpstr>
      <vt:lpstr>Monotype Sorts</vt:lpstr>
      <vt:lpstr>Times New Roman</vt:lpstr>
      <vt:lpstr>Wingdings</vt:lpstr>
      <vt:lpstr>8_gsrcPresentationTemplate</vt:lpstr>
      <vt:lpstr>Equation</vt:lpstr>
      <vt:lpstr>PowerPoint Presentation</vt:lpstr>
      <vt:lpstr>Research Background</vt:lpstr>
      <vt:lpstr>Conventional Non-Rigid Motion Correction Method</vt:lpstr>
      <vt:lpstr>Proposed Method based on LSTM Inference</vt:lpstr>
      <vt:lpstr>Implementation: Folding Architecture</vt:lpstr>
      <vt:lpstr>Implementation: Reuse FFT/IFFT and LSTM </vt:lpstr>
      <vt:lpstr>Performance Evaluation</vt:lpstr>
      <vt:lpstr>Thank you!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Neural Networks on FPGAs</dc:title>
  <dc:creator>Zhe Chen</dc:creator>
  <cp:lastModifiedBy>John Lockwood</cp:lastModifiedBy>
  <cp:revision>253</cp:revision>
  <cp:lastPrinted>2018-07-16T00:57:50Z</cp:lastPrinted>
  <dcterms:created xsi:type="dcterms:W3CDTF">2018-01-28T23:54:41Z</dcterms:created>
  <dcterms:modified xsi:type="dcterms:W3CDTF">2019-02-24T18:24:55Z</dcterms:modified>
</cp:coreProperties>
</file>